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11"/>
    <p:restoredTop sz="94610"/>
  </p:normalViewPr>
  <p:slideViewPr>
    <p:cSldViewPr snapToGrid="0" snapToObjects="1">
      <p:cViewPr varScale="1">
        <p:scale>
          <a:sx n="95" d="100"/>
          <a:sy n="95" d="100"/>
        </p:scale>
        <p:origin x="17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52489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3.jp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SPLIT PAYMENT E O SIMPLES NACIONAL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1005840" y="1600200"/>
            <a:ext cx="2011680" cy="777240"/>
          </a:xfrm>
          <a:prstGeom prst="homePlate">
            <a:avLst/>
          </a:prstGeom>
          <a:solidFill>
            <a:srgbClr val="0B2447"/>
          </a:solidFill>
          <a:ln/>
          <a:effectLst>
            <a:outerShdw blurRad="38100" dist="25400" dir="2700000" algn="bl" rotWithShape="0">
              <a:srgbClr val="888888">
                <a:alpha val="30000"/>
              </a:srgbClr>
            </a:outerShdw>
          </a:effectLst>
        </p:spPr>
      </p:sp>
      <p:sp>
        <p:nvSpPr>
          <p:cNvPr id="5" name="Text 2"/>
          <p:cNvSpPr/>
          <p:nvPr/>
        </p:nvSpPr>
        <p:spPr>
          <a:xfrm>
            <a:off x="1005840" y="1600200"/>
            <a:ext cx="1737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400" dirty="0"/>
          </a:p>
        </p:txBody>
      </p:sp>
      <p:sp>
        <p:nvSpPr>
          <p:cNvPr id="6" name="Shape 3"/>
          <p:cNvSpPr/>
          <p:nvPr/>
        </p:nvSpPr>
        <p:spPr>
          <a:xfrm>
            <a:off x="3200400" y="1600200"/>
            <a:ext cx="7955280" cy="777240"/>
          </a:xfrm>
          <a:prstGeom prst="homePlate">
            <a:avLst/>
          </a:prstGeom>
          <a:solidFill>
            <a:srgbClr val="F2F2F2"/>
          </a:solidFill>
          <a:ln w="9525">
            <a:solidFill>
              <a:srgbClr val="CCCCCC"/>
            </a:solidFill>
            <a:prstDash val="solid"/>
          </a:ln>
          <a:effectLst>
            <a:outerShdw blurRad="38100" dist="25400" dir="2700000" algn="bl" rotWithShape="0">
              <a:srgbClr val="888888">
                <a:alpha val="25000"/>
              </a:srgbClr>
            </a:outerShdw>
          </a:effectLst>
        </p:spPr>
      </p:sp>
      <p:sp>
        <p:nvSpPr>
          <p:cNvPr id="7" name="Text 4"/>
          <p:cNvSpPr/>
          <p:nvPr/>
        </p:nvSpPr>
        <p:spPr>
          <a:xfrm>
            <a:off x="3429000" y="1600200"/>
            <a:ext cx="74980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Simples Nacional “puro” (recolhimento unificado pelo DAS) → DISPENSADO do Split Payment</a:t>
            </a:r>
            <a:endParaRPr lang="en-US" sz="1700" dirty="0"/>
          </a:p>
        </p:txBody>
      </p:sp>
      <p:sp>
        <p:nvSpPr>
          <p:cNvPr id="8" name="Shape 5"/>
          <p:cNvSpPr/>
          <p:nvPr/>
        </p:nvSpPr>
        <p:spPr>
          <a:xfrm>
            <a:off x="1005840" y="2606040"/>
            <a:ext cx="2011680" cy="777240"/>
          </a:xfrm>
          <a:prstGeom prst="homePlate">
            <a:avLst/>
          </a:prstGeom>
          <a:solidFill>
            <a:srgbClr val="E5E5E5"/>
          </a:solidFill>
          <a:ln/>
          <a:effectLst>
            <a:outerShdw blurRad="38100" dist="25400" dir="2700000" algn="bl" rotWithShape="0">
              <a:srgbClr val="888888">
                <a:alpha val="30000"/>
              </a:srgbClr>
            </a:outerShdw>
          </a:effectLst>
        </p:spPr>
      </p:sp>
      <p:sp>
        <p:nvSpPr>
          <p:cNvPr id="9" name="Text 6"/>
          <p:cNvSpPr/>
          <p:nvPr/>
        </p:nvSpPr>
        <p:spPr>
          <a:xfrm>
            <a:off x="1005840" y="2606040"/>
            <a:ext cx="1737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400" dirty="0"/>
          </a:p>
        </p:txBody>
      </p:sp>
      <p:sp>
        <p:nvSpPr>
          <p:cNvPr id="10" name="Shape 7"/>
          <p:cNvSpPr/>
          <p:nvPr/>
        </p:nvSpPr>
        <p:spPr>
          <a:xfrm>
            <a:off x="3200400" y="2606040"/>
            <a:ext cx="7955280" cy="777240"/>
          </a:xfrm>
          <a:prstGeom prst="homePlate">
            <a:avLst/>
          </a:prstGeom>
          <a:solidFill>
            <a:srgbClr val="F2F2F2"/>
          </a:solidFill>
          <a:ln w="9525">
            <a:solidFill>
              <a:srgbClr val="CCCCCC"/>
            </a:solidFill>
            <a:prstDash val="solid"/>
          </a:ln>
          <a:effectLst>
            <a:outerShdw blurRad="38100" dist="25400" dir="2700000" algn="bl" rotWithShape="0">
              <a:srgbClr val="888888">
                <a:alpha val="25000"/>
              </a:srgbClr>
            </a:outerShdw>
          </a:effectLst>
        </p:spPr>
      </p:sp>
      <p:sp>
        <p:nvSpPr>
          <p:cNvPr id="11" name="Text 8"/>
          <p:cNvSpPr/>
          <p:nvPr/>
        </p:nvSpPr>
        <p:spPr>
          <a:xfrm>
            <a:off x="3429000" y="2606040"/>
            <a:ext cx="74980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Optante pelo regime regular de IBS/CBS (regime híbrido) → sujeito à retenção automática do Split Payment nas operações</a:t>
            </a:r>
            <a:endParaRPr lang="en-US" sz="1700" dirty="0"/>
          </a:p>
        </p:txBody>
      </p:sp>
      <p:sp>
        <p:nvSpPr>
          <p:cNvPr id="12" name="Shape 9"/>
          <p:cNvSpPr/>
          <p:nvPr/>
        </p:nvSpPr>
        <p:spPr>
          <a:xfrm>
            <a:off x="1005840" y="3611880"/>
            <a:ext cx="2011680" cy="777240"/>
          </a:xfrm>
          <a:prstGeom prst="homePlate">
            <a:avLst/>
          </a:prstGeom>
          <a:solidFill>
            <a:srgbClr val="0B2447"/>
          </a:solidFill>
          <a:ln/>
          <a:effectLst>
            <a:outerShdw blurRad="38100" dist="25400" dir="2700000" algn="bl" rotWithShape="0">
              <a:srgbClr val="888888">
                <a:alpha val="30000"/>
              </a:srgbClr>
            </a:outerShdw>
          </a:effectLst>
        </p:spPr>
      </p:sp>
      <p:sp>
        <p:nvSpPr>
          <p:cNvPr id="13" name="Text 10"/>
          <p:cNvSpPr/>
          <p:nvPr/>
        </p:nvSpPr>
        <p:spPr>
          <a:xfrm>
            <a:off x="1005840" y="3611880"/>
            <a:ext cx="173736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4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400" dirty="0"/>
          </a:p>
        </p:txBody>
      </p:sp>
      <p:sp>
        <p:nvSpPr>
          <p:cNvPr id="14" name="Shape 11"/>
          <p:cNvSpPr/>
          <p:nvPr/>
        </p:nvSpPr>
        <p:spPr>
          <a:xfrm>
            <a:off x="3200400" y="3611880"/>
            <a:ext cx="7955280" cy="777240"/>
          </a:xfrm>
          <a:prstGeom prst="homePlate">
            <a:avLst/>
          </a:prstGeom>
          <a:solidFill>
            <a:srgbClr val="F2F2F2"/>
          </a:solidFill>
          <a:ln w="9525">
            <a:solidFill>
              <a:srgbClr val="CCCCCC"/>
            </a:solidFill>
            <a:prstDash val="solid"/>
          </a:ln>
          <a:effectLst>
            <a:outerShdw blurRad="38100" dist="25400" dir="2700000" algn="bl" rotWithShape="0">
              <a:srgbClr val="888888">
                <a:alpha val="25000"/>
              </a:srgbClr>
            </a:outerShdw>
          </a:effectLst>
        </p:spPr>
      </p:sp>
      <p:sp>
        <p:nvSpPr>
          <p:cNvPr id="15" name="Text 12"/>
          <p:cNvSpPr/>
          <p:nvPr/>
        </p:nvSpPr>
        <p:spPr>
          <a:xfrm>
            <a:off x="3429000" y="3611880"/>
            <a:ext cx="7498080" cy="7772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Em 2026, empresas do Simples (inclusive MEI) estão dispensadas de destacar IBS/CBS na nota fiscal</a:t>
            </a:r>
            <a:endParaRPr lang="en-US" sz="1700" dirty="0"/>
          </a:p>
        </p:txBody>
      </p:sp>
      <p:sp>
        <p:nvSpPr>
          <p:cNvPr id="16" name="Text 13"/>
          <p:cNvSpPr/>
          <p:nvPr/>
        </p:nvSpPr>
        <p:spPr>
          <a:xfrm>
            <a:off x="1005840" y="4709160"/>
            <a:ext cx="1014984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i="1" dirty="0">
                <a:solidFill>
                  <a:srgbClr val="4A4A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Base: LC 214/2025 e LC 227/2026 — o Split Payment foi concebido para a arrecadação de CBS/IBS apurados fora do DAS; o Simples Nacional no regime unificado não integra a segregação automática de pagamento.</a:t>
            </a:r>
            <a:endParaRPr lang="en-US" sz="13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APURAÇÃO ASSISTIDA NO SIMPLES NACIONAL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640080" y="1005840"/>
            <a:ext cx="10972800" cy="5440680"/>
          </a:xfrm>
          <a:prstGeom prst="roundRect">
            <a:avLst>
              <a:gd name="adj" fmla="val 2017"/>
            </a:avLst>
          </a:prstGeom>
          <a:solidFill>
            <a:srgbClr val="FFFFFF"/>
          </a:solidFill>
          <a:ln w="19050">
            <a:solidFill>
              <a:srgbClr val="E3C878"/>
            </a:solidFill>
            <a:prstDash val="solid"/>
          </a:ln>
          <a:effectLst>
            <a:outerShdw blurRad="762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1234440" y="123444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6" name="Text 3"/>
          <p:cNvSpPr/>
          <p:nvPr/>
        </p:nvSpPr>
        <p:spPr>
          <a:xfrm>
            <a:off x="1234440" y="123444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965960" y="1188720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é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1965960" y="1637690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Mecanismo da LC 214/2025 (arts. 187 e seguintes) em que o Fisco pré-calcula IBS/CBS com base nos documentos fiscais emitidos pelo contribuinte — modelo semelhante à declaração pré-preenchida do IR.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234440" y="224942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1234440" y="2258568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1" name="Text 8"/>
          <p:cNvSpPr/>
          <p:nvPr/>
        </p:nvSpPr>
        <p:spPr>
          <a:xfrm>
            <a:off x="1234440" y="2258568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965960" y="2212848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 Simples Nacional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1965960" y="2661818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Receita Federal já sinalizou a criação de um “PGDAS assistido”: os valores vêm pré-calculados para conferência e validação, e não mais apurados do zero pelo contribuinte.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1234440" y="3273552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234440" y="3282696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3282696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4"/>
          <p:cNvSpPr/>
          <p:nvPr/>
        </p:nvSpPr>
        <p:spPr>
          <a:xfrm>
            <a:off x="1965960" y="3236976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Cronograma</a:t>
            </a:r>
            <a:endParaRPr lang="en-US" sz="1550" dirty="0"/>
          </a:p>
        </p:txBody>
      </p:sp>
      <p:sp>
        <p:nvSpPr>
          <p:cNvPr id="18" name="Text 15"/>
          <p:cNvSpPr/>
          <p:nvPr/>
        </p:nvSpPr>
        <p:spPr>
          <a:xfrm>
            <a:off x="1965960" y="3685946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2026 — fase de testes, sem cobrança efetiva (simulação e validação). 2027 em diante — efeitos financeiros reais e obrigatoriedade.</a:t>
            </a: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1234440" y="4297680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1234440" y="4306824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21" name="Text 18"/>
          <p:cNvSpPr/>
          <p:nvPr/>
        </p:nvSpPr>
        <p:spPr>
          <a:xfrm>
            <a:off x="1234440" y="430682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000" dirty="0"/>
          </a:p>
        </p:txBody>
      </p:sp>
      <p:sp>
        <p:nvSpPr>
          <p:cNvPr id="22" name="Text 19"/>
          <p:cNvSpPr/>
          <p:nvPr/>
        </p:nvSpPr>
        <p:spPr>
          <a:xfrm>
            <a:off x="1965960" y="4261104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risco muda de lugar</a:t>
            </a:r>
            <a:endParaRPr lang="en-US" sz="1550" dirty="0"/>
          </a:p>
        </p:txBody>
      </p:sp>
      <p:sp>
        <p:nvSpPr>
          <p:cNvPr id="23" name="Text 20"/>
          <p:cNvSpPr/>
          <p:nvPr/>
        </p:nvSpPr>
        <p:spPr>
          <a:xfrm>
            <a:off x="1965960" y="4710074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erro deixa de ser corrigível só no fechamento mensal: nasce no cadastro, na classificação fiscal e na nota mal emitida, e pode travar crédito de terceiros na cadeia.</a:t>
            </a:r>
            <a:endParaRPr lang="en-US" sz="1300" dirty="0"/>
          </a:p>
        </p:txBody>
      </p:sp>
      <p:sp>
        <p:nvSpPr>
          <p:cNvPr id="24" name="Shape 21"/>
          <p:cNvSpPr/>
          <p:nvPr/>
        </p:nvSpPr>
        <p:spPr>
          <a:xfrm>
            <a:off x="1234440" y="5321808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25" name="Shape 22"/>
          <p:cNvSpPr/>
          <p:nvPr/>
        </p:nvSpPr>
        <p:spPr>
          <a:xfrm>
            <a:off x="1234440" y="5330952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26" name="Text 23"/>
          <p:cNvSpPr/>
          <p:nvPr/>
        </p:nvSpPr>
        <p:spPr>
          <a:xfrm>
            <a:off x="1234440" y="5330952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000" dirty="0"/>
          </a:p>
        </p:txBody>
      </p:sp>
      <p:sp>
        <p:nvSpPr>
          <p:cNvPr id="27" name="Text 24"/>
          <p:cNvSpPr/>
          <p:nvPr/>
        </p:nvSpPr>
        <p:spPr>
          <a:xfrm>
            <a:off x="1965960" y="5285232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Papel da contabilidade</a:t>
            </a:r>
            <a:endParaRPr lang="en-US" sz="1550" dirty="0"/>
          </a:p>
        </p:txBody>
      </p:sp>
      <p:sp>
        <p:nvSpPr>
          <p:cNvPr id="28" name="Text 25"/>
          <p:cNvSpPr/>
          <p:nvPr/>
        </p:nvSpPr>
        <p:spPr>
          <a:xfrm>
            <a:off x="1965960" y="5734202"/>
            <a:ext cx="9052560" cy="52806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Cadastro atualizado, classificação fiscal correta e conferência prévia à emissão passam a ser rotina preventiva, não apenas fechamento.</a:t>
            </a:r>
            <a:endParaRPr lang="en-US" sz="1300" dirty="0"/>
          </a:p>
        </p:txBody>
      </p:sp>
      <p:sp>
        <p:nvSpPr>
          <p:cNvPr id="29" name="Shape 26"/>
          <p:cNvSpPr/>
          <p:nvPr/>
        </p:nvSpPr>
        <p:spPr>
          <a:xfrm>
            <a:off x="1234440" y="6345936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MAN — MÓDULO DE APURAÇÃO NACIONAL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640080" y="1005840"/>
            <a:ext cx="10972800" cy="5440680"/>
          </a:xfrm>
          <a:prstGeom prst="roundRect">
            <a:avLst>
              <a:gd name="adj" fmla="val 2017"/>
            </a:avLst>
          </a:prstGeom>
          <a:solidFill>
            <a:srgbClr val="FFFFFF"/>
          </a:solidFill>
          <a:ln w="19050">
            <a:solidFill>
              <a:srgbClr val="E3C878"/>
            </a:solidFill>
            <a:prstDash val="solid"/>
          </a:ln>
          <a:effectLst>
            <a:outerShdw blurRad="762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1234440" y="128016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6" name="Text 3"/>
          <p:cNvSpPr/>
          <p:nvPr/>
        </p:nvSpPr>
        <p:spPr>
          <a:xfrm>
            <a:off x="1234440" y="128016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965960" y="1234440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que é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1965960" y="1779422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Módulo da plataforma NFS-e Nacional (gov.br/nfse) que centraliza e automatiza o cálculo e o recolhimento do ISSQN, consolidando as NFS-e de padrão nacional emitidas ou recebidas com ISS retido.</a:t>
            </a: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234440" y="252374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1234440" y="2542032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1" name="Text 8"/>
          <p:cNvSpPr/>
          <p:nvPr/>
        </p:nvSpPr>
        <p:spPr>
          <a:xfrm>
            <a:off x="1234440" y="2542032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965960" y="2496312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Ligação com o Simples Nacional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1965960" y="3041294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Resolução CGSN nº 188/2026 (27/04/2026) autorizou o uso do layout do DAS — com marca d'água específica — para o recolhimento do ISS de contribuintes do regime geral (não optantes do Simples) que utilizam o MAN, válido até 2032.</a:t>
            </a: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1234440" y="3785616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234440" y="3803904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3803904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4"/>
          <p:cNvSpPr/>
          <p:nvPr/>
        </p:nvSpPr>
        <p:spPr>
          <a:xfrm>
            <a:off x="1965960" y="3758184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Documento gerado</a:t>
            </a:r>
            <a:endParaRPr lang="en-US" sz="1550" dirty="0"/>
          </a:p>
        </p:txBody>
      </p:sp>
      <p:sp>
        <p:nvSpPr>
          <p:cNvPr id="18" name="Text 15"/>
          <p:cNvSpPr/>
          <p:nvPr/>
        </p:nvSpPr>
        <p:spPr>
          <a:xfrm>
            <a:off x="1965960" y="4303166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DNA (Documento Nacional de Arrecadação) unifica o pagamento do ISSQN apurado e distribui o valor devido a cada município, com valor mínimo de R$ 10,00 e vencimento único nacional.</a:t>
            </a: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1234440" y="5047488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20" name="Shape 17"/>
          <p:cNvSpPr/>
          <p:nvPr/>
        </p:nvSpPr>
        <p:spPr>
          <a:xfrm>
            <a:off x="1234440" y="5065776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21" name="Text 18"/>
          <p:cNvSpPr/>
          <p:nvPr/>
        </p:nvSpPr>
        <p:spPr>
          <a:xfrm>
            <a:off x="1234440" y="5065776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000" dirty="0"/>
          </a:p>
        </p:txBody>
      </p:sp>
      <p:sp>
        <p:nvSpPr>
          <p:cNvPr id="22" name="Text 19"/>
          <p:cNvSpPr/>
          <p:nvPr/>
        </p:nvSpPr>
        <p:spPr>
          <a:xfrm>
            <a:off x="1965960" y="5020056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Situação atual</a:t>
            </a:r>
            <a:endParaRPr lang="en-US" sz="1550" dirty="0"/>
          </a:p>
        </p:txBody>
      </p:sp>
      <p:sp>
        <p:nvSpPr>
          <p:cNvPr id="23" name="Text 20"/>
          <p:cNvSpPr/>
          <p:nvPr/>
        </p:nvSpPr>
        <p:spPr>
          <a:xfrm>
            <a:off x="1965960" y="5565038"/>
            <a:ext cx="9052560" cy="653796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3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Disponibilizado em Produção Restrita (homologação) desde 14/04/2026, com adesão municipal opcional via Painel Administrativo; ativação plena depende do cronograma de evolução da plataforma.</a:t>
            </a:r>
            <a:endParaRPr lang="en-US" sz="1300" dirty="0"/>
          </a:p>
        </p:txBody>
      </p:sp>
      <p:sp>
        <p:nvSpPr>
          <p:cNvPr id="24" name="Shape 21"/>
          <p:cNvSpPr/>
          <p:nvPr/>
        </p:nvSpPr>
        <p:spPr>
          <a:xfrm>
            <a:off x="1234440" y="6309360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25" name="Text 22"/>
          <p:cNvSpPr/>
          <p:nvPr/>
        </p:nvSpPr>
        <p:spPr>
          <a:xfrm>
            <a:off x="822960" y="6080760"/>
            <a:ext cx="10424160" cy="3200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950" i="1" dirty="0">
                <a:solidFill>
                  <a:srgbClr val="4A4A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Fontes: Portal NFS-e (gov.br/nfse) — Resolução CGSN nº 188/2026; Comitê Gestor do Simples Nacional (receita.fazenda.gov.br).</a:t>
            </a:r>
            <a:endParaRPr lang="en-US" sz="950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1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48640" y="502920"/>
            <a:ext cx="3520440" cy="5852160"/>
          </a:xfrm>
          <a:prstGeom prst="roundRect">
            <a:avLst>
              <a:gd name="adj" fmla="val 2597"/>
            </a:avLst>
          </a:prstGeom>
          <a:solidFill>
            <a:srgbClr val="FFFFFF"/>
          </a:solidFill>
          <a:ln w="19050">
            <a:solidFill>
              <a:srgbClr val="B89935"/>
            </a:solidFill>
            <a:prstDash val="solid"/>
          </a:ln>
          <a:effectLst>
            <a:outerShdw blurRad="76200" dist="25400" dir="5400000" algn="bl" rotWithShape="0">
              <a:srgbClr val="888888">
                <a:alpha val="30000"/>
              </a:srgbClr>
            </a:outerShdw>
          </a:effectLst>
        </p:spPr>
      </p:sp>
      <p:pic>
        <p:nvPicPr>
          <p:cNvPr id="4" name="Image 1" descr="/home/claude/work/photo1_rect.jp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58368" y="612648"/>
            <a:ext cx="3300984" cy="5632704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29200" y="457200"/>
            <a:ext cx="6675120" cy="7315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l">
              <a:buNone/>
            </a:pPr>
            <a:r>
              <a:rPr lang="en-US" sz="30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QUEM SOU EU...</a:t>
            </a:r>
            <a:endParaRPr lang="en-US" sz="3000" dirty="0"/>
          </a:p>
        </p:txBody>
      </p:sp>
      <p:sp>
        <p:nvSpPr>
          <p:cNvPr id="6" name="Text 2"/>
          <p:cNvSpPr/>
          <p:nvPr/>
        </p:nvSpPr>
        <p:spPr>
          <a:xfrm>
            <a:off x="5029200" y="1371600"/>
            <a:ext cx="6675120" cy="48463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342900" indent="-342900" algn="l">
              <a:spcAft>
                <a:spcPts val="1400"/>
              </a:spcAft>
              <a:buSzPct val="100000"/>
              <a:buChar char="•"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Contador Tributarista (CRC CE 030263/O-7);</a:t>
            </a:r>
            <a:endParaRPr lang="en-US" sz="1700" dirty="0"/>
          </a:p>
          <a:p>
            <a:pPr marL="342900" indent="-342900" algn="l">
              <a:spcAft>
                <a:spcPts val="1400"/>
              </a:spcAft>
              <a:buSzPct val="100000"/>
              <a:buChar char="•"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Professor e Palestrante;</a:t>
            </a:r>
            <a:endParaRPr lang="en-US" sz="1700" dirty="0"/>
          </a:p>
          <a:p>
            <a:pPr marL="342900" indent="-342900" algn="l">
              <a:spcAft>
                <a:spcPts val="1400"/>
              </a:spcAft>
              <a:buSzPct val="100000"/>
              <a:buChar char="•"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CEO da Planning Tax &amp; Treinamento;</a:t>
            </a:r>
            <a:endParaRPr lang="en-US" sz="1700" dirty="0"/>
          </a:p>
          <a:p>
            <a:pPr marL="342900" indent="-342900" algn="l">
              <a:spcAft>
                <a:spcPts val="1400"/>
              </a:spcAft>
              <a:buSzPct val="100000"/>
              <a:buChar char="•"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Consultor de Empresas com foco na RTC;</a:t>
            </a:r>
            <a:endParaRPr lang="en-US" sz="1700" dirty="0"/>
          </a:p>
          <a:p>
            <a:pPr marL="342900" indent="-342900" algn="l">
              <a:spcAft>
                <a:spcPts val="1400"/>
              </a:spcAft>
              <a:buSzPct val="100000"/>
              <a:buChar char="•"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Membro da Comissão de Estudos da Reforma Tributária do CRC CE;</a:t>
            </a:r>
            <a:endParaRPr lang="en-US" sz="1700" dirty="0"/>
          </a:p>
          <a:p>
            <a:pPr marL="342900" indent="-342900" algn="l">
              <a:spcAft>
                <a:spcPts val="1400"/>
              </a:spcAft>
              <a:buSzPct val="100000"/>
              <a:buChar char="•"/>
            </a:pPr>
            <a:r>
              <a:rPr lang="en-US" sz="17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Pós-graduando em Direito e Planejamento Tributário;</a:t>
            </a:r>
            <a:endParaRPr lang="en-US" sz="17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29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3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3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REFORMA E A SIMPLIFICAÇÃO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0" y="868680"/>
            <a:ext cx="12191695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600" b="1" i="1" dirty="0">
                <a:solidFill>
                  <a:srgbClr val="B899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Características do IVA Dual (IBS/CBS)</a:t>
            </a:r>
            <a:endParaRPr lang="en-US" sz="1600" dirty="0"/>
          </a:p>
        </p:txBody>
      </p:sp>
      <p:sp>
        <p:nvSpPr>
          <p:cNvPr id="5" name="Shape 2"/>
          <p:cNvSpPr/>
          <p:nvPr/>
        </p:nvSpPr>
        <p:spPr>
          <a:xfrm>
            <a:off x="554584" y="1600200"/>
            <a:ext cx="2084832" cy="274320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E3C878"/>
            </a:solidFill>
            <a:prstDash val="solid"/>
          </a:ln>
          <a:effectLst>
            <a:outerShdw blurRad="635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6" name="Shape 3"/>
          <p:cNvSpPr/>
          <p:nvPr/>
        </p:nvSpPr>
        <p:spPr>
          <a:xfrm>
            <a:off x="1185520" y="1874520"/>
            <a:ext cx="822960" cy="822960"/>
          </a:xfrm>
          <a:prstGeom prst="ellipse">
            <a:avLst/>
          </a:prstGeom>
          <a:solidFill>
            <a:srgbClr val="0B2447"/>
          </a:solidFill>
          <a:ln/>
        </p:spPr>
      </p:sp>
      <p:pic>
        <p:nvPicPr>
          <p:cNvPr id="7" name="Image 1" descr="/home/claude/work/img/icon_base_ampla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50112" y="2039112"/>
            <a:ext cx="493776" cy="493776"/>
          </a:xfrm>
          <a:prstGeom prst="rect">
            <a:avLst/>
          </a:prstGeom>
        </p:spPr>
      </p:pic>
      <p:sp>
        <p:nvSpPr>
          <p:cNvPr id="8" name="Text 4"/>
          <p:cNvSpPr/>
          <p:nvPr/>
        </p:nvSpPr>
        <p:spPr>
          <a:xfrm>
            <a:off x="664312" y="2834640"/>
            <a:ext cx="1865376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Base Ampla</a:t>
            </a:r>
            <a:endParaRPr lang="en-US" sz="1250" dirty="0"/>
          </a:p>
        </p:txBody>
      </p:sp>
      <p:sp>
        <p:nvSpPr>
          <p:cNvPr id="9" name="Text 5"/>
          <p:cNvSpPr/>
          <p:nvPr/>
        </p:nvSpPr>
        <p:spPr>
          <a:xfrm>
            <a:off x="691744" y="3337560"/>
            <a:ext cx="1810512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98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Incide sobre praticamente todos os bens e serviços, com poucas exceções e regimes específicos.</a:t>
            </a:r>
            <a:endParaRPr lang="en-US" sz="980" dirty="0"/>
          </a:p>
        </p:txBody>
      </p:sp>
      <p:sp>
        <p:nvSpPr>
          <p:cNvPr id="10" name="Shape 6"/>
          <p:cNvSpPr/>
          <p:nvPr/>
        </p:nvSpPr>
        <p:spPr>
          <a:xfrm>
            <a:off x="2804008" y="1600200"/>
            <a:ext cx="2084832" cy="274320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E3C878"/>
            </a:solidFill>
            <a:prstDash val="solid"/>
          </a:ln>
          <a:effectLst>
            <a:outerShdw blurRad="635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11" name="Shape 7"/>
          <p:cNvSpPr/>
          <p:nvPr/>
        </p:nvSpPr>
        <p:spPr>
          <a:xfrm>
            <a:off x="3434944" y="1874520"/>
            <a:ext cx="822960" cy="822960"/>
          </a:xfrm>
          <a:prstGeom prst="ellipse">
            <a:avLst/>
          </a:prstGeom>
          <a:solidFill>
            <a:srgbClr val="0B2447"/>
          </a:solidFill>
          <a:ln/>
        </p:spPr>
      </p:sp>
      <p:pic>
        <p:nvPicPr>
          <p:cNvPr id="12" name="Image 2" descr="/home/claude/work/img/icon_nao_cumulativo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9536" y="2039112"/>
            <a:ext cx="493776" cy="493776"/>
          </a:xfrm>
          <a:prstGeom prst="rect">
            <a:avLst/>
          </a:prstGeom>
        </p:spPr>
      </p:pic>
      <p:sp>
        <p:nvSpPr>
          <p:cNvPr id="13" name="Text 8"/>
          <p:cNvSpPr/>
          <p:nvPr/>
        </p:nvSpPr>
        <p:spPr>
          <a:xfrm>
            <a:off x="2913736" y="2834640"/>
            <a:ext cx="1865376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Não Cumulatividade Plena</a:t>
            </a:r>
            <a:endParaRPr lang="en-US" sz="1250" dirty="0"/>
          </a:p>
        </p:txBody>
      </p:sp>
      <p:sp>
        <p:nvSpPr>
          <p:cNvPr id="14" name="Text 9"/>
          <p:cNvSpPr/>
          <p:nvPr/>
        </p:nvSpPr>
        <p:spPr>
          <a:xfrm>
            <a:off x="2941168" y="3337560"/>
            <a:ext cx="1810512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98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Crédito financeiro amplo em toda a cadeia — o que se paga na entrada, credita na saída.</a:t>
            </a:r>
            <a:endParaRPr lang="en-US" sz="980" dirty="0"/>
          </a:p>
        </p:txBody>
      </p:sp>
      <p:sp>
        <p:nvSpPr>
          <p:cNvPr id="15" name="Shape 10"/>
          <p:cNvSpPr/>
          <p:nvPr/>
        </p:nvSpPr>
        <p:spPr>
          <a:xfrm>
            <a:off x="5053432" y="1600200"/>
            <a:ext cx="2084832" cy="274320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E3C878"/>
            </a:solidFill>
            <a:prstDash val="solid"/>
          </a:ln>
          <a:effectLst>
            <a:outerShdw blurRad="635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16" name="Shape 11"/>
          <p:cNvSpPr/>
          <p:nvPr/>
        </p:nvSpPr>
        <p:spPr>
          <a:xfrm>
            <a:off x="5684368" y="1874520"/>
            <a:ext cx="822960" cy="822960"/>
          </a:xfrm>
          <a:prstGeom prst="ellipse">
            <a:avLst/>
          </a:prstGeom>
          <a:solidFill>
            <a:srgbClr val="0B2447"/>
          </a:solidFill>
          <a:ln/>
        </p:spPr>
      </p:sp>
      <p:pic>
        <p:nvPicPr>
          <p:cNvPr id="17" name="Image 3" descr="/home/claude/work/img/icon_destino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48960" y="2039112"/>
            <a:ext cx="493776" cy="493776"/>
          </a:xfrm>
          <a:prstGeom prst="rect">
            <a:avLst/>
          </a:prstGeom>
        </p:spPr>
      </p:pic>
      <p:sp>
        <p:nvSpPr>
          <p:cNvPr id="18" name="Text 12"/>
          <p:cNvSpPr/>
          <p:nvPr/>
        </p:nvSpPr>
        <p:spPr>
          <a:xfrm>
            <a:off x="5163160" y="2834640"/>
            <a:ext cx="1865376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Tributação no Destino</a:t>
            </a:r>
            <a:endParaRPr lang="en-US" sz="1250" dirty="0"/>
          </a:p>
        </p:txBody>
      </p:sp>
      <p:sp>
        <p:nvSpPr>
          <p:cNvPr id="19" name="Text 13"/>
          <p:cNvSpPr/>
          <p:nvPr/>
        </p:nvSpPr>
        <p:spPr>
          <a:xfrm>
            <a:off x="5190592" y="3337560"/>
            <a:ext cx="1810512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98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imposto pertence ao Estado/Município onde o bem ou serviço é consumido, não onde é produzido.</a:t>
            </a:r>
            <a:endParaRPr lang="en-US" sz="980" dirty="0"/>
          </a:p>
        </p:txBody>
      </p:sp>
      <p:sp>
        <p:nvSpPr>
          <p:cNvPr id="20" name="Shape 14"/>
          <p:cNvSpPr/>
          <p:nvPr/>
        </p:nvSpPr>
        <p:spPr>
          <a:xfrm>
            <a:off x="7302856" y="1600200"/>
            <a:ext cx="2084832" cy="274320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E3C878"/>
            </a:solidFill>
            <a:prstDash val="solid"/>
          </a:ln>
          <a:effectLst>
            <a:outerShdw blurRad="635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21" name="Shape 15"/>
          <p:cNvSpPr/>
          <p:nvPr/>
        </p:nvSpPr>
        <p:spPr>
          <a:xfrm>
            <a:off x="7933792" y="1874520"/>
            <a:ext cx="822960" cy="822960"/>
          </a:xfrm>
          <a:prstGeom prst="ellipse">
            <a:avLst/>
          </a:prstGeom>
          <a:solidFill>
            <a:srgbClr val="0B2447"/>
          </a:solidFill>
          <a:ln/>
        </p:spPr>
      </p:sp>
      <p:pic>
        <p:nvPicPr>
          <p:cNvPr id="22" name="Image 4" descr="/home/claude/work/img/icon_transparencia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98384" y="2039112"/>
            <a:ext cx="493776" cy="493776"/>
          </a:xfrm>
          <a:prstGeom prst="rect">
            <a:avLst/>
          </a:prstGeom>
        </p:spPr>
      </p:pic>
      <p:sp>
        <p:nvSpPr>
          <p:cNvPr id="23" name="Text 16"/>
          <p:cNvSpPr/>
          <p:nvPr/>
        </p:nvSpPr>
        <p:spPr>
          <a:xfrm>
            <a:off x="7412584" y="2834640"/>
            <a:ext cx="1865376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Transparência (Split Payment)</a:t>
            </a:r>
            <a:endParaRPr lang="en-US" sz="1250" dirty="0"/>
          </a:p>
        </p:txBody>
      </p:sp>
      <p:sp>
        <p:nvSpPr>
          <p:cNvPr id="24" name="Text 17"/>
          <p:cNvSpPr/>
          <p:nvPr/>
        </p:nvSpPr>
        <p:spPr>
          <a:xfrm>
            <a:off x="7440016" y="3337560"/>
            <a:ext cx="1810512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98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 tributo é segregado e recolhido automaticamente no momento do pagamento.</a:t>
            </a:r>
            <a:endParaRPr lang="en-US" sz="980" dirty="0"/>
          </a:p>
        </p:txBody>
      </p:sp>
      <p:sp>
        <p:nvSpPr>
          <p:cNvPr id="25" name="Shape 18"/>
          <p:cNvSpPr/>
          <p:nvPr/>
        </p:nvSpPr>
        <p:spPr>
          <a:xfrm>
            <a:off x="9552280" y="1600200"/>
            <a:ext cx="2084832" cy="2743200"/>
          </a:xfrm>
          <a:prstGeom prst="roundRect">
            <a:avLst>
              <a:gd name="adj" fmla="val 4386"/>
            </a:avLst>
          </a:prstGeom>
          <a:solidFill>
            <a:srgbClr val="FFFFFF"/>
          </a:solidFill>
          <a:ln w="12700">
            <a:solidFill>
              <a:srgbClr val="E3C878"/>
            </a:solidFill>
            <a:prstDash val="solid"/>
          </a:ln>
          <a:effectLst>
            <a:outerShdw blurRad="635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26" name="Shape 19"/>
          <p:cNvSpPr/>
          <p:nvPr/>
        </p:nvSpPr>
        <p:spPr>
          <a:xfrm>
            <a:off x="10183216" y="1874520"/>
            <a:ext cx="822960" cy="822960"/>
          </a:xfrm>
          <a:prstGeom prst="ellipse">
            <a:avLst/>
          </a:prstGeom>
          <a:solidFill>
            <a:srgbClr val="0B2447"/>
          </a:solidFill>
          <a:ln/>
        </p:spPr>
      </p:sp>
      <p:pic>
        <p:nvPicPr>
          <p:cNvPr id="27" name="Image 5" descr="/home/claude/work/img/icon_legislacao_unica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347808" y="2039112"/>
            <a:ext cx="493776" cy="493776"/>
          </a:xfrm>
          <a:prstGeom prst="rect">
            <a:avLst/>
          </a:prstGeom>
        </p:spPr>
      </p:pic>
      <p:sp>
        <p:nvSpPr>
          <p:cNvPr id="28" name="Text 20"/>
          <p:cNvSpPr/>
          <p:nvPr/>
        </p:nvSpPr>
        <p:spPr>
          <a:xfrm>
            <a:off x="9662008" y="2834640"/>
            <a:ext cx="1865376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2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Legislação Única</a:t>
            </a:r>
            <a:endParaRPr lang="en-US" sz="1250" dirty="0"/>
          </a:p>
        </p:txBody>
      </p:sp>
      <p:sp>
        <p:nvSpPr>
          <p:cNvPr id="29" name="Text 21"/>
          <p:cNvSpPr/>
          <p:nvPr/>
        </p:nvSpPr>
        <p:spPr>
          <a:xfrm>
            <a:off x="9689440" y="3337560"/>
            <a:ext cx="1810512" cy="91440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98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IBS e CBS seguem regras uniformes em todo o território nacional, reduzindo a guerra fiscal.</a:t>
            </a:r>
            <a:endParaRPr lang="en-US" sz="980" dirty="0"/>
          </a:p>
        </p:txBody>
      </p:sp>
      <p:sp>
        <p:nvSpPr>
          <p:cNvPr id="30" name="Text 22"/>
          <p:cNvSpPr/>
          <p:nvPr/>
        </p:nvSpPr>
        <p:spPr>
          <a:xfrm>
            <a:off x="822960" y="4617720"/>
            <a:ext cx="10515600" cy="5486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ctr">
              <a:buNone/>
            </a:pPr>
            <a:r>
              <a:rPr lang="en-US" sz="1150" i="1" dirty="0">
                <a:solidFill>
                  <a:srgbClr val="4A4A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Os 4 pilares (crédito financeiro, split payment, tributação no destino e base ampla) formam a arquitetura da simplificação prevista na EC 132/2023 e na LC 214/2025.</a:t>
            </a:r>
            <a:endParaRPr lang="en-US" sz="1150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3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3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3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502920" y="685800"/>
            <a:ext cx="3383280" cy="5394960"/>
          </a:xfrm>
          <a:prstGeom prst="roundRect">
            <a:avLst>
              <a:gd name="adj" fmla="val 2162"/>
            </a:avLst>
          </a:prstGeom>
          <a:solidFill>
            <a:srgbClr val="FFFFFF"/>
          </a:solidFill>
          <a:ln w="19050">
            <a:solidFill>
              <a:srgbClr val="B89935"/>
            </a:solidFill>
            <a:prstDash val="solid"/>
          </a:ln>
          <a:effectLst>
            <a:outerShdw blurRad="76200" dist="25400" dir="5400000" algn="bl" rotWithShape="0">
              <a:srgbClr val="888888">
                <a:alpha val="30000"/>
              </a:srgbClr>
            </a:outerShdw>
          </a:effectLst>
        </p:spPr>
      </p:sp>
      <p:pic>
        <p:nvPicPr>
          <p:cNvPr id="4" name="Image 1" descr="/home/claude/work/photo2_cropped.jpg"/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40080" y="822960"/>
            <a:ext cx="3108960" cy="41422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02920" y="5029200"/>
            <a:ext cx="338328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Lucas Rodrigues Ramos</a:t>
            </a:r>
            <a:endParaRPr lang="en-US" sz="1300" dirty="0"/>
          </a:p>
        </p:txBody>
      </p:sp>
      <p:sp>
        <p:nvSpPr>
          <p:cNvPr id="6" name="Text 2"/>
          <p:cNvSpPr/>
          <p:nvPr/>
        </p:nvSpPr>
        <p:spPr>
          <a:xfrm>
            <a:off x="502920" y="5349240"/>
            <a:ext cx="3383280" cy="5486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100" dirty="0">
                <a:solidFill>
                  <a:srgbClr val="4A4A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Contador – CRC CE 030263/O-7</a:t>
            </a:r>
            <a:endParaRPr lang="en-US" sz="1100" dirty="0"/>
          </a:p>
        </p:txBody>
      </p:sp>
      <p:sp>
        <p:nvSpPr>
          <p:cNvPr id="7" name="Text 3"/>
          <p:cNvSpPr/>
          <p:nvPr/>
        </p:nvSpPr>
        <p:spPr>
          <a:xfrm>
            <a:off x="4297680" y="14630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400" b="1" i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Entender a Reforma Tributária sobre o consumo é sua obrigação.</a:t>
            </a:r>
            <a:endParaRPr lang="en-US" sz="2400" dirty="0"/>
          </a:p>
        </p:txBody>
      </p:sp>
      <p:sp>
        <p:nvSpPr>
          <p:cNvPr id="8" name="Text 4"/>
          <p:cNvSpPr/>
          <p:nvPr/>
        </p:nvSpPr>
        <p:spPr>
          <a:xfrm>
            <a:off x="4297680" y="2834640"/>
            <a:ext cx="7315200" cy="146304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2400" b="1" i="1" dirty="0">
                <a:solidFill>
                  <a:srgbClr val="B899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Aplicar de forma estratégica será o verdadeiro diferencial competitivo.</a:t>
            </a:r>
            <a:endParaRPr lang="en-US" sz="2400" dirty="0"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50292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4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VAMOS CONECTAR?</a:t>
            </a:r>
            <a:endParaRPr lang="en-US" sz="3400" dirty="0"/>
          </a:p>
        </p:txBody>
      </p:sp>
      <p:pic>
        <p:nvPicPr>
          <p:cNvPr id="4" name="Image 1" descr="/home/claude/work/img/contact_instagram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9029" y="2103120"/>
            <a:ext cx="1005840" cy="1005840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568909" y="329184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INSTAGRAM</a:t>
            </a:r>
            <a:endParaRPr lang="en-US" sz="1500" dirty="0"/>
          </a:p>
        </p:txBody>
      </p:sp>
      <p:sp>
        <p:nvSpPr>
          <p:cNvPr id="6" name="Text 2"/>
          <p:cNvSpPr/>
          <p:nvPr/>
        </p:nvSpPr>
        <p:spPr>
          <a:xfrm>
            <a:off x="294589" y="3749040"/>
            <a:ext cx="3474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@lucasramoscontador</a:t>
            </a:r>
            <a:endParaRPr lang="en-US" sz="1350" dirty="0"/>
          </a:p>
        </p:txBody>
      </p:sp>
      <p:pic>
        <p:nvPicPr>
          <p:cNvPr id="7" name="Image 2" descr="/home/claude/work/img/contact_email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92928" y="2103120"/>
            <a:ext cx="1005840" cy="100584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4632808" y="329184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E-MAIL</a:t>
            </a:r>
            <a:endParaRPr lang="en-US" sz="1500" dirty="0"/>
          </a:p>
        </p:txBody>
      </p:sp>
      <p:sp>
        <p:nvSpPr>
          <p:cNvPr id="9" name="Text 4"/>
          <p:cNvSpPr/>
          <p:nvPr/>
        </p:nvSpPr>
        <p:spPr>
          <a:xfrm>
            <a:off x="4358488" y="3749040"/>
            <a:ext cx="3474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consultorialucasr@gmail.com</a:t>
            </a:r>
            <a:endParaRPr lang="en-US" sz="1350" dirty="0"/>
          </a:p>
        </p:txBody>
      </p:sp>
      <p:pic>
        <p:nvPicPr>
          <p:cNvPr id="10" name="Image 3" descr="/home/claude/work/img/contact_whatsapp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6826" y="2103120"/>
            <a:ext cx="1005840" cy="1005840"/>
          </a:xfrm>
          <a:prstGeom prst="rect">
            <a:avLst/>
          </a:prstGeom>
        </p:spPr>
      </p:pic>
      <p:sp>
        <p:nvSpPr>
          <p:cNvPr id="11" name="Text 5"/>
          <p:cNvSpPr/>
          <p:nvPr/>
        </p:nvSpPr>
        <p:spPr>
          <a:xfrm>
            <a:off x="8696706" y="3291840"/>
            <a:ext cx="2926080" cy="4114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5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WHATSAPP</a:t>
            </a:r>
            <a:endParaRPr lang="en-US" sz="1500" dirty="0"/>
          </a:p>
        </p:txBody>
      </p:sp>
      <p:sp>
        <p:nvSpPr>
          <p:cNvPr id="12" name="Text 6"/>
          <p:cNvSpPr/>
          <p:nvPr/>
        </p:nvSpPr>
        <p:spPr>
          <a:xfrm>
            <a:off x="8422386" y="3749040"/>
            <a:ext cx="3474720" cy="4572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35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(85) 99438-2667</a:t>
            </a:r>
            <a:endParaRPr lang="en-US" sz="1350" dirty="0"/>
          </a:p>
        </p:txBody>
      </p:sp>
      <p:sp>
        <p:nvSpPr>
          <p:cNvPr id="13" name="Text 7"/>
          <p:cNvSpPr/>
          <p:nvPr/>
        </p:nvSpPr>
        <p:spPr>
          <a:xfrm>
            <a:off x="0" y="6126480"/>
            <a:ext cx="121916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200" dirty="0">
                <a:solidFill>
                  <a:srgbClr val="4A4A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Planning Tax &amp; Treinamento</a:t>
            </a:r>
            <a:endParaRPr lang="en-US" sz="1200" dirty="0"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4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VEIO A SIMPLIFICAÇÃO DA REFORMA TRIBUTÁRIA</a:t>
            </a:r>
            <a:endParaRPr lang="en-US" sz="3200" dirty="0"/>
          </a:p>
        </p:txBody>
      </p:sp>
      <p:sp>
        <p:nvSpPr>
          <p:cNvPr id="4" name="Text 1"/>
          <p:cNvSpPr/>
          <p:nvPr/>
        </p:nvSpPr>
        <p:spPr>
          <a:xfrm>
            <a:off x="0" y="868680"/>
            <a:ext cx="12191695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400" b="1" i="1" dirty="0">
                <a:solidFill>
                  <a:srgbClr val="B899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Uma arquitetura única de arrecadação, fiscalização e crédito — para todo o Brasil</a:t>
            </a:r>
            <a:endParaRPr lang="en-US" sz="1400" dirty="0"/>
          </a:p>
        </p:txBody>
      </p:sp>
      <p:sp>
        <p:nvSpPr>
          <p:cNvPr id="5" name="Shape 2"/>
          <p:cNvSpPr/>
          <p:nvPr/>
        </p:nvSpPr>
        <p:spPr>
          <a:xfrm>
            <a:off x="1139800" y="1307592"/>
            <a:ext cx="9912096" cy="4569589"/>
          </a:xfrm>
          <a:prstGeom prst="roundRect">
            <a:avLst>
              <a:gd name="adj" fmla="val 1001"/>
            </a:avLst>
          </a:prstGeom>
          <a:solidFill>
            <a:srgbClr val="FFFFFF"/>
          </a:solidFill>
          <a:ln w="12700">
            <a:solidFill>
              <a:srgbClr val="DDDDDD"/>
            </a:solidFill>
            <a:prstDash val="solid"/>
          </a:ln>
          <a:effectLst>
            <a:outerShdw blurRad="76200" dist="25400" dir="5400000" algn="bl" rotWithShape="0">
              <a:srgbClr val="999999">
                <a:alpha val="25000"/>
              </a:srgbClr>
            </a:outerShdw>
          </a:effectLst>
        </p:spPr>
      </p:sp>
      <p:pic>
        <p:nvPicPr>
          <p:cNvPr id="6" name="Image 1" descr="/home/claude/work/diagrama_crop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9528" y="1417320"/>
            <a:ext cx="9692640" cy="4350133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22960" y="5950333"/>
            <a:ext cx="10515600" cy="3657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1050" i="1" dirty="0">
                <a:solidFill>
                  <a:srgbClr val="4A4A4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Fonte: Receita Federal — Modelo Conceitual da Reforma Tributária · Curso CFC-RFB, Módulo 1 (mai/2026)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hi-0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731520" y="2103120"/>
            <a:ext cx="8686800" cy="1645920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lnSpc>
                <a:spcPts val="4400"/>
              </a:lnSpc>
              <a:buNone/>
            </a:pPr>
            <a:r>
              <a:rPr lang="en-US" sz="40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SIMPLES NACIONAL</a:t>
            </a:r>
            <a:endParaRPr lang="en-US" sz="4000" dirty="0"/>
          </a:p>
          <a:p>
            <a:pPr marL="0" indent="0" algn="l">
              <a:lnSpc>
                <a:spcPts val="4400"/>
              </a:lnSpc>
              <a:buNone/>
            </a:pPr>
            <a:r>
              <a:rPr lang="en-US" sz="400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É SIMPLES?</a:t>
            </a:r>
            <a:endParaRPr lang="en-US" sz="4000" dirty="0"/>
          </a:p>
        </p:txBody>
      </p:sp>
      <p:sp>
        <p:nvSpPr>
          <p:cNvPr id="4" name="Shape 1"/>
          <p:cNvSpPr/>
          <p:nvPr/>
        </p:nvSpPr>
        <p:spPr>
          <a:xfrm>
            <a:off x="777240" y="3794760"/>
            <a:ext cx="5669280" cy="0"/>
          </a:xfrm>
          <a:prstGeom prst="line">
            <a:avLst/>
          </a:prstGeom>
          <a:noFill/>
          <a:ln w="25400">
            <a:solidFill>
              <a:srgbClr val="B89935"/>
            </a:solidFill>
            <a:prstDash val="solid"/>
          </a:ln>
        </p:spPr>
      </p:sp>
      <p:sp>
        <p:nvSpPr>
          <p:cNvPr id="5" name="Shape 2"/>
          <p:cNvSpPr/>
          <p:nvPr/>
        </p:nvSpPr>
        <p:spPr>
          <a:xfrm>
            <a:off x="6409944" y="3758184"/>
            <a:ext cx="73152" cy="73152"/>
          </a:xfrm>
          <a:prstGeom prst="ellipse">
            <a:avLst/>
          </a:prstGeom>
          <a:solidFill>
            <a:srgbClr val="B89935"/>
          </a:solidFill>
          <a:ln/>
        </p:spPr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SIMPLES NACIONAL É SIMPLES? (1/2)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640080" y="1005840"/>
            <a:ext cx="10972800" cy="5486400"/>
          </a:xfrm>
          <a:prstGeom prst="roundRect">
            <a:avLst>
              <a:gd name="adj" fmla="val 2000"/>
            </a:avLst>
          </a:prstGeom>
          <a:solidFill>
            <a:srgbClr val="FFFFFF"/>
          </a:solidFill>
          <a:ln w="19050">
            <a:solidFill>
              <a:srgbClr val="E3C878"/>
            </a:solidFill>
            <a:prstDash val="solid"/>
          </a:ln>
          <a:effectLst>
            <a:outerShdw blurRad="762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1234440" y="123444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6" name="Text 3"/>
          <p:cNvSpPr/>
          <p:nvPr/>
        </p:nvSpPr>
        <p:spPr>
          <a:xfrm>
            <a:off x="1234440" y="123444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965960" y="1188720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Uma sociedade empresária optante pelo Simples Nacional possui em seu quadro societário uma pessoa jurídica domiciliada no exterior por meio de uma holding. A participação indireta descaracteriza a vedação prevista na LC 123/2006?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1965960" y="1887322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234440" y="284378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1234440" y="292608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1" name="Text 8"/>
          <p:cNvSpPr/>
          <p:nvPr/>
        </p:nvSpPr>
        <p:spPr>
          <a:xfrm>
            <a:off x="1234440" y="292608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965960" y="2880360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Após optar pelo regime regular do IBS e da CBS, previsto na LC 214/2025, a empresa permanece integralmente submetida às regras societárias e às vedações da LC 123/2006?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1965960" y="3578962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1234440" y="453542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234440" y="461772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61772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2000" dirty="0"/>
          </a:p>
        </p:txBody>
      </p:sp>
      <p:sp>
        <p:nvSpPr>
          <p:cNvPr id="17" name="Text 14"/>
          <p:cNvSpPr/>
          <p:nvPr/>
        </p:nvSpPr>
        <p:spPr>
          <a:xfrm>
            <a:off x="1965960" y="4572000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existência de sócio comum entre empresas optantes exige necessariamente a soma das receitas brutas para fins de verificação do limite do Simples Nacional?</a:t>
            </a:r>
            <a:endParaRPr lang="en-US" sz="1550" dirty="0"/>
          </a:p>
        </p:txBody>
      </p:sp>
      <p:sp>
        <p:nvSpPr>
          <p:cNvPr id="18" name="Text 15"/>
          <p:cNvSpPr/>
          <p:nvPr/>
        </p:nvSpPr>
        <p:spPr>
          <a:xfrm>
            <a:off x="1965960" y="5270602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19" name="Shape 16"/>
          <p:cNvSpPr/>
          <p:nvPr/>
        </p:nvSpPr>
        <p:spPr>
          <a:xfrm>
            <a:off x="1234440" y="622706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C2B7F5A1-F1C0-E436-BE1E-093CAB461865}"/>
              </a:ext>
            </a:extLst>
          </p:cNvPr>
          <p:cNvSpPr txBox="1"/>
          <p:nvPr/>
        </p:nvSpPr>
        <p:spPr>
          <a:xfrm>
            <a:off x="2061410" y="2030410"/>
            <a:ext cx="8502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FF0000"/>
                </a:solidFill>
              </a:rPr>
              <a:t>Sim. A análise não deve limitar-se à participação direta. O art. 3º da LC 123/2006 veda a opção ao Simples quando houver participação de pessoa jurídica no capital social da optante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8BD389E6-5965-430D-B582-595CE5938C29}"/>
              </a:ext>
            </a:extLst>
          </p:cNvPr>
          <p:cNvSpPr txBox="1"/>
          <p:nvPr/>
        </p:nvSpPr>
        <p:spPr>
          <a:xfrm>
            <a:off x="1965960" y="3573227"/>
            <a:ext cx="85023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FF0000"/>
                </a:solidFill>
              </a:rPr>
              <a:t>Sim. A opção pelo regime regular do IBS e da CBS não implica desenquadramento do Simples Nacional.</a:t>
            </a:r>
          </a:p>
        </p:txBody>
      </p: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859DF2CB-41FC-C897-AB90-D10530EB35DE}"/>
              </a:ext>
            </a:extLst>
          </p:cNvPr>
          <p:cNvSpPr txBox="1"/>
          <p:nvPr/>
        </p:nvSpPr>
        <p:spPr>
          <a:xfrm>
            <a:off x="2061410" y="516418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FF0000"/>
                </a:solidFill>
              </a:rPr>
              <a:t>Não necessariamente. A soma das receitas somente ocorrerá quando presentes as hipóteses legais de vinculação previstas na LC 123/2006, especialmente nas situações de controle comum ou participação societária que caracterizem grupo econômico para fins do regime favorecido.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6" grpId="0" animBg="1"/>
      <p:bldP spid="17" grpId="0" animBg="1"/>
      <p:bldP spid="20" grpId="0"/>
      <p:bldP spid="21" grpId="0"/>
      <p:bldP spid="2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/home/claude/work/assets/p3-0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0" y="228600"/>
            <a:ext cx="12191695" cy="82296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SIMPLES NACIONAL É SIMPLES? (2/2)</a:t>
            </a:r>
            <a:endParaRPr lang="en-US" sz="3200" dirty="0"/>
          </a:p>
        </p:txBody>
      </p:sp>
      <p:sp>
        <p:nvSpPr>
          <p:cNvPr id="4" name="Shape 1"/>
          <p:cNvSpPr/>
          <p:nvPr/>
        </p:nvSpPr>
        <p:spPr>
          <a:xfrm>
            <a:off x="640080" y="1005840"/>
            <a:ext cx="10972800" cy="5486400"/>
          </a:xfrm>
          <a:prstGeom prst="roundRect">
            <a:avLst>
              <a:gd name="adj" fmla="val 2000"/>
            </a:avLst>
          </a:prstGeom>
          <a:solidFill>
            <a:srgbClr val="FFFFFF"/>
          </a:solidFill>
          <a:ln w="19050">
            <a:solidFill>
              <a:srgbClr val="E3C878"/>
            </a:solidFill>
            <a:prstDash val="solid"/>
          </a:ln>
          <a:effectLst>
            <a:outerShdw blurRad="76200" dist="25400" dir="5400000" algn="bl" rotWithShape="0">
              <a:srgbClr val="999999">
                <a:alpha val="25000"/>
              </a:srgbClr>
            </a:outerShdw>
          </a:effectLst>
        </p:spPr>
      </p:sp>
      <p:sp>
        <p:nvSpPr>
          <p:cNvPr id="5" name="Shape 2"/>
          <p:cNvSpPr/>
          <p:nvPr/>
        </p:nvSpPr>
        <p:spPr>
          <a:xfrm>
            <a:off x="1234440" y="123444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6" name="Text 3"/>
          <p:cNvSpPr/>
          <p:nvPr/>
        </p:nvSpPr>
        <p:spPr>
          <a:xfrm>
            <a:off x="1234440" y="123444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2000" dirty="0"/>
          </a:p>
        </p:txBody>
      </p:sp>
      <p:sp>
        <p:nvSpPr>
          <p:cNvPr id="7" name="Text 4"/>
          <p:cNvSpPr/>
          <p:nvPr/>
        </p:nvSpPr>
        <p:spPr>
          <a:xfrm>
            <a:off x="1965960" y="1188720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Uma cisão parcial realizada exclusivamente para manutenção da empresa abaixo do limite de receita bruta pode ser desconsiderada pela Administração Tributária?</a:t>
            </a:r>
            <a:endParaRPr lang="en-US" sz="1550" dirty="0"/>
          </a:p>
        </p:txBody>
      </p:sp>
      <p:sp>
        <p:nvSpPr>
          <p:cNvPr id="8" name="Text 5"/>
          <p:cNvSpPr/>
          <p:nvPr/>
        </p:nvSpPr>
        <p:spPr>
          <a:xfrm>
            <a:off x="1965960" y="1887322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9" name="Shape 6"/>
          <p:cNvSpPr/>
          <p:nvPr/>
        </p:nvSpPr>
        <p:spPr>
          <a:xfrm>
            <a:off x="1234440" y="284378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0" name="Shape 7"/>
          <p:cNvSpPr/>
          <p:nvPr/>
        </p:nvSpPr>
        <p:spPr>
          <a:xfrm>
            <a:off x="1234440" y="292608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1" name="Text 8"/>
          <p:cNvSpPr/>
          <p:nvPr/>
        </p:nvSpPr>
        <p:spPr>
          <a:xfrm>
            <a:off x="1234440" y="292608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2000" dirty="0"/>
          </a:p>
        </p:txBody>
      </p:sp>
      <p:sp>
        <p:nvSpPr>
          <p:cNvPr id="12" name="Text 9"/>
          <p:cNvSpPr/>
          <p:nvPr/>
        </p:nvSpPr>
        <p:spPr>
          <a:xfrm>
            <a:off x="1965960" y="2880360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Caso a empresa do Simples Nacional exerça a opção pelo regime regular do IBS e da CBS e posteriormente obtenha ressarcimento de créditos, poderá retornar imediatamente ao recolhimento desses tributos pelo PGDAS?</a:t>
            </a:r>
            <a:endParaRPr lang="en-US" sz="1550" dirty="0"/>
          </a:p>
        </p:txBody>
      </p:sp>
      <p:sp>
        <p:nvSpPr>
          <p:cNvPr id="13" name="Text 10"/>
          <p:cNvSpPr/>
          <p:nvPr/>
        </p:nvSpPr>
        <p:spPr>
          <a:xfrm>
            <a:off x="1965960" y="3578962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14" name="Shape 11"/>
          <p:cNvSpPr/>
          <p:nvPr/>
        </p:nvSpPr>
        <p:spPr>
          <a:xfrm>
            <a:off x="1234440" y="4535424"/>
            <a:ext cx="9784080" cy="0"/>
          </a:xfrm>
          <a:prstGeom prst="line">
            <a:avLst/>
          </a:prstGeom>
          <a:noFill/>
          <a:ln w="9525">
            <a:solidFill>
              <a:srgbClr val="E3C878"/>
            </a:solidFill>
            <a:prstDash val="solid"/>
          </a:ln>
        </p:spPr>
      </p:sp>
      <p:sp>
        <p:nvSpPr>
          <p:cNvPr id="15" name="Shape 12"/>
          <p:cNvSpPr/>
          <p:nvPr/>
        </p:nvSpPr>
        <p:spPr>
          <a:xfrm>
            <a:off x="1234440" y="4617720"/>
            <a:ext cx="502920" cy="502920"/>
          </a:xfrm>
          <a:prstGeom prst="roundRect">
            <a:avLst>
              <a:gd name="adj" fmla="val 14545"/>
            </a:avLst>
          </a:prstGeom>
          <a:solidFill>
            <a:srgbClr val="0B2447"/>
          </a:solidFill>
          <a:ln/>
        </p:spPr>
      </p:sp>
      <p:sp>
        <p:nvSpPr>
          <p:cNvPr id="16" name="Text 13"/>
          <p:cNvSpPr/>
          <p:nvPr/>
        </p:nvSpPr>
        <p:spPr>
          <a:xfrm>
            <a:off x="1234440" y="4617720"/>
            <a:ext cx="502920" cy="5029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marL="0" indent="0" algn="ctr">
              <a:buNone/>
            </a:pPr>
            <a:r>
              <a:rPr lang="en-US" sz="2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2000" dirty="0"/>
          </a:p>
        </p:txBody>
      </p:sp>
      <p:sp>
        <p:nvSpPr>
          <p:cNvPr id="17" name="Text 14"/>
          <p:cNvSpPr/>
          <p:nvPr/>
        </p:nvSpPr>
        <p:spPr>
          <a:xfrm>
            <a:off x="1965960" y="4572000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r>
              <a:rPr lang="en-US" sz="1550" b="1" dirty="0">
                <a:solidFill>
                  <a:srgbClr val="0B244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admissão de investidor-anjo, nos termos da LC 123/2006, interfere na permanência da empresa no Simples Nacional ou na opção pelo regime regular do IBS e da CBS?</a:t>
            </a:r>
            <a:endParaRPr lang="en-US" sz="1550" dirty="0"/>
          </a:p>
        </p:txBody>
      </p:sp>
      <p:sp>
        <p:nvSpPr>
          <p:cNvPr id="18" name="Text 15"/>
          <p:cNvSpPr/>
          <p:nvPr/>
        </p:nvSpPr>
        <p:spPr>
          <a:xfrm>
            <a:off x="1965960" y="5270602"/>
            <a:ext cx="9052560" cy="854964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 marL="0" indent="0" algn="l">
              <a:buNone/>
            </a:pPr>
            <a:endParaRPr lang="en-US" sz="1300" dirty="0"/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7463647E-9C7B-DBA6-1609-16CD0D705712}"/>
              </a:ext>
            </a:extLst>
          </p:cNvPr>
          <p:cNvSpPr txBox="1"/>
          <p:nvPr/>
        </p:nvSpPr>
        <p:spPr>
          <a:xfrm>
            <a:off x="1737360" y="1884770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 err="1">
                <a:solidFill>
                  <a:srgbClr val="FF0000"/>
                </a:solidFill>
              </a:rPr>
              <a:t>Sim.Caso</a:t>
            </a:r>
            <a:r>
              <a:rPr lang="pt-BR" sz="1600" b="1" dirty="0">
                <a:solidFill>
                  <a:srgbClr val="FF0000"/>
                </a:solidFill>
              </a:rPr>
              <a:t> fique demonstrado que a reorganização teve como finalidade exclusiva a fragmentação artificial das atividades para permanência no Simples Nacional, poderá ser reconhecida a existência de planejamento tributário abusivo</a:t>
            </a:r>
          </a:p>
        </p:txBody>
      </p:sp>
      <p:sp>
        <p:nvSpPr>
          <p:cNvPr id="20" name="CaixaDeTexto 19">
            <a:extLst>
              <a:ext uri="{FF2B5EF4-FFF2-40B4-BE49-F238E27FC236}">
                <a16:creationId xmlns:a16="http://schemas.microsoft.com/office/drawing/2014/main" id="{08968567-6DE2-0711-5A30-53A01E5A357C}"/>
              </a:ext>
            </a:extLst>
          </p:cNvPr>
          <p:cNvSpPr txBox="1"/>
          <p:nvPr/>
        </p:nvSpPr>
        <p:spPr>
          <a:xfrm>
            <a:off x="1875322" y="3665101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FF0000"/>
                </a:solidFill>
              </a:rPr>
              <a:t>Não. A LC 214/2025 criou uma limitação específica: o contribuinte que tiver recebido ressarcimento de créditos do IBS ou da CBS não poderá abandonar o regime regular no mesmo ano-calendário nem no ano-calendário seguinte.</a:t>
            </a:r>
          </a:p>
        </p:txBody>
      </p:sp>
      <p:sp>
        <p:nvSpPr>
          <p:cNvPr id="21" name="CaixaDeTexto 20">
            <a:extLst>
              <a:ext uri="{FF2B5EF4-FFF2-40B4-BE49-F238E27FC236}">
                <a16:creationId xmlns:a16="http://schemas.microsoft.com/office/drawing/2014/main" id="{939189A3-FB31-36D7-0262-BF6F9DB4BAD8}"/>
              </a:ext>
            </a:extLst>
          </p:cNvPr>
          <p:cNvSpPr txBox="1"/>
          <p:nvPr/>
        </p:nvSpPr>
        <p:spPr>
          <a:xfrm>
            <a:off x="1907005" y="5144858"/>
            <a:ext cx="85023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600" b="1" dirty="0">
                <a:solidFill>
                  <a:srgbClr val="FF0000"/>
                </a:solidFill>
              </a:rPr>
              <a:t>Em regra, não.</a:t>
            </a:r>
          </a:p>
          <a:p>
            <a:r>
              <a:rPr lang="pt-BR" sz="1600" b="1" dirty="0">
                <a:solidFill>
                  <a:srgbClr val="FF0000"/>
                </a:solidFill>
              </a:rPr>
              <a:t>O investidor-anjo não integra o capital social, não assume a condição de sócio e não responde pelas obrigações da sociedade, desde que observados os requisitos legais.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2" grpId="0" animBg="1"/>
      <p:bldP spid="17" grpId="0" animBg="1"/>
      <p:bldP spid="19" grpId="0"/>
      <p:bldP spid="20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1208</Words>
  <Application>Microsoft Office PowerPoint</Application>
  <PresentationFormat>Widescreen</PresentationFormat>
  <Paragraphs>141</Paragraphs>
  <Slides>45</Slides>
  <Notes>45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45</vt:i4>
      </vt:variant>
    </vt:vector>
  </HeadingPairs>
  <TitlesOfParts>
    <vt:vector size="47" baseType="lpstr">
      <vt:lpstr>Arial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Suporte TIC</cp:lastModifiedBy>
  <cp:revision>3</cp:revision>
  <dcterms:created xsi:type="dcterms:W3CDTF">2026-08-07T13:05:42Z</dcterms:created>
  <dcterms:modified xsi:type="dcterms:W3CDTF">2026-08-07T13:22:38Z</dcterms:modified>
</cp:coreProperties>
</file>