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412" r:id="rId4"/>
    <p:sldId id="408" r:id="rId5"/>
    <p:sldId id="407" r:id="rId6"/>
    <p:sldId id="409" r:id="rId7"/>
    <p:sldId id="410" r:id="rId8"/>
    <p:sldId id="395" r:id="rId9"/>
    <p:sldId id="396" r:id="rId10"/>
    <p:sldId id="411" r:id="rId11"/>
    <p:sldId id="383" r:id="rId1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C475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176" autoAdjust="0"/>
    <p:restoredTop sz="94660"/>
  </p:normalViewPr>
  <p:slideViewPr>
    <p:cSldViewPr snapToGrid="0">
      <p:cViewPr varScale="1">
        <p:scale>
          <a:sx n="62" d="100"/>
          <a:sy n="62" d="100"/>
        </p:scale>
        <p:origin x="60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CF6B1E-CB59-9684-8CB8-19A584C1A4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F287585-9F66-271B-2368-80E2316158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25C86B5-2E1E-7AB6-7985-DB4FF7490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E925-FFCA-4ED5-80F5-3AF8D4E64EBB}" type="datetimeFigureOut">
              <a:rPr lang="pt-BR" smtClean="0"/>
              <a:t>13/05/2025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1404C67-BA3C-15DB-A72C-00963F13D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603A243-95AF-FD8F-504C-628381175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07DB1-048E-4DC2-81D3-A21B1F5073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7166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6593B0-4D31-46B2-0C4E-1EF813C89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16CAE7F-9E3B-72BF-61B9-2D1311E98B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6E854FF-5995-6582-1286-434E3A342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E925-FFCA-4ED5-80F5-3AF8D4E64EBB}" type="datetimeFigureOut">
              <a:rPr lang="pt-BR" smtClean="0"/>
              <a:t>13/05/2025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D0DA91A-E273-7B95-19B5-ACF8A1284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D86877C-A57E-CB02-D134-DA27CD27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07DB1-048E-4DC2-81D3-A21B1F5073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1037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86EF5A8-FFD5-F02E-B235-F4606851A6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C5D3123-6243-E2AC-48FE-4FD22B86FA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46561EE-130B-972F-CE42-C0AD67E68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E925-FFCA-4ED5-80F5-3AF8D4E64EBB}" type="datetimeFigureOut">
              <a:rPr lang="pt-BR" smtClean="0"/>
              <a:t>13/05/2025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03E905A-31CA-467A-B23F-22E19720F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3EBA07-25EA-8AE1-2D2A-1D8D2C61E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07DB1-048E-4DC2-81D3-A21B1F5073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5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06FC73-8252-BB99-1A54-8EA749320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F8724AC-8FDF-E890-F149-C3F2E9A58E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D436AC4-5EEC-41E1-37E5-77C349A4F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E925-FFCA-4ED5-80F5-3AF8D4E64EBB}" type="datetimeFigureOut">
              <a:rPr lang="pt-BR" smtClean="0"/>
              <a:t>13/05/2025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D64343A-2786-8D47-33C8-EA9831815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39C785D-D874-F89D-4AF2-E16F7D307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07DB1-048E-4DC2-81D3-A21B1F5073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0032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48A7F6-96CD-A2AE-D272-DB3B2267D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DDBC02A-3EC5-F518-2DD7-AFDFA546ED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AA2D135-B50E-9495-840F-81985C155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E925-FFCA-4ED5-80F5-3AF8D4E64EBB}" type="datetimeFigureOut">
              <a:rPr lang="pt-BR" smtClean="0"/>
              <a:t>13/05/2025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6359B25-C930-80FD-4E37-6FC8960DF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77CD6CB-FA7B-86EA-F7A5-A8C2842B7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07DB1-048E-4DC2-81D3-A21B1F5073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1792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531116-87F2-E1FC-19B7-72439A331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9E362D2-B5FD-DACB-39A6-F0718FD7F6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ED1F2DD-6D50-BD5C-4CA5-CDF39531BB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7EE5DDE-09A3-0C43-41AF-06B2AF28A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E925-FFCA-4ED5-80F5-3AF8D4E64EBB}" type="datetimeFigureOut">
              <a:rPr lang="pt-BR" smtClean="0"/>
              <a:t>13/05/2025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298BDB3-F70E-4107-C23C-3B0A2045A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69ADC02-BC81-3863-E535-6BAA6D2EB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07DB1-048E-4DC2-81D3-A21B1F5073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2654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8CA42D-6EFA-4F6E-99B6-37B87D3CC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4FA34D2-6D19-C243-D027-E1C5B8982A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26B093E-DB47-FAD9-A5F8-7CE74AF275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6E413975-C674-85EC-AA42-2805B32FC2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FFB4B22-6826-9A53-8172-72C8C055F2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4E8BB1A-D264-2824-62AA-F5F7F17C0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E925-FFCA-4ED5-80F5-3AF8D4E64EBB}" type="datetimeFigureOut">
              <a:rPr lang="pt-BR" smtClean="0"/>
              <a:t>13/05/2025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9034571-5290-C7D9-A7E0-AD54EC03A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04285103-DDD5-293D-9814-0C6AEB4CF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07DB1-048E-4DC2-81D3-A21B1F5073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7711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070BAC-668C-F446-DB9E-952C56389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3DF4AE7-AA75-346B-6E41-649C91C53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E925-FFCA-4ED5-80F5-3AF8D4E64EBB}" type="datetimeFigureOut">
              <a:rPr lang="pt-BR" smtClean="0"/>
              <a:t>13/05/2025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59263CE-17C1-8CF2-7BA4-FCE4010C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EA14BF9-E700-7785-44CE-99B6B759F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07DB1-048E-4DC2-81D3-A21B1F5073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38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A2F6EFCF-3C01-73C1-C2D4-6C88E6DCE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E925-FFCA-4ED5-80F5-3AF8D4E64EBB}" type="datetimeFigureOut">
              <a:rPr lang="pt-BR" smtClean="0"/>
              <a:t>13/05/2025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21E89401-2192-7E22-5100-1A6DAD27E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893CF9D-3BD6-99F6-672E-F60388FDA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07DB1-048E-4DC2-81D3-A21B1F5073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1865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76D633-01CF-CB14-DA86-DB8BEF7EF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4911D86-EB3B-8D78-E8B7-0ADB36A75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3A8BAF6-A3FA-3CFE-B805-467070EF0E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5834751-626D-2D85-4233-519C321C9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E925-FFCA-4ED5-80F5-3AF8D4E64EBB}" type="datetimeFigureOut">
              <a:rPr lang="pt-BR" smtClean="0"/>
              <a:t>13/05/2025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B23E5EB-C3DB-7D42-8641-BC256D23A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E5DFC64-BDB7-6671-6AD3-3631353AB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07DB1-048E-4DC2-81D3-A21B1F5073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4050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8D3F32-D4AB-42C5-9711-A128A6E2F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6E7EEA3-E049-3E76-B8B4-9B461B9D50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E96D30A-3B77-A6D5-EF43-949C91E07B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3CEDD04-4BA6-D97F-C09D-EA76D3F6F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DE925-FFCA-4ED5-80F5-3AF8D4E64EBB}" type="datetimeFigureOut">
              <a:rPr lang="pt-BR" smtClean="0"/>
              <a:t>13/05/2025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B4BCC30-040B-B510-A3EB-B8051BDFA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3414725-A0C3-4DC1-8D18-FBE830438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07DB1-048E-4DC2-81D3-A21B1F5073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9217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E244AA6D-2E87-BC4C-0130-910B8CECB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7555310-0FF6-3B70-BAB7-AD7DF2273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B98C9A5-8D42-DF35-876D-D25D46BBEF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DE925-FFCA-4ED5-80F5-3AF8D4E64EBB}" type="datetimeFigureOut">
              <a:rPr lang="pt-BR" smtClean="0"/>
              <a:t>13/05/2025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CE99927-472E-9B05-3556-3AED99247E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E787A82-6ACF-866A-D4D0-674DEA3951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07DB1-048E-4DC2-81D3-A21B1F50738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620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1ACA2EA0-FFD3-42EC-9406-B595015ED9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D5288BCE-665C-472A-8C43-664BCFA31E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8762" y="1247775"/>
            <a:ext cx="9144000" cy="3007447"/>
          </a:xfrm>
          <a:prstGeom prst="rect">
            <a:avLst/>
          </a:prstGeom>
          <a:solidFill>
            <a:schemeClr val="bg1"/>
          </a:solidFill>
          <a:ln w="12700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2E6C787-FE23-2A29-1D22-5C7E87567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04988" y="1442172"/>
            <a:ext cx="8582025" cy="2177328"/>
          </a:xfrm>
        </p:spPr>
        <p:txBody>
          <a:bodyPr anchor="ctr">
            <a:normAutofit/>
          </a:bodyPr>
          <a:lstStyle/>
          <a:p>
            <a:r>
              <a:rPr lang="pt-BR" sz="6600" dirty="0"/>
              <a:t>O Fim do 135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46C57131-53A7-4C1A-BEA8-25F06A06AD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7872" y="3912322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A7A34B4-1B5C-D23F-E558-71249D5644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6988" y="3962400"/>
            <a:ext cx="7058025" cy="581025"/>
          </a:xfrm>
        </p:spPr>
        <p:txBody>
          <a:bodyPr anchor="ctr">
            <a:normAutofit/>
          </a:bodyPr>
          <a:lstStyle/>
          <a:p>
            <a:r>
              <a:rPr lang="pt-BR" sz="1300" dirty="0">
                <a:solidFill>
                  <a:srgbClr val="FFFFFF"/>
                </a:solidFill>
              </a:rPr>
              <a:t>Facilitador: Mauro Turbay</a:t>
            </a:r>
          </a:p>
          <a:p>
            <a:r>
              <a:rPr lang="pt-BR" sz="1300" dirty="0">
                <a:solidFill>
                  <a:srgbClr val="FFFFFF"/>
                </a:solidFill>
              </a:rPr>
              <a:t>@mauroturbay</a:t>
            </a:r>
          </a:p>
        </p:txBody>
      </p:sp>
    </p:spTree>
    <p:extLst>
      <p:ext uri="{BB962C8B-B14F-4D97-AF65-F5344CB8AC3E}">
        <p14:creationId xmlns:p14="http://schemas.microsoft.com/office/powerpoint/2010/main" val="2034568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E3EC3E-DFBA-B55A-2167-5ED32A2E2F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E5C4B92-3607-4C05-E233-BE83FCAE4F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A4AB2E3-7051-BF3B-5754-E02D6BB45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26720"/>
            <a:ext cx="10506456" cy="1919141"/>
          </a:xfrm>
        </p:spPr>
        <p:txBody>
          <a:bodyPr anchor="b">
            <a:normAutofit/>
          </a:bodyPr>
          <a:lstStyle/>
          <a:p>
            <a:r>
              <a:rPr lang="pt-BR" sz="6000" dirty="0"/>
              <a:t>O Fim do 135? NÃO!! O fim da palestra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B12494-EA0D-D2B4-74A7-1E8EFB442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2899927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FA73BBB-7169-2A60-8986-D5C7F5EBF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2776031"/>
            <a:ext cx="1873457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8BA489A-2255-7399-C40C-2D48C89443A7}"/>
              </a:ext>
            </a:extLst>
          </p:cNvPr>
          <p:cNvSpPr txBox="1"/>
          <p:nvPr/>
        </p:nvSpPr>
        <p:spPr>
          <a:xfrm>
            <a:off x="976393" y="3429000"/>
            <a:ext cx="103411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800" dirty="0"/>
              <a:t>O 135 não acaba, mas se transforma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800" dirty="0"/>
              <a:t>De balcão central para apoio estratégico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800" dirty="0"/>
              <a:t>Com ACT’s e tecnologia</a:t>
            </a:r>
          </a:p>
        </p:txBody>
      </p:sp>
    </p:spTree>
    <p:extLst>
      <p:ext uri="{BB962C8B-B14F-4D97-AF65-F5344CB8AC3E}">
        <p14:creationId xmlns:p14="http://schemas.microsoft.com/office/powerpoint/2010/main" val="3901434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21A75659-5A6F-4F77-9679-678A00B9D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Espaço Reservado para Imagem 7" descr="Homem com casaco azul&#10;&#10;Descrição gerada automaticamente">
            <a:extLst>
              <a:ext uri="{FF2B5EF4-FFF2-40B4-BE49-F238E27FC236}">
                <a16:creationId xmlns:a16="http://schemas.microsoft.com/office/drawing/2014/main" id="{D44B325B-0FD4-4A3C-218D-9E77D48AE50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t="10230" b="41762"/>
          <a:stretch/>
        </p:blipFill>
        <p:spPr>
          <a:xfrm>
            <a:off x="20" y="10"/>
            <a:ext cx="8668492" cy="6857990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E30A3A45-140E-431E-AED0-07EF836310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35399" y="0"/>
            <a:ext cx="9756601" cy="6858000"/>
          </a:xfrm>
          <a:prstGeom prst="rect">
            <a:avLst/>
          </a:prstGeom>
          <a:gradFill>
            <a:gsLst>
              <a:gs pos="53000">
                <a:schemeClr val="tx1"/>
              </a:gs>
              <a:gs pos="35000">
                <a:schemeClr val="tx1">
                  <a:alpha val="76000"/>
                </a:schemeClr>
              </a:gs>
              <a:gs pos="19000">
                <a:schemeClr val="tx1">
                  <a:alpha val="4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EE632F1-3EB8-019B-F375-1D9D31CF2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868" y="1161288"/>
            <a:ext cx="3438144" cy="11247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2600" dirty="0">
                <a:solidFill>
                  <a:schemeClr val="bg1"/>
                </a:solidFill>
              </a:rPr>
              <a:t>Facilitador Mauro Turbay</a:t>
            </a:r>
            <a:br>
              <a:rPr lang="en-US" sz="2600" dirty="0">
                <a:solidFill>
                  <a:schemeClr val="bg1"/>
                </a:solidFill>
              </a:rPr>
            </a:br>
            <a:r>
              <a:rPr lang="en-US" sz="2600" dirty="0">
                <a:solidFill>
                  <a:schemeClr val="bg1"/>
                </a:solidFill>
              </a:rPr>
              <a:t>@mauroturbay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7333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3018" y="2443480"/>
            <a:ext cx="3218688" cy="9144"/>
          </a:xfrm>
          <a:prstGeom prst="rect">
            <a:avLst/>
          </a:prstGeom>
          <a:solidFill>
            <a:schemeClr val="tx1"/>
          </a:solidFill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35DDD77F-2E74-42B0-6ED0-C895BE6AB3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868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700" dirty="0">
                <a:solidFill>
                  <a:schemeClr val="bg1"/>
                </a:solidFill>
              </a:rPr>
              <a:t>“Se </a:t>
            </a:r>
            <a:r>
              <a:rPr lang="en-US" sz="1700" dirty="0" err="1">
                <a:solidFill>
                  <a:schemeClr val="bg1"/>
                </a:solidFill>
              </a:rPr>
              <a:t>quer</a:t>
            </a:r>
            <a:r>
              <a:rPr lang="en-US" sz="1700" dirty="0">
                <a:solidFill>
                  <a:schemeClr val="bg1"/>
                </a:solidFill>
              </a:rPr>
              <a:t> </a:t>
            </a:r>
            <a:r>
              <a:rPr lang="en-US" sz="1700" dirty="0" err="1">
                <a:solidFill>
                  <a:schemeClr val="bg1"/>
                </a:solidFill>
              </a:rPr>
              <a:t>ir</a:t>
            </a:r>
            <a:r>
              <a:rPr lang="en-US" sz="1700" dirty="0">
                <a:solidFill>
                  <a:schemeClr val="bg1"/>
                </a:solidFill>
              </a:rPr>
              <a:t> </a:t>
            </a:r>
            <a:r>
              <a:rPr lang="en-US" sz="1700" dirty="0" err="1">
                <a:solidFill>
                  <a:schemeClr val="bg1"/>
                </a:solidFill>
              </a:rPr>
              <a:t>rápido</a:t>
            </a:r>
            <a:r>
              <a:rPr lang="en-US" sz="1700" dirty="0">
                <a:solidFill>
                  <a:schemeClr val="bg1"/>
                </a:solidFill>
              </a:rPr>
              <a:t>, </a:t>
            </a:r>
            <a:r>
              <a:rPr lang="en-US" sz="1700" dirty="0" err="1">
                <a:solidFill>
                  <a:schemeClr val="bg1"/>
                </a:solidFill>
              </a:rPr>
              <a:t>vá</a:t>
            </a:r>
            <a:r>
              <a:rPr lang="en-US" sz="1700" dirty="0">
                <a:solidFill>
                  <a:schemeClr val="bg1"/>
                </a:solidFill>
              </a:rPr>
              <a:t> </a:t>
            </a:r>
            <a:r>
              <a:rPr lang="en-US" sz="1700" dirty="0" err="1">
                <a:solidFill>
                  <a:schemeClr val="bg1"/>
                </a:solidFill>
              </a:rPr>
              <a:t>sozinho</a:t>
            </a:r>
            <a:r>
              <a:rPr lang="en-US" sz="1700" dirty="0">
                <a:solidFill>
                  <a:schemeClr val="bg1"/>
                </a:solidFill>
              </a:rPr>
              <a:t>. Se </a:t>
            </a:r>
            <a:r>
              <a:rPr lang="en-US" sz="1700" dirty="0" err="1">
                <a:solidFill>
                  <a:schemeClr val="bg1"/>
                </a:solidFill>
              </a:rPr>
              <a:t>quer</a:t>
            </a:r>
            <a:r>
              <a:rPr lang="en-US" sz="1700" dirty="0">
                <a:solidFill>
                  <a:schemeClr val="bg1"/>
                </a:solidFill>
              </a:rPr>
              <a:t> </a:t>
            </a:r>
            <a:r>
              <a:rPr lang="en-US" sz="1700" dirty="0" err="1">
                <a:solidFill>
                  <a:schemeClr val="bg1"/>
                </a:solidFill>
              </a:rPr>
              <a:t>ir</a:t>
            </a:r>
            <a:r>
              <a:rPr lang="en-US" sz="1700" dirty="0">
                <a:solidFill>
                  <a:schemeClr val="bg1"/>
                </a:solidFill>
              </a:rPr>
              <a:t> </a:t>
            </a:r>
            <a:r>
              <a:rPr lang="en-US" sz="1700" dirty="0" err="1">
                <a:solidFill>
                  <a:schemeClr val="bg1"/>
                </a:solidFill>
              </a:rPr>
              <a:t>longe</a:t>
            </a:r>
            <a:r>
              <a:rPr lang="en-US" sz="1700" dirty="0">
                <a:solidFill>
                  <a:schemeClr val="bg1"/>
                </a:solidFill>
              </a:rPr>
              <a:t>, </a:t>
            </a:r>
            <a:r>
              <a:rPr lang="en-US" sz="1700" dirty="0" err="1">
                <a:solidFill>
                  <a:schemeClr val="bg1"/>
                </a:solidFill>
              </a:rPr>
              <a:t>vá</a:t>
            </a:r>
            <a:r>
              <a:rPr lang="en-US" sz="1700" dirty="0">
                <a:solidFill>
                  <a:schemeClr val="bg1"/>
                </a:solidFill>
              </a:rPr>
              <a:t> </a:t>
            </a:r>
            <a:r>
              <a:rPr lang="en-US" sz="1700" dirty="0" err="1">
                <a:solidFill>
                  <a:schemeClr val="bg1"/>
                </a:solidFill>
              </a:rPr>
              <a:t>em</a:t>
            </a:r>
            <a:r>
              <a:rPr lang="en-US" sz="1700" dirty="0">
                <a:solidFill>
                  <a:schemeClr val="bg1"/>
                </a:solidFill>
              </a:rPr>
              <a:t> </a:t>
            </a:r>
            <a:r>
              <a:rPr lang="en-US" sz="1700" dirty="0" err="1">
                <a:solidFill>
                  <a:schemeClr val="bg1"/>
                </a:solidFill>
              </a:rPr>
              <a:t>grupo</a:t>
            </a:r>
            <a:r>
              <a:rPr lang="en-US" sz="1700" dirty="0">
                <a:solidFill>
                  <a:schemeClr val="bg1"/>
                </a:solidFill>
              </a:rPr>
              <a:t>”. </a:t>
            </a:r>
          </a:p>
          <a:p>
            <a:pPr marL="228600" lvl="1"/>
            <a:r>
              <a:rPr lang="en-US" sz="1700" dirty="0" err="1">
                <a:solidFill>
                  <a:schemeClr val="bg1"/>
                </a:solidFill>
              </a:rPr>
              <a:t>Provérbio</a:t>
            </a:r>
            <a:r>
              <a:rPr lang="en-US" sz="1700" dirty="0">
                <a:solidFill>
                  <a:schemeClr val="bg1"/>
                </a:solidFill>
              </a:rPr>
              <a:t> </a:t>
            </a:r>
            <a:r>
              <a:rPr lang="en-US" sz="1700" dirty="0" err="1">
                <a:solidFill>
                  <a:schemeClr val="bg1"/>
                </a:solidFill>
              </a:rPr>
              <a:t>Africano</a:t>
            </a:r>
            <a:endParaRPr lang="en-US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55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2A61BCB-7DE0-BEC1-E83A-366027C689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BB2B1F0-0DD6-4744-9A46-7A344FB48E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C16A10F-6487-0166-F48B-52C5E8B83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26720"/>
            <a:ext cx="10506456" cy="1919141"/>
          </a:xfrm>
        </p:spPr>
        <p:txBody>
          <a:bodyPr anchor="b">
            <a:normAutofit/>
          </a:bodyPr>
          <a:lstStyle/>
          <a:p>
            <a:r>
              <a:rPr lang="pt-BR" sz="6000" dirty="0"/>
              <a:t>O que é 135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2899927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2776031"/>
            <a:ext cx="1873457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0BA5A27-78C1-CFE5-BF4B-37B0975F691A}"/>
              </a:ext>
            </a:extLst>
          </p:cNvPr>
          <p:cNvSpPr txBox="1"/>
          <p:nvPr/>
        </p:nvSpPr>
        <p:spPr>
          <a:xfrm>
            <a:off x="865953" y="3362643"/>
            <a:ext cx="10341152" cy="2582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pt-BR" sz="2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Breve histórico da central.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pt-BR" sz="2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Importância histórica no atendimento à população — especialmente a de baixa renda e baixa instrução digital.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pt-BR" sz="2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Limitações do modelo atual: custo, demora, sobrecarga de atendentes, falhas humanas.</a:t>
            </a:r>
          </a:p>
        </p:txBody>
      </p:sp>
    </p:spTree>
    <p:extLst>
      <p:ext uri="{BB962C8B-B14F-4D97-AF65-F5344CB8AC3E}">
        <p14:creationId xmlns:p14="http://schemas.microsoft.com/office/powerpoint/2010/main" val="2970315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8154798-D695-5500-61B2-6858C2DDA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0432FBD-90E8-D092-D7C4-B5D95866B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AFCDA4E-FA4D-8A1D-3E62-5C812D13A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26720"/>
            <a:ext cx="10506456" cy="1919141"/>
          </a:xfrm>
        </p:spPr>
        <p:txBody>
          <a:bodyPr anchor="b">
            <a:normAutofit/>
          </a:bodyPr>
          <a:lstStyle/>
          <a:p>
            <a:r>
              <a:rPr lang="pt-BR" sz="6000" dirty="0"/>
              <a:t>O novo papel do 135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A7013F8-268D-2B3B-3D7C-420024637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2899927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984B9A5-3A96-1646-3473-4406B98B32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2776031"/>
            <a:ext cx="1873457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6236A111-36BD-8C5F-B13A-8B3C704FBB6D}"/>
              </a:ext>
            </a:extLst>
          </p:cNvPr>
          <p:cNvSpPr txBox="1"/>
          <p:nvPr/>
        </p:nvSpPr>
        <p:spPr>
          <a:xfrm>
            <a:off x="976393" y="3429000"/>
            <a:ext cx="103411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800" dirty="0"/>
              <a:t>O novo papel do 135: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800" dirty="0"/>
              <a:t>Plataforma Meu INSS, </a:t>
            </a:r>
            <a:r>
              <a:rPr lang="pt-BR" sz="2800" dirty="0" err="1"/>
              <a:t>Chatbot</a:t>
            </a:r>
            <a:r>
              <a:rPr lang="pt-BR" sz="2800" dirty="0"/>
              <a:t> Helô, Aplicativo móvel e integração com o gov.br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800" dirty="0"/>
              <a:t>Inteligência Artificial para análise e concessão de benefícios.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800" dirty="0"/>
              <a:t>Papel de suporte: Libera a central para </a:t>
            </a:r>
            <a:r>
              <a:rPr lang="pt-BR" sz="2800" b="1" dirty="0"/>
              <a:t>casos complexos</a:t>
            </a:r>
            <a:r>
              <a:rPr lang="pt-BR" sz="2800" dirty="0"/>
              <a:t> ou com dificuldade de acesso digita</a:t>
            </a:r>
            <a:r>
              <a:rPr lang="pt-BR" dirty="0"/>
              <a:t>l.</a:t>
            </a:r>
          </a:p>
        </p:txBody>
      </p:sp>
    </p:spTree>
    <p:extLst>
      <p:ext uri="{BB962C8B-B14F-4D97-AF65-F5344CB8AC3E}">
        <p14:creationId xmlns:p14="http://schemas.microsoft.com/office/powerpoint/2010/main" val="692103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035BC94-AFCB-163A-4F48-6FC573867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E27BD96-E657-A441-B280-19E3367EC4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0E8B117-9F0A-0091-72D4-548AB7164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26720"/>
            <a:ext cx="10506456" cy="1919141"/>
          </a:xfrm>
        </p:spPr>
        <p:txBody>
          <a:bodyPr anchor="b">
            <a:normAutofit/>
          </a:bodyPr>
          <a:lstStyle/>
          <a:p>
            <a:r>
              <a:rPr lang="pt-BR" sz="6000" dirty="0"/>
              <a:t>O cidadão mudou...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45B033-7085-E97D-B4D2-A2FD668A2D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2899927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BEC5573-3C42-5C7B-496F-2371CE2DAA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2776031"/>
            <a:ext cx="1873457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520B32C-249A-4785-C941-2F34A51CD2EB}"/>
              </a:ext>
            </a:extLst>
          </p:cNvPr>
          <p:cNvSpPr txBox="1"/>
          <p:nvPr/>
        </p:nvSpPr>
        <p:spPr>
          <a:xfrm>
            <a:off x="976393" y="3429000"/>
            <a:ext cx="103411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800" dirty="0"/>
              <a:t>Mais autonomia com o Meu INSS, app, gov.br;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800" dirty="0"/>
              <a:t>Jovens e conectados preferem resolver tudo sozinhos;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800" dirty="0"/>
              <a:t>O atendimento evolui para ser ágil, seguro e digital.</a:t>
            </a:r>
          </a:p>
        </p:txBody>
      </p:sp>
    </p:spTree>
    <p:extLst>
      <p:ext uri="{BB962C8B-B14F-4D97-AF65-F5344CB8AC3E}">
        <p14:creationId xmlns:p14="http://schemas.microsoft.com/office/powerpoint/2010/main" val="1134171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860ABBB-617B-6D29-5B6E-9ED92FEB20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B7397AA-EE6B-E1E4-50FC-70AB7F3F46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3DF47CA-3FB8-DF99-BD28-785A25D53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26720"/>
            <a:ext cx="10506456" cy="1919141"/>
          </a:xfrm>
        </p:spPr>
        <p:txBody>
          <a:bodyPr anchor="b">
            <a:normAutofit/>
          </a:bodyPr>
          <a:lstStyle/>
          <a:p>
            <a:r>
              <a:rPr lang="pt-BR" sz="6000" dirty="0"/>
              <a:t>...mas o Brasil ainda continua desigual (desafios)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D392521-744D-495C-9D08-F086FCCD35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2899927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240473-C730-B36A-D74E-63F6F404EE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2776031"/>
            <a:ext cx="1873457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95267138-7F94-ED4B-F22A-F257DFE3760C}"/>
              </a:ext>
            </a:extLst>
          </p:cNvPr>
          <p:cNvSpPr txBox="1"/>
          <p:nvPr/>
        </p:nvSpPr>
        <p:spPr>
          <a:xfrm>
            <a:off x="976393" y="3429000"/>
            <a:ext cx="103411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800" dirty="0"/>
              <a:t>Falta de internet, celular ou conhecimento digital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800" dirty="0"/>
              <a:t>Baixa escolaridade digital em muitos públicos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800" dirty="0"/>
              <a:t>Desinformação sobre benefícios e canais oficiais</a:t>
            </a:r>
          </a:p>
        </p:txBody>
      </p:sp>
    </p:spTree>
    <p:extLst>
      <p:ext uri="{BB962C8B-B14F-4D97-AF65-F5344CB8AC3E}">
        <p14:creationId xmlns:p14="http://schemas.microsoft.com/office/powerpoint/2010/main" val="2268414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AD748C6-C49E-24D1-A922-113BF2ACFF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84242AF-33A9-4DBE-CB35-206B7AEA2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637802C-939C-6099-66E4-CADEF7192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26720"/>
            <a:ext cx="10506456" cy="1919141"/>
          </a:xfrm>
        </p:spPr>
        <p:txBody>
          <a:bodyPr anchor="b">
            <a:normAutofit/>
          </a:bodyPr>
          <a:lstStyle/>
          <a:p>
            <a:r>
              <a:rPr lang="pt-BR" sz="6000" dirty="0"/>
              <a:t>Solução estratégia e as ACT’s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6C3D09-CE3B-2A32-C6DE-2361EA353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2899927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60E9121-EFE0-7B72-43BE-B340149CF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2776031"/>
            <a:ext cx="1873457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E0CD903-D1B1-BA5D-59EA-0B0A5FA0FCD9}"/>
              </a:ext>
            </a:extLst>
          </p:cNvPr>
          <p:cNvSpPr txBox="1"/>
          <p:nvPr/>
        </p:nvSpPr>
        <p:spPr>
          <a:xfrm>
            <a:off x="976393" y="3429000"/>
            <a:ext cx="103411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800" dirty="0"/>
              <a:t>Acordos de cooperação técnica com prefeituras, sindicatos, associações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800" dirty="0"/>
              <a:t>Parceiros capacitados oferecendo apoio local e atuantes como pontes entre o INSS e o cidadão</a:t>
            </a:r>
            <a:r>
              <a:rPr lang="pt-BR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15013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2823302-5E4D-5BB6-F314-B27009E859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F1D1BE0-F9D0-2377-69A9-DFA47987E2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DD2D732-3B4A-C49E-5434-28439C72B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26720"/>
            <a:ext cx="10506456" cy="1919141"/>
          </a:xfrm>
        </p:spPr>
        <p:txBody>
          <a:bodyPr anchor="b">
            <a:normAutofit/>
          </a:bodyPr>
          <a:lstStyle/>
          <a:p>
            <a:r>
              <a:rPr lang="pt-BR" sz="6000" dirty="0"/>
              <a:t>Um modelo híbrido e inteligente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B909509-7931-3EBD-CA88-20E723F63A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2899927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DA772E0-F844-0752-AAEB-C3EC2B6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2776031"/>
            <a:ext cx="1873457" cy="1371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875E299-52CE-2DBC-DDE0-1BC800242537}"/>
              </a:ext>
            </a:extLst>
          </p:cNvPr>
          <p:cNvSpPr txBox="1"/>
          <p:nvPr/>
        </p:nvSpPr>
        <p:spPr>
          <a:xfrm>
            <a:off x="976393" y="3429000"/>
            <a:ext cx="103411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800" dirty="0"/>
              <a:t>O futuro do atendimento é: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800" dirty="0"/>
              <a:t>Digital onde for possível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800" dirty="0"/>
              <a:t>Presencial onde for necessário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800" dirty="0"/>
              <a:t>Inclusivo em todos os casos. </a:t>
            </a:r>
          </a:p>
        </p:txBody>
      </p:sp>
    </p:spTree>
    <p:extLst>
      <p:ext uri="{BB962C8B-B14F-4D97-AF65-F5344CB8AC3E}">
        <p14:creationId xmlns:p14="http://schemas.microsoft.com/office/powerpoint/2010/main" val="385095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64" name="Rectangle 2063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AAFBC9D-91F8-5A07-FB7C-E77C40DA9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pt-BR" sz="5400" dirty="0"/>
              <a:t>Acordos de Cooperação Técnica</a:t>
            </a:r>
          </a:p>
        </p:txBody>
      </p:sp>
      <p:sp>
        <p:nvSpPr>
          <p:cNvPr id="2066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FF7A5A0-C763-D708-D129-8A4298C756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251" y="2071316"/>
            <a:ext cx="11245042" cy="4425018"/>
          </a:xfrm>
        </p:spPr>
        <p:txBody>
          <a:bodyPr anchor="t">
            <a:normAutofit fontScale="25000" lnSpcReduction="20000"/>
          </a:bodyPr>
          <a:lstStyle/>
          <a:p>
            <a:pPr fontAlgn="base">
              <a:spcAft>
                <a:spcPts val="1500"/>
              </a:spcAft>
            </a:pPr>
            <a:r>
              <a:rPr lang="pt-BR" sz="6400" b="0" i="0" dirty="0">
                <a:effectLst/>
                <a:latin typeface="rawline"/>
              </a:rPr>
              <a:t>Os Acordos de Cooperação Técnica permitem a formalização de parcerias entre o INSS e organizações da</a:t>
            </a:r>
            <a:r>
              <a:rPr lang="pt-BR" sz="6400" dirty="0">
                <a:latin typeface="rawline"/>
              </a:rPr>
              <a:t> </a:t>
            </a:r>
            <a:r>
              <a:rPr lang="pt-BR" sz="6400" b="0" i="0" dirty="0">
                <a:effectLst/>
                <a:latin typeface="rawline"/>
              </a:rPr>
              <a:t>administração pública e da sociedade civil para alcançar objetivos de interesse público e recíproco.</a:t>
            </a:r>
          </a:p>
          <a:p>
            <a:pPr fontAlgn="base">
              <a:spcAft>
                <a:spcPts val="1500"/>
              </a:spcAft>
            </a:pPr>
            <a:r>
              <a:rPr lang="pt-BR" sz="6400" b="0" i="0" dirty="0">
                <a:effectLst/>
                <a:latin typeface="rawline"/>
              </a:rPr>
              <a:t>A cooperação entre o INSS e as entidades públicas e civis é essencial para que o Instituto complete sua missão de reconhecer direitos do cidadão e promover o bem estar social com segurança e qualidade.</a:t>
            </a:r>
          </a:p>
          <a:p>
            <a:pPr fontAlgn="base">
              <a:spcAft>
                <a:spcPts val="1500"/>
              </a:spcAft>
            </a:pPr>
            <a:r>
              <a:rPr lang="pt-BR" sz="6400" b="1" i="0" dirty="0">
                <a:effectLst/>
                <a:latin typeface="rawline"/>
              </a:rPr>
              <a:t>Os objetivos dos Acordos de Cooperação Técnica firmados pelo INSS são variados, mas buscam principalmente:</a:t>
            </a:r>
          </a:p>
          <a:p>
            <a:pPr lvl="1" fontAlgn="base">
              <a:spcAft>
                <a:spcPts val="1500"/>
              </a:spcAft>
            </a:pPr>
            <a:r>
              <a:rPr lang="pt-BR" sz="5600" i="0" dirty="0">
                <a:effectLst/>
                <a:latin typeface="rawline"/>
              </a:rPr>
              <a:t>O aumento da acessibilidade, expansão do atendimento e ampliação da possibilidade do acesso de inúmeros cidadãos aos serviços previdenciários por meio de parcerias.</a:t>
            </a:r>
          </a:p>
          <a:p>
            <a:pPr fontAlgn="base">
              <a:spcAft>
                <a:spcPts val="1500"/>
              </a:spcAft>
            </a:pPr>
            <a:r>
              <a:rPr lang="pt-BR" sz="6400" b="1" i="0" dirty="0">
                <a:effectLst/>
                <a:latin typeface="rawline"/>
              </a:rPr>
              <a:t>Quem pode firmar parceria com o INSS através de acordo de cooperação técnica?</a:t>
            </a:r>
          </a:p>
          <a:p>
            <a:pPr lvl="1" fontAlgn="base">
              <a:spcAft>
                <a:spcPts val="1500"/>
              </a:spcAft>
            </a:pPr>
            <a:r>
              <a:rPr lang="pt-BR" sz="5600" b="0" i="0" dirty="0">
                <a:effectLst/>
                <a:latin typeface="rawline"/>
              </a:rPr>
              <a:t>Organizações da sociedade civil, entidades de representação, empresas e órgãos da administração pública direta e indireta.</a:t>
            </a:r>
          </a:p>
          <a:p>
            <a:pPr fontAlgn="base">
              <a:spcAft>
                <a:spcPts val="1500"/>
              </a:spcAft>
            </a:pPr>
            <a:r>
              <a:rPr lang="pt-BR" sz="6400" b="1" dirty="0">
                <a:latin typeface="rawline"/>
              </a:rPr>
              <a:t>Os </a:t>
            </a:r>
            <a:r>
              <a:rPr lang="pt-BR" sz="6400" b="1" dirty="0" err="1">
                <a:latin typeface="rawline"/>
              </a:rPr>
              <a:t>ACTs</a:t>
            </a:r>
            <a:r>
              <a:rPr lang="pt-BR" sz="6400" b="1" dirty="0">
                <a:latin typeface="rawline"/>
              </a:rPr>
              <a:t> com entidades privadas com fins lucrativos que tenha em seus quadros a partir de 500 (quinhentos) empregados, incluindo as empresas, podem ser celebrados, desde que preenchidos os requisitos preceituados nesta Portaria</a:t>
            </a:r>
            <a:r>
              <a:rPr lang="pt-BR" sz="4800" b="1" i="0" dirty="0">
                <a:solidFill>
                  <a:srgbClr val="333333"/>
                </a:solidFill>
                <a:effectLst/>
                <a:latin typeface="Friends"/>
              </a:rPr>
              <a:t>.</a:t>
            </a:r>
          </a:p>
          <a:p>
            <a:pPr fontAlgn="base">
              <a:spcAft>
                <a:spcPts val="1500"/>
              </a:spcAft>
            </a:pPr>
            <a:r>
              <a:rPr lang="pt-BR" sz="6400" b="1" dirty="0">
                <a:latin typeface="rawline"/>
              </a:rPr>
              <a:t>Fica a dica para o CFC, Sindicont-Ce...</a:t>
            </a:r>
          </a:p>
          <a:p>
            <a:endParaRPr lang="pt-BR" sz="900" dirty="0"/>
          </a:p>
        </p:txBody>
      </p:sp>
    </p:spTree>
    <p:extLst>
      <p:ext uri="{BB962C8B-B14F-4D97-AF65-F5344CB8AC3E}">
        <p14:creationId xmlns:p14="http://schemas.microsoft.com/office/powerpoint/2010/main" val="1609365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9CB95732-565A-4D2C-A3AB-CC460C0D38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" name="Rectangle 3080">
            <a:extLst>
              <a:ext uri="{FF2B5EF4-FFF2-40B4-BE49-F238E27FC236}">
                <a16:creationId xmlns:a16="http://schemas.microsoft.com/office/drawing/2014/main" id="{77F1AF47-AE98-4034-BD91-1976FA4D9C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8EC0EE2B-2029-48DD-893D-F528E651B0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57200" y="8482"/>
            <a:ext cx="3568276" cy="6858000"/>
          </a:xfrm>
          <a:prstGeom prst="rect">
            <a:avLst/>
          </a:prstGeom>
          <a:gradFill>
            <a:gsLst>
              <a:gs pos="0">
                <a:schemeClr val="accent1">
                  <a:alpha val="32000"/>
                </a:schemeClr>
              </a:gs>
              <a:gs pos="7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85" name="Freeform: Shape 3084">
            <a:extLst>
              <a:ext uri="{FF2B5EF4-FFF2-40B4-BE49-F238E27FC236}">
                <a16:creationId xmlns:a16="http://schemas.microsoft.com/office/drawing/2014/main" id="{45AE1D08-1ED1-4F59-B42F-4D8EA33DC8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087" name="Rectangle 3086">
            <a:extLst>
              <a:ext uri="{FF2B5EF4-FFF2-40B4-BE49-F238E27FC236}">
                <a16:creationId xmlns:a16="http://schemas.microsoft.com/office/drawing/2014/main" id="{9A79B912-88EA-4640-BDEB-51B3B11A02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633939D-D527-FE5B-1C12-A1E8E30C0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180" y="2862471"/>
            <a:ext cx="3041803" cy="290780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>
              <a:buNone/>
            </a:pPr>
            <a:r>
              <a:rPr lang="en-US" sz="4000" dirty="0">
                <a:solidFill>
                  <a:srgbClr val="FFFFFF"/>
                </a:solidFill>
              </a:rPr>
              <a:t>Acordos de Cooperação Técnica - </a:t>
            </a:r>
            <a:r>
              <a:rPr lang="pt-BR" sz="1600" b="1" i="0" dirty="0">
                <a:solidFill>
                  <a:schemeClr val="bg1"/>
                </a:solidFill>
                <a:effectLst/>
                <a:latin typeface="inherit"/>
              </a:rPr>
              <a:t>Portaria INSS Nº 1538 DE 19/12/2022</a:t>
            </a:r>
            <a:br>
              <a:rPr lang="pt-BR" sz="1600" b="1" i="0" dirty="0">
                <a:solidFill>
                  <a:schemeClr val="bg1"/>
                </a:solidFill>
                <a:effectLst/>
                <a:latin typeface="inherit"/>
              </a:rPr>
            </a:br>
            <a:br>
              <a:rPr lang="pt-BR" sz="1600" dirty="0">
                <a:solidFill>
                  <a:schemeClr val="bg1"/>
                </a:solidFill>
              </a:rPr>
            </a:b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3074" name="Picture 2" descr="Linha do tempo&#10;&#10;O conteúdo gerado por IA pode estar incorreto.">
            <a:extLst>
              <a:ext uri="{FF2B5EF4-FFF2-40B4-BE49-F238E27FC236}">
                <a16:creationId xmlns:a16="http://schemas.microsoft.com/office/drawing/2014/main" id="{79A18DB6-8B1E-2C70-85C7-B539C77ED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01040" y="1268323"/>
            <a:ext cx="3387578" cy="190551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Espaço Reservado para Conteúdo 4" descr="Interface gráfica do usuário, Texto, Aplicativo, Word&#10;&#10;O conteúdo gerado por IA pode estar incorreto.">
            <a:extLst>
              <a:ext uri="{FF2B5EF4-FFF2-40B4-BE49-F238E27FC236}">
                <a16:creationId xmlns:a16="http://schemas.microsoft.com/office/drawing/2014/main" id="{B4CAF7B0-232E-CE3F-5BC6-C2D4B82789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293930" y="1429874"/>
            <a:ext cx="3419533" cy="17439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Imagem 6" descr="Interface gráfica do usuário, Texto, Aplicativo, Email&#10;&#10;O conteúdo gerado por IA pode estar incorreto.">
            <a:extLst>
              <a:ext uri="{FF2B5EF4-FFF2-40B4-BE49-F238E27FC236}">
                <a16:creationId xmlns:a16="http://schemas.microsoft.com/office/drawing/2014/main" id="{F483FF86-6951-34F3-577B-F1B2847B9F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1040" y="3429000"/>
            <a:ext cx="7112423" cy="204482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5352029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3261</TotalTime>
  <Words>489</Words>
  <Application>Microsoft Office PowerPoint</Application>
  <PresentationFormat>Widescreen</PresentationFormat>
  <Paragraphs>45</Paragraphs>
  <Slides>11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20" baseType="lpstr">
      <vt:lpstr>Aptos</vt:lpstr>
      <vt:lpstr>Arial</vt:lpstr>
      <vt:lpstr>Calibri</vt:lpstr>
      <vt:lpstr>Calibri Light</vt:lpstr>
      <vt:lpstr>Courier New</vt:lpstr>
      <vt:lpstr>Friends</vt:lpstr>
      <vt:lpstr>inherit</vt:lpstr>
      <vt:lpstr>rawline</vt:lpstr>
      <vt:lpstr>Tema do Office</vt:lpstr>
      <vt:lpstr>O Fim do 135</vt:lpstr>
      <vt:lpstr>O que é 135</vt:lpstr>
      <vt:lpstr>O novo papel do 135</vt:lpstr>
      <vt:lpstr>O cidadão mudou...</vt:lpstr>
      <vt:lpstr>...mas o Brasil ainda continua desigual (desafios)</vt:lpstr>
      <vt:lpstr>Solução estratégia e as ACT’s</vt:lpstr>
      <vt:lpstr>Um modelo híbrido e inteligente</vt:lpstr>
      <vt:lpstr>Acordos de Cooperação Técnica</vt:lpstr>
      <vt:lpstr>Acordos de Cooperação Técnica - Portaria INSS Nº 1538 DE 19/12/2022  </vt:lpstr>
      <vt:lpstr>O Fim do 135? NÃO!! O fim da palestra</vt:lpstr>
      <vt:lpstr>Facilitador Mauro Turbay @mauroturbay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Benefício por Incapacidade</dc:title>
  <dc:creator>Grupo Turbay</dc:creator>
  <cp:lastModifiedBy>Mauro Jose Turbay Filho</cp:lastModifiedBy>
  <cp:revision>13</cp:revision>
  <dcterms:created xsi:type="dcterms:W3CDTF">2024-02-10T16:57:46Z</dcterms:created>
  <dcterms:modified xsi:type="dcterms:W3CDTF">2025-05-13T09:00:41Z</dcterms:modified>
</cp:coreProperties>
</file>