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1C"/>
    <a:srgbClr val="004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10" autoAdjust="0"/>
  </p:normalViewPr>
  <p:slideViewPr>
    <p:cSldViewPr>
      <p:cViewPr varScale="1">
        <p:scale>
          <a:sx n="109" d="100"/>
          <a:sy n="109" d="100"/>
        </p:scale>
        <p:origin x="682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0E67D-80BD-4CDB-A3C8-A9EBBF94BA20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CD6BE-8135-42C0-AD64-8D635578A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33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CD6BE-8135-42C0-AD64-8D635578A03B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7197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10/05/2025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svg"/><Relationship Id="rId18" Type="http://schemas.openxmlformats.org/officeDocument/2006/relationships/image" Target="../media/image12.sv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openxmlformats.org/officeDocument/2006/relationships/image" Target="../media/image4.sv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28.svg"/><Relationship Id="rId15" Type="http://schemas.openxmlformats.org/officeDocument/2006/relationships/image" Target="../media/image4.png"/><Relationship Id="rId19" Type="http://schemas.openxmlformats.org/officeDocument/2006/relationships/image" Target="../media/image5.png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3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6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5" Type="http://schemas.openxmlformats.org/officeDocument/2006/relationships/image" Target="../media/image15.png"/><Relationship Id="rId10" Type="http://schemas.openxmlformats.org/officeDocument/2006/relationships/image" Target="../media/image8.png"/><Relationship Id="rId9" Type="http://schemas.openxmlformats.org/officeDocument/2006/relationships/image" Target="../media/image10.sv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png"/><Relationship Id="rId3" Type="http://schemas.openxmlformats.org/officeDocument/2006/relationships/image" Target="../media/image7.png"/><Relationship Id="rId12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5" Type="http://schemas.openxmlformats.org/officeDocument/2006/relationships/image" Target="../media/image20.png"/><Relationship Id="rId10" Type="http://schemas.openxmlformats.org/officeDocument/2006/relationships/image" Target="../media/image8.png"/><Relationship Id="rId9" Type="http://schemas.openxmlformats.org/officeDocument/2006/relationships/image" Target="../media/image10.svg"/><Relationship Id="rId1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2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10" Type="http://schemas.openxmlformats.org/officeDocument/2006/relationships/image" Target="../media/image8.png"/><Relationship Id="rId9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3" Type="http://schemas.openxmlformats.org/officeDocument/2006/relationships/image" Target="../media/image6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8.svg"/><Relationship Id="rId4" Type="http://schemas.openxmlformats.org/officeDocument/2006/relationships/image" Target="../media/image8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xmlns="" id="{2F1EFD59-0C4E-4886-A5B7-B07B68BA10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8000"/>
          </a:blip>
          <a:srcRect l="2615" t="27656" r="1069" b="18166"/>
          <a:stretch/>
        </p:blipFill>
        <p:spPr>
          <a:xfrm>
            <a:off x="0" y="-1"/>
            <a:ext cx="9144002" cy="5143501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6" name="Gráfico 22">
              <a:extLst>
                <a:ext uri="{FF2B5EF4-FFF2-40B4-BE49-F238E27FC236}">
                  <a16:creationId xmlns:a16="http://schemas.microsoft.com/office/drawing/2014/main" xmlns="" id="{40E0A314-E689-4B84-9342-853D61E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</p:spPr>
        </p:pic>
        <p:pic>
          <p:nvPicPr>
            <p:cNvPr id="7" name="Gráfico 21">
              <a:extLst>
                <a:ext uri="{FF2B5EF4-FFF2-40B4-BE49-F238E27FC236}">
                  <a16:creationId xmlns:a16="http://schemas.microsoft.com/office/drawing/2014/main" xmlns="" id="{677B124E-B6D3-4340-B803-3321EEFE2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</p:spPr>
        </p:pic>
      </p:grpSp>
      <p:pic>
        <p:nvPicPr>
          <p:cNvPr id="9" name="Gráfico 30">
            <a:extLst>
              <a:ext uri="{FF2B5EF4-FFF2-40B4-BE49-F238E27FC236}">
                <a16:creationId xmlns:a16="http://schemas.microsoft.com/office/drawing/2014/main" xmlns="" id="{4C0D6238-287B-D5DD-519E-2AED289E597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pic>
        <p:nvPicPr>
          <p:cNvPr id="8" name="Gráfico 20">
            <a:extLst>
              <a:ext uri="{FF2B5EF4-FFF2-40B4-BE49-F238E27FC236}">
                <a16:creationId xmlns:a16="http://schemas.microsoft.com/office/drawing/2014/main" xmlns="" id="{D5968A8B-20D3-F5BA-23A4-28D37030480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 t="50000" r="42701"/>
          <a:stretch>
            <a:fillRect/>
          </a:stretch>
        </p:blipFill>
        <p:spPr>
          <a:xfrm>
            <a:off x="7596336" y="0"/>
            <a:ext cx="1547664" cy="1350522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-16235" y="984911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dirty="0" err="1" smtClean="0">
                <a:solidFill>
                  <a:srgbClr val="FFE71C"/>
                </a:solidFill>
                <a:latin typeface="Montserrat" pitchFamily="2" charset="0"/>
              </a:rPr>
              <a:t>Chatbots</a:t>
            </a:r>
            <a:r>
              <a:rPr lang="pt-BR" sz="6000" b="1" dirty="0" smtClean="0">
                <a:solidFill>
                  <a:srgbClr val="FFE71C"/>
                </a:solidFill>
                <a:latin typeface="Montserrat" pitchFamily="2" charset="0"/>
              </a:rPr>
              <a:t> e Assistentes Virtuais no RH e DP</a:t>
            </a:r>
            <a:endParaRPr lang="pt-BR" sz="6000" b="1" dirty="0">
              <a:solidFill>
                <a:srgbClr val="FFE71C"/>
              </a:solidFill>
              <a:latin typeface="Montserrat" pitchFamily="2" charset="0"/>
            </a:endParaRPr>
          </a:p>
        </p:txBody>
      </p:sp>
      <p:sp>
        <p:nvSpPr>
          <p:cNvPr id="10" name="Text 1"/>
          <p:cNvSpPr/>
          <p:nvPr/>
        </p:nvSpPr>
        <p:spPr>
          <a:xfrm>
            <a:off x="36512" y="3084882"/>
            <a:ext cx="909125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b="1" dirty="0">
                <a:solidFill>
                  <a:schemeClr val="bg1"/>
                </a:solidFill>
                <a:latin typeface="Montserrat"/>
                <a:ea typeface="PT Sans" pitchFamily="34" charset="-122"/>
                <a:cs typeface="PT Sans" pitchFamily="34" charset="-120"/>
              </a:rPr>
              <a:t>Transformando a gestão de pessoas com tecnologia</a:t>
            </a:r>
            <a:endParaRPr lang="en-US" sz="1850" dirty="0">
              <a:solidFill>
                <a:schemeClr val="bg1"/>
              </a:solidFill>
              <a:latin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234045" y="101166"/>
            <a:ext cx="5395377" cy="860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Conclusão</a:t>
            </a:r>
            <a:endParaRPr lang="en-US" sz="3000" dirty="0">
              <a:latin typeface="Montserrat"/>
            </a:endParaRPr>
          </a:p>
        </p:txBody>
      </p:sp>
      <p:sp>
        <p:nvSpPr>
          <p:cNvPr id="20" name="Text 2"/>
          <p:cNvSpPr/>
          <p:nvPr/>
        </p:nvSpPr>
        <p:spPr>
          <a:xfrm>
            <a:off x="3614134" y="1250438"/>
            <a:ext cx="2330677" cy="308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Transformação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Digital</a:t>
            </a:r>
            <a:endParaRPr lang="en-US" dirty="0">
              <a:latin typeface="Montserrat"/>
            </a:endParaRPr>
          </a:p>
        </p:txBody>
      </p:sp>
      <p:sp>
        <p:nvSpPr>
          <p:cNvPr id="21" name="Text 3"/>
          <p:cNvSpPr/>
          <p:nvPr/>
        </p:nvSpPr>
        <p:spPr>
          <a:xfrm>
            <a:off x="3614134" y="1663899"/>
            <a:ext cx="5134330" cy="3825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Chatbots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assistentes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remodelam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RH e DP.</a:t>
            </a:r>
            <a:endParaRPr lang="en-US" sz="1400" dirty="0">
              <a:latin typeface="Montserrat"/>
            </a:endParaRPr>
          </a:p>
        </p:txBody>
      </p:sp>
      <p:sp>
        <p:nvSpPr>
          <p:cNvPr id="23" name="Text 5"/>
          <p:cNvSpPr/>
          <p:nvPr/>
        </p:nvSpPr>
        <p:spPr>
          <a:xfrm>
            <a:off x="4218596" y="2137428"/>
            <a:ext cx="2330677" cy="382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Melhoria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Contínua</a:t>
            </a:r>
            <a:endParaRPr lang="en-US" dirty="0">
              <a:latin typeface="Montserrat"/>
            </a:endParaRPr>
          </a:p>
        </p:txBody>
      </p:sp>
      <p:sp>
        <p:nvSpPr>
          <p:cNvPr id="24" name="Text 6"/>
          <p:cNvSpPr/>
          <p:nvPr/>
        </p:nvSpPr>
        <p:spPr>
          <a:xfrm>
            <a:off x="4218596" y="2551671"/>
            <a:ext cx="4601876" cy="446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Agilidade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,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precisão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melhor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experiência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colaborador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26" name="Text 8"/>
          <p:cNvSpPr/>
          <p:nvPr/>
        </p:nvSpPr>
        <p:spPr>
          <a:xfrm>
            <a:off x="4733798" y="2997696"/>
            <a:ext cx="3258582" cy="3336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Investimento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Estratégico</a:t>
            </a:r>
            <a:endParaRPr lang="en-US" dirty="0">
              <a:latin typeface="Montserrat"/>
            </a:endParaRPr>
          </a:p>
        </p:txBody>
      </p:sp>
      <p:sp>
        <p:nvSpPr>
          <p:cNvPr id="27" name="Text 9"/>
          <p:cNvSpPr/>
          <p:nvPr/>
        </p:nvSpPr>
        <p:spPr>
          <a:xfrm>
            <a:off x="4733798" y="3422419"/>
            <a:ext cx="4230690" cy="45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Adotar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essas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tecnologias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é modernizer a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gestão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pessoas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528" y="0"/>
            <a:ext cx="3058649" cy="4587974"/>
          </a:xfrm>
          <a:prstGeom prst="rect">
            <a:avLst/>
          </a:prstGeom>
        </p:spPr>
      </p:pic>
      <p:sp>
        <p:nvSpPr>
          <p:cNvPr id="22" name="Shape 1"/>
          <p:cNvSpPr/>
          <p:nvPr/>
        </p:nvSpPr>
        <p:spPr>
          <a:xfrm>
            <a:off x="3347864" y="1256174"/>
            <a:ext cx="179427" cy="878562"/>
          </a:xfrm>
          <a:prstGeom prst="roundRect">
            <a:avLst>
              <a:gd name="adj" fmla="val 20012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32" name="Shape 4"/>
          <p:cNvSpPr/>
          <p:nvPr/>
        </p:nvSpPr>
        <p:spPr>
          <a:xfrm>
            <a:off x="3918811" y="2139702"/>
            <a:ext cx="179427" cy="878562"/>
          </a:xfrm>
          <a:prstGeom prst="roundRect">
            <a:avLst>
              <a:gd name="adj" fmla="val 200121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37" name="Shape 7"/>
          <p:cNvSpPr/>
          <p:nvPr/>
        </p:nvSpPr>
        <p:spPr>
          <a:xfrm>
            <a:off x="4475596" y="3003798"/>
            <a:ext cx="179427" cy="878562"/>
          </a:xfrm>
          <a:prstGeom prst="roundRect">
            <a:avLst>
              <a:gd name="adj" fmla="val 200121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344023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019" y="0"/>
            <a:ext cx="6881961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0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83" y="0"/>
            <a:ext cx="3058649" cy="4587974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272611" y="161026"/>
            <a:ext cx="5395377" cy="10081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O Que São Chatbots e Assistentes Virtuais?</a:t>
            </a:r>
            <a:endParaRPr lang="en-US" sz="3000" dirty="0">
              <a:latin typeface="Montserrat"/>
            </a:endParaRPr>
          </a:p>
        </p:txBody>
      </p:sp>
      <p:sp>
        <p:nvSpPr>
          <p:cNvPr id="19" name="Shape 1"/>
          <p:cNvSpPr/>
          <p:nvPr/>
        </p:nvSpPr>
        <p:spPr>
          <a:xfrm>
            <a:off x="3272611" y="1498706"/>
            <a:ext cx="2583716" cy="1256706"/>
          </a:xfrm>
          <a:prstGeom prst="roundRect">
            <a:avLst>
              <a:gd name="adj" fmla="val 4652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0" name="Text 2"/>
          <p:cNvSpPr/>
          <p:nvPr/>
        </p:nvSpPr>
        <p:spPr>
          <a:xfrm>
            <a:off x="3347864" y="1542875"/>
            <a:ext cx="2330677" cy="308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Chatbots</a:t>
            </a:r>
            <a:endParaRPr lang="en-US" sz="2000" dirty="0">
              <a:latin typeface="Montserrat"/>
            </a:endParaRPr>
          </a:p>
        </p:txBody>
      </p:sp>
      <p:sp>
        <p:nvSpPr>
          <p:cNvPr id="21" name="Text 3"/>
          <p:cNvSpPr/>
          <p:nvPr/>
        </p:nvSpPr>
        <p:spPr>
          <a:xfrm>
            <a:off x="3345166" y="1960703"/>
            <a:ext cx="2321456" cy="666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Software que simula conversas humanas via apps como WhatsApp e Telegram.</a:t>
            </a:r>
            <a:endParaRPr lang="en-US" sz="1400" dirty="0">
              <a:latin typeface="Montserrat"/>
            </a:endParaRPr>
          </a:p>
        </p:txBody>
      </p:sp>
      <p:sp>
        <p:nvSpPr>
          <p:cNvPr id="22" name="Shape 4"/>
          <p:cNvSpPr/>
          <p:nvPr/>
        </p:nvSpPr>
        <p:spPr>
          <a:xfrm>
            <a:off x="6088454" y="1484565"/>
            <a:ext cx="2583716" cy="1275184"/>
          </a:xfrm>
          <a:prstGeom prst="roundRect">
            <a:avLst>
              <a:gd name="adj" fmla="val 4652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3" name="Text 5"/>
          <p:cNvSpPr/>
          <p:nvPr/>
        </p:nvSpPr>
        <p:spPr>
          <a:xfrm>
            <a:off x="6126230" y="1542875"/>
            <a:ext cx="2330677" cy="382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Assistentes Virtuais</a:t>
            </a:r>
            <a:endParaRPr lang="en-US" sz="2000" dirty="0">
              <a:latin typeface="Montserrat"/>
            </a:endParaRPr>
          </a:p>
        </p:txBody>
      </p:sp>
      <p:sp>
        <p:nvSpPr>
          <p:cNvPr id="24" name="Text 6"/>
          <p:cNvSpPr/>
          <p:nvPr/>
        </p:nvSpPr>
        <p:spPr>
          <a:xfrm>
            <a:off x="6120172" y="1960703"/>
            <a:ext cx="2627236" cy="550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Soluções </a:t>
            </a:r>
            <a:r>
              <a:rPr lang="en-US" sz="1400" dirty="0" err="1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completas</a:t>
            </a: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que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facilitam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a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vida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do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usuário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25" name="Shape 7"/>
          <p:cNvSpPr/>
          <p:nvPr/>
        </p:nvSpPr>
        <p:spPr>
          <a:xfrm>
            <a:off x="3272611" y="3097573"/>
            <a:ext cx="5395377" cy="1265449"/>
          </a:xfrm>
          <a:prstGeom prst="roundRect">
            <a:avLst>
              <a:gd name="adj" fmla="val 565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6" name="Text 8"/>
          <p:cNvSpPr/>
          <p:nvPr/>
        </p:nvSpPr>
        <p:spPr>
          <a:xfrm>
            <a:off x="3347865" y="3194667"/>
            <a:ext cx="2330677" cy="3336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Tecnologia</a:t>
            </a:r>
            <a:endParaRPr lang="en-US" sz="2000" dirty="0">
              <a:latin typeface="Montserrat"/>
            </a:endParaRPr>
          </a:p>
        </p:txBody>
      </p:sp>
      <p:sp>
        <p:nvSpPr>
          <p:cNvPr id="27" name="Text 9"/>
          <p:cNvSpPr/>
          <p:nvPr/>
        </p:nvSpPr>
        <p:spPr>
          <a:xfrm>
            <a:off x="3345166" y="3664695"/>
            <a:ext cx="5111741" cy="614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Uso de Inteligência Artificial e Processamento de Linguagem Natural.</a:t>
            </a:r>
            <a:endParaRPr lang="en-US" sz="1400" dirty="0">
              <a:latin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272611" y="399090"/>
            <a:ext cx="5395377" cy="860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Introdução</a:t>
            </a:r>
            <a:endParaRPr lang="en-US" sz="3000" dirty="0">
              <a:latin typeface="Montserrat"/>
            </a:endParaRPr>
          </a:p>
        </p:txBody>
      </p:sp>
      <p:sp>
        <p:nvSpPr>
          <p:cNvPr id="19" name="Shape 1"/>
          <p:cNvSpPr/>
          <p:nvPr/>
        </p:nvSpPr>
        <p:spPr>
          <a:xfrm>
            <a:off x="3272611" y="1498706"/>
            <a:ext cx="2583716" cy="1256706"/>
          </a:xfrm>
          <a:prstGeom prst="roundRect">
            <a:avLst>
              <a:gd name="adj" fmla="val 4652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0" name="Text 2"/>
          <p:cNvSpPr/>
          <p:nvPr/>
        </p:nvSpPr>
        <p:spPr>
          <a:xfrm>
            <a:off x="3347864" y="1542875"/>
            <a:ext cx="2330677" cy="308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Revolução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no RH e DP</a:t>
            </a:r>
            <a:endParaRPr lang="en-US" dirty="0">
              <a:latin typeface="Montserrat"/>
            </a:endParaRPr>
          </a:p>
        </p:txBody>
      </p:sp>
      <p:sp>
        <p:nvSpPr>
          <p:cNvPr id="21" name="Text 3"/>
          <p:cNvSpPr/>
          <p:nvPr/>
        </p:nvSpPr>
        <p:spPr>
          <a:xfrm>
            <a:off x="3345166" y="1960703"/>
            <a:ext cx="2321456" cy="666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inteligência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artificial tem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mudado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processos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rotinas</a:t>
            </a:r>
            <a:endParaRPr lang="en-US" sz="1400" dirty="0">
              <a:latin typeface="Montserrat"/>
            </a:endParaRPr>
          </a:p>
        </p:txBody>
      </p:sp>
      <p:sp>
        <p:nvSpPr>
          <p:cNvPr id="22" name="Shape 4"/>
          <p:cNvSpPr/>
          <p:nvPr/>
        </p:nvSpPr>
        <p:spPr>
          <a:xfrm>
            <a:off x="6088454" y="1484565"/>
            <a:ext cx="2583716" cy="1275184"/>
          </a:xfrm>
          <a:prstGeom prst="roundRect">
            <a:avLst>
              <a:gd name="adj" fmla="val 4652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3" name="Text 5"/>
          <p:cNvSpPr/>
          <p:nvPr/>
        </p:nvSpPr>
        <p:spPr>
          <a:xfrm>
            <a:off x="6126230" y="1542875"/>
            <a:ext cx="2330677" cy="382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Automação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de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Tarefas</a:t>
            </a:r>
            <a:endParaRPr lang="en-US" dirty="0">
              <a:latin typeface="Montserrat"/>
            </a:endParaRPr>
          </a:p>
        </p:txBody>
      </p:sp>
      <p:sp>
        <p:nvSpPr>
          <p:cNvPr id="24" name="Text 6"/>
          <p:cNvSpPr/>
          <p:nvPr/>
        </p:nvSpPr>
        <p:spPr>
          <a:xfrm>
            <a:off x="6120172" y="1960703"/>
            <a:ext cx="2627236" cy="550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Chatbots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assistentes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agilizam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demandas</a:t>
            </a: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repetitivas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25" name="Shape 7"/>
          <p:cNvSpPr/>
          <p:nvPr/>
        </p:nvSpPr>
        <p:spPr>
          <a:xfrm>
            <a:off x="3272611" y="3097573"/>
            <a:ext cx="5395377" cy="1265449"/>
          </a:xfrm>
          <a:prstGeom prst="roundRect">
            <a:avLst>
              <a:gd name="adj" fmla="val 5654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6" name="Text 8"/>
          <p:cNvSpPr/>
          <p:nvPr/>
        </p:nvSpPr>
        <p:spPr>
          <a:xfrm>
            <a:off x="3347865" y="3194667"/>
            <a:ext cx="2330677" cy="3336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Melhoria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na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Experiência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	</a:t>
            </a:r>
            <a:endParaRPr lang="en-US" sz="2000" dirty="0">
              <a:latin typeface="Montserrat"/>
            </a:endParaRPr>
          </a:p>
        </p:txBody>
      </p:sp>
      <p:sp>
        <p:nvSpPr>
          <p:cNvPr id="27" name="Text 9"/>
          <p:cNvSpPr/>
          <p:nvPr/>
        </p:nvSpPr>
        <p:spPr>
          <a:xfrm>
            <a:off x="3345166" y="3664695"/>
            <a:ext cx="5111741" cy="614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Cliente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colaboradores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recebem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atendimento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rápido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persomalizado</a:t>
            </a:r>
            <a:endParaRPr lang="en-US" sz="1400" dirty="0">
              <a:latin typeface="Montserrat"/>
            </a:endParaRPr>
          </a:p>
        </p:txBody>
      </p:sp>
      <p:pic>
        <p:nvPicPr>
          <p:cNvPr id="16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3058649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3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107504" y="411510"/>
            <a:ext cx="5395377" cy="860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Aplicações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no RH</a:t>
            </a:r>
            <a:endParaRPr lang="en-US" sz="3000" dirty="0">
              <a:latin typeface="Montserrat"/>
            </a:endParaRPr>
          </a:p>
        </p:txBody>
      </p:sp>
      <p:pic>
        <p:nvPicPr>
          <p:cNvPr id="17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85351" y="0"/>
            <a:ext cx="3058649" cy="4587974"/>
          </a:xfrm>
          <a:prstGeom prst="rect">
            <a:avLst/>
          </a:prstGeom>
        </p:spPr>
      </p:pic>
      <p:sp>
        <p:nvSpPr>
          <p:cNvPr id="28" name="Shape 1"/>
          <p:cNvSpPr/>
          <p:nvPr/>
        </p:nvSpPr>
        <p:spPr>
          <a:xfrm>
            <a:off x="100902" y="1233085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29" name="Shape 4"/>
          <p:cNvSpPr/>
          <p:nvPr/>
        </p:nvSpPr>
        <p:spPr>
          <a:xfrm>
            <a:off x="103993" y="2068273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30" name="Shape 7"/>
          <p:cNvSpPr/>
          <p:nvPr/>
        </p:nvSpPr>
        <p:spPr>
          <a:xfrm>
            <a:off x="97391" y="2908173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31" name="Shape 10"/>
          <p:cNvSpPr/>
          <p:nvPr/>
        </p:nvSpPr>
        <p:spPr>
          <a:xfrm>
            <a:off x="97391" y="3791242"/>
            <a:ext cx="538520" cy="538520"/>
          </a:xfrm>
          <a:prstGeom prst="roundRect">
            <a:avLst>
              <a:gd name="adj" fmla="val 66677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32" name="Text 2"/>
          <p:cNvSpPr/>
          <p:nvPr/>
        </p:nvSpPr>
        <p:spPr>
          <a:xfrm>
            <a:off x="683568" y="11698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Recrutamento</a:t>
            </a:r>
            <a:endParaRPr lang="en-US" sz="2000" dirty="0">
              <a:latin typeface="Montserrat"/>
            </a:endParaRPr>
          </a:p>
        </p:txBody>
      </p:sp>
      <p:sp>
        <p:nvSpPr>
          <p:cNvPr id="33" name="Text 3"/>
          <p:cNvSpPr/>
          <p:nvPr/>
        </p:nvSpPr>
        <p:spPr>
          <a:xfrm>
            <a:off x="683569" y="1502345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Triagem de currículos e agendamento automático de entrevistas.</a:t>
            </a:r>
            <a:endParaRPr lang="en-US" sz="1400" dirty="0">
              <a:latin typeface="Montserrat"/>
            </a:endParaRPr>
          </a:p>
        </p:txBody>
      </p:sp>
      <p:sp>
        <p:nvSpPr>
          <p:cNvPr id="34" name="Text 2"/>
          <p:cNvSpPr/>
          <p:nvPr/>
        </p:nvSpPr>
        <p:spPr>
          <a:xfrm>
            <a:off x="683568" y="200637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Onboarding</a:t>
            </a:r>
            <a:endParaRPr lang="en-US" sz="2000" dirty="0">
              <a:latin typeface="Montserrat"/>
            </a:endParaRPr>
          </a:p>
        </p:txBody>
      </p:sp>
      <p:sp>
        <p:nvSpPr>
          <p:cNvPr id="35" name="Text 3"/>
          <p:cNvSpPr/>
          <p:nvPr/>
        </p:nvSpPr>
        <p:spPr>
          <a:xfrm>
            <a:off x="683569" y="2338850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Envio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de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documentos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integração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facilitada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de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novos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funcionários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36" name="Text 2"/>
          <p:cNvSpPr/>
          <p:nvPr/>
        </p:nvSpPr>
        <p:spPr>
          <a:xfrm>
            <a:off x="683568" y="284287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Treinamento</a:t>
            </a:r>
            <a:endParaRPr lang="en-US" sz="2000" dirty="0">
              <a:latin typeface="Montserrat"/>
            </a:endParaRPr>
          </a:p>
        </p:txBody>
      </p:sp>
      <p:sp>
        <p:nvSpPr>
          <p:cNvPr id="37" name="Text 3"/>
          <p:cNvSpPr/>
          <p:nvPr/>
        </p:nvSpPr>
        <p:spPr>
          <a:xfrm>
            <a:off x="683569" y="3175355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Recomendações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personalizadas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suporte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durante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aprendizado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38" name="Text 2"/>
          <p:cNvSpPr/>
          <p:nvPr/>
        </p:nvSpPr>
        <p:spPr>
          <a:xfrm>
            <a:off x="683567" y="367987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Comunicação</a:t>
            </a:r>
            <a:r>
              <a:rPr lang="en-US" sz="2000" dirty="0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 </a:t>
            </a: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Interna</a:t>
            </a:r>
            <a:endParaRPr lang="en-US" sz="2000" dirty="0">
              <a:latin typeface="Montserrat"/>
            </a:endParaRPr>
          </a:p>
        </p:txBody>
      </p:sp>
      <p:sp>
        <p:nvSpPr>
          <p:cNvPr id="39" name="Text 3"/>
          <p:cNvSpPr/>
          <p:nvPr/>
        </p:nvSpPr>
        <p:spPr>
          <a:xfrm>
            <a:off x="683568" y="4012351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Divulgação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de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avisos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,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coleta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de feedbacks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pesquisas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rápidas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42491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107504" y="411510"/>
            <a:ext cx="5395377" cy="860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Aplicações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no DP</a:t>
            </a:r>
            <a:endParaRPr lang="en-US" sz="3000" dirty="0">
              <a:latin typeface="Montserrat"/>
            </a:endParaRPr>
          </a:p>
        </p:txBody>
      </p:sp>
      <p:sp>
        <p:nvSpPr>
          <p:cNvPr id="32" name="Text 2"/>
          <p:cNvSpPr/>
          <p:nvPr/>
        </p:nvSpPr>
        <p:spPr>
          <a:xfrm>
            <a:off x="683568" y="116986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Folha</a:t>
            </a:r>
            <a:r>
              <a:rPr lang="en-US" sz="2000" dirty="0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 de </a:t>
            </a: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Pagamento</a:t>
            </a:r>
            <a:endParaRPr lang="en-US" sz="2000" dirty="0">
              <a:latin typeface="Montserrat"/>
            </a:endParaRPr>
          </a:p>
        </p:txBody>
      </p:sp>
      <p:sp>
        <p:nvSpPr>
          <p:cNvPr id="33" name="Text 3"/>
          <p:cNvSpPr/>
          <p:nvPr/>
        </p:nvSpPr>
        <p:spPr>
          <a:xfrm>
            <a:off x="683569" y="1502345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</a:rPr>
              <a:t>Disponilibização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</a:rPr>
              <a:t> de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</a:rPr>
              <a:t>contracheques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</a:rPr>
              <a:t>explicações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</a:rPr>
              <a:t> de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</a:rPr>
              <a:t>descontos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34" name="Text 2"/>
          <p:cNvSpPr/>
          <p:nvPr/>
        </p:nvSpPr>
        <p:spPr>
          <a:xfrm>
            <a:off x="683568" y="200637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Chestão</a:t>
            </a:r>
            <a:r>
              <a:rPr lang="en-US" sz="2000" dirty="0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 de Ponto e </a:t>
            </a: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Férias</a:t>
            </a:r>
            <a:endParaRPr lang="en-US" sz="2000" dirty="0">
              <a:latin typeface="Montserrat"/>
            </a:endParaRPr>
          </a:p>
        </p:txBody>
      </p:sp>
      <p:sp>
        <p:nvSpPr>
          <p:cNvPr id="35" name="Text 3"/>
          <p:cNvSpPr/>
          <p:nvPr/>
        </p:nvSpPr>
        <p:spPr>
          <a:xfrm>
            <a:off x="683569" y="2338850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Consultas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solicitações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feitas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de forma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automatizada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36" name="Text 2"/>
          <p:cNvSpPr/>
          <p:nvPr/>
        </p:nvSpPr>
        <p:spPr>
          <a:xfrm>
            <a:off x="683568" y="284287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Dúvidas</a:t>
            </a:r>
            <a:r>
              <a:rPr lang="en-US" sz="2000" dirty="0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 </a:t>
            </a:r>
            <a:r>
              <a:rPr lang="en-US" sz="2000" dirty="0" err="1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T</a:t>
            </a: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rabalhistas</a:t>
            </a:r>
            <a:endParaRPr lang="en-US" sz="2000" dirty="0">
              <a:latin typeface="Montserrat"/>
            </a:endParaRPr>
          </a:p>
        </p:txBody>
      </p:sp>
      <p:sp>
        <p:nvSpPr>
          <p:cNvPr id="37" name="Text 3"/>
          <p:cNvSpPr/>
          <p:nvPr/>
        </p:nvSpPr>
        <p:spPr>
          <a:xfrm>
            <a:off x="683569" y="3175355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Respostas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sobre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a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legislação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explicações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sobre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cálculos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38" name="Text 2"/>
          <p:cNvSpPr/>
          <p:nvPr/>
        </p:nvSpPr>
        <p:spPr>
          <a:xfrm>
            <a:off x="683567" y="367987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dirty="0" err="1" smtClean="0">
                <a:solidFill>
                  <a:srgbClr val="00002E"/>
                </a:solidFill>
                <a:latin typeface="Montserrat"/>
                <a:ea typeface="Nunito Semi Bold" pitchFamily="34" charset="-122"/>
                <a:cs typeface="Nunito Semi Bold" pitchFamily="34" charset="-120"/>
              </a:rPr>
              <a:t>Documentação</a:t>
            </a:r>
            <a:endParaRPr lang="en-US" sz="2000" dirty="0">
              <a:latin typeface="Montserrat"/>
            </a:endParaRPr>
          </a:p>
        </p:txBody>
      </p:sp>
      <p:sp>
        <p:nvSpPr>
          <p:cNvPr id="39" name="Text 3"/>
          <p:cNvSpPr/>
          <p:nvPr/>
        </p:nvSpPr>
        <p:spPr>
          <a:xfrm>
            <a:off x="683568" y="4012351"/>
            <a:ext cx="525658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Envio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automático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e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alertas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importantes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sobre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prazos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 </a:t>
            </a:r>
            <a:r>
              <a:rPr lang="en-US" sz="1400" dirty="0" err="1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legais</a:t>
            </a:r>
            <a:r>
              <a:rPr lang="en-US" sz="1400" dirty="0" smtClean="0">
                <a:solidFill>
                  <a:srgbClr val="00002E"/>
                </a:solidFill>
                <a:latin typeface="Montserrat"/>
                <a:ea typeface="PT Sans" pitchFamily="34" charset="-122"/>
                <a:cs typeface="PT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pic>
        <p:nvPicPr>
          <p:cNvPr id="19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943" y="1198388"/>
            <a:ext cx="606623" cy="727962"/>
          </a:xfrm>
          <a:prstGeom prst="rect">
            <a:avLst/>
          </a:prstGeom>
        </p:spPr>
      </p:pic>
      <p:pic>
        <p:nvPicPr>
          <p:cNvPr id="20" name="Image 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943" y="2032464"/>
            <a:ext cx="598687" cy="718438"/>
          </a:xfrm>
          <a:prstGeom prst="rect">
            <a:avLst/>
          </a:prstGeom>
        </p:spPr>
      </p:pic>
      <p:pic>
        <p:nvPicPr>
          <p:cNvPr id="21" name="Image 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943" y="2858371"/>
            <a:ext cx="598687" cy="718438"/>
          </a:xfrm>
          <a:prstGeom prst="rect">
            <a:avLst/>
          </a:prstGeom>
        </p:spPr>
      </p:pic>
      <p:pic>
        <p:nvPicPr>
          <p:cNvPr id="22" name="Image 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943" y="3684173"/>
            <a:ext cx="594339" cy="71322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463" y="0"/>
            <a:ext cx="3082652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234045" y="101166"/>
            <a:ext cx="5395377" cy="860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Benefícios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da </a:t>
            </a: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Implementação</a:t>
            </a:r>
            <a:endParaRPr lang="en-US" sz="3000" dirty="0">
              <a:latin typeface="Montserrat"/>
            </a:endParaRPr>
          </a:p>
        </p:txBody>
      </p:sp>
      <p:sp>
        <p:nvSpPr>
          <p:cNvPr id="20" name="Text 2"/>
          <p:cNvSpPr/>
          <p:nvPr/>
        </p:nvSpPr>
        <p:spPr>
          <a:xfrm>
            <a:off x="3614134" y="1256174"/>
            <a:ext cx="2330677" cy="308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Eficiência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e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Agilidade</a:t>
            </a:r>
            <a:endParaRPr lang="en-US" dirty="0">
              <a:latin typeface="Montserrat"/>
            </a:endParaRPr>
          </a:p>
        </p:txBody>
      </p:sp>
      <p:sp>
        <p:nvSpPr>
          <p:cNvPr id="21" name="Text 3"/>
          <p:cNvSpPr/>
          <p:nvPr/>
        </p:nvSpPr>
        <p:spPr>
          <a:xfrm>
            <a:off x="3614134" y="1651653"/>
            <a:ext cx="2321456" cy="666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Menor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carga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trabalho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manual para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equipes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23" name="Text 5"/>
          <p:cNvSpPr/>
          <p:nvPr/>
        </p:nvSpPr>
        <p:spPr>
          <a:xfrm>
            <a:off x="6501597" y="1223849"/>
            <a:ext cx="2330677" cy="3826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Aumento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da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Eficiência</a:t>
            </a:r>
            <a:endParaRPr lang="en-US" dirty="0">
              <a:latin typeface="Montserrat"/>
            </a:endParaRPr>
          </a:p>
        </p:txBody>
      </p:sp>
      <p:sp>
        <p:nvSpPr>
          <p:cNvPr id="24" name="Text 6"/>
          <p:cNvSpPr/>
          <p:nvPr/>
        </p:nvSpPr>
        <p:spPr>
          <a:xfrm>
            <a:off x="6501597" y="1704481"/>
            <a:ext cx="2627236" cy="5501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Redução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erros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respostas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rápidas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disponíveis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24/7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26" name="Text 8"/>
          <p:cNvSpPr/>
          <p:nvPr/>
        </p:nvSpPr>
        <p:spPr>
          <a:xfrm>
            <a:off x="3614134" y="2700350"/>
            <a:ext cx="3258582" cy="3336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Experiência</a:t>
            </a:r>
            <a:r>
              <a:rPr lang="en-US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do </a:t>
            </a:r>
            <a:r>
              <a:rPr lang="en-US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Colaborador</a:t>
            </a:r>
            <a:endParaRPr lang="en-US" dirty="0">
              <a:latin typeface="Montserrat"/>
            </a:endParaRPr>
          </a:p>
        </p:txBody>
      </p:sp>
      <p:sp>
        <p:nvSpPr>
          <p:cNvPr id="27" name="Text 9"/>
          <p:cNvSpPr/>
          <p:nvPr/>
        </p:nvSpPr>
        <p:spPr>
          <a:xfrm>
            <a:off x="3614134" y="3092468"/>
            <a:ext cx="5111741" cy="614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O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profissional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de RH e DP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pode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focar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em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atividades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mais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estratégicas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pic>
        <p:nvPicPr>
          <p:cNvPr id="17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301" y="0"/>
            <a:ext cx="3058649" cy="4587974"/>
          </a:xfrm>
          <a:prstGeom prst="rect">
            <a:avLst/>
          </a:prstGeom>
        </p:spPr>
      </p:pic>
      <p:pic>
        <p:nvPicPr>
          <p:cNvPr id="28" name="Image 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64202" y="1271235"/>
            <a:ext cx="327678" cy="327678"/>
          </a:xfrm>
          <a:prstGeom prst="rect">
            <a:avLst/>
          </a:prstGeom>
        </p:spPr>
      </p:pic>
      <p:pic>
        <p:nvPicPr>
          <p:cNvPr id="29" name="Image 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67065" y="1246441"/>
            <a:ext cx="360009" cy="360009"/>
          </a:xfrm>
          <a:prstGeom prst="rect">
            <a:avLst/>
          </a:prstGeom>
        </p:spPr>
      </p:pic>
      <p:pic>
        <p:nvPicPr>
          <p:cNvPr id="30" name="Image 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69206" y="2655804"/>
            <a:ext cx="356377" cy="356377"/>
          </a:xfrm>
          <a:prstGeom prst="rect">
            <a:avLst/>
          </a:prstGeom>
        </p:spPr>
      </p:pic>
      <p:sp>
        <p:nvSpPr>
          <p:cNvPr id="31" name="Text 9"/>
          <p:cNvSpPr/>
          <p:nvPr/>
        </p:nvSpPr>
        <p:spPr>
          <a:xfrm>
            <a:off x="3164202" y="3765477"/>
            <a:ext cx="5111741" cy="6145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Resultados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reais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: 30%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menos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custos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operacionais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25%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mais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satisfação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4656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179512" y="267494"/>
            <a:ext cx="5395377" cy="6348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Implementação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Passo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a </a:t>
            </a: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Passo</a:t>
            </a:r>
            <a:endParaRPr lang="en-US" sz="3000" dirty="0">
              <a:latin typeface="Montserrat"/>
            </a:endParaRPr>
          </a:p>
        </p:txBody>
      </p:sp>
      <p:sp>
        <p:nvSpPr>
          <p:cNvPr id="25" name="Shape 1"/>
          <p:cNvSpPr/>
          <p:nvPr/>
        </p:nvSpPr>
        <p:spPr>
          <a:xfrm>
            <a:off x="179512" y="910667"/>
            <a:ext cx="1008112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6" name="Text 2"/>
          <p:cNvSpPr/>
          <p:nvPr/>
        </p:nvSpPr>
        <p:spPr>
          <a:xfrm>
            <a:off x="1224190" y="902622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Planejamento</a:t>
            </a:r>
            <a:endParaRPr lang="en-US" sz="2000" dirty="0">
              <a:latin typeface="Montserrat"/>
            </a:endParaRPr>
          </a:p>
        </p:txBody>
      </p:sp>
      <p:sp>
        <p:nvSpPr>
          <p:cNvPr id="27" name="Text 3"/>
          <p:cNvSpPr/>
          <p:nvPr/>
        </p:nvSpPr>
        <p:spPr>
          <a:xfrm>
            <a:off x="1224190" y="1244029"/>
            <a:ext cx="7458921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Definir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escopo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,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equipe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cronograma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  <p:sp>
        <p:nvSpPr>
          <p:cNvPr id="45" name="Shape 1"/>
          <p:cNvSpPr/>
          <p:nvPr/>
        </p:nvSpPr>
        <p:spPr>
          <a:xfrm>
            <a:off x="179512" y="1816861"/>
            <a:ext cx="2016224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46" name="Text 2"/>
          <p:cNvSpPr/>
          <p:nvPr/>
        </p:nvSpPr>
        <p:spPr>
          <a:xfrm>
            <a:off x="2267744" y="1818573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Treinamento</a:t>
            </a:r>
            <a:endParaRPr lang="en-US" sz="2000" dirty="0">
              <a:latin typeface="Montserrat"/>
            </a:endParaRPr>
          </a:p>
        </p:txBody>
      </p:sp>
      <p:sp>
        <p:nvSpPr>
          <p:cNvPr id="47" name="Text 3"/>
          <p:cNvSpPr/>
          <p:nvPr/>
        </p:nvSpPr>
        <p:spPr>
          <a:xfrm>
            <a:off x="2267744" y="2184902"/>
            <a:ext cx="641536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Capitar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usuários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finais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para o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uso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  <p:sp>
        <p:nvSpPr>
          <p:cNvPr id="48" name="Shape 1"/>
          <p:cNvSpPr/>
          <p:nvPr/>
        </p:nvSpPr>
        <p:spPr>
          <a:xfrm>
            <a:off x="179512" y="2728019"/>
            <a:ext cx="3024336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49" name="Text 2"/>
          <p:cNvSpPr/>
          <p:nvPr/>
        </p:nvSpPr>
        <p:spPr>
          <a:xfrm>
            <a:off x="3272314" y="2723117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Testes</a:t>
            </a:r>
            <a:endParaRPr lang="en-US" sz="2000" dirty="0">
              <a:latin typeface="Montserrat"/>
            </a:endParaRPr>
          </a:p>
        </p:txBody>
      </p:sp>
      <p:sp>
        <p:nvSpPr>
          <p:cNvPr id="50" name="Text 3"/>
          <p:cNvSpPr/>
          <p:nvPr/>
        </p:nvSpPr>
        <p:spPr>
          <a:xfrm>
            <a:off x="3272314" y="3054830"/>
            <a:ext cx="541079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Simulações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ajustes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antes da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implantação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  <p:sp>
        <p:nvSpPr>
          <p:cNvPr id="51" name="Shape 1"/>
          <p:cNvSpPr/>
          <p:nvPr/>
        </p:nvSpPr>
        <p:spPr>
          <a:xfrm>
            <a:off x="179512" y="3641085"/>
            <a:ext cx="4032448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2" name="Text 2"/>
          <p:cNvSpPr/>
          <p:nvPr/>
        </p:nvSpPr>
        <p:spPr>
          <a:xfrm>
            <a:off x="4275203" y="3634213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Monitoramento</a:t>
            </a:r>
            <a:endParaRPr lang="en-US" sz="2000" dirty="0">
              <a:latin typeface="Montserrat"/>
            </a:endParaRPr>
          </a:p>
        </p:txBody>
      </p:sp>
      <p:sp>
        <p:nvSpPr>
          <p:cNvPr id="53" name="Text 3"/>
          <p:cNvSpPr/>
          <p:nvPr/>
        </p:nvSpPr>
        <p:spPr>
          <a:xfrm>
            <a:off x="4275204" y="3979065"/>
            <a:ext cx="4407908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Acompanhar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resultados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otimizar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continuamente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  <p:sp>
        <p:nvSpPr>
          <p:cNvPr id="57" name="Shape 15"/>
          <p:cNvSpPr/>
          <p:nvPr/>
        </p:nvSpPr>
        <p:spPr>
          <a:xfrm flipV="1">
            <a:off x="1224190" y="1602645"/>
            <a:ext cx="7458921" cy="45719"/>
          </a:xfrm>
          <a:prstGeom prst="roundRect">
            <a:avLst>
              <a:gd name="adj" fmla="val 598516"/>
            </a:avLst>
          </a:prstGeom>
          <a:solidFill>
            <a:srgbClr val="C5D2CF"/>
          </a:solidFill>
          <a:ln/>
        </p:spPr>
      </p:sp>
      <p:sp>
        <p:nvSpPr>
          <p:cNvPr id="60" name="Text 2"/>
          <p:cNvSpPr/>
          <p:nvPr/>
        </p:nvSpPr>
        <p:spPr>
          <a:xfrm>
            <a:off x="179512" y="916075"/>
            <a:ext cx="1008112" cy="7380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1</a:t>
            </a:r>
            <a:endParaRPr lang="en-US" sz="2000" dirty="0">
              <a:latin typeface="Montserrat"/>
            </a:endParaRPr>
          </a:p>
        </p:txBody>
      </p:sp>
      <p:sp>
        <p:nvSpPr>
          <p:cNvPr id="62" name="Text 2"/>
          <p:cNvSpPr/>
          <p:nvPr/>
        </p:nvSpPr>
        <p:spPr>
          <a:xfrm>
            <a:off x="179512" y="1819145"/>
            <a:ext cx="2016224" cy="7380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2</a:t>
            </a:r>
            <a:endParaRPr lang="en-US" sz="2000" dirty="0">
              <a:latin typeface="Montserrat"/>
            </a:endParaRPr>
          </a:p>
        </p:txBody>
      </p:sp>
      <p:sp>
        <p:nvSpPr>
          <p:cNvPr id="63" name="Text 2"/>
          <p:cNvSpPr/>
          <p:nvPr/>
        </p:nvSpPr>
        <p:spPr>
          <a:xfrm>
            <a:off x="189196" y="2738015"/>
            <a:ext cx="3014651" cy="7380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3</a:t>
            </a:r>
            <a:endParaRPr lang="en-US" sz="2000" dirty="0">
              <a:latin typeface="Montserrat"/>
            </a:endParaRPr>
          </a:p>
        </p:txBody>
      </p:sp>
      <p:sp>
        <p:nvSpPr>
          <p:cNvPr id="64" name="Text 2"/>
          <p:cNvSpPr/>
          <p:nvPr/>
        </p:nvSpPr>
        <p:spPr>
          <a:xfrm>
            <a:off x="179512" y="3660723"/>
            <a:ext cx="4005041" cy="7380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4</a:t>
            </a:r>
            <a:endParaRPr lang="en-US" sz="2000" dirty="0">
              <a:latin typeface="Montserrat"/>
            </a:endParaRPr>
          </a:p>
        </p:txBody>
      </p:sp>
      <p:sp>
        <p:nvSpPr>
          <p:cNvPr id="65" name="Shape 15"/>
          <p:cNvSpPr/>
          <p:nvPr/>
        </p:nvSpPr>
        <p:spPr>
          <a:xfrm>
            <a:off x="2267744" y="2556637"/>
            <a:ext cx="6415367" cy="45719"/>
          </a:xfrm>
          <a:prstGeom prst="roundRect">
            <a:avLst>
              <a:gd name="adj" fmla="val 598516"/>
            </a:avLst>
          </a:prstGeom>
          <a:solidFill>
            <a:srgbClr val="C5D2CF"/>
          </a:solidFill>
          <a:ln/>
        </p:spPr>
      </p:sp>
      <p:sp>
        <p:nvSpPr>
          <p:cNvPr id="66" name="Shape 15"/>
          <p:cNvSpPr/>
          <p:nvPr/>
        </p:nvSpPr>
        <p:spPr>
          <a:xfrm flipV="1">
            <a:off x="3272314" y="3418387"/>
            <a:ext cx="5410797" cy="45719"/>
          </a:xfrm>
          <a:prstGeom prst="roundRect">
            <a:avLst>
              <a:gd name="adj" fmla="val 598516"/>
            </a:avLst>
          </a:prstGeom>
          <a:solidFill>
            <a:srgbClr val="C5D2CF"/>
          </a:solidFill>
          <a:ln/>
        </p:spPr>
      </p:sp>
      <p:sp>
        <p:nvSpPr>
          <p:cNvPr id="67" name="Shape 15"/>
          <p:cNvSpPr/>
          <p:nvPr/>
        </p:nvSpPr>
        <p:spPr>
          <a:xfrm flipV="1">
            <a:off x="4275204" y="4322777"/>
            <a:ext cx="4407908" cy="45719"/>
          </a:xfrm>
          <a:prstGeom prst="roundRect">
            <a:avLst>
              <a:gd name="adj" fmla="val 598516"/>
            </a:avLst>
          </a:prstGeom>
          <a:solidFill>
            <a:srgbClr val="C5D2CF"/>
          </a:solidFill>
          <a:ln/>
        </p:spPr>
      </p:sp>
    </p:spTree>
    <p:extLst>
      <p:ext uri="{BB962C8B-B14F-4D97-AF65-F5344CB8AC3E}">
        <p14:creationId xmlns:p14="http://schemas.microsoft.com/office/powerpoint/2010/main" val="143028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xmlns="" id="{588EE649-6DE0-383B-9A10-44F34BF553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279849" y="308676"/>
            <a:ext cx="5395377" cy="6348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Desafios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e </a:t>
            </a: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Cuidados</a:t>
            </a:r>
            <a:endParaRPr lang="en-US" sz="3000" dirty="0">
              <a:latin typeface="Montserrat"/>
            </a:endParaRPr>
          </a:p>
        </p:txBody>
      </p:sp>
      <p:pic>
        <p:nvPicPr>
          <p:cNvPr id="23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3058649" cy="4587974"/>
          </a:xfrm>
          <a:prstGeom prst="rect">
            <a:avLst/>
          </a:prstGeom>
        </p:spPr>
      </p:pic>
      <p:sp>
        <p:nvSpPr>
          <p:cNvPr id="25" name="Shape 1"/>
          <p:cNvSpPr/>
          <p:nvPr/>
        </p:nvSpPr>
        <p:spPr>
          <a:xfrm>
            <a:off x="3279849" y="950428"/>
            <a:ext cx="5616624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26" name="Text 2"/>
          <p:cNvSpPr/>
          <p:nvPr/>
        </p:nvSpPr>
        <p:spPr>
          <a:xfrm>
            <a:off x="3359313" y="980288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Defina Objetivos</a:t>
            </a:r>
            <a:endParaRPr lang="en-US" sz="2000" dirty="0">
              <a:latin typeface="Montserrat"/>
            </a:endParaRPr>
          </a:p>
        </p:txBody>
      </p:sp>
      <p:sp>
        <p:nvSpPr>
          <p:cNvPr id="27" name="Text 3"/>
          <p:cNvSpPr/>
          <p:nvPr/>
        </p:nvSpPr>
        <p:spPr>
          <a:xfrm>
            <a:off x="3359313" y="1333142"/>
            <a:ext cx="526962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Entenda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que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problemas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deseja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resolver.</a:t>
            </a:r>
            <a:endParaRPr lang="en-US" sz="1600" dirty="0">
              <a:latin typeface="Montserrat"/>
            </a:endParaRPr>
          </a:p>
        </p:txBody>
      </p:sp>
      <p:sp>
        <p:nvSpPr>
          <p:cNvPr id="45" name="Shape 1"/>
          <p:cNvSpPr/>
          <p:nvPr/>
        </p:nvSpPr>
        <p:spPr>
          <a:xfrm>
            <a:off x="3279849" y="1858043"/>
            <a:ext cx="5616624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46" name="Text 2"/>
          <p:cNvSpPr/>
          <p:nvPr/>
        </p:nvSpPr>
        <p:spPr>
          <a:xfrm>
            <a:off x="3359313" y="1887903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Analise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Custos</a:t>
            </a:r>
            <a:endParaRPr lang="en-US" sz="2000" dirty="0">
              <a:latin typeface="Montserrat"/>
            </a:endParaRPr>
          </a:p>
        </p:txBody>
      </p:sp>
      <p:sp>
        <p:nvSpPr>
          <p:cNvPr id="47" name="Text 3"/>
          <p:cNvSpPr/>
          <p:nvPr/>
        </p:nvSpPr>
        <p:spPr>
          <a:xfrm>
            <a:off x="3359313" y="2240757"/>
            <a:ext cx="526962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Considere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investimento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manutenção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  <p:sp>
        <p:nvSpPr>
          <p:cNvPr id="48" name="Shape 1"/>
          <p:cNvSpPr/>
          <p:nvPr/>
        </p:nvSpPr>
        <p:spPr>
          <a:xfrm>
            <a:off x="3279849" y="2769201"/>
            <a:ext cx="5616624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49" name="Text 2"/>
          <p:cNvSpPr/>
          <p:nvPr/>
        </p:nvSpPr>
        <p:spPr>
          <a:xfrm>
            <a:off x="3359313" y="2799061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Integre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</a:t>
            </a: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Sistemas</a:t>
            </a:r>
            <a:endParaRPr lang="en-US" sz="2000" dirty="0">
              <a:latin typeface="Montserrat"/>
            </a:endParaRPr>
          </a:p>
        </p:txBody>
      </p:sp>
      <p:sp>
        <p:nvSpPr>
          <p:cNvPr id="50" name="Text 3"/>
          <p:cNvSpPr/>
          <p:nvPr/>
        </p:nvSpPr>
        <p:spPr>
          <a:xfrm>
            <a:off x="3359313" y="3151915"/>
            <a:ext cx="526962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Compatibilidade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com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softwares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existentes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de RH e DP.</a:t>
            </a:r>
            <a:endParaRPr lang="en-US" sz="1600" dirty="0">
              <a:latin typeface="Montserrat"/>
            </a:endParaRPr>
          </a:p>
        </p:txBody>
      </p:sp>
      <p:sp>
        <p:nvSpPr>
          <p:cNvPr id="51" name="Shape 1"/>
          <p:cNvSpPr/>
          <p:nvPr/>
        </p:nvSpPr>
        <p:spPr>
          <a:xfrm>
            <a:off x="3279849" y="3682267"/>
            <a:ext cx="5616624" cy="743546"/>
          </a:xfrm>
          <a:prstGeom prst="roundRect">
            <a:avLst>
              <a:gd name="adj" fmla="val 7199"/>
            </a:avLst>
          </a:prstGeom>
          <a:solidFill>
            <a:srgbClr val="DFECE9"/>
          </a:solidFill>
          <a:ln w="7620">
            <a:solidFill>
              <a:srgbClr val="C5D2CF"/>
            </a:solidFill>
            <a:prstDash val="solid"/>
          </a:ln>
        </p:spPr>
      </p:sp>
      <p:sp>
        <p:nvSpPr>
          <p:cNvPr id="52" name="Text 2"/>
          <p:cNvSpPr/>
          <p:nvPr/>
        </p:nvSpPr>
        <p:spPr>
          <a:xfrm>
            <a:off x="3359313" y="3712127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Segurança</a:t>
            </a:r>
            <a:r>
              <a:rPr lang="en-US" sz="20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de Dados</a:t>
            </a:r>
            <a:endParaRPr lang="en-US" sz="2000" dirty="0">
              <a:latin typeface="Montserrat"/>
            </a:endParaRPr>
          </a:p>
        </p:txBody>
      </p:sp>
      <p:sp>
        <p:nvSpPr>
          <p:cNvPr id="53" name="Text 3"/>
          <p:cNvSpPr/>
          <p:nvPr/>
        </p:nvSpPr>
        <p:spPr>
          <a:xfrm>
            <a:off x="3359313" y="4064981"/>
            <a:ext cx="5269627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Proteção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rigorosa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dos dados dos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clientes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6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colaboradores</a:t>
            </a:r>
            <a:r>
              <a:rPr lang="en-US" sz="16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6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62049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xmlns="" id="{60D8F003-96E0-9C93-F12B-79DE3F5C88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xmlns="" id="{677B124E-B6D3-4340-B803-3321EEFE20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303326" y="374034"/>
            <a:ext cx="5395377" cy="6348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Desafios</a:t>
            </a:r>
            <a:r>
              <a:rPr lang="en-US" sz="3000" dirty="0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e </a:t>
            </a:r>
            <a:r>
              <a:rPr lang="en-US" sz="3000" dirty="0" err="1" smtClean="0">
                <a:solidFill>
                  <a:srgbClr val="272D45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Cuidados</a:t>
            </a:r>
            <a:endParaRPr lang="en-US" sz="3000" dirty="0">
              <a:latin typeface="Montserrat"/>
            </a:endParaRPr>
          </a:p>
        </p:txBody>
      </p:sp>
      <p:pic>
        <p:nvPicPr>
          <p:cNvPr id="37" name="Image 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03848" y="1203598"/>
            <a:ext cx="2723635" cy="2723635"/>
          </a:xfrm>
          <a:prstGeom prst="rect">
            <a:avLst/>
          </a:prstGeom>
        </p:spPr>
      </p:pic>
      <p:pic>
        <p:nvPicPr>
          <p:cNvPr id="38" name="Image 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03848" y="1203598"/>
            <a:ext cx="2723635" cy="2723635"/>
          </a:xfrm>
          <a:prstGeom prst="rect">
            <a:avLst/>
          </a:prstGeom>
        </p:spPr>
      </p:pic>
      <p:pic>
        <p:nvPicPr>
          <p:cNvPr id="39" name="Image 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03848" y="1203598"/>
            <a:ext cx="2723635" cy="2723635"/>
          </a:xfrm>
          <a:prstGeom prst="rect">
            <a:avLst/>
          </a:prstGeom>
        </p:spPr>
      </p:pic>
      <p:sp>
        <p:nvSpPr>
          <p:cNvPr id="40" name="Text 10"/>
          <p:cNvSpPr/>
          <p:nvPr/>
        </p:nvSpPr>
        <p:spPr>
          <a:xfrm>
            <a:off x="303326" y="4228167"/>
            <a:ext cx="9001000" cy="3598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1400" dirty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Comece hoje a explorar o potencial dos assistentes virtuais na sua empresa!</a:t>
            </a:r>
            <a:endParaRPr lang="en-US" sz="1400" dirty="0">
              <a:latin typeface="Montserrat"/>
            </a:endParaRPr>
          </a:p>
        </p:txBody>
      </p:sp>
      <p:sp>
        <p:nvSpPr>
          <p:cNvPr id="41" name="Text 2"/>
          <p:cNvSpPr/>
          <p:nvPr/>
        </p:nvSpPr>
        <p:spPr>
          <a:xfrm>
            <a:off x="5927483" y="1202088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Planejamento</a:t>
            </a:r>
            <a:endParaRPr lang="en-US" sz="1400" dirty="0">
              <a:latin typeface="Montserrat"/>
            </a:endParaRPr>
          </a:p>
        </p:txBody>
      </p:sp>
      <p:sp>
        <p:nvSpPr>
          <p:cNvPr id="42" name="Text 3"/>
          <p:cNvSpPr/>
          <p:nvPr/>
        </p:nvSpPr>
        <p:spPr>
          <a:xfrm>
            <a:off x="5927483" y="1538040"/>
            <a:ext cx="3563834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Definir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escopo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,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equipe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cronograma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43" name="Text 2"/>
          <p:cNvSpPr/>
          <p:nvPr/>
        </p:nvSpPr>
        <p:spPr>
          <a:xfrm>
            <a:off x="5973903" y="3012986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Foco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no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colaborador</a:t>
            </a:r>
            <a:endParaRPr lang="en-US" sz="1400" dirty="0">
              <a:latin typeface="Montserrat"/>
            </a:endParaRPr>
          </a:p>
        </p:txBody>
      </p:sp>
      <p:sp>
        <p:nvSpPr>
          <p:cNvPr id="44" name="Text 3"/>
          <p:cNvSpPr/>
          <p:nvPr/>
        </p:nvSpPr>
        <p:spPr>
          <a:xfrm>
            <a:off x="5973903" y="3417853"/>
            <a:ext cx="2871243" cy="505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Soluções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intuitivas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que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melhoram</a:t>
            </a:r>
            <a:endParaRPr lang="en-US" sz="1400" dirty="0">
              <a:solidFill>
                <a:srgbClr val="2C3249"/>
              </a:solidFill>
              <a:latin typeface="Montserrat"/>
              <a:ea typeface="Martel Sans" pitchFamily="34" charset="-122"/>
              <a:cs typeface="Martel Sans" pitchFamily="34" charset="-120"/>
            </a:endParaRPr>
          </a:p>
          <a:p>
            <a:pPr marL="0" indent="0" algn="l">
              <a:buNone/>
            </a:pP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experiência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  <p:sp>
        <p:nvSpPr>
          <p:cNvPr id="54" name="Text 2"/>
          <p:cNvSpPr/>
          <p:nvPr/>
        </p:nvSpPr>
        <p:spPr>
          <a:xfrm>
            <a:off x="303326" y="1839446"/>
            <a:ext cx="2599372" cy="324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Expansão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Kanit Light" pitchFamily="34" charset="-122"/>
                <a:cs typeface="Kanit Light" pitchFamily="34" charset="-120"/>
              </a:rPr>
              <a:t> de IA</a:t>
            </a:r>
            <a:endParaRPr lang="en-US" sz="1400" dirty="0">
              <a:latin typeface="Montserrat"/>
            </a:endParaRPr>
          </a:p>
        </p:txBody>
      </p:sp>
      <p:sp>
        <p:nvSpPr>
          <p:cNvPr id="55" name="Text 3"/>
          <p:cNvSpPr/>
          <p:nvPr/>
        </p:nvSpPr>
        <p:spPr>
          <a:xfrm>
            <a:off x="303326" y="2244313"/>
            <a:ext cx="2871243" cy="505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Mais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personalização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 e </a:t>
            </a: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aprendizado</a:t>
            </a:r>
            <a:endParaRPr lang="en-US" sz="1400" dirty="0">
              <a:solidFill>
                <a:srgbClr val="2C3249"/>
              </a:solidFill>
              <a:latin typeface="Montserrat"/>
              <a:ea typeface="Martel Sans" pitchFamily="34" charset="-122"/>
              <a:cs typeface="Martel Sans" pitchFamily="34" charset="-120"/>
            </a:endParaRPr>
          </a:p>
          <a:p>
            <a:pPr marL="0" indent="0" algn="l">
              <a:buNone/>
            </a:pPr>
            <a:r>
              <a:rPr lang="en-US" sz="1400" dirty="0" err="1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constante</a:t>
            </a:r>
            <a:r>
              <a:rPr lang="en-US" sz="1400" dirty="0" smtClean="0">
                <a:solidFill>
                  <a:srgbClr val="2C3249"/>
                </a:solidFill>
                <a:latin typeface="Montserrat"/>
                <a:ea typeface="Martel Sans" pitchFamily="34" charset="-122"/>
                <a:cs typeface="Martel Sans" pitchFamily="34" charset="-120"/>
              </a:rPr>
              <a:t>.</a:t>
            </a:r>
            <a:endParaRPr lang="en-US" sz="1400" dirty="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27306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400</Words>
  <Application>Microsoft Office PowerPoint</Application>
  <PresentationFormat>Apresentação na tela (16:9)</PresentationFormat>
  <Paragraphs>82</Paragraphs>
  <Slides>11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9" baseType="lpstr">
      <vt:lpstr>Arial</vt:lpstr>
      <vt:lpstr>Calibri</vt:lpstr>
      <vt:lpstr>Kanit Light</vt:lpstr>
      <vt:lpstr>Martel Sans</vt:lpstr>
      <vt:lpstr>Montserrat</vt:lpstr>
      <vt:lpstr>Nunito Semi Bold</vt:lpstr>
      <vt:lpstr>PT Sans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AssPres</dc:creator>
  <cp:lastModifiedBy>Conta da Microsoft</cp:lastModifiedBy>
  <cp:revision>24</cp:revision>
  <cp:lastPrinted>2025-05-10T16:58:08Z</cp:lastPrinted>
  <dcterms:created xsi:type="dcterms:W3CDTF">2023-10-24T18:12:16Z</dcterms:created>
  <dcterms:modified xsi:type="dcterms:W3CDTF">2025-05-10T16:58:10Z</dcterms:modified>
</cp:coreProperties>
</file>