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5143500" cx="9144000"/>
  <p:notesSz cx="6858000" cy="9144000"/>
  <p:embeddedFontLst>
    <p:embeddedFont>
      <p:font typeface="Pinyon Script"/>
      <p:regular r:id="rId26"/>
    </p:embeddedFont>
    <p:embeddedFont>
      <p:font typeface="Montserrat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1" roundtripDataSignature="AMtx7mi2TmShBjCHylUAGGmatfE6uvH/D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9A3E649-5EF8-4ABD-BE6D-1153610D1F0A}">
  <a:tblStyle styleId="{69A3E649-5EF8-4ABD-BE6D-1153610D1F0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PinyonScript-regular.fntdata"/><Relationship Id="rId25" Type="http://schemas.openxmlformats.org/officeDocument/2006/relationships/slide" Target="slides/slide19.xml"/><Relationship Id="rId28" Type="http://schemas.openxmlformats.org/officeDocument/2006/relationships/font" Target="fonts/Montserrat-bold.fntdata"/><Relationship Id="rId27" Type="http://schemas.openxmlformats.org/officeDocument/2006/relationships/font" Target="fonts/Montserrat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customschemas.google.com/relationships/presentationmetadata" Target="metadata"/><Relationship Id="rId30" Type="http://schemas.openxmlformats.org/officeDocument/2006/relationships/font" Target="fonts/Montserrat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577f8d9b38_2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3577f8d9b38_2_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577f8d9b38_2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3577f8d9b38_2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5797afb78b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35797afb78b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5797afb78b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35797afb78b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5797afb78b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35797afb78b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5797afb78b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g35797afb78b_0_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5797afb78b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35797afb78b_0_5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5797afb78b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g35797afb78b_0_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5797afb78b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g35797afb78b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9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77f8d9b38_2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3577f8d9b38_2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577f8d9b38_2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577f8d9b38_2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797afb78b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35797afb78b_0_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5797afb78b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35797afb78b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77f8d9b38_2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3577f8d9b38_2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577f8d9b38_2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3577f8d9b38_2_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577f8d9b38_2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3577f8d9b38_2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3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93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9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9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9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2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2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0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3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03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0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0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0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4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4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9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9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9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5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6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96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9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7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97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97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97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9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9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9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8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0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0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0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1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1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1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2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92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9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9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9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10.png"/><Relationship Id="rId7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hyperlink" Target="https://www2.camara.leg.br/legin/fed/medpro/2025/medidaprovisoria-1292-12-marco-2025-797164-publicacaooriginal-174733-pe.html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6" Type="http://schemas.openxmlformats.org/officeDocument/2006/relationships/image" Target="../media/image13.png"/><Relationship Id="rId7" Type="http://schemas.openxmlformats.org/officeDocument/2006/relationships/image" Target="../media/image8.png"/><Relationship Id="rId8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446E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magem de vídeo game&#10;&#10;Descrição gerada automaticamente com confiança baixa" id="85" name="Google Shape;85;p1"/>
          <p:cNvPicPr preferRelativeResize="0"/>
          <p:nvPr/>
        </p:nvPicPr>
        <p:blipFill rotWithShape="1">
          <a:blip r:embed="rId3">
            <a:alphaModFix amt="58000"/>
          </a:blip>
          <a:srcRect b="18165" l="2615" r="1068" t="27656"/>
          <a:stretch/>
        </p:blipFill>
        <p:spPr>
          <a:xfrm>
            <a:off x="0" y="-1"/>
            <a:ext cx="9144002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6" name="Google Shape;86;p1"/>
          <p:cNvGrpSpPr/>
          <p:nvPr/>
        </p:nvGrpSpPr>
        <p:grpSpPr>
          <a:xfrm>
            <a:off x="2339752" y="3867894"/>
            <a:ext cx="4545320" cy="648072"/>
            <a:chOff x="2411760" y="3939902"/>
            <a:chExt cx="4545320" cy="648072"/>
          </a:xfrm>
        </p:grpSpPr>
        <p:pic>
          <p:nvPicPr>
            <p:cNvPr id="87" name="Google Shape;87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411760" y="4083918"/>
              <a:ext cx="1512168" cy="40045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" name="Google Shape;88;p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004048" y="3939902"/>
              <a:ext cx="1953032" cy="64807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9" name="Google Shape;89;p1"/>
          <p:cNvPicPr preferRelativeResize="0"/>
          <p:nvPr/>
        </p:nvPicPr>
        <p:blipFill rotWithShape="1">
          <a:blip r:embed="rId6">
            <a:alphaModFix/>
          </a:blip>
          <a:srcRect b="0" l="35829" r="0" t="0"/>
          <a:stretch/>
        </p:blipFill>
        <p:spPr>
          <a:xfrm>
            <a:off x="0" y="3363838"/>
            <a:ext cx="1097121" cy="1579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7">
            <a:alphaModFix/>
          </a:blip>
          <a:srcRect b="0" l="0" r="42701" t="50000"/>
          <a:stretch/>
        </p:blipFill>
        <p:spPr>
          <a:xfrm>
            <a:off x="7596336" y="0"/>
            <a:ext cx="1547664" cy="13505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1" name="Google Shape;91;p1"/>
          <p:cNvGrpSpPr/>
          <p:nvPr/>
        </p:nvGrpSpPr>
        <p:grpSpPr>
          <a:xfrm>
            <a:off x="863561" y="1601661"/>
            <a:ext cx="7416900" cy="1511045"/>
            <a:chOff x="867736" y="1753649"/>
            <a:chExt cx="7416900" cy="1511045"/>
          </a:xfrm>
        </p:grpSpPr>
        <p:sp>
          <p:nvSpPr>
            <p:cNvPr id="92" name="Google Shape;92;p1"/>
            <p:cNvSpPr txBox="1"/>
            <p:nvPr/>
          </p:nvSpPr>
          <p:spPr>
            <a:xfrm>
              <a:off x="867736" y="1753649"/>
              <a:ext cx="7416900" cy="63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pt-BR" sz="3500">
                  <a:solidFill>
                    <a:srgbClr val="FFE71C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Crédito do Trabalhador</a:t>
              </a:r>
              <a:endParaRPr/>
            </a:p>
          </p:txBody>
        </p:sp>
        <p:sp>
          <p:nvSpPr>
            <p:cNvPr id="93" name="Google Shape;93;p1"/>
            <p:cNvSpPr txBox="1"/>
            <p:nvPr/>
          </p:nvSpPr>
          <p:spPr>
            <a:xfrm>
              <a:off x="867764" y="2787639"/>
              <a:ext cx="7416824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pt-BR" sz="2500" u="none" cap="none" strike="noStrike">
                  <a:solidFill>
                    <a:srgbClr val="FFE71C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Com: </a:t>
              </a:r>
              <a:r>
                <a:rPr b="1" i="0" lang="pt-BR" sz="2500" u="none" cap="none" strike="noStrike">
                  <a:solidFill>
                    <a:srgbClr val="FFE71C"/>
                  </a:solidFill>
                  <a:latin typeface="Montserrat"/>
                  <a:ea typeface="Montserrat"/>
                  <a:cs typeface="Montserrat"/>
                  <a:sym typeface="Montserrat"/>
                </a:rPr>
                <a:t>Luanna Araújo e Eridan Mourão</a:t>
              </a:r>
              <a:endParaRPr b="1" i="0" sz="2500" u="none" cap="none" strike="noStrike">
                <a:solidFill>
                  <a:srgbClr val="FFE71C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94" name="Google Shape;94;p1"/>
          <p:cNvSpPr txBox="1"/>
          <p:nvPr/>
        </p:nvSpPr>
        <p:spPr>
          <a:xfrm>
            <a:off x="7812360" y="4765748"/>
            <a:ext cx="136815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FFE71C"/>
                </a:solidFill>
                <a:latin typeface="Montserrat"/>
                <a:ea typeface="Montserrat"/>
                <a:cs typeface="Montserrat"/>
                <a:sym typeface="Montserrat"/>
              </a:rPr>
              <a:t>13/05/2025</a:t>
            </a:r>
            <a:endParaRPr b="1" i="0" sz="1400" u="none" cap="none" strike="noStrike">
              <a:solidFill>
                <a:srgbClr val="FFE71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81" name="Google Shape;181;g3577f8d9b38_2_78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g3577f8d9b38_2_7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3577f8d9b38_2_7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g3577f8d9b38_2_78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Exemplo - Cálculo da margem consignável na rescisão</a:t>
            </a:r>
            <a:endParaRPr b="1" sz="2200">
              <a:solidFill>
                <a:srgbClr val="223E9B"/>
              </a:solidFill>
            </a:endParaRPr>
          </a:p>
        </p:txBody>
      </p:sp>
      <p:graphicFrame>
        <p:nvGraphicFramePr>
          <p:cNvPr id="185" name="Google Shape;185;g3577f8d9b38_2_78"/>
          <p:cNvGraphicFramePr/>
          <p:nvPr/>
        </p:nvGraphicFramePr>
        <p:xfrm>
          <a:off x="1080275" y="925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{69A3E649-5EF8-4ABD-BE6D-1153610D1F0A}</a:tableStyleId>
              </a:tblPr>
              <a:tblGrid>
                <a:gridCol w="2172850"/>
                <a:gridCol w="1598900"/>
                <a:gridCol w="3211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solidFill>
                            <a:srgbClr val="223E9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Rubrica</a:t>
                      </a:r>
                      <a:endParaRPr b="1" sz="1500">
                        <a:solidFill>
                          <a:srgbClr val="223E9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solidFill>
                            <a:srgbClr val="223E9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Valor (R$)</a:t>
                      </a:r>
                      <a:endParaRPr b="1" sz="1500">
                        <a:solidFill>
                          <a:srgbClr val="223E9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solidFill>
                            <a:srgbClr val="223E9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Entra para remuneração disponível?</a:t>
                      </a:r>
                      <a:endParaRPr b="1" sz="1500">
                        <a:solidFill>
                          <a:srgbClr val="223E9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Salário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</a:t>
                      </a: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.000,00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SIM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13º Salário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R$ 1.250,00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SIM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Aviso-Prévio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R$ 3.000,00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NÃO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13º Aviso-Prévio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R$ 250,00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SIM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Faltas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R$ 100,00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SIM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DSR Desconto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R$ 100,00 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SIM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Pensão Alimentícia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R$ 120,00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SIM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90" name="Google Shape;190;g3577f8d9b38_2_87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g3577f8d9b38_2_8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g3577f8d9b38_2_8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g3577f8d9b38_2_87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Exemplo - Cálculo da margem consignável na rescisão</a:t>
            </a:r>
            <a:endParaRPr b="1" sz="2200">
              <a:solidFill>
                <a:srgbClr val="223E9B"/>
              </a:solidFill>
            </a:endParaRPr>
          </a:p>
        </p:txBody>
      </p:sp>
      <p:graphicFrame>
        <p:nvGraphicFramePr>
          <p:cNvPr id="194" name="Google Shape;194;g3577f8d9b38_2_87"/>
          <p:cNvGraphicFramePr/>
          <p:nvPr/>
        </p:nvGraphicFramePr>
        <p:xfrm>
          <a:off x="1080275" y="925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{69A3E649-5EF8-4ABD-BE6D-1153610D1F0A}</a:tableStyleId>
              </a:tblPr>
              <a:tblGrid>
                <a:gridCol w="2172850"/>
                <a:gridCol w="1598900"/>
                <a:gridCol w="32116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solidFill>
                            <a:srgbClr val="223E9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Rubrica</a:t>
                      </a:r>
                      <a:endParaRPr b="1" sz="1500">
                        <a:solidFill>
                          <a:srgbClr val="223E9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solidFill>
                            <a:srgbClr val="223E9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Valor (R$)</a:t>
                      </a:r>
                      <a:endParaRPr b="1" sz="1500">
                        <a:solidFill>
                          <a:srgbClr val="223E9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solidFill>
                            <a:srgbClr val="223E9B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Entra para remuneração disponível?</a:t>
                      </a:r>
                      <a:endParaRPr b="1" sz="1500">
                        <a:solidFill>
                          <a:srgbClr val="223E9B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INSS s/ saldo de salário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R$ 229,41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SIM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INSS s/ 13º salário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R$ 93,75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SIM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INSS s/ 13º salário indenizado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R$ 18,75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5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SIM</a:t>
                      </a:r>
                      <a:endParaRPr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de Proventos</a:t>
                      </a:r>
                      <a:endParaRPr b="1"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R$ 4.500,00</a:t>
                      </a:r>
                      <a:endParaRPr b="1"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b="1"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de Descontos</a:t>
                      </a:r>
                      <a:endParaRPr b="1"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R$ 661,91</a:t>
                      </a:r>
                      <a:endParaRPr b="1"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b="1"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Líquido</a:t>
                      </a:r>
                      <a:endParaRPr b="1"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R$ 3.838,09</a:t>
                      </a:r>
                      <a:endParaRPr b="1"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b="1"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Margem Consignável</a:t>
                      </a:r>
                      <a:endParaRPr b="1"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R$ 1.343,33</a:t>
                      </a:r>
                      <a:endParaRPr b="1"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5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 b="1" sz="15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99" name="Google Shape;199;g35797afb78b_0_29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g35797afb78b_0_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g35797afb78b_0_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35797afb78b_0_29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Fluxograma Empregador</a:t>
            </a:r>
            <a:endParaRPr b="1" sz="2200">
              <a:solidFill>
                <a:srgbClr val="223E9B"/>
              </a:solidFill>
            </a:endParaRPr>
          </a:p>
        </p:txBody>
      </p:sp>
      <p:pic>
        <p:nvPicPr>
          <p:cNvPr id="203" name="Google Shape;203;g35797afb78b_0_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4800" y="1106625"/>
            <a:ext cx="8534400" cy="25864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08" name="Google Shape;208;g35797afb78b_0_20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g35797afb78b_0_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g35797afb78b_0_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g35797afb78b_0_20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Prazo para disponibilização das consignações</a:t>
            </a:r>
            <a:endParaRPr b="1" sz="2200">
              <a:solidFill>
                <a:srgbClr val="223E9B"/>
              </a:solidFill>
            </a:endParaRPr>
          </a:p>
        </p:txBody>
      </p:sp>
      <p:sp>
        <p:nvSpPr>
          <p:cNvPr id="212" name="Google Shape;212;g35797afb78b_0_20"/>
          <p:cNvSpPr txBox="1"/>
          <p:nvPr>
            <p:ph idx="1" type="body"/>
          </p:nvPr>
        </p:nvSpPr>
        <p:spPr>
          <a:xfrm>
            <a:off x="440140" y="960594"/>
            <a:ext cx="82296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Entre os dias 21 e 25, além da notificação via DET, serão disponibilizados os dados das consignações no Portal Emprega Brasil.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/>
              <a:t>Exemplo</a:t>
            </a:r>
            <a:r>
              <a:rPr lang="pt-BR" sz="2000"/>
              <a:t>: Se o empregado contratar um empréstimo entre 21 de março e 20 de abril, até às 22h, o relatório com os dados desse empréstimo estará disponível para consulta a partir de 21 de abril. 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Nessa situação, o desconto do valor do empréstimo deve ser aplicado na folha de pagamento do mês seguinte, ou seja, na folha de maio.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17" name="Google Shape;217;g35797afb78b_0_46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35797afb78b_0_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g35797afb78b_0_4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g35797afb78b_0_46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Dados eSocial</a:t>
            </a:r>
            <a:endParaRPr b="1" sz="2200">
              <a:solidFill>
                <a:srgbClr val="223E9B"/>
              </a:solidFill>
            </a:endParaRPr>
          </a:p>
        </p:txBody>
      </p:sp>
      <p:sp>
        <p:nvSpPr>
          <p:cNvPr id="221" name="Google Shape;221;g35797afb78b_0_46"/>
          <p:cNvSpPr txBox="1"/>
          <p:nvPr>
            <p:ph idx="1" type="body"/>
          </p:nvPr>
        </p:nvSpPr>
        <p:spPr>
          <a:xfrm>
            <a:off x="440140" y="960594"/>
            <a:ext cx="8229600" cy="31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Natureza</a:t>
            </a:r>
            <a:r>
              <a:rPr lang="pt-BR" sz="2000"/>
              <a:t>: 9253 - Empréstimos eConsignado - Desconto</a:t>
            </a:r>
            <a:endParaRPr sz="2000"/>
          </a:p>
          <a:p>
            <a:pPr indent="0" lvl="0" marL="269999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Incidências:</a:t>
            </a:r>
            <a:endParaRPr sz="2000"/>
          </a:p>
          <a:p>
            <a:pPr indent="-217001" lvl="1" marL="3600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pt-BR" sz="2000"/>
              <a:t>INSS: 00</a:t>
            </a:r>
            <a:endParaRPr sz="2000"/>
          </a:p>
          <a:p>
            <a:pPr indent="-217001" lvl="1" marL="3600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pt-BR" sz="2000"/>
              <a:t>FGTS: 31</a:t>
            </a:r>
            <a:endParaRPr sz="2000"/>
          </a:p>
          <a:p>
            <a:pPr indent="-217001" lvl="1" marL="3600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pt-BR" sz="2000"/>
              <a:t>IRRF: 09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Transmissão para o eSocial por meio dos eventos de remuneração (S-1200/S-2299/S-2399)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26" name="Google Shape;226;g35797afb78b_0_94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g35797afb78b_0_9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g35797afb78b_0_9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g35797afb78b_0_94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Exemplo detalhamento empréstimo</a:t>
            </a:r>
            <a:endParaRPr b="1" sz="2200">
              <a:solidFill>
                <a:srgbClr val="223E9B"/>
              </a:solidFill>
            </a:endParaRPr>
          </a:p>
        </p:txBody>
      </p:sp>
      <p:pic>
        <p:nvPicPr>
          <p:cNvPr id="230" name="Google Shape;230;g35797afb78b_0_94"/>
          <p:cNvPicPr preferRelativeResize="0"/>
          <p:nvPr/>
        </p:nvPicPr>
        <p:blipFill rotWithShape="1">
          <a:blip r:embed="rId6">
            <a:alphaModFix/>
          </a:blip>
          <a:srcRect b="0" l="0" r="0" t="1166"/>
          <a:stretch/>
        </p:blipFill>
        <p:spPr>
          <a:xfrm>
            <a:off x="821038" y="954375"/>
            <a:ext cx="7501927" cy="344555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31" name="Google Shape;231;g35797afb78b_0_94"/>
          <p:cNvSpPr/>
          <p:nvPr/>
        </p:nvSpPr>
        <p:spPr>
          <a:xfrm>
            <a:off x="929650" y="1492875"/>
            <a:ext cx="1392900" cy="205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g35797afb78b_0_94"/>
          <p:cNvSpPr/>
          <p:nvPr/>
        </p:nvSpPr>
        <p:spPr>
          <a:xfrm>
            <a:off x="2719350" y="1492875"/>
            <a:ext cx="793200" cy="205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g35797afb78b_0_94"/>
          <p:cNvSpPr/>
          <p:nvPr/>
        </p:nvSpPr>
        <p:spPr>
          <a:xfrm>
            <a:off x="4664675" y="1464725"/>
            <a:ext cx="1425300" cy="205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g35797afb78b_0_94"/>
          <p:cNvSpPr/>
          <p:nvPr/>
        </p:nvSpPr>
        <p:spPr>
          <a:xfrm>
            <a:off x="6491725" y="1492875"/>
            <a:ext cx="1392900" cy="205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g35797afb78b_0_94"/>
          <p:cNvSpPr/>
          <p:nvPr/>
        </p:nvSpPr>
        <p:spPr>
          <a:xfrm>
            <a:off x="929650" y="2425225"/>
            <a:ext cx="1533900" cy="205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g35797afb78b_0_94"/>
          <p:cNvSpPr/>
          <p:nvPr/>
        </p:nvSpPr>
        <p:spPr>
          <a:xfrm>
            <a:off x="2719350" y="2425225"/>
            <a:ext cx="1533900" cy="205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g35797afb78b_0_94"/>
          <p:cNvSpPr/>
          <p:nvPr/>
        </p:nvSpPr>
        <p:spPr>
          <a:xfrm>
            <a:off x="912100" y="3328950"/>
            <a:ext cx="663900" cy="2502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g35797afb78b_0_94"/>
          <p:cNvSpPr/>
          <p:nvPr/>
        </p:nvSpPr>
        <p:spPr>
          <a:xfrm>
            <a:off x="2719350" y="3328950"/>
            <a:ext cx="793200" cy="2502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g35797afb78b_0_94"/>
          <p:cNvSpPr/>
          <p:nvPr/>
        </p:nvSpPr>
        <p:spPr>
          <a:xfrm>
            <a:off x="4572000" y="3328950"/>
            <a:ext cx="663900" cy="2502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g35797afb78b_0_94"/>
          <p:cNvSpPr/>
          <p:nvPr/>
        </p:nvSpPr>
        <p:spPr>
          <a:xfrm>
            <a:off x="2719350" y="3680975"/>
            <a:ext cx="663900" cy="2502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45" name="Google Shape;245;g35797afb78b_0_54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g35797afb78b_0_5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g35797afb78b_0_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35797afb78b_0_54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Desconto do empréstimo no eSocial</a:t>
            </a:r>
            <a:endParaRPr b="1" sz="2200">
              <a:solidFill>
                <a:srgbClr val="223E9B"/>
              </a:solidFill>
            </a:endParaRPr>
          </a:p>
        </p:txBody>
      </p:sp>
      <p:pic>
        <p:nvPicPr>
          <p:cNvPr id="249" name="Google Shape;249;g35797afb78b_0_54"/>
          <p:cNvPicPr preferRelativeResize="0"/>
          <p:nvPr/>
        </p:nvPicPr>
        <p:blipFill rotWithShape="1">
          <a:blip r:embed="rId6">
            <a:alphaModFix/>
          </a:blip>
          <a:srcRect b="7078" l="1112" r="2119" t="3324"/>
          <a:stretch/>
        </p:blipFill>
        <p:spPr>
          <a:xfrm>
            <a:off x="762000" y="996200"/>
            <a:ext cx="7620000" cy="315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g35797afb78b_0_54"/>
          <p:cNvSpPr/>
          <p:nvPr/>
        </p:nvSpPr>
        <p:spPr>
          <a:xfrm>
            <a:off x="849725" y="2592100"/>
            <a:ext cx="7449600" cy="2502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55" name="Google Shape;255;g35797afb78b_0_62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g35797afb78b_0_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g35797afb78b_0_6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g35797afb78b_0_62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Como será feito o repasse dos valores descontados?</a:t>
            </a:r>
            <a:endParaRPr b="1" sz="2200">
              <a:solidFill>
                <a:srgbClr val="223E9B"/>
              </a:solidFill>
            </a:endParaRPr>
          </a:p>
        </p:txBody>
      </p:sp>
      <p:sp>
        <p:nvSpPr>
          <p:cNvPr id="259" name="Google Shape;259;g35797afb78b_0_62"/>
          <p:cNvSpPr txBox="1"/>
          <p:nvPr>
            <p:ph idx="1" type="body"/>
          </p:nvPr>
        </p:nvSpPr>
        <p:spPr>
          <a:xfrm>
            <a:off x="440140" y="960594"/>
            <a:ext cx="82296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As empresas devem utilizar as</a:t>
            </a:r>
            <a:r>
              <a:rPr lang="pt-BR" sz="2000"/>
              <a:t> </a:t>
            </a:r>
            <a:r>
              <a:rPr b="1" lang="pt-BR" sz="2000"/>
              <a:t>guias de recolhimento do FGTS Digital </a:t>
            </a:r>
            <a:r>
              <a:rPr lang="pt-BR" sz="2000"/>
              <a:t>para efetuar o pagamento das parcelas dos empréstimos consignados contratados por seus trabalhadores. </a:t>
            </a:r>
            <a:endParaRPr sz="2000"/>
          </a:p>
          <a:p>
            <a:pPr indent="0" lvl="0" marL="269999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No FGTS Digital, o </a:t>
            </a:r>
            <a:r>
              <a:rPr lang="pt-BR" sz="2000"/>
              <a:t>empregador poderá gerar guias com valores de empréstimo consignado por meio das funcionalidades “</a:t>
            </a:r>
            <a:r>
              <a:rPr b="1" lang="pt-BR" sz="2000"/>
              <a:t>EMISSÃO DE GUIA RÁPIDA</a:t>
            </a:r>
            <a:r>
              <a:rPr lang="pt-BR" sz="2000"/>
              <a:t>” ou “</a:t>
            </a:r>
            <a:r>
              <a:rPr b="1" lang="pt-BR" sz="2000"/>
              <a:t>EMISSÃO DE GUIA PARAMETRIZADA</a:t>
            </a:r>
            <a:r>
              <a:rPr lang="pt-BR" sz="2000"/>
              <a:t>”.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64" name="Google Shape;264;g35797afb78b_0_38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g35797afb78b_0_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g35797afb78b_0_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g35797afb78b_0_38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FGTS Digital</a:t>
            </a:r>
            <a:endParaRPr b="1" sz="2200">
              <a:solidFill>
                <a:srgbClr val="223E9B"/>
              </a:solidFill>
            </a:endParaRPr>
          </a:p>
        </p:txBody>
      </p:sp>
      <p:pic>
        <p:nvPicPr>
          <p:cNvPr id="268" name="Google Shape;268;g35797afb78b_0_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5513" y="918724"/>
            <a:ext cx="7552968" cy="3516851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g35797afb78b_0_38"/>
          <p:cNvSpPr/>
          <p:nvPr/>
        </p:nvSpPr>
        <p:spPr>
          <a:xfrm>
            <a:off x="987575" y="3018225"/>
            <a:ext cx="7360800" cy="1112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74" name="Google Shape;274;p90"/>
          <p:cNvPicPr preferRelativeResize="0"/>
          <p:nvPr/>
        </p:nvPicPr>
        <p:blipFill rotWithShape="1">
          <a:blip r:embed="rId3">
            <a:alphaModFix/>
          </a:blip>
          <a:srcRect b="27256" l="4497" r="822" t="64410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9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9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90"/>
          <p:cNvSpPr txBox="1"/>
          <p:nvPr/>
        </p:nvSpPr>
        <p:spPr>
          <a:xfrm>
            <a:off x="1766850" y="1695125"/>
            <a:ext cx="5610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10000"/>
              <a:buFont typeface="Pinyon Script"/>
              <a:buNone/>
            </a:pPr>
            <a:r>
              <a:rPr lang="pt-BR" sz="10000">
                <a:solidFill>
                  <a:srgbClr val="223E9B"/>
                </a:solidFill>
                <a:latin typeface="Pinyon Script"/>
                <a:ea typeface="Pinyon Script"/>
                <a:cs typeface="Pinyon Script"/>
                <a:sym typeface="Pinyon Script"/>
              </a:rPr>
              <a:t>Obrigada!</a:t>
            </a:r>
            <a:endParaRPr sz="10000">
              <a:solidFill>
                <a:srgbClr val="223E9B"/>
              </a:solidFill>
              <a:latin typeface="Pinyon Script"/>
              <a:ea typeface="Pinyon Script"/>
              <a:cs typeface="Pinyon Script"/>
              <a:sym typeface="Pinyon Scrip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99" name="Google Shape;99;p6"/>
          <p:cNvPicPr preferRelativeResize="0"/>
          <p:nvPr/>
        </p:nvPicPr>
        <p:blipFill rotWithShape="1">
          <a:blip r:embed="rId3">
            <a:alphaModFix/>
          </a:blip>
          <a:srcRect b="27256" l="4497" r="822" t="64410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6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O que é o Crédito do Trabalhador?</a:t>
            </a:r>
            <a:endParaRPr b="1" sz="2200">
              <a:solidFill>
                <a:srgbClr val="223E9B"/>
              </a:solidFill>
            </a:endParaRPr>
          </a:p>
        </p:txBody>
      </p:sp>
      <p:sp>
        <p:nvSpPr>
          <p:cNvPr id="103" name="Google Shape;103;p6"/>
          <p:cNvSpPr txBox="1"/>
          <p:nvPr>
            <p:ph idx="1" type="body"/>
          </p:nvPr>
        </p:nvSpPr>
        <p:spPr>
          <a:xfrm>
            <a:off x="440140" y="960594"/>
            <a:ext cx="82296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O Crédito do Trabalhador também chamado de </a:t>
            </a:r>
            <a:r>
              <a:rPr b="1" lang="pt-BR" sz="2000"/>
              <a:t>eConsignado </a:t>
            </a:r>
            <a:r>
              <a:rPr lang="pt-BR" sz="2000"/>
              <a:t>é uma nova </a:t>
            </a:r>
            <a:r>
              <a:rPr b="1" lang="pt-BR" sz="2000"/>
              <a:t>modalidade de empréstimo </a:t>
            </a:r>
            <a:r>
              <a:rPr lang="pt-BR" sz="2000"/>
              <a:t>em que as parcelas são descontadas diretamente na </a:t>
            </a:r>
            <a:r>
              <a:rPr b="1" lang="pt-BR" sz="2000"/>
              <a:t>folha de pagamento do trabalhador</a:t>
            </a:r>
            <a:r>
              <a:rPr lang="pt-BR" sz="2000"/>
              <a:t>, mas com uma grande diferença: não exige convênio entre empresa e banco.</a:t>
            </a:r>
            <a:endParaRPr sz="2000"/>
          </a:p>
          <a:p>
            <a:pPr indent="0" lvl="0" marL="269999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Regulamentado pela </a:t>
            </a:r>
            <a:r>
              <a:rPr lang="pt-BR" sz="2000" u="sng">
                <a:solidFill>
                  <a:schemeClr val="hlink"/>
                </a:solidFill>
                <a:hlinkClick r:id="rId6"/>
              </a:rPr>
              <a:t>Medida Provisória nº 1.292</a:t>
            </a:r>
            <a:r>
              <a:rPr lang="pt-BR" sz="2000"/>
              <a:t> publicada no Diário Oficial da União em 12 de março de 2025.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08" name="Google Shape;108;g3577f8d9b38_2_24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g3577f8d9b38_2_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g3577f8d9b38_2_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g3577f8d9b38_2_24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Para quem está disponível?</a:t>
            </a:r>
            <a:endParaRPr b="1" sz="2200">
              <a:solidFill>
                <a:srgbClr val="223E9B"/>
              </a:solidFill>
            </a:endParaRPr>
          </a:p>
        </p:txBody>
      </p:sp>
      <p:sp>
        <p:nvSpPr>
          <p:cNvPr id="112" name="Google Shape;112;g3577f8d9b38_2_24"/>
          <p:cNvSpPr txBox="1"/>
          <p:nvPr>
            <p:ph idx="1" type="body"/>
          </p:nvPr>
        </p:nvSpPr>
        <p:spPr>
          <a:xfrm>
            <a:off x="440140" y="960594"/>
            <a:ext cx="8229600" cy="31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Para quem tenha vínculo empregatício ativo com remuneração e faça parte das seguintes categorias:</a:t>
            </a:r>
            <a:endParaRPr sz="2000"/>
          </a:p>
          <a:p>
            <a:pPr indent="0" lvl="0" marL="269999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212725" lvl="0" marL="540000" rtl="0" algn="l">
              <a:spcBef>
                <a:spcPts val="0"/>
              </a:spcBef>
              <a:spcAft>
                <a:spcPts val="0"/>
              </a:spcAft>
              <a:buSzPts val="2000"/>
              <a:buFont typeface="Calibri"/>
              <a:buAutoNum type="alphaLcParenR"/>
            </a:pPr>
            <a:r>
              <a:rPr lang="pt-BR" sz="2000"/>
              <a:t>empregado celetista;</a:t>
            </a:r>
            <a:endParaRPr sz="2000"/>
          </a:p>
          <a:p>
            <a:pPr indent="-212725" lvl="0" marL="540000" rtl="0" algn="l">
              <a:spcBef>
                <a:spcPts val="0"/>
              </a:spcBef>
              <a:spcAft>
                <a:spcPts val="0"/>
              </a:spcAft>
              <a:buSzPts val="2000"/>
              <a:buFont typeface="Calibri"/>
              <a:buAutoNum type="alphaLcParenR"/>
            </a:pPr>
            <a:r>
              <a:rPr lang="pt-BR" sz="2000"/>
              <a:t>empregado rural;</a:t>
            </a:r>
            <a:endParaRPr sz="2000"/>
          </a:p>
          <a:p>
            <a:pPr indent="-212725" lvl="0" marL="540000" rtl="0" algn="l">
              <a:spcBef>
                <a:spcPts val="0"/>
              </a:spcBef>
              <a:spcAft>
                <a:spcPts val="0"/>
              </a:spcAft>
              <a:buSzPts val="2000"/>
              <a:buFont typeface="Calibri"/>
              <a:buAutoNum type="alphaLcParenR"/>
            </a:pPr>
            <a:r>
              <a:rPr lang="pt-BR" sz="2000"/>
              <a:t>empregado doméstico;</a:t>
            </a:r>
            <a:endParaRPr sz="2000"/>
          </a:p>
          <a:p>
            <a:pPr indent="-212725" lvl="0" marL="540000" rtl="0" algn="l">
              <a:spcBef>
                <a:spcPts val="0"/>
              </a:spcBef>
              <a:spcAft>
                <a:spcPts val="0"/>
              </a:spcAft>
              <a:buSzPts val="2000"/>
              <a:buFont typeface="Calibri"/>
              <a:buAutoNum type="alphaLcParenR"/>
            </a:pPr>
            <a:r>
              <a:rPr lang="pt-BR" sz="2000"/>
              <a:t>diretores não empregados com direito ao FGTS.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Para quem </a:t>
            </a:r>
            <a:r>
              <a:rPr lang="pt-BR" sz="2000"/>
              <a:t>não tenha outra operação de crédito com consignação em folha de pagamento no mesmo vínculo empregatício.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17" name="Google Shape;117;g3577f8d9b38_2_32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3577f8d9b38_2_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3577f8d9b38_2_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g3577f8d9b38_2_32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Quais são as garantias do empréstimo?</a:t>
            </a:r>
            <a:endParaRPr b="1" sz="2200">
              <a:solidFill>
                <a:srgbClr val="223E9B"/>
              </a:solidFill>
            </a:endParaRPr>
          </a:p>
        </p:txBody>
      </p:sp>
      <p:sp>
        <p:nvSpPr>
          <p:cNvPr id="121" name="Google Shape;121;g3577f8d9b38_2_32"/>
          <p:cNvSpPr txBox="1"/>
          <p:nvPr>
            <p:ph idx="1" type="body"/>
          </p:nvPr>
        </p:nvSpPr>
        <p:spPr>
          <a:xfrm>
            <a:off x="440140" y="960594"/>
            <a:ext cx="82296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O trabalhador poderá optar por: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usar até 10% do saldo do seu FGTS;</a:t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usar até 100% da multa rescisória; ou</a:t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b="1" lang="pt-BR" sz="2000"/>
              <a:t>não oferecer garantias</a:t>
            </a:r>
            <a:r>
              <a:rPr lang="pt-BR" sz="2000"/>
              <a:t>.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26" name="Google Shape;126;g35797afb78b_0_78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35797afb78b_0_7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g35797afb78b_0_7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35797afb78b_0_78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Como fica o empréstimo em caso de demissão?</a:t>
            </a:r>
            <a:endParaRPr b="1" sz="2200">
              <a:solidFill>
                <a:srgbClr val="223E9B"/>
              </a:solidFill>
            </a:endParaRPr>
          </a:p>
        </p:txBody>
      </p:sp>
      <p:sp>
        <p:nvSpPr>
          <p:cNvPr id="130" name="Google Shape;130;g35797afb78b_0_78"/>
          <p:cNvSpPr txBox="1"/>
          <p:nvPr>
            <p:ph idx="1" type="body"/>
          </p:nvPr>
        </p:nvSpPr>
        <p:spPr>
          <a:xfrm>
            <a:off x="440140" y="960594"/>
            <a:ext cx="8229600" cy="34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A dívida continua existindo, mesmo com a demissão.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O banco pode usar as garantias disponíveis para quitar parte do valor, e se ainda restar saldo: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o trabalhador pode pagar com recursos próprios;</a:t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renegociar com o banco; ou</a:t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o valor pode ser cobrado no </a:t>
            </a:r>
            <a:r>
              <a:rPr lang="pt-BR" sz="2000"/>
              <a:t>próximo vínculo de emprego.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/>
              <a:t>Importante</a:t>
            </a:r>
            <a:r>
              <a:rPr lang="pt-BR" sz="2000"/>
              <a:t>: Se a demissão for a pedido do trabalhador, ele não pode usar o FGTS para quitar a dívida.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35" name="Google Shape;135;g35797afb78b_0_70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g35797afb78b_0_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g35797afb78b_0_7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g35797afb78b_0_70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Quantos empréstimos o trabalhador pode fazer?</a:t>
            </a:r>
            <a:endParaRPr b="1" sz="2200">
              <a:solidFill>
                <a:srgbClr val="223E9B"/>
              </a:solidFill>
            </a:endParaRPr>
          </a:p>
        </p:txBody>
      </p:sp>
      <p:sp>
        <p:nvSpPr>
          <p:cNvPr id="139" name="Google Shape;139;g35797afb78b_0_70"/>
          <p:cNvSpPr txBox="1"/>
          <p:nvPr>
            <p:ph idx="1" type="body"/>
          </p:nvPr>
        </p:nvSpPr>
        <p:spPr>
          <a:xfrm>
            <a:off x="440140" y="960594"/>
            <a:ext cx="82296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O trabalhador pode fazer </a:t>
            </a:r>
            <a:r>
              <a:rPr b="1" lang="pt-BR" sz="2000"/>
              <a:t>apenas um empréstimo por vínculo de trabalho</a:t>
            </a:r>
            <a:r>
              <a:rPr lang="pt-BR" sz="2000"/>
              <a:t>. Caso possua dois vínculos, pode fazer dois, etc.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/>
              <a:t>Obs</a:t>
            </a:r>
            <a:r>
              <a:rPr lang="pt-BR" sz="2000"/>
              <a:t>.: Os trabalhadores que já possuem empréstimos com desconto em folha poderão migrar o contrato existente para o novo contrato através do app da Carteira de Trabalho Digital ou por meio das instituições bancárias que participam do Crédito do Trabalhador.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44" name="Google Shape;144;g3577f8d9b38_2_40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g3577f8d9b38_2_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g3577f8d9b38_2_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3577f8d9b38_2_40"/>
          <p:cNvSpPr txBox="1"/>
          <p:nvPr>
            <p:ph type="title"/>
          </p:nvPr>
        </p:nvSpPr>
        <p:spPr>
          <a:xfrm>
            <a:off x="201765" y="3250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Passo a passo para fazer a contratação</a:t>
            </a:r>
            <a:endParaRPr b="1" sz="2200">
              <a:solidFill>
                <a:srgbClr val="223E9B"/>
              </a:solidFill>
            </a:endParaRPr>
          </a:p>
        </p:txBody>
      </p:sp>
      <p:grpSp>
        <p:nvGrpSpPr>
          <p:cNvPr id="148" name="Google Shape;148;g3577f8d9b38_2_40"/>
          <p:cNvGrpSpPr/>
          <p:nvPr/>
        </p:nvGrpSpPr>
        <p:grpSpPr>
          <a:xfrm>
            <a:off x="201775" y="1091555"/>
            <a:ext cx="2762100" cy="3251270"/>
            <a:chOff x="201775" y="1091555"/>
            <a:chExt cx="2762100" cy="3251270"/>
          </a:xfrm>
        </p:grpSpPr>
        <p:grpSp>
          <p:nvGrpSpPr>
            <p:cNvPr id="149" name="Google Shape;149;g3577f8d9b38_2_40"/>
            <p:cNvGrpSpPr/>
            <p:nvPr/>
          </p:nvGrpSpPr>
          <p:grpSpPr>
            <a:xfrm>
              <a:off x="293341" y="1091555"/>
              <a:ext cx="2578971" cy="2102338"/>
              <a:chOff x="598625" y="1224050"/>
              <a:chExt cx="3014225" cy="2315350"/>
            </a:xfrm>
          </p:grpSpPr>
          <p:pic>
            <p:nvPicPr>
              <p:cNvPr id="150" name="Google Shape;150;g3577f8d9b38_2_40"/>
              <p:cNvPicPr preferRelativeResize="0"/>
              <p:nvPr/>
            </p:nvPicPr>
            <p:blipFill rotWithShape="1">
              <a:blip r:embed="rId6">
                <a:alphaModFix/>
              </a:blip>
              <a:srcRect b="12319" l="0" r="0" t="0"/>
              <a:stretch/>
            </p:blipFill>
            <p:spPr>
              <a:xfrm>
                <a:off x="598625" y="1224050"/>
                <a:ext cx="3014225" cy="23153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1" name="Google Shape;151;g3577f8d9b38_2_40"/>
              <p:cNvPicPr preferRelativeResize="0"/>
              <p:nvPr/>
            </p:nvPicPr>
            <p:blipFill rotWithShape="1">
              <a:blip r:embed="rId6">
                <a:alphaModFix/>
              </a:blip>
              <a:srcRect b="83686" l="54207" r="24403" t="8321"/>
              <a:stretch/>
            </p:blipFill>
            <p:spPr>
              <a:xfrm>
                <a:off x="1700800" y="1436950"/>
                <a:ext cx="644725" cy="1873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52" name="Google Shape;152;g3577f8d9b38_2_40"/>
            <p:cNvSpPr/>
            <p:nvPr/>
          </p:nvSpPr>
          <p:spPr>
            <a:xfrm>
              <a:off x="201775" y="3363325"/>
              <a:ext cx="2762100" cy="9795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800">
                  <a:solidFill>
                    <a:srgbClr val="223E9B"/>
                  </a:solidFill>
                  <a:latin typeface="Calibri"/>
                  <a:ea typeface="Calibri"/>
                  <a:cs typeface="Calibri"/>
                  <a:sym typeface="Calibri"/>
                </a:rPr>
                <a:t>Empregado simula o empréstimo e solicita propostas via CTPS Digital</a:t>
              </a:r>
              <a:endParaRPr sz="1800">
                <a:solidFill>
                  <a:srgbClr val="223E9B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3" name="Google Shape;153;g3577f8d9b38_2_40"/>
          <p:cNvGrpSpPr/>
          <p:nvPr/>
        </p:nvGrpSpPr>
        <p:grpSpPr>
          <a:xfrm>
            <a:off x="3135975" y="1000963"/>
            <a:ext cx="2762100" cy="3341850"/>
            <a:chOff x="3135975" y="1000963"/>
            <a:chExt cx="2762100" cy="3341850"/>
          </a:xfrm>
        </p:grpSpPr>
        <p:pic>
          <p:nvPicPr>
            <p:cNvPr id="154" name="Google Shape;154;g3577f8d9b38_2_40"/>
            <p:cNvPicPr preferRelativeResize="0"/>
            <p:nvPr/>
          </p:nvPicPr>
          <p:blipFill rotWithShape="1">
            <a:blip r:embed="rId7">
              <a:alphaModFix/>
            </a:blip>
            <a:srcRect b="8967" l="8987" r="7330" t="9139"/>
            <a:stretch/>
          </p:blipFill>
          <p:spPr>
            <a:xfrm>
              <a:off x="3356275" y="1000963"/>
              <a:ext cx="2321510" cy="227177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5" name="Google Shape;155;g3577f8d9b38_2_40"/>
            <p:cNvSpPr/>
            <p:nvPr/>
          </p:nvSpPr>
          <p:spPr>
            <a:xfrm>
              <a:off x="3135975" y="3363313"/>
              <a:ext cx="2762100" cy="9795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800">
                  <a:solidFill>
                    <a:srgbClr val="223E9B"/>
                  </a:solidFill>
                  <a:latin typeface="Calibri"/>
                  <a:ea typeface="Calibri"/>
                  <a:cs typeface="Calibri"/>
                  <a:sym typeface="Calibri"/>
                </a:rPr>
                <a:t>Instituições financeiras enviam propostas</a:t>
              </a:r>
              <a:endParaRPr sz="1800">
                <a:solidFill>
                  <a:srgbClr val="223E9B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6" name="Google Shape;156;g3577f8d9b38_2_40"/>
          <p:cNvGrpSpPr/>
          <p:nvPr/>
        </p:nvGrpSpPr>
        <p:grpSpPr>
          <a:xfrm>
            <a:off x="6070175" y="1133313"/>
            <a:ext cx="2762100" cy="3195163"/>
            <a:chOff x="6070175" y="1133313"/>
            <a:chExt cx="2762100" cy="3195163"/>
          </a:xfrm>
        </p:grpSpPr>
        <p:pic>
          <p:nvPicPr>
            <p:cNvPr id="157" name="Google Shape;157;g3577f8d9b38_2_40"/>
            <p:cNvPicPr preferRelativeResize="0"/>
            <p:nvPr/>
          </p:nvPicPr>
          <p:blipFill rotWithShape="1">
            <a:blip r:embed="rId8">
              <a:alphaModFix/>
            </a:blip>
            <a:srcRect b="0" l="25673" r="27450" t="0"/>
            <a:stretch/>
          </p:blipFill>
          <p:spPr>
            <a:xfrm>
              <a:off x="6070175" y="1133313"/>
              <a:ext cx="2561224" cy="21023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8" name="Google Shape;158;g3577f8d9b38_2_40"/>
            <p:cNvSpPr/>
            <p:nvPr/>
          </p:nvSpPr>
          <p:spPr>
            <a:xfrm>
              <a:off x="6070175" y="3348975"/>
              <a:ext cx="2762100" cy="9795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800">
                  <a:solidFill>
                    <a:srgbClr val="223E9B"/>
                  </a:solidFill>
                  <a:latin typeface="Calibri"/>
                  <a:ea typeface="Calibri"/>
                  <a:cs typeface="Calibri"/>
                  <a:sym typeface="Calibri"/>
                </a:rPr>
                <a:t>Empregado avalia as propostas e celebra o contrato</a:t>
              </a:r>
              <a:endParaRPr sz="1800">
                <a:solidFill>
                  <a:srgbClr val="223E9B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63" name="Google Shape;163;g3577f8d9b38_2_62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g3577f8d9b38_2_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g3577f8d9b38_2_6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3577f8d9b38_2_62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Qual o valor máximo para contratação?</a:t>
            </a:r>
            <a:endParaRPr b="1" sz="2200">
              <a:solidFill>
                <a:srgbClr val="223E9B"/>
              </a:solidFill>
            </a:endParaRPr>
          </a:p>
        </p:txBody>
      </p:sp>
      <p:sp>
        <p:nvSpPr>
          <p:cNvPr id="167" name="Google Shape;167;g3577f8d9b38_2_62"/>
          <p:cNvSpPr txBox="1"/>
          <p:nvPr>
            <p:ph idx="1" type="body"/>
          </p:nvPr>
        </p:nvSpPr>
        <p:spPr>
          <a:xfrm>
            <a:off x="440140" y="960594"/>
            <a:ext cx="82296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O valor máximo da contratação depende da </a:t>
            </a:r>
            <a:r>
              <a:rPr b="1" lang="pt-BR" sz="2000"/>
              <a:t>margem consignável disponível</a:t>
            </a:r>
            <a:r>
              <a:rPr lang="pt-BR" sz="2000"/>
              <a:t>, que não pode ser maior que 35% da renda líquida do trabalhador.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Ou seja, o trabalhador só pode comprometer até 35% do valor que efetivamente recebe após todos os descontos obrigatórios e voluntários do seu pagamento, tais como: imposto de renda, INSS, contribuições sindicais, descontos de benefícios (vale transporte, plano de saúde etc.), outros consignados (se houver).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72" name="Google Shape;172;g3577f8d9b38_2_70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g3577f8d9b38_2_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g3577f8d9b38_2_7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g3577f8d9b38_2_70"/>
          <p:cNvSpPr txBox="1"/>
          <p:nvPr>
            <p:ph type="title"/>
          </p:nvPr>
        </p:nvSpPr>
        <p:spPr>
          <a:xfrm>
            <a:off x="457190" y="335524"/>
            <a:ext cx="8229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23E9B"/>
              </a:buClr>
              <a:buSzPts val="2000"/>
              <a:buFont typeface="Calibri"/>
              <a:buNone/>
            </a:pPr>
            <a:r>
              <a:rPr b="1" lang="pt-BR" sz="2200">
                <a:solidFill>
                  <a:srgbClr val="223E9B"/>
                </a:solidFill>
              </a:rPr>
              <a:t>O que é a margem consignável e como calcular?</a:t>
            </a:r>
            <a:endParaRPr b="1" sz="2200">
              <a:solidFill>
                <a:srgbClr val="223E9B"/>
              </a:solidFill>
            </a:endParaRPr>
          </a:p>
        </p:txBody>
      </p:sp>
      <p:sp>
        <p:nvSpPr>
          <p:cNvPr id="176" name="Google Shape;176;g3577f8d9b38_2_70"/>
          <p:cNvSpPr txBox="1"/>
          <p:nvPr>
            <p:ph idx="1" type="body"/>
          </p:nvPr>
        </p:nvSpPr>
        <p:spPr>
          <a:xfrm>
            <a:off x="440140" y="960594"/>
            <a:ext cx="8229600" cy="3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É o valor máximo que pode ser usado para pagar </a:t>
            </a:r>
            <a:r>
              <a:rPr lang="pt-BR" sz="2000"/>
              <a:t>as parcelas do empréstimo consignado. </a:t>
            </a:r>
            <a:r>
              <a:rPr lang="pt-BR" sz="2000"/>
              <a:t>Por lei, o limite é de 35% da </a:t>
            </a:r>
            <a:r>
              <a:rPr b="1" lang="pt-BR" sz="2000"/>
              <a:t>remuneração disponível</a:t>
            </a:r>
            <a:r>
              <a:rPr lang="pt-BR" sz="2000"/>
              <a:t>.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/>
              <a:t>Remuneração disponível</a:t>
            </a:r>
            <a:r>
              <a:rPr lang="pt-BR" sz="2000"/>
              <a:t>: somatório das rubricas de vencimento e informativas com incidência de contribuição previdenciária, subtraindo-se: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rubricas de desconto com incidência de contribuição previdenciária;</a:t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rubricas de desconto da contribuição previdenciária devida pelo trabalhador;</a:t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rubricas de desconto da retenção de imposto de renda retido na fonte; e</a:t>
            </a:r>
            <a:endParaRPr sz="2000"/>
          </a:p>
          <a:p>
            <a:pPr indent="-216999" lvl="0" marL="269999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pt-BR" sz="2000"/>
              <a:t>outras rubricas de descontos compulsórios.</a:t>
            </a:r>
            <a:endParaRPr sz="2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2023-10-24T18:12:16Z</dcterms:created>
  <dc:creator>Luanna;Luanna Araújo</dc:creator>
</cp:coreProperties>
</file>