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  <p:sldMasterId id="2147483672" r:id="rId3"/>
  </p:sldMasterIdLst>
  <p:notesMasterIdLst>
    <p:notesMasterId r:id="rId36"/>
  </p:notesMasterIdLst>
  <p:sldIdLst>
    <p:sldId id="295" r:id="rId4"/>
    <p:sldId id="2271" r:id="rId5"/>
    <p:sldId id="2275" r:id="rId6"/>
    <p:sldId id="1781" r:id="rId7"/>
    <p:sldId id="1782" r:id="rId8"/>
    <p:sldId id="2293" r:id="rId9"/>
    <p:sldId id="2294" r:id="rId10"/>
    <p:sldId id="2291" r:id="rId11"/>
    <p:sldId id="2276" r:id="rId12"/>
    <p:sldId id="2277" r:id="rId13"/>
    <p:sldId id="2279" r:id="rId14"/>
    <p:sldId id="2282" r:id="rId15"/>
    <p:sldId id="2272" r:id="rId16"/>
    <p:sldId id="2283" r:id="rId17"/>
    <p:sldId id="2292" r:id="rId18"/>
    <p:sldId id="2273" r:id="rId19"/>
    <p:sldId id="2274" r:id="rId20"/>
    <p:sldId id="2278" r:id="rId21"/>
    <p:sldId id="2284" r:id="rId22"/>
    <p:sldId id="2281" r:id="rId23"/>
    <p:sldId id="2280" r:id="rId24"/>
    <p:sldId id="2287" r:id="rId25"/>
    <p:sldId id="2288" r:id="rId26"/>
    <p:sldId id="2289" r:id="rId27"/>
    <p:sldId id="296" r:id="rId28"/>
    <p:sldId id="297" r:id="rId29"/>
    <p:sldId id="356" r:id="rId30"/>
    <p:sldId id="2000" r:id="rId31"/>
    <p:sldId id="2285" r:id="rId32"/>
    <p:sldId id="2286" r:id="rId33"/>
    <p:sldId id="329" r:id="rId34"/>
    <p:sldId id="328" r:id="rId3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B6C915-A778-4045-85E6-6BD5C1857776}" v="103" dt="2025-05-13T18:48:39.739"/>
    <p1510:client id="{B999B0CD-E571-1B2D-D003-5D878684D8C6}" v="139" dt="2025-05-13T14:03:49.4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3" d="100"/>
          <a:sy n="63" d="100"/>
        </p:scale>
        <p:origin x="61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8A1B5-E8A0-4994-9B7D-6703D47EBAB1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044E3-1EED-40AA-951E-F370B183D63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3157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4763A-AA5D-82B5-19D0-EBC9F429F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97CD8CC-077F-0461-E70E-16F6959A7E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927D688-E7BD-7CD2-BF7F-6947D8E55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F1860B1-533C-A0E6-1E0E-143ADB33CD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C0D82C-90FC-4F40-B3DF-3EE65471E16A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6556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8;p20">
            <a:extLst>
              <a:ext uri="{FF2B5EF4-FFF2-40B4-BE49-F238E27FC236}">
                <a16:creationId xmlns:a16="http://schemas.microsoft.com/office/drawing/2014/main" id="{5A94761A-AC0A-4777-337B-A44893C7A6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356659"/>
            <a:ext cx="1219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4800" b="1">
                <a:solidFill>
                  <a:srgbClr val="FFE71C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91AF09-CE22-4D36-8AF2-3CCF7C71BB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D86CB2-5811-4B08-B49D-EEC3CE614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002060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13D5CF7-7A19-4109-B1BD-7E1B0BFC2C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81AD36D-6FF4-4331-B1E8-94C4023D75FF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CF5F679-E197-4148-9D15-078676D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B474F-C072-4762-883E-B4054025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595AF3D-D582-4C2A-9646-8BA0EDC3CBAB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51531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986138-A836-413F-BE8F-E79A036C1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4A4E26-5C48-4C44-8236-A89048103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FFBA24-A10D-43C7-817D-93CD7CC3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81AD36D-6FF4-4331-B1E8-94C4023D75FF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438BCC-3F02-40E0-BA04-74EAAB668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C20D8E-0CEE-4964-87C1-48DF7859F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595AF3D-D582-4C2A-9646-8BA0EDC3CBAB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442533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6B7AA3-2A51-41A8-8F00-6DEA9244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>
                <a:solidFill>
                  <a:srgbClr val="002060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F1B69E3-D73C-4875-B90B-660954619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2060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2CC9EF-2708-4A55-8431-E0E46967E7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8FD6FF2-C51D-4928-AFB7-7F8DD359C69D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9C7396-E82C-47FF-A48F-6D76794EF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16EEA5-4C88-4B82-9989-A0DF70C91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876247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202A1B-8B36-40BC-B67E-4A5F534CE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FE56789-92E8-413F-B0C2-EBF306FD82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28138C0-E009-4516-A6C8-08EAC267E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CAB2FB6-3639-4A59-B41F-8496D3FBC5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8FD6FF2-C51D-4928-AFB7-7F8DD359C69D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F8CBF4D-07BE-4CDA-BC43-1E0250847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2CD3321-6D7B-4315-A52E-B35D7ACB5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005624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4FE30-C910-4808-AA0E-370A259A3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06F2685-6BD2-41FF-9369-92ECBA29A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solidFill>
                  <a:srgbClr val="00206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255F911-2EB8-410D-BA99-1CE217743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EB5A263-8A87-4A54-8894-814D132B1A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solidFill>
                  <a:srgbClr val="002060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44D7E6C-CE61-4DE0-A3FB-D84449517E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EE62F77-E21B-49B4-BC3D-5EC50ACC28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8FD6FF2-C51D-4928-AFB7-7F8DD359C69D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116A7DF-0470-439A-845F-095A9BC3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A773D99-00C5-4186-9D38-64F72AB71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657335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BE0100-DDB5-4622-A0AD-787CF3757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994DB266-B80F-51D4-7639-AA740C61C6A0}"/>
              </a:ext>
            </a:extLst>
          </p:cNvPr>
          <p:cNvSpPr txBox="1">
            <a:spLocks/>
          </p:cNvSpPr>
          <p:nvPr userDrawn="1"/>
        </p:nvSpPr>
        <p:spPr>
          <a:xfrm>
            <a:off x="0" y="6560457"/>
            <a:ext cx="12191999" cy="297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1600" dirty="0">
                <a:solidFill>
                  <a:prstClr val="white">
                    <a:lumMod val="50000"/>
                  </a:prstClr>
                </a:solidFill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286451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81AD36D-6FF4-4331-B1E8-94C4023D75FF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595AF3D-D582-4C2A-9646-8BA0EDC3CBAB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5710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BBDA2B-633F-47EE-B111-AB6E0FA8C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>
                <a:solidFill>
                  <a:srgbClr val="002060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118EAF-7883-4440-B425-81317F0FF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1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500">
                <a:solidFill>
                  <a:srgbClr val="002060"/>
                </a:solidFill>
              </a:defRPr>
            </a:lvl4pPr>
            <a:lvl5pPr>
              <a:defRPr sz="1500">
                <a:solidFill>
                  <a:srgbClr val="002060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38105B-DECD-438F-8D01-B5D824D06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2060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EA10A3F-7DE8-4D08-9848-41E6C55C5A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81AD36D-6FF4-4331-B1E8-94C4023D75FF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4A544FF-1550-4DE1-8CB6-C0F1B9F4E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AB39FCC-6755-4F1B-9A60-16AF0067C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9595AF3D-D582-4C2A-9646-8BA0EDC3CBAB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404402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8BBA8D-D85A-4F73-9D2E-E3849B196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0A91B71-5448-4ECA-8FCA-67887B9106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BR" dirty="0"/>
              <a:t>Clique no ícone para adicionar uma imagem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E8E166-E760-419A-9D47-20B62649D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AEE5840-88DE-4D81-9754-5F9A42FC5F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81AD36D-6FF4-4331-B1E8-94C4023D75FF}" type="datetimeFigureOut">
              <a:rPr lang="pt-BR" smtClean="0"/>
              <a:t>13/05/2025</a:t>
            </a:fld>
            <a:endParaRPr lang="pt-BR" dirty="0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A5B7D25-A9AA-487C-9E79-2899E850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6060765-3CDB-4A91-AF9B-4BA500F5E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519406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AA9FEF-0E11-499F-821D-ED74156D3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F9E4B3A-3846-46EE-AD04-ECECEF6CE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61516C-C401-4888-A229-5B6D47F24E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81AD36D-6FF4-4331-B1E8-94C4023D75FF}" type="datetimeFigureOut">
              <a:rPr lang="pt-BR" smtClean="0"/>
              <a:t>13/05/2025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858420B-7800-42B0-A870-78118A6FE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8E7A14-61DC-4016-AEA6-CC49E6B53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29285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B3FE67A-848F-443D-9FAB-7C2EDE2DB7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84B51F6-093B-42CA-8294-A57B1F477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132B2BD-0B53-4E8C-9E3D-3B2AA40E92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81AD36D-6FF4-4331-B1E8-94C4023D75FF}" type="datetimeFigureOut">
              <a:rPr lang="pt-BR" smtClean="0"/>
              <a:t>13/05/2025</a:t>
            </a:fld>
            <a:endParaRPr lang="pt-BR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A7710-5DC6-44DF-B50F-E347F0AC0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5A77B68-8CC8-4EAA-84EC-DC0A8751B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595AF3D-D582-4C2A-9646-8BA0EDC3CBA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91803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8FD6FF2-C51D-4928-AFB7-7F8DD359C69D}" type="datetimeFigureOut">
              <a:rPr lang="pt-BR" smtClean="0"/>
              <a:pPr/>
              <a:t>13/05/2025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5FA0B454-0511-47B9-8A7B-76B2E13821D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428383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582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/>
          <p:cNvSpPr txBox="1"/>
          <p:nvPr userDrawn="1"/>
        </p:nvSpPr>
        <p:spPr>
          <a:xfrm>
            <a:off x="2617341" y="3041010"/>
            <a:ext cx="69573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rgbClr val="0070C0"/>
                </a:solidFill>
                <a:latin typeface="Calibri" panose="020F0502020204030204"/>
              </a:rPr>
              <a:t>RECLAMATÓRIA TRABALHISTA NO ESOCIAL</a:t>
            </a:r>
          </a:p>
        </p:txBody>
      </p:sp>
      <p:sp>
        <p:nvSpPr>
          <p:cNvPr id="14" name="CaixaDeTexto 13"/>
          <p:cNvSpPr txBox="1"/>
          <p:nvPr userDrawn="1"/>
        </p:nvSpPr>
        <p:spPr>
          <a:xfrm>
            <a:off x="3472602" y="4889604"/>
            <a:ext cx="5220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  <a:latin typeface="Calibri" panose="020F0502020204030204"/>
              </a:rPr>
              <a:t>PROFESSOR: Ciro Mariano</a:t>
            </a:r>
          </a:p>
        </p:txBody>
      </p:sp>
      <p:pic>
        <p:nvPicPr>
          <p:cNvPr id="16" name="Imagem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355" y="5434150"/>
            <a:ext cx="281426" cy="281426"/>
          </a:xfrm>
          <a:prstGeom prst="rect">
            <a:avLst/>
          </a:prstGeom>
        </p:spPr>
      </p:pic>
      <p:sp>
        <p:nvSpPr>
          <p:cNvPr id="17" name="CaixaDeTexto 16"/>
          <p:cNvSpPr txBox="1"/>
          <p:nvPr userDrawn="1"/>
        </p:nvSpPr>
        <p:spPr>
          <a:xfrm>
            <a:off x="5574384" y="5362735"/>
            <a:ext cx="2118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rgbClr val="3A3A3A"/>
                </a:solidFill>
                <a:latin typeface="Calibri" panose="020F0502020204030204"/>
              </a:rPr>
              <a:t>@</a:t>
            </a:r>
            <a:r>
              <a:rPr lang="pt-BR" b="1" dirty="0" err="1">
                <a:solidFill>
                  <a:srgbClr val="3A3A3A"/>
                </a:solidFill>
                <a:latin typeface="Calibri" panose="020F0502020204030204"/>
              </a:rPr>
              <a:t>profciromariano</a:t>
            </a:r>
            <a:endParaRPr lang="pt-BR" b="1" dirty="0">
              <a:solidFill>
                <a:srgbClr val="3A3A3A"/>
              </a:solidFill>
              <a:latin typeface="Calibri" panose="020F0502020204030204"/>
            </a:endParaRPr>
          </a:p>
        </p:txBody>
      </p:sp>
      <p:pic>
        <p:nvPicPr>
          <p:cNvPr id="2" name="Imagem 1" descr="Uma imagem contendo desenho&#10;&#10;Descrição gerada automaticamente">
            <a:extLst>
              <a:ext uri="{FF2B5EF4-FFF2-40B4-BE49-F238E27FC236}">
                <a16:creationId xmlns:a16="http://schemas.microsoft.com/office/drawing/2014/main" id="{A3BFD810-99C7-79A5-A8DE-7C4F0232C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3122"/>
          <a:stretch/>
        </p:blipFill>
        <p:spPr>
          <a:xfrm>
            <a:off x="3948129" y="1310599"/>
            <a:ext cx="3744416" cy="11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35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0A31DB-3122-094F-9EB2-FD07D97FB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1478674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5021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402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293329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2680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76CCA8-8169-5041-BAC0-E9DA4FFAF61B}" type="datetimeFigureOut">
              <a:rPr lang="pt-BR">
                <a:solidFill>
                  <a:srgbClr val="375623"/>
                </a:solidFill>
              </a:rPr>
              <a:pPr/>
              <a:t>13/05/2025</a:t>
            </a:fld>
            <a:endParaRPr lang="pt-BR">
              <a:solidFill>
                <a:srgbClr val="375623"/>
              </a:solidFill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srgbClr val="375623"/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DE6703-8E2D-B240-B551-6B4417B40B7F}" type="slidenum">
              <a:rPr lang="pt-BR">
                <a:solidFill>
                  <a:srgbClr val="375623"/>
                </a:solidFill>
              </a:rPr>
              <a:pPr/>
              <a:t>‹nº›</a:t>
            </a:fld>
            <a:endParaRPr lang="pt-BR">
              <a:solidFill>
                <a:srgbClr val="375623"/>
              </a:solidFill>
            </a:endParaRPr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0034" y="498580"/>
            <a:ext cx="9433048" cy="590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 defTabSz="68580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39029753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25E7AB4-3BB3-464E-9BB5-036EC19B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81AD36D-6FF4-4331-B1E8-94C4023D75FF}" type="datetimeFigureOut">
              <a:rPr lang="pt-BR">
                <a:solidFill>
                  <a:srgbClr val="375623"/>
                </a:solidFill>
              </a:rPr>
              <a:pPr/>
              <a:t>13/05/2025</a:t>
            </a:fld>
            <a:endParaRPr lang="pt-BR" dirty="0">
              <a:solidFill>
                <a:srgbClr val="375623"/>
              </a:solidFill>
            </a:endParaRP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F50DF2-9AB1-4AEC-9B08-9B6D460E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 dirty="0">
              <a:solidFill>
                <a:srgbClr val="375623"/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DEE4A5-B16D-4142-899B-8AEDB10C9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595AF3D-D582-4C2A-9646-8BA0EDC3CBAB}" type="slidenum">
              <a:rPr lang="pt-BR">
                <a:solidFill>
                  <a:srgbClr val="375623"/>
                </a:solidFill>
              </a:rPr>
              <a:pPr/>
              <a:t>‹nº›</a:t>
            </a:fld>
            <a:endParaRPr lang="pt-BR" dirty="0">
              <a:solidFill>
                <a:srgbClr val="375623"/>
              </a:solidFill>
            </a:endParaRPr>
          </a:p>
        </p:txBody>
      </p:sp>
      <p:sp>
        <p:nvSpPr>
          <p:cNvPr id="19" name="Texto do Título">
            <a:extLst>
              <a:ext uri="{FF2B5EF4-FFF2-40B4-BE49-F238E27FC236}">
                <a16:creationId xmlns:a16="http://schemas.microsoft.com/office/drawing/2014/main" id="{4970973A-CF7F-3640-8FFD-6713C19374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0034" y="498580"/>
            <a:ext cx="9433048" cy="590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710770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7081E24-7CE7-BC40-B5E3-40524A49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76CCA8-8169-5041-BAC0-E9DA4FFAF61B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48D9107-39EF-8D4B-B342-AD72507DE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7619EF1-970A-B840-8146-0BA2CA56A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DE6703-8E2D-B240-B551-6B4417B40B7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60034" y="498580"/>
            <a:ext cx="9433048" cy="590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 defTabSz="685800"/>
            <a:r>
              <a:rPr dirty="0"/>
              <a:t>Texto do Título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395E528B-36FF-1C42-80AB-90E264490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77828" y="5909613"/>
            <a:ext cx="1202287" cy="69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778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7DFC9C90-8941-4AE6-952A-6353616DF3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717" y="197816"/>
            <a:ext cx="10987312" cy="811475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9" name="Imagem 8" descr="Uma imagem contendo desenho&#10;&#10;Descrição gerada automaticamente">
            <a:extLst>
              <a:ext uri="{FF2B5EF4-FFF2-40B4-BE49-F238E27FC236}">
                <a16:creationId xmlns:a16="http://schemas.microsoft.com/office/drawing/2014/main" id="{9D989066-76D7-4A31-B65C-F02FD8EEA5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11379196" y="197816"/>
            <a:ext cx="595087" cy="1023709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1FDD4122-81D5-4DAE-BA9F-2DB8DC83484D}"/>
              </a:ext>
            </a:extLst>
          </p:cNvPr>
          <p:cNvSpPr txBox="1">
            <a:spLocks/>
          </p:cNvSpPr>
          <p:nvPr userDrawn="1"/>
        </p:nvSpPr>
        <p:spPr>
          <a:xfrm>
            <a:off x="0" y="6560457"/>
            <a:ext cx="12191999" cy="297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SIMPLIFICA | SOLUÇÕES EM FOLHA DE PAGAMENTO</a:t>
            </a:r>
          </a:p>
        </p:txBody>
      </p:sp>
    </p:spTree>
    <p:extLst>
      <p:ext uri="{BB962C8B-B14F-4D97-AF65-F5344CB8AC3E}">
        <p14:creationId xmlns:p14="http://schemas.microsoft.com/office/powerpoint/2010/main" val="41268334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ente título">
    <p:bg>
      <p:bgPr>
        <a:solidFill>
          <a:srgbClr val="0C0F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A28DD7F-76CF-9848-F004-16824E7960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88" y="1764217"/>
            <a:ext cx="3102471" cy="356454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24FD048-BAEF-EAB1-1A11-34C5C8EC27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-1069" t="6056" r="2140" b="39344"/>
          <a:stretch/>
        </p:blipFill>
        <p:spPr>
          <a:xfrm>
            <a:off x="4187210" y="0"/>
            <a:ext cx="6970743" cy="6858000"/>
          </a:xfrm>
          <a:prstGeom prst="rect">
            <a:avLst/>
          </a:prstGeom>
        </p:spPr>
      </p:pic>
      <p:pic>
        <p:nvPicPr>
          <p:cNvPr id="6" name="Picture 2" descr="Vector curvo seta PNG imagem de alta qualidade | PNG Arts">
            <a:extLst>
              <a:ext uri="{FF2B5EF4-FFF2-40B4-BE49-F238E27FC236}">
                <a16:creationId xmlns:a16="http://schemas.microsoft.com/office/drawing/2014/main" id="{5625C757-EDEF-3E23-763E-6B4704D46C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74889">
            <a:off x="6961528" y="3004982"/>
            <a:ext cx="4162139" cy="253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ector curvo seta PNG imagem de alta qualidade | PNG Arts">
            <a:extLst>
              <a:ext uri="{FF2B5EF4-FFF2-40B4-BE49-F238E27FC236}">
                <a16:creationId xmlns:a16="http://schemas.microsoft.com/office/drawing/2014/main" id="{E0267F3C-13EB-29A7-A4EA-92809E361C4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96964">
            <a:off x="8611527" y="4059620"/>
            <a:ext cx="4064505" cy="253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36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 do Título">
            <a:extLst>
              <a:ext uri="{FF2B5EF4-FFF2-40B4-BE49-F238E27FC236}">
                <a16:creationId xmlns:a16="http://schemas.microsoft.com/office/drawing/2014/main" id="{B72BB801-9FAC-4CE7-944F-AB2BF6917FF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728" y="498580"/>
            <a:ext cx="10901998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ulo-Black" panose="02000000000000000000" pitchFamily="50" charset="0"/>
                <a:ea typeface="Bulo-Black" panose="02000000000000000000" pitchFamily="50" charset="0"/>
                <a:cs typeface="+mn-cs"/>
              </a:defRPr>
            </a:lvl1pPr>
          </a:lstStyle>
          <a:p>
            <a:pPr marL="0" lvl="0" algn="ctr" defTabSz="457200"/>
            <a:r>
              <a:rPr dirty="0"/>
              <a:t>Texto do Título</a:t>
            </a:r>
          </a:p>
        </p:txBody>
      </p:sp>
    </p:spTree>
    <p:extLst>
      <p:ext uri="{BB962C8B-B14F-4D97-AF65-F5344CB8AC3E}">
        <p14:creationId xmlns:p14="http://schemas.microsoft.com/office/powerpoint/2010/main" val="9591839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 userDrawn="1">
  <p:cSld name="Title and four columns 1"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20"/>
          <p:cNvSpPr txBox="1">
            <a:spLocks noGrp="1"/>
          </p:cNvSpPr>
          <p:nvPr>
            <p:ph type="title"/>
          </p:nvPr>
        </p:nvSpPr>
        <p:spPr>
          <a:xfrm>
            <a:off x="0" y="356659"/>
            <a:ext cx="1219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4800" b="1">
                <a:solidFill>
                  <a:srgbClr val="002060"/>
                </a:solidFill>
                <a:latin typeface="+mj-l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 dirty="0"/>
          </a:p>
        </p:txBody>
      </p:sp>
      <p:pic>
        <p:nvPicPr>
          <p:cNvPr id="3" name="Imagem 2" descr="Uma imagem contendo Forma&#10;&#10;Descrição gerada automaticamente">
            <a:extLst>
              <a:ext uri="{FF2B5EF4-FFF2-40B4-BE49-F238E27FC236}">
                <a16:creationId xmlns:a16="http://schemas.microsoft.com/office/drawing/2014/main" id="{4AB3F2A6-89BB-C6E3-ABEF-21106BC7D2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6117299"/>
            <a:ext cx="12192000" cy="740701"/>
          </a:xfrm>
          <a:prstGeom prst="rect">
            <a:avLst/>
          </a:prstGeom>
        </p:spPr>
      </p:pic>
      <p:pic>
        <p:nvPicPr>
          <p:cNvPr id="4" name="Gráfico 13">
            <a:extLst>
              <a:ext uri="{FF2B5EF4-FFF2-40B4-BE49-F238E27FC236}">
                <a16:creationId xmlns:a16="http://schemas.microsoft.com/office/drawing/2014/main" id="{0A8DF08C-8A19-0EE1-1E7E-C73B29F60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40416" y="6260646"/>
            <a:ext cx="1632181" cy="432717"/>
          </a:xfrm>
          <a:prstGeom prst="rect">
            <a:avLst/>
          </a:prstGeom>
        </p:spPr>
      </p:pic>
      <p:pic>
        <p:nvPicPr>
          <p:cNvPr id="5" name="Gráfico 21">
            <a:extLst>
              <a:ext uri="{FF2B5EF4-FFF2-40B4-BE49-F238E27FC236}">
                <a16:creationId xmlns:a16="http://schemas.microsoft.com/office/drawing/2014/main" id="{443029D3-ED4E-F759-85D1-9F5C462DE6B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3392" y="6224052"/>
            <a:ext cx="1728192" cy="57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8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sv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sv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image" Target="../media/image8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image" Target="../media/image7.PN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13.05.2025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Imagem de vídeo game">
            <a:extLst>
              <a:ext uri="{FF2B5EF4-FFF2-40B4-BE49-F238E27FC236}">
                <a16:creationId xmlns:a16="http://schemas.microsoft.com/office/drawing/2014/main" id="{26F1328D-90B4-C4A4-D8C9-4C949EEB2D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alphaModFix amt="58000"/>
          </a:blip>
          <a:srcRect l="2615" t="27656" r="1069" b="18166"/>
          <a:stretch/>
        </p:blipFill>
        <p:spPr>
          <a:xfrm>
            <a:off x="-3" y="-1"/>
            <a:ext cx="12192003" cy="6858001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E820-A50F-4624-9067-33B4F1E3F8BD}" type="datetimeFigureOut">
              <a:rPr lang="pt-BR" smtClean="0"/>
              <a:t>13/05/2025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Gráfico 13">
            <a:extLst>
              <a:ext uri="{FF2B5EF4-FFF2-40B4-BE49-F238E27FC236}">
                <a16:creationId xmlns:a16="http://schemas.microsoft.com/office/drawing/2014/main" id="{8D56DEB6-5618-A3F3-0F88-D0368715091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840416" y="6260646"/>
            <a:ext cx="1632181" cy="432717"/>
          </a:xfrm>
          <a:prstGeom prst="rect">
            <a:avLst/>
          </a:prstGeom>
        </p:spPr>
      </p:pic>
      <p:pic>
        <p:nvPicPr>
          <p:cNvPr id="8" name="Gráfico 21">
            <a:extLst>
              <a:ext uri="{FF2B5EF4-FFF2-40B4-BE49-F238E27FC236}">
                <a16:creationId xmlns:a16="http://schemas.microsoft.com/office/drawing/2014/main" id="{252F3F1C-E73C-08B0-AF53-0ABE1E4B4C91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873504" y="6190272"/>
            <a:ext cx="1728192" cy="5734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8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70A5550-8D14-4604-9057-07B737076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914400"/>
            <a:r>
              <a:rPr lang="pt-BR" dirty="0"/>
              <a:t>Clique para editar o título mestre</a:t>
            </a:r>
          </a:p>
        </p:txBody>
      </p:sp>
      <p:sp>
        <p:nvSpPr>
          <p:cNvPr id="8" name="AutoShape 8" descr="Resultado de imagem para templates verde">
            <a:extLst>
              <a:ext uri="{FF2B5EF4-FFF2-40B4-BE49-F238E27FC236}">
                <a16:creationId xmlns:a16="http://schemas.microsoft.com/office/drawing/2014/main" id="{09249845-40ED-4D06-A71F-1399FBD191F5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sz="1800" dirty="0"/>
          </a:p>
        </p:txBody>
      </p:sp>
      <p:pic>
        <p:nvPicPr>
          <p:cNvPr id="3" name="Imagem 2" descr="Uma imagem contendo desenho&#10;&#10;Descrição gerada automaticamente">
            <a:extLst>
              <a:ext uri="{FF2B5EF4-FFF2-40B4-BE49-F238E27FC236}">
                <a16:creationId xmlns:a16="http://schemas.microsoft.com/office/drawing/2014/main" id="{A779C3D8-7109-BE4D-F41A-13E2071DB6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62"/>
          <a:stretch/>
        </p:blipFill>
        <p:spPr>
          <a:xfrm>
            <a:off x="11379196" y="197816"/>
            <a:ext cx="595087" cy="10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2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pt-BR" sz="3600" b="1" kern="1200" dirty="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11A03-CEC0-C1E0-E9AB-F19D7FA3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751675-DC75-626A-1472-BF3E09733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56925"/>
            <a:ext cx="10972800" cy="1143000"/>
          </a:xfrm>
        </p:spPr>
        <p:txBody>
          <a:bodyPr>
            <a:normAutofit fontScale="90000"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6600" b="1" cap="all" dirty="0">
                <a:solidFill>
                  <a:srgbClr val="FFE71C"/>
                </a:solidFill>
              </a:rPr>
              <a:t>FGTS DIGITAL</a:t>
            </a:r>
            <a:br>
              <a:rPr lang="pt-BR" sz="6600" b="1" cap="all" dirty="0">
                <a:solidFill>
                  <a:srgbClr val="FFE71C"/>
                </a:solidFill>
              </a:rPr>
            </a:br>
            <a:r>
              <a:rPr lang="pt-BR" sz="6600" b="1" cap="all" dirty="0">
                <a:solidFill>
                  <a:srgbClr val="FFE71C"/>
                </a:solidFill>
              </a:rPr>
              <a:t>“Principais erros”</a:t>
            </a:r>
            <a:endParaRPr lang="pt-BR" sz="6600" b="1" dirty="0">
              <a:solidFill>
                <a:srgbClr val="FFE7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21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F52DD-5E91-9EE4-CB41-19BB43604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F09C2E-4C6B-3E09-3767-74838F5FF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 Cobrança e Fiscalização do FGTS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34233C6-84BB-B1EC-9890-15DEB0F72D35}"/>
              </a:ext>
            </a:extLst>
          </p:cNvPr>
          <p:cNvSpPr txBox="1"/>
          <p:nvPr/>
        </p:nvSpPr>
        <p:spPr>
          <a:xfrm>
            <a:off x="754743" y="1595438"/>
            <a:ext cx="1068251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1" dirty="0">
                <a:solidFill>
                  <a:schemeClr val="bg1"/>
                </a:solidFill>
              </a:rPr>
              <a:t>COMO O EMPREGADOR DEVE PROCEDER PARA REGULARIZAR OS DÉBITOS?</a:t>
            </a:r>
          </a:p>
          <a:p>
            <a:pPr algn="just"/>
            <a:endParaRPr lang="pt-BR" sz="2400" b="1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A regularização dos débitos deve ser realizada pelo empregador por meio da Guia do FGTS Digital (GFD), disponível na própria plataforma, com valores calculados automaticamente pelo sistema. Recomenda-se a utilização da funcionalidade EMISSÃO DE GUIA PARAMETRIZADA, localizada no módulo GESTÃO DE GUIAS, uma vez que possibilita, por meio dos filtros disponíveis, a inclusão de todos os débitos pendentes em uma única guia. NÃO há o envio de guias para pagamento de débitos de FGTS, sendo de responsabilidade do empregador providenciá-las na plataforma, conforme orientado acima.</a:t>
            </a:r>
          </a:p>
        </p:txBody>
      </p:sp>
    </p:spTree>
    <p:extLst>
      <p:ext uri="{BB962C8B-B14F-4D97-AF65-F5344CB8AC3E}">
        <p14:creationId xmlns:p14="http://schemas.microsoft.com/office/powerpoint/2010/main" val="350816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43C626-A116-D8A4-1918-E5C054948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919"/>
            <a:ext cx="10972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6600" b="1" dirty="0">
                <a:solidFill>
                  <a:srgbClr val="FFE71C"/>
                </a:solidFill>
                <a:latin typeface="+mn-lt"/>
                <a:ea typeface="+mn-ea"/>
                <a:cs typeface="+mn-cs"/>
              </a:rPr>
              <a:t>Emissão de guia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A6FC6A1-BFC4-8860-A119-3E14DD847F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5" t="16206" r="9250" b="3315"/>
          <a:stretch/>
        </p:blipFill>
        <p:spPr>
          <a:xfrm>
            <a:off x="716280" y="1341439"/>
            <a:ext cx="10866120" cy="5516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DF1AC-4B93-CF79-EFB5-D43EC93AC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F8ED9B-B10A-5852-C666-EDD1B7A9E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919"/>
            <a:ext cx="10972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6600" b="1" dirty="0">
                <a:solidFill>
                  <a:srgbClr val="FFE71C"/>
                </a:solidFill>
                <a:latin typeface="+mn-lt"/>
                <a:ea typeface="+mn-ea"/>
                <a:cs typeface="+mn-cs"/>
              </a:rPr>
              <a:t>Emissão de guia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4EB006DC-9EC1-3F5D-E73D-4E091559A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428"/>
          <a:stretch/>
        </p:blipFill>
        <p:spPr>
          <a:xfrm>
            <a:off x="1017467" y="1371919"/>
            <a:ext cx="9866779" cy="488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60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74A949-029A-71E7-2BFD-B98CE9B44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229" y="2509839"/>
            <a:ext cx="10972800" cy="11430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defTabSz="1219170"/>
            <a:r>
              <a:rPr lang="pt-BR" sz="6600" b="1" cap="all" dirty="0">
                <a:solidFill>
                  <a:srgbClr val="FFE71C"/>
                </a:solidFill>
                <a:latin typeface="+mn-lt"/>
                <a:ea typeface="+mn-ea"/>
                <a:cs typeface="+mn-cs"/>
              </a:rPr>
              <a:t>Extrato de FGTS para fins rescisórios</a:t>
            </a:r>
          </a:p>
        </p:txBody>
      </p:sp>
    </p:spTree>
    <p:extLst>
      <p:ext uri="{BB962C8B-B14F-4D97-AF65-F5344CB8AC3E}">
        <p14:creationId xmlns:p14="http://schemas.microsoft.com/office/powerpoint/2010/main" val="375660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350738-E020-4B00-2048-924540DF1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6600" b="1" dirty="0">
                <a:solidFill>
                  <a:srgbClr val="FFE71C"/>
                </a:solidFill>
                <a:latin typeface="+mn-lt"/>
                <a:ea typeface="+mn-ea"/>
                <a:cs typeface="+mn-cs"/>
              </a:rPr>
              <a:t>Extrato para fins rescisórios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058A59B-202B-1A44-5BC6-51E3816948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504" r="37024" b="3982"/>
          <a:stretch/>
        </p:blipFill>
        <p:spPr>
          <a:xfrm>
            <a:off x="2256971" y="1417639"/>
            <a:ext cx="7678057" cy="527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161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E801D-69F8-3710-16D1-13D95FAEC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509FF5-58EE-1D9C-1704-D350BE790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6600" b="1" dirty="0">
                <a:solidFill>
                  <a:srgbClr val="FFE71C"/>
                </a:solidFill>
                <a:latin typeface="+mn-lt"/>
                <a:ea typeface="+mn-ea"/>
                <a:cs typeface="+mn-cs"/>
              </a:rPr>
              <a:t>Detalhamento do Vínculo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5C2E9A4-8CE1-F2A4-9305-DC77331F02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99" t="24960" r="10001" b="11728"/>
          <a:stretch/>
        </p:blipFill>
        <p:spPr>
          <a:xfrm>
            <a:off x="914400" y="1640115"/>
            <a:ext cx="10363200" cy="433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64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61DDE-1023-9D09-3BCF-459E10F89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 defTabSz="1219170"/>
            <a:r>
              <a:rPr lang="pt-BR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lt"/>
                <a:cs typeface="+mj-lt"/>
              </a:rPr>
              <a:t>Rescisão de contrato anterior ao eSocial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08239EA-587F-7962-E5E3-0575FB6B0EC4}"/>
              </a:ext>
            </a:extLst>
          </p:cNvPr>
          <p:cNvSpPr txBox="1"/>
          <p:nvPr/>
        </p:nvSpPr>
        <p:spPr>
          <a:xfrm>
            <a:off x="609600" y="1629789"/>
            <a:ext cx="10798629" cy="26750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de-DE"/>
            </a:defPPr>
            <a:lvl1pPr marL="514350" indent="-514350" algn="just" defTabSz="914377">
              <a:spcBef>
                <a:spcPts val="1000"/>
              </a:spcBef>
              <a:buAutoNum type="arabicPeriod"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marL="0" indent="0">
              <a:buNone/>
            </a:pPr>
            <a:r>
              <a:rPr lang="pt-BR" dirty="0"/>
              <a:t>1. Importar via arquivo .</a:t>
            </a:r>
            <a:r>
              <a:rPr lang="pt-BR" dirty="0" err="1"/>
              <a:t>csv</a:t>
            </a:r>
            <a:r>
              <a:rPr lang="pt-BR" dirty="0"/>
              <a:t> a remuneração dos meses faltantes;</a:t>
            </a:r>
          </a:p>
          <a:p>
            <a:pPr marL="0" indent="0">
              <a:buNone/>
            </a:pPr>
            <a:r>
              <a:rPr lang="pt-BR" dirty="0"/>
              <a:t>2. Lançar manualmente a remuneração dos meses faltantes;</a:t>
            </a:r>
          </a:p>
          <a:p>
            <a:pPr marL="0" indent="0">
              <a:buNone/>
            </a:pPr>
            <a:r>
              <a:rPr lang="pt-BR" dirty="0"/>
              <a:t>3. Informar manualmente o saldo para fins rescisórios total.</a:t>
            </a:r>
          </a:p>
        </p:txBody>
      </p:sp>
    </p:spTree>
    <p:extLst>
      <p:ext uri="{BB962C8B-B14F-4D97-AF65-F5344CB8AC3E}">
        <p14:creationId xmlns:p14="http://schemas.microsoft.com/office/powerpoint/2010/main" val="4107386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A1B1B-A93D-B210-2378-755B5CE70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879CDA-843D-C707-8CFF-AB56DDDB4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96924"/>
            <a:ext cx="10972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66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lt"/>
                <a:cs typeface="+mj-lt"/>
              </a:rPr>
              <a:t>Controle dos débitos</a:t>
            </a:r>
          </a:p>
        </p:txBody>
      </p:sp>
    </p:spTree>
    <p:extLst>
      <p:ext uri="{BB962C8B-B14F-4D97-AF65-F5344CB8AC3E}">
        <p14:creationId xmlns:p14="http://schemas.microsoft.com/office/powerpoint/2010/main" val="1228867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2F6A8-2FAD-6472-8556-6C779A47B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150E17-6CEC-F9BA-B629-6C1BA2733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292162"/>
            <a:ext cx="10972800" cy="1143000"/>
          </a:xfrm>
        </p:spPr>
        <p:txBody>
          <a:bodyPr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6600" b="1" dirty="0">
                <a:solidFill>
                  <a:srgbClr val="FFE71C"/>
                </a:solidFill>
              </a:rPr>
              <a:t>"GUIA VENCIDA"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19AD09B-1930-D2C1-2DE3-1114886823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9" t="15539" r="9312" b="-24"/>
          <a:stretch/>
        </p:blipFill>
        <p:spPr>
          <a:xfrm>
            <a:off x="1203960" y="1435162"/>
            <a:ext cx="9784080" cy="521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2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24F44-37EB-F08A-0625-5B68D4EF8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7AFF05-17F1-8AF6-CAE7-C63629E51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292162"/>
            <a:ext cx="10972800" cy="1143000"/>
          </a:xfrm>
        </p:spPr>
        <p:txBody>
          <a:bodyPr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6600" b="1" dirty="0">
                <a:solidFill>
                  <a:srgbClr val="FFE71C"/>
                </a:solidFill>
              </a:rPr>
              <a:t>"GUIA VENCIDA"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B79DC33-1F17-33A3-E034-DAE36E7CA3C5}"/>
              </a:ext>
            </a:extLst>
          </p:cNvPr>
          <p:cNvSpPr txBox="1"/>
          <p:nvPr/>
        </p:nvSpPr>
        <p:spPr>
          <a:xfrm>
            <a:off x="957943" y="1572683"/>
            <a:ext cx="1021805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situação "guia vencida" não implica, por si só, pendência para o empregador. Ela reflete apenas a condição da guia em função da diferença entre a data de vencimento e a data da consulta ao sistema.</a:t>
            </a:r>
          </a:p>
          <a:p>
            <a:pPr algn="just"/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Mesmo que uma guia conste como vencida, os débitos vinculados a ela podem já ter sido quitados por meio de outra guia. Para verificar os débitos efetivamente pendentes, recomenda-se acessar o módulo "Gestão de Guias", utilizando a funcionalidade "Emissão de Guia Parametrizada".</a:t>
            </a:r>
          </a:p>
          <a:p>
            <a:pPr algn="just"/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320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3C47DA59-FDB5-71FF-9799-0EB65AF2EA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071" t="28561" r="46905" b="50000"/>
          <a:stretch/>
        </p:blipFill>
        <p:spPr>
          <a:xfrm>
            <a:off x="711199" y="129660"/>
            <a:ext cx="1857829" cy="186242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4A397D9-941B-6DD9-5568-545749C43F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571" t="29038" r="37381" b="56193"/>
          <a:stretch/>
        </p:blipFill>
        <p:spPr>
          <a:xfrm>
            <a:off x="7373257" y="1295400"/>
            <a:ext cx="2815771" cy="1389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7335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F053E-F03C-923B-B9C7-F4CBA28B5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1D8A76-5266-48C8-D151-082323B86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919"/>
            <a:ext cx="109728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6600" b="1" dirty="0">
                <a:solidFill>
                  <a:srgbClr val="FFE71C"/>
                </a:solidFill>
                <a:latin typeface="+mn-lt"/>
                <a:ea typeface="+mn-ea"/>
                <a:cs typeface="+mn-cs"/>
              </a:rPr>
              <a:t>Consultas do Empregador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4593B58-0865-FFB2-E35D-FE18032550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5" t="16650" r="10000" b="-25"/>
          <a:stretch/>
        </p:blipFill>
        <p:spPr>
          <a:xfrm>
            <a:off x="746760" y="1371919"/>
            <a:ext cx="10835640" cy="52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6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56E238-C303-8DFA-5EA0-24153E4FB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36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lt"/>
                <a:cs typeface="+mj-lt"/>
              </a:rPr>
              <a:t>Situação "Irregular"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156B214-B9F9-FC1B-6C62-995497AE355E}"/>
              </a:ext>
            </a:extLst>
          </p:cNvPr>
          <p:cNvSpPr txBox="1"/>
          <p:nvPr/>
        </p:nvSpPr>
        <p:spPr>
          <a:xfrm>
            <a:off x="769257" y="1654137"/>
            <a:ext cx="109728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1. Existência de débitos decorrente de recolhimentos inferiores ao devido, ou ausência de recolhimento, caracterizando descumprimento da obrigação principal.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sz="2400" dirty="0">
                <a:solidFill>
                  <a:schemeClr val="bg1"/>
                </a:solidFill>
              </a:rPr>
              <a:t>2. Não cumprimento das obrigações acessórias (sem informação de afastamento e sem declaração do evento S-1200 na referida competência).</a:t>
            </a:r>
          </a:p>
          <a:p>
            <a:endParaRPr lang="pt-BR" sz="2400" dirty="0">
              <a:solidFill>
                <a:schemeClr val="bg1"/>
              </a:solidFill>
            </a:endParaRPr>
          </a:p>
          <a:p>
            <a:r>
              <a:rPr lang="pt-BR" sz="2400" dirty="0">
                <a:solidFill>
                  <a:schemeClr val="bg1"/>
                </a:solidFill>
              </a:rPr>
              <a:t>3. Existência de indenização compensatória (multa rescisória) com status "Pendente", na funcionalidade REMUNERAÇÕES PARA FINS RESCISÓRIOS, para débitos já vencidos, caracterizando descumprimento de obrigação acessória.</a:t>
            </a:r>
          </a:p>
          <a:p>
            <a:endParaRPr lang="pt-B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558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4B0E7-BA72-6A60-BF2C-67B989329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4049DF-0913-B1F4-4998-B164F5B0C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36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lt"/>
                <a:cs typeface="+mj-lt"/>
              </a:rPr>
              <a:t>Situação "Irregular"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87C7778-F5AC-F254-86EE-4251A9DA9833}"/>
              </a:ext>
            </a:extLst>
          </p:cNvPr>
          <p:cNvSpPr txBox="1"/>
          <p:nvPr/>
        </p:nvSpPr>
        <p:spPr>
          <a:xfrm>
            <a:off x="609600" y="1095060"/>
            <a:ext cx="109728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</a:rPr>
              <a:t>4. Retificação de evento no eSocial de empregado desligado com impacto no “Histórico de Remunerações” (Observação: se houver declaração de evento do eSocial de empregado desligado para o qual já houve recolhimento, aparecerá crédito e a situação aparecerá como irregular. Se não houver diferença a recolher, basta informar novamente a base de cálculo da indenização compensatória no FGTS Digital, e clicar em “Concluir e enviar para a gestão de guias” para que a situação desse empregado retorne para regular)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5. Mudança dos “campos chave” (ver item 5.1.3 do Manual de Orientação do FGTS DIGITAL) que identificam um determinado débito. Neste caso, o usuário fez um recolhimento num valor, mas posteriormente alterou a natureza do débito anteriormente quitado, onde na alteração dos campos-chave ocorreu um impedimento do aproveitamento e alocação automática dos valores já quitados. Dessa forma, o usuário terá um crédito (possibilidade de solicitar estorno) e um débito de valor equivalente.</a:t>
            </a:r>
          </a:p>
        </p:txBody>
      </p:sp>
    </p:spTree>
    <p:extLst>
      <p:ext uri="{BB962C8B-B14F-4D97-AF65-F5344CB8AC3E}">
        <p14:creationId xmlns:p14="http://schemas.microsoft.com/office/powerpoint/2010/main" val="743696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59123-503E-50A5-056B-03EE50CC8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844CF7-4002-9978-352D-EDA26F713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36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lt"/>
                <a:cs typeface="+mj-lt"/>
              </a:rPr>
              <a:t>Casos não tratados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CCC872B-C0B9-2578-88F3-B693EE4E4DC7}"/>
              </a:ext>
            </a:extLst>
          </p:cNvPr>
          <p:cNvSpPr txBox="1"/>
          <p:nvPr/>
        </p:nvSpPr>
        <p:spPr>
          <a:xfrm>
            <a:off x="609600" y="1095060"/>
            <a:ext cx="109728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</a:rPr>
              <a:t>1) Trabalhadores intermitentes não convocados e consequentemente sem remuneração;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2) Trabalhadores avulsos (201 e 202) não convocados e consequentemente sem remuneração;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3) Trabalhadores cedidos (401 e 410) nas competências em que a remuneração e o recolhimento do FGTS seja de responsabilidade da outra parte;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4) Trabalhador oriundo de transferência nas competências em que a remuneração e o recolhimento do FGTS sejam de responsabilidade do empregador/responsável anterior;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5) Diretor não empregado com FGTS nas competências anteriores à opção pelo FGTS;</a:t>
            </a:r>
          </a:p>
        </p:txBody>
      </p:sp>
    </p:spTree>
    <p:extLst>
      <p:ext uri="{BB962C8B-B14F-4D97-AF65-F5344CB8AC3E}">
        <p14:creationId xmlns:p14="http://schemas.microsoft.com/office/powerpoint/2010/main" val="3418662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1A301-06A3-7B7E-D83A-603670B13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0179EF-E45B-605E-0817-DCEFFA0B4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36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lt"/>
                <a:cs typeface="+mj-lt"/>
              </a:rPr>
              <a:t>Casos não tratados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DBBAE4E-B45A-C903-9670-EA0AF12EBCA3}"/>
              </a:ext>
            </a:extLst>
          </p:cNvPr>
          <p:cNvSpPr txBox="1"/>
          <p:nvPr/>
        </p:nvSpPr>
        <p:spPr>
          <a:xfrm>
            <a:off x="609600" y="1095060"/>
            <a:ext cx="109728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</a:rPr>
              <a:t>6) Trabalhadores em Pessoas Jurídica de Direito Público e Empresas Públicas autorizadas a recolher o FGTS por meio de GFIP/SEFIP nas competências do ano de 2024;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7) Trabalhadores com rescisão contratual entre os dias 01/12 e 20/12, impactando a competência anual (13/AAAA).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8) Trabalhadores com afastamento em todas as competências do ano, impactando a competência anual (13/AAAA).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9292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8DCEE8-B987-522D-E3A7-A2EAD2E9F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55D9F4-1622-DC79-647D-2ACA0D346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658084"/>
          </a:xfrm>
        </p:spPr>
        <p:txBody>
          <a:bodyPr vert="horz" lIns="91440" tIns="45720" rIns="91440" bIns="45720" rtlCol="0" anchor="ctr">
            <a:normAutofit fontScale="90000"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CVE - Conta Virtual do </a:t>
            </a:r>
            <a:r>
              <a:rPr lang="en-US" sz="4000" b="1" dirty="0" err="1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Empregador</a:t>
            </a:r>
            <a:endParaRPr lang="en-US" sz="4000" b="1" dirty="0">
              <a:solidFill>
                <a:srgbClr val="FFE71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9DDC2AAA-3A16-43B4-C3A9-8073F91B008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600" y="4126152"/>
            <a:ext cx="10972800" cy="1841392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valores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recolhidos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que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forem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individualizados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dos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trabalhadores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serão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acrescidos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saldo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 Conta Virtual do </a:t>
            </a: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Empregador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(CVE).</a:t>
            </a:r>
            <a:endParaRPr lang="pt-B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m 3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241129DB-464A-382D-EBE3-5AD619AE25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319" r="25787" b="-1225"/>
          <a:stretch/>
        </p:blipFill>
        <p:spPr>
          <a:xfrm>
            <a:off x="2351585" y="1220755"/>
            <a:ext cx="2466537" cy="2617365"/>
          </a:xfrm>
          <a:prstGeom prst="rect">
            <a:avLst/>
          </a:prstGeom>
        </p:spPr>
      </p:pic>
      <p:pic>
        <p:nvPicPr>
          <p:cNvPr id="3" name="Imagem 2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DD65C79A-8D69-0F6E-7719-FC8ACAE8BE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82" r="75149" b="4581"/>
          <a:stretch/>
        </p:blipFill>
        <p:spPr>
          <a:xfrm>
            <a:off x="6480043" y="1220755"/>
            <a:ext cx="2861087" cy="261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07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90A9B-7079-AAE6-0FDC-664CF65BF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22DC12-59BE-1234-0F37-21512A6C0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dirty="0">
                <a:solidFill>
                  <a:srgbClr val="FFE71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ESTORNO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10700157-6649-5237-F357-C9BD07CDCDD5}"/>
              </a:ext>
            </a:extLst>
          </p:cNvPr>
          <p:cNvSpPr txBox="1">
            <a:spLocks/>
          </p:cNvSpPr>
          <p:nvPr/>
        </p:nvSpPr>
        <p:spPr>
          <a:xfrm>
            <a:off x="609599" y="1563757"/>
            <a:ext cx="10959548" cy="32732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377">
              <a:spcBef>
                <a:spcPts val="1000"/>
              </a:spcBef>
              <a:buNone/>
            </a:pPr>
            <a:r>
              <a:rPr lang="pt-BR" sz="3200" dirty="0">
                <a:solidFill>
                  <a:schemeClr val="bg1"/>
                </a:solidFill>
                <a:ea typeface="+mn-lt"/>
                <a:cs typeface="+mn-lt"/>
              </a:rPr>
              <a:t>A solicitação de estorno está em desenvolvimento em breve o crédito será automático, por enquanto, a solicitação depende da análise de um AUDITOR. </a:t>
            </a:r>
          </a:p>
          <a:p>
            <a:pPr marL="0" indent="0" algn="just" defTabSz="914377">
              <a:spcBef>
                <a:spcPts val="1000"/>
              </a:spcBef>
              <a:buNone/>
            </a:pPr>
            <a:endParaRPr lang="pt-B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8832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D4125-6BF4-A936-1080-E698363CF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B6FC0C-CD88-D296-457B-C75D70333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dirty="0">
                <a:solidFill>
                  <a:srgbClr val="FFE71C"/>
                </a:solidFill>
                <a:ea typeface="+mj-lt"/>
                <a:cs typeface="+mj-lt"/>
              </a:rPr>
              <a:t>RESTITUIÇÃO</a:t>
            </a:r>
            <a:endParaRPr lang="pt-BR" sz="3600" b="1" dirty="0">
              <a:solidFill>
                <a:srgbClr val="FFE71C"/>
              </a:solidFill>
            </a:endParaRP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5DA8B95A-E88B-045E-9619-9FE314CEF70B}"/>
              </a:ext>
            </a:extLst>
          </p:cNvPr>
          <p:cNvSpPr txBox="1">
            <a:spLocks/>
          </p:cNvSpPr>
          <p:nvPr/>
        </p:nvSpPr>
        <p:spPr>
          <a:xfrm>
            <a:off x="334617" y="1563757"/>
            <a:ext cx="11234531" cy="32732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377">
              <a:spcBef>
                <a:spcPts val="1000"/>
              </a:spcBef>
              <a:buNone/>
            </a:pPr>
            <a:r>
              <a:rPr lang="pt-BR" sz="2800" dirty="0">
                <a:solidFill>
                  <a:schemeClr val="bg1"/>
                </a:solidFill>
                <a:latin typeface="Aptos" panose="02110004020202020204"/>
                <a:ea typeface="+mn-lt"/>
                <a:cs typeface="+mn-lt"/>
              </a:rPr>
              <a:t>A opção de restituição deverá ser utilizada para reaver valores pagos em duplicidade. O sistema do FGTS Digital identificará o crédito e disponibilizará o valor para o empregador através da CVE. Além disso o sistema notificará a situação para a CAIXA que  irá proceder com bloqueio do valor na conta vinculada do trabalhador.</a:t>
            </a:r>
          </a:p>
          <a:p>
            <a:pPr marL="0" indent="0" algn="just" defTabSz="914377">
              <a:spcBef>
                <a:spcPts val="1000"/>
              </a:spcBef>
              <a:buNone/>
            </a:pPr>
            <a:endParaRPr lang="pt-BR" sz="2800" dirty="0">
              <a:solidFill>
                <a:schemeClr val="bg1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713503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53C46-C1D2-1412-4625-0D8D150B1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527E8-955E-70A1-57F8-96089283E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000" dirty="0">
                <a:solidFill>
                  <a:srgbClr val="002060"/>
                </a:solidFill>
                <a:ea typeface="+mj-lt"/>
                <a:cs typeface="+mj-lt"/>
              </a:rPr>
              <a:t>CONSULTA DAS GUIAS PAGAS</a:t>
            </a:r>
            <a:endParaRPr lang="pt-BR" sz="4000" dirty="0">
              <a:solidFill>
                <a:srgbClr val="002060"/>
              </a:solidFill>
            </a:endParaRPr>
          </a:p>
        </p:txBody>
      </p:sp>
      <p:pic>
        <p:nvPicPr>
          <p:cNvPr id="5" name="Espaço Reservado para Conteúdo 4" descr="Forma, Padrão do plano de fundo, Retângulo&#10;&#10;Descrição gerada automaticamente com confiança média">
            <a:extLst>
              <a:ext uri="{FF2B5EF4-FFF2-40B4-BE49-F238E27FC236}">
                <a16:creationId xmlns:a16="http://schemas.microsoft.com/office/drawing/2014/main" id="{9DCA4870-92E7-F37A-511E-CFB892EB3B9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Imagem 5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00D8F47-EEFB-27D1-A50D-74E56F7F7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33" y="1116045"/>
            <a:ext cx="11354431" cy="380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062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7A387-B642-C3B1-4378-47C40C963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465B43-CDCE-4723-E65A-2EB801645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56925"/>
            <a:ext cx="10972800" cy="1143000"/>
          </a:xfrm>
        </p:spPr>
        <p:txBody>
          <a:bodyPr>
            <a:normAutofit fontScale="90000"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6600" b="1" dirty="0">
                <a:solidFill>
                  <a:srgbClr val="FFE71C"/>
                </a:solidFill>
              </a:rPr>
              <a:t>Pagamento do FGTS direto ao empregado em razão de acordo judicial ou extrajudicial</a:t>
            </a:r>
          </a:p>
        </p:txBody>
      </p:sp>
    </p:spTree>
    <p:extLst>
      <p:ext uri="{BB962C8B-B14F-4D97-AF65-F5344CB8AC3E}">
        <p14:creationId xmlns:p14="http://schemas.microsoft.com/office/powerpoint/2010/main" val="114559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A0180837-7990-0C35-DE10-DBC730CADF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832" t="16915" r="9762" b="-2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1784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4D94E-A5E2-C164-D783-166CE7FFD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FFFB03-BCC8-BF91-1CFB-E5981D01B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82689"/>
            <a:ext cx="10972800" cy="1143000"/>
          </a:xfrm>
        </p:spPr>
        <p:txBody>
          <a:bodyPr>
            <a:normAutofit/>
          </a:bodyPr>
          <a:lstStyle>
            <a:defPPr>
              <a:defRPr lang="pt-BR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6600" b="1" dirty="0">
                <a:solidFill>
                  <a:srgbClr val="FFE71C"/>
                </a:solidFill>
              </a:rPr>
              <a:t>FGTS direto ao empregado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DF5E31D-E77A-3577-8633-8BBAD5B73223}"/>
              </a:ext>
            </a:extLst>
          </p:cNvPr>
          <p:cNvSpPr txBox="1"/>
          <p:nvPr/>
        </p:nvSpPr>
        <p:spPr>
          <a:xfrm>
            <a:off x="986971" y="1225689"/>
            <a:ext cx="10218057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recolhimento do FGTS ao trabalhador deve ser feito sempre em sua conta vinculada, conforme previsto na Lei nº 8.036/1990, pois a Inspeção do Trabalho, em suas atividades de arrecadação, gestão, cobrança administrativa e fiscalização do FGTS, segue estritamente a previsão legal. Portanto, no âmbito da Auditoria-Fiscal do Trabalho, o FGTS pago diretamente ao trabalhador, ainda que em sede de ação judicial ou por meio de acordo extrajudicial, considera-se não quitado. O débito continuará pendente e poderá ensejar todas as consequências e penalidades legais e normativas, tais como:</a:t>
            </a:r>
          </a:p>
          <a:p>
            <a:pPr algn="just"/>
            <a:endParaRPr lang="pt-BR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pt-B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o envio, ao empregador/responsável, de Notificação para Solução de Pendências;</a:t>
            </a:r>
          </a:p>
          <a:p>
            <a:pPr algn="just"/>
            <a:r>
              <a:rPr lang="pt-B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o lançamento do valor por meio de Notificação de Débito;</a:t>
            </a:r>
          </a:p>
          <a:p>
            <a:pPr algn="just"/>
            <a:r>
              <a:rPr lang="pt-B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c) lavratura de autos de infração;</a:t>
            </a:r>
          </a:p>
          <a:p>
            <a:pPr algn="just"/>
            <a:r>
              <a:rPr lang="pt-B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d) restrição ao Certificado de Regularidade do FGTS (CRF);</a:t>
            </a:r>
          </a:p>
          <a:p>
            <a:pPr algn="just"/>
            <a:r>
              <a:rPr lang="pt-BR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e) envio para inscrição em dívida ativa.</a:t>
            </a:r>
          </a:p>
        </p:txBody>
      </p:sp>
    </p:spTree>
    <p:extLst>
      <p:ext uri="{BB962C8B-B14F-4D97-AF65-F5344CB8AC3E}">
        <p14:creationId xmlns:p14="http://schemas.microsoft.com/office/powerpoint/2010/main" val="80183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69DC3-4C6A-151E-EE16-A3D346DE1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F86C59-C415-716E-CF64-7432CDF2A95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" y="2252133"/>
            <a:ext cx="2010833" cy="795867"/>
          </a:xfrm>
        </p:spPr>
        <p:txBody>
          <a:bodyPr>
            <a:noAutofit/>
          </a:bodyPr>
          <a:lstStyle/>
          <a:p>
            <a:r>
              <a:rPr lang="pt-BR" sz="41299" cap="all">
                <a:solidFill>
                  <a:srgbClr val="FCFCFC"/>
                </a:solidFill>
              </a:rPr>
              <a:t>“</a:t>
            </a:r>
            <a:endParaRPr lang="pt-BR" sz="41299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D6DBCE6-91EA-9020-65FF-DA983FA2958C}"/>
              </a:ext>
            </a:extLst>
          </p:cNvPr>
          <p:cNvSpPr txBox="1">
            <a:spLocks/>
          </p:cNvSpPr>
          <p:nvPr/>
        </p:nvSpPr>
        <p:spPr>
          <a:xfrm>
            <a:off x="9289775" y="6390694"/>
            <a:ext cx="2623932" cy="12791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"/>
                <a:ea typeface="+mj-ea"/>
                <a:cs typeface="+mj-cs"/>
              </a:defRPr>
            </a:lvl1pPr>
          </a:lstStyle>
          <a:p>
            <a:pPr defTabSz="914377"/>
            <a:r>
              <a:rPr lang="pt-BR" sz="41299" cap="all">
                <a:solidFill>
                  <a:srgbClr val="FCFCFC"/>
                </a:solidFill>
              </a:rPr>
              <a:t>”</a:t>
            </a:r>
            <a:endParaRPr lang="pt-BR" sz="41299">
              <a:solidFill>
                <a:prstClr val="white"/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357E376-8F5C-98E5-6969-FE97BB79AC7E}"/>
              </a:ext>
            </a:extLst>
          </p:cNvPr>
          <p:cNvSpPr txBox="1">
            <a:spLocks/>
          </p:cNvSpPr>
          <p:nvPr/>
        </p:nvSpPr>
        <p:spPr>
          <a:xfrm>
            <a:off x="1195090" y="2197301"/>
            <a:ext cx="10124661" cy="3645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"/>
                <a:ea typeface="+mj-ea"/>
                <a:cs typeface="+mj-cs"/>
              </a:defRPr>
            </a:lvl1pPr>
          </a:lstStyle>
          <a:p>
            <a:pPr defTabSz="914377"/>
            <a:r>
              <a:rPr lang="pt-BR" sz="4800" b="0" i="1" dirty="0">
                <a:solidFill>
                  <a:prstClr val="white"/>
                </a:solidFill>
              </a:rPr>
              <a:t>É IMPOSSÍVEL PARA UM HOMEM APRENDER AQUILO QUE ELE ACHA JÁ SABE.</a:t>
            </a:r>
            <a:endParaRPr lang="pt-BR" dirty="0">
              <a:solidFill>
                <a:prstClr val="white"/>
              </a:solidFill>
            </a:endParaRPr>
          </a:p>
          <a:p>
            <a:pPr defTabSz="914377"/>
            <a:r>
              <a:rPr lang="pt-BR" sz="4400" b="0" i="1" dirty="0">
                <a:solidFill>
                  <a:prstClr val="white"/>
                </a:solidFill>
              </a:rPr>
              <a:t>(Epiteto)</a:t>
            </a:r>
            <a:endParaRPr lang="pt-BR" sz="4400" dirty="0">
              <a:solidFill>
                <a:prstClr val="white"/>
              </a:solidFill>
              <a:latin typeface="BlinkMacSystemFont"/>
            </a:endParaRPr>
          </a:p>
        </p:txBody>
      </p:sp>
    </p:spTree>
    <p:extLst>
      <p:ext uri="{BB962C8B-B14F-4D97-AF65-F5344CB8AC3E}">
        <p14:creationId xmlns:p14="http://schemas.microsoft.com/office/powerpoint/2010/main" val="58171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43DEC-1F80-F77F-DA91-1FD6EAB94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Homem com a boca aberta&#10;&#10;Descrição gerada automaticamente">
            <a:extLst>
              <a:ext uri="{FF2B5EF4-FFF2-40B4-BE49-F238E27FC236}">
                <a16:creationId xmlns:a16="http://schemas.microsoft.com/office/drawing/2014/main" id="{B3F47128-4823-EFEE-9471-3C3BB00A9AA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26508" r="56916"/>
          <a:stretch/>
        </p:blipFill>
        <p:spPr>
          <a:xfrm>
            <a:off x="-451290" y="2116691"/>
            <a:ext cx="5708420" cy="5477184"/>
          </a:xfrm>
          <a:prstGeom prst="rect">
            <a:avLst/>
          </a:prstGeom>
        </p:spPr>
      </p:pic>
      <p:pic>
        <p:nvPicPr>
          <p:cNvPr id="2" name="Imagem 1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72AD1BC2-7B3E-3AFF-8F1B-15E2955BF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65" y="5871127"/>
            <a:ext cx="3525484" cy="512035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C0DF982-29C9-0526-E842-B261639CE43A}"/>
              </a:ext>
            </a:extLst>
          </p:cNvPr>
          <p:cNvSpPr txBox="1">
            <a:spLocks/>
          </p:cNvSpPr>
          <p:nvPr/>
        </p:nvSpPr>
        <p:spPr>
          <a:xfrm>
            <a:off x="3983765" y="2116691"/>
            <a:ext cx="7554896" cy="227768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defPPr>
              <a:defRPr lang="pt-B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5400" b="1">
                <a:solidFill>
                  <a:schemeClr val="bg1"/>
                </a:solidFill>
                <a:latin typeface=""/>
                <a:ea typeface="+mj-ea"/>
                <a:cs typeface="+mj-cs"/>
              </a:defRPr>
            </a:lvl1pPr>
          </a:lstStyle>
          <a:p>
            <a:r>
              <a:rPr lang="pt-BR" sz="7200" dirty="0"/>
              <a:t>MUITO OBRIGADO!</a:t>
            </a:r>
          </a:p>
        </p:txBody>
      </p:sp>
    </p:spTree>
    <p:extLst>
      <p:ext uri="{BB962C8B-B14F-4D97-AF65-F5344CB8AC3E}">
        <p14:creationId xmlns:p14="http://schemas.microsoft.com/office/powerpoint/2010/main" val="3521698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751F529-FD6A-E0D4-727C-20840AEB1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Base de Cálculo – FGTS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ECD7949-FB86-012D-F1FC-99B6047BC25D}"/>
              </a:ext>
            </a:extLst>
          </p:cNvPr>
          <p:cNvSpPr txBox="1"/>
          <p:nvPr/>
        </p:nvSpPr>
        <p:spPr>
          <a:xfrm>
            <a:off x="659396" y="1412776"/>
            <a:ext cx="1087320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LEI Nº 8.036, DE 11 DE MAIO DE 1990.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...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Art. 15. Para os fins previstos nesta Lei, todos os empregadores ficam obrigados a depositar, até o vigésimo dia de cada mês, em conta vinculada, a importância correspondente a 8% (oito por cento) da remuneração paga ou devida, no mês anterior, a cada trabalhador, incluídas na remuneração as parcelas de que tratam os </a:t>
            </a:r>
            <a:r>
              <a:rPr kumimoji="0" lang="pt-BR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arts</a:t>
            </a:r>
            <a:r>
              <a:rPr kumimoji="0" lang="pt-BR" sz="2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457 e 458 da Consolidação das Leis do Trabalho (CLT), aprovada pelo Decreto-Lei nº 5.452, de 1º de maio de 1943, e a Gratificação de Natal de que trata a Lei nº 4.090, de 13 de julho de 1962. </a:t>
            </a:r>
          </a:p>
        </p:txBody>
      </p:sp>
    </p:spTree>
    <p:extLst>
      <p:ext uri="{BB962C8B-B14F-4D97-AF65-F5344CB8AC3E}">
        <p14:creationId xmlns:p14="http://schemas.microsoft.com/office/powerpoint/2010/main" val="214219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751F529-FD6A-E0D4-727C-20840AEB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81" y="404664"/>
            <a:ext cx="11594236" cy="7571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Tabela de incidências do FGTS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24BB185-32D6-403B-E6E0-6AB223690FA5}"/>
              </a:ext>
            </a:extLst>
          </p:cNvPr>
          <p:cNvSpPr txBox="1"/>
          <p:nvPr/>
        </p:nvSpPr>
        <p:spPr>
          <a:xfrm>
            <a:off x="655726" y="1490008"/>
            <a:ext cx="1088054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 Instrução Normativa Nº 2, de 3 de abril </a:t>
            </a: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 2025,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que dispões sobre os procedimentos a serem observados pela Auditoria-Fiscal do Trabalho, no Art. </a:t>
            </a:r>
            <a:r>
              <a:rPr lang="pt-BR" sz="2400" dirty="0">
                <a:solidFill>
                  <a:schemeClr val="bg1"/>
                </a:solidFill>
                <a:latin typeface="Arial"/>
              </a:rPr>
              <a:t>7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elenca as verbas que integram a remuneração do trabalhador para fins de base de cálculo do FGTS e no Art. 8, elenca a verbas que não integram a remuneração. Recomenda-se a leitura dos artigos 4 à 10.</a:t>
            </a:r>
          </a:p>
        </p:txBody>
      </p:sp>
    </p:spTree>
    <p:extLst>
      <p:ext uri="{BB962C8B-B14F-4D97-AF65-F5344CB8AC3E}">
        <p14:creationId xmlns:p14="http://schemas.microsoft.com/office/powerpoint/2010/main" val="41847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C4BE9-E64F-C0D5-E8D1-31E8513C0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D2D32E-9BA8-A5F3-FD87-5FDFDBE5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Código de incidência da rubrica para o FGTS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3D33D28-C7DF-F7C6-1BBB-F1405ED7A97A}"/>
              </a:ext>
            </a:extLst>
          </p:cNvPr>
          <p:cNvSpPr txBox="1"/>
          <p:nvPr/>
        </p:nvSpPr>
        <p:spPr>
          <a:xfrm>
            <a:off x="754743" y="1595438"/>
            <a:ext cx="106825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1" dirty="0">
                <a:solidFill>
                  <a:schemeClr val="bg1"/>
                </a:solidFill>
              </a:rPr>
              <a:t>Valores válidos:</a:t>
            </a:r>
          </a:p>
          <a:p>
            <a:pPr algn="just"/>
            <a:r>
              <a:rPr lang="pt-BR" sz="2400" b="1" dirty="0">
                <a:solidFill>
                  <a:schemeClr val="bg1"/>
                </a:solidFill>
              </a:rPr>
              <a:t>00 - Não é base de cálculo do FGTS</a:t>
            </a:r>
          </a:p>
          <a:p>
            <a:pPr algn="just"/>
            <a:r>
              <a:rPr lang="pt-BR" sz="2400" b="1" dirty="0">
                <a:solidFill>
                  <a:schemeClr val="bg1"/>
                </a:solidFill>
              </a:rPr>
              <a:t>11 - Base de cálculo do FGTS mensal</a:t>
            </a:r>
          </a:p>
          <a:p>
            <a:pPr algn="just"/>
            <a:r>
              <a:rPr lang="pt-BR" sz="2400" b="1" dirty="0">
                <a:solidFill>
                  <a:schemeClr val="bg1"/>
                </a:solidFill>
              </a:rPr>
              <a:t>12 - Base de cálculo do FGTS 13° salário</a:t>
            </a:r>
          </a:p>
          <a:p>
            <a:pPr algn="just"/>
            <a:r>
              <a:rPr lang="pt-BR" sz="2400" b="1" dirty="0">
                <a:solidFill>
                  <a:schemeClr val="bg1"/>
                </a:solidFill>
              </a:rPr>
              <a:t>21 - Base de cálculo do FGTS aviso prévio indenizado</a:t>
            </a:r>
          </a:p>
          <a:p>
            <a:pPr algn="just"/>
            <a:r>
              <a:rPr lang="pt-BR" sz="2400" b="1" dirty="0">
                <a:solidFill>
                  <a:schemeClr val="bg1"/>
                </a:solidFill>
              </a:rPr>
              <a:t>31 - Desconto </a:t>
            </a:r>
            <a:r>
              <a:rPr lang="pt-BR" sz="2400" b="1" dirty="0" err="1">
                <a:solidFill>
                  <a:schemeClr val="bg1"/>
                </a:solidFill>
              </a:rPr>
              <a:t>eConsignado</a:t>
            </a:r>
            <a:endParaRPr lang="pt-B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3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6970-9889-7D6D-330E-BC191074A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F6DD1C-AF39-8EE0-C63C-2D5750BBE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 Bases de dados do FGTS digital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520BC48-B4D5-E728-0E01-33467849C225}"/>
              </a:ext>
            </a:extLst>
          </p:cNvPr>
          <p:cNvSpPr txBox="1"/>
          <p:nvPr/>
        </p:nvSpPr>
        <p:spPr>
          <a:xfrm>
            <a:off x="754743" y="1595438"/>
            <a:ext cx="1068251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</a:rPr>
              <a:t>Para gerar as guias de recolhimento será necessário que o empregador realize previamente a declaração das remunerações devidas aos trabalhadores pelo sistema eSocial. Para fins de gerar a guia de recolhimento da indenização compensatória (multa do FGTS) o empregador deverá prestar informações diretamente no FGTS Digital, utilizando-se de dois métodos à sua escolha: informar todas as remunerações do período do vínculo rescindido ou informar o valor total da base de cálculo da indenização compensatória.</a:t>
            </a:r>
          </a:p>
        </p:txBody>
      </p:sp>
    </p:spTree>
    <p:extLst>
      <p:ext uri="{BB962C8B-B14F-4D97-AF65-F5344CB8AC3E}">
        <p14:creationId xmlns:p14="http://schemas.microsoft.com/office/powerpoint/2010/main" val="225946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24458-239A-E923-B677-1EA9E6C89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2364F3-C353-C9D1-D34C-3ACDE2725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 Cobrança e Fiscalização do FGTS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09EA26F-6427-6313-5820-7D3B9AF3F078}"/>
              </a:ext>
            </a:extLst>
          </p:cNvPr>
          <p:cNvSpPr txBox="1"/>
          <p:nvPr/>
        </p:nvSpPr>
        <p:spPr>
          <a:xfrm>
            <a:off x="754743" y="1595438"/>
            <a:ext cx="106825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1" dirty="0">
                <a:solidFill>
                  <a:schemeClr val="bg1"/>
                </a:solidFill>
              </a:rPr>
              <a:t>O QUE É A NOTIFICAÇÃO PARA SOLUÇÃO DE PENDÊNCIAS, NO ÂMBITO DO FGTS DIGITAL, ENVIADA AO EMPREGADOR/RESPONSÁVEL POR MEIO DO DOMICÍLIO ELETRÔNICO TRABALHISTA (DET)?</a:t>
            </a:r>
          </a:p>
          <a:p>
            <a:pPr algn="just"/>
            <a:endParaRPr lang="pt-BR" sz="2400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A notificação para solução de pendências é um instrumento de cobrança administrativa de caráter orientativo, resultante do monitoramento constante dos empregadores, que indica a necessidade de regularização de débitos e/ou das obrigações acessórias pendentes no âmbito do FGTS Digital. Não se trata de um procedimento fiscal e visa orientar o empregador a regularizar a situação do FGTS.</a:t>
            </a:r>
          </a:p>
        </p:txBody>
      </p:sp>
    </p:spTree>
    <p:extLst>
      <p:ext uri="{BB962C8B-B14F-4D97-AF65-F5344CB8AC3E}">
        <p14:creationId xmlns:p14="http://schemas.microsoft.com/office/powerpoint/2010/main" val="4969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67FD7-E910-C630-40DB-6770C7907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6C9962-DF09-208C-BB5A-6BD7CE283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 defTabSz="1219170"/>
            <a:r>
              <a:rPr lang="pt-BR" sz="3600" b="1" dirty="0">
                <a:solidFill>
                  <a:srgbClr val="FFE71C"/>
                </a:solidFill>
                <a:latin typeface="+mn-lt"/>
                <a:ea typeface="+mj-lt"/>
                <a:cs typeface="+mj-lt"/>
              </a:rPr>
              <a:t> Cobrança e Fiscalização do FGTS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A44ACDE-030D-EAC0-68AD-0EF82BCEB54B}"/>
              </a:ext>
            </a:extLst>
          </p:cNvPr>
          <p:cNvSpPr txBox="1"/>
          <p:nvPr/>
        </p:nvSpPr>
        <p:spPr>
          <a:xfrm>
            <a:off x="754743" y="1595438"/>
            <a:ext cx="1068251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1" dirty="0">
                <a:solidFill>
                  <a:schemeClr val="bg1"/>
                </a:solidFill>
              </a:rPr>
              <a:t>POSSO PARCELAR O DÉBITO CONSTANTE DA NOTIFICAÇÃO PARA SOLUÇÃO DE PENDÊNCIAS NA PLATAFORMA DO FGTS DIGITAL?</a:t>
            </a:r>
          </a:p>
          <a:p>
            <a:pPr algn="just"/>
            <a:endParaRPr lang="pt-BR" sz="2400" b="1" dirty="0">
              <a:solidFill>
                <a:schemeClr val="bg1"/>
              </a:solidFill>
            </a:endParaRPr>
          </a:p>
          <a:p>
            <a:pPr algn="just"/>
            <a:r>
              <a:rPr lang="pt-BR" sz="2400" dirty="0">
                <a:solidFill>
                  <a:schemeClr val="bg1"/>
                </a:solidFill>
              </a:rPr>
              <a:t>Atualmente, ainda não é possível parcelar o débito indicado na notificação para solução de pendências. Até que o módulo de parcelamento de débitos seja implementado no FGTS Digital, conforme previsto no Capítulo VI da Portaria MTE nº 240, de 29/02/2024, o inadimplemento não impedirá a emissão do Certificado de Regularidade do FGTS (CRF).  Todavia, alerta-se que o respeito às obrigações relativas ao FGTS decorre de expressa previsão em lei, havendo sanções legais previstas para o caso de descumprimento.</a:t>
            </a:r>
          </a:p>
          <a:p>
            <a:pPr algn="just"/>
            <a:endParaRPr lang="pt-B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24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Escritório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-SFP">
  <a:themeElements>
    <a:clrScheme name="Azul Quent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Personalizada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-SFP" id="{084F45BB-D9CA-458A-93DC-CD46E5F29D75}" vid="{D26F8159-0838-42AB-BDA5-2418BA69F318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1594</Words>
  <Application>Microsoft Office PowerPoint</Application>
  <PresentationFormat>Widescreen</PresentationFormat>
  <Paragraphs>92</Paragraphs>
  <Slides>32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32</vt:i4>
      </vt:variant>
    </vt:vector>
  </HeadingPairs>
  <TitlesOfParts>
    <vt:vector size="42" baseType="lpstr">
      <vt:lpstr>Aptos</vt:lpstr>
      <vt:lpstr>Aptos Display</vt:lpstr>
      <vt:lpstr>Arial</vt:lpstr>
      <vt:lpstr>BlinkMacSystemFont</vt:lpstr>
      <vt:lpstr>Bulo-Black</vt:lpstr>
      <vt:lpstr>Calibri</vt:lpstr>
      <vt:lpstr>Verdana</vt:lpstr>
      <vt:lpstr>Tema do Office</vt:lpstr>
      <vt:lpstr>Tema do Office</vt:lpstr>
      <vt:lpstr>1_Tema-SFP</vt:lpstr>
      <vt:lpstr>FGTS DIGITAL “Principais erros”</vt:lpstr>
      <vt:lpstr>Apresentação do PowerPoint</vt:lpstr>
      <vt:lpstr>Apresentação do PowerPoint</vt:lpstr>
      <vt:lpstr>Base de Cálculo – FGTS</vt:lpstr>
      <vt:lpstr>Tabela de incidências do FGTS</vt:lpstr>
      <vt:lpstr>Código de incidência da rubrica para o FGTS</vt:lpstr>
      <vt:lpstr> Bases de dados do FGTS digital </vt:lpstr>
      <vt:lpstr> Cobrança e Fiscalização do FGTS</vt:lpstr>
      <vt:lpstr> Cobrança e Fiscalização do FGTS</vt:lpstr>
      <vt:lpstr> Cobrança e Fiscalização do FGTS</vt:lpstr>
      <vt:lpstr>Emissão de guia</vt:lpstr>
      <vt:lpstr>Emissão de guia</vt:lpstr>
      <vt:lpstr>Extrato de FGTS para fins rescisórios</vt:lpstr>
      <vt:lpstr>Extrato para fins rescisórios</vt:lpstr>
      <vt:lpstr>Detalhamento do Vínculo</vt:lpstr>
      <vt:lpstr>Rescisão de contrato anterior ao eSocial</vt:lpstr>
      <vt:lpstr>Controle dos débitos</vt:lpstr>
      <vt:lpstr>"GUIA VENCIDA" </vt:lpstr>
      <vt:lpstr>"GUIA VENCIDA" </vt:lpstr>
      <vt:lpstr>Consultas do Empregador</vt:lpstr>
      <vt:lpstr>Situação "Irregular"</vt:lpstr>
      <vt:lpstr>Situação "Irregular"</vt:lpstr>
      <vt:lpstr>Casos não tratados</vt:lpstr>
      <vt:lpstr>Casos não tratados</vt:lpstr>
      <vt:lpstr>CVE - Conta Virtual do Empregador</vt:lpstr>
      <vt:lpstr>ESTORNO</vt:lpstr>
      <vt:lpstr>RESTITUIÇÃO</vt:lpstr>
      <vt:lpstr>CONSULTA DAS GUIAS PAGAS</vt:lpstr>
      <vt:lpstr>Pagamento do FGTS direto ao empregado em razão de acordo judicial ou extrajudicial</vt:lpstr>
      <vt:lpstr>FGTS direto ao empregado</vt:lpstr>
      <vt:lpstr>“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Ciro Mariano</cp:lastModifiedBy>
  <cp:revision>14</cp:revision>
  <dcterms:created xsi:type="dcterms:W3CDTF">2012-07-30T23:50:35Z</dcterms:created>
  <dcterms:modified xsi:type="dcterms:W3CDTF">2025-05-13T18:54:52Z</dcterms:modified>
</cp:coreProperties>
</file>