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57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61" r:id="rId14"/>
  </p:sldIdLst>
  <p:sldSz cx="18288000" cy="10287000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IPZA8mifFw8Uj6HxcpFZ2lr8D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27CA1E04-C429-768F-BE5F-0943B0F0E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4F6F8270-BCA5-89D5-8416-EFC5B880BA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5DC219F4-6FD8-485A-7385-629173314B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7917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DF202C3C-5C15-682B-287C-366F07D0F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0C0F7B22-F575-8E8C-AB84-BCC44BB91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C73421D8-6666-3C94-D88D-47167854D8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07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451E4189-CCD1-1687-93AA-FDDF87E02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3BAEA506-E71F-3E99-EAC5-05746EE4F6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E1633B59-2687-CEBC-4B80-02E6214858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2257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6e8b6b7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396e8b6b7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1FE4CDEB-B13D-88BB-3D9C-E065F4E71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AC838C6-1A52-94B1-F3F6-FA147FA00E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6A31BB83-6937-BC05-544C-BF860B37B0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841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2E624788-0666-290D-7F53-9B9C36693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B14DF723-480A-B4DD-09B4-A75C35CED5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804D98F5-FBBA-A1B0-338E-9F57F72ABA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467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218B61DD-1271-3260-01FD-F22DEC971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EC32BB9F-5A1D-5B3B-9FDD-07A5EF004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92935BB5-DDFA-4772-3279-1AA5687962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787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57EB9562-8569-0264-3C8D-BF25E87F5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CF1A3CC0-CB59-9B07-D684-EB4C9806DC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E3B13F59-A828-6C59-7DEA-499E4100FC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199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9763125" y="11269415"/>
            <a:ext cx="5587711" cy="5587711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9"/>
          <p:cNvSpPr/>
          <p:nvPr/>
        </p:nvSpPr>
        <p:spPr>
          <a:xfrm>
            <a:off x="10639107" y="13568043"/>
            <a:ext cx="3746468" cy="2294093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9"/>
          <p:cNvSpPr/>
          <p:nvPr/>
        </p:nvSpPr>
        <p:spPr>
          <a:xfrm>
            <a:off x="4419978" y="13837513"/>
            <a:ext cx="5207919" cy="175515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CF125CFB-CE40-5C9B-E764-D118D809D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4106C22C-0A3F-E4F7-4D31-6740E669FDC3}"/>
              </a:ext>
            </a:extLst>
          </p:cNvPr>
          <p:cNvSpPr txBox="1"/>
          <p:nvPr/>
        </p:nvSpPr>
        <p:spPr>
          <a:xfrm>
            <a:off x="2064327" y="866775"/>
            <a:ext cx="14602691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  <a:buSzPts val="8000"/>
            </a:pPr>
            <a:r>
              <a:rPr lang="pt-BR" sz="5400" b="1" dirty="0"/>
              <a:t>COMO EVITAR FRAGILIDADES TÉCNICAS: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>
            <a:extLst>
              <a:ext uri="{FF2B5EF4-FFF2-40B4-BE49-F238E27FC236}">
                <a16:creationId xmlns:a16="http://schemas.microsoft.com/office/drawing/2014/main" id="{09C9139F-3C6F-3B52-6A01-3CCE1A5A7643}"/>
              </a:ext>
            </a:extLst>
          </p:cNvPr>
          <p:cNvSpPr txBox="1"/>
          <p:nvPr/>
        </p:nvSpPr>
        <p:spPr>
          <a:xfrm>
            <a:off x="2643318" y="1950961"/>
            <a:ext cx="1136644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Todo valor deve possuir explicação;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Toda verba deve possuir fundamento;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Toda metodologia deve ser demonstrada.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Citar artigos, leis, normas, Id de documentos para melhor ilustrar.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A5EFB9-1384-7432-3497-8219BC72AF6F}"/>
              </a:ext>
            </a:extLst>
          </p:cNvPr>
          <p:cNvSpPr txBox="1"/>
          <p:nvPr/>
        </p:nvSpPr>
        <p:spPr>
          <a:xfrm>
            <a:off x="716972" y="5406038"/>
            <a:ext cx="17681863" cy="935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SzPts val="4000"/>
            </a:pPr>
            <a:r>
              <a:rPr lang="pt-BR" sz="5400" b="1" dirty="0"/>
              <a:t>BENEFÍCIOS DE UM LAUDO TRANSPARENTE:</a:t>
            </a:r>
            <a:endParaRPr lang="pt-BR" sz="5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E3E6FC-6E55-C6A9-00A9-31B75028CCBD}"/>
              </a:ext>
            </a:extLst>
          </p:cNvPr>
          <p:cNvSpPr txBox="1"/>
          <p:nvPr/>
        </p:nvSpPr>
        <p:spPr>
          <a:xfrm>
            <a:off x="2763983" y="6546742"/>
            <a:ext cx="12115799" cy="2027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Menor a possibilidade de questionamentos;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Maior a credibilidade do trabalho;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Maior a confiança do magistrado.</a:t>
            </a:r>
          </a:p>
          <a:p>
            <a:pPr lvl="0" algn="just">
              <a:lnSpc>
                <a:spcPct val="140007"/>
              </a:lnSpc>
              <a:buSzPts val="2627"/>
            </a:pPr>
            <a:endParaRPr lang="pt-BR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14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00BCB9F2-0E7D-7535-520B-D4E9402E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BE239C38-B883-2EAF-0F36-9388CDEDFC42}"/>
              </a:ext>
            </a:extLst>
          </p:cNvPr>
          <p:cNvSpPr txBox="1"/>
          <p:nvPr/>
        </p:nvSpPr>
        <p:spPr>
          <a:xfrm>
            <a:off x="10127673" y="396299"/>
            <a:ext cx="6789000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2800" b="1" dirty="0"/>
              <a:t>Preclusão é a perda do direito de questionar um ato processual por ausência de manifestação no prazo legal.</a:t>
            </a:r>
            <a:endParaRPr lang="pt-BR" sz="2800" dirty="0"/>
          </a:p>
          <a:p>
            <a:r>
              <a:rPr lang="pt-BR" sz="2800" b="1" dirty="0"/>
              <a:t>Na liquidação, a parte deve impugnar de forma específica, indicando item, fundamento e valor da divergência.</a:t>
            </a:r>
            <a:endParaRPr lang="pt-BR" sz="2800" dirty="0"/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50935AA5-45AD-71D7-91B9-CD397D3B71A8}"/>
              </a:ext>
            </a:extLst>
          </p:cNvPr>
          <p:cNvSpPr txBox="1"/>
          <p:nvPr/>
        </p:nvSpPr>
        <p:spPr>
          <a:xfrm>
            <a:off x="3202795" y="725620"/>
            <a:ext cx="7326658" cy="268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7000"/>
              </a:lnSpc>
              <a:buSzPts val="8000"/>
            </a:pPr>
            <a:r>
              <a:rPr lang="pt-BR" sz="6000" b="1" dirty="0"/>
              <a:t>PRECLUSÃO: O QUE O PERITO PRECISA SABER: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4">
            <a:extLst>
              <a:ext uri="{FF2B5EF4-FFF2-40B4-BE49-F238E27FC236}">
                <a16:creationId xmlns:a16="http://schemas.microsoft.com/office/drawing/2014/main" id="{ACF33F06-058A-707F-2F3A-94A07D69B4A6}"/>
              </a:ext>
            </a:extLst>
          </p:cNvPr>
          <p:cNvGrpSpPr/>
          <p:nvPr/>
        </p:nvGrpSpPr>
        <p:grpSpPr>
          <a:xfrm rot="5400000">
            <a:off x="1837369" y="1327596"/>
            <a:ext cx="1301039" cy="752726"/>
            <a:chOff x="0" y="0"/>
            <a:chExt cx="1734718" cy="1003635"/>
          </a:xfrm>
        </p:grpSpPr>
        <p:sp>
          <p:nvSpPr>
            <p:cNvPr id="109" name="Google Shape;109;p4">
              <a:extLst>
                <a:ext uri="{FF2B5EF4-FFF2-40B4-BE49-F238E27FC236}">
                  <a16:creationId xmlns:a16="http://schemas.microsoft.com/office/drawing/2014/main" id="{BD2FB8E8-EF89-3E18-0A03-E4CBD94069FE}"/>
                </a:ext>
              </a:extLst>
            </p:cNvPr>
            <p:cNvSpPr/>
            <p:nvPr/>
          </p:nvSpPr>
          <p:spPr>
            <a:xfrm>
              <a:off x="731083" y="0"/>
              <a:ext cx="1003635" cy="1003635"/>
            </a:xfrm>
            <a:custGeom>
              <a:avLst/>
              <a:gdLst/>
              <a:ahLst/>
              <a:cxnLst/>
              <a:rect l="l" t="t" r="r" b="b"/>
              <a:pathLst>
                <a:path w="1003635" h="1003635" extrusionOk="0">
                  <a:moveTo>
                    <a:pt x="0" y="0"/>
                  </a:moveTo>
                  <a:lnTo>
                    <a:pt x="1003634" y="0"/>
                  </a:lnTo>
                  <a:lnTo>
                    <a:pt x="1003634" y="1003635"/>
                  </a:lnTo>
                  <a:lnTo>
                    <a:pt x="0" y="1003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>
              <a:extLst>
                <a:ext uri="{FF2B5EF4-FFF2-40B4-BE49-F238E27FC236}">
                  <a16:creationId xmlns:a16="http://schemas.microsoft.com/office/drawing/2014/main" id="{A9C450D7-283D-F102-686E-7F0A36A5279E}"/>
                </a:ext>
              </a:extLst>
            </p:cNvPr>
            <p:cNvSpPr/>
            <p:nvPr/>
          </p:nvSpPr>
          <p:spPr>
            <a:xfrm rot="10800000">
              <a:off x="0" y="0"/>
              <a:ext cx="1003635" cy="1003635"/>
            </a:xfrm>
            <a:custGeom>
              <a:avLst/>
              <a:gdLst/>
              <a:ahLst/>
              <a:cxnLst/>
              <a:rect l="l" t="t" r="r" b="b"/>
              <a:pathLst>
                <a:path w="1003635" h="1003635" extrusionOk="0">
                  <a:moveTo>
                    <a:pt x="1003635" y="1003635"/>
                  </a:moveTo>
                  <a:lnTo>
                    <a:pt x="0" y="1003635"/>
                  </a:lnTo>
                  <a:lnTo>
                    <a:pt x="0" y="0"/>
                  </a:lnTo>
                  <a:lnTo>
                    <a:pt x="1003635" y="0"/>
                  </a:lnTo>
                  <a:lnTo>
                    <a:pt x="1003635" y="1003635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E8E24F5B-655E-5FD7-F7AB-571216A48661}"/>
              </a:ext>
            </a:extLst>
          </p:cNvPr>
          <p:cNvSpPr txBox="1"/>
          <p:nvPr/>
        </p:nvSpPr>
        <p:spPr>
          <a:xfrm>
            <a:off x="637310" y="3960821"/>
            <a:ext cx="9144000" cy="68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7000"/>
              </a:lnSpc>
              <a:buSzPts val="8000"/>
            </a:pPr>
            <a:r>
              <a:rPr lang="pt-BR" sz="4000" b="1" dirty="0"/>
              <a:t>O perito deve analisar:</a:t>
            </a:r>
            <a:endParaRPr lang="pt-BR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F6AE14-9350-57DD-F048-BA5344E5454D}"/>
              </a:ext>
            </a:extLst>
          </p:cNvPr>
          <p:cNvSpPr txBox="1"/>
          <p:nvPr/>
        </p:nvSpPr>
        <p:spPr>
          <a:xfrm>
            <a:off x="637310" y="4796630"/>
            <a:ext cx="91994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✓ Se a impugnação foi apresentada no momento processual adequado;</a:t>
            </a:r>
          </a:p>
          <a:p>
            <a:r>
              <a:rPr lang="pt-BR" sz="2400" dirty="0"/>
              <a:t>✓ Se existe indicação objetiva do erro apontado;</a:t>
            </a:r>
          </a:p>
          <a:p>
            <a:r>
              <a:rPr lang="pt-BR" sz="2400" dirty="0"/>
              <a:t>✓ Se a questão já foi decidida anteriormente;</a:t>
            </a:r>
          </a:p>
          <a:p>
            <a:r>
              <a:rPr lang="pt-BR" sz="2400" dirty="0"/>
              <a:t>✓ Se há tentativa de rediscutir matéria coberta pela coisa julgada.</a:t>
            </a:r>
          </a:p>
          <a:p>
            <a:r>
              <a:rPr lang="pt-BR" sz="2400" dirty="0"/>
              <a:t>fundamento e valor da divergência.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049DDD-D653-D950-F3FC-F3CA1368593C}"/>
              </a:ext>
            </a:extLst>
          </p:cNvPr>
          <p:cNvSpPr txBox="1"/>
          <p:nvPr/>
        </p:nvSpPr>
        <p:spPr>
          <a:xfrm>
            <a:off x="12081436" y="5346275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dirty="0">
                <a:effectLst/>
              </a:rPr>
              <a:t>ATENÇÃO!</a:t>
            </a:r>
            <a:endParaRPr lang="pt-BR" sz="4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225358-44CD-1FC5-05D3-1BA3F62EC7B1}"/>
              </a:ext>
            </a:extLst>
          </p:cNvPr>
          <p:cNvSpPr txBox="1"/>
          <p:nvPr/>
        </p:nvSpPr>
        <p:spPr>
          <a:xfrm>
            <a:off x="10529453" y="6210300"/>
            <a:ext cx="67748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0" dirty="0">
                <a:effectLst/>
              </a:rPr>
              <a:t>Nem toda impugnação exige revisão do laudo. Questões não impugnadas oportunamente ou já alcançadas pela preclusão processual não devem ser reanalisadas pelo perito</a:t>
            </a:r>
            <a:r>
              <a:rPr lang="pt-BR" sz="2800" b="0" i="0" dirty="0">
                <a:effectLst/>
              </a:rPr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144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CA0461E5-AF2E-6C0A-BE71-B064F7A86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33638DA0-09AC-7A8A-4908-E945415351A8}"/>
              </a:ext>
            </a:extLst>
          </p:cNvPr>
          <p:cNvSpPr txBox="1"/>
          <p:nvPr/>
        </p:nvSpPr>
        <p:spPr>
          <a:xfrm>
            <a:off x="9144000" y="2510492"/>
            <a:ext cx="6789000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7273" lvl="1" indent="-283636" algn="just">
              <a:lnSpc>
                <a:spcPct val="140007"/>
              </a:lnSpc>
              <a:buSzPts val="2627"/>
              <a:buFont typeface="Arial"/>
              <a:buChar char="•"/>
            </a:pPr>
            <a:r>
              <a:rPr lang="pt-BR" sz="2800" b="1" dirty="0"/>
              <a:t>O assistente técnico busca falhas, o perito do juízo deve evitá-las. Um laudo bem fundamentado, transparente e alinhado à coisa julgada reduz impugnações, aumenta a credibilidade do trabalho e fortalece sua aceitação pelo magistrado.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59572248-C10C-3FB3-AB7C-34A1AE724657}"/>
              </a:ext>
            </a:extLst>
          </p:cNvPr>
          <p:cNvSpPr txBox="1"/>
          <p:nvPr/>
        </p:nvSpPr>
        <p:spPr>
          <a:xfrm>
            <a:off x="3327487" y="4695685"/>
            <a:ext cx="5816513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7000"/>
              </a:lnSpc>
              <a:buSzPts val="8000"/>
            </a:pPr>
            <a:r>
              <a:rPr lang="pt-BR" sz="6000" b="1" dirty="0"/>
              <a:t>CONCLUSÃO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4">
            <a:extLst>
              <a:ext uri="{FF2B5EF4-FFF2-40B4-BE49-F238E27FC236}">
                <a16:creationId xmlns:a16="http://schemas.microsoft.com/office/drawing/2014/main" id="{0344B4A2-D245-E44E-F789-DC978F8FB81D}"/>
              </a:ext>
            </a:extLst>
          </p:cNvPr>
          <p:cNvGrpSpPr/>
          <p:nvPr/>
        </p:nvGrpSpPr>
        <p:grpSpPr>
          <a:xfrm rot="5400000">
            <a:off x="1837369" y="4649306"/>
            <a:ext cx="1301039" cy="752726"/>
            <a:chOff x="0" y="0"/>
            <a:chExt cx="1734718" cy="1003635"/>
          </a:xfrm>
        </p:grpSpPr>
        <p:sp>
          <p:nvSpPr>
            <p:cNvPr id="109" name="Google Shape;109;p4">
              <a:extLst>
                <a:ext uri="{FF2B5EF4-FFF2-40B4-BE49-F238E27FC236}">
                  <a16:creationId xmlns:a16="http://schemas.microsoft.com/office/drawing/2014/main" id="{BED56735-22CD-9D9D-2C3F-E5C6EB61E962}"/>
                </a:ext>
              </a:extLst>
            </p:cNvPr>
            <p:cNvSpPr/>
            <p:nvPr/>
          </p:nvSpPr>
          <p:spPr>
            <a:xfrm>
              <a:off x="731083" y="0"/>
              <a:ext cx="1003635" cy="1003635"/>
            </a:xfrm>
            <a:custGeom>
              <a:avLst/>
              <a:gdLst/>
              <a:ahLst/>
              <a:cxnLst/>
              <a:rect l="l" t="t" r="r" b="b"/>
              <a:pathLst>
                <a:path w="1003635" h="1003635" extrusionOk="0">
                  <a:moveTo>
                    <a:pt x="0" y="0"/>
                  </a:moveTo>
                  <a:lnTo>
                    <a:pt x="1003634" y="0"/>
                  </a:lnTo>
                  <a:lnTo>
                    <a:pt x="1003634" y="1003635"/>
                  </a:lnTo>
                  <a:lnTo>
                    <a:pt x="0" y="1003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>
              <a:extLst>
                <a:ext uri="{FF2B5EF4-FFF2-40B4-BE49-F238E27FC236}">
                  <a16:creationId xmlns:a16="http://schemas.microsoft.com/office/drawing/2014/main" id="{A50F479E-841F-3829-A204-788A43314036}"/>
                </a:ext>
              </a:extLst>
            </p:cNvPr>
            <p:cNvSpPr/>
            <p:nvPr/>
          </p:nvSpPr>
          <p:spPr>
            <a:xfrm rot="10800000">
              <a:off x="0" y="0"/>
              <a:ext cx="1003635" cy="1003635"/>
            </a:xfrm>
            <a:custGeom>
              <a:avLst/>
              <a:gdLst/>
              <a:ahLst/>
              <a:cxnLst/>
              <a:rect l="l" t="t" r="r" b="b"/>
              <a:pathLst>
                <a:path w="1003635" h="1003635" extrusionOk="0">
                  <a:moveTo>
                    <a:pt x="1003635" y="1003635"/>
                  </a:moveTo>
                  <a:lnTo>
                    <a:pt x="0" y="1003635"/>
                  </a:lnTo>
                  <a:lnTo>
                    <a:pt x="0" y="0"/>
                  </a:lnTo>
                  <a:lnTo>
                    <a:pt x="1003635" y="0"/>
                  </a:lnTo>
                  <a:lnTo>
                    <a:pt x="1003635" y="1003635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04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DD93520-3C1A-9F01-3CB0-CF1C05B75970}"/>
              </a:ext>
            </a:extLst>
          </p:cNvPr>
          <p:cNvSpPr txBox="1"/>
          <p:nvPr/>
        </p:nvSpPr>
        <p:spPr>
          <a:xfrm>
            <a:off x="4281518" y="6636327"/>
            <a:ext cx="1045029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Obrigada!</a:t>
            </a:r>
            <a:endParaRPr lang="pt-BR" sz="2800" dirty="0"/>
          </a:p>
          <a:p>
            <a:pPr algn="ctr"/>
            <a:r>
              <a:rPr lang="pt-BR" sz="2800" b="1" dirty="0"/>
              <a:t>Iarytissa Pimentel</a:t>
            </a:r>
            <a:r>
              <a:rPr lang="pt-BR" sz="2800" dirty="0"/>
              <a:t> Contadora e Perita Contábil </a:t>
            </a:r>
          </a:p>
          <a:p>
            <a:pPr algn="ctr"/>
            <a:r>
              <a:rPr lang="pt-BR" sz="2800" dirty="0"/>
              <a:t>Comissão de Perícia - CRC CE</a:t>
            </a:r>
          </a:p>
          <a:p>
            <a:pPr algn="ctr"/>
            <a:r>
              <a:rPr lang="pt-BR" sz="2800" b="1" dirty="0"/>
              <a:t>Canais de Contato:</a:t>
            </a:r>
          </a:p>
          <a:p>
            <a:pPr algn="ctr"/>
            <a:r>
              <a:rPr lang="pt-BR" sz="2800" b="1" dirty="0"/>
              <a:t>WhatsApp:</a:t>
            </a:r>
            <a:r>
              <a:rPr lang="pt-BR" sz="2800" dirty="0"/>
              <a:t> (85) 99145-6943</a:t>
            </a:r>
          </a:p>
          <a:p>
            <a:pPr algn="ctr"/>
            <a:r>
              <a:rPr lang="pt-BR" sz="2800" b="1" dirty="0"/>
              <a:t>Instagram:</a:t>
            </a:r>
            <a:r>
              <a:rPr lang="pt-BR" sz="2800" dirty="0"/>
              <a:t> @iarytissa.perita</a:t>
            </a:r>
          </a:p>
          <a:p>
            <a:pPr algn="ctr"/>
            <a:r>
              <a:rPr lang="pt-BR" sz="2800" b="1" dirty="0"/>
              <a:t>E-mail:</a:t>
            </a:r>
            <a:r>
              <a:rPr lang="pt-BR" sz="2800" dirty="0"/>
              <a:t> pimentelperita@gmail.com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6e8b6b7e2_0_0"/>
          <p:cNvSpPr txBox="1"/>
          <p:nvPr/>
        </p:nvSpPr>
        <p:spPr>
          <a:xfrm>
            <a:off x="1413450" y="7501269"/>
            <a:ext cx="15461100" cy="107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i="1" dirty="0">
                <a:solidFill>
                  <a:srgbClr val="545454"/>
                </a:solidFill>
              </a:rPr>
              <a:t>Grupo de </a:t>
            </a:r>
            <a:r>
              <a:rPr lang="en-US" sz="6000" i="1" dirty="0" err="1">
                <a:solidFill>
                  <a:srgbClr val="545454"/>
                </a:solidFill>
              </a:rPr>
              <a:t>Estudos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96e8b6b7e2_0_0"/>
          <p:cNvSpPr txBox="1"/>
          <p:nvPr/>
        </p:nvSpPr>
        <p:spPr>
          <a:xfrm>
            <a:off x="1094811" y="1972410"/>
            <a:ext cx="15461100" cy="481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1" i="1" u="none" strike="noStrike" cap="none" dirty="0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Como </a:t>
            </a:r>
            <a:r>
              <a:rPr lang="en-US" sz="9000" b="1" i="1" dirty="0" err="1">
                <a:solidFill>
                  <a:srgbClr val="0E2654"/>
                </a:solidFill>
              </a:rPr>
              <a:t>e</a:t>
            </a:r>
            <a:r>
              <a:rPr lang="en-US" sz="9000" b="1" i="1" u="none" strike="noStrike" cap="none" dirty="0" err="1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vitar</a:t>
            </a:r>
            <a:r>
              <a:rPr lang="en-US" sz="9000" b="1" i="1" u="none" strike="noStrike" cap="none" dirty="0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0" b="1" i="1" dirty="0" err="1">
                <a:solidFill>
                  <a:srgbClr val="0E2654"/>
                </a:solidFill>
              </a:rPr>
              <a:t>i</a:t>
            </a:r>
            <a:r>
              <a:rPr lang="en-US" sz="9000" b="1" i="1" u="none" strike="noStrike" cap="none" dirty="0" err="1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mpugnações</a:t>
            </a:r>
            <a:r>
              <a:rPr lang="en-US" sz="9000" b="1" i="1" u="none" strike="noStrike" cap="none" dirty="0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0" b="1" i="1" dirty="0" err="1">
                <a:solidFill>
                  <a:srgbClr val="0E2654"/>
                </a:solidFill>
              </a:rPr>
              <a:t>a</a:t>
            </a:r>
            <a:r>
              <a:rPr lang="en-US" sz="9000" b="1" i="1" u="none" strike="noStrike" cap="none" dirty="0" err="1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tuando</a:t>
            </a:r>
            <a:r>
              <a:rPr lang="en-US" sz="9000" b="1" i="1" u="none" strike="noStrike" cap="none" dirty="0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0" b="1" i="1" u="none" strike="noStrike" cap="none" dirty="0" err="1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9000" b="1" i="1" u="none" strike="noStrike" cap="none" dirty="0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0" b="1" i="1" u="none" strike="noStrike" cap="none" dirty="0" err="1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perito</a:t>
            </a:r>
            <a:r>
              <a:rPr lang="en-US" sz="9000" b="1" i="1" u="none" strike="noStrike" cap="none" dirty="0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9000" b="1" i="1" dirty="0" err="1">
                <a:solidFill>
                  <a:srgbClr val="0E2654"/>
                </a:solidFill>
              </a:rPr>
              <a:t>j</a:t>
            </a:r>
            <a:r>
              <a:rPr lang="en-US" sz="9000" b="1" i="1" u="none" strike="noStrike" cap="none" dirty="0" err="1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uízo</a:t>
            </a:r>
            <a:r>
              <a:rPr lang="en-US" sz="9000" b="1" i="1" u="none" strike="noStrike" cap="none" dirty="0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9144000" y="2510492"/>
            <a:ext cx="6789000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7273" lvl="1" indent="-283636" algn="just">
              <a:lnSpc>
                <a:spcPct val="140007"/>
              </a:lnSpc>
              <a:buSzPts val="2627"/>
              <a:buFont typeface="Arial"/>
              <a:buChar char="•"/>
            </a:pPr>
            <a:r>
              <a:rPr lang="pt-BR" sz="2800" dirty="0"/>
              <a:t>Como surgem as impugnações, quais os principais erros encontrados em laudos periciais. Como os assistentes técnicos identificam fragilidades e principalmente como o perito do juízo pode estruturar um trabalho técnico sólido, transparente e menos suscetível a questionamentos.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3479887" y="3874628"/>
            <a:ext cx="5816513" cy="268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7000"/>
              </a:lnSpc>
              <a:buSzPts val="8000"/>
            </a:pPr>
            <a:r>
              <a:rPr lang="pt-BR" sz="6000" b="1" dirty="0"/>
              <a:t>O objetivo desse estudo é demonstrar: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4"/>
          <p:cNvGrpSpPr/>
          <p:nvPr/>
        </p:nvGrpSpPr>
        <p:grpSpPr>
          <a:xfrm rot="5400000">
            <a:off x="1837369" y="4649306"/>
            <a:ext cx="1301039" cy="752726"/>
            <a:chOff x="0" y="0"/>
            <a:chExt cx="1734718" cy="1003635"/>
          </a:xfrm>
        </p:grpSpPr>
        <p:sp>
          <p:nvSpPr>
            <p:cNvPr id="109" name="Google Shape;109;p4"/>
            <p:cNvSpPr/>
            <p:nvPr/>
          </p:nvSpPr>
          <p:spPr>
            <a:xfrm>
              <a:off x="731083" y="0"/>
              <a:ext cx="1003635" cy="1003635"/>
            </a:xfrm>
            <a:custGeom>
              <a:avLst/>
              <a:gdLst/>
              <a:ahLst/>
              <a:cxnLst/>
              <a:rect l="l" t="t" r="r" b="b"/>
              <a:pathLst>
                <a:path w="1003635" h="1003635" extrusionOk="0">
                  <a:moveTo>
                    <a:pt x="0" y="0"/>
                  </a:moveTo>
                  <a:lnTo>
                    <a:pt x="1003634" y="0"/>
                  </a:lnTo>
                  <a:lnTo>
                    <a:pt x="1003634" y="1003635"/>
                  </a:lnTo>
                  <a:lnTo>
                    <a:pt x="0" y="1003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rot="10800000">
              <a:off x="0" y="0"/>
              <a:ext cx="1003635" cy="1003635"/>
            </a:xfrm>
            <a:custGeom>
              <a:avLst/>
              <a:gdLst/>
              <a:ahLst/>
              <a:cxnLst/>
              <a:rect l="l" t="t" r="r" b="b"/>
              <a:pathLst>
                <a:path w="1003635" h="1003635" extrusionOk="0">
                  <a:moveTo>
                    <a:pt x="1003635" y="1003635"/>
                  </a:moveTo>
                  <a:lnTo>
                    <a:pt x="0" y="1003635"/>
                  </a:lnTo>
                  <a:lnTo>
                    <a:pt x="0" y="0"/>
                  </a:lnTo>
                  <a:lnTo>
                    <a:pt x="1003635" y="0"/>
                  </a:lnTo>
                  <a:lnTo>
                    <a:pt x="1003635" y="1003635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471055" y="866775"/>
            <a:ext cx="1713807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  <a:buSzPts val="8000"/>
            </a:pPr>
            <a:r>
              <a:rPr lang="pt-BR" sz="8000" b="1" dirty="0"/>
              <a:t>A importância do perito do juízo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1784864" y="4385685"/>
            <a:ext cx="458005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  <a:buSzPts val="4000"/>
            </a:pPr>
            <a:r>
              <a:rPr lang="pt-BR" sz="4000" b="1" dirty="0"/>
              <a:t>Sua função é: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9763631" y="4202197"/>
            <a:ext cx="605826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laudo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pericial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3305232" y="2921446"/>
            <a:ext cx="1239263" cy="123926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D8A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3305195" y="2984863"/>
            <a:ext cx="12393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lang="en-US" sz="6399" b="1" i="0" u="none" strike="noStrike" cap="none" dirty="0">
                <a:solidFill>
                  <a:srgbClr val="F8F5EC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11566159" y="2857681"/>
            <a:ext cx="1239263" cy="123926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D8A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11566159" y="2962934"/>
            <a:ext cx="12393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lang="en-US" sz="6399" b="1" i="0" u="none" strike="noStrike" cap="none" dirty="0">
                <a:solidFill>
                  <a:srgbClr val="F8F5EC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1884347" y="5062793"/>
            <a:ext cx="6640023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Análise técnica;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Metodologia aplicada;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Demonstração lógica;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Fundamentação contábil, financeira ou trabalhista;</a:t>
            </a: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Conclusão objetiva baseada nos documentos do autos.</a:t>
            </a:r>
          </a:p>
        </p:txBody>
      </p:sp>
      <p:sp>
        <p:nvSpPr>
          <p:cNvPr id="126" name="Google Shape;126;p5"/>
          <p:cNvSpPr txBox="1"/>
          <p:nvPr/>
        </p:nvSpPr>
        <p:spPr>
          <a:xfrm>
            <a:off x="10802722" y="5661667"/>
            <a:ext cx="4729957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Técnico;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Auditável;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Fundamentado;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Transparente;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Reproduzível.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/>
        </p:nvSpPr>
        <p:spPr>
          <a:xfrm>
            <a:off x="-180108" y="1429182"/>
            <a:ext cx="1909156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  <a:buSzPts val="8000"/>
            </a:pPr>
            <a:r>
              <a:rPr lang="pt-BR" sz="6000" b="1" dirty="0"/>
              <a:t>O QUE GERA IMPUGNAÇÕES NAS PERÍCIAS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2310670" y="2927509"/>
            <a:ext cx="12167329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O cálculo não observa a decisão judicial (casos em que o perito amplia ou restringe indevidamente a condenação)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A metodologia não é demonstrada (não é demonstrada a memória de cálculo ou apresenta valores sem explicação)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Existem inconsistências matemáticas;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Existem falhas na interpretação da coisa julgada.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B6094D-535B-5176-A5B0-72A49E4C9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15" y="6377298"/>
            <a:ext cx="17969969" cy="17810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BF198284-128D-9233-F3CA-C67E681A2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A23451D6-51C2-7199-8B90-24C6B1746569}"/>
              </a:ext>
            </a:extLst>
          </p:cNvPr>
          <p:cNvSpPr txBox="1"/>
          <p:nvPr/>
        </p:nvSpPr>
        <p:spPr>
          <a:xfrm>
            <a:off x="2064327" y="866775"/>
            <a:ext cx="14602691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  <a:buSzPts val="8000"/>
            </a:pPr>
            <a:r>
              <a:rPr lang="pt-BR" sz="5400" b="1" dirty="0"/>
              <a:t>O QUE O ASSISTENTE TÉCNICO ANALISA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>
            <a:extLst>
              <a:ext uri="{FF2B5EF4-FFF2-40B4-BE49-F238E27FC236}">
                <a16:creationId xmlns:a16="http://schemas.microsoft.com/office/drawing/2014/main" id="{FD6A1D45-B2D6-7317-42A6-6F46D52B62DF}"/>
              </a:ext>
            </a:extLst>
          </p:cNvPr>
          <p:cNvSpPr txBox="1"/>
          <p:nvPr/>
        </p:nvSpPr>
        <p:spPr>
          <a:xfrm>
            <a:off x="-471252" y="2110800"/>
            <a:ext cx="676105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  <a:buSzPts val="4000"/>
            </a:pPr>
            <a:r>
              <a:rPr lang="pt-BR" sz="4000" b="1" dirty="0"/>
              <a:t>Estrutura do cálculo: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>
            <a:extLst>
              <a:ext uri="{FF2B5EF4-FFF2-40B4-BE49-F238E27FC236}">
                <a16:creationId xmlns:a16="http://schemas.microsoft.com/office/drawing/2014/main" id="{7D0BD3F4-9985-1FC5-4DF2-8CF9B21F6E00}"/>
              </a:ext>
            </a:extLst>
          </p:cNvPr>
          <p:cNvSpPr txBox="1"/>
          <p:nvPr/>
        </p:nvSpPr>
        <p:spPr>
          <a:xfrm>
            <a:off x="-225702" y="3525799"/>
            <a:ext cx="458005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  <a:buSzPts val="4000"/>
            </a:pPr>
            <a:r>
              <a:rPr lang="pt-BR" sz="4000" b="1" dirty="0"/>
              <a:t>Coisa julgada: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>
            <a:extLst>
              <a:ext uri="{FF2B5EF4-FFF2-40B4-BE49-F238E27FC236}">
                <a16:creationId xmlns:a16="http://schemas.microsoft.com/office/drawing/2014/main" id="{376C2AB2-BFC8-982F-79C7-FE1ACF74CD8C}"/>
              </a:ext>
            </a:extLst>
          </p:cNvPr>
          <p:cNvSpPr txBox="1"/>
          <p:nvPr/>
        </p:nvSpPr>
        <p:spPr>
          <a:xfrm>
            <a:off x="-1205346" y="5216164"/>
            <a:ext cx="871732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  <a:buSzPts val="4000"/>
            </a:pPr>
            <a:r>
              <a:rPr lang="pt-BR" sz="4000" b="1" dirty="0"/>
              <a:t>Aspectos matemáticos: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>
            <a:extLst>
              <a:ext uri="{FF2B5EF4-FFF2-40B4-BE49-F238E27FC236}">
                <a16:creationId xmlns:a16="http://schemas.microsoft.com/office/drawing/2014/main" id="{F3A91282-BE37-8C72-9086-01369538A48E}"/>
              </a:ext>
            </a:extLst>
          </p:cNvPr>
          <p:cNvSpPr txBox="1"/>
          <p:nvPr/>
        </p:nvSpPr>
        <p:spPr>
          <a:xfrm>
            <a:off x="5497355" y="2110800"/>
            <a:ext cx="11366443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7"/>
              </a:lnSpc>
              <a:buSzPts val="2627"/>
            </a:pPr>
            <a:r>
              <a:rPr lang="pt-BR" sz="2800" dirty="0"/>
              <a:t>Utilização do </a:t>
            </a:r>
            <a:r>
              <a:rPr lang="pt-BR" sz="2800" dirty="0" err="1"/>
              <a:t>PJe-Calc</a:t>
            </a:r>
            <a:r>
              <a:rPr lang="pt-BR" sz="2800" dirty="0"/>
              <a:t>, versão do sistema, memória de </a:t>
            </a:r>
            <a:r>
              <a:rPr lang="pt-BR" sz="2800" dirty="0" err="1"/>
              <a:t>cálculo,verbas</a:t>
            </a:r>
            <a:r>
              <a:rPr lang="pt-BR" sz="2800" dirty="0"/>
              <a:t> zeradas, ausência de metodologia.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>
            <a:extLst>
              <a:ext uri="{FF2B5EF4-FFF2-40B4-BE49-F238E27FC236}">
                <a16:creationId xmlns:a16="http://schemas.microsoft.com/office/drawing/2014/main" id="{7BABD37D-E9C1-B2FD-27CC-A2B655785EEE}"/>
              </a:ext>
            </a:extLst>
          </p:cNvPr>
          <p:cNvSpPr txBox="1"/>
          <p:nvPr/>
        </p:nvSpPr>
        <p:spPr>
          <a:xfrm>
            <a:off x="3924826" y="3525799"/>
            <a:ext cx="12742192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7"/>
              </a:lnSpc>
              <a:buSzPts val="2627"/>
            </a:pPr>
            <a:r>
              <a:rPr lang="pt-BR" sz="2800" dirty="0"/>
              <a:t>Reflexos indevidos, verbas não deferidas, exclusões incorretas e parâmetros divergentes da sentença.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>
            <a:extLst>
              <a:ext uri="{FF2B5EF4-FFF2-40B4-BE49-F238E27FC236}">
                <a16:creationId xmlns:a16="http://schemas.microsoft.com/office/drawing/2014/main" id="{093637AC-EE21-B6EF-842C-1D388094DFA1}"/>
              </a:ext>
            </a:extLst>
          </p:cNvPr>
          <p:cNvSpPr txBox="1"/>
          <p:nvPr/>
        </p:nvSpPr>
        <p:spPr>
          <a:xfrm>
            <a:off x="6137565" y="5216164"/>
            <a:ext cx="11734800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7"/>
              </a:lnSpc>
              <a:buSzPts val="2627"/>
            </a:pPr>
            <a:r>
              <a:rPr lang="pt-BR" sz="2800" dirty="0"/>
              <a:t>Médias, divisores, reflexos, juros, correção monetária, FGTS, INSS e IRRF.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D498D7-1C03-046B-607F-D5CC67797142}"/>
              </a:ext>
            </a:extLst>
          </p:cNvPr>
          <p:cNvSpPr txBox="1"/>
          <p:nvPr/>
        </p:nvSpPr>
        <p:spPr>
          <a:xfrm>
            <a:off x="-1859972" y="6906529"/>
            <a:ext cx="9746672" cy="71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SzPts val="4000"/>
            </a:pPr>
            <a:r>
              <a:rPr lang="pt-BR" sz="4000" b="1" dirty="0"/>
              <a:t>Aspectos processuais:</a:t>
            </a:r>
            <a:endParaRPr lang="pt-BR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8C43E9-5237-4038-CE05-32E8BB8E6748}"/>
              </a:ext>
            </a:extLst>
          </p:cNvPr>
          <p:cNvSpPr txBox="1"/>
          <p:nvPr/>
        </p:nvSpPr>
        <p:spPr>
          <a:xfrm>
            <a:off x="5964382" y="6946440"/>
            <a:ext cx="10072254" cy="12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40007"/>
              </a:lnSpc>
              <a:buSzPts val="2627"/>
            </a:pPr>
            <a:r>
              <a:rPr lang="pt-BR" sz="2800" dirty="0"/>
              <a:t>Prescrição, limitação da inicial, compensações, deduções, períodos considerados e marcos processuais.</a:t>
            </a:r>
            <a:r>
              <a:rPr lang="pt-BR" sz="1400" dirty="0"/>
              <a:t>.</a:t>
            </a:r>
            <a:endParaRPr lang="pt-BR"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48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9BB4519A-EBC1-9B8C-1691-40605DBA0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C669D7BD-3806-F16E-E83D-F64C65CBC039}"/>
              </a:ext>
            </a:extLst>
          </p:cNvPr>
          <p:cNvSpPr txBox="1"/>
          <p:nvPr/>
        </p:nvSpPr>
        <p:spPr>
          <a:xfrm>
            <a:off x="9144000" y="2510492"/>
            <a:ext cx="678900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Demonstrando todos os critérios utilizados;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Procurar evitar premissas implícitas;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Fundamentar pontos controvertidos;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Apresentar memória de cálculo;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Justificar reflexos e incidências;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Explicar metodologias aplicadas.</a:t>
            </a:r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24B88FCF-4970-1794-AB22-A5E1A5C210DE}"/>
              </a:ext>
            </a:extLst>
          </p:cNvPr>
          <p:cNvSpPr txBox="1"/>
          <p:nvPr/>
        </p:nvSpPr>
        <p:spPr>
          <a:xfrm>
            <a:off x="3479887" y="3874628"/>
            <a:ext cx="5816513" cy="358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7000"/>
              </a:lnSpc>
              <a:buSzPts val="8000"/>
            </a:pPr>
            <a:r>
              <a:rPr lang="pt-BR" sz="6000" b="1" dirty="0"/>
              <a:t>COMO O PERITO DO JUÍZO DEVE ATUAR: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4">
            <a:extLst>
              <a:ext uri="{FF2B5EF4-FFF2-40B4-BE49-F238E27FC236}">
                <a16:creationId xmlns:a16="http://schemas.microsoft.com/office/drawing/2014/main" id="{6B928FA3-33FF-EDCE-CFC2-5ED10228192A}"/>
              </a:ext>
            </a:extLst>
          </p:cNvPr>
          <p:cNvGrpSpPr/>
          <p:nvPr/>
        </p:nvGrpSpPr>
        <p:grpSpPr>
          <a:xfrm rot="5400000">
            <a:off x="1837369" y="4649306"/>
            <a:ext cx="1301039" cy="752726"/>
            <a:chOff x="0" y="0"/>
            <a:chExt cx="1734718" cy="1003635"/>
          </a:xfrm>
        </p:grpSpPr>
        <p:sp>
          <p:nvSpPr>
            <p:cNvPr id="109" name="Google Shape;109;p4">
              <a:extLst>
                <a:ext uri="{FF2B5EF4-FFF2-40B4-BE49-F238E27FC236}">
                  <a16:creationId xmlns:a16="http://schemas.microsoft.com/office/drawing/2014/main" id="{B13B1614-35AB-785A-9229-E80A27967105}"/>
                </a:ext>
              </a:extLst>
            </p:cNvPr>
            <p:cNvSpPr/>
            <p:nvPr/>
          </p:nvSpPr>
          <p:spPr>
            <a:xfrm>
              <a:off x="731083" y="0"/>
              <a:ext cx="1003635" cy="1003635"/>
            </a:xfrm>
            <a:custGeom>
              <a:avLst/>
              <a:gdLst/>
              <a:ahLst/>
              <a:cxnLst/>
              <a:rect l="l" t="t" r="r" b="b"/>
              <a:pathLst>
                <a:path w="1003635" h="1003635" extrusionOk="0">
                  <a:moveTo>
                    <a:pt x="0" y="0"/>
                  </a:moveTo>
                  <a:lnTo>
                    <a:pt x="1003634" y="0"/>
                  </a:lnTo>
                  <a:lnTo>
                    <a:pt x="1003634" y="1003635"/>
                  </a:lnTo>
                  <a:lnTo>
                    <a:pt x="0" y="1003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>
              <a:extLst>
                <a:ext uri="{FF2B5EF4-FFF2-40B4-BE49-F238E27FC236}">
                  <a16:creationId xmlns:a16="http://schemas.microsoft.com/office/drawing/2014/main" id="{B30DA227-A0BA-F53E-47FC-21BA76A66A85}"/>
                </a:ext>
              </a:extLst>
            </p:cNvPr>
            <p:cNvSpPr/>
            <p:nvPr/>
          </p:nvSpPr>
          <p:spPr>
            <a:xfrm rot="10800000">
              <a:off x="0" y="0"/>
              <a:ext cx="1003635" cy="1003635"/>
            </a:xfrm>
            <a:custGeom>
              <a:avLst/>
              <a:gdLst/>
              <a:ahLst/>
              <a:cxnLst/>
              <a:rect l="l" t="t" r="r" b="b"/>
              <a:pathLst>
                <a:path w="1003635" h="1003635" extrusionOk="0">
                  <a:moveTo>
                    <a:pt x="1003635" y="1003635"/>
                  </a:moveTo>
                  <a:lnTo>
                    <a:pt x="0" y="1003635"/>
                  </a:lnTo>
                  <a:lnTo>
                    <a:pt x="0" y="0"/>
                  </a:lnTo>
                  <a:lnTo>
                    <a:pt x="1003635" y="0"/>
                  </a:lnTo>
                  <a:lnTo>
                    <a:pt x="1003635" y="1003635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95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92F9E07E-5CEE-849F-7003-B76DBA91F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D04B03F8-E690-E039-392F-97B7A29D685D}"/>
              </a:ext>
            </a:extLst>
          </p:cNvPr>
          <p:cNvSpPr txBox="1"/>
          <p:nvPr/>
        </p:nvSpPr>
        <p:spPr>
          <a:xfrm>
            <a:off x="9144000" y="2289300"/>
            <a:ext cx="67890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Síntese do objeto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Dados e parâmetros utilizados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Fundamentação técnica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Metodologia aplicada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Conclusão</a:t>
            </a:r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D243ADE5-34BC-9286-3D86-1882CD4755F9}"/>
              </a:ext>
            </a:extLst>
          </p:cNvPr>
          <p:cNvSpPr txBox="1"/>
          <p:nvPr/>
        </p:nvSpPr>
        <p:spPr>
          <a:xfrm>
            <a:off x="3327487" y="1729146"/>
            <a:ext cx="5816513" cy="358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7000"/>
              </a:lnSpc>
              <a:buSzPts val="8000"/>
            </a:pPr>
            <a:r>
              <a:rPr lang="pt-BR" sz="6000" b="1" dirty="0"/>
              <a:t>ESTRUTURA IDEAL DE UM LAUDO PERICIAL: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4">
            <a:extLst>
              <a:ext uri="{FF2B5EF4-FFF2-40B4-BE49-F238E27FC236}">
                <a16:creationId xmlns:a16="http://schemas.microsoft.com/office/drawing/2014/main" id="{1F9DA707-2E00-4779-D551-F4B31FC722BF}"/>
              </a:ext>
            </a:extLst>
          </p:cNvPr>
          <p:cNvGrpSpPr/>
          <p:nvPr/>
        </p:nvGrpSpPr>
        <p:grpSpPr>
          <a:xfrm rot="5400000">
            <a:off x="1851224" y="2945197"/>
            <a:ext cx="1301039" cy="752726"/>
            <a:chOff x="0" y="0"/>
            <a:chExt cx="1734718" cy="1003635"/>
          </a:xfrm>
        </p:grpSpPr>
        <p:sp>
          <p:nvSpPr>
            <p:cNvPr id="109" name="Google Shape;109;p4">
              <a:extLst>
                <a:ext uri="{FF2B5EF4-FFF2-40B4-BE49-F238E27FC236}">
                  <a16:creationId xmlns:a16="http://schemas.microsoft.com/office/drawing/2014/main" id="{03760603-CF79-659A-87CD-5AC7A20FCFE4}"/>
                </a:ext>
              </a:extLst>
            </p:cNvPr>
            <p:cNvSpPr/>
            <p:nvPr/>
          </p:nvSpPr>
          <p:spPr>
            <a:xfrm>
              <a:off x="731083" y="0"/>
              <a:ext cx="1003635" cy="1003635"/>
            </a:xfrm>
            <a:custGeom>
              <a:avLst/>
              <a:gdLst/>
              <a:ahLst/>
              <a:cxnLst/>
              <a:rect l="l" t="t" r="r" b="b"/>
              <a:pathLst>
                <a:path w="1003635" h="1003635" extrusionOk="0">
                  <a:moveTo>
                    <a:pt x="0" y="0"/>
                  </a:moveTo>
                  <a:lnTo>
                    <a:pt x="1003634" y="0"/>
                  </a:lnTo>
                  <a:lnTo>
                    <a:pt x="1003634" y="1003635"/>
                  </a:lnTo>
                  <a:lnTo>
                    <a:pt x="0" y="1003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>
              <a:extLst>
                <a:ext uri="{FF2B5EF4-FFF2-40B4-BE49-F238E27FC236}">
                  <a16:creationId xmlns:a16="http://schemas.microsoft.com/office/drawing/2014/main" id="{6DEFE22F-BE4A-0B9A-B492-FF021C6BE65C}"/>
                </a:ext>
              </a:extLst>
            </p:cNvPr>
            <p:cNvSpPr/>
            <p:nvPr/>
          </p:nvSpPr>
          <p:spPr>
            <a:xfrm rot="10800000">
              <a:off x="0" y="0"/>
              <a:ext cx="1003635" cy="1003635"/>
            </a:xfrm>
            <a:custGeom>
              <a:avLst/>
              <a:gdLst/>
              <a:ahLst/>
              <a:cxnLst/>
              <a:rect l="l" t="t" r="r" b="b"/>
              <a:pathLst>
                <a:path w="1003635" h="1003635" extrusionOk="0">
                  <a:moveTo>
                    <a:pt x="1003635" y="1003635"/>
                  </a:moveTo>
                  <a:lnTo>
                    <a:pt x="0" y="1003635"/>
                  </a:lnTo>
                  <a:lnTo>
                    <a:pt x="0" y="0"/>
                  </a:lnTo>
                  <a:lnTo>
                    <a:pt x="1003635" y="0"/>
                  </a:lnTo>
                  <a:lnTo>
                    <a:pt x="1003635" y="1003635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183F3B-3E04-046E-D74F-825F715EEC93}"/>
              </a:ext>
            </a:extLst>
          </p:cNvPr>
          <p:cNvSpPr txBox="1"/>
          <p:nvPr/>
        </p:nvSpPr>
        <p:spPr>
          <a:xfrm>
            <a:off x="6235743" y="6520313"/>
            <a:ext cx="9144000" cy="68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7000"/>
              </a:lnSpc>
              <a:buSzPts val="8000"/>
            </a:pPr>
            <a:r>
              <a:rPr lang="pt-BR" sz="4000" b="1" i="1" dirty="0"/>
              <a:t>LINK NBC TP 01</a:t>
            </a:r>
            <a:r>
              <a:rPr lang="pt-BR" sz="4000" b="1" dirty="0"/>
              <a:t>:</a:t>
            </a:r>
            <a:endParaRPr lang="pt-BR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FC6065-21CC-3E05-03F1-80B102030B47}"/>
              </a:ext>
            </a:extLst>
          </p:cNvPr>
          <p:cNvSpPr txBox="1"/>
          <p:nvPr/>
        </p:nvSpPr>
        <p:spPr>
          <a:xfrm>
            <a:off x="637310" y="7322080"/>
            <a:ext cx="167501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https://www.bing.com/ck/a?!&amp;&amp;p=eebe44f563c312f873558b58c0ad2013e53712f7669dac07834ff46fc85c0245JmltdHM9MTc4MDYxNzYwMA&amp;ptn=3&amp;ver=2&amp;hsh=4&amp;fclid=2883e1be-4ecb-65e7-1378-f4964f7a6432&amp;psq=nbc+tp+01&amp;u=a1aHR0cHM6Ly93d3cuY2ZjLm9yZy5ici93cC1jb250ZW50L3VwbG9hZHMvMjAxNi8wMi9OQkNfVFBfMDEucGRm</a:t>
            </a:r>
          </a:p>
        </p:txBody>
      </p:sp>
    </p:spTree>
    <p:extLst>
      <p:ext uri="{BB962C8B-B14F-4D97-AF65-F5344CB8AC3E}">
        <p14:creationId xmlns:p14="http://schemas.microsoft.com/office/powerpoint/2010/main" val="33051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92A6B77E-83F0-EF1A-CB5B-659D0FA2B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1F99096C-21ED-CE63-04E7-0365F2340C7F}"/>
              </a:ext>
            </a:extLst>
          </p:cNvPr>
          <p:cNvSpPr txBox="1"/>
          <p:nvPr/>
        </p:nvSpPr>
        <p:spPr>
          <a:xfrm>
            <a:off x="2064327" y="866775"/>
            <a:ext cx="14602691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  <a:buSzPts val="8000"/>
            </a:pPr>
            <a:r>
              <a:rPr lang="pt-BR" sz="5400" b="1" dirty="0"/>
              <a:t>PRINCIPAIS PONTOS DE IMPUGNAÇÕES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>
            <a:extLst>
              <a:ext uri="{FF2B5EF4-FFF2-40B4-BE49-F238E27FC236}">
                <a16:creationId xmlns:a16="http://schemas.microsoft.com/office/drawing/2014/main" id="{12229332-5A52-10B0-573B-2F7879F0E118}"/>
              </a:ext>
            </a:extLst>
          </p:cNvPr>
          <p:cNvSpPr txBox="1"/>
          <p:nvPr/>
        </p:nvSpPr>
        <p:spPr>
          <a:xfrm>
            <a:off x="-471252" y="2110800"/>
            <a:ext cx="676105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  <a:buSzPts val="4000"/>
            </a:pPr>
            <a:r>
              <a:rPr lang="pt-BR" sz="4000" b="1" dirty="0"/>
              <a:t>Perícia Trabalhista: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>
            <a:extLst>
              <a:ext uri="{FF2B5EF4-FFF2-40B4-BE49-F238E27FC236}">
                <a16:creationId xmlns:a16="http://schemas.microsoft.com/office/drawing/2014/main" id="{92BF2664-A017-74D8-1F75-E9ED78957292}"/>
              </a:ext>
            </a:extLst>
          </p:cNvPr>
          <p:cNvSpPr txBox="1"/>
          <p:nvPr/>
        </p:nvSpPr>
        <p:spPr>
          <a:xfrm>
            <a:off x="-1859972" y="4197865"/>
            <a:ext cx="871732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  <a:buSzPts val="4000"/>
            </a:pPr>
            <a:r>
              <a:rPr lang="pt-BR" sz="4000" b="1" dirty="0"/>
              <a:t>Perícia Contábil: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>
            <a:extLst>
              <a:ext uri="{FF2B5EF4-FFF2-40B4-BE49-F238E27FC236}">
                <a16:creationId xmlns:a16="http://schemas.microsoft.com/office/drawing/2014/main" id="{A3304240-ECB1-B863-6006-CD2C2A227118}"/>
              </a:ext>
            </a:extLst>
          </p:cNvPr>
          <p:cNvSpPr txBox="1"/>
          <p:nvPr/>
        </p:nvSpPr>
        <p:spPr>
          <a:xfrm>
            <a:off x="5497355" y="2110800"/>
            <a:ext cx="11366443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0007"/>
              </a:lnSpc>
              <a:buSzPts val="2627"/>
            </a:pPr>
            <a:r>
              <a:rPr lang="pt-BR" sz="2400" b="1" dirty="0"/>
              <a:t>Horas extras, reflexos, adicional noturno, FGTS, verbas rescisórias, limitação da inicial, juros e correção monetária e contribuições previdenciárias. (Observar rigorosamente: sentença, acórdãos, </a:t>
            </a:r>
            <a:r>
              <a:rPr lang="pt-BR" sz="2400" b="1" dirty="0" err="1"/>
              <a:t>OJs</a:t>
            </a:r>
            <a:r>
              <a:rPr lang="pt-BR" sz="2400" b="1" dirty="0"/>
              <a:t>, súmulas, prescrição e períodos deferidos).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>
            <a:extLst>
              <a:ext uri="{FF2B5EF4-FFF2-40B4-BE49-F238E27FC236}">
                <a16:creationId xmlns:a16="http://schemas.microsoft.com/office/drawing/2014/main" id="{32761784-0F40-908D-A6FC-FC729EE1AB36}"/>
              </a:ext>
            </a:extLst>
          </p:cNvPr>
          <p:cNvSpPr txBox="1"/>
          <p:nvPr/>
        </p:nvSpPr>
        <p:spPr>
          <a:xfrm>
            <a:off x="4764230" y="4230177"/>
            <a:ext cx="12706351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0007"/>
              </a:lnSpc>
              <a:buSzPts val="2627"/>
            </a:pPr>
            <a:r>
              <a:rPr lang="pt-BR" sz="2400" b="1" dirty="0"/>
              <a:t>Ausência de documentação, inconsistências em balanços, divergência em lançamentos, apuração patrimonial, omissão de receitas, análise de fluxo financeiro e avaliação societária. (o perito deve: identificar documentos utilizados, demonstrar rastreabilidade, justificar critérios contábeis e indicar normas aplicáveis).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BA7E32-46E4-578A-B6FD-4EA7CF6179E7}"/>
              </a:ext>
            </a:extLst>
          </p:cNvPr>
          <p:cNvSpPr txBox="1"/>
          <p:nvPr/>
        </p:nvSpPr>
        <p:spPr>
          <a:xfrm>
            <a:off x="-2109354" y="6951753"/>
            <a:ext cx="9746672" cy="71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SzPts val="4000"/>
            </a:pPr>
            <a:r>
              <a:rPr lang="pt-BR" sz="4000" b="1" dirty="0"/>
              <a:t>Perícia Financeira:</a:t>
            </a:r>
            <a:endParaRPr lang="pt-BR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436469-937C-DB2A-23C6-5CF412996B9D}"/>
              </a:ext>
            </a:extLst>
          </p:cNvPr>
          <p:cNvSpPr txBox="1"/>
          <p:nvPr/>
        </p:nvSpPr>
        <p:spPr>
          <a:xfrm>
            <a:off x="5160819" y="6962379"/>
            <a:ext cx="12115799" cy="210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40007"/>
              </a:lnSpc>
              <a:buSzPts val="2627"/>
            </a:pPr>
            <a:r>
              <a:rPr lang="pt-BR" sz="2400" b="1" dirty="0"/>
              <a:t>Aplicação incorreta de juros, capitalização, amortização, taxas abusivas, divergência contratual, atualização monetária e cálculo de financiamentos. (O perito deve demonstrar: fórmula aplicada, sistema de amortização, taxa utilizada, origem dos índices e metodologia financeira adotada).</a:t>
            </a:r>
            <a:endParaRPr lang="pt-BR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67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772</Words>
  <Application>Microsoft Office PowerPoint</Application>
  <PresentationFormat>Personalizar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Open Sans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pichau</dc:creator>
  <cp:lastModifiedBy>Iarytissa Pimentel</cp:lastModifiedBy>
  <cp:revision>2</cp:revision>
  <dcterms:created xsi:type="dcterms:W3CDTF">2006-08-16T00:00:00Z</dcterms:created>
  <dcterms:modified xsi:type="dcterms:W3CDTF">2026-06-05T16:47:04Z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0x01010030243B742AC148479F7CE00179F4DE07</vt:lpwstr>
  </property>
  <property fmtid="{D5CDD505-2E9C-101B-9397-08002B2CF9AE}" pid="3" name="MediaServiceImageTags">
    <vt:lpwstr/>
  </property>
</Properties>
</file>