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93" r:id="rId2"/>
    <p:sldId id="292" r:id="rId3"/>
    <p:sldId id="310" r:id="rId4"/>
    <p:sldId id="311" r:id="rId5"/>
    <p:sldId id="312" r:id="rId6"/>
    <p:sldId id="256" r:id="rId7"/>
    <p:sldId id="264" r:id="rId8"/>
    <p:sldId id="260" r:id="rId9"/>
    <p:sldId id="281" r:id="rId10"/>
    <p:sldId id="282" r:id="rId11"/>
    <p:sldId id="283" r:id="rId12"/>
    <p:sldId id="284" r:id="rId13"/>
    <p:sldId id="261" r:id="rId14"/>
    <p:sldId id="286" r:id="rId15"/>
    <p:sldId id="287" r:id="rId16"/>
    <p:sldId id="288" r:id="rId17"/>
    <p:sldId id="289" r:id="rId18"/>
    <p:sldId id="262" r:id="rId19"/>
    <p:sldId id="294" r:id="rId20"/>
    <p:sldId id="297" r:id="rId21"/>
    <p:sldId id="298" r:id="rId22"/>
    <p:sldId id="299" r:id="rId23"/>
    <p:sldId id="300" r:id="rId24"/>
    <p:sldId id="276" r:id="rId25"/>
    <p:sldId id="277" r:id="rId26"/>
    <p:sldId id="301" r:id="rId27"/>
    <p:sldId id="302" r:id="rId28"/>
    <p:sldId id="303" r:id="rId29"/>
    <p:sldId id="270" r:id="rId30"/>
    <p:sldId id="271" r:id="rId31"/>
    <p:sldId id="304" r:id="rId32"/>
    <p:sldId id="305" r:id="rId33"/>
    <p:sldId id="306" r:id="rId34"/>
    <p:sldId id="265" r:id="rId35"/>
    <p:sldId id="266" r:id="rId36"/>
    <p:sldId id="307" r:id="rId37"/>
    <p:sldId id="308" r:id="rId38"/>
    <p:sldId id="309" r:id="rId3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53" autoAdjust="0"/>
    <p:restoredTop sz="94660"/>
  </p:normalViewPr>
  <p:slideViewPr>
    <p:cSldViewPr snapToGrid="0">
      <p:cViewPr varScale="1">
        <p:scale>
          <a:sx n="64" d="100"/>
          <a:sy n="64" d="100"/>
        </p:scale>
        <p:origin x="78" y="3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pt-BR" smtClean="0"/>
              <a:t>Clique para editar o título mestre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e Legenda">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pt-BR" smtClean="0"/>
              <a:t>Clique para editar o título mestre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 texto mestre</a:t>
            </a:r>
          </a:p>
        </p:txBody>
      </p:sp>
      <p:sp>
        <p:nvSpPr>
          <p:cNvPr id="4" name="Date Placeholder 3"/>
          <p:cNvSpPr>
            <a:spLocks noGrp="1"/>
          </p:cNvSpPr>
          <p:nvPr>
            <p:ph type="dt" sz="half" idx="10"/>
          </p:nvPr>
        </p:nvSpPr>
        <p:spPr/>
        <p:txBody>
          <a:bodyPr/>
          <a:lstStyle/>
          <a:p>
            <a:fld id="{B61BEF0D-F0BB-DE4B-95CE-6DB70DBA9567}" type="datetimeFigureOut">
              <a:rPr lang="en-US" dirty="0"/>
              <a:pPr/>
              <a:t>8/29/2019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çã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pt-BR" smtClean="0"/>
              <a:t>Clique para editar o título mestre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pt-BR" smtClean="0"/>
              <a:t>Clique para editar o texto mestre</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 texto mestre</a:t>
            </a:r>
          </a:p>
        </p:txBody>
      </p:sp>
      <p:sp>
        <p:nvSpPr>
          <p:cNvPr id="4" name="Date Placeholder 3"/>
          <p:cNvSpPr>
            <a:spLocks noGrp="1"/>
          </p:cNvSpPr>
          <p:nvPr>
            <p:ph type="dt" sz="half" idx="10"/>
          </p:nvPr>
        </p:nvSpPr>
        <p:spPr/>
        <p:txBody>
          <a:bodyPr/>
          <a:lstStyle/>
          <a:p>
            <a:fld id="{B61BEF0D-F0BB-DE4B-95CE-6DB70DBA9567}" type="datetimeFigureOut">
              <a:rPr lang="en-US" dirty="0"/>
              <a:pPr/>
              <a:t>8/29/2019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‹nº›</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artão de Nome">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pt-BR" smtClean="0"/>
              <a:t>Clique para editar o título mestre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pt-BR" smtClean="0"/>
              <a:t>Clique para editar o texto mestre</a:t>
            </a:r>
          </a:p>
        </p:txBody>
      </p:sp>
      <p:sp>
        <p:nvSpPr>
          <p:cNvPr id="5" name="Date Placeholder 4"/>
          <p:cNvSpPr>
            <a:spLocks noGrp="1"/>
          </p:cNvSpPr>
          <p:nvPr>
            <p:ph type="dt" sz="half" idx="10"/>
          </p:nvPr>
        </p:nvSpPr>
        <p:spPr/>
        <p:txBody>
          <a:bodyPr/>
          <a:lstStyle/>
          <a:p>
            <a:fld id="{B61BEF0D-F0BB-DE4B-95CE-6DB70DBA9567}" type="datetimeFigureOut">
              <a:rPr lang="en-US" dirty="0"/>
              <a:pPr/>
              <a:t>8/29/2019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r o Cartão de Nome">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pt-BR" smtClean="0"/>
              <a:t>Clique para editar o título mestre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pt-BR" smtClean="0"/>
              <a:t>Clique para editar o texto mestre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pt-BR" smtClean="0"/>
              <a:t>Clique para editar o texto mestre</a:t>
            </a:r>
          </a:p>
        </p:txBody>
      </p:sp>
      <p:sp>
        <p:nvSpPr>
          <p:cNvPr id="5" name="Date Placeholder 4"/>
          <p:cNvSpPr>
            <a:spLocks noGrp="1"/>
          </p:cNvSpPr>
          <p:nvPr>
            <p:ph type="dt" sz="half" idx="10"/>
          </p:nvPr>
        </p:nvSpPr>
        <p:spPr/>
        <p:txBody>
          <a:bodyPr/>
          <a:lstStyle/>
          <a:p>
            <a:fld id="{B61BEF0D-F0BB-DE4B-95CE-6DB70DBA9567}" type="datetimeFigureOut">
              <a:rPr lang="en-US" dirty="0"/>
              <a:pPr/>
              <a:t>8/29/2019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‹nº›</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iro ou Falso">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pt-BR" smtClean="0"/>
              <a:t>Clique para editar o título mestre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pt-BR" smtClean="0"/>
              <a:t>Clique para editar o texto mestre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pt-BR" smtClean="0"/>
              <a:t>Clique para editar o texto mestre</a:t>
            </a:r>
          </a:p>
        </p:txBody>
      </p:sp>
      <p:sp>
        <p:nvSpPr>
          <p:cNvPr id="5" name="Date Placeholder 4"/>
          <p:cNvSpPr>
            <a:spLocks noGrp="1"/>
          </p:cNvSpPr>
          <p:nvPr>
            <p:ph type="dt" sz="half" idx="10"/>
          </p:nvPr>
        </p:nvSpPr>
        <p:spPr/>
        <p:txBody>
          <a:bodyPr/>
          <a:lstStyle/>
          <a:p>
            <a:fld id="{B61BEF0D-F0BB-DE4B-95CE-6DB70DBA9567}" type="datetimeFigureOut">
              <a:rPr lang="en-US" dirty="0"/>
              <a:pPr/>
              <a:t>8/29/2019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Vertical Text Placeholder 2"/>
          <p:cNvSpPr>
            <a:spLocks noGrp="1"/>
          </p:cNvSpPr>
          <p:nvPr>
            <p:ph type="body" orient="vert" idx="1"/>
          </p:nvPr>
        </p:nvSpPr>
        <p:spPr/>
        <p:txBody>
          <a:bodyPr vert="eaVert" ancho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pt-BR" smtClean="0"/>
              <a:t>Clique para editar o título mestre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pt-BR" smtClean="0"/>
              <a:t>Clique para editar o título mestre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pt-BR" smtClean="0"/>
              <a:t>Clique para editar o título mestre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 texto mestre</a:t>
            </a:r>
          </a:p>
        </p:txBody>
      </p:sp>
      <p:sp>
        <p:nvSpPr>
          <p:cNvPr id="4" name="Date Placeholder 3"/>
          <p:cNvSpPr>
            <a:spLocks noGrp="1"/>
          </p:cNvSpPr>
          <p:nvPr>
            <p:ph type="dt" sz="half" idx="10"/>
          </p:nvPr>
        </p:nvSpPr>
        <p:spPr/>
        <p:txBody>
          <a:bodyPr/>
          <a:lstStyle/>
          <a:p>
            <a:fld id="{B61BEF0D-F0BB-DE4B-95CE-6DB70DBA9567}" type="datetimeFigureOut">
              <a:rPr lang="en-US" dirty="0"/>
              <a:pPr/>
              <a:t>8/29/2019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pt-BR" smtClean="0"/>
              <a:t>Clique para editar o título mestre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8/29/2019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pt-BR" smtClean="0"/>
              <a:t>Clique para editar o título mestre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8/29/2019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mtClean="0"/>
              <a:t>Clique para editar o título mestre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8/29/2019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8/29/2019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pt-BR" smtClean="0"/>
              <a:t>Clique para editar o título mestre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Date Placeholder 4"/>
          <p:cNvSpPr>
            <a:spLocks noGrp="1"/>
          </p:cNvSpPr>
          <p:nvPr>
            <p:ph type="dt" sz="half" idx="10"/>
          </p:nvPr>
        </p:nvSpPr>
        <p:spPr/>
        <p:txBody>
          <a:bodyPr/>
          <a:lstStyle/>
          <a:p>
            <a:fld id="{B61BEF0D-F0BB-DE4B-95CE-6DB70DBA9567}" type="datetimeFigureOut">
              <a:rPr lang="en-US" dirty="0"/>
              <a:pPr/>
              <a:t>8/29/2019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pt-BR" smtClean="0"/>
              <a:t>Clique para editar o título mestre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t-BR" smtClean="0"/>
              <a:t>Clique no ícone para adicionar uma imagem</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Date Placeholder 4"/>
          <p:cNvSpPr>
            <a:spLocks noGrp="1"/>
          </p:cNvSpPr>
          <p:nvPr>
            <p:ph type="dt" sz="half" idx="10"/>
          </p:nvPr>
        </p:nvSpPr>
        <p:spPr/>
        <p:txBody>
          <a:bodyPr/>
          <a:lstStyle/>
          <a:p>
            <a:fld id="{B61BEF0D-F0BB-DE4B-95CE-6DB70DBA9567}" type="datetimeFigureOut">
              <a:rPr lang="en-US" dirty="0"/>
              <a:pPr/>
              <a:t>8/29/2019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pt-BR" smtClean="0"/>
              <a:t>Clique para editar o título mestre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8/29/2019</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‹nº›</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99213" y="624110"/>
            <a:ext cx="10305399" cy="5072152"/>
          </a:xfrm>
        </p:spPr>
        <p:txBody>
          <a:bodyPr>
            <a:normAutofit/>
          </a:bodyPr>
          <a:lstStyle/>
          <a:p>
            <a:pPr algn="ctr"/>
            <a:r>
              <a:rPr lang="pt-BR" sz="4400" b="1" dirty="0" smtClean="0"/>
              <a:t>CURSO</a:t>
            </a:r>
            <a:br>
              <a:rPr lang="pt-BR" sz="4400" b="1" dirty="0" smtClean="0"/>
            </a:br>
            <a:r>
              <a:rPr lang="pt-BR" sz="4400" b="1" dirty="0"/>
              <a:t/>
            </a:r>
            <a:br>
              <a:rPr lang="pt-BR" sz="4400" b="1" dirty="0"/>
            </a:br>
            <a:r>
              <a:rPr lang="pt-BR" sz="4400" b="1" dirty="0" smtClean="0"/>
              <a:t/>
            </a:r>
            <a:br>
              <a:rPr lang="pt-BR" sz="4400" b="1" dirty="0" smtClean="0"/>
            </a:br>
            <a:r>
              <a:rPr lang="pt-BR" sz="6000" b="1" dirty="0" smtClean="0">
                <a:solidFill>
                  <a:srgbClr val="00B050"/>
                </a:solidFill>
              </a:rPr>
              <a:t>Simples</a:t>
            </a:r>
            <a:r>
              <a:rPr lang="pt-BR" sz="4400" b="1" dirty="0" smtClean="0"/>
              <a:t/>
            </a:r>
            <a:br>
              <a:rPr lang="pt-BR" sz="4400" b="1" dirty="0" smtClean="0"/>
            </a:br>
            <a:r>
              <a:rPr lang="pt-BR" sz="4400" b="1" dirty="0"/>
              <a:t/>
            </a:r>
            <a:br>
              <a:rPr lang="pt-BR" sz="4400" b="1" dirty="0"/>
            </a:br>
            <a:r>
              <a:rPr lang="pt-BR" sz="4400" b="1" dirty="0" smtClean="0"/>
              <a:t/>
            </a:r>
            <a:br>
              <a:rPr lang="pt-BR" sz="4400" b="1" dirty="0" smtClean="0"/>
            </a:br>
            <a:r>
              <a:rPr lang="pt-BR" sz="4400" b="1" dirty="0" err="1" smtClean="0">
                <a:solidFill>
                  <a:srgbClr val="FF0000"/>
                </a:solidFill>
              </a:rPr>
              <a:t>PRATICA</a:t>
            </a:r>
            <a:r>
              <a:rPr lang="pt-BR" sz="4400" b="1" dirty="0" err="1" smtClean="0"/>
              <a:t>mente</a:t>
            </a:r>
            <a:r>
              <a:rPr lang="pt-BR" sz="4400" b="1" dirty="0" smtClean="0"/>
              <a:t> </a:t>
            </a:r>
            <a:endParaRPr lang="pt-BR" sz="4400" b="1" dirty="0"/>
          </a:p>
        </p:txBody>
      </p:sp>
    </p:spTree>
    <p:extLst>
      <p:ext uri="{BB962C8B-B14F-4D97-AF65-F5344CB8AC3E}">
        <p14:creationId xmlns:p14="http://schemas.microsoft.com/office/powerpoint/2010/main" val="20131211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603949" y="624110"/>
            <a:ext cx="9900664" cy="1280890"/>
          </a:xfrm>
        </p:spPr>
        <p:txBody>
          <a:bodyPr>
            <a:normAutofit fontScale="90000"/>
          </a:bodyPr>
          <a:lstStyle/>
          <a:p>
            <a:r>
              <a:rPr lang="pt-BR" b="1" dirty="0" smtClean="0"/>
              <a:t>TABELA ANEXO </a:t>
            </a:r>
            <a:r>
              <a:rPr lang="pt-BR" b="1" dirty="0"/>
              <a:t>I</a:t>
            </a:r>
            <a:br>
              <a:rPr lang="pt-BR" b="1" dirty="0"/>
            </a:br>
            <a:r>
              <a:rPr lang="pt-BR" b="1" dirty="0"/>
              <a:t>PA (período de apuração) </a:t>
            </a:r>
            <a:r>
              <a:rPr lang="pt-BR" sz="4000" b="1" dirty="0"/>
              <a:t>= Maio/2019 </a:t>
            </a:r>
            <a:br>
              <a:rPr lang="pt-BR" sz="4000" b="1" dirty="0"/>
            </a:br>
            <a:endParaRPr lang="pt-BR" b="1" dirty="0"/>
          </a:p>
        </p:txBody>
      </p:sp>
      <p:pic>
        <p:nvPicPr>
          <p:cNvPr id="1026" name="Picture 2" descr="Resultado de imagem para ANEXO I"/>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22394" y="2158584"/>
            <a:ext cx="11374944" cy="4077323"/>
          </a:xfrm>
          <a:prstGeom prst="rect">
            <a:avLst/>
          </a:prstGeom>
          <a:noFill/>
          <a:extLst>
            <a:ext uri="{909E8E84-426E-40DD-AFC4-6F175D3DCCD1}">
              <a14:hiddenFill xmlns:a14="http://schemas.microsoft.com/office/drawing/2010/main">
                <a:solidFill>
                  <a:srgbClr val="FFFFFF"/>
                </a:solidFill>
              </a14:hiddenFill>
            </a:ext>
          </a:extLst>
        </p:spPr>
      </p:pic>
      <p:sp>
        <p:nvSpPr>
          <p:cNvPr id="3" name="Seta para a direita 2"/>
          <p:cNvSpPr/>
          <p:nvPr/>
        </p:nvSpPr>
        <p:spPr>
          <a:xfrm>
            <a:off x="314794" y="3552668"/>
            <a:ext cx="1289155" cy="32978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3756149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5111646" y="4901784"/>
            <a:ext cx="2158584" cy="10493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Título 1"/>
          <p:cNvSpPr>
            <a:spLocks noGrp="1"/>
          </p:cNvSpPr>
          <p:nvPr>
            <p:ph type="title"/>
          </p:nvPr>
        </p:nvSpPr>
        <p:spPr/>
        <p:txBody>
          <a:bodyPr/>
          <a:lstStyle/>
          <a:p>
            <a:r>
              <a:rPr lang="pt-BR" b="1" dirty="0" smtClean="0"/>
              <a:t>Calculo Comercio </a:t>
            </a:r>
            <a:r>
              <a:rPr lang="pt-BR" b="1" dirty="0" err="1" smtClean="0"/>
              <a:t>Aliquota</a:t>
            </a:r>
            <a:r>
              <a:rPr lang="pt-BR" b="1" dirty="0" smtClean="0"/>
              <a:t> Efetiva</a:t>
            </a:r>
            <a:endParaRPr lang="pt-BR" b="1" dirty="0"/>
          </a:p>
        </p:txBody>
      </p:sp>
      <p:sp>
        <p:nvSpPr>
          <p:cNvPr id="3" name="Espaço Reservado para Conteúdo 2"/>
          <p:cNvSpPr>
            <a:spLocks noGrp="1"/>
          </p:cNvSpPr>
          <p:nvPr>
            <p:ph idx="1"/>
          </p:nvPr>
        </p:nvSpPr>
        <p:spPr>
          <a:xfrm>
            <a:off x="659567" y="2133599"/>
            <a:ext cx="11227633" cy="4342151"/>
          </a:xfrm>
        </p:spPr>
        <p:txBody>
          <a:bodyPr>
            <a:normAutofit/>
          </a:bodyPr>
          <a:lstStyle/>
          <a:p>
            <a:pPr marL="0" indent="0" algn="ctr">
              <a:buNone/>
            </a:pPr>
            <a:r>
              <a:rPr lang="pt-BR" sz="4000" b="1" u="sng" dirty="0" smtClean="0"/>
              <a:t>(348.000,00 X 7,30%) - 5.940,00 </a:t>
            </a:r>
          </a:p>
          <a:p>
            <a:pPr marL="0" indent="0" algn="ctr">
              <a:buNone/>
            </a:pPr>
            <a:r>
              <a:rPr lang="pt-BR" sz="4000" b="1" u="sng" dirty="0" smtClean="0"/>
              <a:t>348.000,00</a:t>
            </a:r>
          </a:p>
          <a:p>
            <a:pPr marL="0" indent="0" algn="ctr">
              <a:buNone/>
            </a:pPr>
            <a:endParaRPr lang="pt-BR" sz="4000" b="1" u="sng" dirty="0" smtClean="0"/>
          </a:p>
          <a:p>
            <a:pPr marL="0" indent="0" algn="ctr">
              <a:buNone/>
            </a:pPr>
            <a:endParaRPr lang="pt-BR" sz="4000" b="1" u="sng" dirty="0"/>
          </a:p>
          <a:p>
            <a:pPr marL="0" indent="0" algn="ctr">
              <a:buNone/>
            </a:pPr>
            <a:r>
              <a:rPr lang="pt-BR" sz="4000" b="1" u="sng" dirty="0" smtClean="0"/>
              <a:t>5,59%</a:t>
            </a:r>
            <a:endParaRPr lang="pt-BR" sz="4000" b="1" u="sng" dirty="0"/>
          </a:p>
          <a:p>
            <a:pPr marL="0" indent="0" algn="ctr">
              <a:buNone/>
            </a:pPr>
            <a:endParaRPr lang="pt-BR" sz="4000" b="1" u="sng" dirty="0"/>
          </a:p>
        </p:txBody>
      </p:sp>
    </p:spTree>
    <p:extLst>
      <p:ext uri="{BB962C8B-B14F-4D97-AF65-F5344CB8AC3E}">
        <p14:creationId xmlns:p14="http://schemas.microsoft.com/office/powerpoint/2010/main" val="2163950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5066675" y="4317167"/>
            <a:ext cx="2278505" cy="7944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Título 1"/>
          <p:cNvSpPr>
            <a:spLocks noGrp="1"/>
          </p:cNvSpPr>
          <p:nvPr>
            <p:ph type="title"/>
          </p:nvPr>
        </p:nvSpPr>
        <p:spPr>
          <a:xfrm>
            <a:off x="2592925" y="174405"/>
            <a:ext cx="8911687" cy="1280890"/>
          </a:xfrm>
        </p:spPr>
        <p:txBody>
          <a:bodyPr>
            <a:normAutofit fontScale="90000"/>
          </a:bodyPr>
          <a:lstStyle/>
          <a:p>
            <a:r>
              <a:rPr lang="pt-BR" sz="2200" b="1" dirty="0"/>
              <a:t>PA (período de apuração) = Maio/2019 </a:t>
            </a:r>
            <a:r>
              <a:rPr lang="pt-BR" sz="4000" b="1" dirty="0"/>
              <a:t/>
            </a:r>
            <a:br>
              <a:rPr lang="pt-BR" sz="4000" b="1" dirty="0"/>
            </a:br>
            <a:r>
              <a:rPr lang="pt-BR" b="1" dirty="0" smtClean="0"/>
              <a:t/>
            </a:r>
            <a:br>
              <a:rPr lang="pt-BR" b="1" dirty="0" smtClean="0"/>
            </a:br>
            <a:r>
              <a:rPr lang="pt-BR" b="1" dirty="0" smtClean="0"/>
              <a:t>CALCULO </a:t>
            </a:r>
            <a:r>
              <a:rPr lang="pt-BR" b="1" dirty="0" smtClean="0"/>
              <a:t>SIMPLES NACIONAL ANEXO I</a:t>
            </a:r>
            <a:endParaRPr lang="pt-BR" b="1" dirty="0"/>
          </a:p>
        </p:txBody>
      </p:sp>
      <p:sp>
        <p:nvSpPr>
          <p:cNvPr id="3" name="Espaço Reservado para Conteúdo 2"/>
          <p:cNvSpPr>
            <a:spLocks noGrp="1"/>
          </p:cNvSpPr>
          <p:nvPr>
            <p:ph idx="1"/>
          </p:nvPr>
        </p:nvSpPr>
        <p:spPr>
          <a:xfrm>
            <a:off x="809469" y="2133599"/>
            <a:ext cx="10695143" cy="4177259"/>
          </a:xfrm>
        </p:spPr>
        <p:txBody>
          <a:bodyPr>
            <a:normAutofit/>
          </a:bodyPr>
          <a:lstStyle/>
          <a:p>
            <a:pPr marL="0" indent="0">
              <a:buNone/>
            </a:pPr>
            <a:r>
              <a:rPr lang="pt-BR" sz="6000" b="1" dirty="0" smtClean="0"/>
              <a:t>29.000,00</a:t>
            </a:r>
            <a:r>
              <a:rPr lang="pt-BR" sz="4000" b="1" dirty="0" smtClean="0"/>
              <a:t> </a:t>
            </a:r>
            <a:r>
              <a:rPr lang="pt-BR" sz="4000" b="1" dirty="0" smtClean="0"/>
              <a:t>X 5,59%</a:t>
            </a:r>
          </a:p>
          <a:p>
            <a:pPr marL="0" indent="0">
              <a:buNone/>
            </a:pPr>
            <a:endParaRPr lang="pt-BR" sz="4000" b="1" dirty="0" smtClean="0"/>
          </a:p>
          <a:p>
            <a:pPr marL="0" indent="0">
              <a:buNone/>
            </a:pPr>
            <a:endParaRPr lang="pt-BR" sz="4000" b="1" dirty="0" smtClean="0"/>
          </a:p>
          <a:p>
            <a:pPr marL="0" indent="0" algn="ctr">
              <a:buNone/>
            </a:pPr>
            <a:r>
              <a:rPr lang="pt-BR" sz="3200" b="1" dirty="0" smtClean="0"/>
              <a:t>R</a:t>
            </a:r>
            <a:r>
              <a:rPr lang="pt-BR" sz="3200" b="1" dirty="0" smtClean="0"/>
              <a:t>$ 1.621,10</a:t>
            </a:r>
          </a:p>
          <a:p>
            <a:pPr marL="0" indent="0" algn="ctr">
              <a:buNone/>
            </a:pPr>
            <a:endParaRPr lang="pt-BR" sz="3200" b="1" dirty="0" smtClean="0"/>
          </a:p>
          <a:p>
            <a:pPr marL="0" indent="0">
              <a:buNone/>
            </a:pPr>
            <a:endParaRPr lang="pt-BR" sz="4000" b="1" dirty="0"/>
          </a:p>
        </p:txBody>
      </p:sp>
    </p:spTree>
    <p:extLst>
      <p:ext uri="{BB962C8B-B14F-4D97-AF65-F5344CB8AC3E}">
        <p14:creationId xmlns:p14="http://schemas.microsoft.com/office/powerpoint/2010/main" val="2999289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1301857" y="728420"/>
            <a:ext cx="10120393" cy="707886"/>
          </a:xfrm>
          <a:prstGeom prst="rect">
            <a:avLst/>
          </a:prstGeom>
        </p:spPr>
        <p:txBody>
          <a:bodyPr wrap="square">
            <a:spAutoFit/>
          </a:bodyPr>
          <a:lstStyle/>
          <a:p>
            <a:endParaRPr lang="pt-BR" sz="4000" b="1" dirty="0"/>
          </a:p>
        </p:txBody>
      </p:sp>
      <p:sp>
        <p:nvSpPr>
          <p:cNvPr id="2" name="Retângulo 1"/>
          <p:cNvSpPr/>
          <p:nvPr/>
        </p:nvSpPr>
        <p:spPr>
          <a:xfrm>
            <a:off x="340963" y="433953"/>
            <a:ext cx="11468745" cy="5632311"/>
          </a:xfrm>
          <a:prstGeom prst="rect">
            <a:avLst/>
          </a:prstGeom>
        </p:spPr>
        <p:txBody>
          <a:bodyPr wrap="square">
            <a:spAutoFit/>
          </a:bodyPr>
          <a:lstStyle/>
          <a:p>
            <a:pPr algn="ctr"/>
            <a:r>
              <a:rPr lang="pt-BR" sz="4000" b="1" dirty="0"/>
              <a:t>Empresa optante no segundo mês de atividade: </a:t>
            </a:r>
            <a:endParaRPr lang="pt-BR" sz="4000" b="1" dirty="0" smtClean="0"/>
          </a:p>
          <a:p>
            <a:endParaRPr lang="pt-BR" sz="4000" b="1" dirty="0"/>
          </a:p>
          <a:p>
            <a:r>
              <a:rPr lang="pt-BR" sz="4000" b="1" dirty="0" smtClean="0"/>
              <a:t>• </a:t>
            </a:r>
            <a:r>
              <a:rPr lang="pt-BR" sz="4000" b="1" dirty="0"/>
              <a:t>PA = </a:t>
            </a:r>
            <a:r>
              <a:rPr lang="pt-BR" sz="4000" b="1" dirty="0" smtClean="0"/>
              <a:t>Junho/2019 </a:t>
            </a:r>
          </a:p>
          <a:p>
            <a:endParaRPr lang="pt-BR" sz="4000" b="1" dirty="0"/>
          </a:p>
          <a:p>
            <a:r>
              <a:rPr lang="pt-BR" sz="4000" b="1" dirty="0" smtClean="0"/>
              <a:t>• </a:t>
            </a:r>
            <a:r>
              <a:rPr lang="pt-BR" sz="4000" b="1" dirty="0"/>
              <a:t>RPA = R$ 40.000,00 </a:t>
            </a:r>
            <a:endParaRPr lang="pt-BR" sz="4000" b="1" dirty="0" smtClean="0"/>
          </a:p>
          <a:p>
            <a:endParaRPr lang="pt-BR" sz="4000" b="1" dirty="0" smtClean="0"/>
          </a:p>
          <a:p>
            <a:endParaRPr lang="pt-BR" sz="4000" b="1" dirty="0"/>
          </a:p>
          <a:p>
            <a:r>
              <a:rPr lang="pt-BR" sz="4000" b="1" dirty="0" smtClean="0"/>
              <a:t>• </a:t>
            </a:r>
            <a:r>
              <a:rPr lang="pt-BR" sz="4000" b="1" dirty="0" err="1" smtClean="0"/>
              <a:t>Rec</a:t>
            </a:r>
            <a:r>
              <a:rPr lang="pt-BR" sz="4000" b="1" dirty="0" smtClean="0"/>
              <a:t> </a:t>
            </a:r>
            <a:r>
              <a:rPr lang="pt-BR" sz="4000" b="1" dirty="0"/>
              <a:t>Bruta </a:t>
            </a:r>
            <a:r>
              <a:rPr lang="pt-BR" sz="4000" b="1" dirty="0" smtClean="0"/>
              <a:t>mês </a:t>
            </a:r>
            <a:r>
              <a:rPr lang="pt-BR" sz="4000" b="1" dirty="0" err="1" smtClean="0"/>
              <a:t>ant</a:t>
            </a:r>
            <a:r>
              <a:rPr lang="pt-BR" sz="4000" b="1" dirty="0" smtClean="0"/>
              <a:t>: </a:t>
            </a:r>
            <a:r>
              <a:rPr lang="pt-BR" sz="4000" b="1" dirty="0" smtClean="0"/>
              <a:t>Mai/2019 </a:t>
            </a:r>
            <a:r>
              <a:rPr lang="pt-BR" sz="4000" b="1" dirty="0" smtClean="0"/>
              <a:t>= </a:t>
            </a:r>
            <a:r>
              <a:rPr lang="pt-BR" sz="4000" b="1" dirty="0"/>
              <a:t>R$ </a:t>
            </a:r>
            <a:r>
              <a:rPr lang="pt-BR" sz="4000" b="1" dirty="0" smtClean="0"/>
              <a:t>29.000,00</a:t>
            </a:r>
            <a:endParaRPr lang="pt-BR" sz="4000" b="1" dirty="0"/>
          </a:p>
        </p:txBody>
      </p:sp>
    </p:spTree>
    <p:extLst>
      <p:ext uri="{BB962C8B-B14F-4D97-AF65-F5344CB8AC3E}">
        <p14:creationId xmlns:p14="http://schemas.microsoft.com/office/powerpoint/2010/main" val="8953485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z="4000" b="1" dirty="0" smtClean="0"/>
              <a:t>CALCULO</a:t>
            </a:r>
            <a:endParaRPr lang="pt-BR" sz="4000" b="1" dirty="0"/>
          </a:p>
        </p:txBody>
      </p:sp>
      <p:sp>
        <p:nvSpPr>
          <p:cNvPr id="3" name="Espaço Reservado para Conteúdo 2"/>
          <p:cNvSpPr>
            <a:spLocks noGrp="1"/>
          </p:cNvSpPr>
          <p:nvPr>
            <p:ph idx="1"/>
          </p:nvPr>
        </p:nvSpPr>
        <p:spPr>
          <a:xfrm>
            <a:off x="434715" y="1469036"/>
            <a:ext cx="11482465" cy="5081666"/>
          </a:xfrm>
        </p:spPr>
        <p:txBody>
          <a:bodyPr>
            <a:normAutofit/>
          </a:bodyPr>
          <a:lstStyle/>
          <a:p>
            <a:pPr marL="0" indent="0">
              <a:buNone/>
            </a:pPr>
            <a:endParaRPr lang="pt-BR" sz="4000" b="1" dirty="0" smtClean="0"/>
          </a:p>
          <a:p>
            <a:pPr marL="0" indent="0">
              <a:buNone/>
            </a:pPr>
            <a:r>
              <a:rPr lang="pt-BR" sz="4000" b="1" dirty="0" smtClean="0"/>
              <a:t>RECEITA R</a:t>
            </a:r>
            <a:r>
              <a:rPr lang="pt-BR" sz="4000" b="1" dirty="0"/>
              <a:t>$ </a:t>
            </a:r>
            <a:r>
              <a:rPr lang="pt-BR" sz="4000" b="1" dirty="0" smtClean="0"/>
              <a:t>29.000,00</a:t>
            </a:r>
          </a:p>
          <a:p>
            <a:pPr marL="0" indent="0">
              <a:buNone/>
            </a:pPr>
            <a:endParaRPr lang="pt-BR" sz="4000" b="1" dirty="0" smtClean="0"/>
          </a:p>
          <a:p>
            <a:pPr marL="0" indent="0">
              <a:buNone/>
            </a:pPr>
            <a:r>
              <a:rPr lang="pt-BR" sz="4000" b="1" dirty="0" smtClean="0"/>
              <a:t>RBT12: 29.000,00 X 12(MESES) = 348.000,00</a:t>
            </a:r>
          </a:p>
          <a:p>
            <a:pPr marL="0" indent="0">
              <a:buNone/>
            </a:pPr>
            <a:endParaRPr lang="pt-BR" sz="4000" b="1" dirty="0" smtClean="0"/>
          </a:p>
          <a:p>
            <a:pPr marL="0" indent="0">
              <a:buNone/>
            </a:pPr>
            <a:endParaRPr lang="pt-BR" sz="4000" b="1" dirty="0"/>
          </a:p>
          <a:p>
            <a:pPr marL="0" indent="0">
              <a:buNone/>
            </a:pPr>
            <a:endParaRPr lang="pt-BR" sz="4000" dirty="0"/>
          </a:p>
        </p:txBody>
      </p:sp>
    </p:spTree>
    <p:extLst>
      <p:ext uri="{BB962C8B-B14F-4D97-AF65-F5344CB8AC3E}">
        <p14:creationId xmlns:p14="http://schemas.microsoft.com/office/powerpoint/2010/main" val="38487671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b="1" dirty="0" smtClean="0"/>
              <a:t>TABELA ANEXO I</a:t>
            </a:r>
            <a:endParaRPr lang="pt-BR" b="1" dirty="0"/>
          </a:p>
        </p:txBody>
      </p:sp>
      <p:pic>
        <p:nvPicPr>
          <p:cNvPr id="1026" name="Picture 2" descr="Resultado de imagem para ANEXO I"/>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22394" y="2158584"/>
            <a:ext cx="11374944" cy="4077323"/>
          </a:xfrm>
          <a:prstGeom prst="rect">
            <a:avLst/>
          </a:prstGeom>
          <a:noFill/>
          <a:extLst>
            <a:ext uri="{909E8E84-426E-40DD-AFC4-6F175D3DCCD1}">
              <a14:hiddenFill xmlns:a14="http://schemas.microsoft.com/office/drawing/2010/main">
                <a:solidFill>
                  <a:srgbClr val="FFFFFF"/>
                </a:solidFill>
              </a14:hiddenFill>
            </a:ext>
          </a:extLst>
        </p:spPr>
      </p:pic>
      <p:sp>
        <p:nvSpPr>
          <p:cNvPr id="3" name="Seta para a direita 2"/>
          <p:cNvSpPr/>
          <p:nvPr/>
        </p:nvSpPr>
        <p:spPr>
          <a:xfrm>
            <a:off x="224852" y="3522689"/>
            <a:ext cx="1409075" cy="3447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2021815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5111646" y="4901784"/>
            <a:ext cx="2158584" cy="10493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Título 1"/>
          <p:cNvSpPr>
            <a:spLocks noGrp="1"/>
          </p:cNvSpPr>
          <p:nvPr>
            <p:ph type="title"/>
          </p:nvPr>
        </p:nvSpPr>
        <p:spPr/>
        <p:txBody>
          <a:bodyPr/>
          <a:lstStyle/>
          <a:p>
            <a:r>
              <a:rPr lang="pt-BR" b="1" dirty="0" smtClean="0"/>
              <a:t>Calculo Comercio </a:t>
            </a:r>
            <a:r>
              <a:rPr lang="pt-BR" b="1" dirty="0" err="1" smtClean="0"/>
              <a:t>Aliquota</a:t>
            </a:r>
            <a:r>
              <a:rPr lang="pt-BR" b="1" dirty="0" smtClean="0"/>
              <a:t> Efetiva</a:t>
            </a:r>
            <a:endParaRPr lang="pt-BR" b="1" dirty="0"/>
          </a:p>
        </p:txBody>
      </p:sp>
      <p:sp>
        <p:nvSpPr>
          <p:cNvPr id="3" name="Espaço Reservado para Conteúdo 2"/>
          <p:cNvSpPr>
            <a:spLocks noGrp="1"/>
          </p:cNvSpPr>
          <p:nvPr>
            <p:ph idx="1"/>
          </p:nvPr>
        </p:nvSpPr>
        <p:spPr>
          <a:xfrm>
            <a:off x="659567" y="2133599"/>
            <a:ext cx="11227633" cy="4342151"/>
          </a:xfrm>
        </p:spPr>
        <p:txBody>
          <a:bodyPr>
            <a:normAutofit/>
          </a:bodyPr>
          <a:lstStyle/>
          <a:p>
            <a:pPr marL="0" indent="0" algn="ctr">
              <a:buNone/>
            </a:pPr>
            <a:r>
              <a:rPr lang="pt-BR" sz="4000" b="1" u="sng" dirty="0" smtClean="0"/>
              <a:t>(348.000,00 X 7,30%) - 5.940,00 </a:t>
            </a:r>
          </a:p>
          <a:p>
            <a:pPr marL="0" indent="0" algn="ctr">
              <a:buNone/>
            </a:pPr>
            <a:r>
              <a:rPr lang="pt-BR" sz="4000" b="1" u="sng" dirty="0" smtClean="0"/>
              <a:t>348.000,00</a:t>
            </a:r>
          </a:p>
          <a:p>
            <a:pPr marL="0" indent="0" algn="ctr">
              <a:buNone/>
            </a:pPr>
            <a:endParaRPr lang="pt-BR" sz="4000" b="1" u="sng" dirty="0" smtClean="0"/>
          </a:p>
          <a:p>
            <a:pPr marL="0" indent="0" algn="ctr">
              <a:buNone/>
            </a:pPr>
            <a:endParaRPr lang="pt-BR" sz="4000" b="1" u="sng" dirty="0"/>
          </a:p>
          <a:p>
            <a:pPr marL="0" indent="0" algn="ctr">
              <a:buNone/>
            </a:pPr>
            <a:r>
              <a:rPr lang="pt-BR" sz="4000" b="1" u="sng" dirty="0" smtClean="0"/>
              <a:t>5,59%</a:t>
            </a:r>
            <a:endParaRPr lang="pt-BR" sz="4000" b="1" u="sng" dirty="0"/>
          </a:p>
          <a:p>
            <a:pPr marL="0" indent="0" algn="ctr">
              <a:buNone/>
            </a:pPr>
            <a:endParaRPr lang="pt-BR" sz="4000" b="1" u="sng" dirty="0"/>
          </a:p>
        </p:txBody>
      </p:sp>
    </p:spTree>
    <p:extLst>
      <p:ext uri="{BB962C8B-B14F-4D97-AF65-F5344CB8AC3E}">
        <p14:creationId xmlns:p14="http://schemas.microsoft.com/office/powerpoint/2010/main" val="36064715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5066675" y="4317167"/>
            <a:ext cx="2278505" cy="7944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Título 1"/>
          <p:cNvSpPr>
            <a:spLocks noGrp="1"/>
          </p:cNvSpPr>
          <p:nvPr>
            <p:ph type="title"/>
          </p:nvPr>
        </p:nvSpPr>
        <p:spPr/>
        <p:txBody>
          <a:bodyPr/>
          <a:lstStyle/>
          <a:p>
            <a:r>
              <a:rPr lang="pt-BR" b="1" dirty="0" smtClean="0"/>
              <a:t>CALCULO SIMPLES NACIONAL ANEXO I</a:t>
            </a:r>
            <a:endParaRPr lang="pt-BR" b="1" dirty="0"/>
          </a:p>
        </p:txBody>
      </p:sp>
      <p:sp>
        <p:nvSpPr>
          <p:cNvPr id="3" name="Espaço Reservado para Conteúdo 2"/>
          <p:cNvSpPr>
            <a:spLocks noGrp="1"/>
          </p:cNvSpPr>
          <p:nvPr>
            <p:ph idx="1"/>
          </p:nvPr>
        </p:nvSpPr>
        <p:spPr>
          <a:xfrm>
            <a:off x="809469" y="2133599"/>
            <a:ext cx="10695143" cy="4177259"/>
          </a:xfrm>
        </p:spPr>
        <p:txBody>
          <a:bodyPr>
            <a:normAutofit/>
          </a:bodyPr>
          <a:lstStyle/>
          <a:p>
            <a:pPr marL="0" indent="0">
              <a:buNone/>
            </a:pPr>
            <a:r>
              <a:rPr lang="pt-BR" sz="6000" b="1" dirty="0" smtClean="0"/>
              <a:t>40.000,00</a:t>
            </a:r>
            <a:r>
              <a:rPr lang="pt-BR" sz="4000" b="1" dirty="0" smtClean="0"/>
              <a:t> X 5,59%</a:t>
            </a:r>
          </a:p>
          <a:p>
            <a:pPr marL="0" indent="0">
              <a:buNone/>
            </a:pPr>
            <a:endParaRPr lang="pt-BR" sz="4000" b="1" dirty="0" smtClean="0"/>
          </a:p>
          <a:p>
            <a:pPr marL="0" indent="0">
              <a:buNone/>
            </a:pPr>
            <a:endParaRPr lang="pt-BR" sz="4000" b="1" dirty="0" smtClean="0"/>
          </a:p>
          <a:p>
            <a:pPr marL="0" indent="0" algn="ctr">
              <a:buNone/>
            </a:pPr>
            <a:r>
              <a:rPr lang="pt-BR" sz="3200" b="1" dirty="0" smtClean="0"/>
              <a:t>R$ 2.236,00</a:t>
            </a:r>
          </a:p>
          <a:p>
            <a:pPr marL="0" indent="0" algn="ctr">
              <a:buNone/>
            </a:pPr>
            <a:endParaRPr lang="pt-BR" sz="3200" b="1" dirty="0" smtClean="0"/>
          </a:p>
          <a:p>
            <a:pPr marL="0" indent="0">
              <a:buNone/>
            </a:pPr>
            <a:endParaRPr lang="pt-BR" sz="4000" b="1" dirty="0"/>
          </a:p>
        </p:txBody>
      </p:sp>
    </p:spTree>
    <p:extLst>
      <p:ext uri="{BB962C8B-B14F-4D97-AF65-F5344CB8AC3E}">
        <p14:creationId xmlns:p14="http://schemas.microsoft.com/office/powerpoint/2010/main" val="12665985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759418" y="0"/>
            <a:ext cx="11127782" cy="6863417"/>
          </a:xfrm>
          <a:prstGeom prst="rect">
            <a:avLst/>
          </a:prstGeom>
        </p:spPr>
        <p:txBody>
          <a:bodyPr wrap="square">
            <a:spAutoFit/>
          </a:bodyPr>
          <a:lstStyle/>
          <a:p>
            <a:pPr algn="ctr"/>
            <a:r>
              <a:rPr lang="pt-BR" sz="4000" b="1" dirty="0"/>
              <a:t>Empresa optante no terceiro mês de atividade: </a:t>
            </a:r>
            <a:endParaRPr lang="pt-BR" sz="4000" b="1" dirty="0" smtClean="0"/>
          </a:p>
          <a:p>
            <a:endParaRPr lang="pt-BR" sz="4000" b="1" dirty="0"/>
          </a:p>
          <a:p>
            <a:r>
              <a:rPr lang="pt-BR" sz="4000" b="1" dirty="0" smtClean="0"/>
              <a:t>• </a:t>
            </a:r>
            <a:r>
              <a:rPr lang="pt-BR" sz="4000" b="1" dirty="0"/>
              <a:t>PA = </a:t>
            </a:r>
            <a:r>
              <a:rPr lang="pt-BR" sz="4000" b="1" dirty="0" smtClean="0"/>
              <a:t>Julho/2019 </a:t>
            </a:r>
          </a:p>
          <a:p>
            <a:endParaRPr lang="pt-BR" sz="4000" b="1" dirty="0"/>
          </a:p>
          <a:p>
            <a:r>
              <a:rPr lang="pt-BR" sz="4000" b="1" dirty="0" smtClean="0"/>
              <a:t>• </a:t>
            </a:r>
            <a:r>
              <a:rPr lang="pt-BR" sz="4000" b="1" dirty="0"/>
              <a:t>RPA = R$ </a:t>
            </a:r>
            <a:r>
              <a:rPr lang="pt-BR" sz="4000" b="1" dirty="0" smtClean="0"/>
              <a:t>56.000,00 </a:t>
            </a:r>
          </a:p>
          <a:p>
            <a:endParaRPr lang="pt-BR" sz="4000" b="1" dirty="0"/>
          </a:p>
          <a:p>
            <a:r>
              <a:rPr lang="pt-BR" sz="4000" b="1" dirty="0" smtClean="0"/>
              <a:t>• </a:t>
            </a:r>
            <a:r>
              <a:rPr lang="pt-BR" sz="4000" b="1" dirty="0"/>
              <a:t>Receitas dos meses anteriores: </a:t>
            </a:r>
            <a:endParaRPr lang="pt-BR" sz="4000" b="1" dirty="0" smtClean="0"/>
          </a:p>
          <a:p>
            <a:r>
              <a:rPr lang="pt-BR" sz="4000" b="1" dirty="0" smtClean="0"/>
              <a:t>Junho/2019 </a:t>
            </a:r>
            <a:r>
              <a:rPr lang="pt-BR" sz="4000" b="1" dirty="0"/>
              <a:t>= R$ </a:t>
            </a:r>
            <a:r>
              <a:rPr lang="pt-BR" sz="4000" b="1" dirty="0" smtClean="0"/>
              <a:t>40.000,00</a:t>
            </a:r>
          </a:p>
          <a:p>
            <a:r>
              <a:rPr lang="pt-BR" sz="4000" b="1" dirty="0" smtClean="0"/>
              <a:t> </a:t>
            </a:r>
          </a:p>
          <a:p>
            <a:r>
              <a:rPr lang="pt-BR" sz="4000" b="1" dirty="0" smtClean="0"/>
              <a:t>Maio/19= </a:t>
            </a:r>
            <a:r>
              <a:rPr lang="pt-BR" sz="4000" b="1" dirty="0"/>
              <a:t>R$ </a:t>
            </a:r>
            <a:r>
              <a:rPr lang="pt-BR" sz="4000" b="1" dirty="0" smtClean="0"/>
              <a:t>29.000,00 </a:t>
            </a:r>
            <a:endParaRPr lang="pt-BR" sz="4000" b="1" dirty="0"/>
          </a:p>
        </p:txBody>
      </p:sp>
    </p:spTree>
    <p:extLst>
      <p:ext uri="{BB962C8B-B14F-4D97-AF65-F5344CB8AC3E}">
        <p14:creationId xmlns:p14="http://schemas.microsoft.com/office/powerpoint/2010/main" val="33831820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759418" y="0"/>
            <a:ext cx="11127782" cy="5416868"/>
          </a:xfrm>
          <a:prstGeom prst="rect">
            <a:avLst/>
          </a:prstGeom>
        </p:spPr>
        <p:txBody>
          <a:bodyPr wrap="square">
            <a:spAutoFit/>
          </a:bodyPr>
          <a:lstStyle/>
          <a:p>
            <a:pPr algn="ctr"/>
            <a:r>
              <a:rPr lang="pt-BR" sz="4000" b="1" dirty="0"/>
              <a:t>Empresa optante no terceiro mês de atividade: </a:t>
            </a:r>
            <a:endParaRPr lang="pt-BR" sz="4000" b="1" dirty="0" smtClean="0"/>
          </a:p>
          <a:p>
            <a:endParaRPr lang="pt-BR" sz="4000" b="1" dirty="0"/>
          </a:p>
          <a:p>
            <a:r>
              <a:rPr lang="pt-BR" sz="4000" b="1" dirty="0" smtClean="0"/>
              <a:t>Junho/2019 </a:t>
            </a:r>
            <a:r>
              <a:rPr lang="pt-BR" sz="4000" b="1" dirty="0"/>
              <a:t>= R$ </a:t>
            </a:r>
            <a:r>
              <a:rPr lang="pt-BR" sz="4000" b="1" dirty="0" smtClean="0"/>
              <a:t>40.000,00</a:t>
            </a:r>
          </a:p>
          <a:p>
            <a:r>
              <a:rPr lang="pt-BR" sz="4000" b="1" dirty="0" smtClean="0"/>
              <a:t> </a:t>
            </a:r>
          </a:p>
          <a:p>
            <a:r>
              <a:rPr lang="pt-BR" sz="4000" b="1" dirty="0" smtClean="0"/>
              <a:t>Maio/19= </a:t>
            </a:r>
            <a:r>
              <a:rPr lang="pt-BR" sz="4000" b="1" dirty="0"/>
              <a:t>R$ </a:t>
            </a:r>
            <a:r>
              <a:rPr lang="pt-BR" sz="4000" b="1" dirty="0" smtClean="0"/>
              <a:t>29.000,00</a:t>
            </a:r>
          </a:p>
          <a:p>
            <a:endParaRPr lang="pt-BR" sz="4000" b="1" dirty="0"/>
          </a:p>
          <a:p>
            <a:r>
              <a:rPr lang="pt-BR" sz="4000" b="1" dirty="0" smtClean="0"/>
              <a:t>Total = </a:t>
            </a:r>
            <a:r>
              <a:rPr lang="pt-BR" sz="6600" b="1" dirty="0" smtClean="0"/>
              <a:t>69.000,00/2 </a:t>
            </a:r>
            <a:r>
              <a:rPr lang="pt-BR" sz="6600" b="1" dirty="0" smtClean="0"/>
              <a:t> </a:t>
            </a:r>
            <a:endParaRPr lang="pt-BR" sz="6600" b="1" dirty="0"/>
          </a:p>
        </p:txBody>
      </p:sp>
    </p:spTree>
    <p:extLst>
      <p:ext uri="{BB962C8B-B14F-4D97-AF65-F5344CB8AC3E}">
        <p14:creationId xmlns:p14="http://schemas.microsoft.com/office/powerpoint/2010/main" val="9368778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ubtitle 2"/>
          <p:cNvSpPr txBox="1">
            <a:spLocks/>
          </p:cNvSpPr>
          <p:nvPr/>
        </p:nvSpPr>
        <p:spPr bwMode="auto">
          <a:xfrm>
            <a:off x="323850" y="5767388"/>
            <a:ext cx="314325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ts val="600"/>
              </a:spcBef>
            </a:pPr>
            <a:r>
              <a:rPr lang="en-US" altLang="pt-BR" sz="2600" b="1">
                <a:latin typeface="Myriad Pro"/>
                <a:ea typeface="Myriad Pro"/>
                <a:cs typeface="Myriad Pro"/>
              </a:rPr>
              <a:t>Prof. Pinheiro Jr.</a:t>
            </a:r>
          </a:p>
        </p:txBody>
      </p:sp>
      <p:sp>
        <p:nvSpPr>
          <p:cNvPr id="3076" name="Retângulo 5">
            <a:extLst>
              <a:ext uri="{FF2B5EF4-FFF2-40B4-BE49-F238E27FC236}"/>
            </a:extLst>
          </p:cNvPr>
          <p:cNvSpPr>
            <a:spLocks noChangeArrowheads="1"/>
          </p:cNvSpPr>
          <p:nvPr/>
        </p:nvSpPr>
        <p:spPr bwMode="auto">
          <a:xfrm>
            <a:off x="3792538" y="836613"/>
            <a:ext cx="8399462" cy="5848350"/>
          </a:xfrm>
          <a:prstGeom prst="rect">
            <a:avLst/>
          </a:prstGeo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2"/>
          </a:lnRef>
          <a:fillRef idx="1">
            <a:schemeClr val="lt1"/>
          </a:fillRef>
          <a:effectRef idx="0">
            <a:schemeClr val="accent2"/>
          </a:effectRef>
          <a:fontRef idx="minor">
            <a:schemeClr val="dk1"/>
          </a:fontRef>
        </p:style>
        <p:txBody>
          <a:bodyPr>
            <a:spAutoFit/>
          </a:bodyPr>
          <a:lstStyle>
            <a:lvl1pPr marL="285750" indent="-285750">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spcBef>
                <a:spcPts val="600"/>
              </a:spcBef>
              <a:spcAft>
                <a:spcPts val="600"/>
              </a:spcAft>
              <a:buFont typeface="Arial" panose="020B0604020202020204" pitchFamily="34" charset="0"/>
              <a:buChar char="•"/>
              <a:defRPr/>
            </a:pPr>
            <a:r>
              <a:rPr lang="pt-BR" sz="2400" b="1" dirty="0" smtClean="0"/>
              <a:t>Francisco </a:t>
            </a:r>
            <a:r>
              <a:rPr lang="pt-BR" sz="2400" b="1" dirty="0"/>
              <a:t>Pinheiro Moreira Junior</a:t>
            </a:r>
          </a:p>
          <a:p>
            <a:pPr>
              <a:defRPr/>
            </a:pPr>
            <a:r>
              <a:rPr lang="pt-BR" sz="2400" dirty="0"/>
              <a:t> </a:t>
            </a:r>
          </a:p>
          <a:p>
            <a:pPr algn="just">
              <a:defRPr/>
            </a:pPr>
            <a:r>
              <a:rPr lang="pt-BR" dirty="0" smtClean="0"/>
              <a:t>     Possui graduação em Ciências Contábeis pela Universidade de Fortaleza (1995). Atualmente é proprietário - F PINHEIRO M JUNIOR ME, contabilidade geral da Universidade Estadual Vale do Acaraú, contabilidade de custos da Faculdade Metropolitana da Grande Fortaleza, contabilidade bancaria da Faculdade Metropolitana da Grande Fortaleza, contabilidade geral da Faculdade Metropolitana da Grande Fortaleza, contabilidade comercial da Faculdade Metropolitana da Grande Fortaleza e contabilidade gerencial da Faculdade Metropolitana da Grande Fortaleza. Professor de várias disciplinas da Faculdade Cearense - FAC Tem experiência na área de consultoria auditoria, ministra cursos e treinamento, pelo Conselho de contabilidade do Ceara-CRC-CE, Presidente da comissão de Imposto de renda do conselho de contabilidade 2016 e 2017, Presidente da Comissão da prestações de contas eleitorais 2016 e presidente da comissão eleitoral dos contadores 2017, presidente da comissão do Simples Nacional 2018/2019 do </a:t>
            </a:r>
            <a:r>
              <a:rPr lang="pt-BR" dirty="0" err="1" smtClean="0"/>
              <a:t>Crc-Ce</a:t>
            </a:r>
            <a:r>
              <a:rPr lang="pt-BR" dirty="0" smtClean="0"/>
              <a:t>, Especialização em andamento em MBA PLANEJAMENTO TRIBUTARIO – IPOG, artigo sobre Título: A importância da Controladoria no Planejamento das Organizações.</a:t>
            </a:r>
            <a:endParaRPr lang="pt-BR" dirty="0"/>
          </a:p>
          <a:p>
            <a:pPr>
              <a:defRPr/>
            </a:pPr>
            <a:r>
              <a:rPr lang="pt-BR" sz="2400" dirty="0"/>
              <a:t> </a:t>
            </a:r>
          </a:p>
          <a:p>
            <a:pPr algn="just" eaLnBrk="1" hangingPunct="1">
              <a:spcBef>
                <a:spcPts val="600"/>
              </a:spcBef>
              <a:spcAft>
                <a:spcPts val="600"/>
              </a:spcAft>
              <a:buFont typeface="Arial" panose="020B0604020202020204" pitchFamily="34" charset="0"/>
              <a:buChar char="•"/>
              <a:defRPr/>
            </a:pPr>
            <a:endParaRPr lang="pt-BR" altLang="pt-BR" sz="2200" b="1" dirty="0">
              <a:latin typeface="Arial" panose="020B0604020202020204" pitchFamily="34" charset="0"/>
            </a:endParaRPr>
          </a:p>
        </p:txBody>
      </p:sp>
      <p:pic>
        <p:nvPicPr>
          <p:cNvPr id="9220" name="Picture 8" descr="A imagem pode conter: 4 pessoas, incluindo Pinheiro JÃºnior, pessoas sorrindo, close-u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96950"/>
            <a:ext cx="3792538" cy="428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863438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678898" y="389744"/>
            <a:ext cx="10043409" cy="1515256"/>
          </a:xfrm>
        </p:spPr>
        <p:txBody>
          <a:bodyPr>
            <a:noAutofit/>
          </a:bodyPr>
          <a:lstStyle/>
          <a:p>
            <a:pPr algn="ctr"/>
            <a:r>
              <a:rPr lang="pt-BR" sz="4000" b="1" dirty="0"/>
              <a:t>Empresa optante no terceiro mês de atividade: </a:t>
            </a:r>
            <a:br>
              <a:rPr lang="pt-BR" sz="4000" b="1" dirty="0"/>
            </a:br>
            <a:endParaRPr lang="pt-BR" sz="4000" dirty="0"/>
          </a:p>
        </p:txBody>
      </p:sp>
      <p:sp>
        <p:nvSpPr>
          <p:cNvPr id="3" name="Espaço Reservado para Conteúdo 2"/>
          <p:cNvSpPr>
            <a:spLocks noGrp="1"/>
          </p:cNvSpPr>
          <p:nvPr>
            <p:ph idx="1"/>
          </p:nvPr>
        </p:nvSpPr>
        <p:spPr>
          <a:xfrm>
            <a:off x="1109272" y="2133600"/>
            <a:ext cx="10395340" cy="3777622"/>
          </a:xfrm>
        </p:spPr>
        <p:txBody>
          <a:bodyPr>
            <a:normAutofit/>
          </a:bodyPr>
          <a:lstStyle/>
          <a:p>
            <a:pPr marL="0" indent="0">
              <a:buNone/>
            </a:pPr>
            <a:r>
              <a:rPr lang="pt-BR" sz="4000" dirty="0" smtClean="0"/>
              <a:t>MEDIA = 34.500,00</a:t>
            </a:r>
          </a:p>
          <a:p>
            <a:pPr marL="0" indent="0">
              <a:buNone/>
            </a:pPr>
            <a:endParaRPr lang="pt-BR" sz="4000" dirty="0"/>
          </a:p>
          <a:p>
            <a:pPr marL="0" indent="0">
              <a:buNone/>
            </a:pPr>
            <a:r>
              <a:rPr lang="pt-BR" sz="4000" dirty="0" smtClean="0"/>
              <a:t>34.500,00 X 12 (meses) = </a:t>
            </a:r>
            <a:r>
              <a:rPr lang="pt-BR" sz="6000" b="1" dirty="0" smtClean="0"/>
              <a:t>414.000,00</a:t>
            </a:r>
          </a:p>
          <a:p>
            <a:pPr marL="0" indent="0">
              <a:buNone/>
            </a:pPr>
            <a:endParaRPr lang="pt-BR" sz="4000" dirty="0"/>
          </a:p>
          <a:p>
            <a:pPr marL="0" indent="0">
              <a:buNone/>
            </a:pPr>
            <a:endParaRPr lang="pt-BR" sz="4000" dirty="0"/>
          </a:p>
        </p:txBody>
      </p:sp>
    </p:spTree>
    <p:extLst>
      <p:ext uri="{BB962C8B-B14F-4D97-AF65-F5344CB8AC3E}">
        <p14:creationId xmlns:p14="http://schemas.microsoft.com/office/powerpoint/2010/main" val="2955979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b="1" dirty="0" smtClean="0"/>
              <a:t>TABELA ANEXO I</a:t>
            </a:r>
            <a:endParaRPr lang="pt-BR" b="1" dirty="0"/>
          </a:p>
        </p:txBody>
      </p:sp>
      <p:pic>
        <p:nvPicPr>
          <p:cNvPr id="1026" name="Picture 2" descr="Resultado de imagem para ANEXO I"/>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22394" y="2158584"/>
            <a:ext cx="11374944" cy="4077323"/>
          </a:xfrm>
          <a:prstGeom prst="rect">
            <a:avLst/>
          </a:prstGeom>
          <a:noFill/>
          <a:extLst>
            <a:ext uri="{909E8E84-426E-40DD-AFC4-6F175D3DCCD1}">
              <a14:hiddenFill xmlns:a14="http://schemas.microsoft.com/office/drawing/2010/main">
                <a:solidFill>
                  <a:srgbClr val="FFFFFF"/>
                </a:solidFill>
              </a14:hiddenFill>
            </a:ext>
          </a:extLst>
        </p:spPr>
      </p:pic>
      <p:sp>
        <p:nvSpPr>
          <p:cNvPr id="3" name="Seta para a direita 2"/>
          <p:cNvSpPr/>
          <p:nvPr/>
        </p:nvSpPr>
        <p:spPr>
          <a:xfrm>
            <a:off x="269823" y="4047344"/>
            <a:ext cx="1409075" cy="3447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1046593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5111646" y="4901784"/>
            <a:ext cx="2158584" cy="10493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Título 1"/>
          <p:cNvSpPr>
            <a:spLocks noGrp="1"/>
          </p:cNvSpPr>
          <p:nvPr>
            <p:ph type="title"/>
          </p:nvPr>
        </p:nvSpPr>
        <p:spPr/>
        <p:txBody>
          <a:bodyPr/>
          <a:lstStyle/>
          <a:p>
            <a:r>
              <a:rPr lang="pt-BR" b="1" dirty="0" smtClean="0"/>
              <a:t>Calculo Comercio </a:t>
            </a:r>
            <a:r>
              <a:rPr lang="pt-BR" b="1" dirty="0" err="1" smtClean="0"/>
              <a:t>Aliquota</a:t>
            </a:r>
            <a:r>
              <a:rPr lang="pt-BR" b="1" dirty="0" smtClean="0"/>
              <a:t> Efetiva</a:t>
            </a:r>
            <a:endParaRPr lang="pt-BR" b="1" dirty="0"/>
          </a:p>
        </p:txBody>
      </p:sp>
      <p:sp>
        <p:nvSpPr>
          <p:cNvPr id="3" name="Espaço Reservado para Conteúdo 2"/>
          <p:cNvSpPr>
            <a:spLocks noGrp="1"/>
          </p:cNvSpPr>
          <p:nvPr>
            <p:ph idx="1"/>
          </p:nvPr>
        </p:nvSpPr>
        <p:spPr>
          <a:xfrm>
            <a:off x="659567" y="2133599"/>
            <a:ext cx="11227633" cy="4342151"/>
          </a:xfrm>
        </p:spPr>
        <p:txBody>
          <a:bodyPr>
            <a:normAutofit/>
          </a:bodyPr>
          <a:lstStyle/>
          <a:p>
            <a:pPr marL="0" indent="0" algn="ctr">
              <a:buNone/>
            </a:pPr>
            <a:r>
              <a:rPr lang="pt-BR" sz="4000" b="1" u="sng" dirty="0" smtClean="0"/>
              <a:t>(414.000,00 </a:t>
            </a:r>
            <a:r>
              <a:rPr lang="pt-BR" sz="4000" b="1" u="sng" dirty="0" smtClean="0"/>
              <a:t>X </a:t>
            </a:r>
            <a:r>
              <a:rPr lang="pt-BR" sz="4000" b="1" u="sng" dirty="0" smtClean="0"/>
              <a:t>9,50</a:t>
            </a:r>
            <a:r>
              <a:rPr lang="pt-BR" sz="4000" b="1" u="sng" dirty="0" smtClean="0"/>
              <a:t>%) </a:t>
            </a:r>
            <a:r>
              <a:rPr lang="pt-BR" sz="4000" b="1" u="sng" dirty="0" smtClean="0"/>
              <a:t>– 13.860,00 </a:t>
            </a:r>
            <a:endParaRPr lang="pt-BR" sz="4000" b="1" u="sng" dirty="0" smtClean="0"/>
          </a:p>
          <a:p>
            <a:pPr marL="0" indent="0" algn="ctr">
              <a:buNone/>
            </a:pPr>
            <a:r>
              <a:rPr lang="pt-BR" sz="4000" b="1" u="sng" dirty="0" smtClean="0"/>
              <a:t>414.000,00</a:t>
            </a:r>
            <a:endParaRPr lang="pt-BR" sz="4000" b="1" u="sng" dirty="0" smtClean="0"/>
          </a:p>
          <a:p>
            <a:pPr marL="0" indent="0" algn="ctr">
              <a:buNone/>
            </a:pPr>
            <a:endParaRPr lang="pt-BR" sz="4000" b="1" u="sng" dirty="0" smtClean="0"/>
          </a:p>
          <a:p>
            <a:pPr marL="0" indent="0" algn="ctr">
              <a:buNone/>
            </a:pPr>
            <a:endParaRPr lang="pt-BR" sz="4000" b="1" u="sng" dirty="0"/>
          </a:p>
          <a:p>
            <a:pPr marL="0" indent="0" algn="ctr">
              <a:buNone/>
            </a:pPr>
            <a:r>
              <a:rPr lang="pt-BR" sz="4000" b="1" u="sng" dirty="0" smtClean="0"/>
              <a:t>6,15%</a:t>
            </a:r>
            <a:endParaRPr lang="pt-BR" sz="4000" b="1" u="sng" dirty="0"/>
          </a:p>
          <a:p>
            <a:pPr marL="0" indent="0" algn="ctr">
              <a:buNone/>
            </a:pPr>
            <a:endParaRPr lang="pt-BR" sz="4000" b="1" u="sng" dirty="0"/>
          </a:p>
        </p:txBody>
      </p:sp>
    </p:spTree>
    <p:extLst>
      <p:ext uri="{BB962C8B-B14F-4D97-AF65-F5344CB8AC3E}">
        <p14:creationId xmlns:p14="http://schemas.microsoft.com/office/powerpoint/2010/main" val="384667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5066675" y="4317167"/>
            <a:ext cx="2278505" cy="7944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Título 1"/>
          <p:cNvSpPr>
            <a:spLocks noGrp="1"/>
          </p:cNvSpPr>
          <p:nvPr>
            <p:ph type="title"/>
          </p:nvPr>
        </p:nvSpPr>
        <p:spPr/>
        <p:txBody>
          <a:bodyPr/>
          <a:lstStyle/>
          <a:p>
            <a:r>
              <a:rPr lang="pt-BR" b="1" dirty="0" smtClean="0"/>
              <a:t>CALCULO SIMPLES NACIONAL ANEXO I</a:t>
            </a:r>
            <a:endParaRPr lang="pt-BR" b="1" dirty="0"/>
          </a:p>
        </p:txBody>
      </p:sp>
      <p:sp>
        <p:nvSpPr>
          <p:cNvPr id="3" name="Espaço Reservado para Conteúdo 2"/>
          <p:cNvSpPr>
            <a:spLocks noGrp="1"/>
          </p:cNvSpPr>
          <p:nvPr>
            <p:ph idx="1"/>
          </p:nvPr>
        </p:nvSpPr>
        <p:spPr>
          <a:xfrm>
            <a:off x="434715" y="2133599"/>
            <a:ext cx="11542426" cy="4177259"/>
          </a:xfrm>
        </p:spPr>
        <p:txBody>
          <a:bodyPr>
            <a:normAutofit/>
          </a:bodyPr>
          <a:lstStyle/>
          <a:p>
            <a:pPr marL="0" indent="0">
              <a:buNone/>
            </a:pPr>
            <a:r>
              <a:rPr lang="pt-BR" sz="6000" b="1" dirty="0"/>
              <a:t>56.000,00 </a:t>
            </a:r>
            <a:r>
              <a:rPr lang="pt-BR" sz="4000" b="1" dirty="0" smtClean="0"/>
              <a:t> </a:t>
            </a:r>
            <a:r>
              <a:rPr lang="pt-BR" sz="4000" b="1" dirty="0" smtClean="0"/>
              <a:t>X </a:t>
            </a:r>
            <a:r>
              <a:rPr lang="pt-BR" sz="4000" b="1" dirty="0" smtClean="0"/>
              <a:t>6,15%</a:t>
            </a:r>
            <a:endParaRPr lang="pt-BR" sz="4000" b="1" dirty="0" smtClean="0"/>
          </a:p>
          <a:p>
            <a:pPr marL="0" indent="0">
              <a:buNone/>
            </a:pPr>
            <a:endParaRPr lang="pt-BR" sz="4000" b="1" dirty="0" smtClean="0"/>
          </a:p>
          <a:p>
            <a:pPr marL="0" indent="0">
              <a:buNone/>
            </a:pPr>
            <a:endParaRPr lang="pt-BR" sz="4000" b="1" dirty="0" smtClean="0"/>
          </a:p>
          <a:p>
            <a:pPr marL="0" indent="0" algn="ctr">
              <a:buNone/>
            </a:pPr>
            <a:r>
              <a:rPr lang="pt-BR" sz="3200" b="1" dirty="0" smtClean="0"/>
              <a:t>R$ </a:t>
            </a:r>
            <a:r>
              <a:rPr lang="pt-BR" sz="3200" b="1" dirty="0" smtClean="0"/>
              <a:t>3.444,00</a:t>
            </a:r>
            <a:endParaRPr lang="pt-BR" sz="3200" b="1" dirty="0" smtClean="0"/>
          </a:p>
          <a:p>
            <a:pPr marL="0" indent="0" algn="ctr">
              <a:buNone/>
            </a:pPr>
            <a:endParaRPr lang="pt-BR" sz="3200" b="1" dirty="0" smtClean="0"/>
          </a:p>
          <a:p>
            <a:pPr marL="0" indent="0">
              <a:buNone/>
            </a:pPr>
            <a:endParaRPr lang="pt-BR" sz="4000" b="1" dirty="0"/>
          </a:p>
        </p:txBody>
      </p:sp>
    </p:spTree>
    <p:extLst>
      <p:ext uri="{BB962C8B-B14F-4D97-AF65-F5344CB8AC3E}">
        <p14:creationId xmlns:p14="http://schemas.microsoft.com/office/powerpoint/2010/main" val="109406804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56461" y="805912"/>
            <a:ext cx="11685722" cy="5455404"/>
          </a:xfrm>
        </p:spPr>
        <p:txBody>
          <a:bodyPr>
            <a:normAutofit fontScale="90000"/>
          </a:bodyPr>
          <a:lstStyle/>
          <a:p>
            <a:pPr algn="ctr"/>
            <a:r>
              <a:rPr lang="pt-BR" b="1" dirty="0" smtClean="0">
                <a:solidFill>
                  <a:schemeClr val="tx1"/>
                </a:solidFill>
              </a:rPr>
              <a:t>CALCULO</a:t>
            </a:r>
            <a:br>
              <a:rPr lang="pt-BR" b="1" dirty="0" smtClean="0">
                <a:solidFill>
                  <a:schemeClr val="tx1"/>
                </a:solidFill>
              </a:rPr>
            </a:br>
            <a:r>
              <a:rPr lang="pt-BR" b="1" dirty="0" smtClean="0">
                <a:solidFill>
                  <a:schemeClr val="tx1"/>
                </a:solidFill>
              </a:rPr>
              <a:t>DO </a:t>
            </a:r>
            <a:r>
              <a:rPr lang="pt-BR" b="1" dirty="0">
                <a:solidFill>
                  <a:schemeClr val="tx1"/>
                </a:solidFill>
              </a:rPr>
              <a:t/>
            </a:r>
            <a:br>
              <a:rPr lang="pt-BR" b="1" dirty="0">
                <a:solidFill>
                  <a:schemeClr val="tx1"/>
                </a:solidFill>
              </a:rPr>
            </a:br>
            <a:r>
              <a:rPr lang="pt-BR" sz="6000" b="1" u="sng" dirty="0" smtClean="0">
                <a:solidFill>
                  <a:schemeClr val="tx1"/>
                </a:solidFill>
              </a:rPr>
              <a:t>SIMPLES NACIONAL</a:t>
            </a:r>
            <a:r>
              <a:rPr lang="pt-BR" sz="6000" u="sng" dirty="0" smtClean="0">
                <a:solidFill>
                  <a:schemeClr val="tx1"/>
                </a:solidFill>
              </a:rPr>
              <a:t/>
            </a:r>
            <a:br>
              <a:rPr lang="pt-BR" sz="6000" u="sng" dirty="0" smtClean="0">
                <a:solidFill>
                  <a:schemeClr val="tx1"/>
                </a:solidFill>
              </a:rPr>
            </a:br>
            <a:r>
              <a:rPr lang="pt-BR" sz="6000" u="sng" dirty="0" smtClean="0">
                <a:solidFill>
                  <a:schemeClr val="tx1"/>
                </a:solidFill>
              </a:rPr>
              <a:t/>
            </a:r>
            <a:br>
              <a:rPr lang="pt-BR" sz="6000" u="sng" dirty="0" smtClean="0">
                <a:solidFill>
                  <a:schemeClr val="tx1"/>
                </a:solidFill>
              </a:rPr>
            </a:br>
            <a:r>
              <a:rPr lang="pt-BR" sz="6000" u="sng" dirty="0" smtClean="0">
                <a:solidFill>
                  <a:schemeClr val="tx1"/>
                </a:solidFill>
              </a:rPr>
              <a:t>COMERCIO</a:t>
            </a:r>
            <a:br>
              <a:rPr lang="pt-BR" sz="6000" u="sng" dirty="0" smtClean="0">
                <a:solidFill>
                  <a:schemeClr val="tx1"/>
                </a:solidFill>
              </a:rPr>
            </a:br>
            <a:r>
              <a:rPr lang="pt-BR" dirty="0">
                <a:solidFill>
                  <a:schemeClr val="tx1"/>
                </a:solidFill>
              </a:rPr>
              <a:t/>
            </a:r>
            <a:br>
              <a:rPr lang="pt-BR" dirty="0">
                <a:solidFill>
                  <a:schemeClr val="tx1"/>
                </a:solidFill>
              </a:rPr>
            </a:br>
            <a:endParaRPr lang="pt-BR" dirty="0">
              <a:solidFill>
                <a:schemeClr val="tx1"/>
              </a:solidFill>
            </a:endParaRPr>
          </a:p>
        </p:txBody>
      </p:sp>
    </p:spTree>
    <p:extLst>
      <p:ext uri="{BB962C8B-B14F-4D97-AF65-F5344CB8AC3E}">
        <p14:creationId xmlns:p14="http://schemas.microsoft.com/office/powerpoint/2010/main" val="5363489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1301857" y="728420"/>
            <a:ext cx="10120393" cy="4401205"/>
          </a:xfrm>
          <a:prstGeom prst="rect">
            <a:avLst/>
          </a:prstGeom>
        </p:spPr>
        <p:txBody>
          <a:bodyPr wrap="square">
            <a:spAutoFit/>
          </a:bodyPr>
          <a:lstStyle/>
          <a:p>
            <a:r>
              <a:rPr lang="pt-BR" sz="4000" b="1" dirty="0"/>
              <a:t>PA = julho/2018 </a:t>
            </a:r>
            <a:endParaRPr lang="pt-BR" sz="4000" b="1" dirty="0" smtClean="0"/>
          </a:p>
          <a:p>
            <a:endParaRPr lang="pt-BR" sz="4000" b="1" dirty="0" smtClean="0"/>
          </a:p>
          <a:p>
            <a:r>
              <a:rPr lang="pt-BR" sz="4000" b="1" dirty="0" smtClean="0"/>
              <a:t>RPA </a:t>
            </a:r>
            <a:r>
              <a:rPr lang="pt-BR" sz="4000" b="1" dirty="0"/>
              <a:t>int. (julho/2018) = R$ </a:t>
            </a:r>
            <a:r>
              <a:rPr lang="pt-BR" sz="4000" b="1" dirty="0" smtClean="0"/>
              <a:t>25.000,00</a:t>
            </a:r>
          </a:p>
          <a:p>
            <a:r>
              <a:rPr lang="pt-BR" sz="4000" b="1" dirty="0" smtClean="0"/>
              <a:t> </a:t>
            </a:r>
          </a:p>
          <a:p>
            <a:r>
              <a:rPr lang="pt-BR" sz="4000" b="1" dirty="0" smtClean="0"/>
              <a:t>RBA </a:t>
            </a:r>
            <a:r>
              <a:rPr lang="pt-BR" sz="4000" b="1" dirty="0"/>
              <a:t>int. = R$ </a:t>
            </a:r>
            <a:r>
              <a:rPr lang="pt-BR" sz="4000" b="1" dirty="0" smtClean="0"/>
              <a:t>135.000,00</a:t>
            </a:r>
          </a:p>
          <a:p>
            <a:r>
              <a:rPr lang="pt-BR" sz="4000" b="1" dirty="0" smtClean="0"/>
              <a:t> </a:t>
            </a:r>
          </a:p>
          <a:p>
            <a:r>
              <a:rPr lang="pt-BR" sz="4000" b="1" dirty="0" smtClean="0"/>
              <a:t>RBT12 </a:t>
            </a:r>
            <a:r>
              <a:rPr lang="pt-BR" sz="4000" b="1" dirty="0"/>
              <a:t>int. = R$ </a:t>
            </a:r>
            <a:r>
              <a:rPr lang="pt-BR" sz="4000" b="1" dirty="0" smtClean="0"/>
              <a:t>220.000,00</a:t>
            </a:r>
            <a:endParaRPr lang="pt-BR" sz="4000" b="1" dirty="0"/>
          </a:p>
        </p:txBody>
      </p:sp>
    </p:spTree>
    <p:extLst>
      <p:ext uri="{BB962C8B-B14F-4D97-AF65-F5344CB8AC3E}">
        <p14:creationId xmlns:p14="http://schemas.microsoft.com/office/powerpoint/2010/main" val="2357023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b="1" dirty="0" smtClean="0"/>
              <a:t>TABELA ANEXO I</a:t>
            </a:r>
            <a:endParaRPr lang="pt-BR" b="1" dirty="0"/>
          </a:p>
        </p:txBody>
      </p:sp>
      <p:pic>
        <p:nvPicPr>
          <p:cNvPr id="1026" name="Picture 2" descr="Resultado de imagem para ANEXO I"/>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22394" y="2158584"/>
            <a:ext cx="11374944" cy="4077323"/>
          </a:xfrm>
          <a:prstGeom prst="rect">
            <a:avLst/>
          </a:prstGeom>
          <a:noFill/>
          <a:extLst>
            <a:ext uri="{909E8E84-426E-40DD-AFC4-6F175D3DCCD1}">
              <a14:hiddenFill xmlns:a14="http://schemas.microsoft.com/office/drawing/2010/main">
                <a:solidFill>
                  <a:srgbClr val="FFFFFF"/>
                </a:solidFill>
              </a14:hiddenFill>
            </a:ext>
          </a:extLst>
        </p:spPr>
      </p:pic>
      <p:sp>
        <p:nvSpPr>
          <p:cNvPr id="3" name="Seta para a direita 2"/>
          <p:cNvSpPr/>
          <p:nvPr/>
        </p:nvSpPr>
        <p:spPr>
          <a:xfrm>
            <a:off x="239843" y="3522688"/>
            <a:ext cx="1409075" cy="3447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4290167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5111646" y="4901784"/>
            <a:ext cx="2158584" cy="10493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Título 1"/>
          <p:cNvSpPr>
            <a:spLocks noGrp="1"/>
          </p:cNvSpPr>
          <p:nvPr>
            <p:ph type="title"/>
          </p:nvPr>
        </p:nvSpPr>
        <p:spPr/>
        <p:txBody>
          <a:bodyPr/>
          <a:lstStyle/>
          <a:p>
            <a:r>
              <a:rPr lang="pt-BR" b="1" dirty="0" smtClean="0"/>
              <a:t>Calculo Comercio </a:t>
            </a:r>
            <a:r>
              <a:rPr lang="pt-BR" b="1" dirty="0" err="1" smtClean="0"/>
              <a:t>Aliquota</a:t>
            </a:r>
            <a:r>
              <a:rPr lang="pt-BR" b="1" dirty="0" smtClean="0"/>
              <a:t> Efetiva</a:t>
            </a:r>
            <a:endParaRPr lang="pt-BR" b="1" dirty="0"/>
          </a:p>
        </p:txBody>
      </p:sp>
      <p:sp>
        <p:nvSpPr>
          <p:cNvPr id="3" name="Espaço Reservado para Conteúdo 2"/>
          <p:cNvSpPr>
            <a:spLocks noGrp="1"/>
          </p:cNvSpPr>
          <p:nvPr>
            <p:ph idx="1"/>
          </p:nvPr>
        </p:nvSpPr>
        <p:spPr>
          <a:xfrm>
            <a:off x="659567" y="2133599"/>
            <a:ext cx="11227633" cy="4342151"/>
          </a:xfrm>
        </p:spPr>
        <p:txBody>
          <a:bodyPr>
            <a:normAutofit/>
          </a:bodyPr>
          <a:lstStyle/>
          <a:p>
            <a:pPr marL="0" indent="0" algn="ctr">
              <a:buNone/>
            </a:pPr>
            <a:r>
              <a:rPr lang="pt-BR" sz="4000" b="1" u="sng" dirty="0" smtClean="0"/>
              <a:t>(220.000,00 </a:t>
            </a:r>
            <a:r>
              <a:rPr lang="pt-BR" sz="4000" b="1" u="sng" dirty="0" smtClean="0"/>
              <a:t>X </a:t>
            </a:r>
            <a:r>
              <a:rPr lang="pt-BR" sz="4000" b="1" u="sng" dirty="0" smtClean="0"/>
              <a:t>7,30</a:t>
            </a:r>
            <a:r>
              <a:rPr lang="pt-BR" sz="4000" b="1" u="sng" dirty="0" smtClean="0"/>
              <a:t>%) </a:t>
            </a:r>
            <a:r>
              <a:rPr lang="pt-BR" sz="4000" b="1" u="sng" dirty="0" smtClean="0"/>
              <a:t>– 5.940,00 </a:t>
            </a:r>
            <a:endParaRPr lang="pt-BR" sz="4000" b="1" u="sng" dirty="0" smtClean="0"/>
          </a:p>
          <a:p>
            <a:pPr marL="0" indent="0" algn="ctr">
              <a:buNone/>
            </a:pPr>
            <a:r>
              <a:rPr lang="pt-BR" sz="4000" b="1" u="sng" dirty="0" smtClean="0"/>
              <a:t>220.000,00</a:t>
            </a:r>
            <a:endParaRPr lang="pt-BR" sz="4000" b="1" u="sng" dirty="0" smtClean="0"/>
          </a:p>
          <a:p>
            <a:pPr marL="0" indent="0" algn="ctr">
              <a:buNone/>
            </a:pPr>
            <a:endParaRPr lang="pt-BR" sz="4000" b="1" u="sng" dirty="0" smtClean="0"/>
          </a:p>
          <a:p>
            <a:pPr marL="0" indent="0" algn="ctr">
              <a:buNone/>
            </a:pPr>
            <a:endParaRPr lang="pt-BR" sz="4000" b="1" u="sng" dirty="0"/>
          </a:p>
          <a:p>
            <a:pPr marL="0" indent="0" algn="ctr">
              <a:buNone/>
            </a:pPr>
            <a:r>
              <a:rPr lang="pt-BR" sz="4000" b="1" u="sng" dirty="0" smtClean="0"/>
              <a:t>4,60%</a:t>
            </a:r>
            <a:endParaRPr lang="pt-BR" sz="4000" b="1" u="sng" dirty="0"/>
          </a:p>
          <a:p>
            <a:pPr marL="0" indent="0" algn="ctr">
              <a:buNone/>
            </a:pPr>
            <a:endParaRPr lang="pt-BR" sz="4000" b="1" u="sng" dirty="0"/>
          </a:p>
        </p:txBody>
      </p:sp>
    </p:spTree>
    <p:extLst>
      <p:ext uri="{BB962C8B-B14F-4D97-AF65-F5344CB8AC3E}">
        <p14:creationId xmlns:p14="http://schemas.microsoft.com/office/powerpoint/2010/main" val="346151322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5066675" y="4317167"/>
            <a:ext cx="2278505" cy="7944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Título 1"/>
          <p:cNvSpPr>
            <a:spLocks noGrp="1"/>
          </p:cNvSpPr>
          <p:nvPr>
            <p:ph type="title"/>
          </p:nvPr>
        </p:nvSpPr>
        <p:spPr/>
        <p:txBody>
          <a:bodyPr/>
          <a:lstStyle/>
          <a:p>
            <a:r>
              <a:rPr lang="pt-BR" b="1" dirty="0" smtClean="0"/>
              <a:t>CALCULO SIMPLES NACIONAL ANEXO I</a:t>
            </a:r>
            <a:endParaRPr lang="pt-BR" b="1" dirty="0"/>
          </a:p>
        </p:txBody>
      </p:sp>
      <p:sp>
        <p:nvSpPr>
          <p:cNvPr id="3" name="Espaço Reservado para Conteúdo 2"/>
          <p:cNvSpPr>
            <a:spLocks noGrp="1"/>
          </p:cNvSpPr>
          <p:nvPr>
            <p:ph idx="1"/>
          </p:nvPr>
        </p:nvSpPr>
        <p:spPr>
          <a:xfrm>
            <a:off x="434715" y="2133599"/>
            <a:ext cx="11542426" cy="4177259"/>
          </a:xfrm>
        </p:spPr>
        <p:txBody>
          <a:bodyPr>
            <a:normAutofit/>
          </a:bodyPr>
          <a:lstStyle/>
          <a:p>
            <a:pPr marL="0" indent="0">
              <a:buNone/>
            </a:pPr>
            <a:r>
              <a:rPr lang="pt-BR" sz="6000" b="1" dirty="0" smtClean="0"/>
              <a:t>25.000,00 </a:t>
            </a:r>
            <a:r>
              <a:rPr lang="pt-BR" sz="4000" b="1" dirty="0" smtClean="0"/>
              <a:t> </a:t>
            </a:r>
            <a:r>
              <a:rPr lang="pt-BR" sz="4000" b="1" dirty="0" smtClean="0"/>
              <a:t>X </a:t>
            </a:r>
            <a:r>
              <a:rPr lang="pt-BR" sz="4000" b="1" dirty="0" smtClean="0"/>
              <a:t>4,60%</a:t>
            </a:r>
            <a:endParaRPr lang="pt-BR" sz="4000" b="1" dirty="0" smtClean="0"/>
          </a:p>
          <a:p>
            <a:pPr marL="0" indent="0">
              <a:buNone/>
            </a:pPr>
            <a:endParaRPr lang="pt-BR" sz="4000" b="1" dirty="0" smtClean="0"/>
          </a:p>
          <a:p>
            <a:pPr marL="0" indent="0">
              <a:buNone/>
            </a:pPr>
            <a:endParaRPr lang="pt-BR" sz="4000" b="1" dirty="0" smtClean="0"/>
          </a:p>
          <a:p>
            <a:pPr marL="0" indent="0" algn="ctr">
              <a:buNone/>
            </a:pPr>
            <a:r>
              <a:rPr lang="pt-BR" sz="3200" b="1" dirty="0" smtClean="0"/>
              <a:t>R$ </a:t>
            </a:r>
            <a:r>
              <a:rPr lang="pt-BR" sz="3200" b="1" dirty="0" smtClean="0"/>
              <a:t>920,00</a:t>
            </a:r>
            <a:endParaRPr lang="pt-BR" sz="3200" b="1" dirty="0" smtClean="0"/>
          </a:p>
          <a:p>
            <a:pPr marL="0" indent="0" algn="ctr">
              <a:buNone/>
            </a:pPr>
            <a:endParaRPr lang="pt-BR" sz="3200" b="1" dirty="0" smtClean="0"/>
          </a:p>
          <a:p>
            <a:pPr marL="0" indent="0">
              <a:buNone/>
            </a:pPr>
            <a:endParaRPr lang="pt-BR" sz="4000" b="1" dirty="0"/>
          </a:p>
        </p:txBody>
      </p:sp>
    </p:spTree>
    <p:extLst>
      <p:ext uri="{BB962C8B-B14F-4D97-AF65-F5344CB8AC3E}">
        <p14:creationId xmlns:p14="http://schemas.microsoft.com/office/powerpoint/2010/main" val="91453978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56461" y="805912"/>
            <a:ext cx="11685722" cy="5455404"/>
          </a:xfrm>
        </p:spPr>
        <p:txBody>
          <a:bodyPr>
            <a:normAutofit fontScale="90000"/>
          </a:bodyPr>
          <a:lstStyle/>
          <a:p>
            <a:pPr algn="ctr"/>
            <a:r>
              <a:rPr lang="pt-BR" b="1" dirty="0" smtClean="0">
                <a:solidFill>
                  <a:schemeClr val="tx1"/>
                </a:solidFill>
              </a:rPr>
              <a:t>CALCULO</a:t>
            </a:r>
            <a:br>
              <a:rPr lang="pt-BR" b="1" dirty="0" smtClean="0">
                <a:solidFill>
                  <a:schemeClr val="tx1"/>
                </a:solidFill>
              </a:rPr>
            </a:br>
            <a:r>
              <a:rPr lang="pt-BR" b="1" dirty="0" smtClean="0">
                <a:solidFill>
                  <a:schemeClr val="tx1"/>
                </a:solidFill>
              </a:rPr>
              <a:t>DO </a:t>
            </a:r>
            <a:r>
              <a:rPr lang="pt-BR" b="1" dirty="0">
                <a:solidFill>
                  <a:schemeClr val="tx1"/>
                </a:solidFill>
              </a:rPr>
              <a:t/>
            </a:r>
            <a:br>
              <a:rPr lang="pt-BR" b="1" dirty="0">
                <a:solidFill>
                  <a:schemeClr val="tx1"/>
                </a:solidFill>
              </a:rPr>
            </a:br>
            <a:r>
              <a:rPr lang="pt-BR" sz="6000" b="1" u="sng" dirty="0" smtClean="0">
                <a:solidFill>
                  <a:schemeClr val="tx1"/>
                </a:solidFill>
              </a:rPr>
              <a:t>SIMPLES NACIONAL</a:t>
            </a:r>
            <a:r>
              <a:rPr lang="pt-BR" sz="6000" u="sng" dirty="0" smtClean="0">
                <a:solidFill>
                  <a:schemeClr val="tx1"/>
                </a:solidFill>
              </a:rPr>
              <a:t/>
            </a:r>
            <a:br>
              <a:rPr lang="pt-BR" sz="6000" u="sng" dirty="0" smtClean="0">
                <a:solidFill>
                  <a:schemeClr val="tx1"/>
                </a:solidFill>
              </a:rPr>
            </a:br>
            <a:r>
              <a:rPr lang="pt-BR" sz="6000" u="sng" dirty="0" smtClean="0">
                <a:solidFill>
                  <a:schemeClr val="tx1"/>
                </a:solidFill>
              </a:rPr>
              <a:t/>
            </a:r>
            <a:br>
              <a:rPr lang="pt-BR" sz="6000" u="sng" dirty="0" smtClean="0">
                <a:solidFill>
                  <a:schemeClr val="tx1"/>
                </a:solidFill>
              </a:rPr>
            </a:br>
            <a:r>
              <a:rPr lang="pt-BR" sz="6000" u="sng" dirty="0" smtClean="0">
                <a:solidFill>
                  <a:schemeClr val="tx1"/>
                </a:solidFill>
              </a:rPr>
              <a:t>INDUSTRIA</a:t>
            </a:r>
            <a:br>
              <a:rPr lang="pt-BR" sz="6000" u="sng" dirty="0" smtClean="0">
                <a:solidFill>
                  <a:schemeClr val="tx1"/>
                </a:solidFill>
              </a:rPr>
            </a:br>
            <a:r>
              <a:rPr lang="pt-BR" dirty="0">
                <a:solidFill>
                  <a:schemeClr val="tx1"/>
                </a:solidFill>
              </a:rPr>
              <a:t/>
            </a:r>
            <a:br>
              <a:rPr lang="pt-BR" dirty="0">
                <a:solidFill>
                  <a:schemeClr val="tx1"/>
                </a:solidFill>
              </a:rPr>
            </a:br>
            <a:endParaRPr lang="pt-BR" dirty="0">
              <a:solidFill>
                <a:schemeClr val="tx1"/>
              </a:solidFill>
            </a:endParaRPr>
          </a:p>
        </p:txBody>
      </p:sp>
    </p:spTree>
    <p:extLst>
      <p:ext uri="{BB962C8B-B14F-4D97-AF65-F5344CB8AC3E}">
        <p14:creationId xmlns:p14="http://schemas.microsoft.com/office/powerpoint/2010/main" val="23424565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869429" y="694544"/>
            <a:ext cx="10665163" cy="3777622"/>
          </a:xfrm>
        </p:spPr>
        <p:txBody>
          <a:bodyPr>
            <a:normAutofit/>
          </a:bodyPr>
          <a:lstStyle/>
          <a:p>
            <a:pPr marL="0" indent="0" algn="ctr">
              <a:buNone/>
            </a:pPr>
            <a:endParaRPr lang="pt-BR" sz="9600" dirty="0" smtClean="0">
              <a:solidFill>
                <a:srgbClr val="0070C0"/>
              </a:solidFill>
            </a:endParaRPr>
          </a:p>
          <a:p>
            <a:pPr marL="0" indent="0" algn="ctr">
              <a:buNone/>
            </a:pPr>
            <a:r>
              <a:rPr lang="pt-BR" sz="9600" dirty="0" smtClean="0">
                <a:solidFill>
                  <a:srgbClr val="0070C0"/>
                </a:solidFill>
              </a:rPr>
              <a:t>APOIO</a:t>
            </a:r>
          </a:p>
          <a:p>
            <a:pPr marL="0" indent="0" algn="ctr">
              <a:buNone/>
            </a:pPr>
            <a:endParaRPr lang="pt-BR" sz="9600" dirty="0">
              <a:solidFill>
                <a:srgbClr val="0070C0"/>
              </a:solidFill>
            </a:endParaRPr>
          </a:p>
        </p:txBody>
      </p:sp>
    </p:spTree>
    <p:extLst>
      <p:ext uri="{BB962C8B-B14F-4D97-AF65-F5344CB8AC3E}">
        <p14:creationId xmlns:p14="http://schemas.microsoft.com/office/powerpoint/2010/main" val="161598074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1301857" y="728420"/>
            <a:ext cx="10120393" cy="4401205"/>
          </a:xfrm>
          <a:prstGeom prst="rect">
            <a:avLst/>
          </a:prstGeom>
        </p:spPr>
        <p:txBody>
          <a:bodyPr wrap="square">
            <a:spAutoFit/>
          </a:bodyPr>
          <a:lstStyle/>
          <a:p>
            <a:r>
              <a:rPr lang="pt-BR" sz="4000" b="1" dirty="0"/>
              <a:t>PA = julho/2018 </a:t>
            </a:r>
            <a:endParaRPr lang="pt-BR" sz="4000" b="1" dirty="0" smtClean="0"/>
          </a:p>
          <a:p>
            <a:endParaRPr lang="pt-BR" sz="4000" b="1" dirty="0" smtClean="0"/>
          </a:p>
          <a:p>
            <a:r>
              <a:rPr lang="pt-BR" sz="4000" b="1" dirty="0" smtClean="0"/>
              <a:t>RPA </a:t>
            </a:r>
            <a:r>
              <a:rPr lang="pt-BR" sz="4000" b="1" dirty="0"/>
              <a:t>int. (julho/2018) = R$ </a:t>
            </a:r>
            <a:r>
              <a:rPr lang="pt-BR" sz="4000" b="1" dirty="0" smtClean="0"/>
              <a:t>25.000,00</a:t>
            </a:r>
          </a:p>
          <a:p>
            <a:r>
              <a:rPr lang="pt-BR" sz="4000" b="1" dirty="0" smtClean="0"/>
              <a:t> </a:t>
            </a:r>
          </a:p>
          <a:p>
            <a:r>
              <a:rPr lang="pt-BR" sz="4000" b="1" dirty="0" smtClean="0"/>
              <a:t>RBA </a:t>
            </a:r>
            <a:r>
              <a:rPr lang="pt-BR" sz="4000" b="1" dirty="0"/>
              <a:t>int. = R$ </a:t>
            </a:r>
            <a:r>
              <a:rPr lang="pt-BR" sz="4000" b="1" dirty="0" smtClean="0"/>
              <a:t>135.000,00</a:t>
            </a:r>
          </a:p>
          <a:p>
            <a:r>
              <a:rPr lang="pt-BR" sz="4000" b="1" dirty="0" smtClean="0"/>
              <a:t> </a:t>
            </a:r>
          </a:p>
          <a:p>
            <a:r>
              <a:rPr lang="pt-BR" sz="4000" b="1" dirty="0" smtClean="0"/>
              <a:t>RBT12 </a:t>
            </a:r>
            <a:r>
              <a:rPr lang="pt-BR" sz="4000" b="1" dirty="0"/>
              <a:t>int. = R$ </a:t>
            </a:r>
            <a:r>
              <a:rPr lang="pt-BR" sz="4000" b="1" dirty="0" smtClean="0"/>
              <a:t>220.000,00</a:t>
            </a:r>
            <a:endParaRPr lang="pt-BR" sz="4000" b="1" dirty="0"/>
          </a:p>
        </p:txBody>
      </p:sp>
    </p:spTree>
    <p:extLst>
      <p:ext uri="{BB962C8B-B14F-4D97-AF65-F5344CB8AC3E}">
        <p14:creationId xmlns:p14="http://schemas.microsoft.com/office/powerpoint/2010/main" val="32018517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787797" y="204386"/>
            <a:ext cx="8911687" cy="1280890"/>
          </a:xfrm>
        </p:spPr>
        <p:txBody>
          <a:bodyPr/>
          <a:lstStyle/>
          <a:p>
            <a:r>
              <a:rPr lang="pt-BR" b="1" dirty="0" smtClean="0"/>
              <a:t>TABELA ANEXO </a:t>
            </a:r>
            <a:r>
              <a:rPr lang="pt-BR" b="1" dirty="0" smtClean="0"/>
              <a:t>II</a:t>
            </a:r>
            <a:endParaRPr lang="pt-BR" b="1" dirty="0"/>
          </a:p>
        </p:txBody>
      </p:sp>
      <p:pic>
        <p:nvPicPr>
          <p:cNvPr id="5" name="Picture 2" descr="Resultado de imagem para anexo iii simples nacional 2018"/>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6872" y="1155098"/>
            <a:ext cx="11145088" cy="5290671"/>
          </a:xfrm>
          <a:prstGeom prst="rect">
            <a:avLst/>
          </a:prstGeom>
          <a:noFill/>
          <a:extLst>
            <a:ext uri="{909E8E84-426E-40DD-AFC4-6F175D3DCCD1}">
              <a14:hiddenFill xmlns:a14="http://schemas.microsoft.com/office/drawing/2010/main">
                <a:solidFill>
                  <a:srgbClr val="FFFFFF"/>
                </a:solidFill>
              </a14:hiddenFill>
            </a:ext>
          </a:extLst>
        </p:spPr>
      </p:pic>
      <p:sp>
        <p:nvSpPr>
          <p:cNvPr id="6" name="Seta para a direita 5"/>
          <p:cNvSpPr/>
          <p:nvPr/>
        </p:nvSpPr>
        <p:spPr>
          <a:xfrm>
            <a:off x="464695" y="3087974"/>
            <a:ext cx="1618938" cy="31479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4237980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5111646" y="4901784"/>
            <a:ext cx="2158584" cy="10493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Título 1"/>
          <p:cNvSpPr>
            <a:spLocks noGrp="1"/>
          </p:cNvSpPr>
          <p:nvPr>
            <p:ph type="title"/>
          </p:nvPr>
        </p:nvSpPr>
        <p:spPr/>
        <p:txBody>
          <a:bodyPr/>
          <a:lstStyle/>
          <a:p>
            <a:r>
              <a:rPr lang="pt-BR" b="1" dirty="0" smtClean="0"/>
              <a:t>Calculo Comercio </a:t>
            </a:r>
            <a:r>
              <a:rPr lang="pt-BR" b="1" dirty="0" err="1" smtClean="0"/>
              <a:t>Aliquota</a:t>
            </a:r>
            <a:r>
              <a:rPr lang="pt-BR" b="1" dirty="0" smtClean="0"/>
              <a:t> Efetiva</a:t>
            </a:r>
            <a:endParaRPr lang="pt-BR" b="1" dirty="0"/>
          </a:p>
        </p:txBody>
      </p:sp>
      <p:sp>
        <p:nvSpPr>
          <p:cNvPr id="3" name="Espaço Reservado para Conteúdo 2"/>
          <p:cNvSpPr>
            <a:spLocks noGrp="1"/>
          </p:cNvSpPr>
          <p:nvPr>
            <p:ph idx="1"/>
          </p:nvPr>
        </p:nvSpPr>
        <p:spPr>
          <a:xfrm>
            <a:off x="659567" y="2133599"/>
            <a:ext cx="11227633" cy="4342151"/>
          </a:xfrm>
        </p:spPr>
        <p:txBody>
          <a:bodyPr>
            <a:normAutofit/>
          </a:bodyPr>
          <a:lstStyle/>
          <a:p>
            <a:pPr marL="0" indent="0" algn="ctr">
              <a:buNone/>
            </a:pPr>
            <a:r>
              <a:rPr lang="pt-BR" sz="4000" b="1" u="sng" dirty="0" smtClean="0"/>
              <a:t>(220.000,00 </a:t>
            </a:r>
            <a:r>
              <a:rPr lang="pt-BR" sz="4000" b="1" u="sng" dirty="0" smtClean="0"/>
              <a:t>X </a:t>
            </a:r>
            <a:r>
              <a:rPr lang="pt-BR" sz="4000" b="1" u="sng" dirty="0" smtClean="0"/>
              <a:t>7,90</a:t>
            </a:r>
            <a:r>
              <a:rPr lang="pt-BR" sz="4000" b="1" u="sng" dirty="0" smtClean="0"/>
              <a:t>%) </a:t>
            </a:r>
            <a:r>
              <a:rPr lang="pt-BR" sz="4000" b="1" u="sng" dirty="0" smtClean="0"/>
              <a:t>– 5.940,00 </a:t>
            </a:r>
            <a:endParaRPr lang="pt-BR" sz="4000" b="1" u="sng" dirty="0" smtClean="0"/>
          </a:p>
          <a:p>
            <a:pPr marL="0" indent="0" algn="ctr">
              <a:buNone/>
            </a:pPr>
            <a:r>
              <a:rPr lang="pt-BR" sz="4000" b="1" u="sng" dirty="0" smtClean="0"/>
              <a:t>220.000,00</a:t>
            </a:r>
            <a:endParaRPr lang="pt-BR" sz="4000" b="1" u="sng" dirty="0" smtClean="0"/>
          </a:p>
          <a:p>
            <a:pPr marL="0" indent="0" algn="ctr">
              <a:buNone/>
            </a:pPr>
            <a:endParaRPr lang="pt-BR" sz="4000" b="1" u="sng" dirty="0" smtClean="0"/>
          </a:p>
          <a:p>
            <a:pPr marL="0" indent="0" algn="ctr">
              <a:buNone/>
            </a:pPr>
            <a:endParaRPr lang="pt-BR" sz="4000" b="1" u="sng" dirty="0"/>
          </a:p>
          <a:p>
            <a:pPr marL="0" indent="0" algn="ctr">
              <a:buNone/>
            </a:pPr>
            <a:r>
              <a:rPr lang="pt-BR" sz="4000" b="1" u="sng" dirty="0" smtClean="0"/>
              <a:t>5,20%</a:t>
            </a:r>
            <a:endParaRPr lang="pt-BR" sz="4000" b="1" u="sng" dirty="0"/>
          </a:p>
          <a:p>
            <a:pPr marL="0" indent="0" algn="ctr">
              <a:buNone/>
            </a:pPr>
            <a:endParaRPr lang="pt-BR" sz="4000" b="1" u="sng" dirty="0"/>
          </a:p>
        </p:txBody>
      </p:sp>
    </p:spTree>
    <p:extLst>
      <p:ext uri="{BB962C8B-B14F-4D97-AF65-F5344CB8AC3E}">
        <p14:creationId xmlns:p14="http://schemas.microsoft.com/office/powerpoint/2010/main" val="183967750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5066675" y="4317167"/>
            <a:ext cx="2278505" cy="7944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Título 1"/>
          <p:cNvSpPr>
            <a:spLocks noGrp="1"/>
          </p:cNvSpPr>
          <p:nvPr>
            <p:ph type="title"/>
          </p:nvPr>
        </p:nvSpPr>
        <p:spPr/>
        <p:txBody>
          <a:bodyPr/>
          <a:lstStyle/>
          <a:p>
            <a:r>
              <a:rPr lang="pt-BR" b="1" dirty="0" smtClean="0"/>
              <a:t>CALCULO SIMPLES NACIONAL ANEXO I</a:t>
            </a:r>
            <a:endParaRPr lang="pt-BR" b="1" dirty="0"/>
          </a:p>
        </p:txBody>
      </p:sp>
      <p:sp>
        <p:nvSpPr>
          <p:cNvPr id="3" name="Espaço Reservado para Conteúdo 2"/>
          <p:cNvSpPr>
            <a:spLocks noGrp="1"/>
          </p:cNvSpPr>
          <p:nvPr>
            <p:ph idx="1"/>
          </p:nvPr>
        </p:nvSpPr>
        <p:spPr>
          <a:xfrm>
            <a:off x="434715" y="2133599"/>
            <a:ext cx="11542426" cy="4177259"/>
          </a:xfrm>
        </p:spPr>
        <p:txBody>
          <a:bodyPr>
            <a:normAutofit/>
          </a:bodyPr>
          <a:lstStyle/>
          <a:p>
            <a:pPr marL="0" indent="0">
              <a:buNone/>
            </a:pPr>
            <a:r>
              <a:rPr lang="pt-BR" sz="6000" b="1" dirty="0" smtClean="0"/>
              <a:t>25.000,00 </a:t>
            </a:r>
            <a:r>
              <a:rPr lang="pt-BR" sz="4000" b="1" dirty="0" smtClean="0"/>
              <a:t> </a:t>
            </a:r>
            <a:r>
              <a:rPr lang="pt-BR" sz="4000" b="1" dirty="0" smtClean="0"/>
              <a:t>X </a:t>
            </a:r>
            <a:r>
              <a:rPr lang="pt-BR" sz="4000" b="1" dirty="0" smtClean="0"/>
              <a:t>5,20%</a:t>
            </a:r>
            <a:endParaRPr lang="pt-BR" sz="4000" b="1" dirty="0" smtClean="0"/>
          </a:p>
          <a:p>
            <a:pPr marL="0" indent="0">
              <a:buNone/>
            </a:pPr>
            <a:endParaRPr lang="pt-BR" sz="4000" b="1" dirty="0" smtClean="0"/>
          </a:p>
          <a:p>
            <a:pPr marL="0" indent="0">
              <a:buNone/>
            </a:pPr>
            <a:endParaRPr lang="pt-BR" sz="4000" b="1" dirty="0" smtClean="0"/>
          </a:p>
          <a:p>
            <a:pPr marL="0" indent="0" algn="ctr">
              <a:buNone/>
            </a:pPr>
            <a:r>
              <a:rPr lang="pt-BR" sz="3200" b="1" dirty="0" smtClean="0"/>
              <a:t>R$ </a:t>
            </a:r>
            <a:r>
              <a:rPr lang="pt-BR" sz="3200" b="1" dirty="0" smtClean="0"/>
              <a:t>1.300,00</a:t>
            </a:r>
            <a:endParaRPr lang="pt-BR" sz="3200" b="1" dirty="0" smtClean="0"/>
          </a:p>
          <a:p>
            <a:pPr marL="0" indent="0" algn="ctr">
              <a:buNone/>
            </a:pPr>
            <a:endParaRPr lang="pt-BR" sz="3200" b="1" dirty="0" smtClean="0"/>
          </a:p>
          <a:p>
            <a:pPr marL="0" indent="0">
              <a:buNone/>
            </a:pPr>
            <a:endParaRPr lang="pt-BR" sz="4000" b="1" dirty="0"/>
          </a:p>
        </p:txBody>
      </p:sp>
    </p:spTree>
    <p:extLst>
      <p:ext uri="{BB962C8B-B14F-4D97-AF65-F5344CB8AC3E}">
        <p14:creationId xmlns:p14="http://schemas.microsoft.com/office/powerpoint/2010/main" val="17005331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56461" y="805912"/>
            <a:ext cx="11685722" cy="5455404"/>
          </a:xfrm>
        </p:spPr>
        <p:txBody>
          <a:bodyPr>
            <a:normAutofit fontScale="90000"/>
          </a:bodyPr>
          <a:lstStyle/>
          <a:p>
            <a:pPr algn="ctr"/>
            <a:r>
              <a:rPr lang="pt-BR" b="1" dirty="0" smtClean="0">
                <a:solidFill>
                  <a:schemeClr val="tx1"/>
                </a:solidFill>
              </a:rPr>
              <a:t>CALCULO</a:t>
            </a:r>
            <a:br>
              <a:rPr lang="pt-BR" b="1" dirty="0" smtClean="0">
                <a:solidFill>
                  <a:schemeClr val="tx1"/>
                </a:solidFill>
              </a:rPr>
            </a:br>
            <a:r>
              <a:rPr lang="pt-BR" b="1" dirty="0" smtClean="0">
                <a:solidFill>
                  <a:schemeClr val="tx1"/>
                </a:solidFill>
              </a:rPr>
              <a:t>DO </a:t>
            </a:r>
            <a:r>
              <a:rPr lang="pt-BR" b="1" dirty="0">
                <a:solidFill>
                  <a:schemeClr val="tx1"/>
                </a:solidFill>
              </a:rPr>
              <a:t/>
            </a:r>
            <a:br>
              <a:rPr lang="pt-BR" b="1" dirty="0">
                <a:solidFill>
                  <a:schemeClr val="tx1"/>
                </a:solidFill>
              </a:rPr>
            </a:br>
            <a:r>
              <a:rPr lang="pt-BR" sz="6000" b="1" u="sng" dirty="0" smtClean="0">
                <a:solidFill>
                  <a:schemeClr val="tx1"/>
                </a:solidFill>
              </a:rPr>
              <a:t>SIMPLES NACIONAL</a:t>
            </a:r>
            <a:r>
              <a:rPr lang="pt-BR" sz="6000" u="sng" dirty="0" smtClean="0">
                <a:solidFill>
                  <a:schemeClr val="tx1"/>
                </a:solidFill>
              </a:rPr>
              <a:t/>
            </a:r>
            <a:br>
              <a:rPr lang="pt-BR" sz="6000" u="sng" dirty="0" smtClean="0">
                <a:solidFill>
                  <a:schemeClr val="tx1"/>
                </a:solidFill>
              </a:rPr>
            </a:br>
            <a:r>
              <a:rPr lang="pt-BR" sz="6000" u="sng" dirty="0" smtClean="0">
                <a:solidFill>
                  <a:schemeClr val="tx1"/>
                </a:solidFill>
              </a:rPr>
              <a:t/>
            </a:r>
            <a:br>
              <a:rPr lang="pt-BR" sz="6000" u="sng" dirty="0" smtClean="0">
                <a:solidFill>
                  <a:schemeClr val="tx1"/>
                </a:solidFill>
              </a:rPr>
            </a:br>
            <a:r>
              <a:rPr lang="pt-BR" sz="6000" u="sng" dirty="0" smtClean="0">
                <a:solidFill>
                  <a:schemeClr val="tx1"/>
                </a:solidFill>
              </a:rPr>
              <a:t>SERVIÇOS</a:t>
            </a:r>
            <a:br>
              <a:rPr lang="pt-BR" sz="6000" u="sng" dirty="0" smtClean="0">
                <a:solidFill>
                  <a:schemeClr val="tx1"/>
                </a:solidFill>
              </a:rPr>
            </a:br>
            <a:r>
              <a:rPr lang="pt-BR" dirty="0">
                <a:solidFill>
                  <a:schemeClr val="tx1"/>
                </a:solidFill>
              </a:rPr>
              <a:t/>
            </a:r>
            <a:br>
              <a:rPr lang="pt-BR" dirty="0">
                <a:solidFill>
                  <a:schemeClr val="tx1"/>
                </a:solidFill>
              </a:rPr>
            </a:br>
            <a:endParaRPr lang="pt-BR" dirty="0">
              <a:solidFill>
                <a:schemeClr val="tx1"/>
              </a:solidFill>
            </a:endParaRPr>
          </a:p>
        </p:txBody>
      </p:sp>
    </p:spTree>
    <p:extLst>
      <p:ext uri="{BB962C8B-B14F-4D97-AF65-F5344CB8AC3E}">
        <p14:creationId xmlns:p14="http://schemas.microsoft.com/office/powerpoint/2010/main" val="289215405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1301857" y="728420"/>
            <a:ext cx="10120393" cy="4401205"/>
          </a:xfrm>
          <a:prstGeom prst="rect">
            <a:avLst/>
          </a:prstGeom>
        </p:spPr>
        <p:txBody>
          <a:bodyPr wrap="square">
            <a:spAutoFit/>
          </a:bodyPr>
          <a:lstStyle/>
          <a:p>
            <a:r>
              <a:rPr lang="pt-BR" sz="4000" b="1" dirty="0"/>
              <a:t>PA = julho/2018 </a:t>
            </a:r>
            <a:endParaRPr lang="pt-BR" sz="4000" b="1" dirty="0" smtClean="0"/>
          </a:p>
          <a:p>
            <a:endParaRPr lang="pt-BR" sz="4000" b="1" dirty="0" smtClean="0"/>
          </a:p>
          <a:p>
            <a:r>
              <a:rPr lang="pt-BR" sz="4000" b="1" dirty="0" smtClean="0"/>
              <a:t>RPA </a:t>
            </a:r>
            <a:r>
              <a:rPr lang="pt-BR" sz="4000" b="1" dirty="0"/>
              <a:t>int. (julho/2018) = R$ </a:t>
            </a:r>
            <a:r>
              <a:rPr lang="pt-BR" sz="4000" b="1" dirty="0" smtClean="0"/>
              <a:t>25.000,00</a:t>
            </a:r>
          </a:p>
          <a:p>
            <a:r>
              <a:rPr lang="pt-BR" sz="4000" b="1" dirty="0" smtClean="0"/>
              <a:t> </a:t>
            </a:r>
          </a:p>
          <a:p>
            <a:r>
              <a:rPr lang="pt-BR" sz="4000" b="1" dirty="0" smtClean="0"/>
              <a:t>RBA </a:t>
            </a:r>
            <a:r>
              <a:rPr lang="pt-BR" sz="4000" b="1" dirty="0"/>
              <a:t>int. = R$ </a:t>
            </a:r>
            <a:r>
              <a:rPr lang="pt-BR" sz="4000" b="1" dirty="0" smtClean="0"/>
              <a:t>135.000,00</a:t>
            </a:r>
          </a:p>
          <a:p>
            <a:r>
              <a:rPr lang="pt-BR" sz="4000" b="1" dirty="0" smtClean="0"/>
              <a:t> </a:t>
            </a:r>
          </a:p>
          <a:p>
            <a:r>
              <a:rPr lang="pt-BR" sz="4000" b="1" dirty="0" smtClean="0"/>
              <a:t>RBT12 </a:t>
            </a:r>
            <a:r>
              <a:rPr lang="pt-BR" sz="4000" b="1" dirty="0"/>
              <a:t>int. = R$ </a:t>
            </a:r>
            <a:r>
              <a:rPr lang="pt-BR" sz="4000" b="1" dirty="0" smtClean="0"/>
              <a:t>220.000,00</a:t>
            </a:r>
            <a:endParaRPr lang="pt-BR" sz="4000" b="1" dirty="0"/>
          </a:p>
        </p:txBody>
      </p:sp>
    </p:spTree>
    <p:extLst>
      <p:ext uri="{BB962C8B-B14F-4D97-AF65-F5344CB8AC3E}">
        <p14:creationId xmlns:p14="http://schemas.microsoft.com/office/powerpoint/2010/main" val="331968181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787797" y="204386"/>
            <a:ext cx="8911687" cy="1280890"/>
          </a:xfrm>
        </p:spPr>
        <p:txBody>
          <a:bodyPr/>
          <a:lstStyle/>
          <a:p>
            <a:r>
              <a:rPr lang="pt-BR" b="1" dirty="0" smtClean="0"/>
              <a:t>TABELA ANEXO </a:t>
            </a:r>
            <a:r>
              <a:rPr lang="pt-BR" b="1" dirty="0" smtClean="0"/>
              <a:t>III</a:t>
            </a:r>
            <a:endParaRPr lang="pt-BR" b="1" dirty="0"/>
          </a:p>
        </p:txBody>
      </p:sp>
      <p:pic>
        <p:nvPicPr>
          <p:cNvPr id="3076" name="Picture 4" descr="Resultado de imagem para anexo iii simples nacional 2018"/>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59174" y="1618938"/>
            <a:ext cx="10650432" cy="4751881"/>
          </a:xfrm>
          <a:prstGeom prst="rect">
            <a:avLst/>
          </a:prstGeom>
          <a:noFill/>
          <a:extLst>
            <a:ext uri="{909E8E84-426E-40DD-AFC4-6F175D3DCCD1}">
              <a14:hiddenFill xmlns:a14="http://schemas.microsoft.com/office/drawing/2010/main">
                <a:solidFill>
                  <a:srgbClr val="FFFFFF"/>
                </a:solidFill>
              </a14:hiddenFill>
            </a:ext>
          </a:extLst>
        </p:spPr>
      </p:pic>
      <p:sp>
        <p:nvSpPr>
          <p:cNvPr id="7" name="Seta para a direita 6"/>
          <p:cNvSpPr/>
          <p:nvPr/>
        </p:nvSpPr>
        <p:spPr>
          <a:xfrm>
            <a:off x="269823" y="3282846"/>
            <a:ext cx="1469036" cy="32978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1874579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5111646" y="4901784"/>
            <a:ext cx="2158584" cy="10493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Título 1"/>
          <p:cNvSpPr>
            <a:spLocks noGrp="1"/>
          </p:cNvSpPr>
          <p:nvPr>
            <p:ph type="title"/>
          </p:nvPr>
        </p:nvSpPr>
        <p:spPr/>
        <p:txBody>
          <a:bodyPr/>
          <a:lstStyle/>
          <a:p>
            <a:r>
              <a:rPr lang="pt-BR" b="1" dirty="0" smtClean="0"/>
              <a:t>Calculo Comercio </a:t>
            </a:r>
            <a:r>
              <a:rPr lang="pt-BR" b="1" dirty="0" err="1" smtClean="0"/>
              <a:t>Aliquota</a:t>
            </a:r>
            <a:r>
              <a:rPr lang="pt-BR" b="1" dirty="0" smtClean="0"/>
              <a:t> Efetiva</a:t>
            </a:r>
            <a:endParaRPr lang="pt-BR" b="1" dirty="0"/>
          </a:p>
        </p:txBody>
      </p:sp>
      <p:sp>
        <p:nvSpPr>
          <p:cNvPr id="3" name="Espaço Reservado para Conteúdo 2"/>
          <p:cNvSpPr>
            <a:spLocks noGrp="1"/>
          </p:cNvSpPr>
          <p:nvPr>
            <p:ph idx="1"/>
          </p:nvPr>
        </p:nvSpPr>
        <p:spPr>
          <a:xfrm>
            <a:off x="659567" y="2133599"/>
            <a:ext cx="11227633" cy="4342151"/>
          </a:xfrm>
        </p:spPr>
        <p:txBody>
          <a:bodyPr>
            <a:normAutofit/>
          </a:bodyPr>
          <a:lstStyle/>
          <a:p>
            <a:pPr marL="0" indent="0" algn="ctr">
              <a:buNone/>
            </a:pPr>
            <a:r>
              <a:rPr lang="pt-BR" sz="4000" b="1" u="sng" dirty="0" smtClean="0"/>
              <a:t>(220.000,00 </a:t>
            </a:r>
            <a:r>
              <a:rPr lang="pt-BR" sz="4000" b="1" u="sng" dirty="0" smtClean="0"/>
              <a:t>X </a:t>
            </a:r>
            <a:r>
              <a:rPr lang="pt-BR" sz="4000" b="1" u="sng" dirty="0" smtClean="0"/>
              <a:t>11,2%) – 9.360,00 </a:t>
            </a:r>
            <a:endParaRPr lang="pt-BR" sz="4000" b="1" u="sng" dirty="0" smtClean="0"/>
          </a:p>
          <a:p>
            <a:pPr marL="0" indent="0" algn="ctr">
              <a:buNone/>
            </a:pPr>
            <a:r>
              <a:rPr lang="pt-BR" sz="4000" b="1" u="sng" dirty="0" smtClean="0"/>
              <a:t>220.000,00</a:t>
            </a:r>
            <a:endParaRPr lang="pt-BR" sz="4000" b="1" u="sng" dirty="0" smtClean="0"/>
          </a:p>
          <a:p>
            <a:pPr marL="0" indent="0" algn="ctr">
              <a:buNone/>
            </a:pPr>
            <a:endParaRPr lang="pt-BR" sz="4000" b="1" u="sng" dirty="0" smtClean="0"/>
          </a:p>
          <a:p>
            <a:pPr marL="0" indent="0" algn="ctr">
              <a:buNone/>
            </a:pPr>
            <a:endParaRPr lang="pt-BR" sz="4000" b="1" u="sng" dirty="0"/>
          </a:p>
          <a:p>
            <a:pPr marL="0" indent="0" algn="ctr">
              <a:buNone/>
            </a:pPr>
            <a:r>
              <a:rPr lang="pt-BR" sz="4000" b="1" u="sng" dirty="0" smtClean="0"/>
              <a:t>6,95%</a:t>
            </a:r>
            <a:endParaRPr lang="pt-BR" sz="4000" b="1" u="sng" dirty="0"/>
          </a:p>
          <a:p>
            <a:pPr marL="0" indent="0" algn="ctr">
              <a:buNone/>
            </a:pPr>
            <a:endParaRPr lang="pt-BR" sz="4000" b="1" u="sng" dirty="0"/>
          </a:p>
        </p:txBody>
      </p:sp>
    </p:spTree>
    <p:extLst>
      <p:ext uri="{BB962C8B-B14F-4D97-AF65-F5344CB8AC3E}">
        <p14:creationId xmlns:p14="http://schemas.microsoft.com/office/powerpoint/2010/main" val="365775597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5066675" y="4317167"/>
            <a:ext cx="2278505" cy="7944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Título 1"/>
          <p:cNvSpPr>
            <a:spLocks noGrp="1"/>
          </p:cNvSpPr>
          <p:nvPr>
            <p:ph type="title"/>
          </p:nvPr>
        </p:nvSpPr>
        <p:spPr/>
        <p:txBody>
          <a:bodyPr/>
          <a:lstStyle/>
          <a:p>
            <a:r>
              <a:rPr lang="pt-BR" b="1" dirty="0" smtClean="0"/>
              <a:t>CALCULO SIMPLES NACIONAL ANEXO I</a:t>
            </a:r>
            <a:endParaRPr lang="pt-BR" b="1" dirty="0"/>
          </a:p>
        </p:txBody>
      </p:sp>
      <p:sp>
        <p:nvSpPr>
          <p:cNvPr id="3" name="Espaço Reservado para Conteúdo 2"/>
          <p:cNvSpPr>
            <a:spLocks noGrp="1"/>
          </p:cNvSpPr>
          <p:nvPr>
            <p:ph idx="1"/>
          </p:nvPr>
        </p:nvSpPr>
        <p:spPr>
          <a:xfrm>
            <a:off x="434715" y="2133599"/>
            <a:ext cx="11542426" cy="4177259"/>
          </a:xfrm>
        </p:spPr>
        <p:txBody>
          <a:bodyPr>
            <a:normAutofit/>
          </a:bodyPr>
          <a:lstStyle/>
          <a:p>
            <a:pPr marL="0" indent="0">
              <a:buNone/>
            </a:pPr>
            <a:r>
              <a:rPr lang="pt-BR" sz="6000" b="1" dirty="0" smtClean="0"/>
              <a:t>25.000,00 </a:t>
            </a:r>
            <a:r>
              <a:rPr lang="pt-BR" sz="4000" b="1" dirty="0" smtClean="0"/>
              <a:t> </a:t>
            </a:r>
            <a:r>
              <a:rPr lang="pt-BR" sz="4000" b="1" dirty="0" smtClean="0"/>
              <a:t>X </a:t>
            </a:r>
            <a:r>
              <a:rPr lang="pt-BR" sz="4000" b="1" dirty="0" smtClean="0"/>
              <a:t>6,95%</a:t>
            </a:r>
            <a:endParaRPr lang="pt-BR" sz="4000" b="1" dirty="0" smtClean="0"/>
          </a:p>
          <a:p>
            <a:pPr marL="0" indent="0">
              <a:buNone/>
            </a:pPr>
            <a:endParaRPr lang="pt-BR" sz="4000" b="1" dirty="0" smtClean="0"/>
          </a:p>
          <a:p>
            <a:pPr marL="0" indent="0">
              <a:buNone/>
            </a:pPr>
            <a:endParaRPr lang="pt-BR" sz="4000" b="1" dirty="0" smtClean="0"/>
          </a:p>
          <a:p>
            <a:pPr marL="0" indent="0" algn="ctr">
              <a:buNone/>
            </a:pPr>
            <a:r>
              <a:rPr lang="pt-BR" sz="3200" b="1" dirty="0" smtClean="0"/>
              <a:t>R$ </a:t>
            </a:r>
            <a:r>
              <a:rPr lang="pt-BR" sz="3200" b="1" dirty="0" smtClean="0"/>
              <a:t>1.737,50</a:t>
            </a:r>
            <a:endParaRPr lang="pt-BR" sz="3200" b="1" dirty="0" smtClean="0"/>
          </a:p>
          <a:p>
            <a:pPr marL="0" indent="0" algn="ctr">
              <a:buNone/>
            </a:pPr>
            <a:endParaRPr lang="pt-BR" sz="3200" b="1" dirty="0" smtClean="0"/>
          </a:p>
          <a:p>
            <a:pPr marL="0" indent="0">
              <a:buNone/>
            </a:pPr>
            <a:endParaRPr lang="pt-BR" sz="4000" b="1" dirty="0"/>
          </a:p>
        </p:txBody>
      </p:sp>
    </p:spTree>
    <p:extLst>
      <p:ext uri="{BB962C8B-B14F-4D97-AF65-F5344CB8AC3E}">
        <p14:creationId xmlns:p14="http://schemas.microsoft.com/office/powerpoint/2010/main" val="10504526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Resultado de imagem para ipo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68642" y="1309141"/>
            <a:ext cx="8199620" cy="3778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82181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pt-BR"/>
          </a:p>
        </p:txBody>
      </p:sp>
      <p:sp>
        <p:nvSpPr>
          <p:cNvPr id="3" name="Espaço Reservado para Conteúdo 2"/>
          <p:cNvSpPr>
            <a:spLocks noGrp="1"/>
          </p:cNvSpPr>
          <p:nvPr>
            <p:ph idx="1"/>
          </p:nvPr>
        </p:nvSpPr>
        <p:spPr/>
        <p:txBody>
          <a:bodyPr/>
          <a:lstStyle/>
          <a:p>
            <a:endParaRPr lang="pt-BR"/>
          </a:p>
        </p:txBody>
      </p:sp>
    </p:spTree>
    <p:extLst>
      <p:ext uri="{BB962C8B-B14F-4D97-AF65-F5344CB8AC3E}">
        <p14:creationId xmlns:p14="http://schemas.microsoft.com/office/powerpoint/2010/main" val="7055467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56461" y="805912"/>
            <a:ext cx="11685722" cy="5455404"/>
          </a:xfrm>
        </p:spPr>
        <p:txBody>
          <a:bodyPr/>
          <a:lstStyle/>
          <a:p>
            <a:pPr algn="ctr"/>
            <a:r>
              <a:rPr lang="pt-BR" b="1" dirty="0" smtClean="0"/>
              <a:t>CALCULOS </a:t>
            </a:r>
            <a:br>
              <a:rPr lang="pt-BR" b="1" dirty="0" smtClean="0"/>
            </a:br>
            <a:r>
              <a:rPr lang="pt-BR" b="1" dirty="0" smtClean="0">
                <a:solidFill>
                  <a:schemeClr val="bg1">
                    <a:lumMod val="65000"/>
                  </a:schemeClr>
                </a:solidFill>
              </a:rPr>
              <a:t>DO</a:t>
            </a:r>
            <a:r>
              <a:rPr lang="pt-BR" b="1" dirty="0" smtClean="0"/>
              <a:t> </a:t>
            </a:r>
            <a:r>
              <a:rPr lang="pt-BR" b="1" dirty="0"/>
              <a:t/>
            </a:r>
            <a:br>
              <a:rPr lang="pt-BR" b="1" dirty="0"/>
            </a:br>
            <a:r>
              <a:rPr lang="pt-BR" sz="6000" b="1" u="sng" dirty="0" smtClean="0"/>
              <a:t>SIMPLES NACIONAL</a:t>
            </a:r>
            <a:r>
              <a:rPr lang="pt-BR" sz="6000" u="sng" dirty="0" smtClean="0"/>
              <a:t/>
            </a:r>
            <a:br>
              <a:rPr lang="pt-BR" sz="6000" u="sng" dirty="0" smtClean="0"/>
            </a:br>
            <a:r>
              <a:rPr lang="pt-BR" dirty="0"/>
              <a:t/>
            </a:r>
            <a:br>
              <a:rPr lang="pt-BR" dirty="0"/>
            </a:br>
            <a:endParaRPr lang="pt-BR" dirty="0"/>
          </a:p>
        </p:txBody>
      </p:sp>
    </p:spTree>
    <p:extLst>
      <p:ext uri="{BB962C8B-B14F-4D97-AF65-F5344CB8AC3E}">
        <p14:creationId xmlns:p14="http://schemas.microsoft.com/office/powerpoint/2010/main" val="4361193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356461" y="805912"/>
            <a:ext cx="11685722" cy="5455404"/>
          </a:xfrm>
        </p:spPr>
        <p:txBody>
          <a:bodyPr>
            <a:normAutofit fontScale="90000"/>
          </a:bodyPr>
          <a:lstStyle/>
          <a:p>
            <a:pPr algn="ctr"/>
            <a:r>
              <a:rPr lang="pt-BR" b="1" dirty="0" smtClean="0">
                <a:solidFill>
                  <a:schemeClr val="tx1"/>
                </a:solidFill>
              </a:rPr>
              <a:t>CALCULO</a:t>
            </a:r>
            <a:br>
              <a:rPr lang="pt-BR" b="1" dirty="0" smtClean="0">
                <a:solidFill>
                  <a:schemeClr val="tx1"/>
                </a:solidFill>
              </a:rPr>
            </a:br>
            <a:r>
              <a:rPr lang="pt-BR" b="1" dirty="0" smtClean="0">
                <a:solidFill>
                  <a:schemeClr val="tx1"/>
                </a:solidFill>
              </a:rPr>
              <a:t>DO </a:t>
            </a:r>
            <a:r>
              <a:rPr lang="pt-BR" b="1" dirty="0">
                <a:solidFill>
                  <a:schemeClr val="tx1"/>
                </a:solidFill>
              </a:rPr>
              <a:t/>
            </a:r>
            <a:br>
              <a:rPr lang="pt-BR" b="1" dirty="0">
                <a:solidFill>
                  <a:schemeClr val="tx1"/>
                </a:solidFill>
              </a:rPr>
            </a:br>
            <a:r>
              <a:rPr lang="pt-BR" sz="6000" b="1" u="sng" dirty="0" smtClean="0">
                <a:solidFill>
                  <a:schemeClr val="tx1"/>
                </a:solidFill>
              </a:rPr>
              <a:t>SIMPLES NACIONAL</a:t>
            </a:r>
            <a:r>
              <a:rPr lang="pt-BR" sz="6000" u="sng" dirty="0" smtClean="0">
                <a:solidFill>
                  <a:schemeClr val="tx1"/>
                </a:solidFill>
              </a:rPr>
              <a:t/>
            </a:r>
            <a:br>
              <a:rPr lang="pt-BR" sz="6000" u="sng" dirty="0" smtClean="0">
                <a:solidFill>
                  <a:schemeClr val="tx1"/>
                </a:solidFill>
              </a:rPr>
            </a:br>
            <a:r>
              <a:rPr lang="pt-BR" sz="6000" u="sng" dirty="0" smtClean="0">
                <a:solidFill>
                  <a:schemeClr val="tx1"/>
                </a:solidFill>
              </a:rPr>
              <a:t/>
            </a:r>
            <a:br>
              <a:rPr lang="pt-BR" sz="6000" u="sng" dirty="0" smtClean="0">
                <a:solidFill>
                  <a:schemeClr val="tx1"/>
                </a:solidFill>
              </a:rPr>
            </a:br>
            <a:r>
              <a:rPr lang="pt-BR" sz="6000" u="sng" dirty="0" smtClean="0">
                <a:solidFill>
                  <a:schemeClr val="tx1"/>
                </a:solidFill>
              </a:rPr>
              <a:t>INICIO DE ATIVIDADE</a:t>
            </a:r>
            <a:br>
              <a:rPr lang="pt-BR" sz="6000" u="sng" dirty="0" smtClean="0">
                <a:solidFill>
                  <a:schemeClr val="tx1"/>
                </a:solidFill>
              </a:rPr>
            </a:br>
            <a:r>
              <a:rPr lang="pt-BR" dirty="0">
                <a:solidFill>
                  <a:schemeClr val="tx1"/>
                </a:solidFill>
              </a:rPr>
              <a:t/>
            </a:r>
            <a:br>
              <a:rPr lang="pt-BR" dirty="0">
                <a:solidFill>
                  <a:schemeClr val="tx1"/>
                </a:solidFill>
              </a:rPr>
            </a:br>
            <a:endParaRPr lang="pt-BR" dirty="0">
              <a:solidFill>
                <a:schemeClr val="tx1"/>
              </a:solidFill>
            </a:endParaRPr>
          </a:p>
        </p:txBody>
      </p:sp>
    </p:spTree>
    <p:extLst>
      <p:ext uri="{BB962C8B-B14F-4D97-AF65-F5344CB8AC3E}">
        <p14:creationId xmlns:p14="http://schemas.microsoft.com/office/powerpoint/2010/main" val="30833533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650929" y="1100381"/>
            <a:ext cx="10724827" cy="2800767"/>
          </a:xfrm>
          <a:prstGeom prst="rect">
            <a:avLst/>
          </a:prstGeom>
        </p:spPr>
        <p:txBody>
          <a:bodyPr wrap="square">
            <a:spAutoFit/>
          </a:bodyPr>
          <a:lstStyle/>
          <a:p>
            <a:r>
              <a:rPr lang="pt-BR" sz="4000" b="1" dirty="0"/>
              <a:t>PA (período de apuração) </a:t>
            </a:r>
            <a:r>
              <a:rPr lang="pt-BR" sz="4400" b="1" dirty="0"/>
              <a:t>= </a:t>
            </a:r>
            <a:r>
              <a:rPr lang="pt-BR" sz="4400" b="1" dirty="0" smtClean="0"/>
              <a:t>Maio/2019 </a:t>
            </a:r>
          </a:p>
          <a:p>
            <a:endParaRPr lang="pt-BR" sz="4400" b="1" dirty="0"/>
          </a:p>
          <a:p>
            <a:r>
              <a:rPr lang="pt-BR" sz="4400" b="1" dirty="0" smtClean="0"/>
              <a:t> </a:t>
            </a:r>
          </a:p>
          <a:p>
            <a:r>
              <a:rPr lang="pt-BR" sz="4400" b="1" dirty="0" smtClean="0"/>
              <a:t>RPA </a:t>
            </a:r>
            <a:r>
              <a:rPr lang="pt-BR" sz="4400" b="1" dirty="0"/>
              <a:t>(receita do PA) = R$ </a:t>
            </a:r>
            <a:r>
              <a:rPr lang="pt-BR" sz="4400" b="1" dirty="0" smtClean="0"/>
              <a:t>29.000,00</a:t>
            </a:r>
            <a:endParaRPr lang="pt-BR" sz="4400" b="1" dirty="0"/>
          </a:p>
        </p:txBody>
      </p:sp>
    </p:spTree>
    <p:extLst>
      <p:ext uri="{BB962C8B-B14F-4D97-AF65-F5344CB8AC3E}">
        <p14:creationId xmlns:p14="http://schemas.microsoft.com/office/powerpoint/2010/main" val="20333349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b="1" dirty="0"/>
              <a:t>PA (período de apuração) </a:t>
            </a:r>
            <a:r>
              <a:rPr lang="pt-BR" sz="4000" b="1" dirty="0"/>
              <a:t>= </a:t>
            </a:r>
            <a:r>
              <a:rPr lang="pt-BR" sz="4000" b="1" dirty="0">
                <a:solidFill>
                  <a:srgbClr val="0070C0"/>
                </a:solidFill>
              </a:rPr>
              <a:t>Maio</a:t>
            </a:r>
            <a:r>
              <a:rPr lang="pt-BR" sz="4000" b="1" dirty="0"/>
              <a:t>/2019 </a:t>
            </a:r>
            <a:br>
              <a:rPr lang="pt-BR" sz="4000" b="1" dirty="0"/>
            </a:br>
            <a:endParaRPr lang="pt-BR" b="1" dirty="0"/>
          </a:p>
        </p:txBody>
      </p:sp>
      <p:sp>
        <p:nvSpPr>
          <p:cNvPr id="3" name="Espaço Reservado para Conteúdo 2"/>
          <p:cNvSpPr>
            <a:spLocks noGrp="1"/>
          </p:cNvSpPr>
          <p:nvPr>
            <p:ph idx="1"/>
          </p:nvPr>
        </p:nvSpPr>
        <p:spPr>
          <a:xfrm>
            <a:off x="434715" y="1469036"/>
            <a:ext cx="11482465" cy="5081666"/>
          </a:xfrm>
        </p:spPr>
        <p:txBody>
          <a:bodyPr>
            <a:normAutofit/>
          </a:bodyPr>
          <a:lstStyle/>
          <a:p>
            <a:pPr marL="0" indent="0">
              <a:buNone/>
            </a:pPr>
            <a:endParaRPr lang="pt-BR" sz="4000" b="1" dirty="0" smtClean="0"/>
          </a:p>
          <a:p>
            <a:pPr marL="0" indent="0">
              <a:buNone/>
            </a:pPr>
            <a:r>
              <a:rPr lang="pt-BR" sz="4000" b="1" dirty="0" smtClean="0"/>
              <a:t>RECEITA R</a:t>
            </a:r>
            <a:r>
              <a:rPr lang="pt-BR" sz="4000" b="1" dirty="0"/>
              <a:t>$ </a:t>
            </a:r>
            <a:r>
              <a:rPr lang="pt-BR" sz="4000" b="1" dirty="0" smtClean="0"/>
              <a:t>29.000,00</a:t>
            </a:r>
          </a:p>
          <a:p>
            <a:pPr marL="0" indent="0">
              <a:buNone/>
            </a:pPr>
            <a:endParaRPr lang="pt-BR" sz="4000" b="1" dirty="0" smtClean="0"/>
          </a:p>
          <a:p>
            <a:pPr marL="0" indent="0">
              <a:buNone/>
            </a:pPr>
            <a:r>
              <a:rPr lang="pt-BR" sz="4000" b="1" dirty="0" smtClean="0"/>
              <a:t>RBT12: 29.000,00 X </a:t>
            </a:r>
            <a:r>
              <a:rPr lang="pt-BR" sz="4000" b="1" dirty="0" smtClean="0"/>
              <a:t>12 (</a:t>
            </a:r>
            <a:r>
              <a:rPr lang="pt-BR" sz="4000" b="1" dirty="0" smtClean="0"/>
              <a:t>MESES) = 348.000,00</a:t>
            </a:r>
          </a:p>
          <a:p>
            <a:pPr marL="0" indent="0">
              <a:buNone/>
            </a:pPr>
            <a:endParaRPr lang="pt-BR" sz="4000" b="1" dirty="0" smtClean="0"/>
          </a:p>
          <a:p>
            <a:pPr marL="0" indent="0">
              <a:buNone/>
            </a:pPr>
            <a:endParaRPr lang="pt-BR" sz="4000" b="1" dirty="0"/>
          </a:p>
          <a:p>
            <a:pPr marL="0" indent="0">
              <a:buNone/>
            </a:pPr>
            <a:endParaRPr lang="pt-BR" sz="4000" dirty="0"/>
          </a:p>
        </p:txBody>
      </p:sp>
    </p:spTree>
    <p:extLst>
      <p:ext uri="{BB962C8B-B14F-4D97-AF65-F5344CB8AC3E}">
        <p14:creationId xmlns:p14="http://schemas.microsoft.com/office/powerpoint/2010/main" val="3680591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Cacho">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2642</TotalTime>
  <Words>439</Words>
  <Application>Microsoft Office PowerPoint</Application>
  <PresentationFormat>Widescreen</PresentationFormat>
  <Paragraphs>151</Paragraphs>
  <Slides>38</Slides>
  <Notes>0</Notes>
  <HiddenSlides>0</HiddenSlides>
  <MMClips>0</MMClips>
  <ScaleCrop>false</ScaleCrop>
  <HeadingPairs>
    <vt:vector size="6" baseType="variant">
      <vt:variant>
        <vt:lpstr>Fontes usadas</vt:lpstr>
      </vt:variant>
      <vt:variant>
        <vt:i4>5</vt:i4>
      </vt:variant>
      <vt:variant>
        <vt:lpstr>Tema</vt:lpstr>
      </vt:variant>
      <vt:variant>
        <vt:i4>1</vt:i4>
      </vt:variant>
      <vt:variant>
        <vt:lpstr>Títulos de slides</vt:lpstr>
      </vt:variant>
      <vt:variant>
        <vt:i4>38</vt:i4>
      </vt:variant>
    </vt:vector>
  </HeadingPairs>
  <TitlesOfParts>
    <vt:vector size="44" baseType="lpstr">
      <vt:lpstr>Arial</vt:lpstr>
      <vt:lpstr>Calibri</vt:lpstr>
      <vt:lpstr>Century Gothic</vt:lpstr>
      <vt:lpstr>Myriad Pro</vt:lpstr>
      <vt:lpstr>Wingdings 3</vt:lpstr>
      <vt:lpstr>Cacho</vt:lpstr>
      <vt:lpstr>CURSO   Simples   PRATICAmente </vt:lpstr>
      <vt:lpstr>Apresentação do PowerPoint</vt:lpstr>
      <vt:lpstr>Apresentação do PowerPoint</vt:lpstr>
      <vt:lpstr>Apresentação do PowerPoint</vt:lpstr>
      <vt:lpstr>Apresentação do PowerPoint</vt:lpstr>
      <vt:lpstr>CALCULOS  DO  SIMPLES NACIONAL  </vt:lpstr>
      <vt:lpstr>CALCULO DO  SIMPLES NACIONAL  INICIO DE ATIVIDADE  </vt:lpstr>
      <vt:lpstr>Apresentação do PowerPoint</vt:lpstr>
      <vt:lpstr>PA (período de apuração) = Maio/2019  </vt:lpstr>
      <vt:lpstr>TABELA ANEXO I PA (período de apuração) = Maio/2019  </vt:lpstr>
      <vt:lpstr>Calculo Comercio Aliquota Efetiva</vt:lpstr>
      <vt:lpstr>PA (período de apuração) = Maio/2019   CALCULO SIMPLES NACIONAL ANEXO I</vt:lpstr>
      <vt:lpstr>Apresentação do PowerPoint</vt:lpstr>
      <vt:lpstr>CALCULO</vt:lpstr>
      <vt:lpstr>TABELA ANEXO I</vt:lpstr>
      <vt:lpstr>Calculo Comercio Aliquota Efetiva</vt:lpstr>
      <vt:lpstr>CALCULO SIMPLES NACIONAL ANEXO I</vt:lpstr>
      <vt:lpstr>Apresentação do PowerPoint</vt:lpstr>
      <vt:lpstr>Apresentação do PowerPoint</vt:lpstr>
      <vt:lpstr>Empresa optante no terceiro mês de atividade:  </vt:lpstr>
      <vt:lpstr>TABELA ANEXO I</vt:lpstr>
      <vt:lpstr>Calculo Comercio Aliquota Efetiva</vt:lpstr>
      <vt:lpstr>CALCULO SIMPLES NACIONAL ANEXO I</vt:lpstr>
      <vt:lpstr>CALCULO DO  SIMPLES NACIONAL  COMERCIO  </vt:lpstr>
      <vt:lpstr>Apresentação do PowerPoint</vt:lpstr>
      <vt:lpstr>TABELA ANEXO I</vt:lpstr>
      <vt:lpstr>Calculo Comercio Aliquota Efetiva</vt:lpstr>
      <vt:lpstr>CALCULO SIMPLES NACIONAL ANEXO I</vt:lpstr>
      <vt:lpstr>CALCULO DO  SIMPLES NACIONAL  INDUSTRIA  </vt:lpstr>
      <vt:lpstr>Apresentação do PowerPoint</vt:lpstr>
      <vt:lpstr>TABELA ANEXO II</vt:lpstr>
      <vt:lpstr>Calculo Comercio Aliquota Efetiva</vt:lpstr>
      <vt:lpstr>CALCULO SIMPLES NACIONAL ANEXO I</vt:lpstr>
      <vt:lpstr>CALCULO DO  SIMPLES NACIONAL  SERVIÇOS  </vt:lpstr>
      <vt:lpstr>Apresentação do PowerPoint</vt:lpstr>
      <vt:lpstr>TABELA ANEXO III</vt:lpstr>
      <vt:lpstr>Calculo Comercio Aliquota Efetiva</vt:lpstr>
      <vt:lpstr>CALCULO SIMPLES NACIONAL ANEXO I</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FRANCISCO PINHEIRO</dc:creator>
  <cp:lastModifiedBy>FRANCISCO PINHEIRO</cp:lastModifiedBy>
  <cp:revision>25</cp:revision>
  <dcterms:created xsi:type="dcterms:W3CDTF">2019-05-16T17:11:22Z</dcterms:created>
  <dcterms:modified xsi:type="dcterms:W3CDTF">2019-08-29T18:49:59Z</dcterms:modified>
</cp:coreProperties>
</file>