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embeddedFontLst>
    <p:embeddedFont>
      <p:font typeface="Arial Black" panose="020B0A04020102020204" pitchFamily="34" charset="0"/>
      <p:bold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Calibri Light" panose="020F0302020204030204" pitchFamily="34" charset="0"/>
      <p:regular r:id="rId23"/>
      <p:italic r:id="rId24"/>
    </p:embeddedFont>
  </p:embeddedFontLst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271E"/>
    <a:srgbClr val="F8F8F8"/>
    <a:srgbClr val="EDAF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Estilo Claro 3 - Ênfase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AF606853-7671-496A-8E4F-DF71F8EC918B}" styleName="Estilo Escuro 1 - Ênfase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0A1B5D5-9B99-4C35-A422-299274C87663}" styleName="Estilo Médio 1 - Ênfase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3296810-A885-4BE3-A3E7-6D5BEEA58F35}" styleName="Estilo Médio 2 - Ênfas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4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654BAB-1000-4418-A7E6-0EFA1DC865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E7846FD-42A5-4F03-A93A-459C8155DB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F602E1B-F150-4FE9-92A2-6EA8B19F93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A398B-840E-49EF-B005-268958A103A0}" type="datetimeFigureOut">
              <a:rPr lang="pt-BR" smtClean="0"/>
              <a:t>15/07/2026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540A2A5-5056-4D60-9458-1B067537DC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14735E9-1447-4388-A2FF-83B175645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9AAE2-9FCB-44F7-9ACF-236B7D589E6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2714478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2386EE-131F-41F3-AFCE-740E0FF54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FC269D15-2EC5-4B23-8EEB-26B0812C0C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9DB961F-5EAC-4A03-9072-53CFAEB6ED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A398B-840E-49EF-B005-268958A103A0}" type="datetimeFigureOut">
              <a:rPr lang="pt-BR" smtClean="0"/>
              <a:t>15/07/2026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E73606A-9BD0-4D3E-A913-B1E09F6EB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0B3F63B-BA6A-42B6-8A3C-A35D26815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9AAE2-9FCB-44F7-9ACF-236B7D589E6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69656028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A0AEAFB6-E0FC-46C5-89FD-6C6C501C559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6E0E91D7-5B4F-4A7C-A496-404015C55A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F7D08FD-EEB5-4779-BF74-2FBDF778EB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A398B-840E-49EF-B005-268958A103A0}" type="datetimeFigureOut">
              <a:rPr lang="pt-BR" smtClean="0"/>
              <a:t>15/07/2026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A4BDA4B-842F-4926-B6AC-43590E908F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15E284B-7D63-4976-A691-CE5A1EF947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9AAE2-9FCB-44F7-9ACF-236B7D589E6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28002722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AC75B0-EC32-4AEB-98D2-76711FC93A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3E47411-E0FB-45FA-B444-42DA4134EC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FBCE64E-1A5A-4368-9756-6B6B1416B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A398B-840E-49EF-B005-268958A103A0}" type="datetimeFigureOut">
              <a:rPr lang="pt-BR" smtClean="0"/>
              <a:t>15/07/2026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786FD43-60A9-437A-B6FB-ABC10290CD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150510B-4729-42AC-A216-6769ECFB4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9AAE2-9FCB-44F7-9ACF-236B7D589E6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193939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24DE9BC-4DBE-4904-9B1A-533DBBF2F2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E2C4578-DF45-48EA-8434-2030E1FFF2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AB2AFF0-0B6F-45CA-B8E1-DA11B2C7C5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A398B-840E-49EF-B005-268958A103A0}" type="datetimeFigureOut">
              <a:rPr lang="pt-BR" smtClean="0"/>
              <a:t>15/07/2026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36CE10D-0F3D-41A5-B36F-E80CF8EBF8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9577FC0-3D2E-4588-8B1D-110B5B79C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9AAE2-9FCB-44F7-9ACF-236B7D589E6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41115337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101817C-C294-4A96-81A9-35DF848258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0D96E50-C1AB-440C-8474-D8D64B07D2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BACAF38-BC48-43D4-A42F-02ECA2EDA5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743DB23-3A69-46C0-81FE-47486D36E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A398B-840E-49EF-B005-268958A103A0}" type="datetimeFigureOut">
              <a:rPr lang="pt-BR" smtClean="0"/>
              <a:t>15/07/2026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1AE2695-EC13-4997-B1C4-7C33FA570B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9D9DCE07-EEAE-4743-84C7-D27859991A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9AAE2-9FCB-44F7-9ACF-236B7D589E6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18419773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CB028F7-676B-4AEA-8015-8C99F9C69F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C010F5B-64EC-4D8F-A717-7E7416112D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E9C3AE9-81BA-48C2-AD3F-AE4171A129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42DEC5AE-3FED-4311-9737-EDA3DE237DB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4BF2EF73-B179-41D3-AE19-1CE78E952E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BB37387F-849E-4982-9CCA-381EF0C1E1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A398B-840E-49EF-B005-268958A103A0}" type="datetimeFigureOut">
              <a:rPr lang="pt-BR" smtClean="0"/>
              <a:t>15/07/2026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ECF9A546-7DF5-45DD-AA06-C68004C20A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C0B1454B-386C-4C60-AAA1-CC088A922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9AAE2-9FCB-44F7-9ACF-236B7D589E6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91850151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C853768-1F02-4967-9C9E-3FA08F336C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50E79DE8-E0F4-4202-B070-301C90E588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A398B-840E-49EF-B005-268958A103A0}" type="datetimeFigureOut">
              <a:rPr lang="pt-BR" smtClean="0"/>
              <a:t>15/07/2026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F59691E4-69ED-4996-BF40-5FD7492C4D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ACABD122-414D-4424-B1F5-9C23DDC43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9AAE2-9FCB-44F7-9ACF-236B7D589E6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0391934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23050953-5ECD-427C-B7C7-33C4872AC9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A398B-840E-49EF-B005-268958A103A0}" type="datetimeFigureOut">
              <a:rPr lang="pt-BR" smtClean="0"/>
              <a:t>15/07/2026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9156DFF2-A0E2-4CD0-8FD4-48E7098694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BD6EE036-6DD8-43F9-AEA4-484F9738E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9AAE2-9FCB-44F7-9ACF-236B7D589E6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31368148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77DF234-0815-4461-991D-B97C3BC6CC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5064C59-AB01-4467-ACD5-CD8495F0A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AB54BCED-DB9B-48F2-8803-915657922F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ADA9D19-9274-4DD1-AC3B-CAED02287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A398B-840E-49EF-B005-268958A103A0}" type="datetimeFigureOut">
              <a:rPr lang="pt-BR" smtClean="0"/>
              <a:t>15/07/2026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5726AF0-DC2E-40F4-B0CF-A5337E242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C7E2B3C-871D-4BAA-AED9-33EB80D34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9AAE2-9FCB-44F7-9ACF-236B7D589E6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67160022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8BCA926-EA0D-4897-9E83-40392B9E25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DA88B3F7-4400-417C-A1BA-ED15234E55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1BF05FB2-A071-4C8F-A20E-050667683D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FAB208C-43FD-4F0F-9697-E93E3E041C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A398B-840E-49EF-B005-268958A103A0}" type="datetimeFigureOut">
              <a:rPr lang="pt-BR" smtClean="0"/>
              <a:t>15/07/2026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AAA3C7E-E45B-4526-BD94-B96336B6D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5DE9B23-914F-4424-B9F5-B42BA17E9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9AAE2-9FCB-44F7-9ACF-236B7D589E6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85016923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6F248DB2-866A-44B8-81AB-AAE73FCE7A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D926348-FBD7-4DE5-AC6B-295617328B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E96DB67-126D-4BF9-ACB5-FA8D6673EC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6A398B-840E-49EF-B005-268958A103A0}" type="datetimeFigureOut">
              <a:rPr lang="pt-BR" smtClean="0"/>
              <a:t>15/07/2026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667C365-D530-4808-B248-B4882C0F85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0F897FD-6126-4E3C-8098-222DB6DD3E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C9AAE2-9FCB-44F7-9ACF-236B7D589E6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75724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193934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5B24E3E8-E89A-40FB-B34C-972B27FCE75F}"/>
              </a:ext>
            </a:extLst>
          </p:cNvPr>
          <p:cNvSpPr txBox="1"/>
          <p:nvPr/>
        </p:nvSpPr>
        <p:spPr>
          <a:xfrm>
            <a:off x="6226630" y="2382609"/>
            <a:ext cx="5576596" cy="1662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6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pt-BR" sz="1500" b="1" dirty="0">
                <a:solidFill>
                  <a:srgbClr val="A8271E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Mecânica Operacional:</a:t>
            </a:r>
            <a:r>
              <a:rPr lang="pt-BR" sz="1500" dirty="0">
                <a:solidFill>
                  <a:srgbClr val="A8271E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O comprador (indústria/comércio) que adquire produtos de um produtor rural PF não contribuinte gera o direito a um crédito presumido de IBS e CBS, calculado sobre o valor da operação de aquisição, para compensar o imposto retido nas etapas anteriores e manter a competitividade do produtor rural</a:t>
            </a:r>
            <a:r>
              <a:rPr lang="pt-BR" sz="1500" dirty="0">
                <a:solidFill>
                  <a:srgbClr val="A8271E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pt-BR" sz="1500" dirty="0">
              <a:solidFill>
                <a:srgbClr val="A8271E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000EA4BC-D7DF-4AA3-957B-7C0EF25EC498}"/>
              </a:ext>
            </a:extLst>
          </p:cNvPr>
          <p:cNvSpPr txBox="1"/>
          <p:nvPr/>
        </p:nvSpPr>
        <p:spPr>
          <a:xfrm>
            <a:off x="5705672" y="4239067"/>
            <a:ext cx="6097554" cy="866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6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pt-BR" sz="1500" b="1" dirty="0">
                <a:solidFill>
                  <a:srgbClr val="A8271E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Benefício Estrutural:</a:t>
            </a:r>
            <a:r>
              <a:rPr lang="pt-BR" sz="1500" dirty="0">
                <a:solidFill>
                  <a:srgbClr val="A8271E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Redução de 60% na alíquota padrão para os insumos agropecuários listados no Anexo IX da Lei Complementar nº 214/2025.</a:t>
            </a:r>
            <a:endParaRPr lang="pt-BR" sz="1500" dirty="0">
              <a:solidFill>
                <a:srgbClr val="A8271E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1C512E5C-766A-4D3D-809F-A85684BB0AA2}"/>
              </a:ext>
            </a:extLst>
          </p:cNvPr>
          <p:cNvSpPr txBox="1"/>
          <p:nvPr/>
        </p:nvSpPr>
        <p:spPr>
          <a:xfrm>
            <a:off x="5705672" y="5184570"/>
            <a:ext cx="6097554" cy="1131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6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pt-BR" sz="1500" b="1" dirty="0">
                <a:solidFill>
                  <a:srgbClr val="A8271E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Estratégia Consultiva:</a:t>
            </a:r>
            <a:r>
              <a:rPr lang="pt-BR" sz="1500" dirty="0">
                <a:solidFill>
                  <a:srgbClr val="A8271E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É dever do contador realizar simulações matemáticas para avaliar se vale a pena o cliente PF optar voluntariamente por se tornar contribuinte regular, visando a recuperação integral de créditos sobre seus insumos.</a:t>
            </a:r>
            <a:endParaRPr lang="pt-BR" sz="1500" dirty="0">
              <a:solidFill>
                <a:srgbClr val="A8271E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0C3A2CE7-2E94-4438-8D45-351ECDA304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2565" y="240185"/>
            <a:ext cx="1196170" cy="301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0723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E3788D42-8A61-45B7-8AFE-262A8ECA5763}"/>
              </a:ext>
            </a:extLst>
          </p:cNvPr>
          <p:cNvSpPr/>
          <p:nvPr/>
        </p:nvSpPr>
        <p:spPr>
          <a:xfrm>
            <a:off x="1377820" y="1770759"/>
            <a:ext cx="5837849" cy="729845"/>
          </a:xfrm>
          <a:prstGeom prst="roundRect">
            <a:avLst/>
          </a:prstGeom>
          <a:solidFill>
            <a:srgbClr val="A8271E"/>
          </a:solidFill>
          <a:ln>
            <a:solidFill>
              <a:srgbClr val="A827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03137FD-7839-4B32-AD11-952909F6B2B3}"/>
              </a:ext>
            </a:extLst>
          </p:cNvPr>
          <p:cNvSpPr/>
          <p:nvPr/>
        </p:nvSpPr>
        <p:spPr>
          <a:xfrm>
            <a:off x="1632857" y="2786667"/>
            <a:ext cx="5837848" cy="797415"/>
          </a:xfrm>
          <a:prstGeom prst="roundRect">
            <a:avLst/>
          </a:prstGeom>
          <a:solidFill>
            <a:srgbClr val="A8271E"/>
          </a:solidFill>
          <a:ln>
            <a:solidFill>
              <a:srgbClr val="A827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BDC5F60B-C525-45EE-9B00-62391F573A09}"/>
              </a:ext>
            </a:extLst>
          </p:cNvPr>
          <p:cNvSpPr/>
          <p:nvPr/>
        </p:nvSpPr>
        <p:spPr>
          <a:xfrm>
            <a:off x="2050401" y="3793246"/>
            <a:ext cx="6097553" cy="797415"/>
          </a:xfrm>
          <a:prstGeom prst="roundRect">
            <a:avLst/>
          </a:prstGeom>
          <a:solidFill>
            <a:srgbClr val="A8271E"/>
          </a:solidFill>
          <a:ln>
            <a:solidFill>
              <a:srgbClr val="A827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7D973FA8-5E41-476F-8B88-961271DB8A77}"/>
              </a:ext>
            </a:extLst>
          </p:cNvPr>
          <p:cNvSpPr txBox="1"/>
          <p:nvPr/>
        </p:nvSpPr>
        <p:spPr>
          <a:xfrm>
            <a:off x="1786030" y="1770759"/>
            <a:ext cx="5252358" cy="70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600"/>
              </a:spcAft>
              <a:buSzPts val="1000"/>
              <a:tabLst>
                <a:tab pos="457200" algn="l"/>
              </a:tabLst>
            </a:pPr>
            <a:r>
              <a:rPr lang="pt-BR" sz="1800" i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Calcular minuciosamente a receita bruta total do CPF (Limite de R$ 3,6 milhões).</a:t>
            </a:r>
            <a:endParaRPr lang="pt-BR" sz="1600" i="1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D3FC8609-3794-4853-900D-46B51BAD60C8}"/>
              </a:ext>
            </a:extLst>
          </p:cNvPr>
          <p:cNvSpPr txBox="1"/>
          <p:nvPr/>
        </p:nvSpPr>
        <p:spPr>
          <a:xfrm>
            <a:off x="2050401" y="2807600"/>
            <a:ext cx="6097554" cy="70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  <a:buSzPts val="1000"/>
              <a:tabLst>
                <a:tab pos="457200" algn="l"/>
              </a:tabLst>
            </a:pPr>
            <a:r>
              <a:rPr lang="pt-BR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Inscrever preventivamente os produtores rurais no cadastro único (Prazo final: Janeiro/2027).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C63FADEF-A05D-4346-9EC2-2C440BF45E14}"/>
              </a:ext>
            </a:extLst>
          </p:cNvPr>
          <p:cNvSpPr txBox="1"/>
          <p:nvPr/>
        </p:nvSpPr>
        <p:spPr>
          <a:xfrm>
            <a:off x="2363366" y="3837497"/>
            <a:ext cx="6097554" cy="70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  <a:buSzPts val="1000"/>
              <a:tabLst>
                <a:tab pos="457200" algn="l"/>
              </a:tabLst>
            </a:pPr>
            <a:r>
              <a:rPr lang="pt-BR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Realizar simulação tributária: Optar por ser contribuinte ou manter-se no regime de crédito presumido?</a:t>
            </a:r>
          </a:p>
        </p:txBody>
      </p:sp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E7E2A070-9BE2-4B3F-9CB1-354CAEB6D384}"/>
              </a:ext>
            </a:extLst>
          </p:cNvPr>
          <p:cNvSpPr/>
          <p:nvPr/>
        </p:nvSpPr>
        <p:spPr>
          <a:xfrm>
            <a:off x="2363366" y="4799825"/>
            <a:ext cx="6097553" cy="797415"/>
          </a:xfrm>
          <a:prstGeom prst="roundRect">
            <a:avLst/>
          </a:prstGeom>
          <a:solidFill>
            <a:srgbClr val="A8271E"/>
          </a:solidFill>
          <a:ln>
            <a:solidFill>
              <a:srgbClr val="A827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C2C818B8-9CED-4CDB-BBC8-FE93D4042DD1}"/>
              </a:ext>
            </a:extLst>
          </p:cNvPr>
          <p:cNvSpPr txBox="1"/>
          <p:nvPr/>
        </p:nvSpPr>
        <p:spPr>
          <a:xfrm>
            <a:off x="2777821" y="4840421"/>
            <a:ext cx="6097554" cy="70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600"/>
              </a:spcAft>
              <a:buSzPts val="1000"/>
              <a:tabLst>
                <a:tab pos="457200" algn="l"/>
              </a:tabLst>
            </a:pPr>
            <a:r>
              <a:rPr lang="pt-BR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Mapear e catalogar os insumos utilizados que se enquadram no Anexo IX (Redução de 60%).</a:t>
            </a: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23095109-2DA1-47C9-8E41-4A1C78049788}"/>
              </a:ext>
            </a:extLst>
          </p:cNvPr>
          <p:cNvSpPr/>
          <p:nvPr/>
        </p:nvSpPr>
        <p:spPr>
          <a:xfrm>
            <a:off x="914400" y="1821970"/>
            <a:ext cx="694349" cy="606490"/>
          </a:xfrm>
          <a:prstGeom prst="ellipse">
            <a:avLst/>
          </a:prstGeom>
          <a:solidFill>
            <a:srgbClr val="A8271E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>
                <a:solidFill>
                  <a:schemeClr val="bg1"/>
                </a:solidFill>
                <a:latin typeface="Arial Black" panose="020B0A04020102020204" pitchFamily="34" charset="0"/>
              </a:rPr>
              <a:t>1</a:t>
            </a:r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85392C90-8922-43C0-95B9-A4F8404ED54A}"/>
              </a:ext>
            </a:extLst>
          </p:cNvPr>
          <p:cNvSpPr/>
          <p:nvPr/>
        </p:nvSpPr>
        <p:spPr>
          <a:xfrm>
            <a:off x="1261574" y="2862333"/>
            <a:ext cx="694349" cy="606490"/>
          </a:xfrm>
          <a:prstGeom prst="ellipse">
            <a:avLst/>
          </a:prstGeom>
          <a:solidFill>
            <a:srgbClr val="A8271E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>
                <a:solidFill>
                  <a:schemeClr val="bg1"/>
                </a:solidFill>
                <a:latin typeface="Arial Black" panose="020B0A04020102020204" pitchFamily="34" charset="0"/>
              </a:rPr>
              <a:t>2</a:t>
            </a:r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98F643F1-2AAA-473F-81B9-1684F2509D75}"/>
              </a:ext>
            </a:extLst>
          </p:cNvPr>
          <p:cNvSpPr/>
          <p:nvPr/>
        </p:nvSpPr>
        <p:spPr>
          <a:xfrm>
            <a:off x="1605242" y="3902588"/>
            <a:ext cx="694349" cy="606490"/>
          </a:xfrm>
          <a:prstGeom prst="ellipse">
            <a:avLst/>
          </a:prstGeom>
          <a:solidFill>
            <a:srgbClr val="A8271E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>
                <a:solidFill>
                  <a:schemeClr val="bg1"/>
                </a:solidFill>
                <a:latin typeface="Arial Black" panose="020B0A04020102020204" pitchFamily="34" charset="0"/>
              </a:rPr>
              <a:t>3</a:t>
            </a:r>
          </a:p>
        </p:txBody>
      </p:sp>
      <p:sp>
        <p:nvSpPr>
          <p:cNvPr id="18" name="Elipse 17">
            <a:extLst>
              <a:ext uri="{FF2B5EF4-FFF2-40B4-BE49-F238E27FC236}">
                <a16:creationId xmlns:a16="http://schemas.microsoft.com/office/drawing/2014/main" id="{C1CBC079-C07E-4A36-9A57-57BF9BB7CFE5}"/>
              </a:ext>
            </a:extLst>
          </p:cNvPr>
          <p:cNvSpPr/>
          <p:nvPr/>
        </p:nvSpPr>
        <p:spPr>
          <a:xfrm>
            <a:off x="1948910" y="4942843"/>
            <a:ext cx="694349" cy="606490"/>
          </a:xfrm>
          <a:prstGeom prst="ellipse">
            <a:avLst/>
          </a:prstGeom>
          <a:solidFill>
            <a:srgbClr val="A8271E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>
                <a:solidFill>
                  <a:schemeClr val="bg1"/>
                </a:solidFill>
                <a:latin typeface="Arial Black" panose="020B0A04020102020204" pitchFamily="34" charset="0"/>
              </a:rPr>
              <a:t>4</a:t>
            </a:r>
          </a:p>
        </p:txBody>
      </p:sp>
      <p:pic>
        <p:nvPicPr>
          <p:cNvPr id="19" name="Imagem 18">
            <a:extLst>
              <a:ext uri="{FF2B5EF4-FFF2-40B4-BE49-F238E27FC236}">
                <a16:creationId xmlns:a16="http://schemas.microsoft.com/office/drawing/2014/main" id="{765A0A4C-6AA3-43D5-8DDE-6BEAC87D14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316" y="6354883"/>
            <a:ext cx="1196170" cy="301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6836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7" grpId="0"/>
      <p:bldP spid="9" grpId="0"/>
      <p:bldP spid="11" grpId="0"/>
      <p:bldP spid="12" grpId="0" animBg="1"/>
      <p:bldP spid="14" grpId="0"/>
      <p:bldP spid="15" grpId="0" animBg="1"/>
      <p:bldP spid="16" grpId="0" animBg="1"/>
      <p:bldP spid="17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E3788D42-8A61-45B7-8AFE-262A8ECA5763}"/>
              </a:ext>
            </a:extLst>
          </p:cNvPr>
          <p:cNvSpPr/>
          <p:nvPr/>
        </p:nvSpPr>
        <p:spPr>
          <a:xfrm>
            <a:off x="1377820" y="1770759"/>
            <a:ext cx="5837849" cy="729845"/>
          </a:xfrm>
          <a:prstGeom prst="roundRect">
            <a:avLst/>
          </a:prstGeom>
          <a:solidFill>
            <a:srgbClr val="A8271E"/>
          </a:solidFill>
          <a:ln>
            <a:solidFill>
              <a:srgbClr val="A827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03137FD-7839-4B32-AD11-952909F6B2B3}"/>
              </a:ext>
            </a:extLst>
          </p:cNvPr>
          <p:cNvSpPr/>
          <p:nvPr/>
        </p:nvSpPr>
        <p:spPr>
          <a:xfrm>
            <a:off x="1632857" y="2786667"/>
            <a:ext cx="5837848" cy="797415"/>
          </a:xfrm>
          <a:prstGeom prst="roundRect">
            <a:avLst/>
          </a:prstGeom>
          <a:solidFill>
            <a:srgbClr val="A8271E"/>
          </a:solidFill>
          <a:ln>
            <a:solidFill>
              <a:srgbClr val="A827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BDC5F60B-C525-45EE-9B00-62391F573A09}"/>
              </a:ext>
            </a:extLst>
          </p:cNvPr>
          <p:cNvSpPr/>
          <p:nvPr/>
        </p:nvSpPr>
        <p:spPr>
          <a:xfrm>
            <a:off x="2050401" y="3793246"/>
            <a:ext cx="6097553" cy="797415"/>
          </a:xfrm>
          <a:prstGeom prst="roundRect">
            <a:avLst/>
          </a:prstGeom>
          <a:solidFill>
            <a:srgbClr val="A8271E"/>
          </a:solidFill>
          <a:ln>
            <a:solidFill>
              <a:srgbClr val="A827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7D973FA8-5E41-476F-8B88-961271DB8A77}"/>
              </a:ext>
            </a:extLst>
          </p:cNvPr>
          <p:cNvSpPr txBox="1"/>
          <p:nvPr/>
        </p:nvSpPr>
        <p:spPr>
          <a:xfrm>
            <a:off x="1786030" y="1770759"/>
            <a:ext cx="5252358" cy="702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600"/>
              </a:spcAft>
              <a:buSzPts val="1000"/>
              <a:tabLst>
                <a:tab pos="457200" algn="l"/>
              </a:tabLst>
            </a:pPr>
            <a:r>
              <a:rPr lang="pt-BR" sz="1800" i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Homologar saldos credores remanescentes de ICMS junto à SEFAZ-CE;</a:t>
            </a:r>
            <a:endParaRPr lang="pt-BR" sz="1800" i="1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D3FC8609-3794-4853-900D-46B51BAD60C8}"/>
              </a:ext>
            </a:extLst>
          </p:cNvPr>
          <p:cNvSpPr txBox="1"/>
          <p:nvPr/>
        </p:nvSpPr>
        <p:spPr>
          <a:xfrm>
            <a:off x="2050400" y="2830918"/>
            <a:ext cx="6097554" cy="70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  <a:buSzPts val="1000"/>
              <a:tabLst>
                <a:tab pos="457200" algn="l"/>
              </a:tabLst>
            </a:pPr>
            <a:r>
              <a:rPr lang="pt-BR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Treinar o cliente e sua equipe operacional para a dinâmica do Split </a:t>
            </a:r>
            <a:r>
              <a:rPr lang="pt-BR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Payment</a:t>
            </a:r>
            <a:r>
              <a:rPr lang="pt-BR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C63FADEF-A05D-4346-9EC2-2C440BF45E14}"/>
              </a:ext>
            </a:extLst>
          </p:cNvPr>
          <p:cNvSpPr txBox="1"/>
          <p:nvPr/>
        </p:nvSpPr>
        <p:spPr>
          <a:xfrm>
            <a:off x="2363366" y="3837497"/>
            <a:ext cx="6097554" cy="710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  <a:buSzPts val="1000"/>
              <a:tabLst>
                <a:tab pos="457200" algn="l"/>
              </a:tabLst>
            </a:pPr>
            <a:r>
              <a:rPr lang="pt-BR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Adaptar as empresas do Simples Nacional para o recolhimento destacado de IBS/CBS in 2027.</a:t>
            </a:r>
          </a:p>
        </p:txBody>
      </p:sp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E7E2A070-9BE2-4B3F-9CB1-354CAEB6D384}"/>
              </a:ext>
            </a:extLst>
          </p:cNvPr>
          <p:cNvSpPr/>
          <p:nvPr/>
        </p:nvSpPr>
        <p:spPr>
          <a:xfrm>
            <a:off x="2363366" y="4799825"/>
            <a:ext cx="6097553" cy="797415"/>
          </a:xfrm>
          <a:prstGeom prst="roundRect">
            <a:avLst/>
          </a:prstGeom>
          <a:solidFill>
            <a:srgbClr val="A8271E"/>
          </a:solidFill>
          <a:ln>
            <a:solidFill>
              <a:srgbClr val="A827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C2C818B8-9CED-4CDB-BBC8-FE93D4042DD1}"/>
              </a:ext>
            </a:extLst>
          </p:cNvPr>
          <p:cNvSpPr txBox="1"/>
          <p:nvPr/>
        </p:nvSpPr>
        <p:spPr>
          <a:xfrm>
            <a:off x="2777821" y="4844076"/>
            <a:ext cx="5461110" cy="70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600"/>
              </a:spcAft>
              <a:buSzPts val="1000"/>
              <a:tabLst>
                <a:tab pos="457200" algn="l"/>
              </a:tabLst>
            </a:pPr>
            <a:r>
              <a:rPr lang="pt-BR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Projetar cenários de receita para o enquadramento anual seguro do produtor.</a:t>
            </a: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23095109-2DA1-47C9-8E41-4A1C78049788}"/>
              </a:ext>
            </a:extLst>
          </p:cNvPr>
          <p:cNvSpPr/>
          <p:nvPr/>
        </p:nvSpPr>
        <p:spPr>
          <a:xfrm>
            <a:off x="914400" y="1821970"/>
            <a:ext cx="694349" cy="606490"/>
          </a:xfrm>
          <a:prstGeom prst="ellipse">
            <a:avLst/>
          </a:prstGeom>
          <a:solidFill>
            <a:srgbClr val="A8271E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>
                <a:solidFill>
                  <a:schemeClr val="bg1"/>
                </a:solidFill>
                <a:latin typeface="Arial Black" panose="020B0A04020102020204" pitchFamily="34" charset="0"/>
              </a:rPr>
              <a:t>1</a:t>
            </a:r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85392C90-8922-43C0-95B9-A4F8404ED54A}"/>
              </a:ext>
            </a:extLst>
          </p:cNvPr>
          <p:cNvSpPr/>
          <p:nvPr/>
        </p:nvSpPr>
        <p:spPr>
          <a:xfrm>
            <a:off x="1261574" y="2862333"/>
            <a:ext cx="694349" cy="606490"/>
          </a:xfrm>
          <a:prstGeom prst="ellipse">
            <a:avLst/>
          </a:prstGeom>
          <a:solidFill>
            <a:srgbClr val="A8271E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>
                <a:solidFill>
                  <a:schemeClr val="bg1"/>
                </a:solidFill>
                <a:latin typeface="Arial Black" panose="020B0A04020102020204" pitchFamily="34" charset="0"/>
              </a:rPr>
              <a:t>2</a:t>
            </a:r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98F643F1-2AAA-473F-81B9-1684F2509D75}"/>
              </a:ext>
            </a:extLst>
          </p:cNvPr>
          <p:cNvSpPr/>
          <p:nvPr/>
        </p:nvSpPr>
        <p:spPr>
          <a:xfrm>
            <a:off x="1605242" y="3902588"/>
            <a:ext cx="694349" cy="606490"/>
          </a:xfrm>
          <a:prstGeom prst="ellipse">
            <a:avLst/>
          </a:prstGeom>
          <a:solidFill>
            <a:srgbClr val="A8271E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>
                <a:solidFill>
                  <a:schemeClr val="bg1"/>
                </a:solidFill>
                <a:latin typeface="Arial Black" panose="020B0A04020102020204" pitchFamily="34" charset="0"/>
              </a:rPr>
              <a:t>3</a:t>
            </a:r>
          </a:p>
        </p:txBody>
      </p:sp>
      <p:sp>
        <p:nvSpPr>
          <p:cNvPr id="18" name="Elipse 17">
            <a:extLst>
              <a:ext uri="{FF2B5EF4-FFF2-40B4-BE49-F238E27FC236}">
                <a16:creationId xmlns:a16="http://schemas.microsoft.com/office/drawing/2014/main" id="{C1CBC079-C07E-4A36-9A57-57BF9BB7CFE5}"/>
              </a:ext>
            </a:extLst>
          </p:cNvPr>
          <p:cNvSpPr/>
          <p:nvPr/>
        </p:nvSpPr>
        <p:spPr>
          <a:xfrm>
            <a:off x="1948910" y="4942843"/>
            <a:ext cx="694349" cy="606490"/>
          </a:xfrm>
          <a:prstGeom prst="ellipse">
            <a:avLst/>
          </a:prstGeom>
          <a:solidFill>
            <a:srgbClr val="A8271E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>
                <a:solidFill>
                  <a:schemeClr val="bg1"/>
                </a:solidFill>
                <a:latin typeface="Arial Black" panose="020B0A04020102020204" pitchFamily="34" charset="0"/>
              </a:rPr>
              <a:t>4</a:t>
            </a:r>
          </a:p>
        </p:txBody>
      </p:sp>
      <p:pic>
        <p:nvPicPr>
          <p:cNvPr id="20" name="Imagem 19">
            <a:extLst>
              <a:ext uri="{FF2B5EF4-FFF2-40B4-BE49-F238E27FC236}">
                <a16:creationId xmlns:a16="http://schemas.microsoft.com/office/drawing/2014/main" id="{69539235-CAF2-488A-AA72-409FAA1242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316" y="6354883"/>
            <a:ext cx="1196170" cy="301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883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7" grpId="0"/>
      <p:bldP spid="9" grpId="0"/>
      <p:bldP spid="11" grpId="0"/>
      <p:bldP spid="12" grpId="0" animBg="1"/>
      <p:bldP spid="14" grpId="0"/>
      <p:bldP spid="15" grpId="0" animBg="1"/>
      <p:bldP spid="16" grpId="0" animBg="1"/>
      <p:bldP spid="17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ângulo: Cantos Arredondados 16">
            <a:extLst>
              <a:ext uri="{FF2B5EF4-FFF2-40B4-BE49-F238E27FC236}">
                <a16:creationId xmlns:a16="http://schemas.microsoft.com/office/drawing/2014/main" id="{F1F36AA8-4960-425A-BBEB-CC670CC443A4}"/>
              </a:ext>
            </a:extLst>
          </p:cNvPr>
          <p:cNvSpPr/>
          <p:nvPr/>
        </p:nvSpPr>
        <p:spPr>
          <a:xfrm>
            <a:off x="957943" y="4874884"/>
            <a:ext cx="6618514" cy="683892"/>
          </a:xfrm>
          <a:prstGeom prst="roundRect">
            <a:avLst/>
          </a:prstGeom>
          <a:solidFill>
            <a:srgbClr val="A8271E"/>
          </a:solidFill>
          <a:ln>
            <a:solidFill>
              <a:srgbClr val="A827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C22F2605-4FBB-4B12-BC34-9B70D16A9A9E}"/>
              </a:ext>
            </a:extLst>
          </p:cNvPr>
          <p:cNvSpPr/>
          <p:nvPr/>
        </p:nvSpPr>
        <p:spPr>
          <a:xfrm>
            <a:off x="839759" y="4292702"/>
            <a:ext cx="6736698" cy="481025"/>
          </a:xfrm>
          <a:prstGeom prst="roundRect">
            <a:avLst/>
          </a:prstGeom>
          <a:solidFill>
            <a:srgbClr val="A8271E"/>
          </a:solidFill>
          <a:ln>
            <a:solidFill>
              <a:srgbClr val="A827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E3E35A9D-574B-4177-8679-07E40654F7B5}"/>
              </a:ext>
            </a:extLst>
          </p:cNvPr>
          <p:cNvSpPr/>
          <p:nvPr/>
        </p:nvSpPr>
        <p:spPr>
          <a:xfrm>
            <a:off x="816427" y="3680192"/>
            <a:ext cx="7179908" cy="481025"/>
          </a:xfrm>
          <a:prstGeom prst="roundRect">
            <a:avLst/>
          </a:prstGeom>
          <a:solidFill>
            <a:srgbClr val="A8271E"/>
          </a:solidFill>
          <a:ln>
            <a:solidFill>
              <a:srgbClr val="A827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ECF45CEF-4435-4D3B-9B9C-9D369126A2F8}"/>
              </a:ext>
            </a:extLst>
          </p:cNvPr>
          <p:cNvSpPr/>
          <p:nvPr/>
        </p:nvSpPr>
        <p:spPr>
          <a:xfrm>
            <a:off x="828093" y="3087512"/>
            <a:ext cx="6916312" cy="481025"/>
          </a:xfrm>
          <a:prstGeom prst="roundRect">
            <a:avLst/>
          </a:prstGeom>
          <a:solidFill>
            <a:srgbClr val="A8271E"/>
          </a:solidFill>
          <a:ln>
            <a:solidFill>
              <a:srgbClr val="A827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51346E6C-60D3-4903-A714-1D9DD5F7C5A6}"/>
              </a:ext>
            </a:extLst>
          </p:cNvPr>
          <p:cNvSpPr/>
          <p:nvPr/>
        </p:nvSpPr>
        <p:spPr>
          <a:xfrm>
            <a:off x="816428" y="2409098"/>
            <a:ext cx="6927977" cy="566759"/>
          </a:xfrm>
          <a:prstGeom prst="roundRect">
            <a:avLst/>
          </a:prstGeom>
          <a:solidFill>
            <a:srgbClr val="A8271E"/>
          </a:solidFill>
          <a:ln>
            <a:solidFill>
              <a:srgbClr val="A827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31E191D4-5272-4CDD-87C7-7F1ED1C7F31A}"/>
              </a:ext>
            </a:extLst>
          </p:cNvPr>
          <p:cNvSpPr/>
          <p:nvPr/>
        </p:nvSpPr>
        <p:spPr>
          <a:xfrm>
            <a:off x="816430" y="1781982"/>
            <a:ext cx="6927978" cy="566759"/>
          </a:xfrm>
          <a:prstGeom prst="roundRect">
            <a:avLst/>
          </a:prstGeom>
          <a:solidFill>
            <a:srgbClr val="A8271E"/>
          </a:solidFill>
          <a:ln>
            <a:solidFill>
              <a:srgbClr val="A827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2CC5FD4A-9A07-4E3B-B850-053693D4BE24}"/>
              </a:ext>
            </a:extLst>
          </p:cNvPr>
          <p:cNvSpPr txBox="1"/>
          <p:nvPr/>
        </p:nvSpPr>
        <p:spPr>
          <a:xfrm>
            <a:off x="957943" y="1772652"/>
            <a:ext cx="6786465" cy="56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6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pt-BR" sz="14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Tratar a contabilidade do agro como se fosse uma declaração simples de IRPF de R$ 150.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4FC48B9D-1B52-4C05-96BC-38BE25BF4C2A}"/>
              </a:ext>
            </a:extLst>
          </p:cNvPr>
          <p:cNvSpPr txBox="1"/>
          <p:nvPr/>
        </p:nvSpPr>
        <p:spPr>
          <a:xfrm>
            <a:off x="957943" y="2399767"/>
            <a:ext cx="6786462" cy="56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600"/>
              </a:spcAft>
              <a:tabLst>
                <a:tab pos="457200" algn="l"/>
              </a:tabLst>
            </a:pPr>
            <a:r>
              <a:rPr lang="pt-BR" sz="1400" b="1" i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2. </a:t>
            </a:r>
            <a:r>
              <a:rPr lang="pt-BR" sz="14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Lançar custos de formação de cultura permanente diretamente como despesa do período.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DB7CAD01-2D41-48F1-A26E-777018A84BCE}"/>
              </a:ext>
            </a:extLst>
          </p:cNvPr>
          <p:cNvSpPr txBox="1"/>
          <p:nvPr/>
        </p:nvSpPr>
        <p:spPr>
          <a:xfrm>
            <a:off x="876493" y="3143145"/>
            <a:ext cx="6807846" cy="318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600"/>
              </a:spcAft>
              <a:tabLst>
                <a:tab pos="457200" algn="l"/>
              </a:tabLst>
            </a:pPr>
            <a:r>
              <a:rPr lang="pt-BR" sz="1400" b="1" i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3. </a:t>
            </a:r>
            <a:r>
              <a:rPr lang="pt-BR" sz="14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Ignorar as regras e oportunidades do crédito presumido na cadeia do agro.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30FAA491-784A-42F9-9E31-B540B68E34A9}"/>
              </a:ext>
            </a:extLst>
          </p:cNvPr>
          <p:cNvSpPr txBox="1"/>
          <p:nvPr/>
        </p:nvSpPr>
        <p:spPr>
          <a:xfrm>
            <a:off x="876493" y="3747873"/>
            <a:ext cx="7129172" cy="318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600"/>
              </a:spcAft>
              <a:tabLst>
                <a:tab pos="457200" algn="l"/>
              </a:tabLst>
            </a:pPr>
            <a:r>
              <a:rPr lang="pt-BR" sz="1400" b="1" i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4. </a:t>
            </a:r>
            <a:r>
              <a:rPr lang="pt-BR" sz="14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Não ofertar o LCDPR como uma ferramenta de blindagem e planejamento fiscal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15D7B536-5156-4468-8941-89BD450F0311}"/>
              </a:ext>
            </a:extLst>
          </p:cNvPr>
          <p:cNvSpPr txBox="1"/>
          <p:nvPr/>
        </p:nvSpPr>
        <p:spPr>
          <a:xfrm>
            <a:off x="828093" y="4364229"/>
            <a:ext cx="7189238" cy="318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600"/>
              </a:spcAft>
              <a:tabLst>
                <a:tab pos="457200" algn="l"/>
              </a:tabLst>
            </a:pPr>
            <a:r>
              <a:rPr lang="pt-BR" sz="1400" b="1" i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5. </a:t>
            </a:r>
            <a:r>
              <a:rPr lang="pt-BR" sz="14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Deixar de estruturar e calcular o custo de produção real por hectare.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9FA8817F-7327-4025-8859-D47FC6F96F20}"/>
              </a:ext>
            </a:extLst>
          </p:cNvPr>
          <p:cNvSpPr txBox="1"/>
          <p:nvPr/>
        </p:nvSpPr>
        <p:spPr>
          <a:xfrm>
            <a:off x="1054363" y="4922814"/>
            <a:ext cx="6410127" cy="571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600"/>
              </a:spcAft>
              <a:tabLst>
                <a:tab pos="457200" algn="l"/>
              </a:tabLst>
            </a:pPr>
            <a:r>
              <a:rPr lang="pt-BR" sz="1400" b="1" i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6</a:t>
            </a:r>
            <a:r>
              <a:rPr lang="pt-BR" sz="1400" b="1" i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r>
              <a:rPr lang="pt-BR" sz="14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Esperar passivamente que o cliente procure o escritório (falta de proatividade consultiva).</a:t>
            </a:r>
          </a:p>
        </p:txBody>
      </p:sp>
      <p:sp>
        <p:nvSpPr>
          <p:cNvPr id="18" name="Retângulo: Cantos Arredondados 17">
            <a:extLst>
              <a:ext uri="{FF2B5EF4-FFF2-40B4-BE49-F238E27FC236}">
                <a16:creationId xmlns:a16="http://schemas.microsoft.com/office/drawing/2014/main" id="{4E313C19-F62D-4E8D-932F-6B2F1F51E5B8}"/>
              </a:ext>
            </a:extLst>
          </p:cNvPr>
          <p:cNvSpPr/>
          <p:nvPr/>
        </p:nvSpPr>
        <p:spPr>
          <a:xfrm>
            <a:off x="1254971" y="5694431"/>
            <a:ext cx="5631024" cy="683892"/>
          </a:xfrm>
          <a:prstGeom prst="roundRect">
            <a:avLst/>
          </a:prstGeom>
          <a:solidFill>
            <a:srgbClr val="A8271E"/>
          </a:solidFill>
          <a:ln>
            <a:solidFill>
              <a:srgbClr val="A827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BD4D2B38-F43C-45DF-8F9D-ED8B455EAE6F}"/>
              </a:ext>
            </a:extLst>
          </p:cNvPr>
          <p:cNvSpPr txBox="1"/>
          <p:nvPr/>
        </p:nvSpPr>
        <p:spPr>
          <a:xfrm>
            <a:off x="1298519" y="5750433"/>
            <a:ext cx="5431968" cy="571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600"/>
              </a:spcAft>
              <a:tabLst>
                <a:tab pos="457200" algn="l"/>
              </a:tabLst>
            </a:pPr>
            <a:r>
              <a:rPr lang="pt-BR" sz="1400" b="1" i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7. </a:t>
            </a:r>
            <a:r>
              <a:rPr lang="pt-BR" sz="14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Ignorar o real ticket médio dos honorários praticados no mercado especializado.</a:t>
            </a:r>
          </a:p>
        </p:txBody>
      </p:sp>
      <p:pic>
        <p:nvPicPr>
          <p:cNvPr id="20" name="Imagem 19">
            <a:extLst>
              <a:ext uri="{FF2B5EF4-FFF2-40B4-BE49-F238E27FC236}">
                <a16:creationId xmlns:a16="http://schemas.microsoft.com/office/drawing/2014/main" id="{87D277EA-308C-449E-BA9E-394C04F4F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674" y="328850"/>
            <a:ext cx="1196170" cy="301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6862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" grpId="0" animBg="1"/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2" grpId="0"/>
      <p:bldP spid="13" grpId="0"/>
      <p:bldP spid="16" grpId="0"/>
      <p:bldP spid="18" grpId="0" animBg="1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392B3B5F-19AF-496D-9962-AF71F01562C8}"/>
              </a:ext>
            </a:extLst>
          </p:cNvPr>
          <p:cNvSpPr/>
          <p:nvPr/>
        </p:nvSpPr>
        <p:spPr>
          <a:xfrm>
            <a:off x="5579705" y="2416630"/>
            <a:ext cx="7016622" cy="886408"/>
          </a:xfrm>
          <a:prstGeom prst="roundRect">
            <a:avLst/>
          </a:prstGeom>
          <a:solidFill>
            <a:srgbClr val="A8271E"/>
          </a:solidFill>
          <a:ln>
            <a:solidFill>
              <a:srgbClr val="A827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9AF0503F-20F0-4CC3-98D4-824A69C8BDA2}"/>
              </a:ext>
            </a:extLst>
          </p:cNvPr>
          <p:cNvSpPr txBox="1"/>
          <p:nvPr/>
        </p:nvSpPr>
        <p:spPr>
          <a:xfrm>
            <a:off x="5705671" y="2523955"/>
            <a:ext cx="6097554" cy="70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>
              <a:lnSpc>
                <a:spcPct val="115000"/>
              </a:lnSpc>
              <a:spcAft>
                <a:spcPts val="600"/>
              </a:spcAft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pt-BR" sz="18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Até 30 dias:</a:t>
            </a:r>
            <a:r>
              <a:rPr lang="pt-BR" sz="1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Mapear, auditar e classificar toda a carteira de clientes atual do escritório.</a:t>
            </a:r>
            <a:endParaRPr lang="pt-BR" sz="1600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B000B2DF-C055-49B8-BB91-6C5887E204AC}"/>
              </a:ext>
            </a:extLst>
          </p:cNvPr>
          <p:cNvSpPr/>
          <p:nvPr/>
        </p:nvSpPr>
        <p:spPr>
          <a:xfrm>
            <a:off x="5872064" y="3536933"/>
            <a:ext cx="7016622" cy="1072389"/>
          </a:xfrm>
          <a:prstGeom prst="roundRect">
            <a:avLst/>
          </a:prstGeom>
          <a:solidFill>
            <a:srgbClr val="A8271E"/>
          </a:solidFill>
          <a:ln>
            <a:solidFill>
              <a:srgbClr val="A827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7D815C46-BACE-4011-A259-427033DC5660}"/>
              </a:ext>
            </a:extLst>
          </p:cNvPr>
          <p:cNvSpPr txBox="1"/>
          <p:nvPr/>
        </p:nvSpPr>
        <p:spPr>
          <a:xfrm>
            <a:off x="6096000" y="3606936"/>
            <a:ext cx="590394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Até 60 dias: </a:t>
            </a:r>
            <a:r>
              <a:rPr lang="pt-BR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Desenhar e precificar pacotes específicos de BPO Rural e Planejamento Tributário para a Reforma</a:t>
            </a:r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1399405B-F72F-43C5-9D77-B4780953F1D9}"/>
              </a:ext>
            </a:extLst>
          </p:cNvPr>
          <p:cNvSpPr/>
          <p:nvPr/>
        </p:nvSpPr>
        <p:spPr>
          <a:xfrm>
            <a:off x="6184640" y="4843218"/>
            <a:ext cx="7016622" cy="1240341"/>
          </a:xfrm>
          <a:prstGeom prst="roundRect">
            <a:avLst/>
          </a:prstGeom>
          <a:solidFill>
            <a:srgbClr val="A8271E"/>
          </a:solidFill>
          <a:ln>
            <a:solidFill>
              <a:srgbClr val="A827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EBAF8219-5858-460F-9B9E-DBA9A31A885F}"/>
              </a:ext>
            </a:extLst>
          </p:cNvPr>
          <p:cNvSpPr txBox="1"/>
          <p:nvPr/>
        </p:nvSpPr>
        <p:spPr>
          <a:xfrm>
            <a:off x="6389915" y="4993983"/>
            <a:ext cx="5610029" cy="10209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>
              <a:lnSpc>
                <a:spcPct val="115000"/>
              </a:lnSpc>
              <a:spcAft>
                <a:spcPts val="600"/>
              </a:spcAft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pt-BR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Até 90 dias: </a:t>
            </a:r>
            <a:r>
              <a:rPr lang="pt-BR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Iniciar a abordagem ativa de produtores da região e fechar novos contratos de alto valor.</a:t>
            </a:r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A7F7AFA8-192A-4E6A-BD7B-590ADD193E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3774" y="6317455"/>
            <a:ext cx="1196170" cy="301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8914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 animBg="1"/>
      <p:bldP spid="9" grpId="0"/>
      <p:bldP spid="10" grpId="0" animBg="1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84AFA43B-85AE-4975-A83C-777C18C42DD4}"/>
              </a:ext>
            </a:extLst>
          </p:cNvPr>
          <p:cNvSpPr txBox="1"/>
          <p:nvPr/>
        </p:nvSpPr>
        <p:spPr>
          <a:xfrm>
            <a:off x="929173" y="4535179"/>
            <a:ext cx="9661072" cy="16392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28650" lvl="1" indent="-171450">
              <a:lnSpc>
                <a:spcPct val="115000"/>
              </a:lnSpc>
              <a:spcAft>
                <a:spcPts val="600"/>
              </a:spcAft>
              <a:buSzPts val="1000"/>
              <a:buFont typeface="Wingdings" panose="05000000000000000000" pitchFamily="2" charset="2"/>
              <a:buChar char="ü"/>
              <a:tabLst>
                <a:tab pos="914400" algn="l"/>
              </a:tabLst>
            </a:pPr>
            <a:r>
              <a:rPr lang="pt-BR" sz="2000" b="1" dirty="0">
                <a:solidFill>
                  <a:schemeClr val="bg1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Domínio técnico rigoroso da NBC TG 29.</a:t>
            </a:r>
            <a:endParaRPr lang="pt-BR" b="1" dirty="0">
              <a:solidFill>
                <a:schemeClr val="bg1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28650" lvl="1" indent="-171450">
              <a:lnSpc>
                <a:spcPct val="115000"/>
              </a:lnSpc>
              <a:spcAft>
                <a:spcPts val="600"/>
              </a:spcAft>
              <a:buSzPts val="1000"/>
              <a:buFont typeface="Wingdings" panose="05000000000000000000" pitchFamily="2" charset="2"/>
              <a:buChar char="ü"/>
              <a:tabLst>
                <a:tab pos="914400" algn="l"/>
              </a:tabLst>
            </a:pPr>
            <a:r>
              <a:rPr lang="pt-BR" sz="2000" b="1" dirty="0">
                <a:solidFill>
                  <a:schemeClr val="bg1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Antecipação estratégica ao CNPJ obrigatório de 2027.</a:t>
            </a:r>
            <a:endParaRPr lang="pt-BR" b="1" dirty="0">
              <a:solidFill>
                <a:schemeClr val="bg1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28650" lvl="1" indent="-171450">
              <a:lnSpc>
                <a:spcPct val="115000"/>
              </a:lnSpc>
              <a:spcAft>
                <a:spcPts val="600"/>
              </a:spcAft>
              <a:buSzPts val="1000"/>
              <a:buFont typeface="Wingdings" panose="05000000000000000000" pitchFamily="2" charset="2"/>
              <a:buChar char="ü"/>
              <a:tabLst>
                <a:tab pos="914400" algn="l"/>
              </a:tabLst>
            </a:pPr>
            <a:r>
              <a:rPr lang="pt-BR" sz="2000" b="1" dirty="0">
                <a:solidFill>
                  <a:schemeClr val="bg1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Valorização imediata dos honorários contábeis através da especialização</a:t>
            </a:r>
            <a:r>
              <a:rPr lang="pt-BR" sz="2000" dirty="0">
                <a:solidFill>
                  <a:srgbClr val="000000"/>
                </a:solidFill>
                <a:effectLst/>
                <a:latin typeface="Helvetica Neue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pt-BR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9339537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6FAC0DF2-2C5F-4934-851E-A77FA807EC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06" y="234002"/>
            <a:ext cx="1196170" cy="301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216933"/>
      </p:ext>
    </p:extLst>
  </p:cSld>
  <p:clrMapOvr>
    <a:masterClrMapping/>
  </p:clrMapOvr>
  <p:transition spd="slow">
    <p:cov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1824276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00755C66-F78C-4C83-98F4-F2F99521CBA2}"/>
              </a:ext>
            </a:extLst>
          </p:cNvPr>
          <p:cNvSpPr/>
          <p:nvPr/>
        </p:nvSpPr>
        <p:spPr>
          <a:xfrm>
            <a:off x="905070" y="1738088"/>
            <a:ext cx="7744408" cy="2023087"/>
          </a:xfrm>
          <a:prstGeom prst="roundRect">
            <a:avLst/>
          </a:prstGeom>
          <a:solidFill>
            <a:srgbClr val="A8271E"/>
          </a:solidFill>
          <a:ln w="28575">
            <a:solidFill>
              <a:srgbClr val="A827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24264B05-8188-49AB-9827-2644DFF3B0D1}"/>
              </a:ext>
            </a:extLst>
          </p:cNvPr>
          <p:cNvSpPr txBox="1"/>
          <p:nvPr/>
        </p:nvSpPr>
        <p:spPr>
          <a:xfrm>
            <a:off x="592492" y="1845155"/>
            <a:ext cx="3382347" cy="4253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>
              <a:lnSpc>
                <a:spcPct val="115000"/>
              </a:lnSpc>
              <a:spcAft>
                <a:spcPts val="600"/>
              </a:spcAft>
              <a:buSzPts val="1000"/>
              <a:tabLst>
                <a:tab pos="914400" algn="l"/>
              </a:tabLst>
            </a:pPr>
            <a:r>
              <a:rPr lang="pt-BR" sz="2000" dirty="0">
                <a:solidFill>
                  <a:schemeClr val="bg1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PESSOA FÍSICA: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EBB499DB-3711-4652-950B-470C3CC1FCAF}"/>
              </a:ext>
            </a:extLst>
          </p:cNvPr>
          <p:cNvSpPr txBox="1"/>
          <p:nvPr/>
        </p:nvSpPr>
        <p:spPr>
          <a:xfrm>
            <a:off x="1003623" y="2203797"/>
            <a:ext cx="754730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Base legal: </a:t>
            </a:r>
            <a:r>
              <a:rPr lang="pt-BR" sz="16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Art. 2º da Lei nº 8.023/90.</a:t>
            </a:r>
            <a:endParaRPr lang="pt-BR" sz="1600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CNPJ TÉCNICO (cadastral) obrigatório </a:t>
            </a:r>
            <a:r>
              <a:rPr lang="pt-BR" sz="16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 partir de JANEIRO/2027. Não transforma em empresa; é uma identificação para IBS/CBS vinculada ao CPF.</a:t>
            </a:r>
            <a:endParaRPr lang="pt-BR" sz="1600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Limite para não contribuinte:</a:t>
            </a:r>
            <a:r>
              <a:rPr lang="pt-BR" sz="16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Receita Bruta Total do CPF até R$ 3,6 milhões/ano.</a:t>
            </a:r>
            <a:endParaRPr lang="pt-BR" sz="1600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tângulo: Cantos Arredondados 12">
            <a:extLst>
              <a:ext uri="{FF2B5EF4-FFF2-40B4-BE49-F238E27FC236}">
                <a16:creationId xmlns:a16="http://schemas.microsoft.com/office/drawing/2014/main" id="{6F8FA9E5-BFAC-416B-868C-94B0CDDC2505}"/>
              </a:ext>
            </a:extLst>
          </p:cNvPr>
          <p:cNvSpPr/>
          <p:nvPr/>
        </p:nvSpPr>
        <p:spPr>
          <a:xfrm>
            <a:off x="951722" y="3988890"/>
            <a:ext cx="7109926" cy="2183751"/>
          </a:xfrm>
          <a:prstGeom prst="roundRect">
            <a:avLst/>
          </a:prstGeom>
          <a:solidFill>
            <a:srgbClr val="A8271E"/>
          </a:solidFill>
          <a:ln w="28575">
            <a:solidFill>
              <a:srgbClr val="A827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FF8D5990-6A83-4B0A-A849-35FED89AE07D}"/>
              </a:ext>
            </a:extLst>
          </p:cNvPr>
          <p:cNvSpPr txBox="1"/>
          <p:nvPr/>
        </p:nvSpPr>
        <p:spPr>
          <a:xfrm>
            <a:off x="784935" y="4048965"/>
            <a:ext cx="4875247" cy="4253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>
              <a:lnSpc>
                <a:spcPct val="115000"/>
              </a:lnSpc>
              <a:spcAft>
                <a:spcPts val="600"/>
              </a:spcAft>
              <a:buSzPts val="1000"/>
              <a:tabLst>
                <a:tab pos="914400" algn="l"/>
              </a:tabLst>
            </a:pPr>
            <a:r>
              <a:rPr lang="pt-BR" sz="2000" dirty="0">
                <a:solidFill>
                  <a:schemeClr val="bg1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PESSOA JURÍDICA: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03268E93-A924-4C70-BB72-6595F7498F79}"/>
              </a:ext>
            </a:extLst>
          </p:cNvPr>
          <p:cNvSpPr txBox="1"/>
          <p:nvPr/>
        </p:nvSpPr>
        <p:spPr>
          <a:xfrm>
            <a:off x="1268964" y="4448769"/>
            <a:ext cx="6727370" cy="15609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pt-BR" sz="16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Formatos: LTDA, S/A, ME, EPP.</a:t>
            </a:r>
            <a:endParaRPr lang="pt-BR" sz="1600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pt-BR" sz="16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Destaque MEI:</a:t>
            </a:r>
            <a:r>
              <a:rPr lang="pt-BR" sz="16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O MEI Rural é PERMITIDO (LC nº 147/2014 e LC nº 155/2016). Requisitos: Faturamento de até R$ 81.000/ano e atividade listada no Anexo XI da Resolução CGSN nº 140/2018. Mantém a condição de segurado especial do INSS.</a:t>
            </a:r>
            <a:endParaRPr lang="pt-BR" sz="1600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Imagem 19">
            <a:extLst>
              <a:ext uri="{FF2B5EF4-FFF2-40B4-BE49-F238E27FC236}">
                <a16:creationId xmlns:a16="http://schemas.microsoft.com/office/drawing/2014/main" id="{E588EF80-F7FA-44B4-A23A-90A879A1EF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0892" y="6325020"/>
            <a:ext cx="1196170" cy="301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3512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9" grpId="0"/>
      <p:bldP spid="11" grpId="0"/>
      <p:bldP spid="13" grpId="0" animBg="1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ângulo: Cantos Arredondados 18">
            <a:extLst>
              <a:ext uri="{FF2B5EF4-FFF2-40B4-BE49-F238E27FC236}">
                <a16:creationId xmlns:a16="http://schemas.microsoft.com/office/drawing/2014/main" id="{D5CAAA57-7D08-4DCD-90B5-A8ED4B16861A}"/>
              </a:ext>
            </a:extLst>
          </p:cNvPr>
          <p:cNvSpPr/>
          <p:nvPr/>
        </p:nvSpPr>
        <p:spPr>
          <a:xfrm>
            <a:off x="1350605" y="4226767"/>
            <a:ext cx="6561753" cy="1828800"/>
          </a:xfrm>
          <a:prstGeom prst="roundRect">
            <a:avLst/>
          </a:prstGeom>
          <a:solidFill>
            <a:srgbClr val="A8271E"/>
          </a:solidFill>
          <a:ln w="28575">
            <a:solidFill>
              <a:srgbClr val="A827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6" name="Retângulo: Cantos Arredondados 15">
            <a:extLst>
              <a:ext uri="{FF2B5EF4-FFF2-40B4-BE49-F238E27FC236}">
                <a16:creationId xmlns:a16="http://schemas.microsoft.com/office/drawing/2014/main" id="{32199785-341C-4807-9C26-839473B13DB3}"/>
              </a:ext>
            </a:extLst>
          </p:cNvPr>
          <p:cNvSpPr/>
          <p:nvPr/>
        </p:nvSpPr>
        <p:spPr>
          <a:xfrm>
            <a:off x="709127" y="1807832"/>
            <a:ext cx="3508309" cy="425373"/>
          </a:xfrm>
          <a:prstGeom prst="roundRect">
            <a:avLst/>
          </a:prstGeom>
          <a:solidFill>
            <a:srgbClr val="A8271E"/>
          </a:solidFill>
          <a:ln w="28575">
            <a:solidFill>
              <a:srgbClr val="A827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600"/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21DE6715-42ED-40E0-A6AB-7E1650B3D4B6}"/>
              </a:ext>
            </a:extLst>
          </p:cNvPr>
          <p:cNvSpPr txBox="1"/>
          <p:nvPr/>
        </p:nvSpPr>
        <p:spPr>
          <a:xfrm>
            <a:off x="615822" y="1817244"/>
            <a:ext cx="3508308" cy="4253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>
              <a:lnSpc>
                <a:spcPct val="115000"/>
              </a:lnSpc>
              <a:spcAft>
                <a:spcPts val="600"/>
              </a:spcAft>
              <a:buSzPts val="1000"/>
              <a:tabLst>
                <a:tab pos="914400" algn="l"/>
              </a:tabLst>
            </a:pPr>
            <a:r>
              <a:rPr lang="pt-BR" sz="2000" dirty="0">
                <a:solidFill>
                  <a:schemeClr val="bg1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EXEMPLO</a:t>
            </a:r>
            <a:r>
              <a:rPr lang="pt-BR" sz="2000" dirty="0">
                <a:solidFill>
                  <a:schemeClr val="bg1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PRÁTICO: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B2B6C471-5FBB-4BC8-A18D-804967ACDC93}"/>
              </a:ext>
            </a:extLst>
          </p:cNvPr>
          <p:cNvSpPr txBox="1"/>
          <p:nvPr/>
        </p:nvSpPr>
        <p:spPr>
          <a:xfrm>
            <a:off x="426874" y="2542192"/>
            <a:ext cx="7214896" cy="13303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algn="ctr">
              <a:lnSpc>
                <a:spcPct val="115000"/>
              </a:lnSpc>
              <a:spcAft>
                <a:spcPts val="600"/>
              </a:spcAft>
              <a:buSzPts val="1000"/>
              <a:tabLst>
                <a:tab pos="914400" algn="l"/>
              </a:tabLst>
            </a:pPr>
            <a:r>
              <a:rPr lang="pt-BR" sz="2400" b="1" i="1" dirty="0">
                <a:solidFill>
                  <a:srgbClr val="A8271E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João faturou R$ 2,5 milhões na fazenda, mas tem R$ 1,2 milhão de receitas de aluguel por fora. Precisa de CNPJ em 2027?</a:t>
            </a:r>
            <a:endParaRPr lang="pt-BR" sz="2000" b="1" i="1" dirty="0">
              <a:solidFill>
                <a:srgbClr val="A8271E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67B49328-B3D9-419B-A6E7-60DFF0354F73}"/>
              </a:ext>
            </a:extLst>
          </p:cNvPr>
          <p:cNvSpPr txBox="1"/>
          <p:nvPr/>
        </p:nvSpPr>
        <p:spPr>
          <a:xfrm>
            <a:off x="1485899" y="4402503"/>
            <a:ext cx="6291163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8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Precisa do CNPJ Técnico. Como sua Receita Bruta Global (CPF) soma R$ 3,7 milhões, ele ultrapassa o limite de R$ 3,6 milhões e torna-se contribuinte obrigatório do IBS/CBS, mesmo sem abrir uma empresa (PJ). Não pode ser MEI porque estoura o teto.</a:t>
            </a:r>
            <a:endParaRPr lang="pt-BR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Imagem 19">
            <a:extLst>
              <a:ext uri="{FF2B5EF4-FFF2-40B4-BE49-F238E27FC236}">
                <a16:creationId xmlns:a16="http://schemas.microsoft.com/office/drawing/2014/main" id="{524D24A9-8E41-4EEE-B5BC-1BCAB8ED90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0892" y="6325020"/>
            <a:ext cx="1196170" cy="301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280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6" grpId="0" animBg="1"/>
      <p:bldP spid="10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: Cantos Arredondados 12">
            <a:extLst>
              <a:ext uri="{FF2B5EF4-FFF2-40B4-BE49-F238E27FC236}">
                <a16:creationId xmlns:a16="http://schemas.microsoft.com/office/drawing/2014/main" id="{5D31B837-F9E3-4E47-9F97-48A6597D7381}"/>
              </a:ext>
            </a:extLst>
          </p:cNvPr>
          <p:cNvSpPr/>
          <p:nvPr/>
        </p:nvSpPr>
        <p:spPr>
          <a:xfrm>
            <a:off x="1471904" y="5149836"/>
            <a:ext cx="6291164" cy="1287624"/>
          </a:xfrm>
          <a:prstGeom prst="roundRect">
            <a:avLst/>
          </a:prstGeom>
          <a:solidFill>
            <a:srgbClr val="A8271E"/>
          </a:solidFill>
          <a:ln w="28575">
            <a:solidFill>
              <a:srgbClr val="A827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2E0DE022-96EF-4CDF-BC55-76AA7FE26637}"/>
              </a:ext>
            </a:extLst>
          </p:cNvPr>
          <p:cNvSpPr txBox="1"/>
          <p:nvPr/>
        </p:nvSpPr>
        <p:spPr>
          <a:xfrm>
            <a:off x="613487" y="1210260"/>
            <a:ext cx="649643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000" b="1" i="1" dirty="0">
                <a:solidFill>
                  <a:srgbClr val="A8271E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Ativo biológico é um animal e/ou uma planta vivos.</a:t>
            </a:r>
            <a:endParaRPr lang="pt-BR" sz="2000" b="1" i="1" dirty="0">
              <a:solidFill>
                <a:srgbClr val="A8271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Tabela 8">
            <a:extLst>
              <a:ext uri="{FF2B5EF4-FFF2-40B4-BE49-F238E27FC236}">
                <a16:creationId xmlns:a16="http://schemas.microsoft.com/office/drawing/2014/main" id="{502627B7-9046-4EDA-817B-48157E6C15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4610490"/>
              </p:ext>
            </p:extLst>
          </p:nvPr>
        </p:nvGraphicFramePr>
        <p:xfrm>
          <a:off x="735043" y="1802017"/>
          <a:ext cx="6020320" cy="182880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3010160">
                  <a:extLst>
                    <a:ext uri="{9D8B030D-6E8A-4147-A177-3AD203B41FA5}">
                      <a16:colId xmlns:a16="http://schemas.microsoft.com/office/drawing/2014/main" val="3466234985"/>
                    </a:ext>
                  </a:extLst>
                </a:gridCol>
                <a:gridCol w="3010160">
                  <a:extLst>
                    <a:ext uri="{9D8B030D-6E8A-4147-A177-3AD203B41FA5}">
                      <a16:colId xmlns:a16="http://schemas.microsoft.com/office/drawing/2014/main" val="1966942232"/>
                    </a:ext>
                  </a:extLst>
                </a:gridCol>
              </a:tblGrid>
              <a:tr h="326662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b="1" kern="1200" dirty="0">
                          <a:solidFill>
                            <a:srgbClr val="A8271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TABELA COMPARATIVA DE ATIVOS:</a:t>
                      </a:r>
                      <a:endParaRPr lang="pt-BR" sz="1800" b="1" kern="1200" dirty="0">
                        <a:solidFill>
                          <a:srgbClr val="A8271E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4135001"/>
                  </a:ext>
                </a:extLst>
              </a:tr>
              <a:tr h="326662">
                <a:tc>
                  <a:txBody>
                    <a:bodyPr/>
                    <a:lstStyle/>
                    <a:p>
                      <a:r>
                        <a:rPr lang="pt-BR" b="1" dirty="0">
                          <a:solidFill>
                            <a:srgbClr val="A8271E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GADO DE CORTE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b="1" dirty="0">
                          <a:solidFill>
                            <a:srgbClr val="A8271E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GADO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1777942"/>
                  </a:ext>
                </a:extLst>
              </a:tr>
              <a:tr h="326662">
                <a:tc>
                  <a:txBody>
                    <a:bodyPr/>
                    <a:lstStyle/>
                    <a:p>
                      <a:r>
                        <a:rPr lang="pt-BR" b="1" dirty="0">
                          <a:solidFill>
                            <a:srgbClr val="A8271E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PÉ DE CAFÉ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b="1" dirty="0">
                          <a:solidFill>
                            <a:srgbClr val="A8271E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GRÃO DE CAFÉ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8950428"/>
                  </a:ext>
                </a:extLst>
              </a:tr>
              <a:tr h="326662">
                <a:tc>
                  <a:txBody>
                    <a:bodyPr/>
                    <a:lstStyle/>
                    <a:p>
                      <a:r>
                        <a:rPr lang="pt-BR" b="1" dirty="0">
                          <a:solidFill>
                            <a:srgbClr val="A8271E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TOMATEIRO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b="1" dirty="0">
                          <a:solidFill>
                            <a:srgbClr val="A8271E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TOMATE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8012195"/>
                  </a:ext>
                </a:extLst>
              </a:tr>
              <a:tr h="320336">
                <a:tc>
                  <a:txBody>
                    <a:bodyPr/>
                    <a:lstStyle/>
                    <a:p>
                      <a:r>
                        <a:rPr lang="pt-BR" b="1" dirty="0">
                          <a:solidFill>
                            <a:srgbClr val="A8271E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PLANTA DE SOJA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b="1" dirty="0">
                          <a:solidFill>
                            <a:srgbClr val="A8271E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GRÃO DE SOJA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5689212"/>
                  </a:ext>
                </a:extLst>
              </a:tr>
            </a:tbl>
          </a:graphicData>
        </a:graphic>
      </p:graphicFrame>
      <p:sp>
        <p:nvSpPr>
          <p:cNvPr id="10" name="CaixaDeTexto 9">
            <a:extLst>
              <a:ext uri="{FF2B5EF4-FFF2-40B4-BE49-F238E27FC236}">
                <a16:creationId xmlns:a16="http://schemas.microsoft.com/office/drawing/2014/main" id="{F5895441-1924-4D4C-B646-D5391F226894}"/>
              </a:ext>
            </a:extLst>
          </p:cNvPr>
          <p:cNvSpPr txBox="1"/>
          <p:nvPr/>
        </p:nvSpPr>
        <p:spPr>
          <a:xfrm>
            <a:off x="769191" y="3941637"/>
            <a:ext cx="6185030" cy="10274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>
              <a:lnSpc>
                <a:spcPct val="115000"/>
              </a:lnSpc>
              <a:spcAft>
                <a:spcPts val="600"/>
              </a:spcAft>
              <a:buSzPct val="60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pt-BR" sz="1800" b="1" dirty="0">
                <a:solidFill>
                  <a:srgbClr val="A8271E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Alerta Técnico (O que NÃO é Ativo Biológico):</a:t>
            </a:r>
            <a:r>
              <a:rPr lang="pt-BR" sz="1800" dirty="0">
                <a:solidFill>
                  <a:srgbClr val="A8271E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r>
              <a:rPr lang="pt-BR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Terra nua, benfeitorias e máquinas (regidos pela NBC TG 27 - Imobilizado).</a:t>
            </a:r>
            <a:endParaRPr lang="pt-BR" sz="1600" dirty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93F6127C-6489-43BD-865F-F4B19479C6C5}"/>
              </a:ext>
            </a:extLst>
          </p:cNvPr>
          <p:cNvSpPr txBox="1"/>
          <p:nvPr/>
        </p:nvSpPr>
        <p:spPr>
          <a:xfrm>
            <a:off x="1812470" y="5279917"/>
            <a:ext cx="5610031" cy="10274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600"/>
              </a:spcAft>
              <a:buSzPts val="1000"/>
              <a:tabLst>
                <a:tab pos="457200" algn="l"/>
              </a:tabLst>
            </a:pPr>
            <a:r>
              <a:rPr lang="pt-BR" sz="1800" b="1" i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Plantas Portadoras (como café adulto e videiras) são classificadas no Ativo Imobilizado assim que entram em produção comercial.</a:t>
            </a:r>
            <a:endParaRPr lang="pt-BR" sz="1600" b="1" i="1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Imagem 13">
            <a:extLst>
              <a:ext uri="{FF2B5EF4-FFF2-40B4-BE49-F238E27FC236}">
                <a16:creationId xmlns:a16="http://schemas.microsoft.com/office/drawing/2014/main" id="{F660085A-D08D-4A12-BE56-4BB329ACDC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106" y="183904"/>
            <a:ext cx="1196170" cy="301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0365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F3CCD387-A56C-4774-A151-9C3B1858C343}"/>
              </a:ext>
            </a:extLst>
          </p:cNvPr>
          <p:cNvSpPr/>
          <p:nvPr/>
        </p:nvSpPr>
        <p:spPr>
          <a:xfrm>
            <a:off x="221605" y="2043404"/>
            <a:ext cx="5939710" cy="2248677"/>
          </a:xfrm>
          <a:prstGeom prst="roundRect">
            <a:avLst/>
          </a:prstGeom>
          <a:solidFill>
            <a:srgbClr val="A8271E"/>
          </a:solidFill>
          <a:ln>
            <a:solidFill>
              <a:srgbClr val="A827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83A4BEAC-D51B-4698-B937-D266956E9872}"/>
              </a:ext>
            </a:extLst>
          </p:cNvPr>
          <p:cNvSpPr txBox="1"/>
          <p:nvPr/>
        </p:nvSpPr>
        <p:spPr>
          <a:xfrm>
            <a:off x="442429" y="2231316"/>
            <a:ext cx="5498062" cy="17574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600"/>
              </a:spcAft>
              <a:buSzPts val="1000"/>
              <a:tabLst>
                <a:tab pos="457200" algn="l"/>
              </a:tabLst>
            </a:pPr>
            <a:r>
              <a:rPr lang="pt-BR" sz="16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Cultura Permanente:</a:t>
            </a:r>
            <a:r>
              <a:rPr lang="pt-BR" sz="16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Ciclo superior a 1 ano. O custo de formação deve ser ATIVADO e posteriormente depreciado. </a:t>
            </a:r>
            <a:r>
              <a:rPr lang="pt-BR" sz="1600" i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Exemplos: Café, Rosas, Eucalipto.</a:t>
            </a:r>
            <a:endParaRPr lang="pt-BR" sz="1600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r>
              <a:rPr lang="pt-BR" sz="16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Cultura Temporária:</a:t>
            </a:r>
            <a:r>
              <a:rPr lang="pt-BR" sz="16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Ciclo inferior a 1 ano. Os custos são contabilizados diretamente como DESPESA ou ESTOQUE. </a:t>
            </a:r>
            <a:r>
              <a:rPr lang="pt-BR" sz="1600" i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Exemplos: Soja, Milho, Tomate.</a:t>
            </a:r>
            <a:endParaRPr lang="pt-BR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5FBBAD03-E0CF-4506-ABD2-E2C9A71BA374}"/>
              </a:ext>
            </a:extLst>
          </p:cNvPr>
          <p:cNvSpPr txBox="1"/>
          <p:nvPr/>
        </p:nvSpPr>
        <p:spPr>
          <a:xfrm>
            <a:off x="314911" y="5099063"/>
            <a:ext cx="523447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600" b="1" i="1" dirty="0">
                <a:solidFill>
                  <a:srgbClr val="A8271E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Produção de Rosas:</a:t>
            </a:r>
            <a:r>
              <a:rPr lang="pt-BR" sz="1600" i="1" dirty="0">
                <a:solidFill>
                  <a:srgbClr val="A8271E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Investimento de R$ 420 mil em estufas e mudas. O contador </a:t>
            </a:r>
            <a:r>
              <a:rPr lang="pt-BR" sz="1600" b="1" i="1" dirty="0">
                <a:solidFill>
                  <a:srgbClr val="A8271E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deve ATIVAR o custo total de formação e depreciá-lo em um período de 5 a 7 anos. </a:t>
            </a:r>
            <a:r>
              <a:rPr lang="pt-BR" sz="1600" i="1" dirty="0">
                <a:solidFill>
                  <a:srgbClr val="A8271E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Lançar o valor integral diretamente como despesa é um erro técnico grave</a:t>
            </a:r>
            <a:endParaRPr lang="pt-BR" sz="1600" i="1" dirty="0">
              <a:solidFill>
                <a:srgbClr val="A8271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5A746390-CDE2-4AB7-9C6A-C30058B77BAD}"/>
              </a:ext>
            </a:extLst>
          </p:cNvPr>
          <p:cNvSpPr/>
          <p:nvPr/>
        </p:nvSpPr>
        <p:spPr>
          <a:xfrm>
            <a:off x="314910" y="4582548"/>
            <a:ext cx="3508309" cy="425373"/>
          </a:xfrm>
          <a:prstGeom prst="roundRect">
            <a:avLst/>
          </a:prstGeom>
          <a:solidFill>
            <a:srgbClr val="A8271E"/>
          </a:solidFill>
          <a:ln w="28575">
            <a:solidFill>
              <a:srgbClr val="A827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600"/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94A713E9-583F-44B7-9DC3-060FE9751749}"/>
              </a:ext>
            </a:extLst>
          </p:cNvPr>
          <p:cNvSpPr txBox="1"/>
          <p:nvPr/>
        </p:nvSpPr>
        <p:spPr>
          <a:xfrm>
            <a:off x="221605" y="4591960"/>
            <a:ext cx="3508308" cy="4253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>
              <a:lnSpc>
                <a:spcPct val="115000"/>
              </a:lnSpc>
              <a:spcAft>
                <a:spcPts val="600"/>
              </a:spcAft>
              <a:buSzPts val="1000"/>
              <a:tabLst>
                <a:tab pos="914400" algn="l"/>
              </a:tabLst>
            </a:pPr>
            <a:r>
              <a:rPr lang="pt-BR" sz="2000" dirty="0">
                <a:solidFill>
                  <a:schemeClr val="bg1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EXEMPLO</a:t>
            </a:r>
            <a:r>
              <a:rPr lang="pt-BR" sz="2000" dirty="0">
                <a:solidFill>
                  <a:schemeClr val="bg1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PRÁTICO:</a:t>
            </a: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D9C4DBD0-D7DA-405D-AC8C-D6D5F05AE3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321" y="4544745"/>
            <a:ext cx="1196170" cy="301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0703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8">
            <a:extLst>
              <a:ext uri="{FF2B5EF4-FFF2-40B4-BE49-F238E27FC236}">
                <a16:creationId xmlns:a16="http://schemas.microsoft.com/office/drawing/2014/main" id="{EDA65DE1-777C-4781-AC51-CF52449D4C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7148461"/>
              </p:ext>
            </p:extLst>
          </p:nvPr>
        </p:nvGraphicFramePr>
        <p:xfrm>
          <a:off x="473786" y="1391470"/>
          <a:ext cx="5452882" cy="228600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2726441">
                  <a:extLst>
                    <a:ext uri="{9D8B030D-6E8A-4147-A177-3AD203B41FA5}">
                      <a16:colId xmlns:a16="http://schemas.microsoft.com/office/drawing/2014/main" val="3466234985"/>
                    </a:ext>
                  </a:extLst>
                </a:gridCol>
                <a:gridCol w="2726441">
                  <a:extLst>
                    <a:ext uri="{9D8B030D-6E8A-4147-A177-3AD203B41FA5}">
                      <a16:colId xmlns:a16="http://schemas.microsoft.com/office/drawing/2014/main" val="1966942232"/>
                    </a:ext>
                  </a:extLst>
                </a:gridCol>
              </a:tblGrid>
              <a:tr h="357162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b="1" kern="1200" dirty="0">
                          <a:solidFill>
                            <a:srgbClr val="A8271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TABELA DE VIDA ÚTIL PRÁTICA:</a:t>
                      </a:r>
                      <a:endParaRPr lang="pt-BR" sz="1800" b="1" kern="1200" dirty="0">
                        <a:solidFill>
                          <a:srgbClr val="A8271E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4135001"/>
                  </a:ext>
                </a:extLst>
              </a:tr>
              <a:tr h="625034">
                <a:tc>
                  <a:txBody>
                    <a:bodyPr/>
                    <a:lstStyle/>
                    <a:p>
                      <a:r>
                        <a:rPr lang="pt-BR" b="1" dirty="0">
                          <a:solidFill>
                            <a:srgbClr val="A8271E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TRATORES E MÁQUINAS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pt-BR" b="1" dirty="0">
                          <a:solidFill>
                            <a:srgbClr val="A8271E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ANOS (Taxa de 10% </a:t>
                      </a:r>
                      <a:r>
                        <a:rPr lang="pt-BR" b="1" dirty="0" err="1">
                          <a:solidFill>
                            <a:srgbClr val="A8271E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a.a</a:t>
                      </a:r>
                      <a:r>
                        <a:rPr lang="pt-BR" b="1" dirty="0">
                          <a:solidFill>
                            <a:srgbClr val="A8271E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1777942"/>
                  </a:ext>
                </a:extLst>
              </a:tr>
              <a:tr h="625034">
                <a:tc>
                  <a:txBody>
                    <a:bodyPr/>
                    <a:lstStyle/>
                    <a:p>
                      <a:r>
                        <a:rPr lang="pt-BR" b="1" dirty="0">
                          <a:solidFill>
                            <a:srgbClr val="A8271E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CAFÉ / LARANJA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b="1" dirty="0">
                          <a:solidFill>
                            <a:srgbClr val="A8271E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A 20 ANOS </a:t>
                      </a:r>
                      <a:r>
                        <a:rPr lang="pt-BR" sz="1800" b="1" kern="1200" dirty="0">
                          <a:solidFill>
                            <a:srgbClr val="A8271E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(Taxa de 5% a 6,67% a.a.)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8950428"/>
                  </a:ext>
                </a:extLst>
              </a:tr>
              <a:tr h="625034">
                <a:tc>
                  <a:txBody>
                    <a:bodyPr/>
                    <a:lstStyle/>
                    <a:p>
                      <a:r>
                        <a:rPr lang="pt-BR" b="1" dirty="0">
                          <a:solidFill>
                            <a:srgbClr val="A8271E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ROSAS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b="1" kern="1200" dirty="0">
                          <a:solidFill>
                            <a:srgbClr val="A8271E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 A 7 ANOS (Taxa de 14% a 20% a.a.)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8012195"/>
                  </a:ext>
                </a:extLst>
              </a:tr>
            </a:tbl>
          </a:graphicData>
        </a:graphic>
      </p:graphicFrame>
      <p:sp>
        <p:nvSpPr>
          <p:cNvPr id="6" name="CaixaDeTexto 5">
            <a:extLst>
              <a:ext uri="{FF2B5EF4-FFF2-40B4-BE49-F238E27FC236}">
                <a16:creationId xmlns:a16="http://schemas.microsoft.com/office/drawing/2014/main" id="{F7E02746-BD9C-415D-AE8E-C0FFA1EA73F8}"/>
              </a:ext>
            </a:extLst>
          </p:cNvPr>
          <p:cNvSpPr txBox="1"/>
          <p:nvPr/>
        </p:nvSpPr>
        <p:spPr>
          <a:xfrm>
            <a:off x="399142" y="4231094"/>
            <a:ext cx="4723365" cy="18440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lvl="0" indent="-171450" algn="just">
              <a:lnSpc>
                <a:spcPct val="115000"/>
              </a:lnSpc>
              <a:spcAft>
                <a:spcPts val="600"/>
              </a:spcAft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pt-BR" sz="1600" b="1" dirty="0">
                <a:solidFill>
                  <a:srgbClr val="A827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Fase de Formação: </a:t>
            </a:r>
            <a:r>
              <a:rPr lang="pt-BR" sz="1600" dirty="0">
                <a:solidFill>
                  <a:srgbClr val="A827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Custos com mudas, mão de obra e insumos somam R$ 355.000. Devem ser obrigatoriamente </a:t>
            </a:r>
            <a:r>
              <a:rPr lang="pt-BR" sz="1600" b="1" dirty="0">
                <a:solidFill>
                  <a:srgbClr val="A827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ATIVADOS.</a:t>
            </a:r>
          </a:p>
          <a:p>
            <a:pPr marL="171450" lvl="0" indent="-171450" algn="just">
              <a:lnSpc>
                <a:spcPct val="115000"/>
              </a:lnSpc>
              <a:spcAft>
                <a:spcPts val="600"/>
              </a:spcAft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pt-BR" sz="1600" b="1" dirty="0">
                <a:solidFill>
                  <a:srgbClr val="A827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Fase de Produção: </a:t>
            </a:r>
            <a:r>
              <a:rPr lang="pt-BR" sz="1600" dirty="0">
                <a:solidFill>
                  <a:srgbClr val="A827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Gera uma depreciação anual de R$ 23.667. Gastos com manutenção diária passam a ser despesa.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FAF9D8A3-72FF-4F2E-A73B-9FAE119966BF}"/>
              </a:ext>
            </a:extLst>
          </p:cNvPr>
          <p:cNvSpPr txBox="1"/>
          <p:nvPr/>
        </p:nvSpPr>
        <p:spPr>
          <a:xfrm>
            <a:off x="473786" y="3840731"/>
            <a:ext cx="5003283" cy="3903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600"/>
              </a:spcAft>
              <a:buSzPts val="1000"/>
              <a:tabLst>
                <a:tab pos="457200" algn="l"/>
              </a:tabLst>
            </a:pPr>
            <a:r>
              <a:rPr lang="pt-BR" sz="1800" b="1" dirty="0">
                <a:solidFill>
                  <a:srgbClr val="A8271E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CASE CAFÉ (ÁREA DE 20 HECTARES):</a:t>
            </a:r>
            <a:endParaRPr lang="pt-BR" sz="1600" dirty="0">
              <a:solidFill>
                <a:srgbClr val="A8271E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F3F8E6EC-5F44-40B0-8676-D4AF4CFDD9A4}"/>
              </a:ext>
            </a:extLst>
          </p:cNvPr>
          <p:cNvSpPr txBox="1"/>
          <p:nvPr/>
        </p:nvSpPr>
        <p:spPr>
          <a:xfrm>
            <a:off x="6662057" y="4557458"/>
            <a:ext cx="5334000" cy="10274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600"/>
              </a:spcAft>
              <a:buSzPts val="1000"/>
              <a:tabLst>
                <a:tab pos="457200" algn="l"/>
              </a:tabLst>
            </a:pPr>
            <a:r>
              <a:rPr lang="pt-BR" sz="1800" b="1" i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Insight de Mercado: "Escritórios de elite em MG e ES cobram em média R$ 3.500 apenas para realizar a estruturação inicial deste ativo."</a:t>
            </a:r>
            <a:endParaRPr lang="pt-BR" sz="1600" b="1" i="1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71A11C76-07E6-4C89-8859-FF59CA748D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990" y="215341"/>
            <a:ext cx="1196170" cy="301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1620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7483BB77-7DF5-4ADB-995E-E29422D99179}"/>
              </a:ext>
            </a:extLst>
          </p:cNvPr>
          <p:cNvSpPr txBox="1"/>
          <p:nvPr/>
        </p:nvSpPr>
        <p:spPr>
          <a:xfrm>
            <a:off x="650811" y="1748944"/>
            <a:ext cx="5703336" cy="10209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600"/>
              </a:spcAft>
              <a:buSzPts val="1000"/>
              <a:tabLst>
                <a:tab pos="457200" algn="l"/>
              </a:tabLst>
            </a:pPr>
            <a:r>
              <a:rPr lang="pt-BR" sz="1800" b="1" i="1" dirty="0">
                <a:solidFill>
                  <a:srgbClr val="A8271E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Conceito Central: </a:t>
            </a:r>
            <a:r>
              <a:rPr lang="pt-BR" sz="1800" i="1" dirty="0">
                <a:solidFill>
                  <a:srgbClr val="A8271E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 preço que seria recebido pela venda de um ativo em uma transação ordenada entre participantes do mercado na data da mensuração.</a:t>
            </a:r>
            <a:endParaRPr lang="pt-BR" sz="1600" i="1" dirty="0">
              <a:solidFill>
                <a:srgbClr val="A8271E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1EF65063-87EA-4193-992F-1D4E8EC1C28A}"/>
              </a:ext>
            </a:extLst>
          </p:cNvPr>
          <p:cNvSpPr/>
          <p:nvPr/>
        </p:nvSpPr>
        <p:spPr>
          <a:xfrm>
            <a:off x="650811" y="2900493"/>
            <a:ext cx="5532274" cy="1531547"/>
          </a:xfrm>
          <a:prstGeom prst="roundRect">
            <a:avLst/>
          </a:prstGeom>
          <a:solidFill>
            <a:srgbClr val="A8271E"/>
          </a:solidFill>
          <a:ln>
            <a:solidFill>
              <a:srgbClr val="A827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FFD9ACD0-A7BD-4BD0-B91E-90075B43DF5B}"/>
              </a:ext>
            </a:extLst>
          </p:cNvPr>
          <p:cNvSpPr txBox="1"/>
          <p:nvPr/>
        </p:nvSpPr>
        <p:spPr>
          <a:xfrm>
            <a:off x="854529" y="3019710"/>
            <a:ext cx="5124838" cy="129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600"/>
              </a:spcAft>
              <a:buSzPts val="1000"/>
              <a:tabLst>
                <a:tab pos="457200" algn="l"/>
              </a:tabLst>
            </a:pPr>
            <a:r>
              <a:rPr lang="pt-BR" sz="14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FONTES OFICIAIS DE CONSULTA REGIONAL:</a:t>
            </a:r>
            <a:endParaRPr lang="pt-BR" sz="1400" b="1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lvl="0" indent="-285750">
              <a:lnSpc>
                <a:spcPct val="115000"/>
              </a:lnSpc>
              <a:spcAft>
                <a:spcPts val="600"/>
              </a:spcAft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pt-BR" sz="14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Boi / Soja / Café: CEPEA / ESALQ</a:t>
            </a:r>
            <a:endParaRPr lang="pt-BR" sz="14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lvl="0" indent="-285750">
              <a:lnSpc>
                <a:spcPct val="115000"/>
              </a:lnSpc>
              <a:spcAft>
                <a:spcPts val="600"/>
              </a:spcAft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pt-BR" sz="14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Tomate / Hortifruti: CEASA-CE</a:t>
            </a:r>
            <a:endParaRPr lang="pt-BR" sz="14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lvl="0" indent="-285750">
              <a:lnSpc>
                <a:spcPct val="115000"/>
              </a:lnSpc>
              <a:spcAft>
                <a:spcPts val="600"/>
              </a:spcAft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pt-BR" sz="14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Flores e Culturas Especiais: Cooperativas locais do Ceará</a:t>
            </a:r>
            <a:endParaRPr lang="pt-BR" sz="1400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F8254B4E-4C03-415C-BA28-6545E498B771}"/>
              </a:ext>
            </a:extLst>
          </p:cNvPr>
          <p:cNvSpPr txBox="1"/>
          <p:nvPr/>
        </p:nvSpPr>
        <p:spPr>
          <a:xfrm>
            <a:off x="2492633" y="4748508"/>
            <a:ext cx="35759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800" b="1" dirty="0">
                <a:solidFill>
                  <a:srgbClr val="A8271E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Hierarquia de Mensuração: </a:t>
            </a:r>
            <a:endParaRPr lang="pt-BR" dirty="0">
              <a:solidFill>
                <a:srgbClr val="A8271E"/>
              </a:solidFill>
              <a:latin typeface="Arial Black" panose="020B0A04020102020204" pitchFamily="34" charset="0"/>
            </a:endParaRPr>
          </a:p>
        </p:txBody>
      </p:sp>
      <p:sp>
        <p:nvSpPr>
          <p:cNvPr id="16" name="Retângulo: Cantos Arredondados 15">
            <a:extLst>
              <a:ext uri="{FF2B5EF4-FFF2-40B4-BE49-F238E27FC236}">
                <a16:creationId xmlns:a16="http://schemas.microsoft.com/office/drawing/2014/main" id="{7925DE1F-6723-4F75-B896-54B1C474F545}"/>
              </a:ext>
            </a:extLst>
          </p:cNvPr>
          <p:cNvSpPr/>
          <p:nvPr/>
        </p:nvSpPr>
        <p:spPr>
          <a:xfrm>
            <a:off x="1306286" y="5225143"/>
            <a:ext cx="2146041" cy="905069"/>
          </a:xfrm>
          <a:prstGeom prst="roundRect">
            <a:avLst/>
          </a:prstGeom>
          <a:solidFill>
            <a:srgbClr val="A8271E"/>
          </a:solidFill>
          <a:ln>
            <a:solidFill>
              <a:srgbClr val="A8271E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u="sng" dirty="0"/>
          </a:p>
        </p:txBody>
      </p:sp>
      <p:sp>
        <p:nvSpPr>
          <p:cNvPr id="17" name="Retângulo: Cantos Arredondados 16">
            <a:extLst>
              <a:ext uri="{FF2B5EF4-FFF2-40B4-BE49-F238E27FC236}">
                <a16:creationId xmlns:a16="http://schemas.microsoft.com/office/drawing/2014/main" id="{1A5CE43B-92E2-4EA8-9EAC-11EE7BC21790}"/>
              </a:ext>
            </a:extLst>
          </p:cNvPr>
          <p:cNvSpPr/>
          <p:nvPr/>
        </p:nvSpPr>
        <p:spPr>
          <a:xfrm>
            <a:off x="5281126" y="5225142"/>
            <a:ext cx="2472613" cy="905069"/>
          </a:xfrm>
          <a:prstGeom prst="roundRect">
            <a:avLst/>
          </a:prstGeom>
          <a:solidFill>
            <a:srgbClr val="A8271E"/>
          </a:solidFill>
          <a:ln>
            <a:solidFill>
              <a:srgbClr val="A8271E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u="sng" dirty="0"/>
          </a:p>
        </p:txBody>
      </p:sp>
      <p:sp>
        <p:nvSpPr>
          <p:cNvPr id="18" name="Retângulo: Cantos Arredondados 17">
            <a:extLst>
              <a:ext uri="{FF2B5EF4-FFF2-40B4-BE49-F238E27FC236}">
                <a16:creationId xmlns:a16="http://schemas.microsoft.com/office/drawing/2014/main" id="{29664906-D214-43B3-97DC-B637BDB60DF8}"/>
              </a:ext>
            </a:extLst>
          </p:cNvPr>
          <p:cNvSpPr/>
          <p:nvPr/>
        </p:nvSpPr>
        <p:spPr>
          <a:xfrm>
            <a:off x="3293706" y="5439747"/>
            <a:ext cx="2146041" cy="1009652"/>
          </a:xfrm>
          <a:prstGeom prst="roundRect">
            <a:avLst/>
          </a:prstGeom>
          <a:solidFill>
            <a:srgbClr val="A8271E"/>
          </a:solidFill>
          <a:ln>
            <a:solidFill>
              <a:srgbClr val="A8271E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u="sng" dirty="0"/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59565CCC-038E-49D5-98B1-6AB49EBF7D84}"/>
              </a:ext>
            </a:extLst>
          </p:cNvPr>
          <p:cNvSpPr txBox="1"/>
          <p:nvPr/>
        </p:nvSpPr>
        <p:spPr>
          <a:xfrm>
            <a:off x="989047" y="5293176"/>
            <a:ext cx="2239346" cy="7168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>
              <a:lnSpc>
                <a:spcPct val="115000"/>
              </a:lnSpc>
              <a:spcAft>
                <a:spcPts val="600"/>
              </a:spcAft>
              <a:buSzPts val="1000"/>
              <a:tabLst>
                <a:tab pos="914400" algn="l"/>
              </a:tabLst>
            </a:pPr>
            <a:r>
              <a:rPr lang="pt-BR" sz="1200" b="1" dirty="0">
                <a:solidFill>
                  <a:schemeClr val="bg1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Nível 1: Preços cotados em mercados ativos.</a:t>
            </a:r>
            <a:endParaRPr lang="pt-BR" sz="1100" b="1" dirty="0">
              <a:solidFill>
                <a:schemeClr val="bg1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B748CF78-77E5-464D-89A8-386E19D80C4A}"/>
              </a:ext>
            </a:extLst>
          </p:cNvPr>
          <p:cNvSpPr txBox="1"/>
          <p:nvPr/>
        </p:nvSpPr>
        <p:spPr>
          <a:xfrm>
            <a:off x="2942640" y="5488687"/>
            <a:ext cx="2675942" cy="9292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>
              <a:lnSpc>
                <a:spcPct val="115000"/>
              </a:lnSpc>
              <a:spcAft>
                <a:spcPts val="600"/>
              </a:spcAft>
              <a:buSzPts val="1000"/>
              <a:tabLst>
                <a:tab pos="914400" algn="l"/>
              </a:tabLst>
            </a:pPr>
            <a:r>
              <a:rPr lang="pt-BR" sz="1200" b="1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Nível 2: Transações recentes com ativos similares no mesmo mercado.</a:t>
            </a:r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id="{A7D9F327-76A7-422E-933D-EB50F29A934A}"/>
              </a:ext>
            </a:extLst>
          </p:cNvPr>
          <p:cNvSpPr txBox="1"/>
          <p:nvPr/>
        </p:nvSpPr>
        <p:spPr>
          <a:xfrm>
            <a:off x="4972051" y="5320528"/>
            <a:ext cx="2848169" cy="7168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>
              <a:lnSpc>
                <a:spcPct val="115000"/>
              </a:lnSpc>
              <a:spcAft>
                <a:spcPts val="600"/>
              </a:spcAft>
              <a:buSzPts val="1000"/>
              <a:tabLst>
                <a:tab pos="914400" algn="l"/>
              </a:tabLst>
            </a:pPr>
            <a:r>
              <a:rPr lang="pt-BR" sz="1200" b="1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Nível 3: Modelos de Fluxo de Caixa Descontado (dados não observáveis).</a:t>
            </a:r>
          </a:p>
        </p:txBody>
      </p:sp>
      <p:pic>
        <p:nvPicPr>
          <p:cNvPr id="27" name="Imagem 26">
            <a:extLst>
              <a:ext uri="{FF2B5EF4-FFF2-40B4-BE49-F238E27FC236}">
                <a16:creationId xmlns:a16="http://schemas.microsoft.com/office/drawing/2014/main" id="{C23AA233-B79A-4753-8219-3BF491F14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990" y="215341"/>
            <a:ext cx="1196170" cy="301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5348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5" grpId="0"/>
      <p:bldP spid="16" grpId="0" animBg="1"/>
      <p:bldP spid="17" grpId="0" animBg="1"/>
      <p:bldP spid="18" grpId="0" animBg="1"/>
      <p:bldP spid="22" grpId="0"/>
      <p:bldP spid="24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tângulo: Cantos Arredondados 21">
            <a:extLst>
              <a:ext uri="{FF2B5EF4-FFF2-40B4-BE49-F238E27FC236}">
                <a16:creationId xmlns:a16="http://schemas.microsoft.com/office/drawing/2014/main" id="{4BE7171E-775A-4B20-B437-55B07E197397}"/>
              </a:ext>
            </a:extLst>
          </p:cNvPr>
          <p:cNvSpPr/>
          <p:nvPr/>
        </p:nvSpPr>
        <p:spPr>
          <a:xfrm>
            <a:off x="1394927" y="5483643"/>
            <a:ext cx="5631024" cy="835300"/>
          </a:xfrm>
          <a:prstGeom prst="roundRect">
            <a:avLst/>
          </a:prstGeom>
          <a:solidFill>
            <a:srgbClr val="A8271E"/>
          </a:solidFill>
          <a:ln>
            <a:solidFill>
              <a:srgbClr val="A827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Retângulo: Cantos Arredondados 19">
            <a:extLst>
              <a:ext uri="{FF2B5EF4-FFF2-40B4-BE49-F238E27FC236}">
                <a16:creationId xmlns:a16="http://schemas.microsoft.com/office/drawing/2014/main" id="{8748E9DC-F8C5-418B-85A2-2129A96359A7}"/>
              </a:ext>
            </a:extLst>
          </p:cNvPr>
          <p:cNvSpPr/>
          <p:nvPr/>
        </p:nvSpPr>
        <p:spPr>
          <a:xfrm>
            <a:off x="727788" y="3453611"/>
            <a:ext cx="5391538" cy="1239153"/>
          </a:xfrm>
          <a:prstGeom prst="roundRect">
            <a:avLst/>
          </a:prstGeom>
          <a:noFill/>
          <a:ln>
            <a:solidFill>
              <a:srgbClr val="A827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1" name="Retângulo: Cantos Arredondados 20">
            <a:extLst>
              <a:ext uri="{FF2B5EF4-FFF2-40B4-BE49-F238E27FC236}">
                <a16:creationId xmlns:a16="http://schemas.microsoft.com/office/drawing/2014/main" id="{FD631B86-849E-4BEA-B964-9C540A40FCD4}"/>
              </a:ext>
            </a:extLst>
          </p:cNvPr>
          <p:cNvSpPr/>
          <p:nvPr/>
        </p:nvSpPr>
        <p:spPr>
          <a:xfrm>
            <a:off x="1195874" y="4805229"/>
            <a:ext cx="5431968" cy="566759"/>
          </a:xfrm>
          <a:prstGeom prst="roundRect">
            <a:avLst/>
          </a:prstGeom>
          <a:solidFill>
            <a:srgbClr val="A8271E"/>
          </a:solidFill>
          <a:ln>
            <a:solidFill>
              <a:srgbClr val="A827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Retângulo: Cantos Arredondados 18">
            <a:extLst>
              <a:ext uri="{FF2B5EF4-FFF2-40B4-BE49-F238E27FC236}">
                <a16:creationId xmlns:a16="http://schemas.microsoft.com/office/drawing/2014/main" id="{A68B9FC3-AD52-4727-A870-5F942FD6FE0A}"/>
              </a:ext>
            </a:extLst>
          </p:cNvPr>
          <p:cNvSpPr/>
          <p:nvPr/>
        </p:nvSpPr>
        <p:spPr>
          <a:xfrm>
            <a:off x="553229" y="3081429"/>
            <a:ext cx="5939710" cy="566759"/>
          </a:xfrm>
          <a:prstGeom prst="roundRect">
            <a:avLst/>
          </a:prstGeom>
          <a:solidFill>
            <a:srgbClr val="A8271E"/>
          </a:solidFill>
          <a:ln>
            <a:solidFill>
              <a:srgbClr val="A827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Retângulo: Cantos Arredondados 17">
            <a:extLst>
              <a:ext uri="{FF2B5EF4-FFF2-40B4-BE49-F238E27FC236}">
                <a16:creationId xmlns:a16="http://schemas.microsoft.com/office/drawing/2014/main" id="{38125706-7146-4486-AE06-90AEB8857BF4}"/>
              </a:ext>
            </a:extLst>
          </p:cNvPr>
          <p:cNvSpPr/>
          <p:nvPr/>
        </p:nvSpPr>
        <p:spPr>
          <a:xfrm>
            <a:off x="520181" y="2425867"/>
            <a:ext cx="5939710" cy="566759"/>
          </a:xfrm>
          <a:prstGeom prst="roundRect">
            <a:avLst/>
          </a:prstGeom>
          <a:solidFill>
            <a:srgbClr val="A8271E"/>
          </a:solidFill>
          <a:ln>
            <a:solidFill>
              <a:srgbClr val="A827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7" name="Retângulo: Cantos Arredondados 16">
            <a:extLst>
              <a:ext uri="{FF2B5EF4-FFF2-40B4-BE49-F238E27FC236}">
                <a16:creationId xmlns:a16="http://schemas.microsoft.com/office/drawing/2014/main" id="{91012816-C3AD-4C7A-87EA-B0753E6E8D6A}"/>
              </a:ext>
            </a:extLst>
          </p:cNvPr>
          <p:cNvSpPr/>
          <p:nvPr/>
        </p:nvSpPr>
        <p:spPr>
          <a:xfrm>
            <a:off x="520182" y="1798751"/>
            <a:ext cx="5939710" cy="566759"/>
          </a:xfrm>
          <a:prstGeom prst="roundRect">
            <a:avLst/>
          </a:prstGeom>
          <a:solidFill>
            <a:srgbClr val="A8271E"/>
          </a:solidFill>
          <a:ln>
            <a:solidFill>
              <a:srgbClr val="A827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A5086847-EECD-4158-8C39-87095E33348A}"/>
              </a:ext>
            </a:extLst>
          </p:cNvPr>
          <p:cNvSpPr txBox="1"/>
          <p:nvPr/>
        </p:nvSpPr>
        <p:spPr>
          <a:xfrm>
            <a:off x="661695" y="1789421"/>
            <a:ext cx="5656683" cy="56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6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pt-BR" sz="1400" b="1" i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CNPJ Rural Obrigatório:</a:t>
            </a:r>
            <a:r>
              <a:rPr lang="pt-BR" sz="1400" i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Adiamento oficial para JANEIRO/2027 (Ambiente </a:t>
            </a:r>
            <a:r>
              <a:rPr lang="pt-BR" sz="1400" i="1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Sandbox</a:t>
            </a:r>
            <a:r>
              <a:rPr lang="pt-BR" sz="1400" i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e Plataforma Digital em Novembro/2026).</a:t>
            </a:r>
            <a:endParaRPr lang="pt-BR" sz="1200" i="1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22BBABBD-0EAD-4BAD-A771-0391D7E17045}"/>
              </a:ext>
            </a:extLst>
          </p:cNvPr>
          <p:cNvSpPr txBox="1"/>
          <p:nvPr/>
        </p:nvSpPr>
        <p:spPr>
          <a:xfrm>
            <a:off x="661695" y="2416536"/>
            <a:ext cx="5575818" cy="56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600"/>
              </a:spcAft>
              <a:tabLst>
                <a:tab pos="457200" algn="l"/>
              </a:tabLst>
            </a:pPr>
            <a:r>
              <a:rPr lang="pt-BR" sz="1400" b="1" i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2. Nota Fiscal de Produtor Eletrônica (NFP-e Modelo 55):</a:t>
            </a:r>
            <a:r>
              <a:rPr lang="pt-BR" sz="1400" i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Extinção definitiva das notas em papel e talões.</a:t>
            </a:r>
            <a:endParaRPr lang="pt-BR" sz="1200" i="1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665CB17F-DDD3-41D3-AE2B-D1A00ED68B1B}"/>
              </a:ext>
            </a:extLst>
          </p:cNvPr>
          <p:cNvSpPr txBox="1"/>
          <p:nvPr/>
        </p:nvSpPr>
        <p:spPr>
          <a:xfrm>
            <a:off x="661695" y="3081430"/>
            <a:ext cx="5457631" cy="56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600"/>
              </a:spcAft>
              <a:tabLst>
                <a:tab pos="457200" algn="l"/>
              </a:tabLst>
            </a:pPr>
            <a:r>
              <a:rPr lang="pt-BR" sz="1400" b="1" i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3. Funrural (Lei Complementar nº 224/2025):</a:t>
            </a:r>
            <a:r>
              <a:rPr lang="pt-BR" sz="1400" i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Elevação das alíquotas para 1,63% (PF) e 2,23% (PJ).</a:t>
            </a:r>
            <a:endParaRPr lang="pt-BR" sz="1200" i="1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B40AFA54-788C-4D9D-A71C-1895DDB76A81}"/>
              </a:ext>
            </a:extLst>
          </p:cNvPr>
          <p:cNvSpPr txBox="1"/>
          <p:nvPr/>
        </p:nvSpPr>
        <p:spPr>
          <a:xfrm>
            <a:off x="270588" y="3699213"/>
            <a:ext cx="6239843" cy="9237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>
              <a:lnSpc>
                <a:spcPct val="115000"/>
              </a:lnSpc>
              <a:spcAft>
                <a:spcPts val="600"/>
              </a:spcAft>
              <a:buSzPts val="1000"/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pt-BR" sz="1200" b="1" i="1" dirty="0">
                <a:solidFill>
                  <a:srgbClr val="A8271E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Nota Técnica: Há tese jurídica consolidada de que o Funrural é contribuição obrigatória (não benefício fiscal), o que gerou uma enxurrada de ações judiciais. O contador precisa acompanhar esse desdobramento para não ser pego de surpresa.</a:t>
            </a:r>
            <a:endParaRPr lang="pt-BR" sz="1100" b="1" i="1" dirty="0">
              <a:solidFill>
                <a:srgbClr val="A8271E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FA899660-7653-42FA-9600-EA84B6C2A024}"/>
              </a:ext>
            </a:extLst>
          </p:cNvPr>
          <p:cNvSpPr txBox="1"/>
          <p:nvPr/>
        </p:nvSpPr>
        <p:spPr>
          <a:xfrm>
            <a:off x="1337388" y="4815216"/>
            <a:ext cx="4990322" cy="56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600"/>
              </a:spcAft>
              <a:tabLst>
                <a:tab pos="457200" algn="l"/>
              </a:tabLst>
            </a:pPr>
            <a:r>
              <a:rPr lang="pt-BR" sz="1400" b="1" i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4. LCDPR:</a:t>
            </a:r>
            <a:r>
              <a:rPr lang="pt-BR" sz="1400" i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Obrigatoriedade de entrega para faturamentos acima de R$ 4,8 milhões.</a:t>
            </a:r>
            <a:endParaRPr lang="pt-BR" sz="1200" i="1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3D28284B-553E-43A8-BCAD-C09F01DACC3D}"/>
              </a:ext>
            </a:extLst>
          </p:cNvPr>
          <p:cNvSpPr txBox="1"/>
          <p:nvPr/>
        </p:nvSpPr>
        <p:spPr>
          <a:xfrm>
            <a:off x="1499118" y="5504425"/>
            <a:ext cx="5431968" cy="8145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600"/>
              </a:spcAft>
              <a:tabLst>
                <a:tab pos="457200" algn="l"/>
              </a:tabLst>
            </a:pPr>
            <a:r>
              <a:rPr lang="pt-BR" sz="1400" b="1" i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5. Reforma Tributária (Lei Complementar nº 214/2025):</a:t>
            </a:r>
            <a:r>
              <a:rPr lang="pt-BR" sz="1400" i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Ano de 2026 com foco informativo/testes e início definitivo da cobrança em 2027.</a:t>
            </a:r>
            <a:endParaRPr lang="pt-BR" sz="1200" i="1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Imagem 22">
            <a:extLst>
              <a:ext uri="{FF2B5EF4-FFF2-40B4-BE49-F238E27FC236}">
                <a16:creationId xmlns:a16="http://schemas.microsoft.com/office/drawing/2014/main" id="{AB100ED9-B21B-4A68-81C7-5C768AA03B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990" y="215341"/>
            <a:ext cx="1196170" cy="301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3303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0" grpId="0" animBg="1"/>
      <p:bldP spid="21" grpId="0" animBg="1"/>
      <p:bldP spid="19" grpId="0" animBg="1"/>
      <p:bldP spid="18" grpId="0" animBg="1"/>
      <p:bldP spid="17" grpId="0" animBg="1"/>
      <p:bldP spid="6" grpId="0"/>
      <p:bldP spid="8" grpId="0"/>
      <p:bldP spid="10" grpId="0"/>
      <p:bldP spid="12" grpId="0"/>
      <p:bldP spid="14" grpId="0"/>
      <p:bldP spid="16" grpId="0"/>
    </p:bld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1206</Words>
  <Application>Microsoft Office PowerPoint</Application>
  <PresentationFormat>Widescreen</PresentationFormat>
  <Paragraphs>84</Paragraphs>
  <Slides>16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16</vt:i4>
      </vt:variant>
    </vt:vector>
  </HeadingPairs>
  <TitlesOfParts>
    <vt:vector size="24" baseType="lpstr">
      <vt:lpstr>Arial Black</vt:lpstr>
      <vt:lpstr>Calibri Light</vt:lpstr>
      <vt:lpstr>Calibri</vt:lpstr>
      <vt:lpstr>Arial</vt:lpstr>
      <vt:lpstr>Wingdings</vt:lpstr>
      <vt:lpstr>Helvetica Neue</vt:lpstr>
      <vt:lpstr>Symbol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Geovane Arruda Magalhães</dc:creator>
  <cp:lastModifiedBy>Geovane Arruda Magalhães</cp:lastModifiedBy>
  <cp:revision>18</cp:revision>
  <dcterms:created xsi:type="dcterms:W3CDTF">2026-07-14T14:43:47Z</dcterms:created>
  <dcterms:modified xsi:type="dcterms:W3CDTF">2026-07-15T11:03:40Z</dcterms:modified>
</cp:coreProperties>
</file>