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0"/>
  </p:notesMasterIdLst>
  <p:sldIdLst>
    <p:sldId id="256" r:id="rId2"/>
    <p:sldId id="257" r:id="rId3"/>
    <p:sldId id="260" r:id="rId4"/>
    <p:sldId id="274" r:id="rId5"/>
    <p:sldId id="472" r:id="rId6"/>
    <p:sldId id="473" r:id="rId7"/>
    <p:sldId id="474" r:id="rId8"/>
    <p:sldId id="475" r:id="rId9"/>
    <p:sldId id="477" r:id="rId10"/>
    <p:sldId id="478" r:id="rId11"/>
    <p:sldId id="479" r:id="rId12"/>
    <p:sldId id="480" r:id="rId13"/>
    <p:sldId id="481" r:id="rId14"/>
    <p:sldId id="482" r:id="rId15"/>
    <p:sldId id="483" r:id="rId16"/>
    <p:sldId id="275" r:id="rId17"/>
    <p:sldId id="523" r:id="rId18"/>
    <p:sldId id="485" r:id="rId19"/>
    <p:sldId id="486" r:id="rId20"/>
    <p:sldId id="524" r:id="rId21"/>
    <p:sldId id="525" r:id="rId22"/>
    <p:sldId id="526" r:id="rId23"/>
    <p:sldId id="258" r:id="rId24"/>
    <p:sldId id="488" r:id="rId25"/>
    <p:sldId id="489" r:id="rId26"/>
    <p:sldId id="490" r:id="rId27"/>
    <p:sldId id="491" r:id="rId28"/>
    <p:sldId id="492" r:id="rId29"/>
    <p:sldId id="493" r:id="rId30"/>
    <p:sldId id="494" r:id="rId31"/>
    <p:sldId id="495" r:id="rId32"/>
    <p:sldId id="496" r:id="rId33"/>
    <p:sldId id="497" r:id="rId34"/>
    <p:sldId id="498" r:id="rId35"/>
    <p:sldId id="499" r:id="rId36"/>
    <p:sldId id="500" r:id="rId37"/>
    <p:sldId id="501" r:id="rId38"/>
    <p:sldId id="504" r:id="rId39"/>
    <p:sldId id="505" r:id="rId40"/>
    <p:sldId id="506" r:id="rId41"/>
    <p:sldId id="512" r:id="rId42"/>
    <p:sldId id="528" r:id="rId43"/>
    <p:sldId id="529" r:id="rId44"/>
    <p:sldId id="297" r:id="rId45"/>
    <p:sldId id="308" r:id="rId46"/>
    <p:sldId id="283" r:id="rId47"/>
    <p:sldId id="301" r:id="rId48"/>
    <p:sldId id="309" r:id="rId49"/>
    <p:sldId id="298" r:id="rId50"/>
    <p:sldId id="299" r:id="rId51"/>
    <p:sldId id="300" r:id="rId52"/>
    <p:sldId id="282" r:id="rId53"/>
    <p:sldId id="285" r:id="rId54"/>
    <p:sldId id="286" r:id="rId55"/>
    <p:sldId id="287" r:id="rId56"/>
    <p:sldId id="288" r:id="rId57"/>
    <p:sldId id="289" r:id="rId58"/>
    <p:sldId id="290" r:id="rId59"/>
    <p:sldId id="291" r:id="rId60"/>
    <p:sldId id="292" r:id="rId61"/>
    <p:sldId id="295" r:id="rId62"/>
    <p:sldId id="311" r:id="rId63"/>
    <p:sldId id="312" r:id="rId64"/>
    <p:sldId id="313" r:id="rId65"/>
    <p:sldId id="279" r:id="rId66"/>
    <p:sldId id="314" r:id="rId67"/>
    <p:sldId id="276" r:id="rId68"/>
    <p:sldId id="278" r:id="rId69"/>
    <p:sldId id="517" r:id="rId70"/>
    <p:sldId id="518" r:id="rId71"/>
    <p:sldId id="519" r:id="rId72"/>
    <p:sldId id="520" r:id="rId73"/>
    <p:sldId id="521" r:id="rId74"/>
    <p:sldId id="522" r:id="rId75"/>
    <p:sldId id="530" r:id="rId76"/>
    <p:sldId id="531" r:id="rId77"/>
    <p:sldId id="532" r:id="rId78"/>
    <p:sldId id="304" r:id="rId79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68BC1D-EB0B-4EDA-945C-77E4FF750D9F}" v="67" dt="2026-09-14T00:43:08.69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52" d="100"/>
          <a:sy n="52" d="100"/>
        </p:scale>
        <p:origin x="87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86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ago Emerson" userId="e3e7aef22fcb0780" providerId="LiveId" clId="{4D25D432-AE60-4D91-B888-C084AF403CB6}"/>
    <pc:docChg chg="undo custSel addSld delSld modSld">
      <pc:chgData name="Tiago Emerson" userId="e3e7aef22fcb0780" providerId="LiveId" clId="{4D25D432-AE60-4D91-B888-C084AF403CB6}" dt="2026-09-14T00:43:16.017" v="2064" actId="20577"/>
      <pc:docMkLst>
        <pc:docMk/>
      </pc:docMkLst>
      <pc:sldChg chg="modSp add mod">
        <pc:chgData name="Tiago Emerson" userId="e3e7aef22fcb0780" providerId="LiveId" clId="{4D25D432-AE60-4D91-B888-C084AF403CB6}" dt="2026-09-14T00:42:53.713" v="2046" actId="1076"/>
        <pc:sldMkLst>
          <pc:docMk/>
          <pc:sldMk cId="0" sldId="274"/>
        </pc:sldMkLst>
        <pc:grpChg chg="mod">
          <ac:chgData name="Tiago Emerson" userId="e3e7aef22fcb0780" providerId="LiveId" clId="{4D25D432-AE60-4D91-B888-C084AF403CB6}" dt="2026-09-14T00:42:53.713" v="2046" actId="1076"/>
          <ac:grpSpMkLst>
            <pc:docMk/>
            <pc:sldMk cId="0" sldId="274"/>
            <ac:grpSpMk id="3" creationId="{00000000-0000-0000-0000-000000000000}"/>
          </ac:grpSpMkLst>
        </pc:grpChg>
      </pc:sldChg>
      <pc:sldChg chg="modSp add mod">
        <pc:chgData name="Tiago Emerson" userId="e3e7aef22fcb0780" providerId="LiveId" clId="{4D25D432-AE60-4D91-B888-C084AF403CB6}" dt="2026-09-14T00:43:16.017" v="2064" actId="20577"/>
        <pc:sldMkLst>
          <pc:docMk/>
          <pc:sldMk cId="0" sldId="275"/>
        </pc:sldMkLst>
        <pc:spChg chg="mod">
          <ac:chgData name="Tiago Emerson" userId="e3e7aef22fcb0780" providerId="LiveId" clId="{4D25D432-AE60-4D91-B888-C084AF403CB6}" dt="2026-09-14T00:43:16.017" v="2064" actId="20577"/>
          <ac:spMkLst>
            <pc:docMk/>
            <pc:sldMk cId="0" sldId="275"/>
            <ac:spMk id="4" creationId="{00000000-0000-0000-0000-000000000000}"/>
          </ac:spMkLst>
        </pc:spChg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1922629595" sldId="276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1914220776" sldId="278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333874265" sldId="279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1967457743" sldId="282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389708693" sldId="283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189336718" sldId="285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2575299171" sldId="286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529267144" sldId="287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2025434226" sldId="288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2712868635" sldId="289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4046535295" sldId="290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1098937804" sldId="291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1093677489" sldId="292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367934879" sldId="295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843646004" sldId="297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2770747267" sldId="298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2948771114" sldId="299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1932680849" sldId="300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3964373549" sldId="301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3317838697" sldId="306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4196910941" sldId="307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859058880" sldId="308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2681350678" sldId="309"/>
        </pc:sldMkLst>
      </pc:sldChg>
      <pc:sldChg chg="add del">
        <pc:chgData name="Tiago Emerson" userId="e3e7aef22fcb0780" providerId="LiveId" clId="{4D25D432-AE60-4D91-B888-C084AF403CB6}" dt="2026-09-14T00:38:33.929" v="2019" actId="2696"/>
        <pc:sldMkLst>
          <pc:docMk/>
          <pc:sldMk cId="3715834024" sldId="310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3654206705" sldId="311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2999158229" sldId="312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2314068044" sldId="313"/>
        </pc:sldMkLst>
      </pc:sldChg>
      <pc:sldChg chg="add">
        <pc:chgData name="Tiago Emerson" userId="e3e7aef22fcb0780" providerId="LiveId" clId="{4D25D432-AE60-4D91-B888-C084AF403CB6}" dt="2026-09-14T00:38:23.423" v="2018"/>
        <pc:sldMkLst>
          <pc:docMk/>
          <pc:sldMk cId="2954515084" sldId="314"/>
        </pc:sldMkLst>
      </pc:sldChg>
      <pc:sldChg chg="modSp mod">
        <pc:chgData name="Tiago Emerson" userId="e3e7aef22fcb0780" providerId="LiveId" clId="{4D25D432-AE60-4D91-B888-C084AF403CB6}" dt="2026-09-11T02:45:37.713" v="15" actId="14100"/>
        <pc:sldMkLst>
          <pc:docMk/>
          <pc:sldMk cId="0" sldId="475"/>
        </pc:sldMkLst>
        <pc:spChg chg="mod">
          <ac:chgData name="Tiago Emerson" userId="e3e7aef22fcb0780" providerId="LiveId" clId="{4D25D432-AE60-4D91-B888-C084AF403CB6}" dt="2026-09-11T02:45:37.713" v="15" actId="14100"/>
          <ac:spMkLst>
            <pc:docMk/>
            <pc:sldMk cId="0" sldId="475"/>
            <ac:spMk id="4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02:45:33.916" v="14" actId="14100"/>
        <pc:sldMkLst>
          <pc:docMk/>
          <pc:sldMk cId="0" sldId="479"/>
        </pc:sldMkLst>
        <pc:spChg chg="mod">
          <ac:chgData name="Tiago Emerson" userId="e3e7aef22fcb0780" providerId="LiveId" clId="{4D25D432-AE60-4D91-B888-C084AF403CB6}" dt="2026-09-11T02:45:33.916" v="14" actId="14100"/>
          <ac:spMkLst>
            <pc:docMk/>
            <pc:sldMk cId="0" sldId="479"/>
            <ac:spMk id="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5:31.372" v="13" actId="14100"/>
          <ac:spMkLst>
            <pc:docMk/>
            <pc:sldMk cId="0" sldId="479"/>
            <ac:spMk id="6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02:47:56.071" v="341" actId="207"/>
        <pc:sldMkLst>
          <pc:docMk/>
          <pc:sldMk cId="0" sldId="480"/>
        </pc:sldMkLst>
        <pc:spChg chg="mod">
          <ac:chgData name="Tiago Emerson" userId="e3e7aef22fcb0780" providerId="LiveId" clId="{4D25D432-AE60-4D91-B888-C084AF403CB6}" dt="2026-09-11T02:47:37.640" v="193" actId="27636"/>
          <ac:spMkLst>
            <pc:docMk/>
            <pc:sldMk cId="0" sldId="480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56.071" v="341" actId="207"/>
          <ac:spMkLst>
            <pc:docMk/>
            <pc:sldMk cId="0" sldId="480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5:51.061" v="22" actId="403"/>
          <ac:spMkLst>
            <pc:docMk/>
            <pc:sldMk cId="0" sldId="480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6:10.954" v="44" actId="6549"/>
          <ac:spMkLst>
            <pc:docMk/>
            <pc:sldMk cId="0" sldId="480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6:19.811" v="51" actId="403"/>
          <ac:spMkLst>
            <pc:docMk/>
            <pc:sldMk cId="0" sldId="480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6:23.137" v="56" actId="27636"/>
          <ac:spMkLst>
            <pc:docMk/>
            <pc:sldMk cId="0" sldId="480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6:28.602" v="63" actId="403"/>
          <ac:spMkLst>
            <pc:docMk/>
            <pc:sldMk cId="0" sldId="480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6:32.509" v="69" actId="403"/>
          <ac:spMkLst>
            <pc:docMk/>
            <pc:sldMk cId="0" sldId="480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6:35.779" v="75" actId="403"/>
          <ac:spMkLst>
            <pc:docMk/>
            <pc:sldMk cId="0" sldId="480"/>
            <ac:spMk id="2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6:49.781" v="89" actId="6549"/>
          <ac:spMkLst>
            <pc:docMk/>
            <pc:sldMk cId="0" sldId="480"/>
            <ac:spMk id="2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6:53.330" v="95" actId="403"/>
          <ac:spMkLst>
            <pc:docMk/>
            <pc:sldMk cId="0" sldId="480"/>
            <ac:spMk id="29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02:51:19.879" v="465" actId="255"/>
        <pc:sldMkLst>
          <pc:docMk/>
          <pc:sldMk cId="0" sldId="481"/>
        </pc:sldMkLst>
        <pc:spChg chg="mod">
          <ac:chgData name="Tiago Emerson" userId="e3e7aef22fcb0780" providerId="LiveId" clId="{4D25D432-AE60-4D91-B888-C084AF403CB6}" dt="2026-09-11T02:48:25.197" v="374" actId="207"/>
          <ac:spMkLst>
            <pc:docMk/>
            <pc:sldMk cId="0" sldId="481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8:47.818" v="390" actId="207"/>
          <ac:spMkLst>
            <pc:docMk/>
            <pc:sldMk cId="0" sldId="481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9:40.793" v="423" actId="403"/>
          <ac:spMkLst>
            <pc:docMk/>
            <pc:sldMk cId="0" sldId="481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9:44.140" v="425" actId="403"/>
          <ac:spMkLst>
            <pc:docMk/>
            <pc:sldMk cId="0" sldId="481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9:47.514" v="427" actId="403"/>
          <ac:spMkLst>
            <pc:docMk/>
            <pc:sldMk cId="0" sldId="481"/>
            <ac:spMk id="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9:30.502" v="414" actId="207"/>
          <ac:spMkLst>
            <pc:docMk/>
            <pc:sldMk cId="0" sldId="481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19.458" v="439" actId="122"/>
          <ac:spMkLst>
            <pc:docMk/>
            <pc:sldMk cId="0" sldId="481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51.303" v="453" actId="255"/>
          <ac:spMkLst>
            <pc:docMk/>
            <pc:sldMk cId="0" sldId="481"/>
            <ac:spMk id="11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9:35.694" v="421" actId="27636"/>
          <ac:spMkLst>
            <pc:docMk/>
            <pc:sldMk cId="0" sldId="481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23.596" v="441" actId="255"/>
          <ac:spMkLst>
            <pc:docMk/>
            <pc:sldMk cId="0" sldId="481"/>
            <ac:spMk id="1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55.568" v="455" actId="255"/>
          <ac:spMkLst>
            <pc:docMk/>
            <pc:sldMk cId="0" sldId="481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9:52.203" v="429" actId="255"/>
          <ac:spMkLst>
            <pc:docMk/>
            <pc:sldMk cId="0" sldId="481"/>
            <ac:spMk id="1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27.930" v="443" actId="255"/>
          <ac:spMkLst>
            <pc:docMk/>
            <pc:sldMk cId="0" sldId="481"/>
            <ac:spMk id="1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1:00.161" v="457" actId="255"/>
          <ac:spMkLst>
            <pc:docMk/>
            <pc:sldMk cId="0" sldId="481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9:57.442" v="431" actId="255"/>
          <ac:spMkLst>
            <pc:docMk/>
            <pc:sldMk cId="0" sldId="481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32.829" v="445" actId="255"/>
          <ac:spMkLst>
            <pc:docMk/>
            <pc:sldMk cId="0" sldId="481"/>
            <ac:spMk id="21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1:05.505" v="459" actId="255"/>
          <ac:spMkLst>
            <pc:docMk/>
            <pc:sldMk cId="0" sldId="481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02.042" v="433" actId="255"/>
          <ac:spMkLst>
            <pc:docMk/>
            <pc:sldMk cId="0" sldId="481"/>
            <ac:spMk id="2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38.870" v="447" actId="122"/>
          <ac:spMkLst>
            <pc:docMk/>
            <pc:sldMk cId="0" sldId="481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1:10.127" v="461" actId="255"/>
          <ac:spMkLst>
            <pc:docMk/>
            <pc:sldMk cId="0" sldId="481"/>
            <ac:spMk id="2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06.245" v="435" actId="255"/>
          <ac:spMkLst>
            <pc:docMk/>
            <pc:sldMk cId="0" sldId="481"/>
            <ac:spMk id="2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43.125" v="449" actId="255"/>
          <ac:spMkLst>
            <pc:docMk/>
            <pc:sldMk cId="0" sldId="481"/>
            <ac:spMk id="2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1:14.782" v="463" actId="255"/>
          <ac:spMkLst>
            <pc:docMk/>
            <pc:sldMk cId="0" sldId="481"/>
            <ac:spMk id="2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11.547" v="437" actId="255"/>
          <ac:spMkLst>
            <pc:docMk/>
            <pc:sldMk cId="0" sldId="481"/>
            <ac:spMk id="3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0:46.949" v="451" actId="255"/>
          <ac:spMkLst>
            <pc:docMk/>
            <pc:sldMk cId="0" sldId="481"/>
            <ac:spMk id="31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1:19.879" v="465" actId="255"/>
          <ac:spMkLst>
            <pc:docMk/>
            <pc:sldMk cId="0" sldId="481"/>
            <ac:spMk id="32" creationId="{00000000-0000-0000-0000-000000000000}"/>
          </ac:spMkLst>
        </pc:spChg>
      </pc:sldChg>
      <pc:sldChg chg="delSp modSp mod">
        <pc:chgData name="Tiago Emerson" userId="e3e7aef22fcb0780" providerId="LiveId" clId="{4D25D432-AE60-4D91-B888-C084AF403CB6}" dt="2026-09-11T02:54:42.733" v="641" actId="255"/>
        <pc:sldMkLst>
          <pc:docMk/>
          <pc:sldMk cId="0" sldId="482"/>
        </pc:sldMkLst>
        <pc:spChg chg="mod">
          <ac:chgData name="Tiago Emerson" userId="e3e7aef22fcb0780" providerId="LiveId" clId="{4D25D432-AE60-4D91-B888-C084AF403CB6}" dt="2026-09-11T02:53:10.253" v="552" actId="6549"/>
          <ac:spMkLst>
            <pc:docMk/>
            <pc:sldMk cId="0" sldId="482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1:49.424" v="478" actId="1076"/>
          <ac:spMkLst>
            <pc:docMk/>
            <pc:sldMk cId="0" sldId="482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1:52.896" v="482" actId="403"/>
          <ac:spMkLst>
            <pc:docMk/>
            <pc:sldMk cId="0" sldId="482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4:42.733" v="641" actId="255"/>
          <ac:spMkLst>
            <pc:docMk/>
            <pc:sldMk cId="0" sldId="482"/>
            <ac:spMk id="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2:51.811" v="496" actId="255"/>
          <ac:spMkLst>
            <pc:docMk/>
            <pc:sldMk cId="0" sldId="482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1:57.449" v="483" actId="255"/>
          <ac:spMkLst>
            <pc:docMk/>
            <pc:sldMk cId="0" sldId="482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2:20.669" v="488" actId="255"/>
          <ac:spMkLst>
            <pc:docMk/>
            <pc:sldMk cId="0" sldId="482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2:48.330" v="495" actId="255"/>
          <ac:spMkLst>
            <pc:docMk/>
            <pc:sldMk cId="0" sldId="482"/>
            <ac:spMk id="1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2:05.427" v="484" actId="255"/>
          <ac:spMkLst>
            <pc:docMk/>
            <pc:sldMk cId="0" sldId="482"/>
            <ac:spMk id="1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2:24.445" v="489" actId="255"/>
          <ac:spMkLst>
            <pc:docMk/>
            <pc:sldMk cId="0" sldId="482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2:43.686" v="494" actId="255"/>
          <ac:spMkLst>
            <pc:docMk/>
            <pc:sldMk cId="0" sldId="482"/>
            <ac:spMk id="1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2:10.286" v="485" actId="255"/>
          <ac:spMkLst>
            <pc:docMk/>
            <pc:sldMk cId="0" sldId="482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2:36.485" v="492" actId="1076"/>
          <ac:spMkLst>
            <pc:docMk/>
            <pc:sldMk cId="0" sldId="482"/>
            <ac:spMk id="2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2:39.467" v="493" actId="255"/>
          <ac:spMkLst>
            <pc:docMk/>
            <pc:sldMk cId="0" sldId="482"/>
            <ac:spMk id="24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02:54:34.504" v="640" actId="207"/>
        <pc:sldMkLst>
          <pc:docMk/>
          <pc:sldMk cId="0" sldId="483"/>
        </pc:sldMkLst>
        <pc:spChg chg="mod">
          <ac:chgData name="Tiago Emerson" userId="e3e7aef22fcb0780" providerId="LiveId" clId="{4D25D432-AE60-4D91-B888-C084AF403CB6}" dt="2026-09-11T02:53:38.663" v="612" actId="403"/>
          <ac:spMkLst>
            <pc:docMk/>
            <pc:sldMk cId="0" sldId="483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3:49.599" v="616" actId="113"/>
          <ac:spMkLst>
            <pc:docMk/>
            <pc:sldMk cId="0" sldId="483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4:06.691" v="629" actId="1076"/>
          <ac:spMkLst>
            <pc:docMk/>
            <pc:sldMk cId="0" sldId="483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3:53.185" v="619" actId="27636"/>
          <ac:spMkLst>
            <pc:docMk/>
            <pc:sldMk cId="0" sldId="483"/>
            <ac:spMk id="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3:56.118" v="621" actId="403"/>
          <ac:spMkLst>
            <pc:docMk/>
            <pc:sldMk cId="0" sldId="483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3:58.726" v="623" actId="403"/>
          <ac:spMkLst>
            <pc:docMk/>
            <pc:sldMk cId="0" sldId="483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4:01.433" v="625" actId="403"/>
          <ac:spMkLst>
            <pc:docMk/>
            <pc:sldMk cId="0" sldId="483"/>
            <ac:spMk id="1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4:03.858" v="627" actId="403"/>
          <ac:spMkLst>
            <pc:docMk/>
            <pc:sldMk cId="0" sldId="483"/>
            <ac:spMk id="1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4:09.379" v="631" actId="403"/>
          <ac:spMkLst>
            <pc:docMk/>
            <pc:sldMk cId="0" sldId="483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4:12.612" v="633" actId="403"/>
          <ac:spMkLst>
            <pc:docMk/>
            <pc:sldMk cId="0" sldId="483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4:15.436" v="635" actId="403"/>
          <ac:spMkLst>
            <pc:docMk/>
            <pc:sldMk cId="0" sldId="483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4:18.488" v="637" actId="403"/>
          <ac:spMkLst>
            <pc:docMk/>
            <pc:sldMk cId="0" sldId="483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4:34.504" v="640" actId="207"/>
          <ac:spMkLst>
            <pc:docMk/>
            <pc:sldMk cId="0" sldId="483"/>
            <ac:spMk id="25" creationId="{00000000-0000-0000-0000-000000000000}"/>
          </ac:spMkLst>
        </pc:spChg>
      </pc:sldChg>
      <pc:sldChg chg="addSp delSp modSp mod modAnim">
        <pc:chgData name="Tiago Emerson" userId="e3e7aef22fcb0780" providerId="LiveId" clId="{4D25D432-AE60-4D91-B888-C084AF403CB6}" dt="2026-09-11T02:58:21.185" v="746"/>
        <pc:sldMkLst>
          <pc:docMk/>
          <pc:sldMk cId="0" sldId="484"/>
        </pc:sldMkLst>
        <pc:spChg chg="mod">
          <ac:chgData name="Tiago Emerson" userId="e3e7aef22fcb0780" providerId="LiveId" clId="{4D25D432-AE60-4D91-B888-C084AF403CB6}" dt="2026-09-11T02:57:25.968" v="727" actId="27636"/>
          <ac:spMkLst>
            <pc:docMk/>
            <pc:sldMk cId="0" sldId="484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7:04.263" v="712" actId="14100"/>
          <ac:spMkLst>
            <pc:docMk/>
            <pc:sldMk cId="0" sldId="484"/>
            <ac:spMk id="11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7:10.428" v="714" actId="14100"/>
          <ac:spMkLst>
            <pc:docMk/>
            <pc:sldMk cId="0" sldId="484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7:30.138" v="728" actId="14100"/>
          <ac:spMkLst>
            <pc:docMk/>
            <pc:sldMk cId="0" sldId="484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7:37.324" v="730" actId="14100"/>
          <ac:spMkLst>
            <pc:docMk/>
            <pc:sldMk cId="0" sldId="484"/>
            <ac:spMk id="1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7:53.477" v="735" actId="14100"/>
          <ac:spMkLst>
            <pc:docMk/>
            <pc:sldMk cId="0" sldId="484"/>
            <ac:spMk id="19" creationId="{00000000-0000-0000-0000-000000000000}"/>
          </ac:spMkLst>
        </pc:spChg>
        <pc:spChg chg="add del mod">
          <ac:chgData name="Tiago Emerson" userId="e3e7aef22fcb0780" providerId="LiveId" clId="{4D25D432-AE60-4D91-B888-C084AF403CB6}" dt="2026-09-11T02:58:01.925" v="740" actId="14100"/>
          <ac:spMkLst>
            <pc:docMk/>
            <pc:sldMk cId="0" sldId="484"/>
            <ac:spMk id="21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02:59:03.343" v="763" actId="14100"/>
        <pc:sldMkLst>
          <pc:docMk/>
          <pc:sldMk cId="0" sldId="485"/>
        </pc:sldMkLst>
        <pc:spChg chg="mod">
          <ac:chgData name="Tiago Emerson" userId="e3e7aef22fcb0780" providerId="LiveId" clId="{4D25D432-AE60-4D91-B888-C084AF403CB6}" dt="2026-09-11T02:58:42.904" v="752" actId="403"/>
          <ac:spMkLst>
            <pc:docMk/>
            <pc:sldMk cId="0" sldId="485"/>
            <ac:spMk id="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9:03.343" v="763" actId="14100"/>
          <ac:spMkLst>
            <pc:docMk/>
            <pc:sldMk cId="0" sldId="485"/>
            <ac:spMk id="6" creationId="{00000000-0000-0000-0000-000000000000}"/>
          </ac:spMkLst>
        </pc:spChg>
      </pc:sldChg>
      <pc:sldChg chg="delSp modSp mod">
        <pc:chgData name="Tiago Emerson" userId="e3e7aef22fcb0780" providerId="LiveId" clId="{4D25D432-AE60-4D91-B888-C084AF403CB6}" dt="2026-09-11T03:02:44.388" v="915" actId="27636"/>
        <pc:sldMkLst>
          <pc:docMk/>
          <pc:sldMk cId="0" sldId="486"/>
        </pc:sldMkLst>
        <pc:spChg chg="mod">
          <ac:chgData name="Tiago Emerson" userId="e3e7aef22fcb0780" providerId="LiveId" clId="{4D25D432-AE60-4D91-B888-C084AF403CB6}" dt="2026-09-11T03:02:10.432" v="887" actId="403"/>
          <ac:spMkLst>
            <pc:docMk/>
            <pc:sldMk cId="0" sldId="486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9:15.583" v="765" actId="403"/>
          <ac:spMkLst>
            <pc:docMk/>
            <pc:sldMk cId="0" sldId="486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1:32.082" v="838" actId="6549"/>
          <ac:spMkLst>
            <pc:docMk/>
            <pc:sldMk cId="0" sldId="486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59:44.692" v="784" actId="1036"/>
          <ac:spMkLst>
            <pc:docMk/>
            <pc:sldMk cId="0" sldId="486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0:05.429" v="799" actId="14100"/>
          <ac:spMkLst>
            <pc:docMk/>
            <pc:sldMk cId="0" sldId="486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1:34.191" v="839" actId="6549"/>
          <ac:spMkLst>
            <pc:docMk/>
            <pc:sldMk cId="0" sldId="486"/>
            <ac:spMk id="1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0:22.468" v="811" actId="122"/>
          <ac:spMkLst>
            <pc:docMk/>
            <pc:sldMk cId="0" sldId="486"/>
            <ac:spMk id="1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0:17.758" v="809" actId="27636"/>
          <ac:spMkLst>
            <pc:docMk/>
            <pc:sldMk cId="0" sldId="486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0:46.396" v="823" actId="403"/>
          <ac:spMkLst>
            <pc:docMk/>
            <pc:sldMk cId="0" sldId="486"/>
            <ac:spMk id="21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0:59.071" v="827" actId="255"/>
          <ac:spMkLst>
            <pc:docMk/>
            <pc:sldMk cId="0" sldId="486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1:15.939" v="833" actId="1076"/>
          <ac:spMkLst>
            <pc:docMk/>
            <pc:sldMk cId="0" sldId="486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1:20.708" v="836" actId="122"/>
          <ac:spMkLst>
            <pc:docMk/>
            <pc:sldMk cId="0" sldId="486"/>
            <ac:spMk id="2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1:12.515" v="831" actId="122"/>
          <ac:spMkLst>
            <pc:docMk/>
            <pc:sldMk cId="0" sldId="486"/>
            <ac:spMk id="2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2:44.388" v="915" actId="27636"/>
          <ac:spMkLst>
            <pc:docMk/>
            <pc:sldMk cId="0" sldId="486"/>
            <ac:spMk id="27" creationId="{00000000-0000-0000-0000-000000000000}"/>
          </ac:spMkLst>
        </pc:spChg>
      </pc:sldChg>
      <pc:sldChg chg="delSp modSp mod modAnim">
        <pc:chgData name="Tiago Emerson" userId="e3e7aef22fcb0780" providerId="LiveId" clId="{4D25D432-AE60-4D91-B888-C084AF403CB6}" dt="2026-09-11T03:08:01.996" v="1108"/>
        <pc:sldMkLst>
          <pc:docMk/>
          <pc:sldMk cId="0" sldId="487"/>
        </pc:sldMkLst>
        <pc:spChg chg="mod">
          <ac:chgData name="Tiago Emerson" userId="e3e7aef22fcb0780" providerId="LiveId" clId="{4D25D432-AE60-4D91-B888-C084AF403CB6}" dt="2026-09-11T03:03:21.662" v="1005" actId="403"/>
          <ac:spMkLst>
            <pc:docMk/>
            <pc:sldMk cId="0" sldId="487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3:33.665" v="1010" actId="255"/>
          <ac:spMkLst>
            <pc:docMk/>
            <pc:sldMk cId="0" sldId="487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4:13.659" v="1021" actId="1076"/>
          <ac:spMkLst>
            <pc:docMk/>
            <pc:sldMk cId="0" sldId="487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3:37.930" v="1011" actId="255"/>
          <ac:spMkLst>
            <pc:docMk/>
            <pc:sldMk cId="0" sldId="487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4:06.643" v="1020" actId="1076"/>
          <ac:spMkLst>
            <pc:docMk/>
            <pc:sldMk cId="0" sldId="487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3:57.936" v="1017" actId="255"/>
          <ac:spMkLst>
            <pc:docMk/>
            <pc:sldMk cId="0" sldId="487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4:03.023" v="1019" actId="1076"/>
          <ac:spMkLst>
            <pc:docMk/>
            <pc:sldMk cId="0" sldId="487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4:36.973" v="1028" actId="255"/>
          <ac:spMkLst>
            <pc:docMk/>
            <pc:sldMk cId="0" sldId="487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4:27.369" v="1025" actId="122"/>
          <ac:spMkLst>
            <pc:docMk/>
            <pc:sldMk cId="0" sldId="487"/>
            <ac:spMk id="1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4:45.663" v="1032" actId="1076"/>
          <ac:spMkLst>
            <pc:docMk/>
            <pc:sldMk cId="0" sldId="487"/>
            <ac:spMk id="1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4:41.282" v="1029" actId="255"/>
          <ac:spMkLst>
            <pc:docMk/>
            <pc:sldMk cId="0" sldId="487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5:05.022" v="1040" actId="255"/>
          <ac:spMkLst>
            <pc:docMk/>
            <pc:sldMk cId="0" sldId="487"/>
            <ac:spMk id="1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5:14.347" v="1046" actId="1076"/>
          <ac:spMkLst>
            <pc:docMk/>
            <pc:sldMk cId="0" sldId="487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5:26.266" v="1049" actId="255"/>
          <ac:spMkLst>
            <pc:docMk/>
            <pc:sldMk cId="0" sldId="487"/>
            <ac:spMk id="21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5:33.767" v="1055" actId="20577"/>
          <ac:spMkLst>
            <pc:docMk/>
            <pc:sldMk cId="0" sldId="487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5:49.710" v="1062" actId="255"/>
          <ac:spMkLst>
            <pc:docMk/>
            <pc:sldMk cId="0" sldId="487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5:43.892" v="1059" actId="122"/>
          <ac:spMkLst>
            <pc:docMk/>
            <pc:sldMk cId="0" sldId="487"/>
            <ac:spMk id="2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5:53.604" v="1063" actId="255"/>
          <ac:spMkLst>
            <pc:docMk/>
            <pc:sldMk cId="0" sldId="487"/>
            <ac:spMk id="2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6:04.628" v="1068" actId="255"/>
          <ac:spMkLst>
            <pc:docMk/>
            <pc:sldMk cId="0" sldId="487"/>
            <ac:spMk id="2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6:24.554" v="1073" actId="255"/>
          <ac:spMkLst>
            <pc:docMk/>
            <pc:sldMk cId="0" sldId="487"/>
            <ac:spMk id="3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6:21.307" v="1072" actId="14100"/>
          <ac:spMkLst>
            <pc:docMk/>
            <pc:sldMk cId="0" sldId="487"/>
            <ac:spMk id="31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6:28.980" v="1075" actId="1076"/>
          <ac:spMkLst>
            <pc:docMk/>
            <pc:sldMk cId="0" sldId="487"/>
            <ac:spMk id="3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6:59.446" v="1089" actId="255"/>
          <ac:spMkLst>
            <pc:docMk/>
            <pc:sldMk cId="0" sldId="487"/>
            <ac:spMk id="3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6:46.733" v="1083" actId="122"/>
          <ac:spMkLst>
            <pc:docMk/>
            <pc:sldMk cId="0" sldId="487"/>
            <ac:spMk id="3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6:41.897" v="1081" actId="1076"/>
          <ac:spMkLst>
            <pc:docMk/>
            <pc:sldMk cId="0" sldId="487"/>
            <ac:spMk id="3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7:03.849" v="1090" actId="255"/>
          <ac:spMkLst>
            <pc:docMk/>
            <pc:sldMk cId="0" sldId="487"/>
            <ac:spMk id="3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6:54.829" v="1088" actId="255"/>
          <ac:spMkLst>
            <pc:docMk/>
            <pc:sldMk cId="0" sldId="487"/>
            <ac:spMk id="3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7:20.083" v="1096" actId="255"/>
          <ac:spMkLst>
            <pc:docMk/>
            <pc:sldMk cId="0" sldId="487"/>
            <ac:spMk id="3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7:14.975" v="1095" actId="255"/>
          <ac:spMkLst>
            <pc:docMk/>
            <pc:sldMk cId="0" sldId="487"/>
            <ac:spMk id="40" creationId="{00000000-0000-0000-0000-000000000000}"/>
          </ac:spMkLst>
        </pc:spChg>
      </pc:sldChg>
      <pc:sldChg chg="modSp mod modAnim">
        <pc:chgData name="Tiago Emerson" userId="e3e7aef22fcb0780" providerId="LiveId" clId="{4D25D432-AE60-4D91-B888-C084AF403CB6}" dt="2026-09-11T03:12:07.749" v="1233" actId="207"/>
        <pc:sldMkLst>
          <pc:docMk/>
          <pc:sldMk cId="0" sldId="488"/>
        </pc:sldMkLst>
        <pc:spChg chg="mod">
          <ac:chgData name="Tiago Emerson" userId="e3e7aef22fcb0780" providerId="LiveId" clId="{4D25D432-AE60-4D91-B888-C084AF403CB6}" dt="2026-09-11T03:11:25.209" v="1227" actId="20577"/>
          <ac:spMkLst>
            <pc:docMk/>
            <pc:sldMk cId="0" sldId="488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8:43.533" v="1122" actId="207"/>
          <ac:spMkLst>
            <pc:docMk/>
            <pc:sldMk cId="0" sldId="488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9:40.911" v="1153" actId="122"/>
          <ac:spMkLst>
            <pc:docMk/>
            <pc:sldMk cId="0" sldId="488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8:52.878" v="1128" actId="122"/>
          <ac:spMkLst>
            <pc:docMk/>
            <pc:sldMk cId="0" sldId="488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9:02.946" v="1135" actId="1076"/>
          <ac:spMkLst>
            <pc:docMk/>
            <pc:sldMk cId="0" sldId="488"/>
            <ac:spMk id="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9:35.306" v="1152" actId="122"/>
          <ac:spMkLst>
            <pc:docMk/>
            <pc:sldMk cId="0" sldId="488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8:59.857" v="1133" actId="403"/>
          <ac:spMkLst>
            <pc:docMk/>
            <pc:sldMk cId="0" sldId="488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9:32.752" v="1151" actId="122"/>
          <ac:spMkLst>
            <pc:docMk/>
            <pc:sldMk cId="0" sldId="488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9:15.806" v="1143" actId="14100"/>
          <ac:spMkLst>
            <pc:docMk/>
            <pc:sldMk cId="0" sldId="488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9:26.725" v="1149" actId="1076"/>
          <ac:spMkLst>
            <pc:docMk/>
            <pc:sldMk cId="0" sldId="488"/>
            <ac:spMk id="1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9:29.663" v="1150" actId="122"/>
          <ac:spMkLst>
            <pc:docMk/>
            <pc:sldMk cId="0" sldId="488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9:23.635" v="1147" actId="403"/>
          <ac:spMkLst>
            <pc:docMk/>
            <pc:sldMk cId="0" sldId="488"/>
            <ac:spMk id="1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0:29.913" v="1181" actId="255"/>
          <ac:spMkLst>
            <pc:docMk/>
            <pc:sldMk cId="0" sldId="488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09:58.614" v="1164" actId="403"/>
          <ac:spMkLst>
            <pc:docMk/>
            <pc:sldMk cId="0" sldId="488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0:03.166" v="1168" actId="403"/>
          <ac:spMkLst>
            <pc:docMk/>
            <pc:sldMk cId="0" sldId="488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0:06.822" v="1172" actId="403"/>
          <ac:spMkLst>
            <pc:docMk/>
            <pc:sldMk cId="0" sldId="488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0:10.732" v="1176" actId="403"/>
          <ac:spMkLst>
            <pc:docMk/>
            <pc:sldMk cId="0" sldId="488"/>
            <ac:spMk id="2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0:14.167" v="1180" actId="403"/>
          <ac:spMkLst>
            <pc:docMk/>
            <pc:sldMk cId="0" sldId="488"/>
            <ac:spMk id="2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2:07.749" v="1233" actId="207"/>
          <ac:spMkLst>
            <pc:docMk/>
            <pc:sldMk cId="0" sldId="488"/>
            <ac:spMk id="29" creationId="{00000000-0000-0000-0000-000000000000}"/>
          </ac:spMkLst>
        </pc:spChg>
      </pc:sldChg>
      <pc:sldChg chg="modSp mod modAnim">
        <pc:chgData name="Tiago Emerson" userId="e3e7aef22fcb0780" providerId="LiveId" clId="{4D25D432-AE60-4D91-B888-C084AF403CB6}" dt="2026-09-11T03:14:52.852" v="1321"/>
        <pc:sldMkLst>
          <pc:docMk/>
          <pc:sldMk cId="0" sldId="489"/>
        </pc:sldMkLst>
        <pc:spChg chg="mod">
          <ac:chgData name="Tiago Emerson" userId="e3e7aef22fcb0780" providerId="LiveId" clId="{4D25D432-AE60-4D91-B888-C084AF403CB6}" dt="2026-09-11T03:13:03.299" v="1276" actId="207"/>
          <ac:spMkLst>
            <pc:docMk/>
            <pc:sldMk cId="0" sldId="489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10.123" v="1280" actId="255"/>
          <ac:spMkLst>
            <pc:docMk/>
            <pc:sldMk cId="0" sldId="489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13.132" v="1282" actId="1076"/>
          <ac:spMkLst>
            <pc:docMk/>
            <pc:sldMk cId="0" sldId="489"/>
            <ac:spMk id="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15.888" v="1283" actId="122"/>
          <ac:spMkLst>
            <pc:docMk/>
            <pc:sldMk cId="0" sldId="489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21.866" v="1289" actId="404"/>
          <ac:spMkLst>
            <pc:docMk/>
            <pc:sldMk cId="0" sldId="489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277" v="284" actId="27636"/>
          <ac:spMkLst>
            <pc:docMk/>
            <pc:sldMk cId="0" sldId="489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26.506" v="1293" actId="403"/>
          <ac:spMkLst>
            <pc:docMk/>
            <pc:sldMk cId="0" sldId="489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44.117" v="1305" actId="122"/>
          <ac:spMkLst>
            <pc:docMk/>
            <pc:sldMk cId="0" sldId="489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36.609" v="1299" actId="403"/>
          <ac:spMkLst>
            <pc:docMk/>
            <pc:sldMk cId="0" sldId="489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38.302" v="1300" actId="1076"/>
          <ac:spMkLst>
            <pc:docMk/>
            <pc:sldMk cId="0" sldId="489"/>
            <ac:spMk id="1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47.731" v="1306" actId="122"/>
          <ac:spMkLst>
            <pc:docMk/>
            <pc:sldMk cId="0" sldId="489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41.360" v="1304" actId="403"/>
          <ac:spMkLst>
            <pc:docMk/>
            <pc:sldMk cId="0" sldId="489"/>
            <ac:spMk id="1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59.605" v="1310" actId="1076"/>
          <ac:spMkLst>
            <pc:docMk/>
            <pc:sldMk cId="0" sldId="489"/>
            <ac:spMk id="1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4:16.158" v="1314" actId="255"/>
          <ac:spMkLst>
            <pc:docMk/>
            <pc:sldMk cId="0" sldId="489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51.271" v="1307" actId="255"/>
          <ac:spMkLst>
            <pc:docMk/>
            <pc:sldMk cId="0" sldId="489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3:56.360" v="1308" actId="255"/>
          <ac:spMkLst>
            <pc:docMk/>
            <pc:sldMk cId="0" sldId="489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4:03.913" v="1311" actId="255"/>
          <ac:spMkLst>
            <pc:docMk/>
            <pc:sldMk cId="0" sldId="489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4:07.923" v="1312" actId="255"/>
          <ac:spMkLst>
            <pc:docMk/>
            <pc:sldMk cId="0" sldId="489"/>
            <ac:spMk id="2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4:12.758" v="1313" actId="255"/>
          <ac:spMkLst>
            <pc:docMk/>
            <pc:sldMk cId="0" sldId="489"/>
            <ac:spMk id="28" creationId="{00000000-0000-0000-0000-000000000000}"/>
          </ac:spMkLst>
        </pc:spChg>
      </pc:sldChg>
      <pc:sldChg chg="modSp mod modAnim">
        <pc:chgData name="Tiago Emerson" userId="e3e7aef22fcb0780" providerId="LiveId" clId="{4D25D432-AE60-4D91-B888-C084AF403CB6}" dt="2026-09-11T03:17:30.542" v="1389"/>
        <pc:sldMkLst>
          <pc:docMk/>
          <pc:sldMk cId="0" sldId="490"/>
        </pc:sldMkLst>
        <pc:spChg chg="mod">
          <ac:chgData name="Tiago Emerson" userId="e3e7aef22fcb0780" providerId="LiveId" clId="{4D25D432-AE60-4D91-B888-C084AF403CB6}" dt="2026-09-11T03:15:46.103" v="1350" actId="403"/>
          <ac:spMkLst>
            <pc:docMk/>
            <pc:sldMk cId="0" sldId="490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5:54.915" v="1353" actId="207"/>
          <ac:spMkLst>
            <pc:docMk/>
            <pc:sldMk cId="0" sldId="490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26.252" v="1371" actId="122"/>
          <ac:spMkLst>
            <pc:docMk/>
            <pc:sldMk cId="0" sldId="490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00.659" v="1357" actId="403"/>
          <ac:spMkLst>
            <pc:docMk/>
            <pc:sldMk cId="0" sldId="490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28.458" v="1372" actId="122"/>
          <ac:spMkLst>
            <pc:docMk/>
            <pc:sldMk cId="0" sldId="490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05.310" v="1361" actId="403"/>
          <ac:spMkLst>
            <pc:docMk/>
            <pc:sldMk cId="0" sldId="490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31.786" v="1373" actId="122"/>
          <ac:spMkLst>
            <pc:docMk/>
            <pc:sldMk cId="0" sldId="490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11.571" v="1366" actId="27636"/>
          <ac:spMkLst>
            <pc:docMk/>
            <pc:sldMk cId="0" sldId="490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34.261" v="1374" actId="122"/>
          <ac:spMkLst>
            <pc:docMk/>
            <pc:sldMk cId="0" sldId="490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18.362" v="1370" actId="122"/>
          <ac:spMkLst>
            <pc:docMk/>
            <pc:sldMk cId="0" sldId="490"/>
            <ac:spMk id="1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39.243" v="1375" actId="255"/>
          <ac:spMkLst>
            <pc:docMk/>
            <pc:sldMk cId="0" sldId="490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43.165" v="1376" actId="255"/>
          <ac:spMkLst>
            <pc:docMk/>
            <pc:sldMk cId="0" sldId="490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47.656" v="1377" actId="255"/>
          <ac:spMkLst>
            <pc:docMk/>
            <pc:sldMk cId="0" sldId="490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52.085" v="1378" actId="255"/>
          <ac:spMkLst>
            <pc:docMk/>
            <pc:sldMk cId="0" sldId="490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55.913" v="1379" actId="255"/>
          <ac:spMkLst>
            <pc:docMk/>
            <pc:sldMk cId="0" sldId="490"/>
            <ac:spMk id="2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6:59.532" v="1380" actId="255"/>
          <ac:spMkLst>
            <pc:docMk/>
            <pc:sldMk cId="0" sldId="490"/>
            <ac:spMk id="2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7:06.464" v="1382" actId="114"/>
          <ac:spMkLst>
            <pc:docMk/>
            <pc:sldMk cId="0" sldId="490"/>
            <ac:spMk id="29" creationId="{00000000-0000-0000-0000-000000000000}"/>
          </ac:spMkLst>
        </pc:spChg>
      </pc:sldChg>
      <pc:sldChg chg="modSp mod modAnim">
        <pc:chgData name="Tiago Emerson" userId="e3e7aef22fcb0780" providerId="LiveId" clId="{4D25D432-AE60-4D91-B888-C084AF403CB6}" dt="2026-09-11T03:19:34.556" v="1460"/>
        <pc:sldMkLst>
          <pc:docMk/>
          <pc:sldMk cId="0" sldId="491"/>
        </pc:sldMkLst>
        <pc:spChg chg="mod">
          <ac:chgData name="Tiago Emerson" userId="e3e7aef22fcb0780" providerId="LiveId" clId="{4D25D432-AE60-4D91-B888-C084AF403CB6}" dt="2026-09-11T03:18:01.010" v="1419" actId="403"/>
          <ac:spMkLst>
            <pc:docMk/>
            <pc:sldMk cId="0" sldId="491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10.959" v="1425" actId="207"/>
          <ac:spMkLst>
            <pc:docMk/>
            <pc:sldMk cId="0" sldId="491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40.824" v="1447" actId="122"/>
          <ac:spMkLst>
            <pc:docMk/>
            <pc:sldMk cId="0" sldId="491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15.343" v="1429" actId="403"/>
          <ac:spMkLst>
            <pc:docMk/>
            <pc:sldMk cId="0" sldId="491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34.473" v="1444" actId="122"/>
          <ac:spMkLst>
            <pc:docMk/>
            <pc:sldMk cId="0" sldId="491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19.797" v="1433" actId="403"/>
          <ac:spMkLst>
            <pc:docMk/>
            <pc:sldMk cId="0" sldId="491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36.493" v="1445" actId="122"/>
          <ac:spMkLst>
            <pc:docMk/>
            <pc:sldMk cId="0" sldId="491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25.667" v="1438" actId="122"/>
          <ac:spMkLst>
            <pc:docMk/>
            <pc:sldMk cId="0" sldId="491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38.850" v="1446" actId="122"/>
          <ac:spMkLst>
            <pc:docMk/>
            <pc:sldMk cId="0" sldId="491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31.819" v="1443" actId="122"/>
          <ac:spMkLst>
            <pc:docMk/>
            <pc:sldMk cId="0" sldId="491"/>
            <ac:spMk id="1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50.160" v="1448" actId="255"/>
          <ac:spMkLst>
            <pc:docMk/>
            <pc:sldMk cId="0" sldId="491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55.670" v="1449" actId="255"/>
          <ac:spMkLst>
            <pc:docMk/>
            <pc:sldMk cId="0" sldId="491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8:59.304" v="1450" actId="255"/>
          <ac:spMkLst>
            <pc:docMk/>
            <pc:sldMk cId="0" sldId="491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9:03.025" v="1451" actId="255"/>
          <ac:spMkLst>
            <pc:docMk/>
            <pc:sldMk cId="0" sldId="491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9:06.931" v="1452" actId="255"/>
          <ac:spMkLst>
            <pc:docMk/>
            <pc:sldMk cId="0" sldId="491"/>
            <ac:spMk id="2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3:19:11.411" v="1453" actId="255"/>
          <ac:spMkLst>
            <pc:docMk/>
            <pc:sldMk cId="0" sldId="491"/>
            <ac:spMk id="28" creationId="{00000000-0000-0000-0000-000000000000}"/>
          </ac:spMkLst>
        </pc:spChg>
      </pc:sldChg>
      <pc:sldChg chg="modSp mod modAnim">
        <pc:chgData name="Tiago Emerson" userId="e3e7aef22fcb0780" providerId="LiveId" clId="{4D25D432-AE60-4D91-B888-C084AF403CB6}" dt="2026-09-11T10:32:07.953" v="1538"/>
        <pc:sldMkLst>
          <pc:docMk/>
          <pc:sldMk cId="0" sldId="492"/>
        </pc:sldMkLst>
        <pc:spChg chg="mod">
          <ac:chgData name="Tiago Emerson" userId="e3e7aef22fcb0780" providerId="LiveId" clId="{4D25D432-AE60-4D91-B888-C084AF403CB6}" dt="2026-09-11T10:30:25.519" v="1493" actId="207"/>
          <ac:spMkLst>
            <pc:docMk/>
            <pc:sldMk cId="0" sldId="492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0:35.473" v="1497" actId="207"/>
          <ac:spMkLst>
            <pc:docMk/>
            <pc:sldMk cId="0" sldId="492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0:39.083" v="1498" actId="122"/>
          <ac:spMkLst>
            <pc:docMk/>
            <pc:sldMk cId="0" sldId="492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0:50.979" v="1506" actId="403"/>
          <ac:spMkLst>
            <pc:docMk/>
            <pc:sldMk cId="0" sldId="492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0:41.093" v="1499" actId="122"/>
          <ac:spMkLst>
            <pc:docMk/>
            <pc:sldMk cId="0" sldId="492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0:55.382" v="1510" actId="403"/>
          <ac:spMkLst>
            <pc:docMk/>
            <pc:sldMk cId="0" sldId="492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0:58.892" v="1512" actId="1076"/>
          <ac:spMkLst>
            <pc:docMk/>
            <pc:sldMk cId="0" sldId="492"/>
            <ac:spMk id="11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0:43.227" v="1500" actId="122"/>
          <ac:spMkLst>
            <pc:docMk/>
            <pc:sldMk cId="0" sldId="492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1:04.181" v="1520" actId="403"/>
          <ac:spMkLst>
            <pc:docMk/>
            <pc:sldMk cId="0" sldId="492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0:45.739" v="1501" actId="122"/>
          <ac:spMkLst>
            <pc:docMk/>
            <pc:sldMk cId="0" sldId="492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1:09.558" v="1524" actId="403"/>
          <ac:spMkLst>
            <pc:docMk/>
            <pc:sldMk cId="0" sldId="492"/>
            <ac:spMk id="1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1:15.737" v="1525" actId="255"/>
          <ac:spMkLst>
            <pc:docMk/>
            <pc:sldMk cId="0" sldId="492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1:19.785" v="1526" actId="255"/>
          <ac:spMkLst>
            <pc:docMk/>
            <pc:sldMk cId="0" sldId="492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1:24.502" v="1527" actId="255"/>
          <ac:spMkLst>
            <pc:docMk/>
            <pc:sldMk cId="0" sldId="492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1:33.012" v="1529" actId="255"/>
          <ac:spMkLst>
            <pc:docMk/>
            <pc:sldMk cId="0" sldId="492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1:40.111" v="1530" actId="255"/>
          <ac:spMkLst>
            <pc:docMk/>
            <pc:sldMk cId="0" sldId="492"/>
            <ac:spMk id="2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1:44.596" v="1531" actId="255"/>
          <ac:spMkLst>
            <pc:docMk/>
            <pc:sldMk cId="0" sldId="492"/>
            <ac:spMk id="28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10:33:26.296" v="1587" actId="122"/>
        <pc:sldMkLst>
          <pc:docMk/>
          <pc:sldMk cId="0" sldId="493"/>
        </pc:sldMkLst>
        <pc:spChg chg="mod">
          <ac:chgData name="Tiago Emerson" userId="e3e7aef22fcb0780" providerId="LiveId" clId="{4D25D432-AE60-4D91-B888-C084AF403CB6}" dt="2026-09-11T10:32:37.262" v="1567" actId="403"/>
          <ac:spMkLst>
            <pc:docMk/>
            <pc:sldMk cId="0" sldId="493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2:46.681" v="1571" actId="113"/>
          <ac:spMkLst>
            <pc:docMk/>
            <pc:sldMk cId="0" sldId="493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2:49.100" v="1572" actId="122"/>
          <ac:spMkLst>
            <pc:docMk/>
            <pc:sldMk cId="0" sldId="493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2:56.117" v="1575" actId="255"/>
          <ac:spMkLst>
            <pc:docMk/>
            <pc:sldMk cId="0" sldId="493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2:59.641" v="1577" actId="1076"/>
          <ac:spMkLst>
            <pc:docMk/>
            <pc:sldMk cId="0" sldId="493"/>
            <ac:spMk id="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3:07.086" v="1580" actId="122"/>
          <ac:spMkLst>
            <pc:docMk/>
            <pc:sldMk cId="0" sldId="493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3:04.185" v="1579" actId="255"/>
          <ac:spMkLst>
            <pc:docMk/>
            <pc:sldMk cId="0" sldId="493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3:10.181" v="1581" actId="122"/>
          <ac:spMkLst>
            <pc:docMk/>
            <pc:sldMk cId="0" sldId="493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3:17.913" v="1584" actId="255"/>
          <ac:spMkLst>
            <pc:docMk/>
            <pc:sldMk cId="0" sldId="493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3:26.296" v="1587" actId="122"/>
          <ac:spMkLst>
            <pc:docMk/>
            <pc:sldMk cId="0" sldId="493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1T10:33:22.768" v="1586" actId="255"/>
          <ac:spMkLst>
            <pc:docMk/>
            <pc:sldMk cId="0" sldId="493"/>
            <ac:spMk id="16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4T00:29:49.245" v="1648" actId="255"/>
        <pc:sldMkLst>
          <pc:docMk/>
          <pc:sldMk cId="0" sldId="494"/>
        </pc:sldMkLst>
        <pc:spChg chg="mod">
          <ac:chgData name="Tiago Emerson" userId="e3e7aef22fcb0780" providerId="LiveId" clId="{4D25D432-AE60-4D91-B888-C084AF403CB6}" dt="2026-09-14T00:29:40.658" v="1644" actId="403"/>
          <ac:spMkLst>
            <pc:docMk/>
            <pc:sldMk cId="0" sldId="494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29:49.245" v="1648" actId="255"/>
          <ac:spMkLst>
            <pc:docMk/>
            <pc:sldMk cId="0" sldId="494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28:56.717" v="1602" actId="27636"/>
          <ac:spMkLst>
            <pc:docMk/>
            <pc:sldMk cId="0" sldId="494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28:43.017" v="1590" actId="403"/>
          <ac:spMkLst>
            <pc:docMk/>
            <pc:sldMk cId="0" sldId="494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28:51.683" v="1600" actId="27636"/>
          <ac:spMkLst>
            <pc:docMk/>
            <pc:sldMk cId="0" sldId="494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28:59.817" v="1604" actId="403"/>
          <ac:spMkLst>
            <pc:docMk/>
            <pc:sldMk cId="0" sldId="494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29:06.356" v="1606" actId="403"/>
          <ac:spMkLst>
            <pc:docMk/>
            <pc:sldMk cId="0" sldId="494"/>
            <ac:spMk id="11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29:10.617" v="1608" actId="113"/>
          <ac:spMkLst>
            <pc:docMk/>
            <pc:sldMk cId="0" sldId="494"/>
            <ac:spMk id="12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4T00:31:39.110" v="1744" actId="113"/>
        <pc:sldMkLst>
          <pc:docMk/>
          <pc:sldMk cId="0" sldId="495"/>
        </pc:sldMkLst>
        <pc:spChg chg="mod">
          <ac:chgData name="Tiago Emerson" userId="e3e7aef22fcb0780" providerId="LiveId" clId="{4D25D432-AE60-4D91-B888-C084AF403CB6}" dt="2026-09-14T00:30:24.225" v="1698" actId="207"/>
          <ac:spMkLst>
            <pc:docMk/>
            <pc:sldMk cId="0" sldId="495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0:38.128" v="1702" actId="207"/>
          <ac:spMkLst>
            <pc:docMk/>
            <pc:sldMk cId="0" sldId="495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0:45.409" v="1708" actId="404"/>
          <ac:spMkLst>
            <pc:docMk/>
            <pc:sldMk cId="0" sldId="495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1:04.176" v="1728" actId="27636"/>
          <ac:spMkLst>
            <pc:docMk/>
            <pc:sldMk cId="0" sldId="495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0:50.220" v="1712" actId="122"/>
          <ac:spMkLst>
            <pc:docMk/>
            <pc:sldMk cId="0" sldId="495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1:08.280" v="1732" actId="27636"/>
          <ac:spMkLst>
            <pc:docMk/>
            <pc:sldMk cId="0" sldId="495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0:54.722" v="1718" actId="27636"/>
          <ac:spMkLst>
            <pc:docMk/>
            <pc:sldMk cId="0" sldId="495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1:12.714" v="1736" actId="122"/>
          <ac:spMkLst>
            <pc:docMk/>
            <pc:sldMk cId="0" sldId="495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1:00.242" v="1723" actId="27636"/>
          <ac:spMkLst>
            <pc:docMk/>
            <pc:sldMk cId="0" sldId="495"/>
            <ac:spMk id="16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1:16.854" v="1737" actId="255"/>
          <ac:spMkLst>
            <pc:docMk/>
            <pc:sldMk cId="0" sldId="495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1:20.507" v="1738" actId="255"/>
          <ac:spMkLst>
            <pc:docMk/>
            <pc:sldMk cId="0" sldId="495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1:24.611" v="1739" actId="255"/>
          <ac:spMkLst>
            <pc:docMk/>
            <pc:sldMk cId="0" sldId="495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1:28.144" v="1740" actId="255"/>
          <ac:spMkLst>
            <pc:docMk/>
            <pc:sldMk cId="0" sldId="495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1:32.117" v="1741" actId="255"/>
          <ac:spMkLst>
            <pc:docMk/>
            <pc:sldMk cId="0" sldId="495"/>
            <ac:spMk id="26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1:35.782" v="1742" actId="255"/>
          <ac:spMkLst>
            <pc:docMk/>
            <pc:sldMk cId="0" sldId="495"/>
            <ac:spMk id="28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1:39.110" v="1744" actId="113"/>
          <ac:spMkLst>
            <pc:docMk/>
            <pc:sldMk cId="0" sldId="495"/>
            <ac:spMk id="29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4T00:33:10.979" v="1817" actId="255"/>
        <pc:sldMkLst>
          <pc:docMk/>
          <pc:sldMk cId="0" sldId="496"/>
        </pc:sldMkLst>
        <pc:spChg chg="mod">
          <ac:chgData name="Tiago Emerson" userId="e3e7aef22fcb0780" providerId="LiveId" clId="{4D25D432-AE60-4D91-B888-C084AF403CB6}" dt="2026-09-14T00:31:59.552" v="1778" actId="207"/>
          <ac:spMkLst>
            <pc:docMk/>
            <pc:sldMk cId="0" sldId="496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08.750" v="1782" actId="113"/>
          <ac:spMkLst>
            <pc:docMk/>
            <pc:sldMk cId="0" sldId="496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10.786" v="1783" actId="122"/>
          <ac:spMkLst>
            <pc:docMk/>
            <pc:sldMk cId="0" sldId="496"/>
            <ac:spMk id="6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25.862" v="1792" actId="122"/>
          <ac:spMkLst>
            <pc:docMk/>
            <pc:sldMk cId="0" sldId="496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13.041" v="1784" actId="122"/>
          <ac:spMkLst>
            <pc:docMk/>
            <pc:sldMk cId="0" sldId="496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29.119" v="1797" actId="27636"/>
          <ac:spMkLst>
            <pc:docMk/>
            <pc:sldMk cId="0" sldId="496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16.904" v="1785" actId="122"/>
          <ac:spMkLst>
            <pc:docMk/>
            <pc:sldMk cId="0" sldId="496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33.344" v="1803" actId="27636"/>
          <ac:spMkLst>
            <pc:docMk/>
            <pc:sldMk cId="0" sldId="496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19.123" v="1786" actId="122"/>
          <ac:spMkLst>
            <pc:docMk/>
            <pc:sldMk cId="0" sldId="496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37.628" v="1808" actId="27636"/>
          <ac:spMkLst>
            <pc:docMk/>
            <pc:sldMk cId="0" sldId="496"/>
            <ac:spMk id="16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3:02.007" v="1815" actId="1076"/>
          <ac:spMkLst>
            <pc:docMk/>
            <pc:sldMk cId="0" sldId="496"/>
            <ac:spMk id="17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42.674" v="1809" actId="255"/>
          <ac:spMkLst>
            <pc:docMk/>
            <pc:sldMk cId="0" sldId="496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48.817" v="1811" actId="255"/>
          <ac:spMkLst>
            <pc:docMk/>
            <pc:sldMk cId="0" sldId="496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53.218" v="1812" actId="255"/>
          <ac:spMkLst>
            <pc:docMk/>
            <pc:sldMk cId="0" sldId="496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2:57.276" v="1813" actId="255"/>
          <ac:spMkLst>
            <pc:docMk/>
            <pc:sldMk cId="0" sldId="496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3:06.345" v="1816" actId="255"/>
          <ac:spMkLst>
            <pc:docMk/>
            <pc:sldMk cId="0" sldId="496"/>
            <ac:spMk id="26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3:10.979" v="1817" actId="255"/>
          <ac:spMkLst>
            <pc:docMk/>
            <pc:sldMk cId="0" sldId="496"/>
            <ac:spMk id="28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4T00:33:55.930" v="1864" actId="122"/>
        <pc:sldMkLst>
          <pc:docMk/>
          <pc:sldMk cId="0" sldId="497"/>
        </pc:sldMkLst>
        <pc:spChg chg="mod">
          <ac:chgData name="Tiago Emerson" userId="e3e7aef22fcb0780" providerId="LiveId" clId="{4D25D432-AE60-4D91-B888-C084AF403CB6}" dt="2026-09-14T00:33:31.220" v="1855" actId="122"/>
          <ac:spMkLst>
            <pc:docMk/>
            <pc:sldMk cId="0" sldId="497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3:46.192" v="1860" actId="113"/>
          <ac:spMkLst>
            <pc:docMk/>
            <pc:sldMk cId="0" sldId="497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345" v="300" actId="27636"/>
          <ac:spMkLst>
            <pc:docMk/>
            <pc:sldMk cId="0" sldId="497"/>
            <ac:spMk id="8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3:55.930" v="1864" actId="122"/>
          <ac:spMkLst>
            <pc:docMk/>
            <pc:sldMk cId="0" sldId="497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339" v="298" actId="27636"/>
          <ac:spMkLst>
            <pc:docMk/>
            <pc:sldMk cId="0" sldId="497"/>
            <ac:spMk id="14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345" v="303" actId="27636"/>
          <ac:spMkLst>
            <pc:docMk/>
            <pc:sldMk cId="0" sldId="497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345" v="301" actId="27636"/>
          <ac:spMkLst>
            <pc:docMk/>
            <pc:sldMk cId="0" sldId="497"/>
            <ac:spMk id="3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345" v="302" actId="27636"/>
          <ac:spMkLst>
            <pc:docMk/>
            <pc:sldMk cId="0" sldId="497"/>
            <ac:spMk id="43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4T00:35:17.930" v="1934" actId="255"/>
        <pc:sldMkLst>
          <pc:docMk/>
          <pc:sldMk cId="0" sldId="498"/>
        </pc:sldMkLst>
        <pc:spChg chg="mod">
          <ac:chgData name="Tiago Emerson" userId="e3e7aef22fcb0780" providerId="LiveId" clId="{4D25D432-AE60-4D91-B888-C084AF403CB6}" dt="2026-09-14T00:34:18.518" v="1903" actId="207"/>
          <ac:spMkLst>
            <pc:docMk/>
            <pc:sldMk cId="0" sldId="498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4:27.410" v="1907" actId="207"/>
          <ac:spMkLst>
            <pc:docMk/>
            <pc:sldMk cId="0" sldId="498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4:30.866" v="1911" actId="403"/>
          <ac:spMkLst>
            <pc:docMk/>
            <pc:sldMk cId="0" sldId="498"/>
            <ac:spMk id="7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4:50.603" v="1927" actId="122"/>
          <ac:spMkLst>
            <pc:docMk/>
            <pc:sldMk cId="0" sldId="498"/>
            <ac:spMk id="9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4:37.102" v="1915" actId="403"/>
          <ac:spMkLst>
            <pc:docMk/>
            <pc:sldMk cId="0" sldId="498"/>
            <ac:spMk id="10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4:48.401" v="1926" actId="122"/>
          <ac:spMkLst>
            <pc:docMk/>
            <pc:sldMk cId="0" sldId="498"/>
            <ac:spMk id="1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4:40.657" v="1920" actId="27636"/>
          <ac:spMkLst>
            <pc:docMk/>
            <pc:sldMk cId="0" sldId="498"/>
            <ac:spMk id="13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4:52.695" v="1928" actId="122"/>
          <ac:spMkLst>
            <pc:docMk/>
            <pc:sldMk cId="0" sldId="498"/>
            <ac:spMk id="15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4:45.471" v="1925" actId="27636"/>
          <ac:spMkLst>
            <pc:docMk/>
            <pc:sldMk cId="0" sldId="498"/>
            <ac:spMk id="16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4:56.201" v="1929" actId="255"/>
          <ac:spMkLst>
            <pc:docMk/>
            <pc:sldMk cId="0" sldId="498"/>
            <ac:spMk id="18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5:00.062" v="1930" actId="255"/>
          <ac:spMkLst>
            <pc:docMk/>
            <pc:sldMk cId="0" sldId="498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5:04.867" v="1931" actId="255"/>
          <ac:spMkLst>
            <pc:docMk/>
            <pc:sldMk cId="0" sldId="498"/>
            <ac:spMk id="2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5:09.221" v="1932" actId="255"/>
          <ac:spMkLst>
            <pc:docMk/>
            <pc:sldMk cId="0" sldId="498"/>
            <ac:spMk id="24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5:12.797" v="1933" actId="255"/>
          <ac:spMkLst>
            <pc:docMk/>
            <pc:sldMk cId="0" sldId="498"/>
            <ac:spMk id="26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5:17.930" v="1934" actId="255"/>
          <ac:spMkLst>
            <pc:docMk/>
            <pc:sldMk cId="0" sldId="498"/>
            <ac:spMk id="28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4T00:35:50.663" v="1962" actId="113"/>
        <pc:sldMkLst>
          <pc:docMk/>
          <pc:sldMk cId="0" sldId="499"/>
        </pc:sldMkLst>
        <pc:spChg chg="mod">
          <ac:chgData name="Tiago Emerson" userId="e3e7aef22fcb0780" providerId="LiveId" clId="{4D25D432-AE60-4D91-B888-C084AF403CB6}" dt="2026-09-14T00:35:41.809" v="1958" actId="403"/>
          <ac:spMkLst>
            <pc:docMk/>
            <pc:sldMk cId="0" sldId="499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5:50.663" v="1962" actId="113"/>
          <ac:spMkLst>
            <pc:docMk/>
            <pc:sldMk cId="0" sldId="499"/>
            <ac:spMk id="3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4T00:36:12.329" v="2002" actId="113"/>
        <pc:sldMkLst>
          <pc:docMk/>
          <pc:sldMk cId="0" sldId="500"/>
        </pc:sldMkLst>
        <pc:spChg chg="mod">
          <ac:chgData name="Tiago Emerson" userId="e3e7aef22fcb0780" providerId="LiveId" clId="{4D25D432-AE60-4D91-B888-C084AF403CB6}" dt="2026-09-14T00:36:05.880" v="1996" actId="207"/>
          <ac:spMkLst>
            <pc:docMk/>
            <pc:sldMk cId="0" sldId="500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6:12.329" v="2002" actId="113"/>
          <ac:spMkLst>
            <pc:docMk/>
            <pc:sldMk cId="0" sldId="500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360" v="308" actId="27636"/>
          <ac:spMkLst>
            <pc:docMk/>
            <pc:sldMk cId="0" sldId="500"/>
            <ac:spMk id="9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02:47:47.377" v="309" actId="27636"/>
        <pc:sldMkLst>
          <pc:docMk/>
          <pc:sldMk cId="0" sldId="501"/>
        </pc:sldMkLst>
        <pc:spChg chg="mod">
          <ac:chgData name="Tiago Emerson" userId="e3e7aef22fcb0780" providerId="LiveId" clId="{4D25D432-AE60-4D91-B888-C084AF403CB6}" dt="2026-09-11T02:47:47.377" v="309" actId="27636"/>
          <ac:spMkLst>
            <pc:docMk/>
            <pc:sldMk cId="0" sldId="501"/>
            <ac:spMk id="2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02:47:47.377" v="310" actId="27636"/>
        <pc:sldMkLst>
          <pc:docMk/>
          <pc:sldMk cId="0" sldId="502"/>
        </pc:sldMkLst>
        <pc:spChg chg="mod">
          <ac:chgData name="Tiago Emerson" userId="e3e7aef22fcb0780" providerId="LiveId" clId="{4D25D432-AE60-4D91-B888-C084AF403CB6}" dt="2026-09-11T02:47:47.377" v="310" actId="27636"/>
          <ac:spMkLst>
            <pc:docMk/>
            <pc:sldMk cId="0" sldId="502"/>
            <ac:spMk id="2" creationId="{00000000-0000-0000-0000-000000000000}"/>
          </ac:spMkLst>
        </pc:spChg>
      </pc:sldChg>
      <pc:sldChg chg="modSp del mod">
        <pc:chgData name="Tiago Emerson" userId="e3e7aef22fcb0780" providerId="LiveId" clId="{4D25D432-AE60-4D91-B888-C084AF403CB6}" dt="2026-09-14T00:36:22.435" v="2003" actId="47"/>
        <pc:sldMkLst>
          <pc:docMk/>
          <pc:sldMk cId="0" sldId="503"/>
        </pc:sldMkLst>
      </pc:sldChg>
      <pc:sldChg chg="modSp mod">
        <pc:chgData name="Tiago Emerson" userId="e3e7aef22fcb0780" providerId="LiveId" clId="{4D25D432-AE60-4D91-B888-C084AF403CB6}" dt="2026-09-11T02:47:47.397" v="313" actId="27636"/>
        <pc:sldMkLst>
          <pc:docMk/>
          <pc:sldMk cId="0" sldId="505"/>
        </pc:sldMkLst>
        <pc:spChg chg="mod">
          <ac:chgData name="Tiago Emerson" userId="e3e7aef22fcb0780" providerId="LiveId" clId="{4D25D432-AE60-4D91-B888-C084AF403CB6}" dt="2026-09-11T02:47:47.393" v="312" actId="27636"/>
          <ac:spMkLst>
            <pc:docMk/>
            <pc:sldMk cId="0" sldId="505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397" v="313" actId="27636"/>
          <ac:spMkLst>
            <pc:docMk/>
            <pc:sldMk cId="0" sldId="505"/>
            <ac:spMk id="18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02:47:47.411" v="318" actId="27636"/>
        <pc:sldMkLst>
          <pc:docMk/>
          <pc:sldMk cId="0" sldId="506"/>
        </pc:sldMkLst>
        <pc:spChg chg="mod">
          <ac:chgData name="Tiago Emerson" userId="e3e7aef22fcb0780" providerId="LiveId" clId="{4D25D432-AE60-4D91-B888-C084AF403CB6}" dt="2026-09-11T02:47:47.403" v="314" actId="27636"/>
          <ac:spMkLst>
            <pc:docMk/>
            <pc:sldMk cId="0" sldId="506"/>
            <ac:spMk id="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403" v="315" actId="27636"/>
          <ac:spMkLst>
            <pc:docMk/>
            <pc:sldMk cId="0" sldId="506"/>
            <ac:spMk id="8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411" v="318" actId="27636"/>
          <ac:spMkLst>
            <pc:docMk/>
            <pc:sldMk cId="0" sldId="506"/>
            <ac:spMk id="20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407" v="316" actId="27636"/>
          <ac:spMkLst>
            <pc:docMk/>
            <pc:sldMk cId="0" sldId="506"/>
            <ac:spMk id="32" creationId="{00000000-0000-0000-0000-000000000000}"/>
          </ac:spMkLst>
        </pc:spChg>
        <pc:spChg chg="mod">
          <ac:chgData name="Tiago Emerson" userId="e3e7aef22fcb0780" providerId="LiveId" clId="{4D25D432-AE60-4D91-B888-C084AF403CB6}" dt="2026-09-11T02:47:47.409" v="317" actId="27636"/>
          <ac:spMkLst>
            <pc:docMk/>
            <pc:sldMk cId="0" sldId="506"/>
            <ac:spMk id="38" creationId="{00000000-0000-0000-0000-000000000000}"/>
          </ac:spMkLst>
        </pc:spChg>
      </pc:sldChg>
      <pc:sldChg chg="modSp del mod">
        <pc:chgData name="Tiago Emerson" userId="e3e7aef22fcb0780" providerId="LiveId" clId="{4D25D432-AE60-4D91-B888-C084AF403CB6}" dt="2026-09-14T00:36:30.620" v="2004" actId="47"/>
        <pc:sldMkLst>
          <pc:docMk/>
          <pc:sldMk cId="0" sldId="507"/>
        </pc:sldMkLst>
      </pc:sldChg>
      <pc:sldChg chg="del">
        <pc:chgData name="Tiago Emerson" userId="e3e7aef22fcb0780" providerId="LiveId" clId="{4D25D432-AE60-4D91-B888-C084AF403CB6}" dt="2026-09-14T00:36:53.874" v="2008" actId="47"/>
        <pc:sldMkLst>
          <pc:docMk/>
          <pc:sldMk cId="0" sldId="508"/>
        </pc:sldMkLst>
      </pc:sldChg>
      <pc:sldChg chg="modSp del mod">
        <pc:chgData name="Tiago Emerson" userId="e3e7aef22fcb0780" providerId="LiveId" clId="{4D25D432-AE60-4D91-B888-C084AF403CB6}" dt="2026-09-14T00:36:45.408" v="2005" actId="47"/>
        <pc:sldMkLst>
          <pc:docMk/>
          <pc:sldMk cId="0" sldId="509"/>
        </pc:sldMkLst>
      </pc:sldChg>
      <pc:sldChg chg="modSp del mod">
        <pc:chgData name="Tiago Emerson" userId="e3e7aef22fcb0780" providerId="LiveId" clId="{4D25D432-AE60-4D91-B888-C084AF403CB6}" dt="2026-09-14T00:36:51.935" v="2007" actId="47"/>
        <pc:sldMkLst>
          <pc:docMk/>
          <pc:sldMk cId="0" sldId="510"/>
        </pc:sldMkLst>
      </pc:sldChg>
      <pc:sldChg chg="modSp del mod">
        <pc:chgData name="Tiago Emerson" userId="e3e7aef22fcb0780" providerId="LiveId" clId="{4D25D432-AE60-4D91-B888-C084AF403CB6}" dt="2026-09-14T00:36:48.556" v="2006" actId="47"/>
        <pc:sldMkLst>
          <pc:docMk/>
          <pc:sldMk cId="0" sldId="511"/>
        </pc:sldMkLst>
      </pc:sldChg>
      <pc:sldChg chg="addSp delSp modSp mod">
        <pc:chgData name="Tiago Emerson" userId="e3e7aef22fcb0780" providerId="LiveId" clId="{4D25D432-AE60-4D91-B888-C084AF403CB6}" dt="2026-09-14T00:38:52.742" v="2034" actId="27636"/>
        <pc:sldMkLst>
          <pc:docMk/>
          <pc:sldMk cId="0" sldId="512"/>
        </pc:sldMkLst>
        <pc:spChg chg="mod">
          <ac:chgData name="Tiago Emerson" userId="e3e7aef22fcb0780" providerId="LiveId" clId="{4D25D432-AE60-4D91-B888-C084AF403CB6}" dt="2026-09-14T00:36:57.598" v="2010" actId="20577"/>
          <ac:spMkLst>
            <pc:docMk/>
            <pc:sldMk cId="0" sldId="512"/>
            <ac:spMk id="3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8:43.009" v="2025" actId="403"/>
          <ac:spMkLst>
            <pc:docMk/>
            <pc:sldMk cId="0" sldId="512"/>
            <ac:spMk id="4" creationId="{00000000-0000-0000-0000-000000000000}"/>
          </ac:spMkLst>
        </pc:spChg>
        <pc:spChg chg="mod">
          <ac:chgData name="Tiago Emerson" userId="e3e7aef22fcb0780" providerId="LiveId" clId="{4D25D432-AE60-4D91-B888-C084AF403CB6}" dt="2026-09-14T00:38:52.742" v="2034" actId="27636"/>
          <ac:spMkLst>
            <pc:docMk/>
            <pc:sldMk cId="0" sldId="512"/>
            <ac:spMk id="6" creationId="{00000000-0000-0000-0000-000000000000}"/>
          </ac:spMkLst>
        </pc:spChg>
        <pc:graphicFrameChg chg="add mod">
          <ac:chgData name="Tiago Emerson" userId="e3e7aef22fcb0780" providerId="LiveId" clId="{4D25D432-AE60-4D91-B888-C084AF403CB6}" dt="2026-09-14T00:38:05.155" v="2015"/>
          <ac:graphicFrameMkLst>
            <pc:docMk/>
            <pc:sldMk cId="0" sldId="512"/>
            <ac:graphicFrameMk id="7" creationId="{DDF51A96-9CE0-C042-891C-930FD11B471A}"/>
          </ac:graphicFrameMkLst>
        </pc:graphicFrameChg>
        <pc:graphicFrameChg chg="add del mod">
          <ac:chgData name="Tiago Emerson" userId="e3e7aef22fcb0780" providerId="LiveId" clId="{4D25D432-AE60-4D91-B888-C084AF403CB6}" dt="2026-09-14T00:38:09.633" v="2017" actId="478"/>
          <ac:graphicFrameMkLst>
            <pc:docMk/>
            <pc:sldMk cId="0" sldId="512"/>
            <ac:graphicFrameMk id="8" creationId="{0AA6F345-09FF-621C-0874-0A23A29066C5}"/>
          </ac:graphicFrameMkLst>
        </pc:graphicFrameChg>
      </pc:sldChg>
      <pc:sldChg chg="modSp del mod">
        <pc:chgData name="Tiago Emerson" userId="e3e7aef22fcb0780" providerId="LiveId" clId="{4D25D432-AE60-4D91-B888-C084AF403CB6}" dt="2026-09-14T00:39:31.519" v="2035" actId="47"/>
        <pc:sldMkLst>
          <pc:docMk/>
          <pc:sldMk cId="0" sldId="513"/>
        </pc:sldMkLst>
      </pc:sldChg>
      <pc:sldChg chg="modSp del mod">
        <pc:chgData name="Tiago Emerson" userId="e3e7aef22fcb0780" providerId="LiveId" clId="{4D25D432-AE60-4D91-B888-C084AF403CB6}" dt="2026-09-14T00:39:33.119" v="2036" actId="47"/>
        <pc:sldMkLst>
          <pc:docMk/>
          <pc:sldMk cId="0" sldId="514"/>
        </pc:sldMkLst>
      </pc:sldChg>
      <pc:sldChg chg="modSp del mod">
        <pc:chgData name="Tiago Emerson" userId="e3e7aef22fcb0780" providerId="LiveId" clId="{4D25D432-AE60-4D91-B888-C084AF403CB6}" dt="2026-09-14T00:39:35.606" v="2037" actId="47"/>
        <pc:sldMkLst>
          <pc:docMk/>
          <pc:sldMk cId="0" sldId="515"/>
        </pc:sldMkLst>
      </pc:sldChg>
      <pc:sldChg chg="modSp del mod">
        <pc:chgData name="Tiago Emerson" userId="e3e7aef22fcb0780" providerId="LiveId" clId="{4D25D432-AE60-4D91-B888-C084AF403CB6}" dt="2026-09-14T00:37:10.578" v="2011" actId="47"/>
        <pc:sldMkLst>
          <pc:docMk/>
          <pc:sldMk cId="0" sldId="516"/>
        </pc:sldMkLst>
      </pc:sldChg>
      <pc:sldChg chg="modSp mod">
        <pc:chgData name="Tiago Emerson" userId="e3e7aef22fcb0780" providerId="LiveId" clId="{4D25D432-AE60-4D91-B888-C084AF403CB6}" dt="2026-09-14T00:37:22.421" v="2013" actId="20577"/>
        <pc:sldMkLst>
          <pc:docMk/>
          <pc:sldMk cId="0" sldId="517"/>
        </pc:sldMkLst>
        <pc:spChg chg="mod">
          <ac:chgData name="Tiago Emerson" userId="e3e7aef22fcb0780" providerId="LiveId" clId="{4D25D432-AE60-4D91-B888-C084AF403CB6}" dt="2026-09-14T00:37:22.421" v="2013" actId="20577"/>
          <ac:spMkLst>
            <pc:docMk/>
            <pc:sldMk cId="0" sldId="517"/>
            <ac:spMk id="3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02:47:47.471" v="328" actId="27636"/>
        <pc:sldMkLst>
          <pc:docMk/>
          <pc:sldMk cId="0" sldId="518"/>
        </pc:sldMkLst>
        <pc:spChg chg="mod">
          <ac:chgData name="Tiago Emerson" userId="e3e7aef22fcb0780" providerId="LiveId" clId="{4D25D432-AE60-4D91-B888-C084AF403CB6}" dt="2026-09-11T02:47:47.471" v="328" actId="27636"/>
          <ac:spMkLst>
            <pc:docMk/>
            <pc:sldMk cId="0" sldId="518"/>
            <ac:spMk id="2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02:47:47.478" v="329" actId="27636"/>
        <pc:sldMkLst>
          <pc:docMk/>
          <pc:sldMk cId="0" sldId="519"/>
        </pc:sldMkLst>
        <pc:spChg chg="mod">
          <ac:chgData name="Tiago Emerson" userId="e3e7aef22fcb0780" providerId="LiveId" clId="{4D25D432-AE60-4D91-B888-C084AF403CB6}" dt="2026-09-11T02:47:47.478" v="329" actId="27636"/>
          <ac:spMkLst>
            <pc:docMk/>
            <pc:sldMk cId="0" sldId="519"/>
            <ac:spMk id="2" creationId="{00000000-0000-0000-0000-000000000000}"/>
          </ac:spMkLst>
        </pc:spChg>
      </pc:sldChg>
      <pc:sldChg chg="modSp mod">
        <pc:chgData name="Tiago Emerson" userId="e3e7aef22fcb0780" providerId="LiveId" clId="{4D25D432-AE60-4D91-B888-C084AF403CB6}" dt="2026-09-11T02:47:47.485" v="330" actId="27636"/>
        <pc:sldMkLst>
          <pc:docMk/>
          <pc:sldMk cId="0" sldId="520"/>
        </pc:sldMkLst>
        <pc:spChg chg="mod">
          <ac:chgData name="Tiago Emerson" userId="e3e7aef22fcb0780" providerId="LiveId" clId="{4D25D432-AE60-4D91-B888-C084AF403CB6}" dt="2026-09-11T02:47:47.485" v="330" actId="27636"/>
          <ac:spMkLst>
            <pc:docMk/>
            <pc:sldMk cId="0" sldId="520"/>
            <ac:spMk id="2" creationId="{00000000-0000-0000-0000-000000000000}"/>
          </ac:spMkLst>
        </pc:spChg>
      </pc:sldChg>
      <pc:sldChg chg="modSp add del mod">
        <pc:chgData name="Tiago Emerson" userId="e3e7aef22fcb0780" providerId="LiveId" clId="{4D25D432-AE60-4D91-B888-C084AF403CB6}" dt="2026-09-14T00:39:57.666" v="2043" actId="47"/>
        <pc:sldMkLst>
          <pc:docMk/>
          <pc:sldMk cId="0" sldId="522"/>
        </pc:sldMkLst>
        <pc:spChg chg="mod">
          <ac:chgData name="Tiago Emerson" userId="e3e7aef22fcb0780" providerId="LiveId" clId="{4D25D432-AE60-4D91-B888-C084AF403CB6}" dt="2026-09-11T02:47:47.490" v="331" actId="27636"/>
          <ac:spMkLst>
            <pc:docMk/>
            <pc:sldMk cId="0" sldId="522"/>
            <ac:spMk id="2" creationId="{00000000-0000-0000-0000-000000000000}"/>
          </ac:spMkLst>
        </pc:spChg>
      </pc:sldChg>
      <pc:sldChg chg="modSp del mod">
        <pc:chgData name="Tiago Emerson" userId="e3e7aef22fcb0780" providerId="LiveId" clId="{4D25D432-AE60-4D91-B888-C084AF403CB6}" dt="2026-09-14T00:39:53.800" v="2041" actId="47"/>
        <pc:sldMkLst>
          <pc:docMk/>
          <pc:sldMk cId="0" sldId="523"/>
        </pc:sldMkLst>
      </pc:sldChg>
      <pc:sldChg chg="modSp del mod">
        <pc:chgData name="Tiago Emerson" userId="e3e7aef22fcb0780" providerId="LiveId" clId="{4D25D432-AE60-4D91-B888-C084AF403CB6}" dt="2026-09-14T00:39:49.790" v="2040" actId="47"/>
        <pc:sldMkLst>
          <pc:docMk/>
          <pc:sldMk cId="0" sldId="524"/>
        </pc:sldMkLst>
      </pc:sldChg>
      <pc:sldChg chg="modSp del mod">
        <pc:chgData name="Tiago Emerson" userId="e3e7aef22fcb0780" providerId="LiveId" clId="{4D25D432-AE60-4D91-B888-C084AF403CB6}" dt="2026-09-14T00:39:48.091" v="2039" actId="47"/>
        <pc:sldMkLst>
          <pc:docMk/>
          <pc:sldMk cId="0" sldId="525"/>
        </pc:sldMkLst>
      </pc:sldChg>
      <pc:sldChg chg="modSp del mod">
        <pc:chgData name="Tiago Emerson" userId="e3e7aef22fcb0780" providerId="LiveId" clId="{4D25D432-AE60-4D91-B888-C084AF403CB6}" dt="2026-09-14T00:39:46.019" v="2038" actId="47"/>
        <pc:sldMkLst>
          <pc:docMk/>
          <pc:sldMk cId="0" sldId="52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21CB8-469A-40BE-9211-E35EBCCD1C22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1068A-0965-423F-A76A-7EA4E22AD8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4336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Abertura (1 min). Apresentar o objetivo: sair com um roteiro prático para a empresa contábil, não só com teoria da reforma.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Trilha normativa (2 min). CF, LC 214/2025, LC 227/2026 e os regulamentos da CBS (Decreto 12.955/2026) e do IBS (Resolução CGIBS 6/2026). Mensagem: a norma muda, o método de trabalho continua o mesmo.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Visão geral do método em cinco movimentos: mapear, classificar, validar, decidir e implantar. Voltar a este slide ao final de cada módulo.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Fluxo operacional (3 min). Percorrer as 7 etapas. Frase-chave: o tributo é consequência do fato econômico bem documentado. Governança é ligar cada etapa a evidência, responsável e prazo.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Mudança de processo (2 min). Contraste entre o modelo reativo (documento chega, escritura, guia, corrige) e o modelo RTC (cadastro, DF-e + evento + pagamento, apuração, report).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Classificação (2 min). Ler a cadeia de cima para baixo: o tratamento nasce da operação e do enquadramento legal. Erro de cadastro = erro em escala.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IQC (2 min). Perguntar à plateia: qual seria o IQC da sua carteira hoje? Voltar ao cálculo no slide de IQC do módulo Simples.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Prática norteadora (5 min). Dar 2 minutos para a plateia responder antes de revelar. Resposta no próximo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Premissas: estabelecimento prestador efetivo em Fortaleza; paciente adquirente e domiciliado em Crateús no cenário principal. O local de conexão não determina, isoladamente, o domicílio. Para pessoa jurídica, verificar o estabelecimento ao qual o serviço é fornecido (art. 11, § 3º), e as regras para aquisição centralizada (§ 4º). IBS com parcelas estadual e municipal. A comparação não representa substituição integral imediata do ISS pelo IBS. Fontes consultadas na análise que originou este slide: https://www.planalto.gov.br/ccivil_03/leis/lcp/lcp116.htm e https://www2.camara.leg.br/legin/fed/leicom/2025/leicomplementar-214-16-janeiro-2025-796905-normaatualizada-pl.html . Fundo: imagem fornecida pelo usuário, preservada.</a:t>
            </a:r>
          </a:p>
          <a:p>
            <a:endParaRPr/>
          </a:p>
          <a:p>
            <a:r>
              <a:t>Resposta: ISS no modelo atual em Fortaleza (estabelecimento prestador); IBS no novo modelo no domicílio principal do adquirente (Crateús), nos serviços a distância. Se o hospital contratar em nome próprio, muda o adquirente e o destino.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Eventos (2 min). Todo evento representa um fato econômico. Não existe correção genérica.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Explicação didática das quatro ocorrências, preservando a ordem do slide fornecido. Os procedimentos, prazos, códigos e documentos dependem do modelo fiscal e das normas técnicas aplicáveis. Cancelamento, devolução e recusa são ocorrências distintas. Base da explicação tributária: LC 214/2025, arts. 10 e 12, texto atualizado com a LC 227/2026. Fonte consultada na análise anterior: https://www2.camara.leg.br/legin/fed/leicom/2025/leicomplementar-214-16-janeiro-2025-796905-normaatualizada-pl.html . Fundo e identidade CRC-CE: imagem fornecida pelo usuário.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Explicação didática das quatro ocorrências, preservando a ordem do slide fornecido. Os procedimentos, prazos, códigos e documentos dependem do modelo fiscal e das normas técnicas aplicáveis. Cancelamento, devolução e recusa são ocorrências distintas. Base da explicação tributária: LC 214/2025, arts. 10 e 12, texto atualizado com a LC 227/2026. Fonte consultada na análise anterior: https://www2.camara.leg.br/legin/fed/leicom/2025/leicomplementar-214-16-janeiro-2025-796905-normaatualizada-pl.html . Fundo e identidade CRC-CE: imagem fornecida pelo usuário.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Explicação didática das quatro ocorrências, preservando a ordem do slide fornecido. Os procedimentos, prazos, códigos e documentos dependem do modelo fiscal e das normas técnicas aplicáveis. Cancelamento, devolução e recusa são ocorrências distintas. Base da explicação tributária: LC 214/2025, arts. 10 e 12, texto atualizado com a LC 227/2026. Fonte consultada na análise anterior: https://www2.camara.leg.br/legin/fed/leicom/2025/leicomplementar-214-16-janeiro-2025-796905-normaatualizada-pl.html . Fundo e identidade CRC-CE: imagem fornecida pelo usuário.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Padrão dos próximos slides: fato, documento, efeito, controle. Usar os exemplos numéricos para fixar. Os procedimentos dependem do modelo do documento fiscal e das notas técnicas vigentes.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Vinculação de pagamento (evento 110300) e ECONF (110750) têm finalidades diferentes. Não confundir.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Apuração assistida: cada evidência (documento, evento, pagamento) alimenta a mesma memória de cálculo.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Ciclo do crédito. Alíquota nominal não é carga líquida. Percorrer o checklist antes de reconhecer o crédito.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Abertura do módulo Simples (frase de efeito): a Reforma não acabou com o Simples, acabou com a decisão simples.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Fechamento da decisão estratégica: comparar o custo nominal com IBS/CBS por dentro e por fora, por faixa.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Fornecedor é variável tributária. O mais barato pode custar mais se o crédito não for recuperável (exemplos B e C).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Pergunta para a plateia: ganhamos eficiência ou só mudamos o lugar onde o tributo aparece? Cálculo: resultado de R$ 55.000 para R$ 62.000 por causa dos créditos de R$ 52.000.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Fechamento mensal em 8 etapas. É o roteiro que o escritório leva para casa.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Fechar com as seis ideias. Pausar após a última frase: o valor do contador migra de fazer a obrigação para controlar o processo.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Convidar a plateia a escolher uma ação para começar na segunda-feira.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Abrir para perguntas.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6"/>
            <a:ext cx="18288000" cy="102828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98142" y="2761564"/>
            <a:ext cx="15491714" cy="1017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"/>
            <a:ext cx="18288000" cy="102869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0"/>
            <a:ext cx="18288000" cy="102869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845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5593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7348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8690" y="129997"/>
            <a:ext cx="16554450" cy="2947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24" y="2217297"/>
            <a:ext cx="11869420" cy="5298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8" r:id="rId6"/>
    <p:sldLayoutId id="2147483669" r:id="rId7"/>
    <p:sldLayoutId id="2147483670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1482" y="4327397"/>
            <a:ext cx="14385290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1" dirty="0">
                <a:solidFill>
                  <a:srgbClr val="535353"/>
                </a:solidFill>
                <a:latin typeface="Arial"/>
                <a:cs typeface="Arial"/>
              </a:rPr>
              <a:t>REFORMA</a:t>
            </a:r>
            <a:r>
              <a:rPr sz="5000" b="1" spc="-5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5000" b="1" dirty="0">
                <a:solidFill>
                  <a:srgbClr val="535353"/>
                </a:solidFill>
                <a:latin typeface="Arial"/>
                <a:cs typeface="Arial"/>
              </a:rPr>
              <a:t>TRIBUTÁRIA</a:t>
            </a:r>
            <a:r>
              <a:rPr sz="5000" b="1" spc="-5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5000" b="1" dirty="0">
                <a:solidFill>
                  <a:srgbClr val="535353"/>
                </a:solidFill>
                <a:latin typeface="Arial"/>
                <a:cs typeface="Arial"/>
              </a:rPr>
              <a:t>E</a:t>
            </a:r>
            <a:r>
              <a:rPr sz="5000" b="1" spc="-20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5000" b="1" dirty="0">
                <a:solidFill>
                  <a:srgbClr val="535353"/>
                </a:solidFill>
                <a:latin typeface="Arial"/>
                <a:cs typeface="Arial"/>
              </a:rPr>
              <a:t>SIMPLES</a:t>
            </a:r>
            <a:r>
              <a:rPr sz="5000" b="1" spc="-35" dirty="0">
                <a:solidFill>
                  <a:srgbClr val="535353"/>
                </a:solidFill>
                <a:latin typeface="Arial"/>
                <a:cs typeface="Arial"/>
              </a:rPr>
              <a:t> </a:t>
            </a:r>
            <a:r>
              <a:rPr sz="5000" b="1" spc="-10" dirty="0">
                <a:solidFill>
                  <a:srgbClr val="535353"/>
                </a:solidFill>
                <a:latin typeface="Arial"/>
                <a:cs typeface="Arial"/>
              </a:rPr>
              <a:t>NACIONAL</a:t>
            </a:r>
            <a:endParaRPr sz="50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5"/>
              </a:spcBef>
            </a:pPr>
            <a:r>
              <a:rPr sz="6500" dirty="0">
                <a:solidFill>
                  <a:srgbClr val="0D2553"/>
                </a:solidFill>
              </a:rPr>
              <a:t>CURSO</a:t>
            </a:r>
            <a:r>
              <a:rPr sz="6500" spc="-60" dirty="0">
                <a:solidFill>
                  <a:srgbClr val="0D2553"/>
                </a:solidFill>
              </a:rPr>
              <a:t> </a:t>
            </a:r>
            <a:r>
              <a:rPr sz="6500" dirty="0">
                <a:solidFill>
                  <a:srgbClr val="0D2553"/>
                </a:solidFill>
              </a:rPr>
              <a:t>PANORAMA</a:t>
            </a:r>
            <a:r>
              <a:rPr sz="6500" spc="-60" dirty="0">
                <a:solidFill>
                  <a:srgbClr val="0D2553"/>
                </a:solidFill>
              </a:rPr>
              <a:t> </a:t>
            </a:r>
            <a:r>
              <a:rPr sz="6500" dirty="0">
                <a:solidFill>
                  <a:srgbClr val="0D2553"/>
                </a:solidFill>
              </a:rPr>
              <a:t>TRIBUTÁRIO</a:t>
            </a:r>
            <a:r>
              <a:rPr sz="6500" spc="-60" dirty="0">
                <a:solidFill>
                  <a:srgbClr val="0D2553"/>
                </a:solidFill>
              </a:rPr>
              <a:t> </a:t>
            </a:r>
            <a:r>
              <a:rPr sz="6500" spc="-20" dirty="0">
                <a:solidFill>
                  <a:srgbClr val="0D2553"/>
                </a:solidFill>
              </a:rPr>
              <a:t>2026</a:t>
            </a:r>
            <a:endParaRPr sz="6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2">
            <a:extLst>
              <a:ext uri="{FF2B5EF4-FFF2-40B4-BE49-F238E27FC236}">
                <a16:creationId xmlns:a16="http://schemas.microsoft.com/office/drawing/2014/main" id="{C606E1A0-83C2-CA3E-082E-633390DC97E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93491" y="-137113"/>
            <a:ext cx="18288000" cy="10424113"/>
          </a:xfrm>
          <a:prstGeom prst="rect">
            <a:avLst/>
          </a:prstGeom>
        </p:spPr>
      </p:pic>
      <p:sp>
        <p:nvSpPr>
          <p:cNvPr id="91" name="Google Shape;91;p3"/>
          <p:cNvSpPr txBox="1"/>
          <p:nvPr/>
        </p:nvSpPr>
        <p:spPr>
          <a:xfrm>
            <a:off x="1179871" y="519478"/>
            <a:ext cx="9209244" cy="975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8000"/>
              </a:lnSpc>
            </a:pPr>
            <a:r>
              <a:rPr lang="en-US" sz="7200" b="1" dirty="0">
                <a:solidFill>
                  <a:srgbClr val="0F172A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Robson Constantino</a:t>
            </a:r>
            <a:endParaRPr lang="en-US" sz="7200" dirty="0"/>
          </a:p>
        </p:txBody>
      </p:sp>
      <p:sp>
        <p:nvSpPr>
          <p:cNvPr id="45" name="Text 1">
            <a:extLst>
              <a:ext uri="{FF2B5EF4-FFF2-40B4-BE49-F238E27FC236}">
                <a16:creationId xmlns:a16="http://schemas.microsoft.com/office/drawing/2014/main" id="{B3E2A58E-CABE-3CDB-6580-1B6E211D9C2F}"/>
              </a:ext>
            </a:extLst>
          </p:cNvPr>
          <p:cNvSpPr/>
          <p:nvPr/>
        </p:nvSpPr>
        <p:spPr>
          <a:xfrm>
            <a:off x="254911" y="2139447"/>
            <a:ext cx="10794380" cy="71877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3500" dirty="0">
                <a:solidFill>
                  <a:srgbClr val="0F172A"/>
                </a:solidFill>
                <a:latin typeface="+mj-lt"/>
                <a:ea typeface="Inter ExtraBold" pitchFamily="34" charset="-122"/>
                <a:cs typeface="Inter ExtraBold" pitchFamily="34" charset="-120"/>
              </a:rPr>
              <a:t>Pai de duas princesas, Empresário, Professor, Contador com mais de 15 anos de experiência, fundador e Diretor executivo na Constantino Contabilidade, Host do Podcast Seu Negócio, pós graduado em Planejamento Tributário e atualmente mestrando em Transformação Digital pela </a:t>
            </a:r>
            <a:r>
              <a:rPr lang="pt-BR" sz="3500" dirty="0" err="1">
                <a:solidFill>
                  <a:srgbClr val="0F172A"/>
                </a:solidFill>
                <a:latin typeface="+mj-lt"/>
                <a:ea typeface="Inter ExtraBold" pitchFamily="34" charset="-122"/>
                <a:cs typeface="Inter ExtraBold" pitchFamily="34" charset="-120"/>
              </a:rPr>
              <a:t>Fundacion</a:t>
            </a:r>
            <a:r>
              <a:rPr lang="pt-BR" sz="3500" dirty="0">
                <a:solidFill>
                  <a:srgbClr val="0F172A"/>
                </a:solidFill>
                <a:latin typeface="+mj-lt"/>
                <a:ea typeface="Inter ExtraBold" pitchFamily="34" charset="-122"/>
                <a:cs typeface="Inter ExtraBold" pitchFamily="34" charset="-120"/>
              </a:rPr>
              <a:t> </a:t>
            </a:r>
            <a:r>
              <a:rPr lang="pt-BR" sz="3500" dirty="0" err="1">
                <a:solidFill>
                  <a:srgbClr val="0F172A"/>
                </a:solidFill>
                <a:latin typeface="+mj-lt"/>
                <a:ea typeface="Inter ExtraBold" pitchFamily="34" charset="-122"/>
                <a:cs typeface="Inter ExtraBold" pitchFamily="34" charset="-120"/>
              </a:rPr>
              <a:t>Universitaria</a:t>
            </a:r>
            <a:r>
              <a:rPr lang="pt-BR" sz="3500" dirty="0">
                <a:solidFill>
                  <a:srgbClr val="0F172A"/>
                </a:solidFill>
                <a:latin typeface="+mj-lt"/>
                <a:ea typeface="Inter ExtraBold" pitchFamily="34" charset="-122"/>
                <a:cs typeface="Inter ExtraBold" pitchFamily="34" charset="-120"/>
              </a:rPr>
              <a:t> Iberoamericana, conselheiro do CRC-CE, membro das comissões do simples nacional, CRC Jovem, Marketing Contábil, Prerrogativas Contábeis, e Tributos Municipais do CRC-CE</a:t>
            </a:r>
            <a:endParaRPr lang="en-US" sz="3500" dirty="0">
              <a:latin typeface="+mj-lt"/>
            </a:endParaRPr>
          </a:p>
        </p:txBody>
      </p:sp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BB298C83-3984-3FB1-F6E8-26148FF4A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9467" y="1006984"/>
            <a:ext cx="6003344" cy="78793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3543" rIns="0" bIns="0" rtlCol="0">
            <a:spAutoFit/>
          </a:bodyPr>
          <a:lstStyle/>
          <a:p>
            <a:pPr marL="5092065">
              <a:lnSpc>
                <a:spcPct val="100000"/>
              </a:lnSpc>
              <a:spcBef>
                <a:spcPts val="105"/>
              </a:spcBef>
            </a:pPr>
            <a:r>
              <a:rPr sz="5000" dirty="0"/>
              <a:t>TRILHA</a:t>
            </a:r>
            <a:r>
              <a:rPr sz="5000" spc="-25" dirty="0"/>
              <a:t> </a:t>
            </a:r>
            <a:r>
              <a:rPr sz="5000" spc="-10" dirty="0"/>
              <a:t>NORMATIVA</a:t>
            </a:r>
            <a:endParaRPr sz="50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3883" y="1200149"/>
            <a:ext cx="15109317" cy="721461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61360" y="2910840"/>
            <a:ext cx="1706880" cy="640080"/>
          </a:xfrm>
          <a:prstGeom prst="rect">
            <a:avLst/>
          </a:prstGeom>
          <a:solidFill>
            <a:srgbClr val="603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LC 214/25</a:t>
            </a:r>
          </a:p>
        </p:txBody>
      </p:sp>
      <p:sp>
        <p:nvSpPr>
          <p:cNvPr id="7" name="Rectangle 6"/>
          <p:cNvSpPr/>
          <p:nvPr/>
        </p:nvSpPr>
        <p:spPr>
          <a:xfrm>
            <a:off x="3261360" y="4160520"/>
            <a:ext cx="1706880" cy="640080"/>
          </a:xfrm>
          <a:prstGeom prst="rect">
            <a:avLst/>
          </a:prstGeom>
          <a:solidFill>
            <a:srgbClr val="603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rial"/>
              </a:rPr>
              <a:t>LC 227/26</a:t>
            </a:r>
          </a:p>
        </p:txBody>
      </p:sp>
      <p:sp>
        <p:nvSpPr>
          <p:cNvPr id="8" name="Rectangle 7"/>
          <p:cNvSpPr/>
          <p:nvPr/>
        </p:nvSpPr>
        <p:spPr>
          <a:xfrm>
            <a:off x="2011680" y="6797040"/>
            <a:ext cx="13563600" cy="1402080"/>
          </a:xfrm>
          <a:prstGeom prst="rect">
            <a:avLst/>
          </a:prstGeom>
          <a:solidFill>
            <a:srgbClr val="FAFA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86000" y="7162800"/>
            <a:ext cx="12954000" cy="76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0" i="1">
                <a:solidFill>
                  <a:srgbClr val="1B2533"/>
                </a:solidFill>
                <a:latin typeface="Arial"/>
              </a:rPr>
              <a:t>Textos integrais nos portais oficiais: Planalto, Receita Federal e CGIBS.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7184" rIns="0" bIns="0" rtlCol="0">
            <a:spAutoFit/>
          </a:bodyPr>
          <a:lstStyle/>
          <a:p>
            <a:pPr marL="4431030">
              <a:lnSpc>
                <a:spcPct val="100000"/>
              </a:lnSpc>
              <a:spcBef>
                <a:spcPts val="100"/>
              </a:spcBef>
            </a:pPr>
            <a:r>
              <a:rPr sz="4800" dirty="0"/>
              <a:t>RELAÇÃO </a:t>
            </a:r>
            <a:r>
              <a:rPr sz="4800" spc="-10" dirty="0"/>
              <a:t>OPERACIONAL</a:t>
            </a:r>
            <a:endParaRPr sz="4800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3415" y="1684528"/>
            <a:ext cx="13577823" cy="73018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cs typeface="Arial" pitchFamily="34" charset="-120"/>
              </a:rPr>
              <a:t>PRINCIPAIS PONTOS DO NOSSO COMPROMISSO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028700" y="2331720"/>
            <a:ext cx="5143500" cy="212598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275588" y="2551176"/>
            <a:ext cx="46497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MAPEAMENTO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275588" y="3086100"/>
            <a:ext cx="4649724" cy="11658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Operações, documentos, pagamentos e riscos da carteira.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6720840" y="2331720"/>
            <a:ext cx="5143500" cy="2125980"/>
          </a:xfrm>
          <a:prstGeom prst="roundRect">
            <a:avLst>
              <a:gd name="adj" fmla="val 5161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6967728" y="2551176"/>
            <a:ext cx="46497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CLASSIFICAR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967728" y="3086100"/>
            <a:ext cx="4649724" cy="11658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NCM/NBS, CFOP/INDOP, CST, cClassTrib e tratamentos.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12412980" y="2331720"/>
            <a:ext cx="5143500" cy="212598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2659868" y="2551176"/>
            <a:ext cx="46497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VALIDAÇÃO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12659868" y="3086100"/>
            <a:ext cx="4649724" cy="11658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XML, eventos, débito, crédito e rastreabilidade financeira.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1028700" y="5212080"/>
            <a:ext cx="6972300" cy="2125980"/>
          </a:xfrm>
          <a:prstGeom prst="roundRect">
            <a:avLst>
              <a:gd name="adj" fmla="val 5161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1886614" y="5431535"/>
            <a:ext cx="5445252" cy="4251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DECISÃO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2010058" y="5966460"/>
            <a:ext cx="5198364" cy="11658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Simples integral x regime regular de IBS/CBS, preço e fornecedores.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9733788" y="5212080"/>
            <a:ext cx="6972300" cy="212598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9383268" y="5431535"/>
            <a:ext cx="7598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IMPLANTAÇÃO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9906000" y="5966460"/>
            <a:ext cx="6553200" cy="11658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POP, RACI, indicadores e report consultivo ao cliente.</a:t>
            </a:r>
            <a:endParaRPr lang="en-US" sz="2800" dirty="0"/>
          </a:p>
        </p:txBody>
      </p:sp>
      <p:sp>
        <p:nvSpPr>
          <p:cNvPr id="22" name="Shape 11">
            <a:extLst>
              <a:ext uri="{FF2B5EF4-FFF2-40B4-BE49-F238E27FC236}">
                <a16:creationId xmlns:a16="http://schemas.microsoft.com/office/drawing/2014/main" id="{4ABC605F-C3BD-4029-C9F9-E5367FBBCC83}"/>
              </a:ext>
            </a:extLst>
          </p:cNvPr>
          <p:cNvSpPr/>
          <p:nvPr/>
        </p:nvSpPr>
        <p:spPr>
          <a:xfrm>
            <a:off x="2971800" y="7557515"/>
            <a:ext cx="10591800" cy="1929385"/>
          </a:xfrm>
          <a:prstGeom prst="roundRect">
            <a:avLst>
              <a:gd name="adj" fmla="val 5161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EFEFC88-E9DE-3A55-3B51-AB8642BA3922}"/>
              </a:ext>
            </a:extLst>
          </p:cNvPr>
          <p:cNvSpPr txBox="1"/>
          <p:nvPr/>
        </p:nvSpPr>
        <p:spPr>
          <a:xfrm>
            <a:off x="3124200" y="7708391"/>
            <a:ext cx="10439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b="1" dirty="0"/>
              <a:t>R</a:t>
            </a:r>
            <a:r>
              <a:rPr lang="pt-BR" sz="2400" dirty="0"/>
              <a:t> (responsável, quem executa)</a:t>
            </a:r>
          </a:p>
          <a:p>
            <a:pPr>
              <a:buNone/>
            </a:pPr>
            <a:r>
              <a:rPr lang="pt-BR" sz="2400" b="1" dirty="0"/>
              <a:t>A</a:t>
            </a:r>
            <a:r>
              <a:rPr lang="pt-BR" sz="2400" dirty="0"/>
              <a:t> (aprovador, quem responde pelo resultado e decide; só um por etapa)</a:t>
            </a:r>
          </a:p>
          <a:p>
            <a:pPr>
              <a:buNone/>
            </a:pPr>
            <a:r>
              <a:rPr lang="pt-BR" sz="2400" b="1" dirty="0"/>
              <a:t>C</a:t>
            </a:r>
            <a:r>
              <a:rPr lang="pt-BR" sz="2400" dirty="0"/>
              <a:t> (consultado, ouvido antes da decisão) e</a:t>
            </a:r>
          </a:p>
          <a:p>
            <a:pPr>
              <a:buNone/>
            </a:pPr>
            <a:r>
              <a:rPr lang="pt-BR" sz="2400" b="1" dirty="0"/>
              <a:t>I</a:t>
            </a:r>
            <a:r>
              <a:rPr lang="pt-BR" sz="2400" dirty="0"/>
              <a:t> (informado, só recebe o resultado).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FLUXO OPERACIONAL DA REFORMA TRIBUTÁRIA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tributo é uma consequência do fato econômico bem documentado.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44"/>
          <p:cNvSpPr/>
          <p:nvPr/>
        </p:nvSpPr>
        <p:spPr>
          <a:xfrm>
            <a:off x="2263140" y="6500000"/>
            <a:ext cx="14653260" cy="1500000"/>
          </a:xfrm>
          <a:prstGeom prst="roundRect">
            <a:avLst>
              <a:gd name="adj" fmla="val 8000"/>
            </a:avLst>
          </a:prstGeom>
          <a:solidFill>
            <a:srgbClr val="0A3760"/>
          </a:solidFill>
          <a:ln w="19050">
            <a:solidFill>
              <a:srgbClr val="0A376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Text 45"/>
          <p:cNvSpPr/>
          <p:nvPr/>
        </p:nvSpPr>
        <p:spPr>
          <a:xfrm>
            <a:off x="2503170" y="6500000"/>
            <a:ext cx="1417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GOVERNANÇA = ligar cada etapa à evidência, ao responsável e ao prazo de correção.</a:t>
            </a:r>
            <a:endParaRPr lang="en-US" sz="2700" dirty="0"/>
          </a:p>
        </p:txBody>
      </p:sp>
      <p:sp>
        <p:nvSpPr>
          <p:cNvPr id="48" name="Rounded Rectangle 47"/>
          <p:cNvSpPr/>
          <p:nvPr/>
        </p:nvSpPr>
        <p:spPr>
          <a:xfrm>
            <a:off x="1000000" y="2150000"/>
            <a:ext cx="3850000" cy="17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1150000" y="2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800000" y="230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0A3760"/>
                </a:solidFill>
                <a:latin typeface="Arial"/>
              </a:rPr>
              <a:t>OPERAÇÃO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50000" y="2930000"/>
            <a:ext cx="3550000" cy="8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 dirty="0" err="1">
                <a:solidFill>
                  <a:srgbClr val="5A6674"/>
                </a:solidFill>
                <a:latin typeface="Arial"/>
              </a:rPr>
              <a:t>Pedido</a:t>
            </a:r>
            <a:r>
              <a:rPr sz="2600" b="0" i="0" dirty="0">
                <a:solidFill>
                  <a:srgbClr val="5A6674"/>
                </a:solidFill>
                <a:latin typeface="Arial"/>
              </a:rPr>
              <a:t>, </a:t>
            </a:r>
            <a:r>
              <a:rPr sz="2600" b="0" i="0" dirty="0" err="1">
                <a:solidFill>
                  <a:srgbClr val="5A6674"/>
                </a:solidFill>
                <a:latin typeface="Arial"/>
              </a:rPr>
              <a:t>contrato</a:t>
            </a:r>
            <a:r>
              <a:rPr sz="2600" b="0" i="0" dirty="0">
                <a:solidFill>
                  <a:srgbClr val="5A6674"/>
                </a:solidFill>
                <a:latin typeface="Arial"/>
              </a:rPr>
              <a:t>, </a:t>
            </a:r>
            <a:r>
              <a:rPr sz="2600" b="0" i="0" dirty="0" err="1">
                <a:solidFill>
                  <a:srgbClr val="5A6674"/>
                </a:solidFill>
                <a:latin typeface="Arial"/>
              </a:rPr>
              <a:t>entrega</a:t>
            </a:r>
            <a:endParaRPr sz="2600" b="0" i="0" dirty="0">
              <a:solidFill>
                <a:srgbClr val="5A6674"/>
              </a:solidFill>
              <a:latin typeface="Arial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150000" y="2150000"/>
            <a:ext cx="3850000" cy="17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5300000" y="2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50000" y="230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0A3760"/>
                </a:solidFill>
                <a:latin typeface="Arial"/>
              </a:rPr>
              <a:t>CLASSIFICAÇÃO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300000" y="2930000"/>
            <a:ext cx="3550000" cy="8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NCM/NBS, CST e cClassTrib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300000" y="2150000"/>
            <a:ext cx="3850000" cy="17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9450000" y="2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100000" y="230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0A3760"/>
                </a:solidFill>
                <a:latin typeface="Arial"/>
              </a:rPr>
              <a:t>DF-e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450000" y="2930000"/>
            <a:ext cx="3550000" cy="8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NF-e, NFC-e, NFS-e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3450000" y="2150000"/>
            <a:ext cx="3850000" cy="17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/>
          <p:cNvSpPr/>
          <p:nvPr/>
        </p:nvSpPr>
        <p:spPr>
          <a:xfrm>
            <a:off x="13600000" y="2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4250000" y="230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0A3760"/>
                </a:solidFill>
                <a:latin typeface="Arial"/>
              </a:rPr>
              <a:t>EVENTO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3600000" y="2930000"/>
            <a:ext cx="3550000" cy="8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Devolução, ajuste, vínculo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1000000" y="4150000"/>
            <a:ext cx="3850000" cy="17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Oval 64"/>
          <p:cNvSpPr/>
          <p:nvPr/>
        </p:nvSpPr>
        <p:spPr>
          <a:xfrm>
            <a:off x="1150000" y="4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800000" y="430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0A3760"/>
                </a:solidFill>
                <a:latin typeface="Arial"/>
              </a:rPr>
              <a:t>PAGAMENTO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50000" y="4930000"/>
            <a:ext cx="3550000" cy="8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Pix, boleto, cartão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150000" y="4150000"/>
            <a:ext cx="3850000" cy="17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Oval 68"/>
          <p:cNvSpPr/>
          <p:nvPr/>
        </p:nvSpPr>
        <p:spPr>
          <a:xfrm>
            <a:off x="5300000" y="4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50000" y="430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0A3760"/>
                </a:solidFill>
                <a:latin typeface="Arial"/>
              </a:rPr>
              <a:t>APURAÇÃO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300000" y="4930000"/>
            <a:ext cx="3550000" cy="8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Débito, crédito, ajustes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300000" y="4150000"/>
            <a:ext cx="3850000" cy="17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Oval 72"/>
          <p:cNvSpPr/>
          <p:nvPr/>
        </p:nvSpPr>
        <p:spPr>
          <a:xfrm>
            <a:off x="9450000" y="4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0100000" y="430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0A3760"/>
                </a:solidFill>
                <a:latin typeface="Arial"/>
              </a:rPr>
              <a:t>DECISÃO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450000" y="4930000"/>
            <a:ext cx="3550000" cy="8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Preço, regime, fornecedor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3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ROTEIRO</a:t>
            </a:r>
            <a:endParaRPr lang="en-US" sz="39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Conteúdo técnico com aplicação imediata na empresa contábil.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987552" y="2400300"/>
            <a:ext cx="7543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988820" y="2400300"/>
            <a:ext cx="36347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Cenário 2026/2027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897880" y="2400300"/>
            <a:ext cx="84353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Radar de implantação e prioridade da carteira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932688" y="3086100"/>
            <a:ext cx="16431768" cy="685800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 sz="2800"/>
          </a:p>
        </p:txBody>
      </p:sp>
      <p:sp>
        <p:nvSpPr>
          <p:cNvPr id="11" name="Text 9"/>
          <p:cNvSpPr/>
          <p:nvPr/>
        </p:nvSpPr>
        <p:spPr>
          <a:xfrm>
            <a:off x="987552" y="3154680"/>
            <a:ext cx="7543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1988820" y="3154680"/>
            <a:ext cx="36347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Cadastro + XML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897880" y="3154680"/>
            <a:ext cx="84353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Classificação fiscal e conferência de DF-e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987552" y="3909060"/>
            <a:ext cx="7543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1988820" y="3909060"/>
            <a:ext cx="36347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Eventos + pagamentos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5897880" y="3909060"/>
            <a:ext cx="84353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Laboratório pós-emissão, vinculação e Econf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932688" y="4594860"/>
            <a:ext cx="16431768" cy="685800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987552" y="4663440"/>
            <a:ext cx="7543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1988820" y="4663440"/>
            <a:ext cx="36347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Apuração + créditos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897880" y="4663440"/>
            <a:ext cx="84353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Débitos, créditos e ajustes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987552" y="5417820"/>
            <a:ext cx="7543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1988820" y="5417820"/>
            <a:ext cx="36347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Simples Nacional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5897880" y="5417820"/>
            <a:ext cx="84353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Integral x regime regular de IBS/CBS</a:t>
            </a:r>
            <a:endParaRPr lang="en-US" sz="2800" dirty="0"/>
          </a:p>
        </p:txBody>
      </p:sp>
      <p:sp>
        <p:nvSpPr>
          <p:cNvPr id="28" name="Shape 26"/>
          <p:cNvSpPr/>
          <p:nvPr/>
        </p:nvSpPr>
        <p:spPr>
          <a:xfrm>
            <a:off x="932688" y="6103620"/>
            <a:ext cx="16431768" cy="685800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987552" y="6172200"/>
            <a:ext cx="7543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1988820" y="6172200"/>
            <a:ext cx="36347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Fornecedores + preço</a:t>
            </a:r>
            <a:endParaRPr lang="en-US" sz="2800" dirty="0"/>
          </a:p>
        </p:txBody>
      </p:sp>
      <p:sp>
        <p:nvSpPr>
          <p:cNvPr id="31" name="Text 29"/>
          <p:cNvSpPr/>
          <p:nvPr/>
        </p:nvSpPr>
        <p:spPr>
          <a:xfrm>
            <a:off x="5897880" y="6172200"/>
            <a:ext cx="84353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Crédito, margem e precificação</a:t>
            </a:r>
            <a:endParaRPr lang="en-US" sz="2800" dirty="0"/>
          </a:p>
        </p:txBody>
      </p:sp>
      <p:sp>
        <p:nvSpPr>
          <p:cNvPr id="33" name="Text 31"/>
          <p:cNvSpPr/>
          <p:nvPr/>
        </p:nvSpPr>
        <p:spPr>
          <a:xfrm>
            <a:off x="987552" y="6926580"/>
            <a:ext cx="7543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988820" y="6926580"/>
            <a:ext cx="36347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Implantação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5897880" y="6926580"/>
            <a:ext cx="84353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POP, RACI, indicadores e report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10287000"/>
          </a:xfrm>
          <a:prstGeom prst="rect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10982" y="2667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1028700" y="3086100"/>
            <a:ext cx="162275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CENÁRIO 2026/2027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069848" y="4869180"/>
            <a:ext cx="162275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 empresa contábil precisa fazer agora — e não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2033.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342901"/>
            <a:ext cx="16459200" cy="809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MUDANÇA DE PROCESSO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receptor de documento para governança da evidência tributária.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97280" y="2400300"/>
            <a:ext cx="7338060" cy="5006340"/>
          </a:xfrm>
          <a:prstGeom prst="roundRect">
            <a:avLst>
              <a:gd name="adj" fmla="val 2192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344168" y="2619756"/>
            <a:ext cx="68442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REATIVO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1327441" y="3242775"/>
            <a:ext cx="6844284" cy="40462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chega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Escrituração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Guia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Correção no fechamento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9806940" y="2400300"/>
            <a:ext cx="7338060" cy="5006340"/>
          </a:xfrm>
          <a:prstGeom prst="roundRect">
            <a:avLst>
              <a:gd name="adj" fmla="val 2192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10053828" y="2619756"/>
            <a:ext cx="68442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RTC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10048252" y="3360420"/>
            <a:ext cx="6844284" cy="40462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85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OPERAÇÃO</a:t>
            </a:r>
            <a:endParaRPr lang="en-US" sz="2850" dirty="0"/>
          </a:p>
          <a:p>
            <a:pPr marL="0" indent="0" algn="ctr">
              <a:buNone/>
            </a:pPr>
            <a:r>
              <a:rPr lang="en-US" sz="285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2850" dirty="0"/>
          </a:p>
          <a:p>
            <a:pPr marL="0" indent="0" algn="ctr">
              <a:buNone/>
            </a:pPr>
            <a:r>
              <a:rPr lang="en-US" sz="285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Cadastro</a:t>
            </a:r>
            <a:endParaRPr lang="en-US" sz="2850" dirty="0"/>
          </a:p>
          <a:p>
            <a:pPr marL="0" indent="0" algn="ctr">
              <a:buNone/>
            </a:pPr>
            <a:r>
              <a:rPr lang="en-US" sz="285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2850" dirty="0"/>
          </a:p>
          <a:p>
            <a:pPr marL="0" indent="0" algn="ctr">
              <a:buNone/>
            </a:pPr>
            <a:r>
              <a:rPr lang="en-US" sz="285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DF-e + Evento + Pagamento</a:t>
            </a:r>
            <a:endParaRPr lang="en-US" sz="2850" dirty="0"/>
          </a:p>
          <a:p>
            <a:pPr marL="0" indent="0" algn="ctr">
              <a:buNone/>
            </a:pPr>
            <a:r>
              <a:rPr lang="en-US" sz="285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2850" dirty="0"/>
          </a:p>
          <a:p>
            <a:pPr marL="0" indent="0" algn="ctr">
              <a:buNone/>
            </a:pPr>
            <a:r>
              <a:rPr lang="en-US" sz="285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Apuração + Contabilidade</a:t>
            </a:r>
            <a:endParaRPr lang="en-US" sz="2850" dirty="0"/>
          </a:p>
          <a:p>
            <a:pPr marL="0" indent="0" algn="ctr">
              <a:buNone/>
            </a:pPr>
            <a:r>
              <a:rPr lang="en-US" sz="285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2850" dirty="0"/>
          </a:p>
          <a:p>
            <a:pPr marL="0" indent="0" algn="ctr">
              <a:buNone/>
            </a:pPr>
            <a:r>
              <a:rPr lang="en-US" sz="285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ao cliente</a:t>
            </a:r>
            <a:endParaRPr lang="en-US" sz="2850" dirty="0"/>
          </a:p>
        </p:txBody>
      </p:sp>
      <p:sp>
        <p:nvSpPr>
          <p:cNvPr id="11" name="Text 9"/>
          <p:cNvSpPr/>
          <p:nvPr/>
        </p:nvSpPr>
        <p:spPr>
          <a:xfrm>
            <a:off x="2743200" y="7886700"/>
            <a:ext cx="127558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valor migra do “fazer a obrigação” para “controlar o processo”.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411480"/>
            <a:ext cx="1645920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PERGUNTAS DE GOVERNANÇA POR CLIENTE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Rotina é diferente de implantação.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1851660" y="2412567"/>
            <a:ext cx="147309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Cinco perguntas para abrir a conversa com cada cliente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1975104" y="3047442"/>
            <a:ext cx="14484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documento fiscal ele emite?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975104" y="3879138"/>
            <a:ext cx="14484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evento pós-emissão ocorre com frequência?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1975104" y="4724437"/>
            <a:ext cx="14484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meio de pagamento domina o faturamento?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975104" y="5504912"/>
            <a:ext cx="14484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Quem valida cadastro e classificação?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2006699" y="6285387"/>
            <a:ext cx="14484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evidência fecha o ciclo mensal?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10287000"/>
          </a:xfrm>
          <a:prstGeom prst="rect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1028700" y="10287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1028700" y="3086100"/>
            <a:ext cx="161513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CADASTRO + XML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1042416" y="4498848"/>
            <a:ext cx="219456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069848" y="4869180"/>
            <a:ext cx="161513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Classificar antes de calcular. Validar antes de apurar.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356617"/>
            <a:ext cx="16459200" cy="7955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tx1"/>
                </a:solidFill>
                <a:latin typeface="Arial" pitchFamily="34" charset="0"/>
                <a:cs typeface="Arial" pitchFamily="34" charset="-120"/>
              </a:rPr>
              <a:t>FLUXO DA LEITURA NA CLASSIFICAÇÃO TRIBUTÁRIA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tratamento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nasce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operação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econômica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do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enquadramento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legal.</a:t>
            </a:r>
            <a:endParaRPr lang="en-US" sz="1875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28700" y="2468880"/>
            <a:ext cx="2811780" cy="1261872"/>
          </a:xfrm>
          <a:prstGeom prst="roundRect">
            <a:avLst>
              <a:gd name="adj" fmla="val 6522"/>
            </a:avLst>
          </a:prstGeom>
          <a:solidFill>
            <a:srgbClr val="F4F7F9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193292" y="2880360"/>
            <a:ext cx="24825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OPERAÇÃO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3840480" y="3099816"/>
            <a:ext cx="480060" cy="0"/>
          </a:xfrm>
          <a:prstGeom prst="line">
            <a:avLst/>
          </a:prstGeom>
          <a:noFill/>
          <a:ln w="28575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389120" y="2468880"/>
            <a:ext cx="2811780" cy="1261872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553712" y="2468880"/>
            <a:ext cx="248259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PRODUTO SERVIÇO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7200900" y="3099816"/>
            <a:ext cx="480060" cy="0"/>
          </a:xfrm>
          <a:prstGeom prst="line">
            <a:avLst/>
          </a:prstGeom>
          <a:noFill/>
          <a:ln w="28575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7749540" y="2468880"/>
            <a:ext cx="2811780" cy="1261872"/>
          </a:xfrm>
          <a:prstGeom prst="roundRect">
            <a:avLst>
              <a:gd name="adj" fmla="val 6522"/>
            </a:avLst>
          </a:prstGeom>
          <a:solidFill>
            <a:srgbClr val="F4F7F9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914132" y="2880360"/>
            <a:ext cx="24825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NCM / NBS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10561320" y="3099816"/>
            <a:ext cx="480060" cy="0"/>
          </a:xfrm>
          <a:prstGeom prst="line">
            <a:avLst/>
          </a:prstGeom>
          <a:noFill/>
          <a:ln w="28575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11109960" y="2468880"/>
            <a:ext cx="2811780" cy="1261872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1274552" y="2880360"/>
            <a:ext cx="24825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CFOP / INDOP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13921740" y="3099816"/>
            <a:ext cx="480060" cy="0"/>
          </a:xfrm>
          <a:prstGeom prst="line">
            <a:avLst/>
          </a:prstGeom>
          <a:noFill/>
          <a:ln w="28575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14470380" y="2468880"/>
            <a:ext cx="2811780" cy="1261872"/>
          </a:xfrm>
          <a:prstGeom prst="roundRect">
            <a:avLst>
              <a:gd name="adj" fmla="val 6522"/>
            </a:avLst>
          </a:prstGeom>
          <a:solidFill>
            <a:srgbClr val="F4F7F9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14634972" y="2880360"/>
            <a:ext cx="24825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REGIME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1028700" y="5212080"/>
            <a:ext cx="2811780" cy="1261872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1193292" y="5623560"/>
            <a:ext cx="24825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CST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3840480" y="5843016"/>
            <a:ext cx="480060" cy="0"/>
          </a:xfrm>
          <a:prstGeom prst="line">
            <a:avLst/>
          </a:prstGeom>
          <a:noFill/>
          <a:ln w="28575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4389120" y="5212080"/>
            <a:ext cx="2811780" cy="1261872"/>
          </a:xfrm>
          <a:prstGeom prst="roundRect">
            <a:avLst>
              <a:gd name="adj" fmla="val 6522"/>
            </a:avLst>
          </a:prstGeom>
          <a:solidFill>
            <a:srgbClr val="F4F7F9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4553712" y="5623560"/>
            <a:ext cx="24825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cClassTrib</a:t>
            </a:r>
            <a:endParaRPr lang="en-US" sz="2800" dirty="0"/>
          </a:p>
        </p:txBody>
      </p:sp>
      <p:sp>
        <p:nvSpPr>
          <p:cNvPr id="24" name="Shape 22"/>
          <p:cNvSpPr/>
          <p:nvPr/>
        </p:nvSpPr>
        <p:spPr>
          <a:xfrm>
            <a:off x="7200900" y="5843016"/>
            <a:ext cx="480060" cy="0"/>
          </a:xfrm>
          <a:prstGeom prst="line">
            <a:avLst/>
          </a:prstGeom>
          <a:noFill/>
          <a:ln w="28575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7749540" y="5212080"/>
            <a:ext cx="2811780" cy="1261872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7914132" y="5212081"/>
            <a:ext cx="2482596" cy="1028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REDUÇÃO AJUSTE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10561320" y="5843016"/>
            <a:ext cx="480060" cy="0"/>
          </a:xfrm>
          <a:prstGeom prst="line">
            <a:avLst/>
          </a:prstGeom>
          <a:noFill/>
          <a:ln w="28575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11109960" y="5212080"/>
            <a:ext cx="2811780" cy="1261872"/>
          </a:xfrm>
          <a:prstGeom prst="roundRect">
            <a:avLst>
              <a:gd name="adj" fmla="val 6522"/>
            </a:avLst>
          </a:prstGeom>
          <a:solidFill>
            <a:srgbClr val="F4F7F9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11274552" y="5623560"/>
            <a:ext cx="248259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IBS / CBS</a:t>
            </a:r>
            <a:endParaRPr lang="en-US" sz="2800" dirty="0"/>
          </a:p>
        </p:txBody>
      </p:sp>
      <p:sp>
        <p:nvSpPr>
          <p:cNvPr id="30" name="Shape 28"/>
          <p:cNvSpPr/>
          <p:nvPr/>
        </p:nvSpPr>
        <p:spPr>
          <a:xfrm>
            <a:off x="14538960" y="3730752"/>
            <a:ext cx="0" cy="1138428"/>
          </a:xfrm>
          <a:prstGeom prst="line">
            <a:avLst/>
          </a:prstGeom>
          <a:noFill/>
          <a:ln w="28575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4389120" y="7612380"/>
            <a:ext cx="9464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9D3E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 DE CADASTRO = ERRO EM ESCALA</a:t>
            </a:r>
            <a:endParaRPr lang="en-US" sz="3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301752"/>
            <a:ext cx="1645920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CADASTRO FISCAL NA RTC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ERP deve refletir a regra de negócio — não substituir a análise tributária.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165860" y="2263140"/>
            <a:ext cx="15979140" cy="6377940"/>
          </a:xfrm>
          <a:prstGeom prst="roundRect">
            <a:avLst>
              <a:gd name="adj" fmla="val 1290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508760" y="260604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59664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ORIGEM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12001500" y="2606040"/>
            <a:ext cx="3703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RESPONSÁVEL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1508760" y="3195828"/>
            <a:ext cx="3566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NCM/NBS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5966460" y="3195828"/>
            <a:ext cx="5486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Produto ou serviço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2001500" y="3195828"/>
            <a:ext cx="37033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Fiscal + cliente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1303020" y="3813048"/>
            <a:ext cx="15608808" cy="589788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1508760" y="3881628"/>
            <a:ext cx="3566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CFOP/INDOP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966460" y="3881628"/>
            <a:ext cx="5486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Natureza da operação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12001500" y="3881628"/>
            <a:ext cx="37033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Fiscal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1508760" y="4567428"/>
            <a:ext cx="3566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CST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5966460" y="4567428"/>
            <a:ext cx="5486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Tratamento tributário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2001500" y="4567428"/>
            <a:ext cx="37033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Fiscal/Tributário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1303020" y="5184648"/>
            <a:ext cx="15608808" cy="589788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1508760" y="5253228"/>
            <a:ext cx="3566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cClassTrib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5966460" y="5253228"/>
            <a:ext cx="5486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Classificação IBS/CBS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2001500" y="5253228"/>
            <a:ext cx="37033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Fiscal/Tributário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1508760" y="5939028"/>
            <a:ext cx="3566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Redução/diferimento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5966460" y="5939028"/>
            <a:ext cx="5486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Regra legal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12001500" y="5939028"/>
            <a:ext cx="37033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Tributário</a:t>
            </a:r>
            <a:endParaRPr lang="en-US" sz="2800" dirty="0"/>
          </a:p>
        </p:txBody>
      </p:sp>
      <p:sp>
        <p:nvSpPr>
          <p:cNvPr id="26" name="Shape 24"/>
          <p:cNvSpPr/>
          <p:nvPr/>
        </p:nvSpPr>
        <p:spPr>
          <a:xfrm>
            <a:off x="1303020" y="6556248"/>
            <a:ext cx="15608808" cy="589788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1508760" y="6624828"/>
            <a:ext cx="3566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5966460" y="6624828"/>
            <a:ext cx="5486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Aquisição + destinação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12001500" y="6624828"/>
            <a:ext cx="37033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Fiscal + Contábil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1508760" y="7310628"/>
            <a:ext cx="35661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Vigência</a:t>
            </a:r>
            <a:endParaRPr lang="en-US" sz="2800" dirty="0"/>
          </a:p>
        </p:txBody>
      </p:sp>
      <p:sp>
        <p:nvSpPr>
          <p:cNvPr id="31" name="Text 29"/>
          <p:cNvSpPr/>
          <p:nvPr/>
        </p:nvSpPr>
        <p:spPr>
          <a:xfrm>
            <a:off x="5966460" y="7310628"/>
            <a:ext cx="5486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da regra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12001500" y="7310628"/>
            <a:ext cx="37033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Governança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190501"/>
            <a:ext cx="16459200" cy="9616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IQC — ÍNDICE DE QUALIDADE CADASTRAL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371600" y="2263140"/>
            <a:ext cx="15430500" cy="1179576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618488" y="2455164"/>
            <a:ext cx="1851660" cy="768096"/>
          </a:xfrm>
          <a:prstGeom prst="roundRect">
            <a:avLst>
              <a:gd name="adj" fmla="val 8929"/>
            </a:avLst>
          </a:prstGeom>
          <a:solidFill>
            <a:srgbClr val="9D3E0A"/>
          </a:solidFill>
          <a:ln w="19050">
            <a:solidFill>
              <a:srgbClr val="9D3E0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618488" y="2688336"/>
            <a:ext cx="18516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0–50%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3909060" y="2564892"/>
            <a:ext cx="25374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9D3E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CRÍTICO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6377940" y="2564892"/>
            <a:ext cx="9532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Cadastro sem lastro ou inconsistências materiais.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1371600" y="3840480"/>
            <a:ext cx="15430500" cy="1179576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1618488" y="4032504"/>
            <a:ext cx="1851660" cy="768096"/>
          </a:xfrm>
          <a:prstGeom prst="roundRect">
            <a:avLst>
              <a:gd name="adj" fmla="val 8929"/>
            </a:avLst>
          </a:prstGeom>
          <a:solidFill>
            <a:srgbClr val="C89B2D"/>
          </a:solidFill>
          <a:ln w="19050">
            <a:solidFill>
              <a:srgbClr val="C89B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618488" y="4265676"/>
            <a:ext cx="18516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51–75%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3909060" y="4142232"/>
            <a:ext cx="25374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89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ATENÇÃO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377940" y="4142232"/>
            <a:ext cx="9532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parcial, exceções sem governança.</a:t>
            </a:r>
            <a:endParaRPr lang="en-US" sz="2800" dirty="0"/>
          </a:p>
        </p:txBody>
      </p:sp>
      <p:sp>
        <p:nvSpPr>
          <p:cNvPr id="15" name="Shape 13"/>
          <p:cNvSpPr/>
          <p:nvPr/>
        </p:nvSpPr>
        <p:spPr>
          <a:xfrm>
            <a:off x="1371600" y="5417820"/>
            <a:ext cx="15430500" cy="1179576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1618488" y="5609844"/>
            <a:ext cx="1851660" cy="768096"/>
          </a:xfrm>
          <a:prstGeom prst="roundRect">
            <a:avLst>
              <a:gd name="adj" fmla="val 8929"/>
            </a:avLst>
          </a:prstGeom>
          <a:solidFill>
            <a:srgbClr val="0E315E"/>
          </a:solidFill>
          <a:ln w="19050">
            <a:solidFill>
              <a:srgbClr val="0E31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1618488" y="5843016"/>
            <a:ext cx="18516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76–90%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909060" y="5719572"/>
            <a:ext cx="25374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31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ADEQUADO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377940" y="5719572"/>
            <a:ext cx="9532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 aderência com pontos de melhoria.</a:t>
            </a:r>
            <a:endParaRPr lang="en-US" sz="2800" dirty="0"/>
          </a:p>
        </p:txBody>
      </p:sp>
      <p:sp>
        <p:nvSpPr>
          <p:cNvPr id="20" name="Shape 18"/>
          <p:cNvSpPr/>
          <p:nvPr/>
        </p:nvSpPr>
        <p:spPr>
          <a:xfrm>
            <a:off x="1371600" y="6995160"/>
            <a:ext cx="15430500" cy="1179576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1618488" y="7187184"/>
            <a:ext cx="1851660" cy="768096"/>
          </a:xfrm>
          <a:prstGeom prst="roundRect">
            <a:avLst>
              <a:gd name="adj" fmla="val 8929"/>
            </a:avLst>
          </a:prstGeom>
          <a:solidFill>
            <a:srgbClr val="2BA7A0"/>
          </a:solidFill>
          <a:ln w="19050">
            <a:solidFill>
              <a:srgbClr val="2BA7A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1618488" y="7420356"/>
            <a:ext cx="18516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90%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3709602" y="7323006"/>
            <a:ext cx="25374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BA7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CONTROLADO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6377940" y="7296912"/>
            <a:ext cx="9532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Regra validada, evidência e rotina de revisão.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466344"/>
            <a:ext cx="1645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ASPECTO OPERACIONAL DO XML RTC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escritório precisa saber onde procurar a regra e onde validar o efeito.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165860" y="2167128"/>
            <a:ext cx="8503920" cy="6652260"/>
          </a:xfrm>
          <a:prstGeom prst="roundRect">
            <a:avLst>
              <a:gd name="adj" fmla="val 1031"/>
            </a:avLst>
          </a:prstGeom>
          <a:solidFill>
            <a:srgbClr val="172536"/>
          </a:solidFill>
          <a:ln w="19050">
            <a:solidFill>
              <a:srgbClr val="17253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508760" y="2537460"/>
            <a:ext cx="7818120" cy="5829300"/>
          </a:xfrm>
          <a:prstGeom prst="rect">
            <a:avLst/>
          </a:prstGeom>
          <a:noFill/>
          <a:ln/>
        </p:spPr>
        <p:txBody>
          <a:bodyPr wrap="square" lIns="952" tIns="952" rIns="952" bIns="952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&lt;det nItem="1"&gt;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&lt;prod&gt;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&lt;NCM&gt;...&lt;/NCM&gt;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&lt;CFOP&gt;...&lt;/CFOP&gt;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&lt;/prod&gt;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&lt;IBSCBS&gt;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&lt;CST&gt;...&lt;/CST&gt;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&lt;cClassTrib&gt;...&lt;/cClassTrib&gt;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&lt;vBC&gt;...&lt;/vBC&gt;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&lt;pIBS&gt;...&lt;/pIBS&gt;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&lt;pCBS&gt;...&lt;/pCBS&gt;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&lt;/IBSCBS&gt;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E4E9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&lt;/det&gt;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10218420" y="2167128"/>
            <a:ext cx="6789420" cy="577000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10465308" y="2337128"/>
            <a:ext cx="6295644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validar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0492740" y="3159122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684764" y="2917128"/>
            <a:ext cx="6048756" cy="5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NCM / NBS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492740" y="3779122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0684764" y="3537128"/>
            <a:ext cx="6048756" cy="5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CFOP / INDOP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10492740" y="4399122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10684764" y="4157128"/>
            <a:ext cx="6048756" cy="5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CST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0492740" y="5019122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10684764" y="4777128"/>
            <a:ext cx="6048756" cy="5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cClassTrib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10492740" y="5639122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10684764" y="5397128"/>
            <a:ext cx="6048756" cy="5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de cálculo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10492740" y="6259122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10684764" y="6017128"/>
            <a:ext cx="6048756" cy="5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Alíquota / redução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10492740" y="6879122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10684764" y="6637128"/>
            <a:ext cx="6048756" cy="5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 IBS/CBS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0492740" y="7499122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10684764" y="7257128"/>
            <a:ext cx="6048756" cy="5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Referências e eventos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Referência técnica: NT 2025.002 (NF-e/NFC-e) e leiautes RTC vigentes.</a:t>
            </a:r>
            <a:endParaRPr lang="en-US" sz="124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0"/>
            <a:ext cx="18288000" cy="1028694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936363" y="446354"/>
            <a:ext cx="7578090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dirty="0"/>
              <a:t>PRÁTICA</a:t>
            </a:r>
            <a:r>
              <a:rPr sz="5000" spc="-55" dirty="0"/>
              <a:t> </a:t>
            </a:r>
            <a:r>
              <a:rPr sz="5000" spc="-10" dirty="0"/>
              <a:t>NORTEADORA</a:t>
            </a:r>
            <a:endParaRPr sz="5000"/>
          </a:p>
        </p:txBody>
      </p:sp>
      <p:sp>
        <p:nvSpPr>
          <p:cNvPr id="4" name="object 4"/>
          <p:cNvSpPr txBox="1"/>
          <p:nvPr/>
        </p:nvSpPr>
        <p:spPr>
          <a:xfrm>
            <a:off x="601167" y="2095500"/>
            <a:ext cx="16847185" cy="67945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95"/>
              </a:spcBef>
            </a:pPr>
            <a:r>
              <a:rPr sz="5000" dirty="0">
                <a:latin typeface="Arial MT"/>
                <a:cs typeface="Arial MT"/>
              </a:rPr>
              <a:t>Em</a:t>
            </a:r>
            <a:r>
              <a:rPr sz="5000" spc="390" dirty="0">
                <a:latin typeface="Arial MT"/>
                <a:cs typeface="Arial MT"/>
              </a:rPr>
              <a:t>  </a:t>
            </a:r>
            <a:r>
              <a:rPr sz="5000" dirty="0">
                <a:latin typeface="Arial MT"/>
                <a:cs typeface="Arial MT"/>
              </a:rPr>
              <a:t>um</a:t>
            </a:r>
            <a:r>
              <a:rPr sz="5000" spc="385" dirty="0">
                <a:latin typeface="Arial MT"/>
                <a:cs typeface="Arial MT"/>
              </a:rPr>
              <a:t>  </a:t>
            </a:r>
            <a:r>
              <a:rPr sz="5000" dirty="0">
                <a:latin typeface="Arial MT"/>
                <a:cs typeface="Arial MT"/>
              </a:rPr>
              <a:t>serviço</a:t>
            </a:r>
            <a:r>
              <a:rPr sz="5000" spc="395" dirty="0">
                <a:latin typeface="Arial MT"/>
                <a:cs typeface="Arial MT"/>
              </a:rPr>
              <a:t>  </a:t>
            </a:r>
            <a:r>
              <a:rPr sz="5000" dirty="0">
                <a:latin typeface="Arial MT"/>
                <a:cs typeface="Arial MT"/>
              </a:rPr>
              <a:t>terapêutico</a:t>
            </a:r>
            <a:r>
              <a:rPr sz="5000" spc="395" dirty="0">
                <a:latin typeface="Arial MT"/>
                <a:cs typeface="Arial MT"/>
              </a:rPr>
              <a:t>  </a:t>
            </a:r>
            <a:r>
              <a:rPr sz="5000" dirty="0">
                <a:latin typeface="Arial MT"/>
                <a:cs typeface="Arial MT"/>
              </a:rPr>
              <a:t>por</a:t>
            </a:r>
            <a:r>
              <a:rPr sz="5000" spc="390" dirty="0">
                <a:latin typeface="Arial MT"/>
                <a:cs typeface="Arial MT"/>
              </a:rPr>
              <a:t>  </a:t>
            </a:r>
            <a:r>
              <a:rPr sz="5000" dirty="0">
                <a:latin typeface="Arial MT"/>
                <a:cs typeface="Arial MT"/>
              </a:rPr>
              <a:t>videoconferência,</a:t>
            </a:r>
            <a:r>
              <a:rPr sz="5000" spc="390" dirty="0">
                <a:latin typeface="Arial MT"/>
                <a:cs typeface="Arial MT"/>
              </a:rPr>
              <a:t>  </a:t>
            </a:r>
            <a:r>
              <a:rPr sz="5000" spc="-25" dirty="0">
                <a:latin typeface="Arial MT"/>
                <a:cs typeface="Arial MT"/>
              </a:rPr>
              <a:t>com </a:t>
            </a:r>
            <a:r>
              <a:rPr sz="5000" dirty="0">
                <a:latin typeface="Arial MT"/>
                <a:cs typeface="Arial MT"/>
              </a:rPr>
              <a:t>CNPJ</a:t>
            </a:r>
            <a:r>
              <a:rPr sz="5000" spc="49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de</a:t>
            </a:r>
            <a:r>
              <a:rPr sz="5000" spc="49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atividade</a:t>
            </a:r>
            <a:r>
              <a:rPr sz="5000" spc="50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terapeuta</a:t>
            </a:r>
            <a:r>
              <a:rPr sz="5000" spc="509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sediado</a:t>
            </a:r>
            <a:r>
              <a:rPr sz="5000" spc="49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em</a:t>
            </a:r>
            <a:r>
              <a:rPr sz="5000" spc="50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Fortaleza/CE</a:t>
            </a:r>
            <a:r>
              <a:rPr sz="5000" spc="495" dirty="0">
                <a:latin typeface="Arial MT"/>
                <a:cs typeface="Arial MT"/>
              </a:rPr>
              <a:t> </a:t>
            </a:r>
            <a:r>
              <a:rPr sz="5000" spc="-25" dirty="0">
                <a:latin typeface="Arial MT"/>
                <a:cs typeface="Arial MT"/>
              </a:rPr>
              <a:t>no </a:t>
            </a:r>
            <a:r>
              <a:rPr sz="5000" dirty="0">
                <a:latin typeface="Arial MT"/>
                <a:cs typeface="Arial MT"/>
              </a:rPr>
              <a:t>coworking,</a:t>
            </a:r>
            <a:r>
              <a:rPr sz="5000" spc="3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hospital</a:t>
            </a:r>
            <a:r>
              <a:rPr sz="5000" spc="2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em</a:t>
            </a:r>
            <a:r>
              <a:rPr sz="5000" spc="3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Fortaleza/CE</a:t>
            </a:r>
            <a:r>
              <a:rPr sz="5000" spc="45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e</a:t>
            </a:r>
            <a:r>
              <a:rPr sz="5000" spc="40" dirty="0">
                <a:latin typeface="Arial MT"/>
                <a:cs typeface="Arial MT"/>
              </a:rPr>
              <a:t> </a:t>
            </a:r>
            <a:r>
              <a:rPr sz="5000" dirty="0">
                <a:latin typeface="Arial MT"/>
                <a:cs typeface="Arial MT"/>
              </a:rPr>
              <a:t>paciente</a:t>
            </a:r>
            <a:r>
              <a:rPr sz="5000" spc="15" dirty="0">
                <a:latin typeface="Arial MT"/>
                <a:cs typeface="Arial MT"/>
              </a:rPr>
              <a:t> </a:t>
            </a:r>
            <a:r>
              <a:rPr sz="5000" dirty="0" err="1">
                <a:latin typeface="Arial MT"/>
                <a:cs typeface="Arial MT"/>
              </a:rPr>
              <a:t>em</a:t>
            </a:r>
            <a:r>
              <a:rPr sz="5000" spc="35" dirty="0">
                <a:latin typeface="Arial MT"/>
                <a:cs typeface="Arial MT"/>
              </a:rPr>
              <a:t> </a:t>
            </a:r>
            <a:r>
              <a:rPr lang="pt-BR" sz="5000" spc="35" dirty="0">
                <a:latin typeface="Arial MT"/>
                <a:cs typeface="Arial MT"/>
              </a:rPr>
              <a:t>Itapipoca</a:t>
            </a:r>
            <a:r>
              <a:rPr sz="5000" spc="-10" dirty="0">
                <a:latin typeface="Arial MT"/>
                <a:cs typeface="Arial MT"/>
              </a:rPr>
              <a:t>/CE, </a:t>
            </a:r>
            <a:r>
              <a:rPr sz="5000" b="1" dirty="0">
                <a:latin typeface="Arial"/>
                <a:cs typeface="Arial"/>
              </a:rPr>
              <a:t>onde</a:t>
            </a:r>
            <a:r>
              <a:rPr sz="5000" b="1" spc="39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o</a:t>
            </a:r>
            <a:r>
              <a:rPr sz="5000" b="1" spc="4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ISS</a:t>
            </a:r>
            <a:r>
              <a:rPr sz="5000" b="1" spc="409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seria</a:t>
            </a:r>
            <a:r>
              <a:rPr sz="5000" b="1" spc="40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devido</a:t>
            </a:r>
            <a:r>
              <a:rPr sz="5000" b="1" spc="40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no</a:t>
            </a:r>
            <a:r>
              <a:rPr sz="5000" b="1" spc="40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modelo</a:t>
            </a:r>
            <a:r>
              <a:rPr sz="5000" b="1" spc="39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atual</a:t>
            </a:r>
            <a:r>
              <a:rPr sz="5000" b="1" spc="38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e</a:t>
            </a:r>
            <a:r>
              <a:rPr sz="5000" b="1" spc="40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onde</a:t>
            </a:r>
            <a:r>
              <a:rPr sz="5000" b="1" spc="39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o</a:t>
            </a:r>
            <a:r>
              <a:rPr sz="5000" b="1" spc="420" dirty="0">
                <a:latin typeface="Arial"/>
                <a:cs typeface="Arial"/>
              </a:rPr>
              <a:t> </a:t>
            </a:r>
            <a:r>
              <a:rPr sz="5000" b="1" spc="-25" dirty="0">
                <a:latin typeface="Arial"/>
                <a:cs typeface="Arial"/>
              </a:rPr>
              <a:t>IBS </a:t>
            </a:r>
            <a:r>
              <a:rPr sz="5000" b="1" dirty="0">
                <a:latin typeface="Arial"/>
                <a:cs typeface="Arial"/>
              </a:rPr>
              <a:t>será</a:t>
            </a:r>
            <a:r>
              <a:rPr sz="5000" b="1" spc="-4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devido</a:t>
            </a:r>
            <a:r>
              <a:rPr sz="5000" b="1" spc="-5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no</a:t>
            </a:r>
            <a:r>
              <a:rPr sz="5000" b="1" spc="-2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novo</a:t>
            </a:r>
            <a:r>
              <a:rPr sz="5000" b="1" spc="-5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modelo</a:t>
            </a:r>
            <a:r>
              <a:rPr sz="5000" b="1" spc="-4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da</a:t>
            </a:r>
            <a:r>
              <a:rPr sz="5000" b="1" spc="-2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Reforma</a:t>
            </a:r>
            <a:r>
              <a:rPr sz="5000" b="1" spc="-15" dirty="0">
                <a:latin typeface="Arial"/>
                <a:cs typeface="Arial"/>
              </a:rPr>
              <a:t> </a:t>
            </a:r>
            <a:r>
              <a:rPr sz="5000" b="1" spc="-10" dirty="0">
                <a:latin typeface="Arial"/>
                <a:cs typeface="Arial"/>
              </a:rPr>
              <a:t>Tributária?</a:t>
            </a:r>
            <a:endParaRPr sz="5000" dirty="0">
              <a:latin typeface="Arial"/>
              <a:cs typeface="Arial"/>
            </a:endParaRPr>
          </a:p>
        </p:txBody>
      </p:sp>
      <p:pic>
        <p:nvPicPr>
          <p:cNvPr id="5" name="object 5" descr="logo_prof_tiago_nova_transparente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" y="9208006"/>
            <a:ext cx="3246120" cy="10789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4466"/>
            <a:ext cx="18288000" cy="10278071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B853308-28B8-4A07-871A-770B41824130}"/>
              </a:ext>
            </a:extLst>
          </p:cNvPr>
          <p:cNvSpPr>
            <a:spLocks noGrp="1"/>
          </p:cNvSpPr>
          <p:nvPr/>
        </p:nvSpPr>
        <p:spPr>
          <a:xfrm>
            <a:off x="857250" y="614363"/>
            <a:ext cx="15001875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45627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45627B"/>
                </a:solidFill>
                <a:latin typeface="Arial"/>
                <a:ea typeface="Arial"/>
                <a:cs typeface="Arial"/>
              </a:rPr>
              <a:t>REFORMA TRIBUTÁRIA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1586B7A-71C0-4EB4-A86B-89F49108015E}"/>
              </a:ext>
            </a:extLst>
          </p:cNvPr>
          <p:cNvSpPr>
            <a:spLocks noGrp="1"/>
          </p:cNvSpPr>
          <p:nvPr/>
        </p:nvSpPr>
        <p:spPr>
          <a:xfrm>
            <a:off x="857250" y="1171575"/>
            <a:ext cx="16144875" cy="885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925" b="1">
                <a:solidFill>
                  <a:srgbClr val="102F53"/>
                </a:solidFill>
                <a:latin typeface="Arial"/>
                <a:ea typeface="Arial"/>
                <a:cs typeface="Arial"/>
              </a:defRPr>
            </a:pPr>
            <a:r>
              <a:rPr sz="4388" b="1">
                <a:solidFill>
                  <a:srgbClr val="102F53"/>
                </a:solidFill>
                <a:latin typeface="Arial"/>
                <a:ea typeface="Arial"/>
                <a:cs typeface="Arial"/>
              </a:rPr>
              <a:t>Terapia por vídeo: onde o tributo é devido?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D6D0A63-2FB2-49E8-9E7E-BEB144EB5FD5}"/>
              </a:ext>
            </a:extLst>
          </p:cNvPr>
          <p:cNvSpPr>
            <a:spLocks noGrp="1"/>
          </p:cNvSpPr>
          <p:nvPr/>
        </p:nvSpPr>
        <p:spPr>
          <a:xfrm>
            <a:off x="857250" y="2157413"/>
            <a:ext cx="16287750" cy="50006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46586C"/>
                </a:solidFill>
                <a:latin typeface="Arial"/>
                <a:ea typeface="Arial"/>
                <a:cs typeface="Arial"/>
              </a:defRPr>
            </a:pPr>
            <a:r>
              <a:rPr sz="2588" dirty="0" err="1">
                <a:solidFill>
                  <a:srgbClr val="46586C"/>
                </a:solidFill>
                <a:latin typeface="Arial"/>
                <a:ea typeface="Arial"/>
                <a:cs typeface="Arial"/>
              </a:rPr>
              <a:t>Prestador</a:t>
            </a:r>
            <a:r>
              <a:rPr sz="2588" dirty="0">
                <a:solidFill>
                  <a:srgbClr val="46586C"/>
                </a:solidFill>
                <a:latin typeface="Arial"/>
                <a:ea typeface="Arial"/>
                <a:cs typeface="Arial"/>
              </a:rPr>
              <a:t> e hospital </a:t>
            </a:r>
            <a:r>
              <a:rPr sz="2588" dirty="0" err="1">
                <a:solidFill>
                  <a:srgbClr val="46586C"/>
                </a:solidFill>
                <a:latin typeface="Arial"/>
                <a:ea typeface="Arial"/>
                <a:cs typeface="Arial"/>
              </a:rPr>
              <a:t>em</a:t>
            </a:r>
            <a:r>
              <a:rPr sz="2588" dirty="0">
                <a:solidFill>
                  <a:srgbClr val="46586C"/>
                </a:solidFill>
                <a:latin typeface="Arial"/>
                <a:ea typeface="Arial"/>
                <a:cs typeface="Arial"/>
              </a:rPr>
              <a:t> Fortaleza/CE. </a:t>
            </a:r>
            <a:r>
              <a:rPr sz="2588" dirty="0" err="1">
                <a:solidFill>
                  <a:srgbClr val="46586C"/>
                </a:solidFill>
                <a:latin typeface="Arial"/>
                <a:ea typeface="Arial"/>
                <a:cs typeface="Arial"/>
              </a:rPr>
              <a:t>Paciente</a:t>
            </a:r>
            <a:r>
              <a:rPr sz="2588" dirty="0">
                <a:solidFill>
                  <a:srgbClr val="46586C"/>
                </a:solidFill>
                <a:latin typeface="Arial"/>
                <a:ea typeface="Arial"/>
                <a:cs typeface="Arial"/>
              </a:rPr>
              <a:t> </a:t>
            </a:r>
            <a:r>
              <a:rPr sz="2588" dirty="0" err="1">
                <a:solidFill>
                  <a:srgbClr val="46586C"/>
                </a:solidFill>
                <a:latin typeface="Arial"/>
                <a:ea typeface="Arial"/>
                <a:cs typeface="Arial"/>
              </a:rPr>
              <a:t>em</a:t>
            </a:r>
            <a:r>
              <a:rPr sz="2588" dirty="0">
                <a:solidFill>
                  <a:srgbClr val="46586C"/>
                </a:solidFill>
                <a:latin typeface="Arial"/>
                <a:ea typeface="Arial"/>
                <a:cs typeface="Arial"/>
              </a:rPr>
              <a:t> </a:t>
            </a:r>
            <a:r>
              <a:rPr lang="pt-BR" sz="2588" dirty="0">
                <a:solidFill>
                  <a:srgbClr val="46586C"/>
                </a:solidFill>
                <a:latin typeface="Arial"/>
                <a:ea typeface="Arial"/>
                <a:cs typeface="Arial"/>
              </a:rPr>
              <a:t>Itapipoca</a:t>
            </a:r>
            <a:r>
              <a:rPr sz="2588" dirty="0">
                <a:solidFill>
                  <a:srgbClr val="46586C"/>
                </a:solidFill>
                <a:latin typeface="Arial"/>
                <a:ea typeface="Arial"/>
                <a:cs typeface="Arial"/>
              </a:rPr>
              <a:t>/CE.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64DC9175-BD49-4294-8938-674F5E6C604B}"/>
              </a:ext>
            </a:extLst>
          </p:cNvPr>
          <p:cNvSpPr>
            <a:spLocks noGrp="1"/>
          </p:cNvSpPr>
          <p:nvPr/>
        </p:nvSpPr>
        <p:spPr>
          <a:xfrm>
            <a:off x="857250" y="3014663"/>
            <a:ext cx="8001000" cy="3829050"/>
          </a:xfrm>
          <a:prstGeom prst="roundRect">
            <a:avLst>
              <a:gd name="adj" fmla="val 5224"/>
            </a:avLst>
          </a:prstGeom>
          <a:solidFill>
            <a:srgbClr val="123559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5238BA4-F30A-4B4E-AB2A-FD2A7E119CB1}"/>
              </a:ext>
            </a:extLst>
          </p:cNvPr>
          <p:cNvSpPr>
            <a:spLocks noGrp="1"/>
          </p:cNvSpPr>
          <p:nvPr/>
        </p:nvSpPr>
        <p:spPr>
          <a:xfrm>
            <a:off x="1228726" y="3314701"/>
            <a:ext cx="7243763" cy="50006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8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ISS: MODELO ATUAL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BF5EADF-0B86-4F08-ACB6-79C45CD0C7B6}"/>
              </a:ext>
            </a:extLst>
          </p:cNvPr>
          <p:cNvSpPr>
            <a:spLocks noGrp="1"/>
          </p:cNvSpPr>
          <p:nvPr/>
        </p:nvSpPr>
        <p:spPr>
          <a:xfrm>
            <a:off x="1228726" y="3971926"/>
            <a:ext cx="7243763" cy="8143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FORTALEZA/CE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16CACF2-4C66-4A50-9433-D413456F74AB}"/>
              </a:ext>
            </a:extLst>
          </p:cNvPr>
          <p:cNvSpPr>
            <a:spLocks noGrp="1"/>
          </p:cNvSpPr>
          <p:nvPr/>
        </p:nvSpPr>
        <p:spPr>
          <a:xfrm>
            <a:off x="1228726" y="5000626"/>
            <a:ext cx="7243763" cy="95726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13">
                <a:solidFill>
                  <a:srgbClr val="FFFFFF"/>
                </a:solidFill>
                <a:latin typeface="Arial"/>
                <a:ea typeface="Arial"/>
                <a:cs typeface="Arial"/>
              </a:rPr>
              <a:t>Regra: local do estabelecimento prestador.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5876AAD-FB61-474E-ABAD-7EE9E880D68B}"/>
              </a:ext>
            </a:extLst>
          </p:cNvPr>
          <p:cNvSpPr>
            <a:spLocks noGrp="1"/>
          </p:cNvSpPr>
          <p:nvPr/>
        </p:nvSpPr>
        <p:spPr>
          <a:xfrm>
            <a:off x="1228726" y="5943601"/>
            <a:ext cx="7243763" cy="67151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DCE7F1"/>
                </a:solidFill>
                <a:latin typeface="Arial"/>
                <a:ea typeface="Arial"/>
                <a:cs typeface="Arial"/>
              </a:defRPr>
            </a:pPr>
            <a:r>
              <a:rPr sz="1913">
                <a:solidFill>
                  <a:srgbClr val="DCE7F1"/>
                </a:solidFill>
                <a:latin typeface="Arial"/>
                <a:ea typeface="Arial"/>
                <a:cs typeface="Arial"/>
              </a:rPr>
              <a:t>O coworking deve representar uma unidade efetiva</a:t>
            </a:r>
          </a:p>
          <a:p>
            <a:pPr>
              <a:defRPr sz="1275" b="0">
                <a:solidFill>
                  <a:srgbClr val="DCE7F1"/>
                </a:solidFill>
                <a:latin typeface="Arial"/>
                <a:ea typeface="Arial"/>
                <a:cs typeface="Arial"/>
              </a:defRPr>
            </a:pPr>
            <a:r>
              <a:rPr sz="1913">
                <a:solidFill>
                  <a:srgbClr val="DCE7F1"/>
                </a:solidFill>
                <a:latin typeface="Arial"/>
                <a:ea typeface="Arial"/>
                <a:cs typeface="Arial"/>
              </a:rPr>
              <a:t>do prestador, e não apenas um endereço cadastral.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17213F13-73D3-4E76-A120-0F40AEBE57F5}"/>
              </a:ext>
            </a:extLst>
          </p:cNvPr>
          <p:cNvSpPr>
            <a:spLocks noGrp="1"/>
          </p:cNvSpPr>
          <p:nvPr/>
        </p:nvSpPr>
        <p:spPr>
          <a:xfrm>
            <a:off x="9429750" y="3014663"/>
            <a:ext cx="8001000" cy="3829050"/>
          </a:xfrm>
          <a:prstGeom prst="roundRect">
            <a:avLst>
              <a:gd name="adj" fmla="val 5224"/>
            </a:avLst>
          </a:prstGeom>
          <a:solidFill>
            <a:srgbClr val="EDF3F8"/>
          </a:solidFill>
          <a:ln w="9525">
            <a:solidFill>
              <a:srgbClr val="B9CAD8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61D7745-A183-404A-804D-19E8E07A7CBD}"/>
              </a:ext>
            </a:extLst>
          </p:cNvPr>
          <p:cNvSpPr>
            <a:spLocks noGrp="1"/>
          </p:cNvSpPr>
          <p:nvPr/>
        </p:nvSpPr>
        <p:spPr>
          <a:xfrm>
            <a:off x="9801226" y="3314701"/>
            <a:ext cx="7243763" cy="50006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123559"/>
                </a:solidFill>
                <a:latin typeface="Arial"/>
                <a:ea typeface="Arial"/>
                <a:cs typeface="Arial"/>
              </a:defRPr>
            </a:pPr>
            <a:r>
              <a:rPr sz="2588" b="1">
                <a:solidFill>
                  <a:srgbClr val="123559"/>
                </a:solidFill>
                <a:latin typeface="Arial"/>
                <a:ea typeface="Arial"/>
                <a:cs typeface="Arial"/>
              </a:rPr>
              <a:t>IBS: NOVO MODELO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C682EE6-3EB0-4259-AE66-B64AFD97A5D5}"/>
              </a:ext>
            </a:extLst>
          </p:cNvPr>
          <p:cNvSpPr>
            <a:spLocks noGrp="1"/>
          </p:cNvSpPr>
          <p:nvPr/>
        </p:nvSpPr>
        <p:spPr>
          <a:xfrm>
            <a:off x="9801226" y="3971926"/>
            <a:ext cx="7243763" cy="8143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75" b="1">
                <a:solidFill>
                  <a:srgbClr val="123559"/>
                </a:solidFill>
                <a:latin typeface="Arial"/>
                <a:ea typeface="Arial"/>
                <a:cs typeface="Arial"/>
              </a:defRPr>
            </a:pPr>
            <a:r>
              <a:rPr lang="pt-BR" sz="4613" b="1" dirty="0">
                <a:solidFill>
                  <a:srgbClr val="123559"/>
                </a:solidFill>
                <a:latin typeface="Arial"/>
                <a:ea typeface="Arial"/>
                <a:cs typeface="Arial"/>
              </a:rPr>
              <a:t>ITAPIPOCA</a:t>
            </a:r>
            <a:r>
              <a:rPr sz="4613" b="1" dirty="0">
                <a:solidFill>
                  <a:srgbClr val="123559"/>
                </a:solidFill>
                <a:latin typeface="Arial"/>
                <a:ea typeface="Arial"/>
                <a:cs typeface="Arial"/>
              </a:rPr>
              <a:t>/CE*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9AFA64E-9DE9-4E0F-AC88-ABD614791F41}"/>
              </a:ext>
            </a:extLst>
          </p:cNvPr>
          <p:cNvSpPr>
            <a:spLocks noGrp="1"/>
          </p:cNvSpPr>
          <p:nvPr/>
        </p:nvSpPr>
        <p:spPr>
          <a:xfrm>
            <a:off x="9801226" y="4943475"/>
            <a:ext cx="7243763" cy="971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123559"/>
                </a:solidFill>
                <a:latin typeface="Arial"/>
                <a:ea typeface="Arial"/>
                <a:cs typeface="Arial"/>
              </a:defRPr>
            </a:pPr>
            <a:r>
              <a:rPr sz="2813">
                <a:solidFill>
                  <a:srgbClr val="123559"/>
                </a:solidFill>
                <a:latin typeface="Arial"/>
                <a:ea typeface="Arial"/>
                <a:cs typeface="Arial"/>
              </a:rPr>
              <a:t>Regra: domicílio principal do adquirente</a:t>
            </a:r>
          </a:p>
          <a:p>
            <a:pPr>
              <a:defRPr sz="1875" b="0">
                <a:solidFill>
                  <a:srgbClr val="123559"/>
                </a:solidFill>
                <a:latin typeface="Arial"/>
                <a:ea typeface="Arial"/>
                <a:cs typeface="Arial"/>
              </a:defRPr>
            </a:pPr>
            <a:r>
              <a:rPr sz="2813">
                <a:solidFill>
                  <a:srgbClr val="123559"/>
                </a:solidFill>
                <a:latin typeface="Arial"/>
                <a:ea typeface="Arial"/>
                <a:cs typeface="Arial"/>
              </a:rPr>
              <a:t>no atendimento à distância.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A3A6F9B-0BCF-44BB-8824-E669D28AF7A4}"/>
              </a:ext>
            </a:extLst>
          </p:cNvPr>
          <p:cNvSpPr>
            <a:spLocks noGrp="1"/>
          </p:cNvSpPr>
          <p:nvPr/>
        </p:nvSpPr>
        <p:spPr>
          <a:xfrm>
            <a:off x="9801226" y="5943601"/>
            <a:ext cx="7243763" cy="67151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46586C"/>
                </a:solidFill>
                <a:latin typeface="Arial"/>
                <a:ea typeface="Arial"/>
                <a:cs typeface="Arial"/>
              </a:defRPr>
            </a:pPr>
            <a:r>
              <a:rPr sz="1913">
                <a:solidFill>
                  <a:srgbClr val="46586C"/>
                </a:solidFill>
                <a:latin typeface="Arial"/>
                <a:ea typeface="Arial"/>
                <a:cs typeface="Arial"/>
              </a:rPr>
              <a:t>*Se o paciente contratar o serviço e tiver domicílio</a:t>
            </a:r>
          </a:p>
          <a:p>
            <a:pPr>
              <a:defRPr sz="1275" b="0">
                <a:solidFill>
                  <a:srgbClr val="46586C"/>
                </a:solidFill>
                <a:latin typeface="Arial"/>
                <a:ea typeface="Arial"/>
                <a:cs typeface="Arial"/>
              </a:defRPr>
            </a:pPr>
            <a:r>
              <a:rPr sz="1913">
                <a:solidFill>
                  <a:srgbClr val="46586C"/>
                </a:solidFill>
                <a:latin typeface="Arial"/>
                <a:ea typeface="Arial"/>
                <a:cs typeface="Arial"/>
              </a:rPr>
              <a:t>principal em Crateús. IBS estadual: Ceará.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D53DDA39-C9FC-4003-8B41-D5C768B314D8}"/>
              </a:ext>
            </a:extLst>
          </p:cNvPr>
          <p:cNvSpPr>
            <a:spLocks noGrp="1"/>
          </p:cNvSpPr>
          <p:nvPr/>
        </p:nvSpPr>
        <p:spPr>
          <a:xfrm>
            <a:off x="857250" y="7200900"/>
            <a:ext cx="16573500" cy="1457325"/>
          </a:xfrm>
          <a:prstGeom prst="roundRect">
            <a:avLst>
              <a:gd name="adj" fmla="val 13725"/>
            </a:avLst>
          </a:prstGeom>
          <a:solidFill>
            <a:srgbClr val="FFFFFF"/>
          </a:solidFill>
          <a:ln w="9525">
            <a:solidFill>
              <a:srgbClr val="B5C3CF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5D73480-6B94-42C8-A203-E8D03972E496}"/>
              </a:ext>
            </a:extLst>
          </p:cNvPr>
          <p:cNvSpPr>
            <a:spLocks noGrp="1"/>
          </p:cNvSpPr>
          <p:nvPr/>
        </p:nvSpPr>
        <p:spPr>
          <a:xfrm>
            <a:off x="1171575" y="7415213"/>
            <a:ext cx="15773400" cy="41433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1">
                <a:solidFill>
                  <a:srgbClr val="1235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23559"/>
                </a:solidFill>
                <a:latin typeface="Arial"/>
                <a:ea typeface="Arial"/>
                <a:cs typeface="Arial"/>
              </a:rPr>
              <a:t>E SE O HOSPITAL CONTRATAR?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B7F4F6F5-55A6-42C0-A9B5-E58675D11D7F}"/>
              </a:ext>
            </a:extLst>
          </p:cNvPr>
          <p:cNvSpPr>
            <a:spLocks noGrp="1"/>
          </p:cNvSpPr>
          <p:nvPr/>
        </p:nvSpPr>
        <p:spPr>
          <a:xfrm>
            <a:off x="1171575" y="7872413"/>
            <a:ext cx="15859125" cy="7000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364A60"/>
                </a:solidFill>
                <a:latin typeface="Arial"/>
                <a:ea typeface="Arial"/>
                <a:cs typeface="Arial"/>
              </a:defRPr>
            </a:pPr>
            <a:r>
              <a:rPr sz="2250">
                <a:solidFill>
                  <a:srgbClr val="364A60"/>
                </a:solidFill>
                <a:latin typeface="Arial"/>
                <a:ea typeface="Arial"/>
                <a:cs typeface="Arial"/>
              </a:rPr>
              <a:t>Se for o adquirente em nome próprio, o IBS da contratação do terapeuta poderá ter Fortaleza</a:t>
            </a:r>
          </a:p>
          <a:p>
            <a:pPr>
              <a:defRPr sz="1500" b="0">
                <a:solidFill>
                  <a:srgbClr val="364A60"/>
                </a:solidFill>
                <a:latin typeface="Arial"/>
                <a:ea typeface="Arial"/>
                <a:cs typeface="Arial"/>
              </a:defRPr>
            </a:pPr>
            <a:r>
              <a:rPr sz="2250">
                <a:solidFill>
                  <a:srgbClr val="364A60"/>
                </a:solidFill>
                <a:latin typeface="Arial"/>
                <a:ea typeface="Arial"/>
                <a:cs typeface="Arial"/>
              </a:rPr>
              <a:t>como destino. A prestação do hospital ao paciente constitui outra operação.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EFCC2351-B070-4186-AE60-70207FFA6218}"/>
              </a:ext>
            </a:extLst>
          </p:cNvPr>
          <p:cNvSpPr>
            <a:spLocks noGrp="1"/>
          </p:cNvSpPr>
          <p:nvPr/>
        </p:nvSpPr>
        <p:spPr>
          <a:xfrm>
            <a:off x="857250" y="9115426"/>
            <a:ext cx="12144375" cy="61436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526376"/>
                </a:solidFill>
                <a:latin typeface="Arial"/>
                <a:ea typeface="Arial"/>
                <a:cs typeface="Arial"/>
              </a:rPr>
              <a:t>Base legal: LC 116/2003, arts. 3º e 4º. LC 214/2025, arts. 3º, 11, X e § 5º, e 15,</a:t>
            </a:r>
          </a:p>
          <a:p>
            <a:pPr>
              <a:defRPr sz="105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526376"/>
                </a:solidFill>
                <a:latin typeface="Arial"/>
                <a:ea typeface="Arial"/>
                <a:cs typeface="Arial"/>
              </a:rPr>
              <a:t>com alterações da LC 227/2026. Comparação das regras de localização dos tributos.</a:t>
            </a:r>
          </a:p>
        </p:txBody>
      </p:sp>
    </p:spTree>
    <p:extLst>
      <p:ext uri="{BB962C8B-B14F-4D97-AF65-F5344CB8AC3E}">
        <p14:creationId xmlns:p14="http://schemas.microsoft.com/office/powerpoint/2010/main" val="1757082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10287000"/>
          </a:xfrm>
          <a:prstGeom prst="rect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1028700" y="10287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1028700" y="3086100"/>
            <a:ext cx="165735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LABORATÓRIO DE EVENTOS FISCAIS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1042416" y="4498848"/>
            <a:ext cx="219456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457200" y="4869180"/>
            <a:ext cx="171861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nota fiscal não termina na autorização. O fato posterior muda o tratamento.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260604"/>
            <a:ext cx="1645920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A3760"/>
                </a:solidFill>
                <a:latin typeface="Arial" pitchFamily="34" charset="0"/>
                <a:cs typeface="Arial" pitchFamily="34" charset="-120"/>
              </a:rPr>
              <a:t>FATOS APÓS AUTORIZAÇÃO DA NOTA FISCAL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6103620" y="2125980"/>
            <a:ext cx="6035040" cy="1028700"/>
          </a:xfrm>
          <a:prstGeom prst="roundRect">
            <a:avLst>
              <a:gd name="adj" fmla="val 8000"/>
            </a:avLst>
          </a:prstGeom>
          <a:solidFill>
            <a:srgbClr val="0A3760"/>
          </a:solidFill>
          <a:ln w="19050">
            <a:solidFill>
              <a:srgbClr val="0A376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6446520" y="2496312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OPERAÇÃO OCORREU COMO PREVISTO?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9121140" y="3154680"/>
            <a:ext cx="0" cy="1028700"/>
          </a:xfrm>
          <a:prstGeom prst="line">
            <a:avLst/>
          </a:prstGeom>
          <a:noFill/>
          <a:ln w="22860">
            <a:solidFill>
              <a:srgbClr val="D7DCE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932688" y="4183380"/>
            <a:ext cx="2907792" cy="2125980"/>
          </a:xfrm>
          <a:prstGeom prst="roundRect">
            <a:avLst>
              <a:gd name="adj" fmla="val 5161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1179576" y="4402836"/>
            <a:ext cx="24140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EXISTIU FOI DESFEITA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179576" y="5510784"/>
            <a:ext cx="2414016" cy="6995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Cancelamento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9121140" y="3154680"/>
            <a:ext cx="0" cy="1028700"/>
          </a:xfrm>
          <a:prstGeom prst="line">
            <a:avLst/>
          </a:prstGeom>
          <a:noFill/>
          <a:ln w="22860">
            <a:solidFill>
              <a:srgbClr val="D7DCE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4389120" y="4183380"/>
            <a:ext cx="2907792" cy="212598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636008" y="4402836"/>
            <a:ext cx="24140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BEM RETORNOU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4636008" y="5280660"/>
            <a:ext cx="2414016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800" dirty="0" err="1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Devolução</a:t>
            </a: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recusa</a:t>
            </a:r>
            <a:endParaRPr lang="en-US" sz="2800" dirty="0"/>
          </a:p>
        </p:txBody>
      </p:sp>
      <p:sp>
        <p:nvSpPr>
          <p:cNvPr id="15" name="Shape 13"/>
          <p:cNvSpPr/>
          <p:nvPr/>
        </p:nvSpPr>
        <p:spPr>
          <a:xfrm>
            <a:off x="9121140" y="3154680"/>
            <a:ext cx="164592" cy="1028700"/>
          </a:xfrm>
          <a:prstGeom prst="line">
            <a:avLst/>
          </a:prstGeom>
          <a:noFill/>
          <a:ln w="22860">
            <a:solidFill>
              <a:srgbClr val="D7DCE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7845552" y="4183380"/>
            <a:ext cx="2907792" cy="2125980"/>
          </a:xfrm>
          <a:prstGeom prst="roundRect">
            <a:avLst>
              <a:gd name="adj" fmla="val 5161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8092440" y="4402836"/>
            <a:ext cx="24140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 MUDOU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8092440" y="5143500"/>
            <a:ext cx="2414016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Ajuste de débito/crédito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9121140" y="3154680"/>
            <a:ext cx="3621024" cy="1028700"/>
          </a:xfrm>
          <a:prstGeom prst="line">
            <a:avLst/>
          </a:prstGeom>
          <a:noFill/>
          <a:ln w="22860">
            <a:solidFill>
              <a:srgbClr val="D7DCE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11301984" y="4183380"/>
            <a:ext cx="2907792" cy="212598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11548872" y="4402836"/>
            <a:ext cx="24140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INFORMAÇÃO MUDOU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1548872" y="5362956"/>
            <a:ext cx="2414016" cy="74066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Correção conforme hipótese</a:t>
            </a:r>
            <a:endParaRPr lang="en-US" sz="2200" dirty="0"/>
          </a:p>
        </p:txBody>
      </p:sp>
      <p:sp>
        <p:nvSpPr>
          <p:cNvPr id="23" name="Shape 21"/>
          <p:cNvSpPr/>
          <p:nvPr/>
        </p:nvSpPr>
        <p:spPr>
          <a:xfrm>
            <a:off x="9121140" y="3154680"/>
            <a:ext cx="7077456" cy="1028700"/>
          </a:xfrm>
          <a:prstGeom prst="line">
            <a:avLst/>
          </a:prstGeom>
          <a:noFill/>
          <a:ln w="22860">
            <a:solidFill>
              <a:srgbClr val="D7DCE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14758416" y="4183380"/>
            <a:ext cx="2907792" cy="2125980"/>
          </a:xfrm>
          <a:prstGeom prst="roundRect">
            <a:avLst>
              <a:gd name="adj" fmla="val 5161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15005304" y="4402836"/>
            <a:ext cx="241401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PAGAMENTO NÃO VINCULOU</a:t>
            </a:r>
            <a:endParaRPr lang="en-US" sz="2250" dirty="0"/>
          </a:p>
        </p:txBody>
      </p:sp>
      <p:sp>
        <p:nvSpPr>
          <p:cNvPr id="26" name="Text 24"/>
          <p:cNvSpPr/>
          <p:nvPr/>
        </p:nvSpPr>
        <p:spPr>
          <a:xfrm>
            <a:off x="15005304" y="5280660"/>
            <a:ext cx="2414016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Vinculação / conciliação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891540" y="7406640"/>
            <a:ext cx="165277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900" b="1" dirty="0" err="1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evento</a:t>
            </a:r>
            <a:r>
              <a:rPr lang="en-US" sz="3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não é “correção genérica”; precisa representar o fato econômico que efetivamente ocorreu.</a:t>
            </a:r>
            <a:endParaRPr lang="en-US" sz="27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6E571-D7EB-667E-56EB-4370FA320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B338470-B57E-DA2D-0878-9FB45D64B784}"/>
              </a:ext>
            </a:extLst>
          </p:cNvPr>
          <p:cNvSpPr/>
          <p:nvPr/>
        </p:nvSpPr>
        <p:spPr>
          <a:xfrm>
            <a:off x="891540" y="342900"/>
            <a:ext cx="16459200" cy="809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MAPA DE EVENTOS E OCORRÊNCIAS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2FAB574-2088-5752-F659-ADD3B9769104}"/>
              </a:ext>
            </a:extLst>
          </p:cNvPr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B3E8E1B2-92FE-E369-0F9D-539B2C37FD46}"/>
              </a:ext>
            </a:extLst>
          </p:cNvPr>
          <p:cNvSpPr/>
          <p:nvPr/>
        </p:nvSpPr>
        <p:spPr>
          <a:xfrm>
            <a:off x="1124712" y="2221992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4F7F9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184934D-8EC0-3EDA-2191-5C633B3E47C8}"/>
              </a:ext>
            </a:extLst>
          </p:cNvPr>
          <p:cNvSpPr/>
          <p:nvPr/>
        </p:nvSpPr>
        <p:spPr>
          <a:xfrm>
            <a:off x="1316736" y="2414016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5286EBE-17EE-39E6-3FAB-82C39EF39C92}"/>
              </a:ext>
            </a:extLst>
          </p:cNvPr>
          <p:cNvSpPr/>
          <p:nvPr/>
        </p:nvSpPr>
        <p:spPr>
          <a:xfrm>
            <a:off x="1824228" y="2681478"/>
            <a:ext cx="24963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Cancelamento</a:t>
            </a:r>
            <a:endParaRPr lang="en-US" sz="28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95EFB0B-C6F6-CE26-729B-FB63043CEDE1}"/>
              </a:ext>
            </a:extLst>
          </p:cNvPr>
          <p:cNvSpPr/>
          <p:nvPr/>
        </p:nvSpPr>
        <p:spPr>
          <a:xfrm>
            <a:off x="5280660" y="2221992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6C11B22-1C28-2CD5-1971-AEBF3C8D91AC}"/>
              </a:ext>
            </a:extLst>
          </p:cNvPr>
          <p:cNvSpPr/>
          <p:nvPr/>
        </p:nvSpPr>
        <p:spPr>
          <a:xfrm>
            <a:off x="5472684" y="2414016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8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3AB4C91-E901-FB30-C9F0-A77A056B8A17}"/>
              </a:ext>
            </a:extLst>
          </p:cNvPr>
          <p:cNvSpPr/>
          <p:nvPr/>
        </p:nvSpPr>
        <p:spPr>
          <a:xfrm>
            <a:off x="6014466" y="2727365"/>
            <a:ext cx="28117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Devolução total</a:t>
            </a:r>
            <a:endParaRPr lang="en-US" sz="28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4D5DB93A-904C-6A33-52AE-63BCFB5E356F}"/>
              </a:ext>
            </a:extLst>
          </p:cNvPr>
          <p:cNvSpPr/>
          <p:nvPr/>
        </p:nvSpPr>
        <p:spPr>
          <a:xfrm>
            <a:off x="9436608" y="2221992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4F7F9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DB75719-E4C1-5F1B-C1A2-44B9335C8900}"/>
              </a:ext>
            </a:extLst>
          </p:cNvPr>
          <p:cNvSpPr/>
          <p:nvPr/>
        </p:nvSpPr>
        <p:spPr>
          <a:xfrm>
            <a:off x="9628632" y="2414016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8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C87FE53-52E9-7C49-FE1F-128B13ED4F9B}"/>
              </a:ext>
            </a:extLst>
          </p:cNvPr>
          <p:cNvSpPr/>
          <p:nvPr/>
        </p:nvSpPr>
        <p:spPr>
          <a:xfrm>
            <a:off x="9944100" y="2732718"/>
            <a:ext cx="30815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Devolução parcial</a:t>
            </a:r>
            <a:endParaRPr lang="en-US" sz="28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5CC46418-BB63-2F9A-818C-A9D9B64E3C8A}"/>
              </a:ext>
            </a:extLst>
          </p:cNvPr>
          <p:cNvSpPr/>
          <p:nvPr/>
        </p:nvSpPr>
        <p:spPr>
          <a:xfrm>
            <a:off x="13592556" y="2221992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A0CD9F17-8EF9-A5D7-4F8A-0F8EFD7E83FF}"/>
              </a:ext>
            </a:extLst>
          </p:cNvPr>
          <p:cNvSpPr/>
          <p:nvPr/>
        </p:nvSpPr>
        <p:spPr>
          <a:xfrm>
            <a:off x="13784580" y="2414016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8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47FA0BE7-4679-D142-1CEA-4D4723A236FA}"/>
              </a:ext>
            </a:extLst>
          </p:cNvPr>
          <p:cNvSpPr/>
          <p:nvPr/>
        </p:nvSpPr>
        <p:spPr>
          <a:xfrm>
            <a:off x="13784580" y="2727365"/>
            <a:ext cx="3154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Recusa</a:t>
            </a:r>
            <a:endParaRPr lang="en-US" sz="28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1FB694A3-B742-AE9A-1019-D8309F1D8CE8}"/>
              </a:ext>
            </a:extLst>
          </p:cNvPr>
          <p:cNvSpPr/>
          <p:nvPr/>
        </p:nvSpPr>
        <p:spPr>
          <a:xfrm>
            <a:off x="1119136" y="4238244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4F7F9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A8C28194-30D3-6D4B-D021-EBC9452756EB}"/>
              </a:ext>
            </a:extLst>
          </p:cNvPr>
          <p:cNvSpPr/>
          <p:nvPr/>
        </p:nvSpPr>
        <p:spPr>
          <a:xfrm>
            <a:off x="1316736" y="4430268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8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F847D75-7083-AC30-ECEF-47EC282968F6}"/>
              </a:ext>
            </a:extLst>
          </p:cNvPr>
          <p:cNvSpPr/>
          <p:nvPr/>
        </p:nvSpPr>
        <p:spPr>
          <a:xfrm>
            <a:off x="1316736" y="4828031"/>
            <a:ext cx="3505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Complemento de preço</a:t>
            </a:r>
            <a:endParaRPr lang="en-US" sz="240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7547CA18-351F-6DD6-37D3-C5CA9BCFEBBC}"/>
              </a:ext>
            </a:extLst>
          </p:cNvPr>
          <p:cNvSpPr/>
          <p:nvPr/>
        </p:nvSpPr>
        <p:spPr>
          <a:xfrm>
            <a:off x="5280660" y="4238244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B4F8328B-FA2A-9C1B-BE94-8696A767ADE1}"/>
              </a:ext>
            </a:extLst>
          </p:cNvPr>
          <p:cNvSpPr/>
          <p:nvPr/>
        </p:nvSpPr>
        <p:spPr>
          <a:xfrm>
            <a:off x="5472684" y="4430268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8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276F3B9F-708F-3CB0-41B8-4E501EEECC68}"/>
              </a:ext>
            </a:extLst>
          </p:cNvPr>
          <p:cNvSpPr/>
          <p:nvPr/>
        </p:nvSpPr>
        <p:spPr>
          <a:xfrm>
            <a:off x="5502420" y="4828031"/>
            <a:ext cx="332382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Desconto</a:t>
            </a: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posterior</a:t>
            </a:r>
            <a:endParaRPr lang="en-US" sz="280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48D258EB-E652-5452-F904-0AEE5D5A41CF}"/>
              </a:ext>
            </a:extLst>
          </p:cNvPr>
          <p:cNvSpPr/>
          <p:nvPr/>
        </p:nvSpPr>
        <p:spPr>
          <a:xfrm>
            <a:off x="9436608" y="4238244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4F7F9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CCDB433E-4DA9-AB40-C15C-DBF7F6A8C161}"/>
              </a:ext>
            </a:extLst>
          </p:cNvPr>
          <p:cNvSpPr/>
          <p:nvPr/>
        </p:nvSpPr>
        <p:spPr>
          <a:xfrm>
            <a:off x="9628632" y="4430268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80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D311C1DC-23C0-A12D-8215-A27545AC236F}"/>
              </a:ext>
            </a:extLst>
          </p:cNvPr>
          <p:cNvSpPr/>
          <p:nvPr/>
        </p:nvSpPr>
        <p:spPr>
          <a:xfrm>
            <a:off x="9587484" y="4732020"/>
            <a:ext cx="31455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Juros e multas</a:t>
            </a:r>
            <a:endParaRPr lang="en-US" sz="2800" dirty="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50351B59-D752-41A8-4778-9B805A1AD534}"/>
              </a:ext>
            </a:extLst>
          </p:cNvPr>
          <p:cNvSpPr/>
          <p:nvPr/>
        </p:nvSpPr>
        <p:spPr>
          <a:xfrm>
            <a:off x="13592556" y="4238244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878DFF91-F095-EA9B-B318-FCF43A49DBF7}"/>
              </a:ext>
            </a:extLst>
          </p:cNvPr>
          <p:cNvSpPr/>
          <p:nvPr/>
        </p:nvSpPr>
        <p:spPr>
          <a:xfrm>
            <a:off x="13784580" y="4430268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280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A0CEE379-EE3E-EDCC-F215-2644EC560EF3}"/>
              </a:ext>
            </a:extLst>
          </p:cNvPr>
          <p:cNvSpPr/>
          <p:nvPr/>
        </p:nvSpPr>
        <p:spPr>
          <a:xfrm>
            <a:off x="13784580" y="4757890"/>
            <a:ext cx="338428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Pagamento antecipado</a:t>
            </a:r>
            <a:endParaRPr lang="en-US" sz="2800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36754E18-370F-8D43-09D1-4C67E262E4F0}"/>
              </a:ext>
            </a:extLst>
          </p:cNvPr>
          <p:cNvSpPr/>
          <p:nvPr/>
        </p:nvSpPr>
        <p:spPr>
          <a:xfrm>
            <a:off x="1124712" y="6254496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4F7F9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5DBEED63-01C8-243F-3921-A3565714AB38}"/>
              </a:ext>
            </a:extLst>
          </p:cNvPr>
          <p:cNvSpPr/>
          <p:nvPr/>
        </p:nvSpPr>
        <p:spPr>
          <a:xfrm>
            <a:off x="1316736" y="6446520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280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C2B88ED7-AE0E-A19C-38B7-40D24D8922D0}"/>
              </a:ext>
            </a:extLst>
          </p:cNvPr>
          <p:cNvSpPr/>
          <p:nvPr/>
        </p:nvSpPr>
        <p:spPr>
          <a:xfrm>
            <a:off x="1241298" y="6748272"/>
            <a:ext cx="333070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Entrega futura</a:t>
            </a:r>
            <a:endParaRPr lang="en-US" sz="2800" dirty="0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79D0418B-0762-92C2-BC47-BFA5588B9AA0}"/>
              </a:ext>
            </a:extLst>
          </p:cNvPr>
          <p:cNvSpPr/>
          <p:nvPr/>
        </p:nvSpPr>
        <p:spPr>
          <a:xfrm>
            <a:off x="5280660" y="6254496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8BFB8772-5AE5-1F1E-FAEE-9CE90D34A00A}"/>
              </a:ext>
            </a:extLst>
          </p:cNvPr>
          <p:cNvSpPr/>
          <p:nvPr/>
        </p:nvSpPr>
        <p:spPr>
          <a:xfrm>
            <a:off x="5472684" y="6446520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800" dirty="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3320FF6D-0807-DF91-D5CA-5B5685EC9094}"/>
              </a:ext>
            </a:extLst>
          </p:cNvPr>
          <p:cNvSpPr/>
          <p:nvPr/>
        </p:nvSpPr>
        <p:spPr>
          <a:xfrm>
            <a:off x="5483835" y="6775704"/>
            <a:ext cx="334241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Perda/roubo/furto</a:t>
            </a:r>
            <a:endParaRPr lang="en-US" sz="2800" dirty="0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BA1623A5-87EA-A789-79FC-465AAE52D725}"/>
              </a:ext>
            </a:extLst>
          </p:cNvPr>
          <p:cNvSpPr/>
          <p:nvPr/>
        </p:nvSpPr>
        <p:spPr>
          <a:xfrm>
            <a:off x="9436608" y="6254496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4F7F9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59593CD0-0366-2C2C-73DA-A3B1C139BC78}"/>
              </a:ext>
            </a:extLst>
          </p:cNvPr>
          <p:cNvSpPr/>
          <p:nvPr/>
        </p:nvSpPr>
        <p:spPr>
          <a:xfrm>
            <a:off x="9628632" y="6446520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800" dirty="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03516687-DC94-AB90-DFBF-5E75C71AB8A4}"/>
              </a:ext>
            </a:extLst>
          </p:cNvPr>
          <p:cNvSpPr/>
          <p:nvPr/>
        </p:nvSpPr>
        <p:spPr>
          <a:xfrm>
            <a:off x="9587484" y="6748272"/>
            <a:ext cx="343814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Venda à ordem</a:t>
            </a:r>
            <a:endParaRPr lang="en-US" sz="2800" dirty="0"/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725877B0-B5E2-33BC-EAB9-34146A9BE9BA}"/>
              </a:ext>
            </a:extLst>
          </p:cNvPr>
          <p:cNvSpPr/>
          <p:nvPr/>
        </p:nvSpPr>
        <p:spPr>
          <a:xfrm>
            <a:off x="13592556" y="6254496"/>
            <a:ext cx="3703320" cy="144018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51D7AE02-589B-313D-CFFF-BB87D097B74F}"/>
              </a:ext>
            </a:extLst>
          </p:cNvPr>
          <p:cNvSpPr/>
          <p:nvPr/>
        </p:nvSpPr>
        <p:spPr>
          <a:xfrm>
            <a:off x="13784580" y="6446520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800" dirty="0"/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E127C22B-D89C-4BE0-F45E-71CFC72F542D}"/>
              </a:ext>
            </a:extLst>
          </p:cNvPr>
          <p:cNvSpPr/>
          <p:nvPr/>
        </p:nvSpPr>
        <p:spPr>
          <a:xfrm>
            <a:off x="13784580" y="6748272"/>
            <a:ext cx="33787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Vinculação pagamento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4444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4466"/>
            <a:ext cx="18288000" cy="10278071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9050A92-26D3-465C-8AF3-B55E7CAC0420}"/>
              </a:ext>
            </a:extLst>
          </p:cNvPr>
          <p:cNvSpPr>
            <a:spLocks noGrp="1"/>
          </p:cNvSpPr>
          <p:nvPr/>
        </p:nvSpPr>
        <p:spPr>
          <a:xfrm>
            <a:off x="857250" y="571501"/>
            <a:ext cx="16573500" cy="8143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2F53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102F53"/>
                </a:solidFill>
                <a:latin typeface="Arial"/>
                <a:ea typeface="Arial"/>
                <a:cs typeface="Arial"/>
              </a:rPr>
              <a:t>MAPA DE EVENTOS E OCORRÊNCIAS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F28FE61-FC34-40B1-BE84-01CCA2C378B4}"/>
              </a:ext>
            </a:extLst>
          </p:cNvPr>
          <p:cNvSpPr>
            <a:spLocks noGrp="1"/>
          </p:cNvSpPr>
          <p:nvPr/>
        </p:nvSpPr>
        <p:spPr>
          <a:xfrm>
            <a:off x="857250" y="1514476"/>
            <a:ext cx="15430500" cy="52863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526376"/>
                </a:solidFill>
                <a:latin typeface="Arial"/>
                <a:ea typeface="Arial"/>
                <a:cs typeface="Arial"/>
              </a:rPr>
              <a:t>Cancelamento, devoluções e recusa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9742C09-59AE-4DB9-93B9-5E9FA496EC62}"/>
              </a:ext>
            </a:extLst>
          </p:cNvPr>
          <p:cNvSpPr>
            <a:spLocks noGrp="1"/>
          </p:cNvSpPr>
          <p:nvPr/>
        </p:nvSpPr>
        <p:spPr>
          <a:xfrm>
            <a:off x="857250" y="25288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3F6F9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446DBD4-C0A5-4478-BBCA-E90DBE411C5C}"/>
              </a:ext>
            </a:extLst>
          </p:cNvPr>
          <p:cNvSpPr>
            <a:spLocks noGrp="1"/>
          </p:cNvSpPr>
          <p:nvPr/>
        </p:nvSpPr>
        <p:spPr>
          <a:xfrm>
            <a:off x="1143000" y="27574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62364AD-D4F9-42AA-BA13-4730C76C91B9}"/>
              </a:ext>
            </a:extLst>
          </p:cNvPr>
          <p:cNvSpPr>
            <a:spLocks noGrp="1"/>
          </p:cNvSpPr>
          <p:nvPr/>
        </p:nvSpPr>
        <p:spPr>
          <a:xfrm>
            <a:off x="2000250" y="28003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Cancelamento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5E0E816-90A7-4D1B-A5FE-2661391E0EB8}"/>
              </a:ext>
            </a:extLst>
          </p:cNvPr>
          <p:cNvSpPr>
            <a:spLocks noGrp="1"/>
          </p:cNvSpPr>
          <p:nvPr/>
        </p:nvSpPr>
        <p:spPr>
          <a:xfrm>
            <a:off x="1171575" y="35718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A nota foi emitida, mas a operação não aconteceu. Verifique as condições e o prazo aplicável antes de cancelar.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7EB7AD4D-EE87-41E1-9357-B2F38E634933}"/>
              </a:ext>
            </a:extLst>
          </p:cNvPr>
          <p:cNvSpPr>
            <a:spLocks noGrp="1"/>
          </p:cNvSpPr>
          <p:nvPr/>
        </p:nvSpPr>
        <p:spPr>
          <a:xfrm>
            <a:off x="9344025" y="25288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FFFFF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1B83E36-5B34-4C2F-B4CE-BC840BB70A8E}"/>
              </a:ext>
            </a:extLst>
          </p:cNvPr>
          <p:cNvSpPr>
            <a:spLocks noGrp="1"/>
          </p:cNvSpPr>
          <p:nvPr/>
        </p:nvSpPr>
        <p:spPr>
          <a:xfrm>
            <a:off x="9629775" y="27574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DE9AE83-8424-4E6C-B0A0-87BA535CCB64}"/>
              </a:ext>
            </a:extLst>
          </p:cNvPr>
          <p:cNvSpPr>
            <a:spLocks noGrp="1"/>
          </p:cNvSpPr>
          <p:nvPr/>
        </p:nvSpPr>
        <p:spPr>
          <a:xfrm>
            <a:off x="10487025" y="28003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Devolução total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29E9E16-EFB5-41EC-BC71-5593255D3460}"/>
              </a:ext>
            </a:extLst>
          </p:cNvPr>
          <p:cNvSpPr>
            <a:spLocks noGrp="1"/>
          </p:cNvSpPr>
          <p:nvPr/>
        </p:nvSpPr>
        <p:spPr>
          <a:xfrm>
            <a:off x="9658350" y="35718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O cliente recebeu os produtos e devolveu toda a compra. Exemplo: recebeu dez unidades e devolveu as dez.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60D782A3-2B37-4165-B7DE-2E4BEC9F1E82}"/>
              </a:ext>
            </a:extLst>
          </p:cNvPr>
          <p:cNvSpPr>
            <a:spLocks noGrp="1"/>
          </p:cNvSpPr>
          <p:nvPr/>
        </p:nvSpPr>
        <p:spPr>
          <a:xfrm>
            <a:off x="857250" y="56149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3F6F9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6EB3567-0B1B-484F-B726-18EFE113E8E2}"/>
              </a:ext>
            </a:extLst>
          </p:cNvPr>
          <p:cNvSpPr>
            <a:spLocks noGrp="1"/>
          </p:cNvSpPr>
          <p:nvPr/>
        </p:nvSpPr>
        <p:spPr>
          <a:xfrm>
            <a:off x="1143000" y="58435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F02BCE4-27D3-4408-B058-E01A1C92EDF8}"/>
              </a:ext>
            </a:extLst>
          </p:cNvPr>
          <p:cNvSpPr>
            <a:spLocks noGrp="1"/>
          </p:cNvSpPr>
          <p:nvPr/>
        </p:nvSpPr>
        <p:spPr>
          <a:xfrm>
            <a:off x="2000250" y="58864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Devolução parcial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16E08D5-4292-4C28-9513-55E60F0712CE}"/>
              </a:ext>
            </a:extLst>
          </p:cNvPr>
          <p:cNvSpPr>
            <a:spLocks noGrp="1"/>
          </p:cNvSpPr>
          <p:nvPr/>
        </p:nvSpPr>
        <p:spPr>
          <a:xfrm>
            <a:off x="1171575" y="66579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O cliente devolveu apenas parte da compra. Exemplo: recebeu dez unidades e devolveu três. O ajuste considera a parte devolvida.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9B8B5EED-875D-4ED1-88BC-30F1D9460285}"/>
              </a:ext>
            </a:extLst>
          </p:cNvPr>
          <p:cNvSpPr>
            <a:spLocks noGrp="1"/>
          </p:cNvSpPr>
          <p:nvPr/>
        </p:nvSpPr>
        <p:spPr>
          <a:xfrm>
            <a:off x="9344025" y="56149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FFFFF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2E1EFD5-B37F-42BD-966B-5B61ACF41BE3}"/>
              </a:ext>
            </a:extLst>
          </p:cNvPr>
          <p:cNvSpPr>
            <a:spLocks noGrp="1"/>
          </p:cNvSpPr>
          <p:nvPr/>
        </p:nvSpPr>
        <p:spPr>
          <a:xfrm>
            <a:off x="9629775" y="58435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95D1E1C-EC15-48F9-81B6-7BE7DDFDED2B}"/>
              </a:ext>
            </a:extLst>
          </p:cNvPr>
          <p:cNvSpPr>
            <a:spLocks noGrp="1"/>
          </p:cNvSpPr>
          <p:nvPr/>
        </p:nvSpPr>
        <p:spPr>
          <a:xfrm>
            <a:off x="10487025" y="58864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Recusa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3A0A540A-683E-4125-B775-F1D9C2BBDCFE}"/>
              </a:ext>
            </a:extLst>
          </p:cNvPr>
          <p:cNvSpPr>
            <a:spLocks noGrp="1"/>
          </p:cNvSpPr>
          <p:nvPr/>
        </p:nvSpPr>
        <p:spPr>
          <a:xfrm>
            <a:off x="9658350" y="66579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O cliente não aceitou a entrega, por exemplo, por produto incorreto. Documente a ocorrência e o retorno da mercadoria.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CFF8897E-0237-49B6-AFF2-8F0C850AD5FF}"/>
              </a:ext>
            </a:extLst>
          </p:cNvPr>
          <p:cNvSpPr>
            <a:spLocks noGrp="1"/>
          </p:cNvSpPr>
          <p:nvPr/>
        </p:nvSpPr>
        <p:spPr>
          <a:xfrm>
            <a:off x="857251" y="8758238"/>
            <a:ext cx="12072938" cy="7000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26376"/>
                </a:solidFill>
                <a:latin typeface="Arial"/>
                <a:ea typeface="Arial"/>
                <a:cs typeface="Arial"/>
              </a:rPr>
              <a:t>Cada ocorrência exige o documento ou evento adequado à situação.</a:t>
            </a:r>
          </a:p>
          <a:p>
            <a:pPr>
              <a:defRPr sz="120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26376"/>
                </a:solidFill>
                <a:latin typeface="Arial"/>
                <a:ea typeface="Arial"/>
                <a:cs typeface="Arial"/>
              </a:rPr>
              <a:t>A numeração identifica os temas, não uma sequência de etapas.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028CEC9B-BDA9-4F2F-BECC-C1E190385BD1}"/>
              </a:ext>
            </a:extLst>
          </p:cNvPr>
          <p:cNvSpPr>
            <a:spLocks noGrp="1"/>
          </p:cNvSpPr>
          <p:nvPr/>
        </p:nvSpPr>
        <p:spPr>
          <a:xfrm>
            <a:off x="857250" y="9715501"/>
            <a:ext cx="1285875" cy="32861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 sz="1575">
                <a:solidFill>
                  <a:srgbClr val="526376"/>
                </a:solidFill>
                <a:latin typeface="Arial"/>
                <a:ea typeface="Arial"/>
                <a:cs typeface="Arial"/>
              </a:rPr>
              <a:t>1 / 3</a:t>
            </a:r>
          </a:p>
        </p:txBody>
      </p:sp>
    </p:spTree>
    <p:extLst>
      <p:ext uri="{BB962C8B-B14F-4D97-AF65-F5344CB8AC3E}">
        <p14:creationId xmlns:p14="http://schemas.microsoft.com/office/powerpoint/2010/main" val="172195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4466"/>
            <a:ext cx="18288000" cy="10278071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902B7E7-8416-49B2-A4FF-783701C39C93}"/>
              </a:ext>
            </a:extLst>
          </p:cNvPr>
          <p:cNvSpPr>
            <a:spLocks noGrp="1"/>
          </p:cNvSpPr>
          <p:nvPr/>
        </p:nvSpPr>
        <p:spPr>
          <a:xfrm>
            <a:off x="857250" y="571501"/>
            <a:ext cx="16573500" cy="8143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2F53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102F53"/>
                </a:solidFill>
                <a:latin typeface="Arial"/>
                <a:ea typeface="Arial"/>
                <a:cs typeface="Arial"/>
              </a:rPr>
              <a:t>MAPA DE EVENTOS E OCORRÊNCIAS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342FD48-E2DE-4521-80E4-ABBDFC5FC0FA}"/>
              </a:ext>
            </a:extLst>
          </p:cNvPr>
          <p:cNvSpPr>
            <a:spLocks noGrp="1"/>
          </p:cNvSpPr>
          <p:nvPr/>
        </p:nvSpPr>
        <p:spPr>
          <a:xfrm>
            <a:off x="857250" y="1514476"/>
            <a:ext cx="15430500" cy="52863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526376"/>
                </a:solidFill>
                <a:latin typeface="Arial"/>
                <a:ea typeface="Arial"/>
                <a:cs typeface="Arial"/>
              </a:rPr>
              <a:t>Alterações de valores e antecipação de pagamento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8F90A94-0CA3-4494-BA4D-80D32994CD46}"/>
              </a:ext>
            </a:extLst>
          </p:cNvPr>
          <p:cNvSpPr>
            <a:spLocks noGrp="1"/>
          </p:cNvSpPr>
          <p:nvPr/>
        </p:nvSpPr>
        <p:spPr>
          <a:xfrm>
            <a:off x="857250" y="25288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3F6F9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445666C-0A44-4489-995B-E2C33370838A}"/>
              </a:ext>
            </a:extLst>
          </p:cNvPr>
          <p:cNvSpPr>
            <a:spLocks noGrp="1"/>
          </p:cNvSpPr>
          <p:nvPr/>
        </p:nvSpPr>
        <p:spPr>
          <a:xfrm>
            <a:off x="1143000" y="27574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84E1EBF-107E-46A6-9D81-02204CE28FD4}"/>
              </a:ext>
            </a:extLst>
          </p:cNvPr>
          <p:cNvSpPr>
            <a:spLocks noGrp="1"/>
          </p:cNvSpPr>
          <p:nvPr/>
        </p:nvSpPr>
        <p:spPr>
          <a:xfrm>
            <a:off x="2000250" y="28003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Complemento de preço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5732E75-1C92-42C4-8092-85D9832F387E}"/>
              </a:ext>
            </a:extLst>
          </p:cNvPr>
          <p:cNvSpPr>
            <a:spLocks noGrp="1"/>
          </p:cNvSpPr>
          <p:nvPr/>
        </p:nvSpPr>
        <p:spPr>
          <a:xfrm>
            <a:off x="1171575" y="35718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O valor documentado ficou abaixo do devido. A diferença precisa de complementação e análise do reflexo nos tributos.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A3E3642B-80C5-48E9-9409-C4DBFD16B98D}"/>
              </a:ext>
            </a:extLst>
          </p:cNvPr>
          <p:cNvSpPr>
            <a:spLocks noGrp="1"/>
          </p:cNvSpPr>
          <p:nvPr/>
        </p:nvSpPr>
        <p:spPr>
          <a:xfrm>
            <a:off x="9344025" y="25288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FFFFF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1328B1A-6987-4C1F-83B0-D0806F1496E4}"/>
              </a:ext>
            </a:extLst>
          </p:cNvPr>
          <p:cNvSpPr>
            <a:spLocks noGrp="1"/>
          </p:cNvSpPr>
          <p:nvPr/>
        </p:nvSpPr>
        <p:spPr>
          <a:xfrm>
            <a:off x="9629775" y="27574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91BC878-320E-42AB-A52E-8035FFA010A7}"/>
              </a:ext>
            </a:extLst>
          </p:cNvPr>
          <p:cNvSpPr>
            <a:spLocks noGrp="1"/>
          </p:cNvSpPr>
          <p:nvPr/>
        </p:nvSpPr>
        <p:spPr>
          <a:xfrm>
            <a:off x="10487025" y="28003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Desconto posterior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C37CA28-EDC6-4C8E-A9E3-EDE90D952709}"/>
              </a:ext>
            </a:extLst>
          </p:cNvPr>
          <p:cNvSpPr>
            <a:spLocks noGrp="1"/>
          </p:cNvSpPr>
          <p:nvPr/>
        </p:nvSpPr>
        <p:spPr>
          <a:xfrm>
            <a:off x="9658350" y="35718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O vendedor concedeu um abatimento após a emissão. Avalie sua natureza: ele não reduz automaticamente o IBS e a CBS.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A548CF1E-967C-4311-B120-B8089175D301}"/>
              </a:ext>
            </a:extLst>
          </p:cNvPr>
          <p:cNvSpPr>
            <a:spLocks noGrp="1"/>
          </p:cNvSpPr>
          <p:nvPr/>
        </p:nvSpPr>
        <p:spPr>
          <a:xfrm>
            <a:off x="857250" y="56149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3F6F9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236BCF2-4117-4F5D-8171-C65DCDF7FE3C}"/>
              </a:ext>
            </a:extLst>
          </p:cNvPr>
          <p:cNvSpPr>
            <a:spLocks noGrp="1"/>
          </p:cNvSpPr>
          <p:nvPr/>
        </p:nvSpPr>
        <p:spPr>
          <a:xfrm>
            <a:off x="1143000" y="58435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D40165C7-CACE-4589-A8CA-5293D9E56223}"/>
              </a:ext>
            </a:extLst>
          </p:cNvPr>
          <p:cNvSpPr>
            <a:spLocks noGrp="1"/>
          </p:cNvSpPr>
          <p:nvPr/>
        </p:nvSpPr>
        <p:spPr>
          <a:xfrm>
            <a:off x="2000250" y="58864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Juros e multas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21E339B-CB39-4C99-8BA1-83496EF47BDC}"/>
              </a:ext>
            </a:extLst>
          </p:cNvPr>
          <p:cNvSpPr>
            <a:spLocks noGrp="1"/>
          </p:cNvSpPr>
          <p:nvPr/>
        </p:nvSpPr>
        <p:spPr>
          <a:xfrm>
            <a:off x="1171575" y="66579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A cobrança aumentou, por exemplo, por atraso no pagamento. Juros e multas ligados à operação integram a base do IBS e da CBS.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D0667409-C2BC-4E0E-8F25-14224514C9D5}"/>
              </a:ext>
            </a:extLst>
          </p:cNvPr>
          <p:cNvSpPr>
            <a:spLocks noGrp="1"/>
          </p:cNvSpPr>
          <p:nvPr/>
        </p:nvSpPr>
        <p:spPr>
          <a:xfrm>
            <a:off x="9344025" y="56149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FFFFF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0D365E3-64B7-4327-9CD9-C6AC0105B465}"/>
              </a:ext>
            </a:extLst>
          </p:cNvPr>
          <p:cNvSpPr>
            <a:spLocks noGrp="1"/>
          </p:cNvSpPr>
          <p:nvPr/>
        </p:nvSpPr>
        <p:spPr>
          <a:xfrm>
            <a:off x="9629775" y="58435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433ACF1-84EE-4B25-8427-174F387295DC}"/>
              </a:ext>
            </a:extLst>
          </p:cNvPr>
          <p:cNvSpPr>
            <a:spLocks noGrp="1"/>
          </p:cNvSpPr>
          <p:nvPr/>
        </p:nvSpPr>
        <p:spPr>
          <a:xfrm>
            <a:off x="10487025" y="58864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Pagamento antecipado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97B69B00-A6A9-4A9E-9F8F-B6B37D38E213}"/>
              </a:ext>
            </a:extLst>
          </p:cNvPr>
          <p:cNvSpPr>
            <a:spLocks noGrp="1"/>
          </p:cNvSpPr>
          <p:nvPr/>
        </p:nvSpPr>
        <p:spPr>
          <a:xfrm>
            <a:off x="9658350" y="66579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O cliente pagou antes de receber o bem ou serviço. A antecipação tem tratamento tributário próprio, com ajuste no fornecimento.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A01BC2D-3B7B-4477-8E0C-6F0B55034F07}"/>
              </a:ext>
            </a:extLst>
          </p:cNvPr>
          <p:cNvSpPr>
            <a:spLocks noGrp="1"/>
          </p:cNvSpPr>
          <p:nvPr/>
        </p:nvSpPr>
        <p:spPr>
          <a:xfrm>
            <a:off x="857251" y="8758238"/>
            <a:ext cx="12072938" cy="7000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26376"/>
                </a:solidFill>
                <a:latin typeface="Arial"/>
                <a:ea typeface="Arial"/>
                <a:cs typeface="Arial"/>
              </a:rPr>
              <a:t>Cada ocorrência exige o documento ou evento adequado à situação.</a:t>
            </a:r>
          </a:p>
          <a:p>
            <a:pPr>
              <a:defRPr sz="120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26376"/>
                </a:solidFill>
                <a:latin typeface="Arial"/>
                <a:ea typeface="Arial"/>
                <a:cs typeface="Arial"/>
              </a:rPr>
              <a:t>A numeração identifica os temas, não uma sequência de etapas.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3397EBA-631A-4210-AFC8-8E85B4DC90AD}"/>
              </a:ext>
            </a:extLst>
          </p:cNvPr>
          <p:cNvSpPr>
            <a:spLocks noGrp="1"/>
          </p:cNvSpPr>
          <p:nvPr/>
        </p:nvSpPr>
        <p:spPr>
          <a:xfrm>
            <a:off x="857250" y="9715501"/>
            <a:ext cx="1285875" cy="32861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 sz="1575">
                <a:solidFill>
                  <a:srgbClr val="526376"/>
                </a:solidFill>
                <a:latin typeface="Arial"/>
                <a:ea typeface="Arial"/>
                <a:cs typeface="Arial"/>
              </a:rPr>
              <a:t>2 / 3</a:t>
            </a:r>
          </a:p>
        </p:txBody>
      </p:sp>
    </p:spTree>
    <p:extLst>
      <p:ext uri="{BB962C8B-B14F-4D97-AF65-F5344CB8AC3E}">
        <p14:creationId xmlns:p14="http://schemas.microsoft.com/office/powerpoint/2010/main" val="140002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4466"/>
            <a:ext cx="18288000" cy="10278071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8BFD20D-A7A0-4182-901B-41C0C0035AF0}"/>
              </a:ext>
            </a:extLst>
          </p:cNvPr>
          <p:cNvSpPr>
            <a:spLocks noGrp="1"/>
          </p:cNvSpPr>
          <p:nvPr/>
        </p:nvSpPr>
        <p:spPr>
          <a:xfrm>
            <a:off x="857250" y="571501"/>
            <a:ext cx="16573500" cy="8143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102F53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102F53"/>
                </a:solidFill>
                <a:latin typeface="Arial"/>
                <a:ea typeface="Arial"/>
                <a:cs typeface="Arial"/>
              </a:rPr>
              <a:t>MAPA DE EVENTOS E OCORRÊNCIAS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EC5119C-1F85-46CE-BAC3-188EAEB7C823}"/>
              </a:ext>
            </a:extLst>
          </p:cNvPr>
          <p:cNvSpPr>
            <a:spLocks noGrp="1"/>
          </p:cNvSpPr>
          <p:nvPr/>
        </p:nvSpPr>
        <p:spPr>
          <a:xfrm>
            <a:off x="857250" y="1514476"/>
            <a:ext cx="15430500" cy="52863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526376"/>
                </a:solidFill>
                <a:latin typeface="Arial"/>
                <a:ea typeface="Arial"/>
                <a:cs typeface="Arial"/>
              </a:rPr>
              <a:t>Entrega, ocorrências com bens e pagamentos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96BFA50-7F7F-4A79-B14B-4AF4F9509C56}"/>
              </a:ext>
            </a:extLst>
          </p:cNvPr>
          <p:cNvSpPr>
            <a:spLocks noGrp="1"/>
          </p:cNvSpPr>
          <p:nvPr/>
        </p:nvSpPr>
        <p:spPr>
          <a:xfrm>
            <a:off x="857250" y="25288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3F6F9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5119577-2072-45A3-B76F-A7A8F25B942A}"/>
              </a:ext>
            </a:extLst>
          </p:cNvPr>
          <p:cNvSpPr>
            <a:spLocks noGrp="1"/>
          </p:cNvSpPr>
          <p:nvPr/>
        </p:nvSpPr>
        <p:spPr>
          <a:xfrm>
            <a:off x="1143000" y="27574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9463B59-E185-4BCA-9E06-5CD1AA143AF9}"/>
              </a:ext>
            </a:extLst>
          </p:cNvPr>
          <p:cNvSpPr>
            <a:spLocks noGrp="1"/>
          </p:cNvSpPr>
          <p:nvPr/>
        </p:nvSpPr>
        <p:spPr>
          <a:xfrm>
            <a:off x="2000250" y="28003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Entrega futura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CBE5EF0-FE0D-4227-82EB-EB4AA7DE160A}"/>
              </a:ext>
            </a:extLst>
          </p:cNvPr>
          <p:cNvSpPr>
            <a:spLocks noGrp="1"/>
          </p:cNvSpPr>
          <p:nvPr/>
        </p:nvSpPr>
        <p:spPr>
          <a:xfrm>
            <a:off x="1171575" y="35718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A entrega ocorrerá depois. Diferencie contratação, faturamento, pagamento e fornecimento para definir o tratamento fiscal.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ED29908-73F8-4C04-97B5-393A86B25B8A}"/>
              </a:ext>
            </a:extLst>
          </p:cNvPr>
          <p:cNvSpPr>
            <a:spLocks noGrp="1"/>
          </p:cNvSpPr>
          <p:nvPr/>
        </p:nvSpPr>
        <p:spPr>
          <a:xfrm>
            <a:off x="9344025" y="25288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FFFFF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CB39102-9090-46EA-8339-35BFA39CAD58}"/>
              </a:ext>
            </a:extLst>
          </p:cNvPr>
          <p:cNvSpPr>
            <a:spLocks noGrp="1"/>
          </p:cNvSpPr>
          <p:nvPr/>
        </p:nvSpPr>
        <p:spPr>
          <a:xfrm>
            <a:off x="9629775" y="27574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19FB4511-EEFE-4B1C-9D12-1FC33E776127}"/>
              </a:ext>
            </a:extLst>
          </p:cNvPr>
          <p:cNvSpPr>
            <a:spLocks noGrp="1"/>
          </p:cNvSpPr>
          <p:nvPr/>
        </p:nvSpPr>
        <p:spPr>
          <a:xfrm>
            <a:off x="10487025" y="28003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Perda, roubo ou furto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E79C882-6B43-41E8-8544-2D2F2E805DC7}"/>
              </a:ext>
            </a:extLst>
          </p:cNvPr>
          <p:cNvSpPr>
            <a:spLocks noGrp="1"/>
          </p:cNvSpPr>
          <p:nvPr/>
        </p:nvSpPr>
        <p:spPr>
          <a:xfrm>
            <a:off x="9658350" y="35718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Uma ocorrência atingiu os bens. Documente o fato e avalie os efeitos fiscais conforme o momento e as circunstâncias.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190A75F7-1D2E-4E1B-A5E9-343AD2219487}"/>
              </a:ext>
            </a:extLst>
          </p:cNvPr>
          <p:cNvSpPr>
            <a:spLocks noGrp="1"/>
          </p:cNvSpPr>
          <p:nvPr/>
        </p:nvSpPr>
        <p:spPr>
          <a:xfrm>
            <a:off x="857250" y="56149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3F6F9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2BC0A50-68E2-4E31-8FCD-6A96D6167398}"/>
              </a:ext>
            </a:extLst>
          </p:cNvPr>
          <p:cNvSpPr>
            <a:spLocks noGrp="1"/>
          </p:cNvSpPr>
          <p:nvPr/>
        </p:nvSpPr>
        <p:spPr>
          <a:xfrm>
            <a:off x="1143000" y="58435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B7F6C13-D6A7-4973-AEA5-8C4631BFF9EA}"/>
              </a:ext>
            </a:extLst>
          </p:cNvPr>
          <p:cNvSpPr>
            <a:spLocks noGrp="1"/>
          </p:cNvSpPr>
          <p:nvPr/>
        </p:nvSpPr>
        <p:spPr>
          <a:xfrm>
            <a:off x="2000250" y="58864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Venda à ordem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141A2167-A016-4FC9-91D1-B07641F82D64}"/>
              </a:ext>
            </a:extLst>
          </p:cNvPr>
          <p:cNvSpPr>
            <a:spLocks noGrp="1"/>
          </p:cNvSpPr>
          <p:nvPr/>
        </p:nvSpPr>
        <p:spPr>
          <a:xfrm>
            <a:off x="1171575" y="66579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O vendedor vende ao comprador e entrega diretamente a um terceiro indicado por ele. Os documentos devem refletir essa estrutura.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8A1FCE80-6418-4024-929F-455AEE19521F}"/>
              </a:ext>
            </a:extLst>
          </p:cNvPr>
          <p:cNvSpPr>
            <a:spLocks noGrp="1"/>
          </p:cNvSpPr>
          <p:nvPr/>
        </p:nvSpPr>
        <p:spPr>
          <a:xfrm>
            <a:off x="9344025" y="5614988"/>
            <a:ext cx="8086725" cy="2771775"/>
          </a:xfrm>
          <a:prstGeom prst="roundRect">
            <a:avLst>
              <a:gd name="adj" fmla="val 4639"/>
            </a:avLst>
          </a:prstGeom>
          <a:solidFill>
            <a:srgbClr val="FFFFFF"/>
          </a:solidFill>
          <a:ln w="12383">
            <a:solidFill>
              <a:srgbClr val="D1D9E3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92B67719-F8FC-4000-9751-1672EF858792}"/>
              </a:ext>
            </a:extLst>
          </p:cNvPr>
          <p:cNvSpPr>
            <a:spLocks noGrp="1"/>
          </p:cNvSpPr>
          <p:nvPr/>
        </p:nvSpPr>
        <p:spPr>
          <a:xfrm>
            <a:off x="9629775" y="5843588"/>
            <a:ext cx="9715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8A52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8A52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027EB361-EC6E-4B92-8B95-3C21311539E5}"/>
              </a:ext>
            </a:extLst>
          </p:cNvPr>
          <p:cNvSpPr>
            <a:spLocks noGrp="1"/>
          </p:cNvSpPr>
          <p:nvPr/>
        </p:nvSpPr>
        <p:spPr>
          <a:xfrm>
            <a:off x="10487025" y="5886451"/>
            <a:ext cx="6657975" cy="5857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23B61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61"/>
                </a:solidFill>
                <a:latin typeface="Arial"/>
                <a:ea typeface="Arial"/>
                <a:cs typeface="Arial"/>
              </a:rPr>
              <a:t>Vinculação do pagamento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B60CF73-4291-4B44-A49F-D52E2BF9F687}"/>
              </a:ext>
            </a:extLst>
          </p:cNvPr>
          <p:cNvSpPr>
            <a:spLocks noGrp="1"/>
          </p:cNvSpPr>
          <p:nvPr/>
        </p:nvSpPr>
        <p:spPr>
          <a:xfrm>
            <a:off x="9658350" y="6657975"/>
            <a:ext cx="745807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405164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405164"/>
                </a:solidFill>
                <a:latin typeface="Arial"/>
                <a:ea typeface="Arial"/>
                <a:cs typeface="Arial"/>
              </a:rPr>
              <a:t>É a ligação entre o pagamento e a operação correspondente. Permite identificar o que foi quitado e conciliar os registros.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19FDE307-BC6A-449B-8B0E-91E964156346}"/>
              </a:ext>
            </a:extLst>
          </p:cNvPr>
          <p:cNvSpPr>
            <a:spLocks noGrp="1"/>
          </p:cNvSpPr>
          <p:nvPr/>
        </p:nvSpPr>
        <p:spPr>
          <a:xfrm>
            <a:off x="857251" y="8758238"/>
            <a:ext cx="12072938" cy="70008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26376"/>
                </a:solidFill>
                <a:latin typeface="Arial"/>
                <a:ea typeface="Arial"/>
                <a:cs typeface="Arial"/>
              </a:rPr>
              <a:t>Cada ocorrência exige o documento ou evento adequado à situação.</a:t>
            </a:r>
          </a:p>
          <a:p>
            <a:pPr>
              <a:defRPr sz="120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26376"/>
                </a:solidFill>
                <a:latin typeface="Arial"/>
                <a:ea typeface="Arial"/>
                <a:cs typeface="Arial"/>
              </a:rPr>
              <a:t>A numeração identifica os temas, não uma sequência de etapas.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49DAD00-F59C-440E-8AF6-6DA7BC51C28A}"/>
              </a:ext>
            </a:extLst>
          </p:cNvPr>
          <p:cNvSpPr>
            <a:spLocks noGrp="1"/>
          </p:cNvSpPr>
          <p:nvPr/>
        </p:nvSpPr>
        <p:spPr>
          <a:xfrm>
            <a:off x="857250" y="9715501"/>
            <a:ext cx="1285875" cy="32861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26376"/>
                </a:solidFill>
                <a:latin typeface="Arial"/>
                <a:ea typeface="Arial"/>
                <a:cs typeface="Arial"/>
              </a:defRPr>
            </a:pPr>
            <a:r>
              <a:rPr sz="1575">
                <a:solidFill>
                  <a:srgbClr val="526376"/>
                </a:solidFill>
                <a:latin typeface="Arial"/>
                <a:ea typeface="Arial"/>
                <a:cs typeface="Arial"/>
              </a:rPr>
              <a:t>3 / 3</a:t>
            </a:r>
          </a:p>
        </p:txBody>
      </p:sp>
    </p:spTree>
    <p:extLst>
      <p:ext uri="{BB962C8B-B14F-4D97-AF65-F5344CB8AC3E}">
        <p14:creationId xmlns:p14="http://schemas.microsoft.com/office/powerpoint/2010/main" val="516441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356616"/>
            <a:ext cx="164592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O EVENTO (CANCELAMENTO)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padrão: fato → documento → efeito → controle.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28700" y="2125980"/>
            <a:ext cx="4320540" cy="6583680"/>
          </a:xfrm>
          <a:prstGeom prst="roundRect">
            <a:avLst>
              <a:gd name="adj" fmla="val 2540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275588" y="2345436"/>
            <a:ext cx="38267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ACONTECEU?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275588" y="2880360"/>
            <a:ext cx="3826764" cy="5623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NF-e de R$ 30.000 emitida. Cliente desistiu antes da saída da mercadoria.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56235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8704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58704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NF-e autorizada</a:t>
            </a:r>
            <a:endParaRPr lang="en-US" sz="32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R$ 30.000</a:t>
            </a:r>
            <a:endParaRPr lang="en-US" sz="3200" dirty="0"/>
          </a:p>
        </p:txBody>
      </p:sp>
      <p:sp>
        <p:nvSpPr>
          <p:cNvPr id="11" name="Shape 9"/>
          <p:cNvSpPr/>
          <p:nvPr/>
        </p:nvSpPr>
        <p:spPr>
          <a:xfrm>
            <a:off x="93954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423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FAZER?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9395460" y="2880360"/>
            <a:ext cx="3497580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Avaliar prazo e hipótese de cancelamento; preservar protocolo e evidências.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13167360" y="2125980"/>
            <a:ext cx="4046220" cy="3017520"/>
          </a:xfrm>
          <a:prstGeom prst="roundRect">
            <a:avLst>
              <a:gd name="adj" fmla="val 3636"/>
            </a:avLst>
          </a:prstGeom>
          <a:solidFill>
            <a:srgbClr val="F9F1D8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3414248" y="2345436"/>
            <a:ext cx="3552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IBS/CBS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414248" y="2880360"/>
            <a:ext cx="355244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operação desfeita não pode permanecer produzindo efeito na apuração.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5623560" y="5513832"/>
            <a:ext cx="11590020" cy="321000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870448" y="5683832"/>
            <a:ext cx="11096244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escritório confere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5897880" y="643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089904" y="626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Mercadoria saiu fisicamente?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5897880" y="691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6089904" y="674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Existe pagamento ou recebível?</a:t>
            </a:r>
            <a:endParaRPr lang="en-US" sz="2800" dirty="0"/>
          </a:p>
        </p:txBody>
      </p:sp>
      <p:sp>
        <p:nvSpPr>
          <p:cNvPr id="23" name="Shape 21"/>
          <p:cNvSpPr/>
          <p:nvPr/>
        </p:nvSpPr>
        <p:spPr>
          <a:xfrm>
            <a:off x="5897880" y="739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6089904" y="722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Cancelamento foi autorizado?</a:t>
            </a:r>
            <a:endParaRPr lang="en-US" sz="2800" dirty="0"/>
          </a:p>
        </p:txBody>
      </p:sp>
      <p:sp>
        <p:nvSpPr>
          <p:cNvPr id="25" name="Shape 23"/>
          <p:cNvSpPr/>
          <p:nvPr/>
        </p:nvSpPr>
        <p:spPr>
          <a:xfrm>
            <a:off x="5897880" y="787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6089904" y="770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Estoque e contas a receber foram revertidos?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897880" y="835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89904" y="818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Apuração refletiu o cancelamento?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operacional: regras do DF-e aplicável + legislação RTC.</a:t>
            </a:r>
            <a:endParaRPr lang="en-US" sz="1245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356616"/>
            <a:ext cx="164592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O EVENTO (DEVOLUÇÃO TOTAL)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padrão: fato → documento → efeito → controle.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28700" y="2125980"/>
            <a:ext cx="4320540" cy="6583680"/>
          </a:xfrm>
          <a:prstGeom prst="roundRect">
            <a:avLst>
              <a:gd name="adj" fmla="val 2540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275588" y="2345436"/>
            <a:ext cx="38267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ACONTECEU?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275588" y="2880360"/>
            <a:ext cx="3826764" cy="5623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Venda de R$ 20.000 concluída. Cliente recebeu e devolveu 100% dos itens.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6235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8704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58704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da venda</a:t>
            </a:r>
            <a:endParaRPr lang="en-US" sz="28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referência à operação original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93954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423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FAZER?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96423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Emitir/receber documento de devolução conforme fluxo aplicável, com referência ao original.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13245865" y="2180844"/>
            <a:ext cx="4046220" cy="3017520"/>
          </a:xfrm>
          <a:prstGeom prst="roundRect">
            <a:avLst>
              <a:gd name="adj" fmla="val 3636"/>
            </a:avLst>
          </a:prstGeom>
          <a:solidFill>
            <a:srgbClr val="F9F1D8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3414248" y="2345436"/>
            <a:ext cx="3552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IBS/CBS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414248" y="2880360"/>
            <a:ext cx="355244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Ajustar o efeito tributário da operação original de forma documentada.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5623560" y="5513832"/>
            <a:ext cx="11590020" cy="321000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870448" y="5683832"/>
            <a:ext cx="11096244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escritório confere</a:t>
            </a:r>
            <a:endParaRPr lang="en-US" sz="3600" dirty="0"/>
          </a:p>
        </p:txBody>
      </p:sp>
      <p:sp>
        <p:nvSpPr>
          <p:cNvPr id="19" name="Shape 17"/>
          <p:cNvSpPr/>
          <p:nvPr/>
        </p:nvSpPr>
        <p:spPr>
          <a:xfrm>
            <a:off x="5897880" y="643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089904" y="626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 referenciado?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5897880" y="691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6089904" y="674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Itens, quantidades e valores coincidem?</a:t>
            </a:r>
            <a:endParaRPr lang="en-US" sz="2800" dirty="0"/>
          </a:p>
        </p:txBody>
      </p:sp>
      <p:sp>
        <p:nvSpPr>
          <p:cNvPr id="23" name="Shape 21"/>
          <p:cNvSpPr/>
          <p:nvPr/>
        </p:nvSpPr>
        <p:spPr>
          <a:xfrm>
            <a:off x="5897880" y="739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6089904" y="722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Tratamento tributário acompanha a operação original?</a:t>
            </a:r>
            <a:endParaRPr lang="en-US" sz="2800" dirty="0"/>
          </a:p>
        </p:txBody>
      </p:sp>
      <p:sp>
        <p:nvSpPr>
          <p:cNvPr id="25" name="Shape 23"/>
          <p:cNvSpPr/>
          <p:nvPr/>
        </p:nvSpPr>
        <p:spPr>
          <a:xfrm>
            <a:off x="5897880" y="787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6089904" y="770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Estoque retornou?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897880" y="835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89904" y="818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Crédito/débito foi ajustado?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969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Prática: conferir a trilha documental da venda e do retorno.</a:t>
            </a:r>
            <a:endParaRPr lang="en-US" sz="1245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356616"/>
            <a:ext cx="164592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O EVENTO (DEVOLUÇÃO PARCIAL)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padrão: fato → documento → efeito → controle.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28700" y="2125980"/>
            <a:ext cx="4320540" cy="6583680"/>
          </a:xfrm>
          <a:prstGeom prst="roundRect">
            <a:avLst>
              <a:gd name="adj" fmla="val 2540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275588" y="2345436"/>
            <a:ext cx="38267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ACONTECEU?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275588" y="2880360"/>
            <a:ext cx="3826764" cy="5623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Venda: 100 unidades × R$ 100. Cliente devolve 20 unidades.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6235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8704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58704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Venda original</a:t>
            </a:r>
            <a:endParaRPr lang="en-US" sz="28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R$ 10.000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93954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423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FAZER?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96423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Documentar somente a parcela devolvida, vinculando item e documento original.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13167360" y="2125980"/>
            <a:ext cx="4046220" cy="3017520"/>
          </a:xfrm>
          <a:prstGeom prst="roundRect">
            <a:avLst>
              <a:gd name="adj" fmla="val 3636"/>
            </a:avLst>
          </a:prstGeom>
          <a:solidFill>
            <a:srgbClr val="F9F1D8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3414248" y="2345436"/>
            <a:ext cx="3552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IBS/CBS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414248" y="2880360"/>
            <a:ext cx="355244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proporcional sobre base, débito/crédito e estoque.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5623560" y="5513832"/>
            <a:ext cx="11590020" cy="321000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870448" y="5683832"/>
            <a:ext cx="11096244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escritório confere</a:t>
            </a:r>
            <a:endParaRPr lang="en-US" sz="3600" dirty="0"/>
          </a:p>
        </p:txBody>
      </p:sp>
      <p:sp>
        <p:nvSpPr>
          <p:cNvPr id="19" name="Shape 17"/>
          <p:cNvSpPr/>
          <p:nvPr/>
        </p:nvSpPr>
        <p:spPr>
          <a:xfrm>
            <a:off x="5897880" y="643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089904" y="626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Quantidade devolvida = 20?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5897880" y="691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6089904" y="674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 unitário preservado?</a:t>
            </a:r>
            <a:endParaRPr lang="en-US" sz="2800" dirty="0"/>
          </a:p>
        </p:txBody>
      </p:sp>
      <p:sp>
        <p:nvSpPr>
          <p:cNvPr id="23" name="Shape 21"/>
          <p:cNvSpPr/>
          <p:nvPr/>
        </p:nvSpPr>
        <p:spPr>
          <a:xfrm>
            <a:off x="5897880" y="739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6089904" y="722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Tributação proporcional coerente?</a:t>
            </a:r>
            <a:endParaRPr lang="en-US" sz="2800" dirty="0"/>
          </a:p>
        </p:txBody>
      </p:sp>
      <p:sp>
        <p:nvSpPr>
          <p:cNvPr id="25" name="Shape 23"/>
          <p:cNvSpPr/>
          <p:nvPr/>
        </p:nvSpPr>
        <p:spPr>
          <a:xfrm>
            <a:off x="5897880" y="787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6089904" y="770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Referência ao item original?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897880" y="835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89904" y="818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Conciliação do saldo remanescente?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969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Exercício: calcular o efeito fiscal e financeiro da devolução parcial.</a:t>
            </a:r>
            <a:endParaRPr lang="en-US" sz="1245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233172"/>
            <a:ext cx="16459200" cy="9189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O EVENTO (RECUSA DE MERCADORIA)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padrão: fato → documento → efeito → controle.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28700" y="2125980"/>
            <a:ext cx="4320540" cy="6583680"/>
          </a:xfrm>
          <a:prstGeom prst="roundRect">
            <a:avLst>
              <a:gd name="adj" fmla="val 2540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275588" y="2345436"/>
            <a:ext cx="38267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ACONTECEU?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275588" y="2880360"/>
            <a:ext cx="3826764" cy="5623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Transportadora chega ao cliente; o cliente identifica divergência e não recebe a carga.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6235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8704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58704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de saída + transporte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93954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423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FAZER?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96423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Tratar o retorno conforme a efetiva não entrega e os documentos aplicáveis.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13167360" y="2125980"/>
            <a:ext cx="4046220" cy="3017520"/>
          </a:xfrm>
          <a:prstGeom prst="roundRect">
            <a:avLst>
              <a:gd name="adj" fmla="val 3636"/>
            </a:avLst>
          </a:prstGeom>
          <a:solidFill>
            <a:srgbClr val="F9F1D8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3414248" y="2345436"/>
            <a:ext cx="3552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IBS/CBS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414248" y="2880360"/>
            <a:ext cx="355244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Evitar permanência de efeitos incompatíveis com a operação não concluída.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5623560" y="5513832"/>
            <a:ext cx="11590020" cy="321000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870448" y="5683832"/>
            <a:ext cx="11096244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escritório confere</a:t>
            </a:r>
            <a:endParaRPr lang="en-US" sz="3600" dirty="0"/>
          </a:p>
        </p:txBody>
      </p:sp>
      <p:sp>
        <p:nvSpPr>
          <p:cNvPr id="19" name="Shape 17"/>
          <p:cNvSpPr/>
          <p:nvPr/>
        </p:nvSpPr>
        <p:spPr>
          <a:xfrm>
            <a:off x="5897880" y="643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089904" y="626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Houve entrega jurídica/física?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5897880" y="691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6089904" y="674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Quem está com a mercadoria?</a:t>
            </a:r>
            <a:endParaRPr lang="en-US" sz="2800" dirty="0"/>
          </a:p>
        </p:txBody>
      </p:sp>
      <p:sp>
        <p:nvSpPr>
          <p:cNvPr id="23" name="Shape 21"/>
          <p:cNvSpPr/>
          <p:nvPr/>
        </p:nvSpPr>
        <p:spPr>
          <a:xfrm>
            <a:off x="5897880" y="739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6089904" y="722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documento acompanha o retorno?</a:t>
            </a:r>
            <a:endParaRPr lang="en-US" sz="2800" dirty="0"/>
          </a:p>
        </p:txBody>
      </p:sp>
      <p:sp>
        <p:nvSpPr>
          <p:cNvPr id="25" name="Shape 23"/>
          <p:cNvSpPr/>
          <p:nvPr/>
        </p:nvSpPr>
        <p:spPr>
          <a:xfrm>
            <a:off x="5897880" y="787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6089904" y="770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Estoque foi reintegrado?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897880" y="835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89904" y="818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Financeiro cancelou o recebível?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969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Ponto didático: separar recusa no recebimento de devolução posterior à entrega.</a:t>
            </a:r>
            <a:endParaRPr lang="en-US" sz="1245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342900"/>
            <a:ext cx="16459200" cy="809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O EVENTO (COMPLEMENTO DE PREÇO)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padrão: fato → documento → efeito → controle.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28700" y="2125980"/>
            <a:ext cx="4320540" cy="6583680"/>
          </a:xfrm>
          <a:prstGeom prst="roundRect">
            <a:avLst>
              <a:gd name="adj" fmla="val 2540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275588" y="2345436"/>
            <a:ext cx="38267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ACONTECEU?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275588" y="2880360"/>
            <a:ext cx="3826764" cy="5623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Venda original: R$ 100.000. Reajuste contratual posterior: + R$ 5.000.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56235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8704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58704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 da operação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93954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423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FAZER?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96423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Formalizar o acréscimo por documento de ajuste/débito conforme a hipótese aplicável.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13167360" y="2125980"/>
            <a:ext cx="4046220" cy="3017520"/>
          </a:xfrm>
          <a:prstGeom prst="roundRect">
            <a:avLst>
              <a:gd name="adj" fmla="val 3636"/>
            </a:avLst>
          </a:prstGeom>
          <a:solidFill>
            <a:srgbClr val="F9F1D8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3414248" y="2345436"/>
            <a:ext cx="3552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IBS/CBS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414248" y="2880360"/>
            <a:ext cx="355244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novo valor precisa produzir o correspondente efeito tributário e financeiro.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5623560" y="5303520"/>
            <a:ext cx="11590020" cy="321000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870448" y="5473520"/>
            <a:ext cx="11096244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escritório confere</a:t>
            </a:r>
            <a:endParaRPr lang="en-US" sz="3600" dirty="0"/>
          </a:p>
        </p:txBody>
      </p:sp>
      <p:sp>
        <p:nvSpPr>
          <p:cNvPr id="19" name="Shape 17"/>
          <p:cNvSpPr/>
          <p:nvPr/>
        </p:nvSpPr>
        <p:spPr>
          <a:xfrm>
            <a:off x="5897880" y="6225514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089904" y="6053520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cláusula gerou o complemento?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5897880" y="6705514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6089904" y="6533520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documento original está referenciado?</a:t>
            </a:r>
            <a:endParaRPr lang="en-US" sz="2800" dirty="0"/>
          </a:p>
        </p:txBody>
      </p:sp>
      <p:sp>
        <p:nvSpPr>
          <p:cNvPr id="23" name="Shape 21"/>
          <p:cNvSpPr/>
          <p:nvPr/>
        </p:nvSpPr>
        <p:spPr>
          <a:xfrm>
            <a:off x="5897880" y="7185514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6089904" y="7013520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base adicional?</a:t>
            </a:r>
            <a:endParaRPr lang="en-US" sz="2800" dirty="0"/>
          </a:p>
        </p:txBody>
      </p:sp>
      <p:sp>
        <p:nvSpPr>
          <p:cNvPr id="25" name="Shape 23"/>
          <p:cNvSpPr/>
          <p:nvPr/>
        </p:nvSpPr>
        <p:spPr>
          <a:xfrm>
            <a:off x="5897880" y="7665514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6089904" y="7493520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contas a receber foi atualizado?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897880" y="8145514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89904" y="7973520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apuração recebeu o ajuste?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969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NFS-e RTC: NT 009 prevê notas de ajuste de débito/crédito para IBS/CBS.</a:t>
            </a:r>
            <a:endParaRPr lang="en-US" sz="1245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260604"/>
            <a:ext cx="1645920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O EVENTO (DESCONTO POSTERIOR)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padrão: fato → documento → efeito → controle.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28700" y="2125980"/>
            <a:ext cx="4320540" cy="6583680"/>
          </a:xfrm>
          <a:prstGeom prst="roundRect">
            <a:avLst>
              <a:gd name="adj" fmla="val 2540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275588" y="2345436"/>
            <a:ext cx="38267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ACONTECEU?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275588" y="2880360"/>
            <a:ext cx="3826764" cy="5623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Venda: R$ 100.000. Após a emissão, fornecedor concede desconto comercial de R$ 10.000.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6235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8704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58704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 + instrumento comercial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93954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423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FAZER?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96423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Identificar se o desconto altera o valor da operação e qual documento de ajuste é cabível.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13167360" y="2125980"/>
            <a:ext cx="4046220" cy="3017520"/>
          </a:xfrm>
          <a:prstGeom prst="roundRect">
            <a:avLst>
              <a:gd name="adj" fmla="val 3636"/>
            </a:avLst>
          </a:prstGeom>
          <a:solidFill>
            <a:srgbClr val="F9F1D8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3414248" y="2345436"/>
            <a:ext cx="3552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IBS/CBS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414248" y="2880360"/>
            <a:ext cx="355244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Ajuste da base/efeito tributário somente quando juridicamente suportado pela hipótese.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5623560" y="5513832"/>
            <a:ext cx="11590020" cy="321000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870448" y="5683832"/>
            <a:ext cx="11096244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escritório confere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5897880" y="643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 sz="2800"/>
          </a:p>
        </p:txBody>
      </p:sp>
      <p:sp>
        <p:nvSpPr>
          <p:cNvPr id="20" name="Text 18"/>
          <p:cNvSpPr/>
          <p:nvPr/>
        </p:nvSpPr>
        <p:spPr>
          <a:xfrm>
            <a:off x="6089904" y="626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Desconto nasceu antes ou depois da emissão?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5897880" y="691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 sz="2800"/>
          </a:p>
        </p:txBody>
      </p:sp>
      <p:sp>
        <p:nvSpPr>
          <p:cNvPr id="22" name="Text 20"/>
          <p:cNvSpPr/>
          <p:nvPr/>
        </p:nvSpPr>
        <p:spPr>
          <a:xfrm>
            <a:off x="6089904" y="674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 condicional ou incondicional?</a:t>
            </a:r>
            <a:endParaRPr lang="en-US" sz="2800" dirty="0"/>
          </a:p>
        </p:txBody>
      </p:sp>
      <p:sp>
        <p:nvSpPr>
          <p:cNvPr id="23" name="Shape 21"/>
          <p:cNvSpPr/>
          <p:nvPr/>
        </p:nvSpPr>
        <p:spPr>
          <a:xfrm>
            <a:off x="5897880" y="739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 sz="2800"/>
          </a:p>
        </p:txBody>
      </p:sp>
      <p:sp>
        <p:nvSpPr>
          <p:cNvPr id="24" name="Text 22"/>
          <p:cNvSpPr/>
          <p:nvPr/>
        </p:nvSpPr>
        <p:spPr>
          <a:xfrm>
            <a:off x="6089904" y="722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Existe instrumento/comprovação?</a:t>
            </a:r>
            <a:endParaRPr lang="en-US" sz="2800" dirty="0"/>
          </a:p>
        </p:txBody>
      </p:sp>
      <p:sp>
        <p:nvSpPr>
          <p:cNvPr id="25" name="Shape 23"/>
          <p:cNvSpPr/>
          <p:nvPr/>
        </p:nvSpPr>
        <p:spPr>
          <a:xfrm>
            <a:off x="5897880" y="787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 sz="2800"/>
          </a:p>
        </p:txBody>
      </p:sp>
      <p:sp>
        <p:nvSpPr>
          <p:cNvPr id="26" name="Text 24"/>
          <p:cNvSpPr/>
          <p:nvPr/>
        </p:nvSpPr>
        <p:spPr>
          <a:xfrm>
            <a:off x="6089904" y="770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Há ajuste do recebível?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897880" y="835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 sz="2800"/>
          </a:p>
        </p:txBody>
      </p:sp>
      <p:sp>
        <p:nvSpPr>
          <p:cNvPr id="28" name="Text 26"/>
          <p:cNvSpPr/>
          <p:nvPr/>
        </p:nvSpPr>
        <p:spPr>
          <a:xfrm>
            <a:off x="6089904" y="818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evento/documento está referenciado?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969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Ponto de controle: desconto posterior exige análise do fato e da documentação — não simples ajuste manual.</a:t>
            </a:r>
            <a:endParaRPr lang="en-US" sz="124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246888"/>
            <a:ext cx="1645920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EMISSÃO DE NOTAS DE DÉBITO E CRÉDITO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RTC, o ajuste precisa ter finalidade e hipótese de uso.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303020" y="2331720"/>
            <a:ext cx="7269480" cy="4869180"/>
          </a:xfrm>
          <a:prstGeom prst="roundRect">
            <a:avLst>
              <a:gd name="adj" fmla="val 2254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549908" y="2551176"/>
            <a:ext cx="67757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NOTA DE DÉBITO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549908" y="3086100"/>
            <a:ext cx="6775704" cy="39090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just">
              <a:buNone/>
            </a:pPr>
            <a:r>
              <a:rPr lang="en-US" sz="3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Usada para formalizar hipóteses que criam ou aumentam efeito tributário, conforme o leiaute e a regra aplicável.</a:t>
            </a:r>
            <a:endParaRPr lang="en-US" sz="3200" dirty="0"/>
          </a:p>
          <a:p>
            <a:pPr marL="0" indent="0" algn="just">
              <a:buNone/>
            </a:pPr>
            <a:endParaRPr lang="en-US" sz="3200" dirty="0"/>
          </a:p>
          <a:p>
            <a:pPr marL="0" indent="0" algn="just">
              <a:buNone/>
            </a:pPr>
            <a:r>
              <a:rPr lang="en-US" sz="3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Ex.: complemento de valor ou outros ajustes legalmente previstos.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9669780" y="2331720"/>
            <a:ext cx="7269480" cy="4869180"/>
          </a:xfrm>
          <a:prstGeom prst="roundRect">
            <a:avLst>
              <a:gd name="adj" fmla="val 2254"/>
            </a:avLst>
          </a:prstGeom>
          <a:solidFill>
            <a:srgbClr val="F9F1D8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9916668" y="2551176"/>
            <a:ext cx="67757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NOTA DE CRÉDITO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9916668" y="3086100"/>
            <a:ext cx="6775704" cy="39090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3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Usada para formalizar hipóteses de redução, ajuste ou suporte a apropriações, conforme o leiaute e a regra aplicável.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Ex.: ajustes posteriores previstos na documentação técnica.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1783080" y="7749540"/>
            <a:ext cx="146761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NFS-e: a NT 009 criou gIBSCBSAjuste, finNFSe, tpNFSeDebito e tpNFSeCredito.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969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Portal Nacional da NFS-e — Nota Técnica 009, publicada em 04/06/2026.</a:t>
            </a:r>
            <a:endParaRPr lang="en-US" sz="1245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356616"/>
            <a:ext cx="164592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O CONTROLE DE JUROS E MULTAS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padrão: fato → documento → efeito → controle.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28700" y="2125980"/>
            <a:ext cx="4320540" cy="6583680"/>
          </a:xfrm>
          <a:prstGeom prst="roundRect">
            <a:avLst>
              <a:gd name="adj" fmla="val 2540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275588" y="2345436"/>
            <a:ext cx="38267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ACONTECEU?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275588" y="2880360"/>
            <a:ext cx="3826764" cy="5623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just">
              <a:buNone/>
            </a:pPr>
            <a:r>
              <a:rPr lang="en-US" sz="30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Duplicata principal: R$ 20.000. Atraso gera R$ 1.500 em juros/multa.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6235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8704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8704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da operação + cobrança financeira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93954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423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FAZER?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96423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Identificar o tratamento documental do acréscimo e sua ligação com a operação.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13167360" y="2125980"/>
            <a:ext cx="4046220" cy="3017520"/>
          </a:xfrm>
          <a:prstGeom prst="roundRect">
            <a:avLst>
              <a:gd name="adj" fmla="val 3636"/>
            </a:avLst>
          </a:prstGeom>
          <a:solidFill>
            <a:srgbClr val="F9F1D8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3414248" y="2345436"/>
            <a:ext cx="3552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IBS/CBS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13414248" y="2880360"/>
            <a:ext cx="355244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acréscimo deve ser analisado separadamente do principal para fins de documentação e apuração.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5623560" y="5513832"/>
            <a:ext cx="11590020" cy="321000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870448" y="5683832"/>
            <a:ext cx="11096244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escritório confere</a:t>
            </a:r>
            <a:endParaRPr lang="en-US" sz="3600" dirty="0"/>
          </a:p>
        </p:txBody>
      </p:sp>
      <p:sp>
        <p:nvSpPr>
          <p:cNvPr id="19" name="Shape 17"/>
          <p:cNvSpPr/>
          <p:nvPr/>
        </p:nvSpPr>
        <p:spPr>
          <a:xfrm>
            <a:off x="5897880" y="643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089904" y="626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a natureza do acréscimo?</a:t>
            </a:r>
            <a:endParaRPr lang="en-US" sz="3600" dirty="0"/>
          </a:p>
        </p:txBody>
      </p:sp>
      <p:sp>
        <p:nvSpPr>
          <p:cNvPr id="21" name="Shape 19"/>
          <p:cNvSpPr/>
          <p:nvPr/>
        </p:nvSpPr>
        <p:spPr>
          <a:xfrm>
            <a:off x="5897880" y="691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6089904" y="674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Existe previsão contratual?</a:t>
            </a:r>
            <a:endParaRPr lang="en-US" sz="3600" dirty="0"/>
          </a:p>
        </p:txBody>
      </p:sp>
      <p:sp>
        <p:nvSpPr>
          <p:cNvPr id="23" name="Shape 21"/>
          <p:cNvSpPr/>
          <p:nvPr/>
        </p:nvSpPr>
        <p:spPr>
          <a:xfrm>
            <a:off x="5897880" y="739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6089904" y="722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o ERP registra?</a:t>
            </a:r>
            <a:endParaRPr lang="en-US" sz="3600" dirty="0"/>
          </a:p>
        </p:txBody>
      </p:sp>
      <p:sp>
        <p:nvSpPr>
          <p:cNvPr id="25" name="Shape 23"/>
          <p:cNvSpPr/>
          <p:nvPr/>
        </p:nvSpPr>
        <p:spPr>
          <a:xfrm>
            <a:off x="5897880" y="787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6089904" y="770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Há documento/ajuste específico?</a:t>
            </a:r>
            <a:endParaRPr lang="en-US" sz="3600" dirty="0"/>
          </a:p>
        </p:txBody>
      </p:sp>
      <p:sp>
        <p:nvSpPr>
          <p:cNvPr id="27" name="Shape 25"/>
          <p:cNvSpPr/>
          <p:nvPr/>
        </p:nvSpPr>
        <p:spPr>
          <a:xfrm>
            <a:off x="5897880" y="835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89904" y="818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Financeiro e apuração fecham o mesmo valor?</a:t>
            </a:r>
            <a:endParaRPr lang="en-US" sz="3600" dirty="0"/>
          </a:p>
        </p:txBody>
      </p:sp>
      <p:sp>
        <p:nvSpPr>
          <p:cNvPr id="29" name="Text 27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969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Objetivo: separar fato principal de acréscimo financeiro posterior.</a:t>
            </a:r>
            <a:endParaRPr lang="en-US" sz="1245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233172"/>
            <a:ext cx="16459200" cy="9189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PAGAMENTO ANTECIPADO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padrão: fato → documento → efeito → controle.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28700" y="2125980"/>
            <a:ext cx="4320540" cy="6583680"/>
          </a:xfrm>
          <a:prstGeom prst="roundRect">
            <a:avLst>
              <a:gd name="adj" fmla="val 2540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275588" y="2345436"/>
            <a:ext cx="38267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ACONTECEU?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275588" y="2880360"/>
            <a:ext cx="3826764" cy="5623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05/01: cliente paga R$ 50.000.</a:t>
            </a:r>
            <a:endParaRPr lang="en-US" sz="3600" dirty="0"/>
          </a:p>
          <a:p>
            <a:pPr marL="0" indent="0" algn="ctr">
              <a:buNone/>
            </a:pPr>
            <a:r>
              <a:rPr lang="en-US" sz="30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20/02: mercadoria será entregue.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56235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8704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58704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Pagamento nasce antes do documento definitivo da operação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93954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423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FAZER?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96423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Criar trilha de referência entre recebimento antecipado, documento e entrega futura.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13167360" y="2125980"/>
            <a:ext cx="4046220" cy="3017520"/>
          </a:xfrm>
          <a:prstGeom prst="roundRect">
            <a:avLst>
              <a:gd name="adj" fmla="val 3636"/>
            </a:avLst>
          </a:prstGeom>
          <a:solidFill>
            <a:srgbClr val="F9F1D8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3414248" y="2345436"/>
            <a:ext cx="3552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IBS/CBS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414248" y="2880360"/>
            <a:ext cx="355244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pagamento não pode ficar desconectado do fornecimento que irá liquidar.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5984599" y="5482942"/>
            <a:ext cx="11590020" cy="321000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870448" y="5652942"/>
            <a:ext cx="11096244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escritório confere</a:t>
            </a:r>
            <a:endParaRPr lang="en-US" sz="3600" dirty="0"/>
          </a:p>
        </p:txBody>
      </p:sp>
      <p:sp>
        <p:nvSpPr>
          <p:cNvPr id="19" name="Shape 17"/>
          <p:cNvSpPr/>
          <p:nvPr/>
        </p:nvSpPr>
        <p:spPr>
          <a:xfrm>
            <a:off x="5897880" y="640493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089904" y="623294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Existe contrato/pedido?</a:t>
            </a:r>
            <a:endParaRPr lang="en-US" sz="3600" dirty="0"/>
          </a:p>
        </p:txBody>
      </p:sp>
      <p:sp>
        <p:nvSpPr>
          <p:cNvPr id="21" name="Shape 19"/>
          <p:cNvSpPr/>
          <p:nvPr/>
        </p:nvSpPr>
        <p:spPr>
          <a:xfrm>
            <a:off x="5897880" y="688493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6089904" y="671294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documento suporta a antecipação?</a:t>
            </a:r>
            <a:endParaRPr lang="en-US" sz="3600" dirty="0"/>
          </a:p>
        </p:txBody>
      </p:sp>
      <p:sp>
        <p:nvSpPr>
          <p:cNvPr id="23" name="Shape 21"/>
          <p:cNvSpPr/>
          <p:nvPr/>
        </p:nvSpPr>
        <p:spPr>
          <a:xfrm>
            <a:off x="5897880" y="736493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6089904" y="719294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Pagamento está identificado?</a:t>
            </a:r>
            <a:endParaRPr lang="en-US" sz="3600" dirty="0"/>
          </a:p>
        </p:txBody>
      </p:sp>
      <p:sp>
        <p:nvSpPr>
          <p:cNvPr id="25" name="Shape 23"/>
          <p:cNvSpPr/>
          <p:nvPr/>
        </p:nvSpPr>
        <p:spPr>
          <a:xfrm>
            <a:off x="5897880" y="784493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6089904" y="767294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posterior referencia a antecipação?</a:t>
            </a:r>
            <a:endParaRPr lang="en-US" sz="3600" dirty="0"/>
          </a:p>
        </p:txBody>
      </p:sp>
      <p:sp>
        <p:nvSpPr>
          <p:cNvPr id="27" name="Shape 25"/>
          <p:cNvSpPr/>
          <p:nvPr/>
        </p:nvSpPr>
        <p:spPr>
          <a:xfrm>
            <a:off x="5897880" y="832493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89904" y="815294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Contabilidade tratou como adiantamento?</a:t>
            </a:r>
            <a:endParaRPr lang="en-US" sz="3600" dirty="0"/>
          </a:p>
        </p:txBody>
      </p:sp>
      <p:sp>
        <p:nvSpPr>
          <p:cNvPr id="29" name="Text 27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969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Prática: desenhar a linha do tempo pagamento → documento → entrega → apuração.</a:t>
            </a:r>
            <a:endParaRPr lang="en-US" sz="124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274320"/>
            <a:ext cx="164592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VENDA PARA ENTREGA FUTURA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análise precisa separar contrato, faturamento, pagamento, saída física e entrega.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00000" y="2150000"/>
            <a:ext cx="5233333" cy="16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50000" y="2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0000" y="230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CONTRATO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0000" y="2930000"/>
            <a:ext cx="4933333" cy="7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Condição comercial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33333" y="2150000"/>
            <a:ext cx="5233333" cy="16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683333" y="2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3333" y="230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FATURAMENTO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83333" y="2930000"/>
            <a:ext cx="4933333" cy="7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Documento fiscal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66666" y="2150000"/>
            <a:ext cx="5233333" cy="16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2216666" y="2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66666" y="230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PAGAMENTO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216666" y="2930000"/>
            <a:ext cx="4933333" cy="7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Liquidação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00000" y="4050000"/>
            <a:ext cx="5233333" cy="16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150000" y="42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00000" y="420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SAÍDA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50000" y="4830000"/>
            <a:ext cx="4933333" cy="7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Movimentação física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33333" y="4050000"/>
            <a:ext cx="5233333" cy="16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683333" y="42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33333" y="420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ENTREGA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83333" y="4830000"/>
            <a:ext cx="4933333" cy="7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Conclusão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66666" y="4050000"/>
            <a:ext cx="5233333" cy="16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2216666" y="42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866666" y="420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APURAÇÃO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216666" y="4830000"/>
            <a:ext cx="4933333" cy="7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Efeito fiscal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0000" y="6000000"/>
            <a:ext cx="163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600" b="1" i="0">
                <a:solidFill>
                  <a:srgbClr val="0A3760"/>
                </a:solidFill>
                <a:latin typeface="Arial"/>
              </a:rPr>
              <a:t>PRÁTICA: em qual data nasceu cada evidência? Qual documento referencia qual?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200000" y="6950000"/>
            <a:ext cx="13900000" cy="175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500000" y="7100000"/>
            <a:ext cx="13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i="0">
                <a:solidFill>
                  <a:srgbClr val="9C4A0B"/>
                </a:solidFill>
                <a:latin typeface="Arial"/>
              </a:rPr>
              <a:t>PONTO DE CONTROLE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00000" y="7600000"/>
            <a:ext cx="13300000" cy="9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>
                <a:solidFill>
                  <a:srgbClr val="1B2533"/>
                </a:solidFill>
                <a:latin typeface="Arial"/>
              </a:rPr>
              <a:t>Não usar o mesmo “momento fiscal” para fatos econômicos distintos sem validar a regra aplicável.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233172"/>
            <a:ext cx="16459200" cy="9189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PERDA, ROUBO OU FURTO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padrão: fato → documento → efeito → controle.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28700" y="2125980"/>
            <a:ext cx="4320540" cy="6583680"/>
          </a:xfrm>
          <a:prstGeom prst="roundRect">
            <a:avLst>
              <a:gd name="adj" fmla="val 2540"/>
            </a:avLst>
          </a:prstGeom>
          <a:solidFill>
            <a:srgbClr val="F4F7F9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275588" y="2345436"/>
            <a:ext cx="38267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ACONTECEU?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275588" y="2880360"/>
            <a:ext cx="3826764" cy="5623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30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Compra gerou crédito. Mercadoria estava no estoque e posteriormente deixou de existir por perda/roubo/furto.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6235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8704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58704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DF-e de entrada + estoque + evidência do evento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9395460" y="2125980"/>
            <a:ext cx="3497580" cy="3017520"/>
          </a:xfrm>
          <a:prstGeom prst="roundRect">
            <a:avLst>
              <a:gd name="adj" fmla="val 3636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42348" y="2345436"/>
            <a:ext cx="30038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FAZER?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9642348" y="2880360"/>
            <a:ext cx="300380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Avaliar ajustes de crédito e documentação exigida pela regra aplicável.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13167360" y="2125980"/>
            <a:ext cx="4046220" cy="3017520"/>
          </a:xfrm>
          <a:prstGeom prst="roundRect">
            <a:avLst>
              <a:gd name="adj" fmla="val 3636"/>
            </a:avLst>
          </a:prstGeom>
          <a:solidFill>
            <a:srgbClr val="F9F1D8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3414248" y="2345436"/>
            <a:ext cx="3552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 IBS/CBS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414248" y="2880360"/>
            <a:ext cx="3552444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tratamento do crédito depende da destinação e das hipóteses legais de estorno/ajuste.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5623560" y="5513832"/>
            <a:ext cx="11590020" cy="321000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870448" y="5683832"/>
            <a:ext cx="11096244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escritório confere</a:t>
            </a:r>
            <a:endParaRPr lang="en-US" sz="3600" dirty="0"/>
          </a:p>
        </p:txBody>
      </p:sp>
      <p:sp>
        <p:nvSpPr>
          <p:cNvPr id="19" name="Shape 17"/>
          <p:cNvSpPr/>
          <p:nvPr/>
        </p:nvSpPr>
        <p:spPr>
          <a:xfrm>
            <a:off x="5897880" y="643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089904" y="626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item foi perdido?</a:t>
            </a:r>
            <a:endParaRPr lang="en-US" sz="3600" dirty="0"/>
          </a:p>
        </p:txBody>
      </p:sp>
      <p:sp>
        <p:nvSpPr>
          <p:cNvPr id="21" name="Shape 19"/>
          <p:cNvSpPr/>
          <p:nvPr/>
        </p:nvSpPr>
        <p:spPr>
          <a:xfrm>
            <a:off x="5897880" y="691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6089904" y="674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Há BO/laudo/evidência?</a:t>
            </a:r>
            <a:endParaRPr lang="en-US" sz="3600" dirty="0"/>
          </a:p>
        </p:txBody>
      </p:sp>
      <p:sp>
        <p:nvSpPr>
          <p:cNvPr id="23" name="Shape 21"/>
          <p:cNvSpPr/>
          <p:nvPr/>
        </p:nvSpPr>
        <p:spPr>
          <a:xfrm>
            <a:off x="5897880" y="739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6089904" y="722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Estoque foi baixado?</a:t>
            </a:r>
            <a:endParaRPr lang="en-US" sz="3600" dirty="0"/>
          </a:p>
        </p:txBody>
      </p:sp>
      <p:sp>
        <p:nvSpPr>
          <p:cNvPr id="25" name="Shape 23"/>
          <p:cNvSpPr/>
          <p:nvPr/>
        </p:nvSpPr>
        <p:spPr>
          <a:xfrm>
            <a:off x="5897880" y="787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6089904" y="770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 precisa de ajuste?</a:t>
            </a:r>
            <a:endParaRPr lang="en-US" sz="3600" dirty="0"/>
          </a:p>
        </p:txBody>
      </p:sp>
      <p:sp>
        <p:nvSpPr>
          <p:cNvPr id="27" name="Shape 25"/>
          <p:cNvSpPr/>
          <p:nvPr/>
        </p:nvSpPr>
        <p:spPr>
          <a:xfrm>
            <a:off x="5897880" y="8355826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89904" y="8183832"/>
            <a:ext cx="10849356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Contabilidade refletiu a perda?</a:t>
            </a:r>
            <a:endParaRPr lang="en-US" sz="3600" dirty="0"/>
          </a:p>
        </p:txBody>
      </p:sp>
      <p:sp>
        <p:nvSpPr>
          <p:cNvPr id="29" name="Text 27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969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conceitual: LC 214/2025 — não cumulatividade, créditos e ajustes aplicáveis.</a:t>
            </a:r>
            <a:endParaRPr lang="en-US" sz="124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205740"/>
            <a:ext cx="16459200" cy="946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OPERAÇÃO TRIANGULAR / VENDA À ORDEM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desafio é saber quem vende, quem recebe e por onde a mercadoria transita.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94000" y="2150000"/>
            <a:ext cx="4600000" cy="17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4000" y="2350000"/>
            <a:ext cx="43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0A3760"/>
                </a:solidFill>
                <a:latin typeface="Arial"/>
              </a:rPr>
              <a:t>VENDEDOR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4000" y="3050000"/>
            <a:ext cx="43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>
                <a:solidFill>
                  <a:srgbClr val="5A6674"/>
                </a:solidFill>
                <a:latin typeface="Arial"/>
              </a:rPr>
              <a:t>Emite os documentos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794000" y="2800000"/>
            <a:ext cx="850000" cy="400000"/>
          </a:xfrm>
          <a:prstGeom prst="rightArrow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844000" y="2150000"/>
            <a:ext cx="4600000" cy="17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994000" y="2350000"/>
            <a:ext cx="43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0A3760"/>
                </a:solidFill>
                <a:latin typeface="Arial"/>
              </a:rPr>
              <a:t>CLIENTE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94000" y="3050000"/>
            <a:ext cx="43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>
                <a:solidFill>
                  <a:srgbClr val="5A6674"/>
                </a:solidFill>
                <a:latin typeface="Arial"/>
              </a:rPr>
              <a:t>Adquire a mercadoria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1644000" y="2800000"/>
            <a:ext cx="850000" cy="400000"/>
          </a:xfrm>
          <a:prstGeom prst="rightArrow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2694000" y="2150000"/>
            <a:ext cx="4600000" cy="17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844000" y="2350000"/>
            <a:ext cx="43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0A3760"/>
                </a:solidFill>
                <a:latin typeface="Arial"/>
              </a:rPr>
              <a:t>DESTINO / ARMAZÉM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44000" y="3050000"/>
            <a:ext cx="43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>
                <a:solidFill>
                  <a:srgbClr val="5A6674"/>
                </a:solidFill>
                <a:latin typeface="Arial"/>
              </a:rPr>
              <a:t>Recebe fisicamente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0000" y="4100000"/>
            <a:ext cx="1630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1">
                <a:solidFill>
                  <a:srgbClr val="5A6674"/>
                </a:solidFill>
                <a:latin typeface="Arial"/>
              </a:rPr>
              <a:t>O documento e a mercadoria podem seguir caminhos diferentes. Cada um precisa de referência ao outro.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0000" y="5000000"/>
            <a:ext cx="1630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Perguntas antes do CFOP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00000" y="5700000"/>
            <a:ext cx="5233333" cy="80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50000" y="5700000"/>
            <a:ext cx="4933333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0" i="0">
                <a:solidFill>
                  <a:srgbClr val="1B2533"/>
                </a:solidFill>
                <a:latin typeface="Arial"/>
              </a:rPr>
              <a:t>Quem é o vendedor jurídico?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33333" y="5700000"/>
            <a:ext cx="5233333" cy="80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683333" y="5700000"/>
            <a:ext cx="4933333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0" i="0">
                <a:solidFill>
                  <a:srgbClr val="1B2533"/>
                </a:solidFill>
                <a:latin typeface="Arial"/>
              </a:rPr>
              <a:t>Quem é o adquirente?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066666" y="5700000"/>
            <a:ext cx="5233333" cy="80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2216666" y="5700000"/>
            <a:ext cx="4933333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0" i="0">
                <a:solidFill>
                  <a:srgbClr val="1B2533"/>
                </a:solidFill>
                <a:latin typeface="Arial"/>
              </a:rPr>
              <a:t>Quem recebe fisicamente?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00000" y="6700000"/>
            <a:ext cx="5233333" cy="80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50000" y="6700000"/>
            <a:ext cx="4933333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0" i="0">
                <a:solidFill>
                  <a:srgbClr val="1B2533"/>
                </a:solidFill>
                <a:latin typeface="Arial"/>
              </a:rPr>
              <a:t>Onde a mercadoria fica?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33333" y="6700000"/>
            <a:ext cx="5233333" cy="80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683333" y="6700000"/>
            <a:ext cx="4933333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0" i="0">
                <a:solidFill>
                  <a:srgbClr val="1B2533"/>
                </a:solidFill>
                <a:latin typeface="Arial"/>
              </a:rPr>
              <a:t>Qual documento referencia qual?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PROCESSO PARA VINCULAÇÃO DA TRANSAÇÃO DE PAGAMENTO</a:t>
            </a:r>
            <a:endParaRPr lang="en-US" sz="39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Quando o DF-e já existe e a transação precisa ser associada posteriormente.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234440" y="2811780"/>
            <a:ext cx="3360420" cy="17145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673352" y="3319272"/>
            <a:ext cx="2468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DF-e</a:t>
            </a:r>
            <a:endParaRPr lang="en-US" sz="2700" dirty="0"/>
          </a:p>
          <a:p>
            <a:pPr marL="0" indent="0" algn="ctr">
              <a:buNone/>
            </a:pPr>
            <a:r>
              <a:rPr lang="en-US" sz="27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AUTORIZADO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4594860" y="3675888"/>
            <a:ext cx="2400300" cy="0"/>
          </a:xfrm>
          <a:prstGeom prst="line">
            <a:avLst/>
          </a:prstGeom>
          <a:noFill/>
          <a:ln w="41910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995160" y="2811780"/>
            <a:ext cx="4183380" cy="1714500"/>
          </a:xfrm>
          <a:prstGeom prst="roundRect">
            <a:avLst>
              <a:gd name="adj" fmla="val 4800"/>
            </a:avLst>
          </a:prstGeom>
          <a:solidFill>
            <a:srgbClr val="0A3760"/>
          </a:solidFill>
          <a:ln w="19050">
            <a:solidFill>
              <a:srgbClr val="0A376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7338060" y="3236976"/>
            <a:ext cx="34975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EVENTO 110300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Vinculação Pagamento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11178540" y="3675888"/>
            <a:ext cx="2400300" cy="0"/>
          </a:xfrm>
          <a:prstGeom prst="line">
            <a:avLst/>
          </a:prstGeom>
          <a:noFill/>
          <a:ln w="41910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13578840" y="2811780"/>
            <a:ext cx="3360420" cy="1714500"/>
          </a:xfrm>
          <a:prstGeom prst="roundRect">
            <a:avLst>
              <a:gd name="adj" fmla="val 4800"/>
            </a:avLst>
          </a:prstGeom>
          <a:solidFill>
            <a:srgbClr val="EBF2F6"/>
          </a:solidFill>
          <a:ln w="1905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3962888" y="3319272"/>
            <a:ext cx="2606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TRANSAÇÃO</a:t>
            </a:r>
            <a:endParaRPr lang="en-US" sz="2700" dirty="0"/>
          </a:p>
          <a:p>
            <a:pPr marL="0" indent="0" algn="ctr">
              <a:buNone/>
            </a:pPr>
            <a:r>
              <a:rPr lang="en-US" sz="27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VINCULADA</a:t>
            </a:r>
            <a:endParaRPr lang="en-US" sz="2700" dirty="0"/>
          </a:p>
        </p:txBody>
      </p:sp>
      <p:sp>
        <p:nvSpPr>
          <p:cNvPr id="13" name="Shape 11"/>
          <p:cNvSpPr/>
          <p:nvPr/>
        </p:nvSpPr>
        <p:spPr>
          <a:xfrm>
            <a:off x="2057400" y="5692140"/>
            <a:ext cx="13990320" cy="291000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2304288" y="5862140"/>
            <a:ext cx="13496544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Dados-chave da vinculação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2331720" y="6584134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2523744" y="6442140"/>
            <a:ext cx="13249656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idTransacao</a:t>
            </a:r>
            <a:endParaRPr lang="en-US" sz="1845" dirty="0"/>
          </a:p>
        </p:txBody>
      </p:sp>
      <p:sp>
        <p:nvSpPr>
          <p:cNvPr id="17" name="Shape 15"/>
          <p:cNvSpPr/>
          <p:nvPr/>
        </p:nvSpPr>
        <p:spPr>
          <a:xfrm>
            <a:off x="2331720" y="7004134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2523744" y="6862140"/>
            <a:ext cx="13249656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tpMeioPgto</a:t>
            </a:r>
            <a:endParaRPr lang="en-US" sz="1845" dirty="0"/>
          </a:p>
        </p:txBody>
      </p:sp>
      <p:sp>
        <p:nvSpPr>
          <p:cNvPr id="19" name="Shape 17"/>
          <p:cNvSpPr/>
          <p:nvPr/>
        </p:nvSpPr>
        <p:spPr>
          <a:xfrm>
            <a:off x="2331720" y="7424134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2523744" y="7282140"/>
            <a:ext cx="13249656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CNPJReceb</a:t>
            </a:r>
            <a:endParaRPr lang="en-US" sz="1845" dirty="0"/>
          </a:p>
        </p:txBody>
      </p:sp>
      <p:sp>
        <p:nvSpPr>
          <p:cNvPr id="21" name="Shape 19"/>
          <p:cNvSpPr/>
          <p:nvPr/>
        </p:nvSpPr>
        <p:spPr>
          <a:xfrm>
            <a:off x="2331720" y="7844134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2523744" y="7702140"/>
            <a:ext cx="13249656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CNPJBasePSP</a:t>
            </a:r>
            <a:endParaRPr lang="en-US" sz="1845" dirty="0"/>
          </a:p>
        </p:txBody>
      </p:sp>
      <p:sp>
        <p:nvSpPr>
          <p:cNvPr id="23" name="Shape 21"/>
          <p:cNvSpPr/>
          <p:nvPr/>
        </p:nvSpPr>
        <p:spPr>
          <a:xfrm>
            <a:off x="2331720" y="8264134"/>
            <a:ext cx="96012" cy="96012"/>
          </a:xfrm>
          <a:prstGeom prst="ellipse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2523744" y="8122140"/>
            <a:ext cx="13249656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referência ao DF-e</a:t>
            </a:r>
            <a:endParaRPr lang="en-US" sz="1845" dirty="0"/>
          </a:p>
        </p:txBody>
      </p:sp>
      <p:sp>
        <p:nvSpPr>
          <p:cNvPr id="25" name="Text 23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969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Referência: NT 2026.006 v1.00 — vinculação entre NF-e/NFC-e e transação financeira sujeita ao split payment.</a:t>
            </a:r>
            <a:endParaRPr lang="en-US" sz="124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9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ECONF — conciliação financeira do documento fiscal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75" dirty="0">
                <a:solidFill>
                  <a:srgbClr val="5A6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Conciliação não é a mesma coisa que vinculação para o split.</a:t>
            </a:r>
            <a:endParaRPr lang="en-US" sz="1875" dirty="0"/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508760" y="2743200"/>
            <a:ext cx="4251960" cy="226314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755648" y="2962656"/>
            <a:ext cx="3758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DF-e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755648" y="3497580"/>
            <a:ext cx="3758184" cy="13030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fiscal autorizado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7022592" y="2743200"/>
            <a:ext cx="4251960" cy="2263140"/>
          </a:xfrm>
          <a:prstGeom prst="roundRect">
            <a:avLst>
              <a:gd name="adj" fmla="val 4848"/>
            </a:avLst>
          </a:prstGeom>
          <a:solidFill>
            <a:srgbClr val="F9F1D8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7269480" y="2962656"/>
            <a:ext cx="3758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ECONF 110750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7269480" y="3497580"/>
            <a:ext cx="3758184" cy="13030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Evento de conciliação financeira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12550140" y="2743200"/>
            <a:ext cx="4251960" cy="2263140"/>
          </a:xfrm>
          <a:prstGeom prst="roundRect">
            <a:avLst>
              <a:gd name="adj" fmla="val 4848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2797028" y="2962656"/>
            <a:ext cx="3758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PAGAMENTO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12797028" y="3497580"/>
            <a:ext cx="3758184" cy="13030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Recurso financeiro recebido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5760720" y="3867912"/>
            <a:ext cx="1165860" cy="0"/>
          </a:xfrm>
          <a:prstGeom prst="line">
            <a:avLst/>
          </a:prstGeom>
          <a:noFill/>
          <a:ln w="38100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11274552" y="3867912"/>
            <a:ext cx="1179576" cy="0"/>
          </a:xfrm>
          <a:prstGeom prst="line">
            <a:avLst/>
          </a:prstGeom>
          <a:noFill/>
          <a:ln w="38100">
            <a:solidFill>
              <a:srgbClr val="D8A62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2331720" y="610362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REGRA PRÁTICA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2331720" y="6611112"/>
            <a:ext cx="1357884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ECONF documenta conciliação. O evento de vinculação do pagamento atende finalidade diferente.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905256" y="9285732"/>
            <a:ext cx="16322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969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Referência: NT 2024.002 — criação do Evento de Conciliação Financeira (ECONF 110750).</a:t>
            </a:r>
            <a:endParaRPr lang="en-US" sz="124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10287000"/>
          </a:xfrm>
          <a:prstGeom prst="rect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1028700" y="10287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1028700" y="3086100"/>
            <a:ext cx="15361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1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APURAÇÃO + CRÉDITOS</a:t>
            </a:r>
            <a:endParaRPr lang="en-US" sz="5100" dirty="0"/>
          </a:p>
        </p:txBody>
      </p:sp>
      <p:sp>
        <p:nvSpPr>
          <p:cNvPr id="5" name="Shape 3"/>
          <p:cNvSpPr/>
          <p:nvPr/>
        </p:nvSpPr>
        <p:spPr>
          <a:xfrm>
            <a:off x="1042416" y="4498848"/>
            <a:ext cx="219456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069848" y="4869180"/>
            <a:ext cx="14813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5A6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Documento, evento e pagamento precisam chegar à mesma memória de cálculo.</a:t>
            </a:r>
            <a:endParaRPr lang="en-US" sz="27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Apuração assistida — a lógica é transacional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75" dirty="0">
                <a:solidFill>
                  <a:srgbClr val="5A6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fornecimento gera evidências que alimentam débito, crédito e ajustes.</a:t>
            </a:r>
            <a:endParaRPr lang="en-US" sz="1875" dirty="0"/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94000" y="2150000"/>
            <a:ext cx="4900000" cy="17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94000" y="2350000"/>
            <a:ext cx="450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0A3760"/>
                </a:solidFill>
                <a:latin typeface="Arial"/>
              </a:rPr>
              <a:t>DF-e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4000" y="3000000"/>
            <a:ext cx="45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600" b="0" i="0">
                <a:solidFill>
                  <a:srgbClr val="5A6674"/>
                </a:solidFill>
                <a:latin typeface="Arial"/>
              </a:rPr>
              <a:t>Operações</a:t>
            </a:r>
          </a:p>
        </p:txBody>
      </p:sp>
      <p:sp>
        <p:nvSpPr>
          <p:cNvPr id="8" name="Down Arrow 7"/>
          <p:cNvSpPr/>
          <p:nvPr/>
        </p:nvSpPr>
        <p:spPr>
          <a:xfrm>
            <a:off x="3344000" y="4000000"/>
            <a:ext cx="400000" cy="600000"/>
          </a:xfrm>
          <a:prstGeom prst="downArrow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694000" y="2150000"/>
            <a:ext cx="4900000" cy="17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94000" y="2350000"/>
            <a:ext cx="450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0A3760"/>
                </a:solidFill>
                <a:latin typeface="Arial"/>
              </a:rPr>
              <a:t>EVENTOS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4000" y="3000000"/>
            <a:ext cx="45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600" b="0" i="0">
                <a:solidFill>
                  <a:srgbClr val="5A6674"/>
                </a:solidFill>
                <a:latin typeface="Arial"/>
              </a:rPr>
              <a:t>Ajustes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8944000" y="4000000"/>
            <a:ext cx="400000" cy="600000"/>
          </a:xfrm>
          <a:prstGeom prst="downArrow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2294000" y="2150000"/>
            <a:ext cx="4900000" cy="17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494000" y="2350000"/>
            <a:ext cx="450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0A3760"/>
                </a:solidFill>
                <a:latin typeface="Arial"/>
              </a:rPr>
              <a:t>PAGAMENTOS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494000" y="3000000"/>
            <a:ext cx="45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600" b="0" i="0">
                <a:solidFill>
                  <a:srgbClr val="5A6674"/>
                </a:solidFill>
                <a:latin typeface="Arial"/>
              </a:rPr>
              <a:t>Extinção / vínculo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14544000" y="4000000"/>
            <a:ext cx="400000" cy="600000"/>
          </a:xfrm>
          <a:prstGeom prst="downArrow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000000" y="4800000"/>
            <a:ext cx="10288000" cy="1500000"/>
          </a:xfrm>
          <a:prstGeom prst="roundRect">
            <a:avLst>
              <a:gd name="adj" fmla="val 6000"/>
            </a:avLst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00000" y="4950000"/>
            <a:ext cx="9888000" cy="12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Arial"/>
              </a:rPr>
              <a:t>APURAÇÃO</a:t>
            </a:r>
          </a:p>
          <a:p>
            <a:pPr algn="ctr"/>
            <a:r>
              <a:rPr sz="3000" b="1" i="0">
                <a:solidFill>
                  <a:srgbClr val="FFFFFF"/>
                </a:solidFill>
                <a:latin typeface="Arial"/>
              </a:rPr>
              <a:t>DÉBITOS • CRÉDITOS • AJUSTES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0000" y="6900000"/>
            <a:ext cx="15288000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9C4A0B"/>
                </a:solidFill>
                <a:latin typeface="Arial"/>
              </a:rPr>
              <a:t>PONTO DE CONTROLE: divergência sem documento vira exceção operacional.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Ciclo do crédito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75" dirty="0">
                <a:solidFill>
                  <a:srgbClr val="5A6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Alíquota nominal não é carga líquida. Crédito depende da operação e da evidência.</a:t>
            </a:r>
            <a:endParaRPr lang="en-US" sz="1875" dirty="0"/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00000" y="2000000"/>
            <a:ext cx="3850000" cy="16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50000" y="21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0000" y="215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A3760"/>
                </a:solidFill>
                <a:latin typeface="Arial"/>
              </a:rPr>
              <a:t>COMPRA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0000" y="2780000"/>
            <a:ext cx="3550000" cy="7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5A6674"/>
                </a:solidFill>
                <a:latin typeface="Arial"/>
              </a:rPr>
              <a:t>Aquisição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50000" y="2000000"/>
            <a:ext cx="3850000" cy="16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5300000" y="21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50000" y="215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A3760"/>
                </a:solidFill>
                <a:latin typeface="Arial"/>
              </a:rPr>
              <a:t>DF-e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0000" y="2780000"/>
            <a:ext cx="3550000" cy="7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5A6674"/>
                </a:solidFill>
                <a:latin typeface="Arial"/>
              </a:rPr>
              <a:t>Documento válido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300000" y="2000000"/>
            <a:ext cx="3850000" cy="16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450000" y="21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00000" y="215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A3760"/>
                </a:solidFill>
                <a:latin typeface="Arial"/>
              </a:rPr>
              <a:t>CLASSIFICAÇÃO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50000" y="2780000"/>
            <a:ext cx="3550000" cy="7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5A6674"/>
                </a:solidFill>
                <a:latin typeface="Arial"/>
              </a:rPr>
              <a:t>CST e cClassTrib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450000" y="2000000"/>
            <a:ext cx="3850000" cy="16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3600000" y="21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250000" y="215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A3760"/>
                </a:solidFill>
                <a:latin typeface="Arial"/>
              </a:rPr>
              <a:t>DÉBITO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600000" y="2780000"/>
            <a:ext cx="3550000" cy="7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5A6674"/>
                </a:solidFill>
                <a:latin typeface="Arial"/>
              </a:rPr>
              <a:t>Do fornecedor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0000" y="3800000"/>
            <a:ext cx="3850000" cy="16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150000" y="39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00000" y="395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A3760"/>
                </a:solidFill>
                <a:latin typeface="Arial"/>
              </a:rPr>
              <a:t>EXTINÇÃO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50000" y="4580000"/>
            <a:ext cx="3550000" cy="7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5A6674"/>
                </a:solidFill>
                <a:latin typeface="Arial"/>
              </a:rPr>
              <a:t>Condição legal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50000" y="3800000"/>
            <a:ext cx="3850000" cy="16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5300000" y="39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50000" y="395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A3760"/>
                </a:solidFill>
                <a:latin typeface="Arial"/>
              </a:rPr>
              <a:t>CRÉDITO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00000" y="4580000"/>
            <a:ext cx="3550000" cy="7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5A6674"/>
                </a:solidFill>
                <a:latin typeface="Arial"/>
              </a:rPr>
              <a:t>Do adquirente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300000" y="3800000"/>
            <a:ext cx="3850000" cy="16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9450000" y="39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00000" y="395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A3760"/>
                </a:solidFill>
                <a:latin typeface="Arial"/>
              </a:rPr>
              <a:t>USO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50000" y="4580000"/>
            <a:ext cx="3550000" cy="7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 i="0">
                <a:solidFill>
                  <a:srgbClr val="5A6674"/>
                </a:solidFill>
                <a:latin typeface="Arial"/>
              </a:rPr>
              <a:t>Compensação ou ressarcimento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0000" y="5800000"/>
            <a:ext cx="1630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Antes de reconhecer o crédito, confirme: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00000" y="6500000"/>
            <a:ext cx="5233333" cy="80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150000" y="6500000"/>
            <a:ext cx="4933333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0" i="0">
                <a:solidFill>
                  <a:srgbClr val="1B2533"/>
                </a:solidFill>
                <a:latin typeface="Arial"/>
              </a:rPr>
              <a:t>Fornecedor correto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533333" y="6500000"/>
            <a:ext cx="5233333" cy="80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683333" y="6500000"/>
            <a:ext cx="4933333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0" i="0">
                <a:solidFill>
                  <a:srgbClr val="1B2533"/>
                </a:solidFill>
                <a:latin typeface="Arial"/>
              </a:rPr>
              <a:t>Documento correto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2066666" y="6500000"/>
            <a:ext cx="5233333" cy="80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2216666" y="6500000"/>
            <a:ext cx="4933333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0" i="0">
                <a:solidFill>
                  <a:srgbClr val="1B2533"/>
                </a:solidFill>
                <a:latin typeface="Arial"/>
              </a:rPr>
              <a:t>Classificação correta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0000" y="7450000"/>
            <a:ext cx="5233333" cy="80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150000" y="7450000"/>
            <a:ext cx="4933333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0" i="0">
                <a:solidFill>
                  <a:srgbClr val="1B2533"/>
                </a:solidFill>
                <a:latin typeface="Arial"/>
              </a:rPr>
              <a:t>Destinação compatível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533333" y="7450000"/>
            <a:ext cx="5233333" cy="80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683333" y="7450000"/>
            <a:ext cx="4933333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0" i="0">
                <a:solidFill>
                  <a:srgbClr val="1B2533"/>
                </a:solidFill>
                <a:latin typeface="Arial"/>
              </a:rPr>
              <a:t>Condição de extinção atendida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2066666" y="7450000"/>
            <a:ext cx="5233333" cy="80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12216666" y="7450000"/>
            <a:ext cx="4933333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0" i="0">
                <a:solidFill>
                  <a:srgbClr val="1B2533"/>
                </a:solidFill>
                <a:latin typeface="Arial"/>
              </a:rPr>
              <a:t>Sem vedação/ajuste pendente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10287000"/>
          </a:xfrm>
          <a:prstGeom prst="rect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1028700" y="10287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1028700" y="3086100"/>
            <a:ext cx="15361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SIMPLES NACIONAL 2027</a:t>
            </a:r>
            <a:endParaRPr lang="en-US" sz="8000" dirty="0"/>
          </a:p>
        </p:txBody>
      </p:sp>
      <p:sp>
        <p:nvSpPr>
          <p:cNvPr id="5" name="Shape 3"/>
          <p:cNvSpPr/>
          <p:nvPr/>
        </p:nvSpPr>
        <p:spPr>
          <a:xfrm>
            <a:off x="1042416" y="4498848"/>
            <a:ext cx="219456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069848" y="4869180"/>
            <a:ext cx="167609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Reforma não acabou com o Simples. Acabou com a decisão simples.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OPÇÃO PELO REGIME REGULAR DE IBS/CBS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Calendário atualizado pela Resolução CGSN nº 194/2026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00000" y="2150000"/>
            <a:ext cx="16300000" cy="700000"/>
          </a:xfrm>
          <a:prstGeom prst="roundRect">
            <a:avLst>
              <a:gd name="adj" fmla="val 8000"/>
            </a:avLst>
          </a:prstGeom>
          <a:solidFill>
            <a:srgbClr val="0A3760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50000" y="2150000"/>
            <a:ext cx="5050000" cy="7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ETAPA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50000" y="2150000"/>
            <a:ext cx="4050000" cy="7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PERÍODO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0000" y="2150000"/>
            <a:ext cx="6050000" cy="7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OBSERVAÇÃO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0000" y="2970000"/>
            <a:ext cx="16300000" cy="10500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50000" y="2970000"/>
            <a:ext cx="5050000" cy="10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Opção — 1º semestre de 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50000" y="3294945"/>
            <a:ext cx="4050000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 i="0" dirty="0">
                <a:solidFill>
                  <a:srgbClr val="0A3760"/>
                </a:solidFill>
                <a:latin typeface="Arial"/>
              </a:rPr>
              <a:t>01/09/2026 a </a:t>
            </a:r>
            <a:r>
              <a:rPr lang="pt-BR" sz="2600" b="1" i="0" dirty="0">
                <a:solidFill>
                  <a:srgbClr val="0A3760"/>
                </a:solidFill>
                <a:latin typeface="Arial"/>
              </a:rPr>
              <a:t>15</a:t>
            </a:r>
            <a:r>
              <a:rPr sz="2600" b="1" i="0" dirty="0">
                <a:solidFill>
                  <a:srgbClr val="0A3760"/>
                </a:solidFill>
                <a:latin typeface="Arial"/>
              </a:rPr>
              <a:t>/10/2026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0000" y="2970000"/>
            <a:ext cx="6050000" cy="10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Prazo prorrogado (antes: até 30/09/2026)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0000" y="4140000"/>
            <a:ext cx="16300000" cy="10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50000" y="4140000"/>
            <a:ext cx="5050000" cy="10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Desistência da opção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0000" y="4140000"/>
            <a:ext cx="4050000" cy="10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A3760"/>
                </a:solidFill>
                <a:latin typeface="Arial"/>
              </a:rPr>
              <a:t>03/11/2026 a 20/12/2026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0000" y="4140000"/>
            <a:ext cx="6050000" cy="10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Antes: até 30/11/2026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00000" y="5310000"/>
            <a:ext cx="16300000" cy="10500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50000" y="5310000"/>
            <a:ext cx="5050000" cy="10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Efeitos da opção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50000" y="5310000"/>
            <a:ext cx="4050000" cy="10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A3760"/>
                </a:solidFill>
                <a:latin typeface="Arial"/>
              </a:rPr>
              <a:t>A partir de 01/01/2027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0000" y="5310000"/>
            <a:ext cx="6050000" cy="10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Segue no Simples e recolhe IBS/CBS fora do DAS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0000" y="6480000"/>
            <a:ext cx="16300000" cy="10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50000" y="6480000"/>
            <a:ext cx="5050000" cy="10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Opção — 2º semestre de 2027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50000" y="6480000"/>
            <a:ext cx="4050000" cy="10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 i="0">
                <a:solidFill>
                  <a:srgbClr val="0A3760"/>
                </a:solidFill>
                <a:latin typeface="Arial"/>
              </a:rPr>
              <a:t>01/03/2027 a 31/03/2027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0000" y="6480000"/>
            <a:ext cx="6050000" cy="10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Nova janela para quem decidir depois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0000" y="8350000"/>
            <a:ext cx="163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1">
                <a:solidFill>
                  <a:srgbClr val="5A6674"/>
                </a:solidFill>
                <a:latin typeface="Arial"/>
              </a:rPr>
              <a:t>Confirme as datas no Portal do Simples Nacional antes de decidir com o cliente.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MUDOU COM A RESOLUÇÃO CGSN Nº 194/2026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prazos de outubro a dezembro de 2026 foram ampliados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00000" y="2200000"/>
            <a:ext cx="5200000" cy="36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50000" y="2400000"/>
            <a:ext cx="47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A3760"/>
                </a:solidFill>
                <a:latin typeface="Arial"/>
              </a:rPr>
              <a:t>OPÇÃO — 1º SEMESTRE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0000" y="3300000"/>
            <a:ext cx="4700000" cy="9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Antes: até 30/09/2026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50000" y="4300000"/>
            <a:ext cx="4700000" cy="125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400000" y="4709556"/>
            <a:ext cx="440000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 dirty="0">
                <a:solidFill>
                  <a:srgbClr val="9C4A0B"/>
                </a:solidFill>
                <a:latin typeface="Arial"/>
              </a:rPr>
              <a:t>Agora: </a:t>
            </a:r>
            <a:r>
              <a:rPr sz="2800" b="1" i="0" dirty="0" err="1">
                <a:solidFill>
                  <a:srgbClr val="9C4A0B"/>
                </a:solidFill>
                <a:latin typeface="Arial"/>
              </a:rPr>
              <a:t>até</a:t>
            </a:r>
            <a:r>
              <a:rPr sz="2800" b="1" i="0" dirty="0">
                <a:solidFill>
                  <a:srgbClr val="9C4A0B"/>
                </a:solidFill>
                <a:latin typeface="Arial"/>
              </a:rPr>
              <a:t> </a:t>
            </a:r>
            <a:r>
              <a:rPr lang="pt-BR" sz="2800" b="1" i="0" dirty="0">
                <a:solidFill>
                  <a:srgbClr val="9C4A0B"/>
                </a:solidFill>
                <a:latin typeface="Arial"/>
              </a:rPr>
              <a:t>15</a:t>
            </a:r>
            <a:r>
              <a:rPr sz="2800" b="1" i="0" dirty="0">
                <a:solidFill>
                  <a:srgbClr val="9C4A0B"/>
                </a:solidFill>
                <a:latin typeface="Arial"/>
              </a:rPr>
              <a:t>/10/2026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50000" y="2200000"/>
            <a:ext cx="5200000" cy="36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00000" y="2400000"/>
            <a:ext cx="47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A3760"/>
                </a:solidFill>
                <a:latin typeface="Arial"/>
              </a:rPr>
              <a:t>DESISTÊNCIA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00000" y="3300000"/>
            <a:ext cx="4700000" cy="9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Antes: até 30/11/2026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00000" y="4300000"/>
            <a:ext cx="4700000" cy="125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950000" y="4300000"/>
            <a:ext cx="4400000" cy="12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9C4A0B"/>
                </a:solidFill>
                <a:latin typeface="Arial"/>
              </a:rPr>
              <a:t>Agora: 03/11 a 20/12/2026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100000" y="2200000"/>
            <a:ext cx="5200000" cy="36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350000" y="2400000"/>
            <a:ext cx="47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A3760"/>
                </a:solidFill>
                <a:latin typeface="Arial"/>
              </a:rPr>
              <a:t>PENDÊNCIAS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50000" y="3300000"/>
            <a:ext cx="4700000" cy="9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Antes: 30 dias corridos da ciência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50000" y="4300000"/>
            <a:ext cx="4700000" cy="1250000"/>
          </a:xfrm>
          <a:prstGeom prst="roundRect">
            <a:avLst>
              <a:gd name="adj" fmla="val 6000"/>
            </a:avLst>
          </a:prstGeom>
          <a:solidFill>
            <a:srgbClr val="FBF3DC"/>
          </a:solidFill>
          <a:ln w="15240">
            <a:solidFill>
              <a:srgbClr val="D8A6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2500000" y="4300000"/>
            <a:ext cx="4400000" cy="12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9C4A0B"/>
                </a:solidFill>
                <a:latin typeface="Arial"/>
              </a:rPr>
              <a:t>Agora: regularização até 30/10/2026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0000" y="6400000"/>
            <a:ext cx="16300000" cy="12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1" i="0">
                <a:solidFill>
                  <a:srgbClr val="0A3760"/>
                </a:solidFill>
                <a:latin typeface="Arial"/>
              </a:rPr>
              <a:t>Para a carteira: revisar hoje os clientes do Simples que ainda não decidiram entre manter tudo no DAS ou optar pelo regime regular de IBS/CBS.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91D25-33D0-3467-D2BE-042D4089D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9261AC-4B50-F6EF-66D3-307922B81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165100"/>
            <a:ext cx="17961429" cy="914400"/>
          </a:xfrm>
        </p:spPr>
        <p:txBody>
          <a:bodyPr>
            <a:noAutofit/>
          </a:bodyPr>
          <a:lstStyle/>
          <a:p>
            <a:r>
              <a:rPr lang="pt-BR" sz="6000" b="1" dirty="0">
                <a:latin typeface="+mj-lt"/>
              </a:rPr>
              <a:t>RESOLUÇÃO Nº 190/2026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A0E2B4B-1647-85F7-1284-425E3B34C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266" y="1223407"/>
            <a:ext cx="12797300" cy="784018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3608836-3840-7EB9-DFD2-D5389DA29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7953463" cy="1010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6460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E990C1-82AD-ED8B-41C2-B9B4AB3F26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376" y="279323"/>
            <a:ext cx="16972156" cy="1470025"/>
          </a:xfrm>
        </p:spPr>
        <p:txBody>
          <a:bodyPr>
            <a:normAutofit/>
          </a:bodyPr>
          <a:lstStyle/>
          <a:p>
            <a:r>
              <a:rPr lang="pt-BR" sz="5000" b="1" dirty="0">
                <a:latin typeface="+mj-lt"/>
              </a:rPr>
              <a:t>REGIME DE CAIXA VS FATURAMENTO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DDFECE-1B7D-0D3D-CB90-F9E0DF7CDA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8827AB6-0597-9737-7748-ED9BD2DCE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588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FC4FD-5F3A-CF0E-A169-AF50761FC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13B50-69E5-87EA-CE12-A4A927E270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2A7DD5-98DD-FF03-3D80-904FE35B0E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8868F33B-AA8D-85AE-D2E1-B7B4562B5D2A}"/>
              </a:ext>
            </a:extLst>
          </p:cNvPr>
          <p:cNvSpPr txBox="1">
            <a:spLocks/>
          </p:cNvSpPr>
          <p:nvPr/>
        </p:nvSpPr>
        <p:spPr>
          <a:xfrm>
            <a:off x="152400" y="165100"/>
            <a:ext cx="1796142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6000" b="1" dirty="0">
                <a:latin typeface="+mj-lt"/>
              </a:rPr>
              <a:t>GOVERNANÇA DA RECEITA BRUTA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469E600-23A8-72A6-6E45-ABF5A5311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509" y="1079500"/>
            <a:ext cx="13301209" cy="782325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C909A56-A05A-406E-39F3-B407A8687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86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4FE5D-0E31-253E-D912-5AB3921AF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49C26A5F-CA9B-0385-0220-1DB661795B92}"/>
              </a:ext>
            </a:extLst>
          </p:cNvPr>
          <p:cNvSpPr txBox="1">
            <a:spLocks/>
          </p:cNvSpPr>
          <p:nvPr/>
        </p:nvSpPr>
        <p:spPr>
          <a:xfrm>
            <a:off x="152400" y="165100"/>
            <a:ext cx="1796142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6000" b="1" dirty="0">
                <a:latin typeface="+mj-lt"/>
              </a:rPr>
              <a:t>LÓGICA OPERACIONAL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EE9B19-F623-7978-545A-BEE8D1583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735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7BC4F7-0C62-9AB1-C433-DE509598F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927" y="301625"/>
            <a:ext cx="14909180" cy="1470025"/>
          </a:xfrm>
        </p:spPr>
        <p:txBody>
          <a:bodyPr>
            <a:noAutofit/>
          </a:bodyPr>
          <a:lstStyle/>
          <a:p>
            <a:r>
              <a:rPr lang="pt-BR" sz="5000" b="1" dirty="0">
                <a:latin typeface="+mj-lt"/>
              </a:rPr>
              <a:t>PGDAS-D PRÉ PREENCHIDO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057989-7FD8-F681-8B49-B858D264A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6927" y="5380463"/>
            <a:ext cx="6400800" cy="1752600"/>
          </a:xfrm>
        </p:spPr>
        <p:txBody>
          <a:bodyPr/>
          <a:lstStyle/>
          <a:p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0521AE7-3AA9-F8E0-47E3-422FC211C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6" y="0"/>
            <a:ext cx="18233173" cy="1026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3506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954BB-7E2F-85AF-88FC-764F46C1B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F9C4443-8F37-E07B-80DB-ECCF07D2CC6E}"/>
              </a:ext>
            </a:extLst>
          </p:cNvPr>
          <p:cNvSpPr txBox="1">
            <a:spLocks/>
          </p:cNvSpPr>
          <p:nvPr/>
        </p:nvSpPr>
        <p:spPr>
          <a:xfrm>
            <a:off x="152400" y="165100"/>
            <a:ext cx="1796142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6000" b="1" dirty="0">
                <a:latin typeface="+mj-lt"/>
              </a:rPr>
              <a:t>APURAÇÃO DO SIMPLES ART. 21 A 27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CD617B3-A36E-D0E3-5D1B-2E54482B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929" y="1277531"/>
            <a:ext cx="15925344" cy="715745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F5D5BC7-E2E0-DDFC-F8BE-83766D64D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7472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E1522-C8BE-2597-A9D2-58A23DF30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B1ADB1DE-C43D-5545-D6FA-1876C717D014}"/>
              </a:ext>
            </a:extLst>
          </p:cNvPr>
          <p:cNvSpPr txBox="1">
            <a:spLocks/>
          </p:cNvSpPr>
          <p:nvPr/>
        </p:nvSpPr>
        <p:spPr>
          <a:xfrm>
            <a:off x="152400" y="165100"/>
            <a:ext cx="1796142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6000" b="1" dirty="0">
                <a:latin typeface="+mj-lt"/>
              </a:rPr>
              <a:t>APURAÇÃO DO SIMPLES ART. 21 A 27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4318FBE-954F-D5E0-87B2-54C0BE490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711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E74E6-2709-3087-C219-08A1BBCE3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2E1A7C63-3966-26A8-CFA1-7223A9F050A7}"/>
              </a:ext>
            </a:extLst>
          </p:cNvPr>
          <p:cNvSpPr txBox="1">
            <a:spLocks/>
          </p:cNvSpPr>
          <p:nvPr/>
        </p:nvSpPr>
        <p:spPr>
          <a:xfrm>
            <a:off x="152400" y="165100"/>
            <a:ext cx="1796142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6000" b="1" dirty="0">
                <a:latin typeface="+mj-lt"/>
              </a:rPr>
              <a:t>ARRECADAÇÃO ART. 65; 68-A; 69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CFCCBB0-8137-EDE2-DDAA-83A41E873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6808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9DA8FF-8B16-A21E-A581-405B5FD69C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26FB87-F209-7924-D811-94801199BE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2B71CEDD-116E-8765-E9BD-9983C8839BAA}"/>
              </a:ext>
            </a:extLst>
          </p:cNvPr>
          <p:cNvSpPr txBox="1">
            <a:spLocks/>
          </p:cNvSpPr>
          <p:nvPr/>
        </p:nvSpPr>
        <p:spPr>
          <a:xfrm>
            <a:off x="152400" y="165100"/>
            <a:ext cx="1796142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6000" b="1" dirty="0">
                <a:latin typeface="+mj-lt"/>
              </a:rPr>
              <a:t>GOVERNANÇA SOCIETÁRIA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D6EFDD7-A967-66DB-C5F6-BC5E695F3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135600" cy="1020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577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800F6-6A8F-30A8-10C1-C9E66FCC6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5333" y="190113"/>
            <a:ext cx="16575174" cy="1470025"/>
          </a:xfrm>
        </p:spPr>
        <p:txBody>
          <a:bodyPr>
            <a:normAutofit/>
          </a:bodyPr>
          <a:lstStyle/>
          <a:p>
            <a:r>
              <a:rPr lang="pt-BR" sz="5000" b="1" dirty="0">
                <a:latin typeface="+mj-lt"/>
              </a:rPr>
              <a:t>MOVIMENTO 1 - DO TRATAMENTO TRIBUTÁRIO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5AC2FA3-C35A-C6C4-E32C-4DF6D4C82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01" y="1373956"/>
            <a:ext cx="17080340" cy="728494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6702F7D-925C-4585-7C9A-D8F3791A5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67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932787-2921-4F23-A26B-7AB126B55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8215" y="279322"/>
            <a:ext cx="16035453" cy="1470025"/>
          </a:xfrm>
        </p:spPr>
        <p:txBody>
          <a:bodyPr>
            <a:normAutofit/>
          </a:bodyPr>
          <a:lstStyle/>
          <a:p>
            <a:r>
              <a:rPr lang="pt-BR" sz="5000" b="1" dirty="0">
                <a:latin typeface="+mj-lt"/>
              </a:rPr>
              <a:t>MOVIMENTO 2 – GOVERNANÇA DA OPERAÇÃO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9E230AF-B32F-3FE3-BE55-3D18B01D3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2991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66E89-FC35-A4A7-C47D-DECCA6EAE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4056" y="346230"/>
            <a:ext cx="15137445" cy="1470025"/>
          </a:xfrm>
        </p:spPr>
        <p:txBody>
          <a:bodyPr>
            <a:normAutofit/>
          </a:bodyPr>
          <a:lstStyle/>
          <a:p>
            <a:r>
              <a:rPr lang="pt-BR" sz="5000" b="1" dirty="0">
                <a:latin typeface="+mj-lt"/>
              </a:rPr>
              <a:t>ÍNDICE DE QUALIDADE CADASTRAL - IQC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41EC30C-D7C4-95B9-E232-DA8F070C4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056" y="2052768"/>
            <a:ext cx="15137446" cy="6181464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0FCD7982-BD7C-E1F4-3D81-FFD80C98E404}"/>
              </a:ext>
            </a:extLst>
          </p:cNvPr>
          <p:cNvSpPr txBox="1">
            <a:spLocks/>
          </p:cNvSpPr>
          <p:nvPr/>
        </p:nvSpPr>
        <p:spPr>
          <a:xfrm>
            <a:off x="1139617" y="8132477"/>
            <a:ext cx="15137445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pt-BR" sz="5000" b="1" dirty="0">
                <a:latin typeface="+mj-lt"/>
              </a:rPr>
              <a:t>Legislação + ERP = Maestria Cadastral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00B3023-5A69-77E5-CFAA-A6A88FA92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671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4F089-C7E1-46BB-23BE-5804F911A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00093-C72B-A476-267B-523167664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4056" y="346230"/>
            <a:ext cx="15137445" cy="1470025"/>
          </a:xfrm>
        </p:spPr>
        <p:txBody>
          <a:bodyPr>
            <a:normAutofit/>
          </a:bodyPr>
          <a:lstStyle/>
          <a:p>
            <a:r>
              <a:rPr lang="pt-BR" sz="5000" b="1" dirty="0">
                <a:latin typeface="+mj-lt"/>
              </a:rPr>
              <a:t>MOVIMENTO 3 – GOVERNANÇA DOS CLIENTES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59FC4E4-3619-7318-5B2F-36E66905D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342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CB56F-658A-A3ED-E486-4C874E564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4BD626-63C2-64A4-1C01-41E285CB1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24" y="346230"/>
            <a:ext cx="17287212" cy="1470025"/>
          </a:xfrm>
        </p:spPr>
        <p:txBody>
          <a:bodyPr>
            <a:normAutofit/>
          </a:bodyPr>
          <a:lstStyle/>
          <a:p>
            <a:r>
              <a:rPr lang="pt-BR" sz="5000" b="1" dirty="0">
                <a:latin typeface="+mj-lt"/>
              </a:rPr>
              <a:t>MOVIMENTO 3 – ÍNDICE DE CLIENTES NO REGIME REGULAR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0DBC51A-C4D2-A0B1-341E-FE1C654BD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827828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8686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5745C-3D93-966E-33D8-2F5EA852A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F670AA-71FF-C5BC-4091-E7006CA04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24" y="346230"/>
            <a:ext cx="17287212" cy="1470025"/>
          </a:xfrm>
        </p:spPr>
        <p:txBody>
          <a:bodyPr>
            <a:normAutofit/>
          </a:bodyPr>
          <a:lstStyle/>
          <a:p>
            <a:r>
              <a:rPr lang="pt-BR" sz="5000" b="1" dirty="0">
                <a:latin typeface="+mj-lt"/>
              </a:rPr>
              <a:t>MOVIMENTO 4 – ÍNDICE DE FONTES DE CRÉDITOS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4EC74CB-C913-7267-2A95-395CA8E3B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00000" y="9450000"/>
            <a:ext cx="1900000" cy="560000"/>
          </a:xfrm>
          <a:prstGeom prst="roundRect">
            <a:avLst>
              <a:gd name="adj" fmla="val 6000"/>
            </a:avLst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Parte 1/3</a:t>
            </a:r>
          </a:p>
        </p:txBody>
      </p:sp>
    </p:spTree>
    <p:extLst>
      <p:ext uri="{BB962C8B-B14F-4D97-AF65-F5344CB8AC3E}">
        <p14:creationId xmlns:p14="http://schemas.microsoft.com/office/powerpoint/2010/main" val="40465352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8E127-C868-21F5-64E5-FA80664E7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6EE6F8-2B99-9FD4-4F6E-0D5DC3BDB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24" y="346230"/>
            <a:ext cx="17287212" cy="1470025"/>
          </a:xfrm>
        </p:spPr>
        <p:txBody>
          <a:bodyPr>
            <a:normAutofit/>
          </a:bodyPr>
          <a:lstStyle/>
          <a:p>
            <a:r>
              <a:rPr lang="pt-BR" sz="5000" b="1" dirty="0">
                <a:latin typeface="+mj-lt"/>
              </a:rPr>
              <a:t>MOVIMENTO 4 – ÍNDICE DE FONTES DE CRÉDITOS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CC38BC5-A830-2E3F-DAB1-DCC3A2E0C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00000" y="9450000"/>
            <a:ext cx="1900000" cy="560000"/>
          </a:xfrm>
          <a:prstGeom prst="roundRect">
            <a:avLst>
              <a:gd name="adj" fmla="val 6000"/>
            </a:avLst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Parte 2/3</a:t>
            </a:r>
          </a:p>
        </p:txBody>
      </p:sp>
    </p:spTree>
    <p:extLst>
      <p:ext uri="{BB962C8B-B14F-4D97-AF65-F5344CB8AC3E}">
        <p14:creationId xmlns:p14="http://schemas.microsoft.com/office/powerpoint/2010/main" val="10989378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02DB6-B214-4878-2328-DA279B1DD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A5BA50-315E-1E4F-CC98-234F97648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24" y="346230"/>
            <a:ext cx="17287212" cy="1470025"/>
          </a:xfrm>
        </p:spPr>
        <p:txBody>
          <a:bodyPr>
            <a:normAutofit/>
          </a:bodyPr>
          <a:lstStyle/>
          <a:p>
            <a:r>
              <a:rPr lang="pt-BR" sz="5000" b="1" dirty="0">
                <a:latin typeface="+mj-lt"/>
              </a:rPr>
              <a:t>MOVIMENTO 4 – ÍNDICE DE FONTES DE CRÉDITOS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CC55EBA-F667-9E6B-77AF-DB9389D23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00000" y="9450000"/>
            <a:ext cx="1900000" cy="560000"/>
          </a:xfrm>
          <a:prstGeom prst="roundRect">
            <a:avLst>
              <a:gd name="adj" fmla="val 6000"/>
            </a:avLst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Parte 3/3</a:t>
            </a:r>
          </a:p>
        </p:txBody>
      </p:sp>
    </p:spTree>
    <p:extLst>
      <p:ext uri="{BB962C8B-B14F-4D97-AF65-F5344CB8AC3E}">
        <p14:creationId xmlns:p14="http://schemas.microsoft.com/office/powerpoint/2010/main" val="10936774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98693-59C9-D6C4-69FE-529B43DB3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6095CA-DB62-EEE2-0A2A-143C25462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024" y="346230"/>
            <a:ext cx="17287212" cy="1470025"/>
          </a:xfrm>
        </p:spPr>
        <p:txBody>
          <a:bodyPr>
            <a:normAutofit/>
          </a:bodyPr>
          <a:lstStyle/>
          <a:p>
            <a:r>
              <a:rPr lang="pt-BR" sz="5000" b="1" dirty="0">
                <a:latin typeface="+mj-lt"/>
              </a:rPr>
              <a:t>MOVIMENTO 5 – CICLO FINANCEIRO DO TRIBUTO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79948C-8834-4436-8C3B-D019680A6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487" y="1524466"/>
            <a:ext cx="12964474" cy="760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348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F91463F-9DF9-F518-4CAF-16D640D12226}"/>
              </a:ext>
            </a:extLst>
          </p:cNvPr>
          <p:cNvSpPr txBox="1">
            <a:spLocks/>
          </p:cNvSpPr>
          <p:nvPr/>
        </p:nvSpPr>
        <p:spPr>
          <a:xfrm>
            <a:off x="152400" y="165100"/>
            <a:ext cx="1796142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6000" b="1" dirty="0">
                <a:latin typeface="+mj-lt"/>
              </a:rPr>
              <a:t>MOVIMENTO 6 – DECISÃO ESTRATÉGICA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DB5956C-6754-277A-3172-2D09E72B0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067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6AD7E-1EBF-AE40-CE2B-32C3B82DD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98942391-E705-D10F-7208-C7439855D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582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3EB5F32-C9BF-20C9-3AE5-9FD2133C7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680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31EB49B9-1C60-8EC1-9E92-438936A7F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42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FA809-E38C-E973-5144-7EE0EC2C4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522B0505-3060-F9FB-F40E-5D9C18EDA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150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2C5FD8-0963-2BBC-D033-695D58C890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A37D26-84B1-95A2-0F17-88F7E0F01E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87481D2-7227-0C9D-6CDF-F222B8972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295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23EED-1424-F42C-BE02-37B3CC1B21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102E7E-F66A-31BC-08CD-3A1FB0842E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B52C1A-DB64-66B9-E370-D73FE9FA9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207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10287000"/>
          </a:xfrm>
          <a:prstGeom prst="rect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1028700" y="10287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1028700" y="3086100"/>
            <a:ext cx="15361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1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FORNECEDORES + DRE + PREÇO</a:t>
            </a:r>
            <a:endParaRPr lang="en-US" sz="5100" dirty="0"/>
          </a:p>
        </p:txBody>
      </p:sp>
      <p:sp>
        <p:nvSpPr>
          <p:cNvPr id="5" name="Shape 3"/>
          <p:cNvSpPr/>
          <p:nvPr/>
        </p:nvSpPr>
        <p:spPr>
          <a:xfrm>
            <a:off x="1042416" y="4498848"/>
            <a:ext cx="219456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069848" y="4869180"/>
            <a:ext cx="14813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5A6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Crédito, custo e margem precisam ser analisados na mesma tela.</a:t>
            </a:r>
            <a:endParaRPr lang="en-US" sz="27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9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Auditoria de fornecedores — comprar mais barato pode custar mais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5A6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fornecedor vira uma variável tributária e financeira.</a:t>
            </a:r>
            <a:endParaRPr lang="en-US" sz="1875" dirty="0"/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440180" y="233172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FORN.</a:t>
            </a:r>
            <a:endParaRPr lang="en-US" sz="1605" dirty="0"/>
          </a:p>
        </p:txBody>
      </p:sp>
      <p:sp>
        <p:nvSpPr>
          <p:cNvPr id="6" name="Text 4"/>
          <p:cNvSpPr/>
          <p:nvPr/>
        </p:nvSpPr>
        <p:spPr>
          <a:xfrm>
            <a:off x="3566160" y="233172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PREÇO</a:t>
            </a:r>
            <a:endParaRPr lang="en-US" sz="1605" dirty="0"/>
          </a:p>
        </p:txBody>
      </p:sp>
      <p:sp>
        <p:nvSpPr>
          <p:cNvPr id="7" name="Text 5"/>
          <p:cNvSpPr/>
          <p:nvPr/>
        </p:nvSpPr>
        <p:spPr>
          <a:xfrm>
            <a:off x="6309360" y="233172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 ESP.</a:t>
            </a:r>
            <a:endParaRPr lang="en-US" sz="1605" dirty="0"/>
          </a:p>
        </p:txBody>
      </p:sp>
      <p:sp>
        <p:nvSpPr>
          <p:cNvPr id="8" name="Text 6"/>
          <p:cNvSpPr/>
          <p:nvPr/>
        </p:nvSpPr>
        <p:spPr>
          <a:xfrm>
            <a:off x="9395460" y="233172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 REC.</a:t>
            </a:r>
            <a:endParaRPr lang="en-US" sz="1605" dirty="0"/>
          </a:p>
        </p:txBody>
      </p:sp>
      <p:sp>
        <p:nvSpPr>
          <p:cNvPr id="9" name="Text 7"/>
          <p:cNvSpPr/>
          <p:nvPr/>
        </p:nvSpPr>
        <p:spPr>
          <a:xfrm>
            <a:off x="12824460" y="233172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</a:t>
            </a:r>
            <a:endParaRPr lang="en-US" sz="1605" dirty="0"/>
          </a:p>
        </p:txBody>
      </p:sp>
      <p:sp>
        <p:nvSpPr>
          <p:cNvPr id="10" name="Text 8"/>
          <p:cNvSpPr/>
          <p:nvPr/>
        </p:nvSpPr>
        <p:spPr>
          <a:xfrm>
            <a:off x="1440180" y="299008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845" dirty="0"/>
          </a:p>
        </p:txBody>
      </p:sp>
      <p:sp>
        <p:nvSpPr>
          <p:cNvPr id="11" name="Text 9"/>
          <p:cNvSpPr/>
          <p:nvPr/>
        </p:nvSpPr>
        <p:spPr>
          <a:xfrm>
            <a:off x="3566160" y="299008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R$ 100</a:t>
            </a:r>
            <a:endParaRPr lang="en-US" sz="1845" dirty="0"/>
          </a:p>
        </p:txBody>
      </p:sp>
      <p:sp>
        <p:nvSpPr>
          <p:cNvPr id="12" name="Text 10"/>
          <p:cNvSpPr/>
          <p:nvPr/>
        </p:nvSpPr>
        <p:spPr>
          <a:xfrm>
            <a:off x="6309360" y="299008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R$ 18</a:t>
            </a:r>
            <a:endParaRPr lang="en-US" sz="1845" dirty="0"/>
          </a:p>
        </p:txBody>
      </p:sp>
      <p:sp>
        <p:nvSpPr>
          <p:cNvPr id="13" name="Text 11"/>
          <p:cNvSpPr/>
          <p:nvPr/>
        </p:nvSpPr>
        <p:spPr>
          <a:xfrm>
            <a:off x="9395460" y="299008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R$ 18</a:t>
            </a:r>
            <a:endParaRPr lang="en-US" sz="1845" dirty="0"/>
          </a:p>
        </p:txBody>
      </p:sp>
      <p:sp>
        <p:nvSpPr>
          <p:cNvPr id="14" name="Text 12"/>
          <p:cNvSpPr/>
          <p:nvPr/>
        </p:nvSpPr>
        <p:spPr>
          <a:xfrm>
            <a:off x="12824460" y="299008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BA7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CONFORME</a:t>
            </a:r>
            <a:endParaRPr lang="en-US" sz="1845" dirty="0"/>
          </a:p>
        </p:txBody>
      </p:sp>
      <p:sp>
        <p:nvSpPr>
          <p:cNvPr id="15" name="Shape 13"/>
          <p:cNvSpPr/>
          <p:nvPr/>
        </p:nvSpPr>
        <p:spPr>
          <a:xfrm>
            <a:off x="1165860" y="3840480"/>
            <a:ext cx="15636240" cy="754380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1440180" y="395020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845" dirty="0"/>
          </a:p>
        </p:txBody>
      </p:sp>
      <p:sp>
        <p:nvSpPr>
          <p:cNvPr id="17" name="Text 15"/>
          <p:cNvSpPr/>
          <p:nvPr/>
        </p:nvSpPr>
        <p:spPr>
          <a:xfrm>
            <a:off x="3566160" y="395020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R$ 95</a:t>
            </a:r>
            <a:endParaRPr lang="en-US" sz="1845" dirty="0"/>
          </a:p>
        </p:txBody>
      </p:sp>
      <p:sp>
        <p:nvSpPr>
          <p:cNvPr id="18" name="Text 16"/>
          <p:cNvSpPr/>
          <p:nvPr/>
        </p:nvSpPr>
        <p:spPr>
          <a:xfrm>
            <a:off x="6309360" y="395020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R$ 17</a:t>
            </a:r>
            <a:endParaRPr lang="en-US" sz="1845" dirty="0"/>
          </a:p>
        </p:txBody>
      </p:sp>
      <p:sp>
        <p:nvSpPr>
          <p:cNvPr id="19" name="Text 17"/>
          <p:cNvSpPr/>
          <p:nvPr/>
        </p:nvSpPr>
        <p:spPr>
          <a:xfrm>
            <a:off x="9395460" y="395020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R$ 9</a:t>
            </a:r>
            <a:endParaRPr lang="en-US" sz="1845" dirty="0"/>
          </a:p>
        </p:txBody>
      </p:sp>
      <p:sp>
        <p:nvSpPr>
          <p:cNvPr id="20" name="Text 18"/>
          <p:cNvSpPr/>
          <p:nvPr/>
        </p:nvSpPr>
        <p:spPr>
          <a:xfrm>
            <a:off x="12824460" y="395020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C89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REVISAR</a:t>
            </a:r>
            <a:endParaRPr lang="en-US" sz="1845" dirty="0"/>
          </a:p>
        </p:txBody>
      </p:sp>
      <p:sp>
        <p:nvSpPr>
          <p:cNvPr id="21" name="Text 19"/>
          <p:cNvSpPr/>
          <p:nvPr/>
        </p:nvSpPr>
        <p:spPr>
          <a:xfrm>
            <a:off x="1440180" y="491032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845" dirty="0"/>
          </a:p>
        </p:txBody>
      </p:sp>
      <p:sp>
        <p:nvSpPr>
          <p:cNvPr id="22" name="Text 20"/>
          <p:cNvSpPr/>
          <p:nvPr/>
        </p:nvSpPr>
        <p:spPr>
          <a:xfrm>
            <a:off x="3566160" y="491032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R$ 98</a:t>
            </a:r>
            <a:endParaRPr lang="en-US" sz="1845" dirty="0"/>
          </a:p>
        </p:txBody>
      </p:sp>
      <p:sp>
        <p:nvSpPr>
          <p:cNvPr id="23" name="Text 21"/>
          <p:cNvSpPr/>
          <p:nvPr/>
        </p:nvSpPr>
        <p:spPr>
          <a:xfrm>
            <a:off x="6309360" y="491032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R$ 18</a:t>
            </a:r>
            <a:endParaRPr lang="en-US" sz="1845" dirty="0"/>
          </a:p>
        </p:txBody>
      </p:sp>
      <p:sp>
        <p:nvSpPr>
          <p:cNvPr id="24" name="Text 22"/>
          <p:cNvSpPr/>
          <p:nvPr/>
        </p:nvSpPr>
        <p:spPr>
          <a:xfrm>
            <a:off x="9395460" y="491032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R$ 0</a:t>
            </a:r>
            <a:endParaRPr lang="en-US" sz="1845" dirty="0"/>
          </a:p>
        </p:txBody>
      </p:sp>
      <p:sp>
        <p:nvSpPr>
          <p:cNvPr id="25" name="Text 23"/>
          <p:cNvSpPr/>
          <p:nvPr/>
        </p:nvSpPr>
        <p:spPr>
          <a:xfrm>
            <a:off x="12824460" y="491032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9D3E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CRÍTICO</a:t>
            </a:r>
            <a:endParaRPr lang="en-US" sz="1845" dirty="0"/>
          </a:p>
        </p:txBody>
      </p:sp>
      <p:sp>
        <p:nvSpPr>
          <p:cNvPr id="26" name="Shape 24"/>
          <p:cNvSpPr/>
          <p:nvPr/>
        </p:nvSpPr>
        <p:spPr>
          <a:xfrm>
            <a:off x="1165860" y="5760720"/>
            <a:ext cx="15636240" cy="754380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1440180" y="587044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845" dirty="0"/>
          </a:p>
        </p:txBody>
      </p:sp>
      <p:sp>
        <p:nvSpPr>
          <p:cNvPr id="28" name="Text 26"/>
          <p:cNvSpPr/>
          <p:nvPr/>
        </p:nvSpPr>
        <p:spPr>
          <a:xfrm>
            <a:off x="3566160" y="587044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R$ 102</a:t>
            </a:r>
            <a:endParaRPr lang="en-US" sz="1845" dirty="0"/>
          </a:p>
        </p:txBody>
      </p:sp>
      <p:sp>
        <p:nvSpPr>
          <p:cNvPr id="29" name="Text 27"/>
          <p:cNvSpPr/>
          <p:nvPr/>
        </p:nvSpPr>
        <p:spPr>
          <a:xfrm>
            <a:off x="6309360" y="587044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R$ 19</a:t>
            </a:r>
            <a:endParaRPr lang="en-US" sz="1845" dirty="0"/>
          </a:p>
        </p:txBody>
      </p:sp>
      <p:sp>
        <p:nvSpPr>
          <p:cNvPr id="30" name="Text 28"/>
          <p:cNvSpPr/>
          <p:nvPr/>
        </p:nvSpPr>
        <p:spPr>
          <a:xfrm>
            <a:off x="9395460" y="5870448"/>
            <a:ext cx="2125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R$ 19</a:t>
            </a:r>
            <a:endParaRPr lang="en-US" sz="1845" dirty="0"/>
          </a:p>
        </p:txBody>
      </p:sp>
      <p:sp>
        <p:nvSpPr>
          <p:cNvPr id="31" name="Text 29"/>
          <p:cNvSpPr/>
          <p:nvPr/>
        </p:nvSpPr>
        <p:spPr>
          <a:xfrm>
            <a:off x="12824460" y="587044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BA7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CONFORME</a:t>
            </a:r>
            <a:endParaRPr lang="en-US" sz="1845" dirty="0"/>
          </a:p>
        </p:txBody>
      </p:sp>
      <p:sp>
        <p:nvSpPr>
          <p:cNvPr id="32" name="Shape 30"/>
          <p:cNvSpPr/>
          <p:nvPr/>
        </p:nvSpPr>
        <p:spPr>
          <a:xfrm>
            <a:off x="1645920" y="7132320"/>
            <a:ext cx="14607540" cy="1821600"/>
          </a:xfrm>
          <a:prstGeom prst="roundRect">
            <a:avLst>
              <a:gd name="adj" fmla="val 8000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1892808" y="7351776"/>
            <a:ext cx="141137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DECISÃO</a:t>
            </a:r>
            <a:endParaRPr lang="en-US" sz="2250" dirty="0"/>
          </a:p>
        </p:txBody>
      </p:sp>
      <p:sp>
        <p:nvSpPr>
          <p:cNvPr id="34" name="Text 32"/>
          <p:cNvSpPr/>
          <p:nvPr/>
        </p:nvSpPr>
        <p:spPr>
          <a:xfrm>
            <a:off x="1892808" y="7886700"/>
            <a:ext cx="14113764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30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VALIDAR → CIRCULARIZAR → RENEGOCIAR → REPRECIFICAR → SUBSTITUIR FORNECEDOR</a:t>
            </a:r>
            <a:endParaRPr lang="en-US" sz="21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9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 Reformada — imposto menor não garante resultado maior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5A6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crédito deve aparecer no diagnóstico econômico, não apenas na guia.</a:t>
            </a:r>
            <a:endParaRPr lang="en-US" sz="1875" dirty="0"/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71450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LINHA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8435340" y="2125980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5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ATUAL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12618720" y="2125980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5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RTC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1714500" y="2715768"/>
            <a:ext cx="53492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Receita bruta</a:t>
            </a:r>
            <a:endParaRPr lang="en-US" sz="1755" dirty="0"/>
          </a:p>
        </p:txBody>
      </p:sp>
      <p:sp>
        <p:nvSpPr>
          <p:cNvPr id="9" name="Text 7"/>
          <p:cNvSpPr/>
          <p:nvPr/>
        </p:nvSpPr>
        <p:spPr>
          <a:xfrm>
            <a:off x="8435340" y="2715768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R$ 500.000</a:t>
            </a:r>
            <a:endParaRPr lang="en-US" sz="1755" dirty="0"/>
          </a:p>
        </p:txBody>
      </p:sp>
      <p:sp>
        <p:nvSpPr>
          <p:cNvPr id="10" name="Text 8"/>
          <p:cNvSpPr/>
          <p:nvPr/>
        </p:nvSpPr>
        <p:spPr>
          <a:xfrm>
            <a:off x="12618720" y="2715768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R$ 500.000</a:t>
            </a:r>
            <a:endParaRPr lang="en-US" sz="1755" dirty="0"/>
          </a:p>
        </p:txBody>
      </p:sp>
      <p:sp>
        <p:nvSpPr>
          <p:cNvPr id="11" name="Shape 9"/>
          <p:cNvSpPr/>
          <p:nvPr/>
        </p:nvSpPr>
        <p:spPr>
          <a:xfrm>
            <a:off x="1440180" y="3319272"/>
            <a:ext cx="14881860" cy="534924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714500" y="3429000"/>
            <a:ext cx="53492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Tributos sobre saída</a:t>
            </a:r>
            <a:endParaRPr lang="en-US" sz="1755" dirty="0"/>
          </a:p>
        </p:txBody>
      </p:sp>
      <p:sp>
        <p:nvSpPr>
          <p:cNvPr id="13" name="Text 11"/>
          <p:cNvSpPr/>
          <p:nvPr/>
        </p:nvSpPr>
        <p:spPr>
          <a:xfrm>
            <a:off x="8435340" y="3429000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(R$ 45.000)</a:t>
            </a:r>
            <a:endParaRPr lang="en-US" sz="1755" dirty="0"/>
          </a:p>
        </p:txBody>
      </p:sp>
      <p:sp>
        <p:nvSpPr>
          <p:cNvPr id="14" name="Text 12"/>
          <p:cNvSpPr/>
          <p:nvPr/>
        </p:nvSpPr>
        <p:spPr>
          <a:xfrm>
            <a:off x="12618720" y="3429000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(R$ 85.000)</a:t>
            </a:r>
            <a:endParaRPr lang="en-US" sz="1755" dirty="0"/>
          </a:p>
        </p:txBody>
      </p:sp>
      <p:sp>
        <p:nvSpPr>
          <p:cNvPr id="15" name="Text 13"/>
          <p:cNvSpPr/>
          <p:nvPr/>
        </p:nvSpPr>
        <p:spPr>
          <a:xfrm>
            <a:off x="1714500" y="4142232"/>
            <a:ext cx="53492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Receita líquida</a:t>
            </a:r>
            <a:endParaRPr lang="en-US" sz="1755" dirty="0"/>
          </a:p>
        </p:txBody>
      </p:sp>
      <p:sp>
        <p:nvSpPr>
          <p:cNvPr id="16" name="Text 14"/>
          <p:cNvSpPr/>
          <p:nvPr/>
        </p:nvSpPr>
        <p:spPr>
          <a:xfrm>
            <a:off x="8435340" y="4142232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R$ 455.000</a:t>
            </a:r>
            <a:endParaRPr lang="en-US" sz="1755" dirty="0"/>
          </a:p>
        </p:txBody>
      </p:sp>
      <p:sp>
        <p:nvSpPr>
          <p:cNvPr id="17" name="Text 15"/>
          <p:cNvSpPr/>
          <p:nvPr/>
        </p:nvSpPr>
        <p:spPr>
          <a:xfrm>
            <a:off x="12618720" y="4142232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R$ 415.000</a:t>
            </a:r>
            <a:endParaRPr lang="en-US" sz="1755" dirty="0"/>
          </a:p>
        </p:txBody>
      </p:sp>
      <p:sp>
        <p:nvSpPr>
          <p:cNvPr id="18" name="Shape 16"/>
          <p:cNvSpPr/>
          <p:nvPr/>
        </p:nvSpPr>
        <p:spPr>
          <a:xfrm>
            <a:off x="1440180" y="4745736"/>
            <a:ext cx="14881860" cy="534924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1714500" y="4855464"/>
            <a:ext cx="53492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CMV</a:t>
            </a:r>
            <a:endParaRPr lang="en-US" sz="1755" dirty="0"/>
          </a:p>
        </p:txBody>
      </p:sp>
      <p:sp>
        <p:nvSpPr>
          <p:cNvPr id="20" name="Text 18"/>
          <p:cNvSpPr/>
          <p:nvPr/>
        </p:nvSpPr>
        <p:spPr>
          <a:xfrm>
            <a:off x="8435340" y="4855464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(R$ 260.000)</a:t>
            </a:r>
            <a:endParaRPr lang="en-US" sz="1755" dirty="0"/>
          </a:p>
        </p:txBody>
      </p:sp>
      <p:sp>
        <p:nvSpPr>
          <p:cNvPr id="21" name="Text 19"/>
          <p:cNvSpPr/>
          <p:nvPr/>
        </p:nvSpPr>
        <p:spPr>
          <a:xfrm>
            <a:off x="12618720" y="4855464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(R$ 260.000)</a:t>
            </a:r>
            <a:endParaRPr lang="en-US" sz="1755" dirty="0"/>
          </a:p>
        </p:txBody>
      </p:sp>
      <p:sp>
        <p:nvSpPr>
          <p:cNvPr id="22" name="Text 20"/>
          <p:cNvSpPr/>
          <p:nvPr/>
        </p:nvSpPr>
        <p:spPr>
          <a:xfrm>
            <a:off x="1714500" y="5568696"/>
            <a:ext cx="53492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Créditos IBS/CBS</a:t>
            </a:r>
            <a:endParaRPr lang="en-US" sz="1755" dirty="0"/>
          </a:p>
        </p:txBody>
      </p:sp>
      <p:sp>
        <p:nvSpPr>
          <p:cNvPr id="23" name="Text 21"/>
          <p:cNvSpPr/>
          <p:nvPr/>
        </p:nvSpPr>
        <p:spPr>
          <a:xfrm>
            <a:off x="8435340" y="5568696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755" dirty="0"/>
          </a:p>
        </p:txBody>
      </p:sp>
      <p:sp>
        <p:nvSpPr>
          <p:cNvPr id="24" name="Text 22"/>
          <p:cNvSpPr/>
          <p:nvPr/>
        </p:nvSpPr>
        <p:spPr>
          <a:xfrm>
            <a:off x="12618720" y="5568696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R$ 52.000</a:t>
            </a:r>
            <a:endParaRPr lang="en-US" sz="1755" dirty="0"/>
          </a:p>
        </p:txBody>
      </p:sp>
      <p:sp>
        <p:nvSpPr>
          <p:cNvPr id="25" name="Shape 23"/>
          <p:cNvSpPr/>
          <p:nvPr/>
        </p:nvSpPr>
        <p:spPr>
          <a:xfrm>
            <a:off x="1440180" y="6172200"/>
            <a:ext cx="14881860" cy="534924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1714500" y="6281928"/>
            <a:ext cx="53492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Margem bruta</a:t>
            </a:r>
            <a:endParaRPr lang="en-US" sz="1755" dirty="0"/>
          </a:p>
        </p:txBody>
      </p:sp>
      <p:sp>
        <p:nvSpPr>
          <p:cNvPr id="27" name="Text 25"/>
          <p:cNvSpPr/>
          <p:nvPr/>
        </p:nvSpPr>
        <p:spPr>
          <a:xfrm>
            <a:off x="8435340" y="6281928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R$ 195.000</a:t>
            </a:r>
            <a:endParaRPr lang="en-US" sz="1755" dirty="0"/>
          </a:p>
        </p:txBody>
      </p:sp>
      <p:sp>
        <p:nvSpPr>
          <p:cNvPr id="28" name="Text 26"/>
          <p:cNvSpPr/>
          <p:nvPr/>
        </p:nvSpPr>
        <p:spPr>
          <a:xfrm>
            <a:off x="12618720" y="6281928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R$ 207.000</a:t>
            </a:r>
            <a:endParaRPr lang="en-US" sz="1755" dirty="0"/>
          </a:p>
        </p:txBody>
      </p:sp>
      <p:sp>
        <p:nvSpPr>
          <p:cNvPr id="29" name="Text 27"/>
          <p:cNvSpPr/>
          <p:nvPr/>
        </p:nvSpPr>
        <p:spPr>
          <a:xfrm>
            <a:off x="1714500" y="6995160"/>
            <a:ext cx="53492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Despesas</a:t>
            </a:r>
            <a:endParaRPr lang="en-US" sz="1755" dirty="0"/>
          </a:p>
        </p:txBody>
      </p:sp>
      <p:sp>
        <p:nvSpPr>
          <p:cNvPr id="30" name="Text 28"/>
          <p:cNvSpPr/>
          <p:nvPr/>
        </p:nvSpPr>
        <p:spPr>
          <a:xfrm>
            <a:off x="8435340" y="6995160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(R$ 140.000)</a:t>
            </a:r>
            <a:endParaRPr lang="en-US" sz="1755" dirty="0"/>
          </a:p>
        </p:txBody>
      </p:sp>
      <p:sp>
        <p:nvSpPr>
          <p:cNvPr id="31" name="Text 29"/>
          <p:cNvSpPr/>
          <p:nvPr/>
        </p:nvSpPr>
        <p:spPr>
          <a:xfrm>
            <a:off x="12618720" y="6995160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(R$ 145.000)</a:t>
            </a:r>
            <a:endParaRPr lang="en-US" sz="1755" dirty="0"/>
          </a:p>
        </p:txBody>
      </p:sp>
      <p:sp>
        <p:nvSpPr>
          <p:cNvPr id="32" name="Shape 30"/>
          <p:cNvSpPr/>
          <p:nvPr/>
        </p:nvSpPr>
        <p:spPr>
          <a:xfrm>
            <a:off x="1440180" y="7598664"/>
            <a:ext cx="14881860" cy="534924"/>
          </a:xfrm>
          <a:prstGeom prst="rect">
            <a:avLst/>
          </a:prstGeom>
          <a:solidFill>
            <a:srgbClr val="F4F7F9"/>
          </a:solidFill>
          <a:ln w="19050">
            <a:solidFill>
              <a:srgbClr val="F4F7F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1714500" y="7708392"/>
            <a:ext cx="53492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</a:t>
            </a:r>
            <a:endParaRPr lang="en-US" sz="1755" dirty="0"/>
          </a:p>
        </p:txBody>
      </p:sp>
      <p:sp>
        <p:nvSpPr>
          <p:cNvPr id="34" name="Text 32"/>
          <p:cNvSpPr/>
          <p:nvPr/>
        </p:nvSpPr>
        <p:spPr>
          <a:xfrm>
            <a:off x="8435340" y="7708392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R$ 55.000</a:t>
            </a:r>
            <a:endParaRPr lang="en-US" sz="1755" dirty="0"/>
          </a:p>
        </p:txBody>
      </p:sp>
      <p:sp>
        <p:nvSpPr>
          <p:cNvPr id="35" name="Text 33"/>
          <p:cNvSpPr/>
          <p:nvPr/>
        </p:nvSpPr>
        <p:spPr>
          <a:xfrm>
            <a:off x="12618720" y="7708392"/>
            <a:ext cx="21945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2BA7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R$ 62.000</a:t>
            </a:r>
            <a:endParaRPr lang="en-US" sz="1755" dirty="0"/>
          </a:p>
        </p:txBody>
      </p:sp>
      <p:sp>
        <p:nvSpPr>
          <p:cNvPr id="36" name="Text 34"/>
          <p:cNvSpPr/>
          <p:nvPr/>
        </p:nvSpPr>
        <p:spPr>
          <a:xfrm>
            <a:off x="1783080" y="8641080"/>
            <a:ext cx="115000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Pergunta: a empresa ganhou eficiência tributária ou só mudou o local onde o tributo aparece?</a:t>
            </a:r>
            <a:endParaRPr lang="en-US" sz="2175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9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métodos de precificação para trabalhar em sala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5A6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objetivo é preservar margem e competitividade depois do crédito.</a:t>
            </a:r>
            <a:endParaRPr lang="en-US" sz="1875" dirty="0"/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234440" y="2331720"/>
            <a:ext cx="7612380" cy="2468880"/>
          </a:xfrm>
          <a:prstGeom prst="roundRect">
            <a:avLst>
              <a:gd name="adj" fmla="val 4444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481328" y="2551176"/>
            <a:ext cx="71186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SUBSTITUIÇÃO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481328" y="3086100"/>
            <a:ext cx="7118604" cy="1508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3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Substituir tributos atuais pelo efeito RTC.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9532620" y="2331720"/>
            <a:ext cx="7612380" cy="246888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9779508" y="2551176"/>
            <a:ext cx="71186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NEUTRALIDADE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9779508" y="3086100"/>
            <a:ext cx="7118604" cy="1508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3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Encontrar preço que preserva resultado.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1234440" y="5417820"/>
            <a:ext cx="7612380" cy="2468880"/>
          </a:xfrm>
          <a:prstGeom prst="roundRect">
            <a:avLst>
              <a:gd name="adj" fmla="val 4444"/>
            </a:avLst>
          </a:prstGeom>
          <a:solidFill>
            <a:srgbClr val="EBF2F6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481328" y="5637276"/>
            <a:ext cx="71186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COMPETITIVIDADE B2B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1481328" y="6172200"/>
            <a:ext cx="7118604" cy="1508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3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Transformar crédito do cliente em argumento comercial.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9532620" y="5417820"/>
            <a:ext cx="7612380" cy="246888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240">
            <a:solidFill>
              <a:srgbClr val="D7DCE5"/>
            </a:solidFill>
            <a:prstDash val="solid"/>
          </a:ln>
          <a:effectLst>
            <a:outerShdw blurRad="19050" dist="50800" dir="2700000" algn="bl" rotWithShape="0">
              <a:srgbClr val="D5D9E2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9779508" y="5637276"/>
            <a:ext cx="71186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MARGEM REFORMADA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9779508" y="6172200"/>
            <a:ext cx="7118604" cy="1508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 marL="0" indent="0">
              <a:buNone/>
            </a:pPr>
            <a:r>
              <a:rPr lang="en-US" sz="3400" dirty="0">
                <a:solidFill>
                  <a:srgbClr val="1725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Precificar a partir da margem de contribuição pós-créditos.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1851660" y="8435340"/>
            <a:ext cx="1453896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PRÁTICA: recalcular preço com e sem crédito + testar impacto de parcelamento e split.</a:t>
            </a:r>
            <a:endParaRPr lang="en-US" sz="225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10287000"/>
          </a:xfrm>
          <a:prstGeom prst="rect">
            <a:avLst/>
          </a:prstGeom>
          <a:solidFill>
            <a:srgbClr val="D8A62B"/>
          </a:solidFill>
          <a:ln w="190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1028700" y="10287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D8A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1028700" y="3086100"/>
            <a:ext cx="15361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51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IMPLANTAÇÃO NA EMPRESA CONTÁBIL</a:t>
            </a:r>
            <a:endParaRPr lang="en-US" sz="5100" dirty="0"/>
          </a:p>
        </p:txBody>
      </p:sp>
      <p:sp>
        <p:nvSpPr>
          <p:cNvPr id="5" name="Shape 3"/>
          <p:cNvSpPr/>
          <p:nvPr/>
        </p:nvSpPr>
        <p:spPr>
          <a:xfrm>
            <a:off x="1042416" y="4498848"/>
            <a:ext cx="219456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069848" y="4869180"/>
            <a:ext cx="14813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5A6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Transformar conhecimento técnico em rotina, responsabilidade e evidência.</a:t>
            </a:r>
            <a:endParaRPr lang="en-US" sz="27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0A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Novo fechamento mensal RTC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75" dirty="0">
                <a:solidFill>
                  <a:srgbClr val="5A66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rotina deve começar antes da apuração — e terminar no report ao cliente.</a:t>
            </a:r>
            <a:endParaRPr lang="en-US" sz="1875" dirty="0"/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00000" y="2300000"/>
            <a:ext cx="3850000" cy="22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50000" y="24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0000" y="245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EXTRAIR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0000" y="3080000"/>
            <a:ext cx="3550000" cy="13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XML, bancos e ERP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50000" y="2300000"/>
            <a:ext cx="3850000" cy="22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5300000" y="24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50000" y="245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VALIDAR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0000" y="3080000"/>
            <a:ext cx="3550000" cy="13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Cadastro e tributação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300000" y="2300000"/>
            <a:ext cx="3850000" cy="22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450000" y="24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00000" y="245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CONCILIAR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50000" y="3080000"/>
            <a:ext cx="3550000" cy="13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DF-e e pagamento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450000" y="2300000"/>
            <a:ext cx="3850000" cy="22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3600000" y="24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250000" y="245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AUDITAR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600000" y="3080000"/>
            <a:ext cx="3550000" cy="13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Eventos e exceções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0000" y="4850000"/>
            <a:ext cx="3850000" cy="22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150000" y="50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00000" y="500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APURAR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50000" y="5630000"/>
            <a:ext cx="3550000" cy="13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Débitos e créditos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50000" y="4850000"/>
            <a:ext cx="3850000" cy="22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5300000" y="50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50000" y="500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CONTABILIZAR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00000" y="5630000"/>
            <a:ext cx="3550000" cy="13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Saldos e razão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300000" y="4850000"/>
            <a:ext cx="3850000" cy="22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9450000" y="50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00000" y="500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ANALISAR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50000" y="5630000"/>
            <a:ext cx="3550000" cy="13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Divergências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3450000" y="4850000"/>
            <a:ext cx="3850000" cy="22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3600000" y="50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250000" y="5000000"/>
            <a:ext cx="2900000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REPORTAR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600000" y="5630000"/>
            <a:ext cx="3550000" cy="13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Plano de ação ao cliente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PRINCIPAIS CONCLUSÕES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Seis ideias para levar para o escritório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00000" y="2150000"/>
            <a:ext cx="5233333" cy="28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50000" y="2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0000" y="230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FATO ECONÔMICO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0000" y="2930000"/>
            <a:ext cx="4933333" cy="19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O tributo é consequência do fato econômico bem documentado.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33333" y="2150000"/>
            <a:ext cx="5233333" cy="28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683333" y="2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3333" y="230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CADASTRO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83333" y="2930000"/>
            <a:ext cx="4933333" cy="19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Classificar antes de calcular. Erro de cadastro vira erro em escala.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66666" y="2150000"/>
            <a:ext cx="5233333" cy="28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2216666" y="230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66666" y="230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EVENTOS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216666" y="2930000"/>
            <a:ext cx="4933333" cy="19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A nota não termina na autorização: o fato posterior muda o tratamento.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00000" y="5300000"/>
            <a:ext cx="5233333" cy="28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150000" y="54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00000" y="545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SIMPLES 2027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50000" y="6080000"/>
            <a:ext cx="4933333" cy="19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A decisão é por cliente: integral ou regime regular, com dados.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33333" y="5300000"/>
            <a:ext cx="5233333" cy="28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683333" y="54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33333" y="545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CRÉDITO E PREÇO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83333" y="6080000"/>
            <a:ext cx="4933333" cy="19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Imposto menor não garante resultado maior. Analise fornecedor, crédito e margem juntos.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66666" y="5300000"/>
            <a:ext cx="5233333" cy="285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2216666" y="5450000"/>
            <a:ext cx="520000" cy="520000"/>
          </a:xfrm>
          <a:prstGeom prst="ellipse">
            <a:avLst/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866666" y="5450000"/>
            <a:ext cx="4283333" cy="52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0A3760"/>
                </a:solidFill>
                <a:latin typeface="Arial"/>
              </a:rPr>
              <a:t>NOSSO PAPEL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216666" y="6080000"/>
            <a:ext cx="4933333" cy="197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5A6674"/>
                </a:solidFill>
                <a:latin typeface="Arial"/>
              </a:rPr>
              <a:t>Sair de “fazer a obrigação” para “controlar o processo”.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PLANO DE AÇÃO PARA OS PRÓXIMOS 90 DIAS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conhecimento técnico à rotina do escritório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00000" y="2200000"/>
            <a:ext cx="5200000" cy="59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000000" y="2200000"/>
            <a:ext cx="5200000" cy="800000"/>
          </a:xfrm>
          <a:prstGeom prst="roundRect">
            <a:avLst>
              <a:gd name="adj" fmla="val 15000"/>
            </a:avLst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0000" y="2200000"/>
            <a:ext cx="5200000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Arial"/>
              </a:rPr>
              <a:t>30 DIAS</a:t>
            </a:r>
          </a:p>
        </p:txBody>
      </p:sp>
      <p:sp>
        <p:nvSpPr>
          <p:cNvPr id="8" name="Oval 7"/>
          <p:cNvSpPr/>
          <p:nvPr/>
        </p:nvSpPr>
        <p:spPr>
          <a:xfrm>
            <a:off x="1250000" y="3370000"/>
            <a:ext cx="130000" cy="130000"/>
          </a:xfrm>
          <a:prstGeom prst="ellipse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0000" y="3250000"/>
            <a:ext cx="445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Mapear a carteira por regime e tipo de documento fiscal</a:t>
            </a:r>
          </a:p>
        </p:txBody>
      </p:sp>
      <p:sp>
        <p:nvSpPr>
          <p:cNvPr id="10" name="Oval 9"/>
          <p:cNvSpPr/>
          <p:nvPr/>
        </p:nvSpPr>
        <p:spPr>
          <a:xfrm>
            <a:off x="1250000" y="4970000"/>
            <a:ext cx="130000" cy="130000"/>
          </a:xfrm>
          <a:prstGeom prst="ellipse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0000" y="4850000"/>
            <a:ext cx="445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Revisar clientes do Simples que ainda não decidiram sobre a opção</a:t>
            </a:r>
          </a:p>
        </p:txBody>
      </p:sp>
      <p:sp>
        <p:nvSpPr>
          <p:cNvPr id="12" name="Oval 11"/>
          <p:cNvSpPr/>
          <p:nvPr/>
        </p:nvSpPr>
        <p:spPr>
          <a:xfrm>
            <a:off x="1250000" y="6570000"/>
            <a:ext cx="130000" cy="130000"/>
          </a:xfrm>
          <a:prstGeom prst="ellipse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500000" y="6450000"/>
            <a:ext cx="445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Medir o IQC dos cadastros mais críticos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50000" y="2200000"/>
            <a:ext cx="5200000" cy="59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550000" y="2200000"/>
            <a:ext cx="5200000" cy="800000"/>
          </a:xfrm>
          <a:prstGeom prst="roundRect">
            <a:avLst>
              <a:gd name="adj" fmla="val 15000"/>
            </a:avLst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50000" y="2200000"/>
            <a:ext cx="5200000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Arial"/>
              </a:rPr>
              <a:t>60 DIAS</a:t>
            </a:r>
          </a:p>
        </p:txBody>
      </p:sp>
      <p:sp>
        <p:nvSpPr>
          <p:cNvPr id="17" name="Oval 16"/>
          <p:cNvSpPr/>
          <p:nvPr/>
        </p:nvSpPr>
        <p:spPr>
          <a:xfrm>
            <a:off x="6800000" y="3370000"/>
            <a:ext cx="130000" cy="130000"/>
          </a:xfrm>
          <a:prstGeom prst="ellipse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050000" y="3250000"/>
            <a:ext cx="445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Validar XML e classificação (CST e cClassTrib)</a:t>
            </a:r>
          </a:p>
        </p:txBody>
      </p:sp>
      <p:sp>
        <p:nvSpPr>
          <p:cNvPr id="19" name="Oval 18"/>
          <p:cNvSpPr/>
          <p:nvPr/>
        </p:nvSpPr>
        <p:spPr>
          <a:xfrm>
            <a:off x="6800000" y="4970000"/>
            <a:ext cx="130000" cy="130000"/>
          </a:xfrm>
          <a:prstGeom prst="ellipse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050000" y="4850000"/>
            <a:ext cx="445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Criar POP para eventos pós-emissão e vinculação de pagamento</a:t>
            </a:r>
          </a:p>
        </p:txBody>
      </p:sp>
      <p:sp>
        <p:nvSpPr>
          <p:cNvPr id="21" name="Oval 20"/>
          <p:cNvSpPr/>
          <p:nvPr/>
        </p:nvSpPr>
        <p:spPr>
          <a:xfrm>
            <a:off x="6800000" y="6570000"/>
            <a:ext cx="130000" cy="130000"/>
          </a:xfrm>
          <a:prstGeom prst="ellipse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050000" y="6450000"/>
            <a:ext cx="445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Auditar fornecedores com o índice de fontes de crédito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2100000" y="2200000"/>
            <a:ext cx="5200000" cy="59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2100000" y="2200000"/>
            <a:ext cx="5200000" cy="800000"/>
          </a:xfrm>
          <a:prstGeom prst="roundRect">
            <a:avLst>
              <a:gd name="adj" fmla="val 15000"/>
            </a:avLst>
          </a:prstGeom>
          <a:solidFill>
            <a:srgbClr val="0A37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2100000" y="2200000"/>
            <a:ext cx="5200000" cy="8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Arial"/>
              </a:rPr>
              <a:t>90 DIAS</a:t>
            </a:r>
          </a:p>
        </p:txBody>
      </p:sp>
      <p:sp>
        <p:nvSpPr>
          <p:cNvPr id="26" name="Oval 25"/>
          <p:cNvSpPr/>
          <p:nvPr/>
        </p:nvSpPr>
        <p:spPr>
          <a:xfrm>
            <a:off x="12350000" y="3370000"/>
            <a:ext cx="130000" cy="130000"/>
          </a:xfrm>
          <a:prstGeom prst="ellipse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2600000" y="3250000"/>
            <a:ext cx="445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Rodar o fechamento mensal RTC em 8 etapas</a:t>
            </a:r>
          </a:p>
        </p:txBody>
      </p:sp>
      <p:sp>
        <p:nvSpPr>
          <p:cNvPr id="28" name="Oval 27"/>
          <p:cNvSpPr/>
          <p:nvPr/>
        </p:nvSpPr>
        <p:spPr>
          <a:xfrm>
            <a:off x="12350000" y="4970000"/>
            <a:ext cx="130000" cy="130000"/>
          </a:xfrm>
          <a:prstGeom prst="ellipse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2600000" y="4850000"/>
            <a:ext cx="445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Acompanhar IQC, IDB e IAC todo mês</a:t>
            </a:r>
          </a:p>
        </p:txBody>
      </p:sp>
      <p:sp>
        <p:nvSpPr>
          <p:cNvPr id="30" name="Oval 29"/>
          <p:cNvSpPr/>
          <p:nvPr/>
        </p:nvSpPr>
        <p:spPr>
          <a:xfrm>
            <a:off x="12350000" y="6570000"/>
            <a:ext cx="130000" cy="130000"/>
          </a:xfrm>
          <a:prstGeom prst="ellipse">
            <a:avLst/>
          </a:prstGeom>
          <a:solidFill>
            <a:srgbClr val="D8A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2600000" y="6450000"/>
            <a:ext cx="445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0" i="0">
                <a:solidFill>
                  <a:srgbClr val="1B2533"/>
                </a:solidFill>
                <a:latin typeface="Arial"/>
              </a:rPr>
              <a:t>Entregar o report consultivo ao cliente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459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PERGUNTAS E CONTATO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05256" y="1289304"/>
            <a:ext cx="163906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Obrigado!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905256" y="1796796"/>
            <a:ext cx="1371600" cy="0"/>
          </a:xfrm>
          <a:prstGeom prst="line">
            <a:avLst/>
          </a:prstGeom>
          <a:noFill/>
          <a:ln w="57150">
            <a:solidFill>
              <a:srgbClr val="D8A6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500000" y="2400000"/>
            <a:ext cx="11288000" cy="4800000"/>
          </a:xfrm>
          <a:prstGeom prst="roundRect">
            <a:avLst>
              <a:gd name="adj" fmla="val 6000"/>
            </a:avLst>
          </a:prstGeom>
          <a:solidFill>
            <a:srgbClr val="F4F7F9"/>
          </a:solidFill>
          <a:ln w="15240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500000" y="2700000"/>
            <a:ext cx="11288000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00" b="1" i="0">
                <a:solidFill>
                  <a:srgbClr val="0A3760"/>
                </a:solidFill>
                <a:latin typeface="Arial"/>
              </a:rPr>
              <a:t>Robson Constantino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0000" y="3500000"/>
            <a:ext cx="11288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0" i="0">
                <a:solidFill>
                  <a:srgbClr val="5A6674"/>
                </a:solidFill>
                <a:latin typeface="Arial"/>
              </a:rPr>
              <a:t>Constantino Contabilidade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0000" y="4700000"/>
            <a:ext cx="11288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200" b="1" i="0">
                <a:solidFill>
                  <a:srgbClr val="1B2533"/>
                </a:solidFill>
                <a:latin typeface="Arial"/>
              </a:rPr>
              <a:t>WhatsApp: (85) 99628-2228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0000" y="5500000"/>
            <a:ext cx="11288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200" b="1" i="0">
                <a:solidFill>
                  <a:srgbClr val="1B2533"/>
                </a:solidFill>
                <a:latin typeface="Arial"/>
              </a:rPr>
              <a:t>constantinocontabilidade.com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6"/>
            <a:ext cx="18288000" cy="102828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1CC47E6-07AA-48EE-9C35-51EC9866BC01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e189ecca-9dd2-47d7-878c-e2616c064ebb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4776</TotalTime>
  <Words>5163</Words>
  <Application>Microsoft Office PowerPoint</Application>
  <PresentationFormat>Personalizar</PresentationFormat>
  <Paragraphs>799</Paragraphs>
  <Slides>78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78</vt:i4>
      </vt:variant>
    </vt:vector>
  </HeadingPairs>
  <TitlesOfParts>
    <vt:vector size="85" baseType="lpstr">
      <vt:lpstr>Aptos</vt:lpstr>
      <vt:lpstr>Arial</vt:lpstr>
      <vt:lpstr>Arial MT</vt:lpstr>
      <vt:lpstr>Calibri</vt:lpstr>
      <vt:lpstr>Courier New</vt:lpstr>
      <vt:lpstr>Inter ExtraBold</vt:lpstr>
      <vt:lpstr>Office Theme</vt:lpstr>
      <vt:lpstr>CURSO PANORAMA TRIBUTÁRIO 2026</vt:lpstr>
      <vt:lpstr>Apresentação do PowerPoint</vt:lpstr>
      <vt:lpstr>TRILHA NORMATIVA</vt:lpstr>
      <vt:lpstr>RELAÇÃO OPERACIONAL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PRÁTICA NORTEADORA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RESOLUÇÃO Nº 190/2026</vt:lpstr>
      <vt:lpstr>REGIME DE CAIXA VS FATURAMENTO</vt:lpstr>
      <vt:lpstr>Apresentação do PowerPoint</vt:lpstr>
      <vt:lpstr>Apresentação do PowerPoint</vt:lpstr>
      <vt:lpstr>PGDAS-D PRÉ PREENCHIDO</vt:lpstr>
      <vt:lpstr>Apresentação do PowerPoint</vt:lpstr>
      <vt:lpstr>Apresentação do PowerPoint</vt:lpstr>
      <vt:lpstr>Apresentação do PowerPoint</vt:lpstr>
      <vt:lpstr>Apresentação do PowerPoint</vt:lpstr>
      <vt:lpstr>MOVIMENTO 1 - DO TRATAMENTO TRIBUTÁRIO</vt:lpstr>
      <vt:lpstr>MOVIMENTO 2 – GOVERNANÇA DA OPERAÇÃO</vt:lpstr>
      <vt:lpstr>ÍNDICE DE QUALIDADE CADASTRAL - IQC</vt:lpstr>
      <vt:lpstr>MOVIMENTO 3 – GOVERNANÇA DOS CLIENTES</vt:lpstr>
      <vt:lpstr>MOVIMENTO 3 – ÍNDICE DE CLIENTES NO REGIME REGULAR </vt:lpstr>
      <vt:lpstr>MOVIMENTO 4 – ÍNDICE DE FONTES DE CRÉDITOS </vt:lpstr>
      <vt:lpstr>MOVIMENTO 4 – ÍNDICE DE FONTES DE CRÉDITOS </vt:lpstr>
      <vt:lpstr>MOVIMENTO 4 – ÍNDICE DE FONTES DE CRÉDITOS </vt:lpstr>
      <vt:lpstr>MOVIMENTO 5 – CICLO FINANCEIRO DO TRIBUTO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pichau</dc:creator>
  <cp:lastModifiedBy>Robson Constantino</cp:lastModifiedBy>
  <cp:revision>4</cp:revision>
  <dcterms:created xsi:type="dcterms:W3CDTF">2026-08-26T22:04:41Z</dcterms:created>
  <dcterms:modified xsi:type="dcterms:W3CDTF">2026-10-23T11:50:42Z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2026-08-20T00:00:00Z</vt:filetime>
  </property>
  <property fmtid="{D5CDD505-2E9C-101B-9397-08002B2CF9AE}" pid="4" name="Creator">
    <vt:lpwstr>Microsoft® PowerPoint® para Microsoft 365</vt:lpwstr>
  </property>
  <property fmtid="{D5CDD505-2E9C-101B-9397-08002B2CF9AE}" pid="5" name="LastSaved">
    <vt:filetime>2026-08-26T00:00:00Z</vt:filetime>
  </property>
  <property fmtid="{D5CDD505-2E9C-101B-9397-08002B2CF9AE}" pid="6" name="Producer">
    <vt:lpwstr>Microsoft® PowerPoint® para Microsoft 365</vt:lpwstr>
  </property>
</Properties>
</file>