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slides/slide308.xml" ContentType="application/vnd.openxmlformats-officedocument.presentationml.slide+xml"/>
  <Override PartName="/ppt/slides/slide31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00.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Layouts/slideLayout15.xml" ContentType="application/vnd.openxmlformats-officedocument.presentationml.slideLayout+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31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Layouts/slideLayout20.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6"/>
  </p:notesMasterIdLst>
  <p:sldIdLst>
    <p:sldId id="435" r:id="rId3"/>
    <p:sldId id="531" r:id="rId4"/>
    <p:sldId id="440" r:id="rId5"/>
    <p:sldId id="441" r:id="rId6"/>
    <p:sldId id="439" r:id="rId7"/>
    <p:sldId id="438" r:id="rId8"/>
    <p:sldId id="437" r:id="rId9"/>
    <p:sldId id="443" r:id="rId10"/>
    <p:sldId id="436" r:id="rId11"/>
    <p:sldId id="444" r:id="rId12"/>
    <p:sldId id="442" r:id="rId13"/>
    <p:sldId id="445" r:id="rId14"/>
    <p:sldId id="446" r:id="rId15"/>
    <p:sldId id="447" r:id="rId16"/>
    <p:sldId id="448" r:id="rId17"/>
    <p:sldId id="449" r:id="rId18"/>
    <p:sldId id="450" r:id="rId19"/>
    <p:sldId id="452" r:id="rId20"/>
    <p:sldId id="451" r:id="rId21"/>
    <p:sldId id="453" r:id="rId22"/>
    <p:sldId id="454" r:id="rId23"/>
    <p:sldId id="256" r:id="rId24"/>
    <p:sldId id="537" r:id="rId25"/>
    <p:sldId id="538" r:id="rId26"/>
    <p:sldId id="539" r:id="rId27"/>
    <p:sldId id="540" r:id="rId28"/>
    <p:sldId id="541" r:id="rId29"/>
    <p:sldId id="542" r:id="rId30"/>
    <p:sldId id="257" r:id="rId31"/>
    <p:sldId id="532" r:id="rId32"/>
    <p:sldId id="533" r:id="rId33"/>
    <p:sldId id="258" r:id="rId34"/>
    <p:sldId id="455" r:id="rId35"/>
    <p:sldId id="472" r:id="rId36"/>
    <p:sldId id="473" r:id="rId37"/>
    <p:sldId id="474" r:id="rId38"/>
    <p:sldId id="534" r:id="rId39"/>
    <p:sldId id="471" r:id="rId40"/>
    <p:sldId id="259" r:id="rId41"/>
    <p:sldId id="475" r:id="rId42"/>
    <p:sldId id="476" r:id="rId43"/>
    <p:sldId id="504" r:id="rId44"/>
    <p:sldId id="261" r:id="rId45"/>
    <p:sldId id="262" r:id="rId46"/>
    <p:sldId id="263" r:id="rId47"/>
    <p:sldId id="264" r:id="rId48"/>
    <p:sldId id="265" r:id="rId49"/>
    <p:sldId id="505" r:id="rId50"/>
    <p:sldId id="506" r:id="rId51"/>
    <p:sldId id="507" r:id="rId52"/>
    <p:sldId id="509" r:id="rId53"/>
    <p:sldId id="508" r:id="rId54"/>
    <p:sldId id="511" r:id="rId55"/>
    <p:sldId id="510" r:id="rId56"/>
    <p:sldId id="266" r:id="rId57"/>
    <p:sldId id="512" r:id="rId58"/>
    <p:sldId id="513" r:id="rId59"/>
    <p:sldId id="515" r:id="rId60"/>
    <p:sldId id="514" r:id="rId61"/>
    <p:sldId id="516" r:id="rId62"/>
    <p:sldId id="517" r:id="rId63"/>
    <p:sldId id="267" r:id="rId64"/>
    <p:sldId id="268" r:id="rId65"/>
    <p:sldId id="270" r:id="rId66"/>
    <p:sldId id="271" r:id="rId67"/>
    <p:sldId id="272" r:id="rId68"/>
    <p:sldId id="273" r:id="rId69"/>
    <p:sldId id="274" r:id="rId70"/>
    <p:sldId id="518" r:id="rId71"/>
    <p:sldId id="519" r:id="rId72"/>
    <p:sldId id="520" r:id="rId73"/>
    <p:sldId id="275" r:id="rId74"/>
    <p:sldId id="276" r:id="rId75"/>
    <p:sldId id="277" r:id="rId76"/>
    <p:sldId id="278" r:id="rId77"/>
    <p:sldId id="535" r:id="rId78"/>
    <p:sldId id="461" r:id="rId79"/>
    <p:sldId id="462" r:id="rId80"/>
    <p:sldId id="279" r:id="rId81"/>
    <p:sldId id="536" r:id="rId82"/>
    <p:sldId id="280" r:id="rId83"/>
    <p:sldId id="281" r:id="rId84"/>
    <p:sldId id="282" r:id="rId85"/>
    <p:sldId id="283" r:id="rId86"/>
    <p:sldId id="284" r:id="rId87"/>
    <p:sldId id="285" r:id="rId88"/>
    <p:sldId id="286" r:id="rId89"/>
    <p:sldId id="287" r:id="rId90"/>
    <p:sldId id="288" r:id="rId91"/>
    <p:sldId id="543" r:id="rId92"/>
    <p:sldId id="544" r:id="rId93"/>
    <p:sldId id="463" r:id="rId94"/>
    <p:sldId id="545" r:id="rId95"/>
    <p:sldId id="464" r:id="rId96"/>
    <p:sldId id="467" r:id="rId97"/>
    <p:sldId id="547" r:id="rId98"/>
    <p:sldId id="548" r:id="rId99"/>
    <p:sldId id="549" r:id="rId100"/>
    <p:sldId id="550" r:id="rId101"/>
    <p:sldId id="551" r:id="rId102"/>
    <p:sldId id="552" r:id="rId103"/>
    <p:sldId id="553" r:id="rId104"/>
    <p:sldId id="554" r:id="rId105"/>
    <p:sldId id="555" r:id="rId106"/>
    <p:sldId id="556" r:id="rId107"/>
    <p:sldId id="557" r:id="rId108"/>
    <p:sldId id="558" r:id="rId109"/>
    <p:sldId id="559" r:id="rId110"/>
    <p:sldId id="560" r:id="rId111"/>
    <p:sldId id="561" r:id="rId112"/>
    <p:sldId id="562" r:id="rId113"/>
    <p:sldId id="563" r:id="rId114"/>
    <p:sldId id="564" r:id="rId115"/>
    <p:sldId id="565" r:id="rId116"/>
    <p:sldId id="566" r:id="rId117"/>
    <p:sldId id="567" r:id="rId118"/>
    <p:sldId id="568" r:id="rId119"/>
    <p:sldId id="569" r:id="rId120"/>
    <p:sldId id="570" r:id="rId121"/>
    <p:sldId id="571" r:id="rId122"/>
    <p:sldId id="572" r:id="rId123"/>
    <p:sldId id="573" r:id="rId124"/>
    <p:sldId id="574" r:id="rId125"/>
    <p:sldId id="575" r:id="rId126"/>
    <p:sldId id="576" r:id="rId127"/>
    <p:sldId id="577" r:id="rId128"/>
    <p:sldId id="578" r:id="rId129"/>
    <p:sldId id="579" r:id="rId130"/>
    <p:sldId id="580" r:id="rId131"/>
    <p:sldId id="581" r:id="rId132"/>
    <p:sldId id="582" r:id="rId133"/>
    <p:sldId id="583" r:id="rId134"/>
    <p:sldId id="584" r:id="rId135"/>
    <p:sldId id="585" r:id="rId136"/>
    <p:sldId id="586" r:id="rId137"/>
    <p:sldId id="587" r:id="rId138"/>
    <p:sldId id="588" r:id="rId139"/>
    <p:sldId id="589" r:id="rId140"/>
    <p:sldId id="590" r:id="rId141"/>
    <p:sldId id="591" r:id="rId142"/>
    <p:sldId id="592" r:id="rId143"/>
    <p:sldId id="593" r:id="rId144"/>
    <p:sldId id="594" r:id="rId145"/>
    <p:sldId id="595" r:id="rId146"/>
    <p:sldId id="596" r:id="rId147"/>
    <p:sldId id="597" r:id="rId148"/>
    <p:sldId id="598" r:id="rId149"/>
    <p:sldId id="599" r:id="rId150"/>
    <p:sldId id="600" r:id="rId151"/>
    <p:sldId id="601" r:id="rId152"/>
    <p:sldId id="602" r:id="rId153"/>
    <p:sldId id="603" r:id="rId154"/>
    <p:sldId id="604" r:id="rId155"/>
    <p:sldId id="605" r:id="rId156"/>
    <p:sldId id="606" r:id="rId157"/>
    <p:sldId id="607" r:id="rId158"/>
    <p:sldId id="608" r:id="rId159"/>
    <p:sldId id="609" r:id="rId160"/>
    <p:sldId id="610" r:id="rId161"/>
    <p:sldId id="611" r:id="rId162"/>
    <p:sldId id="612" r:id="rId163"/>
    <p:sldId id="613" r:id="rId164"/>
    <p:sldId id="614" r:id="rId165"/>
    <p:sldId id="615" r:id="rId166"/>
    <p:sldId id="616" r:id="rId167"/>
    <p:sldId id="617" r:id="rId168"/>
    <p:sldId id="618" r:id="rId169"/>
    <p:sldId id="619" r:id="rId170"/>
    <p:sldId id="620" r:id="rId171"/>
    <p:sldId id="621" r:id="rId172"/>
    <p:sldId id="622" r:id="rId173"/>
    <p:sldId id="623" r:id="rId174"/>
    <p:sldId id="624" r:id="rId175"/>
    <p:sldId id="625" r:id="rId176"/>
    <p:sldId id="626" r:id="rId177"/>
    <p:sldId id="627" r:id="rId178"/>
    <p:sldId id="628" r:id="rId179"/>
    <p:sldId id="629" r:id="rId180"/>
    <p:sldId id="630" r:id="rId181"/>
    <p:sldId id="631" r:id="rId182"/>
    <p:sldId id="632" r:id="rId183"/>
    <p:sldId id="633" r:id="rId184"/>
    <p:sldId id="634" r:id="rId185"/>
    <p:sldId id="635" r:id="rId186"/>
    <p:sldId id="636" r:id="rId187"/>
    <p:sldId id="637" r:id="rId188"/>
    <p:sldId id="638" r:id="rId189"/>
    <p:sldId id="639" r:id="rId190"/>
    <p:sldId id="640" r:id="rId191"/>
    <p:sldId id="641" r:id="rId192"/>
    <p:sldId id="642" r:id="rId193"/>
    <p:sldId id="643" r:id="rId194"/>
    <p:sldId id="644" r:id="rId195"/>
    <p:sldId id="645" r:id="rId196"/>
    <p:sldId id="646" r:id="rId197"/>
    <p:sldId id="647" r:id="rId198"/>
    <p:sldId id="648" r:id="rId199"/>
    <p:sldId id="649" r:id="rId200"/>
    <p:sldId id="650" r:id="rId201"/>
    <p:sldId id="651" r:id="rId202"/>
    <p:sldId id="652" r:id="rId203"/>
    <p:sldId id="653" r:id="rId204"/>
    <p:sldId id="654" r:id="rId205"/>
    <p:sldId id="655" r:id="rId206"/>
    <p:sldId id="656" r:id="rId207"/>
    <p:sldId id="657" r:id="rId208"/>
    <p:sldId id="658" r:id="rId209"/>
    <p:sldId id="659" r:id="rId210"/>
    <p:sldId id="660" r:id="rId211"/>
    <p:sldId id="661" r:id="rId212"/>
    <p:sldId id="662" r:id="rId213"/>
    <p:sldId id="663" r:id="rId214"/>
    <p:sldId id="664" r:id="rId215"/>
    <p:sldId id="665" r:id="rId216"/>
    <p:sldId id="666" r:id="rId217"/>
    <p:sldId id="668" r:id="rId218"/>
    <p:sldId id="669" r:id="rId219"/>
    <p:sldId id="670" r:id="rId220"/>
    <p:sldId id="671" r:id="rId221"/>
    <p:sldId id="672" r:id="rId222"/>
    <p:sldId id="673" r:id="rId223"/>
    <p:sldId id="674" r:id="rId224"/>
    <p:sldId id="675" r:id="rId225"/>
    <p:sldId id="676" r:id="rId226"/>
    <p:sldId id="677" r:id="rId227"/>
    <p:sldId id="678" r:id="rId228"/>
    <p:sldId id="679" r:id="rId229"/>
    <p:sldId id="680" r:id="rId230"/>
    <p:sldId id="681" r:id="rId231"/>
    <p:sldId id="682" r:id="rId232"/>
    <p:sldId id="683" r:id="rId233"/>
    <p:sldId id="684" r:id="rId234"/>
    <p:sldId id="685" r:id="rId235"/>
    <p:sldId id="686" r:id="rId236"/>
    <p:sldId id="687" r:id="rId237"/>
    <p:sldId id="688" r:id="rId238"/>
    <p:sldId id="689" r:id="rId239"/>
    <p:sldId id="690" r:id="rId240"/>
    <p:sldId id="691" r:id="rId241"/>
    <p:sldId id="692" r:id="rId242"/>
    <p:sldId id="693" r:id="rId243"/>
    <p:sldId id="694" r:id="rId244"/>
    <p:sldId id="695" r:id="rId245"/>
    <p:sldId id="696" r:id="rId246"/>
    <p:sldId id="697" r:id="rId247"/>
    <p:sldId id="698" r:id="rId248"/>
    <p:sldId id="699" r:id="rId249"/>
    <p:sldId id="700" r:id="rId250"/>
    <p:sldId id="701" r:id="rId251"/>
    <p:sldId id="702" r:id="rId252"/>
    <p:sldId id="703" r:id="rId253"/>
    <p:sldId id="704" r:id="rId254"/>
    <p:sldId id="705" r:id="rId255"/>
    <p:sldId id="706" r:id="rId256"/>
    <p:sldId id="707" r:id="rId257"/>
    <p:sldId id="708" r:id="rId258"/>
    <p:sldId id="709" r:id="rId259"/>
    <p:sldId id="710" r:id="rId260"/>
    <p:sldId id="711" r:id="rId261"/>
    <p:sldId id="712" r:id="rId262"/>
    <p:sldId id="713" r:id="rId263"/>
    <p:sldId id="714" r:id="rId264"/>
    <p:sldId id="715" r:id="rId265"/>
    <p:sldId id="716" r:id="rId266"/>
    <p:sldId id="717" r:id="rId267"/>
    <p:sldId id="718" r:id="rId268"/>
    <p:sldId id="719" r:id="rId269"/>
    <p:sldId id="720" r:id="rId270"/>
    <p:sldId id="721" r:id="rId271"/>
    <p:sldId id="722" r:id="rId272"/>
    <p:sldId id="723" r:id="rId273"/>
    <p:sldId id="724" r:id="rId274"/>
    <p:sldId id="725" r:id="rId275"/>
    <p:sldId id="726" r:id="rId276"/>
    <p:sldId id="727" r:id="rId277"/>
    <p:sldId id="728" r:id="rId278"/>
    <p:sldId id="729" r:id="rId279"/>
    <p:sldId id="730" r:id="rId280"/>
    <p:sldId id="731" r:id="rId281"/>
    <p:sldId id="732" r:id="rId282"/>
    <p:sldId id="733" r:id="rId283"/>
    <p:sldId id="734" r:id="rId284"/>
    <p:sldId id="735" r:id="rId285"/>
    <p:sldId id="736" r:id="rId286"/>
    <p:sldId id="737" r:id="rId287"/>
    <p:sldId id="738" r:id="rId288"/>
    <p:sldId id="739" r:id="rId289"/>
    <p:sldId id="740" r:id="rId290"/>
    <p:sldId id="741" r:id="rId291"/>
    <p:sldId id="742" r:id="rId292"/>
    <p:sldId id="743" r:id="rId293"/>
    <p:sldId id="744" r:id="rId294"/>
    <p:sldId id="745" r:id="rId295"/>
    <p:sldId id="746" r:id="rId296"/>
    <p:sldId id="747" r:id="rId297"/>
    <p:sldId id="748" r:id="rId298"/>
    <p:sldId id="749" r:id="rId299"/>
    <p:sldId id="750" r:id="rId300"/>
    <p:sldId id="751" r:id="rId301"/>
    <p:sldId id="752" r:id="rId302"/>
    <p:sldId id="753" r:id="rId303"/>
    <p:sldId id="754" r:id="rId304"/>
    <p:sldId id="755" r:id="rId305"/>
    <p:sldId id="756" r:id="rId306"/>
    <p:sldId id="757" r:id="rId307"/>
    <p:sldId id="758" r:id="rId308"/>
    <p:sldId id="759" r:id="rId309"/>
    <p:sldId id="760" r:id="rId310"/>
    <p:sldId id="761" r:id="rId311"/>
    <p:sldId id="762" r:id="rId312"/>
    <p:sldId id="763" r:id="rId313"/>
    <p:sldId id="764" r:id="rId314"/>
    <p:sldId id="765" r:id="rId315"/>
    <p:sldId id="766" r:id="rId316"/>
    <p:sldId id="767" r:id="rId317"/>
    <p:sldId id="768" r:id="rId318"/>
    <p:sldId id="769" r:id="rId319"/>
    <p:sldId id="770" r:id="rId320"/>
    <p:sldId id="771" r:id="rId321"/>
    <p:sldId id="772" r:id="rId322"/>
    <p:sldId id="773" r:id="rId323"/>
    <p:sldId id="774" r:id="rId324"/>
    <p:sldId id="775" r:id="rId325"/>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85" autoAdjust="0"/>
  </p:normalViewPr>
  <p:slideViewPr>
    <p:cSldViewPr>
      <p:cViewPr>
        <p:scale>
          <a:sx n="70" d="100"/>
          <a:sy n="70" d="100"/>
        </p:scale>
        <p:origin x="-1386"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303" Type="http://schemas.openxmlformats.org/officeDocument/2006/relationships/slide" Target="slides/slide301.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324" Type="http://schemas.openxmlformats.org/officeDocument/2006/relationships/slide" Target="slides/slide322.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289" Type="http://schemas.openxmlformats.org/officeDocument/2006/relationships/slide" Target="slides/slide287.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314" Type="http://schemas.openxmlformats.org/officeDocument/2006/relationships/slide" Target="slides/slide312.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79" Type="http://schemas.openxmlformats.org/officeDocument/2006/relationships/slide" Target="slides/slide277.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25" Type="http://schemas.openxmlformats.org/officeDocument/2006/relationships/slide" Target="slides/slide323.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slide" Target="slides/slide278.xml"/><Relationship Id="rId315" Type="http://schemas.openxmlformats.org/officeDocument/2006/relationships/slide" Target="slides/slide313.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291" Type="http://schemas.openxmlformats.org/officeDocument/2006/relationships/slide" Target="slides/slide289.xml"/><Relationship Id="rId305" Type="http://schemas.openxmlformats.org/officeDocument/2006/relationships/slide" Target="slides/slide303.xml"/><Relationship Id="rId326" Type="http://schemas.openxmlformats.org/officeDocument/2006/relationships/notesMaster" Target="notesMasters/notesMaster1.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16" Type="http://schemas.openxmlformats.org/officeDocument/2006/relationships/slide" Target="slides/slide314.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slide" Target="slides/slide304.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327" Type="http://schemas.openxmlformats.org/officeDocument/2006/relationships/presProps" Target="presProps.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282" Type="http://schemas.openxmlformats.org/officeDocument/2006/relationships/slide" Target="slides/slide280.xml"/><Relationship Id="rId312" Type="http://schemas.openxmlformats.org/officeDocument/2006/relationships/slide" Target="slides/slide310.xml"/><Relationship Id="rId317" Type="http://schemas.openxmlformats.org/officeDocument/2006/relationships/slide" Target="slides/slide31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slide" Target="slides/slide270.xml"/><Relationship Id="rId293" Type="http://schemas.openxmlformats.org/officeDocument/2006/relationships/slide" Target="slides/slide291.xml"/><Relationship Id="rId302" Type="http://schemas.openxmlformats.org/officeDocument/2006/relationships/slide" Target="slides/slide300.xml"/><Relationship Id="rId307" Type="http://schemas.openxmlformats.org/officeDocument/2006/relationships/slide" Target="slides/slide305.xml"/><Relationship Id="rId323" Type="http://schemas.openxmlformats.org/officeDocument/2006/relationships/slide" Target="slides/slide321.xml"/><Relationship Id="rId328"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slide" Target="slides/slide260.xml"/><Relationship Id="rId283" Type="http://schemas.openxmlformats.org/officeDocument/2006/relationships/slide" Target="slides/slide281.xml"/><Relationship Id="rId313" Type="http://schemas.openxmlformats.org/officeDocument/2006/relationships/slide" Target="slides/slide311.xml"/><Relationship Id="rId318" Type="http://schemas.openxmlformats.org/officeDocument/2006/relationships/slide" Target="slides/slide316.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theme" Target="theme/theme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tableStyles" Target="tableStyles.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dirty="0"/>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42A644-E79D-4C98-9EC6-3BF7DD638E45}" type="datetimeFigureOut">
              <a:rPr lang="pt-BR" smtClean="0"/>
              <a:pPr/>
              <a:t>06/07/2012</a:t>
            </a:fld>
            <a:endParaRPr lang="pt-BR" dirty="0"/>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dirty="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dirty="0"/>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1AC90-2257-442F-B141-33043401DB4E}" type="slidenum">
              <a:rPr lang="pt-BR" smtClean="0"/>
              <a:pPr/>
              <a:t>‹nº›</a:t>
            </a:fld>
            <a:endParaRPr lang="pt-BR" dirty="0"/>
          </a:p>
        </p:txBody>
      </p:sp>
    </p:spTree>
    <p:extLst>
      <p:ext uri="{BB962C8B-B14F-4D97-AF65-F5344CB8AC3E}">
        <p14:creationId xmlns="" xmlns:p14="http://schemas.microsoft.com/office/powerpoint/2010/main" val="3990515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smtClean="0">
                <a:solidFill>
                  <a:schemeClr val="tx1"/>
                </a:solidFill>
                <a:effectLst/>
                <a:latin typeface="+mn-lt"/>
                <a:ea typeface="+mn-ea"/>
                <a:cs typeface="+mn-cs"/>
              </a:rPr>
              <a:t>Boa tarde, eu quero em primeiro lugar agradecer a oportunidade de conversarmos sobre o tema do financiamento de campanha e de prestação de contas eleitorais. Agradeço à Universidade do Parlamento pelo convite, e em especial à professora Mônica Tassigny, que vem a ser minha professora no programa de doutorado em administração da Universidade de Fortaleza.</a:t>
            </a:r>
          </a:p>
          <a:p>
            <a:r>
              <a:rPr lang="pt-BR" sz="1200" kern="1200" dirty="0" smtClean="0">
                <a:solidFill>
                  <a:schemeClr val="tx1"/>
                </a:solidFill>
                <a:effectLst/>
                <a:latin typeface="+mn-lt"/>
                <a:ea typeface="+mn-ea"/>
                <a:cs typeface="+mn-cs"/>
              </a:rPr>
              <a:t>Algumas poucas palavras sobre mim mesmo. Tenho quase 23 anos de Justiça Eleitoral, portanto praticamente toda a minha vida profissional. Já percorri muitas jornadas das eleições de 1990 para cá, mas essa será a primeira vez em que passarei uma eleição no controle interno, onde estou há um ano e meio. Tem sido um grande aprendizado para mim, um grande e estimulante desafio profissional, de modo que estou aqui hoje, como vocês, na expectativa de não só transmitir mas também aprender muito com o nosso contato. </a:t>
            </a:r>
          </a:p>
          <a:p>
            <a:r>
              <a:rPr lang="pt-BR" sz="1200" kern="1200" dirty="0" smtClean="0">
                <a:solidFill>
                  <a:schemeClr val="tx1"/>
                </a:solidFill>
                <a:effectLst/>
                <a:latin typeface="+mn-lt"/>
                <a:ea typeface="+mn-ea"/>
                <a:cs typeface="+mn-cs"/>
              </a:rPr>
              <a:t>Devo reconhecer que o tema é espinhoso, instigante, complexo, em parte porque veremos que várias novidades foram introduzidas na nova resolução 23.376, de 1º de março de 2012, novidades essas que, muitas delas, causam perplexidade inclusive nos órgãos de controle interno da Justiça Eleitoral. Basta dizer que, no final de maio passado, participei de um encontro em Brasília, no Tribunal Superior Eleitoral, que reuniu os representantes das unidades de controle interno, responsáveis pela análise dos processos de prestação de contas nas eleições estaduais e nacionais, e pela orientação às Zonas Eleitorais nas eleições municipais, e foram dois dias bem acalorados, com muitos debates e que resultaram em vários questionamentos ainda a serem respondidos. É da dinâmica do próprio processo eleitoral, como tenho bastante experiência em saber. De modo que, em muitas passagens, serei obrigado a não apresentar resposta conclusiva a questionamentos que provavelmente serão aqui levantados, até porque com certeza serão questionamentos que tanto eu quanto os analistas de contas também fazemos.</a:t>
            </a:r>
          </a:p>
          <a:p>
            <a:r>
              <a:rPr lang="pt-BR" sz="1200" kern="1200" dirty="0" smtClean="0">
                <a:solidFill>
                  <a:schemeClr val="tx1"/>
                </a:solidFill>
                <a:effectLst/>
                <a:latin typeface="+mn-lt"/>
                <a:ea typeface="+mn-ea"/>
                <a:cs typeface="+mn-cs"/>
              </a:rPr>
              <a:t>É preciso lembrar que o Direito, grande parte dele, é construído pelos chamados operadores jurídicos, aqueles que, no dia a dia de suas profissões, aplicam normas abstratas aos casos concretos. Assim é em qualquer ramo do Direito, assim a jurisprudência e a doutrina vão se posicionando e se reposicionando ao longo do tempo, até acharem a verdade que no momento lhes pareça mais apropriada. O direito é uma ciência, e como ciência se sujeita, como diria o filósofo Karl Popper, à provisoriedade de suas construções. Nada disso se perde no processo eleitoral e com especialidade no processo de prestação de contas, como muito bem o sabem os senhores advogados de partidos. </a:t>
            </a:r>
          </a:p>
          <a:p>
            <a:r>
              <a:rPr lang="pt-BR" sz="1200" kern="1200" dirty="0" smtClean="0">
                <a:solidFill>
                  <a:schemeClr val="tx1"/>
                </a:solidFill>
                <a:effectLst/>
                <a:latin typeface="+mn-lt"/>
                <a:ea typeface="+mn-ea"/>
                <a:cs typeface="+mn-cs"/>
              </a:rPr>
              <a:t>Nesse sentido, devo ressalvar ainda que o que fornecer de opinião será exatamente isso, posicionamento pessoal e atual, que não vincula, obviamente, minha eventual atuação em um futuros processos de prestação de contas, e nem mesmo me vincula para o futuro, pois posso e sei que mudarei de posição em relação a pontos diversos, especialmente aqueles que hoje se revelam mais obscuros. Tudo dependerá, dentro da já falada dinâmica do processo eleitoral, do evoluir dos entendimentos e dos posicionamentos, especialmente por parte do Tribunal Superior Eleitoral e da jurisprudência que for se firmando nos tribunais eleitorais. </a:t>
            </a:r>
          </a:p>
          <a:p>
            <a:r>
              <a:rPr lang="pt-BR" sz="1200" kern="1200" dirty="0" smtClean="0">
                <a:solidFill>
                  <a:schemeClr val="tx1"/>
                </a:solidFill>
                <a:effectLst/>
                <a:latin typeface="+mn-lt"/>
                <a:ea typeface="+mn-ea"/>
                <a:cs typeface="+mn-cs"/>
              </a:rPr>
              <a:t>Entendo que o principal, aqui, é estabelecer possibilidades de diálogo com vistas, principalmente, a termos um processo de arrecadação e de gastos de recursos o mais transparente possível, dentro das limitações que são inegáveis. É o que a sociedade requer de todos nós. E para isso eu já me coloco à disposição dos senhores candidatos e dos senhores representantes de partidos políticos para colaborar com esclarecimentos em tudo o que for possível. Quem já foi ao controle interno do TRE-CE sabe que a equipe sempre se esforça por orientar quem quer que a procure acerca do melhor modo de proceder, por entender que essa é parte essencial de nossa missão institucional e de nossa colaboração para com o sistema democrático de nosso país. E não é pouco.</a:t>
            </a:r>
          </a:p>
          <a:p>
            <a:endParaRPr lang="pt-BR" dirty="0"/>
          </a:p>
        </p:txBody>
      </p:sp>
      <p:sp>
        <p:nvSpPr>
          <p:cNvPr id="4" name="Espaço Reservado para Número de Slide 3"/>
          <p:cNvSpPr>
            <a:spLocks noGrp="1"/>
          </p:cNvSpPr>
          <p:nvPr>
            <p:ph type="sldNum" sz="quarter" idx="10"/>
          </p:nvPr>
        </p:nvSpPr>
        <p:spPr/>
        <p:txBody>
          <a:bodyPr/>
          <a:lstStyle/>
          <a:p>
            <a:fld id="{7521AC90-2257-442F-B141-33043401DB4E}" type="slidenum">
              <a:rPr lang="pt-BR" smtClean="0"/>
              <a:pPr/>
              <a:t>1</a:t>
            </a:fld>
            <a:endParaRPr lang="pt-BR" dirty="0"/>
          </a:p>
        </p:txBody>
      </p:sp>
    </p:spTree>
    <p:extLst>
      <p:ext uri="{BB962C8B-B14F-4D97-AF65-F5344CB8AC3E}">
        <p14:creationId xmlns="" xmlns:p14="http://schemas.microsoft.com/office/powerpoint/2010/main" val="3190945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7521AC90-2257-442F-B141-33043401DB4E}" type="slidenum">
              <a:rPr lang="pt-BR" smtClean="0"/>
              <a:pPr/>
              <a:t>67</a:t>
            </a:fld>
            <a:endParaRPr lang="pt-BR" dirty="0"/>
          </a:p>
        </p:txBody>
      </p:sp>
    </p:spTree>
    <p:extLst>
      <p:ext uri="{BB962C8B-B14F-4D97-AF65-F5344CB8AC3E}">
        <p14:creationId xmlns="" xmlns:p14="http://schemas.microsoft.com/office/powerpoint/2010/main" val="3944167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7521AC90-2257-442F-B141-33043401DB4E}" type="slidenum">
              <a:rPr lang="pt-BR" smtClean="0">
                <a:solidFill>
                  <a:prstClr val="black"/>
                </a:solidFill>
              </a:rPr>
              <a:pPr/>
              <a:t>255</a:t>
            </a:fld>
            <a:endParaRPr lang="pt-BR">
              <a:solidFill>
                <a:prstClr val="black"/>
              </a:solidFill>
            </a:endParaRPr>
          </a:p>
        </p:txBody>
      </p:sp>
    </p:spTree>
    <p:extLst>
      <p:ext uri="{BB962C8B-B14F-4D97-AF65-F5344CB8AC3E}">
        <p14:creationId xmlns="" xmlns:p14="http://schemas.microsoft.com/office/powerpoint/2010/main" val="870885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765241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2055977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2522915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14" name="Título 13"/>
          <p:cNvSpPr>
            <a:spLocks noGrp="1"/>
          </p:cNvSpPr>
          <p:nvPr>
            <p:ph type="ctrTitle"/>
          </p:nvPr>
        </p:nvSpPr>
        <p:spPr>
          <a:xfrm>
            <a:off x="1432560" y="359898"/>
            <a:ext cx="7406640" cy="1472184"/>
          </a:xfrm>
        </p:spPr>
        <p:txBody>
          <a:bodyPr anchor="b"/>
          <a:lstStyle>
            <a:lvl1pPr algn="l">
              <a:defRPr/>
            </a:lvl1pPr>
            <a:extLst/>
          </a:lstStyle>
          <a:p>
            <a:r>
              <a:rPr kumimoji="0" lang="pt-BR" smtClean="0"/>
              <a:t>Clique para editar o título mestre</a:t>
            </a:r>
            <a:endParaRPr kumimoji="0" lang="en-US"/>
          </a:p>
        </p:txBody>
      </p:sp>
      <p:sp>
        <p:nvSpPr>
          <p:cNvPr id="22" name="Subtítu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sp>
        <p:nvSpPr>
          <p:cNvPr id="7" name="Espaço Reservado para Data 6"/>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20" name="Espaço Reservado para Rodapé 19"/>
          <p:cNvSpPr>
            <a:spLocks noGrp="1"/>
          </p:cNvSpPr>
          <p:nvPr>
            <p:ph type="ftr" sz="quarter" idx="11"/>
          </p:nvPr>
        </p:nvSpPr>
        <p:spPr/>
        <p:txBody>
          <a:bodyPr/>
          <a:lstStyle>
            <a:extLst/>
          </a:lstStyle>
          <a:p>
            <a:endParaRPr lang="pt-BR" dirty="0"/>
          </a:p>
        </p:txBody>
      </p:sp>
      <p:sp>
        <p:nvSpPr>
          <p:cNvPr id="10" name="Espaço Reservado para Número de Slide 9"/>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
        <p:nvSpPr>
          <p:cNvPr id="8" name="E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idx="1"/>
          </p:nvPr>
        </p:nvSpPr>
        <p:spPr/>
        <p:txBody>
          <a:bodyPr/>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extLst/>
          </a:lstStyle>
          <a:p>
            <a:endParaRPr lang="pt-BR" dirty="0"/>
          </a:p>
        </p:txBody>
      </p:sp>
      <p:sp>
        <p:nvSpPr>
          <p:cNvPr id="6" name="Espaço Reservado para Número de Slide 5"/>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7" name="Retângu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 texto mestre</a:t>
            </a:r>
          </a:p>
        </p:txBody>
      </p:sp>
      <p:sp>
        <p:nvSpPr>
          <p:cNvPr id="4" name="Espaço Reservado para Data 3"/>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extLst/>
          </a:lstStyle>
          <a:p>
            <a:endParaRPr lang="pt-BR" dirty="0"/>
          </a:p>
        </p:txBody>
      </p:sp>
      <p:sp>
        <p:nvSpPr>
          <p:cNvPr id="6" name="Espaço Reservado para Número de Slide 5"/>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
        <p:nvSpPr>
          <p:cNvPr id="10" name="Retângu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extLst/>
          </a:lstStyle>
          <a:p>
            <a:endParaRPr lang="pt-BR" dirty="0"/>
          </a:p>
        </p:txBody>
      </p:sp>
      <p:sp>
        <p:nvSpPr>
          <p:cNvPr id="7" name="Espaço Reservado para Número de Slide 6"/>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4" name="Espaço Reservado para Tex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5" name="Espaço Reservado para Conteúd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8" name="Espaço Reservado para Rodapé 7"/>
          <p:cNvSpPr>
            <a:spLocks noGrp="1"/>
          </p:cNvSpPr>
          <p:nvPr>
            <p:ph type="ftr" sz="quarter" idx="11"/>
          </p:nvPr>
        </p:nvSpPr>
        <p:spPr/>
        <p:txBody>
          <a:bodyPr/>
          <a:lstStyle>
            <a:extLst/>
          </a:lstStyle>
          <a:p>
            <a:endParaRPr lang="pt-BR" dirty="0"/>
          </a:p>
        </p:txBody>
      </p:sp>
      <p:sp>
        <p:nvSpPr>
          <p:cNvPr id="9" name="Espaço Reservado para Número de Slide 8"/>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lstStyle>
            <a:extLst/>
          </a:lstStyle>
          <a:p>
            <a:r>
              <a:rPr kumimoji="0" lang="pt-BR" smtClean="0"/>
              <a:t>Clique para editar o título mestre</a:t>
            </a:r>
            <a:endParaRPr kumimoji="0" lang="en-US"/>
          </a:p>
        </p:txBody>
      </p:sp>
      <p:sp>
        <p:nvSpPr>
          <p:cNvPr id="3" name="Espaço Reservado para Data 2"/>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4" name="Espaço Reservado para Rodapé 3"/>
          <p:cNvSpPr>
            <a:spLocks noGrp="1"/>
          </p:cNvSpPr>
          <p:nvPr>
            <p:ph type="ftr" sz="quarter" idx="11"/>
          </p:nvPr>
        </p:nvSpPr>
        <p:spPr/>
        <p:txBody>
          <a:bodyPr/>
          <a:lstStyle>
            <a:extLst/>
          </a:lstStyle>
          <a:p>
            <a:endParaRPr lang="pt-BR" dirty="0"/>
          </a:p>
        </p:txBody>
      </p:sp>
      <p:sp>
        <p:nvSpPr>
          <p:cNvPr id="5" name="Espaço Reservado para Número de Slide 4"/>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tângu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ço Reservado para Data 1"/>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3" name="Espaço Reservado para Rodapé 2"/>
          <p:cNvSpPr>
            <a:spLocks noGrp="1"/>
          </p:cNvSpPr>
          <p:nvPr>
            <p:ph type="ftr" sz="quarter" idx="11"/>
          </p:nvPr>
        </p:nvSpPr>
        <p:spPr/>
        <p:txBody>
          <a:bodyPr/>
          <a:lstStyle>
            <a:extLst/>
          </a:lstStyle>
          <a:p>
            <a:endParaRPr lang="pt-BR" dirty="0"/>
          </a:p>
        </p:txBody>
      </p:sp>
      <p:sp>
        <p:nvSpPr>
          <p:cNvPr id="4" name="Espaço Reservado para Número de Slide 3"/>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
        <p:nvSpPr>
          <p:cNvPr id="6" name="Retângu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 texto mestre</a:t>
            </a:r>
          </a:p>
        </p:txBody>
      </p:sp>
      <p:sp>
        <p:nvSpPr>
          <p:cNvPr id="4" name="Espaço Reservado para Conteúd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extLst/>
          </a:lstStyle>
          <a:p>
            <a:endParaRPr lang="pt-BR" dirty="0"/>
          </a:p>
        </p:txBody>
      </p:sp>
      <p:sp>
        <p:nvSpPr>
          <p:cNvPr id="7" name="Espaço Reservado para Número de Slide 6"/>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41453265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pt-BR" smtClean="0"/>
              <a:t>Clique para editar o título mestre</a:t>
            </a:r>
            <a:endParaRPr kumimoji="0" lang="en-US"/>
          </a:p>
        </p:txBody>
      </p:sp>
      <p:sp>
        <p:nvSpPr>
          <p:cNvPr id="5" name="Espaço Reservado para Data 4"/>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extLst/>
          </a:lstStyle>
          <a:p>
            <a:endParaRPr lang="pt-BR" dirty="0"/>
          </a:p>
        </p:txBody>
      </p:sp>
      <p:sp>
        <p:nvSpPr>
          <p:cNvPr id="7" name="Espaço Reservado para Número de Slide 6"/>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
        <p:nvSpPr>
          <p:cNvPr id="8" name="Retângu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ço Reservado para Imagem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pt-BR" smtClean="0"/>
              <a:t>Clique no ícone para adicionar uma imagem</a:t>
            </a:r>
            <a:endParaRPr kumimoji="0" lang="en-US" dirty="0"/>
          </a:p>
        </p:txBody>
      </p:sp>
      <p:sp>
        <p:nvSpPr>
          <p:cNvPr id="9" name="Fluxograma: Proces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uxograma: Proces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ço Reservado para Tex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pt-BR" smtClean="0"/>
              <a:t>Clique para editar o texto mestre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extLst/>
          </a:lstStyle>
          <a:p>
            <a:endParaRPr lang="pt-BR" dirty="0"/>
          </a:p>
        </p:txBody>
      </p:sp>
      <p:sp>
        <p:nvSpPr>
          <p:cNvPr id="6" name="Espaço Reservado para Número de Slide 5"/>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274639"/>
            <a:ext cx="1828800" cy="5851525"/>
          </a:xfrm>
        </p:spPr>
        <p:txBody>
          <a:bodyPr vert="eaVert"/>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extLst/>
          </a:lstStyle>
          <a:p>
            <a:endParaRPr lang="pt-BR" dirty="0"/>
          </a:p>
        </p:txBody>
      </p:sp>
      <p:sp>
        <p:nvSpPr>
          <p:cNvPr id="6" name="Espaço Reservado para Número de Slide 5"/>
          <p:cNvSpPr>
            <a:spLocks noGrp="1"/>
          </p:cNvSpPr>
          <p:nvPr>
            <p:ph type="sldNum" sz="quarter" idx="12"/>
          </p:nvPr>
        </p:nvSpPr>
        <p:spPr/>
        <p:txBody>
          <a:bodyPr/>
          <a:lstStyle>
            <a:extLst/>
          </a:lstStyle>
          <a:p>
            <a:fld id="{7DE5BAE5-198D-4006-A4A8-74EC361C24A8}" type="slidenum">
              <a:rPr lang="pt-BR" smtClean="0"/>
              <a:pPr/>
              <a:t>‹nº›</a:t>
            </a:fld>
            <a:endParaRPr lang="pt-B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3179086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498222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8" name="Espaço Reservado para Rodapé 7"/>
          <p:cNvSpPr>
            <a:spLocks noGrp="1"/>
          </p:cNvSpPr>
          <p:nvPr>
            <p:ph type="ftr" sz="quarter" idx="11"/>
          </p:nvPr>
        </p:nvSpPr>
        <p:spPr/>
        <p:txBody>
          <a:bodyPr/>
          <a:lstStyle/>
          <a:p>
            <a:endParaRPr lang="pt-BR" dirty="0"/>
          </a:p>
        </p:txBody>
      </p:sp>
      <p:sp>
        <p:nvSpPr>
          <p:cNvPr id="9" name="Espaço Reservado para Número de Slide 8"/>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3185777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4" name="Espaço Reservado para Rodapé 3"/>
          <p:cNvSpPr>
            <a:spLocks noGrp="1"/>
          </p:cNvSpPr>
          <p:nvPr>
            <p:ph type="ftr" sz="quarter" idx="11"/>
          </p:nvPr>
        </p:nvSpPr>
        <p:spPr/>
        <p:txBody>
          <a:bodyPr/>
          <a:lstStyle/>
          <a:p>
            <a:endParaRPr lang="pt-BR" dirty="0"/>
          </a:p>
        </p:txBody>
      </p:sp>
      <p:sp>
        <p:nvSpPr>
          <p:cNvPr id="5" name="Espaço Reservado para Número de Slide 4"/>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2690183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3" name="Espaço Reservado para Rodapé 2"/>
          <p:cNvSpPr>
            <a:spLocks noGrp="1"/>
          </p:cNvSpPr>
          <p:nvPr>
            <p:ph type="ftr" sz="quarter" idx="11"/>
          </p:nvPr>
        </p:nvSpPr>
        <p:spPr/>
        <p:txBody>
          <a:bodyPr/>
          <a:lstStyle/>
          <a:p>
            <a:endParaRPr lang="pt-BR" dirty="0"/>
          </a:p>
        </p:txBody>
      </p:sp>
      <p:sp>
        <p:nvSpPr>
          <p:cNvPr id="4" name="Espaço Reservado para Número de Slide 3"/>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968189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4190236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dirty="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C97BDFD8-5BFC-4DB2-AA89-8A9E106F8F47}" type="datetimeFigureOut">
              <a:rPr lang="pt-BR" smtClean="0"/>
              <a:pPr/>
              <a:t>06/07/2012</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4185636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7BDFD8-5BFC-4DB2-AA89-8A9E106F8F47}" type="datetimeFigureOut">
              <a:rPr lang="pt-BR" smtClean="0"/>
              <a:pPr/>
              <a:t>06/07/2012</a:t>
            </a:fld>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dirty="0"/>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E5BAE5-198D-4006-A4A8-74EC361C24A8}" type="slidenum">
              <a:rPr lang="pt-BR" smtClean="0"/>
              <a:pPr/>
              <a:t>‹nº›</a:t>
            </a:fld>
            <a:endParaRPr lang="pt-BR" dirty="0"/>
          </a:p>
        </p:txBody>
      </p:sp>
    </p:spTree>
    <p:extLst>
      <p:ext uri="{BB962C8B-B14F-4D97-AF65-F5344CB8AC3E}">
        <p14:creationId xmlns="" xmlns:p14="http://schemas.microsoft.com/office/powerpoint/2010/main" val="2718874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7" name="Pizz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sca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tângu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ço Reservado para Títu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pt-BR" smtClean="0"/>
              <a:t>Clique para editar o título mestre</a:t>
            </a:r>
            <a:endParaRPr kumimoji="0" lang="en-US"/>
          </a:p>
        </p:txBody>
      </p:sp>
      <p:sp>
        <p:nvSpPr>
          <p:cNvPr id="9" name="Espaço Reservado para Tex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pt-BR" smtClean="0"/>
              <a:t>Clique para editar 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24" name="Espaço Reservado para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97BDFD8-5BFC-4DB2-AA89-8A9E106F8F47}" type="datetimeFigureOut">
              <a:rPr lang="pt-BR" smtClean="0"/>
              <a:pPr/>
              <a:t>06/07/2012</a:t>
            </a:fld>
            <a:endParaRPr lang="pt-BR" dirty="0"/>
          </a:p>
        </p:txBody>
      </p:sp>
      <p:sp>
        <p:nvSpPr>
          <p:cNvPr id="10" name="Espaço Reservado para Rodapé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pt-BR" dirty="0"/>
          </a:p>
        </p:txBody>
      </p:sp>
      <p:sp>
        <p:nvSpPr>
          <p:cNvPr id="22" name="Espaço Reservado para Número de Slid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DE5BAE5-198D-4006-A4A8-74EC361C24A8}" type="slidenum">
              <a:rPr lang="pt-BR" smtClean="0"/>
              <a:pPr/>
              <a:t>‹nº›</a:t>
            </a:fld>
            <a:endParaRPr lang="pt-BR" dirty="0"/>
          </a:p>
        </p:txBody>
      </p:sp>
      <p:sp>
        <p:nvSpPr>
          <p:cNvPr id="15" name="Retângu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hyperlink" Target="http://www.receita.fazenda.gov.br/"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hyperlink" Target="http://www.tse.jus.br/" TargetMode="External"/><Relationship Id="rId2" Type="http://schemas.openxmlformats.org/officeDocument/2006/relationships/hyperlink" Target="http://www.receita.fazenda.gov.br/"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642194"/>
          </a:xfrm>
        </p:spPr>
        <p:txBody>
          <a:bodyPr>
            <a:normAutofit fontScale="90000"/>
          </a:bodyPr>
          <a:lstStyle/>
          <a:p>
            <a:r>
              <a:rPr lang="pt-BR" smtClean="0"/>
              <a:t/>
            </a:r>
            <a:br>
              <a:rPr lang="pt-BR" smtClean="0"/>
            </a:br>
            <a:r>
              <a:rPr lang="pt-BR" smtClean="0"/>
              <a:t/>
            </a:r>
            <a:br>
              <a:rPr lang="pt-BR" smtClean="0"/>
            </a:br>
            <a:r>
              <a:rPr lang="pt-BR" smtClean="0"/>
              <a:t>Financiamento de Campanhas e Prestação de Contas Eleitorais</a:t>
            </a:r>
            <a:br>
              <a:rPr lang="pt-BR" smtClean="0"/>
            </a:br>
            <a:r>
              <a:rPr lang="pt-BR" smtClean="0"/>
              <a:t>ELEIÇÕES 2012</a:t>
            </a:r>
            <a:endParaRPr lang="pt-BR" dirty="0">
              <a:solidFill>
                <a:srgbClr val="FF0000"/>
              </a:solidFill>
            </a:endParaRPr>
          </a:p>
        </p:txBody>
      </p:sp>
      <p:sp>
        <p:nvSpPr>
          <p:cNvPr id="3" name="Espaço Reservado para Conteúdo 2"/>
          <p:cNvSpPr>
            <a:spLocks noGrp="1"/>
          </p:cNvSpPr>
          <p:nvPr>
            <p:ph idx="1"/>
          </p:nvPr>
        </p:nvSpPr>
        <p:spPr>
          <a:xfrm>
            <a:off x="457200" y="2348880"/>
            <a:ext cx="8229600" cy="3777283"/>
          </a:xfrm>
        </p:spPr>
        <p:txBody>
          <a:bodyPr>
            <a:normAutofit fontScale="92500" lnSpcReduction="20000"/>
          </a:bodyPr>
          <a:lstStyle/>
          <a:p>
            <a:pPr marL="0" indent="0">
              <a:buNone/>
            </a:pPr>
            <a:endParaRPr lang="pt-BR" smtClean="0"/>
          </a:p>
          <a:p>
            <a:pPr marL="0" indent="0" algn="ctr">
              <a:buNone/>
            </a:pPr>
            <a:endParaRPr lang="pt-BR" smtClean="0"/>
          </a:p>
          <a:p>
            <a:pPr marL="0" indent="0" algn="ctr">
              <a:buNone/>
            </a:pPr>
            <a:endParaRPr lang="pt-BR" smtClean="0"/>
          </a:p>
          <a:p>
            <a:pPr marL="0" indent="0" algn="ctr">
              <a:buNone/>
            </a:pPr>
            <a:r>
              <a:rPr lang="pt-BR" smtClean="0"/>
              <a:t>Hugo Pereira Filho</a:t>
            </a:r>
          </a:p>
          <a:p>
            <a:pPr marL="0" indent="0" algn="ctr">
              <a:buNone/>
            </a:pPr>
            <a:endParaRPr lang="pt-BR" smtClean="0"/>
          </a:p>
          <a:p>
            <a:pPr marL="0" indent="0" algn="ctr">
              <a:buNone/>
            </a:pPr>
            <a:endParaRPr lang="pt-BR" smtClean="0"/>
          </a:p>
          <a:p>
            <a:pPr marL="0" indent="0" algn="ctr">
              <a:buNone/>
            </a:pPr>
            <a:endParaRPr lang="pt-BR" smtClean="0"/>
          </a:p>
          <a:p>
            <a:pPr marL="0" indent="0" algn="ctr">
              <a:buNone/>
            </a:pPr>
            <a:r>
              <a:rPr lang="pt-BR" smtClean="0"/>
              <a:t>Fortaleza, Julho de 2012</a:t>
            </a:r>
            <a:endParaRPr lang="pt-BR" dirty="0" smtClean="0"/>
          </a:p>
        </p:txBody>
      </p:sp>
    </p:spTree>
    <p:extLst>
      <p:ext uri="{BB962C8B-B14F-4D97-AF65-F5344CB8AC3E}">
        <p14:creationId xmlns="" xmlns:p14="http://schemas.microsoft.com/office/powerpoint/2010/main" val="2697300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lgn="just">
              <a:buNone/>
            </a:pPr>
            <a:r>
              <a:rPr lang="pt-BR" sz="3600" b="1" dirty="0" smtClean="0"/>
              <a:t>Regime Militar (1964-1985):</a:t>
            </a:r>
          </a:p>
          <a:p>
            <a:pPr algn="just"/>
            <a:r>
              <a:rPr lang="pt-BR" dirty="0" smtClean="0"/>
              <a:t>Forte regulação dos partidos, inclusive quanto ao seu funcionamento interno</a:t>
            </a:r>
          </a:p>
          <a:p>
            <a:pPr algn="just"/>
            <a:r>
              <a:rPr lang="pt-BR" dirty="0" smtClean="0"/>
              <a:t>Emenda Constitucional n. 1/1965 – introdução da noção de inelegibilidade por abuso do poder econômico</a:t>
            </a:r>
          </a:p>
          <a:p>
            <a:pPr algn="just"/>
            <a:r>
              <a:rPr lang="pt-BR" dirty="0" smtClean="0"/>
              <a:t>Código Eleitoral – Lei n. 4.737/1965: criminalização da compra de votos (art. 299), de fornecimento de alimento e transporte no dia da eleição (art. 302)</a:t>
            </a:r>
          </a:p>
          <a:p>
            <a:pPr algn="just"/>
            <a:r>
              <a:rPr lang="pt-BR" dirty="0" smtClean="0"/>
              <a:t>Proibição dos partidos receberem recursos de empresas privadas e de sindicatos (Lei Orgânica dos Partidos Políticos – Lei n. 5.682/1971)</a:t>
            </a:r>
          </a:p>
          <a:p>
            <a:pPr algn="just"/>
            <a:r>
              <a:rPr lang="pt-BR" dirty="0" smtClean="0"/>
              <a:t>Criação do Fundo Partidário: introdução do financiamento público de campanhas no sistema brasileiro</a:t>
            </a:r>
          </a:p>
          <a:p>
            <a:endParaRPr lang="pt-BR" dirty="0"/>
          </a:p>
        </p:txBody>
      </p:sp>
    </p:spTree>
    <p:extLst>
      <p:ext uri="{BB962C8B-B14F-4D97-AF65-F5344CB8AC3E}">
        <p14:creationId xmlns="" xmlns:p14="http://schemas.microsoft.com/office/powerpoint/2010/main" val="244386385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5112568"/>
          </a:xfrm>
        </p:spPr>
        <p:txBody>
          <a:bodyPr>
            <a:normAutofit fontScale="70000" lnSpcReduction="20000"/>
          </a:bodyPr>
          <a:lstStyle/>
          <a:p>
            <a:pPr marL="0" indent="0">
              <a:buNone/>
            </a:pPr>
            <a:r>
              <a:rPr lang="pt-BR" sz="4000" b="1" dirty="0" smtClean="0">
                <a:solidFill>
                  <a:srgbClr val="FF0000"/>
                </a:solidFill>
              </a:rPr>
              <a:t>CONTA BANCÁRIA:</a:t>
            </a:r>
          </a:p>
          <a:p>
            <a:pPr marL="0" indent="0">
              <a:buNone/>
            </a:pPr>
            <a:r>
              <a:rPr lang="pt-BR" b="1" dirty="0" smtClean="0"/>
              <a:t>Na Lei: </a:t>
            </a:r>
          </a:p>
          <a:p>
            <a:r>
              <a:rPr lang="pt-BR" sz="3400" b="1" dirty="0" smtClean="0"/>
              <a:t>Lei Complementar n. 64, de 18 de maio de 1990:</a:t>
            </a:r>
            <a:r>
              <a:rPr lang="pt-BR" sz="3400" dirty="0" smtClean="0"/>
              <a:t> </a:t>
            </a:r>
          </a:p>
          <a:p>
            <a:pPr marL="0" indent="0">
              <a:buNone/>
            </a:pPr>
            <a:r>
              <a:rPr lang="pt-BR" sz="3400" b="1" dirty="0" smtClean="0"/>
              <a:t>Estabelece, de acordo com o art. 14, § 9º da Constituição Federal, casos de inelegibilidade, prazos de cessação, e determina outras providências</a:t>
            </a:r>
          </a:p>
          <a:p>
            <a:pPr marL="0" indent="0">
              <a:buNone/>
            </a:pPr>
            <a:endParaRPr lang="pt-BR" dirty="0" smtClean="0"/>
          </a:p>
          <a:p>
            <a:pPr marL="0" indent="0">
              <a:buNone/>
            </a:pPr>
            <a:r>
              <a:rPr lang="pt-BR" dirty="0" smtClean="0"/>
              <a:t>“</a:t>
            </a:r>
            <a:r>
              <a:rPr lang="pt-BR" b="1" dirty="0" smtClean="0"/>
              <a:t>Art. 22.</a:t>
            </a:r>
            <a:r>
              <a:rPr lang="pt-BR" dirty="0" smtClean="0"/>
              <a:t> Qualquer partido político, coligação, candidato ou Ministério Público Eleitoral poderá representar à Justiça Eleitoral, diretamente ao Corregedor-Geral ou Regional, relatando fatos e indicando provas, indícios e circunstâncias e </a:t>
            </a:r>
            <a:r>
              <a:rPr lang="pt-BR" b="1" dirty="0" smtClean="0"/>
              <a:t>pedir abertura de investigação judicial</a:t>
            </a:r>
            <a:r>
              <a:rPr lang="pt-BR" dirty="0" smtClean="0"/>
              <a:t> para apurar uso indevido, desvio ou </a:t>
            </a:r>
            <a:r>
              <a:rPr lang="pt-BR" b="1" dirty="0" smtClean="0"/>
              <a:t>abuso do poder econômico</a:t>
            </a:r>
            <a:r>
              <a:rPr lang="pt-BR" dirty="0" smtClean="0"/>
              <a:t> ou do poder de autoridade, ou utilização indevida de veículos ou meios de comunicação social, em benefício do candidato ou de partido político, obedecido o seguinte rito:</a:t>
            </a:r>
          </a:p>
          <a:p>
            <a:pPr marL="0" indent="0">
              <a:buNone/>
            </a:pPr>
            <a:r>
              <a:rPr lang="pt-BR" dirty="0" smtClean="0"/>
              <a:t>(...)” (g.n.)</a:t>
            </a:r>
          </a:p>
          <a:p>
            <a:pPr marL="0" indent="0">
              <a:buNone/>
            </a:pPr>
            <a:endParaRPr lang="pt-BR" dirty="0" smtClean="0"/>
          </a:p>
        </p:txBody>
      </p:sp>
    </p:spTree>
    <p:extLst>
      <p:ext uri="{BB962C8B-B14F-4D97-AF65-F5344CB8AC3E}">
        <p14:creationId xmlns="" xmlns:p14="http://schemas.microsoft.com/office/powerpoint/2010/main" val="112826003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196752"/>
            <a:ext cx="8229600" cy="4929411"/>
          </a:xfrm>
        </p:spPr>
        <p:txBody>
          <a:bodyPr>
            <a:normAutofit fontScale="77500" lnSpcReduction="20000"/>
          </a:bodyPr>
          <a:lstStyle/>
          <a:p>
            <a:pPr marL="0" indent="0">
              <a:buNone/>
            </a:pPr>
            <a:r>
              <a:rPr lang="pt-BR" sz="3600" b="1" dirty="0" smtClean="0">
                <a:solidFill>
                  <a:srgbClr val="FF0000"/>
                </a:solidFill>
              </a:rPr>
              <a:t>CONTA BANCÁRIA:</a:t>
            </a:r>
          </a:p>
          <a:p>
            <a:pPr marL="0" indent="0">
              <a:buNone/>
            </a:pPr>
            <a:r>
              <a:rPr lang="pt-BR" b="1" dirty="0" smtClean="0"/>
              <a:t>Na regulamentação: </a:t>
            </a:r>
          </a:p>
          <a:p>
            <a:pPr marL="0" indent="0">
              <a:buNone/>
            </a:pPr>
            <a:endParaRPr lang="pt-BR" b="1" dirty="0" smtClean="0"/>
          </a:p>
          <a:p>
            <a:r>
              <a:rPr lang="pt-BR" b="1" dirty="0" smtClean="0"/>
              <a:t>2000</a:t>
            </a:r>
            <a:r>
              <a:rPr lang="pt-BR" dirty="0" smtClean="0"/>
              <a:t>: vedação de uso de conta bancária já existente (</a:t>
            </a:r>
            <a:r>
              <a:rPr lang="pt-BR" b="1" dirty="0" smtClean="0"/>
              <a:t>res. 20.566, art. 9º</a:t>
            </a:r>
            <a:r>
              <a:rPr lang="pt-BR" dirty="0" smtClean="0"/>
              <a:t>) e uso de livro-caixa autenticado na Justiça Eleitoral (</a:t>
            </a:r>
            <a:r>
              <a:rPr lang="pt-BR" b="1" dirty="0" smtClean="0"/>
              <a:t>res. 20.566, art. 9º, § 2º</a:t>
            </a:r>
            <a:r>
              <a:rPr lang="pt-BR" dirty="0" smtClean="0"/>
              <a:t>) </a:t>
            </a:r>
          </a:p>
          <a:p>
            <a:r>
              <a:rPr lang="pt-BR" b="1" dirty="0" smtClean="0"/>
              <a:t>2002</a:t>
            </a:r>
            <a:r>
              <a:rPr lang="pt-BR" dirty="0" smtClean="0"/>
              <a:t>: mesmo recursos próprios e decorrentes da comercialização de produtos e serviços devem transitar pela conta (</a:t>
            </a:r>
            <a:r>
              <a:rPr lang="pt-BR" b="1" dirty="0" smtClean="0"/>
              <a:t>res. 20.987/02, art. 8º</a:t>
            </a:r>
            <a:r>
              <a:rPr lang="pt-BR" dirty="0" smtClean="0"/>
              <a:t>); vices e suplentes, poderiam abrir conta, cujos extratos comporiam a prestação de contas do titular (</a:t>
            </a:r>
            <a:r>
              <a:rPr lang="pt-BR" b="1" dirty="0" smtClean="0"/>
              <a:t>res. art. 8º, p.u</a:t>
            </a:r>
            <a:r>
              <a:rPr lang="pt-BR" dirty="0" smtClean="0"/>
              <a:t>.)</a:t>
            </a:r>
          </a:p>
          <a:p>
            <a:r>
              <a:rPr lang="pt-BR" b="1" dirty="0" smtClean="0"/>
              <a:t>2004</a:t>
            </a:r>
            <a:r>
              <a:rPr lang="pt-BR" dirty="0" smtClean="0"/>
              <a:t>: definição de agência bancária, ampliando o conceito legal; faculdade (e não dispensa) de abertura das contas às exceções legais (</a:t>
            </a:r>
            <a:r>
              <a:rPr lang="pt-BR" b="1" dirty="0" smtClean="0"/>
              <a:t>res. 21.609/04, art. 16</a:t>
            </a:r>
            <a:r>
              <a:rPr lang="pt-BR" dirty="0" smtClean="0"/>
              <a:t>)</a:t>
            </a:r>
          </a:p>
          <a:p>
            <a:endParaRPr lang="pt-BR" dirty="0" smtClean="0"/>
          </a:p>
        </p:txBody>
      </p:sp>
    </p:spTree>
    <p:extLst>
      <p:ext uri="{BB962C8B-B14F-4D97-AF65-F5344CB8AC3E}">
        <p14:creationId xmlns="" xmlns:p14="http://schemas.microsoft.com/office/powerpoint/2010/main" val="3251665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5184576"/>
          </a:xfrm>
        </p:spPr>
        <p:txBody>
          <a:bodyPr>
            <a:normAutofit fontScale="70000" lnSpcReduction="20000"/>
          </a:bodyPr>
          <a:lstStyle/>
          <a:p>
            <a:pPr marL="0" indent="0">
              <a:buNone/>
            </a:pPr>
            <a:r>
              <a:rPr lang="pt-BR" sz="3600" b="1" dirty="0" smtClean="0">
                <a:solidFill>
                  <a:srgbClr val="FF0000"/>
                </a:solidFill>
              </a:rPr>
              <a:t>CONTA BANCÁRIA:</a:t>
            </a:r>
          </a:p>
          <a:p>
            <a:pPr marL="0" indent="0">
              <a:buNone/>
            </a:pPr>
            <a:r>
              <a:rPr lang="pt-BR" sz="3700" b="1" dirty="0" smtClean="0"/>
              <a:t>Na regulamentação:</a:t>
            </a:r>
          </a:p>
          <a:p>
            <a:pPr>
              <a:buFontTx/>
              <a:buChar char="-"/>
            </a:pPr>
            <a:r>
              <a:rPr lang="pt-BR" sz="3400" b="1" dirty="0" smtClean="0"/>
              <a:t>Carta-Circular BACEN n. 3.236, de 8.6.2006</a:t>
            </a:r>
            <a:r>
              <a:rPr lang="pt-BR" sz="3400" dirty="0" smtClean="0"/>
              <a:t>: Procedimentos bancários para a abertura, movimentação e encerramento das contas de campanha. Abertura de conta independente da movimentação de recursos financeiros (</a:t>
            </a:r>
            <a:r>
              <a:rPr lang="pt-BR" sz="3400" b="1" dirty="0" smtClean="0"/>
              <a:t>res. 22.250, art. 10</a:t>
            </a:r>
            <a:r>
              <a:rPr lang="pt-BR" sz="3400" b="1" dirty="0"/>
              <a:t>, </a:t>
            </a:r>
            <a:r>
              <a:rPr lang="pt-BR" sz="3400" b="1" dirty="0" smtClean="0"/>
              <a:t>§ 1º</a:t>
            </a:r>
            <a:r>
              <a:rPr lang="pt-BR" sz="3400" dirty="0" smtClean="0"/>
              <a:t>). </a:t>
            </a:r>
          </a:p>
          <a:p>
            <a:pPr>
              <a:buFontTx/>
              <a:buChar char="-"/>
            </a:pPr>
            <a:r>
              <a:rPr lang="pt-BR" sz="3400" b="1" dirty="0" smtClean="0"/>
              <a:t>2008</a:t>
            </a:r>
            <a:r>
              <a:rPr lang="pt-BR" sz="3400" dirty="0" smtClean="0"/>
              <a:t>: Fixação de prazo para a abertura da conta de campanha (</a:t>
            </a:r>
            <a:r>
              <a:rPr lang="pt-BR" sz="3400" b="1" dirty="0" smtClean="0"/>
              <a:t>res. 22.715, art. </a:t>
            </a:r>
            <a:r>
              <a:rPr lang="pt-BR" sz="3400" b="1" dirty="0"/>
              <a:t>10, § </a:t>
            </a:r>
            <a:r>
              <a:rPr lang="pt-BR" sz="3400" b="1" dirty="0" smtClean="0"/>
              <a:t> 2º)</a:t>
            </a:r>
            <a:r>
              <a:rPr lang="pt-BR" sz="3400" dirty="0" smtClean="0"/>
              <a:t>: 10 dias</a:t>
            </a:r>
          </a:p>
          <a:p>
            <a:pPr>
              <a:buFontTx/>
              <a:buChar char="-"/>
            </a:pPr>
            <a:r>
              <a:rPr lang="pt-BR" sz="3400" b="1" dirty="0" smtClean="0"/>
              <a:t>2010</a:t>
            </a:r>
            <a:r>
              <a:rPr lang="pt-BR" sz="3400" dirty="0" smtClean="0"/>
              <a:t>: Extratos eletrônicos a serem incorporados no SPCE (</a:t>
            </a:r>
            <a:r>
              <a:rPr lang="pt-BR" sz="3400" b="1" dirty="0" smtClean="0"/>
              <a:t>res. 23.217, art. 13</a:t>
            </a:r>
            <a:r>
              <a:rPr lang="pt-BR" sz="3400" dirty="0" smtClean="0"/>
              <a:t>); captação de recursos pela internet; contas dos partidos políticos que optarem por arrecadar e distribuir recursos</a:t>
            </a:r>
          </a:p>
          <a:p>
            <a:pPr>
              <a:buFontTx/>
              <a:buChar char="-"/>
            </a:pPr>
            <a:r>
              <a:rPr lang="pt-BR" sz="3400" b="1" dirty="0" smtClean="0"/>
              <a:t>2012</a:t>
            </a:r>
            <a:r>
              <a:rPr lang="pt-BR" sz="3400" dirty="0" smtClean="0"/>
              <a:t>: obrigatoriedade incondicionada dos órgãos partidários de todas as esferas (nacional, estadual/distrital, municipal)</a:t>
            </a:r>
          </a:p>
        </p:txBody>
      </p:sp>
    </p:spTree>
    <p:extLst>
      <p:ext uri="{BB962C8B-B14F-4D97-AF65-F5344CB8AC3E}">
        <p14:creationId xmlns="" xmlns:p14="http://schemas.microsoft.com/office/powerpoint/2010/main" val="23581197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sz="3600" b="1" dirty="0" smtClean="0">
                <a:solidFill>
                  <a:srgbClr val="FF0000"/>
                </a:solidFill>
              </a:rPr>
              <a:t>INSCRIÇÃO NO CNPJ:	</a:t>
            </a:r>
          </a:p>
          <a:p>
            <a:pPr marL="0" indent="0">
              <a:buNone/>
            </a:pPr>
            <a:endParaRPr lang="pt-BR" dirty="0" smtClean="0"/>
          </a:p>
          <a:p>
            <a:pPr>
              <a:buFontTx/>
              <a:buChar char="-"/>
            </a:pPr>
            <a:r>
              <a:rPr lang="pt-BR" dirty="0" smtClean="0"/>
              <a:t>Novidade das Eleições de 2002 – Instrução Normativa  Conjunta SRF-TSE n. 183/2002 e Portaria TSE n. 162/2002</a:t>
            </a:r>
          </a:p>
          <a:p>
            <a:pPr>
              <a:buFontTx/>
              <a:buChar char="-"/>
            </a:pPr>
            <a:r>
              <a:rPr lang="pt-BR" dirty="0" smtClean="0"/>
              <a:t>Finalidade exclusiva: abertura da conta de campanha </a:t>
            </a:r>
          </a:p>
          <a:p>
            <a:pPr>
              <a:buFontTx/>
              <a:buChar char="-"/>
            </a:pPr>
            <a:r>
              <a:rPr lang="pt-BR" dirty="0" smtClean="0"/>
              <a:t>Não equiparou candidato a pessoa jurídica para qualquer fim</a:t>
            </a:r>
          </a:p>
          <a:p>
            <a:pPr>
              <a:buFontTx/>
              <a:buChar char="-"/>
            </a:pPr>
            <a:r>
              <a:rPr lang="pt-BR" dirty="0" smtClean="0"/>
              <a:t>Acolhimento na Lei 12.034/09 (art. 22-A)</a:t>
            </a:r>
          </a:p>
        </p:txBody>
      </p:sp>
    </p:spTree>
    <p:extLst>
      <p:ext uri="{BB962C8B-B14F-4D97-AF65-F5344CB8AC3E}">
        <p14:creationId xmlns="" xmlns:p14="http://schemas.microsoft.com/office/powerpoint/2010/main" val="5845103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3600" b="1" dirty="0" smtClean="0">
                <a:solidFill>
                  <a:srgbClr val="FF0000"/>
                </a:solidFill>
              </a:rPr>
              <a:t>INSCRIÇÃO NO CNPJ:	</a:t>
            </a:r>
          </a:p>
          <a:p>
            <a:pPr marL="0" indent="0">
              <a:buNone/>
            </a:pPr>
            <a:r>
              <a:rPr lang="pt-BR" b="1" dirty="0" smtClean="0"/>
              <a:t>Lei 12.034/2009:</a:t>
            </a:r>
          </a:p>
          <a:p>
            <a:pPr marL="0" indent="0">
              <a:buNone/>
            </a:pPr>
            <a:r>
              <a:rPr lang="pt-BR" dirty="0" smtClean="0"/>
              <a:t>Art. 22-A. Candidatos e Comitês Financeiros estão obrigados à inscrição no Cadastro Nacional de Pessoa Jurídica – CNPJ.</a:t>
            </a:r>
          </a:p>
          <a:p>
            <a:pPr marL="0" indent="0">
              <a:buNone/>
            </a:pPr>
            <a:r>
              <a:rPr lang="pt-BR" dirty="0" smtClean="0"/>
              <a:t>§ 1º Após o recolhimento do pedido de registro da candidatura, a Justiça Eleitoral deverá fornecer em até 3 (três) dias úteis, o número de registro de CNPJ.</a:t>
            </a:r>
          </a:p>
          <a:p>
            <a:pPr marL="0" indent="0">
              <a:buNone/>
            </a:pPr>
            <a:r>
              <a:rPr lang="pt-BR" dirty="0" smtClean="0"/>
              <a:t>§ 2º Cumprido o disposto no § 1º deste artigo e no § 1º do artigo 22, ficam os candidatos e comitês financeiros autorizados a promover a arrecadação de recursos financeiros e a realizar as despesas necessárias à campanha eleitoral.</a:t>
            </a:r>
          </a:p>
          <a:p>
            <a:pPr marL="0" indent="0">
              <a:buNone/>
            </a:pPr>
            <a:r>
              <a:rPr lang="pt-BR" i="1" dirty="0" smtClean="0">
                <a:solidFill>
                  <a:srgbClr val="FF0000"/>
                </a:solidFill>
              </a:rPr>
              <a:t>Cf. Instrução Normativa Conjunta RFB/TSE n. 1.019, de 10.3.2010, alterada pela IN RFB n. 1.179, de 2.8.2011</a:t>
            </a:r>
          </a:p>
        </p:txBody>
      </p:sp>
    </p:spTree>
    <p:extLst>
      <p:ext uri="{BB962C8B-B14F-4D97-AF65-F5344CB8AC3E}">
        <p14:creationId xmlns="" xmlns:p14="http://schemas.microsoft.com/office/powerpoint/2010/main" val="29833160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3600" b="1" dirty="0" smtClean="0">
                <a:solidFill>
                  <a:srgbClr val="FF0000"/>
                </a:solidFill>
              </a:rPr>
              <a:t>INSCRIÇÃO NO CNPJ:	</a:t>
            </a:r>
          </a:p>
          <a:p>
            <a:pPr marL="0" indent="0">
              <a:buNone/>
            </a:pPr>
            <a:r>
              <a:rPr lang="pt-BR" b="1" dirty="0" smtClean="0"/>
              <a:t>2004 –</a:t>
            </a:r>
            <a:r>
              <a:rPr lang="pt-BR" dirty="0" smtClean="0"/>
              <a:t> Requerimento de Abertura de Conta Eleitoral (RACE) (art. 17, I, res. 21.609)</a:t>
            </a:r>
          </a:p>
          <a:p>
            <a:pPr marL="0" indent="0">
              <a:buNone/>
            </a:pPr>
            <a:r>
              <a:rPr lang="pt-BR" b="1" dirty="0" smtClean="0"/>
              <a:t>2006 –</a:t>
            </a:r>
            <a:r>
              <a:rPr lang="pt-BR" dirty="0" smtClean="0"/>
              <a:t> Disponibilidade do RACE na internet (art. 11 da res. 22.250)</a:t>
            </a:r>
          </a:p>
          <a:p>
            <a:pPr marL="0" indent="0">
              <a:buNone/>
            </a:pPr>
            <a:r>
              <a:rPr lang="pt-BR" b="1" dirty="0" smtClean="0"/>
              <a:t>2008 –</a:t>
            </a:r>
            <a:r>
              <a:rPr lang="pt-BR" dirty="0" smtClean="0"/>
              <a:t> Divulgação do CNPJ na internet (TSE e SRF)</a:t>
            </a:r>
          </a:p>
          <a:p>
            <a:pPr marL="0" indent="0">
              <a:buNone/>
            </a:pPr>
            <a:r>
              <a:rPr lang="pt-BR" b="1" dirty="0" smtClean="0"/>
              <a:t>2010 -</a:t>
            </a:r>
            <a:r>
              <a:rPr lang="pt-BR" dirty="0" smtClean="0"/>
              <a:t> Extratos eletrônicos</a:t>
            </a:r>
          </a:p>
        </p:txBody>
      </p:sp>
    </p:spTree>
    <p:extLst>
      <p:ext uri="{BB962C8B-B14F-4D97-AF65-F5344CB8AC3E}">
        <p14:creationId xmlns="" xmlns:p14="http://schemas.microsoft.com/office/powerpoint/2010/main" val="384200750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3600" b="1" dirty="0" smtClean="0">
                <a:solidFill>
                  <a:srgbClr val="FF0000"/>
                </a:solidFill>
              </a:rPr>
              <a:t>INSCRIÇÃO NO CNPJ:	</a:t>
            </a:r>
          </a:p>
          <a:p>
            <a:pPr marL="0" indent="0">
              <a:buNone/>
            </a:pPr>
            <a:r>
              <a:rPr lang="pt-BR" sz="4000" b="1" dirty="0" smtClean="0"/>
              <a:t>Instrução Normativa Conjunta RFB/TSE n. 1.019, de 10.3.2010:</a:t>
            </a:r>
          </a:p>
          <a:p>
            <a:pPr marL="0" indent="0">
              <a:buNone/>
            </a:pPr>
            <a:r>
              <a:rPr lang="pt-BR" b="1" i="1" dirty="0" smtClean="0"/>
              <a:t>Dispõe sobre atos, perante o Cadastro Nacional da Pessoa Jurídica (CNPJ), dos comitês financeiros de partidos políticos e de candidatos a cargos eletivos, inclusive vices e suplentes</a:t>
            </a:r>
          </a:p>
          <a:p>
            <a:pPr marL="0" indent="0">
              <a:buNone/>
            </a:pPr>
            <a:endParaRPr lang="pt-BR" b="1" dirty="0" smtClean="0"/>
          </a:p>
          <a:p>
            <a:pPr marL="0" indent="0">
              <a:buNone/>
            </a:pPr>
            <a:r>
              <a:rPr lang="pt-BR" b="1" dirty="0" smtClean="0"/>
              <a:t>Art. 1º: </a:t>
            </a:r>
          </a:p>
          <a:p>
            <a:pPr marL="514350" indent="-514350">
              <a:buAutoNum type="alphaLcParenR"/>
            </a:pPr>
            <a:r>
              <a:rPr lang="pt-BR" b="1" dirty="0" smtClean="0"/>
              <a:t>Obriga à inscrição no CNPJ candidatos a cargos eletivos, inclusive vices e suplentes, e comitês financeiros dos partidos.</a:t>
            </a:r>
          </a:p>
          <a:p>
            <a:pPr marL="514350" indent="-514350">
              <a:buAutoNum type="alphaLcParenR"/>
            </a:pPr>
            <a:r>
              <a:rPr lang="pt-BR" b="1" dirty="0" smtClean="0"/>
              <a:t>Delimita a finalidade apenas à abertura de contas bancárias e ao controle de documentos relativos à captação, movimentação de fundos e gastos de campanha.</a:t>
            </a:r>
          </a:p>
        </p:txBody>
      </p:sp>
    </p:spTree>
    <p:extLst>
      <p:ext uri="{BB962C8B-B14F-4D97-AF65-F5344CB8AC3E}">
        <p14:creationId xmlns="" xmlns:p14="http://schemas.microsoft.com/office/powerpoint/2010/main" val="363568154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3600" b="1" dirty="0" smtClean="0">
                <a:solidFill>
                  <a:srgbClr val="FF0000"/>
                </a:solidFill>
              </a:rPr>
              <a:t>INSCRIÇÃO NO CNPJ:	</a:t>
            </a:r>
          </a:p>
          <a:p>
            <a:pPr marL="0" indent="0">
              <a:buNone/>
            </a:pPr>
            <a:r>
              <a:rPr lang="pt-BR" sz="4500" b="1" dirty="0" smtClean="0"/>
              <a:t>Instrução Normativa Conjunta RFB/TSE n. 1.019, de 10.3.2010:</a:t>
            </a:r>
          </a:p>
          <a:p>
            <a:pPr marL="0" indent="0">
              <a:buNone/>
            </a:pPr>
            <a:r>
              <a:rPr lang="pt-BR" b="1" i="1" dirty="0" smtClean="0"/>
              <a:t>Dispõe sobre atos, perante o Cadastro Nacional da Pessoa Jurídica (CNPJ), dos comitês financeiros de partidos políticos e de candidatos a cargos eletivos, inclusive vices e suplentes</a:t>
            </a:r>
          </a:p>
          <a:p>
            <a:pPr marL="0" indent="0">
              <a:buNone/>
            </a:pPr>
            <a:r>
              <a:rPr lang="pt-BR" b="1" dirty="0" smtClean="0"/>
              <a:t>Art. 2º: </a:t>
            </a:r>
          </a:p>
          <a:p>
            <a:pPr marL="514350" indent="-514350">
              <a:buAutoNum type="alphaLcParenR"/>
            </a:pPr>
            <a:r>
              <a:rPr lang="pt-BR" b="1" dirty="0" smtClean="0"/>
              <a:t>Estabelece o procedimento: a STI/TSE encaminha à SRF a relação de candidatos e comitês eletronicamente, e a SRF, a partir da inscrição no CPF e do título eleitoral do candidato ou do presidente do Comitê Financeiro, realiza a inscrição.</a:t>
            </a:r>
          </a:p>
          <a:p>
            <a:pPr marL="514350" indent="-514350">
              <a:buAutoNum type="alphaLcParenR"/>
            </a:pPr>
            <a:r>
              <a:rPr lang="pt-BR" b="1" dirty="0" smtClean="0"/>
              <a:t>Estabelece nomenclatura para as inscrições (“ELEIÇÃO + ANO + NOME + CARGO ELETIVO”), (ELEIÇÃO + ANO + COMITÊ + MUNICÍPIO + UF + CARGO OU ÚNICO”).</a:t>
            </a:r>
          </a:p>
          <a:p>
            <a:pPr marL="0" indent="0">
              <a:buNone/>
            </a:pPr>
            <a:endParaRPr lang="pt-BR" b="1" dirty="0"/>
          </a:p>
        </p:txBody>
      </p:sp>
    </p:spTree>
    <p:extLst>
      <p:ext uri="{BB962C8B-B14F-4D97-AF65-F5344CB8AC3E}">
        <p14:creationId xmlns="" xmlns:p14="http://schemas.microsoft.com/office/powerpoint/2010/main" val="28714636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3600" b="1" dirty="0" smtClean="0">
                <a:solidFill>
                  <a:srgbClr val="FF0000"/>
                </a:solidFill>
              </a:rPr>
              <a:t>INSCRIÇÃO NO CNPJ:	</a:t>
            </a:r>
          </a:p>
          <a:p>
            <a:pPr marL="0" indent="0">
              <a:buNone/>
            </a:pPr>
            <a:r>
              <a:rPr lang="pt-BR" sz="4500" b="1" dirty="0" smtClean="0"/>
              <a:t>Instrução Normativa Conjunta RFB/TSE n. 1.019, de 10.3.2010:</a:t>
            </a:r>
          </a:p>
          <a:p>
            <a:pPr marL="0" indent="0">
              <a:buNone/>
            </a:pPr>
            <a:r>
              <a:rPr lang="pt-BR" b="1" i="1" dirty="0" smtClean="0"/>
              <a:t>Dispõe sobre atos, perante o Cadastro Nacional da Pessoa Jurídica (CNPJ), dos comitês financeiros de partidos políticos e de candidatos a cargos eletivos, inclusive vices e suplentes</a:t>
            </a:r>
          </a:p>
          <a:p>
            <a:pPr marL="0" indent="0">
              <a:buNone/>
            </a:pPr>
            <a:endParaRPr lang="pt-BR" b="1" dirty="0" smtClean="0"/>
          </a:p>
          <a:p>
            <a:pPr marL="0" indent="0">
              <a:buNone/>
            </a:pPr>
            <a:r>
              <a:rPr lang="pt-BR" sz="3400" b="1" dirty="0" smtClean="0"/>
              <a:t>Art. 3º: Prazo de 48 horas para a SRF efetuar as inscrições de ofício, contadas do recebimento dos dados da STI/TSE</a:t>
            </a:r>
          </a:p>
          <a:p>
            <a:pPr marL="0" indent="0">
              <a:buNone/>
            </a:pPr>
            <a:r>
              <a:rPr lang="pt-BR" sz="3400" b="1" dirty="0" smtClean="0"/>
              <a:t>Art. 4º: Divulgação dos números de CNPJ nas páginas da SRF e do TSE na internet</a:t>
            </a:r>
          </a:p>
          <a:p>
            <a:pPr marL="0" indent="0">
              <a:buNone/>
            </a:pPr>
            <a:endParaRPr lang="pt-BR" b="1" dirty="0" smtClean="0"/>
          </a:p>
          <a:p>
            <a:pPr marL="0" indent="0">
              <a:buNone/>
            </a:pPr>
            <a:r>
              <a:rPr lang="pt-BR" b="1" i="1" dirty="0" smtClean="0">
                <a:solidFill>
                  <a:srgbClr val="FF0000"/>
                </a:solidFill>
              </a:rPr>
              <a:t>http</a:t>
            </a:r>
            <a:r>
              <a:rPr lang="pt-BR" b="1" i="1" dirty="0">
                <a:solidFill>
                  <a:srgbClr val="FF0000"/>
                </a:solidFill>
              </a:rPr>
              <a:t>://inter01.tse.jus.br/spce.cnpj.2012/consulta/Menu.action</a:t>
            </a:r>
          </a:p>
        </p:txBody>
      </p:sp>
    </p:spTree>
    <p:extLst>
      <p:ext uri="{BB962C8B-B14F-4D97-AF65-F5344CB8AC3E}">
        <p14:creationId xmlns="" xmlns:p14="http://schemas.microsoft.com/office/powerpoint/2010/main" val="22982167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3600" b="1" dirty="0" smtClean="0">
                <a:solidFill>
                  <a:srgbClr val="FF0000"/>
                </a:solidFill>
              </a:rPr>
              <a:t>INSCRIÇÃO NO CNPJ:	</a:t>
            </a:r>
          </a:p>
          <a:p>
            <a:pPr marL="0" indent="0">
              <a:buNone/>
            </a:pPr>
            <a:r>
              <a:rPr lang="pt-BR" sz="4500" b="1" dirty="0" smtClean="0"/>
              <a:t>Instrução Normativa Conjunta RFB/TSE n. 1.019, de 10.3.2010:</a:t>
            </a:r>
          </a:p>
          <a:p>
            <a:pPr marL="0" indent="0">
              <a:buNone/>
            </a:pPr>
            <a:endParaRPr lang="pt-BR" b="1" dirty="0" smtClean="0"/>
          </a:p>
          <a:p>
            <a:pPr marL="0" indent="0">
              <a:buNone/>
            </a:pPr>
            <a:r>
              <a:rPr lang="pt-BR" sz="3800" b="1" dirty="0" smtClean="0"/>
              <a:t>Art. 5º: Partidos utilizam o próprio CNPJ para abrir a conta bancária de campanha.</a:t>
            </a:r>
          </a:p>
          <a:p>
            <a:pPr marL="0" indent="0">
              <a:buNone/>
            </a:pPr>
            <a:endParaRPr lang="pt-BR" sz="3800" b="1" dirty="0"/>
          </a:p>
          <a:p>
            <a:pPr marL="0" indent="0">
              <a:buNone/>
            </a:pPr>
            <a:r>
              <a:rPr lang="pt-BR" sz="3800" b="1" dirty="0" smtClean="0"/>
              <a:t>Art. 6º Encaminhamento de lista pela SRF ao TSE.</a:t>
            </a:r>
          </a:p>
          <a:p>
            <a:pPr marL="0" indent="0">
              <a:buNone/>
            </a:pPr>
            <a:endParaRPr lang="pt-BR" sz="3800" b="1" dirty="0"/>
          </a:p>
          <a:p>
            <a:pPr marL="0" indent="0">
              <a:buNone/>
            </a:pPr>
            <a:r>
              <a:rPr lang="pt-BR" sz="3800" b="1" dirty="0" smtClean="0"/>
              <a:t>Art. 7º Cancelamento de ofício das inscrições no CNPJ (31 de dezembro).</a:t>
            </a:r>
            <a:endParaRPr lang="pt-BR" sz="3800" b="1" i="1" dirty="0">
              <a:solidFill>
                <a:srgbClr val="FF0000"/>
              </a:solidFill>
            </a:endParaRPr>
          </a:p>
        </p:txBody>
      </p:sp>
    </p:spTree>
    <p:extLst>
      <p:ext uri="{BB962C8B-B14F-4D97-AF65-F5344CB8AC3E}">
        <p14:creationId xmlns="" xmlns:p14="http://schemas.microsoft.com/office/powerpoint/2010/main" val="1718220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lstStyle/>
          <a:p>
            <a:pPr marL="0" indent="0" algn="just">
              <a:buNone/>
            </a:pPr>
            <a:r>
              <a:rPr lang="pt-BR" b="1" dirty="0" smtClean="0"/>
              <a:t>Período Atual (1985-):</a:t>
            </a:r>
          </a:p>
          <a:p>
            <a:pPr algn="just"/>
            <a:r>
              <a:rPr lang="pt-BR" dirty="0" smtClean="0"/>
              <a:t>Grande crescimento do eleitorado (mais de 50% da população na década de 80)</a:t>
            </a:r>
          </a:p>
          <a:p>
            <a:pPr algn="just"/>
            <a:r>
              <a:rPr lang="pt-BR" dirty="0" smtClean="0"/>
              <a:t>Manutenção da inelegibilidade por abuso do poder econômico (CF, art. 14, par. 9º)</a:t>
            </a:r>
          </a:p>
          <a:p>
            <a:pPr algn="just"/>
            <a:r>
              <a:rPr lang="pt-BR" dirty="0" smtClean="0"/>
              <a:t>Autonomia dos Partidos Políticos  </a:t>
            </a:r>
          </a:p>
          <a:p>
            <a:pPr algn="just"/>
            <a:r>
              <a:rPr lang="pt-BR" dirty="0" smtClean="0"/>
              <a:t>Fundo Partidário passa a ter previsão constitucional (art. 17, par. 3º)</a:t>
            </a:r>
            <a:endParaRPr lang="pt-BR" dirty="0"/>
          </a:p>
        </p:txBody>
      </p:sp>
    </p:spTree>
    <p:extLst>
      <p:ext uri="{BB962C8B-B14F-4D97-AF65-F5344CB8AC3E}">
        <p14:creationId xmlns="" xmlns:p14="http://schemas.microsoft.com/office/powerpoint/2010/main" val="9425627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 1º</a:t>
            </a:r>
            <a:r>
              <a:rPr lang="pt-BR" dirty="0" smtClean="0"/>
              <a:t> A conta bancária específica de que trata o </a:t>
            </a:r>
            <a:r>
              <a:rPr lang="pt-BR" i="1" dirty="0" smtClean="0"/>
              <a:t>caput</a:t>
            </a:r>
            <a:r>
              <a:rPr lang="pt-BR" dirty="0" smtClean="0"/>
              <a:t> deverá ser aberta:</a:t>
            </a:r>
          </a:p>
          <a:p>
            <a:pPr marL="0" indent="0">
              <a:buNone/>
            </a:pPr>
            <a:r>
              <a:rPr lang="pt-BR" b="1" dirty="0" smtClean="0"/>
              <a:t>a)</a:t>
            </a:r>
            <a:r>
              <a:rPr lang="pt-BR" dirty="0" smtClean="0"/>
              <a:t> pelo candidato e pelo comitê financeiro no prazo de 10 dias a contar da concessão do CNPJ pela Secretaria da Receita Federal do Brasil; e</a:t>
            </a:r>
          </a:p>
          <a:p>
            <a:pPr marL="0" indent="0">
              <a:buNone/>
            </a:pPr>
            <a:r>
              <a:rPr lang="pt-BR" b="1" dirty="0" smtClean="0"/>
              <a:t>b)</a:t>
            </a:r>
            <a:r>
              <a:rPr lang="pt-BR" dirty="0" smtClean="0"/>
              <a:t> pelos partidos políticos a partir de 1º de janeiro de 2012.</a:t>
            </a:r>
          </a:p>
          <a:p>
            <a:pPr marL="0" indent="0">
              <a:buNone/>
            </a:pPr>
            <a:endParaRPr lang="pt-BR" i="1" dirty="0">
              <a:solidFill>
                <a:srgbClr val="FF0000"/>
              </a:solidFill>
            </a:endParaRPr>
          </a:p>
        </p:txBody>
      </p:sp>
    </p:spTree>
    <p:extLst>
      <p:ext uri="{BB962C8B-B14F-4D97-AF65-F5344CB8AC3E}">
        <p14:creationId xmlns="" xmlns:p14="http://schemas.microsoft.com/office/powerpoint/2010/main" val="34473838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A obrigação prevista neste artigo deverá ser cumprida pelos candidatos, pelos comitês financeiros e pelos partidos políticos em todos os níveis de direção, mesmo que não ocorra arrecadação e/ou movimentação de recursos financeiros.</a:t>
            </a:r>
            <a:endParaRPr lang="pt-BR" dirty="0"/>
          </a:p>
        </p:txBody>
      </p:sp>
    </p:spTree>
    <p:extLst>
      <p:ext uri="{BB962C8B-B14F-4D97-AF65-F5344CB8AC3E}">
        <p14:creationId xmlns="" xmlns:p14="http://schemas.microsoft.com/office/powerpoint/2010/main" val="269935253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3º</a:t>
            </a:r>
            <a:r>
              <a:rPr lang="pt-BR" dirty="0" smtClean="0"/>
              <a:t> Os candidatos a Vice-Prefeito não serão obrigados a abrir conta bancária específica, mas, se o fizerem, os respectivos extratos bancários deverão compor a prestação de contas dos candidatos a Prefeito.</a:t>
            </a:r>
          </a:p>
          <a:p>
            <a:pPr marL="0" indent="0">
              <a:buNone/>
            </a:pPr>
            <a:r>
              <a:rPr lang="pt-BR" b="1" dirty="0"/>
              <a:t>§ 4º</a:t>
            </a:r>
            <a:r>
              <a:rPr lang="pt-BR" dirty="0"/>
              <a:t> A conta bancária a que se refere este artigo somente poderá receber depósitos/créditos de origem identificada pelo nome ou razão social e respectivo número de inscrição no CPF ou CNPJ.</a:t>
            </a:r>
          </a:p>
          <a:p>
            <a:pPr marL="0" indent="0">
              <a:buNone/>
            </a:pPr>
            <a:endParaRPr lang="pt-BR" dirty="0"/>
          </a:p>
        </p:txBody>
      </p:sp>
    </p:spTree>
    <p:extLst>
      <p:ext uri="{BB962C8B-B14F-4D97-AF65-F5344CB8AC3E}">
        <p14:creationId xmlns="" xmlns:p14="http://schemas.microsoft.com/office/powerpoint/2010/main" val="428264783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ENTRADAS NA CONTA ESPECÍFICA DE CAMPANHA:</a:t>
            </a:r>
          </a:p>
          <a:p>
            <a:pPr>
              <a:buFontTx/>
              <a:buChar char="-"/>
            </a:pPr>
            <a:r>
              <a:rPr lang="pt-BR" sz="2500" b="1" dirty="0" smtClean="0"/>
              <a:t>Lei n. 11.300/2006, art. 23, </a:t>
            </a:r>
            <a:r>
              <a:rPr lang="pt-BR" sz="2800" b="1" dirty="0" smtClean="0"/>
              <a:t>§ 4º</a:t>
            </a:r>
            <a:r>
              <a:rPr lang="pt-BR" sz="2800" dirty="0" smtClean="0"/>
              <a:t>: As doações de recursos financeiros somente poderão ser efetuadas na conta mencionada no art. 22 desta Lei por meio de: </a:t>
            </a:r>
          </a:p>
          <a:p>
            <a:pPr>
              <a:buFontTx/>
              <a:buChar char="-"/>
            </a:pPr>
            <a:r>
              <a:rPr lang="pt-BR" sz="2800" dirty="0" smtClean="0"/>
              <a:t>I – cheques cruzados e nominais ou transferência eletrônica de depósitos;</a:t>
            </a:r>
          </a:p>
          <a:p>
            <a:pPr>
              <a:buFontTx/>
              <a:buChar char="-"/>
            </a:pPr>
            <a:r>
              <a:rPr lang="pt-BR" sz="2800" dirty="0" smtClean="0"/>
              <a:t>II – depósitos em espécie devidamente identificados até o limite fixado no inciso I do § 1º deste artigo.</a:t>
            </a:r>
          </a:p>
        </p:txBody>
      </p:sp>
    </p:spTree>
    <p:extLst>
      <p:ext uri="{BB962C8B-B14F-4D97-AF65-F5344CB8AC3E}">
        <p14:creationId xmlns="" xmlns:p14="http://schemas.microsoft.com/office/powerpoint/2010/main" val="33537889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5º</a:t>
            </a:r>
            <a:r>
              <a:rPr lang="pt-BR" dirty="0" smtClean="0"/>
              <a:t> A abertura da conta bancária é facultativa para:</a:t>
            </a:r>
          </a:p>
          <a:p>
            <a:pPr marL="0" indent="0">
              <a:buNone/>
            </a:pPr>
            <a:r>
              <a:rPr lang="pt-BR" b="1" dirty="0" smtClean="0"/>
              <a:t>I – </a:t>
            </a:r>
            <a:r>
              <a:rPr lang="pt-BR" dirty="0" smtClean="0"/>
              <a:t>Representações partidárias municipais, comitês financeiros e candidatos em Municípios onde não haja agência bancária e/ou correspondente bancário;</a:t>
            </a:r>
          </a:p>
          <a:p>
            <a:pPr marL="0" indent="0">
              <a:buNone/>
            </a:pPr>
            <a:r>
              <a:rPr lang="pt-BR" b="1" dirty="0" smtClean="0"/>
              <a:t>II –</a:t>
            </a:r>
            <a:r>
              <a:rPr lang="pt-BR" dirty="0" smtClean="0"/>
              <a:t> Candidatos a vereador em Municípios com menos de 20 mil eleitores.</a:t>
            </a:r>
          </a:p>
          <a:p>
            <a:pPr marL="0" indent="0">
              <a:buNone/>
            </a:pPr>
            <a:r>
              <a:rPr lang="pt-BR" i="1" dirty="0">
                <a:solidFill>
                  <a:srgbClr val="FF0000"/>
                </a:solidFill>
              </a:rPr>
              <a:t>Cf. Lei 9.504/97, art. 22, § 2º</a:t>
            </a:r>
            <a:endParaRPr lang="pt-BR" dirty="0"/>
          </a:p>
        </p:txBody>
      </p:sp>
    </p:spTree>
    <p:extLst>
      <p:ext uri="{BB962C8B-B14F-4D97-AF65-F5344CB8AC3E}">
        <p14:creationId xmlns="" xmlns:p14="http://schemas.microsoft.com/office/powerpoint/2010/main" val="89474761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13.</a:t>
            </a:r>
            <a:r>
              <a:rPr lang="pt-BR" dirty="0" smtClean="0"/>
              <a:t> A conta bancária deverá ser aberta mediante a apresentação dos seguintes documentos:</a:t>
            </a:r>
          </a:p>
          <a:p>
            <a:pPr marL="0" indent="0">
              <a:buNone/>
            </a:pPr>
            <a:r>
              <a:rPr lang="pt-BR" b="1" dirty="0" smtClean="0"/>
              <a:t>I –</a:t>
            </a:r>
            <a:r>
              <a:rPr lang="pt-BR" dirty="0" smtClean="0"/>
              <a:t> para candidatos e comitês financeiros:</a:t>
            </a:r>
          </a:p>
          <a:p>
            <a:pPr marL="0" indent="0">
              <a:buNone/>
            </a:pPr>
            <a:r>
              <a:rPr lang="pt-BR" b="1" dirty="0" smtClean="0"/>
              <a:t>a) </a:t>
            </a:r>
            <a:r>
              <a:rPr lang="pt-BR" dirty="0" smtClean="0"/>
              <a:t>requerimento de Abertura de Conta Bancária Eleitoral (RACE), conforme Anexo III, disponível na página da internet dos Tribunais Eleitorais;</a:t>
            </a:r>
            <a:endParaRPr lang="pt-BR" dirty="0"/>
          </a:p>
        </p:txBody>
      </p:sp>
    </p:spTree>
    <p:extLst>
      <p:ext uri="{BB962C8B-B14F-4D97-AF65-F5344CB8AC3E}">
        <p14:creationId xmlns="" xmlns:p14="http://schemas.microsoft.com/office/powerpoint/2010/main" val="103567425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b)</a:t>
            </a:r>
            <a:r>
              <a:rPr lang="pt-BR" dirty="0" smtClean="0"/>
              <a:t> comprovante de inscrição no CNPJ para as eleições, disponível na página da internet da Secretaria da Receita Federal do Brasil (</a:t>
            </a:r>
            <a:r>
              <a:rPr lang="pt-BR" dirty="0" smtClean="0">
                <a:hlinkClick r:id="rId2"/>
              </a:rPr>
              <a:t>www.receita.fazenda.gov.br</a:t>
            </a:r>
            <a:r>
              <a:rPr lang="pt-BR" dirty="0" smtClean="0"/>
              <a:t>).</a:t>
            </a:r>
          </a:p>
          <a:p>
            <a:pPr marL="0" indent="0">
              <a:buNone/>
            </a:pPr>
            <a:r>
              <a:rPr lang="pt-BR" b="1" dirty="0" smtClean="0"/>
              <a:t>II –</a:t>
            </a:r>
            <a:r>
              <a:rPr lang="pt-BR" dirty="0" smtClean="0"/>
              <a:t> para partidos políticos:</a:t>
            </a:r>
          </a:p>
          <a:p>
            <a:pPr marL="0" indent="0">
              <a:buNone/>
            </a:pPr>
            <a:r>
              <a:rPr lang="pt-BR" b="1" dirty="0" smtClean="0"/>
              <a:t>a) </a:t>
            </a:r>
            <a:r>
              <a:rPr lang="pt-BR" dirty="0" smtClean="0"/>
              <a:t>requerimento de Abertura de Conta Eleitoral de Partidos Políticos (RACEP), conforme Anexo IV, disponível na página da internet dos Tribunais Eleitorais;</a:t>
            </a:r>
          </a:p>
          <a:p>
            <a:pPr marL="0" indent="0">
              <a:buNone/>
            </a:pPr>
            <a:endParaRPr lang="pt-BR" dirty="0" smtClean="0"/>
          </a:p>
        </p:txBody>
      </p:sp>
    </p:spTree>
    <p:extLst>
      <p:ext uri="{BB962C8B-B14F-4D97-AF65-F5344CB8AC3E}">
        <p14:creationId xmlns="" xmlns:p14="http://schemas.microsoft.com/office/powerpoint/2010/main" val="71056451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b) </a:t>
            </a:r>
            <a:r>
              <a:rPr lang="pt-BR" dirty="0" smtClean="0"/>
              <a:t>comprovante da respectiva inscrição no CNPJ da Secretaria da Receita Federal do Brasil, a ser impresso mediante consulta à página daquela secretaria na internet (</a:t>
            </a:r>
            <a:r>
              <a:rPr lang="pt-BR" dirty="0" smtClean="0">
                <a:hlinkClick r:id="rId2"/>
              </a:rPr>
              <a:t>www.receita.fazenda.gov.br</a:t>
            </a:r>
            <a:r>
              <a:rPr lang="pt-BR" dirty="0" smtClean="0"/>
              <a:t>); e</a:t>
            </a:r>
          </a:p>
          <a:p>
            <a:pPr marL="0" indent="0">
              <a:buNone/>
            </a:pPr>
            <a:r>
              <a:rPr lang="pt-BR" b="1" dirty="0" smtClean="0"/>
              <a:t>c)</a:t>
            </a:r>
            <a:r>
              <a:rPr lang="pt-BR" dirty="0" smtClean="0"/>
              <a:t> certidão de composição partidária, disponível na página da internet no TSE (</a:t>
            </a:r>
            <a:r>
              <a:rPr lang="pt-BR" dirty="0" smtClean="0">
                <a:hlinkClick r:id="rId3"/>
              </a:rPr>
              <a:t>www.tse.jus.br</a:t>
            </a:r>
            <a:r>
              <a:rPr lang="pt-BR" dirty="0" smtClean="0"/>
              <a:t>). </a:t>
            </a:r>
            <a:endParaRPr lang="pt-BR" dirty="0"/>
          </a:p>
        </p:txBody>
      </p:sp>
    </p:spTree>
    <p:extLst>
      <p:ext uri="{BB962C8B-B14F-4D97-AF65-F5344CB8AC3E}">
        <p14:creationId xmlns="" xmlns:p14="http://schemas.microsoft.com/office/powerpoint/2010/main" val="294413504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No caso de comitê financeiro, a conta bancária específica de campanha eleitoral deve ser identificada com a denominação “ELEIÇÕES 2012 – COMITÊ FINANCEIRO”, seguida da denominação “cargo eletivo” ao qual se destinarão os recursos, ou da expressão “ÚNICO”, do “Município” e da “UF”, quando os recursos se destinarem a todos os cargos eletivos, e da sigla do partido.</a:t>
            </a:r>
            <a:endParaRPr lang="pt-BR" dirty="0"/>
          </a:p>
        </p:txBody>
      </p:sp>
    </p:spTree>
    <p:extLst>
      <p:ext uri="{BB962C8B-B14F-4D97-AF65-F5344CB8AC3E}">
        <p14:creationId xmlns="" xmlns:p14="http://schemas.microsoft.com/office/powerpoint/2010/main" val="132215342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2º</a:t>
            </a:r>
            <a:r>
              <a:rPr lang="pt-BR" dirty="0" smtClean="0"/>
              <a:t> No caso de candidato, a conta bancária aberta para a campanha eleitoral deve ser identificada com a denominação “ELEIÇÕES 2012”, seguida do nome do candidato, do cargo ao qual concorrerá, do “Município” e da “UF”.</a:t>
            </a:r>
          </a:p>
          <a:p>
            <a:pPr marL="0" indent="0">
              <a:buNone/>
            </a:pPr>
            <a:r>
              <a:rPr lang="pt-BR" b="1" dirty="0" smtClean="0"/>
              <a:t>§ 3º</a:t>
            </a:r>
            <a:r>
              <a:rPr lang="pt-BR" dirty="0" smtClean="0"/>
              <a:t> Em se tratando de partido político, a conta deve ser identificada com a denominação “ELEIÇÕES 2012”, seguida da sigla do partido político e da identificação do seu órgão nacional, estadual ou municipal.</a:t>
            </a:r>
            <a:endParaRPr lang="pt-BR" dirty="0"/>
          </a:p>
        </p:txBody>
      </p:sp>
    </p:spTree>
    <p:extLst>
      <p:ext uri="{BB962C8B-B14F-4D97-AF65-F5344CB8AC3E}">
        <p14:creationId xmlns="" xmlns:p14="http://schemas.microsoft.com/office/powerpoint/2010/main" val="2420417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SISTEMA NORMATIVO</a:t>
            </a:r>
            <a:endParaRPr lang="pt-BR" dirty="0"/>
          </a:p>
        </p:txBody>
      </p:sp>
      <p:sp>
        <p:nvSpPr>
          <p:cNvPr id="5" name="Espaço Reservado para Conteúdo 4"/>
          <p:cNvSpPr>
            <a:spLocks noGrp="1"/>
          </p:cNvSpPr>
          <p:nvPr>
            <p:ph idx="1"/>
          </p:nvPr>
        </p:nvSpPr>
        <p:spPr/>
        <p:txBody>
          <a:bodyPr>
            <a:normAutofit fontScale="55000" lnSpcReduction="20000"/>
          </a:bodyPr>
          <a:lstStyle/>
          <a:p>
            <a:pPr marL="0" indent="0" algn="just">
              <a:buNone/>
            </a:pPr>
            <a:r>
              <a:rPr lang="pt-BR" sz="4500" b="1" dirty="0" smtClean="0"/>
              <a:t>LEIS:</a:t>
            </a:r>
          </a:p>
          <a:p>
            <a:pPr marL="0" indent="0" algn="just">
              <a:buNone/>
            </a:pPr>
            <a:endParaRPr lang="pt-BR" b="1" dirty="0" smtClean="0"/>
          </a:p>
          <a:p>
            <a:pPr algn="just">
              <a:buFontTx/>
              <a:buChar char="-"/>
            </a:pPr>
            <a:r>
              <a:rPr lang="pt-BR" b="1" dirty="0" smtClean="0"/>
              <a:t>Lei 8.713, de 30 de setembro de 1993 </a:t>
            </a:r>
            <a:r>
              <a:rPr lang="pt-BR" dirty="0" smtClean="0"/>
              <a:t>– Estabelece normas para as eleições de 3 de outubro de 1994 (arts. 33 a 56 – Da arrecadação e da aplicação de recursos nas campanhas eleitorais)</a:t>
            </a:r>
          </a:p>
          <a:p>
            <a:pPr algn="just">
              <a:buFontTx/>
              <a:buChar char="-"/>
            </a:pPr>
            <a:r>
              <a:rPr lang="pt-BR" b="1" dirty="0" smtClean="0"/>
              <a:t>Lei 9.100, de 29 de setembro de 1995</a:t>
            </a:r>
            <a:r>
              <a:rPr lang="pt-BR" dirty="0" smtClean="0"/>
              <a:t> – Estabelece normas para as eleições de 3 de outubro de 1996 (arts. 33 a 47 – Da arrecadação e da aplicação de recursos nas campanhas eleitorais)</a:t>
            </a:r>
            <a:endParaRPr lang="pt-BR" b="1" dirty="0" smtClean="0"/>
          </a:p>
          <a:p>
            <a:pPr algn="just">
              <a:buFontTx/>
              <a:buChar char="-"/>
            </a:pPr>
            <a:r>
              <a:rPr lang="pt-BR" b="1" dirty="0" smtClean="0"/>
              <a:t>Lei 9.504, de 30 de setembro de 1997</a:t>
            </a:r>
            <a:r>
              <a:rPr lang="pt-BR" dirty="0" smtClean="0"/>
              <a:t> – Estabelece normas para as eleições (arts. 17 a 27 – Da arrecadação e da aplicação de recursos nas campanhas eleitorais; arts. 28 a 32 – Da prestação de contas)</a:t>
            </a:r>
          </a:p>
          <a:p>
            <a:pPr algn="just">
              <a:buFontTx/>
              <a:buChar char="-"/>
            </a:pPr>
            <a:r>
              <a:rPr lang="pt-BR" b="1" dirty="0" smtClean="0"/>
              <a:t>Lei 11.300, de 10 de maio de 2006</a:t>
            </a:r>
            <a:r>
              <a:rPr lang="pt-BR" dirty="0" smtClean="0"/>
              <a:t> – Dispõe sobre propaganda, financiamento e prestação de contas das despesas com campanhas eleitorais, alterando a lei n. 9.504, de 30 de setembro de 1997</a:t>
            </a:r>
          </a:p>
          <a:p>
            <a:pPr algn="just">
              <a:buFontTx/>
              <a:buChar char="-"/>
            </a:pPr>
            <a:r>
              <a:rPr lang="pt-BR" b="1" dirty="0" smtClean="0"/>
              <a:t>Lei 12.034, de 29 de setembro de 2009</a:t>
            </a:r>
            <a:r>
              <a:rPr lang="pt-BR" dirty="0" smtClean="0"/>
              <a:t> – altera as leis ns. 9.096, de 19 de setembro de 1995  (lei dos partidos políticos), 9.504, de 30 de setembro de 1997, que estabelece normas para as eleições, e 4.737, de 15 de julho de 1965 – Código Eleitoral</a:t>
            </a:r>
          </a:p>
        </p:txBody>
      </p:sp>
    </p:spTree>
    <p:extLst>
      <p:ext uri="{BB962C8B-B14F-4D97-AF65-F5344CB8AC3E}">
        <p14:creationId xmlns="" xmlns:p14="http://schemas.microsoft.com/office/powerpoint/2010/main" val="352359675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14.</a:t>
            </a:r>
            <a:r>
              <a:rPr lang="pt-BR" dirty="0" smtClean="0"/>
              <a:t> Os partidos políticos, em todas as esferas de direção, deverá providenciar, até 5 de julho de 2012, a abertura da conta específica de que trata o art. 12 desta resolução, utilizando o CNPJ próprio já existente.</a:t>
            </a:r>
            <a:endParaRPr lang="pt-BR" dirty="0"/>
          </a:p>
        </p:txBody>
      </p:sp>
    </p:spTree>
    <p:extLst>
      <p:ext uri="{BB962C8B-B14F-4D97-AF65-F5344CB8AC3E}">
        <p14:creationId xmlns="" xmlns:p14="http://schemas.microsoft.com/office/powerpoint/2010/main" val="66870178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Os partidos políticos, em todas as esferas de direção, devem manter em sua escrituração contábil contas específicas para o registro das movimentações financeiras dos recursos destinados às campanhas eleitorais, a fim de permitir a segregação desses recursos de quaisquer outros e a identificação de sua origem.</a:t>
            </a:r>
            <a:endParaRPr lang="pt-BR" dirty="0"/>
          </a:p>
        </p:txBody>
      </p:sp>
    </p:spTree>
    <p:extLst>
      <p:ext uri="{BB962C8B-B14F-4D97-AF65-F5344CB8AC3E}">
        <p14:creationId xmlns="" xmlns:p14="http://schemas.microsoft.com/office/powerpoint/2010/main" val="212139092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O partido político que aplicar recursos do Fundo Partidário na campanha eleitoral deverá fazer a movimentação financeira diretamente na conta bancária estabelecida no art. 43 da Lei n. 9.096/95, vedada a transferência desses recursos para a conta bancária específica de campanha de que trata o art. 12 desta resolução.</a:t>
            </a:r>
            <a:endParaRPr lang="pt-BR" dirty="0"/>
          </a:p>
        </p:txBody>
      </p:sp>
    </p:spTree>
    <p:extLst>
      <p:ext uri="{BB962C8B-B14F-4D97-AF65-F5344CB8AC3E}">
        <p14:creationId xmlns="" xmlns:p14="http://schemas.microsoft.com/office/powerpoint/2010/main" val="5634294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15.</a:t>
            </a:r>
            <a:r>
              <a:rPr lang="pt-BR" dirty="0" smtClean="0"/>
              <a:t> Os bancos são obrigados a acatar, no prazo de até 3 dias, o pedido de abertura de conta específica de qualquer comitê financeiro, partido político ou candidato escolhido em convenção, sendo-lhes vedado condicioná-la a depósito mínimo e a cobrança de taxas e/ou outras despesas de manutenção (Lei n. 9.504/97, art. 22, § 1º).</a:t>
            </a:r>
            <a:endParaRPr lang="pt-BR" dirty="0"/>
          </a:p>
        </p:txBody>
      </p:sp>
    </p:spTree>
    <p:extLst>
      <p:ext uri="{BB962C8B-B14F-4D97-AF65-F5344CB8AC3E}">
        <p14:creationId xmlns="" xmlns:p14="http://schemas.microsoft.com/office/powerpoint/2010/main" val="41728405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16.</a:t>
            </a:r>
            <a:r>
              <a:rPr lang="pt-BR" dirty="0" smtClean="0"/>
              <a:t> As instituições financeiras que procederem à abertura de conta bancária específica para a campanha eleitoral de 2012 fornecerão aos órgãos da Justiça Eleitoral os extratos eletrônicos do movimento financeiro para fins de instrução dos processos de prestação de contas dos candidatos, dos comitês financeiros e dos partidos políticos (Lei n. 9.504/97, art. 22).</a:t>
            </a:r>
            <a:endParaRPr lang="pt-BR" dirty="0"/>
          </a:p>
        </p:txBody>
      </p:sp>
    </p:spTree>
    <p:extLst>
      <p:ext uri="{BB962C8B-B14F-4D97-AF65-F5344CB8AC3E}">
        <p14:creationId xmlns="" xmlns:p14="http://schemas.microsoft.com/office/powerpoint/2010/main" val="176760628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 </a:t>
            </a:r>
            <a:r>
              <a:rPr lang="pt-BR" dirty="0" smtClean="0"/>
              <a:t>No caso de a conta específica ter sido aberta por meio de correspondente bancário, as instituições financeiras fornecerão aos órgãos da Justiça Eleitoral os extratos físicos do movimento financeiro para fins de instrução dos processos de prestação de contas dos candidatos, dos comitês financeiros e dos partidos políticos.</a:t>
            </a:r>
            <a:endParaRPr lang="pt-BR" dirty="0"/>
          </a:p>
        </p:txBody>
      </p:sp>
    </p:spTree>
    <p:extLst>
      <p:ext uri="{BB962C8B-B14F-4D97-AF65-F5344CB8AC3E}">
        <p14:creationId xmlns="" xmlns:p14="http://schemas.microsoft.com/office/powerpoint/2010/main" val="13921316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Os extratos eletrônicos serão padronizados e disponibilizados conforme normas específicas do Banco Central do Brasil e deverão compreender o registro da movimentação financeira entre a data da abertura e a do encerramento da conta bancária.</a:t>
            </a:r>
            <a:endParaRPr lang="pt-BR" dirty="0"/>
          </a:p>
        </p:txBody>
      </p:sp>
    </p:spTree>
    <p:extLst>
      <p:ext uri="{BB962C8B-B14F-4D97-AF65-F5344CB8AC3E}">
        <p14:creationId xmlns="" xmlns:p14="http://schemas.microsoft.com/office/powerpoint/2010/main" val="80378552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2800" b="1" dirty="0" smtClean="0">
                <a:solidFill>
                  <a:srgbClr val="FF0000"/>
                </a:solidFill>
              </a:rPr>
              <a:t>CARTA-CIRCULAR N. 3.551, DE 15.5.2012</a:t>
            </a:r>
          </a:p>
          <a:p>
            <a:pPr marL="0" indent="0">
              <a:buNone/>
            </a:pPr>
            <a:r>
              <a:rPr lang="pt-BR" i="1" dirty="0" smtClean="0"/>
              <a:t>Esclarece acerca da abertura, da movimentação e do encerramento de contas de depósitos à vista específicas para a campanha eleitoral de 2012.</a:t>
            </a:r>
          </a:p>
          <a:p>
            <a:pPr marL="0" indent="0">
              <a:buNone/>
            </a:pPr>
            <a:r>
              <a:rPr lang="pt-BR" b="1" dirty="0" smtClean="0"/>
              <a:t>Art. 1º:</a:t>
            </a:r>
            <a:r>
              <a:rPr lang="pt-BR" dirty="0" smtClean="0"/>
              <a:t> objetivo exclusivo de “registrar todo o movimento financeiro da campanha eleitoral, inclusive quando relacionado a recursos próprios e àqueles decorrentes da comercialização de produtos e realização de eventos”, vedada a utilização de conta de depósitos à vista preexistente</a:t>
            </a:r>
          </a:p>
          <a:p>
            <a:pPr marL="0" indent="0">
              <a:buNone/>
            </a:pPr>
            <a:endParaRPr lang="pt-BR" dirty="0"/>
          </a:p>
        </p:txBody>
      </p:sp>
    </p:spTree>
    <p:extLst>
      <p:ext uri="{BB962C8B-B14F-4D97-AF65-F5344CB8AC3E}">
        <p14:creationId xmlns="" xmlns:p14="http://schemas.microsoft.com/office/powerpoint/2010/main" val="40809707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55000" lnSpcReduction="20000"/>
          </a:bodyPr>
          <a:lstStyle/>
          <a:p>
            <a:pPr marL="0" indent="0">
              <a:buNone/>
            </a:pPr>
            <a:r>
              <a:rPr lang="pt-BR" sz="5100" b="1" dirty="0" smtClean="0">
                <a:solidFill>
                  <a:srgbClr val="FF0000"/>
                </a:solidFill>
              </a:rPr>
              <a:t>CARTA-CIRCULAR N. 3.551, DE 15.5.2012</a:t>
            </a:r>
          </a:p>
          <a:p>
            <a:pPr marL="0" indent="0">
              <a:buNone/>
            </a:pPr>
            <a:endParaRPr lang="pt-BR" sz="2800" b="1" dirty="0" smtClean="0">
              <a:solidFill>
                <a:srgbClr val="FF0000"/>
              </a:solidFill>
            </a:endParaRPr>
          </a:p>
          <a:p>
            <a:pPr marL="0" indent="0">
              <a:buNone/>
            </a:pPr>
            <a:r>
              <a:rPr lang="pt-BR" sz="4400" b="1" dirty="0" smtClean="0"/>
              <a:t>Art. 2º: </a:t>
            </a:r>
            <a:r>
              <a:rPr lang="pt-BR" sz="4400" dirty="0" smtClean="0"/>
              <a:t>Prazo de 3 dias a contar do pedido, vedadas “a exigência de depósito mínimo, a cobrança de tarifas de confecção de cadastro e de manutenção, bem como a concessão de qualquer benefício ou crédito não contratado diretamente pelo titular”.</a:t>
            </a:r>
          </a:p>
          <a:p>
            <a:pPr marL="0" indent="0">
              <a:buNone/>
            </a:pPr>
            <a:r>
              <a:rPr lang="pt-BR" sz="4400" b="1" dirty="0" smtClean="0"/>
              <a:t>Art. 6º: </a:t>
            </a:r>
            <a:r>
              <a:rPr lang="pt-BR" sz="4400" dirty="0" smtClean="0"/>
              <a:t>Movimentação das contas pelas pessoas identificadas no RACE/RACEP.</a:t>
            </a:r>
          </a:p>
          <a:p>
            <a:pPr marL="0" indent="0">
              <a:buNone/>
            </a:pPr>
            <a:r>
              <a:rPr lang="pt-BR" sz="4400" b="1" dirty="0" smtClean="0"/>
              <a:t>Art. 7º: </a:t>
            </a:r>
            <a:r>
              <a:rPr lang="pt-BR" sz="4400" dirty="0" smtClean="0"/>
              <a:t>Regulamentação geral das contas de depósitos à vista, inclusive proibição de fornecer talão de cheques a quem estiver no Cadastro de Emitentes de Cheques Sem Fundos (CCF) – movimentação por cartão ou cheque avulso.</a:t>
            </a:r>
            <a:endParaRPr lang="pt-BR" sz="4400" b="1" dirty="0" smtClean="0"/>
          </a:p>
          <a:p>
            <a:pPr marL="0" indent="0">
              <a:buNone/>
            </a:pPr>
            <a:r>
              <a:rPr lang="pt-BR" sz="4400" b="1" dirty="0" smtClean="0"/>
              <a:t>Art. 8º: </a:t>
            </a:r>
            <a:r>
              <a:rPr lang="pt-BR" sz="4400" dirty="0" smtClean="0"/>
              <a:t>A conta só aceitará depósitos ou transferências identificados.</a:t>
            </a:r>
            <a:endParaRPr lang="pt-BR" sz="4400" b="1" dirty="0"/>
          </a:p>
        </p:txBody>
      </p:sp>
    </p:spTree>
    <p:extLst>
      <p:ext uri="{BB962C8B-B14F-4D97-AF65-F5344CB8AC3E}">
        <p14:creationId xmlns="" xmlns:p14="http://schemas.microsoft.com/office/powerpoint/2010/main" val="164934442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17.</a:t>
            </a:r>
            <a:r>
              <a:rPr lang="pt-BR" dirty="0" smtClean="0"/>
              <a:t> A movimentação de recursos financeiros fora da conta específica de que trata o art. 12 desta resolução, à exceção dos recursos do Fundo Partidário, implica a desaprovação das contas de campanha e o posterior envio dos autos ao Ministério Público Eleitoral par a propositura da ação cabível.</a:t>
            </a:r>
            <a:endParaRPr lang="pt-BR" dirty="0"/>
          </a:p>
        </p:txBody>
      </p:sp>
    </p:spTree>
    <p:extLst>
      <p:ext uri="{BB962C8B-B14F-4D97-AF65-F5344CB8AC3E}">
        <p14:creationId xmlns="" xmlns:p14="http://schemas.microsoft.com/office/powerpoint/2010/main" val="1730749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70000" lnSpcReduction="20000"/>
          </a:bodyPr>
          <a:lstStyle/>
          <a:p>
            <a:pPr marL="0" indent="0" algn="just">
              <a:buNone/>
            </a:pPr>
            <a:r>
              <a:rPr lang="pt-BR" b="1" dirty="0" smtClean="0"/>
              <a:t>RESOLUÇÕES DO TRIBUNAL SUPERIOR ELEITORAL:</a:t>
            </a:r>
          </a:p>
          <a:p>
            <a:pPr marL="0" indent="0" algn="just">
              <a:buNone/>
            </a:pPr>
            <a:endParaRPr lang="pt-BR" b="1" dirty="0" smtClean="0"/>
          </a:p>
          <a:p>
            <a:pPr algn="just">
              <a:buFontTx/>
              <a:buChar char="-"/>
            </a:pPr>
            <a:r>
              <a:rPr lang="pt-BR" b="1" dirty="0" smtClean="0"/>
              <a:t>Resolução n. 14.426, de 4 de agosto de 1994</a:t>
            </a:r>
            <a:r>
              <a:rPr lang="pt-BR" dirty="0" smtClean="0"/>
              <a:t> – Instruções sobre prestação de contas (eleições de 3 de outubro de 1994)</a:t>
            </a:r>
          </a:p>
          <a:p>
            <a:pPr algn="just">
              <a:buFontTx/>
              <a:buChar char="-"/>
            </a:pPr>
            <a:r>
              <a:rPr lang="pt-BR" b="1" dirty="0" smtClean="0"/>
              <a:t>Resolução n. 19.510, de 18 de abril de 1996</a:t>
            </a:r>
            <a:r>
              <a:rPr lang="pt-BR" dirty="0" smtClean="0"/>
              <a:t> </a:t>
            </a:r>
          </a:p>
          <a:p>
            <a:pPr algn="just">
              <a:buFontTx/>
              <a:buChar char="-"/>
            </a:pPr>
            <a:r>
              <a:rPr lang="pt-BR" b="1" dirty="0" smtClean="0"/>
              <a:t>Resolução n. 20.102, de 3 de março de 1998</a:t>
            </a:r>
            <a:r>
              <a:rPr lang="pt-BR" dirty="0" smtClean="0"/>
              <a:t> – Instruções sobre arrecadação e aplicação de recursos nas campanhas eleitorais e prestação de contas (Eleições de 1998)</a:t>
            </a:r>
          </a:p>
          <a:p>
            <a:pPr algn="just">
              <a:buFontTx/>
              <a:buChar char="-"/>
            </a:pPr>
            <a:r>
              <a:rPr lang="pt-BR" b="1" dirty="0" smtClean="0"/>
              <a:t>Resolução n. 20.566, de 2 de março de 2000</a:t>
            </a:r>
            <a:r>
              <a:rPr lang="pt-BR" dirty="0" smtClean="0"/>
              <a:t> – Instruções sobre arrecadação e aplicação de recursos nas campanhas eleitorais e prestação de contas (Eleições de 2000)</a:t>
            </a:r>
          </a:p>
        </p:txBody>
      </p:sp>
    </p:spTree>
    <p:extLst>
      <p:ext uri="{BB962C8B-B14F-4D97-AF65-F5344CB8AC3E}">
        <p14:creationId xmlns="" xmlns:p14="http://schemas.microsoft.com/office/powerpoint/2010/main" val="134289516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 </a:t>
            </a:r>
            <a:r>
              <a:rPr lang="pt-BR" dirty="0" smtClean="0"/>
              <a:t>Comprovado abuso do poder econômico, será cancelado o registro da candidatura ou cassado o diploma, se já houver sido outorgado (Lei n. 9.504/97, art. 22, § 3º), sem prejuízo de outras sanções previstas em lei.</a:t>
            </a:r>
            <a:endParaRPr lang="pt-BR" dirty="0"/>
          </a:p>
        </p:txBody>
      </p:sp>
    </p:spTree>
    <p:extLst>
      <p:ext uri="{BB962C8B-B14F-4D97-AF65-F5344CB8AC3E}">
        <p14:creationId xmlns="" xmlns:p14="http://schemas.microsoft.com/office/powerpoint/2010/main" val="175938508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r>
              <a:rPr lang="pt-BR" sz="2800" b="1" dirty="0" smtClean="0"/>
              <a:t>CAPÍTULO II – DA ARRECADAÇÃO</a:t>
            </a:r>
          </a:p>
          <a:p>
            <a:pPr marL="0" indent="0" algn="ctr">
              <a:buNone/>
            </a:pPr>
            <a:r>
              <a:rPr lang="pt-BR" sz="2800" b="1" dirty="0" smtClean="0"/>
              <a:t>SEÇÃO I – DAS ORIGENS DOS RECURSOS</a:t>
            </a:r>
          </a:p>
          <a:p>
            <a:pPr marL="0" indent="0">
              <a:buNone/>
            </a:pPr>
            <a:r>
              <a:rPr lang="pt-BR" b="1" dirty="0" smtClean="0"/>
              <a:t>Art. 18.</a:t>
            </a:r>
            <a:r>
              <a:rPr lang="pt-BR" dirty="0" smtClean="0"/>
              <a:t> Os recursos destinados às campanhas eleitorais, respeitados os limites previstos nesta resolução, são os seguintes:</a:t>
            </a:r>
          </a:p>
          <a:p>
            <a:pPr marL="0" indent="0">
              <a:buNone/>
            </a:pPr>
            <a:r>
              <a:rPr lang="pt-BR" b="1" dirty="0" smtClean="0"/>
              <a:t>I –</a:t>
            </a:r>
            <a:r>
              <a:rPr lang="pt-BR" dirty="0" smtClean="0"/>
              <a:t> Recursos próprios dos candidatos;</a:t>
            </a:r>
          </a:p>
          <a:p>
            <a:pPr marL="0" indent="0">
              <a:buNone/>
            </a:pPr>
            <a:r>
              <a:rPr lang="pt-BR" b="1" dirty="0" smtClean="0"/>
              <a:t>II –</a:t>
            </a:r>
            <a:r>
              <a:rPr lang="pt-BR" dirty="0" smtClean="0"/>
              <a:t> Recursos e fundos próprios dos partidos políticos;</a:t>
            </a:r>
            <a:endParaRPr lang="pt-BR" dirty="0"/>
          </a:p>
        </p:txBody>
      </p:sp>
    </p:spTree>
    <p:extLst>
      <p:ext uri="{BB962C8B-B14F-4D97-AF65-F5344CB8AC3E}">
        <p14:creationId xmlns="" xmlns:p14="http://schemas.microsoft.com/office/powerpoint/2010/main" val="33694622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III –</a:t>
            </a:r>
            <a:r>
              <a:rPr lang="pt-BR" dirty="0" smtClean="0"/>
              <a:t> Doações, em dinheiro ou estimáveis em dinheiro, de pessoas físicas ou de pessoas jurídicas;</a:t>
            </a:r>
          </a:p>
          <a:p>
            <a:pPr marL="0" indent="0">
              <a:buNone/>
            </a:pPr>
            <a:r>
              <a:rPr lang="pt-BR" b="1" dirty="0" smtClean="0"/>
              <a:t>IV –</a:t>
            </a:r>
            <a:r>
              <a:rPr lang="pt-BR" dirty="0" smtClean="0"/>
              <a:t> Doações, por cartão de débito ou de crédito;</a:t>
            </a:r>
          </a:p>
          <a:p>
            <a:pPr marL="0" indent="0">
              <a:buNone/>
            </a:pPr>
            <a:r>
              <a:rPr lang="pt-BR" b="1" dirty="0" smtClean="0"/>
              <a:t>V –</a:t>
            </a:r>
            <a:r>
              <a:rPr lang="pt-BR" dirty="0" smtClean="0"/>
              <a:t> Doações de outros candidatos, comitês financeiros ou partidos políticos;</a:t>
            </a:r>
          </a:p>
          <a:p>
            <a:pPr marL="0" indent="0">
              <a:buNone/>
            </a:pPr>
            <a:endParaRPr lang="pt-BR" dirty="0"/>
          </a:p>
        </p:txBody>
      </p:sp>
    </p:spTree>
    <p:extLst>
      <p:ext uri="{BB962C8B-B14F-4D97-AF65-F5344CB8AC3E}">
        <p14:creationId xmlns="" xmlns:p14="http://schemas.microsoft.com/office/powerpoint/2010/main" val="295041355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VI – </a:t>
            </a:r>
            <a:r>
              <a:rPr lang="pt-BR" dirty="0" smtClean="0"/>
              <a:t>Repasse de recursos provenientes do Fundo de Assistência Financeira aos Partidos Políticos – Fundo Partidário, de que trata o art. 38 da Lei n. 9.096/95;</a:t>
            </a:r>
          </a:p>
          <a:p>
            <a:pPr marL="0" indent="0">
              <a:buNone/>
            </a:pPr>
            <a:r>
              <a:rPr lang="pt-BR" b="1" dirty="0" smtClean="0"/>
              <a:t>VII –</a:t>
            </a:r>
            <a:r>
              <a:rPr lang="pt-BR" dirty="0" smtClean="0"/>
              <a:t> Receita decorrente da comercialização de bens e/ou serviços e/ou da promoção de eventos, bem como da aplicação financeira dos recursos de campanha.</a:t>
            </a:r>
            <a:endParaRPr lang="pt-BR" dirty="0"/>
          </a:p>
        </p:txBody>
      </p:sp>
    </p:spTree>
    <p:extLst>
      <p:ext uri="{BB962C8B-B14F-4D97-AF65-F5344CB8AC3E}">
        <p14:creationId xmlns="" xmlns:p14="http://schemas.microsoft.com/office/powerpoint/2010/main" val="3884880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dirty="0" smtClean="0"/>
              <a:t>SEÇÃO II – DA APLICAÇÃO DOS RECURSOS</a:t>
            </a:r>
          </a:p>
          <a:p>
            <a:pPr marL="0" indent="0">
              <a:buNone/>
            </a:pPr>
            <a:r>
              <a:rPr lang="pt-BR" b="1" dirty="0" smtClean="0"/>
              <a:t>Art. 19.</a:t>
            </a:r>
            <a:r>
              <a:rPr lang="pt-BR" dirty="0" smtClean="0"/>
              <a:t> Os partidos políticos poderão aplicar ou distribuir pelas diversas eleições os recursos financeiros recebidos de pessoas físicas e jurídicas, devendo, obrigatoriamente:</a:t>
            </a:r>
          </a:p>
          <a:p>
            <a:pPr marL="0" indent="0">
              <a:buNone/>
            </a:pPr>
            <a:r>
              <a:rPr lang="pt-BR" b="1" dirty="0" smtClean="0"/>
              <a:t>I –</a:t>
            </a:r>
            <a:r>
              <a:rPr lang="pt-BR" dirty="0" smtClean="0"/>
              <a:t> Discriminar a origem e a destinação dos recursos repassados a candidatos e a comitês financeiros;</a:t>
            </a:r>
            <a:endParaRPr lang="pt-BR" dirty="0"/>
          </a:p>
        </p:txBody>
      </p:sp>
    </p:spTree>
    <p:extLst>
      <p:ext uri="{BB962C8B-B14F-4D97-AF65-F5344CB8AC3E}">
        <p14:creationId xmlns="" xmlns:p14="http://schemas.microsoft.com/office/powerpoint/2010/main" val="160133911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II – </a:t>
            </a:r>
            <a:r>
              <a:rPr lang="pt-BR" dirty="0" smtClean="0"/>
              <a:t>Observar as normas estatutárias e os critérios definidos pelos respectivos órgãos de direção nacional, os quais devem ser fixados e encaminhados à Justiça Eleitoral até 10 de junho de 2012 (Lei n. 9.096/95, art. 39, § 5º).</a:t>
            </a:r>
          </a:p>
          <a:p>
            <a:pPr marL="0" indent="0">
              <a:buNone/>
            </a:pPr>
            <a:r>
              <a:rPr lang="pt-BR" b="1" dirty="0" smtClean="0"/>
              <a:t>III –</a:t>
            </a:r>
            <a:r>
              <a:rPr lang="pt-BR" dirty="0" smtClean="0"/>
              <a:t> Depósito na conta específica de campanha do partido político, antes da sua destinação ou utilização, ressalvados os recursos do Fundo Partidário, cuja utilização deverá observar o disposto no § 2º do art. 14 desta resolução.</a:t>
            </a:r>
            <a:endParaRPr lang="pt-BR" dirty="0"/>
          </a:p>
        </p:txBody>
      </p:sp>
    </p:spTree>
    <p:extLst>
      <p:ext uri="{BB962C8B-B14F-4D97-AF65-F5344CB8AC3E}">
        <p14:creationId xmlns="" xmlns:p14="http://schemas.microsoft.com/office/powerpoint/2010/main" val="75575758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20.</a:t>
            </a:r>
            <a:r>
              <a:rPr lang="pt-BR" dirty="0" smtClean="0"/>
              <a:t> As doações recebidas pelos partidos políticos em anos anteriores ao da eleição poderão ser aplicadas na campanha eleitoral de 2012, desde que observados os seguintes requisitos:</a:t>
            </a:r>
          </a:p>
          <a:p>
            <a:pPr marL="0" indent="0">
              <a:buNone/>
            </a:pPr>
            <a:endParaRPr lang="pt-BR" dirty="0"/>
          </a:p>
        </p:txBody>
      </p:sp>
    </p:spTree>
    <p:extLst>
      <p:ext uri="{BB962C8B-B14F-4D97-AF65-F5344CB8AC3E}">
        <p14:creationId xmlns="" xmlns:p14="http://schemas.microsoft.com/office/powerpoint/2010/main" val="164698535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I –</a:t>
            </a:r>
            <a:r>
              <a:rPr lang="pt-BR" dirty="0" smtClean="0"/>
              <a:t> Identificação da sua origem e escrituração contábil individualizada das doações recebidas;</a:t>
            </a:r>
          </a:p>
          <a:p>
            <a:pPr marL="0" indent="0">
              <a:buNone/>
            </a:pPr>
            <a:r>
              <a:rPr lang="pt-BR" b="1" dirty="0" smtClean="0"/>
              <a:t>II –</a:t>
            </a:r>
            <a:r>
              <a:rPr lang="pt-BR" dirty="0" smtClean="0"/>
              <a:t> Transferência para a conta específica de campanha do partido político, antes de sua destinação ou utilização, respeitado o limite legal imposto a tais doações, tendo por base o ano anterior ao da eleição;</a:t>
            </a:r>
          </a:p>
          <a:p>
            <a:pPr marL="0" indent="0">
              <a:buNone/>
            </a:pPr>
            <a:r>
              <a:rPr lang="pt-BR" b="1" dirty="0" smtClean="0"/>
              <a:t>III –</a:t>
            </a:r>
            <a:r>
              <a:rPr lang="pt-BR" dirty="0" smtClean="0"/>
              <a:t> Identificação do comitê financeiro ou do candidato beneficiário.</a:t>
            </a:r>
            <a:endParaRPr lang="pt-BR" dirty="0"/>
          </a:p>
        </p:txBody>
      </p:sp>
    </p:spTree>
    <p:extLst>
      <p:ext uri="{BB962C8B-B14F-4D97-AF65-F5344CB8AC3E}">
        <p14:creationId xmlns="" xmlns:p14="http://schemas.microsoft.com/office/powerpoint/2010/main" val="276584602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21.</a:t>
            </a:r>
            <a:r>
              <a:rPr lang="pt-BR" dirty="0" smtClean="0"/>
              <a:t> Os partidos políticos, em todos os níveis de direção, poderão aplicar nas campanhas eleitorais os recursos do Fundo Partidário, inclusive de exercícios anteriores, por meio de doações a candidatos e a comitês financeiros, devendo manter escrituração contábil que identifique o destinatário dos recursos ou o seu beneficiário.</a:t>
            </a:r>
            <a:endParaRPr lang="pt-BR" dirty="0"/>
          </a:p>
        </p:txBody>
      </p:sp>
    </p:spTree>
    <p:extLst>
      <p:ext uri="{BB962C8B-B14F-4D97-AF65-F5344CB8AC3E}">
        <p14:creationId xmlns="" xmlns:p14="http://schemas.microsoft.com/office/powerpoint/2010/main" val="266833670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b="1" dirty="0" smtClean="0"/>
              <a:t>SEÇÃO III – DAS DOAÇÕES</a:t>
            </a:r>
          </a:p>
          <a:p>
            <a:pPr marL="0" indent="0">
              <a:buNone/>
            </a:pPr>
            <a:r>
              <a:rPr lang="pt-BR" b="1" dirty="0" smtClean="0"/>
              <a:t>Art. 22.</a:t>
            </a:r>
            <a:r>
              <a:rPr lang="pt-BR" dirty="0" smtClean="0"/>
              <a:t> As doações, inclusive pela internet, feitas por pessoas físicas e jurídicas em favor de candidato, comitê financeiro e/ou partido político serão realizadas mediante:</a:t>
            </a:r>
          </a:p>
          <a:p>
            <a:pPr marL="0" indent="0">
              <a:buNone/>
            </a:pPr>
            <a:endParaRPr lang="pt-BR" dirty="0"/>
          </a:p>
        </p:txBody>
      </p:sp>
    </p:spTree>
    <p:extLst>
      <p:ext uri="{BB962C8B-B14F-4D97-AF65-F5344CB8AC3E}">
        <p14:creationId xmlns="" xmlns:p14="http://schemas.microsoft.com/office/powerpoint/2010/main" val="815923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70000" lnSpcReduction="20000"/>
          </a:bodyPr>
          <a:lstStyle/>
          <a:p>
            <a:pPr marL="0" indent="0" algn="just">
              <a:buNone/>
            </a:pPr>
            <a:r>
              <a:rPr lang="pt-BR" b="1" dirty="0" smtClean="0"/>
              <a:t>RESOLUÇÕES DO TRIBUNAL SUPERIOR ELEITORAL:</a:t>
            </a:r>
          </a:p>
          <a:p>
            <a:pPr marL="0" indent="0" algn="just">
              <a:buNone/>
            </a:pPr>
            <a:endParaRPr lang="pt-BR" b="1" dirty="0" smtClean="0"/>
          </a:p>
          <a:p>
            <a:pPr algn="just">
              <a:buFontTx/>
              <a:buChar char="-"/>
            </a:pPr>
            <a:r>
              <a:rPr lang="pt-BR" b="1" dirty="0" smtClean="0"/>
              <a:t>Resolução 20.987, de 21 de fevereiro de 2002</a:t>
            </a:r>
            <a:r>
              <a:rPr lang="pt-BR" dirty="0" smtClean="0"/>
              <a:t> – Dispõe sobre a arrecadação e a aplicação de recursos nas campanhas eleitorais e sobre prestação de contas nas eleições de 2002</a:t>
            </a:r>
          </a:p>
          <a:p>
            <a:pPr algn="just">
              <a:buFontTx/>
              <a:buChar char="-"/>
            </a:pPr>
            <a:r>
              <a:rPr lang="pt-BR" b="1" dirty="0" smtClean="0"/>
              <a:t>Resolução 21.609, de 5 de fevereiro de 2004</a:t>
            </a:r>
            <a:r>
              <a:rPr lang="pt-BR" dirty="0" smtClean="0"/>
              <a:t> – Dispõe sobre a arrecadação e a aplicação de recursos nas campanhas eleitorais e sobre a prestação de contas nas eleições municipais de 2004</a:t>
            </a:r>
          </a:p>
          <a:p>
            <a:pPr algn="just">
              <a:buFontTx/>
              <a:buChar char="-"/>
            </a:pPr>
            <a:r>
              <a:rPr lang="pt-BR" b="1" dirty="0"/>
              <a:t>Resolução </a:t>
            </a:r>
            <a:r>
              <a:rPr lang="pt-BR" b="1" dirty="0" smtClean="0"/>
              <a:t>22.160</a:t>
            </a:r>
            <a:r>
              <a:rPr lang="pt-BR" b="1" dirty="0"/>
              <a:t>, de 3 de março de 2006</a:t>
            </a:r>
            <a:r>
              <a:rPr lang="pt-BR" dirty="0"/>
              <a:t> – Dispõe sobre a arrecadação e a aplicação de recursos nas campanhas eleitorais e sobre a prestação de contas nas eleições</a:t>
            </a:r>
          </a:p>
          <a:p>
            <a:pPr algn="just">
              <a:buFontTx/>
              <a:buChar char="-"/>
            </a:pPr>
            <a:endParaRPr lang="pt-BR" dirty="0" smtClean="0"/>
          </a:p>
        </p:txBody>
      </p:sp>
    </p:spTree>
    <p:extLst>
      <p:ext uri="{BB962C8B-B14F-4D97-AF65-F5344CB8AC3E}">
        <p14:creationId xmlns="" xmlns:p14="http://schemas.microsoft.com/office/powerpoint/2010/main" val="220940919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 –</a:t>
            </a:r>
            <a:r>
              <a:rPr lang="pt-BR" dirty="0" smtClean="0"/>
              <a:t> Cheques cruzados e nominais, transferência bancária, boleto de cobrança com registro, cartão de crédito ou cartão de débito;</a:t>
            </a:r>
          </a:p>
          <a:p>
            <a:pPr marL="0" indent="0">
              <a:buNone/>
            </a:pPr>
            <a:r>
              <a:rPr lang="pt-BR" b="1" dirty="0" smtClean="0"/>
              <a:t>II –</a:t>
            </a:r>
            <a:r>
              <a:rPr lang="pt-BR" dirty="0" smtClean="0"/>
              <a:t> Depósitos em espécie, devidamente identificados com o CPF/CNPJ do doador;</a:t>
            </a:r>
          </a:p>
          <a:p>
            <a:pPr marL="0" indent="0">
              <a:buNone/>
            </a:pPr>
            <a:r>
              <a:rPr lang="pt-BR" b="1" dirty="0" smtClean="0"/>
              <a:t>III – </a:t>
            </a:r>
            <a:r>
              <a:rPr lang="pt-BR" dirty="0" smtClean="0"/>
              <a:t>Doação ou cessão temporária de bens e/ou serviços estimáveis em dinheiro.</a:t>
            </a:r>
            <a:endParaRPr lang="pt-BR" dirty="0"/>
          </a:p>
        </p:txBody>
      </p:sp>
    </p:spTree>
    <p:extLst>
      <p:ext uri="{BB962C8B-B14F-4D97-AF65-F5344CB8AC3E}">
        <p14:creationId xmlns="" xmlns:p14="http://schemas.microsoft.com/office/powerpoint/2010/main" val="83329231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2500" b="1" dirty="0" smtClean="0">
                <a:solidFill>
                  <a:srgbClr val="FF0000"/>
                </a:solidFill>
              </a:rPr>
              <a:t>TIPOS DE RECURSOS DE CAMPANHA:</a:t>
            </a:r>
          </a:p>
          <a:p>
            <a:pPr marL="0" indent="0">
              <a:buNone/>
            </a:pPr>
            <a:r>
              <a:rPr lang="pt-BR" b="1" dirty="0" smtClean="0"/>
              <a:t>Na lei:</a:t>
            </a:r>
          </a:p>
          <a:p>
            <a:pPr>
              <a:buFontTx/>
              <a:buChar char="-"/>
            </a:pPr>
            <a:r>
              <a:rPr lang="pt-BR" b="1" dirty="0" smtClean="0"/>
              <a:t>Lei 11.300/06</a:t>
            </a:r>
            <a:r>
              <a:rPr lang="pt-BR" dirty="0" smtClean="0"/>
              <a:t>, art. 23, § 4º: I) cheques cruzados e nominais ou transferência eletrônica</a:t>
            </a:r>
          </a:p>
          <a:p>
            <a:pPr>
              <a:buFontTx/>
              <a:buChar char="-"/>
            </a:pPr>
            <a:r>
              <a:rPr lang="pt-BR" b="1" dirty="0" smtClean="0"/>
              <a:t>Lei 12.034/09</a:t>
            </a:r>
            <a:r>
              <a:rPr lang="pt-BR" dirty="0" smtClean="0"/>
              <a:t>, art. 23, § 4º: acrescentou III) mecanismo disponível em sítio do candidato, partido ou coligação na internet, permitindo inclusive o uso de cartão de crédito, e que deverá identificar o doador e emitir recibo eleitoral para cada doação realizada</a:t>
            </a:r>
            <a:endParaRPr lang="pt-BR" dirty="0"/>
          </a:p>
        </p:txBody>
      </p:sp>
    </p:spTree>
    <p:extLst>
      <p:ext uri="{BB962C8B-B14F-4D97-AF65-F5344CB8AC3E}">
        <p14:creationId xmlns="" xmlns:p14="http://schemas.microsoft.com/office/powerpoint/2010/main" val="15118624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2500" b="1" dirty="0" smtClean="0">
                <a:solidFill>
                  <a:srgbClr val="FF0000"/>
                </a:solidFill>
              </a:rPr>
              <a:t>TIPOS DE RECURSOS DE CAMPANHA:</a:t>
            </a:r>
          </a:p>
          <a:p>
            <a:pPr marL="0" indent="0">
              <a:buNone/>
            </a:pPr>
            <a:r>
              <a:rPr lang="pt-BR" b="1" dirty="0" smtClean="0"/>
              <a:t>Na regulamentação:</a:t>
            </a:r>
          </a:p>
          <a:p>
            <a:pPr>
              <a:buFontTx/>
              <a:buChar char="-"/>
            </a:pPr>
            <a:r>
              <a:rPr lang="pt-BR" b="1" dirty="0" smtClean="0"/>
              <a:t>2004:</a:t>
            </a:r>
            <a:r>
              <a:rPr lang="pt-BR" dirty="0" smtClean="0"/>
              <a:t> I) dinheiro em espécie, II) cheque, III) título de crédito, IV) bens e serviços estimáveis em dinheiro (21.609/04, art. 3º, p.u.)</a:t>
            </a:r>
          </a:p>
          <a:p>
            <a:pPr>
              <a:buFontTx/>
              <a:buChar char="-"/>
            </a:pPr>
            <a:r>
              <a:rPr lang="pt-BR" b="1" dirty="0" smtClean="0"/>
              <a:t>2006:</a:t>
            </a:r>
            <a:r>
              <a:rPr lang="pt-BR" dirty="0" smtClean="0"/>
              <a:t> I) cheque ou transferência bancária, II) título de crédito, III) bens e serviços estimáveis em dinheiro (22.250/06, art. 1º, p.u.)</a:t>
            </a:r>
          </a:p>
          <a:p>
            <a:pPr>
              <a:buFontTx/>
              <a:buChar char="-"/>
            </a:pPr>
            <a:r>
              <a:rPr lang="pt-BR" b="1" dirty="0" smtClean="0"/>
              <a:t>2008:</a:t>
            </a:r>
            <a:r>
              <a:rPr lang="pt-BR" dirty="0" smtClean="0"/>
              <a:t> inclusão dos depósitos identificados quanto aos recursos em espécie (22.715, art. 1º, § 3º)</a:t>
            </a:r>
          </a:p>
          <a:p>
            <a:pPr>
              <a:buFontTx/>
              <a:buChar char="-"/>
            </a:pPr>
            <a:r>
              <a:rPr lang="pt-BR" b="1" dirty="0" smtClean="0"/>
              <a:t>2010:</a:t>
            </a:r>
            <a:r>
              <a:rPr lang="pt-BR" dirty="0" smtClean="0"/>
              <a:t> inclusão dos boletos de cobrança com registro, cartões de crédito ou cartões de débito (23.217, art. 1º, § 1o)</a:t>
            </a:r>
          </a:p>
          <a:p>
            <a:pPr>
              <a:buFontTx/>
              <a:buChar char="-"/>
            </a:pPr>
            <a:r>
              <a:rPr lang="pt-BR" b="1" dirty="0" smtClean="0"/>
              <a:t>2010</a:t>
            </a:r>
            <a:r>
              <a:rPr lang="pt-BR" dirty="0" smtClean="0"/>
              <a:t>: resolução específica para arrecadação por cartões de crédito (23.216/2010)</a:t>
            </a:r>
            <a:endParaRPr lang="pt-BR" dirty="0"/>
          </a:p>
        </p:txBody>
      </p:sp>
    </p:spTree>
    <p:extLst>
      <p:ext uri="{BB962C8B-B14F-4D97-AF65-F5344CB8AC3E}">
        <p14:creationId xmlns="" xmlns:p14="http://schemas.microsoft.com/office/powerpoint/2010/main" val="272496376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Art. 23.</a:t>
            </a:r>
            <a:r>
              <a:rPr lang="pt-BR" dirty="0" smtClean="0"/>
              <a:t> São considerados bens estimáveis em dinheiro fornecidos pelo próprio candidato apenas aqueles integrantes do seu patrimônio em período anterior ao pedido de registro de candidatura.</a:t>
            </a:r>
          </a:p>
          <a:p>
            <a:pPr marL="0" indent="0">
              <a:buNone/>
            </a:pPr>
            <a:r>
              <a:rPr lang="pt-BR" b="1" dirty="0" smtClean="0"/>
              <a:t>Parágrafo único.</a:t>
            </a:r>
            <a:r>
              <a:rPr lang="pt-BR" dirty="0" smtClean="0"/>
              <a:t> Os bens e/ou serviços estimáveis em dinheiro doados por pessoas físicas e jurídicas, com exceção de partidos políticos, comitês financeiros e candidatos, devem constituir produto de seu próprio serviço, de suas atividades econômicas e, no caso dos bens permanentes, deverão integrar o patrimônio do doador.</a:t>
            </a:r>
            <a:endParaRPr lang="pt-BR" dirty="0"/>
          </a:p>
        </p:txBody>
      </p:sp>
    </p:spTree>
    <p:extLst>
      <p:ext uri="{BB962C8B-B14F-4D97-AF65-F5344CB8AC3E}">
        <p14:creationId xmlns="" xmlns:p14="http://schemas.microsoft.com/office/powerpoint/2010/main" val="155553027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TIPOS DE RECURSOS DE CAMPANHA:</a:t>
            </a:r>
          </a:p>
          <a:p>
            <a:pPr marL="0" indent="0">
              <a:buNone/>
            </a:pPr>
            <a:r>
              <a:rPr lang="pt-BR" sz="2500" b="1" dirty="0" smtClean="0"/>
              <a:t>Recursos estimáveis </a:t>
            </a:r>
            <a:r>
              <a:rPr lang="pt-BR" sz="2500" b="1" dirty="0"/>
              <a:t> </a:t>
            </a:r>
            <a:r>
              <a:rPr lang="pt-BR" sz="2500" b="1" dirty="0" smtClean="0"/>
              <a:t>em dinheiro:</a:t>
            </a:r>
            <a:endParaRPr lang="pt-BR" b="1" dirty="0" smtClean="0"/>
          </a:p>
        </p:txBody>
      </p:sp>
      <p:graphicFrame>
        <p:nvGraphicFramePr>
          <p:cNvPr id="4" name="Tabela 3"/>
          <p:cNvGraphicFramePr>
            <a:graphicFrameLocks noGrp="1"/>
          </p:cNvGraphicFramePr>
          <p:nvPr>
            <p:extLst>
              <p:ext uri="{D42A27DB-BD31-4B8C-83A1-F6EECF244321}">
                <p14:modId xmlns="" xmlns:p14="http://schemas.microsoft.com/office/powerpoint/2010/main" val="3298884357"/>
              </p:ext>
            </p:extLst>
          </p:nvPr>
        </p:nvGraphicFramePr>
        <p:xfrm>
          <a:off x="611560" y="2708920"/>
          <a:ext cx="7632849" cy="3381796"/>
        </p:xfrm>
        <a:graphic>
          <a:graphicData uri="http://schemas.openxmlformats.org/drawingml/2006/table">
            <a:tbl>
              <a:tblPr firstRow="1" bandRow="1">
                <a:tableStyleId>{5C22544A-7EE6-4342-B048-85BDC9FD1C3A}</a:tableStyleId>
              </a:tblPr>
              <a:tblGrid>
                <a:gridCol w="1944216"/>
                <a:gridCol w="2088232"/>
                <a:gridCol w="3600401"/>
              </a:tblGrid>
              <a:tr h="516676">
                <a:tc>
                  <a:txBody>
                    <a:bodyPr/>
                    <a:lstStyle/>
                    <a:p>
                      <a:r>
                        <a:rPr lang="pt-BR" dirty="0" smtClean="0"/>
                        <a:t>Bem</a:t>
                      </a:r>
                      <a:endParaRPr lang="pt-BR" dirty="0"/>
                    </a:p>
                  </a:txBody>
                  <a:tcPr/>
                </a:tc>
                <a:tc>
                  <a:txBody>
                    <a:bodyPr/>
                    <a:lstStyle/>
                    <a:p>
                      <a:r>
                        <a:rPr lang="pt-BR" dirty="0" smtClean="0"/>
                        <a:t>Espécie</a:t>
                      </a:r>
                      <a:endParaRPr lang="pt-BR" dirty="0"/>
                    </a:p>
                  </a:txBody>
                  <a:tcPr/>
                </a:tc>
                <a:tc>
                  <a:txBody>
                    <a:bodyPr/>
                    <a:lstStyle/>
                    <a:p>
                      <a:r>
                        <a:rPr lang="pt-BR" dirty="0" smtClean="0"/>
                        <a:t>Requisito</a:t>
                      </a:r>
                      <a:endParaRPr lang="pt-BR" dirty="0"/>
                    </a:p>
                  </a:txBody>
                  <a:tcPr/>
                </a:tc>
              </a:tr>
              <a:tr h="523852">
                <a:tc>
                  <a:txBody>
                    <a:bodyPr/>
                    <a:lstStyle/>
                    <a:p>
                      <a:r>
                        <a:rPr lang="pt-BR" sz="1700" dirty="0" smtClean="0"/>
                        <a:t>Recursos próprios</a:t>
                      </a:r>
                      <a:endParaRPr lang="pt-BR" sz="1700" dirty="0"/>
                    </a:p>
                  </a:txBody>
                  <a:tcPr/>
                </a:tc>
                <a:tc>
                  <a:txBody>
                    <a:bodyPr/>
                    <a:lstStyle/>
                    <a:p>
                      <a:r>
                        <a:rPr lang="pt-BR" sz="1700" dirty="0" smtClean="0"/>
                        <a:t>Bens</a:t>
                      </a:r>
                      <a:endParaRPr lang="pt-BR" sz="1700" dirty="0"/>
                    </a:p>
                  </a:txBody>
                  <a:tcPr/>
                </a:tc>
                <a:tc>
                  <a:txBody>
                    <a:bodyPr/>
                    <a:lstStyle/>
                    <a:p>
                      <a:r>
                        <a:rPr lang="pt-BR" sz="1700" dirty="0" smtClean="0"/>
                        <a:t>Integrar o patrimônio</a:t>
                      </a:r>
                      <a:r>
                        <a:rPr lang="pt-BR" sz="1700" baseline="0" dirty="0" smtClean="0"/>
                        <a:t> do doador anteriormente ao pedido do registro de candidatura (art. 23, res. 23.376/12)</a:t>
                      </a:r>
                      <a:endParaRPr lang="pt-BR" sz="1700" dirty="0"/>
                    </a:p>
                  </a:txBody>
                  <a:tcPr/>
                </a:tc>
              </a:tr>
              <a:tr h="523852">
                <a:tc>
                  <a:txBody>
                    <a:bodyPr/>
                    <a:lstStyle/>
                    <a:p>
                      <a:r>
                        <a:rPr lang="pt-BR" sz="1700" dirty="0" smtClean="0"/>
                        <a:t>Doações</a:t>
                      </a:r>
                      <a:r>
                        <a:rPr lang="pt-BR" sz="1700" baseline="0" dirty="0" smtClean="0"/>
                        <a:t> de pessoas físicas e jurídicas</a:t>
                      </a:r>
                      <a:endParaRPr lang="pt-BR" sz="1700" dirty="0"/>
                    </a:p>
                  </a:txBody>
                  <a:tcPr/>
                </a:tc>
                <a:tc>
                  <a:txBody>
                    <a:bodyPr/>
                    <a:lstStyle/>
                    <a:p>
                      <a:r>
                        <a:rPr lang="pt-BR" sz="1700" dirty="0" smtClean="0"/>
                        <a:t>Bens permanentes</a:t>
                      </a:r>
                      <a:endParaRPr lang="pt-BR" sz="1700" dirty="0"/>
                    </a:p>
                  </a:txBody>
                  <a:tcPr/>
                </a:tc>
                <a:tc>
                  <a:txBody>
                    <a:bodyPr/>
                    <a:lstStyle/>
                    <a:p>
                      <a:r>
                        <a:rPr lang="pt-BR" sz="1700" dirty="0" smtClean="0"/>
                        <a:t>Integrar o patrimônio do doador (art. 23, p.u., res. 23.376/12)</a:t>
                      </a:r>
                      <a:endParaRPr lang="pt-BR" sz="1700" dirty="0"/>
                    </a:p>
                  </a:txBody>
                  <a:tcPr/>
                </a:tc>
              </a:tr>
              <a:tr h="523852">
                <a:tc>
                  <a:txBody>
                    <a:bodyPr/>
                    <a:lstStyle/>
                    <a:p>
                      <a:r>
                        <a:rPr lang="pt-BR" sz="1700" dirty="0" smtClean="0"/>
                        <a:t>Doações de pessoas físicas e jurídicas</a:t>
                      </a:r>
                      <a:endParaRPr lang="pt-BR" sz="1700" dirty="0"/>
                    </a:p>
                  </a:txBody>
                  <a:tcPr/>
                </a:tc>
                <a:tc>
                  <a:txBody>
                    <a:bodyPr/>
                    <a:lstStyle/>
                    <a:p>
                      <a:r>
                        <a:rPr lang="pt-BR" sz="1700" dirty="0" smtClean="0"/>
                        <a:t>Serviços e demais bens</a:t>
                      </a:r>
                      <a:r>
                        <a:rPr lang="pt-BR" sz="1700" baseline="0" dirty="0" smtClean="0"/>
                        <a:t> de natureza não permanente</a:t>
                      </a:r>
                      <a:endParaRPr lang="pt-BR" sz="1700" dirty="0"/>
                    </a:p>
                  </a:txBody>
                  <a:tcPr/>
                </a:tc>
                <a:tc>
                  <a:txBody>
                    <a:bodyPr/>
                    <a:lstStyle/>
                    <a:p>
                      <a:r>
                        <a:rPr lang="pt-BR" sz="1700" dirty="0" smtClean="0"/>
                        <a:t>Constituir produto de seu próprio serviço ou de suas atividades econômicas (art. 23, p.u., res. 23.376/12)</a:t>
                      </a:r>
                      <a:endParaRPr lang="pt-BR" sz="1700" dirty="0"/>
                    </a:p>
                  </a:txBody>
                  <a:tcPr/>
                </a:tc>
              </a:tr>
            </a:tbl>
          </a:graphicData>
        </a:graphic>
      </p:graphicFrame>
    </p:spTree>
    <p:extLst>
      <p:ext uri="{BB962C8B-B14F-4D97-AF65-F5344CB8AC3E}">
        <p14:creationId xmlns="" xmlns:p14="http://schemas.microsoft.com/office/powerpoint/2010/main" val="347036237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24. </a:t>
            </a:r>
            <a:r>
              <a:rPr lang="pt-BR" dirty="0" smtClean="0"/>
              <a:t>Para arrecadar recursos pela internet, o candidato, o comitê financeiro e o partido político deverão tornar disponível mecanismo em página eletrônica, observados os seguintes requisitos:</a:t>
            </a:r>
            <a:endParaRPr lang="pt-BR" dirty="0"/>
          </a:p>
        </p:txBody>
      </p:sp>
    </p:spTree>
    <p:extLst>
      <p:ext uri="{BB962C8B-B14F-4D97-AF65-F5344CB8AC3E}">
        <p14:creationId xmlns="" xmlns:p14="http://schemas.microsoft.com/office/powerpoint/2010/main" val="253794022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a)</a:t>
            </a:r>
            <a:r>
              <a:rPr lang="pt-BR" dirty="0" smtClean="0"/>
              <a:t> Identificação do doador pelo nome ou razão social com CPF/CNPJ;</a:t>
            </a:r>
          </a:p>
          <a:p>
            <a:pPr marL="0" indent="0">
              <a:buNone/>
            </a:pPr>
            <a:r>
              <a:rPr lang="pt-BR" b="1" dirty="0" smtClean="0"/>
              <a:t>b)</a:t>
            </a:r>
            <a:r>
              <a:rPr lang="pt-BR" dirty="0" smtClean="0"/>
              <a:t> Emissão obrigatória de recibo eleitoral para cada doação realizada;</a:t>
            </a:r>
          </a:p>
          <a:p>
            <a:pPr marL="0" indent="0">
              <a:buNone/>
            </a:pPr>
            <a:r>
              <a:rPr lang="pt-BR" b="1" dirty="0" smtClean="0"/>
              <a:t>c)</a:t>
            </a:r>
            <a:r>
              <a:rPr lang="pt-BR" dirty="0" smtClean="0"/>
              <a:t> Efetivação do crédito na conta bancária específica de campanha até a data da realização do pleito;</a:t>
            </a:r>
          </a:p>
          <a:p>
            <a:pPr marL="0" indent="0">
              <a:buNone/>
            </a:pPr>
            <a:r>
              <a:rPr lang="pt-BR" b="1" dirty="0" smtClean="0"/>
              <a:t>d)</a:t>
            </a:r>
            <a:r>
              <a:rPr lang="pt-BR" dirty="0" smtClean="0"/>
              <a:t> Fixação de data de vencimento do boleto de cobrança até o dia da eleição;</a:t>
            </a:r>
          </a:p>
          <a:p>
            <a:pPr marL="0" indent="0">
              <a:buNone/>
            </a:pPr>
            <a:r>
              <a:rPr lang="pt-BR" b="1" dirty="0" smtClean="0"/>
              <a:t>e)</a:t>
            </a:r>
            <a:r>
              <a:rPr lang="pt-BR" dirty="0" smtClean="0"/>
              <a:t> Utilização de terminal de captura de transações para as doações por meio de cartão de crédito e de cartão de débito.</a:t>
            </a:r>
            <a:endParaRPr lang="pt-BR" dirty="0"/>
          </a:p>
        </p:txBody>
      </p:sp>
    </p:spTree>
    <p:extLst>
      <p:ext uri="{BB962C8B-B14F-4D97-AF65-F5344CB8AC3E}">
        <p14:creationId xmlns="" xmlns:p14="http://schemas.microsoft.com/office/powerpoint/2010/main" val="108086661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sz="2900" b="1" dirty="0" smtClean="0">
                <a:solidFill>
                  <a:srgbClr val="FF0000"/>
                </a:solidFill>
              </a:rPr>
              <a:t>DOAÇÃO PELA INTERNET:</a:t>
            </a:r>
          </a:p>
          <a:p>
            <a:pPr>
              <a:buFontTx/>
              <a:buChar char="-"/>
            </a:pPr>
            <a:r>
              <a:rPr lang="pt-BR" dirty="0" smtClean="0"/>
              <a:t>Novidade introduzida pela minirreforma eleitoral (2009)</a:t>
            </a:r>
          </a:p>
          <a:p>
            <a:pPr>
              <a:buFontTx/>
              <a:buChar char="-"/>
            </a:pPr>
            <a:r>
              <a:rPr lang="pt-BR" b="1" dirty="0" smtClean="0"/>
              <a:t>2010:</a:t>
            </a:r>
            <a:r>
              <a:rPr lang="pt-BR" dirty="0" smtClean="0"/>
              <a:t> identificação do doador, emissão de recibo eleitoral, crédito na conta de campanha até a data da entrega da prestação de contas, vencimento do boleto de cobrança até o dia da eleição</a:t>
            </a:r>
          </a:p>
          <a:p>
            <a:pPr>
              <a:buFontTx/>
              <a:buChar char="-"/>
            </a:pPr>
            <a:r>
              <a:rPr lang="pt-BR" b="1" dirty="0" smtClean="0"/>
              <a:t>2012</a:t>
            </a:r>
            <a:r>
              <a:rPr lang="pt-BR" dirty="0" smtClean="0"/>
              <a:t>: crédito na conta bancária específica até a data da eleição, mesmo dia da data limite de fixação de boletos de cobrança; utilização de terminal de captura de transações (cartões de crédito e cartões de débito)</a:t>
            </a:r>
          </a:p>
        </p:txBody>
      </p:sp>
    </p:spTree>
    <p:extLst>
      <p:ext uri="{BB962C8B-B14F-4D97-AF65-F5344CB8AC3E}">
        <p14:creationId xmlns="" xmlns:p14="http://schemas.microsoft.com/office/powerpoint/2010/main" val="174675622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b="1" dirty="0" smtClean="0"/>
              <a:t>Art. 25.</a:t>
            </a:r>
            <a:r>
              <a:rPr lang="pt-BR" dirty="0" smtClean="0"/>
              <a:t> As doações de que tratam esta Seção ficam limitadas (Lei n. 9.504/97, arts. 23, § 1º, I e II, § 7º e 81, § 1º):</a:t>
            </a:r>
          </a:p>
          <a:p>
            <a:pPr marL="0" indent="0">
              <a:buNone/>
            </a:pPr>
            <a:r>
              <a:rPr lang="pt-BR" b="1" dirty="0" smtClean="0"/>
              <a:t>I –</a:t>
            </a:r>
            <a:r>
              <a:rPr lang="pt-BR" dirty="0" smtClean="0"/>
              <a:t> A 10% dos rendimentos brutos auferidos por pessoa física, no ano-calendário anterior à eleição, declarados à Receita Federal do Brasil, excetuando-se as doações estimáveis em dinheiro relativas à utilização de bens móveis ou imóveis de propriedade do doador, desde que o valor da doação não ultrapasse R$ 50.000,00 (cinquenta mil reais), apurados conforme o valor do mercado, bem como a atividade voluntária, pessoal e direta do eleitor em apoio à candidatura ou partido político de sua preferência.</a:t>
            </a:r>
            <a:endParaRPr lang="pt-BR" dirty="0"/>
          </a:p>
        </p:txBody>
      </p:sp>
    </p:spTree>
    <p:extLst>
      <p:ext uri="{BB962C8B-B14F-4D97-AF65-F5344CB8AC3E}">
        <p14:creationId xmlns="" xmlns:p14="http://schemas.microsoft.com/office/powerpoint/2010/main" val="42737228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 –</a:t>
            </a:r>
            <a:r>
              <a:rPr lang="pt-BR" dirty="0" smtClean="0"/>
              <a:t> A 2% do faturamento bruto auferido por pessoa jurídica, no ano-calendário anterior à eleição, declarado à Receita Federal do Brasil;</a:t>
            </a:r>
          </a:p>
          <a:p>
            <a:pPr marL="0" indent="0">
              <a:buNone/>
            </a:pPr>
            <a:r>
              <a:rPr lang="pt-BR" b="1" dirty="0" smtClean="0"/>
              <a:t>III –</a:t>
            </a:r>
            <a:r>
              <a:rPr lang="pt-BR" dirty="0" smtClean="0"/>
              <a:t> Ao valor máximo do limite de gastos estabelecido na forma do art. 3º desta resolução, caso o candidato utilize recursos próprios.</a:t>
            </a:r>
            <a:endParaRPr lang="pt-BR" dirty="0"/>
          </a:p>
        </p:txBody>
      </p:sp>
    </p:spTree>
    <p:extLst>
      <p:ext uri="{BB962C8B-B14F-4D97-AF65-F5344CB8AC3E}">
        <p14:creationId xmlns="" xmlns:p14="http://schemas.microsoft.com/office/powerpoint/2010/main" val="2875449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70000" lnSpcReduction="20000"/>
          </a:bodyPr>
          <a:lstStyle/>
          <a:p>
            <a:pPr marL="0" indent="0" algn="just">
              <a:buNone/>
            </a:pPr>
            <a:r>
              <a:rPr lang="pt-BR" sz="3600" b="1" dirty="0" smtClean="0"/>
              <a:t>RESOLUÇÕES DO TRIBUNAL SUPERIOR ELEITORAL:</a:t>
            </a:r>
          </a:p>
          <a:p>
            <a:pPr marL="0" indent="0" algn="just">
              <a:buNone/>
            </a:pPr>
            <a:endParaRPr lang="pt-BR" b="1" dirty="0" smtClean="0"/>
          </a:p>
          <a:p>
            <a:pPr algn="just">
              <a:buFontTx/>
              <a:buChar char="-"/>
            </a:pPr>
            <a:r>
              <a:rPr lang="pt-BR" b="1" dirty="0" smtClean="0"/>
              <a:t>Resolução 22.715, de 22 de fevereiro de 2008</a:t>
            </a:r>
            <a:r>
              <a:rPr lang="pt-BR" dirty="0" smtClean="0"/>
              <a:t> – Dispõe sobre a arrecadação e a aplicação de recursos por candidatos e comitês financeiros e prestação de contas nas eleições municipais de 2008</a:t>
            </a:r>
          </a:p>
          <a:p>
            <a:pPr algn="just">
              <a:buFontTx/>
              <a:buChar char="-"/>
            </a:pPr>
            <a:r>
              <a:rPr lang="pt-BR" b="1" dirty="0" smtClean="0"/>
              <a:t>Resolução 23.217, de 2 de março de 2010</a:t>
            </a:r>
            <a:r>
              <a:rPr lang="pt-BR" dirty="0" smtClean="0"/>
              <a:t> – Dispõe sobre a arrecadação e os gastos de recursos por partidos políticos, candidatos e comitês financeiros e, ainda, sobre a prestação de contas nas eleições de 2010</a:t>
            </a:r>
          </a:p>
          <a:p>
            <a:pPr algn="just">
              <a:buFontTx/>
              <a:buChar char="-"/>
            </a:pPr>
            <a:r>
              <a:rPr lang="pt-BR" b="1" dirty="0" smtClean="0">
                <a:solidFill>
                  <a:srgbClr val="0070C0"/>
                </a:solidFill>
              </a:rPr>
              <a:t>Resolução 23.376, de 1 de março de 2012</a:t>
            </a:r>
            <a:r>
              <a:rPr lang="pt-BR" dirty="0" smtClean="0"/>
              <a:t> </a:t>
            </a:r>
            <a:r>
              <a:rPr lang="pt-BR" dirty="0" smtClean="0">
                <a:solidFill>
                  <a:srgbClr val="0070C0"/>
                </a:solidFill>
              </a:rPr>
              <a:t>– Dispõe sobre a arrecadação e os gastos de recursos por partidos políticos, candidatos e comitês financeiros e, ainda, sobre a prestação de contas nas eleições de 2012</a:t>
            </a:r>
          </a:p>
        </p:txBody>
      </p:sp>
    </p:spTree>
    <p:extLst>
      <p:ext uri="{BB962C8B-B14F-4D97-AF65-F5344CB8AC3E}">
        <p14:creationId xmlns="" xmlns:p14="http://schemas.microsoft.com/office/powerpoint/2010/main" val="40930422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	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LIMITES DE DOAÇÃO:</a:t>
            </a:r>
          </a:p>
          <a:p>
            <a:pPr marL="0" indent="0">
              <a:buNone/>
            </a:pPr>
            <a:r>
              <a:rPr lang="pt-BR" b="1" dirty="0" smtClean="0"/>
              <a:t>Na lei:</a:t>
            </a:r>
          </a:p>
          <a:p>
            <a:r>
              <a:rPr lang="pt-BR" b="1" dirty="0" smtClean="0"/>
              <a:t>Lei 8.713/93 </a:t>
            </a:r>
            <a:r>
              <a:rPr lang="pt-BR" dirty="0" smtClean="0"/>
              <a:t>– art. 38: 10% dos rendimentos de 1993 para pessoa física, 2% da receita bruta de 1993 para pessoa jurídica; previsão para exceder esse percentual, até certo limite (70.000 UFIR e 300.000 UFIR)</a:t>
            </a:r>
          </a:p>
          <a:p>
            <a:r>
              <a:rPr lang="pt-BR" b="1" dirty="0" smtClean="0"/>
              <a:t>Lei 9.100/95 </a:t>
            </a:r>
            <a:r>
              <a:rPr lang="pt-BR" dirty="0" smtClean="0"/>
              <a:t>– art. 36: mesmos limites PF, 1% da receita operacional bruta PJ; manteve previsão para excesso até 70.000 UFIR e 300.000 UFIR</a:t>
            </a:r>
          </a:p>
          <a:p>
            <a:r>
              <a:rPr lang="pt-BR" b="1" dirty="0" smtClean="0"/>
              <a:t>Lei 9.504/97 </a:t>
            </a:r>
            <a:r>
              <a:rPr lang="pt-BR" dirty="0" smtClean="0"/>
              <a:t>– 10% para pessoa física (23, § 1º), 2% para pessoa jurídica (art. 81, § 1º)</a:t>
            </a:r>
          </a:p>
          <a:p>
            <a:r>
              <a:rPr lang="pt-BR" b="1" dirty="0" smtClean="0"/>
              <a:t>Lei 12.034/09 </a:t>
            </a:r>
            <a:r>
              <a:rPr lang="pt-BR" dirty="0" smtClean="0"/>
              <a:t>– limite para PF inaplicável a doações estimáveis – uso de bens de até R$ 50.000,00 (art. 23, § 7º)</a:t>
            </a:r>
            <a:endParaRPr lang="pt-BR" dirty="0"/>
          </a:p>
        </p:txBody>
      </p:sp>
    </p:spTree>
    <p:extLst>
      <p:ext uri="{BB962C8B-B14F-4D97-AF65-F5344CB8AC3E}">
        <p14:creationId xmlns="" xmlns:p14="http://schemas.microsoft.com/office/powerpoint/2010/main" val="315855776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	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LIMITES DE DOAÇÃO:</a:t>
            </a:r>
          </a:p>
          <a:p>
            <a:pPr marL="0" indent="0">
              <a:buNone/>
            </a:pPr>
            <a:r>
              <a:rPr lang="pt-BR" b="1" dirty="0" smtClean="0"/>
              <a:t>Na regulamentação:</a:t>
            </a:r>
          </a:p>
          <a:p>
            <a:r>
              <a:rPr lang="pt-BR" b="1" dirty="0" smtClean="0"/>
              <a:t>1998: </a:t>
            </a:r>
            <a:r>
              <a:rPr lang="pt-BR" dirty="0" smtClean="0"/>
              <a:t>aferição da regularidade das doações perante a Receita Federal (res. 20.102, art. 23</a:t>
            </a:r>
            <a:r>
              <a:rPr lang="pt-BR" dirty="0"/>
              <a:t>, </a:t>
            </a:r>
            <a:r>
              <a:rPr lang="pt-BR" dirty="0" smtClean="0"/>
              <a:t>§ 1º)</a:t>
            </a:r>
          </a:p>
          <a:p>
            <a:r>
              <a:rPr lang="pt-BR" b="1" dirty="0" smtClean="0"/>
              <a:t>2002:</a:t>
            </a:r>
            <a:r>
              <a:rPr lang="pt-BR" dirty="0" smtClean="0"/>
              <a:t>  a detecção da infração aos limites passa para a Receita Federal (res. 20.987, art. 12, § 4º)</a:t>
            </a:r>
          </a:p>
          <a:p>
            <a:r>
              <a:rPr lang="pt-BR" b="1" dirty="0" smtClean="0"/>
              <a:t>2006: </a:t>
            </a:r>
            <a:r>
              <a:rPr lang="pt-BR" dirty="0" smtClean="0"/>
              <a:t>possibilidade de requisição de informações a outros órgãos (res. 22.250, art. </a:t>
            </a:r>
            <a:r>
              <a:rPr lang="pt-BR" dirty="0"/>
              <a:t>14, </a:t>
            </a:r>
            <a:r>
              <a:rPr lang="pt-BR" dirty="0" smtClean="0"/>
              <a:t>§ 4º)</a:t>
            </a:r>
          </a:p>
          <a:p>
            <a:r>
              <a:rPr lang="pt-BR" b="1" dirty="0" smtClean="0"/>
              <a:t>2008: </a:t>
            </a:r>
            <a:r>
              <a:rPr lang="pt-BR" dirty="0" smtClean="0"/>
              <a:t>modulação da requisição – não pode quebrar sigilo bancário ou fiscal (res. 22.715, art. 17, § 5º)</a:t>
            </a:r>
          </a:p>
          <a:p>
            <a:r>
              <a:rPr lang="pt-BR" b="1" dirty="0" smtClean="0"/>
              <a:t>2010: </a:t>
            </a:r>
            <a:r>
              <a:rPr lang="pt-BR" dirty="0" smtClean="0"/>
              <a:t>exceção das doações estimáveis em dinheiro – uso de bens cuja doação não passe de R$ 50.000 (res. 23.217, art. </a:t>
            </a:r>
            <a:r>
              <a:rPr lang="pt-BR" dirty="0"/>
              <a:t>16, </a:t>
            </a:r>
            <a:r>
              <a:rPr lang="pt-BR" dirty="0" smtClean="0"/>
              <a:t>§ 1º, I); empréstimos bancários do candidato são doação de recursos próprios (art. 17, § 2º)</a:t>
            </a:r>
            <a:endParaRPr lang="pt-BR" b="1" dirty="0" smtClean="0"/>
          </a:p>
        </p:txBody>
      </p:sp>
    </p:spTree>
    <p:extLst>
      <p:ext uri="{BB962C8B-B14F-4D97-AF65-F5344CB8AC3E}">
        <p14:creationId xmlns="" xmlns:p14="http://schemas.microsoft.com/office/powerpoint/2010/main" val="264443086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 </a:t>
            </a:r>
            <a:r>
              <a:rPr lang="pt-BR" dirty="0" smtClean="0"/>
              <a:t>É vedada a realização de doações por pessoas jurídicas que tenham iniciado ou retomado as suas atividades no ano-calendário de 2012, em virtude da impossibilidade de apuração dos limites de doação constante do inciso II do </a:t>
            </a:r>
            <a:r>
              <a:rPr lang="pt-BR" i="1" dirty="0" smtClean="0"/>
              <a:t>caput</a:t>
            </a:r>
            <a:r>
              <a:rPr lang="pt-BR" dirty="0" smtClean="0"/>
              <a:t>.</a:t>
            </a:r>
            <a:endParaRPr lang="pt-BR" dirty="0"/>
          </a:p>
        </p:txBody>
      </p:sp>
    </p:spTree>
    <p:extLst>
      <p:ext uri="{BB962C8B-B14F-4D97-AF65-F5344CB8AC3E}">
        <p14:creationId xmlns="" xmlns:p14="http://schemas.microsoft.com/office/powerpoint/2010/main" val="26421334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A doação de quantia acima dos limites fixados neste artigo sujeita o infrator ao pagamento de multa no valor de 5 a 10 vezes a quantia em excesso, sem prejuízo de responder o candidato por abuso do poder econômico, nos termos do art. 22 da Lei Complementar n. 64/90  (Lei n. 9.504/97, arts. 23, § 3º, e 81, § 2º).</a:t>
            </a:r>
            <a:endParaRPr lang="pt-BR" b="1" dirty="0"/>
          </a:p>
        </p:txBody>
      </p:sp>
    </p:spTree>
    <p:extLst>
      <p:ext uri="{BB962C8B-B14F-4D97-AF65-F5344CB8AC3E}">
        <p14:creationId xmlns="" xmlns:p14="http://schemas.microsoft.com/office/powerpoint/2010/main" val="11026520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3º</a:t>
            </a:r>
            <a:r>
              <a:rPr lang="pt-BR" dirty="0" smtClean="0"/>
              <a:t> Além do disposto no parágrafo anterior, a pessoa jurídica que ultrapassar o limite de doação fixado no inciso II deste artigo estará sujeita à proibição de participar de licitações públicas e de celebrar contratos com o poder público pelo período de até 5 anos, por decisão da Justiça Eleitoral, em processo no qual seja assegurada a ampla defesa (Lei n. 9.504/97, art. 81, § 3º).</a:t>
            </a:r>
            <a:endParaRPr lang="pt-BR" dirty="0"/>
          </a:p>
        </p:txBody>
      </p:sp>
    </p:spTree>
    <p:extLst>
      <p:ext uri="{BB962C8B-B14F-4D97-AF65-F5344CB8AC3E}">
        <p14:creationId xmlns="" xmlns:p14="http://schemas.microsoft.com/office/powerpoint/2010/main" val="35443443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4º</a:t>
            </a:r>
            <a:r>
              <a:rPr lang="pt-BR" dirty="0" smtClean="0"/>
              <a:t> A verificação dos limites de doação, após a consolidação pela Justiça Eleitoral dos valores doados, será realizada mediante o encaminhamento das informações à Receita Federal do Brasil que, se apurar excesso, fará a devida comunicação à Justiça Eleitoral, resguardado o respectivo sigilo dos rendimentos da pessoa física e do faturamento da pessoa jurídica.</a:t>
            </a:r>
            <a:endParaRPr lang="pt-BR" dirty="0"/>
          </a:p>
        </p:txBody>
      </p:sp>
    </p:spTree>
    <p:extLst>
      <p:ext uri="{BB962C8B-B14F-4D97-AF65-F5344CB8AC3E}">
        <p14:creationId xmlns="" xmlns:p14="http://schemas.microsoft.com/office/powerpoint/2010/main" val="340688307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26.</a:t>
            </a:r>
            <a:r>
              <a:rPr lang="pt-BR" dirty="0" smtClean="0"/>
              <a:t> As doações entre candidatos, comitês financeiros e partidos políticos deverão ser realizadas mediante recibo eleitoral e não estão sujeitas aos limites fixados nos incisos I e II do art. 25 desta resolução.</a:t>
            </a:r>
            <a:endParaRPr lang="pt-BR" dirty="0"/>
          </a:p>
        </p:txBody>
      </p:sp>
    </p:spTree>
    <p:extLst>
      <p:ext uri="{BB962C8B-B14F-4D97-AF65-F5344CB8AC3E}">
        <p14:creationId xmlns="" xmlns:p14="http://schemas.microsoft.com/office/powerpoint/2010/main" val="162718901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 </a:t>
            </a:r>
            <a:r>
              <a:rPr lang="pt-BR" dirty="0" smtClean="0"/>
              <a:t>As doações previstas no </a:t>
            </a:r>
            <a:r>
              <a:rPr lang="pt-BR" i="1" dirty="0" smtClean="0"/>
              <a:t>caput</a:t>
            </a:r>
            <a:r>
              <a:rPr lang="pt-BR" dirty="0" smtClean="0"/>
              <a:t>, caso oriundas de recursos próprios do candidato, deverão respeitar o limite legal estabelecido para pessoas físicas.</a:t>
            </a:r>
          </a:p>
          <a:p>
            <a:pPr marL="0" indent="0">
              <a:buNone/>
            </a:pPr>
            <a:r>
              <a:rPr lang="pt-BR" b="1" dirty="0" smtClean="0"/>
              <a:t>§ 2º</a:t>
            </a:r>
            <a:r>
              <a:rPr lang="pt-BR" dirty="0" smtClean="0"/>
              <a:t> Os empréstimos contraídos pela pessoa física do candidato serão considerados doação de recursos próprios se aplicados na campanha eleitoral.</a:t>
            </a:r>
            <a:endParaRPr lang="pt-BR" dirty="0"/>
          </a:p>
        </p:txBody>
      </p:sp>
    </p:spTree>
    <p:extLst>
      <p:ext uri="{BB962C8B-B14F-4D97-AF65-F5344CB8AC3E}">
        <p14:creationId xmlns="" xmlns:p14="http://schemas.microsoft.com/office/powerpoint/2010/main" val="426806567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sz="2800" b="1" dirty="0" smtClean="0"/>
              <a:t>SEÇÃO IV – DAS FONTES VEDADAS</a:t>
            </a:r>
          </a:p>
          <a:p>
            <a:pPr marL="0" indent="0" algn="ctr">
              <a:buNone/>
            </a:pPr>
            <a:endParaRPr lang="pt-BR" sz="2800" b="1" dirty="0" smtClean="0"/>
          </a:p>
          <a:p>
            <a:pPr marL="0" indent="0">
              <a:buNone/>
            </a:pPr>
            <a:r>
              <a:rPr lang="pt-BR" b="1" dirty="0" smtClean="0"/>
              <a:t>Art. 27.</a:t>
            </a:r>
            <a:r>
              <a:rPr lang="pt-BR" dirty="0" smtClean="0"/>
              <a:t> É vedado a partido político, comitê financeiro e candidato receber, direta ou indiretamente, doação em dinheiro ou estimável em dinheiro, inclusive por meio de publicidade de qualquer espécie, procedente de (Lei n. 9.504/97, art. 24, I a XI):</a:t>
            </a:r>
          </a:p>
          <a:p>
            <a:pPr marL="0" indent="0">
              <a:buNone/>
            </a:pPr>
            <a:endParaRPr lang="pt-BR" dirty="0"/>
          </a:p>
        </p:txBody>
      </p:sp>
    </p:spTree>
    <p:extLst>
      <p:ext uri="{BB962C8B-B14F-4D97-AF65-F5344CB8AC3E}">
        <p14:creationId xmlns="" xmlns:p14="http://schemas.microsoft.com/office/powerpoint/2010/main" val="23256661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lnSpcReduction="10000"/>
          </a:bodyPr>
          <a:lstStyle/>
          <a:p>
            <a:pPr marL="0" indent="0">
              <a:buNone/>
            </a:pPr>
            <a:r>
              <a:rPr lang="pt-BR" sz="2500" b="1" dirty="0" smtClean="0">
                <a:solidFill>
                  <a:srgbClr val="FF0000"/>
                </a:solidFill>
              </a:rPr>
              <a:t>FONTES VEDADAS:</a:t>
            </a:r>
          </a:p>
          <a:p>
            <a:pPr marL="0" indent="0">
              <a:buNone/>
            </a:pPr>
            <a:r>
              <a:rPr lang="pt-BR" sz="2500" b="1" dirty="0" smtClean="0">
                <a:solidFill>
                  <a:schemeClr val="tx1">
                    <a:lumMod val="95000"/>
                    <a:lumOff val="5000"/>
                  </a:schemeClr>
                </a:solidFill>
              </a:rPr>
              <a:t>Na Lei:</a:t>
            </a:r>
          </a:p>
          <a:p>
            <a:pPr>
              <a:buFontTx/>
              <a:buChar char="-"/>
            </a:pPr>
            <a:r>
              <a:rPr lang="pt-BR" sz="2500" b="1" dirty="0" smtClean="0">
                <a:solidFill>
                  <a:schemeClr val="tx1">
                    <a:lumMod val="95000"/>
                    <a:lumOff val="5000"/>
                  </a:schemeClr>
                </a:solidFill>
              </a:rPr>
              <a:t>Lei 8.713/93, art. 45: I) entidade ou governo estrangeiro; II) recursos públicos, exceto o Fundo Partidário; III) concessionário ou permissionário de serviço público; IV) beneficiário de recursos públicos por lei; V) entidade de utilidade pública; VI) entidade de classe ou sindical; VII) pessoa jurídica sem fins lucrativos que receba recursos do exterior</a:t>
            </a:r>
          </a:p>
          <a:p>
            <a:pPr>
              <a:buFontTx/>
              <a:buChar char="-"/>
            </a:pPr>
            <a:r>
              <a:rPr lang="pt-BR" sz="2500" b="1" dirty="0" smtClean="0">
                <a:solidFill>
                  <a:schemeClr val="tx1">
                    <a:lumMod val="95000"/>
                    <a:lumOff val="5000"/>
                  </a:schemeClr>
                </a:solidFill>
              </a:rPr>
              <a:t>Lei 9.100/95, art. 37: vedações idênticas às da lei anterior</a:t>
            </a:r>
          </a:p>
          <a:p>
            <a:pPr>
              <a:buFontTx/>
              <a:buChar char="-"/>
            </a:pPr>
            <a:r>
              <a:rPr lang="pt-BR" sz="2500" b="1" dirty="0" smtClean="0">
                <a:solidFill>
                  <a:schemeClr val="tx1">
                    <a:lumMod val="95000"/>
                    <a:lumOff val="5000"/>
                  </a:schemeClr>
                </a:solidFill>
              </a:rPr>
              <a:t>Lei 9.504/97, art. 24: também idênticas; “esquecimento” quanto à ressalva do Fundo Partidário</a:t>
            </a:r>
          </a:p>
        </p:txBody>
      </p:sp>
    </p:spTree>
    <p:extLst>
      <p:ext uri="{BB962C8B-B14F-4D97-AF65-F5344CB8AC3E}">
        <p14:creationId xmlns="" xmlns:p14="http://schemas.microsoft.com/office/powerpoint/2010/main" val="3428082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92500" lnSpcReduction="10000"/>
          </a:bodyPr>
          <a:lstStyle/>
          <a:p>
            <a:pPr marL="0" indent="0" algn="just">
              <a:buNone/>
            </a:pPr>
            <a:r>
              <a:rPr lang="pt-BR" sz="3600" b="1" dirty="0" smtClean="0"/>
              <a:t>OUTRAS NORMAS/2002:</a:t>
            </a:r>
          </a:p>
          <a:p>
            <a:pPr marL="0" indent="0" algn="just">
              <a:buNone/>
            </a:pPr>
            <a:endParaRPr lang="pt-BR" b="1" dirty="0" smtClean="0"/>
          </a:p>
          <a:p>
            <a:pPr algn="just">
              <a:buFontTx/>
              <a:buChar char="-"/>
            </a:pPr>
            <a:r>
              <a:rPr lang="pt-BR" dirty="0" smtClean="0"/>
              <a:t>Resolução n. 21.118, de 6 de junho de 2002</a:t>
            </a:r>
          </a:p>
          <a:p>
            <a:pPr algn="just">
              <a:buFontTx/>
              <a:buChar char="-"/>
            </a:pPr>
            <a:r>
              <a:rPr lang="pt-BR" dirty="0" smtClean="0"/>
              <a:t>Resolução n. 21.205, de 10 de setembro de 2002</a:t>
            </a:r>
          </a:p>
          <a:p>
            <a:pPr algn="just">
              <a:buFontTx/>
              <a:buChar char="-"/>
            </a:pPr>
            <a:r>
              <a:rPr lang="pt-BR" dirty="0" smtClean="0"/>
              <a:t>Instrução Normativa SRF/TSE n. 183, de 26 de julho de 2002</a:t>
            </a:r>
          </a:p>
          <a:p>
            <a:pPr algn="just">
              <a:buFontTx/>
              <a:buChar char="-"/>
            </a:pPr>
            <a:r>
              <a:rPr lang="pt-BR" dirty="0" smtClean="0"/>
              <a:t>Portaria Conjunta SRF/TSE n. 920, de 26 de julho de 2002</a:t>
            </a:r>
          </a:p>
          <a:p>
            <a:pPr algn="just">
              <a:buFontTx/>
              <a:buChar char="-"/>
            </a:pPr>
            <a:r>
              <a:rPr lang="pt-BR" dirty="0" smtClean="0"/>
              <a:t>Portaria TSE n. 162, de 1º de agosto de 2002</a:t>
            </a:r>
          </a:p>
        </p:txBody>
      </p:sp>
    </p:spTree>
    <p:extLst>
      <p:ext uri="{BB962C8B-B14F-4D97-AF65-F5344CB8AC3E}">
        <p14:creationId xmlns="" xmlns:p14="http://schemas.microsoft.com/office/powerpoint/2010/main" val="371758708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FONTES VEDADAS:</a:t>
            </a:r>
          </a:p>
          <a:p>
            <a:pPr marL="0" indent="0">
              <a:buNone/>
            </a:pPr>
            <a:r>
              <a:rPr lang="pt-BR" sz="2500" b="1" dirty="0" smtClean="0">
                <a:solidFill>
                  <a:schemeClr val="tx1">
                    <a:lumMod val="95000"/>
                    <a:lumOff val="5000"/>
                  </a:schemeClr>
                </a:solidFill>
              </a:rPr>
              <a:t>Na Lei:</a:t>
            </a:r>
          </a:p>
          <a:p>
            <a:pPr>
              <a:buFontTx/>
              <a:buChar char="-"/>
            </a:pPr>
            <a:r>
              <a:rPr lang="pt-BR" sz="2500" b="1" dirty="0" smtClean="0">
                <a:solidFill>
                  <a:schemeClr val="tx1">
                    <a:lumMod val="95000"/>
                    <a:lumOff val="5000"/>
                  </a:schemeClr>
                </a:solidFill>
              </a:rPr>
              <a:t>Lei 11.300/06, art. 24: VIII) entidades beneficentes e religiosas; IX) entidades esportivas que recebam recursos públicos; X) organizações não-governamentais que recebam recursos públicos; XI) organizações da sociedade civil de interesse público</a:t>
            </a:r>
          </a:p>
          <a:p>
            <a:pPr>
              <a:buFontTx/>
              <a:buChar char="-"/>
            </a:pPr>
            <a:r>
              <a:rPr lang="pt-BR" sz="2500" b="1" dirty="0" smtClean="0">
                <a:solidFill>
                  <a:schemeClr val="tx1">
                    <a:lumMod val="95000"/>
                    <a:lumOff val="5000"/>
                  </a:schemeClr>
                </a:solidFill>
              </a:rPr>
              <a:t>Lei 12.034/09, art. 24: aumentou o alcance da restrição do inciso IX: “IX - entidades esportivas”</a:t>
            </a:r>
          </a:p>
        </p:txBody>
      </p:sp>
    </p:spTree>
    <p:extLst>
      <p:ext uri="{BB962C8B-B14F-4D97-AF65-F5344CB8AC3E}">
        <p14:creationId xmlns="" xmlns:p14="http://schemas.microsoft.com/office/powerpoint/2010/main" val="204924742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lnSpcReduction="10000"/>
          </a:bodyPr>
          <a:lstStyle/>
          <a:p>
            <a:pPr marL="0" indent="0">
              <a:buNone/>
            </a:pPr>
            <a:r>
              <a:rPr lang="pt-BR" sz="2500" b="1" dirty="0" smtClean="0">
                <a:solidFill>
                  <a:srgbClr val="FF0000"/>
                </a:solidFill>
              </a:rPr>
              <a:t>FONTES VEDADAS:</a:t>
            </a:r>
          </a:p>
          <a:p>
            <a:pPr marL="0" indent="0">
              <a:buNone/>
            </a:pPr>
            <a:r>
              <a:rPr lang="pt-BR" sz="2500" b="1" dirty="0" smtClean="0">
                <a:solidFill>
                  <a:schemeClr val="tx1">
                    <a:lumMod val="95000"/>
                    <a:lumOff val="5000"/>
                  </a:schemeClr>
                </a:solidFill>
              </a:rPr>
              <a:t>Na Regulamentação:</a:t>
            </a:r>
          </a:p>
          <a:p>
            <a:pPr>
              <a:buFontTx/>
              <a:buChar char="-"/>
            </a:pPr>
            <a:r>
              <a:rPr lang="pt-BR" sz="2500" b="1" dirty="0" smtClean="0">
                <a:solidFill>
                  <a:schemeClr val="tx1">
                    <a:lumMod val="95000"/>
                    <a:lumOff val="5000"/>
                  </a:schemeClr>
                </a:solidFill>
              </a:rPr>
              <a:t>2000: instituto ou fundação de pesquisa e de doutrinação e educação política criados e mantidos com recursos do Poder Público (art. 7º, VIII, res. 20.566) – saiu do texto das resoluções TSE a partir de 2006, mas continua prevista em lei (9.504/97, art. 24, II)</a:t>
            </a:r>
          </a:p>
          <a:p>
            <a:pPr>
              <a:buFontTx/>
              <a:buChar char="-"/>
            </a:pPr>
            <a:r>
              <a:rPr lang="pt-BR" sz="2500" b="1" dirty="0" smtClean="0">
                <a:solidFill>
                  <a:schemeClr val="tx1">
                    <a:lumMod val="95000"/>
                    <a:lumOff val="5000"/>
                  </a:schemeClr>
                </a:solidFill>
              </a:rPr>
              <a:t>2002: irregularidade insanável, mesmo com restituição posterior (art. 11, p.u. res. 20.987)</a:t>
            </a:r>
          </a:p>
          <a:p>
            <a:pPr>
              <a:buFontTx/>
              <a:buChar char="-"/>
            </a:pPr>
            <a:r>
              <a:rPr lang="pt-BR" sz="2500" b="1" dirty="0" smtClean="0">
                <a:solidFill>
                  <a:schemeClr val="tx1">
                    <a:lumMod val="95000"/>
                    <a:lumOff val="5000"/>
                  </a:schemeClr>
                </a:solidFill>
              </a:rPr>
              <a:t>2006: irregularidade insanável e causa para rejeição das contas, ainda que o valor seja restituído (art. 13, p.u., res. 22.250) </a:t>
            </a:r>
          </a:p>
        </p:txBody>
      </p:sp>
    </p:spTree>
    <p:extLst>
      <p:ext uri="{BB962C8B-B14F-4D97-AF65-F5344CB8AC3E}">
        <p14:creationId xmlns="" xmlns:p14="http://schemas.microsoft.com/office/powerpoint/2010/main" val="81695523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2500" b="1" dirty="0" smtClean="0">
                <a:solidFill>
                  <a:srgbClr val="FF0000"/>
                </a:solidFill>
              </a:rPr>
              <a:t>FONTES VEDADAS:</a:t>
            </a:r>
          </a:p>
          <a:p>
            <a:pPr marL="0" indent="0">
              <a:buNone/>
            </a:pPr>
            <a:r>
              <a:rPr lang="pt-BR" sz="2500" b="1" dirty="0" smtClean="0">
                <a:solidFill>
                  <a:schemeClr val="tx1">
                    <a:lumMod val="95000"/>
                    <a:lumOff val="5000"/>
                  </a:schemeClr>
                </a:solidFill>
              </a:rPr>
              <a:t>Na Regulamentação:</a:t>
            </a:r>
          </a:p>
          <a:p>
            <a:pPr>
              <a:buFontTx/>
              <a:buChar char="-"/>
            </a:pPr>
            <a:r>
              <a:rPr lang="pt-BR" sz="2500" b="1" dirty="0" smtClean="0">
                <a:solidFill>
                  <a:schemeClr val="tx1">
                    <a:lumMod val="95000"/>
                    <a:lumOff val="5000"/>
                  </a:schemeClr>
                </a:solidFill>
              </a:rPr>
              <a:t>2008: sociedades cooperativas e cartórios de serviços notariais e de registros (art. 16, XII e XII, res. 22.715)</a:t>
            </a:r>
          </a:p>
          <a:p>
            <a:pPr>
              <a:buFontTx/>
              <a:buChar char="-"/>
            </a:pPr>
            <a:r>
              <a:rPr lang="pt-BR" sz="2500" b="1" dirty="0" smtClean="0">
                <a:solidFill>
                  <a:schemeClr val="tx1">
                    <a:lumMod val="95000"/>
                    <a:lumOff val="5000"/>
                  </a:schemeClr>
                </a:solidFill>
              </a:rPr>
              <a:t>Cooperativas: Lei 5.764/71, art. 4º: “As cooperativas são sociedades de pessoas, com forma e natureza jurídica próprias, de natureza civil, não sujeitas a falência, constituídas para prestar serviços aos associados, distinguindo-se das demais sociedades pelas seguintes características: (...) IX – neutralidade política e indiscriminação religiosa, racial e social;” – Lei 9.504/97, art. 24, p.u. (Lei 12.034/2009)</a:t>
            </a:r>
          </a:p>
          <a:p>
            <a:pPr>
              <a:buFontTx/>
              <a:buChar char="-"/>
            </a:pPr>
            <a:r>
              <a:rPr lang="pt-BR" sz="2500" b="1" dirty="0" smtClean="0">
                <a:solidFill>
                  <a:schemeClr val="tx1">
                    <a:lumMod val="95000"/>
                    <a:lumOff val="5000"/>
                  </a:schemeClr>
                </a:solidFill>
              </a:rPr>
              <a:t>Cartórios: jurisprudência do STF: funções com “caráter de estatalidade” (ADI 1.378-1997, ADI 3.151-2006)</a:t>
            </a:r>
          </a:p>
        </p:txBody>
      </p:sp>
    </p:spTree>
    <p:extLst>
      <p:ext uri="{BB962C8B-B14F-4D97-AF65-F5344CB8AC3E}">
        <p14:creationId xmlns="" xmlns:p14="http://schemas.microsoft.com/office/powerpoint/2010/main" val="117933541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FONTES VEDADAS:</a:t>
            </a:r>
          </a:p>
          <a:p>
            <a:pPr marL="0" indent="0">
              <a:buNone/>
            </a:pPr>
            <a:r>
              <a:rPr lang="pt-BR" sz="2500" b="1" dirty="0" smtClean="0">
                <a:solidFill>
                  <a:schemeClr val="tx1">
                    <a:lumMod val="95000"/>
                    <a:lumOff val="5000"/>
                  </a:schemeClr>
                </a:solidFill>
              </a:rPr>
              <a:t>Na Regulamentação:</a:t>
            </a:r>
          </a:p>
          <a:p>
            <a:pPr>
              <a:buFontTx/>
              <a:buChar char="-"/>
            </a:pPr>
            <a:r>
              <a:rPr lang="pt-BR" sz="2500" b="1" dirty="0" smtClean="0">
                <a:solidFill>
                  <a:schemeClr val="tx1">
                    <a:lumMod val="95000"/>
                    <a:lumOff val="5000"/>
                  </a:schemeClr>
                </a:solidFill>
              </a:rPr>
              <a:t>2010:  inclusão das sociedades cooperativas com a ressalva de que somente se receberem recursos públicos (art. 15, XII, da res. 23.217), acolhendo o art. 24, p.u. da lei eleitoral</a:t>
            </a:r>
          </a:p>
          <a:p>
            <a:pPr>
              <a:buFontTx/>
              <a:buChar char="-"/>
            </a:pPr>
            <a:r>
              <a:rPr lang="pt-BR" sz="2500" b="1" dirty="0" smtClean="0">
                <a:solidFill>
                  <a:schemeClr val="tx1">
                    <a:lumMod val="95000"/>
                    <a:lumOff val="5000"/>
                  </a:schemeClr>
                </a:solidFill>
              </a:rPr>
              <a:t>2010: vedação de pessoas jurídicas que tenham começado a existir, com o respectivo registro, no ano de 2010 (art. 16, </a:t>
            </a:r>
            <a:r>
              <a:rPr lang="pt-BR" sz="2500" b="1" dirty="0" smtClean="0"/>
              <a:t>§ 2º, res. 23.217). Vedação mantida no art. 25, § 1º, da Resolução 23.376/2012</a:t>
            </a:r>
            <a:endParaRPr lang="pt-BR" sz="2500" b="1" dirty="0" smtClean="0">
              <a:solidFill>
                <a:schemeClr val="tx1">
                  <a:lumMod val="95000"/>
                  <a:lumOff val="5000"/>
                </a:schemeClr>
              </a:solidFill>
            </a:endParaRPr>
          </a:p>
        </p:txBody>
      </p:sp>
    </p:spTree>
    <p:extLst>
      <p:ext uri="{BB962C8B-B14F-4D97-AF65-F5344CB8AC3E}">
        <p14:creationId xmlns="" xmlns:p14="http://schemas.microsoft.com/office/powerpoint/2010/main" val="167251304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I –</a:t>
            </a:r>
            <a:r>
              <a:rPr lang="pt-BR" dirty="0" smtClean="0"/>
              <a:t> Entidade ou governo estrangeiro;</a:t>
            </a:r>
          </a:p>
          <a:p>
            <a:pPr marL="0" indent="0">
              <a:buNone/>
            </a:pPr>
            <a:r>
              <a:rPr lang="pt-BR" b="1" dirty="0" smtClean="0"/>
              <a:t>II –</a:t>
            </a:r>
            <a:r>
              <a:rPr lang="pt-BR" dirty="0" smtClean="0"/>
              <a:t> Órgão da administração pública direta e indireta ou fundação mantida com recursos provenientes do poder público;</a:t>
            </a:r>
          </a:p>
          <a:p>
            <a:pPr marL="0" indent="0">
              <a:buNone/>
            </a:pPr>
            <a:r>
              <a:rPr lang="pt-BR" b="1" dirty="0" smtClean="0"/>
              <a:t>III –</a:t>
            </a:r>
            <a:r>
              <a:rPr lang="pt-BR" dirty="0" smtClean="0"/>
              <a:t> Concessionário ou permissionário de serviço público;</a:t>
            </a:r>
          </a:p>
          <a:p>
            <a:pPr marL="0" indent="0">
              <a:buNone/>
            </a:pPr>
            <a:r>
              <a:rPr lang="pt-BR" b="1" dirty="0" smtClean="0"/>
              <a:t>IV –</a:t>
            </a:r>
            <a:r>
              <a:rPr lang="pt-BR" dirty="0" smtClean="0"/>
              <a:t> Entidade de direito privado que receba, na condição de beneficiária, contribuição compulsória em virtude de disposição legal;</a:t>
            </a:r>
            <a:endParaRPr lang="pt-BR" dirty="0"/>
          </a:p>
        </p:txBody>
      </p:sp>
    </p:spTree>
    <p:extLst>
      <p:ext uri="{BB962C8B-B14F-4D97-AF65-F5344CB8AC3E}">
        <p14:creationId xmlns="" xmlns:p14="http://schemas.microsoft.com/office/powerpoint/2010/main" val="196095734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V –</a:t>
            </a:r>
            <a:r>
              <a:rPr lang="pt-BR" dirty="0" smtClean="0"/>
              <a:t> Entidade de utilidade pública;</a:t>
            </a:r>
          </a:p>
          <a:p>
            <a:pPr marL="0" indent="0">
              <a:buNone/>
            </a:pPr>
            <a:r>
              <a:rPr lang="pt-BR" b="1" dirty="0" smtClean="0"/>
              <a:t>VI –</a:t>
            </a:r>
            <a:r>
              <a:rPr lang="pt-BR" dirty="0" smtClean="0"/>
              <a:t> Entidade de classe ou sindical;</a:t>
            </a:r>
          </a:p>
          <a:p>
            <a:pPr marL="0" indent="0">
              <a:buNone/>
            </a:pPr>
            <a:r>
              <a:rPr lang="pt-BR" b="1" dirty="0" smtClean="0"/>
              <a:t>VII –</a:t>
            </a:r>
            <a:r>
              <a:rPr lang="pt-BR" dirty="0" smtClean="0"/>
              <a:t> Pessoa jurídica sem fins lucrativos que receba recursos do exterior;</a:t>
            </a:r>
          </a:p>
          <a:p>
            <a:pPr marL="0" indent="0">
              <a:buNone/>
            </a:pPr>
            <a:r>
              <a:rPr lang="pt-BR" b="1" dirty="0" smtClean="0"/>
              <a:t>VIII –</a:t>
            </a:r>
            <a:r>
              <a:rPr lang="pt-BR" dirty="0" smtClean="0"/>
              <a:t> Entidades beneficentes e religiosas;</a:t>
            </a:r>
          </a:p>
          <a:p>
            <a:pPr marL="0" indent="0">
              <a:buNone/>
            </a:pPr>
            <a:r>
              <a:rPr lang="pt-BR" b="1" dirty="0" smtClean="0"/>
              <a:t>IX –</a:t>
            </a:r>
            <a:r>
              <a:rPr lang="pt-BR" dirty="0" smtClean="0"/>
              <a:t> Entidades esportivas;</a:t>
            </a:r>
          </a:p>
          <a:p>
            <a:pPr marL="0" indent="0">
              <a:buNone/>
            </a:pPr>
            <a:r>
              <a:rPr lang="pt-BR" b="1" dirty="0" smtClean="0"/>
              <a:t>X –</a:t>
            </a:r>
            <a:r>
              <a:rPr lang="pt-BR" dirty="0" smtClean="0"/>
              <a:t> Organizações não governamentais que recebam recursos públicos;</a:t>
            </a:r>
            <a:endParaRPr lang="pt-BR" dirty="0"/>
          </a:p>
        </p:txBody>
      </p:sp>
    </p:spTree>
    <p:extLst>
      <p:ext uri="{BB962C8B-B14F-4D97-AF65-F5344CB8AC3E}">
        <p14:creationId xmlns="" xmlns:p14="http://schemas.microsoft.com/office/powerpoint/2010/main" val="262829753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XI –</a:t>
            </a:r>
            <a:r>
              <a:rPr lang="pt-BR" dirty="0" smtClean="0"/>
              <a:t> Organizações da sociedade civil de interesse público;</a:t>
            </a:r>
          </a:p>
          <a:p>
            <a:pPr marL="0" indent="0">
              <a:buNone/>
            </a:pPr>
            <a:r>
              <a:rPr lang="pt-BR" b="1" dirty="0" smtClean="0"/>
              <a:t>XII –</a:t>
            </a:r>
            <a:r>
              <a:rPr lang="pt-BR" dirty="0" smtClean="0"/>
              <a:t> Sociedades cooperativas de qualquer grau ou natureza, cujos cooperados sejam concessionários ou permissionários de serviços públicos ou que estejam sendo beneficiadas com recursos públicos (Lei n. 9.504/97, art. 24, parágrafo único).</a:t>
            </a:r>
            <a:endParaRPr lang="pt-BR" dirty="0"/>
          </a:p>
        </p:txBody>
      </p:sp>
    </p:spTree>
    <p:extLst>
      <p:ext uri="{BB962C8B-B14F-4D97-AF65-F5344CB8AC3E}">
        <p14:creationId xmlns="" xmlns:p14="http://schemas.microsoft.com/office/powerpoint/2010/main" val="342948174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Os recursos de fontes vedadas deverão ser transferidos ao Tesouro Nacional, por meio de Guia de Recolhimento da União (GRU), pelo partido político, pelo comitê financeiro ou pelo candidato até 5 dias após a decisão definitiva que julgar a prestação de contas de campanha, com a apresentação do respectivo comprovante de recolhimento dentro desse mesmo prazo.</a:t>
            </a:r>
            <a:endParaRPr lang="pt-BR" dirty="0"/>
          </a:p>
        </p:txBody>
      </p:sp>
    </p:spTree>
    <p:extLst>
      <p:ext uri="{BB962C8B-B14F-4D97-AF65-F5344CB8AC3E}">
        <p14:creationId xmlns="" xmlns:p14="http://schemas.microsoft.com/office/powerpoint/2010/main" val="165670302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2700" b="1" dirty="0" smtClean="0">
                <a:solidFill>
                  <a:srgbClr val="FF0000"/>
                </a:solidFill>
              </a:rPr>
              <a:t>QUAL O DESTINO DOS RECURSOS DE FONTES VEDADAS?</a:t>
            </a:r>
          </a:p>
          <a:p>
            <a:pPr marL="0" indent="0">
              <a:buNone/>
            </a:pPr>
            <a:r>
              <a:rPr lang="pt-BR" b="1" dirty="0" smtClean="0"/>
              <a:t>2010: </a:t>
            </a:r>
            <a:r>
              <a:rPr lang="pt-BR" dirty="0" smtClean="0"/>
              <a:t>Tesouro Nacional (GRU), a ser recolhida em até 5 dias da decisão da prestação de contas, devendo-se apresentar comprovante nesse prazo (art. 15, § 2º, res. 23.217). Dispositivo mantido em 2012 (art. 27, § 1º, res. 23.376)</a:t>
            </a:r>
          </a:p>
          <a:p>
            <a:pPr marL="0" indent="0">
              <a:buNone/>
            </a:pPr>
            <a:r>
              <a:rPr lang="pt-BR" b="1" dirty="0" smtClean="0"/>
              <a:t>2010: </a:t>
            </a:r>
            <a:r>
              <a:rPr lang="pt-BR" dirty="0" smtClean="0"/>
              <a:t>recursos transferidos a outras campanhas não isenta os donatários da desaprovação das contas (art. 15, § 3º). Em 2012: não isenta da obrigação de depositar na conta do Tesouro Nacional (art. 27, § 1º, da res. 23.376)</a:t>
            </a:r>
          </a:p>
          <a:p>
            <a:pPr marL="0" indent="0">
              <a:buNone/>
            </a:pPr>
            <a:r>
              <a:rPr lang="pt-BR" b="1" dirty="0" smtClean="0"/>
              <a:t>2010: </a:t>
            </a:r>
            <a:r>
              <a:rPr lang="pt-BR" dirty="0" smtClean="0"/>
              <a:t>eventual restituição dos recursos de fontes vedadas não afasta o cumprimento da obrigação de recolhimento ao Tesouro Nacional (art. 15, § 4º, res. 23.217). Dispositivo </a:t>
            </a:r>
            <a:r>
              <a:rPr lang="pt-BR" dirty="0" smtClean="0">
                <a:solidFill>
                  <a:srgbClr val="FF0000"/>
                </a:solidFill>
              </a:rPr>
              <a:t>não</a:t>
            </a:r>
            <a:r>
              <a:rPr lang="pt-BR" dirty="0" smtClean="0"/>
              <a:t> repetido em 2012</a:t>
            </a:r>
            <a:endParaRPr lang="pt-BR" dirty="0"/>
          </a:p>
        </p:txBody>
      </p:sp>
    </p:spTree>
    <p:extLst>
      <p:ext uri="{BB962C8B-B14F-4D97-AF65-F5344CB8AC3E}">
        <p14:creationId xmlns="" xmlns:p14="http://schemas.microsoft.com/office/powerpoint/2010/main" val="15961334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O não cumprimento da obrigação constante do parágrafo anterior sujeita o responsável às medidas cabíveis.</a:t>
            </a:r>
          </a:p>
          <a:p>
            <a:pPr marL="0" indent="0">
              <a:buNone/>
            </a:pPr>
            <a:r>
              <a:rPr lang="pt-BR" b="1" dirty="0" smtClean="0"/>
              <a:t>§ 3º</a:t>
            </a:r>
            <a:r>
              <a:rPr lang="pt-BR" dirty="0" smtClean="0"/>
              <a:t> As transferências de recursos de fontes vedadas para outros diretórios partidários, candidatos e comitês financeiros não isenta os donatários da obrigação prevista no § 1º.</a:t>
            </a:r>
            <a:endParaRPr lang="pt-BR" dirty="0"/>
          </a:p>
        </p:txBody>
      </p:sp>
    </p:spTree>
    <p:extLst>
      <p:ext uri="{BB962C8B-B14F-4D97-AF65-F5344CB8AC3E}">
        <p14:creationId xmlns="" xmlns:p14="http://schemas.microsoft.com/office/powerpoint/2010/main" val="1912085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92500" lnSpcReduction="10000"/>
          </a:bodyPr>
          <a:lstStyle/>
          <a:p>
            <a:pPr marL="0" indent="0" algn="just">
              <a:buNone/>
            </a:pPr>
            <a:r>
              <a:rPr lang="pt-BR" sz="3600" b="1" dirty="0" smtClean="0"/>
              <a:t>OUTRAS NORMAS/2004:</a:t>
            </a:r>
          </a:p>
          <a:p>
            <a:pPr marL="0" indent="0" algn="just">
              <a:buNone/>
            </a:pPr>
            <a:endParaRPr lang="pt-BR" b="1" dirty="0" smtClean="0"/>
          </a:p>
          <a:p>
            <a:pPr algn="just">
              <a:buFontTx/>
              <a:buChar char="-"/>
            </a:pPr>
            <a:r>
              <a:rPr lang="pt-BR" dirty="0" smtClean="0"/>
              <a:t>Resolução n. 21.668, de 23 de março de 2004</a:t>
            </a:r>
          </a:p>
          <a:p>
            <a:pPr algn="just">
              <a:buFontTx/>
              <a:buChar char="-"/>
            </a:pPr>
            <a:r>
              <a:rPr lang="pt-BR" dirty="0" smtClean="0"/>
              <a:t>Resolução n. 21.833, de 22 de junho de 2004</a:t>
            </a:r>
          </a:p>
          <a:p>
            <a:pPr algn="just">
              <a:buFontTx/>
              <a:buChar char="-"/>
            </a:pPr>
            <a:r>
              <a:rPr lang="pt-BR" dirty="0" smtClean="0"/>
              <a:t>Resolução n. 21.848, de 24 de junho de 2004</a:t>
            </a:r>
          </a:p>
          <a:p>
            <a:pPr algn="just">
              <a:buFontTx/>
              <a:buChar char="-"/>
            </a:pPr>
            <a:r>
              <a:rPr lang="pt-BR" dirty="0" smtClean="0"/>
              <a:t>Instrução Normativa Conjunta TSE/SRF n. 416, de 15 de abril de 2004</a:t>
            </a:r>
          </a:p>
          <a:p>
            <a:pPr algn="just">
              <a:buFontTx/>
              <a:buChar char="-"/>
            </a:pPr>
            <a:r>
              <a:rPr lang="pt-BR" dirty="0" smtClean="0"/>
              <a:t>Carta Circular BACEN 3.135, de 29 de abril de 2004</a:t>
            </a:r>
          </a:p>
        </p:txBody>
      </p:sp>
    </p:spTree>
    <p:extLst>
      <p:ext uri="{BB962C8B-B14F-4D97-AF65-F5344CB8AC3E}">
        <p14:creationId xmlns="" xmlns:p14="http://schemas.microsoft.com/office/powerpoint/2010/main" val="87503275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r>
              <a:rPr lang="pt-BR" sz="2800" b="1" dirty="0" smtClean="0"/>
              <a:t>SEÇÃO V – DA COMERCIALIZAÇÃO DE BENS E/OU SERVIÇOS E/OU DA PROMOÇÃO DE EVENTOS</a:t>
            </a:r>
            <a:endParaRPr lang="pt-BR" sz="2800" b="1" dirty="0"/>
          </a:p>
          <a:p>
            <a:endParaRPr lang="pt-BR" dirty="0" smtClean="0"/>
          </a:p>
          <a:p>
            <a:pPr marL="0" indent="0">
              <a:buNone/>
            </a:pPr>
            <a:r>
              <a:rPr lang="pt-BR" b="1" dirty="0" smtClean="0"/>
              <a:t>Art. 28.</a:t>
            </a:r>
            <a:r>
              <a:rPr lang="pt-BR" dirty="0" smtClean="0"/>
              <a:t> Para a comercialização de bens e/ou serviços e/ou a promoção de eventos que se destinem a arrecadar recursos para campanha eleitoral, o comitê financeiro, o partido político ou o candidato deverá:</a:t>
            </a:r>
          </a:p>
        </p:txBody>
      </p:sp>
    </p:spTree>
    <p:extLst>
      <p:ext uri="{BB962C8B-B14F-4D97-AF65-F5344CB8AC3E}">
        <p14:creationId xmlns="" xmlns:p14="http://schemas.microsoft.com/office/powerpoint/2010/main" val="1829355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 – </a:t>
            </a:r>
            <a:r>
              <a:rPr lang="pt-BR" dirty="0" smtClean="0"/>
              <a:t>Comunicar a sua realização, formalmente e com antecedência mínima de 5 dias úteis, ao Juízo Eleitoral, que poderá determinar a sua fiscalização;</a:t>
            </a:r>
          </a:p>
          <a:p>
            <a:pPr marL="0" indent="0">
              <a:buNone/>
            </a:pPr>
            <a:r>
              <a:rPr lang="pt-BR" b="1" dirty="0" smtClean="0"/>
              <a:t>II –</a:t>
            </a:r>
            <a:r>
              <a:rPr lang="pt-BR" dirty="0" smtClean="0"/>
              <a:t> Manter à disposição da Justiça Eleitoral a documentação necessária à comprovação de sua realização.</a:t>
            </a:r>
            <a:endParaRPr lang="pt-BR" dirty="0"/>
          </a:p>
        </p:txBody>
      </p:sp>
    </p:spTree>
    <p:extLst>
      <p:ext uri="{BB962C8B-B14F-4D97-AF65-F5344CB8AC3E}">
        <p14:creationId xmlns="" xmlns:p14="http://schemas.microsoft.com/office/powerpoint/2010/main" val="355868279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 </a:t>
            </a:r>
            <a:r>
              <a:rPr lang="pt-BR" dirty="0" smtClean="0"/>
              <a:t>Os valores arrecadados com a venda de bens e/ou serviços e/ou com a promoção de eventos destinados a angariar recursos para a campanha eleitoral constituem doação e estão sujeitos aos limites legais e à emissão de recibos eleitorais.</a:t>
            </a:r>
            <a:endParaRPr lang="pt-BR" dirty="0"/>
          </a:p>
        </p:txBody>
      </p:sp>
    </p:spTree>
    <p:extLst>
      <p:ext uri="{BB962C8B-B14F-4D97-AF65-F5344CB8AC3E}">
        <p14:creationId xmlns="" xmlns:p14="http://schemas.microsoft.com/office/powerpoint/2010/main" val="319908943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O montante bruto dos recursos arrecadados deverá, antes de sua utilização, ser depositado na conta bancária específica.</a:t>
            </a:r>
          </a:p>
          <a:p>
            <a:pPr marL="0" indent="0">
              <a:buNone/>
            </a:pPr>
            <a:r>
              <a:rPr lang="pt-BR" b="1" dirty="0" smtClean="0"/>
              <a:t>§ 3º</a:t>
            </a:r>
            <a:r>
              <a:rPr lang="pt-BR" dirty="0" smtClean="0"/>
              <a:t> Para a fiscalização de eventos, prevista no inciso I do </a:t>
            </a:r>
            <a:r>
              <a:rPr lang="pt-BR" i="1" dirty="0" smtClean="0"/>
              <a:t>caput</a:t>
            </a:r>
            <a:r>
              <a:rPr lang="pt-BR" dirty="0" smtClean="0"/>
              <a:t>, a Justiça Eleitoral poderá nomear, dentre seus servidores, fiscais </a:t>
            </a:r>
            <a:r>
              <a:rPr lang="pt-BR" i="1" dirty="0" smtClean="0"/>
              <a:t>ad hoc</a:t>
            </a:r>
            <a:r>
              <a:rPr lang="pt-BR" dirty="0" smtClean="0"/>
              <a:t>, devidamente credenciados para a sua atuação.</a:t>
            </a:r>
            <a:endParaRPr lang="pt-BR" dirty="0"/>
          </a:p>
        </p:txBody>
      </p:sp>
    </p:spTree>
    <p:extLst>
      <p:ext uri="{BB962C8B-B14F-4D97-AF65-F5344CB8AC3E}">
        <p14:creationId xmlns="" xmlns:p14="http://schemas.microsoft.com/office/powerpoint/2010/main" val="87258652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2500" b="1" dirty="0" smtClean="0">
                <a:solidFill>
                  <a:srgbClr val="FF0000"/>
                </a:solidFill>
              </a:rPr>
              <a:t>BENS, SERVIÇOS E EVENTOS:</a:t>
            </a:r>
          </a:p>
          <a:p>
            <a:pPr marL="0" indent="0">
              <a:buNone/>
            </a:pPr>
            <a:r>
              <a:rPr lang="pt-BR" sz="2700" b="1" dirty="0" smtClean="0"/>
              <a:t>Na regulamentação:</a:t>
            </a:r>
          </a:p>
          <a:p>
            <a:pPr marL="0" indent="0">
              <a:buNone/>
            </a:pPr>
            <a:endParaRPr lang="pt-BR" sz="2500" b="1" dirty="0" smtClean="0"/>
          </a:p>
          <a:p>
            <a:r>
              <a:rPr lang="pt-BR" b="1" dirty="0" smtClean="0"/>
              <a:t>1998</a:t>
            </a:r>
            <a:r>
              <a:rPr lang="pt-BR" dirty="0" smtClean="0"/>
              <a:t> – Não eram doação, não precisava identificar o doador, não se aplicavam os limites (art. 4º, § 1º, res. 20.102)</a:t>
            </a:r>
          </a:p>
          <a:p>
            <a:r>
              <a:rPr lang="pt-BR" b="1" dirty="0" smtClean="0"/>
              <a:t>2000</a:t>
            </a:r>
            <a:r>
              <a:rPr lang="pt-BR" dirty="0" smtClean="0"/>
              <a:t> – Modelização do demonstrativo do resultado da comercialização de bens e serviços (art. 6º, p. u., res. 20.566)</a:t>
            </a:r>
          </a:p>
          <a:p>
            <a:r>
              <a:rPr lang="pt-BR" b="1" dirty="0" smtClean="0"/>
              <a:t>2004 </a:t>
            </a:r>
            <a:r>
              <a:rPr lang="pt-BR" dirty="0" smtClean="0"/>
              <a:t>–</a:t>
            </a:r>
            <a:r>
              <a:rPr lang="pt-BR" b="1" dirty="0" smtClean="0"/>
              <a:t> </a:t>
            </a:r>
            <a:r>
              <a:rPr lang="pt-BR" dirty="0" smtClean="0"/>
              <a:t>Caracterização como doações de campanha. Inclusão da promoção de eventos. Exigência de comunicação prévia ao Juiz Eleitoral e de comprovação documental. Trânsito do montante bruto arrecadado pela conta de campanha (arts. 27 e 28 da res. 21.609). 	</a:t>
            </a:r>
            <a:endParaRPr lang="pt-BR" b="1" dirty="0" smtClean="0"/>
          </a:p>
          <a:p>
            <a:endParaRPr lang="pt-BR" dirty="0"/>
          </a:p>
        </p:txBody>
      </p:sp>
    </p:spTree>
    <p:extLst>
      <p:ext uri="{BB962C8B-B14F-4D97-AF65-F5344CB8AC3E}">
        <p14:creationId xmlns="" xmlns:p14="http://schemas.microsoft.com/office/powerpoint/2010/main" val="10469615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sz="2500" b="1" dirty="0" smtClean="0">
                <a:solidFill>
                  <a:srgbClr val="FF0000"/>
                </a:solidFill>
              </a:rPr>
              <a:t>BENS, SERVIÇOS E EVENTOS:</a:t>
            </a:r>
          </a:p>
          <a:p>
            <a:pPr marL="0" indent="0">
              <a:buNone/>
            </a:pPr>
            <a:r>
              <a:rPr lang="pt-BR" sz="2700" b="1" dirty="0" smtClean="0"/>
              <a:t>Na regulamentação:</a:t>
            </a:r>
          </a:p>
          <a:p>
            <a:pPr marL="0" indent="0">
              <a:buNone/>
            </a:pPr>
            <a:endParaRPr lang="pt-BR" sz="2500" b="1" dirty="0" smtClean="0"/>
          </a:p>
          <a:p>
            <a:r>
              <a:rPr lang="pt-BR" b="1" dirty="0" smtClean="0"/>
              <a:t>2006</a:t>
            </a:r>
            <a:r>
              <a:rPr lang="pt-BR" dirty="0" smtClean="0"/>
              <a:t> – Antecedência mínima de 5 dias para comunicação; exclusão da exceção prevista no pleito anterior (até R$ 50) (art. 18, I e § 1º, res. 22.250)</a:t>
            </a:r>
          </a:p>
          <a:p>
            <a:r>
              <a:rPr lang="pt-BR" b="1" dirty="0" smtClean="0"/>
              <a:t>2008</a:t>
            </a:r>
            <a:r>
              <a:rPr lang="pt-BR" dirty="0" smtClean="0"/>
              <a:t> – Possibilidade de nomeação de fiscais </a:t>
            </a:r>
            <a:r>
              <a:rPr lang="pt-BR" i="1" dirty="0" smtClean="0"/>
              <a:t>ad hoc </a:t>
            </a:r>
            <a:r>
              <a:rPr lang="pt-BR" dirty="0" smtClean="0"/>
              <a:t>(art. 20, § 3º, da res. 22.715)</a:t>
            </a:r>
          </a:p>
          <a:p>
            <a:r>
              <a:rPr lang="pt-BR" b="1" dirty="0" smtClean="0"/>
              <a:t>2010 </a:t>
            </a:r>
            <a:r>
              <a:rPr lang="pt-BR" dirty="0" smtClean="0"/>
              <a:t>– Fiscais devidamente credenciados (art. 28, § 3º, res. 23.217)	</a:t>
            </a:r>
            <a:endParaRPr lang="pt-BR" b="1" dirty="0" smtClean="0"/>
          </a:p>
          <a:p>
            <a:endParaRPr lang="pt-BR" dirty="0"/>
          </a:p>
        </p:txBody>
      </p:sp>
    </p:spTree>
    <p:extLst>
      <p:ext uri="{BB962C8B-B14F-4D97-AF65-F5344CB8AC3E}">
        <p14:creationId xmlns="" xmlns:p14="http://schemas.microsoft.com/office/powerpoint/2010/main" val="418644868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lgn="ctr">
              <a:buNone/>
            </a:pPr>
            <a:r>
              <a:rPr lang="pt-BR" b="1" dirty="0" smtClean="0"/>
              <a:t>SEÇÃO VI – DA DATA LIMITE PARA A ARRECADAÇÃO E DESPESAS</a:t>
            </a:r>
          </a:p>
          <a:p>
            <a:pPr marL="0" indent="0">
              <a:buNone/>
            </a:pPr>
            <a:r>
              <a:rPr lang="pt-BR" b="1" dirty="0" smtClean="0"/>
              <a:t>Art. 29.</a:t>
            </a:r>
            <a:r>
              <a:rPr lang="pt-BR" dirty="0" smtClean="0"/>
              <a:t> Os candidatos, partidos políticos e comitês financeiros poderão arrecadar recursos e contrair obrigações até o dia da eleição.</a:t>
            </a:r>
          </a:p>
          <a:p>
            <a:pPr marL="0" indent="0">
              <a:buNone/>
            </a:pPr>
            <a:r>
              <a:rPr lang="pt-BR" b="1" dirty="0" smtClean="0"/>
              <a:t>§ 1º </a:t>
            </a:r>
            <a:r>
              <a:rPr lang="pt-BR" dirty="0" smtClean="0"/>
              <a:t>É permitida a arrecadação de recursos após o prazo fixado no </a:t>
            </a:r>
            <a:r>
              <a:rPr lang="pt-BR" i="1" dirty="0" smtClean="0"/>
              <a:t>caput</a:t>
            </a:r>
            <a:r>
              <a:rPr lang="pt-BR" dirty="0" smtClean="0"/>
              <a:t> exclusivamente para a quitação de despesas já contraídas e não pagas até o dia da eleição, as quais deverão estar integralmente quitadas até a data da entrega da prestação de contas à Justiça Eleitoral.</a:t>
            </a:r>
            <a:endParaRPr lang="pt-BR" dirty="0"/>
          </a:p>
        </p:txBody>
      </p:sp>
    </p:spTree>
    <p:extLst>
      <p:ext uri="{BB962C8B-B14F-4D97-AF65-F5344CB8AC3E}">
        <p14:creationId xmlns="" xmlns:p14="http://schemas.microsoft.com/office/powerpoint/2010/main" val="47666619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 </a:t>
            </a:r>
            <a:r>
              <a:rPr lang="pt-BR" dirty="0" smtClean="0"/>
              <a:t>Eventuais débitos de campanha não quitados até a data fixada para a apresentação da prestação de contas poderão ser assumidos pelo partido político, por decisão do seu órgão nacional de direção partidária (Lei n. 9.504/97, art. 29, § 3º).</a:t>
            </a:r>
            <a:endParaRPr lang="pt-BR" dirty="0"/>
          </a:p>
        </p:txBody>
      </p:sp>
    </p:spTree>
    <p:extLst>
      <p:ext uri="{BB962C8B-B14F-4D97-AF65-F5344CB8AC3E}">
        <p14:creationId xmlns="" xmlns:p14="http://schemas.microsoft.com/office/powerpoint/2010/main" val="422153343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3º </a:t>
            </a:r>
            <a:r>
              <a:rPr lang="pt-BR" dirty="0" smtClean="0"/>
              <a:t>No caso do disposto no parágrafo anterior, o órgão partidário da respectiva circunscrição eleitoral passará a responder por todas as dívidas solidariamente com o candidato, hipótese em que a existência do débito não poderá ser considerada como causa para a rejeição das contas (Lei n. 9.504/97, art. 29, § 4º).</a:t>
            </a:r>
            <a:endParaRPr lang="pt-BR" dirty="0"/>
          </a:p>
        </p:txBody>
      </p:sp>
    </p:spTree>
    <p:extLst>
      <p:ext uri="{BB962C8B-B14F-4D97-AF65-F5344CB8AC3E}">
        <p14:creationId xmlns="" xmlns:p14="http://schemas.microsoft.com/office/powerpoint/2010/main" val="385913609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a:t>§</a:t>
            </a:r>
            <a:r>
              <a:rPr lang="pt-BR" b="1" dirty="0" smtClean="0"/>
              <a:t> 4º</a:t>
            </a:r>
            <a:r>
              <a:rPr lang="pt-BR" dirty="0" smtClean="0"/>
              <a:t> Os valores arrecadados para a quitação dos débitos de campanha a que se refere o § 2º devem:</a:t>
            </a:r>
          </a:p>
          <a:p>
            <a:pPr marL="0" indent="0">
              <a:buNone/>
            </a:pPr>
            <a:r>
              <a:rPr lang="pt-BR" b="1" dirty="0" smtClean="0"/>
              <a:t>I –</a:t>
            </a:r>
            <a:r>
              <a:rPr lang="pt-BR" dirty="0" smtClean="0"/>
              <a:t> </a:t>
            </a:r>
            <a:r>
              <a:rPr lang="pt-BR" dirty="0"/>
              <a:t>O</a:t>
            </a:r>
            <a:r>
              <a:rPr lang="pt-BR" dirty="0" smtClean="0"/>
              <a:t>bservar os requisitos da Lei n. 9.504/97 quanto aos limites legais de aplicação e às fontes lícitas de arrecadação;</a:t>
            </a:r>
          </a:p>
          <a:p>
            <a:pPr marL="0" indent="0">
              <a:buNone/>
            </a:pPr>
            <a:r>
              <a:rPr lang="pt-BR" b="1" dirty="0" smtClean="0"/>
              <a:t>II –</a:t>
            </a:r>
            <a:r>
              <a:rPr lang="pt-BR" dirty="0" smtClean="0"/>
              <a:t> Transitar necessariamente pela conta bancária específica de campanha, a qual somente poderá ser encerrada após a quitação de todos os débitos.</a:t>
            </a:r>
            <a:endParaRPr lang="pt-BR" dirty="0"/>
          </a:p>
        </p:txBody>
      </p:sp>
    </p:spTree>
    <p:extLst>
      <p:ext uri="{BB962C8B-B14F-4D97-AF65-F5344CB8AC3E}">
        <p14:creationId xmlns="" xmlns:p14="http://schemas.microsoft.com/office/powerpoint/2010/main" val="3328445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92500"/>
          </a:bodyPr>
          <a:lstStyle/>
          <a:p>
            <a:pPr marL="0" indent="0" algn="just">
              <a:buNone/>
            </a:pPr>
            <a:r>
              <a:rPr lang="pt-BR" sz="3600" b="1" dirty="0" smtClean="0"/>
              <a:t>OUTRAS NORMAS/2006:</a:t>
            </a:r>
          </a:p>
          <a:p>
            <a:pPr marL="0" indent="0" algn="just">
              <a:buNone/>
            </a:pPr>
            <a:endParaRPr lang="pt-BR" b="1" dirty="0" smtClean="0"/>
          </a:p>
          <a:p>
            <a:pPr algn="just">
              <a:buFontTx/>
              <a:buChar char="-"/>
            </a:pPr>
            <a:r>
              <a:rPr lang="pt-BR" dirty="0" smtClean="0"/>
              <a:t>Resolução n. 22.205, de 23 de maio de 2006</a:t>
            </a:r>
          </a:p>
          <a:p>
            <a:pPr algn="just">
              <a:buFontTx/>
              <a:buChar char="-"/>
            </a:pPr>
            <a:r>
              <a:rPr lang="pt-BR" dirty="0" smtClean="0"/>
              <a:t>Resolução n. 22.250, de 29 de junho de 2006</a:t>
            </a:r>
          </a:p>
          <a:p>
            <a:pPr algn="just">
              <a:buFontTx/>
              <a:buChar char="-"/>
            </a:pPr>
            <a:r>
              <a:rPr lang="pt-BR" dirty="0" smtClean="0"/>
              <a:t>Portaria Conjunta SRF/TSE n. 74, de 10 de janeiro de 2006</a:t>
            </a:r>
          </a:p>
          <a:p>
            <a:pPr algn="just">
              <a:buFontTx/>
              <a:buChar char="-"/>
            </a:pPr>
            <a:r>
              <a:rPr lang="pt-BR" dirty="0" smtClean="0"/>
              <a:t>Instrução Normativa Conjunta SRF/TSE n. 609, de 10 de janeiro de 2006</a:t>
            </a:r>
          </a:p>
          <a:p>
            <a:pPr algn="just">
              <a:buFontTx/>
              <a:buChar char="-"/>
            </a:pPr>
            <a:r>
              <a:rPr lang="pt-BR" dirty="0" smtClean="0"/>
              <a:t>Carta-Circular BACEN n. 3.236, de 8.6.2006</a:t>
            </a:r>
          </a:p>
        </p:txBody>
      </p:sp>
    </p:spTree>
    <p:extLst>
      <p:ext uri="{BB962C8B-B14F-4D97-AF65-F5344CB8AC3E}">
        <p14:creationId xmlns="" xmlns:p14="http://schemas.microsoft.com/office/powerpoint/2010/main" val="130578817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5º</a:t>
            </a:r>
            <a:r>
              <a:rPr lang="pt-BR" dirty="0" smtClean="0"/>
              <a:t> As despesas já contraídas e não pagas até a data a que se refere o </a:t>
            </a:r>
            <a:r>
              <a:rPr lang="pt-BR" i="1" dirty="0" smtClean="0"/>
              <a:t>caput</a:t>
            </a:r>
            <a:r>
              <a:rPr lang="pt-BR" dirty="0" smtClean="0"/>
              <a:t> deverão ser comprovadas por documento fiscal idôneo ou por outro permitido pela legislação tributária, emitido na data da realização da despesa.</a:t>
            </a:r>
            <a:endParaRPr lang="pt-BR" dirty="0"/>
          </a:p>
        </p:txBody>
      </p:sp>
    </p:spTree>
    <p:extLst>
      <p:ext uri="{BB962C8B-B14F-4D97-AF65-F5344CB8AC3E}">
        <p14:creationId xmlns="" xmlns:p14="http://schemas.microsoft.com/office/powerpoint/2010/main" val="240148410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DÍVIDAS DE CAMPANHA:</a:t>
            </a:r>
            <a:r>
              <a:rPr lang="pt-BR" b="1" dirty="0" smtClean="0"/>
              <a:t> </a:t>
            </a:r>
          </a:p>
          <a:p>
            <a:pPr marL="0" indent="0">
              <a:buNone/>
            </a:pPr>
            <a:endParaRPr lang="pt-BR" sz="2900" b="1" dirty="0" smtClean="0"/>
          </a:p>
          <a:p>
            <a:pPr>
              <a:buFontTx/>
              <a:buChar char="-"/>
            </a:pPr>
            <a:r>
              <a:rPr lang="pt-BR" b="1" dirty="0" smtClean="0"/>
              <a:t>Lei 12.034/2009</a:t>
            </a:r>
            <a:r>
              <a:rPr lang="pt-BR" dirty="0" smtClean="0"/>
              <a:t>: </a:t>
            </a:r>
          </a:p>
          <a:p>
            <a:pPr marL="0" indent="0">
              <a:buNone/>
            </a:pPr>
            <a:r>
              <a:rPr lang="pt-BR" dirty="0" smtClean="0"/>
              <a:t>Art. 29. (...)</a:t>
            </a:r>
          </a:p>
          <a:p>
            <a:pPr marL="0" indent="0">
              <a:buNone/>
            </a:pPr>
            <a:r>
              <a:rPr lang="pt-BR" dirty="0" smtClean="0"/>
              <a:t>§ 3º Eventuais débitos de campanha não quitados até a data da apresentação da prestação de contas poderão ser assumidos pelo partido político, por decisão do seu órgão nacional de direção partidária.</a:t>
            </a:r>
          </a:p>
          <a:p>
            <a:pPr marL="0" indent="0">
              <a:buNone/>
            </a:pPr>
            <a:r>
              <a:rPr lang="pt-BR" dirty="0" smtClean="0"/>
              <a:t>§ 4º No caso do disposto no § 3º, o órgão partidário da respectiva circunscrição eleitoral passará a responder por todas as dívidas solidariamente com o candidato, hipótese em que a existência do débito não poderá ser considerada como causa para a rejeição das contas.</a:t>
            </a:r>
            <a:endParaRPr lang="pt-BR" dirty="0"/>
          </a:p>
        </p:txBody>
      </p:sp>
    </p:spTree>
    <p:extLst>
      <p:ext uri="{BB962C8B-B14F-4D97-AF65-F5344CB8AC3E}">
        <p14:creationId xmlns="" xmlns:p14="http://schemas.microsoft.com/office/powerpoint/2010/main" val="24397757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900" b="1" dirty="0" smtClean="0">
                <a:solidFill>
                  <a:srgbClr val="FF0000"/>
                </a:solidFill>
              </a:rPr>
              <a:t>DÍVIDAS DE CAMPANHA: </a:t>
            </a:r>
          </a:p>
          <a:p>
            <a:pPr marL="0" indent="0">
              <a:buNone/>
            </a:pPr>
            <a:endParaRPr lang="pt-BR" dirty="0" smtClean="0"/>
          </a:p>
          <a:p>
            <a:pPr>
              <a:buFontTx/>
              <a:buChar char="-"/>
            </a:pPr>
            <a:r>
              <a:rPr lang="pt-BR" dirty="0" smtClean="0"/>
              <a:t>Assunção de dívidas de campanha pelos partidos (novidade da minirreforma eleitoral – Lei 12.034/2009, eleições de 2010)</a:t>
            </a:r>
          </a:p>
          <a:p>
            <a:pPr>
              <a:buFontTx/>
              <a:buChar char="-"/>
            </a:pPr>
            <a:r>
              <a:rPr lang="pt-BR" b="1" dirty="0" smtClean="0"/>
              <a:t>1998</a:t>
            </a:r>
            <a:r>
              <a:rPr lang="pt-BR" dirty="0" smtClean="0"/>
              <a:t>: “recursos de origem reconhecida” (Res. 20.102, art. 13)</a:t>
            </a:r>
          </a:p>
          <a:p>
            <a:pPr>
              <a:buFontTx/>
              <a:buChar char="-"/>
            </a:pPr>
            <a:r>
              <a:rPr lang="pt-BR" b="1" dirty="0" smtClean="0"/>
              <a:t>2000</a:t>
            </a:r>
            <a:r>
              <a:rPr lang="pt-BR" dirty="0" smtClean="0"/>
              <a:t>: obrigações a pagar até a data da entrega da prestação de contas (20.566, art. 16). Fim das dívidas de campanha</a:t>
            </a:r>
          </a:p>
          <a:p>
            <a:pPr>
              <a:buFontTx/>
              <a:buChar char="-"/>
            </a:pPr>
            <a:r>
              <a:rPr lang="pt-BR" b="1" dirty="0" smtClean="0"/>
              <a:t>2002</a:t>
            </a:r>
            <a:r>
              <a:rPr lang="pt-BR" dirty="0" smtClean="0"/>
              <a:t>: obrigações a pagar até a data limite para a entrega das contas de campanha (20.987, art. 19)</a:t>
            </a:r>
          </a:p>
        </p:txBody>
      </p:sp>
    </p:spTree>
    <p:extLst>
      <p:ext uri="{BB962C8B-B14F-4D97-AF65-F5344CB8AC3E}">
        <p14:creationId xmlns="" xmlns:p14="http://schemas.microsoft.com/office/powerpoint/2010/main" val="61133880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2900" b="1" dirty="0" smtClean="0">
                <a:solidFill>
                  <a:srgbClr val="FF0000"/>
                </a:solidFill>
              </a:rPr>
              <a:t>DÍVIDAS DE CAMPANHA: </a:t>
            </a:r>
          </a:p>
          <a:p>
            <a:pPr marL="0" indent="0">
              <a:buNone/>
            </a:pPr>
            <a:r>
              <a:rPr lang="pt-BR" b="1" dirty="0" smtClean="0"/>
              <a:t>Quanto ao prazo para arrecadar:</a:t>
            </a:r>
          </a:p>
          <a:p>
            <a:pPr>
              <a:buFontTx/>
              <a:buChar char="-"/>
            </a:pPr>
            <a:r>
              <a:rPr lang="pt-BR" b="1" dirty="0" smtClean="0"/>
              <a:t>1998</a:t>
            </a:r>
            <a:r>
              <a:rPr lang="pt-BR" dirty="0" smtClean="0"/>
              <a:t>: arrecadação até o dia da eleição (art. 4º da res. 20.102)</a:t>
            </a:r>
          </a:p>
          <a:p>
            <a:pPr>
              <a:buFontTx/>
              <a:buChar char="-"/>
            </a:pPr>
            <a:r>
              <a:rPr lang="pt-BR" b="1" dirty="0" smtClean="0"/>
              <a:t>2000:</a:t>
            </a:r>
            <a:r>
              <a:rPr lang="pt-BR" dirty="0" smtClean="0"/>
              <a:t> exceção para as obrigações a pagar – até o dia da apresentação da prestação de contas (art. 16, VIII, </a:t>
            </a:r>
            <a:r>
              <a:rPr lang="pt-BR" i="1" dirty="0" smtClean="0"/>
              <a:t>a</a:t>
            </a:r>
            <a:r>
              <a:rPr lang="pt-BR" dirty="0" smtClean="0"/>
              <a:t>, e 17,VIII, </a:t>
            </a:r>
            <a:r>
              <a:rPr lang="pt-BR" i="1" dirty="0" smtClean="0"/>
              <a:t>a</a:t>
            </a:r>
            <a:r>
              <a:rPr lang="pt-BR" dirty="0" smtClean="0"/>
              <a:t>, da res. 20.566)</a:t>
            </a:r>
          </a:p>
          <a:p>
            <a:pPr>
              <a:buFontTx/>
              <a:buChar char="-"/>
            </a:pPr>
            <a:r>
              <a:rPr lang="pt-BR" b="1" dirty="0" smtClean="0"/>
              <a:t>2002</a:t>
            </a:r>
            <a:r>
              <a:rPr lang="pt-BR" dirty="0" smtClean="0"/>
              <a:t>: obrigações a pagar até o término do prazo para apresentação da prestação de contas (art. 19 da res. 20.987/02)</a:t>
            </a:r>
          </a:p>
          <a:p>
            <a:pPr>
              <a:buFontTx/>
              <a:buChar char="-"/>
            </a:pPr>
            <a:r>
              <a:rPr lang="pt-BR" b="1" dirty="0" smtClean="0"/>
              <a:t>2006</a:t>
            </a:r>
            <a:r>
              <a:rPr lang="pt-BR" dirty="0" smtClean="0"/>
              <a:t>: comprovação das obrigações a pagar com documentos fiscais da data da realização (art. 19, § 2º da res. 22.250/06)</a:t>
            </a:r>
          </a:p>
        </p:txBody>
      </p:sp>
    </p:spTree>
    <p:extLst>
      <p:ext uri="{BB962C8B-B14F-4D97-AF65-F5344CB8AC3E}">
        <p14:creationId xmlns="" xmlns:p14="http://schemas.microsoft.com/office/powerpoint/2010/main" val="259622231"/>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DÍVIDAS DE CAMPANHA: </a:t>
            </a:r>
          </a:p>
          <a:p>
            <a:pPr marL="0" indent="0">
              <a:buNone/>
            </a:pPr>
            <a:endParaRPr lang="pt-BR" dirty="0" smtClean="0"/>
          </a:p>
          <a:p>
            <a:pPr>
              <a:buFontTx/>
              <a:buChar char="-"/>
            </a:pPr>
            <a:r>
              <a:rPr lang="pt-BR" b="1" dirty="0" smtClean="0"/>
              <a:t>2004</a:t>
            </a:r>
            <a:r>
              <a:rPr lang="pt-BR" dirty="0" smtClean="0"/>
              <a:t>: possibilidade do partido assumir dívidas do candidato (21.609, art. 32, § 2º). Acabou em 2006, foi expressamente vedada em 2008 (22.715, art. 21, § 1º), voltou com a lei de 2009.</a:t>
            </a:r>
          </a:p>
          <a:p>
            <a:pPr>
              <a:buFontTx/>
              <a:buChar char="-"/>
            </a:pPr>
            <a:r>
              <a:rPr lang="pt-BR" b="1" dirty="0" smtClean="0"/>
              <a:t>2006</a:t>
            </a:r>
            <a:r>
              <a:rPr lang="pt-BR" dirty="0" smtClean="0"/>
              <a:t>: exigência de comprovação fiscal das despesas emitida na data de sua realização (22.250, art. 19, § 2º)</a:t>
            </a:r>
          </a:p>
          <a:p>
            <a:pPr>
              <a:buFontTx/>
              <a:buChar char="-"/>
            </a:pPr>
            <a:r>
              <a:rPr lang="pt-BR" b="1" dirty="0" smtClean="0"/>
              <a:t>2010</a:t>
            </a:r>
            <a:r>
              <a:rPr lang="pt-BR" dirty="0" smtClean="0"/>
              <a:t>: regulamentação da permissão legal para o partido assumir dívidas de campanha (23.217, art. 20, §§ 2º a 4º)</a:t>
            </a:r>
          </a:p>
          <a:p>
            <a:pPr>
              <a:buFontTx/>
              <a:buChar char="-"/>
            </a:pPr>
            <a:r>
              <a:rPr lang="pt-BR" b="1" dirty="0" smtClean="0"/>
              <a:t>2012</a:t>
            </a:r>
            <a:r>
              <a:rPr lang="pt-BR" dirty="0" smtClean="0"/>
              <a:t>: repetiu 2010 , exceto a exigência de cronograma de pagamento e quitação de dívidas.</a:t>
            </a:r>
          </a:p>
        </p:txBody>
      </p:sp>
    </p:spTree>
    <p:extLst>
      <p:ext uri="{BB962C8B-B14F-4D97-AF65-F5344CB8AC3E}">
        <p14:creationId xmlns="" xmlns:p14="http://schemas.microsoft.com/office/powerpoint/2010/main" val="86770873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endParaRPr lang="pt-BR" sz="2800" b="1" dirty="0" smtClean="0"/>
          </a:p>
          <a:p>
            <a:pPr marL="0" indent="0" algn="ctr">
              <a:buNone/>
            </a:pPr>
            <a:endParaRPr lang="pt-BR" sz="2800" b="1" dirty="0"/>
          </a:p>
          <a:p>
            <a:pPr marL="0" indent="0" algn="ctr">
              <a:buNone/>
            </a:pPr>
            <a:endParaRPr lang="pt-BR" sz="2800" b="1" dirty="0" smtClean="0"/>
          </a:p>
          <a:p>
            <a:pPr marL="0" indent="0" algn="ctr">
              <a:buNone/>
            </a:pPr>
            <a:endParaRPr lang="pt-BR" sz="2800" b="1" dirty="0"/>
          </a:p>
          <a:p>
            <a:pPr marL="0" indent="0" algn="ctr">
              <a:buNone/>
            </a:pPr>
            <a:r>
              <a:rPr lang="pt-BR" sz="2800" b="1" dirty="0" smtClean="0"/>
              <a:t>CAPÍTULO III – DOS GASTOS ELEITORAIS</a:t>
            </a:r>
          </a:p>
          <a:p>
            <a:pPr marL="0" indent="0" algn="ctr">
              <a:buNone/>
            </a:pPr>
            <a:r>
              <a:rPr lang="pt-BR" sz="2800" b="1" dirty="0" smtClean="0"/>
              <a:t>SEÇÃO I – DISPOSIÇÕES PRELIMINARES</a:t>
            </a:r>
          </a:p>
        </p:txBody>
      </p:sp>
    </p:spTree>
    <p:extLst>
      <p:ext uri="{BB962C8B-B14F-4D97-AF65-F5344CB8AC3E}">
        <p14:creationId xmlns="" xmlns:p14="http://schemas.microsoft.com/office/powerpoint/2010/main" val="409968984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8.713/93: </a:t>
            </a:r>
            <a:r>
              <a:rPr lang="pt-BR" sz="2500" dirty="0" smtClean="0"/>
              <a:t>Art. 47: I – confecção de material impresso; II – propaganda e publicidade; III – aluguel imobiliário; IV – transporte de pessoal a serviço; V - correspondência e despesas postais; VI – organização e funcionamento de Comitês e serviços das eleições; VII – carros de som e assemelhados; VIII – espetáculos e eventos de promoção de candidatura; IX – cachês de artistas; X – produção de propaganda no rádio, televisão ou vídeo; XI – brindes de campanha; XII – pesquisas e pré-testes eleitorais</a:t>
            </a:r>
            <a:endParaRPr lang="pt-BR" sz="2500" b="1" dirty="0"/>
          </a:p>
        </p:txBody>
      </p:sp>
    </p:spTree>
    <p:extLst>
      <p:ext uri="{BB962C8B-B14F-4D97-AF65-F5344CB8AC3E}">
        <p14:creationId xmlns="" xmlns:p14="http://schemas.microsoft.com/office/powerpoint/2010/main" val="317651446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a:buFontTx/>
              <a:buChar char="-"/>
            </a:pPr>
            <a:r>
              <a:rPr lang="pt-BR" sz="2500" b="1" dirty="0" smtClean="0"/>
              <a:t>Lei 9.100/95: </a:t>
            </a:r>
            <a:r>
              <a:rPr lang="pt-BR" sz="2500" dirty="0" smtClean="0"/>
              <a:t>Art. 38: Exclusão do antigo inciso VIII, referente à produção ou patrocínio de espetáculos ou eventos promocionais de candidatura, e do antigo inciso X (pagamento de cachê de artistas ou animadores de eventos relacionados a candidaturas); inclusão do novo inciso XI – aluguel de bens particulares para veiculação, por qualquer meio, de propaganda eleitoral</a:t>
            </a:r>
          </a:p>
          <a:p>
            <a:pPr>
              <a:buFontTx/>
              <a:buChar char="-"/>
            </a:pPr>
            <a:r>
              <a:rPr lang="pt-BR" sz="2500" b="1" dirty="0" smtClean="0"/>
              <a:t>Obs.: os incisos VIII e X, excluídos, continuaram sendo permitidos como espécies de despesas com propaganda</a:t>
            </a:r>
            <a:endParaRPr lang="pt-BR" sz="2500" b="1" dirty="0"/>
          </a:p>
        </p:txBody>
      </p:sp>
    </p:spTree>
    <p:extLst>
      <p:ext uri="{BB962C8B-B14F-4D97-AF65-F5344CB8AC3E}">
        <p14:creationId xmlns="" xmlns:p14="http://schemas.microsoft.com/office/powerpoint/2010/main" val="297315329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9.504/97: </a:t>
            </a:r>
            <a:r>
              <a:rPr lang="pt-BR" sz="2500" dirty="0" smtClean="0"/>
              <a:t>Art. 26: “Dentre outros”: acréscimo dos novos incisos VII (remuneração ou gratificação de qualquer espécie a pessoal que preste serviços necessários às eleições); IX (produção ou patrocínio de espetáculos ou eventos promocionais de candidatura); XI (pagamento de cachê de artistas ou animadores de eventos relacionados a campanha eleitoral); XV (custos com a criação e inclusão de sítios na Internet); XVI (multas aplicadas aos partidos ou candidatos por infração ao disposto na legislação eleitoral)</a:t>
            </a:r>
            <a:endParaRPr lang="pt-BR" sz="2500" b="1" dirty="0"/>
          </a:p>
        </p:txBody>
      </p:sp>
    </p:spTree>
    <p:extLst>
      <p:ext uri="{BB962C8B-B14F-4D97-AF65-F5344CB8AC3E}">
        <p14:creationId xmlns="" xmlns:p14="http://schemas.microsoft.com/office/powerpoint/2010/main" val="109135688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a:buFontTx/>
              <a:buChar char="-"/>
            </a:pPr>
            <a:r>
              <a:rPr lang="pt-BR" sz="2500" b="1" dirty="0" smtClean="0"/>
              <a:t>Lei 11.300/06: </a:t>
            </a:r>
            <a:r>
              <a:rPr lang="pt-BR" sz="2500" dirty="0" smtClean="0"/>
              <a:t>Art. 26: revogou na lei eleitoral os incisos XI (pagamento de cachês de artistas ou animadores de eventos relacionados à campanha eleitoral) e XII (confecção, aquisição e distribuição de camisetas, chaveiros e outros brindes de campanha); acrescentou o novo inciso XVII – produção de </a:t>
            </a:r>
            <a:r>
              <a:rPr lang="pt-BR" sz="2500" i="1" dirty="0" smtClean="0"/>
              <a:t>jingles</a:t>
            </a:r>
            <a:r>
              <a:rPr lang="pt-BR" sz="2500" dirty="0" smtClean="0"/>
              <a:t>, vinhetas e slogans para propaganda eleitoral</a:t>
            </a:r>
          </a:p>
          <a:p>
            <a:pPr>
              <a:buFontTx/>
              <a:buChar char="-"/>
            </a:pPr>
            <a:r>
              <a:rPr lang="pt-BR" sz="2500" b="1" dirty="0" smtClean="0"/>
              <a:t>Art. 39, </a:t>
            </a:r>
            <a:r>
              <a:rPr lang="pt-BR" sz="2800" b="1" dirty="0" smtClean="0"/>
              <a:t>§ 8º: proibição de propaganda em </a:t>
            </a:r>
            <a:r>
              <a:rPr lang="pt-BR" sz="2800" b="1" i="1" dirty="0" smtClean="0"/>
              <a:t>outdoors</a:t>
            </a:r>
            <a:endParaRPr lang="pt-BR" sz="2500" b="1" dirty="0"/>
          </a:p>
        </p:txBody>
      </p:sp>
    </p:spTree>
    <p:extLst>
      <p:ext uri="{BB962C8B-B14F-4D97-AF65-F5344CB8AC3E}">
        <p14:creationId xmlns="" xmlns:p14="http://schemas.microsoft.com/office/powerpoint/2010/main" val="990654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fontScale="92500"/>
          </a:bodyPr>
          <a:lstStyle/>
          <a:p>
            <a:pPr marL="0" indent="0" algn="just">
              <a:buNone/>
            </a:pPr>
            <a:r>
              <a:rPr lang="pt-BR" sz="3600" b="1" dirty="0" smtClean="0"/>
              <a:t>OUTRAS NORMAS/2008:</a:t>
            </a:r>
          </a:p>
          <a:p>
            <a:pPr marL="0" indent="0" algn="just">
              <a:buNone/>
            </a:pPr>
            <a:endParaRPr lang="pt-BR" b="1" dirty="0" smtClean="0"/>
          </a:p>
          <a:p>
            <a:pPr algn="just">
              <a:buFontTx/>
              <a:buChar char="-"/>
            </a:pPr>
            <a:r>
              <a:rPr lang="pt-BR" dirty="0" smtClean="0"/>
              <a:t>Resolução n. 22.867, de 24 de junho de 2008</a:t>
            </a:r>
          </a:p>
          <a:p>
            <a:pPr algn="just">
              <a:buFontTx/>
              <a:buChar char="-"/>
            </a:pPr>
            <a:r>
              <a:rPr lang="pt-BR" dirty="0" smtClean="0"/>
              <a:t>Resolução n. 22.868, de 24 de junho de 2008</a:t>
            </a:r>
          </a:p>
          <a:p>
            <a:pPr algn="just">
              <a:buFontTx/>
              <a:buChar char="-"/>
            </a:pPr>
            <a:r>
              <a:rPr lang="pt-BR" dirty="0" smtClean="0"/>
              <a:t>Instrução Normativa Conjunta RFB/TSE n. 838, de 18 de abril de 2008</a:t>
            </a:r>
          </a:p>
          <a:p>
            <a:pPr algn="just">
              <a:buFontTx/>
              <a:buChar char="-"/>
            </a:pPr>
            <a:r>
              <a:rPr lang="pt-BR" dirty="0" smtClean="0"/>
              <a:t>Carta-Circular BACEN n. 3.320, de 4 de junho de 2008</a:t>
            </a:r>
          </a:p>
        </p:txBody>
      </p:sp>
    </p:spTree>
    <p:extLst>
      <p:ext uri="{BB962C8B-B14F-4D97-AF65-F5344CB8AC3E}">
        <p14:creationId xmlns="" xmlns:p14="http://schemas.microsoft.com/office/powerpoint/2010/main" val="93525716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12.034/2009: </a:t>
            </a:r>
            <a:r>
              <a:rPr lang="pt-BR" sz="2500" dirty="0" smtClean="0"/>
              <a:t>Art. 26: “Dentre outros”: acréscimo dos novos incisos VII (remuneração ou gratificação de qualquer espécie a pessoal que preste serviços necessários às eleições); IX (produção ou patrocínio de espetáculos ou eventos promocionais de candidatura); XI (pagamento de cachê de artistas ou animadores de eventos relacionados a campanha eleitoral); XV (custos com a criação e inclusão de sítios na Internet); XVI (multas aplicadas aos partidos ou candidatos por infração ao disposto na legislação eleitoral)</a:t>
            </a:r>
            <a:endParaRPr lang="pt-BR" sz="2500" b="1" dirty="0"/>
          </a:p>
        </p:txBody>
      </p:sp>
    </p:spTree>
    <p:extLst>
      <p:ext uri="{BB962C8B-B14F-4D97-AF65-F5344CB8AC3E}">
        <p14:creationId xmlns="" xmlns:p14="http://schemas.microsoft.com/office/powerpoint/2010/main" val="401926719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2008: </a:t>
            </a:r>
            <a:r>
              <a:rPr lang="pt-BR" sz="2600" dirty="0"/>
              <a:t>I</a:t>
            </a:r>
            <a:r>
              <a:rPr lang="pt-BR" sz="2600" dirty="0" smtClean="0"/>
              <a:t>dentificação de contratante, contratado e tiragem nos impressos de campanha (art. 22, § 1º, res. 22.715); possibilidade de contratação antecipada da implantação de comitês financeiros e de campanha, sem antecipar gastos (art. 22, § 5º, res. 22.715)</a:t>
            </a:r>
          </a:p>
          <a:p>
            <a:pPr>
              <a:buFontTx/>
              <a:buChar char="-"/>
            </a:pPr>
            <a:r>
              <a:rPr lang="pt-BR" sz="2600" b="1" dirty="0" smtClean="0"/>
              <a:t>Art. 39, § 8º: </a:t>
            </a:r>
            <a:r>
              <a:rPr lang="pt-BR" sz="2600" dirty="0" smtClean="0"/>
              <a:t>Proibição de propaganda em </a:t>
            </a:r>
            <a:r>
              <a:rPr lang="pt-BR" sz="2600" i="1" dirty="0" smtClean="0"/>
              <a:t>outdoors</a:t>
            </a:r>
          </a:p>
          <a:p>
            <a:pPr>
              <a:buFontTx/>
              <a:buChar char="-"/>
            </a:pPr>
            <a:r>
              <a:rPr lang="pt-BR" sz="2600" b="1" dirty="0" smtClean="0"/>
              <a:t>Lei 12.034/2009, art. 38, § 1º:</a:t>
            </a:r>
            <a:r>
              <a:rPr lang="pt-BR" sz="2600" dirty="0" smtClean="0"/>
              <a:t> identificação e tiragem em impressos de campanha</a:t>
            </a:r>
            <a:endParaRPr lang="pt-BR" sz="2600" dirty="0"/>
          </a:p>
        </p:txBody>
      </p:sp>
    </p:spTree>
    <p:extLst>
      <p:ext uri="{BB962C8B-B14F-4D97-AF65-F5344CB8AC3E}">
        <p14:creationId xmlns="" xmlns:p14="http://schemas.microsoft.com/office/powerpoint/2010/main" val="4170892508"/>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2008: </a:t>
            </a:r>
            <a:r>
              <a:rPr lang="pt-BR" sz="2600" dirty="0" smtClean="0"/>
              <a:t>“Adiantamento” de contratações referentes à instalação física de comitês de campanha e financeiros, formalizados e sem desembolso financeiro antes do início da campanha (art. 22, </a:t>
            </a:r>
            <a:r>
              <a:rPr lang="pt-BR" sz="2800" dirty="0" smtClean="0"/>
              <a:t>§ 5º, res. 22.715)</a:t>
            </a:r>
          </a:p>
          <a:p>
            <a:pPr>
              <a:buFontTx/>
              <a:buChar char="-"/>
            </a:pPr>
            <a:r>
              <a:rPr lang="pt-BR" sz="2800" b="1" dirty="0" smtClean="0"/>
              <a:t>2010: </a:t>
            </a:r>
            <a:r>
              <a:rPr lang="pt-BR" sz="2800" dirty="0" smtClean="0"/>
              <a:t>Fixação do dia 10 de junho como limite inicial para antecipação da contratação de gastos para instalação física de comitês (art. 21, § 7º, da res. 23.217) </a:t>
            </a:r>
            <a:endParaRPr lang="pt-BR" sz="2600" dirty="0" smtClean="0"/>
          </a:p>
        </p:txBody>
      </p:sp>
    </p:spTree>
    <p:extLst>
      <p:ext uri="{BB962C8B-B14F-4D97-AF65-F5344CB8AC3E}">
        <p14:creationId xmlns="" xmlns:p14="http://schemas.microsoft.com/office/powerpoint/2010/main" val="128162572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2010: </a:t>
            </a:r>
            <a:r>
              <a:rPr lang="pt-BR" sz="2600" dirty="0" smtClean="0"/>
              <a:t>Exclusão das despesas referentes a aluguel de bens particulares para veiculação, por qualquer meio, de propaganda eleitoral, cf. art. 37, § 8º, da lei eleitoral, redação da lei 12.034/2009), que conflita com o texto do art. 26, XIV dessa lei</a:t>
            </a:r>
          </a:p>
        </p:txBody>
      </p:sp>
    </p:spTree>
    <p:extLst>
      <p:ext uri="{BB962C8B-B14F-4D97-AF65-F5344CB8AC3E}">
        <p14:creationId xmlns="" xmlns:p14="http://schemas.microsoft.com/office/powerpoint/2010/main" val="280261328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sz="2500" b="1" dirty="0" smtClean="0">
                <a:solidFill>
                  <a:srgbClr val="FF0000"/>
                </a:solidFill>
              </a:rPr>
              <a:t>GASTOS ELEITORAIS:</a:t>
            </a:r>
          </a:p>
          <a:p>
            <a:pPr marL="0" indent="0">
              <a:buNone/>
            </a:pPr>
            <a:r>
              <a:rPr lang="pt-BR" sz="2800" b="1" dirty="0" smtClean="0"/>
              <a:t>Gastos de candidatos e comitês em favor de outros candidatos e comitês:</a:t>
            </a:r>
          </a:p>
          <a:p>
            <a:pPr>
              <a:buFontTx/>
              <a:buChar char="-"/>
            </a:pPr>
            <a:r>
              <a:rPr lang="pt-BR" sz="2700" b="1" dirty="0" smtClean="0"/>
              <a:t>2002:</a:t>
            </a:r>
            <a:r>
              <a:rPr lang="pt-BR" sz="2700" dirty="0" smtClean="0"/>
              <a:t> art. 18 da res. 20.987 – Enquadramento como doações e cômputo no limite de gastos do doador, se candidato</a:t>
            </a:r>
          </a:p>
          <a:p>
            <a:pPr>
              <a:buFontTx/>
              <a:buChar char="-"/>
            </a:pPr>
            <a:r>
              <a:rPr lang="pt-BR" sz="2700" b="1" dirty="0" smtClean="0"/>
              <a:t>2004:</a:t>
            </a:r>
            <a:r>
              <a:rPr lang="pt-BR" sz="2700" dirty="0" smtClean="0"/>
              <a:t> art. 25 da res. 21.609 – Diferenciação levando em conta a origem dos recursos doados ao outro candidato (se próprios ou de doações de terceiros)</a:t>
            </a:r>
          </a:p>
          <a:p>
            <a:pPr>
              <a:buFontTx/>
              <a:buChar char="-"/>
            </a:pPr>
            <a:r>
              <a:rPr lang="pt-BR" sz="2700" b="1" dirty="0" smtClean="0"/>
              <a:t>2006:</a:t>
            </a:r>
            <a:r>
              <a:rPr lang="pt-BR" sz="2700" dirty="0" smtClean="0"/>
              <a:t> “sumiço” da doação de candidato em benefício de outro candidato ou comitê financeiro (art. 20, § 2º, da res. 22.250), mas mantida a possibilidade cf. interpretação sistêmica à luz do art. 15); lapso reparado no art. 22, § 2º da res. 22.715/2008</a:t>
            </a:r>
          </a:p>
          <a:p>
            <a:pPr>
              <a:buFontTx/>
              <a:buChar char="-"/>
            </a:pPr>
            <a:endParaRPr lang="pt-BR" sz="2800" b="1" dirty="0" smtClean="0"/>
          </a:p>
        </p:txBody>
      </p:sp>
    </p:spTree>
    <p:extLst>
      <p:ext uri="{BB962C8B-B14F-4D97-AF65-F5344CB8AC3E}">
        <p14:creationId xmlns="" xmlns:p14="http://schemas.microsoft.com/office/powerpoint/2010/main" val="85816443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Art. 30. </a:t>
            </a:r>
            <a:r>
              <a:rPr lang="pt-BR" dirty="0" smtClean="0"/>
              <a:t>São gastos eleitorais, sujeitos a registro e aos limites fixados (Lei n. 9.504/97, art. 26):</a:t>
            </a:r>
          </a:p>
          <a:p>
            <a:pPr marL="0" indent="0">
              <a:buNone/>
            </a:pPr>
            <a:r>
              <a:rPr lang="pt-BR" b="1" dirty="0" smtClean="0"/>
              <a:t>I –</a:t>
            </a:r>
            <a:r>
              <a:rPr lang="pt-BR" dirty="0" smtClean="0"/>
              <a:t> Confecção de material impresso de qualquer natureza e tamanho;</a:t>
            </a:r>
          </a:p>
          <a:p>
            <a:pPr marL="0" indent="0">
              <a:buNone/>
            </a:pPr>
            <a:r>
              <a:rPr lang="pt-BR" b="1" dirty="0" smtClean="0"/>
              <a:t>II –</a:t>
            </a:r>
            <a:r>
              <a:rPr lang="pt-BR" dirty="0" smtClean="0"/>
              <a:t> Propaganda e publicidade direta ou indireta, por qualquer meio de divulgação;</a:t>
            </a:r>
            <a:endParaRPr lang="pt-BR" dirty="0"/>
          </a:p>
        </p:txBody>
      </p:sp>
    </p:spTree>
    <p:extLst>
      <p:ext uri="{BB962C8B-B14F-4D97-AF65-F5344CB8AC3E}">
        <p14:creationId xmlns="" xmlns:p14="http://schemas.microsoft.com/office/powerpoint/2010/main" val="876737812"/>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III –</a:t>
            </a:r>
            <a:r>
              <a:rPr lang="pt-BR" dirty="0" smtClean="0"/>
              <a:t> Aluguel de locais para a promoção de atos de campanha eleitoral;</a:t>
            </a:r>
          </a:p>
          <a:p>
            <a:pPr marL="0" indent="0">
              <a:buNone/>
            </a:pPr>
            <a:r>
              <a:rPr lang="pt-BR" b="1" dirty="0" smtClean="0"/>
              <a:t>IV –</a:t>
            </a:r>
            <a:r>
              <a:rPr lang="pt-BR" dirty="0" smtClean="0"/>
              <a:t> Despesas com transporte ou deslocamento de candidato e de pessoal a serviço das candidaturas;</a:t>
            </a:r>
          </a:p>
          <a:p>
            <a:pPr marL="0" indent="0">
              <a:buNone/>
            </a:pPr>
            <a:r>
              <a:rPr lang="pt-BR" b="1" dirty="0" smtClean="0"/>
              <a:t>V –</a:t>
            </a:r>
            <a:r>
              <a:rPr lang="pt-BR" dirty="0" smtClean="0"/>
              <a:t> Correspondências e despesas postais;</a:t>
            </a:r>
          </a:p>
          <a:p>
            <a:pPr marL="0" indent="0">
              <a:buNone/>
            </a:pPr>
            <a:r>
              <a:rPr lang="pt-BR" b="1" dirty="0" smtClean="0"/>
              <a:t>VI –</a:t>
            </a:r>
            <a:r>
              <a:rPr lang="pt-BR" dirty="0" smtClean="0"/>
              <a:t> Despesas de instalação, organização e funcionamento de comitês financeiros e serviços necessários às eleições;</a:t>
            </a:r>
            <a:endParaRPr lang="pt-BR" dirty="0"/>
          </a:p>
        </p:txBody>
      </p:sp>
    </p:spTree>
    <p:extLst>
      <p:ext uri="{BB962C8B-B14F-4D97-AF65-F5344CB8AC3E}">
        <p14:creationId xmlns="" xmlns:p14="http://schemas.microsoft.com/office/powerpoint/2010/main" val="2950396698"/>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VII –</a:t>
            </a:r>
            <a:r>
              <a:rPr lang="pt-BR" dirty="0" smtClean="0"/>
              <a:t> Remuneração ou gratificação de qualquer espécie paga a quem preste serviços às candidaturas, aos comitês financeiros ou aos partidos políticos;</a:t>
            </a:r>
          </a:p>
          <a:p>
            <a:pPr marL="0" indent="0">
              <a:buNone/>
            </a:pPr>
            <a:r>
              <a:rPr lang="pt-BR" b="1" dirty="0" smtClean="0"/>
              <a:t>VIII –</a:t>
            </a:r>
            <a:r>
              <a:rPr lang="pt-BR" dirty="0" smtClean="0"/>
              <a:t> Montagem e operação de carros de som, de propaganda e de assemelhados;</a:t>
            </a:r>
          </a:p>
          <a:p>
            <a:pPr marL="0" indent="0">
              <a:buNone/>
            </a:pPr>
            <a:r>
              <a:rPr lang="pt-BR" b="1" dirty="0" smtClean="0"/>
              <a:t>IX –</a:t>
            </a:r>
            <a:r>
              <a:rPr lang="pt-BR" dirty="0" smtClean="0"/>
              <a:t> Realização de comícios ou eventos destinados à promoção de candidatura;</a:t>
            </a:r>
            <a:endParaRPr lang="pt-BR" dirty="0"/>
          </a:p>
        </p:txBody>
      </p:sp>
    </p:spTree>
    <p:extLst>
      <p:ext uri="{BB962C8B-B14F-4D97-AF65-F5344CB8AC3E}">
        <p14:creationId xmlns="" xmlns:p14="http://schemas.microsoft.com/office/powerpoint/2010/main" val="129228324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X –</a:t>
            </a:r>
            <a:r>
              <a:rPr lang="pt-BR" dirty="0" smtClean="0"/>
              <a:t> Produção de programas de rádio, televisão ou vídeo, inclusive os destinados à propaganda gratuita;</a:t>
            </a:r>
          </a:p>
          <a:p>
            <a:pPr marL="0" indent="0">
              <a:buNone/>
            </a:pPr>
            <a:r>
              <a:rPr lang="pt-BR" b="1" dirty="0" smtClean="0"/>
              <a:t>XI –</a:t>
            </a:r>
            <a:r>
              <a:rPr lang="pt-BR" dirty="0" smtClean="0"/>
              <a:t> Realização de pesquisas ou testes pré-eleitorais;</a:t>
            </a:r>
          </a:p>
          <a:p>
            <a:pPr marL="0" indent="0">
              <a:buNone/>
            </a:pPr>
            <a:r>
              <a:rPr lang="pt-BR" b="1" dirty="0" smtClean="0"/>
              <a:t>XII –</a:t>
            </a:r>
            <a:r>
              <a:rPr lang="pt-BR" dirty="0" smtClean="0"/>
              <a:t> Custos com a criação e inclusão de páginas na internet;</a:t>
            </a:r>
          </a:p>
          <a:p>
            <a:pPr marL="0" indent="0">
              <a:buNone/>
            </a:pPr>
            <a:r>
              <a:rPr lang="pt-BR" b="1" dirty="0" smtClean="0"/>
              <a:t>XIII –</a:t>
            </a:r>
            <a:r>
              <a:rPr lang="pt-BR" dirty="0" smtClean="0"/>
              <a:t> Multas aplicadas, até as eleições, aos partidos políticos ou aos candidatos por infração ao disposto na legislação eleitoral;</a:t>
            </a:r>
            <a:endParaRPr lang="pt-BR" dirty="0"/>
          </a:p>
        </p:txBody>
      </p:sp>
    </p:spTree>
    <p:extLst>
      <p:ext uri="{BB962C8B-B14F-4D97-AF65-F5344CB8AC3E}">
        <p14:creationId xmlns="" xmlns:p14="http://schemas.microsoft.com/office/powerpoint/2010/main" val="950896268"/>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XIV –</a:t>
            </a:r>
            <a:r>
              <a:rPr lang="pt-BR" dirty="0" smtClean="0"/>
              <a:t> Doações para outros candidatos, comitês financeiros ou partidos políticos;</a:t>
            </a:r>
          </a:p>
          <a:p>
            <a:pPr marL="0" indent="0">
              <a:buNone/>
            </a:pPr>
            <a:r>
              <a:rPr lang="pt-BR" b="1" dirty="0" smtClean="0"/>
              <a:t>XV –</a:t>
            </a:r>
            <a:r>
              <a:rPr lang="pt-BR" dirty="0" smtClean="0"/>
              <a:t> Produção de </a:t>
            </a:r>
            <a:r>
              <a:rPr lang="pt-BR" i="1" dirty="0" smtClean="0"/>
              <a:t>jingles</a:t>
            </a:r>
            <a:r>
              <a:rPr lang="pt-BR" dirty="0" smtClean="0"/>
              <a:t>, vinhetas e </a:t>
            </a:r>
            <a:r>
              <a:rPr lang="pt-BR" i="1" dirty="0" smtClean="0"/>
              <a:t>slogans</a:t>
            </a:r>
            <a:r>
              <a:rPr lang="pt-BR" dirty="0" smtClean="0"/>
              <a:t> para propaganda eleitoral.</a:t>
            </a:r>
          </a:p>
          <a:p>
            <a:pPr marL="0" indent="0">
              <a:buNone/>
            </a:pPr>
            <a:r>
              <a:rPr lang="pt-BR" b="1" dirty="0" smtClean="0"/>
              <a:t>§ 1º </a:t>
            </a:r>
            <a:r>
              <a:rPr lang="pt-BR" dirty="0" smtClean="0"/>
              <a:t>Os gastos eleitorais de natureza financeira só poderão ser efetuados por meio de cheque nominal ou transferência bancária, ressalvadas as despesas de pequeno valor previstas nos §§ 2º e 3º.</a:t>
            </a:r>
          </a:p>
        </p:txBody>
      </p:sp>
    </p:spTree>
    <p:extLst>
      <p:ext uri="{BB962C8B-B14F-4D97-AF65-F5344CB8AC3E}">
        <p14:creationId xmlns="" xmlns:p14="http://schemas.microsoft.com/office/powerpoint/2010/main" val="2752901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Constituição da República de 1988:</a:t>
            </a:r>
          </a:p>
          <a:p>
            <a:pPr algn="just"/>
            <a:r>
              <a:rPr lang="pt-BR" dirty="0" smtClean="0"/>
              <a:t>Art. 1º: “Todo o poder emana do povo, que o exerce por meio de seus representantes eleitos ou diretamente, nos termos desta Constituição.”</a:t>
            </a:r>
          </a:p>
          <a:p>
            <a:pPr algn="just"/>
            <a:r>
              <a:rPr lang="pt-BR" dirty="0" smtClean="0"/>
              <a:t>“Art. 14. A soberania popular será exercida pelo sufrágio universal e pelo voto direto e secreto, com valor igual para todos (...)”</a:t>
            </a:r>
          </a:p>
          <a:p>
            <a:pPr algn="just"/>
            <a:r>
              <a:rPr lang="pt-BR" dirty="0" smtClean="0"/>
              <a:t>Estudos evidenciam a forte correlação entre recursos investidos e votos obtidos (MANCUSO; FERRAZ, 2011).</a:t>
            </a:r>
          </a:p>
        </p:txBody>
      </p:sp>
    </p:spTree>
    <p:extLst>
      <p:ext uri="{BB962C8B-B14F-4D97-AF65-F5344CB8AC3E}">
        <p14:creationId xmlns="" xmlns:p14="http://schemas.microsoft.com/office/powerpoint/2010/main" val="2472579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a:bodyPr>
          <a:lstStyle/>
          <a:p>
            <a:pPr marL="0" indent="0" algn="just">
              <a:buNone/>
            </a:pPr>
            <a:r>
              <a:rPr lang="pt-BR" sz="3600" b="1" dirty="0" smtClean="0"/>
              <a:t>OUTRAS NORMAS/2010:</a:t>
            </a:r>
          </a:p>
          <a:p>
            <a:pPr marL="0" indent="0" algn="just">
              <a:buNone/>
            </a:pPr>
            <a:endParaRPr lang="pt-BR" b="1" dirty="0" smtClean="0"/>
          </a:p>
          <a:p>
            <a:pPr algn="just">
              <a:buFontTx/>
              <a:buChar char="-"/>
            </a:pPr>
            <a:r>
              <a:rPr lang="pt-BR" dirty="0" smtClean="0"/>
              <a:t>Resolução n. 23.216, de 2 de março de 2010</a:t>
            </a:r>
          </a:p>
          <a:p>
            <a:pPr algn="just">
              <a:buFontTx/>
              <a:buChar char="-"/>
            </a:pPr>
            <a:r>
              <a:rPr lang="pt-BR" dirty="0" smtClean="0"/>
              <a:t>Instrução Normativa Conjunta RFB/TSE n. 1.019, de 10 de março de 2010</a:t>
            </a:r>
          </a:p>
          <a:p>
            <a:pPr algn="just">
              <a:buFontTx/>
              <a:buChar char="-"/>
            </a:pPr>
            <a:r>
              <a:rPr lang="pt-BR" dirty="0" smtClean="0"/>
              <a:t>Carta-Circular BACEN n. 3.436, de 18 de março de 2010</a:t>
            </a:r>
          </a:p>
        </p:txBody>
      </p:sp>
    </p:spTree>
    <p:extLst>
      <p:ext uri="{BB962C8B-B14F-4D97-AF65-F5344CB8AC3E}">
        <p14:creationId xmlns="" xmlns:p14="http://schemas.microsoft.com/office/powerpoint/2010/main" val="63619144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 2º</a:t>
            </a:r>
            <a:r>
              <a:rPr lang="pt-BR" dirty="0" smtClean="0"/>
              <a:t> Para o pagamento de despesas de pequeno valor, poderão o candidato, o comitê financeiro e o partido político constituir reserva individual rotativa em dinheiro (Fundo de Caixa), por todo o período da campanha eleitoral, observado o trânsito prévio desses recursos na conta bancária específica, devendo ser mantida a documentação correspondente para fins de fiscalização, e respeitados os seguintes critérios:</a:t>
            </a:r>
            <a:endParaRPr lang="pt-BR" dirty="0"/>
          </a:p>
        </p:txBody>
      </p:sp>
    </p:spTree>
    <p:extLst>
      <p:ext uri="{BB962C8B-B14F-4D97-AF65-F5344CB8AC3E}">
        <p14:creationId xmlns="" xmlns:p14="http://schemas.microsoft.com/office/powerpoint/2010/main" val="168119425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a)</a:t>
            </a:r>
            <a:r>
              <a:rPr lang="pt-BR" dirty="0" smtClean="0"/>
              <a:t> nos Municípios com até 40.000 (quarenta mil) eleitores o montante da reserva deverá ser de até R$ 5.000,00 (cinco mil reais);</a:t>
            </a:r>
          </a:p>
          <a:p>
            <a:pPr marL="0" indent="0">
              <a:buNone/>
            </a:pPr>
            <a:r>
              <a:rPr lang="pt-BR" b="1" dirty="0" smtClean="0"/>
              <a:t>b) </a:t>
            </a:r>
            <a:r>
              <a:rPr lang="pt-BR" dirty="0" smtClean="0"/>
              <a:t>nos Municípios com mais de 40.000 (quarenta mil) até 100.000 (cem mil) eleitores o montante da reserva deverá ser de até R$ 10.000,00 (dez mil reais);</a:t>
            </a:r>
          </a:p>
          <a:p>
            <a:pPr marL="0" indent="0">
              <a:buNone/>
            </a:pPr>
            <a:r>
              <a:rPr lang="pt-BR" b="1" dirty="0" smtClean="0"/>
              <a:t>c) </a:t>
            </a:r>
            <a:r>
              <a:rPr lang="pt-BR" dirty="0" smtClean="0"/>
              <a:t>nos Municípios com mais de 100.000 (cem mil) até 200.000 (duzentos mil) eleitores o montante da reserva deverá ser de até R$ 15.000,00 (quinze mil reais);</a:t>
            </a:r>
            <a:endParaRPr lang="pt-BR" dirty="0"/>
          </a:p>
        </p:txBody>
      </p:sp>
    </p:spTree>
    <p:extLst>
      <p:ext uri="{BB962C8B-B14F-4D97-AF65-F5344CB8AC3E}">
        <p14:creationId xmlns="" xmlns:p14="http://schemas.microsoft.com/office/powerpoint/2010/main" val="40254961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d) </a:t>
            </a:r>
            <a:r>
              <a:rPr lang="pt-BR" dirty="0" smtClean="0"/>
              <a:t>nos Municípios com mais de 200.000 (duzentos mil) até 500.000 (quinhentos mil) eleitores o montante da reserva deverá ser de até R$ 20.000,00 (vinte mil reais);</a:t>
            </a:r>
          </a:p>
          <a:p>
            <a:pPr marL="0" indent="0">
              <a:buNone/>
            </a:pPr>
            <a:r>
              <a:rPr lang="pt-BR" b="1" dirty="0" smtClean="0"/>
              <a:t>e) </a:t>
            </a:r>
            <a:r>
              <a:rPr lang="pt-BR" dirty="0" smtClean="0"/>
              <a:t>nos Municípios com mais de 500.000 (quinhentos mil) até 900.000 (novecentos mil) eleitores o montante da reserva deverá ser de até R$ 30.000,00 (trinta mil reais);</a:t>
            </a:r>
            <a:endParaRPr lang="pt-BR" dirty="0"/>
          </a:p>
        </p:txBody>
      </p:sp>
    </p:spTree>
    <p:extLst>
      <p:ext uri="{BB962C8B-B14F-4D97-AF65-F5344CB8AC3E}">
        <p14:creationId xmlns="" xmlns:p14="http://schemas.microsoft.com/office/powerpoint/2010/main" val="290798136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f) </a:t>
            </a:r>
            <a:r>
              <a:rPr lang="pt-BR" dirty="0" smtClean="0"/>
              <a:t>nos Municípios acima de 900.000 (novecentos mil) eleitores o montante da reserva deverá ser de até R$ 50.000,00 (cinquenta mil reais).</a:t>
            </a:r>
          </a:p>
          <a:p>
            <a:pPr marL="0" indent="0">
              <a:buNone/>
            </a:pPr>
            <a:r>
              <a:rPr lang="pt-BR" b="1" dirty="0" smtClean="0"/>
              <a:t>§ 4º</a:t>
            </a:r>
            <a:r>
              <a:rPr lang="pt-BR" dirty="0" smtClean="0"/>
              <a:t> Todo material impresso de campanha eleitoral deverá conter o número de inscrição no Cadastro Nacional de Pessoa Jurídica (CNPJ) ou o número de inscrição no Cadastro de Pessoas Físicas (CPF) do responsável pela confecção, bem como de quem a contratou, e a respectiva triagem (Lei n. 9.504/97, art. 38, § 1º).</a:t>
            </a:r>
            <a:endParaRPr lang="pt-BR" dirty="0"/>
          </a:p>
        </p:txBody>
      </p:sp>
    </p:spTree>
    <p:extLst>
      <p:ext uri="{BB962C8B-B14F-4D97-AF65-F5344CB8AC3E}">
        <p14:creationId xmlns="" xmlns:p14="http://schemas.microsoft.com/office/powerpoint/2010/main" val="308683125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5º</a:t>
            </a:r>
            <a:r>
              <a:rPr lang="pt-BR" dirty="0" smtClean="0"/>
              <a:t> Quando o material impresso veicular propaganda conjunta de diversos candidatos, os gatos relativos a cada um deles deverão constar da respectiva prestação de contas ou apenas daquela relativa ao que houver arcado com as despesas (Lei n. 9.504/97, art. 38, § 2º).</a:t>
            </a:r>
            <a:endParaRPr lang="pt-BR" dirty="0"/>
          </a:p>
        </p:txBody>
      </p:sp>
    </p:spTree>
    <p:extLst>
      <p:ext uri="{BB962C8B-B14F-4D97-AF65-F5344CB8AC3E}">
        <p14:creationId xmlns="" xmlns:p14="http://schemas.microsoft.com/office/powerpoint/2010/main" val="97223510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6º</a:t>
            </a:r>
            <a:r>
              <a:rPr lang="pt-BR" dirty="0" smtClean="0"/>
              <a:t> Os gastos efetuados por candidato, em benefício de outro candidato, comitê financeiro ou partido político, constituem doações estimáveis em dinheiro e serão computados no limite de gastos de campanha.</a:t>
            </a:r>
          </a:p>
          <a:p>
            <a:pPr marL="0" indent="0">
              <a:buNone/>
            </a:pPr>
            <a:r>
              <a:rPr lang="pt-BR" b="1" dirty="0" smtClean="0"/>
              <a:t>§ 7º</a:t>
            </a:r>
            <a:r>
              <a:rPr lang="pt-BR" dirty="0" smtClean="0"/>
              <a:t> O pagamento dos gastos eleitorais contraídos pelos candidatos será de sua responsabilidade, cabendo aos comitês financeiros e aos partidos políticos responder apenas pelos gastos que realizarem.</a:t>
            </a:r>
            <a:endParaRPr lang="pt-BR" dirty="0"/>
          </a:p>
        </p:txBody>
      </p:sp>
    </p:spTree>
    <p:extLst>
      <p:ext uri="{BB962C8B-B14F-4D97-AF65-F5344CB8AC3E}">
        <p14:creationId xmlns="" xmlns:p14="http://schemas.microsoft.com/office/powerpoint/2010/main" val="59787028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8º</a:t>
            </a:r>
            <a:r>
              <a:rPr lang="pt-BR" dirty="0" smtClean="0"/>
              <a:t> Os gastos destinados à instalação física de comitês de campanha de candidatos e de partidos políticos poderão ser contratados a partir de 10 de junho de 2012, desde que devidamente formalizados sem o desembolso financeiro e cumpridos todos os requisitos exigidos nos incisos I e II do art. 2º desta resolução.</a:t>
            </a:r>
            <a:endParaRPr lang="pt-BR" dirty="0"/>
          </a:p>
        </p:txBody>
      </p:sp>
    </p:spTree>
    <p:extLst>
      <p:ext uri="{BB962C8B-B14F-4D97-AF65-F5344CB8AC3E}">
        <p14:creationId xmlns="" xmlns:p14="http://schemas.microsoft.com/office/powerpoint/2010/main" val="254963396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9º</a:t>
            </a:r>
            <a:r>
              <a:rPr lang="pt-BR" dirty="0" smtClean="0"/>
              <a:t> Observado o disposto no parágrafo anterior, os gastos eleitorais efetivam-se na data da sua contratação, independentemente da realização do seu pagamento, momento em que a Justiça Eleitoral poderá exercer a fiscalização.</a:t>
            </a:r>
          </a:p>
          <a:p>
            <a:pPr marL="0" indent="0">
              <a:buNone/>
            </a:pPr>
            <a:endParaRPr lang="pt-BR" dirty="0"/>
          </a:p>
        </p:txBody>
      </p:sp>
    </p:spTree>
    <p:extLst>
      <p:ext uri="{BB962C8B-B14F-4D97-AF65-F5344CB8AC3E}">
        <p14:creationId xmlns="" xmlns:p14="http://schemas.microsoft.com/office/powerpoint/2010/main" val="307609500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10.</a:t>
            </a:r>
            <a:r>
              <a:rPr lang="pt-BR" dirty="0" smtClean="0"/>
              <a:t> A atividade voluntária, pessoal e direta do eleitor em apoio à candidatura ou a partido político de sua preferência não será objeto de contabilidade das doações à campanha, sem prejuízo da apuração e punição de eventuais condutas indevidas e excessos que configurem abuso do poder econômico ou qualquer outra infração a lei.</a:t>
            </a:r>
            <a:endParaRPr lang="pt-BR" dirty="0"/>
          </a:p>
        </p:txBody>
      </p:sp>
    </p:spTree>
    <p:extLst>
      <p:ext uri="{BB962C8B-B14F-4D97-AF65-F5344CB8AC3E}">
        <p14:creationId xmlns="" xmlns:p14="http://schemas.microsoft.com/office/powerpoint/2010/main" val="2875851818"/>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31. </a:t>
            </a:r>
            <a:r>
              <a:rPr lang="pt-BR" dirty="0" smtClean="0"/>
              <a:t>Com a finalidade de apoiar candidato de sua preferência, qualquer eleitor poderá realizar gastos totais até o valor de R$ 1.064,10 (mil e sessenta e quatro reais e dez centavos), não sujeitos à contabilização, desde que não reembolsados, hipótese em que o documento fiscal deverá ser emitido em nome do eleitor (Lei n. 9.504/97, art. 27).</a:t>
            </a:r>
            <a:endParaRPr lang="pt-BR" dirty="0"/>
          </a:p>
        </p:txBody>
      </p:sp>
    </p:spTree>
    <p:extLst>
      <p:ext uri="{BB962C8B-B14F-4D97-AF65-F5344CB8AC3E}">
        <p14:creationId xmlns="" xmlns:p14="http://schemas.microsoft.com/office/powerpoint/2010/main" val="35101668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BR" dirty="0" smtClean="0"/>
              <a:t>NORMAS APLICÁVEIS</a:t>
            </a:r>
            <a:endParaRPr lang="pt-BR" dirty="0"/>
          </a:p>
        </p:txBody>
      </p:sp>
      <p:sp>
        <p:nvSpPr>
          <p:cNvPr id="5" name="Espaço Reservado para Conteúdo 4"/>
          <p:cNvSpPr>
            <a:spLocks noGrp="1"/>
          </p:cNvSpPr>
          <p:nvPr>
            <p:ph idx="1"/>
          </p:nvPr>
        </p:nvSpPr>
        <p:spPr/>
        <p:txBody>
          <a:bodyPr>
            <a:normAutofit/>
          </a:bodyPr>
          <a:lstStyle/>
          <a:p>
            <a:pPr marL="0" indent="0" algn="just">
              <a:buNone/>
            </a:pPr>
            <a:r>
              <a:rPr lang="pt-BR" sz="3600" b="1" dirty="0" smtClean="0"/>
              <a:t>OUTRAS NORMAS/2012:</a:t>
            </a:r>
          </a:p>
          <a:p>
            <a:pPr marL="0" indent="0" algn="just">
              <a:buNone/>
            </a:pPr>
            <a:endParaRPr lang="pt-BR" b="1" dirty="0" smtClean="0"/>
          </a:p>
          <a:p>
            <a:pPr algn="just">
              <a:buFontTx/>
              <a:buChar char="-"/>
            </a:pPr>
            <a:r>
              <a:rPr lang="pt-BR" dirty="0" smtClean="0"/>
              <a:t>Carta-Circular BACEN n. 3.551, de 15 de maio de 2012 – Esclarece acerca da abertura, da movimentação e do encerramento de contas de depósitos à vista específicas para a campanha eleitoral de 2012 (www.tse.jus.br)</a:t>
            </a:r>
          </a:p>
        </p:txBody>
      </p:sp>
    </p:spTree>
    <p:extLst>
      <p:ext uri="{BB962C8B-B14F-4D97-AF65-F5344CB8AC3E}">
        <p14:creationId xmlns="" xmlns:p14="http://schemas.microsoft.com/office/powerpoint/2010/main" val="340122894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À exceção do disposto no inciso I do art. </a:t>
            </a:r>
            <a:r>
              <a:rPr lang="pt-BR" dirty="0"/>
              <a:t>25 e </a:t>
            </a:r>
            <a:r>
              <a:rPr lang="pt-BR" dirty="0" smtClean="0"/>
              <a:t>§ 10 do art. 30 desta resolução, não representam gastos de que trata o </a:t>
            </a:r>
            <a:r>
              <a:rPr lang="pt-BR" i="1" dirty="0" smtClean="0"/>
              <a:t>caput</a:t>
            </a:r>
            <a:r>
              <a:rPr lang="pt-BR" dirty="0" smtClean="0"/>
              <a:t> os bens e serviços entregues ou prestados ao candidato, hipótese em que, por ser doação, deverão observar o art. 25 desta resolução.</a:t>
            </a:r>
            <a:endParaRPr lang="pt-BR" dirty="0"/>
          </a:p>
        </p:txBody>
      </p:sp>
    </p:spTree>
    <p:extLst>
      <p:ext uri="{BB962C8B-B14F-4D97-AF65-F5344CB8AC3E}">
        <p14:creationId xmlns="" xmlns:p14="http://schemas.microsoft.com/office/powerpoint/2010/main" val="1825620127"/>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500" b="1" dirty="0" smtClean="0">
                <a:solidFill>
                  <a:srgbClr val="FF0000"/>
                </a:solidFill>
              </a:rPr>
              <a:t>GASTOS PESSOAIS:</a:t>
            </a:r>
          </a:p>
          <a:p>
            <a:pPr marL="0" indent="0">
              <a:buNone/>
            </a:pPr>
            <a:r>
              <a:rPr lang="pt-BR" b="1" dirty="0" smtClean="0"/>
              <a:t>Na regulamentação:</a:t>
            </a:r>
          </a:p>
          <a:p>
            <a:r>
              <a:rPr lang="pt-BR" b="1" dirty="0" smtClean="0"/>
              <a:t>2000: </a:t>
            </a:r>
            <a:r>
              <a:rPr lang="pt-BR" dirty="0" smtClean="0"/>
              <a:t>Art. 11 da Res. 20.566</a:t>
            </a:r>
          </a:p>
          <a:p>
            <a:r>
              <a:rPr lang="pt-BR" b="1" dirty="0" smtClean="0"/>
              <a:t>2002: </a:t>
            </a:r>
            <a:r>
              <a:rPr lang="pt-BR" dirty="0" smtClean="0"/>
              <a:t>Conversão em reais: R$ 1.064,10 (valor quando da extinção do índice) (art. 20 da res. 20.987)</a:t>
            </a:r>
          </a:p>
          <a:p>
            <a:r>
              <a:rPr lang="pt-BR" b="1" dirty="0" smtClean="0"/>
              <a:t>2006: </a:t>
            </a:r>
            <a:r>
              <a:rPr lang="pt-BR" dirty="0" smtClean="0"/>
              <a:t>Voltou a prever 1.000 UFIR (art. 22 da res. 22.250); lapso corrigido em 2008 (art. 24 da res. 22.715)</a:t>
            </a:r>
          </a:p>
          <a:p>
            <a:r>
              <a:rPr lang="pt-BR" b="1" dirty="0" smtClean="0"/>
              <a:t>2008: </a:t>
            </a:r>
            <a:r>
              <a:rPr lang="pt-BR" dirty="0" smtClean="0"/>
              <a:t>Se entregues ao candidato, serão doação (art. 24, p.u., res. 22.715)</a:t>
            </a:r>
          </a:p>
          <a:p>
            <a:r>
              <a:rPr lang="pt-BR" b="1" dirty="0" smtClean="0"/>
              <a:t>2012: </a:t>
            </a:r>
            <a:r>
              <a:rPr lang="pt-BR" dirty="0" smtClean="0"/>
              <a:t>Documento fiscal emitido em nome do eleitor</a:t>
            </a:r>
            <a:endParaRPr lang="pt-BR" dirty="0"/>
          </a:p>
        </p:txBody>
      </p:sp>
    </p:spTree>
    <p:extLst>
      <p:ext uri="{BB962C8B-B14F-4D97-AF65-F5344CB8AC3E}">
        <p14:creationId xmlns="" xmlns:p14="http://schemas.microsoft.com/office/powerpoint/2010/main" val="3569668592"/>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2500" b="1" dirty="0" smtClean="0">
                <a:solidFill>
                  <a:srgbClr val="FF0000"/>
                </a:solidFill>
              </a:rPr>
              <a:t>GASTOS PESSOAIS:</a:t>
            </a:r>
          </a:p>
          <a:p>
            <a:pPr marL="0" indent="0">
              <a:buNone/>
            </a:pPr>
            <a:r>
              <a:rPr lang="pt-BR" b="1" dirty="0" smtClean="0"/>
              <a:t>Na legislação:</a:t>
            </a:r>
          </a:p>
          <a:p>
            <a:r>
              <a:rPr lang="pt-BR" b="1" dirty="0" smtClean="0"/>
              <a:t>Lei 8.713/93, art. 48: “Qualquer eleitor poderá realizar gastos pessoais de até um mil UFIR em apoio aos candidatos de sua preferência desde que esses gastos não sejam sujeitos a reembolso pelo candidato ou pelos Comitês ou partidos”.</a:t>
            </a:r>
          </a:p>
          <a:p>
            <a:endParaRPr lang="pt-BR" b="1" dirty="0" smtClean="0"/>
          </a:p>
          <a:p>
            <a:r>
              <a:rPr lang="pt-BR" b="1" dirty="0" smtClean="0"/>
              <a:t>Lei 9.100/95, art. 39: “Qualquer cidadão pode realizar, em apoio a candidato de sua preferência, gastos de até 200 UFIR, não sujeitos a contabilização, desde que não sejam reembolsados”.</a:t>
            </a:r>
          </a:p>
          <a:p>
            <a:endParaRPr lang="pt-BR" b="1" dirty="0" smtClean="0"/>
          </a:p>
          <a:p>
            <a:r>
              <a:rPr lang="pt-BR" b="1" dirty="0" smtClean="0"/>
              <a:t>Lei 9.504/97, art. 27: “Qualquer eleitor poderá realizar gastos, em apoio a candidato de sua preferência, até a quantia equivalente a um mil UFIR, não sujeitos a contabilização, desde que não sejam reembolsados”.</a:t>
            </a:r>
            <a:endParaRPr lang="pt-BR" b="1" dirty="0"/>
          </a:p>
        </p:txBody>
      </p:sp>
    </p:spTree>
    <p:extLst>
      <p:ext uri="{BB962C8B-B14F-4D97-AF65-F5344CB8AC3E}">
        <p14:creationId xmlns="" xmlns:p14="http://schemas.microsoft.com/office/powerpoint/2010/main" val="360061442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994122"/>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a:xfrm>
            <a:off x="395536" y="1340768"/>
            <a:ext cx="8229600" cy="4525963"/>
          </a:xfrm>
        </p:spPr>
        <p:txBody>
          <a:bodyPr>
            <a:normAutofit fontScale="77500" lnSpcReduction="20000"/>
          </a:bodyPr>
          <a:lstStyle/>
          <a:p>
            <a:pPr marL="0" indent="0" algn="ctr">
              <a:buNone/>
            </a:pPr>
            <a:r>
              <a:rPr lang="pt-BR" sz="3300" b="1" dirty="0" smtClean="0"/>
              <a:t>SEÇÃO II – DOS RECURSOS DE ORIGEM NÃO IDENTIFICADA</a:t>
            </a:r>
          </a:p>
          <a:p>
            <a:pPr marL="0" indent="0">
              <a:buNone/>
            </a:pPr>
            <a:endParaRPr lang="pt-BR" dirty="0" smtClean="0"/>
          </a:p>
          <a:p>
            <a:pPr marL="0" indent="0">
              <a:buNone/>
            </a:pPr>
            <a:r>
              <a:rPr lang="pt-BR" b="1" dirty="0" smtClean="0"/>
              <a:t>Art. 32.</a:t>
            </a:r>
            <a:r>
              <a:rPr lang="pt-BR" dirty="0" smtClean="0"/>
              <a:t> Os recursos de origem não identificada não poderão ser utilizados pelos partidos políticos, candidatos ou comitês financeiros e deverão ser transferidos ao Tesouro Nacional, por meio de Guia de Recolhimento da União (GRU), até 5 dias após a decisão definitiva que julgar a prestação de contas de campanha, com a apresentação do respectivo comprovante de recolhimento dentro desse mesmo prazo.</a:t>
            </a:r>
          </a:p>
          <a:p>
            <a:pPr marL="0" indent="0">
              <a:buNone/>
            </a:pPr>
            <a:r>
              <a:rPr lang="pt-BR" b="1" dirty="0"/>
              <a:t>Parágrafo único.</a:t>
            </a:r>
            <a:r>
              <a:rPr lang="pt-BR" dirty="0"/>
              <a:t> A falta de identificação do doador e/ou a informação de números de inscrição inválidos no CPF ou no CNPJ caracteriza o recurso como de origem não identificada.</a:t>
            </a:r>
          </a:p>
          <a:p>
            <a:pPr marL="0" indent="0">
              <a:buNone/>
            </a:pPr>
            <a:endParaRPr lang="pt-BR" dirty="0"/>
          </a:p>
        </p:txBody>
      </p:sp>
    </p:spTree>
    <p:extLst>
      <p:ext uri="{BB962C8B-B14F-4D97-AF65-F5344CB8AC3E}">
        <p14:creationId xmlns="" xmlns:p14="http://schemas.microsoft.com/office/powerpoint/2010/main" val="229166386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lgn="ctr">
              <a:buNone/>
            </a:pPr>
            <a:r>
              <a:rPr lang="pt-BR" b="1" dirty="0" smtClean="0"/>
              <a:t>SEÇÃO III – DA COMPROVAÇÃO DA ARRECADAÇÃO</a:t>
            </a:r>
          </a:p>
          <a:p>
            <a:pPr marL="0" indent="0">
              <a:buNone/>
            </a:pPr>
            <a:r>
              <a:rPr lang="pt-BR" b="1" dirty="0" smtClean="0"/>
              <a:t>Art. 33. </a:t>
            </a:r>
            <a:r>
              <a:rPr lang="pt-BR" dirty="0" smtClean="0"/>
              <a:t>Toda e qualquer arrecadação de recurso deverá ser formalizada mediante a emissão do recibo eleitoral, nos termos do disposto no art. 4º desta resolução, o qual deverá ser integralmente preenchido.</a:t>
            </a:r>
          </a:p>
          <a:p>
            <a:pPr marL="0" indent="0">
              <a:buNone/>
            </a:pPr>
            <a:r>
              <a:rPr lang="pt-BR" b="1" dirty="0" smtClean="0"/>
              <a:t>Parágrafo único.</a:t>
            </a:r>
            <a:r>
              <a:rPr lang="pt-BR" dirty="0" smtClean="0"/>
              <a:t> A comprovação dos recursos financeiros arrecadados será feita mediante a apresentação dos canhotos de recibos eleitorais emitidos e dos correspondentes extratos bancários da conta de que trata o art. 12 desta resolução.</a:t>
            </a:r>
            <a:endParaRPr lang="pt-BR" dirty="0"/>
          </a:p>
        </p:txBody>
      </p:sp>
    </p:spTree>
    <p:extLst>
      <p:ext uri="{BB962C8B-B14F-4D97-AF65-F5344CB8AC3E}">
        <p14:creationId xmlns="" xmlns:p14="http://schemas.microsoft.com/office/powerpoint/2010/main" val="1208285113"/>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34.</a:t>
            </a:r>
            <a:r>
              <a:rPr lang="pt-BR" dirty="0" smtClean="0"/>
              <a:t> A comprovação da ausência de movimentação de recursos financeiros deverá ser efetuada mediante a apresentação dos correspondentes extratos bancários ou de declaração firmada pelo gerente da instituição financeira.</a:t>
            </a:r>
            <a:endParaRPr lang="pt-BR" dirty="0"/>
          </a:p>
        </p:txBody>
      </p:sp>
    </p:spTree>
    <p:extLst>
      <p:ext uri="{BB962C8B-B14F-4D97-AF65-F5344CB8AC3E}">
        <p14:creationId xmlns="" xmlns:p14="http://schemas.microsoft.com/office/powerpoint/2010/main" val="363344387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endParaRPr lang="pt-BR" sz="2800" b="1" dirty="0" smtClean="0"/>
          </a:p>
          <a:p>
            <a:pPr marL="0" indent="0" algn="ctr">
              <a:buNone/>
            </a:pPr>
            <a:endParaRPr lang="pt-BR" sz="2800" b="1" dirty="0"/>
          </a:p>
          <a:p>
            <a:pPr marL="0" indent="0" algn="ctr">
              <a:buNone/>
            </a:pPr>
            <a:endParaRPr lang="pt-BR" sz="2800" b="1" dirty="0" smtClean="0"/>
          </a:p>
          <a:p>
            <a:pPr marL="0" indent="0" algn="ctr">
              <a:buNone/>
            </a:pPr>
            <a:endParaRPr lang="pt-BR" sz="2800" b="1" dirty="0"/>
          </a:p>
          <a:p>
            <a:pPr marL="0" indent="0" algn="ctr">
              <a:buNone/>
            </a:pPr>
            <a:r>
              <a:rPr lang="pt-BR" sz="2800" b="1" dirty="0" smtClean="0"/>
              <a:t>CAPÍTULO III – DOS GASTOS ELEITORAIS</a:t>
            </a:r>
          </a:p>
          <a:p>
            <a:pPr marL="0" indent="0" algn="ctr">
              <a:buNone/>
            </a:pPr>
            <a:r>
              <a:rPr lang="pt-BR" sz="2800" b="1" dirty="0" smtClean="0"/>
              <a:t>SEÇÃO I – DISPOSIÇÕES PRELIMINARES</a:t>
            </a:r>
          </a:p>
        </p:txBody>
      </p:sp>
    </p:spTree>
    <p:extLst>
      <p:ext uri="{BB962C8B-B14F-4D97-AF65-F5344CB8AC3E}">
        <p14:creationId xmlns="" xmlns:p14="http://schemas.microsoft.com/office/powerpoint/2010/main" val="132941898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8.713/93: </a:t>
            </a:r>
            <a:r>
              <a:rPr lang="pt-BR" sz="2500" dirty="0" smtClean="0"/>
              <a:t>Art. 47: I – confecção de material impresso; II – propaganda e publicidade; III – aluguel imobiliário; IV – transporte de pessoal a serviço; V - correspondência e despesas postais; VI – organização e funcionamento de Comitês e serviços das eleições; VII – carros de som e assemelhados; VIII – espetáculos e eventos de promoção de candidatura; IX – cachês de artistas; X – produção de propaganda no rádio, televisão ou vídeo; XI – brindes de campanha; XII – pesquisas e pré-testes eleitorais</a:t>
            </a:r>
            <a:endParaRPr lang="pt-BR" sz="2500" b="1" dirty="0"/>
          </a:p>
        </p:txBody>
      </p:sp>
    </p:spTree>
    <p:extLst>
      <p:ext uri="{BB962C8B-B14F-4D97-AF65-F5344CB8AC3E}">
        <p14:creationId xmlns="" xmlns:p14="http://schemas.microsoft.com/office/powerpoint/2010/main" val="362609844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a:buFontTx/>
              <a:buChar char="-"/>
            </a:pPr>
            <a:r>
              <a:rPr lang="pt-BR" sz="2500" b="1" dirty="0" smtClean="0"/>
              <a:t>Lei 9.100/95: </a:t>
            </a:r>
            <a:r>
              <a:rPr lang="pt-BR" sz="2500" dirty="0" smtClean="0"/>
              <a:t>Art. 38: Exclusão do antigo inciso VIII, referente à produção ou patrocínio de espetáculos ou eventos promocionais de candidatura, e do antigo inciso X (pagamento de cachê de artistas ou animadores de eventos relacionados a candidaturas); inclusão do novo inciso XI – aluguel de bens particulares para veiculação, por qualquer meio, de propaganda eleitoral</a:t>
            </a:r>
          </a:p>
          <a:p>
            <a:pPr>
              <a:buFontTx/>
              <a:buChar char="-"/>
            </a:pPr>
            <a:r>
              <a:rPr lang="pt-BR" sz="2500" b="1" dirty="0" err="1" smtClean="0"/>
              <a:t>Obs</a:t>
            </a:r>
            <a:r>
              <a:rPr lang="pt-BR" sz="2500" b="1" dirty="0" smtClean="0"/>
              <a:t>: os incisos VIII e X, excluídos, continuaram sendo permitidos como espécies de despesas com propaganda</a:t>
            </a:r>
            <a:endParaRPr lang="pt-BR" sz="2500" b="1" dirty="0"/>
          </a:p>
        </p:txBody>
      </p:sp>
    </p:spTree>
    <p:extLst>
      <p:ext uri="{BB962C8B-B14F-4D97-AF65-F5344CB8AC3E}">
        <p14:creationId xmlns="" xmlns:p14="http://schemas.microsoft.com/office/powerpoint/2010/main" val="216707865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9.504/97: </a:t>
            </a:r>
            <a:r>
              <a:rPr lang="pt-BR" sz="2500" dirty="0" smtClean="0"/>
              <a:t>Art. 26: “Dentre outros”: acréscimo dos novos incisos VII (remuneração ou gratificação de qualquer espécie a pessoal que preste serviços necessários às eleições); IX (produção ou patrocínio de espetáculos ou eventos promocionais de candidatura); XI (pagamento de cachê de artistas ou animadores de eventos relacionados a campanha eleitoral); XV (custos com a criação e inclusão de sítios na Internet); XVI (multas aplicadas aos partidos ou candidatos por infração ao disposto na legislação eleitoral)</a:t>
            </a:r>
            <a:endParaRPr lang="pt-BR" sz="2500" b="1" dirty="0"/>
          </a:p>
        </p:txBody>
      </p:sp>
    </p:spTree>
    <p:extLst>
      <p:ext uri="{BB962C8B-B14F-4D97-AF65-F5344CB8AC3E}">
        <p14:creationId xmlns="" xmlns:p14="http://schemas.microsoft.com/office/powerpoint/2010/main" val="28132723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RESOLUÇÃO N. 23.376, DE 01.03.2012</a:t>
            </a:r>
            <a:endParaRPr lang="pt-BR" dirty="0"/>
          </a:p>
        </p:txBody>
      </p:sp>
      <p:sp>
        <p:nvSpPr>
          <p:cNvPr id="5" name="Espaço Reservado para Conteúdo 4"/>
          <p:cNvSpPr>
            <a:spLocks noGrp="1"/>
          </p:cNvSpPr>
          <p:nvPr>
            <p:ph idx="1"/>
          </p:nvPr>
        </p:nvSpPr>
        <p:spPr/>
        <p:txBody>
          <a:bodyPr/>
          <a:lstStyle/>
          <a:p>
            <a:pPr algn="just"/>
            <a:r>
              <a:rPr lang="pt-BR" dirty="0" smtClean="0"/>
              <a:t>Dispõe sobre a arrecadação e os gastos de recursos por partidos políticos, candidatos e comitês financeiros e, ainda, sobre a prestação de contas nas eleições de 2012.</a:t>
            </a:r>
            <a:endParaRPr lang="pt-BR" dirty="0"/>
          </a:p>
        </p:txBody>
      </p:sp>
    </p:spTree>
    <p:extLst>
      <p:ext uri="{BB962C8B-B14F-4D97-AF65-F5344CB8AC3E}">
        <p14:creationId xmlns="" xmlns:p14="http://schemas.microsoft.com/office/powerpoint/2010/main" val="133593557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a:buFontTx/>
              <a:buChar char="-"/>
            </a:pPr>
            <a:r>
              <a:rPr lang="pt-BR" sz="2500" b="1" dirty="0" smtClean="0"/>
              <a:t>Lei 11.300/06: </a:t>
            </a:r>
            <a:r>
              <a:rPr lang="pt-BR" sz="2500" dirty="0" smtClean="0"/>
              <a:t>Art. 26: revogou na lei eleitoral os incisos XI (pagamento de cachês de artistas ou animadores de eventos relacionados à campanha eleitoral) e XII (confecção, aquisição e distribuição de camisetas, chaveiros e outros brindes de campanha); acrescentou o novo inciso XVII – produção de </a:t>
            </a:r>
            <a:r>
              <a:rPr lang="pt-BR" sz="2500" i="1" dirty="0" smtClean="0"/>
              <a:t>jingles</a:t>
            </a:r>
            <a:r>
              <a:rPr lang="pt-BR" sz="2500" dirty="0" smtClean="0"/>
              <a:t>, vinhetas e slogans para propaganda eleitoral</a:t>
            </a:r>
          </a:p>
          <a:p>
            <a:pPr>
              <a:buFontTx/>
              <a:buChar char="-"/>
            </a:pPr>
            <a:r>
              <a:rPr lang="pt-BR" sz="2500" b="1" dirty="0" smtClean="0"/>
              <a:t>Art. 39, </a:t>
            </a:r>
            <a:r>
              <a:rPr lang="pt-BR" sz="2800" b="1" dirty="0" smtClean="0"/>
              <a:t>§ 8º: proibição de propaganda em </a:t>
            </a:r>
            <a:r>
              <a:rPr lang="pt-BR" sz="2800" b="1" i="1" dirty="0" smtClean="0"/>
              <a:t>outdoors</a:t>
            </a:r>
            <a:endParaRPr lang="pt-BR" sz="2500" b="1" dirty="0"/>
          </a:p>
        </p:txBody>
      </p:sp>
    </p:spTree>
    <p:extLst>
      <p:ext uri="{BB962C8B-B14F-4D97-AF65-F5344CB8AC3E}">
        <p14:creationId xmlns="" xmlns:p14="http://schemas.microsoft.com/office/powerpoint/2010/main" val="819355948"/>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legislação:</a:t>
            </a:r>
          </a:p>
          <a:p>
            <a:pPr marL="0" indent="0">
              <a:buNone/>
            </a:pPr>
            <a:r>
              <a:rPr lang="pt-BR" sz="2500" b="1" dirty="0" smtClean="0"/>
              <a:t>- Lei 12.034/2009: </a:t>
            </a:r>
            <a:r>
              <a:rPr lang="pt-BR" sz="2500" dirty="0" smtClean="0"/>
              <a:t>Art. 26: “Dentre outros”: acréscimo dos novos incisos VII (remuneração ou gratificação de qualquer espécie a pessoal que preste serviços necessários às eleições); IX (produção ou patrocínio de espetáculos ou eventos promocionais de candidatura); XI (pagamento de cachê de artistas ou animadores de eventos relacionados a campanha eleitoral); XV (custos com a criação e inclusão de sítios na Internet); XVI (multas aplicadas aos partidos ou candidatos por infração ao disposto na legislação eleitoral)</a:t>
            </a:r>
            <a:endParaRPr lang="pt-BR" sz="2500" b="1" dirty="0"/>
          </a:p>
        </p:txBody>
      </p:sp>
    </p:spTree>
    <p:extLst>
      <p:ext uri="{BB962C8B-B14F-4D97-AF65-F5344CB8AC3E}">
        <p14:creationId xmlns="" xmlns:p14="http://schemas.microsoft.com/office/powerpoint/2010/main" val="40079346"/>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2008: </a:t>
            </a:r>
            <a:r>
              <a:rPr lang="pt-BR" sz="2600" dirty="0"/>
              <a:t>I</a:t>
            </a:r>
            <a:r>
              <a:rPr lang="pt-BR" sz="2600" dirty="0" smtClean="0"/>
              <a:t>dentificação de contratante, contratado e tiragem nos impressos de campanha (art. 22, § 1º, res. 22.715); possibilidade de contratação antecipada da implantação de comitês financeiros e de campanha, sem antecipar gastos (art. 22, § 5º, res. 22.715)</a:t>
            </a:r>
          </a:p>
          <a:p>
            <a:pPr>
              <a:buFontTx/>
              <a:buChar char="-"/>
            </a:pPr>
            <a:r>
              <a:rPr lang="pt-BR" sz="2600" b="1" dirty="0" smtClean="0"/>
              <a:t>Art. 39, § 8º: </a:t>
            </a:r>
            <a:r>
              <a:rPr lang="pt-BR" sz="2600" dirty="0" smtClean="0"/>
              <a:t>Proibição de propaganda em </a:t>
            </a:r>
            <a:r>
              <a:rPr lang="pt-BR" sz="2600" i="1" dirty="0" smtClean="0"/>
              <a:t>outdoors</a:t>
            </a:r>
          </a:p>
          <a:p>
            <a:pPr>
              <a:buFontTx/>
              <a:buChar char="-"/>
            </a:pPr>
            <a:r>
              <a:rPr lang="pt-BR" sz="2600" b="1" dirty="0" smtClean="0"/>
              <a:t>Lei 12.034/2009, art. 38, § 1º:</a:t>
            </a:r>
            <a:r>
              <a:rPr lang="pt-BR" sz="2600" dirty="0" smtClean="0"/>
              <a:t> identificação e tiragem em impressos de campanha</a:t>
            </a:r>
            <a:endParaRPr lang="pt-BR" sz="2600" dirty="0"/>
          </a:p>
        </p:txBody>
      </p:sp>
    </p:spTree>
    <p:extLst>
      <p:ext uri="{BB962C8B-B14F-4D97-AF65-F5344CB8AC3E}">
        <p14:creationId xmlns="" xmlns:p14="http://schemas.microsoft.com/office/powerpoint/2010/main" val="3276615061"/>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2008: </a:t>
            </a:r>
            <a:r>
              <a:rPr lang="pt-BR" sz="2600" dirty="0" smtClean="0"/>
              <a:t>“Adiantamento” de contratações referentes à instalação física de comitês de campanha e financeiros, formalizados e sem desembolso financeiro antes do início da campanha (art. 22, </a:t>
            </a:r>
            <a:r>
              <a:rPr lang="pt-BR" sz="2800" dirty="0" smtClean="0"/>
              <a:t>§ 5º, res. 22.715)</a:t>
            </a:r>
          </a:p>
          <a:p>
            <a:pPr>
              <a:buFontTx/>
              <a:buChar char="-"/>
            </a:pPr>
            <a:r>
              <a:rPr lang="pt-BR" sz="2800" b="1" dirty="0" smtClean="0"/>
              <a:t>2010: </a:t>
            </a:r>
            <a:r>
              <a:rPr lang="pt-BR" sz="2800" dirty="0" smtClean="0"/>
              <a:t>Fixação do dia 10 de junho como limite inicial para antecipação da contratação de gastos para instalação física de comitês (art. 21, § 7º, da res. 23.217) </a:t>
            </a:r>
            <a:endParaRPr lang="pt-BR" sz="2600" dirty="0" smtClean="0"/>
          </a:p>
        </p:txBody>
      </p:sp>
    </p:spTree>
    <p:extLst>
      <p:ext uri="{BB962C8B-B14F-4D97-AF65-F5344CB8AC3E}">
        <p14:creationId xmlns="" xmlns:p14="http://schemas.microsoft.com/office/powerpoint/2010/main" val="114953947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500" b="1" dirty="0" smtClean="0">
                <a:solidFill>
                  <a:srgbClr val="FF0000"/>
                </a:solidFill>
              </a:rPr>
              <a:t>GASTOS ELEITORAIS:</a:t>
            </a:r>
          </a:p>
          <a:p>
            <a:pPr marL="0" indent="0">
              <a:buNone/>
            </a:pPr>
            <a:r>
              <a:rPr lang="pt-BR" sz="2500" b="1" dirty="0" smtClean="0"/>
              <a:t>Na regulamentação:</a:t>
            </a:r>
          </a:p>
          <a:p>
            <a:pPr>
              <a:buFontTx/>
              <a:buChar char="-"/>
            </a:pPr>
            <a:r>
              <a:rPr lang="pt-BR" sz="2600" b="1" dirty="0" smtClean="0"/>
              <a:t>2010: </a:t>
            </a:r>
            <a:r>
              <a:rPr lang="pt-BR" sz="2600" dirty="0" smtClean="0"/>
              <a:t>Exclusão das despesas referentes a aluguel de bens particulares para veiculação, por qualquer meio, de propaganda eleitoral, cf. art. 37, § 8º, da lei eleitoral, redação da lei 12.034/2009), que conflita com o texto do art. 26, XIV dessa lei</a:t>
            </a:r>
          </a:p>
        </p:txBody>
      </p:sp>
    </p:spTree>
    <p:extLst>
      <p:ext uri="{BB962C8B-B14F-4D97-AF65-F5344CB8AC3E}">
        <p14:creationId xmlns="" xmlns:p14="http://schemas.microsoft.com/office/powerpoint/2010/main" val="213110940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sz="2500" b="1" dirty="0" smtClean="0">
                <a:solidFill>
                  <a:srgbClr val="FF0000"/>
                </a:solidFill>
              </a:rPr>
              <a:t>GASTOS ELEITORAIS:</a:t>
            </a:r>
          </a:p>
          <a:p>
            <a:pPr marL="0" indent="0">
              <a:buNone/>
            </a:pPr>
            <a:r>
              <a:rPr lang="pt-BR" sz="2800" b="1" dirty="0" smtClean="0"/>
              <a:t>Gastos de candidatos e comitês em favor de outros candidatos e comitês:</a:t>
            </a:r>
          </a:p>
          <a:p>
            <a:pPr>
              <a:buFontTx/>
              <a:buChar char="-"/>
            </a:pPr>
            <a:r>
              <a:rPr lang="pt-BR" sz="2700" b="1" dirty="0" smtClean="0"/>
              <a:t>2002:</a:t>
            </a:r>
            <a:r>
              <a:rPr lang="pt-BR" sz="2700" dirty="0" smtClean="0"/>
              <a:t> art. 18 da res. 20.987 – Enquadramento como doações e cômputo no limite de gastos do doador, se candidato</a:t>
            </a:r>
          </a:p>
          <a:p>
            <a:pPr>
              <a:buFontTx/>
              <a:buChar char="-"/>
            </a:pPr>
            <a:r>
              <a:rPr lang="pt-BR" sz="2700" b="1" dirty="0" smtClean="0"/>
              <a:t>2004:</a:t>
            </a:r>
            <a:r>
              <a:rPr lang="pt-BR" sz="2700" dirty="0" smtClean="0"/>
              <a:t> art. 25 da res. 21.609 – Diferenciação levando em conta a origem dos recursos doados ao outro candidato (se próprios ou de doações de terceiros)</a:t>
            </a:r>
          </a:p>
          <a:p>
            <a:pPr>
              <a:buFontTx/>
              <a:buChar char="-"/>
            </a:pPr>
            <a:r>
              <a:rPr lang="pt-BR" sz="2700" b="1" dirty="0" smtClean="0"/>
              <a:t>2006:</a:t>
            </a:r>
            <a:r>
              <a:rPr lang="pt-BR" sz="2700" dirty="0" smtClean="0"/>
              <a:t> “sumiço” da doação de candidato em benefício de outro candidato ou comitê financeiro (art. 20, § 2º, da res. 22.250), mas mantida a possibilidade cf. interpretação sistêmica à luz do art. 15); lapso reparado no art. 22, § 2º da res. 22.715/2008</a:t>
            </a:r>
          </a:p>
          <a:p>
            <a:pPr>
              <a:buFontTx/>
              <a:buChar char="-"/>
            </a:pPr>
            <a:endParaRPr lang="pt-BR" sz="2800" b="1" dirty="0" smtClean="0"/>
          </a:p>
        </p:txBody>
      </p:sp>
    </p:spTree>
    <p:extLst>
      <p:ext uri="{BB962C8B-B14F-4D97-AF65-F5344CB8AC3E}">
        <p14:creationId xmlns="" xmlns:p14="http://schemas.microsoft.com/office/powerpoint/2010/main" val="350946916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Art. 30. </a:t>
            </a:r>
            <a:r>
              <a:rPr lang="pt-BR" dirty="0" smtClean="0"/>
              <a:t>São gastos eleitorais, sujeitos a registro e aos limites fixados (Lei n. 9.504/97, art. 26):</a:t>
            </a:r>
          </a:p>
          <a:p>
            <a:pPr marL="0" indent="0">
              <a:buNone/>
            </a:pPr>
            <a:r>
              <a:rPr lang="pt-BR" b="1" dirty="0" smtClean="0"/>
              <a:t>I –</a:t>
            </a:r>
            <a:r>
              <a:rPr lang="pt-BR" dirty="0" smtClean="0"/>
              <a:t> Confecção de material impresso de qualquer natureza e tamanho;</a:t>
            </a:r>
          </a:p>
          <a:p>
            <a:pPr marL="0" indent="0">
              <a:buNone/>
            </a:pPr>
            <a:r>
              <a:rPr lang="pt-BR" b="1" dirty="0" smtClean="0"/>
              <a:t>II –</a:t>
            </a:r>
            <a:r>
              <a:rPr lang="pt-BR" dirty="0" smtClean="0"/>
              <a:t> Propaganda e publicidade direta ou indireta, por qualquer meio de divulgação;</a:t>
            </a:r>
            <a:endParaRPr lang="pt-BR" dirty="0"/>
          </a:p>
        </p:txBody>
      </p:sp>
    </p:spTree>
    <p:extLst>
      <p:ext uri="{BB962C8B-B14F-4D97-AF65-F5344CB8AC3E}">
        <p14:creationId xmlns="" xmlns:p14="http://schemas.microsoft.com/office/powerpoint/2010/main" val="3928857125"/>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III –</a:t>
            </a:r>
            <a:r>
              <a:rPr lang="pt-BR" dirty="0" smtClean="0"/>
              <a:t> Aluguel de locais para a promoção de atos de campanha eleitoral;</a:t>
            </a:r>
          </a:p>
          <a:p>
            <a:pPr marL="0" indent="0">
              <a:buNone/>
            </a:pPr>
            <a:r>
              <a:rPr lang="pt-BR" b="1" dirty="0" smtClean="0"/>
              <a:t>IV –</a:t>
            </a:r>
            <a:r>
              <a:rPr lang="pt-BR" dirty="0" smtClean="0"/>
              <a:t> Despesas com transporte ou deslocamento de candidato e de pessoal a serviço das candidaturas;</a:t>
            </a:r>
          </a:p>
          <a:p>
            <a:pPr marL="0" indent="0">
              <a:buNone/>
            </a:pPr>
            <a:r>
              <a:rPr lang="pt-BR" b="1" dirty="0" smtClean="0"/>
              <a:t>V –</a:t>
            </a:r>
            <a:r>
              <a:rPr lang="pt-BR" dirty="0" smtClean="0"/>
              <a:t> Correspondências e despesas postais;</a:t>
            </a:r>
          </a:p>
          <a:p>
            <a:pPr marL="0" indent="0">
              <a:buNone/>
            </a:pPr>
            <a:r>
              <a:rPr lang="pt-BR" b="1" dirty="0" smtClean="0"/>
              <a:t>VI –</a:t>
            </a:r>
            <a:r>
              <a:rPr lang="pt-BR" dirty="0" smtClean="0"/>
              <a:t> Despesas de instalação, organização e funcionamento de comitês financeiros e serviços necessários às eleições;</a:t>
            </a:r>
            <a:endParaRPr lang="pt-BR" dirty="0"/>
          </a:p>
        </p:txBody>
      </p:sp>
    </p:spTree>
    <p:extLst>
      <p:ext uri="{BB962C8B-B14F-4D97-AF65-F5344CB8AC3E}">
        <p14:creationId xmlns="" xmlns:p14="http://schemas.microsoft.com/office/powerpoint/2010/main" val="359029620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VII –</a:t>
            </a:r>
            <a:r>
              <a:rPr lang="pt-BR" dirty="0" smtClean="0"/>
              <a:t> Remuneração ou gratificação de qualquer espécie paga a quem preste serviços às candidaturas, aos comitês financeiros ou aos partidos políticos;</a:t>
            </a:r>
          </a:p>
          <a:p>
            <a:pPr marL="0" indent="0">
              <a:buNone/>
            </a:pPr>
            <a:r>
              <a:rPr lang="pt-BR" b="1" dirty="0" smtClean="0"/>
              <a:t>VIII –</a:t>
            </a:r>
            <a:r>
              <a:rPr lang="pt-BR" dirty="0" smtClean="0"/>
              <a:t> Montagem e operação de carros de som, de propaganda e de assemelhados;</a:t>
            </a:r>
          </a:p>
          <a:p>
            <a:pPr marL="0" indent="0">
              <a:buNone/>
            </a:pPr>
            <a:r>
              <a:rPr lang="pt-BR" b="1" dirty="0" smtClean="0"/>
              <a:t>IX –</a:t>
            </a:r>
            <a:r>
              <a:rPr lang="pt-BR" dirty="0" smtClean="0"/>
              <a:t> Realização de comícios ou eventos destinados à promoção de candidatura;</a:t>
            </a:r>
            <a:endParaRPr lang="pt-BR" dirty="0"/>
          </a:p>
        </p:txBody>
      </p:sp>
    </p:spTree>
    <p:extLst>
      <p:ext uri="{BB962C8B-B14F-4D97-AF65-F5344CB8AC3E}">
        <p14:creationId xmlns="" xmlns:p14="http://schemas.microsoft.com/office/powerpoint/2010/main" val="3965492804"/>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X –</a:t>
            </a:r>
            <a:r>
              <a:rPr lang="pt-BR" dirty="0" smtClean="0"/>
              <a:t> Produção de programas de rádio, televisão ou vídeo, inclusive os destinados à propaganda gratuita;</a:t>
            </a:r>
          </a:p>
          <a:p>
            <a:pPr marL="0" indent="0">
              <a:buNone/>
            </a:pPr>
            <a:r>
              <a:rPr lang="pt-BR" b="1" dirty="0" smtClean="0"/>
              <a:t>XI –</a:t>
            </a:r>
            <a:r>
              <a:rPr lang="pt-BR" dirty="0" smtClean="0"/>
              <a:t> Realização de pesquisas ou testes pré-eleitorais;</a:t>
            </a:r>
          </a:p>
          <a:p>
            <a:pPr marL="0" indent="0">
              <a:buNone/>
            </a:pPr>
            <a:r>
              <a:rPr lang="pt-BR" b="1" dirty="0" smtClean="0"/>
              <a:t>XII –</a:t>
            </a:r>
            <a:r>
              <a:rPr lang="pt-BR" dirty="0" smtClean="0"/>
              <a:t> Custos com a criação e inclusão de páginas na internet;</a:t>
            </a:r>
          </a:p>
          <a:p>
            <a:pPr marL="0" indent="0">
              <a:buNone/>
            </a:pPr>
            <a:r>
              <a:rPr lang="pt-BR" b="1" dirty="0" smtClean="0"/>
              <a:t>XIII –</a:t>
            </a:r>
            <a:r>
              <a:rPr lang="pt-BR" dirty="0" smtClean="0"/>
              <a:t> Multas aplicadas, até as eleições, aos partidos políticos ou aos candidatos por infração ao disposto na legislação eleitoral;</a:t>
            </a:r>
            <a:endParaRPr lang="pt-BR" dirty="0"/>
          </a:p>
        </p:txBody>
      </p:sp>
    </p:spTree>
    <p:extLst>
      <p:ext uri="{BB962C8B-B14F-4D97-AF65-F5344CB8AC3E}">
        <p14:creationId xmlns="" xmlns:p14="http://schemas.microsoft.com/office/powerpoint/2010/main" val="4293562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p:txBody>
          <a:bodyPr>
            <a:normAutofit/>
          </a:bodyPr>
          <a:lstStyle/>
          <a:p>
            <a:pPr marL="0" indent="0">
              <a:buNone/>
            </a:pPr>
            <a:r>
              <a:rPr lang="pt-BR" b="1" dirty="0" smtClean="0"/>
              <a:t>TÍTULO I – DA ARRECADAÇÃO E APLICAÇÃO DE RECURSOS</a:t>
            </a:r>
          </a:p>
          <a:p>
            <a:pPr marL="0" indent="0">
              <a:buNone/>
            </a:pPr>
            <a:r>
              <a:rPr lang="pt-BR" sz="3000" b="1" dirty="0" smtClean="0"/>
              <a:t>Capítulo I</a:t>
            </a:r>
            <a:r>
              <a:rPr lang="pt-BR" sz="3000" dirty="0" smtClean="0"/>
              <a:t> – Das Disposições Gerais</a:t>
            </a:r>
          </a:p>
          <a:p>
            <a:pPr marL="0" indent="0">
              <a:buNone/>
            </a:pPr>
            <a:r>
              <a:rPr lang="pt-BR" dirty="0" smtClean="0"/>
              <a:t>	</a:t>
            </a:r>
            <a:r>
              <a:rPr lang="pt-BR" sz="2800" b="1" dirty="0" smtClean="0"/>
              <a:t>Seção I </a:t>
            </a:r>
            <a:r>
              <a:rPr lang="pt-BR" sz="2800" dirty="0" smtClean="0"/>
              <a:t>– Do Limite de Gastos</a:t>
            </a:r>
          </a:p>
          <a:p>
            <a:pPr marL="0" indent="0">
              <a:buNone/>
            </a:pPr>
            <a:r>
              <a:rPr lang="pt-BR" sz="2800" dirty="0" smtClean="0"/>
              <a:t>	</a:t>
            </a:r>
            <a:r>
              <a:rPr lang="pt-BR" sz="2800" b="1" dirty="0" smtClean="0"/>
              <a:t>Seção II </a:t>
            </a:r>
            <a:r>
              <a:rPr lang="pt-BR" sz="2800" dirty="0" smtClean="0"/>
              <a:t>– Dos Recibos Eleitorais</a:t>
            </a:r>
          </a:p>
          <a:p>
            <a:pPr marL="0" indent="0">
              <a:buNone/>
            </a:pPr>
            <a:r>
              <a:rPr lang="pt-BR" dirty="0" smtClean="0"/>
              <a:t>	</a:t>
            </a:r>
            <a:r>
              <a:rPr lang="pt-BR" sz="2800" b="1" dirty="0" smtClean="0"/>
              <a:t>Seção III</a:t>
            </a:r>
            <a:r>
              <a:rPr lang="pt-BR" sz="2800" dirty="0" smtClean="0"/>
              <a:t> – Da Constituição e Registro de Comitês Financeiros</a:t>
            </a:r>
          </a:p>
          <a:p>
            <a:pPr marL="0" indent="0">
              <a:buNone/>
            </a:pPr>
            <a:r>
              <a:rPr lang="pt-BR" sz="2800" dirty="0" smtClean="0"/>
              <a:t>	</a:t>
            </a:r>
            <a:r>
              <a:rPr lang="pt-BR" sz="2800" b="1" dirty="0" smtClean="0"/>
              <a:t>Seção IV </a:t>
            </a:r>
            <a:r>
              <a:rPr lang="pt-BR" sz="2800" dirty="0" smtClean="0"/>
              <a:t>– da Conta Bancária</a:t>
            </a:r>
          </a:p>
        </p:txBody>
      </p:sp>
    </p:spTree>
    <p:extLst>
      <p:ext uri="{BB962C8B-B14F-4D97-AF65-F5344CB8AC3E}">
        <p14:creationId xmlns="" xmlns:p14="http://schemas.microsoft.com/office/powerpoint/2010/main" val="839363298"/>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XIV –</a:t>
            </a:r>
            <a:r>
              <a:rPr lang="pt-BR" dirty="0" smtClean="0"/>
              <a:t> Doações para outros candidatos, comitês financeiros ou partidos políticos;</a:t>
            </a:r>
          </a:p>
          <a:p>
            <a:pPr marL="0" indent="0">
              <a:buNone/>
            </a:pPr>
            <a:r>
              <a:rPr lang="pt-BR" b="1" dirty="0" smtClean="0"/>
              <a:t>XV –</a:t>
            </a:r>
            <a:r>
              <a:rPr lang="pt-BR" dirty="0" smtClean="0"/>
              <a:t> Produção de </a:t>
            </a:r>
            <a:r>
              <a:rPr lang="pt-BR" i="1" dirty="0" smtClean="0"/>
              <a:t>jingles</a:t>
            </a:r>
            <a:r>
              <a:rPr lang="pt-BR" dirty="0" smtClean="0"/>
              <a:t>, vinhetas e </a:t>
            </a:r>
            <a:r>
              <a:rPr lang="pt-BR" i="1" dirty="0" smtClean="0"/>
              <a:t>slogans</a:t>
            </a:r>
            <a:r>
              <a:rPr lang="pt-BR" dirty="0" smtClean="0"/>
              <a:t> para propaganda eleitoral.</a:t>
            </a:r>
          </a:p>
          <a:p>
            <a:pPr marL="0" indent="0">
              <a:buNone/>
            </a:pPr>
            <a:r>
              <a:rPr lang="pt-BR" b="1" dirty="0" smtClean="0"/>
              <a:t>§ 1º </a:t>
            </a:r>
            <a:r>
              <a:rPr lang="pt-BR" dirty="0" smtClean="0"/>
              <a:t>Os gastos eleitorais de natureza financeira só poderão ser efetuados por meio de cheque nominal ou transferência bancária, ressalvadas as despesas de pequeno valor previstas nos §§ 2º e 3º.</a:t>
            </a:r>
          </a:p>
        </p:txBody>
      </p:sp>
    </p:spTree>
    <p:extLst>
      <p:ext uri="{BB962C8B-B14F-4D97-AF65-F5344CB8AC3E}">
        <p14:creationId xmlns="" xmlns:p14="http://schemas.microsoft.com/office/powerpoint/2010/main" val="2194577212"/>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 2º</a:t>
            </a:r>
            <a:r>
              <a:rPr lang="pt-BR" dirty="0" smtClean="0"/>
              <a:t> Para o pagamento de despesas de pequeno valor, poderão o candidato, o comitê financeiro e o partido político constituir reserva individual rotativa em dinheiro (Fundo de Caixa), por todo o período da campanha eleitoral, observado o trânsito prévio desses recursos na conta bancária específica, devendo ser mantida a documentação correspondente para fins de fiscalização, e respeitados os seguintes critérios:</a:t>
            </a:r>
            <a:endParaRPr lang="pt-BR" dirty="0"/>
          </a:p>
        </p:txBody>
      </p:sp>
    </p:spTree>
    <p:extLst>
      <p:ext uri="{BB962C8B-B14F-4D97-AF65-F5344CB8AC3E}">
        <p14:creationId xmlns="" xmlns:p14="http://schemas.microsoft.com/office/powerpoint/2010/main" val="2057478847"/>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a)</a:t>
            </a:r>
            <a:r>
              <a:rPr lang="pt-BR" dirty="0" smtClean="0"/>
              <a:t> nos Municípios com até 40.000 (quarenta mil) eleitores o montante da reserva deverá ser de até R$ 5.000,00 (cinco mil reais);</a:t>
            </a:r>
          </a:p>
          <a:p>
            <a:pPr marL="0" indent="0">
              <a:buNone/>
            </a:pPr>
            <a:r>
              <a:rPr lang="pt-BR" b="1" dirty="0" smtClean="0"/>
              <a:t>b) </a:t>
            </a:r>
            <a:r>
              <a:rPr lang="pt-BR" dirty="0" smtClean="0"/>
              <a:t>nos Municípios com mais de 40.000 (quarenta mil) até 100.000 (cem mil) eleitores o montante da reserva deverá ser de até R$ 10.000,00 (dez mil reais);</a:t>
            </a:r>
          </a:p>
          <a:p>
            <a:pPr marL="0" indent="0">
              <a:buNone/>
            </a:pPr>
            <a:r>
              <a:rPr lang="pt-BR" b="1" dirty="0" smtClean="0"/>
              <a:t>c) </a:t>
            </a:r>
            <a:r>
              <a:rPr lang="pt-BR" dirty="0" smtClean="0"/>
              <a:t>nos Municípios com mais de 100.000 (cem mil) até 200.000 (duzentos mil) eleitores o montante da reserva deverá ser de até R$ 15.000,00 (quinze mil reais);</a:t>
            </a:r>
            <a:endParaRPr lang="pt-BR" dirty="0"/>
          </a:p>
        </p:txBody>
      </p:sp>
    </p:spTree>
    <p:extLst>
      <p:ext uri="{BB962C8B-B14F-4D97-AF65-F5344CB8AC3E}">
        <p14:creationId xmlns="" xmlns:p14="http://schemas.microsoft.com/office/powerpoint/2010/main" val="264695214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d) </a:t>
            </a:r>
            <a:r>
              <a:rPr lang="pt-BR" dirty="0" smtClean="0"/>
              <a:t>nos Municípios com mais de 200.000 (duzentos mil) até 500.000 (quinhentos mil) eleitores o montante da reserva deverá ser de até R$ 20.000,00 (vinte mil reais);</a:t>
            </a:r>
          </a:p>
          <a:p>
            <a:pPr marL="0" indent="0">
              <a:buNone/>
            </a:pPr>
            <a:r>
              <a:rPr lang="pt-BR" b="1" dirty="0" smtClean="0"/>
              <a:t>e) </a:t>
            </a:r>
            <a:r>
              <a:rPr lang="pt-BR" dirty="0" smtClean="0"/>
              <a:t>nos Municípios com mais de 500.000 (quinhentos mil) até 900.000 (novecentos mil) eleitores o montante da reserva deverá ser de até R$ 30.000,00 (trinta mil reais);</a:t>
            </a:r>
            <a:endParaRPr lang="pt-BR" dirty="0"/>
          </a:p>
        </p:txBody>
      </p:sp>
    </p:spTree>
    <p:extLst>
      <p:ext uri="{BB962C8B-B14F-4D97-AF65-F5344CB8AC3E}">
        <p14:creationId xmlns="" xmlns:p14="http://schemas.microsoft.com/office/powerpoint/2010/main" val="27704693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f) </a:t>
            </a:r>
            <a:r>
              <a:rPr lang="pt-BR" dirty="0" smtClean="0"/>
              <a:t>nos Municípios acima de 900.000 (novecentos mil) eleitores o montante da reserva deverá ser de até R$ 50.000,00 (cinquenta mil reais).</a:t>
            </a:r>
          </a:p>
          <a:p>
            <a:pPr marL="0" indent="0">
              <a:buNone/>
            </a:pPr>
            <a:r>
              <a:rPr lang="pt-BR" b="1" dirty="0" smtClean="0"/>
              <a:t>§ 4º</a:t>
            </a:r>
            <a:r>
              <a:rPr lang="pt-BR" dirty="0" smtClean="0"/>
              <a:t> Todo material impresso de campanha eleitoral deverá conter o número de inscrição no Cadastro Nacional de Pessoa Jurídica (CNPJ) ou o número de inscrição no Cadastro de Pessoas Físicas (CPF) do responsável pela confecção, bem como de quem a contratou, e a respectiva triagem (Lei n. 9.504/97, art. 38, § 1º).</a:t>
            </a:r>
            <a:endParaRPr lang="pt-BR" dirty="0"/>
          </a:p>
        </p:txBody>
      </p:sp>
    </p:spTree>
    <p:extLst>
      <p:ext uri="{BB962C8B-B14F-4D97-AF65-F5344CB8AC3E}">
        <p14:creationId xmlns="" xmlns:p14="http://schemas.microsoft.com/office/powerpoint/2010/main" val="406030228"/>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5º</a:t>
            </a:r>
            <a:r>
              <a:rPr lang="pt-BR" dirty="0" smtClean="0"/>
              <a:t> Quando o material impresso veicular propaganda conjunta de diversos candidatos, os gatos relativos a cada um deles deverão constar da respectiva prestação de contas ou apenas daquela relativa ao que houver arcado com as despesas (Lei n. 9.504/97, art. 38, § 2º).</a:t>
            </a:r>
            <a:endParaRPr lang="pt-BR" dirty="0"/>
          </a:p>
        </p:txBody>
      </p:sp>
    </p:spTree>
    <p:extLst>
      <p:ext uri="{BB962C8B-B14F-4D97-AF65-F5344CB8AC3E}">
        <p14:creationId xmlns="" xmlns:p14="http://schemas.microsoft.com/office/powerpoint/2010/main" val="765039310"/>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6º</a:t>
            </a:r>
            <a:r>
              <a:rPr lang="pt-BR" dirty="0" smtClean="0"/>
              <a:t> Os gastos efetuados por candidato, em benefício de outro candidato, comitê financeiro ou partido político, constituem doações estimáveis em dinheiro e serão computados no limite de gastos de campanha.</a:t>
            </a:r>
          </a:p>
          <a:p>
            <a:pPr marL="0" indent="0">
              <a:buNone/>
            </a:pPr>
            <a:r>
              <a:rPr lang="pt-BR" b="1" dirty="0" smtClean="0"/>
              <a:t>§ 7º</a:t>
            </a:r>
            <a:r>
              <a:rPr lang="pt-BR" dirty="0" smtClean="0"/>
              <a:t> O pagamento dos gastos eleitorais contraídos pelos candidatos será de sua responsabilidade, cabendo aos comitês financeiros e aos partidos políticos responder apenas pelos gastos que realizarem.</a:t>
            </a:r>
            <a:endParaRPr lang="pt-BR" dirty="0"/>
          </a:p>
        </p:txBody>
      </p:sp>
    </p:spTree>
    <p:extLst>
      <p:ext uri="{BB962C8B-B14F-4D97-AF65-F5344CB8AC3E}">
        <p14:creationId xmlns="" xmlns:p14="http://schemas.microsoft.com/office/powerpoint/2010/main" val="327049613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8º</a:t>
            </a:r>
            <a:r>
              <a:rPr lang="pt-BR" dirty="0" smtClean="0"/>
              <a:t> Os gastos destinados à instalação física de comitês de campanha de candidatos e de partidos políticos poderão ser contratados a partir de 10 de junho de 2012, desde que devidamente formalizados sem o desembolso financeiro e cumpridos todos os requisitos exigidos nos incisos I e II do art. 2º desta resolução.</a:t>
            </a:r>
            <a:endParaRPr lang="pt-BR" dirty="0"/>
          </a:p>
        </p:txBody>
      </p:sp>
    </p:spTree>
    <p:extLst>
      <p:ext uri="{BB962C8B-B14F-4D97-AF65-F5344CB8AC3E}">
        <p14:creationId xmlns="" xmlns:p14="http://schemas.microsoft.com/office/powerpoint/2010/main" val="629895583"/>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9º</a:t>
            </a:r>
            <a:r>
              <a:rPr lang="pt-BR" dirty="0" smtClean="0"/>
              <a:t> Observado o disposto no parágrafo anterior, os gastos eleitorais efetivam-se na data da sua contratação, independentemente da realização do seu pagamento, momento em que a Justiça Eleitoral poderá exercer a fiscalização.</a:t>
            </a:r>
          </a:p>
          <a:p>
            <a:pPr marL="0" indent="0">
              <a:buNone/>
            </a:pPr>
            <a:endParaRPr lang="pt-BR" dirty="0"/>
          </a:p>
        </p:txBody>
      </p:sp>
    </p:spTree>
    <p:extLst>
      <p:ext uri="{BB962C8B-B14F-4D97-AF65-F5344CB8AC3E}">
        <p14:creationId xmlns="" xmlns:p14="http://schemas.microsoft.com/office/powerpoint/2010/main" val="811248822"/>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10.</a:t>
            </a:r>
            <a:r>
              <a:rPr lang="pt-BR" dirty="0" smtClean="0"/>
              <a:t> A atividade voluntária, pessoal e direta do eleitor em apoio à candidatura ou a partido político de sua preferência não será objeto de contabilidade das doações à campanha, sem prejuízo da apuração e punição de eventuais condutas indevidas e excessos que configurem abuso do poder econômico ou qualquer outra infração a lei.</a:t>
            </a:r>
            <a:endParaRPr lang="pt-BR" dirty="0"/>
          </a:p>
        </p:txBody>
      </p:sp>
    </p:spTree>
    <p:extLst>
      <p:ext uri="{BB962C8B-B14F-4D97-AF65-F5344CB8AC3E}">
        <p14:creationId xmlns="" xmlns:p14="http://schemas.microsoft.com/office/powerpoint/2010/main" val="38846145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p:txBody>
          <a:bodyPr>
            <a:normAutofit fontScale="92500" lnSpcReduction="20000"/>
          </a:bodyPr>
          <a:lstStyle/>
          <a:p>
            <a:pPr marL="0" indent="0">
              <a:buNone/>
            </a:pPr>
            <a:r>
              <a:rPr lang="pt-BR" sz="3500" b="1" dirty="0" smtClean="0"/>
              <a:t>TÍTULO I – DA ARRECADAÇÃO E APLICAÇÃO DE RECURSOS </a:t>
            </a:r>
            <a:r>
              <a:rPr lang="pt-BR" sz="3500" dirty="0" smtClean="0"/>
              <a:t>(cont.)</a:t>
            </a:r>
          </a:p>
          <a:p>
            <a:pPr marL="0" indent="0">
              <a:buNone/>
            </a:pPr>
            <a:r>
              <a:rPr lang="pt-BR" sz="3300" b="1" dirty="0" smtClean="0"/>
              <a:t>Capítulo II </a:t>
            </a:r>
            <a:r>
              <a:rPr lang="pt-BR" sz="3300" dirty="0" smtClean="0"/>
              <a:t>– Da Arrecadação</a:t>
            </a:r>
          </a:p>
          <a:p>
            <a:pPr marL="0" indent="0">
              <a:buNone/>
            </a:pPr>
            <a:r>
              <a:rPr lang="pt-BR" dirty="0" smtClean="0"/>
              <a:t>	</a:t>
            </a:r>
            <a:r>
              <a:rPr lang="pt-BR" sz="3100" b="1" dirty="0" smtClean="0"/>
              <a:t>Seção I</a:t>
            </a:r>
            <a:r>
              <a:rPr lang="pt-BR" sz="3100" dirty="0" smtClean="0"/>
              <a:t> – Das Origens dos Recursos</a:t>
            </a:r>
          </a:p>
          <a:p>
            <a:pPr marL="0" indent="0">
              <a:buNone/>
            </a:pPr>
            <a:r>
              <a:rPr lang="pt-BR" sz="3100" dirty="0" smtClean="0"/>
              <a:t>	</a:t>
            </a:r>
            <a:r>
              <a:rPr lang="pt-BR" sz="3100" b="1" dirty="0" smtClean="0"/>
              <a:t>Seção II </a:t>
            </a:r>
            <a:r>
              <a:rPr lang="pt-BR" sz="3100" dirty="0" smtClean="0"/>
              <a:t>– Da Aplicação dos Recursos</a:t>
            </a:r>
          </a:p>
          <a:p>
            <a:pPr marL="0" indent="0">
              <a:buNone/>
            </a:pPr>
            <a:r>
              <a:rPr lang="pt-BR" sz="3100" dirty="0" smtClean="0"/>
              <a:t>	</a:t>
            </a:r>
            <a:r>
              <a:rPr lang="pt-BR" sz="3100" b="1" dirty="0" smtClean="0"/>
              <a:t>Seção III</a:t>
            </a:r>
            <a:r>
              <a:rPr lang="pt-BR" sz="3100" dirty="0" smtClean="0"/>
              <a:t> – Das Doações</a:t>
            </a:r>
          </a:p>
          <a:p>
            <a:pPr marL="0" indent="0">
              <a:buNone/>
            </a:pPr>
            <a:r>
              <a:rPr lang="pt-BR" sz="3100" dirty="0" smtClean="0"/>
              <a:t>	</a:t>
            </a:r>
            <a:r>
              <a:rPr lang="pt-BR" sz="3100" b="1" dirty="0" smtClean="0"/>
              <a:t>Seção IV </a:t>
            </a:r>
            <a:r>
              <a:rPr lang="pt-BR" sz="3100" dirty="0" smtClean="0"/>
              <a:t>– Das Fontes Vedadas</a:t>
            </a:r>
          </a:p>
          <a:p>
            <a:pPr marL="0" indent="0">
              <a:buNone/>
            </a:pPr>
            <a:r>
              <a:rPr lang="pt-BR" sz="3100" dirty="0" smtClean="0"/>
              <a:t>	</a:t>
            </a:r>
            <a:r>
              <a:rPr lang="pt-BR" sz="3100" b="1" dirty="0" smtClean="0"/>
              <a:t>Seção V</a:t>
            </a:r>
            <a:r>
              <a:rPr lang="pt-BR" sz="3100" dirty="0" smtClean="0"/>
              <a:t> – Da Comercialização de Bens e/ou Serviços e/ou da Promoção de Eventos</a:t>
            </a:r>
          </a:p>
          <a:p>
            <a:pPr marL="0" indent="0">
              <a:buNone/>
            </a:pPr>
            <a:r>
              <a:rPr lang="pt-BR" sz="3100" dirty="0" smtClean="0"/>
              <a:t>	</a:t>
            </a:r>
            <a:r>
              <a:rPr lang="pt-BR" sz="3100" b="1" dirty="0" smtClean="0"/>
              <a:t>Seção VI</a:t>
            </a:r>
            <a:r>
              <a:rPr lang="pt-BR" sz="3100" dirty="0" smtClean="0"/>
              <a:t> – Da Data Limite para a Arrecadação das Despesas</a:t>
            </a:r>
          </a:p>
        </p:txBody>
      </p:sp>
    </p:spTree>
    <p:extLst>
      <p:ext uri="{BB962C8B-B14F-4D97-AF65-F5344CB8AC3E}">
        <p14:creationId xmlns="" xmlns:p14="http://schemas.microsoft.com/office/powerpoint/2010/main" val="55647196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31. </a:t>
            </a:r>
            <a:r>
              <a:rPr lang="pt-BR" dirty="0" smtClean="0"/>
              <a:t>Com a finalidade de apoiar candidato de sua preferência, qualquer eleitor poderá realizar gastos totais até o valor de R$ 1.064,10 (mil e sessenta e quatro reais e dez centavos), não sujeitos à contabilização, desde que não reembolsados, hipótese em que o documento fiscal deverá ser emitido em nome do eleitor (Lei n. 9.504/97, art. 27).</a:t>
            </a:r>
            <a:endParaRPr lang="pt-BR" dirty="0"/>
          </a:p>
        </p:txBody>
      </p:sp>
    </p:spTree>
    <p:extLst>
      <p:ext uri="{BB962C8B-B14F-4D97-AF65-F5344CB8AC3E}">
        <p14:creationId xmlns="" xmlns:p14="http://schemas.microsoft.com/office/powerpoint/2010/main" val="3932511338"/>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À exceção do disposto no inciso I do art. </a:t>
            </a:r>
            <a:r>
              <a:rPr lang="pt-BR" dirty="0"/>
              <a:t>25 e </a:t>
            </a:r>
            <a:r>
              <a:rPr lang="pt-BR" dirty="0" smtClean="0"/>
              <a:t>§ 10 do art. 30 desta resolução, não representam gastos de que trata o </a:t>
            </a:r>
            <a:r>
              <a:rPr lang="pt-BR" i="1" dirty="0" smtClean="0"/>
              <a:t>caput</a:t>
            </a:r>
            <a:r>
              <a:rPr lang="pt-BR" dirty="0" smtClean="0"/>
              <a:t> os bens e serviços entregues ou prestados ao candidato, hipótese em que, por ser doação, deverão observar o art. 25 desta resolução.</a:t>
            </a:r>
            <a:endParaRPr lang="pt-BR" dirty="0"/>
          </a:p>
        </p:txBody>
      </p:sp>
    </p:spTree>
    <p:extLst>
      <p:ext uri="{BB962C8B-B14F-4D97-AF65-F5344CB8AC3E}">
        <p14:creationId xmlns="" xmlns:p14="http://schemas.microsoft.com/office/powerpoint/2010/main" val="1758242804"/>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500" b="1" dirty="0" smtClean="0">
                <a:solidFill>
                  <a:srgbClr val="FF0000"/>
                </a:solidFill>
              </a:rPr>
              <a:t>GASTOS PESSOAIS:</a:t>
            </a:r>
          </a:p>
          <a:p>
            <a:pPr marL="0" indent="0">
              <a:buNone/>
            </a:pPr>
            <a:r>
              <a:rPr lang="pt-BR" b="1" dirty="0" smtClean="0"/>
              <a:t>Na regulamentação:</a:t>
            </a:r>
          </a:p>
          <a:p>
            <a:r>
              <a:rPr lang="pt-BR" b="1" dirty="0" smtClean="0"/>
              <a:t>2000: </a:t>
            </a:r>
            <a:r>
              <a:rPr lang="pt-BR" dirty="0" smtClean="0"/>
              <a:t>Art. 11 da Res. 20.566</a:t>
            </a:r>
          </a:p>
          <a:p>
            <a:r>
              <a:rPr lang="pt-BR" b="1" dirty="0" smtClean="0"/>
              <a:t>2002: </a:t>
            </a:r>
            <a:r>
              <a:rPr lang="pt-BR" dirty="0" smtClean="0"/>
              <a:t>Conversão em reais: R$ 1.064,10 (valor quando da extinção do índice) (art. 20 da res. 20.987)</a:t>
            </a:r>
          </a:p>
          <a:p>
            <a:r>
              <a:rPr lang="pt-BR" b="1" dirty="0" smtClean="0"/>
              <a:t>2006: </a:t>
            </a:r>
            <a:r>
              <a:rPr lang="pt-BR" dirty="0" smtClean="0"/>
              <a:t>Voltou a prever 1.000 UFIR (art. 22 da res. 22.250); lapso corrigido em 2008 (art. 24 da res. 22.715)</a:t>
            </a:r>
          </a:p>
          <a:p>
            <a:r>
              <a:rPr lang="pt-BR" b="1" dirty="0" smtClean="0"/>
              <a:t>2008: </a:t>
            </a:r>
            <a:r>
              <a:rPr lang="pt-BR" dirty="0" smtClean="0"/>
              <a:t>Se entregues ao candidato, serão doação (art. 24, </a:t>
            </a:r>
            <a:r>
              <a:rPr lang="pt-BR" dirty="0" err="1" smtClean="0"/>
              <a:t>p.u</a:t>
            </a:r>
            <a:r>
              <a:rPr lang="pt-BR" dirty="0" smtClean="0"/>
              <a:t>., res. 22.715)</a:t>
            </a:r>
          </a:p>
          <a:p>
            <a:r>
              <a:rPr lang="pt-BR" b="1" dirty="0" smtClean="0"/>
              <a:t>2012: </a:t>
            </a:r>
            <a:r>
              <a:rPr lang="pt-BR" dirty="0" smtClean="0"/>
              <a:t>Documento fiscal emitido em nome do eleitor</a:t>
            </a:r>
            <a:endParaRPr lang="pt-BR" dirty="0"/>
          </a:p>
        </p:txBody>
      </p:sp>
    </p:spTree>
    <p:extLst>
      <p:ext uri="{BB962C8B-B14F-4D97-AF65-F5344CB8AC3E}">
        <p14:creationId xmlns="" xmlns:p14="http://schemas.microsoft.com/office/powerpoint/2010/main" val="62077951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2500" b="1" dirty="0" smtClean="0">
                <a:solidFill>
                  <a:srgbClr val="FF0000"/>
                </a:solidFill>
              </a:rPr>
              <a:t>GASTOS PESSOAIS:</a:t>
            </a:r>
          </a:p>
          <a:p>
            <a:pPr marL="0" indent="0">
              <a:buNone/>
            </a:pPr>
            <a:r>
              <a:rPr lang="pt-BR" b="1" dirty="0" smtClean="0"/>
              <a:t>Na legislação:</a:t>
            </a:r>
          </a:p>
          <a:p>
            <a:r>
              <a:rPr lang="pt-BR" b="1" dirty="0" smtClean="0"/>
              <a:t>Lei 8.713/93, art. 48: “Qualquer eleitor poderá realizar gastos pessoais de até um mil UFIR em apoio aos candidatos de sua preferência desde que esses gastos não sejam sujeitos a reembolso pelo candidato ou pelos Comitês ou partidos”.</a:t>
            </a:r>
          </a:p>
          <a:p>
            <a:endParaRPr lang="pt-BR" b="1" dirty="0" smtClean="0"/>
          </a:p>
          <a:p>
            <a:r>
              <a:rPr lang="pt-BR" b="1" dirty="0" smtClean="0"/>
              <a:t>Lei 9.100/95, art. 39: “Qualquer cidadão pode realizar, em apoio a candidato de sua preferência, gastos de até 200 UFIR, não sujeitos a contabilização, desde que não sejam reembolsados”.</a:t>
            </a:r>
          </a:p>
          <a:p>
            <a:endParaRPr lang="pt-BR" b="1" dirty="0" smtClean="0"/>
          </a:p>
          <a:p>
            <a:r>
              <a:rPr lang="pt-BR" b="1" dirty="0" smtClean="0"/>
              <a:t>Lei 9.504/97, art. 27: “Qualquer eleitor poderá realizar gastos, em apoio a candidato de sua preferência, até a quantia equivalente a um mil UFIR, não sujeitos a contabilização, desde que não sejam reembolsados”.</a:t>
            </a:r>
            <a:endParaRPr lang="pt-BR" b="1" dirty="0"/>
          </a:p>
        </p:txBody>
      </p:sp>
    </p:spTree>
    <p:extLst>
      <p:ext uri="{BB962C8B-B14F-4D97-AF65-F5344CB8AC3E}">
        <p14:creationId xmlns="" xmlns:p14="http://schemas.microsoft.com/office/powerpoint/2010/main" val="2681558141"/>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994122"/>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a:xfrm>
            <a:off x="395536" y="1340768"/>
            <a:ext cx="8229600" cy="4525963"/>
          </a:xfrm>
        </p:spPr>
        <p:txBody>
          <a:bodyPr>
            <a:normAutofit fontScale="77500" lnSpcReduction="20000"/>
          </a:bodyPr>
          <a:lstStyle/>
          <a:p>
            <a:pPr marL="0" indent="0" algn="ctr">
              <a:buNone/>
            </a:pPr>
            <a:r>
              <a:rPr lang="pt-BR" sz="3300" b="1" dirty="0" smtClean="0"/>
              <a:t>SEÇÃO II – DOS RECURSOS DE ORIGEM NÃO IDENTIFICADA</a:t>
            </a:r>
          </a:p>
          <a:p>
            <a:pPr marL="0" indent="0">
              <a:buNone/>
            </a:pPr>
            <a:endParaRPr lang="pt-BR" dirty="0" smtClean="0"/>
          </a:p>
          <a:p>
            <a:pPr marL="0" indent="0">
              <a:buNone/>
            </a:pPr>
            <a:r>
              <a:rPr lang="pt-BR" b="1" dirty="0" smtClean="0"/>
              <a:t>Art. 32.</a:t>
            </a:r>
            <a:r>
              <a:rPr lang="pt-BR" dirty="0" smtClean="0"/>
              <a:t> Os recursos de origem não identificada não poderão ser utilizados pelos partidos políticos, candidatos ou comitês financeiros e deverão ser transferidos ao Tesouro Nacional, por meio de Guia de Recolhimento da União (GRU), até 5 dias após a decisão definitiva que julgar a prestação de contas de campanha, com a apresentação do respectivo comprovante de recolhimento dentro desse mesmo prazo.</a:t>
            </a:r>
          </a:p>
          <a:p>
            <a:pPr marL="0" indent="0">
              <a:buNone/>
            </a:pPr>
            <a:r>
              <a:rPr lang="pt-BR" b="1" dirty="0"/>
              <a:t>Parágrafo único.</a:t>
            </a:r>
            <a:r>
              <a:rPr lang="pt-BR" dirty="0"/>
              <a:t> A falta de identificação do doador e/ou a informação de números de inscrição inválidos no CPF ou no CNPJ caracteriza o recurso como de origem não identificada.</a:t>
            </a:r>
          </a:p>
          <a:p>
            <a:pPr marL="0" indent="0">
              <a:buNone/>
            </a:pPr>
            <a:endParaRPr lang="pt-BR" dirty="0"/>
          </a:p>
        </p:txBody>
      </p:sp>
    </p:spTree>
    <p:extLst>
      <p:ext uri="{BB962C8B-B14F-4D97-AF65-F5344CB8AC3E}">
        <p14:creationId xmlns="" xmlns:p14="http://schemas.microsoft.com/office/powerpoint/2010/main" val="3888506927"/>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lgn="ctr">
              <a:buNone/>
            </a:pPr>
            <a:r>
              <a:rPr lang="pt-BR" b="1" dirty="0" smtClean="0"/>
              <a:t>SEÇÃO III – DA COMPROVAÇÃO DA ARRECADAÇÃO</a:t>
            </a:r>
          </a:p>
          <a:p>
            <a:pPr marL="0" indent="0">
              <a:buNone/>
            </a:pPr>
            <a:r>
              <a:rPr lang="pt-BR" b="1" dirty="0" smtClean="0"/>
              <a:t>Art. 33. </a:t>
            </a:r>
            <a:r>
              <a:rPr lang="pt-BR" dirty="0" smtClean="0"/>
              <a:t>Toda e qualquer arrecadação de recurso deverá ser formalizada mediante a emissão do recibo eleitoral, nos termos do disposto no art. 4º desta resolução, o qual deverá ser integralmente preenchido.</a:t>
            </a:r>
          </a:p>
          <a:p>
            <a:pPr marL="0" indent="0">
              <a:buNone/>
            </a:pPr>
            <a:r>
              <a:rPr lang="pt-BR" b="1" dirty="0" smtClean="0"/>
              <a:t>Parágrafo único.</a:t>
            </a:r>
            <a:r>
              <a:rPr lang="pt-BR" dirty="0" smtClean="0"/>
              <a:t> A comprovação dos recursos financeiros arrecadados será feita mediante a apresentação dos canhotos de recibos eleitorais emitidos e dos correspondentes extratos bancários da conta de que trata o art. 12 desta resolução.</a:t>
            </a:r>
            <a:endParaRPr lang="pt-BR" dirty="0"/>
          </a:p>
        </p:txBody>
      </p:sp>
    </p:spTree>
    <p:extLst>
      <p:ext uri="{BB962C8B-B14F-4D97-AF65-F5344CB8AC3E}">
        <p14:creationId xmlns="" xmlns:p14="http://schemas.microsoft.com/office/powerpoint/2010/main" val="308235132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34.</a:t>
            </a:r>
            <a:r>
              <a:rPr lang="pt-BR" dirty="0" smtClean="0"/>
              <a:t> A comprovação da ausência de movimentação de recursos financeiros deverá ser efetuada mediante a apresentação dos correspondentes extratos bancários ou de declaração firmada pelo gerente da instituição financeira.</a:t>
            </a:r>
            <a:endParaRPr lang="pt-BR" dirty="0"/>
          </a:p>
        </p:txBody>
      </p:sp>
    </p:spTree>
    <p:extLst>
      <p:ext uri="{BB962C8B-B14F-4D97-AF65-F5344CB8AC3E}">
        <p14:creationId xmlns="" xmlns:p14="http://schemas.microsoft.com/office/powerpoint/2010/main" val="528944248"/>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endParaRPr lang="pt-BR" sz="2800" b="1" dirty="0" smtClean="0"/>
          </a:p>
          <a:p>
            <a:pPr marL="0" indent="0" algn="ctr">
              <a:buNone/>
            </a:pPr>
            <a:endParaRPr lang="pt-BR" sz="2800" b="1" dirty="0"/>
          </a:p>
          <a:p>
            <a:pPr marL="0" indent="0" algn="ctr">
              <a:buNone/>
            </a:pPr>
            <a:endParaRPr lang="pt-BR" sz="2800" b="1" dirty="0" smtClean="0"/>
          </a:p>
          <a:p>
            <a:pPr marL="0" indent="0" algn="ctr">
              <a:buNone/>
            </a:pPr>
            <a:endParaRPr lang="pt-BR" sz="2800" b="1" dirty="0"/>
          </a:p>
          <a:p>
            <a:pPr marL="0" indent="0" algn="ctr">
              <a:buNone/>
            </a:pPr>
            <a:r>
              <a:rPr lang="pt-BR" sz="2800" b="1" dirty="0" smtClean="0"/>
              <a:t>TÍTULO II – DA PRESTAÇÃO DE CONTAS</a:t>
            </a:r>
          </a:p>
        </p:txBody>
      </p:sp>
    </p:spTree>
    <p:extLst>
      <p:ext uri="{BB962C8B-B14F-4D97-AF65-F5344CB8AC3E}">
        <p14:creationId xmlns="" xmlns:p14="http://schemas.microsoft.com/office/powerpoint/2010/main" val="2843593000"/>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sz="2500" b="1" dirty="0" smtClean="0">
                <a:solidFill>
                  <a:srgbClr val="FF0000"/>
                </a:solidFill>
              </a:rPr>
              <a:t>PROCEDIMENTO DE PRESTAÇÃO DE CONTAS:</a:t>
            </a:r>
          </a:p>
          <a:p>
            <a:pPr marL="0" indent="0">
              <a:buNone/>
            </a:pPr>
            <a:r>
              <a:rPr lang="pt-BR" sz="2500" b="1" dirty="0" smtClean="0"/>
              <a:t>Na Lei:</a:t>
            </a:r>
          </a:p>
          <a:p>
            <a:pPr>
              <a:buFontTx/>
              <a:buChar char="-"/>
            </a:pPr>
            <a:r>
              <a:rPr lang="pt-BR" sz="2500" b="1" dirty="0" smtClean="0"/>
              <a:t>Lei 8.713/93: “Art. 50. A prestação de Contas dos Comitês Financeiros de âmbito nacional e regional deve ser elaborada de acordo com os princípios fundamentais de contabilidade aprovados pelo Conselho Federal de Contabilidade e assinada por profissional habilitado, pelo presidente do respectivo Comitê ou pessoa por ele designada.”</a:t>
            </a:r>
          </a:p>
          <a:p>
            <a:pPr>
              <a:buFontTx/>
              <a:buChar char="-"/>
            </a:pPr>
            <a:r>
              <a:rPr lang="pt-BR" sz="2500" b="1" dirty="0" smtClean="0"/>
              <a:t>Lei 9.100/95: “Art. 35. (...) § 6º A prestação de contas dos candidatos e comitês financeiros deve ser feita de acordo com o plano de contas simplificado elaborado pelo Tribunal Superior Eleitoral.”</a:t>
            </a:r>
          </a:p>
        </p:txBody>
      </p:sp>
    </p:spTree>
    <p:extLst>
      <p:ext uri="{BB962C8B-B14F-4D97-AF65-F5344CB8AC3E}">
        <p14:creationId xmlns="" xmlns:p14="http://schemas.microsoft.com/office/powerpoint/2010/main" val="3348507355"/>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2500" b="1" dirty="0" smtClean="0">
                <a:solidFill>
                  <a:srgbClr val="FF0000"/>
                </a:solidFill>
              </a:rPr>
              <a:t>PROCEDIMENTO DE PRESTAÇÃO DE CONTAS:</a:t>
            </a:r>
          </a:p>
          <a:p>
            <a:pPr marL="0" indent="0">
              <a:buNone/>
            </a:pPr>
            <a:r>
              <a:rPr lang="pt-BR" sz="2500" b="1" dirty="0" smtClean="0"/>
              <a:t>Na Lei:</a:t>
            </a:r>
          </a:p>
          <a:p>
            <a:pPr>
              <a:buFontTx/>
              <a:buChar char="-"/>
            </a:pPr>
            <a:r>
              <a:rPr lang="pt-BR" sz="2500" b="1" dirty="0" smtClean="0"/>
              <a:t>Lei 9.504/97: “Art. 28. </a:t>
            </a:r>
            <a:r>
              <a:rPr lang="pt-BR" sz="2800" dirty="0" smtClean="0"/>
              <a:t>A prestação de contas será feita: I – no caso dos candidatos às eleições majoritárias, na forma disciplinada pela Justiça Eleitoral; II – no caso dos candidatos às eleições proporcionais, de acordo com os modelos constantes do Anexo desta lei.” § 1º As prestações de contas dos candidatos às eleições majoritárias serão feitas por intermédio do comitê financeiro, devendo ser acompanhadas dos extratos das contas bancárias referentes à movimentação dos recursos financeiros usados na campanha e da relação dos cheques recebidos, com a indicação dos respectivos números, valores e emitentes. § 2º As prestações de contas dos candidatos às eleições proporcionais serão feitas pelo comitê financeiro ou pelo próprio candidato. </a:t>
            </a:r>
            <a:r>
              <a:rPr lang="pt-BR" sz="2800" dirty="0"/>
              <a:t>§ 3º As contribuições, doações e as receitas de que trata esta Lei serão convertidas em UFIR, pelo valor desta no mês em que ocorrerem.</a:t>
            </a:r>
          </a:p>
          <a:p>
            <a:pPr>
              <a:buFontTx/>
              <a:buChar char="-"/>
            </a:pPr>
            <a:r>
              <a:rPr lang="pt-BR" sz="2800" dirty="0" smtClean="0"/>
              <a:t> 3º As contribuições, doações e as receitas de que trata esta Lei serão convertidas em UFIR, pelo valor desta no mês em que ocorrerem.</a:t>
            </a:r>
            <a:r>
              <a:rPr lang="pt-BR" sz="2800" b="1" dirty="0" smtClean="0"/>
              <a:t>”</a:t>
            </a:r>
          </a:p>
        </p:txBody>
      </p:sp>
    </p:spTree>
    <p:extLst>
      <p:ext uri="{BB962C8B-B14F-4D97-AF65-F5344CB8AC3E}">
        <p14:creationId xmlns="" xmlns:p14="http://schemas.microsoft.com/office/powerpoint/2010/main" val="12124147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p:txBody>
          <a:bodyPr>
            <a:normAutofit/>
          </a:bodyPr>
          <a:lstStyle/>
          <a:p>
            <a:pPr marL="0" indent="0">
              <a:buNone/>
            </a:pPr>
            <a:r>
              <a:rPr lang="pt-BR" b="1" dirty="0" smtClean="0"/>
              <a:t>TÍTULO I – DA ARRECADAÇÃO E APLICAÇÃO DE RECURSOS </a:t>
            </a:r>
            <a:r>
              <a:rPr lang="pt-BR" dirty="0" smtClean="0"/>
              <a:t>(cont.)</a:t>
            </a:r>
          </a:p>
          <a:p>
            <a:pPr marL="0" indent="0">
              <a:buNone/>
            </a:pPr>
            <a:r>
              <a:rPr lang="pt-BR" sz="3000" b="1" dirty="0" smtClean="0"/>
              <a:t>Capítulo III</a:t>
            </a:r>
            <a:r>
              <a:rPr lang="pt-BR" sz="3000" dirty="0" smtClean="0"/>
              <a:t> – Dos Gastos Eleitorais</a:t>
            </a:r>
          </a:p>
          <a:p>
            <a:pPr marL="0" indent="0">
              <a:buNone/>
            </a:pPr>
            <a:r>
              <a:rPr lang="pt-BR" dirty="0" smtClean="0"/>
              <a:t>	</a:t>
            </a:r>
            <a:r>
              <a:rPr lang="pt-BR" sz="2800" b="1" dirty="0" smtClean="0"/>
              <a:t>Seção I </a:t>
            </a:r>
            <a:r>
              <a:rPr lang="pt-BR" sz="2800" dirty="0" smtClean="0"/>
              <a:t>– Disposições Preliminares</a:t>
            </a:r>
          </a:p>
          <a:p>
            <a:pPr marL="0" indent="0">
              <a:buNone/>
            </a:pPr>
            <a:r>
              <a:rPr lang="pt-BR" sz="2800" dirty="0" smtClean="0"/>
              <a:t>	</a:t>
            </a:r>
            <a:r>
              <a:rPr lang="pt-BR" sz="2800" b="1" dirty="0" smtClean="0"/>
              <a:t>Seção II </a:t>
            </a:r>
            <a:r>
              <a:rPr lang="pt-BR" sz="2800" dirty="0" smtClean="0"/>
              <a:t>– Dos Recursos de Origem Não Identificada	</a:t>
            </a:r>
          </a:p>
          <a:p>
            <a:pPr marL="0" indent="0">
              <a:buNone/>
            </a:pPr>
            <a:r>
              <a:rPr lang="pt-BR" sz="2800" dirty="0" smtClean="0"/>
              <a:t>	</a:t>
            </a:r>
            <a:r>
              <a:rPr lang="pt-BR" sz="2800" b="1" dirty="0" smtClean="0"/>
              <a:t>Seção III </a:t>
            </a:r>
            <a:r>
              <a:rPr lang="pt-BR" sz="2800" dirty="0" smtClean="0"/>
              <a:t>– Da Comprovação da Arrecadação</a:t>
            </a:r>
          </a:p>
          <a:p>
            <a:pPr marL="0" indent="0">
              <a:buNone/>
            </a:pPr>
            <a:r>
              <a:rPr lang="pt-BR" dirty="0"/>
              <a:t>	</a:t>
            </a:r>
            <a:endParaRPr lang="pt-BR" dirty="0" smtClean="0"/>
          </a:p>
        </p:txBody>
      </p:sp>
    </p:spTree>
    <p:extLst>
      <p:ext uri="{BB962C8B-B14F-4D97-AF65-F5344CB8AC3E}">
        <p14:creationId xmlns="" xmlns:p14="http://schemas.microsoft.com/office/powerpoint/2010/main" val="4062867659"/>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2500" b="1" dirty="0" smtClean="0">
                <a:solidFill>
                  <a:srgbClr val="FF0000"/>
                </a:solidFill>
              </a:rPr>
              <a:t>PROCEDIMENTO DE PRESTAÇÃO DE CONTAS:</a:t>
            </a:r>
          </a:p>
          <a:p>
            <a:pPr marL="0" indent="0">
              <a:buNone/>
            </a:pPr>
            <a:r>
              <a:rPr lang="pt-BR" sz="2500" b="1" dirty="0" smtClean="0"/>
              <a:t>Na Lei:</a:t>
            </a:r>
          </a:p>
          <a:p>
            <a:pPr>
              <a:buFontTx/>
              <a:buChar char="-"/>
            </a:pPr>
            <a:r>
              <a:rPr lang="pt-BR" sz="2500" b="1" dirty="0" smtClean="0"/>
              <a:t>Lei 11.300/06: </a:t>
            </a:r>
          </a:p>
          <a:p>
            <a:pPr marL="0" indent="0">
              <a:buNone/>
            </a:pPr>
            <a:r>
              <a:rPr lang="pt-BR" sz="2500" b="1" dirty="0" smtClean="0"/>
              <a:t>Art. 28. </a:t>
            </a:r>
            <a:r>
              <a:rPr lang="pt-BR" sz="2500" dirty="0" smtClean="0"/>
              <a:t>A prestação de contas será feita: I – no caso dos candidatos às eleições majoritárias, na forma disciplinada pela Justiça Eleitoral; II – no caso dos candidatos às eleições proporcionais, de acordo com os modelos constantes desta Lei. </a:t>
            </a:r>
          </a:p>
          <a:p>
            <a:pPr marL="0" indent="0">
              <a:buNone/>
            </a:pPr>
            <a:r>
              <a:rPr lang="pt-BR" sz="2400" b="1" dirty="0" smtClean="0"/>
              <a:t>§ 1º </a:t>
            </a:r>
            <a:r>
              <a:rPr lang="pt-BR" sz="2400" dirty="0" smtClean="0"/>
              <a:t>As prestações de contas dos candidatos às eleições majoritárias serão feitas por intermédio do comitê financeiro, devendo ser acompanhadas dos extratos das contas bancárias referentes à movimentação dos recursos financeiros usados na campanha e da relação dos cheques recebidos, com a indicação dos respectivos números, valores e emitentes.</a:t>
            </a:r>
            <a:endParaRPr lang="pt-BR" sz="2500" dirty="0" smtClean="0"/>
          </a:p>
        </p:txBody>
      </p:sp>
    </p:spTree>
    <p:extLst>
      <p:ext uri="{BB962C8B-B14F-4D97-AF65-F5344CB8AC3E}">
        <p14:creationId xmlns="" xmlns:p14="http://schemas.microsoft.com/office/powerpoint/2010/main" val="1604958051"/>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395536" y="1628800"/>
            <a:ext cx="8229600" cy="4525963"/>
          </a:xfrm>
        </p:spPr>
        <p:txBody>
          <a:bodyPr>
            <a:normAutofit fontScale="77500" lnSpcReduction="20000"/>
          </a:bodyPr>
          <a:lstStyle/>
          <a:p>
            <a:pPr marL="0" indent="0">
              <a:buNone/>
            </a:pPr>
            <a:r>
              <a:rPr lang="pt-BR" b="1" dirty="0" smtClean="0">
                <a:solidFill>
                  <a:srgbClr val="FF0000"/>
                </a:solidFill>
              </a:rPr>
              <a:t>PROCEDIMENTO DE PRESTAÇÃO DE CONTAS:</a:t>
            </a:r>
          </a:p>
          <a:p>
            <a:pPr marL="0" indent="0">
              <a:buNone/>
            </a:pPr>
            <a:r>
              <a:rPr lang="pt-BR" sz="2500" b="1" dirty="0" smtClean="0"/>
              <a:t>Na Lei:</a:t>
            </a:r>
          </a:p>
          <a:p>
            <a:pPr>
              <a:buFontTx/>
              <a:buChar char="-"/>
            </a:pPr>
            <a:r>
              <a:rPr lang="pt-BR" sz="2500" b="1" dirty="0" smtClean="0"/>
              <a:t>Lei 11.300/06: </a:t>
            </a:r>
          </a:p>
          <a:p>
            <a:pPr marL="0" indent="0">
              <a:buNone/>
            </a:pPr>
            <a:r>
              <a:rPr lang="pt-BR" sz="2500" b="1" dirty="0" smtClean="0"/>
              <a:t>Art. 28.</a:t>
            </a:r>
          </a:p>
          <a:p>
            <a:pPr marL="0" indent="0">
              <a:buNone/>
            </a:pPr>
            <a:r>
              <a:rPr lang="pt-BR" sz="2400" dirty="0" smtClean="0"/>
              <a:t>§ 2º As prestações de contas dos candidatos às eleições proporcionais serão feitas pelo comitê financeiro ou pelo próprio candidato.</a:t>
            </a:r>
          </a:p>
          <a:p>
            <a:pPr marL="0" indent="0">
              <a:buNone/>
            </a:pPr>
            <a:r>
              <a:rPr lang="pt-BR" sz="2400" dirty="0" smtClean="0"/>
              <a:t>§ 3º As contribuições, doações e as receitas de que trata esta Lei serão convertidas em UFIR, pelo valor desta no mês em que ocorrerem.</a:t>
            </a:r>
          </a:p>
          <a:p>
            <a:pPr marL="0" indent="0">
              <a:buNone/>
            </a:pPr>
            <a:r>
              <a:rPr lang="pt-BR" sz="2400" b="1" dirty="0" smtClean="0"/>
              <a:t>§ 4º Os partidos políticos, as coligações e os candidatos são obrigados, durante a campanha eleitoral, a divulgar, pela rede mundial de computadores (internet), nos dias 6 de agosto e 6 de setembro, relatório discriminando os recursos em dinheiro ou estimáveis em dinheiro que tenham recebido para financiamento da campanha eleitoral, e os gastos que realizarem, em sítio criado pela Justiça Eleitoral para esse fim, exigindo-se a indicação dos nomes dos doadores e os respectivos valores doados somente na prestação de contas final de que tratam os incisos III e IV do art. 29 desta Lei.</a:t>
            </a:r>
            <a:endParaRPr lang="pt-BR" sz="2500" b="1" dirty="0" smtClean="0"/>
          </a:p>
        </p:txBody>
      </p:sp>
    </p:spTree>
    <p:extLst>
      <p:ext uri="{BB962C8B-B14F-4D97-AF65-F5344CB8AC3E}">
        <p14:creationId xmlns="" xmlns:p14="http://schemas.microsoft.com/office/powerpoint/2010/main" val="416594766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395536" y="1628800"/>
            <a:ext cx="8229600" cy="4525963"/>
          </a:xfrm>
        </p:spPr>
        <p:txBody>
          <a:bodyPr>
            <a:normAutofit fontScale="85000" lnSpcReduction="10000"/>
          </a:bodyPr>
          <a:lstStyle/>
          <a:p>
            <a:pPr marL="0" indent="0">
              <a:buNone/>
            </a:pPr>
            <a:r>
              <a:rPr lang="pt-BR" b="1" dirty="0" smtClean="0">
                <a:solidFill>
                  <a:srgbClr val="FF0000"/>
                </a:solidFill>
              </a:rPr>
              <a:t>PROCEDIMENTO DE PRESTAÇÃO DE CONTAS:</a:t>
            </a:r>
          </a:p>
          <a:p>
            <a:pPr marL="0" indent="0">
              <a:buNone/>
            </a:pPr>
            <a:r>
              <a:rPr lang="pt-BR" sz="2500" b="1" dirty="0" smtClean="0"/>
              <a:t>Na Regulamentação:</a:t>
            </a:r>
          </a:p>
          <a:p>
            <a:pPr>
              <a:buFontTx/>
              <a:buChar char="-"/>
            </a:pPr>
            <a:r>
              <a:rPr lang="pt-BR" sz="2600" b="1" dirty="0" smtClean="0"/>
              <a:t>1994: </a:t>
            </a:r>
            <a:r>
              <a:rPr lang="pt-BR" sz="2600" dirty="0" smtClean="0"/>
              <a:t>Resolução 14.426/94, Instruções Anexas, item 2 – Princípios Contábeis da Resolução 750/93 do CFC (DOU 31.12.93) </a:t>
            </a:r>
          </a:p>
          <a:p>
            <a:pPr>
              <a:buFontTx/>
              <a:buChar char="-"/>
            </a:pPr>
            <a:r>
              <a:rPr lang="pt-BR" sz="2600" b="1" dirty="0" smtClean="0"/>
              <a:t>1996: </a:t>
            </a:r>
            <a:r>
              <a:rPr lang="pt-BR" sz="2600" dirty="0" smtClean="0"/>
              <a:t>Detalhamento da regulamentação, incluindo plano de contas simplificado, relação analítica das obrigações a pagar e escrituração e documentação das receitas e despesas (</a:t>
            </a:r>
            <a:r>
              <a:rPr lang="pt-BR" sz="2600" dirty="0" err="1" smtClean="0"/>
              <a:t>arts</a:t>
            </a:r>
            <a:r>
              <a:rPr lang="pt-BR" sz="2600" dirty="0" smtClean="0"/>
              <a:t>. 2º e 7º da res. 19.510/96)</a:t>
            </a:r>
          </a:p>
          <a:p>
            <a:pPr>
              <a:buFontTx/>
              <a:buChar char="-"/>
            </a:pPr>
            <a:r>
              <a:rPr lang="pt-BR" sz="2600" b="1" dirty="0" smtClean="0"/>
              <a:t>1998</a:t>
            </a:r>
            <a:r>
              <a:rPr lang="pt-BR" sz="2600" dirty="0" smtClean="0"/>
              <a:t>: Despesas podem ser comprovadas por cópia (art. 17, § 2º da res. 20.102)</a:t>
            </a:r>
          </a:p>
          <a:p>
            <a:pPr>
              <a:buFontTx/>
              <a:buChar char="-"/>
            </a:pPr>
            <a:r>
              <a:rPr lang="pt-BR" sz="2600" b="1" dirty="0" smtClean="0"/>
              <a:t>2000: </a:t>
            </a:r>
            <a:r>
              <a:rPr lang="pt-BR" sz="2600" dirty="0" smtClean="0"/>
              <a:t>Obrigatoriedade mesmo que não haja movimentação financeira (art. 18, I, res. 20.566); modelo de conciliação bancária (art. 18, III); exigência de cópias autenticadas (art. 19, </a:t>
            </a:r>
            <a:r>
              <a:rPr lang="pt-BR" sz="2600" dirty="0" err="1" smtClean="0"/>
              <a:t>p.u</a:t>
            </a:r>
            <a:r>
              <a:rPr lang="pt-BR" sz="2600" dirty="0" smtClean="0"/>
              <a:t>.)</a:t>
            </a:r>
            <a:endParaRPr lang="pt-BR" sz="2600" b="1" dirty="0" smtClean="0"/>
          </a:p>
        </p:txBody>
      </p:sp>
    </p:spTree>
    <p:extLst>
      <p:ext uri="{BB962C8B-B14F-4D97-AF65-F5344CB8AC3E}">
        <p14:creationId xmlns="" xmlns:p14="http://schemas.microsoft.com/office/powerpoint/2010/main" val="1694660635"/>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395536" y="1628800"/>
            <a:ext cx="8229600" cy="4525963"/>
          </a:xfrm>
        </p:spPr>
        <p:txBody>
          <a:bodyPr>
            <a:normAutofit fontScale="77500" lnSpcReduction="20000"/>
          </a:bodyPr>
          <a:lstStyle/>
          <a:p>
            <a:pPr marL="0" indent="0">
              <a:buNone/>
            </a:pPr>
            <a:r>
              <a:rPr lang="pt-BR" b="1" dirty="0" smtClean="0">
                <a:solidFill>
                  <a:srgbClr val="FF0000"/>
                </a:solidFill>
              </a:rPr>
              <a:t>PROCEDIMENTO DE PRESTAÇÃO DE CONTAS:</a:t>
            </a:r>
          </a:p>
          <a:p>
            <a:pPr marL="0" indent="0">
              <a:buNone/>
            </a:pPr>
            <a:r>
              <a:rPr lang="pt-BR" sz="2500" b="1" dirty="0" smtClean="0"/>
              <a:t>Na Regulamentação:</a:t>
            </a:r>
          </a:p>
          <a:p>
            <a:pPr>
              <a:buFontTx/>
              <a:buChar char="-"/>
            </a:pPr>
            <a:r>
              <a:rPr lang="pt-BR" sz="2600" b="1" dirty="0" smtClean="0"/>
              <a:t>2002: </a:t>
            </a:r>
            <a:r>
              <a:rPr lang="pt-BR" sz="2600" dirty="0" smtClean="0"/>
              <a:t>Resolução 20.987:  Gastos comprovados conforme legislação fiscal (NF ou recibo) – art. 21; receitas comprovadas pelos canhotos dos recibos e pelos recibos não utilizados (art. 29, § 3º). Documentação em original ou cópia autenticada (art. 29, § 4º)</a:t>
            </a:r>
          </a:p>
          <a:p>
            <a:pPr>
              <a:buFontTx/>
              <a:buChar char="-"/>
            </a:pPr>
            <a:r>
              <a:rPr lang="pt-BR" sz="2600" b="1" dirty="0" smtClean="0"/>
              <a:t>2004: </a:t>
            </a:r>
            <a:r>
              <a:rPr lang="pt-BR" sz="2600" dirty="0" smtClean="0"/>
              <a:t>Resolução 21.609: comprovação da arrecadação de bens e serviços estimáveis em dinheiro, mediante recibos eleitorais (art. 43, </a:t>
            </a:r>
            <a:r>
              <a:rPr lang="pt-BR" sz="2600" dirty="0" err="1" smtClean="0"/>
              <a:t>p.u</a:t>
            </a:r>
            <a:r>
              <a:rPr lang="pt-BR" sz="2600" dirty="0" smtClean="0"/>
              <a:t>.), além de documentos fiscais referentes à doação</a:t>
            </a:r>
          </a:p>
          <a:p>
            <a:pPr>
              <a:buFontTx/>
              <a:buChar char="-"/>
            </a:pPr>
            <a:r>
              <a:rPr lang="pt-BR" sz="2600" b="1" dirty="0" smtClean="0"/>
              <a:t>2006: </a:t>
            </a:r>
            <a:r>
              <a:rPr lang="pt-BR" sz="2600" dirty="0" smtClean="0"/>
              <a:t>Resolução 22.250: receitas comprovadas por recibos, canhotos e </a:t>
            </a:r>
            <a:r>
              <a:rPr lang="pt-BR" sz="2600" b="1" dirty="0" smtClean="0"/>
              <a:t>extratos bancários</a:t>
            </a:r>
            <a:r>
              <a:rPr lang="pt-BR" sz="2600" dirty="0" smtClean="0"/>
              <a:t> (art. 30) – caráter pedagógico </a:t>
            </a:r>
          </a:p>
          <a:p>
            <a:pPr>
              <a:buFontTx/>
              <a:buChar char="-"/>
            </a:pPr>
            <a:r>
              <a:rPr lang="pt-BR" sz="2600" b="1" dirty="0" smtClean="0"/>
              <a:t>2008: </a:t>
            </a:r>
            <a:r>
              <a:rPr lang="pt-BR" sz="2600" dirty="0" smtClean="0"/>
              <a:t>Resolução 22.715: o CNPJ específico passa a ser exigido na documentação de despesas (art. 32)</a:t>
            </a:r>
          </a:p>
          <a:p>
            <a:pPr>
              <a:buFontTx/>
              <a:buChar char="-"/>
            </a:pPr>
            <a:r>
              <a:rPr lang="pt-BR" sz="2600" b="1" dirty="0" smtClean="0"/>
              <a:t>2010: </a:t>
            </a:r>
            <a:r>
              <a:rPr lang="pt-BR" sz="2600" dirty="0" smtClean="0"/>
              <a:t>Resolução 23.217: comprovação de despesas por cópia, não precisa mais ser autenticada (art. 31)</a:t>
            </a:r>
            <a:endParaRPr lang="pt-BR" sz="2600" b="1" dirty="0" smtClean="0"/>
          </a:p>
          <a:p>
            <a:pPr>
              <a:buFontTx/>
              <a:buChar char="-"/>
            </a:pPr>
            <a:endParaRPr lang="pt-BR" sz="2600" b="1" dirty="0" smtClean="0"/>
          </a:p>
        </p:txBody>
      </p:sp>
    </p:spTree>
    <p:extLst>
      <p:ext uri="{BB962C8B-B14F-4D97-AF65-F5344CB8AC3E}">
        <p14:creationId xmlns="" xmlns:p14="http://schemas.microsoft.com/office/powerpoint/2010/main" val="159698956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r>
              <a:rPr lang="pt-BR" sz="2800" b="1" dirty="0" smtClean="0"/>
              <a:t>TÍTULO II – DA PRESTAÇÃO DE CONTAS</a:t>
            </a:r>
          </a:p>
          <a:p>
            <a:pPr marL="0" indent="0" algn="ctr">
              <a:buNone/>
            </a:pPr>
            <a:r>
              <a:rPr lang="pt-BR" sz="2800" b="1" dirty="0" smtClean="0"/>
              <a:t>CAPÍTULO I – DA OBRIGAÇÃO DE PRESTAR CONTAS</a:t>
            </a:r>
          </a:p>
          <a:p>
            <a:pPr marL="0" indent="0">
              <a:buNone/>
            </a:pPr>
            <a:r>
              <a:rPr lang="pt-BR" b="1" dirty="0" smtClean="0"/>
              <a:t>Art. 35.</a:t>
            </a:r>
            <a:r>
              <a:rPr lang="pt-BR" dirty="0" smtClean="0"/>
              <a:t> Deverão prestar contas à Justiça Eleitoral:</a:t>
            </a:r>
          </a:p>
          <a:p>
            <a:pPr marL="0" indent="0">
              <a:buNone/>
            </a:pPr>
            <a:r>
              <a:rPr lang="pt-BR" b="1" dirty="0" smtClean="0"/>
              <a:t>I –</a:t>
            </a:r>
            <a:r>
              <a:rPr lang="pt-BR" dirty="0" smtClean="0"/>
              <a:t> O candidato;</a:t>
            </a:r>
          </a:p>
          <a:p>
            <a:pPr marL="0" indent="0">
              <a:buNone/>
            </a:pPr>
            <a:r>
              <a:rPr lang="pt-BR" b="1" dirty="0" smtClean="0"/>
              <a:t>II –</a:t>
            </a:r>
            <a:r>
              <a:rPr lang="pt-BR" dirty="0" smtClean="0"/>
              <a:t> Os comitês financeiros;</a:t>
            </a:r>
          </a:p>
          <a:p>
            <a:pPr marL="0" indent="0">
              <a:buNone/>
            </a:pPr>
            <a:r>
              <a:rPr lang="pt-BR" b="1" dirty="0" smtClean="0"/>
              <a:t>III –</a:t>
            </a:r>
            <a:r>
              <a:rPr lang="pt-BR" dirty="0" smtClean="0"/>
              <a:t> Os partidos políticos, em todas as suas esferas.</a:t>
            </a:r>
            <a:endParaRPr lang="pt-BR" dirty="0"/>
          </a:p>
        </p:txBody>
      </p:sp>
    </p:spTree>
    <p:extLst>
      <p:ext uri="{BB962C8B-B14F-4D97-AF65-F5344CB8AC3E}">
        <p14:creationId xmlns="" xmlns:p14="http://schemas.microsoft.com/office/powerpoint/2010/main" val="232684700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O candidato fará, diretamente ou por intermédio de pessoa por ele designada, a administração financeira de sua campanha (Lei n. 9.504/97, art. 20).</a:t>
            </a:r>
          </a:p>
          <a:p>
            <a:pPr marL="0" indent="0">
              <a:buNone/>
            </a:pPr>
            <a:r>
              <a:rPr lang="pt-BR" b="1" dirty="0" smtClean="0"/>
              <a:t>§ 2º </a:t>
            </a:r>
            <a:r>
              <a:rPr lang="pt-BR" dirty="0" smtClean="0"/>
              <a:t>O candidato é solidariamente responsável com a pessoa indicada no parágrafo anterior pela regularidade de sua campanha.</a:t>
            </a:r>
            <a:endParaRPr lang="pt-BR" dirty="0"/>
          </a:p>
        </p:txBody>
      </p:sp>
    </p:spTree>
    <p:extLst>
      <p:ext uri="{BB962C8B-B14F-4D97-AF65-F5344CB8AC3E}">
        <p14:creationId xmlns="" xmlns:p14="http://schemas.microsoft.com/office/powerpoint/2010/main" val="293265528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3º</a:t>
            </a:r>
            <a:r>
              <a:rPr lang="pt-BR" dirty="0" smtClean="0"/>
              <a:t> O candidato elaborará a prestação de contas, que será encaminhada ao respectivo Juízo Eleitoral, diretamente por ele ou por intermédio do comitê financeiro ou do partido político, no prazo estabelecido no art. 38 desta resolução.</a:t>
            </a:r>
          </a:p>
          <a:p>
            <a:pPr marL="0" indent="0">
              <a:buNone/>
            </a:pPr>
            <a:r>
              <a:rPr lang="pt-BR" b="1" dirty="0" smtClean="0"/>
              <a:t>§ 4º </a:t>
            </a:r>
            <a:r>
              <a:rPr lang="pt-BR" dirty="0" smtClean="0"/>
              <a:t>O candidato deverá assinar a prestação de contas, admitida a representação por pessoa por ele designada (Lei n. 9.504/97, art. 21).</a:t>
            </a:r>
            <a:endParaRPr lang="pt-BR" dirty="0"/>
          </a:p>
        </p:txBody>
      </p:sp>
    </p:spTree>
    <p:extLst>
      <p:ext uri="{BB962C8B-B14F-4D97-AF65-F5344CB8AC3E}">
        <p14:creationId xmlns="" xmlns:p14="http://schemas.microsoft.com/office/powerpoint/2010/main" val="305719052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5º </a:t>
            </a:r>
            <a:r>
              <a:rPr lang="pt-BR" dirty="0" smtClean="0"/>
              <a:t>O candidato que renunciar à candidatura, dela desistir, for substituído ou tiver o seu registro indeferido pela Justiça Eleitoral deverá prestar contas correspondentes no período em que participou do processo eleitoral, mesmo que não tenha realizado campanha.</a:t>
            </a:r>
            <a:endParaRPr lang="pt-BR" dirty="0"/>
          </a:p>
        </p:txBody>
      </p:sp>
    </p:spTree>
    <p:extLst>
      <p:ext uri="{BB962C8B-B14F-4D97-AF65-F5344CB8AC3E}">
        <p14:creationId xmlns="" xmlns:p14="http://schemas.microsoft.com/office/powerpoint/2010/main" val="354714028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6º </a:t>
            </a:r>
            <a:r>
              <a:rPr lang="pt-BR" dirty="0" smtClean="0"/>
              <a:t>Se o candidato falecer, a obrigação de prestar contas, referente ao período em que realizou campanha, será de responsabilidade de seu administrador financeiro ou, na sua ausência, no que for possível, da respectiva direção partidária.</a:t>
            </a:r>
          </a:p>
          <a:p>
            <a:pPr marL="0" indent="0">
              <a:buNone/>
            </a:pPr>
            <a:r>
              <a:rPr lang="pt-BR" b="1" dirty="0"/>
              <a:t>§ 7º </a:t>
            </a:r>
            <a:r>
              <a:rPr lang="pt-BR" dirty="0"/>
              <a:t>A ausência de movimentação de recursos de campanha, financeiros ou estimáveis em dinheiro, não isenta o candidato, o comitê financeiro ou o partido político do dever de prestar contas na forma estabelecida nesta resolução.</a:t>
            </a:r>
          </a:p>
          <a:p>
            <a:pPr marL="0" indent="0">
              <a:buNone/>
            </a:pPr>
            <a:endParaRPr lang="pt-BR" dirty="0" smtClean="0"/>
          </a:p>
        </p:txBody>
      </p:sp>
    </p:spTree>
    <p:extLst>
      <p:ext uri="{BB962C8B-B14F-4D97-AF65-F5344CB8AC3E}">
        <p14:creationId xmlns="" xmlns:p14="http://schemas.microsoft.com/office/powerpoint/2010/main" val="301537924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Art. 36.</a:t>
            </a:r>
            <a:r>
              <a:rPr lang="pt-BR" dirty="0" smtClean="0"/>
              <a:t> Para os efeitos desta resolução, a prestação de contas dos comitês financeiros será feita conjuntamente com a prestação de contas da direção municipal do partido político que o constituiu.</a:t>
            </a:r>
          </a:p>
        </p:txBody>
      </p:sp>
    </p:spTree>
    <p:extLst>
      <p:ext uri="{BB962C8B-B14F-4D97-AF65-F5344CB8AC3E}">
        <p14:creationId xmlns="" xmlns:p14="http://schemas.microsoft.com/office/powerpoint/2010/main" val="573273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a:xfrm>
            <a:off x="457200" y="1268760"/>
            <a:ext cx="8229600" cy="5184576"/>
          </a:xfrm>
        </p:spPr>
        <p:txBody>
          <a:bodyPr>
            <a:normAutofit fontScale="77500" lnSpcReduction="20000"/>
          </a:bodyPr>
          <a:lstStyle/>
          <a:p>
            <a:pPr marL="0" indent="0">
              <a:buNone/>
            </a:pPr>
            <a:r>
              <a:rPr lang="pt-BR" sz="3500" b="1" dirty="0" smtClean="0"/>
              <a:t>TÍTULO II – DA PRESTAÇÃO DE CONTAS</a:t>
            </a:r>
          </a:p>
          <a:p>
            <a:pPr marL="0" indent="0">
              <a:buNone/>
            </a:pPr>
            <a:r>
              <a:rPr lang="pt-BR" sz="3300" b="1" dirty="0" smtClean="0"/>
              <a:t>Capítulo I </a:t>
            </a:r>
            <a:r>
              <a:rPr lang="pt-BR" sz="3300" dirty="0" smtClean="0"/>
              <a:t>– Da Obrigação de Prestar Contas</a:t>
            </a:r>
          </a:p>
          <a:p>
            <a:pPr marL="0" indent="0">
              <a:buNone/>
            </a:pPr>
            <a:r>
              <a:rPr lang="pt-BR" sz="3300" b="1" dirty="0" smtClean="0"/>
              <a:t>Capítulo II </a:t>
            </a:r>
            <a:r>
              <a:rPr lang="pt-BR" sz="3300" dirty="0" smtClean="0"/>
              <a:t>– Do Prazo para a Prestação de Contas</a:t>
            </a:r>
            <a:r>
              <a:rPr lang="pt-BR" sz="3300" dirty="0"/>
              <a:t>	</a:t>
            </a:r>
            <a:endParaRPr lang="pt-BR" sz="3300" dirty="0" smtClean="0"/>
          </a:p>
          <a:p>
            <a:pPr marL="0" indent="0">
              <a:buNone/>
            </a:pPr>
            <a:r>
              <a:rPr lang="pt-BR" sz="3300" b="1" dirty="0" smtClean="0"/>
              <a:t>Capítulo III</a:t>
            </a:r>
            <a:r>
              <a:rPr lang="pt-BR" sz="3300" dirty="0" smtClean="0"/>
              <a:t> – Das Sobras de Campanha</a:t>
            </a:r>
          </a:p>
          <a:p>
            <a:pPr marL="0" indent="0">
              <a:buNone/>
            </a:pPr>
            <a:r>
              <a:rPr lang="pt-BR" sz="3300" b="1" dirty="0" smtClean="0"/>
              <a:t>Capítulo IV</a:t>
            </a:r>
            <a:r>
              <a:rPr lang="pt-BR" sz="3300" dirty="0" smtClean="0"/>
              <a:t> – Das Peças e Documentos a Serem Apresentados</a:t>
            </a:r>
            <a:endParaRPr lang="pt-BR" sz="3300" b="1" dirty="0" smtClean="0"/>
          </a:p>
          <a:p>
            <a:pPr marL="0" indent="0">
              <a:buNone/>
            </a:pPr>
            <a:r>
              <a:rPr lang="pt-BR" sz="3300" b="1" dirty="0" smtClean="0"/>
              <a:t>Capítulo V</a:t>
            </a:r>
            <a:r>
              <a:rPr lang="pt-BR" sz="3300" dirty="0" smtClean="0"/>
              <a:t> – Do Processamento da Prestação de Contas</a:t>
            </a:r>
          </a:p>
          <a:p>
            <a:pPr marL="0" indent="0">
              <a:buNone/>
            </a:pPr>
            <a:r>
              <a:rPr lang="pt-BR" sz="3300" b="1" dirty="0" smtClean="0"/>
              <a:t>Capítulo VI</a:t>
            </a:r>
            <a:r>
              <a:rPr lang="pt-BR" sz="3300" dirty="0" smtClean="0"/>
              <a:t> – Da Análise e Julgamento das Contas</a:t>
            </a:r>
          </a:p>
          <a:p>
            <a:pPr marL="0" indent="0">
              <a:buNone/>
            </a:pPr>
            <a:r>
              <a:rPr lang="pt-BR" sz="3300" dirty="0" smtClean="0"/>
              <a:t>	Seção I – Dos Recursos</a:t>
            </a:r>
          </a:p>
          <a:p>
            <a:pPr marL="0" indent="0">
              <a:buNone/>
            </a:pPr>
            <a:r>
              <a:rPr lang="pt-BR" sz="3300" b="1" dirty="0" smtClean="0"/>
              <a:t>Capítulo VII</a:t>
            </a:r>
            <a:r>
              <a:rPr lang="pt-BR" sz="3300" dirty="0" smtClean="0"/>
              <a:t> – Da Fiscalização</a:t>
            </a:r>
          </a:p>
          <a:p>
            <a:pPr marL="0" indent="0">
              <a:buNone/>
            </a:pPr>
            <a:r>
              <a:rPr lang="pt-BR" sz="3300" b="1" dirty="0" smtClean="0"/>
              <a:t>Capítulo VIII</a:t>
            </a:r>
            <a:r>
              <a:rPr lang="pt-BR" sz="3300" dirty="0" smtClean="0"/>
              <a:t> – Das Disposições Finais</a:t>
            </a:r>
          </a:p>
        </p:txBody>
      </p:sp>
    </p:spTree>
    <p:extLst>
      <p:ext uri="{BB962C8B-B14F-4D97-AF65-F5344CB8AC3E}">
        <p14:creationId xmlns="" xmlns:p14="http://schemas.microsoft.com/office/powerpoint/2010/main" val="3864277968"/>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a:t>Parágrafo único.</a:t>
            </a:r>
            <a:r>
              <a:rPr lang="pt-BR" dirty="0"/>
              <a:t> Os dirigentes partidários e o Presidente e o tesoureiro do comitê financeiro são responsáveis pela veracidade das informações relativas à administração financeira das respectivas campanhas eleitorais, devendo assinar todos os documentos que integram a respectiva prestação de contas e encaminhá-la à Justiça Eleitoral (Lei n. 9.504/97, art. 21).</a:t>
            </a:r>
          </a:p>
          <a:p>
            <a:endParaRPr lang="pt-BR" dirty="0"/>
          </a:p>
        </p:txBody>
      </p:sp>
    </p:spTree>
    <p:extLst>
      <p:ext uri="{BB962C8B-B14F-4D97-AF65-F5344CB8AC3E}">
        <p14:creationId xmlns="" xmlns:p14="http://schemas.microsoft.com/office/powerpoint/2010/main" val="2106335795"/>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Art. 37.</a:t>
            </a:r>
            <a:r>
              <a:rPr lang="pt-BR" dirty="0" smtClean="0"/>
              <a:t> Sem prejuízo da prestação de contas anual prevista na Lei n. 9.096/95, o partido político, em todos os níveis de direção, deverá prestar contas dos recursos arrecadados e aplicados exclusivamente em campanha da seguinte forma:</a:t>
            </a:r>
          </a:p>
          <a:p>
            <a:pPr marL="0" indent="0">
              <a:buNone/>
            </a:pPr>
            <a:r>
              <a:rPr lang="pt-BR" b="1" dirty="0" smtClean="0"/>
              <a:t>a)</a:t>
            </a:r>
            <a:r>
              <a:rPr lang="pt-BR" dirty="0" smtClean="0"/>
              <a:t> O diretório partidário municipal e o respectivo comitê financeiro deverão encaminhar a prestação de contas ao Juízo Eleitoral;</a:t>
            </a:r>
            <a:endParaRPr lang="pt-BR" dirty="0"/>
          </a:p>
        </p:txBody>
      </p:sp>
    </p:spTree>
    <p:extLst>
      <p:ext uri="{BB962C8B-B14F-4D97-AF65-F5344CB8AC3E}">
        <p14:creationId xmlns="" xmlns:p14="http://schemas.microsoft.com/office/powerpoint/2010/main" val="2493222589"/>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b)</a:t>
            </a:r>
            <a:r>
              <a:rPr lang="pt-BR" dirty="0" smtClean="0"/>
              <a:t> O diretório partidário estadual deverá encaminhar a prestação de contas ao respectivo Tribunal Regional Eleitoral;</a:t>
            </a:r>
          </a:p>
          <a:p>
            <a:pPr marL="0" indent="0">
              <a:buNone/>
            </a:pPr>
            <a:r>
              <a:rPr lang="pt-BR" b="1" dirty="0" smtClean="0"/>
              <a:t>c)</a:t>
            </a:r>
            <a:r>
              <a:rPr lang="pt-BR" dirty="0" smtClean="0"/>
              <a:t> O diretório partidário nacional deverá encaminhar a prestação de contas ao Tribunal Superior Eleitoral.</a:t>
            </a:r>
          </a:p>
          <a:p>
            <a:pPr marL="0" indent="0">
              <a:buNone/>
            </a:pPr>
            <a:r>
              <a:rPr lang="pt-BR" b="1" dirty="0" smtClean="0"/>
              <a:t>Parágrafo único.</a:t>
            </a:r>
            <a:r>
              <a:rPr lang="pt-BR" dirty="0" smtClean="0"/>
              <a:t> Na prestação de contas de que trata o </a:t>
            </a:r>
            <a:r>
              <a:rPr lang="pt-BR" i="1" dirty="0" smtClean="0"/>
              <a:t>caput</a:t>
            </a:r>
            <a:r>
              <a:rPr lang="pt-BR" dirty="0" smtClean="0"/>
              <a:t>, o partido político deverá incluir os extratos da conta do Fundo Partidário, mesmo que não tenha havido movimentação ou repasse para a campanha.</a:t>
            </a:r>
            <a:endParaRPr lang="pt-BR" dirty="0"/>
          </a:p>
        </p:txBody>
      </p:sp>
    </p:spTree>
    <p:extLst>
      <p:ext uri="{BB962C8B-B14F-4D97-AF65-F5344CB8AC3E}">
        <p14:creationId xmlns="" xmlns:p14="http://schemas.microsoft.com/office/powerpoint/2010/main" val="3020261852"/>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sz="2800" b="1" dirty="0" smtClean="0"/>
              <a:t>CAPÍTULO II – DO PRAZO PARA A PRESTAÇÃO DE CONTAS</a:t>
            </a:r>
          </a:p>
          <a:p>
            <a:pPr marL="0" indent="0">
              <a:buNone/>
            </a:pPr>
            <a:r>
              <a:rPr lang="pt-BR" b="1" dirty="0" smtClean="0"/>
              <a:t>Art. 38.</a:t>
            </a:r>
            <a:r>
              <a:rPr lang="pt-BR" dirty="0" smtClean="0"/>
              <a:t> As contas de candidatos, de comitês financeiros e de partidos políticos deverão ser prestadas à Justiça Eleitoral até 6 de novembro de 2012 (Lei n. 9.504/97, art. 29, III).</a:t>
            </a:r>
            <a:endParaRPr lang="pt-BR" dirty="0"/>
          </a:p>
        </p:txBody>
      </p:sp>
    </p:spTree>
    <p:extLst>
      <p:ext uri="{BB962C8B-B14F-4D97-AF65-F5344CB8AC3E}">
        <p14:creationId xmlns="" xmlns:p14="http://schemas.microsoft.com/office/powerpoint/2010/main" val="753706062"/>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1º</a:t>
            </a:r>
            <a:r>
              <a:rPr lang="pt-BR" dirty="0" smtClean="0"/>
              <a:t> O candidato que disputar o segundo turno deverá apresentar as contas referentes aos dois turnos até 27 de novembro de 2012 (Lei n. 9.504/97, art. 29, IV).</a:t>
            </a:r>
          </a:p>
          <a:p>
            <a:pPr marL="0" indent="0">
              <a:buNone/>
            </a:pPr>
            <a:r>
              <a:rPr lang="pt-BR" b="1" dirty="0" smtClean="0"/>
              <a:t>§ 2º </a:t>
            </a:r>
            <a:r>
              <a:rPr lang="pt-BR" dirty="0" smtClean="0"/>
              <a:t>A prestação de contas de partido político e comitê financeiro que tenha candidato ao segundo turno, relativa à movimentação financeira realizada até o primeiro turno, deverá ser apresentada até a data prevista no </a:t>
            </a:r>
            <a:r>
              <a:rPr lang="pt-BR" i="1" dirty="0" smtClean="0"/>
              <a:t>caput</a:t>
            </a:r>
            <a:r>
              <a:rPr lang="pt-BR" dirty="0" smtClean="0"/>
              <a:t>.</a:t>
            </a:r>
            <a:endParaRPr lang="pt-BR" dirty="0"/>
          </a:p>
        </p:txBody>
      </p:sp>
    </p:spTree>
    <p:extLst>
      <p:ext uri="{BB962C8B-B14F-4D97-AF65-F5344CB8AC3E}">
        <p14:creationId xmlns="" xmlns:p14="http://schemas.microsoft.com/office/powerpoint/2010/main" val="2350208431"/>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3º </a:t>
            </a:r>
            <a:r>
              <a:rPr lang="pt-BR" dirty="0" smtClean="0"/>
              <a:t>Encerrado o segundo turno, o partido político deverá encaminhar, no prazo fixado no § 1º, a prestação de contas, incluídas as contas de seus comitês financeiros com a arrecadação e a aplicação dos recursos da campanha eleitoral.</a:t>
            </a:r>
            <a:endParaRPr lang="pt-BR" dirty="0"/>
          </a:p>
        </p:txBody>
      </p:sp>
    </p:spTree>
    <p:extLst>
      <p:ext uri="{BB962C8B-B14F-4D97-AF65-F5344CB8AC3E}">
        <p14:creationId xmlns="" xmlns:p14="http://schemas.microsoft.com/office/powerpoint/2010/main" val="3052745066"/>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4º</a:t>
            </a:r>
            <a:r>
              <a:rPr lang="pt-BR" dirty="0" smtClean="0"/>
              <a:t> Findo os prazos fixados neste artigo, sem que as contas tenham sido prestadas, a Justiça Eleitoral notificará, no prazo máximo de 5 dias, candidatos, partidos políticos e comitês financeiros da obrigação de prestá-las, no prazo de 72 horas, após o que, permanecendo a omissão, serão imediatamente julgadas não prestadas as contas (Lei n. 9.504/97, art. 30, inciso IV).</a:t>
            </a:r>
            <a:endParaRPr lang="pt-BR" dirty="0"/>
          </a:p>
        </p:txBody>
      </p:sp>
    </p:spTree>
    <p:extLst>
      <p:ext uri="{BB962C8B-B14F-4D97-AF65-F5344CB8AC3E}">
        <p14:creationId xmlns="" xmlns:p14="http://schemas.microsoft.com/office/powerpoint/2010/main" val="3300738466"/>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b="1" dirty="0" smtClean="0"/>
              <a:t>CAPÍTULO III – DAS SOBRAS DE CAMPANHA</a:t>
            </a:r>
          </a:p>
          <a:p>
            <a:pPr marL="0" indent="0">
              <a:buNone/>
            </a:pPr>
            <a:r>
              <a:rPr lang="pt-BR" b="1" dirty="0" smtClean="0"/>
              <a:t>Art. 39.</a:t>
            </a:r>
            <a:r>
              <a:rPr lang="pt-BR" dirty="0" smtClean="0"/>
              <a:t> Constituem sobras de campanha:</a:t>
            </a:r>
          </a:p>
          <a:p>
            <a:pPr marL="0" indent="0">
              <a:buNone/>
            </a:pPr>
            <a:r>
              <a:rPr lang="pt-BR" b="1" dirty="0" smtClean="0"/>
              <a:t>I –</a:t>
            </a:r>
            <a:r>
              <a:rPr lang="pt-BR" dirty="0" smtClean="0"/>
              <a:t> A diferença positiva entre os recursos arrecadados e os gastos realizados em campanha;</a:t>
            </a:r>
          </a:p>
          <a:p>
            <a:pPr marL="0" indent="0">
              <a:buNone/>
            </a:pPr>
            <a:r>
              <a:rPr lang="pt-BR" b="1" dirty="0" smtClean="0"/>
              <a:t>II –</a:t>
            </a:r>
            <a:r>
              <a:rPr lang="pt-BR" dirty="0" smtClean="0"/>
              <a:t> Os bens e materiais permanentes.</a:t>
            </a:r>
          </a:p>
        </p:txBody>
      </p:sp>
    </p:spTree>
    <p:extLst>
      <p:ext uri="{BB962C8B-B14F-4D97-AF65-F5344CB8AC3E}">
        <p14:creationId xmlns="" xmlns:p14="http://schemas.microsoft.com/office/powerpoint/2010/main" val="1132813807"/>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 1º</a:t>
            </a:r>
            <a:r>
              <a:rPr lang="pt-BR" dirty="0" smtClean="0"/>
              <a:t> As sobras de campanhas eleitorais serão transferidas ao órgão partidário, na circunscrição do pleito, devendo o comprovante de transferência ser juntado às respectivas prestações de contas partidárias (Lei n. 9.504/97, art. 31).</a:t>
            </a:r>
          </a:p>
          <a:p>
            <a:pPr marL="0" indent="0">
              <a:buNone/>
            </a:pPr>
            <a:r>
              <a:rPr lang="pt-BR" b="1" dirty="0" smtClean="0"/>
              <a:t>§ 2º </a:t>
            </a:r>
            <a:r>
              <a:rPr lang="pt-BR" dirty="0" smtClean="0"/>
              <a:t>As sobras financeiras de recursos oriundos do Fundo Partidário deverão ser restituídas ao partido político para depósito na conta bancária destinada à movimentação de recursos dessa natureza.</a:t>
            </a:r>
            <a:endParaRPr lang="pt-BR" dirty="0"/>
          </a:p>
        </p:txBody>
      </p:sp>
    </p:spTree>
    <p:extLst>
      <p:ext uri="{BB962C8B-B14F-4D97-AF65-F5344CB8AC3E}">
        <p14:creationId xmlns="" xmlns:p14="http://schemas.microsoft.com/office/powerpoint/2010/main" val="3940018516"/>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solidFill>
                  <a:srgbClr val="FF0000"/>
                </a:solidFill>
              </a:rPr>
              <a:t>SOBRAS DE CAMPANHA:</a:t>
            </a:r>
          </a:p>
          <a:p>
            <a:pPr marL="0" indent="0">
              <a:buNone/>
            </a:pPr>
            <a:r>
              <a:rPr lang="pt-BR" dirty="0" smtClean="0"/>
              <a:t>Na legislação:</a:t>
            </a:r>
          </a:p>
          <a:p>
            <a:pPr marL="0" indent="0">
              <a:buNone/>
            </a:pPr>
            <a:r>
              <a:rPr lang="pt-BR" b="1" dirty="0" smtClean="0"/>
              <a:t>Lei 8.713/93 </a:t>
            </a:r>
            <a:r>
              <a:rPr lang="pt-BR" dirty="0" smtClean="0"/>
              <a:t>– Art. 56 – Entregue aos partidos</a:t>
            </a:r>
          </a:p>
          <a:p>
            <a:pPr marL="0" indent="0">
              <a:buNone/>
            </a:pPr>
            <a:r>
              <a:rPr lang="pt-BR" b="1" dirty="0" smtClean="0"/>
              <a:t>Lei 9.100/95</a:t>
            </a:r>
            <a:r>
              <a:rPr lang="pt-BR" dirty="0" smtClean="0"/>
              <a:t> – Art. 47 – Entregue ao partido ou coligação (divisão entre os partidos)</a:t>
            </a:r>
          </a:p>
          <a:p>
            <a:pPr marL="0" indent="0">
              <a:buNone/>
            </a:pPr>
            <a:r>
              <a:rPr lang="pt-BR" b="1" dirty="0" smtClean="0"/>
              <a:t>Lei 9.504/97</a:t>
            </a:r>
            <a:r>
              <a:rPr lang="pt-BR" dirty="0" smtClean="0"/>
              <a:t> – Art. 31 – Entregue aos partidos para uso na criação e manutenção de pesquisas, doutrinação  e educação política</a:t>
            </a:r>
          </a:p>
          <a:p>
            <a:pPr marL="0" indent="0">
              <a:buNone/>
            </a:pPr>
            <a:r>
              <a:rPr lang="pt-BR" b="1" dirty="0" smtClean="0"/>
              <a:t>Lei 12.034/09</a:t>
            </a:r>
            <a:r>
              <a:rPr lang="pt-BR" dirty="0" smtClean="0"/>
              <a:t> – Art. 31 – Entregue aos partidos políticos</a:t>
            </a:r>
          </a:p>
        </p:txBody>
      </p:sp>
    </p:spTree>
    <p:extLst>
      <p:ext uri="{BB962C8B-B14F-4D97-AF65-F5344CB8AC3E}">
        <p14:creationId xmlns="" xmlns:p14="http://schemas.microsoft.com/office/powerpoint/2010/main" val="243917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a:xfrm>
            <a:off x="457200" y="1268760"/>
            <a:ext cx="8229600" cy="5184576"/>
          </a:xfrm>
        </p:spPr>
        <p:txBody>
          <a:bodyPr>
            <a:normAutofit fontScale="92500" lnSpcReduction="20000"/>
          </a:bodyPr>
          <a:lstStyle/>
          <a:p>
            <a:pPr marL="0" indent="0">
              <a:buNone/>
            </a:pPr>
            <a:r>
              <a:rPr lang="pt-BR" b="1" dirty="0" smtClean="0"/>
              <a:t>TÍTULO II – DA PRESTAÇÃO DE CONTAS</a:t>
            </a:r>
          </a:p>
          <a:p>
            <a:pPr marL="0" indent="0">
              <a:buNone/>
            </a:pPr>
            <a:r>
              <a:rPr lang="pt-BR" sz="3000" b="1" dirty="0" smtClean="0"/>
              <a:t>Capítulo I</a:t>
            </a:r>
            <a:r>
              <a:rPr lang="pt-BR" sz="3000" dirty="0" smtClean="0"/>
              <a:t> – Da Obrigação de Prestar Contas</a:t>
            </a:r>
          </a:p>
          <a:p>
            <a:pPr marL="0" indent="0">
              <a:buNone/>
            </a:pPr>
            <a:r>
              <a:rPr lang="pt-BR" sz="3000" b="1" dirty="0" smtClean="0"/>
              <a:t>Capítulo II</a:t>
            </a:r>
            <a:r>
              <a:rPr lang="pt-BR" sz="3000" dirty="0" smtClean="0"/>
              <a:t> – Do Prazo para a Prestação de Contas</a:t>
            </a:r>
          </a:p>
          <a:p>
            <a:pPr marL="0" indent="0">
              <a:buNone/>
            </a:pPr>
            <a:r>
              <a:rPr lang="pt-BR" sz="3000" b="1" dirty="0" smtClean="0"/>
              <a:t>Capítulo III</a:t>
            </a:r>
            <a:r>
              <a:rPr lang="pt-BR" sz="3000" dirty="0" smtClean="0"/>
              <a:t> – Das Sobras de Campanha</a:t>
            </a:r>
          </a:p>
          <a:p>
            <a:pPr marL="0" indent="0">
              <a:buNone/>
            </a:pPr>
            <a:r>
              <a:rPr lang="pt-BR" sz="3000" b="1" dirty="0" smtClean="0"/>
              <a:t>Capítulo IV</a:t>
            </a:r>
            <a:r>
              <a:rPr lang="pt-BR" sz="3000" dirty="0" smtClean="0"/>
              <a:t> – Das Peças e Documentos a Serem Apresentados</a:t>
            </a:r>
          </a:p>
          <a:p>
            <a:pPr marL="0" indent="0">
              <a:buNone/>
            </a:pPr>
            <a:r>
              <a:rPr lang="pt-BR" sz="3000" b="1" dirty="0" smtClean="0"/>
              <a:t>Capítulo V</a:t>
            </a:r>
            <a:r>
              <a:rPr lang="pt-BR" sz="3000" dirty="0" smtClean="0"/>
              <a:t> – Do Processamento da Prestação de Contas</a:t>
            </a:r>
          </a:p>
          <a:p>
            <a:pPr marL="0" indent="0">
              <a:buNone/>
            </a:pPr>
            <a:r>
              <a:rPr lang="pt-BR" sz="3000" b="1" dirty="0" smtClean="0"/>
              <a:t>Capítulo VI</a:t>
            </a:r>
            <a:r>
              <a:rPr lang="pt-BR" sz="3000" dirty="0" smtClean="0"/>
              <a:t> – Da Análise e Julgamento das Contas</a:t>
            </a:r>
          </a:p>
          <a:p>
            <a:pPr marL="0" indent="0">
              <a:buNone/>
            </a:pPr>
            <a:r>
              <a:rPr lang="pt-BR" sz="3100" dirty="0" smtClean="0"/>
              <a:t>	</a:t>
            </a:r>
            <a:r>
              <a:rPr lang="pt-BR" sz="2800" b="1" dirty="0" smtClean="0"/>
              <a:t>Seção I</a:t>
            </a:r>
            <a:r>
              <a:rPr lang="pt-BR" sz="2800" dirty="0" smtClean="0"/>
              <a:t> – Dos Recursos</a:t>
            </a:r>
          </a:p>
          <a:p>
            <a:pPr marL="0" indent="0">
              <a:buNone/>
            </a:pPr>
            <a:r>
              <a:rPr lang="pt-BR" sz="3000" b="1" dirty="0" smtClean="0"/>
              <a:t>Capítulo VII</a:t>
            </a:r>
            <a:r>
              <a:rPr lang="pt-BR" sz="3000" dirty="0" smtClean="0"/>
              <a:t> – Da Fiscalização</a:t>
            </a:r>
          </a:p>
          <a:p>
            <a:pPr marL="0" indent="0">
              <a:buNone/>
            </a:pPr>
            <a:r>
              <a:rPr lang="pt-BR" sz="3000" b="1" dirty="0" smtClean="0"/>
              <a:t>Capítulo VIII</a:t>
            </a:r>
            <a:r>
              <a:rPr lang="pt-BR" sz="3000" dirty="0" smtClean="0"/>
              <a:t> – Das Disposições Finais</a:t>
            </a:r>
          </a:p>
        </p:txBody>
      </p:sp>
    </p:spTree>
    <p:extLst>
      <p:ext uri="{BB962C8B-B14F-4D97-AF65-F5344CB8AC3E}">
        <p14:creationId xmlns="" xmlns:p14="http://schemas.microsoft.com/office/powerpoint/2010/main" val="3920106046"/>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solidFill>
                  <a:srgbClr val="FF0000"/>
                </a:solidFill>
              </a:rPr>
              <a:t>SOBRAS DE CAMPANHA:</a:t>
            </a:r>
          </a:p>
          <a:p>
            <a:pPr marL="0" indent="0">
              <a:buNone/>
            </a:pPr>
            <a:r>
              <a:rPr lang="pt-BR" dirty="0" smtClean="0"/>
              <a:t>Na regulamentação:</a:t>
            </a:r>
          </a:p>
          <a:p>
            <a:pPr>
              <a:buFontTx/>
              <a:buChar char="-"/>
            </a:pPr>
            <a:r>
              <a:rPr lang="pt-BR" b="1" dirty="0" smtClean="0"/>
              <a:t>2000</a:t>
            </a:r>
            <a:r>
              <a:rPr lang="pt-BR" dirty="0" smtClean="0"/>
              <a:t>: 1) incluiu nas sobras as de bens estimáveis em dinheiro; 2) Incluiu entre as sobras os recursos de origem não identificada (“RONI”) – Res. 20.566, art. 17, </a:t>
            </a:r>
            <a:r>
              <a:rPr lang="pt-BR" dirty="0" err="1" smtClean="0"/>
              <a:t>p.u</a:t>
            </a:r>
            <a:r>
              <a:rPr lang="pt-BR" dirty="0" smtClean="0"/>
              <a:t>.</a:t>
            </a:r>
          </a:p>
          <a:p>
            <a:pPr>
              <a:buFontTx/>
              <a:buChar char="-"/>
            </a:pPr>
            <a:r>
              <a:rPr lang="pt-BR" b="1" dirty="0" smtClean="0"/>
              <a:t>2004</a:t>
            </a:r>
            <a:r>
              <a:rPr lang="pt-BR" dirty="0" smtClean="0"/>
              <a:t>: conceituação de sobras de campanha – Res. 21.609, art. 40: (arrecadação menos despesas), mais RONI</a:t>
            </a:r>
          </a:p>
        </p:txBody>
      </p:sp>
    </p:spTree>
    <p:extLst>
      <p:ext uri="{BB962C8B-B14F-4D97-AF65-F5344CB8AC3E}">
        <p14:creationId xmlns="" xmlns:p14="http://schemas.microsoft.com/office/powerpoint/2010/main" val="120856593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lgn="ctr">
              <a:buNone/>
            </a:pPr>
            <a:r>
              <a:rPr lang="pt-BR" sz="2800" b="1" dirty="0" smtClean="0"/>
              <a:t>CAPÍTULO IV – DAS PEÇAS E DOCUMENTOS A SEREM APRESENTADOS</a:t>
            </a:r>
          </a:p>
          <a:p>
            <a:pPr marL="0" indent="0">
              <a:buNone/>
            </a:pPr>
            <a:r>
              <a:rPr lang="pt-BR" b="1" dirty="0" smtClean="0"/>
              <a:t>Art. 40.</a:t>
            </a:r>
            <a:r>
              <a:rPr lang="pt-BR" dirty="0" smtClean="0"/>
              <a:t> A prestação de contas, ainda que não haja movimentação de recursos financeiros ou estimáveis em dinheiro, deverá ser instruída com os seguintes documentos:</a:t>
            </a:r>
          </a:p>
          <a:p>
            <a:pPr marL="0" indent="0">
              <a:buNone/>
            </a:pPr>
            <a:r>
              <a:rPr lang="pt-BR" b="1" dirty="0" smtClean="0"/>
              <a:t>I –</a:t>
            </a:r>
            <a:r>
              <a:rPr lang="pt-BR" dirty="0" smtClean="0"/>
              <a:t> Ficha de qualificação do candidato, dos responsáveis pela administração dos recursos do comitê financeiro ou do partido político;</a:t>
            </a:r>
            <a:endParaRPr lang="pt-BR" dirty="0"/>
          </a:p>
        </p:txBody>
      </p:sp>
    </p:spTree>
    <p:extLst>
      <p:ext uri="{BB962C8B-B14F-4D97-AF65-F5344CB8AC3E}">
        <p14:creationId xmlns="" xmlns:p14="http://schemas.microsoft.com/office/powerpoint/2010/main" val="3688371064"/>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 –</a:t>
            </a:r>
            <a:r>
              <a:rPr lang="pt-BR" dirty="0" smtClean="0"/>
              <a:t> Demonstrativo dos recibos eleitorais;</a:t>
            </a:r>
          </a:p>
          <a:p>
            <a:pPr marL="0" indent="0">
              <a:buNone/>
            </a:pPr>
            <a:r>
              <a:rPr lang="pt-BR" b="1" dirty="0" smtClean="0"/>
              <a:t>III –</a:t>
            </a:r>
            <a:r>
              <a:rPr lang="pt-BR" dirty="0" smtClean="0"/>
              <a:t> Demonstrativo dos recursos arrecadados;</a:t>
            </a:r>
          </a:p>
          <a:p>
            <a:pPr marL="0" indent="0">
              <a:buNone/>
            </a:pPr>
            <a:r>
              <a:rPr lang="pt-BR" b="1" dirty="0" smtClean="0"/>
              <a:t>IV –</a:t>
            </a:r>
            <a:r>
              <a:rPr lang="pt-BR" dirty="0" smtClean="0"/>
              <a:t> Demonstrativo com a descrição das receitas estimadas;</a:t>
            </a:r>
          </a:p>
          <a:p>
            <a:pPr marL="0" indent="0">
              <a:buNone/>
            </a:pPr>
            <a:r>
              <a:rPr lang="pt-BR" b="1" dirty="0" smtClean="0"/>
              <a:t>V –</a:t>
            </a:r>
            <a:r>
              <a:rPr lang="pt-BR" dirty="0" smtClean="0"/>
              <a:t> Demonstrativo de doações efetuadas a candidatos, a comitês financeiros e a partidos políticos;</a:t>
            </a:r>
          </a:p>
          <a:p>
            <a:pPr marL="0" indent="0">
              <a:buNone/>
            </a:pPr>
            <a:r>
              <a:rPr lang="pt-BR" b="1" dirty="0" smtClean="0"/>
              <a:t>VI –</a:t>
            </a:r>
            <a:r>
              <a:rPr lang="pt-BR" dirty="0" smtClean="0"/>
              <a:t> Demonstrativo de receitas e despesas;</a:t>
            </a:r>
            <a:endParaRPr lang="pt-BR" dirty="0"/>
          </a:p>
        </p:txBody>
      </p:sp>
    </p:spTree>
    <p:extLst>
      <p:ext uri="{BB962C8B-B14F-4D97-AF65-F5344CB8AC3E}">
        <p14:creationId xmlns="" xmlns:p14="http://schemas.microsoft.com/office/powerpoint/2010/main" val="1073316317"/>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VII –</a:t>
            </a:r>
            <a:r>
              <a:rPr lang="pt-BR" dirty="0" smtClean="0"/>
              <a:t> Demonstrativo de despesas efetuadas;</a:t>
            </a:r>
          </a:p>
          <a:p>
            <a:pPr marL="0" indent="0">
              <a:buNone/>
            </a:pPr>
            <a:r>
              <a:rPr lang="pt-BR" b="1" dirty="0" smtClean="0"/>
              <a:t>VIII –</a:t>
            </a:r>
            <a:r>
              <a:rPr lang="pt-BR" dirty="0" smtClean="0"/>
              <a:t> Demonstrativo da comercialização de bens e/ou serviços e/ou da promoção de eventos;</a:t>
            </a:r>
          </a:p>
          <a:p>
            <a:pPr marL="0" indent="0">
              <a:buNone/>
            </a:pPr>
            <a:r>
              <a:rPr lang="pt-BR" b="1" dirty="0" smtClean="0"/>
              <a:t>IX – </a:t>
            </a:r>
            <a:r>
              <a:rPr lang="pt-BR" dirty="0" smtClean="0"/>
              <a:t>Demonstrativo das despesas pagas após a eleição;</a:t>
            </a:r>
          </a:p>
          <a:p>
            <a:pPr marL="0" indent="0">
              <a:buNone/>
            </a:pPr>
            <a:r>
              <a:rPr lang="pt-BR" b="1" dirty="0" smtClean="0"/>
              <a:t>X –</a:t>
            </a:r>
            <a:r>
              <a:rPr lang="pt-BR" dirty="0" smtClean="0"/>
              <a:t> Conciliação bancária;</a:t>
            </a:r>
          </a:p>
          <a:p>
            <a:pPr marL="0" indent="0">
              <a:buNone/>
            </a:pPr>
            <a:r>
              <a:rPr lang="pt-BR" b="1" dirty="0" smtClean="0"/>
              <a:t>XI –</a:t>
            </a:r>
            <a:r>
              <a:rPr lang="pt-BR" dirty="0" smtClean="0"/>
              <a:t> Extratos da conta bancária aberta em nome do candidato, do comitê financeiro ou do partido político, nos termos exigidos pelo inciso III do art. 2º desta resolução, demonstrando a movimentação financeira ou a sua ausência;</a:t>
            </a:r>
            <a:endParaRPr lang="pt-BR" dirty="0"/>
          </a:p>
        </p:txBody>
      </p:sp>
    </p:spTree>
    <p:extLst>
      <p:ext uri="{BB962C8B-B14F-4D97-AF65-F5344CB8AC3E}">
        <p14:creationId xmlns="" xmlns:p14="http://schemas.microsoft.com/office/powerpoint/2010/main" val="3618095144"/>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XII –</a:t>
            </a:r>
            <a:r>
              <a:rPr lang="pt-BR" dirty="0" smtClean="0"/>
              <a:t> Comprovantes de recolhimento (depósitos/transferências) à respectiva direção partidária das sobras financeiras de campanha;</a:t>
            </a:r>
          </a:p>
          <a:p>
            <a:pPr marL="0" indent="0">
              <a:buNone/>
            </a:pPr>
            <a:r>
              <a:rPr lang="pt-BR" b="1" dirty="0" smtClean="0"/>
              <a:t>XIII –</a:t>
            </a:r>
            <a:r>
              <a:rPr lang="pt-BR" dirty="0" smtClean="0"/>
              <a:t> Cópia do contrato firmado com instituição financeira ou administradora de cartão de crédito, se for o caso;</a:t>
            </a:r>
          </a:p>
          <a:p>
            <a:pPr marL="0" indent="0">
              <a:buNone/>
            </a:pPr>
            <a:r>
              <a:rPr lang="pt-BR" b="1" dirty="0" smtClean="0"/>
              <a:t>XIV –</a:t>
            </a:r>
            <a:r>
              <a:rPr lang="pt-BR" dirty="0" smtClean="0"/>
              <a:t> Declaração firmada pela direção partidária comprovando o recebimento das sobras de campanha constituídas por bens e/ou materiais permanentes, quando houver.</a:t>
            </a:r>
            <a:endParaRPr lang="pt-BR" dirty="0"/>
          </a:p>
        </p:txBody>
      </p:sp>
    </p:spTree>
    <p:extLst>
      <p:ext uri="{BB962C8B-B14F-4D97-AF65-F5344CB8AC3E}">
        <p14:creationId xmlns="" xmlns:p14="http://schemas.microsoft.com/office/powerpoint/2010/main" val="162290945"/>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b="1" dirty="0" smtClean="0"/>
              <a:t>§ 1º </a:t>
            </a:r>
            <a:r>
              <a:rPr lang="pt-BR" dirty="0" smtClean="0"/>
              <a:t>Para subsidiar o exame das contas prestadas, a Justiça Eleitoral poderá requerer a apresentação dos seguintes documentos:</a:t>
            </a:r>
          </a:p>
          <a:p>
            <a:pPr marL="0" indent="0">
              <a:buNone/>
            </a:pPr>
            <a:r>
              <a:rPr lang="pt-BR" b="1" dirty="0" smtClean="0"/>
              <a:t>a) </a:t>
            </a:r>
            <a:r>
              <a:rPr lang="pt-BR" dirty="0" smtClean="0"/>
              <a:t>Documentos fiscais e outros legalmente admitidos, que comprovem a regularidade dos gastos eleitorais realizados com recursos do Fundo Partidário;</a:t>
            </a:r>
          </a:p>
          <a:p>
            <a:pPr marL="0" indent="0">
              <a:buNone/>
            </a:pPr>
            <a:r>
              <a:rPr lang="pt-BR" b="1" dirty="0" smtClean="0"/>
              <a:t>b)</a:t>
            </a:r>
            <a:r>
              <a:rPr lang="pt-BR" dirty="0" smtClean="0"/>
              <a:t> Documentos fiscais e outros legalmente admitidos, que comprovem os demais gastos realizados na campanha com a utilização dos demais recursos;</a:t>
            </a:r>
          </a:p>
          <a:p>
            <a:pPr marL="0" indent="0">
              <a:buNone/>
            </a:pPr>
            <a:r>
              <a:rPr lang="pt-BR" b="1" dirty="0" smtClean="0"/>
              <a:t>c)</a:t>
            </a:r>
            <a:r>
              <a:rPr lang="pt-BR" dirty="0" smtClean="0"/>
              <a:t> Canhotos dos recibos eleitorais, quando exigíveis.</a:t>
            </a:r>
            <a:endParaRPr lang="pt-BR" dirty="0"/>
          </a:p>
        </p:txBody>
      </p:sp>
    </p:spTree>
    <p:extLst>
      <p:ext uri="{BB962C8B-B14F-4D97-AF65-F5344CB8AC3E}">
        <p14:creationId xmlns="" xmlns:p14="http://schemas.microsoft.com/office/powerpoint/2010/main" val="1253801250"/>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 </a:t>
            </a:r>
            <a:r>
              <a:rPr lang="pt-BR" dirty="0" smtClean="0"/>
              <a:t>O demonstrativo dos recursos arrecadados deverá conter a identificação das doações recebidas, em dinheiro ou estimáveis em dinheiro, e daqueles oriundos da comercialização de bens e/ou serviços e da promoção de eventos.</a:t>
            </a:r>
            <a:endParaRPr lang="pt-BR" dirty="0"/>
          </a:p>
        </p:txBody>
      </p:sp>
    </p:spTree>
    <p:extLst>
      <p:ext uri="{BB962C8B-B14F-4D97-AF65-F5344CB8AC3E}">
        <p14:creationId xmlns="" xmlns:p14="http://schemas.microsoft.com/office/powerpoint/2010/main" val="480989302"/>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3º</a:t>
            </a:r>
            <a:r>
              <a:rPr lang="pt-BR" dirty="0" smtClean="0"/>
              <a:t> O demonstrativo com as receitas estimadas em dinheiro deverá descrever o bem e/ou serviço recebido, informando a quantidade, o valor unitário e avaliação pelos preços praticados no mercado, acompanhado do respectivo recibo eleitoral, com a origem de sua emissão.</a:t>
            </a:r>
            <a:endParaRPr lang="pt-BR" dirty="0"/>
          </a:p>
        </p:txBody>
      </p:sp>
    </p:spTree>
    <p:extLst>
      <p:ext uri="{BB962C8B-B14F-4D97-AF65-F5344CB8AC3E}">
        <p14:creationId xmlns="" xmlns:p14="http://schemas.microsoft.com/office/powerpoint/2010/main" val="2825532130"/>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4º</a:t>
            </a:r>
            <a:r>
              <a:rPr lang="pt-BR" dirty="0" smtClean="0"/>
              <a:t> O demonstrativo de receitas e despesas especificará as receitas, as despesas, os saldos e as eventuais sobras de campanha.</a:t>
            </a:r>
          </a:p>
          <a:p>
            <a:pPr marL="0" indent="0">
              <a:buNone/>
            </a:pPr>
            <a:r>
              <a:rPr lang="pt-BR" b="1" dirty="0" smtClean="0"/>
              <a:t>§ 5º</a:t>
            </a:r>
            <a:r>
              <a:rPr lang="pt-BR" dirty="0" smtClean="0"/>
              <a:t> O demonstrativo das despesas pagas após a eleição deverá discriminar as obrigações assumidas até a data do pleito e pagas após essa data.</a:t>
            </a:r>
            <a:endParaRPr lang="pt-BR" dirty="0"/>
          </a:p>
        </p:txBody>
      </p:sp>
    </p:spTree>
    <p:extLst>
      <p:ext uri="{BB962C8B-B14F-4D97-AF65-F5344CB8AC3E}">
        <p14:creationId xmlns="" xmlns:p14="http://schemas.microsoft.com/office/powerpoint/2010/main" val="1030277051"/>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 6º</a:t>
            </a:r>
            <a:r>
              <a:rPr lang="pt-BR" dirty="0" smtClean="0"/>
              <a:t> O demonstrativo do resultado da comercialização de bens e/ou serviços e/ou da promoção de eventos discriminará:</a:t>
            </a:r>
          </a:p>
          <a:p>
            <a:pPr marL="0" indent="0">
              <a:buNone/>
            </a:pPr>
            <a:r>
              <a:rPr lang="pt-BR" b="1" dirty="0" smtClean="0"/>
              <a:t>I –</a:t>
            </a:r>
            <a:r>
              <a:rPr lang="pt-BR" dirty="0" smtClean="0"/>
              <a:t> O período da sua realização;</a:t>
            </a:r>
          </a:p>
          <a:p>
            <a:pPr marL="0" indent="0">
              <a:buNone/>
            </a:pPr>
            <a:r>
              <a:rPr lang="pt-BR" b="1" dirty="0" smtClean="0"/>
              <a:t>II –</a:t>
            </a:r>
            <a:r>
              <a:rPr lang="pt-BR" dirty="0" smtClean="0"/>
              <a:t> O valor total auferido na comercialização de bens e/ou serviços e/ou da promoção de eventos;</a:t>
            </a:r>
          </a:p>
          <a:p>
            <a:pPr marL="0" indent="0">
              <a:buNone/>
            </a:pPr>
            <a:r>
              <a:rPr lang="pt-BR" b="1" dirty="0" smtClean="0"/>
              <a:t>III –</a:t>
            </a:r>
            <a:r>
              <a:rPr lang="pt-BR" dirty="0" smtClean="0"/>
              <a:t> O custo total despendido na comercialização de bens e/ou serviços e/ou da promoção de eventos;</a:t>
            </a:r>
            <a:endParaRPr lang="pt-BR" dirty="0"/>
          </a:p>
        </p:txBody>
      </p:sp>
    </p:spTree>
    <p:extLst>
      <p:ext uri="{BB962C8B-B14F-4D97-AF65-F5344CB8AC3E}">
        <p14:creationId xmlns="" xmlns:p14="http://schemas.microsoft.com/office/powerpoint/2010/main" val="957013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fontScale="90000"/>
          </a:bodyPr>
          <a:lstStyle/>
          <a:p>
            <a:r>
              <a:rPr lang="pt-BR" dirty="0" smtClean="0"/>
              <a:t>ESTRUTURA DA RES. 23.376/2012</a:t>
            </a:r>
            <a:endParaRPr lang="pt-BR" dirty="0"/>
          </a:p>
        </p:txBody>
      </p:sp>
      <p:sp>
        <p:nvSpPr>
          <p:cNvPr id="5" name="Espaço Reservado para Conteúdo 4"/>
          <p:cNvSpPr>
            <a:spLocks noGrp="1"/>
          </p:cNvSpPr>
          <p:nvPr>
            <p:ph idx="1"/>
          </p:nvPr>
        </p:nvSpPr>
        <p:spPr>
          <a:xfrm>
            <a:off x="457200" y="1556792"/>
            <a:ext cx="8229600" cy="4525963"/>
          </a:xfrm>
        </p:spPr>
        <p:txBody>
          <a:bodyPr>
            <a:normAutofit fontScale="92500" lnSpcReduction="20000"/>
          </a:bodyPr>
          <a:lstStyle/>
          <a:p>
            <a:pPr marL="0" indent="0">
              <a:buNone/>
            </a:pPr>
            <a:r>
              <a:rPr lang="pt-BR" b="1" dirty="0" smtClean="0"/>
              <a:t>ANEXO I </a:t>
            </a:r>
            <a:r>
              <a:rPr lang="pt-BR" dirty="0" smtClean="0"/>
              <a:t>– MODELO DE </a:t>
            </a:r>
            <a:r>
              <a:rPr lang="pt-BR" b="1" dirty="0" smtClean="0"/>
              <a:t>RECIBO ELEITORAL</a:t>
            </a:r>
          </a:p>
          <a:p>
            <a:pPr marL="0" indent="0">
              <a:buNone/>
            </a:pPr>
            <a:r>
              <a:rPr lang="pt-BR" b="1" dirty="0" smtClean="0"/>
              <a:t>ANEXO II</a:t>
            </a:r>
            <a:r>
              <a:rPr lang="pt-BR" dirty="0" smtClean="0"/>
              <a:t> – MODELO DE </a:t>
            </a:r>
            <a:r>
              <a:rPr lang="pt-BR" b="1" dirty="0" smtClean="0"/>
              <a:t>RRCF</a:t>
            </a:r>
            <a:r>
              <a:rPr lang="pt-BR" dirty="0" smtClean="0"/>
              <a:t> (REQUERIMENTO DE REGISTRO DE COMITÊ FINANCEIRO)</a:t>
            </a:r>
          </a:p>
          <a:p>
            <a:pPr marL="0" indent="0">
              <a:buNone/>
            </a:pPr>
            <a:r>
              <a:rPr lang="pt-BR" b="1" dirty="0" smtClean="0"/>
              <a:t>ANEXO III</a:t>
            </a:r>
            <a:r>
              <a:rPr lang="pt-BR" dirty="0" smtClean="0"/>
              <a:t> – MODELO DE RACE (REQUERIMENTO DE ABERTURA DA CONTA BANCÁRIA ELEITORAL)</a:t>
            </a:r>
          </a:p>
          <a:p>
            <a:pPr marL="0" indent="0">
              <a:buNone/>
            </a:pPr>
            <a:r>
              <a:rPr lang="pt-BR" b="1" dirty="0" smtClean="0"/>
              <a:t>ANEXO IV</a:t>
            </a:r>
            <a:r>
              <a:rPr lang="pt-BR" dirty="0" smtClean="0"/>
              <a:t> – MODELO DE </a:t>
            </a:r>
            <a:r>
              <a:rPr lang="pt-BR" b="1" dirty="0" smtClean="0"/>
              <a:t>RACEP </a:t>
            </a:r>
            <a:r>
              <a:rPr lang="pt-BR" dirty="0" smtClean="0"/>
              <a:t>(REQUERIMENTO DE ABERTURA DA CONTA BANCÁRIA ELEITORAL DE PARTIDO)</a:t>
            </a:r>
          </a:p>
        </p:txBody>
      </p:sp>
    </p:spTree>
    <p:extLst>
      <p:ext uri="{BB962C8B-B14F-4D97-AF65-F5344CB8AC3E}">
        <p14:creationId xmlns="" xmlns:p14="http://schemas.microsoft.com/office/powerpoint/2010/main" val="2091134862"/>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IV –</a:t>
            </a:r>
            <a:r>
              <a:rPr lang="pt-BR" dirty="0" smtClean="0"/>
              <a:t> As especificações necessárias à identificação da operação;</a:t>
            </a:r>
          </a:p>
          <a:p>
            <a:pPr marL="0" indent="0">
              <a:buNone/>
            </a:pPr>
            <a:r>
              <a:rPr lang="pt-BR" b="1" dirty="0" smtClean="0"/>
              <a:t>V –</a:t>
            </a:r>
            <a:r>
              <a:rPr lang="pt-BR" dirty="0" smtClean="0"/>
              <a:t> A identificação dos adquirentes de bens e/ou serviços.</a:t>
            </a:r>
          </a:p>
          <a:p>
            <a:pPr marL="0" indent="0">
              <a:buNone/>
            </a:pPr>
            <a:r>
              <a:rPr lang="pt-BR" b="1" dirty="0" smtClean="0"/>
              <a:t>§ 7º</a:t>
            </a:r>
            <a:r>
              <a:rPr lang="pt-BR" dirty="0" smtClean="0"/>
              <a:t> A conciliação bancária, com os débitos e os créditos ainda não lançados pela instituição bancária, deverá ser apresentada quando houver diferença entre o saldo financeiro do demonstrativo de receitas e despesas e o saldo bancário registrado em extrato, de forma a justificá-la.</a:t>
            </a:r>
            <a:endParaRPr lang="pt-BR" dirty="0"/>
          </a:p>
        </p:txBody>
      </p:sp>
    </p:spTree>
    <p:extLst>
      <p:ext uri="{BB962C8B-B14F-4D97-AF65-F5344CB8AC3E}">
        <p14:creationId xmlns="" xmlns:p14="http://schemas.microsoft.com/office/powerpoint/2010/main" val="858107716"/>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 8º</a:t>
            </a:r>
            <a:r>
              <a:rPr lang="pt-BR" dirty="0" smtClean="0"/>
              <a:t> Os extratos bancários deverão ser entregues em sua forma definitiva, contemplando todo o período de campanha, vedada a apresentação de extratos sem validade legal, adulterados, parciais, ou que omitam qualquer movimentação financeira.</a:t>
            </a:r>
          </a:p>
          <a:p>
            <a:pPr marL="0" indent="0">
              <a:buNone/>
            </a:pPr>
            <a:r>
              <a:rPr lang="pt-BR" b="1" dirty="0" smtClean="0"/>
              <a:t>§ 9º</a:t>
            </a:r>
            <a:r>
              <a:rPr lang="pt-BR" dirty="0" smtClean="0"/>
              <a:t> O partido político que utilizar recursos originários do Fundo Partidário na campanha deverá apresentar à Justiça Eleitoral, na prestação de contas final, extrato bancário do período a que se referem as aplicações ou as doações efetuadas ou recebidas desse tipo de recurso.</a:t>
            </a:r>
            <a:endParaRPr lang="pt-BR" dirty="0"/>
          </a:p>
        </p:txBody>
      </p:sp>
    </p:spTree>
    <p:extLst>
      <p:ext uri="{BB962C8B-B14F-4D97-AF65-F5344CB8AC3E}">
        <p14:creationId xmlns="" xmlns:p14="http://schemas.microsoft.com/office/powerpoint/2010/main" val="3032438879"/>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41.</a:t>
            </a:r>
            <a:r>
              <a:rPr lang="pt-BR" dirty="0" smtClean="0"/>
              <a:t> A receita estimada, oriunda de doação/cessão ao candidato, ao comitê financeiro e ao partido político de bens e/ou serviços estimáveis em dinheiro, deverá ser comprovada com a apresentação dos seguintes documentos:</a:t>
            </a:r>
          </a:p>
          <a:p>
            <a:endParaRPr lang="pt-BR" dirty="0"/>
          </a:p>
        </p:txBody>
      </p:sp>
    </p:spTree>
    <p:extLst>
      <p:ext uri="{BB962C8B-B14F-4D97-AF65-F5344CB8AC3E}">
        <p14:creationId xmlns="" xmlns:p14="http://schemas.microsoft.com/office/powerpoint/2010/main" val="3647442002"/>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I –</a:t>
            </a:r>
            <a:r>
              <a:rPr lang="pt-BR" dirty="0" smtClean="0"/>
              <a:t> Documento fiscal emitido pela pessoa jurídica doadora e termo de doação por ele firmado;</a:t>
            </a:r>
          </a:p>
          <a:p>
            <a:pPr marL="0" indent="0">
              <a:buNone/>
            </a:pPr>
            <a:r>
              <a:rPr lang="pt-BR" b="1" dirty="0" smtClean="0"/>
              <a:t>II –</a:t>
            </a:r>
            <a:r>
              <a:rPr lang="pt-BR" dirty="0" smtClean="0"/>
              <a:t> Documentos fiscais emitidos em nome do doador ou termo de doação por ele firmado, quando se tratar de doação feita por pessoa física;</a:t>
            </a:r>
          </a:p>
          <a:p>
            <a:pPr marL="0" indent="0">
              <a:buNone/>
            </a:pPr>
            <a:r>
              <a:rPr lang="pt-BR" b="1" dirty="0" smtClean="0"/>
              <a:t>III –</a:t>
            </a:r>
            <a:r>
              <a:rPr lang="pt-BR" dirty="0" smtClean="0"/>
              <a:t> Termo de cessão, ou documento equivalente, quando se tratar de bens pertencentes ao cedente, pessoa física ou jurídica, cedidos temporariamente ao candidato, comitê financeiro ou partido político.</a:t>
            </a:r>
            <a:endParaRPr lang="pt-BR" dirty="0"/>
          </a:p>
        </p:txBody>
      </p:sp>
    </p:spTree>
    <p:extLst>
      <p:ext uri="{BB962C8B-B14F-4D97-AF65-F5344CB8AC3E}">
        <p14:creationId xmlns="" xmlns:p14="http://schemas.microsoft.com/office/powerpoint/2010/main" val="40946042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42.</a:t>
            </a:r>
            <a:r>
              <a:rPr lang="pt-BR" dirty="0" smtClean="0"/>
              <a:t> A documentação fiscal relacionada aos gastos eleitorais realizados pelos partidos políticos, candidatos ou comitês financeiros deverá ser emitida em nome deles, inclusive com a identificação do número de inscrição no CNPJ, observada a exigência de apresentação, em original ou cópia, da correspondente nota fiscal ou recibo, esse último apenas nas hipóteses permitidas pela legislação fiscal.</a:t>
            </a:r>
            <a:endParaRPr lang="pt-BR" dirty="0"/>
          </a:p>
        </p:txBody>
      </p:sp>
    </p:spTree>
    <p:extLst>
      <p:ext uri="{BB962C8B-B14F-4D97-AF65-F5344CB8AC3E}">
        <p14:creationId xmlns="" xmlns:p14="http://schemas.microsoft.com/office/powerpoint/2010/main" val="2201388457"/>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43.</a:t>
            </a:r>
            <a:r>
              <a:rPr lang="pt-BR" dirty="0" smtClean="0"/>
              <a:t> No caso de utilização de recursos financeiros próprios, a Justiça Eleitoral poderá exigir do candidato a apresentação de documentos comprobatórios da respectiva origem.</a:t>
            </a:r>
          </a:p>
          <a:p>
            <a:pPr marL="0" indent="0">
              <a:buNone/>
            </a:pPr>
            <a:endParaRPr lang="pt-BR" dirty="0"/>
          </a:p>
        </p:txBody>
      </p:sp>
    </p:spTree>
    <p:extLst>
      <p:ext uri="{BB962C8B-B14F-4D97-AF65-F5344CB8AC3E}">
        <p14:creationId xmlns="" xmlns:p14="http://schemas.microsoft.com/office/powerpoint/2010/main" val="241130335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lgn="ctr">
              <a:buNone/>
            </a:pPr>
            <a:r>
              <a:rPr lang="pt-BR" sz="2800" b="1" dirty="0" smtClean="0"/>
              <a:t>CAPÍTULO V</a:t>
            </a:r>
            <a:r>
              <a:rPr lang="pt-BR" sz="2800" b="1" dirty="0"/>
              <a:t> </a:t>
            </a:r>
            <a:r>
              <a:rPr lang="pt-BR" sz="2800" b="1" dirty="0" smtClean="0"/>
              <a:t>– DO PROCESSAMENTO DA </a:t>
            </a:r>
          </a:p>
          <a:p>
            <a:pPr marL="0" indent="0" algn="ctr">
              <a:buNone/>
            </a:pPr>
            <a:r>
              <a:rPr lang="pt-BR" sz="2800" b="1" dirty="0" smtClean="0"/>
              <a:t>PRESTAÇÃO DE CONTAS</a:t>
            </a:r>
          </a:p>
          <a:p>
            <a:pPr marL="0" indent="0">
              <a:buNone/>
            </a:pPr>
            <a:r>
              <a:rPr lang="pt-BR" b="1" dirty="0" smtClean="0"/>
              <a:t>Art. 44. </a:t>
            </a:r>
            <a:r>
              <a:rPr lang="pt-BR" dirty="0" smtClean="0"/>
              <a:t>Para a elaboração e o encaminhamento à Justiça Eleitoral das peças e documentos apresentados no art. 40 desta resolução, deverá ser utilizado o Sistema de Prestação de Contas Eleitorais (SPCE), disponibilizado na página da Justiça Eleitoral, na internet.</a:t>
            </a:r>
          </a:p>
        </p:txBody>
      </p:sp>
    </p:spTree>
    <p:extLst>
      <p:ext uri="{BB962C8B-B14F-4D97-AF65-F5344CB8AC3E}">
        <p14:creationId xmlns="" xmlns:p14="http://schemas.microsoft.com/office/powerpoint/2010/main" val="1603275014"/>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No SPCE deverão ser registradas as arrecadações e aplicações de recursos que o diretório partidário movimentar na campanha eleitoral, inclusive os originados do Fundo Partidário, ainda que convertidos em bens e/ou serviços estimáveis em dinheiro.</a:t>
            </a:r>
            <a:endParaRPr lang="pt-BR" dirty="0"/>
          </a:p>
        </p:txBody>
      </p:sp>
    </p:spTree>
    <p:extLst>
      <p:ext uri="{BB962C8B-B14F-4D97-AF65-F5344CB8AC3E}">
        <p14:creationId xmlns="" xmlns:p14="http://schemas.microsoft.com/office/powerpoint/2010/main" val="211757043"/>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45.</a:t>
            </a:r>
            <a:r>
              <a:rPr lang="pt-BR" dirty="0" smtClean="0"/>
              <a:t> Recepcionadas eletronicamente as peças que compõem a prestação de contas, o Juízo Eleitoral emitirá o comprovante de recebimento, se o número de controle gerado eletronicamente pelo SPCE na mídia for idêntico ao existente nas peças impressas.</a:t>
            </a:r>
          </a:p>
          <a:p>
            <a:endParaRPr lang="pt-BR" dirty="0"/>
          </a:p>
        </p:txBody>
      </p:sp>
    </p:spTree>
    <p:extLst>
      <p:ext uri="{BB962C8B-B14F-4D97-AF65-F5344CB8AC3E}">
        <p14:creationId xmlns="" xmlns:p14="http://schemas.microsoft.com/office/powerpoint/2010/main" val="189869932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b="1" dirty="0" smtClean="0"/>
              <a:t>§ 1º </a:t>
            </a:r>
            <a:r>
              <a:rPr lang="pt-BR" dirty="0" smtClean="0"/>
              <a:t>Não serão consideradas recebidas eletronicamente as prestações de contas que apresentarem:</a:t>
            </a:r>
          </a:p>
          <a:p>
            <a:pPr marL="0" indent="0">
              <a:buNone/>
            </a:pPr>
            <a:r>
              <a:rPr lang="pt-BR" b="1" dirty="0" smtClean="0"/>
              <a:t>I –</a:t>
            </a:r>
            <a:r>
              <a:rPr lang="pt-BR" dirty="0" smtClean="0"/>
              <a:t> Ausência do número de controle das peças impressas;</a:t>
            </a:r>
          </a:p>
          <a:p>
            <a:pPr marL="0" indent="0">
              <a:buNone/>
            </a:pPr>
            <a:r>
              <a:rPr lang="pt-BR" b="1" dirty="0" smtClean="0"/>
              <a:t>II – </a:t>
            </a:r>
            <a:r>
              <a:rPr lang="pt-BR" dirty="0" smtClean="0"/>
              <a:t>Divergência entre o número de controle constante das peças impressas e aquele gerado na mídia;</a:t>
            </a:r>
          </a:p>
          <a:p>
            <a:pPr marL="0" indent="0">
              <a:buNone/>
            </a:pPr>
            <a:r>
              <a:rPr lang="pt-BR" b="1" dirty="0" smtClean="0"/>
              <a:t>III –</a:t>
            </a:r>
            <a:r>
              <a:rPr lang="pt-BR" dirty="0" smtClean="0"/>
              <a:t> Inconsistência ou ausência de dados;</a:t>
            </a:r>
          </a:p>
          <a:p>
            <a:pPr marL="0" indent="0">
              <a:buNone/>
            </a:pPr>
            <a:r>
              <a:rPr lang="pt-BR" b="1" dirty="0" smtClean="0"/>
              <a:t>IV –</a:t>
            </a:r>
            <a:r>
              <a:rPr lang="pt-BR" dirty="0" smtClean="0"/>
              <a:t> Falha na mídia;</a:t>
            </a:r>
          </a:p>
          <a:p>
            <a:pPr marL="0" indent="0">
              <a:buNone/>
            </a:pPr>
            <a:r>
              <a:rPr lang="pt-BR" b="1" dirty="0" smtClean="0"/>
              <a:t>V – </a:t>
            </a:r>
            <a:r>
              <a:rPr lang="pt-BR" dirty="0" smtClean="0"/>
              <a:t>Qualquer outra falha que impeça a recepção eletrônica das contas e das peças na base de dados da Justiça Eleitoral.</a:t>
            </a:r>
          </a:p>
        </p:txBody>
      </p:sp>
    </p:spTree>
    <p:extLst>
      <p:ext uri="{BB962C8B-B14F-4D97-AF65-F5344CB8AC3E}">
        <p14:creationId xmlns="" xmlns:p14="http://schemas.microsoft.com/office/powerpoint/2010/main" val="3169244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r>
              <a:rPr lang="pt-BR" dirty="0" smtClean="0"/>
              <a:t>O Tribunal Superior Eleitoral, no uso das atribuições que lhe conferem o artigo 23, inciso IX, do Código Eleitoral e o artigo 105 da Lei n. 9.504, de 30 de setembro de 1997, resolve expedir a seguinte instrução:</a:t>
            </a:r>
            <a:endParaRPr lang="pt-BR" dirty="0"/>
          </a:p>
        </p:txBody>
      </p:sp>
    </p:spTree>
    <p:extLst>
      <p:ext uri="{BB962C8B-B14F-4D97-AF65-F5344CB8AC3E}">
        <p14:creationId xmlns="" xmlns:p14="http://schemas.microsoft.com/office/powerpoint/2010/main" val="1335879004"/>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Ocorrendo qualquer das hipóteses especificadas no parágrafo anterior, serão desconsideradas as peças apresentadas, situação em que o SPCE emitirá aviso com a informação de impossibilidade técnica de sua recepção, fazendo-se necessária a sua representação, sob pena de serem as contas julgadas não prestadas.</a:t>
            </a:r>
            <a:endParaRPr lang="pt-BR" dirty="0"/>
          </a:p>
        </p:txBody>
      </p:sp>
    </p:spTree>
    <p:extLst>
      <p:ext uri="{BB962C8B-B14F-4D97-AF65-F5344CB8AC3E}">
        <p14:creationId xmlns="" xmlns:p14="http://schemas.microsoft.com/office/powerpoint/2010/main" val="1235613675"/>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b="1" dirty="0" smtClean="0"/>
              <a:t>CAPÍTULO VI – DA ANÁLISE E JULGAMENTO DAS CONTAS</a:t>
            </a:r>
          </a:p>
          <a:p>
            <a:pPr marL="0" indent="0">
              <a:buNone/>
            </a:pPr>
            <a:r>
              <a:rPr lang="pt-BR" b="1" dirty="0" smtClean="0"/>
              <a:t>Art. 46.</a:t>
            </a:r>
            <a:r>
              <a:rPr lang="pt-BR" dirty="0" smtClean="0"/>
              <a:t> Para efetuar o exame das contas, a Justiça Eleitoral poderá requisitar técnicos do Tribunal de Contas da União, dos Estados e dos Tribunais e Conselhos de Contas dos Municípios, pelo tempo que for necessário, bem como servidores ou empregados públicos do Município, ou nele lotados, ou, ainda, pessoas idôneas da comunidade, devendo a escolha recair preferencialmente entre aqueles que possuírem formação técnica compatível, com ampla e imediata publicidade de cada requisição (Lei n. 9.504/97, art. 30, § 3º).</a:t>
            </a:r>
            <a:endParaRPr lang="pt-BR" dirty="0"/>
          </a:p>
        </p:txBody>
      </p:sp>
    </p:spTree>
    <p:extLst>
      <p:ext uri="{BB962C8B-B14F-4D97-AF65-F5344CB8AC3E}">
        <p14:creationId xmlns="" xmlns:p14="http://schemas.microsoft.com/office/powerpoint/2010/main" val="4275740173"/>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 1º</a:t>
            </a:r>
            <a:r>
              <a:rPr lang="pt-BR" dirty="0" smtClean="0"/>
              <a:t> Para a requisição de técnicos e outros colaboradores prevista nesta resolução, devem ser observados os impedimentos aplicáveis aos integrantes de Mesas Receptoras de Votos, previstos nos incisos I a III do § 1º do Código Eleitoral.</a:t>
            </a:r>
          </a:p>
          <a:p>
            <a:pPr marL="0" indent="0">
              <a:buNone/>
            </a:pPr>
            <a:r>
              <a:rPr lang="pt-BR" b="1" dirty="0" smtClean="0"/>
              <a:t>§ 2º</a:t>
            </a:r>
            <a:r>
              <a:rPr lang="pt-BR" dirty="0" smtClean="0"/>
              <a:t> As razões de impedimento apresentadas pelos técnicos requisitados serão submetidas à apreciação da Justiça Eleitoral e somente poderão ser alegadas até 5 dias a contar da designação, salvo na hipótese de motivos supervenientes.</a:t>
            </a:r>
            <a:endParaRPr lang="pt-BR" dirty="0"/>
          </a:p>
        </p:txBody>
      </p:sp>
    </p:spTree>
    <p:extLst>
      <p:ext uri="{BB962C8B-B14F-4D97-AF65-F5344CB8AC3E}">
        <p14:creationId xmlns="" xmlns:p14="http://schemas.microsoft.com/office/powerpoint/2010/main" val="751233797"/>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47. </a:t>
            </a:r>
            <a:r>
              <a:rPr lang="pt-BR" dirty="0" smtClean="0"/>
              <a:t>Havendo indício de irregularidade na prestação de contas, o Juízo Eleitoral poderá requisitar diretamente, ou por delegação, informações adicionais do candidato, do comitê financeiro ou do partido político, bem como determinar diligências para a complementação dos dados ou para o saneamento das falhas (Lei n. 9.504/97, art. </a:t>
            </a:r>
            <a:r>
              <a:rPr lang="pt-BR" dirty="0"/>
              <a:t>30, </a:t>
            </a:r>
            <a:r>
              <a:rPr lang="pt-BR" dirty="0" smtClean="0"/>
              <a:t>§ 4º).</a:t>
            </a:r>
            <a:endParaRPr lang="pt-BR" dirty="0"/>
          </a:p>
        </p:txBody>
      </p:sp>
    </p:spTree>
    <p:extLst>
      <p:ext uri="{BB962C8B-B14F-4D97-AF65-F5344CB8AC3E}">
        <p14:creationId xmlns="" xmlns:p14="http://schemas.microsoft.com/office/powerpoint/2010/main" val="939317642"/>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Sempre que o cumprimento de diligências implicar a alteração das peças, será obrigatória a apresentação da prestação de contas retificadora, impressa e em nova mídia gerada pelo SPCE, acompanhada dos documentos que comprovem a alteração realizada.</a:t>
            </a:r>
            <a:endParaRPr lang="pt-BR" dirty="0"/>
          </a:p>
        </p:txBody>
      </p:sp>
    </p:spTree>
    <p:extLst>
      <p:ext uri="{BB962C8B-B14F-4D97-AF65-F5344CB8AC3E}">
        <p14:creationId xmlns="" xmlns:p14="http://schemas.microsoft.com/office/powerpoint/2010/main" val="775557111"/>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 </a:t>
            </a:r>
            <a:r>
              <a:rPr lang="pt-BR" dirty="0" smtClean="0"/>
              <a:t>As diligências mencionadas no </a:t>
            </a:r>
            <a:r>
              <a:rPr lang="pt-BR" i="1" dirty="0" smtClean="0"/>
              <a:t>caput</a:t>
            </a:r>
            <a:r>
              <a:rPr lang="pt-BR" dirty="0" smtClean="0"/>
              <a:t> devem ser cumpridas no prazo de 72 horas, a contar da intimação do candidato, do comitê financeiro ou do partido político.</a:t>
            </a:r>
          </a:p>
          <a:p>
            <a:pPr marL="0" indent="0">
              <a:buNone/>
            </a:pPr>
            <a:r>
              <a:rPr lang="pt-BR" b="1" dirty="0" smtClean="0"/>
              <a:t>§ 3º</a:t>
            </a:r>
            <a:r>
              <a:rPr lang="pt-BR" dirty="0" smtClean="0"/>
              <a:t> Na fase de exame técnico, os agentes indicados no </a:t>
            </a:r>
            <a:r>
              <a:rPr lang="pt-BR" i="1" dirty="0" smtClean="0"/>
              <a:t>caput</a:t>
            </a:r>
            <a:r>
              <a:rPr lang="pt-BR" dirty="0" smtClean="0"/>
              <a:t> poderão promover circularizações, fixando o prazo máximo de 72 horas para cumprimento.</a:t>
            </a:r>
            <a:endParaRPr lang="pt-BR" dirty="0"/>
          </a:p>
        </p:txBody>
      </p:sp>
    </p:spTree>
    <p:extLst>
      <p:ext uri="{BB962C8B-B14F-4D97-AF65-F5344CB8AC3E}">
        <p14:creationId xmlns="" xmlns:p14="http://schemas.microsoft.com/office/powerpoint/2010/main" val="2610952377"/>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4º</a:t>
            </a:r>
            <a:r>
              <a:rPr lang="pt-BR" dirty="0" smtClean="0"/>
              <a:t> Determinada a diligência, decorrido o prazo do seu cumprimento sem manifestação do candidato, do comitê financeiro ou do partido político, ou tendo sido prestadas informações, ainda que insuficientes, ou apresentados dados incapazes de sanear os indícios de irregularidade, será emitido relatório final acerca das contas, salvo a hipótese de se considerar necessária a expedição de nova diligência.</a:t>
            </a:r>
            <a:endParaRPr lang="pt-BR" dirty="0"/>
          </a:p>
        </p:txBody>
      </p:sp>
    </p:spTree>
    <p:extLst>
      <p:ext uri="{BB962C8B-B14F-4D97-AF65-F5344CB8AC3E}">
        <p14:creationId xmlns="" xmlns:p14="http://schemas.microsoft.com/office/powerpoint/2010/main" val="3986754778"/>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48.</a:t>
            </a:r>
            <a:r>
              <a:rPr lang="pt-BR" dirty="0" smtClean="0"/>
              <a:t> Emitido relatório técnico que conclua pela existência de irregularidades e/ou impropriedades sobre as quais não se tenha dado oportunidade de manifestação ao candidato, ao partido político ou ao comitê financeiro, o Juízo Eleitoral abrirá nova vista dos autos para manifestação em 72 horas, a contar da intimação.</a:t>
            </a:r>
            <a:endParaRPr lang="pt-BR" dirty="0"/>
          </a:p>
        </p:txBody>
      </p:sp>
    </p:spTree>
    <p:extLst>
      <p:ext uri="{BB962C8B-B14F-4D97-AF65-F5344CB8AC3E}">
        <p14:creationId xmlns="" xmlns:p14="http://schemas.microsoft.com/office/powerpoint/2010/main" val="1522390393"/>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49.</a:t>
            </a:r>
            <a:r>
              <a:rPr lang="pt-BR" dirty="0" smtClean="0"/>
              <a:t> Erros formais e materiais corrigidos ou tidos como irrelevantes no conjunto da prestação de contas não ensejam a sua desaprovação e a aplicação de sanção (Lei n. 9.504/97, art. 30, §§ 2º e 2º-A).</a:t>
            </a:r>
          </a:p>
          <a:p>
            <a:endParaRPr lang="pt-BR" dirty="0"/>
          </a:p>
        </p:txBody>
      </p:sp>
    </p:spTree>
    <p:extLst>
      <p:ext uri="{BB962C8B-B14F-4D97-AF65-F5344CB8AC3E}">
        <p14:creationId xmlns="" xmlns:p14="http://schemas.microsoft.com/office/powerpoint/2010/main" val="1946979720"/>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50.</a:t>
            </a:r>
            <a:r>
              <a:rPr lang="pt-BR" dirty="0" smtClean="0"/>
              <a:t> O Ministério Público Eleitoral terá vista dos autos da prestação de contas, devendo emitir parecer no prazo de 48 horas.</a:t>
            </a:r>
          </a:p>
          <a:p>
            <a:pPr marL="0" indent="0">
              <a:buNone/>
            </a:pPr>
            <a:r>
              <a:rPr lang="pt-BR" b="1" dirty="0" smtClean="0"/>
              <a:t>Art. 51.</a:t>
            </a:r>
            <a:r>
              <a:rPr lang="pt-BR" dirty="0" smtClean="0"/>
              <a:t> O Juízo Eleitoral verificará a regularidade das contas, decidindo (Lei n. 9.504/97, art. 30, </a:t>
            </a:r>
            <a:r>
              <a:rPr lang="pt-BR" i="1" dirty="0" smtClean="0"/>
              <a:t>caput</a:t>
            </a:r>
            <a:r>
              <a:rPr lang="pt-BR" dirty="0" smtClean="0"/>
              <a:t>):</a:t>
            </a:r>
          </a:p>
          <a:p>
            <a:pPr marL="0" indent="0">
              <a:buNone/>
            </a:pPr>
            <a:r>
              <a:rPr lang="pt-BR" b="1" dirty="0" smtClean="0"/>
              <a:t>I – </a:t>
            </a:r>
            <a:r>
              <a:rPr lang="pt-BR" dirty="0" smtClean="0"/>
              <a:t>Pela aprovação, quando estiverem regulares;</a:t>
            </a:r>
            <a:endParaRPr lang="pt-BR" dirty="0"/>
          </a:p>
        </p:txBody>
      </p:sp>
    </p:spTree>
    <p:extLst>
      <p:ext uri="{BB962C8B-B14F-4D97-AF65-F5344CB8AC3E}">
        <p14:creationId xmlns="" xmlns:p14="http://schemas.microsoft.com/office/powerpoint/2010/main" val="1693976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3700" b="1" dirty="0" smtClean="0"/>
              <a:t>Sistema Brasileiro: </a:t>
            </a:r>
          </a:p>
          <a:p>
            <a:pPr algn="just"/>
            <a:r>
              <a:rPr lang="pt-BR" dirty="0" smtClean="0"/>
              <a:t>Financiamento misto (público e privado)</a:t>
            </a:r>
          </a:p>
          <a:p>
            <a:pPr algn="just"/>
            <a:r>
              <a:rPr lang="pt-BR" dirty="0" smtClean="0"/>
              <a:t>Público: Fundo Partidário, Propaganda Partidária e Eleitoral no Rádio e na TV</a:t>
            </a:r>
          </a:p>
          <a:p>
            <a:pPr algn="just"/>
            <a:r>
              <a:rPr lang="pt-BR" dirty="0" smtClean="0"/>
              <a:t>Privado: Pessoas Físicas, Pessoas Jurídicas, Partidos Políticos, Recursos Próprios</a:t>
            </a:r>
          </a:p>
          <a:p>
            <a:pPr algn="just"/>
            <a:r>
              <a:rPr lang="pt-BR" dirty="0" smtClean="0"/>
              <a:t>Pessoas Físicas: Até 10% dos rendimentos declarados no ano anterior (sem limite)</a:t>
            </a:r>
          </a:p>
          <a:p>
            <a:pPr algn="just"/>
            <a:r>
              <a:rPr lang="pt-BR" dirty="0" smtClean="0"/>
              <a:t>Pessoas Jurídicas: Até 2% do faturamento declarado no ano anterior (sem limite)</a:t>
            </a:r>
          </a:p>
          <a:p>
            <a:pPr algn="just"/>
            <a:r>
              <a:rPr lang="pt-BR" dirty="0" smtClean="0"/>
              <a:t>Proporcionalidade em bases de cálculo “desproporcionais”</a:t>
            </a:r>
          </a:p>
          <a:p>
            <a:pPr algn="just"/>
            <a:r>
              <a:rPr lang="pt-BR" dirty="0" smtClean="0"/>
              <a:t>Ausência de tetos absolutos, tanto para as doações como para os valores das campanhas (que são autorregulados)</a:t>
            </a:r>
          </a:p>
        </p:txBody>
      </p:sp>
    </p:spTree>
    <p:extLst>
      <p:ext uri="{BB962C8B-B14F-4D97-AF65-F5344CB8AC3E}">
        <p14:creationId xmlns="" xmlns:p14="http://schemas.microsoft.com/office/powerpoint/2010/main" val="36804538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800" b="1" dirty="0" smtClean="0"/>
              <a:t>Código Eleitoral (4.737, de 15.7.1965):</a:t>
            </a:r>
          </a:p>
          <a:p>
            <a:pPr marL="0" indent="0">
              <a:buNone/>
            </a:pPr>
            <a:r>
              <a:rPr lang="pt-BR" dirty="0" smtClean="0"/>
              <a:t>“</a:t>
            </a:r>
            <a:r>
              <a:rPr lang="pt-BR" b="1" dirty="0" smtClean="0"/>
              <a:t>Art. 23. </a:t>
            </a:r>
            <a:r>
              <a:rPr lang="pt-BR" dirty="0" smtClean="0"/>
              <a:t>Compete, ainda, privativamente, ao Tribunal Superior:</a:t>
            </a:r>
          </a:p>
          <a:p>
            <a:pPr marL="0" indent="0">
              <a:buNone/>
            </a:pPr>
            <a:r>
              <a:rPr lang="pt-BR" dirty="0" smtClean="0"/>
              <a:t>(...)</a:t>
            </a:r>
          </a:p>
          <a:p>
            <a:pPr marL="0" indent="0">
              <a:buNone/>
            </a:pPr>
            <a:r>
              <a:rPr lang="pt-BR" dirty="0" smtClean="0"/>
              <a:t>IX – Expedir as instruções que julgar convenientes à execução deste Código.”</a:t>
            </a:r>
          </a:p>
        </p:txBody>
      </p:sp>
    </p:spTree>
    <p:extLst>
      <p:ext uri="{BB962C8B-B14F-4D97-AF65-F5344CB8AC3E}">
        <p14:creationId xmlns="" xmlns:p14="http://schemas.microsoft.com/office/powerpoint/2010/main" val="3858392557"/>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II –</a:t>
            </a:r>
            <a:r>
              <a:rPr lang="pt-BR" dirty="0" smtClean="0"/>
              <a:t> Pela aprovação com ressalvas, quando verificadas falhas que não lhes comprometam a regularidade;</a:t>
            </a:r>
          </a:p>
          <a:p>
            <a:pPr marL="0" indent="0">
              <a:buNone/>
            </a:pPr>
            <a:r>
              <a:rPr lang="pt-BR" b="1" dirty="0" smtClean="0"/>
              <a:t>III –</a:t>
            </a:r>
            <a:r>
              <a:rPr lang="pt-BR" dirty="0" smtClean="0"/>
              <a:t> Pela desaprovação, quando constatadas falhas que comprometam a sua regularidade;</a:t>
            </a:r>
          </a:p>
          <a:p>
            <a:pPr marL="0" indent="0">
              <a:buNone/>
            </a:pPr>
            <a:r>
              <a:rPr lang="pt-BR" b="1" dirty="0" smtClean="0"/>
              <a:t>IV –</a:t>
            </a:r>
            <a:r>
              <a:rPr lang="pt-BR" dirty="0" smtClean="0"/>
              <a:t> Pela não prestação, quando:</a:t>
            </a:r>
          </a:p>
          <a:p>
            <a:pPr marL="0" indent="0">
              <a:buNone/>
            </a:pPr>
            <a:r>
              <a:rPr lang="pt-BR" b="1" dirty="0" smtClean="0"/>
              <a:t>a) </a:t>
            </a:r>
            <a:r>
              <a:rPr lang="pt-BR" dirty="0" smtClean="0"/>
              <a:t>Não apresentados, tempestivamente, as peças e documentos de que trata o art. 40 desta resolução;</a:t>
            </a:r>
          </a:p>
          <a:p>
            <a:pPr marL="0" indent="0">
              <a:buNone/>
            </a:pPr>
            <a:r>
              <a:rPr lang="pt-BR" b="1" dirty="0" smtClean="0"/>
              <a:t>b)</a:t>
            </a:r>
            <a:r>
              <a:rPr lang="pt-BR" dirty="0" smtClean="0"/>
              <a:t> Não reapresentadas as peças que as compõem, nos </a:t>
            </a:r>
            <a:r>
              <a:rPr lang="pt-BR" dirty="0"/>
              <a:t>termos previstos no </a:t>
            </a:r>
            <a:r>
              <a:rPr lang="pt-BR" dirty="0" smtClean="0"/>
              <a:t>§ 2º do art. 45 e no art. 47 desta resolução;</a:t>
            </a:r>
            <a:endParaRPr lang="pt-BR" dirty="0"/>
          </a:p>
        </p:txBody>
      </p:sp>
    </p:spTree>
    <p:extLst>
      <p:ext uri="{BB962C8B-B14F-4D97-AF65-F5344CB8AC3E}">
        <p14:creationId xmlns="" xmlns:p14="http://schemas.microsoft.com/office/powerpoint/2010/main" val="745482181"/>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c)</a:t>
            </a:r>
            <a:r>
              <a:rPr lang="pt-BR" dirty="0" smtClean="0"/>
              <a:t> Apresentadas desacompanhadas de documentos que possibilitem a análise dos recursos arrecadados e dos gastos realizados na campanha.</a:t>
            </a:r>
          </a:p>
          <a:p>
            <a:pPr marL="0" indent="0">
              <a:buNone/>
            </a:pPr>
            <a:r>
              <a:rPr lang="pt-BR" b="1" dirty="0" smtClean="0"/>
              <a:t>§ 1º </a:t>
            </a:r>
            <a:r>
              <a:rPr lang="pt-BR" dirty="0" smtClean="0"/>
              <a:t>Também serão consideradas não prestadas as contas quando elas estiverem desacompanhadas de documentos que possibilitem a análise dos recursos arrecadados e dos gastos de campanha e cuja falta não seja suprida no prazo de 72 horas, contado da intimação do responsável.</a:t>
            </a:r>
            <a:endParaRPr lang="pt-BR" dirty="0"/>
          </a:p>
        </p:txBody>
      </p:sp>
    </p:spTree>
    <p:extLst>
      <p:ext uri="{BB962C8B-B14F-4D97-AF65-F5344CB8AC3E}">
        <p14:creationId xmlns="" xmlns:p14="http://schemas.microsoft.com/office/powerpoint/2010/main" val="1053010673"/>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2º</a:t>
            </a:r>
            <a:r>
              <a:rPr lang="pt-BR" dirty="0" smtClean="0"/>
              <a:t> Julgadas não prestadas, mas posteriormente apresentadas, as contas não serão objeto de novo julgamento, sendo considerada a sua apresentação apenas para fins de divulgação e de regularização no Cadastro Eleitoral ao término da legislatura, nos termos do inciso I do art. 53 desta resolução.</a:t>
            </a:r>
          </a:p>
          <a:p>
            <a:endParaRPr lang="pt-BR" dirty="0"/>
          </a:p>
        </p:txBody>
      </p:sp>
    </p:spTree>
    <p:extLst>
      <p:ext uri="{BB962C8B-B14F-4D97-AF65-F5344CB8AC3E}">
        <p14:creationId xmlns="" xmlns:p14="http://schemas.microsoft.com/office/powerpoint/2010/main" val="3014482530"/>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 3º</a:t>
            </a:r>
            <a:r>
              <a:rPr lang="pt-BR" dirty="0" smtClean="0"/>
              <a:t> O partido político, por si ou por intermédio de comitê financeiro, que tiver as suas contas desaprovadas por descumprimento às normas referentes à arrecadação e gastos de recursos fixadas na Lei n. 9.504/97 ou nesta resolução, perderá o direito ao recebimento da quota do Fundo Partidário do ano seguinte ao trânsito em julgado da decisão, sem prejuízo de os candidatos beneficiados responderem por abuso do poder econômico ou por outras sanções cabíveis (Lei n. 9.504/97, art. 25).</a:t>
            </a:r>
            <a:endParaRPr lang="pt-BR" dirty="0"/>
          </a:p>
        </p:txBody>
      </p:sp>
    </p:spTree>
    <p:extLst>
      <p:ext uri="{BB962C8B-B14F-4D97-AF65-F5344CB8AC3E}">
        <p14:creationId xmlns="" xmlns:p14="http://schemas.microsoft.com/office/powerpoint/2010/main" val="725555557"/>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 4º</a:t>
            </a:r>
            <a:r>
              <a:rPr lang="pt-BR" dirty="0" smtClean="0"/>
              <a:t> A sanção de suspensão do repasse de novas quotas do Fundo Partidário, por desaprovação total ou parcial da prestação de contas, deverá ser aplicada de forma proporcional e razoável, pelo período de 1 (um) mês a 12 (doze) meses, ou por meio do desconto, do valor a ser repassado, na importância apontada como irregular, não podendo ser aplicada a sanção de suspensão, caso a prestação de contas não seja julgada após 5 (cinco) anos de sua apresentação (Lei n. 9.504/97, art. 30, parágrafo único).</a:t>
            </a:r>
            <a:endParaRPr lang="pt-BR" dirty="0"/>
          </a:p>
        </p:txBody>
      </p:sp>
    </p:spTree>
    <p:extLst>
      <p:ext uri="{BB962C8B-B14F-4D97-AF65-F5344CB8AC3E}">
        <p14:creationId xmlns="" xmlns:p14="http://schemas.microsoft.com/office/powerpoint/2010/main" val="59215626"/>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10000"/>
          </a:bodyPr>
          <a:lstStyle/>
          <a:p>
            <a:pPr marL="0" indent="0">
              <a:buNone/>
            </a:pPr>
            <a:r>
              <a:rPr lang="pt-BR" b="1" dirty="0" smtClean="0"/>
              <a:t>Art. 52.</a:t>
            </a:r>
            <a:r>
              <a:rPr lang="pt-BR" dirty="0" smtClean="0"/>
              <a:t> A decisão que julgar as contas dos candidatos eleitos será publicada até 8 dias antes da diplomação (Lei n. 9.504/97, art. 30, § 1º).</a:t>
            </a:r>
          </a:p>
          <a:p>
            <a:pPr marL="0" indent="0">
              <a:buNone/>
            </a:pPr>
            <a:r>
              <a:rPr lang="pt-BR" b="1" dirty="0" smtClean="0"/>
              <a:t>§ 1º</a:t>
            </a:r>
            <a:r>
              <a:rPr lang="pt-BR" dirty="0" smtClean="0"/>
              <a:t> Na hipótese de gastos irregulares de recursos do Fundo Partidário ou da ausência de sua comprovação, a decisão que julgar as contas determinará a devolução do valor correspondente ao Tesouro Nacional no prazo de 5 dias após o seu trânsito em julgado.</a:t>
            </a:r>
          </a:p>
          <a:p>
            <a:pPr marL="0" indent="0">
              <a:buNone/>
            </a:pPr>
            <a:r>
              <a:rPr lang="pt-BR" b="1" dirty="0"/>
              <a:t>§ 2º</a:t>
            </a:r>
            <a:r>
              <a:rPr lang="pt-BR" dirty="0"/>
              <a:t> Sem prejuízo do disposto no § 1º, a decisão que desaprovar as contas de candidato implicará o impedimento de obter a certidão de quitação eleitoral.</a:t>
            </a:r>
          </a:p>
          <a:p>
            <a:pPr marL="0" indent="0">
              <a:buNone/>
            </a:pPr>
            <a:endParaRPr lang="pt-BR" dirty="0" smtClean="0"/>
          </a:p>
          <a:p>
            <a:endParaRPr lang="pt-BR" dirty="0"/>
          </a:p>
        </p:txBody>
      </p:sp>
    </p:spTree>
    <p:extLst>
      <p:ext uri="{BB962C8B-B14F-4D97-AF65-F5344CB8AC3E}">
        <p14:creationId xmlns="" xmlns:p14="http://schemas.microsoft.com/office/powerpoint/2010/main" val="2351764076"/>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t>Art. 53.</a:t>
            </a:r>
            <a:r>
              <a:rPr lang="pt-BR" dirty="0" smtClean="0"/>
              <a:t> A decisão que julgar as contas eleitorais como não prestadas acarretará:</a:t>
            </a:r>
          </a:p>
          <a:p>
            <a:pPr marL="0" indent="0">
              <a:buNone/>
            </a:pPr>
            <a:r>
              <a:rPr lang="pt-BR" b="1" dirty="0" smtClean="0"/>
              <a:t>I – </a:t>
            </a:r>
            <a:r>
              <a:rPr lang="pt-BR" dirty="0" smtClean="0"/>
              <a:t>Ao candidato, o impedimento de obter a certidão de quitação eleitoral até o final da legislatura, persistindo os efeitos da restrição após esse período até a efetiva apresentação das contas.</a:t>
            </a:r>
          </a:p>
          <a:p>
            <a:pPr marL="0" indent="0">
              <a:buNone/>
            </a:pPr>
            <a:r>
              <a:rPr lang="pt-BR" b="1" dirty="0" smtClean="0"/>
              <a:t>II –</a:t>
            </a:r>
            <a:r>
              <a:rPr lang="pt-BR" dirty="0" smtClean="0"/>
              <a:t> Ao partido político, em relação às suas próprias contas e às contas do comitê financeiro que a ele estiver vinculado, a perda do direito ao recebimento da quota do Fundo Partidário, </a:t>
            </a:r>
            <a:r>
              <a:rPr lang="pt-BR" dirty="0"/>
              <a:t>nos termos dos </a:t>
            </a:r>
            <a:r>
              <a:rPr lang="pt-BR" dirty="0" smtClean="0"/>
              <a:t>§§ 3º e 4º do art. 51 desta resolução.</a:t>
            </a:r>
          </a:p>
          <a:p>
            <a:pPr marL="0" indent="0">
              <a:buNone/>
            </a:pPr>
            <a:endParaRPr lang="pt-BR" dirty="0"/>
          </a:p>
        </p:txBody>
      </p:sp>
    </p:spTree>
    <p:extLst>
      <p:ext uri="{BB962C8B-B14F-4D97-AF65-F5344CB8AC3E}">
        <p14:creationId xmlns="" xmlns:p14="http://schemas.microsoft.com/office/powerpoint/2010/main" val="624165855"/>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Parágrafo único.</a:t>
            </a:r>
            <a:r>
              <a:rPr lang="pt-BR" dirty="0" smtClean="0"/>
              <a:t> A penalidade prevista no inciso II deste artigo aplica-se exclusivamente à esfera partidária a que estiver vinculado o comitê financeiro.</a:t>
            </a:r>
          </a:p>
          <a:p>
            <a:pPr marL="0" indent="0">
              <a:buNone/>
            </a:pPr>
            <a:r>
              <a:rPr lang="pt-BR" b="1" dirty="0" smtClean="0"/>
              <a:t>Art. 54.</a:t>
            </a:r>
            <a:r>
              <a:rPr lang="pt-BR" dirty="0" smtClean="0"/>
              <a:t> A inobservância do prazo para encaminhamento das prestações de contas impedirá a diplomação dos eleitos, enquanto perdurar a omissão (Lei n. 9.504/97, art. 29, § 2º).</a:t>
            </a:r>
            <a:endParaRPr lang="pt-BR" dirty="0"/>
          </a:p>
        </p:txBody>
      </p:sp>
    </p:spTree>
    <p:extLst>
      <p:ext uri="{BB962C8B-B14F-4D97-AF65-F5344CB8AC3E}">
        <p14:creationId xmlns="" xmlns:p14="http://schemas.microsoft.com/office/powerpoint/2010/main" val="4108033622"/>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Art. 55.</a:t>
            </a:r>
            <a:r>
              <a:rPr lang="pt-BR" dirty="0" smtClean="0"/>
              <a:t> A Justiça Eleitoral divulgará os nomes dos candidatos que não apresentaram as contas referentes às campanhas, e encaminhará cópia dessa relação ao Ministério Público Eleitoral.</a:t>
            </a:r>
          </a:p>
          <a:p>
            <a:pPr marL="0" indent="0">
              <a:buNone/>
            </a:pPr>
            <a:r>
              <a:rPr lang="pt-BR" b="1" dirty="0" smtClean="0"/>
              <a:t>Parágrafo único.</a:t>
            </a:r>
            <a:r>
              <a:rPr lang="pt-BR" dirty="0" smtClean="0"/>
              <a:t> Após o recebimento da prestação de contas pelo SPCE na base de dados da Justiça Eleitoral, será feito, no cadastro eleitoral, o registro relativo à apresentação, ou não, da prestação de contas, com base nas informações inseridas no sistema.</a:t>
            </a:r>
            <a:endParaRPr lang="pt-BR" dirty="0"/>
          </a:p>
        </p:txBody>
      </p:sp>
    </p:spTree>
    <p:extLst>
      <p:ext uri="{BB962C8B-B14F-4D97-AF65-F5344CB8AC3E}">
        <p14:creationId xmlns="" xmlns:p14="http://schemas.microsoft.com/office/powerpoint/2010/main" val="2278182221"/>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b="1" dirty="0" smtClean="0"/>
              <a:t>SEÇÃO I – DOS RECURSOS</a:t>
            </a:r>
          </a:p>
          <a:p>
            <a:pPr marL="0" indent="0">
              <a:buNone/>
            </a:pPr>
            <a:r>
              <a:rPr lang="pt-BR" b="1" dirty="0" smtClean="0"/>
              <a:t>Art. 56.</a:t>
            </a:r>
            <a:r>
              <a:rPr lang="pt-BR" dirty="0" smtClean="0"/>
              <a:t> Da decisão dos Juízos Eleitorais que julgar as contas dos candidatos, dos comitês financeiros e dos partidos políticos caberá recurso para o Tribunal Regional Eleitoral, no prazo de 3 dias, a contar da publicação no Diário da Justiça Eletrônico (Lei n. 9.504/97, art. 30, § 5º).</a:t>
            </a:r>
            <a:endParaRPr lang="pt-BR" dirty="0"/>
          </a:p>
        </p:txBody>
      </p:sp>
    </p:spTree>
    <p:extLst>
      <p:ext uri="{BB962C8B-B14F-4D97-AF65-F5344CB8AC3E}">
        <p14:creationId xmlns="" xmlns:p14="http://schemas.microsoft.com/office/powerpoint/2010/main" val="2958558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62500" lnSpcReduction="20000"/>
          </a:bodyPr>
          <a:lstStyle/>
          <a:p>
            <a:pPr marL="0" indent="0">
              <a:buNone/>
            </a:pPr>
            <a:r>
              <a:rPr lang="pt-BR" sz="4500" b="1" dirty="0" smtClean="0"/>
              <a:t>Lei Eleitoral (9.504/97):</a:t>
            </a:r>
          </a:p>
          <a:p>
            <a:pPr marL="0" indent="0">
              <a:buNone/>
            </a:pPr>
            <a:r>
              <a:rPr lang="pt-BR" sz="4500" b="1" dirty="0" smtClean="0"/>
              <a:t> </a:t>
            </a:r>
            <a:r>
              <a:rPr lang="pt-BR" dirty="0" smtClean="0"/>
              <a:t>“</a:t>
            </a:r>
            <a:r>
              <a:rPr lang="pt-BR" b="1" dirty="0" smtClean="0"/>
              <a:t>Art. 105.</a:t>
            </a:r>
            <a:r>
              <a:rPr lang="pt-BR" dirty="0" smtClean="0"/>
              <a:t> Até o dia 5 de março do ano da eleição, o Tribunal Superior Eleitoral, atendendo ao caráter regulamentar e sem restringir direitos ou estabelecer sanções distintas das previstas nesta Lei, poderá expedir todas as instruções para sua fiel execução, ouvidos, previamente, em audiência pública, os delegados ou representantes dos partidos políticos. (redação da lei 12.034/2009)</a:t>
            </a:r>
          </a:p>
          <a:p>
            <a:pPr marL="0" indent="0">
              <a:buNone/>
            </a:pPr>
            <a:r>
              <a:rPr lang="pt-BR" b="1" dirty="0"/>
              <a:t>§</a:t>
            </a:r>
            <a:r>
              <a:rPr lang="pt-BR" b="1" dirty="0" smtClean="0"/>
              <a:t> 1º</a:t>
            </a:r>
            <a:r>
              <a:rPr lang="pt-BR" dirty="0" smtClean="0"/>
              <a:t> O Tribunal Superior Eleitoral publicará o código orçamentário para o recolhimento das multas eleitorais ao Fundo Partidário, mediante documento de arrecadação correspondente.</a:t>
            </a:r>
          </a:p>
          <a:p>
            <a:pPr marL="0" indent="0">
              <a:buNone/>
            </a:pPr>
            <a:r>
              <a:rPr lang="pt-BR" b="1" dirty="0" smtClean="0"/>
              <a:t>§ 2º</a:t>
            </a:r>
            <a:r>
              <a:rPr lang="pt-BR" dirty="0" smtClean="0"/>
              <a:t> Havendo substituição da UFIR por outro índice oficial, o Tribunal Superior Eleitoral procederá à alteração dos valores estabelecidos nesta Lei pelo novo índice.</a:t>
            </a:r>
          </a:p>
          <a:p>
            <a:pPr marL="0" indent="0">
              <a:buNone/>
            </a:pPr>
            <a:r>
              <a:rPr lang="pt-BR" b="1" dirty="0" smtClean="0"/>
              <a:t>§ 3º</a:t>
            </a:r>
            <a:r>
              <a:rPr lang="pt-BR" dirty="0" smtClean="0"/>
              <a:t> Serão aplicáveis ao pleito eleitoral imediatamente seguinte apenas as resoluções publicadas até a data referida no </a:t>
            </a:r>
            <a:r>
              <a:rPr lang="pt-BR" i="1" dirty="0" smtClean="0"/>
              <a:t>caput</a:t>
            </a:r>
            <a:r>
              <a:rPr lang="pt-BR" dirty="0" smtClean="0"/>
              <a:t>. (redação da lei 12.034/2009)</a:t>
            </a:r>
          </a:p>
        </p:txBody>
      </p:sp>
    </p:spTree>
    <p:extLst>
      <p:ext uri="{BB962C8B-B14F-4D97-AF65-F5344CB8AC3E}">
        <p14:creationId xmlns="" xmlns:p14="http://schemas.microsoft.com/office/powerpoint/2010/main" val="809707846"/>
      </p:ext>
    </p:extLst>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57.</a:t>
            </a:r>
            <a:r>
              <a:rPr lang="pt-BR" dirty="0" smtClean="0"/>
              <a:t> Do acórdão do Tribunal Regional Eleitoral caberá recurso especial para o Tribunal Superior Eleitoral, nas hipóteses previstas </a:t>
            </a:r>
            <a:r>
              <a:rPr lang="pt-BR" dirty="0"/>
              <a:t>nos incisos I e II do </a:t>
            </a:r>
            <a:r>
              <a:rPr lang="pt-BR" dirty="0" smtClean="0"/>
              <a:t>§ 4º do art. 121 da Constituição Federal, no prazo de 3 dias, a contar da publicação no Diário da Justiça Eletrônico (Lei n. 9.504/97, art. 30, § 6º).</a:t>
            </a:r>
            <a:endParaRPr lang="pt-BR" dirty="0"/>
          </a:p>
        </p:txBody>
      </p:sp>
    </p:spTree>
    <p:extLst>
      <p:ext uri="{BB962C8B-B14F-4D97-AF65-F5344CB8AC3E}">
        <p14:creationId xmlns="" xmlns:p14="http://schemas.microsoft.com/office/powerpoint/2010/main" val="3920147538"/>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lgn="ctr">
              <a:buNone/>
            </a:pPr>
            <a:r>
              <a:rPr lang="pt-BR" sz="3000" b="1" dirty="0" smtClean="0"/>
              <a:t>CAPÍTULO VII – DA FISCALIZAÇÃO</a:t>
            </a:r>
          </a:p>
          <a:p>
            <a:pPr marL="0" indent="0">
              <a:buNone/>
            </a:pPr>
            <a:r>
              <a:rPr lang="pt-BR" b="1" dirty="0" smtClean="0"/>
              <a:t>Art. 58.</a:t>
            </a:r>
            <a:r>
              <a:rPr lang="pt-BR" dirty="0" smtClean="0"/>
              <a:t> Até 180 dias após a diplomação, os candidatos, os comitês financeiros e os partidos políticos conservarão a documentação concernente a suas contas.</a:t>
            </a:r>
          </a:p>
          <a:p>
            <a:pPr marL="0" indent="0">
              <a:buNone/>
            </a:pPr>
            <a:r>
              <a:rPr lang="pt-BR" b="1" dirty="0" smtClean="0"/>
              <a:t>Parágrafo único.</a:t>
            </a:r>
            <a:r>
              <a:rPr lang="pt-BR" dirty="0" smtClean="0"/>
              <a:t> Estando pendente de julgamento qualquer processo judicial relativo às contas eleitorais, a documentação a elas concernente deverá ser conservada até a decisão final (Lei n. 9.504/97, art. 32, parágrafo único).</a:t>
            </a:r>
            <a:endParaRPr lang="pt-BR" dirty="0"/>
          </a:p>
        </p:txBody>
      </p:sp>
    </p:spTree>
    <p:extLst>
      <p:ext uri="{BB962C8B-B14F-4D97-AF65-F5344CB8AC3E}">
        <p14:creationId xmlns="" xmlns:p14="http://schemas.microsoft.com/office/powerpoint/2010/main" val="1698029886"/>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500" b="1" dirty="0" smtClean="0">
                <a:solidFill>
                  <a:srgbClr val="FF0000"/>
                </a:solidFill>
              </a:rPr>
              <a:t>CONSERVAÇÃO DA DOCUMENTAÇÃO:</a:t>
            </a:r>
          </a:p>
          <a:p>
            <a:pPr marL="0" indent="0">
              <a:buNone/>
            </a:pPr>
            <a:r>
              <a:rPr lang="pt-BR" sz="2500" b="1" dirty="0" smtClean="0">
                <a:solidFill>
                  <a:schemeClr val="tx1">
                    <a:lumMod val="95000"/>
                    <a:lumOff val="5000"/>
                  </a:schemeClr>
                </a:solidFill>
              </a:rPr>
              <a:t>Na Legislação:</a:t>
            </a:r>
          </a:p>
          <a:p>
            <a:pPr marL="0" indent="0">
              <a:buNone/>
            </a:pPr>
            <a:r>
              <a:rPr lang="pt-BR" sz="2500" b="1" dirty="0" smtClean="0">
                <a:solidFill>
                  <a:schemeClr val="tx1">
                    <a:lumMod val="95000"/>
                    <a:lumOff val="5000"/>
                  </a:schemeClr>
                </a:solidFill>
              </a:rPr>
              <a:t>Lei 8.713/93: </a:t>
            </a:r>
            <a:r>
              <a:rPr lang="pt-BR" sz="2500" dirty="0" smtClean="0">
                <a:solidFill>
                  <a:schemeClr val="tx1">
                    <a:lumMod val="95000"/>
                    <a:lumOff val="5000"/>
                  </a:schemeClr>
                </a:solidFill>
              </a:rPr>
              <a:t>“Art. 44. Os partidos e os candidatos manterão em seus arquivos, durante cinco anos, à disposição da Justiça Eleitoral, a relação completa de todas as doações recebidas com identificação dos doadores.” “Art. 52. (...). Parágrafo único. Os candidatos e partidos conservarão a documentação comprobatória de suas prestações de contas até cinco anos após a posse dos candidatos eleitos.”</a:t>
            </a:r>
          </a:p>
          <a:p>
            <a:pPr marL="0" indent="0">
              <a:buNone/>
            </a:pPr>
            <a:r>
              <a:rPr lang="pt-BR" sz="2500" b="1" dirty="0" smtClean="0">
                <a:solidFill>
                  <a:schemeClr val="tx1">
                    <a:lumMod val="95000"/>
                    <a:lumOff val="5000"/>
                  </a:schemeClr>
                </a:solidFill>
              </a:rPr>
              <a:t>Lei 9.100/95: </a:t>
            </a:r>
            <a:r>
              <a:rPr lang="pt-BR" sz="2500" dirty="0" smtClean="0">
                <a:solidFill>
                  <a:schemeClr val="tx1">
                    <a:lumMod val="95000"/>
                    <a:lumOff val="5000"/>
                  </a:schemeClr>
                </a:solidFill>
              </a:rPr>
              <a:t>“Art. 43. (...) Parágrafo único. Até cinco anos após o trânsito em julgado da decisão sobre suas contas, os candidatos e partidos conservarão a documentação a elas concernente.”</a:t>
            </a:r>
          </a:p>
          <a:p>
            <a:pPr marL="0" indent="0">
              <a:buNone/>
            </a:pPr>
            <a:r>
              <a:rPr lang="pt-BR" sz="2500" b="1" dirty="0" smtClean="0">
                <a:solidFill>
                  <a:schemeClr val="tx1">
                    <a:lumMod val="95000"/>
                    <a:lumOff val="5000"/>
                  </a:schemeClr>
                </a:solidFill>
              </a:rPr>
              <a:t>Lei 9.504/97: </a:t>
            </a:r>
            <a:r>
              <a:rPr lang="pt-BR" sz="2500" dirty="0" smtClean="0">
                <a:solidFill>
                  <a:schemeClr val="tx1">
                    <a:lumMod val="95000"/>
                    <a:lumOff val="5000"/>
                  </a:schemeClr>
                </a:solidFill>
              </a:rPr>
              <a:t>“Art. 32. Até cento e oitenta dias após a diplomação, os candidatos ou partidos conservarão a documentação concernente a suas contas. Parágrafo único. Estando pendente de julgamento qualquer processo judicial relativo às contas, a documentação a elas concernente deverá ser conservada até a decisão final.”</a:t>
            </a:r>
            <a:endParaRPr lang="pt-BR" sz="2500" b="1" dirty="0" smtClean="0">
              <a:solidFill>
                <a:schemeClr val="tx1">
                  <a:lumMod val="95000"/>
                  <a:lumOff val="5000"/>
                </a:schemeClr>
              </a:solidFill>
            </a:endParaRPr>
          </a:p>
          <a:p>
            <a:pPr marL="0" indent="0">
              <a:buNone/>
            </a:pPr>
            <a:endParaRPr lang="pt-BR" sz="2500" b="1" dirty="0" smtClean="0">
              <a:solidFill>
                <a:schemeClr val="tx1">
                  <a:lumMod val="95000"/>
                  <a:lumOff val="5000"/>
                </a:schemeClr>
              </a:solidFill>
            </a:endParaRPr>
          </a:p>
        </p:txBody>
      </p:sp>
    </p:spTree>
    <p:extLst>
      <p:ext uri="{BB962C8B-B14F-4D97-AF65-F5344CB8AC3E}">
        <p14:creationId xmlns="" xmlns:p14="http://schemas.microsoft.com/office/powerpoint/2010/main" val="2133029987"/>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500" b="1" dirty="0" smtClean="0">
                <a:solidFill>
                  <a:srgbClr val="FF0000"/>
                </a:solidFill>
              </a:rPr>
              <a:t>CONSERVAÇÃO DA DOCUMENTAÇÃO:</a:t>
            </a:r>
          </a:p>
          <a:p>
            <a:pPr marL="0" indent="0">
              <a:buNone/>
            </a:pPr>
            <a:r>
              <a:rPr lang="pt-BR" sz="2500" b="1" dirty="0" smtClean="0">
                <a:solidFill>
                  <a:schemeClr val="tx1">
                    <a:lumMod val="95000"/>
                    <a:lumOff val="5000"/>
                  </a:schemeClr>
                </a:solidFill>
              </a:rPr>
              <a:t>Na Regulamentação:</a:t>
            </a:r>
          </a:p>
          <a:p>
            <a:pPr marL="0" indent="0">
              <a:buNone/>
            </a:pPr>
            <a:r>
              <a:rPr lang="pt-BR" sz="2500" b="1" dirty="0" smtClean="0">
                <a:solidFill>
                  <a:schemeClr val="tx1">
                    <a:lumMod val="95000"/>
                    <a:lumOff val="5000"/>
                  </a:schemeClr>
                </a:solidFill>
              </a:rPr>
              <a:t>2000: </a:t>
            </a:r>
            <a:r>
              <a:rPr lang="pt-BR" sz="2500" dirty="0" smtClean="0">
                <a:solidFill>
                  <a:schemeClr val="tx1">
                    <a:lumMod val="95000"/>
                    <a:lumOff val="5000"/>
                  </a:schemeClr>
                </a:solidFill>
              </a:rPr>
              <a:t>Resolução 20.566, art. 24, </a:t>
            </a:r>
            <a:r>
              <a:rPr lang="pt-BR" sz="2500" dirty="0" err="1" smtClean="0">
                <a:solidFill>
                  <a:schemeClr val="tx1">
                    <a:lumMod val="95000"/>
                    <a:lumOff val="5000"/>
                  </a:schemeClr>
                </a:solidFill>
              </a:rPr>
              <a:t>p.u</a:t>
            </a:r>
            <a:r>
              <a:rPr lang="pt-BR" sz="2500" dirty="0" smtClean="0">
                <a:solidFill>
                  <a:schemeClr val="tx1">
                    <a:lumMod val="95000"/>
                    <a:lumOff val="5000"/>
                  </a:schemeClr>
                </a:solidFill>
              </a:rPr>
              <a:t>.: repetiu a lei eleitoral, com o adendo até o “trânsito em julgado da decisão final”. Mudança de entendimento da Justiça Eleitoral – julgamento das contas com natureza de processo judicial</a:t>
            </a:r>
          </a:p>
          <a:p>
            <a:pPr marL="0" indent="0">
              <a:buNone/>
            </a:pPr>
            <a:r>
              <a:rPr lang="pt-BR" sz="2500" b="1" dirty="0" smtClean="0">
                <a:solidFill>
                  <a:schemeClr val="tx1">
                    <a:lumMod val="95000"/>
                    <a:lumOff val="5000"/>
                  </a:schemeClr>
                </a:solidFill>
              </a:rPr>
              <a:t>2002: </a:t>
            </a:r>
            <a:r>
              <a:rPr lang="pt-BR" sz="2500" dirty="0" smtClean="0">
                <a:solidFill>
                  <a:schemeClr val="tx1">
                    <a:lumMod val="95000"/>
                    <a:lumOff val="5000"/>
                  </a:schemeClr>
                </a:solidFill>
              </a:rPr>
              <a:t>Resolução 20.998, </a:t>
            </a:r>
            <a:r>
              <a:rPr lang="pt-BR" sz="2500" dirty="0" err="1" smtClean="0">
                <a:solidFill>
                  <a:schemeClr val="tx1">
                    <a:lumMod val="95000"/>
                    <a:lumOff val="5000"/>
                  </a:schemeClr>
                </a:solidFill>
              </a:rPr>
              <a:t>arts</a:t>
            </a:r>
            <a:r>
              <a:rPr lang="pt-BR" sz="2500" dirty="0" smtClean="0">
                <a:solidFill>
                  <a:schemeClr val="tx1">
                    <a:lumMod val="95000"/>
                    <a:lumOff val="5000"/>
                  </a:schemeClr>
                </a:solidFill>
              </a:rPr>
              <a:t>. 32 e 35: previsão de recursos contra as decisões de julgamento das contas eleitorais</a:t>
            </a:r>
          </a:p>
          <a:p>
            <a:pPr marL="0" indent="0">
              <a:buNone/>
            </a:pPr>
            <a:r>
              <a:rPr lang="pt-BR" sz="2500" b="1" dirty="0" smtClean="0">
                <a:solidFill>
                  <a:schemeClr val="tx1">
                    <a:lumMod val="95000"/>
                    <a:lumOff val="5000"/>
                  </a:schemeClr>
                </a:solidFill>
              </a:rPr>
              <a:t>Resolução 21.118/2002: </a:t>
            </a:r>
            <a:r>
              <a:rPr lang="pt-BR" sz="2500" dirty="0" err="1" smtClean="0">
                <a:solidFill>
                  <a:schemeClr val="tx1">
                    <a:lumMod val="95000"/>
                    <a:lumOff val="5000"/>
                  </a:schemeClr>
                </a:solidFill>
              </a:rPr>
              <a:t>Arts</a:t>
            </a:r>
            <a:r>
              <a:rPr lang="pt-BR" sz="2500" dirty="0" smtClean="0">
                <a:solidFill>
                  <a:schemeClr val="tx1">
                    <a:lumMod val="95000"/>
                    <a:lumOff val="5000"/>
                  </a:schemeClr>
                </a:solidFill>
              </a:rPr>
              <a:t>. 10 e 11: não cabe pedido de reconsideração em julgamento de contas eleitorais</a:t>
            </a:r>
          </a:p>
          <a:p>
            <a:pPr marL="0" indent="0">
              <a:buNone/>
            </a:pPr>
            <a:r>
              <a:rPr lang="pt-BR" sz="2500" b="1" dirty="0" smtClean="0">
                <a:solidFill>
                  <a:schemeClr val="tx1">
                    <a:lumMod val="95000"/>
                    <a:lumOff val="5000"/>
                  </a:schemeClr>
                </a:solidFill>
              </a:rPr>
              <a:t>2004: </a:t>
            </a:r>
            <a:r>
              <a:rPr lang="pt-BR" sz="2500" dirty="0" smtClean="0">
                <a:solidFill>
                  <a:schemeClr val="tx1">
                    <a:lumMod val="95000"/>
                    <a:lumOff val="5000"/>
                  </a:schemeClr>
                </a:solidFill>
              </a:rPr>
              <a:t>Resolução 21.609, art. 55: recurso ao Tribunal Regional (e não pedido de reconsideração), e recurso do TRE ao TSE nos dois casos anteriores (contra expressa disposição legal ou em caso de divergência interpretativa entre Regionais)</a:t>
            </a:r>
          </a:p>
          <a:p>
            <a:pPr marL="0" indent="0">
              <a:buNone/>
            </a:pPr>
            <a:r>
              <a:rPr lang="pt-BR" sz="2500" b="1" dirty="0" smtClean="0">
                <a:solidFill>
                  <a:schemeClr val="tx1">
                    <a:lumMod val="95000"/>
                    <a:lumOff val="5000"/>
                  </a:schemeClr>
                </a:solidFill>
              </a:rPr>
              <a:t>Resolução 21.841/04 – </a:t>
            </a:r>
            <a:r>
              <a:rPr lang="pt-BR" sz="2500" dirty="0" smtClean="0">
                <a:solidFill>
                  <a:schemeClr val="tx1">
                    <a:lumMod val="95000"/>
                    <a:lumOff val="5000"/>
                  </a:schemeClr>
                </a:solidFill>
              </a:rPr>
              <a:t>Contas partidárias – natureza jurisdicional</a:t>
            </a:r>
          </a:p>
          <a:p>
            <a:pPr marL="0" indent="0">
              <a:buNone/>
            </a:pPr>
            <a:endParaRPr lang="pt-BR" sz="2500" b="1" dirty="0" smtClean="0">
              <a:solidFill>
                <a:schemeClr val="tx1">
                  <a:lumMod val="95000"/>
                  <a:lumOff val="5000"/>
                </a:schemeClr>
              </a:solidFill>
            </a:endParaRPr>
          </a:p>
          <a:p>
            <a:pPr marL="0" indent="0">
              <a:buNone/>
            </a:pPr>
            <a:endParaRPr lang="pt-BR" sz="2500" b="1" dirty="0" smtClean="0">
              <a:solidFill>
                <a:schemeClr val="tx1">
                  <a:lumMod val="95000"/>
                  <a:lumOff val="5000"/>
                </a:schemeClr>
              </a:solidFill>
            </a:endParaRPr>
          </a:p>
        </p:txBody>
      </p:sp>
    </p:spTree>
    <p:extLst>
      <p:ext uri="{BB962C8B-B14F-4D97-AF65-F5344CB8AC3E}">
        <p14:creationId xmlns="" xmlns:p14="http://schemas.microsoft.com/office/powerpoint/2010/main" val="753598523"/>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2500" b="1" dirty="0" smtClean="0">
                <a:solidFill>
                  <a:srgbClr val="FF0000"/>
                </a:solidFill>
              </a:rPr>
              <a:t>CONSERVAÇÃO DA DOCUMENTAÇÃO:</a:t>
            </a:r>
          </a:p>
          <a:p>
            <a:pPr marL="0" indent="0">
              <a:buNone/>
            </a:pPr>
            <a:r>
              <a:rPr lang="pt-BR" sz="2500" b="1" dirty="0" smtClean="0">
                <a:solidFill>
                  <a:schemeClr val="tx1">
                    <a:lumMod val="95000"/>
                    <a:lumOff val="5000"/>
                  </a:schemeClr>
                </a:solidFill>
              </a:rPr>
              <a:t>Na Regulamentação:</a:t>
            </a:r>
          </a:p>
          <a:p>
            <a:pPr marL="0" indent="0">
              <a:buNone/>
            </a:pPr>
            <a:r>
              <a:rPr lang="pt-BR" sz="2500" b="1" dirty="0" smtClean="0">
                <a:solidFill>
                  <a:schemeClr val="tx1">
                    <a:lumMod val="95000"/>
                    <a:lumOff val="5000"/>
                  </a:schemeClr>
                </a:solidFill>
              </a:rPr>
              <a:t>2006 – </a:t>
            </a:r>
            <a:r>
              <a:rPr lang="pt-BR" sz="2500" dirty="0" smtClean="0">
                <a:solidFill>
                  <a:schemeClr val="tx1">
                    <a:lumMod val="95000"/>
                    <a:lumOff val="5000"/>
                  </a:schemeClr>
                </a:solidFill>
              </a:rPr>
              <a:t>Jurisprudência do Tribunal Superior Eleitoral (natureza administrativa)</a:t>
            </a:r>
            <a:endParaRPr lang="pt-BR" sz="2500" b="1" dirty="0" smtClean="0">
              <a:solidFill>
                <a:schemeClr val="tx1">
                  <a:lumMod val="95000"/>
                  <a:lumOff val="5000"/>
                </a:schemeClr>
              </a:solidFill>
            </a:endParaRPr>
          </a:p>
          <a:p>
            <a:pPr marL="0" indent="0">
              <a:buNone/>
            </a:pPr>
            <a:r>
              <a:rPr lang="pt-BR" sz="2500" b="1" dirty="0" smtClean="0">
                <a:solidFill>
                  <a:schemeClr val="tx1">
                    <a:lumMod val="95000"/>
                    <a:lumOff val="5000"/>
                  </a:schemeClr>
                </a:solidFill>
              </a:rPr>
              <a:t>Minirreforma eleitoral – </a:t>
            </a:r>
            <a:r>
              <a:rPr lang="pt-BR" sz="2500" dirty="0" smtClean="0">
                <a:solidFill>
                  <a:schemeClr val="tx1">
                    <a:lumMod val="95000"/>
                    <a:lumOff val="5000"/>
                  </a:schemeClr>
                </a:solidFill>
              </a:rPr>
              <a:t>Art. 30, </a:t>
            </a:r>
            <a:r>
              <a:rPr lang="pt-BR" sz="2400" dirty="0" smtClean="0"/>
              <a:t>§ 5º da Lei 9.504/97 (lei 12.034/2009) – “Da decisão que julgar as contas prestadas pelos candidatos e comitês financeiros caberá recurso ao órgão superior da Justiça Eleitoral, no prazo de 3 (três) dias, a contar da publicação no Diário Oficial”.</a:t>
            </a:r>
          </a:p>
          <a:p>
            <a:pPr marL="0" indent="0">
              <a:buNone/>
            </a:pPr>
            <a:r>
              <a:rPr lang="pt-BR" sz="2400" b="1" dirty="0" smtClean="0"/>
              <a:t>2010 – </a:t>
            </a:r>
            <a:r>
              <a:rPr lang="pt-BR" sz="2400" dirty="0" smtClean="0"/>
              <a:t>Resolução 23.217 – Art. 44 (admite recurso – natureza judicial)</a:t>
            </a:r>
          </a:p>
          <a:p>
            <a:pPr marL="0" indent="0">
              <a:buNone/>
            </a:pPr>
            <a:r>
              <a:rPr lang="pt-BR" sz="2400" b="1" dirty="0" smtClean="0"/>
              <a:t>2012 – </a:t>
            </a:r>
            <a:r>
              <a:rPr lang="pt-BR" sz="2400" dirty="0" smtClean="0"/>
              <a:t>Resolução 23.376 – </a:t>
            </a:r>
            <a:r>
              <a:rPr lang="pt-BR" sz="2400" dirty="0" err="1" smtClean="0"/>
              <a:t>Arts</a:t>
            </a:r>
            <a:r>
              <a:rPr lang="pt-BR" sz="2400" dirty="0" smtClean="0"/>
              <a:t>. 56 e 57 (admite recurso – natureza judicial)</a:t>
            </a:r>
            <a:endParaRPr lang="pt-BR" sz="2500" b="1" dirty="0" smtClean="0">
              <a:solidFill>
                <a:schemeClr val="tx1">
                  <a:lumMod val="95000"/>
                  <a:lumOff val="5000"/>
                </a:schemeClr>
              </a:solidFill>
            </a:endParaRPr>
          </a:p>
          <a:p>
            <a:pPr marL="0" indent="0">
              <a:buNone/>
            </a:pPr>
            <a:endParaRPr lang="pt-BR" sz="2500" b="1" dirty="0" smtClean="0">
              <a:solidFill>
                <a:schemeClr val="tx1">
                  <a:lumMod val="95000"/>
                  <a:lumOff val="5000"/>
                </a:schemeClr>
              </a:solidFill>
            </a:endParaRPr>
          </a:p>
        </p:txBody>
      </p:sp>
    </p:spTree>
    <p:extLst>
      <p:ext uri="{BB962C8B-B14F-4D97-AF65-F5344CB8AC3E}">
        <p14:creationId xmlns="" xmlns:p14="http://schemas.microsoft.com/office/powerpoint/2010/main" val="931956649"/>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Art. 59. </a:t>
            </a:r>
            <a:r>
              <a:rPr lang="pt-BR" dirty="0" smtClean="0"/>
              <a:t>O Ministério Público Eleitoral, os partidos políticos e os candidatos participantes das eleições poderão acompanhar o exame das prestações de contas.</a:t>
            </a:r>
          </a:p>
          <a:p>
            <a:pPr marL="0" indent="0">
              <a:buNone/>
            </a:pPr>
            <a:r>
              <a:rPr lang="pt-BR" b="1" dirty="0" smtClean="0"/>
              <a:t>Parágrafo único.</a:t>
            </a:r>
            <a:r>
              <a:rPr lang="pt-BR" dirty="0" smtClean="0"/>
              <a:t> No caso de acompanhamento por partidos políticos, será exigida a indicação expressa e formal de seu representante, respeitado o limite de um por partido político, em cada circunscrição.</a:t>
            </a:r>
            <a:endParaRPr lang="pt-BR" dirty="0"/>
          </a:p>
        </p:txBody>
      </p:sp>
    </p:spTree>
    <p:extLst>
      <p:ext uri="{BB962C8B-B14F-4D97-AF65-F5344CB8AC3E}">
        <p14:creationId xmlns="" xmlns:p14="http://schemas.microsoft.com/office/powerpoint/2010/main" val="3912589162"/>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b="1" dirty="0" smtClean="0"/>
              <a:t>Art. 60.</a:t>
            </a:r>
            <a:r>
              <a:rPr lang="pt-BR" dirty="0" smtClean="0"/>
              <a:t> Os candidatos e os partidos políticos são obrigados a entregar, no período de 28 de julho a 2 de agosto e 28 de agosto a 2 de setembro, os relatórios parciais, com a discriminação dos recursos em dinheiro ou estimáveis em dinheiro que tenham recebido para financiamento da campanha eleitoral e os gastos que realizarem, na página da internet criada pela Justiça Eleitoral para esse fim, exigindo-se a indicação dos nomes dos doadores e os respectivos valores doados somente na prestação de contas final de que tratam o </a:t>
            </a:r>
            <a:r>
              <a:rPr lang="pt-BR" i="1" dirty="0" smtClean="0"/>
              <a:t>caput</a:t>
            </a:r>
            <a:r>
              <a:rPr lang="pt-BR" dirty="0" smtClean="0"/>
              <a:t> e os §§ 1º a 3º do art. 38 desta resolução (Lei n. 9.504/97, art. 28, § 4º).</a:t>
            </a:r>
            <a:endParaRPr lang="pt-BR" dirty="0"/>
          </a:p>
        </p:txBody>
      </p:sp>
    </p:spTree>
    <p:extLst>
      <p:ext uri="{BB962C8B-B14F-4D97-AF65-F5344CB8AC3E}">
        <p14:creationId xmlns="" xmlns:p14="http://schemas.microsoft.com/office/powerpoint/2010/main" val="126359946"/>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1º</a:t>
            </a:r>
            <a:r>
              <a:rPr lang="pt-BR" dirty="0" smtClean="0"/>
              <a:t> Os doadores e os fornecedores poderão, no curso da campanha, prestar informações, diretamente à Justiça Eleitoral, sobre doações em favor de candidatos, de comitês financeiros e de partidos políticos e, ainda, sobre gastos por eles efetuados.</a:t>
            </a:r>
          </a:p>
          <a:p>
            <a:pPr marL="0" indent="0">
              <a:buNone/>
            </a:pPr>
            <a:r>
              <a:rPr lang="pt-BR" b="1" dirty="0" smtClean="0"/>
              <a:t>§ 2º</a:t>
            </a:r>
            <a:r>
              <a:rPr lang="pt-BR" dirty="0" smtClean="0"/>
              <a:t> Para encaminhar as informações, será necessário o cadastramento prévio nas páginas da internet dos Tribunais Eleitorais.</a:t>
            </a:r>
            <a:endParaRPr lang="pt-BR" dirty="0"/>
          </a:p>
        </p:txBody>
      </p:sp>
    </p:spTree>
    <p:extLst>
      <p:ext uri="{BB962C8B-B14F-4D97-AF65-F5344CB8AC3E}">
        <p14:creationId xmlns="" xmlns:p14="http://schemas.microsoft.com/office/powerpoint/2010/main" val="4239019831"/>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3º</a:t>
            </a:r>
            <a:r>
              <a:rPr lang="pt-BR" dirty="0" smtClean="0"/>
              <a:t> Durante o período da campanha, a unidade técnica responsável pelo exame das contas poderá </a:t>
            </a:r>
            <a:r>
              <a:rPr lang="pt-BR" dirty="0" err="1" smtClean="0"/>
              <a:t>circularizar</a:t>
            </a:r>
            <a:r>
              <a:rPr lang="pt-BR" dirty="0" smtClean="0"/>
              <a:t> fornecedores e doadores e fiscalizar comitês de campanha, a fim de obter informações prévias ao exame das contas.</a:t>
            </a:r>
          </a:p>
          <a:p>
            <a:pPr marL="0" indent="0">
              <a:buNone/>
            </a:pPr>
            <a:r>
              <a:rPr lang="pt-BR" b="1" dirty="0" smtClean="0"/>
              <a:t>§ 4º</a:t>
            </a:r>
            <a:r>
              <a:rPr lang="pt-BR" dirty="0" smtClean="0"/>
              <a:t> As informações prestadas à Justiça Eleitoral serão utilizadas para subsidiar o exame das prestações de contas de campanha eleitoral e serão encaminhadas à Secretaria da Receita Federal do Brasil para análise de regularidade. </a:t>
            </a:r>
            <a:endParaRPr lang="pt-BR" dirty="0"/>
          </a:p>
        </p:txBody>
      </p:sp>
    </p:spTree>
    <p:extLst>
      <p:ext uri="{BB962C8B-B14F-4D97-AF65-F5344CB8AC3E}">
        <p14:creationId xmlns="" xmlns:p14="http://schemas.microsoft.com/office/powerpoint/2010/main" val="2819530133"/>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 5º</a:t>
            </a:r>
            <a:r>
              <a:rPr lang="pt-BR" dirty="0" smtClean="0"/>
              <a:t> A apresentação de informações falsas sujeitará o infrator às penas previstas nos </a:t>
            </a:r>
            <a:r>
              <a:rPr lang="pt-BR" dirty="0" err="1" smtClean="0"/>
              <a:t>arts</a:t>
            </a:r>
            <a:r>
              <a:rPr lang="pt-BR" dirty="0" smtClean="0"/>
              <a:t>. 348 e seguintes do Código Eleitoral, sem prejuízo das demais sanções cabíveis.</a:t>
            </a:r>
          </a:p>
          <a:p>
            <a:pPr marL="0" indent="0">
              <a:buNone/>
            </a:pPr>
            <a:r>
              <a:rPr lang="pt-BR" b="1" dirty="0" smtClean="0"/>
              <a:t>§ 6º</a:t>
            </a:r>
            <a:r>
              <a:rPr lang="pt-BR" dirty="0" smtClean="0"/>
              <a:t> Caso os candidatos e partidos políticos não encaminhem os relatórios constantes do </a:t>
            </a:r>
            <a:r>
              <a:rPr lang="pt-BR" i="1" dirty="0" smtClean="0"/>
              <a:t>caput</a:t>
            </a:r>
            <a:r>
              <a:rPr lang="pt-BR" dirty="0" smtClean="0"/>
              <a:t>, a Justiça Eleitoral divulgará os saldos financeiros, a débito e a crédito, dos extratos bancários encaminhados pelas instituições financeiras, nos termos do art. 16 desta resolução.</a:t>
            </a:r>
            <a:endParaRPr lang="pt-BR" dirty="0"/>
          </a:p>
        </p:txBody>
      </p:sp>
    </p:spTree>
    <p:extLst>
      <p:ext uri="{BB962C8B-B14F-4D97-AF65-F5344CB8AC3E}">
        <p14:creationId xmlns="" xmlns:p14="http://schemas.microsoft.com/office/powerpoint/2010/main" val="3371568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sz="2800" b="1" dirty="0" smtClean="0"/>
              <a:t>TÍTULO I – DA ARRECADAÇÃO E APLICAÇÃO DE RECURSOS</a:t>
            </a:r>
          </a:p>
          <a:p>
            <a:pPr marL="0" indent="0" algn="ctr">
              <a:buNone/>
            </a:pPr>
            <a:r>
              <a:rPr lang="pt-BR" sz="2800" b="1" dirty="0" smtClean="0"/>
              <a:t>CAPÍTULO I – DAS DISPOSIÇÕES GERAIS</a:t>
            </a:r>
          </a:p>
          <a:p>
            <a:pPr marL="0" indent="0" algn="ctr">
              <a:buNone/>
            </a:pPr>
            <a:endParaRPr lang="pt-BR" sz="2800" b="1" dirty="0" smtClean="0"/>
          </a:p>
          <a:p>
            <a:pPr marL="0" indent="0">
              <a:buNone/>
            </a:pPr>
            <a:r>
              <a:rPr lang="pt-BR" b="1" dirty="0" smtClean="0"/>
              <a:t>Art. 1º</a:t>
            </a:r>
            <a:r>
              <a:rPr lang="pt-BR" dirty="0" smtClean="0"/>
              <a:t> Os partidos políticos, candidatos e comitês financeiros poderão arrecadar recursos para custear as despesas de campanhas destinadas às eleições de 2012.</a:t>
            </a:r>
            <a:endParaRPr lang="pt-BR" dirty="0"/>
          </a:p>
        </p:txBody>
      </p:sp>
    </p:spTree>
    <p:extLst>
      <p:ext uri="{BB962C8B-B14F-4D97-AF65-F5344CB8AC3E}">
        <p14:creationId xmlns="" xmlns:p14="http://schemas.microsoft.com/office/powerpoint/2010/main" val="3245467299"/>
      </p:ext>
    </p:extLst>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sz="2800" b="1" dirty="0" smtClean="0"/>
              <a:t>CAPÍTULO VIII – DAS DISPOSIÇÕES FINAIS</a:t>
            </a:r>
          </a:p>
          <a:p>
            <a:endParaRPr lang="pt-BR" dirty="0" smtClean="0"/>
          </a:p>
          <a:p>
            <a:pPr marL="0" indent="0">
              <a:buNone/>
            </a:pPr>
            <a:r>
              <a:rPr lang="pt-BR" b="1" dirty="0" smtClean="0"/>
              <a:t>Art. 61.</a:t>
            </a:r>
            <a:r>
              <a:rPr lang="pt-BR" dirty="0" smtClean="0"/>
              <a:t> Os órgãos e entidades da administração pública direta e indireta deverão fornecer informações na área de sua competência, quando solicitados, em casos específicos e de forma motivada, pelos Tribunais Eleitorais.</a:t>
            </a:r>
            <a:endParaRPr lang="pt-BR" dirty="0"/>
          </a:p>
        </p:txBody>
      </p:sp>
    </p:spTree>
    <p:extLst>
      <p:ext uri="{BB962C8B-B14F-4D97-AF65-F5344CB8AC3E}">
        <p14:creationId xmlns="" xmlns:p14="http://schemas.microsoft.com/office/powerpoint/2010/main" val="2015040195"/>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Art. 62.</a:t>
            </a:r>
            <a:r>
              <a:rPr lang="pt-BR" dirty="0" smtClean="0"/>
              <a:t> Ressalvados os sigilos impostos pela legislação vigente, os processos de prestação de contas são públicos e podem ser consultados, após autorização da Justiça Eleitoral, por qualquer interessado, que poderá obter cópia de suas peças e documentos, respondendo pelos respectivos custos de reprodução e pela utilização que deles fizer, desde que as referidas consultas não obstruam os trabalhos de análise das respectivas contas.</a:t>
            </a:r>
          </a:p>
          <a:p>
            <a:endParaRPr lang="pt-BR" dirty="0"/>
          </a:p>
        </p:txBody>
      </p:sp>
    </p:spTree>
    <p:extLst>
      <p:ext uri="{BB962C8B-B14F-4D97-AF65-F5344CB8AC3E}">
        <p14:creationId xmlns="" xmlns:p14="http://schemas.microsoft.com/office/powerpoint/2010/main" val="3838664140"/>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a:bodyPr>
          <a:lstStyle/>
          <a:p>
            <a:pPr marL="0" indent="0">
              <a:buNone/>
            </a:pPr>
            <a:r>
              <a:rPr lang="pt-BR" b="1" dirty="0" smtClean="0"/>
              <a:t>Art. 63. </a:t>
            </a:r>
            <a:r>
              <a:rPr lang="pt-BR" dirty="0" smtClean="0"/>
              <a:t>Esta Resolução entra em vigor na data de sua publicação, dela fazendo parte quatro anexos: Anexo I – Modelo de Recibo Eleitoral; Anexo II – Modelo de Requerimento de Registro do Comitê Financeiro; Anexo III – Modelo de Requerimento de Abertura de Conta Bancária Eleitoral (RACE); Anexo IV – Modelo de Requerimento de Abertura de Conta Bancária Eleitoral de Partidos Políticos (RACEP).</a:t>
            </a:r>
            <a:endParaRPr lang="pt-BR" dirty="0"/>
          </a:p>
        </p:txBody>
      </p:sp>
    </p:spTree>
    <p:extLst>
      <p:ext uri="{BB962C8B-B14F-4D97-AF65-F5344CB8AC3E}">
        <p14:creationId xmlns="" xmlns:p14="http://schemas.microsoft.com/office/powerpoint/2010/main" val="3287458213"/>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dirty="0" smtClean="0"/>
              <a:t>Brasília, 1º de março de 2012.</a:t>
            </a:r>
          </a:p>
          <a:p>
            <a:pPr marL="0" indent="0">
              <a:buNone/>
            </a:pPr>
            <a:r>
              <a:rPr lang="pt-BR" dirty="0" smtClean="0"/>
              <a:t>Ministro Ricardo </a:t>
            </a:r>
            <a:r>
              <a:rPr lang="pt-BR" dirty="0" err="1" smtClean="0"/>
              <a:t>Lewandowski</a:t>
            </a:r>
            <a:r>
              <a:rPr lang="pt-BR" dirty="0" smtClean="0"/>
              <a:t> – Presidente</a:t>
            </a:r>
          </a:p>
          <a:p>
            <a:pPr marL="0" indent="0">
              <a:buNone/>
            </a:pPr>
            <a:r>
              <a:rPr lang="pt-BR" dirty="0" smtClean="0"/>
              <a:t>Ministro Arnaldo </a:t>
            </a:r>
            <a:r>
              <a:rPr lang="pt-BR" dirty="0" err="1" smtClean="0"/>
              <a:t>Versiani</a:t>
            </a:r>
            <a:r>
              <a:rPr lang="pt-BR" dirty="0" smtClean="0"/>
              <a:t> – Relator</a:t>
            </a:r>
          </a:p>
          <a:p>
            <a:pPr marL="0" indent="0">
              <a:buNone/>
            </a:pPr>
            <a:r>
              <a:rPr lang="pt-BR" dirty="0" smtClean="0"/>
              <a:t>Ministra </a:t>
            </a:r>
            <a:r>
              <a:rPr lang="pt-BR" dirty="0" err="1" smtClean="0"/>
              <a:t>Cármen</a:t>
            </a:r>
            <a:r>
              <a:rPr lang="pt-BR" dirty="0" smtClean="0"/>
              <a:t> Lúcia</a:t>
            </a:r>
          </a:p>
          <a:p>
            <a:pPr marL="0" indent="0">
              <a:buNone/>
            </a:pPr>
            <a:r>
              <a:rPr lang="pt-BR" dirty="0" smtClean="0"/>
              <a:t>Ministro Marco Aurélio</a:t>
            </a:r>
          </a:p>
          <a:p>
            <a:pPr marL="0" indent="0">
              <a:buNone/>
            </a:pPr>
            <a:r>
              <a:rPr lang="pt-BR" dirty="0" smtClean="0"/>
              <a:t>Ministra Nancy </a:t>
            </a:r>
            <a:r>
              <a:rPr lang="pt-BR" dirty="0" err="1" smtClean="0"/>
              <a:t>Andrighi</a:t>
            </a:r>
            <a:endParaRPr lang="pt-BR" dirty="0" smtClean="0"/>
          </a:p>
          <a:p>
            <a:pPr marL="0" indent="0">
              <a:buNone/>
            </a:pPr>
            <a:r>
              <a:rPr lang="pt-BR" dirty="0" smtClean="0"/>
              <a:t>Ministro Gilson </a:t>
            </a:r>
            <a:r>
              <a:rPr lang="pt-BR" dirty="0" err="1" smtClean="0"/>
              <a:t>Dipp</a:t>
            </a:r>
            <a:endParaRPr lang="pt-BR" dirty="0" smtClean="0"/>
          </a:p>
          <a:p>
            <a:pPr marL="0" indent="0">
              <a:buNone/>
            </a:pPr>
            <a:r>
              <a:rPr lang="pt-BR" dirty="0" smtClean="0"/>
              <a:t>Ministro Marcelo Ribeiro </a:t>
            </a:r>
            <a:endParaRPr lang="pt-BR" dirty="0"/>
          </a:p>
        </p:txBody>
      </p:sp>
    </p:spTree>
    <p:extLst>
      <p:ext uri="{BB962C8B-B14F-4D97-AF65-F5344CB8AC3E}">
        <p14:creationId xmlns="" xmlns:p14="http://schemas.microsoft.com/office/powerpoint/2010/main" val="230851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62500" lnSpcReduction="20000"/>
          </a:bodyPr>
          <a:lstStyle/>
          <a:p>
            <a:pPr marL="0" indent="0">
              <a:buNone/>
            </a:pPr>
            <a:r>
              <a:rPr lang="pt-BR" b="1" dirty="0" smtClean="0">
                <a:solidFill>
                  <a:srgbClr val="FF0000"/>
                </a:solidFill>
              </a:rPr>
              <a:t>DE QUEM É A ADMINISTRAÇÃO FINANCEIRA DA CAMPANHA ELEITORAL?</a:t>
            </a:r>
          </a:p>
          <a:p>
            <a:pPr marL="0" indent="0">
              <a:buNone/>
            </a:pPr>
            <a:endParaRPr lang="pt-BR" dirty="0" smtClean="0">
              <a:solidFill>
                <a:srgbClr val="FF0000"/>
              </a:solidFill>
            </a:endParaRPr>
          </a:p>
          <a:p>
            <a:pPr>
              <a:buFontTx/>
              <a:buChar char="-"/>
            </a:pPr>
            <a:r>
              <a:rPr lang="pt-BR" b="1" dirty="0" smtClean="0"/>
              <a:t>Lei 8.713/93: </a:t>
            </a:r>
            <a:r>
              <a:rPr lang="pt-BR" dirty="0" smtClean="0"/>
              <a:t>“</a:t>
            </a:r>
            <a:r>
              <a:rPr lang="pt-BR" b="1" dirty="0" smtClean="0"/>
              <a:t>Art. 35. </a:t>
            </a:r>
            <a:r>
              <a:rPr lang="pt-BR" dirty="0" smtClean="0"/>
              <a:t>O </a:t>
            </a:r>
            <a:r>
              <a:rPr lang="pt-BR" b="1" u="sng" dirty="0" smtClean="0"/>
              <a:t>candidato</a:t>
            </a:r>
            <a:r>
              <a:rPr lang="pt-BR" dirty="0" smtClean="0"/>
              <a:t> a cargo eletivo fará, </a:t>
            </a:r>
            <a:r>
              <a:rPr lang="pt-BR" b="1" u="sng" dirty="0" smtClean="0"/>
              <a:t>diretamente ou por intermédio de pessoa por ele designada</a:t>
            </a:r>
            <a:r>
              <a:rPr lang="pt-BR" dirty="0" smtClean="0"/>
              <a:t>, a administração financeira de sua própria campanha, utilizando recursos que lhe sejam repassados pelo Comitê, inclusive os relativos à cota do Fundo Partidário, recursos próprios ou doações de pessoas físicas ou jurídicas, na forma estabelecida nesta lei. </a:t>
            </a:r>
            <a:r>
              <a:rPr lang="pt-BR" b="1" dirty="0" smtClean="0"/>
              <a:t>Parágrafo único. </a:t>
            </a:r>
            <a:r>
              <a:rPr lang="pt-BR" dirty="0" smtClean="0"/>
              <a:t>Os Comitês respondem solidariamente com os candidatos pelos recursos que repassem a estes.” (g.n.)</a:t>
            </a:r>
          </a:p>
          <a:p>
            <a:pPr>
              <a:buFontTx/>
              <a:buChar char="-"/>
            </a:pPr>
            <a:endParaRPr lang="pt-BR" dirty="0" smtClean="0"/>
          </a:p>
          <a:p>
            <a:pPr>
              <a:buFontTx/>
              <a:buChar char="-"/>
            </a:pPr>
            <a:r>
              <a:rPr lang="pt-BR" b="1" dirty="0" smtClean="0"/>
              <a:t>Lei 9.100/95:</a:t>
            </a:r>
            <a:r>
              <a:rPr lang="pt-BR" dirty="0" smtClean="0"/>
              <a:t> “</a:t>
            </a:r>
            <a:r>
              <a:rPr lang="pt-BR" b="1" dirty="0" smtClean="0"/>
              <a:t>Art. 35, § 4º</a:t>
            </a:r>
            <a:r>
              <a:rPr lang="pt-BR" dirty="0" smtClean="0"/>
              <a:t>: “O </a:t>
            </a:r>
            <a:r>
              <a:rPr lang="pt-BR" b="1" u="sng" dirty="0" smtClean="0"/>
              <a:t>candidato</a:t>
            </a:r>
            <a:r>
              <a:rPr lang="pt-BR" dirty="0" smtClean="0"/>
              <a:t> a cargo eletivo fará, </a:t>
            </a:r>
            <a:r>
              <a:rPr lang="pt-BR" b="1" u="sng" dirty="0" smtClean="0"/>
              <a:t>diretamente ou por intermédio de pessoa por ele designada</a:t>
            </a:r>
            <a:r>
              <a:rPr lang="pt-BR" dirty="0" smtClean="0"/>
              <a:t>, a administração financeira de sua própria campanha, utilizando recursos que lhe sejam repassados pelos Comitês, inclusive os relativos à cota do Fundo Partidário, recursos próprios ou doações de pessoas físicas ou jurídicas.” (g.n.)</a:t>
            </a:r>
            <a:endParaRPr lang="pt-BR" dirty="0"/>
          </a:p>
        </p:txBody>
      </p:sp>
    </p:spTree>
    <p:extLst>
      <p:ext uri="{BB962C8B-B14F-4D97-AF65-F5344CB8AC3E}">
        <p14:creationId xmlns="" xmlns:p14="http://schemas.microsoft.com/office/powerpoint/2010/main" val="13875218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DE QUEM É A ADMINISTRAÇÃO FINANCEIRA DA CAMPANHA ?</a:t>
            </a:r>
          </a:p>
          <a:p>
            <a:pPr marL="0" indent="0">
              <a:buNone/>
            </a:pPr>
            <a:endParaRPr lang="pt-BR" dirty="0" smtClean="0">
              <a:solidFill>
                <a:srgbClr val="FF0000"/>
              </a:solidFill>
            </a:endParaRPr>
          </a:p>
          <a:p>
            <a:pPr>
              <a:buFontTx/>
              <a:buChar char="-"/>
            </a:pPr>
            <a:r>
              <a:rPr lang="pt-BR" b="1" dirty="0" smtClean="0"/>
              <a:t>Lei 9.504/97:</a:t>
            </a:r>
            <a:r>
              <a:rPr lang="pt-BR" dirty="0" smtClean="0"/>
              <a:t> “Art. 20. O </a:t>
            </a:r>
            <a:r>
              <a:rPr lang="pt-BR" b="1" u="sng" dirty="0" smtClean="0"/>
              <a:t>candidato</a:t>
            </a:r>
            <a:r>
              <a:rPr lang="pt-BR" dirty="0" smtClean="0"/>
              <a:t> a cargo eletivo fará, </a:t>
            </a:r>
            <a:r>
              <a:rPr lang="pt-BR" b="1" u="sng" dirty="0" smtClean="0"/>
              <a:t>diretamente ou por intermédio de pessoa por ele designada</a:t>
            </a:r>
            <a:r>
              <a:rPr lang="pt-BR" dirty="0" smtClean="0"/>
              <a:t>, a administração financeira de sua própria campanha, usando recursos repassados pelo Comitê, inclusive os relativos à cota do Fundo Partidário, recursos próprios ou doações de pessoas físicas ou jurídicas, na forma estabelecida nesta Lei.”</a:t>
            </a:r>
          </a:p>
          <a:p>
            <a:pPr>
              <a:buFontTx/>
              <a:buChar char="-"/>
            </a:pPr>
            <a:endParaRPr lang="pt-BR" dirty="0" smtClean="0"/>
          </a:p>
          <a:p>
            <a:pPr>
              <a:buFontTx/>
              <a:buChar char="-"/>
            </a:pPr>
            <a:r>
              <a:rPr lang="pt-BR" b="1" dirty="0" smtClean="0"/>
              <a:t>Lei 11.300/06:</a:t>
            </a:r>
            <a:r>
              <a:rPr lang="pt-BR" dirty="0" smtClean="0"/>
              <a:t> “Art. 21. O </a:t>
            </a:r>
            <a:r>
              <a:rPr lang="pt-BR" b="1" u="sng" dirty="0" smtClean="0"/>
              <a:t>candidato</a:t>
            </a:r>
            <a:r>
              <a:rPr lang="pt-BR" dirty="0" smtClean="0"/>
              <a:t> é </a:t>
            </a:r>
            <a:r>
              <a:rPr lang="pt-BR" b="1" u="sng" dirty="0" smtClean="0"/>
              <a:t>solidariamente responsável com a pessoa indicada</a:t>
            </a:r>
            <a:r>
              <a:rPr lang="pt-BR" dirty="0" smtClean="0"/>
              <a:t> na forma do art. 20 desta Lei pela veracidade das informações financeiras e contábeis de sua campanha, devendo ambos assinar a respectiva prestação de contas.”</a:t>
            </a:r>
            <a:endParaRPr lang="pt-BR" dirty="0"/>
          </a:p>
        </p:txBody>
      </p:sp>
    </p:spTree>
    <p:extLst>
      <p:ext uri="{BB962C8B-B14F-4D97-AF65-F5344CB8AC3E}">
        <p14:creationId xmlns="" xmlns:p14="http://schemas.microsoft.com/office/powerpoint/2010/main" val="39300057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DE QUEM É A RESPONSABILIDADE PELAS INFORMAÇÕES PRESTADAS?</a:t>
            </a:r>
          </a:p>
          <a:p>
            <a:pPr marL="0" indent="0">
              <a:buNone/>
            </a:pPr>
            <a:endParaRPr lang="pt-BR" dirty="0" smtClean="0">
              <a:solidFill>
                <a:srgbClr val="FF0000"/>
              </a:solidFill>
            </a:endParaRPr>
          </a:p>
          <a:p>
            <a:pPr>
              <a:buFontTx/>
              <a:buChar char="-"/>
            </a:pPr>
            <a:r>
              <a:rPr lang="pt-BR" b="1" dirty="0" smtClean="0"/>
              <a:t>Lei 8.713/93:</a:t>
            </a:r>
            <a:r>
              <a:rPr lang="pt-BR" dirty="0" smtClean="0"/>
              <a:t> “Art. 37. O </a:t>
            </a:r>
            <a:r>
              <a:rPr lang="pt-BR" b="1" u="sng" dirty="0" smtClean="0"/>
              <a:t>candidato</a:t>
            </a:r>
            <a:r>
              <a:rPr lang="pt-BR" dirty="0" smtClean="0"/>
              <a:t> é o </a:t>
            </a:r>
            <a:r>
              <a:rPr lang="pt-BR" b="1" u="sng" dirty="0" smtClean="0"/>
              <a:t>único responsável pela veracidade das informações financeiras e contábeis </a:t>
            </a:r>
            <a:r>
              <a:rPr lang="pt-BR" dirty="0" smtClean="0"/>
              <a:t>referentes a sua campanha, devendo assinar a respectiva prestação de contas sozinho ou, se for o caso, em conjunto com a pessoa que tenha designado para essa tarefa.” (g.n.)</a:t>
            </a:r>
          </a:p>
          <a:p>
            <a:pPr>
              <a:buFontTx/>
              <a:buChar char="-"/>
            </a:pPr>
            <a:r>
              <a:rPr lang="pt-BR" b="1" dirty="0"/>
              <a:t>Lei </a:t>
            </a:r>
            <a:r>
              <a:rPr lang="pt-BR" b="1" dirty="0" smtClean="0"/>
              <a:t>9.100/95: “</a:t>
            </a:r>
            <a:r>
              <a:rPr lang="pt-BR" dirty="0" smtClean="0"/>
              <a:t>Art. 35 (...) § 5º. O </a:t>
            </a:r>
            <a:r>
              <a:rPr lang="pt-BR" b="1" u="sng" dirty="0" smtClean="0"/>
              <a:t>candidato</a:t>
            </a:r>
            <a:r>
              <a:rPr lang="pt-BR" dirty="0" smtClean="0"/>
              <a:t> é o </a:t>
            </a:r>
            <a:r>
              <a:rPr lang="pt-BR" b="1" u="sng" dirty="0" smtClean="0"/>
              <a:t>único responsável pela veracidade das informações financeiras e contábeis</a:t>
            </a:r>
            <a:r>
              <a:rPr lang="pt-BR" dirty="0" smtClean="0"/>
              <a:t> referentes à sua campanha, devendo assinar a respectiva prestação de contas sozinho ou, se for o caso, em conjunto com a pessoa que tenha designado para essa tarefa.” (g.n.)</a:t>
            </a:r>
            <a:endParaRPr lang="pt-BR" dirty="0"/>
          </a:p>
        </p:txBody>
      </p:sp>
    </p:spTree>
    <p:extLst>
      <p:ext uri="{BB962C8B-B14F-4D97-AF65-F5344CB8AC3E}">
        <p14:creationId xmlns="" xmlns:p14="http://schemas.microsoft.com/office/powerpoint/2010/main" val="23005759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DE QUEM É A RESPONSABILIDADE PELAS INFORMAÇÕES PRESTADAS?</a:t>
            </a:r>
          </a:p>
          <a:p>
            <a:pPr marL="0" indent="0">
              <a:buNone/>
            </a:pPr>
            <a:endParaRPr lang="pt-BR" dirty="0" smtClean="0">
              <a:solidFill>
                <a:srgbClr val="FF0000"/>
              </a:solidFill>
            </a:endParaRPr>
          </a:p>
          <a:p>
            <a:pPr>
              <a:buFontTx/>
              <a:buChar char="-"/>
            </a:pPr>
            <a:r>
              <a:rPr lang="pt-BR" b="1" dirty="0" smtClean="0"/>
              <a:t>Lei 9.504/97: </a:t>
            </a:r>
            <a:r>
              <a:rPr lang="pt-BR" dirty="0" smtClean="0"/>
              <a:t>“Art. 21. O </a:t>
            </a:r>
            <a:r>
              <a:rPr lang="pt-BR" b="1" u="sng" dirty="0" smtClean="0"/>
              <a:t>candidato</a:t>
            </a:r>
            <a:r>
              <a:rPr lang="pt-BR" dirty="0" smtClean="0"/>
              <a:t> é o </a:t>
            </a:r>
            <a:r>
              <a:rPr lang="pt-BR" b="1" u="sng" dirty="0" smtClean="0"/>
              <a:t>único responsável pela veracidade das informações financeiras e contábeis</a:t>
            </a:r>
            <a:r>
              <a:rPr lang="pt-BR" dirty="0" smtClean="0"/>
              <a:t> de sua campanha, devendo assinar a respectiva prestação de contas sozinho ou, se for o caso, em conjunto com a pessoa que tenha designado para essa tarefa.” (g.n.)</a:t>
            </a:r>
          </a:p>
          <a:p>
            <a:pPr>
              <a:buFontTx/>
              <a:buChar char="-"/>
            </a:pPr>
            <a:r>
              <a:rPr lang="pt-BR" b="1" dirty="0" smtClean="0"/>
              <a:t>Lei 11.300/06: </a:t>
            </a:r>
            <a:r>
              <a:rPr lang="pt-BR" dirty="0" smtClean="0"/>
              <a:t>“Art. 21. O </a:t>
            </a:r>
            <a:r>
              <a:rPr lang="pt-BR" b="1" u="sng" dirty="0" smtClean="0"/>
              <a:t>candidato</a:t>
            </a:r>
            <a:r>
              <a:rPr lang="pt-BR" dirty="0" smtClean="0"/>
              <a:t> é </a:t>
            </a:r>
            <a:r>
              <a:rPr lang="pt-BR" b="1" u="sng" dirty="0" smtClean="0"/>
              <a:t>solidariamente responsável com a pessoa indicada</a:t>
            </a:r>
            <a:r>
              <a:rPr lang="pt-BR" dirty="0" smtClean="0"/>
              <a:t> na forma do art. 20 desta Lei </a:t>
            </a:r>
            <a:r>
              <a:rPr lang="pt-BR" b="1" u="sng" dirty="0" smtClean="0"/>
              <a:t>pela veracidade das informações financeiras e contábeis</a:t>
            </a:r>
            <a:r>
              <a:rPr lang="pt-BR" dirty="0" smtClean="0"/>
              <a:t> de sua campanha, devendo ambos assinar a respectiva prestação de contas.” (g.n.)</a:t>
            </a:r>
            <a:endParaRPr lang="pt-BR" dirty="0"/>
          </a:p>
        </p:txBody>
      </p:sp>
    </p:spTree>
    <p:extLst>
      <p:ext uri="{BB962C8B-B14F-4D97-AF65-F5344CB8AC3E}">
        <p14:creationId xmlns="" xmlns:p14="http://schemas.microsoft.com/office/powerpoint/2010/main" val="7022375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b="1" dirty="0" smtClean="0">
                <a:solidFill>
                  <a:srgbClr val="FF0000"/>
                </a:solidFill>
              </a:rPr>
              <a:t>PRECISA DE PROFISSIONAL DA CONTABILIDADE? </a:t>
            </a:r>
          </a:p>
          <a:p>
            <a:pPr marL="0" indent="0">
              <a:buNone/>
            </a:pPr>
            <a:r>
              <a:rPr lang="pt-BR" b="1" dirty="0" smtClean="0">
                <a:solidFill>
                  <a:schemeClr val="tx1">
                    <a:lumMod val="95000"/>
                    <a:lumOff val="5000"/>
                  </a:schemeClr>
                </a:solidFill>
              </a:rPr>
              <a:t>NÃO precisa (mas é recomendável).</a:t>
            </a:r>
          </a:p>
          <a:p>
            <a:pPr marL="0" indent="0">
              <a:buNone/>
            </a:pPr>
            <a:r>
              <a:rPr lang="pt-BR" b="1" dirty="0" smtClean="0">
                <a:solidFill>
                  <a:schemeClr val="tx1">
                    <a:lumMod val="95000"/>
                    <a:lumOff val="5000"/>
                  </a:schemeClr>
                </a:solidFill>
              </a:rPr>
              <a:t>1994:</a:t>
            </a:r>
            <a:r>
              <a:rPr lang="pt-BR" dirty="0" smtClean="0">
                <a:solidFill>
                  <a:schemeClr val="tx1">
                    <a:lumMod val="95000"/>
                    <a:lumOff val="5000"/>
                  </a:schemeClr>
                </a:solidFill>
              </a:rPr>
              <a:t> Resolução 14.426, Instruções Anexas, 2.b: exigia assinatura de contador</a:t>
            </a:r>
          </a:p>
          <a:p>
            <a:pPr marL="0" indent="0">
              <a:buNone/>
            </a:pPr>
            <a:r>
              <a:rPr lang="pt-BR" b="1" dirty="0" smtClean="0">
                <a:solidFill>
                  <a:schemeClr val="tx1">
                    <a:lumMod val="95000"/>
                    <a:lumOff val="5000"/>
                  </a:schemeClr>
                </a:solidFill>
              </a:rPr>
              <a:t>1996:</a:t>
            </a:r>
            <a:r>
              <a:rPr lang="pt-BR" dirty="0" smtClean="0">
                <a:solidFill>
                  <a:schemeClr val="tx1">
                    <a:lumMod val="95000"/>
                    <a:lumOff val="5000"/>
                  </a:schemeClr>
                </a:solidFill>
              </a:rPr>
              <a:t> Resolução 19.510: só exigia para as contas do Comitê Financeiro Estadual e para o Diretório Partidário Estadual</a:t>
            </a:r>
          </a:p>
          <a:p>
            <a:pPr marL="0" indent="0">
              <a:buNone/>
            </a:pPr>
            <a:r>
              <a:rPr lang="pt-BR" b="1" dirty="0" smtClean="0">
                <a:solidFill>
                  <a:schemeClr val="tx1">
                    <a:lumMod val="95000"/>
                    <a:lumOff val="5000"/>
                  </a:schemeClr>
                </a:solidFill>
              </a:rPr>
              <a:t>1998:</a:t>
            </a:r>
            <a:r>
              <a:rPr lang="pt-BR" dirty="0" smtClean="0">
                <a:solidFill>
                  <a:schemeClr val="tx1">
                    <a:lumMod val="95000"/>
                    <a:lumOff val="5000"/>
                  </a:schemeClr>
                </a:solidFill>
              </a:rPr>
              <a:t> Resolução 20.102: deixou de exigir contador, mas previa “Demonstração de Origens e Aplicações de Recursos”. “Pequena” dúvida.</a:t>
            </a:r>
          </a:p>
          <a:p>
            <a:pPr marL="0" indent="0">
              <a:buNone/>
            </a:pPr>
            <a:r>
              <a:rPr lang="pt-BR" b="1" dirty="0" smtClean="0">
                <a:solidFill>
                  <a:schemeClr val="tx1">
                    <a:lumMod val="95000"/>
                    <a:lumOff val="5000"/>
                  </a:schemeClr>
                </a:solidFill>
              </a:rPr>
              <a:t>2002:</a:t>
            </a:r>
            <a:r>
              <a:rPr lang="pt-BR" dirty="0" smtClean="0">
                <a:solidFill>
                  <a:schemeClr val="tx1">
                    <a:lumMod val="95000"/>
                    <a:lumOff val="5000"/>
                  </a:schemeClr>
                </a:solidFill>
              </a:rPr>
              <a:t> Resolução 20.987: mudança para “Demonstração das Obrigações a Pagar”. </a:t>
            </a:r>
          </a:p>
          <a:p>
            <a:pPr marL="0" indent="0">
              <a:buNone/>
            </a:pPr>
            <a:endParaRPr lang="pt-BR" dirty="0" smtClean="0">
              <a:solidFill>
                <a:srgbClr val="FF0000"/>
              </a:solidFill>
            </a:endParaRPr>
          </a:p>
        </p:txBody>
      </p:sp>
    </p:spTree>
    <p:extLst>
      <p:ext uri="{BB962C8B-B14F-4D97-AF65-F5344CB8AC3E}">
        <p14:creationId xmlns="" xmlns:p14="http://schemas.microsoft.com/office/powerpoint/2010/main" val="4304469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QUEM PAGA A CONTA?</a:t>
            </a:r>
          </a:p>
          <a:p>
            <a:pPr marL="0" indent="0">
              <a:buNone/>
            </a:pPr>
            <a:endParaRPr lang="pt-BR" b="1" dirty="0" smtClean="0"/>
          </a:p>
          <a:p>
            <a:pPr>
              <a:buFontTx/>
              <a:buChar char="-"/>
            </a:pPr>
            <a:r>
              <a:rPr lang="pt-BR" b="1" dirty="0" smtClean="0"/>
              <a:t>Lei 8.713/93:</a:t>
            </a:r>
            <a:r>
              <a:rPr lang="pt-BR" dirty="0" smtClean="0"/>
              <a:t> “</a:t>
            </a:r>
            <a:r>
              <a:rPr lang="pt-BR" b="1" dirty="0" smtClean="0"/>
              <a:t>Art. 33.</a:t>
            </a:r>
            <a:r>
              <a:rPr lang="pt-BR" dirty="0" smtClean="0"/>
              <a:t> As despesas da campanha eleitoral serão realizadas sob a responsabilidade dos partidos ou de seus candidatos, </a:t>
            </a:r>
            <a:r>
              <a:rPr lang="pt-BR" b="1" u="sng" dirty="0" smtClean="0"/>
              <a:t>e por eles pagas</a:t>
            </a:r>
            <a:r>
              <a:rPr lang="pt-BR" dirty="0" smtClean="0"/>
              <a:t>.” (g.n.)</a:t>
            </a:r>
          </a:p>
          <a:p>
            <a:pPr>
              <a:buFontTx/>
              <a:buChar char="-"/>
            </a:pPr>
            <a:r>
              <a:rPr lang="pt-BR" b="1" dirty="0" smtClean="0"/>
              <a:t>Lei 9.100/95:</a:t>
            </a:r>
            <a:r>
              <a:rPr lang="pt-BR" dirty="0" smtClean="0"/>
              <a:t>, “</a:t>
            </a:r>
            <a:r>
              <a:rPr lang="pt-BR" b="1" dirty="0" smtClean="0"/>
              <a:t>Art. 33.</a:t>
            </a:r>
            <a:r>
              <a:rPr lang="pt-BR" dirty="0" smtClean="0"/>
              <a:t> As despesas da campanha eleitoral serão realizadas sob a responsabilidade dos partidos ou de seus candidatos, </a:t>
            </a:r>
            <a:r>
              <a:rPr lang="pt-BR" b="1" dirty="0" smtClean="0"/>
              <a:t>e por eles pagas</a:t>
            </a:r>
            <a:r>
              <a:rPr lang="pt-BR" dirty="0" smtClean="0"/>
              <a:t>.” (g.n.)</a:t>
            </a:r>
          </a:p>
          <a:p>
            <a:pPr>
              <a:buFontTx/>
              <a:buChar char="-"/>
            </a:pPr>
            <a:r>
              <a:rPr lang="pt-BR" b="1" dirty="0" smtClean="0"/>
              <a:t>Lei 9.704/97:</a:t>
            </a:r>
            <a:r>
              <a:rPr lang="pt-BR" dirty="0" smtClean="0"/>
              <a:t> “</a:t>
            </a:r>
            <a:r>
              <a:rPr lang="pt-BR" b="1" dirty="0" smtClean="0"/>
              <a:t>Art. 17.</a:t>
            </a:r>
            <a:r>
              <a:rPr lang="pt-BR" dirty="0" smtClean="0"/>
              <a:t> As despesas da campanha eleitoral serão realizadas sob a responsabilidade dos partidos, ou de seus candidatos, </a:t>
            </a:r>
            <a:r>
              <a:rPr lang="pt-BR" b="1" u="sng" dirty="0" smtClean="0"/>
              <a:t>e financiadas na forma desta Lei</a:t>
            </a:r>
            <a:r>
              <a:rPr lang="pt-BR" dirty="0" smtClean="0"/>
              <a:t>.” (g.n.)</a:t>
            </a:r>
          </a:p>
          <a:p>
            <a:pPr marL="0" indent="0">
              <a:buNone/>
            </a:pPr>
            <a:r>
              <a:rPr lang="pt-BR" dirty="0" smtClean="0">
                <a:solidFill>
                  <a:srgbClr val="0070C0"/>
                </a:solidFill>
              </a:rPr>
              <a:t>Problema: não se sabe quanto custam as campanhas eleitorais (gastos diretos pelo eleitor, doações estimadas, etc.)</a:t>
            </a:r>
          </a:p>
        </p:txBody>
      </p:sp>
    </p:spTree>
    <p:extLst>
      <p:ext uri="{BB962C8B-B14F-4D97-AF65-F5344CB8AC3E}">
        <p14:creationId xmlns="" xmlns:p14="http://schemas.microsoft.com/office/powerpoint/2010/main" val="19010117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a:xfrm>
            <a:off x="457200" y="1639341"/>
            <a:ext cx="8229600" cy="4525963"/>
          </a:xfrm>
        </p:spPr>
        <p:txBody>
          <a:bodyPr>
            <a:normAutofit fontScale="85000" lnSpcReduction="20000"/>
          </a:bodyPr>
          <a:lstStyle/>
          <a:p>
            <a:pPr marL="0" indent="0">
              <a:buNone/>
            </a:pPr>
            <a:r>
              <a:rPr lang="pt-BR" b="1" dirty="0" smtClean="0"/>
              <a:t>Art. 2º</a:t>
            </a:r>
            <a:r>
              <a:rPr lang="pt-BR" dirty="0" smtClean="0"/>
              <a:t> A arrecadação de recursos de qualquer natureza e a realização de gastos de campanha por partidos políticos, candidatos e comitês financeiros deverão observar os seguintes requisitos:</a:t>
            </a:r>
          </a:p>
          <a:p>
            <a:pPr marL="0" indent="0">
              <a:buNone/>
            </a:pPr>
            <a:r>
              <a:rPr lang="pt-BR" b="1" dirty="0" smtClean="0"/>
              <a:t>I – </a:t>
            </a:r>
            <a:r>
              <a:rPr lang="pt-BR" dirty="0" smtClean="0"/>
              <a:t>Requerimento do registro de candidatura ou do comitê financeiro;</a:t>
            </a:r>
          </a:p>
          <a:p>
            <a:pPr marL="0" indent="0">
              <a:buNone/>
            </a:pPr>
            <a:r>
              <a:rPr lang="pt-BR" b="1" dirty="0" smtClean="0"/>
              <a:t>II –</a:t>
            </a:r>
            <a:r>
              <a:rPr lang="pt-BR" dirty="0" smtClean="0"/>
              <a:t> Inscrição no Cadastro Nacional da Pessoa Jurídica (CNPJ); </a:t>
            </a:r>
          </a:p>
          <a:p>
            <a:pPr marL="0" indent="0">
              <a:buNone/>
            </a:pPr>
            <a:r>
              <a:rPr lang="pt-BR" b="1" dirty="0" smtClean="0"/>
              <a:t>III –</a:t>
            </a:r>
            <a:r>
              <a:rPr lang="pt-BR" dirty="0" smtClean="0"/>
              <a:t> Comprovação da abertura de conta bancária específica destinada a registrar a movimentação financeira de campanha;</a:t>
            </a:r>
          </a:p>
          <a:p>
            <a:pPr marL="0" indent="0">
              <a:buNone/>
            </a:pPr>
            <a:r>
              <a:rPr lang="pt-BR" b="1" dirty="0" smtClean="0"/>
              <a:t>IV –</a:t>
            </a:r>
            <a:r>
              <a:rPr lang="pt-BR" dirty="0" smtClean="0"/>
              <a:t> Emissão de recibos eleitorais.</a:t>
            </a:r>
          </a:p>
        </p:txBody>
      </p:sp>
    </p:spTree>
    <p:extLst>
      <p:ext uri="{BB962C8B-B14F-4D97-AF65-F5344CB8AC3E}">
        <p14:creationId xmlns="" xmlns:p14="http://schemas.microsoft.com/office/powerpoint/2010/main" val="1883431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62500" lnSpcReduction="20000"/>
          </a:bodyPr>
          <a:lstStyle/>
          <a:p>
            <a:pPr marL="0" indent="0">
              <a:buNone/>
            </a:pPr>
            <a:r>
              <a:rPr lang="pt-BR" sz="4000" b="1" dirty="0" smtClean="0"/>
              <a:t>Alternativas de Financiamento (PEIXOTO, 2009):</a:t>
            </a:r>
          </a:p>
          <a:p>
            <a:pPr algn="just"/>
            <a:r>
              <a:rPr lang="pt-BR" dirty="0" smtClean="0"/>
              <a:t>Público, Privado, Misto</a:t>
            </a:r>
          </a:p>
          <a:p>
            <a:pPr algn="just"/>
            <a:r>
              <a:rPr lang="pt-BR" dirty="0" smtClean="0"/>
              <a:t>Defensores do Financiamento Público: </a:t>
            </a:r>
          </a:p>
          <a:p>
            <a:pPr lvl="1" algn="just"/>
            <a:r>
              <a:rPr lang="pt-BR" dirty="0" smtClean="0"/>
              <a:t>Controle da influência do poder econômico</a:t>
            </a:r>
          </a:p>
          <a:p>
            <a:pPr lvl="1" algn="just"/>
            <a:r>
              <a:rPr lang="pt-BR" dirty="0" smtClean="0"/>
              <a:t>Distribuição mais equânime dos recursos</a:t>
            </a:r>
          </a:p>
          <a:p>
            <a:pPr lvl="1" algn="just"/>
            <a:r>
              <a:rPr lang="pt-BR" dirty="0" smtClean="0"/>
              <a:t>Maior transparência e campanhas mais austeras</a:t>
            </a:r>
          </a:p>
          <a:p>
            <a:pPr algn="just"/>
            <a:r>
              <a:rPr lang="pt-BR" dirty="0" smtClean="0"/>
              <a:t>Defensores do Financiamento Privado:</a:t>
            </a:r>
          </a:p>
          <a:p>
            <a:pPr lvl="1" algn="just"/>
            <a:r>
              <a:rPr lang="pt-BR" dirty="0" smtClean="0"/>
              <a:t>Defesa da liberdade e da competição</a:t>
            </a:r>
          </a:p>
          <a:p>
            <a:pPr lvl="1" algn="just"/>
            <a:r>
              <a:rPr lang="pt-BR" dirty="0" smtClean="0"/>
              <a:t>Intrusão (intervenção) estatal no sistema político</a:t>
            </a:r>
          </a:p>
          <a:p>
            <a:pPr lvl="1" algn="just"/>
            <a:r>
              <a:rPr lang="pt-BR" dirty="0" smtClean="0"/>
              <a:t>Recursos públicos que poderiam ter outra destinação</a:t>
            </a:r>
          </a:p>
          <a:p>
            <a:pPr algn="just"/>
            <a:r>
              <a:rPr lang="pt-BR" dirty="0"/>
              <a:t>Defensores do Financiamento Misto:</a:t>
            </a:r>
          </a:p>
          <a:p>
            <a:pPr lvl="1" algn="just"/>
            <a:r>
              <a:rPr lang="pt-BR" dirty="0"/>
              <a:t>Mescla de recursos públicos (garantia de sobrevivência dos partidos) e de recursos privados (limitados a doações de pequeno valor, possibilitando contato dos partidos com o eleitorado)</a:t>
            </a:r>
          </a:p>
          <a:p>
            <a:pPr lvl="1"/>
            <a:endParaRPr lang="pt-BR" dirty="0" smtClean="0"/>
          </a:p>
          <a:p>
            <a:pPr marL="457200" lvl="1" indent="0">
              <a:buNone/>
            </a:pPr>
            <a:endParaRPr lang="pt-BR" dirty="0" smtClean="0"/>
          </a:p>
        </p:txBody>
      </p:sp>
    </p:spTree>
    <p:extLst>
      <p:ext uri="{BB962C8B-B14F-4D97-AF65-F5344CB8AC3E}">
        <p14:creationId xmlns="" xmlns:p14="http://schemas.microsoft.com/office/powerpoint/2010/main" val="17385146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639341"/>
            <a:ext cx="8229600" cy="4525963"/>
          </a:xfrm>
        </p:spPr>
        <p:txBody>
          <a:bodyPr>
            <a:normAutofit fontScale="62500" lnSpcReduction="20000"/>
          </a:bodyPr>
          <a:lstStyle/>
          <a:p>
            <a:pPr marL="0" indent="0">
              <a:buNone/>
            </a:pPr>
            <a:r>
              <a:rPr lang="pt-BR" sz="4000" b="1" dirty="0" smtClean="0">
                <a:solidFill>
                  <a:srgbClr val="FF0000"/>
                </a:solidFill>
              </a:rPr>
              <a:t>QUANDO SE INICIA A ARRECADAÇÃO PARA A CAMPANHA?</a:t>
            </a:r>
          </a:p>
          <a:p>
            <a:pPr marL="0" indent="0">
              <a:buNone/>
            </a:pPr>
            <a:r>
              <a:rPr lang="pt-BR" b="1" dirty="0" smtClean="0"/>
              <a:t>Na Lei:</a:t>
            </a:r>
          </a:p>
          <a:p>
            <a:r>
              <a:rPr lang="pt-BR" b="1" dirty="0" smtClean="0"/>
              <a:t>Lei 8.713/93:</a:t>
            </a:r>
            <a:r>
              <a:rPr lang="pt-BR" dirty="0" smtClean="0"/>
              <a:t> “</a:t>
            </a:r>
            <a:r>
              <a:rPr lang="pt-BR" b="1" dirty="0" smtClean="0"/>
              <a:t>Art. 38.</a:t>
            </a:r>
            <a:r>
              <a:rPr lang="pt-BR" dirty="0" smtClean="0"/>
              <a:t> </a:t>
            </a:r>
            <a:r>
              <a:rPr lang="pt-BR" b="1" dirty="0" smtClean="0"/>
              <a:t>A partir da escolha dos candidatos em convenção</a:t>
            </a:r>
            <a:r>
              <a:rPr lang="pt-BR" dirty="0" smtClean="0"/>
              <a:t>, pessoas físicas ou jurídicas poderão fazer doações em dinheiro, ou estimáveis em dinheiro, para campanhas eleitorais, obedecido o disposto nesta lei.” (caput) (g.n.)</a:t>
            </a:r>
          </a:p>
          <a:p>
            <a:r>
              <a:rPr lang="pt-BR" b="1" dirty="0" smtClean="0"/>
              <a:t>Lei 9.100/95:</a:t>
            </a:r>
            <a:r>
              <a:rPr lang="pt-BR" dirty="0" smtClean="0"/>
              <a:t> “</a:t>
            </a:r>
            <a:r>
              <a:rPr lang="pt-BR" b="1" dirty="0" smtClean="0"/>
              <a:t>Art. 36.</a:t>
            </a:r>
            <a:r>
              <a:rPr lang="pt-BR" dirty="0" smtClean="0"/>
              <a:t> </a:t>
            </a:r>
            <a:r>
              <a:rPr lang="pt-BR" b="1" dirty="0" smtClean="0"/>
              <a:t>A partir da constituição dos comitês financeiros</a:t>
            </a:r>
            <a:r>
              <a:rPr lang="pt-BR" dirty="0" smtClean="0"/>
              <a:t>, as pessoas físicas e jurídicas poderão fazer doações em dinheiro, ou estimáveis em dinheiro, a partido ou a candidato, para as campanhas eleitorais.” (caput) (g.n.) </a:t>
            </a:r>
          </a:p>
          <a:p>
            <a:r>
              <a:rPr lang="pt-BR" b="1" dirty="0" smtClean="0"/>
              <a:t>Lei 9.504/97:</a:t>
            </a:r>
            <a:r>
              <a:rPr lang="pt-BR" dirty="0" smtClean="0"/>
              <a:t> “</a:t>
            </a:r>
            <a:r>
              <a:rPr lang="pt-BR" b="1" dirty="0" smtClean="0"/>
              <a:t>Art. 23.</a:t>
            </a:r>
            <a:r>
              <a:rPr lang="pt-BR" dirty="0" smtClean="0"/>
              <a:t> </a:t>
            </a:r>
            <a:r>
              <a:rPr lang="pt-BR" b="1" dirty="0" smtClean="0"/>
              <a:t>A partir do registro dos comitês financeiros</a:t>
            </a:r>
            <a:r>
              <a:rPr lang="pt-BR" dirty="0" smtClean="0"/>
              <a:t>, pessoas físicas poderão fazer doações em dinheiro ou estimáveis em dinheiro para campanhas eleitorais, obedecido o disposto nesta Lei.” (g.n.)</a:t>
            </a:r>
          </a:p>
          <a:p>
            <a:r>
              <a:rPr lang="pt-BR" b="1" dirty="0" smtClean="0"/>
              <a:t>Lei 12.034/09: </a:t>
            </a:r>
            <a:r>
              <a:rPr lang="pt-BR" dirty="0" smtClean="0"/>
              <a:t>“</a:t>
            </a:r>
            <a:r>
              <a:rPr lang="pt-BR" b="1" dirty="0" smtClean="0"/>
              <a:t>Art. 23.</a:t>
            </a:r>
            <a:r>
              <a:rPr lang="pt-BR" dirty="0" smtClean="0"/>
              <a:t> </a:t>
            </a:r>
            <a:r>
              <a:rPr lang="pt-BR" b="1" dirty="0" smtClean="0"/>
              <a:t>Pessoas físicas </a:t>
            </a:r>
            <a:r>
              <a:rPr lang="pt-BR" dirty="0" smtClean="0"/>
              <a:t>poderão fazer doações em dinheiro ou estimáveis em dinheiro para campanhas eleitorais, </a:t>
            </a:r>
            <a:r>
              <a:rPr lang="pt-BR" b="1" dirty="0" smtClean="0"/>
              <a:t>obedecido o disposto nesta Lei</a:t>
            </a:r>
            <a:r>
              <a:rPr lang="pt-BR" dirty="0" smtClean="0"/>
              <a:t>.” (g.n.)</a:t>
            </a:r>
            <a:endParaRPr lang="pt-BR" b="1" dirty="0" smtClean="0"/>
          </a:p>
        </p:txBody>
      </p:sp>
    </p:spTree>
    <p:extLst>
      <p:ext uri="{BB962C8B-B14F-4D97-AF65-F5344CB8AC3E}">
        <p14:creationId xmlns="" xmlns:p14="http://schemas.microsoft.com/office/powerpoint/2010/main" val="7040930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639341"/>
            <a:ext cx="8229600" cy="4525963"/>
          </a:xfrm>
        </p:spPr>
        <p:txBody>
          <a:bodyPr>
            <a:normAutofit fontScale="77500" lnSpcReduction="20000"/>
          </a:bodyPr>
          <a:lstStyle/>
          <a:p>
            <a:pPr marL="0" indent="0">
              <a:buNone/>
            </a:pPr>
            <a:r>
              <a:rPr lang="pt-BR" sz="2500" b="1" dirty="0" smtClean="0">
                <a:solidFill>
                  <a:srgbClr val="FF0000"/>
                </a:solidFill>
              </a:rPr>
              <a:t>QUANDO SE INICIA A ARRECADAÇÃO PARA A CAMPANHA?</a:t>
            </a:r>
          </a:p>
          <a:p>
            <a:pPr marL="0" indent="0">
              <a:buNone/>
            </a:pPr>
            <a:r>
              <a:rPr lang="pt-BR" sz="2500" b="1" dirty="0" smtClean="0"/>
              <a:t>Na Regulamentação:</a:t>
            </a:r>
          </a:p>
          <a:p>
            <a:r>
              <a:rPr lang="pt-BR" dirty="0" smtClean="0"/>
              <a:t>Eleições 2000 – Obtenção dos recibos eleitorais (20.566, art. 2º, § 9º)</a:t>
            </a:r>
          </a:p>
          <a:p>
            <a:r>
              <a:rPr lang="pt-BR" dirty="0" smtClean="0"/>
              <a:t>Eleições 2002 – Recibos eleitorais + conta bancária específica (20.987/02, art. 2º); dissociação dos registros do candidato e do comitê financeiro</a:t>
            </a:r>
          </a:p>
          <a:p>
            <a:r>
              <a:rPr lang="pt-BR" dirty="0" smtClean="0"/>
              <a:t>Eleições 2006 – inscrição no CNPJ (22.250/06, art. 1º, III)</a:t>
            </a:r>
          </a:p>
          <a:p>
            <a:r>
              <a:rPr lang="pt-BR" dirty="0" smtClean="0"/>
              <a:t>Eleições 2008 – requisitos aplicáveis aos bens estimáveis em dinheiro (22.715, art. 1º); limitação do conceito de bens estimáveis em dinheiro fornecidos pelo próprio candidato</a:t>
            </a:r>
          </a:p>
          <a:p>
            <a:r>
              <a:rPr lang="pt-BR" dirty="0" smtClean="0"/>
              <a:t>Eleições 2010 em diante – a partir da obtenção do CNPJ e da abertura da conta bancária</a:t>
            </a:r>
          </a:p>
          <a:p>
            <a:pPr marL="0" indent="0">
              <a:buNone/>
            </a:pPr>
            <a:endParaRPr lang="pt-BR" dirty="0" smtClean="0"/>
          </a:p>
        </p:txBody>
      </p:sp>
    </p:spTree>
    <p:extLst>
      <p:ext uri="{BB962C8B-B14F-4D97-AF65-F5344CB8AC3E}">
        <p14:creationId xmlns="" xmlns:p14="http://schemas.microsoft.com/office/powerpoint/2010/main" val="25542228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lgn="ctr">
              <a:buNone/>
            </a:pPr>
            <a:r>
              <a:rPr lang="pt-BR" b="1" dirty="0" smtClean="0"/>
              <a:t>SEÇÃO I – DO LIMITE DE GASTOS</a:t>
            </a:r>
          </a:p>
          <a:p>
            <a:pPr marL="0" indent="0">
              <a:buNone/>
            </a:pPr>
            <a:r>
              <a:rPr lang="pt-BR" b="1" dirty="0" smtClean="0"/>
              <a:t>Art. 3º</a:t>
            </a:r>
            <a:r>
              <a:rPr lang="pt-BR" dirty="0" smtClean="0"/>
              <a:t> Caberá a lei fixar, até 10 de junho de 2012, o limite máximo dos gastos de campanha para os cargos em disputa (Lei n. 9.504/97, art. 17-A).</a:t>
            </a:r>
          </a:p>
          <a:p>
            <a:pPr marL="0" indent="0">
              <a:buNone/>
            </a:pPr>
            <a:r>
              <a:rPr lang="pt-BR" b="1" dirty="0" smtClean="0"/>
              <a:t>§ 1º</a:t>
            </a:r>
            <a:r>
              <a:rPr lang="pt-BR" dirty="0" smtClean="0"/>
              <a:t> Na hipótese de não ser editada lei até a data estabelecida no </a:t>
            </a:r>
            <a:r>
              <a:rPr lang="pt-BR" i="1" dirty="0" smtClean="0"/>
              <a:t>caput</a:t>
            </a:r>
            <a:r>
              <a:rPr lang="pt-BR" dirty="0" smtClean="0"/>
              <a:t>, os partidos políticos, por ocasião do registro de candidatura, informarão os valores máximos de gastos na campanha, por cargo eletivo (Lei n. 9.504/97, art. 17-A).</a:t>
            </a:r>
            <a:endParaRPr lang="pt-BR" dirty="0"/>
          </a:p>
        </p:txBody>
      </p:sp>
    </p:spTree>
    <p:extLst>
      <p:ext uri="{BB962C8B-B14F-4D97-AF65-F5344CB8AC3E}">
        <p14:creationId xmlns="" xmlns:p14="http://schemas.microsoft.com/office/powerpoint/2010/main" val="8263643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 2º</a:t>
            </a:r>
            <a:r>
              <a:rPr lang="pt-BR" dirty="0" smtClean="0"/>
              <a:t> Havendo coligação em eleições proporcionais, cada partido político que a integra fixará para os seus candidatos o valor máximo de gastos de que trata este artigo (Lei n. 9.504/97, art. 18, § 1º).</a:t>
            </a:r>
          </a:p>
          <a:p>
            <a:pPr marL="0" indent="0">
              <a:buNone/>
            </a:pPr>
            <a:r>
              <a:rPr lang="pt-BR" b="1" dirty="0" smtClean="0"/>
              <a:t>§ 3º </a:t>
            </a:r>
            <a:r>
              <a:rPr lang="pt-BR" dirty="0" smtClean="0"/>
              <a:t>O valor máximo de gastos relativos à candidatura de Vice-Prefeito será incluído no valor de gastos da candidatura do titular e deverá ser informado pelo partido político a que for filiado o candidato a Prefeito.</a:t>
            </a:r>
            <a:endParaRPr lang="pt-BR" dirty="0"/>
          </a:p>
        </p:txBody>
      </p:sp>
    </p:spTree>
    <p:extLst>
      <p:ext uri="{BB962C8B-B14F-4D97-AF65-F5344CB8AC3E}">
        <p14:creationId xmlns="" xmlns:p14="http://schemas.microsoft.com/office/powerpoint/2010/main" val="35224411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b="1" dirty="0" smtClean="0"/>
              <a:t>§ 4º</a:t>
            </a:r>
            <a:r>
              <a:rPr lang="pt-BR" dirty="0" smtClean="0"/>
              <a:t> Os candidatos a Vice-Prefeito são solidariamente responsáveis no caso de extrapolação do limite máximo de gastos fixados para os respectivos titulares.</a:t>
            </a:r>
          </a:p>
          <a:p>
            <a:pPr marL="0" indent="0">
              <a:buNone/>
            </a:pPr>
            <a:r>
              <a:rPr lang="pt-BR" b="1" dirty="0" smtClean="0"/>
              <a:t>§ 5º</a:t>
            </a:r>
            <a:r>
              <a:rPr lang="pt-BR" dirty="0" smtClean="0"/>
              <a:t> O gasto de recursos, além dos limites estabelecidos nos termos deste artigo, sujeita os responsáveis ao pagamento de multa no valor de 5 a 10 vezes a quantia em excesso, a qual deverá ser recolhida no prazo de 5 dias úteis, contados da intimação da decisão judicial, podendo os responsáveis responder, ainda, por abuso do poder econômico, na forma do art. 22 da Lei Complementar n. 64/90 (Lei n. 9.504/97, art. 18, § 2º), sem prejuízo de outras sanções cabíveis.</a:t>
            </a:r>
            <a:endParaRPr lang="pt-BR" dirty="0"/>
          </a:p>
        </p:txBody>
      </p:sp>
    </p:spTree>
    <p:extLst>
      <p:ext uri="{BB962C8B-B14F-4D97-AF65-F5344CB8AC3E}">
        <p14:creationId xmlns="" xmlns:p14="http://schemas.microsoft.com/office/powerpoint/2010/main" val="497292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6º</a:t>
            </a:r>
            <a:r>
              <a:rPr lang="pt-BR" dirty="0" smtClean="0"/>
              <a:t> Após registrado, o limite de gastos dos candidatos só poderá ser alterado com a autorização do Juízo Eleitoral, mediante solicitação justificada, com base na ocorrência de fatos supervenientes e imprevisíveis, cujo impacto sobre o financiamento da campanha eleitoral inviabilize o limite de gastos fixado previamente, nos termos do § 1º.</a:t>
            </a:r>
            <a:endParaRPr lang="pt-BR" dirty="0"/>
          </a:p>
        </p:txBody>
      </p:sp>
    </p:spTree>
    <p:extLst>
      <p:ext uri="{BB962C8B-B14F-4D97-AF65-F5344CB8AC3E}">
        <p14:creationId xmlns="" xmlns:p14="http://schemas.microsoft.com/office/powerpoint/2010/main" val="29319247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 7º</a:t>
            </a:r>
            <a:r>
              <a:rPr lang="pt-BR" dirty="0" smtClean="0"/>
              <a:t> O pedido de alteração de limite de gastos a que se refere o parágrafo anterior, devidamente fundamentado, será: </a:t>
            </a:r>
          </a:p>
          <a:p>
            <a:pPr marL="0" indent="0">
              <a:buNone/>
            </a:pPr>
            <a:r>
              <a:rPr lang="pt-BR" b="1" dirty="0" smtClean="0"/>
              <a:t>I – </a:t>
            </a:r>
            <a:r>
              <a:rPr lang="pt-BR" dirty="0" smtClean="0"/>
              <a:t>encaminhado à Justiça Eleitoral pelo partido político a que está filiado o candidato cujo limite de gastos se pretende alterar;</a:t>
            </a:r>
          </a:p>
          <a:p>
            <a:pPr marL="0" indent="0">
              <a:buNone/>
            </a:pPr>
            <a:r>
              <a:rPr lang="pt-BR" b="1" dirty="0" smtClean="0"/>
              <a:t>II –</a:t>
            </a:r>
            <a:r>
              <a:rPr lang="pt-BR" dirty="0" smtClean="0"/>
              <a:t> protocolado e juntado aos autos do processo de registro de candidatura, para apreciação e julgamento pelo Juiz Eleitoral.</a:t>
            </a:r>
            <a:endParaRPr lang="pt-BR" dirty="0"/>
          </a:p>
        </p:txBody>
      </p:sp>
    </p:spTree>
    <p:extLst>
      <p:ext uri="{BB962C8B-B14F-4D97-AF65-F5344CB8AC3E}">
        <p14:creationId xmlns="" xmlns:p14="http://schemas.microsoft.com/office/powerpoint/2010/main" val="2906523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8º</a:t>
            </a:r>
            <a:r>
              <a:rPr lang="pt-BR" dirty="0" smtClean="0"/>
              <a:t> Deferida a alteração, serão atualizadas as informações constantes do Sistema de Registro de Candidaturas (CAND) e no Sistema de Prestação de Contas Eleitorais (SPCE).</a:t>
            </a:r>
          </a:p>
          <a:p>
            <a:pPr marL="0" indent="0">
              <a:buNone/>
            </a:pPr>
            <a:r>
              <a:rPr lang="pt-BR" b="1" dirty="0" smtClean="0"/>
              <a:t>§ 9º</a:t>
            </a:r>
            <a:r>
              <a:rPr lang="pt-BR" dirty="0" smtClean="0"/>
              <a:t> Enquanto não autorizada a alteração do limite de gastos prevista no § 6º, deverá ser observado o limite vigente.</a:t>
            </a:r>
            <a:endParaRPr lang="pt-BR" dirty="0"/>
          </a:p>
        </p:txBody>
      </p:sp>
    </p:spTree>
    <p:extLst>
      <p:ext uri="{BB962C8B-B14F-4D97-AF65-F5344CB8AC3E}">
        <p14:creationId xmlns="" xmlns:p14="http://schemas.microsoft.com/office/powerpoint/2010/main" val="7284572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a:xfrm>
            <a:off x="457200" y="1196752"/>
            <a:ext cx="8229600" cy="4929411"/>
          </a:xfrm>
        </p:spPr>
        <p:txBody>
          <a:bodyPr>
            <a:normAutofit fontScale="70000" lnSpcReduction="20000"/>
          </a:bodyPr>
          <a:lstStyle/>
          <a:p>
            <a:pPr marL="0" indent="0">
              <a:buNone/>
            </a:pPr>
            <a:r>
              <a:rPr lang="pt-BR" b="1" dirty="0" smtClean="0">
                <a:solidFill>
                  <a:srgbClr val="FF0000"/>
                </a:solidFill>
              </a:rPr>
              <a:t>LIMITE DE GASTOS: </a:t>
            </a:r>
          </a:p>
          <a:p>
            <a:pPr marL="0" indent="0">
              <a:buNone/>
            </a:pPr>
            <a:r>
              <a:rPr lang="pt-BR" b="1" dirty="0" smtClean="0"/>
              <a:t>Na legislação:</a:t>
            </a:r>
          </a:p>
          <a:p>
            <a:pPr marL="0" indent="0">
              <a:buNone/>
            </a:pPr>
            <a:endParaRPr lang="pt-BR" b="1" dirty="0" smtClean="0"/>
          </a:p>
          <a:p>
            <a:pPr marL="0" indent="0">
              <a:buNone/>
            </a:pPr>
            <a:r>
              <a:rPr lang="pt-BR" b="1" dirty="0" smtClean="0">
                <a:solidFill>
                  <a:schemeClr val="tx1">
                    <a:lumMod val="95000"/>
                    <a:lumOff val="5000"/>
                  </a:schemeClr>
                </a:solidFill>
              </a:rPr>
              <a:t>Lei 8.713/93: </a:t>
            </a: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39. </a:t>
            </a:r>
            <a:r>
              <a:rPr lang="pt-BR" dirty="0" smtClean="0">
                <a:solidFill>
                  <a:schemeClr val="tx1">
                    <a:lumMod val="95000"/>
                    <a:lumOff val="5000"/>
                  </a:schemeClr>
                </a:solidFill>
              </a:rPr>
              <a:t>Até cinco dias após a escolha dos candidatos, os órgãos de direção regional comunicarão ao órgão de direção nacional do partido o número de candidatos e o limite de gastos estabelecido para cada eleição na respectiva circunscrição.”</a:t>
            </a: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40. </a:t>
            </a:r>
            <a:r>
              <a:rPr lang="pt-BR" dirty="0" smtClean="0">
                <a:solidFill>
                  <a:schemeClr val="tx1">
                    <a:lumMod val="95000"/>
                    <a:lumOff val="5000"/>
                  </a:schemeClr>
                </a:solidFill>
              </a:rPr>
              <a:t>O </a:t>
            </a:r>
            <a:r>
              <a:rPr lang="pt-BR" b="1" u="sng" dirty="0" smtClean="0">
                <a:solidFill>
                  <a:schemeClr val="tx1">
                    <a:lumMod val="95000"/>
                    <a:lumOff val="5000"/>
                  </a:schemeClr>
                </a:solidFill>
              </a:rPr>
              <a:t>órgão de direção nacional </a:t>
            </a:r>
            <a:r>
              <a:rPr lang="pt-BR" dirty="0" smtClean="0">
                <a:solidFill>
                  <a:schemeClr val="tx1">
                    <a:lumMod val="95000"/>
                    <a:lumOff val="5000"/>
                  </a:schemeClr>
                </a:solidFill>
              </a:rPr>
              <a:t>consolidará os limites de gastos estabelecidos para cada circunscrição, acrescidos do limite que fixar para a eleição presidencial, e </a:t>
            </a:r>
            <a:r>
              <a:rPr lang="pt-BR" b="1" u="sng" dirty="0" smtClean="0">
                <a:solidFill>
                  <a:schemeClr val="tx1">
                    <a:lumMod val="95000"/>
                    <a:lumOff val="5000"/>
                  </a:schemeClr>
                </a:solidFill>
              </a:rPr>
              <a:t>solicitará ao Ministério da Fazenda a emissão de Bônus Eleitorais </a:t>
            </a:r>
            <a:r>
              <a:rPr lang="pt-BR" dirty="0" smtClean="0">
                <a:solidFill>
                  <a:schemeClr val="tx1">
                    <a:lumMod val="95000"/>
                    <a:lumOff val="5000"/>
                  </a:schemeClr>
                </a:solidFill>
              </a:rPr>
              <a:t>ao portador em valor correspondente ao total de gastos previstos pelo partido para todas as eleições de que trata esta Lei.” (g.n.)</a:t>
            </a:r>
          </a:p>
        </p:txBody>
      </p:sp>
    </p:spTree>
    <p:extLst>
      <p:ext uri="{BB962C8B-B14F-4D97-AF65-F5344CB8AC3E}">
        <p14:creationId xmlns="" xmlns:p14="http://schemas.microsoft.com/office/powerpoint/2010/main" val="40356175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solidFill>
                  <a:srgbClr val="FF0000"/>
                </a:solidFill>
              </a:rPr>
              <a:t>LIMITE DE GASTOS: </a:t>
            </a:r>
          </a:p>
          <a:p>
            <a:pPr marL="0" indent="0">
              <a:buNone/>
            </a:pPr>
            <a:r>
              <a:rPr lang="pt-BR" b="1" dirty="0" smtClean="0">
                <a:solidFill>
                  <a:schemeClr val="tx1">
                    <a:lumMod val="95000"/>
                    <a:lumOff val="5000"/>
                  </a:schemeClr>
                </a:solidFill>
              </a:rPr>
              <a:t>Lei 9.100/95: </a:t>
            </a: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34. </a:t>
            </a:r>
            <a:r>
              <a:rPr lang="pt-BR" dirty="0" smtClean="0">
                <a:solidFill>
                  <a:schemeClr val="tx1">
                    <a:lumMod val="95000"/>
                    <a:lumOff val="5000"/>
                  </a:schemeClr>
                </a:solidFill>
              </a:rPr>
              <a:t>Juntamente com o pedido de registro de seus candidatos, os </a:t>
            </a:r>
            <a:r>
              <a:rPr lang="pt-BR" b="1" u="sng" dirty="0" smtClean="0">
                <a:solidFill>
                  <a:schemeClr val="tx1">
                    <a:lumMod val="95000"/>
                    <a:lumOff val="5000"/>
                  </a:schemeClr>
                </a:solidFill>
              </a:rPr>
              <a:t>partidos e coligações </a:t>
            </a:r>
            <a:r>
              <a:rPr lang="pt-BR" dirty="0" smtClean="0">
                <a:solidFill>
                  <a:schemeClr val="tx1">
                    <a:lumMod val="95000"/>
                    <a:lumOff val="5000"/>
                  </a:schemeClr>
                </a:solidFill>
              </a:rPr>
              <a:t>comunicarão </a:t>
            </a:r>
            <a:r>
              <a:rPr lang="pt-BR" b="1" u="sng" dirty="0" smtClean="0">
                <a:solidFill>
                  <a:schemeClr val="tx1">
                    <a:lumMod val="95000"/>
                    <a:lumOff val="5000"/>
                  </a:schemeClr>
                </a:solidFill>
              </a:rPr>
              <a:t>à Justiça Eleitoral</a:t>
            </a:r>
            <a:r>
              <a:rPr lang="pt-BR" dirty="0" smtClean="0">
                <a:solidFill>
                  <a:schemeClr val="tx1">
                    <a:lumMod val="95000"/>
                    <a:lumOff val="5000"/>
                  </a:schemeClr>
                </a:solidFill>
              </a:rPr>
              <a:t> os valores máximos de gastos que despenderão por candidatura em cada eleição a que concorrerem. </a:t>
            </a:r>
            <a:r>
              <a:rPr lang="pt-BR" b="1" dirty="0" smtClean="0">
                <a:solidFill>
                  <a:schemeClr val="tx1">
                    <a:lumMod val="95000"/>
                    <a:lumOff val="5000"/>
                  </a:schemeClr>
                </a:solidFill>
              </a:rPr>
              <a:t>Parágrafo único.</a:t>
            </a:r>
            <a:r>
              <a:rPr lang="pt-BR" dirty="0" smtClean="0">
                <a:solidFill>
                  <a:schemeClr val="tx1">
                    <a:lumMod val="95000"/>
                    <a:lumOff val="5000"/>
                  </a:schemeClr>
                </a:solidFill>
              </a:rPr>
              <a:t> Tratando-se de coligação, os valores máximos de gastos deverão ser iguais para os candidatos de cada partido que as integra.” (g.n.)</a:t>
            </a:r>
          </a:p>
        </p:txBody>
      </p:sp>
    </p:spTree>
    <p:extLst>
      <p:ext uri="{BB962C8B-B14F-4D97-AF65-F5344CB8AC3E}">
        <p14:creationId xmlns="" xmlns:p14="http://schemas.microsoft.com/office/powerpoint/2010/main" val="23665158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92500"/>
          </a:bodyPr>
          <a:lstStyle/>
          <a:p>
            <a:pPr algn="just"/>
            <a:r>
              <a:rPr lang="pt-BR" dirty="0" smtClean="0"/>
              <a:t>Concentração das fontes de financiamento: PESSOAS JURÍDICAS DE GRANDE PORTE</a:t>
            </a:r>
          </a:p>
          <a:p>
            <a:pPr algn="just"/>
            <a:r>
              <a:rPr lang="pt-BR" dirty="0" smtClean="0"/>
              <a:t>Eleições 2010: R$ 3 bilhões </a:t>
            </a:r>
          </a:p>
          <a:p>
            <a:pPr algn="just"/>
            <a:r>
              <a:rPr lang="pt-BR" dirty="0" smtClean="0"/>
              <a:t>Doações de Pessoas Jurídicas: R$ 2,2 bilhões</a:t>
            </a:r>
          </a:p>
          <a:p>
            <a:pPr algn="just"/>
            <a:r>
              <a:rPr lang="pt-BR" dirty="0" smtClean="0"/>
              <a:t>Quase 20.000 pessoas jurídicas</a:t>
            </a:r>
          </a:p>
          <a:p>
            <a:pPr algn="just"/>
            <a:r>
              <a:rPr lang="pt-BR" dirty="0" smtClean="0"/>
              <a:t>70 empresas: metade das doações</a:t>
            </a:r>
          </a:p>
          <a:p>
            <a:pPr algn="just"/>
            <a:r>
              <a:rPr lang="pt-BR" dirty="0" smtClean="0"/>
              <a:t>15 empresas: um terço das doações</a:t>
            </a:r>
          </a:p>
          <a:p>
            <a:pPr algn="just"/>
            <a:r>
              <a:rPr lang="pt-BR" dirty="0" smtClean="0"/>
              <a:t>Somente pessoas físicas votam</a:t>
            </a:r>
          </a:p>
          <a:p>
            <a:pPr marL="0" indent="0" algn="just">
              <a:buNone/>
            </a:pPr>
            <a:r>
              <a:rPr lang="pt-BR" dirty="0" smtClean="0"/>
              <a:t>(Mancuso; Ferraz, 2011)</a:t>
            </a:r>
            <a:endParaRPr lang="pt-BR" dirty="0"/>
          </a:p>
        </p:txBody>
      </p:sp>
    </p:spTree>
    <p:extLst>
      <p:ext uri="{BB962C8B-B14F-4D97-AF65-F5344CB8AC3E}">
        <p14:creationId xmlns="" xmlns:p14="http://schemas.microsoft.com/office/powerpoint/2010/main" val="2045255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LIMITE DE GASTOS: </a:t>
            </a:r>
          </a:p>
          <a:p>
            <a:pPr marL="0" indent="0">
              <a:buNone/>
            </a:pPr>
            <a:endParaRPr lang="pt-BR" b="1" dirty="0" smtClean="0"/>
          </a:p>
          <a:p>
            <a:pPr marL="0" indent="0">
              <a:buNone/>
            </a:pPr>
            <a:r>
              <a:rPr lang="pt-BR" b="1" dirty="0" smtClean="0">
                <a:solidFill>
                  <a:schemeClr val="tx1">
                    <a:lumMod val="95000"/>
                    <a:lumOff val="5000"/>
                  </a:schemeClr>
                </a:solidFill>
              </a:rPr>
              <a:t>Lei 9.504/97:</a:t>
            </a: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18. </a:t>
            </a:r>
            <a:r>
              <a:rPr lang="pt-BR" dirty="0" smtClean="0">
                <a:solidFill>
                  <a:schemeClr val="tx1">
                    <a:lumMod val="95000"/>
                    <a:lumOff val="5000"/>
                  </a:schemeClr>
                </a:solidFill>
              </a:rPr>
              <a:t>Juntamente com o pedido de registro de seus candidatos, os </a:t>
            </a:r>
            <a:r>
              <a:rPr lang="pt-BR" b="1" dirty="0" smtClean="0">
                <a:solidFill>
                  <a:schemeClr val="tx1">
                    <a:lumMod val="95000"/>
                    <a:lumOff val="5000"/>
                  </a:schemeClr>
                </a:solidFill>
              </a:rPr>
              <a:t>partidos e coligações</a:t>
            </a:r>
            <a:r>
              <a:rPr lang="pt-BR" dirty="0" smtClean="0">
                <a:solidFill>
                  <a:schemeClr val="tx1">
                    <a:lumMod val="95000"/>
                    <a:lumOff val="5000"/>
                  </a:schemeClr>
                </a:solidFill>
              </a:rPr>
              <a:t> comunicarão </a:t>
            </a:r>
            <a:r>
              <a:rPr lang="pt-BR" b="1" dirty="0" smtClean="0">
                <a:solidFill>
                  <a:schemeClr val="tx1">
                    <a:lumMod val="95000"/>
                    <a:lumOff val="5000"/>
                  </a:schemeClr>
                </a:solidFill>
              </a:rPr>
              <a:t>à Justiça Eleitoral</a:t>
            </a:r>
            <a:r>
              <a:rPr lang="pt-BR" dirty="0" smtClean="0">
                <a:solidFill>
                  <a:schemeClr val="tx1">
                    <a:lumMod val="95000"/>
                    <a:lumOff val="5000"/>
                  </a:schemeClr>
                </a:solidFill>
              </a:rPr>
              <a:t> os valores máximos de gastos que farão por candidatura em cada eleição em que concorrerem. </a:t>
            </a:r>
          </a:p>
          <a:p>
            <a:pPr marL="0" indent="0">
              <a:buNone/>
            </a:pPr>
            <a:r>
              <a:rPr lang="pt-BR" dirty="0"/>
              <a:t>§</a:t>
            </a:r>
            <a:r>
              <a:rPr lang="pt-BR" dirty="0" smtClean="0"/>
              <a:t> 1º Tratando-se de coligação, cada partido que a integra fixará o valor máximo de gastos de que trata este artigo.</a:t>
            </a:r>
          </a:p>
          <a:p>
            <a:pPr marL="0" indent="0">
              <a:buNone/>
            </a:pPr>
            <a:r>
              <a:rPr lang="pt-BR" dirty="0" smtClean="0"/>
              <a:t>§ 2º Gastar recursos além dos valores declarados nos termos deste artigo sujeita o responsável ao pagamento de </a:t>
            </a:r>
            <a:r>
              <a:rPr lang="pt-BR" b="1" dirty="0" smtClean="0"/>
              <a:t>multa no valor de cinco a dez vezes a quantia em excesso</a:t>
            </a:r>
            <a:r>
              <a:rPr lang="pt-BR" dirty="0" smtClean="0"/>
              <a:t>.” (g.n.)</a:t>
            </a:r>
            <a:endParaRPr lang="pt-BR" dirty="0" smtClean="0">
              <a:solidFill>
                <a:schemeClr val="tx1">
                  <a:lumMod val="95000"/>
                  <a:lumOff val="5000"/>
                </a:schemeClr>
              </a:solidFill>
            </a:endParaRPr>
          </a:p>
        </p:txBody>
      </p:sp>
    </p:spTree>
    <p:extLst>
      <p:ext uri="{BB962C8B-B14F-4D97-AF65-F5344CB8AC3E}">
        <p14:creationId xmlns="" xmlns:p14="http://schemas.microsoft.com/office/powerpoint/2010/main" val="9397200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b="1" dirty="0" smtClean="0">
                <a:solidFill>
                  <a:srgbClr val="FF0000"/>
                </a:solidFill>
              </a:rPr>
              <a:t>LIMITE DE GASTOS: </a:t>
            </a:r>
          </a:p>
          <a:p>
            <a:pPr marL="0" indent="0">
              <a:buNone/>
            </a:pPr>
            <a:r>
              <a:rPr lang="pt-BR" b="1" dirty="0" smtClean="0">
                <a:solidFill>
                  <a:schemeClr val="tx1">
                    <a:lumMod val="95000"/>
                    <a:lumOff val="5000"/>
                  </a:schemeClr>
                </a:solidFill>
              </a:rPr>
              <a:t>Lei 11.300/06:</a:t>
            </a:r>
          </a:p>
          <a:p>
            <a:pPr marL="0" indent="0">
              <a:buNone/>
            </a:pPr>
            <a:endParaRPr lang="pt-BR" b="1" dirty="0" smtClean="0">
              <a:solidFill>
                <a:schemeClr val="tx1">
                  <a:lumMod val="95000"/>
                  <a:lumOff val="5000"/>
                </a:schemeClr>
              </a:solidFill>
            </a:endParaRP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17-A.</a:t>
            </a:r>
            <a:r>
              <a:rPr lang="pt-BR" dirty="0" smtClean="0">
                <a:solidFill>
                  <a:schemeClr val="tx1">
                    <a:lumMod val="95000"/>
                    <a:lumOff val="5000"/>
                  </a:schemeClr>
                </a:solidFill>
              </a:rPr>
              <a:t> A cada eleição caberá à </a:t>
            </a:r>
            <a:r>
              <a:rPr lang="pt-BR" b="1" dirty="0" smtClean="0">
                <a:solidFill>
                  <a:schemeClr val="tx1">
                    <a:lumMod val="95000"/>
                    <a:lumOff val="5000"/>
                  </a:schemeClr>
                </a:solidFill>
              </a:rPr>
              <a:t>lei</a:t>
            </a:r>
            <a:r>
              <a:rPr lang="pt-BR" dirty="0" smtClean="0">
                <a:solidFill>
                  <a:schemeClr val="tx1">
                    <a:lumMod val="95000"/>
                    <a:lumOff val="5000"/>
                  </a:schemeClr>
                </a:solidFill>
              </a:rPr>
              <a:t>, observadas as </a:t>
            </a:r>
            <a:r>
              <a:rPr lang="pt-BR" b="1" dirty="0" smtClean="0">
                <a:solidFill>
                  <a:schemeClr val="tx1">
                    <a:lumMod val="95000"/>
                    <a:lumOff val="5000"/>
                  </a:schemeClr>
                </a:solidFill>
              </a:rPr>
              <a:t>peculiaridades locais</a:t>
            </a:r>
            <a:r>
              <a:rPr lang="pt-BR" dirty="0" smtClean="0">
                <a:solidFill>
                  <a:schemeClr val="tx1">
                    <a:lumMod val="95000"/>
                    <a:lumOff val="5000"/>
                  </a:schemeClr>
                </a:solidFill>
              </a:rPr>
              <a:t>, fixar </a:t>
            </a:r>
            <a:r>
              <a:rPr lang="pt-BR" b="1" dirty="0" smtClean="0">
                <a:solidFill>
                  <a:schemeClr val="tx1">
                    <a:lumMod val="95000"/>
                    <a:lumOff val="5000"/>
                  </a:schemeClr>
                </a:solidFill>
              </a:rPr>
              <a:t>até o dia 10 de junho</a:t>
            </a:r>
            <a:r>
              <a:rPr lang="pt-BR" dirty="0" smtClean="0">
                <a:solidFill>
                  <a:schemeClr val="tx1">
                    <a:lumMod val="95000"/>
                    <a:lumOff val="5000"/>
                  </a:schemeClr>
                </a:solidFill>
              </a:rPr>
              <a:t> de cada ano eleitoral o limite dos gastos de campanha para os cargos em disputa; </a:t>
            </a:r>
            <a:r>
              <a:rPr lang="pt-BR" b="1" dirty="0" smtClean="0">
                <a:solidFill>
                  <a:schemeClr val="tx1">
                    <a:lumMod val="95000"/>
                    <a:lumOff val="5000"/>
                  </a:schemeClr>
                </a:solidFill>
              </a:rPr>
              <a:t>não sendo editada lei</a:t>
            </a:r>
            <a:r>
              <a:rPr lang="pt-BR" dirty="0" smtClean="0">
                <a:solidFill>
                  <a:schemeClr val="tx1">
                    <a:lumMod val="95000"/>
                    <a:lumOff val="5000"/>
                  </a:schemeClr>
                </a:solidFill>
              </a:rPr>
              <a:t> até a data estabelecida, caberá a </a:t>
            </a:r>
            <a:r>
              <a:rPr lang="pt-BR" b="1" dirty="0" smtClean="0">
                <a:solidFill>
                  <a:schemeClr val="tx1">
                    <a:lumMod val="95000"/>
                    <a:lumOff val="5000"/>
                  </a:schemeClr>
                </a:solidFill>
              </a:rPr>
              <a:t>cada partido</a:t>
            </a:r>
            <a:r>
              <a:rPr lang="pt-BR" dirty="0" smtClean="0">
                <a:solidFill>
                  <a:schemeClr val="tx1">
                    <a:lumMod val="95000"/>
                    <a:lumOff val="5000"/>
                  </a:schemeClr>
                </a:solidFill>
              </a:rPr>
              <a:t> fixar o limite de gastos, comunicando </a:t>
            </a:r>
            <a:r>
              <a:rPr lang="pt-BR" b="1" dirty="0" smtClean="0">
                <a:solidFill>
                  <a:schemeClr val="tx1">
                    <a:lumMod val="95000"/>
                    <a:lumOff val="5000"/>
                  </a:schemeClr>
                </a:solidFill>
              </a:rPr>
              <a:t>à Justiça Eleitoral</a:t>
            </a:r>
            <a:r>
              <a:rPr lang="pt-BR" dirty="0" smtClean="0">
                <a:solidFill>
                  <a:schemeClr val="tx1">
                    <a:lumMod val="95000"/>
                    <a:lumOff val="5000"/>
                  </a:schemeClr>
                </a:solidFill>
              </a:rPr>
              <a:t>, que dará a essas informações </a:t>
            </a:r>
            <a:r>
              <a:rPr lang="pt-BR" b="1" dirty="0" smtClean="0">
                <a:solidFill>
                  <a:schemeClr val="tx1">
                    <a:lumMod val="95000"/>
                    <a:lumOff val="5000"/>
                  </a:schemeClr>
                </a:solidFill>
              </a:rPr>
              <a:t>ampla publicidade</a:t>
            </a:r>
            <a:r>
              <a:rPr lang="pt-BR" dirty="0" smtClean="0">
                <a:solidFill>
                  <a:schemeClr val="tx1">
                    <a:lumMod val="95000"/>
                    <a:lumOff val="5000"/>
                  </a:schemeClr>
                </a:solidFill>
              </a:rPr>
              <a:t>.” (g.n.)</a:t>
            </a:r>
          </a:p>
        </p:txBody>
      </p:sp>
    </p:spTree>
    <p:extLst>
      <p:ext uri="{BB962C8B-B14F-4D97-AF65-F5344CB8AC3E}">
        <p14:creationId xmlns="" xmlns:p14="http://schemas.microsoft.com/office/powerpoint/2010/main" val="19702636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LIMITE DE GASTOS: </a:t>
            </a:r>
          </a:p>
          <a:p>
            <a:pPr marL="0" indent="0">
              <a:buNone/>
            </a:pPr>
            <a:r>
              <a:rPr lang="pt-BR" b="1" dirty="0" smtClean="0">
                <a:solidFill>
                  <a:schemeClr val="tx1">
                    <a:lumMod val="95000"/>
                    <a:lumOff val="5000"/>
                  </a:schemeClr>
                </a:solidFill>
              </a:rPr>
              <a:t>Lei 11.300/06:</a:t>
            </a:r>
          </a:p>
          <a:p>
            <a:pPr marL="0" indent="0">
              <a:buNone/>
            </a:pPr>
            <a:r>
              <a:rPr lang="pt-BR" dirty="0" smtClean="0">
                <a:solidFill>
                  <a:schemeClr val="tx1">
                    <a:lumMod val="95000"/>
                    <a:lumOff val="5000"/>
                  </a:schemeClr>
                </a:solidFill>
              </a:rPr>
              <a:t>“</a:t>
            </a:r>
            <a:r>
              <a:rPr lang="pt-BR" b="1" dirty="0" smtClean="0">
                <a:solidFill>
                  <a:schemeClr val="tx1">
                    <a:lumMod val="95000"/>
                    <a:lumOff val="5000"/>
                  </a:schemeClr>
                </a:solidFill>
              </a:rPr>
              <a:t>Art. 18.</a:t>
            </a:r>
            <a:r>
              <a:rPr lang="pt-BR" dirty="0" smtClean="0">
                <a:solidFill>
                  <a:schemeClr val="tx1">
                    <a:lumMod val="95000"/>
                    <a:lumOff val="5000"/>
                  </a:schemeClr>
                </a:solidFill>
              </a:rPr>
              <a:t> No pedido de registro de seus candidatos, os partidos e coligações comunicarão aos respectivos Tribunais Eleitorais os valores máximos de gastos que farão por cargo eletivo em cada eleição a que concorrerem, observados os limites estabelecidos, nos termos do art. 17-A desta Lei.</a:t>
            </a:r>
          </a:p>
          <a:p>
            <a:pPr marL="0" indent="0">
              <a:buNone/>
            </a:pPr>
            <a:r>
              <a:rPr lang="pt-BR" dirty="0" smtClean="0"/>
              <a:t>§ 1º Tratando-se de coligação, cada partido que a integra fixará o valor máximo de gastos de que trata este artigo.</a:t>
            </a:r>
          </a:p>
          <a:p>
            <a:pPr marL="0" indent="0">
              <a:buNone/>
            </a:pPr>
            <a:r>
              <a:rPr lang="pt-BR" dirty="0" smtClean="0"/>
              <a:t>§ 2º Gastar recursos além dos valores declarados nos termos deste artigo sujeita o responsável ao pagamento de multa no valor de cinco a dez vezes a quantia em excesso.”</a:t>
            </a:r>
            <a:endParaRPr lang="pt-BR" dirty="0" smtClean="0">
              <a:solidFill>
                <a:schemeClr val="tx1">
                  <a:lumMod val="95000"/>
                  <a:lumOff val="5000"/>
                </a:schemeClr>
              </a:solidFill>
            </a:endParaRPr>
          </a:p>
        </p:txBody>
      </p:sp>
    </p:spTree>
    <p:extLst>
      <p:ext uri="{BB962C8B-B14F-4D97-AF65-F5344CB8AC3E}">
        <p14:creationId xmlns="" xmlns:p14="http://schemas.microsoft.com/office/powerpoint/2010/main" val="53596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LIMITE DE GASTOS: </a:t>
            </a:r>
          </a:p>
          <a:p>
            <a:pPr marL="0" indent="0">
              <a:buNone/>
            </a:pPr>
            <a:r>
              <a:rPr lang="pt-BR" b="1" dirty="0" smtClean="0"/>
              <a:t>Na regulamentação:</a:t>
            </a:r>
          </a:p>
          <a:p>
            <a:pPr marL="0" indent="0">
              <a:buNone/>
            </a:pPr>
            <a:r>
              <a:rPr lang="pt-BR" b="1" dirty="0" smtClean="0"/>
              <a:t>2000 – </a:t>
            </a:r>
            <a:r>
              <a:rPr lang="pt-BR" dirty="0" smtClean="0"/>
              <a:t>Valores do vice incluídos nos do titular (art. 2º, § 1º, res. 20.566)</a:t>
            </a:r>
          </a:p>
          <a:p>
            <a:pPr marL="0" indent="0">
              <a:buNone/>
            </a:pPr>
            <a:r>
              <a:rPr lang="pt-BR" b="1" dirty="0" smtClean="0"/>
              <a:t>2002 – </a:t>
            </a:r>
            <a:r>
              <a:rPr lang="pt-BR" dirty="0" smtClean="0"/>
              <a:t>Valores do vice e dos suplentes incluídos nos do titular (art. 3º, § 2º, res. 20.987)</a:t>
            </a:r>
          </a:p>
          <a:p>
            <a:pPr marL="0" indent="0">
              <a:buNone/>
            </a:pPr>
            <a:r>
              <a:rPr lang="pt-BR" b="1" dirty="0" smtClean="0"/>
              <a:t>2006 – </a:t>
            </a:r>
            <a:r>
              <a:rPr lang="pt-BR" dirty="0" smtClean="0"/>
              <a:t>Penalidades para </a:t>
            </a:r>
            <a:r>
              <a:rPr lang="pt-BR" dirty="0"/>
              <a:t>a</a:t>
            </a:r>
            <a:r>
              <a:rPr lang="pt-BR" dirty="0" smtClean="0"/>
              <a:t> extrapolação (art. 3º, § 3º, res. 22.250)</a:t>
            </a:r>
          </a:p>
          <a:p>
            <a:pPr marL="0" indent="0">
              <a:buNone/>
            </a:pPr>
            <a:r>
              <a:rPr lang="pt-BR" b="1" dirty="0" smtClean="0"/>
              <a:t>2008 – </a:t>
            </a:r>
            <a:r>
              <a:rPr lang="pt-BR" dirty="0" smtClean="0"/>
              <a:t>Absorção das novidades da lei 11.300/2006: lei fixadora até 10/6; se não, partidos informam por cargo eletivo os limites (art. 2º da res. 22.715)</a:t>
            </a:r>
          </a:p>
          <a:p>
            <a:pPr marL="0" indent="0">
              <a:buNone/>
            </a:pPr>
            <a:r>
              <a:rPr lang="pt-BR" b="1" dirty="0" smtClean="0"/>
              <a:t>2010 – </a:t>
            </a:r>
            <a:r>
              <a:rPr lang="pt-BR" dirty="0" smtClean="0"/>
              <a:t>Vices e Suplentes são solidariamente responsáveis pela extrapolação do limite de gastos (art. 2º</a:t>
            </a:r>
            <a:r>
              <a:rPr lang="pt-BR" dirty="0"/>
              <a:t>, </a:t>
            </a:r>
            <a:r>
              <a:rPr lang="pt-BR" dirty="0" smtClean="0"/>
              <a:t>§ 4º, res. 23.217)</a:t>
            </a:r>
            <a:endParaRPr lang="pt-BR" b="1" dirty="0" smtClean="0"/>
          </a:p>
        </p:txBody>
      </p:sp>
    </p:spTree>
    <p:extLst>
      <p:ext uri="{BB962C8B-B14F-4D97-AF65-F5344CB8AC3E}">
        <p14:creationId xmlns="" xmlns:p14="http://schemas.microsoft.com/office/powerpoint/2010/main" val="421116133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ANOTAÇÕES</a:t>
            </a:r>
            <a:endParaRPr lang="pt-BR" b="1" dirty="0"/>
          </a:p>
        </p:txBody>
      </p:sp>
      <p:sp>
        <p:nvSpPr>
          <p:cNvPr id="3" name="Espaço Reservado para Conteúdo 2"/>
          <p:cNvSpPr>
            <a:spLocks noGrp="1"/>
          </p:cNvSpPr>
          <p:nvPr>
            <p:ph idx="1"/>
          </p:nvPr>
        </p:nvSpPr>
        <p:spPr>
          <a:xfrm>
            <a:off x="467544" y="1340768"/>
            <a:ext cx="8229600" cy="5112568"/>
          </a:xfrm>
        </p:spPr>
        <p:txBody>
          <a:bodyPr>
            <a:normAutofit fontScale="92500" lnSpcReduction="10000"/>
          </a:bodyPr>
          <a:lstStyle/>
          <a:p>
            <a:pPr marL="0" indent="0">
              <a:buNone/>
            </a:pPr>
            <a:r>
              <a:rPr lang="pt-BR" b="1" dirty="0" smtClean="0">
                <a:solidFill>
                  <a:srgbClr val="FF0000"/>
                </a:solidFill>
              </a:rPr>
              <a:t>ALTERAÇÃO DO LIMITE DE GASTOS: </a:t>
            </a:r>
          </a:p>
          <a:p>
            <a:pPr marL="0" indent="0">
              <a:buNone/>
            </a:pPr>
            <a:r>
              <a:rPr lang="pt-BR" b="1" dirty="0" smtClean="0"/>
              <a:t>Na regulamentação:</a:t>
            </a:r>
          </a:p>
          <a:p>
            <a:pPr marL="0" indent="0">
              <a:buNone/>
            </a:pPr>
            <a:r>
              <a:rPr lang="pt-BR" b="1" dirty="0" smtClean="0"/>
              <a:t>2002 – </a:t>
            </a:r>
            <a:r>
              <a:rPr lang="pt-BR" dirty="0" smtClean="0"/>
              <a:t>Solicitação justificada e autorização da Justiça Eleitoral (art. 3º, § 3º, res. 20.987) – procedimento da res. 21.118/02, art. 2º </a:t>
            </a:r>
          </a:p>
          <a:p>
            <a:pPr marL="0" indent="0">
              <a:buNone/>
            </a:pPr>
            <a:r>
              <a:rPr lang="pt-BR" b="1" dirty="0" smtClean="0"/>
              <a:t>2004 – </a:t>
            </a:r>
            <a:r>
              <a:rPr lang="pt-BR" dirty="0" smtClean="0"/>
              <a:t>Exigência de fato superveniente e imprevisível com impacto na campanha eleitoral (art. 5º da res. 21.609)</a:t>
            </a:r>
          </a:p>
          <a:p>
            <a:pPr marL="0" indent="0">
              <a:buNone/>
            </a:pPr>
            <a:r>
              <a:rPr lang="pt-BR" b="1" dirty="0" smtClean="0">
                <a:solidFill>
                  <a:srgbClr val="0070C0"/>
                </a:solidFill>
              </a:rPr>
              <a:t>Pressupostos (Schlickmann, 2010, p. 240): a) superveniência; b) imprevisibilidade; c) impacto efetivo na campanha eleitoral</a:t>
            </a:r>
          </a:p>
        </p:txBody>
      </p:sp>
    </p:spTree>
    <p:extLst>
      <p:ext uri="{BB962C8B-B14F-4D97-AF65-F5344CB8AC3E}">
        <p14:creationId xmlns="" xmlns:p14="http://schemas.microsoft.com/office/powerpoint/2010/main" val="25461532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lgn="ctr">
              <a:buNone/>
            </a:pPr>
            <a:r>
              <a:rPr lang="pt-BR" sz="2800" b="1" dirty="0" smtClean="0"/>
              <a:t>SEÇÃO II – DOS RECIBOS ELEITORAIS</a:t>
            </a:r>
          </a:p>
          <a:p>
            <a:pPr marL="0" indent="0">
              <a:buNone/>
            </a:pPr>
            <a:endParaRPr lang="pt-BR" dirty="0" smtClean="0"/>
          </a:p>
          <a:p>
            <a:pPr marL="0" indent="0">
              <a:buNone/>
            </a:pPr>
            <a:r>
              <a:rPr lang="pt-BR" b="1" dirty="0" smtClean="0"/>
              <a:t>Art. 4º</a:t>
            </a:r>
            <a:r>
              <a:rPr lang="pt-BR" dirty="0" smtClean="0"/>
              <a:t> Toda e qualquer arrecadação de recursos para a campanha eleitoral, financeiros ou estimáveis em dinheiro, só poderá ser efetivada mediante a emissão do recibo eleitoral.</a:t>
            </a:r>
          </a:p>
          <a:p>
            <a:endParaRPr lang="pt-BR" dirty="0"/>
          </a:p>
        </p:txBody>
      </p:sp>
    </p:spTree>
    <p:extLst>
      <p:ext uri="{BB962C8B-B14F-4D97-AF65-F5344CB8AC3E}">
        <p14:creationId xmlns="" xmlns:p14="http://schemas.microsoft.com/office/powerpoint/2010/main" val="10131587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62500" lnSpcReduction="20000"/>
          </a:bodyPr>
          <a:lstStyle/>
          <a:p>
            <a:pPr marL="0" indent="0">
              <a:buNone/>
            </a:pPr>
            <a:r>
              <a:rPr lang="pt-BR" sz="2500" b="1" dirty="0" smtClean="0">
                <a:solidFill>
                  <a:srgbClr val="FF0000"/>
                </a:solidFill>
              </a:rPr>
              <a:t>RECIBOS ELEITORAIS:</a:t>
            </a:r>
          </a:p>
          <a:p>
            <a:pPr marL="0" indent="0">
              <a:buNone/>
            </a:pPr>
            <a:r>
              <a:rPr lang="pt-BR" sz="3300" b="1" dirty="0" smtClean="0"/>
              <a:t>Na legislação</a:t>
            </a:r>
            <a:r>
              <a:rPr lang="pt-BR" sz="2500" b="1" dirty="0" smtClean="0"/>
              <a:t>:</a:t>
            </a:r>
          </a:p>
          <a:p>
            <a:pPr marL="0" indent="0">
              <a:buNone/>
            </a:pPr>
            <a:r>
              <a:rPr lang="pt-BR" b="1" dirty="0" smtClean="0"/>
              <a:t>Lei 8.713/93: </a:t>
            </a:r>
          </a:p>
          <a:p>
            <a:pPr marL="0" indent="0">
              <a:buNone/>
            </a:pPr>
            <a:r>
              <a:rPr lang="pt-BR" dirty="0" smtClean="0"/>
              <a:t>“</a:t>
            </a:r>
            <a:r>
              <a:rPr lang="pt-BR" b="1" u="sng" dirty="0" smtClean="0"/>
              <a:t>Art. 41. </a:t>
            </a:r>
            <a:r>
              <a:rPr lang="pt-BR" dirty="0" smtClean="0"/>
              <a:t>O </a:t>
            </a:r>
            <a:r>
              <a:rPr lang="pt-BR" b="1" u="sng" dirty="0" smtClean="0"/>
              <a:t>Ministério da Fazenda</a:t>
            </a:r>
            <a:r>
              <a:rPr lang="pt-BR" dirty="0" smtClean="0"/>
              <a:t> emitirá os </a:t>
            </a:r>
            <a:r>
              <a:rPr lang="pt-BR" b="1" u="sng" dirty="0" smtClean="0"/>
              <a:t>Bônus Eleitorais ao Portador</a:t>
            </a:r>
            <a:r>
              <a:rPr lang="pt-BR" dirty="0" smtClean="0"/>
              <a:t>, os quais deverão: I – indicar o valor em moeda da doação, convertido em unidade fiscal de referência (UFIR); II – ser previamente numerados, para fins de identificação de sua distribuição posterior aos partidos; III – ser emitidos em valores variados.” (g.n.)</a:t>
            </a:r>
          </a:p>
          <a:p>
            <a:pPr marL="0" indent="0">
              <a:buNone/>
            </a:pPr>
            <a:r>
              <a:rPr lang="pt-BR" dirty="0" smtClean="0"/>
              <a:t>“</a:t>
            </a:r>
            <a:r>
              <a:rPr lang="pt-BR" b="1" dirty="0" smtClean="0"/>
              <a:t>Art. 42. </a:t>
            </a:r>
            <a:r>
              <a:rPr lang="pt-BR" dirty="0" smtClean="0"/>
              <a:t>O órgão de direção nacional do partido repassará aos regionais os Bônus correspondentes à respectiva circunscrição, os quais serão distribuídos aos candidatos no limite individual permitido para seus gastos.”</a:t>
            </a:r>
          </a:p>
          <a:p>
            <a:pPr marL="0" indent="0">
              <a:buNone/>
            </a:pPr>
            <a:r>
              <a:rPr lang="pt-BR" dirty="0" smtClean="0"/>
              <a:t>“</a:t>
            </a:r>
            <a:r>
              <a:rPr lang="pt-BR" b="1" dirty="0" smtClean="0"/>
              <a:t>Art. 43. Toda doação </a:t>
            </a:r>
            <a:r>
              <a:rPr lang="pt-BR" dirty="0" smtClean="0"/>
              <a:t>a candidato específico deverá ser feita </a:t>
            </a:r>
            <a:r>
              <a:rPr lang="pt-BR" b="1" u="sng" dirty="0" smtClean="0"/>
              <a:t>mediante troca por Bônus Eleitorais, correspondente ao seu valor</a:t>
            </a:r>
            <a:r>
              <a:rPr lang="pt-BR" b="1" dirty="0" smtClean="0"/>
              <a:t>. Parágrafo único</a:t>
            </a:r>
            <a:r>
              <a:rPr lang="pt-BR" dirty="0" smtClean="0"/>
              <a:t>. Os recursos próprios do candidato poderão ser utilizados em sua campanha, desde que sejam integralmente convertidos em Bônus recebidos do Comitê Financeiro.” (g.n.)</a:t>
            </a:r>
          </a:p>
          <a:p>
            <a:pPr marL="0" indent="0">
              <a:buNone/>
            </a:pPr>
            <a:endParaRPr lang="pt-BR" dirty="0" smtClean="0"/>
          </a:p>
          <a:p>
            <a:endParaRPr lang="pt-BR" dirty="0"/>
          </a:p>
        </p:txBody>
      </p:sp>
    </p:spTree>
    <p:extLst>
      <p:ext uri="{BB962C8B-B14F-4D97-AF65-F5344CB8AC3E}">
        <p14:creationId xmlns="" xmlns:p14="http://schemas.microsoft.com/office/powerpoint/2010/main" val="7747330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a:bodyPr>
          <a:lstStyle/>
          <a:p>
            <a:pPr marL="0" indent="0">
              <a:buNone/>
            </a:pPr>
            <a:r>
              <a:rPr lang="pt-BR" sz="2800" b="1" dirty="0" smtClean="0">
                <a:solidFill>
                  <a:srgbClr val="FF0000"/>
                </a:solidFill>
              </a:rPr>
              <a:t>RECIBOS ELEITORAIS:</a:t>
            </a:r>
          </a:p>
          <a:p>
            <a:pPr marL="0" indent="0">
              <a:buNone/>
            </a:pPr>
            <a:r>
              <a:rPr lang="pt-BR" sz="2500" b="1" dirty="0" smtClean="0"/>
              <a:t>Na legislação:</a:t>
            </a:r>
          </a:p>
          <a:p>
            <a:pPr marL="0" indent="0">
              <a:buNone/>
            </a:pPr>
            <a:r>
              <a:rPr lang="pt-BR" b="1" dirty="0" smtClean="0"/>
              <a:t>Lei 9.100/95:</a:t>
            </a:r>
          </a:p>
          <a:p>
            <a:pPr marL="0" indent="0">
              <a:buNone/>
            </a:pPr>
            <a:r>
              <a:rPr lang="pt-BR" dirty="0" smtClean="0"/>
              <a:t>“</a:t>
            </a:r>
            <a:r>
              <a:rPr lang="pt-BR" b="1" dirty="0" smtClean="0"/>
              <a:t>Art. 36. (...) § 5º</a:t>
            </a:r>
            <a:r>
              <a:rPr lang="pt-BR" dirty="0" smtClean="0"/>
              <a:t> </a:t>
            </a:r>
            <a:r>
              <a:rPr lang="pt-BR" b="1" dirty="0" smtClean="0"/>
              <a:t>Toda doação a candidato específico ou a partido</a:t>
            </a:r>
            <a:r>
              <a:rPr lang="pt-BR" dirty="0" smtClean="0"/>
              <a:t> deverá ser feita mediante </a:t>
            </a:r>
            <a:r>
              <a:rPr lang="pt-BR" b="1" dirty="0" smtClean="0"/>
              <a:t>recibo</a:t>
            </a:r>
            <a:r>
              <a:rPr lang="pt-BR" dirty="0" smtClean="0"/>
              <a:t>, em formulário impresso em série própria para cada partido, segundo modelo aprovado pela Justiça Eleitoral.” (g.n.)</a:t>
            </a:r>
          </a:p>
          <a:p>
            <a:pPr marL="0" indent="0">
              <a:buNone/>
            </a:pPr>
            <a:endParaRPr lang="pt-BR" dirty="0" smtClean="0"/>
          </a:p>
          <a:p>
            <a:endParaRPr lang="pt-BR" dirty="0"/>
          </a:p>
        </p:txBody>
      </p:sp>
    </p:spTree>
    <p:extLst>
      <p:ext uri="{BB962C8B-B14F-4D97-AF65-F5344CB8AC3E}">
        <p14:creationId xmlns="" xmlns:p14="http://schemas.microsoft.com/office/powerpoint/2010/main" val="40789455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sz="3000" b="1" dirty="0" smtClean="0">
                <a:solidFill>
                  <a:srgbClr val="FF0000"/>
                </a:solidFill>
              </a:rPr>
              <a:t>RECIBOS ELEITORAIS:</a:t>
            </a:r>
          </a:p>
          <a:p>
            <a:pPr marL="0" indent="0">
              <a:buNone/>
            </a:pPr>
            <a:r>
              <a:rPr lang="pt-BR" sz="2500" b="1" dirty="0" smtClean="0"/>
              <a:t>Na legislação:</a:t>
            </a:r>
          </a:p>
          <a:p>
            <a:pPr marL="0" indent="0">
              <a:buNone/>
            </a:pPr>
            <a:r>
              <a:rPr lang="pt-BR" b="1" dirty="0" smtClean="0"/>
              <a:t>Lei 9.504/97:</a:t>
            </a:r>
          </a:p>
          <a:p>
            <a:pPr marL="0" indent="0">
              <a:buNone/>
            </a:pPr>
            <a:r>
              <a:rPr lang="pt-BR" dirty="0" smtClean="0"/>
              <a:t>“</a:t>
            </a:r>
            <a:r>
              <a:rPr lang="pt-BR" b="1" dirty="0" smtClean="0"/>
              <a:t>Art. 23. (...) § 2º Toda doação a candidato específico ou a partido </a:t>
            </a:r>
            <a:r>
              <a:rPr lang="pt-BR" dirty="0" smtClean="0"/>
              <a:t>deverá fazer-se mediante </a:t>
            </a:r>
            <a:r>
              <a:rPr lang="pt-BR" b="1" dirty="0" smtClean="0"/>
              <a:t>recibo</a:t>
            </a:r>
            <a:r>
              <a:rPr lang="pt-BR" dirty="0" smtClean="0"/>
              <a:t>, em </a:t>
            </a:r>
            <a:r>
              <a:rPr lang="pt-BR" b="1" dirty="0" smtClean="0"/>
              <a:t>formulário impresso</a:t>
            </a:r>
            <a:r>
              <a:rPr lang="pt-BR" dirty="0" smtClean="0"/>
              <a:t>, segundo modelo constante do Anexo. (...) </a:t>
            </a:r>
            <a:r>
              <a:rPr lang="pt-BR" b="1" dirty="0" smtClean="0"/>
              <a:t>§ 4º </a:t>
            </a:r>
            <a:r>
              <a:rPr lang="pt-BR" dirty="0" smtClean="0"/>
              <a:t>Doações feitas diretamente nas contas de partidos a candidatos deverão ser efetuadas por meio de cheques cruzados e nominais.” (g.n.)</a:t>
            </a:r>
          </a:p>
          <a:p>
            <a:pPr marL="0" indent="0">
              <a:buNone/>
            </a:pPr>
            <a:endParaRPr lang="pt-BR" dirty="0" smtClean="0"/>
          </a:p>
          <a:p>
            <a:endParaRPr lang="pt-BR" dirty="0"/>
          </a:p>
        </p:txBody>
      </p:sp>
    </p:spTree>
    <p:extLst>
      <p:ext uri="{BB962C8B-B14F-4D97-AF65-F5344CB8AC3E}">
        <p14:creationId xmlns="" xmlns:p14="http://schemas.microsoft.com/office/powerpoint/2010/main" val="28268930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sz="3000" b="1" dirty="0" smtClean="0">
                <a:solidFill>
                  <a:srgbClr val="FF0000"/>
                </a:solidFill>
              </a:rPr>
              <a:t>RECIBOS ELEITORAIS:</a:t>
            </a:r>
          </a:p>
          <a:p>
            <a:pPr marL="0" indent="0">
              <a:buNone/>
            </a:pPr>
            <a:r>
              <a:rPr lang="pt-BR" sz="2500" b="1" dirty="0" smtClean="0"/>
              <a:t>Na legislação:</a:t>
            </a:r>
          </a:p>
          <a:p>
            <a:pPr marL="0" indent="0">
              <a:buNone/>
            </a:pPr>
            <a:r>
              <a:rPr lang="pt-BR" b="1" dirty="0" smtClean="0"/>
              <a:t>Lei 12.034/09:</a:t>
            </a:r>
          </a:p>
          <a:p>
            <a:pPr marL="0" indent="0">
              <a:buNone/>
            </a:pPr>
            <a:r>
              <a:rPr lang="pt-BR" dirty="0" smtClean="0"/>
              <a:t>“</a:t>
            </a:r>
            <a:r>
              <a:rPr lang="pt-BR" b="1" dirty="0" smtClean="0"/>
              <a:t>Art. 23. (...) § 2º Toda doação a candidato específico ou a partido </a:t>
            </a:r>
            <a:r>
              <a:rPr lang="pt-BR" dirty="0" smtClean="0"/>
              <a:t>deverá ser feita mediante </a:t>
            </a:r>
            <a:r>
              <a:rPr lang="pt-BR" b="1" dirty="0" smtClean="0"/>
              <a:t>recibo</a:t>
            </a:r>
            <a:r>
              <a:rPr lang="pt-BR" dirty="0" smtClean="0"/>
              <a:t>, </a:t>
            </a:r>
            <a:r>
              <a:rPr lang="pt-BR" b="1" dirty="0" smtClean="0"/>
              <a:t>em formulário impresso ou em formulário eletrônico</a:t>
            </a:r>
            <a:r>
              <a:rPr lang="pt-BR" dirty="0" smtClean="0"/>
              <a:t>, no caso de </a:t>
            </a:r>
            <a:r>
              <a:rPr lang="pt-BR" b="1" dirty="0" smtClean="0"/>
              <a:t>doação via internet</a:t>
            </a:r>
            <a:r>
              <a:rPr lang="pt-BR" dirty="0" smtClean="0"/>
              <a:t>, em que constem os dados do modelo constante do Anexo, dispensada a assinatura do doador.” (g.n.)</a:t>
            </a:r>
          </a:p>
          <a:p>
            <a:pPr marL="0" indent="0">
              <a:buNone/>
            </a:pPr>
            <a:endParaRPr lang="pt-BR" dirty="0" smtClean="0"/>
          </a:p>
          <a:p>
            <a:endParaRPr lang="pt-BR" dirty="0"/>
          </a:p>
        </p:txBody>
      </p:sp>
    </p:spTree>
    <p:extLst>
      <p:ext uri="{BB962C8B-B14F-4D97-AF65-F5344CB8AC3E}">
        <p14:creationId xmlns="" xmlns:p14="http://schemas.microsoft.com/office/powerpoint/2010/main" val="2294744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lnSpcReduction="10000"/>
          </a:bodyPr>
          <a:lstStyle/>
          <a:p>
            <a:pPr marL="0" indent="0" algn="just">
              <a:buNone/>
            </a:pPr>
            <a:r>
              <a:rPr lang="pt-BR" b="1" dirty="0" smtClean="0"/>
              <a:t>Legislação – Perspectiva Histórica (BACKES, 2001)</a:t>
            </a:r>
          </a:p>
          <a:p>
            <a:pPr marL="0" indent="0" algn="just">
              <a:buNone/>
            </a:pPr>
            <a:r>
              <a:rPr lang="pt-BR" b="1" dirty="0" smtClean="0"/>
              <a:t>Brasil Império (1822-1899):</a:t>
            </a:r>
          </a:p>
          <a:p>
            <a:pPr algn="just"/>
            <a:r>
              <a:rPr lang="pt-BR" dirty="0" smtClean="0"/>
              <a:t>Eleições para a Câmara dos Deputados, o Senado e as Câmaras Municipais;</a:t>
            </a:r>
          </a:p>
          <a:p>
            <a:pPr algn="just"/>
            <a:r>
              <a:rPr lang="pt-BR" dirty="0" smtClean="0"/>
              <a:t>Voto censitário (comprovação de renda);</a:t>
            </a:r>
          </a:p>
          <a:p>
            <a:pPr algn="just"/>
            <a:r>
              <a:rPr lang="pt-BR" dirty="0" smtClean="0"/>
              <a:t>Pouca participação popular</a:t>
            </a:r>
          </a:p>
          <a:p>
            <a:pPr algn="just"/>
            <a:r>
              <a:rPr lang="pt-BR" dirty="0" smtClean="0"/>
              <a:t>Nenhuma regulação de financiamento de campanhas</a:t>
            </a:r>
          </a:p>
          <a:p>
            <a:pPr algn="just"/>
            <a:endParaRPr lang="pt-BR" dirty="0"/>
          </a:p>
        </p:txBody>
      </p:sp>
    </p:spTree>
    <p:extLst>
      <p:ext uri="{BB962C8B-B14F-4D97-AF65-F5344CB8AC3E}">
        <p14:creationId xmlns="" xmlns:p14="http://schemas.microsoft.com/office/powerpoint/2010/main" val="9646941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62500" lnSpcReduction="20000"/>
          </a:bodyPr>
          <a:lstStyle/>
          <a:p>
            <a:pPr marL="0" indent="0">
              <a:buNone/>
            </a:pPr>
            <a:r>
              <a:rPr lang="pt-BR" sz="4500" b="1" dirty="0" smtClean="0">
                <a:solidFill>
                  <a:srgbClr val="FF0000"/>
                </a:solidFill>
              </a:rPr>
              <a:t>RECIBOS ELEITORAIS:</a:t>
            </a:r>
          </a:p>
          <a:p>
            <a:pPr marL="0" indent="0">
              <a:buNone/>
            </a:pPr>
            <a:r>
              <a:rPr lang="pt-BR" sz="3600" b="1" dirty="0" smtClean="0"/>
              <a:t>Na regulamentação:</a:t>
            </a:r>
          </a:p>
          <a:p>
            <a:pPr>
              <a:buFontTx/>
              <a:buChar char="-"/>
            </a:pPr>
            <a:r>
              <a:rPr lang="pt-BR" sz="3400" b="1" dirty="0" smtClean="0"/>
              <a:t>1998: </a:t>
            </a:r>
            <a:r>
              <a:rPr lang="pt-BR" sz="3400" dirty="0" smtClean="0"/>
              <a:t>A Direção Nacional do Partido confecciona e distribui nos Estados os Recibos, e informa o número de série dos Recibos e a empresa que os imprimiu (art. 2º, §§ 3º e 4º, res. 20.102)</a:t>
            </a:r>
          </a:p>
          <a:p>
            <a:pPr>
              <a:buFontTx/>
              <a:buChar char="-"/>
            </a:pPr>
            <a:r>
              <a:rPr lang="pt-BR" sz="3400" b="1" dirty="0" smtClean="0"/>
              <a:t>2000: </a:t>
            </a:r>
            <a:r>
              <a:rPr lang="pt-BR" sz="3400" dirty="0" smtClean="0"/>
              <a:t>A confecção pode ser pela Direção Nacional, Estadual ou Municipal (art. 2º, §§ 4º a 6º, res. 20.566)</a:t>
            </a:r>
          </a:p>
          <a:p>
            <a:pPr>
              <a:buFontTx/>
              <a:buChar char="-"/>
            </a:pPr>
            <a:r>
              <a:rPr lang="pt-BR" sz="3400" b="1" dirty="0" smtClean="0"/>
              <a:t>2002: </a:t>
            </a:r>
            <a:r>
              <a:rPr lang="pt-BR" sz="3400" dirty="0" smtClean="0"/>
              <a:t>Confecção centralizada pela Direção Nacional, custeio a ser decidido pelo partido, informação da empresa responsável no prazo de registro das candidaturas (art. 4º da res. 20.987)</a:t>
            </a:r>
          </a:p>
          <a:p>
            <a:pPr>
              <a:buFontTx/>
              <a:buChar char="-"/>
            </a:pPr>
            <a:r>
              <a:rPr lang="pt-BR" sz="3400" b="1" dirty="0" smtClean="0"/>
              <a:t>2004: </a:t>
            </a:r>
            <a:r>
              <a:rPr lang="pt-BR" sz="3400" dirty="0" smtClean="0"/>
              <a:t>Conceito de recibo eleitoral (art. 7º da Resolução 21.609). Recibos confeccionados sob responsabilidade dos Diretórios Nacionais (art. 8º). Uso de sistema informatizado (art. 9º, I). Entrega dos recibos não utilizados à Justiça Eleitoral (art. 9º, III)</a:t>
            </a:r>
            <a:endParaRPr lang="pt-BR" sz="3400" b="1" dirty="0" smtClean="0"/>
          </a:p>
          <a:p>
            <a:endParaRPr lang="pt-BR" dirty="0"/>
          </a:p>
        </p:txBody>
      </p:sp>
    </p:spTree>
    <p:extLst>
      <p:ext uri="{BB962C8B-B14F-4D97-AF65-F5344CB8AC3E}">
        <p14:creationId xmlns="" xmlns:p14="http://schemas.microsoft.com/office/powerpoint/2010/main" val="360992956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3600" b="1" dirty="0" smtClean="0">
                <a:solidFill>
                  <a:srgbClr val="FF0000"/>
                </a:solidFill>
              </a:rPr>
              <a:t>RECIBOS ELEITORAIS:</a:t>
            </a:r>
          </a:p>
          <a:p>
            <a:pPr marL="0" indent="0">
              <a:buNone/>
            </a:pPr>
            <a:r>
              <a:rPr lang="pt-BR" sz="2800" b="1" dirty="0" smtClean="0"/>
              <a:t>Na regulamentação:</a:t>
            </a:r>
          </a:p>
          <a:p>
            <a:pPr>
              <a:buFontTx/>
              <a:buChar char="-"/>
            </a:pPr>
            <a:r>
              <a:rPr lang="pt-BR" sz="2800" b="1" dirty="0" smtClean="0"/>
              <a:t>2006: </a:t>
            </a:r>
            <a:r>
              <a:rPr lang="pt-BR" sz="2800" dirty="0" smtClean="0"/>
              <a:t>Responsabilidade do Diretório Nacional pela confecção, podendo delegar a execução aos Diretórios Regionais (art. 4º, § 1º, Res. 22.250); uso do Sistema de Recibos Eleitorais (SRE) para informar sobre recibos distribuídos e empresa responsável pela impressão, até 8 dias após a eleição (art. 5º, p. u.)</a:t>
            </a:r>
          </a:p>
          <a:p>
            <a:pPr>
              <a:buFontTx/>
              <a:buChar char="-"/>
            </a:pPr>
            <a:r>
              <a:rPr lang="pt-BR" sz="2800" b="1" dirty="0" smtClean="0"/>
              <a:t>2008: </a:t>
            </a:r>
            <a:r>
              <a:rPr lang="pt-BR" sz="2800" dirty="0" smtClean="0"/>
              <a:t>Numeração seriada única nacional com onze dígitos (art. 4º, § 2º, res. 22.715)</a:t>
            </a:r>
          </a:p>
          <a:p>
            <a:pPr>
              <a:buFontTx/>
              <a:buChar char="-"/>
            </a:pPr>
            <a:r>
              <a:rPr lang="pt-BR" sz="2800" b="1" dirty="0" smtClean="0"/>
              <a:t>2010: </a:t>
            </a:r>
            <a:r>
              <a:rPr lang="pt-BR" sz="2800" dirty="0" smtClean="0"/>
              <a:t>Previsão do recibo eleitoral eletrônico, conforme lei 12.034 (art. 4º, II, da res. 23.217); numeração centralizada na Justiça Eleitoral (art. 3º</a:t>
            </a:r>
            <a:r>
              <a:rPr lang="pt-BR" sz="2800" dirty="0"/>
              <a:t>, </a:t>
            </a:r>
            <a:r>
              <a:rPr lang="pt-BR" sz="2800" dirty="0" smtClean="0"/>
              <a:t>§ 1º); incorporação do Sistema de Recibos Eleitorais pelo Sistema de Prestação de Contas Eleitorais (SPCE-Recibo)</a:t>
            </a:r>
            <a:endParaRPr lang="pt-BR" sz="2800" b="1" dirty="0" smtClean="0"/>
          </a:p>
          <a:p>
            <a:endParaRPr lang="pt-BR" dirty="0"/>
          </a:p>
        </p:txBody>
      </p:sp>
    </p:spTree>
    <p:extLst>
      <p:ext uri="{BB962C8B-B14F-4D97-AF65-F5344CB8AC3E}">
        <p14:creationId xmlns="" xmlns:p14="http://schemas.microsoft.com/office/powerpoint/2010/main" val="287953572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5º </a:t>
            </a:r>
            <a:r>
              <a:rPr lang="pt-BR" dirty="0" smtClean="0"/>
              <a:t>Os recibos eleitorais terão numeração seriada composta por dezoito dígitos, conforme indicado a seguir:</a:t>
            </a:r>
          </a:p>
          <a:p>
            <a:pPr marL="0" indent="0">
              <a:buNone/>
            </a:pPr>
            <a:r>
              <a:rPr lang="pt-BR" b="1" dirty="0" smtClean="0"/>
              <a:t>I –</a:t>
            </a:r>
            <a:r>
              <a:rPr lang="pt-BR" dirty="0" smtClean="0"/>
              <a:t> Composição da numeração dos recibos eleitorais para candidatos:</a:t>
            </a:r>
          </a:p>
          <a:p>
            <a:pPr marL="0" indent="0">
              <a:buNone/>
            </a:pPr>
            <a:endParaRPr lang="pt-BR" dirty="0"/>
          </a:p>
        </p:txBody>
      </p:sp>
      <p:graphicFrame>
        <p:nvGraphicFramePr>
          <p:cNvPr id="4" name="Tabela 3"/>
          <p:cNvGraphicFramePr>
            <a:graphicFrameLocks noGrp="1"/>
          </p:cNvGraphicFramePr>
          <p:nvPr>
            <p:extLst>
              <p:ext uri="{D42A27DB-BD31-4B8C-83A1-F6EECF244321}">
                <p14:modId xmlns="" xmlns:p14="http://schemas.microsoft.com/office/powerpoint/2010/main" val="1759573130"/>
              </p:ext>
            </p:extLst>
          </p:nvPr>
        </p:nvGraphicFramePr>
        <p:xfrm>
          <a:off x="611558" y="4437112"/>
          <a:ext cx="7776864" cy="1437640"/>
        </p:xfrm>
        <a:graphic>
          <a:graphicData uri="http://schemas.openxmlformats.org/drawingml/2006/table">
            <a:tbl>
              <a:tblPr firstRow="1" bandRow="1">
                <a:tableStyleId>{5C22544A-7EE6-4342-B048-85BDC9FD1C3A}</a:tableStyleId>
              </a:tblPr>
              <a:tblGrid>
                <a:gridCol w="1296144"/>
                <a:gridCol w="1296144"/>
                <a:gridCol w="1296144"/>
                <a:gridCol w="1296144"/>
                <a:gridCol w="1296144"/>
                <a:gridCol w="1296144"/>
              </a:tblGrid>
              <a:tr h="370840">
                <a:tc>
                  <a:txBody>
                    <a:bodyPr/>
                    <a:lstStyle/>
                    <a:p>
                      <a:r>
                        <a:rPr lang="pt-BR" sz="1600" dirty="0" smtClean="0"/>
                        <a:t>Composição</a:t>
                      </a:r>
                      <a:endParaRPr lang="pt-BR" sz="1600" dirty="0"/>
                    </a:p>
                  </a:txBody>
                  <a:tcPr/>
                </a:tc>
                <a:tc>
                  <a:txBody>
                    <a:bodyPr/>
                    <a:lstStyle/>
                    <a:p>
                      <a:r>
                        <a:rPr lang="pt-BR" sz="1600" dirty="0" smtClean="0"/>
                        <a:t>Número do candidato</a:t>
                      </a:r>
                      <a:endParaRPr lang="pt-BR" sz="1600" dirty="0"/>
                    </a:p>
                  </a:txBody>
                  <a:tcPr/>
                </a:tc>
                <a:tc>
                  <a:txBody>
                    <a:bodyPr/>
                    <a:lstStyle/>
                    <a:p>
                      <a:r>
                        <a:rPr lang="pt-BR" sz="1600" dirty="0" smtClean="0"/>
                        <a:t>Código do Município</a:t>
                      </a:r>
                      <a:endParaRPr lang="pt-BR" sz="1600" dirty="0"/>
                    </a:p>
                  </a:txBody>
                  <a:tcPr/>
                </a:tc>
                <a:tc>
                  <a:txBody>
                    <a:bodyPr/>
                    <a:lstStyle/>
                    <a:p>
                      <a:r>
                        <a:rPr lang="pt-BR" sz="1600" dirty="0" smtClean="0"/>
                        <a:t>UF</a:t>
                      </a:r>
                      <a:endParaRPr lang="pt-BR" sz="1600" dirty="0"/>
                    </a:p>
                  </a:txBody>
                  <a:tcPr/>
                </a:tc>
                <a:tc>
                  <a:txBody>
                    <a:bodyPr/>
                    <a:lstStyle/>
                    <a:p>
                      <a:r>
                        <a:rPr lang="pt-BR" sz="1600" dirty="0" smtClean="0"/>
                        <a:t>Número do recibo eleitoral (sequencial)</a:t>
                      </a:r>
                      <a:endParaRPr lang="pt-BR" sz="1600" dirty="0"/>
                    </a:p>
                  </a:txBody>
                  <a:tcPr/>
                </a:tc>
                <a:tc>
                  <a:txBody>
                    <a:bodyPr/>
                    <a:lstStyle/>
                    <a:p>
                      <a:r>
                        <a:rPr lang="pt-BR" sz="1600" dirty="0" smtClean="0"/>
                        <a:t>Total</a:t>
                      </a:r>
                      <a:endParaRPr lang="pt-BR" sz="1600" dirty="0"/>
                    </a:p>
                  </a:txBody>
                  <a:tcPr/>
                </a:tc>
              </a:tr>
              <a:tr h="370840">
                <a:tc>
                  <a:txBody>
                    <a:bodyPr/>
                    <a:lstStyle/>
                    <a:p>
                      <a:r>
                        <a:rPr lang="pt-BR" sz="1600" dirty="0" smtClean="0"/>
                        <a:t>Tamanho</a:t>
                      </a:r>
                      <a:endParaRPr lang="pt-BR" sz="1600" dirty="0"/>
                    </a:p>
                  </a:txBody>
                  <a:tcPr/>
                </a:tc>
                <a:tc>
                  <a:txBody>
                    <a:bodyPr/>
                    <a:lstStyle/>
                    <a:p>
                      <a:r>
                        <a:rPr lang="pt-BR" sz="1600" dirty="0" smtClean="0"/>
                        <a:t>5 (numérico)</a:t>
                      </a:r>
                      <a:endParaRPr lang="pt-BR" sz="1600" dirty="0"/>
                    </a:p>
                  </a:txBody>
                  <a:tcPr/>
                </a:tc>
                <a:tc>
                  <a:txBody>
                    <a:bodyPr/>
                    <a:lstStyle/>
                    <a:p>
                      <a:r>
                        <a:rPr lang="pt-BR" sz="1600" dirty="0" smtClean="0"/>
                        <a:t>5 (numérico)</a:t>
                      </a:r>
                      <a:endParaRPr lang="pt-BR" sz="1600" dirty="0"/>
                    </a:p>
                  </a:txBody>
                  <a:tcPr/>
                </a:tc>
                <a:tc>
                  <a:txBody>
                    <a:bodyPr/>
                    <a:lstStyle/>
                    <a:p>
                      <a:r>
                        <a:rPr lang="pt-BR" sz="1600" dirty="0" smtClean="0"/>
                        <a:t>2 (alfabético)</a:t>
                      </a:r>
                      <a:endParaRPr lang="pt-BR" sz="1600" dirty="0"/>
                    </a:p>
                  </a:txBody>
                  <a:tcPr/>
                </a:tc>
                <a:tc>
                  <a:txBody>
                    <a:bodyPr/>
                    <a:lstStyle/>
                    <a:p>
                      <a:r>
                        <a:rPr lang="pt-BR" sz="1600" dirty="0" smtClean="0"/>
                        <a:t>6 (numérico)</a:t>
                      </a:r>
                      <a:endParaRPr lang="pt-BR" sz="1600" dirty="0"/>
                    </a:p>
                  </a:txBody>
                  <a:tcPr/>
                </a:tc>
                <a:tc>
                  <a:txBody>
                    <a:bodyPr/>
                    <a:lstStyle/>
                    <a:p>
                      <a:r>
                        <a:rPr lang="pt-BR" sz="1600" dirty="0" smtClean="0"/>
                        <a:t>18 posições</a:t>
                      </a:r>
                      <a:endParaRPr lang="pt-BR" sz="1600" dirty="0"/>
                    </a:p>
                  </a:txBody>
                  <a:tcPr/>
                </a:tc>
              </a:tr>
            </a:tbl>
          </a:graphicData>
        </a:graphic>
      </p:graphicFrame>
    </p:spTree>
    <p:extLst>
      <p:ext uri="{BB962C8B-B14F-4D97-AF65-F5344CB8AC3E}">
        <p14:creationId xmlns="" xmlns:p14="http://schemas.microsoft.com/office/powerpoint/2010/main" val="204384323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a)</a:t>
            </a:r>
            <a:r>
              <a:rPr lang="pt-BR" dirty="0" smtClean="0"/>
              <a:t> o delimitador dos campos deve ser (.);</a:t>
            </a:r>
          </a:p>
          <a:p>
            <a:pPr marL="0" indent="0">
              <a:buNone/>
            </a:pPr>
            <a:r>
              <a:rPr lang="pt-BR" b="1" dirty="0" smtClean="0"/>
              <a:t>b) </a:t>
            </a:r>
            <a:r>
              <a:rPr lang="pt-BR" dirty="0" smtClean="0"/>
              <a:t>UF e o Município são os de registro do candidato na Justiça eleitoral;</a:t>
            </a:r>
          </a:p>
          <a:p>
            <a:pPr marL="0" indent="0">
              <a:buNone/>
            </a:pPr>
            <a:r>
              <a:rPr lang="pt-BR" b="1" dirty="0" smtClean="0"/>
              <a:t>c) </a:t>
            </a:r>
            <a:r>
              <a:rPr lang="pt-BR" dirty="0" smtClean="0"/>
              <a:t>quando se tratar de candidato a Prefeito, o número da candidatura será precedido de 3 zeros à esquerda (000XX).</a:t>
            </a:r>
          </a:p>
          <a:p>
            <a:pPr marL="0" indent="0">
              <a:buNone/>
            </a:pPr>
            <a:r>
              <a:rPr lang="pt-BR" b="1" dirty="0" smtClean="0"/>
              <a:t>Parágrafo único.</a:t>
            </a:r>
            <a:r>
              <a:rPr lang="pt-BR" dirty="0" smtClean="0"/>
              <a:t> O candidato a Vice-Prefeito deverá utilizar os recibos eleitorais do candidato a Prefeito, não lhe sendo permitido utilizar recibos eleitorais com a numeração do seu partido.</a:t>
            </a:r>
            <a:endParaRPr lang="pt-BR" dirty="0"/>
          </a:p>
        </p:txBody>
      </p:sp>
    </p:spTree>
    <p:extLst>
      <p:ext uri="{BB962C8B-B14F-4D97-AF65-F5344CB8AC3E}">
        <p14:creationId xmlns="" xmlns:p14="http://schemas.microsoft.com/office/powerpoint/2010/main" val="35677584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 –</a:t>
            </a:r>
            <a:r>
              <a:rPr lang="pt-BR" dirty="0" smtClean="0"/>
              <a:t> Composição da numeração dos recibos eleitorais para comitês financeiros:</a:t>
            </a:r>
          </a:p>
          <a:p>
            <a:pPr marL="0" indent="0">
              <a:buNone/>
            </a:pPr>
            <a:endParaRPr lang="pt-BR" dirty="0"/>
          </a:p>
        </p:txBody>
      </p:sp>
      <p:graphicFrame>
        <p:nvGraphicFramePr>
          <p:cNvPr id="5" name="Tabela 4"/>
          <p:cNvGraphicFramePr>
            <a:graphicFrameLocks noGrp="1"/>
          </p:cNvGraphicFramePr>
          <p:nvPr>
            <p:extLst>
              <p:ext uri="{D42A27DB-BD31-4B8C-83A1-F6EECF244321}">
                <p14:modId xmlns="" xmlns:p14="http://schemas.microsoft.com/office/powerpoint/2010/main" val="2821178103"/>
              </p:ext>
            </p:extLst>
          </p:nvPr>
        </p:nvGraphicFramePr>
        <p:xfrm>
          <a:off x="539552" y="2924944"/>
          <a:ext cx="8136904" cy="1767840"/>
        </p:xfrm>
        <a:graphic>
          <a:graphicData uri="http://schemas.openxmlformats.org/drawingml/2006/table">
            <a:tbl>
              <a:tblPr firstRow="1" bandRow="1">
                <a:tableStyleId>{5C22544A-7EE6-4342-B048-85BDC9FD1C3A}</a:tableStyleId>
              </a:tblPr>
              <a:tblGrid>
                <a:gridCol w="1017113"/>
                <a:gridCol w="1017113"/>
                <a:gridCol w="1017113"/>
                <a:gridCol w="1017113"/>
                <a:gridCol w="1017113"/>
                <a:gridCol w="1017113"/>
                <a:gridCol w="1017113"/>
                <a:gridCol w="1017113"/>
              </a:tblGrid>
              <a:tr h="0">
                <a:tc>
                  <a:txBody>
                    <a:bodyPr/>
                    <a:lstStyle/>
                    <a:p>
                      <a:r>
                        <a:rPr lang="pt-BR" sz="1400" dirty="0" smtClean="0"/>
                        <a:t>Composição</a:t>
                      </a:r>
                      <a:endParaRPr lang="pt-BR" sz="1400" dirty="0"/>
                    </a:p>
                  </a:txBody>
                  <a:tcPr/>
                </a:tc>
                <a:tc>
                  <a:txBody>
                    <a:bodyPr/>
                    <a:lstStyle/>
                    <a:p>
                      <a:r>
                        <a:rPr lang="pt-BR" sz="1400" dirty="0" smtClean="0"/>
                        <a:t>Identificador</a:t>
                      </a:r>
                      <a:endParaRPr lang="pt-BR" sz="1400" dirty="0"/>
                    </a:p>
                  </a:txBody>
                  <a:tcPr/>
                </a:tc>
                <a:tc>
                  <a:txBody>
                    <a:bodyPr/>
                    <a:lstStyle/>
                    <a:p>
                      <a:r>
                        <a:rPr lang="pt-BR" sz="1400" dirty="0" smtClean="0"/>
                        <a:t>Número do Partido</a:t>
                      </a:r>
                      <a:endParaRPr lang="pt-BR" sz="1400" dirty="0"/>
                    </a:p>
                  </a:txBody>
                  <a:tcPr/>
                </a:tc>
                <a:tc>
                  <a:txBody>
                    <a:bodyPr/>
                    <a:lstStyle/>
                    <a:p>
                      <a:r>
                        <a:rPr lang="pt-BR" sz="1400" dirty="0" smtClean="0"/>
                        <a:t>Código do Comitê</a:t>
                      </a:r>
                      <a:endParaRPr lang="pt-BR" sz="1400" dirty="0"/>
                    </a:p>
                  </a:txBody>
                  <a:tcPr/>
                </a:tc>
                <a:tc>
                  <a:txBody>
                    <a:bodyPr/>
                    <a:lstStyle/>
                    <a:p>
                      <a:r>
                        <a:rPr lang="pt-BR" sz="1400" dirty="0" smtClean="0"/>
                        <a:t>Código do Município</a:t>
                      </a:r>
                      <a:endParaRPr lang="pt-BR" sz="1400" dirty="0"/>
                    </a:p>
                  </a:txBody>
                  <a:tcPr/>
                </a:tc>
                <a:tc>
                  <a:txBody>
                    <a:bodyPr/>
                    <a:lstStyle/>
                    <a:p>
                      <a:r>
                        <a:rPr lang="pt-BR" sz="1400" dirty="0" smtClean="0"/>
                        <a:t>UF</a:t>
                      </a:r>
                      <a:endParaRPr lang="pt-BR" sz="1400" dirty="0"/>
                    </a:p>
                  </a:txBody>
                  <a:tcPr/>
                </a:tc>
                <a:tc>
                  <a:txBody>
                    <a:bodyPr/>
                    <a:lstStyle/>
                    <a:p>
                      <a:r>
                        <a:rPr lang="pt-BR" sz="1400" dirty="0" smtClean="0"/>
                        <a:t>Número do recibo eleitoral</a:t>
                      </a:r>
                      <a:r>
                        <a:rPr lang="pt-BR" sz="1400" baseline="0" dirty="0" smtClean="0"/>
                        <a:t> (sequencial)</a:t>
                      </a:r>
                      <a:endParaRPr lang="pt-BR" sz="1400" dirty="0"/>
                    </a:p>
                  </a:txBody>
                  <a:tcPr/>
                </a:tc>
                <a:tc>
                  <a:txBody>
                    <a:bodyPr/>
                    <a:lstStyle/>
                    <a:p>
                      <a:r>
                        <a:rPr lang="pt-BR" sz="1400" dirty="0" smtClean="0"/>
                        <a:t>Total</a:t>
                      </a:r>
                      <a:endParaRPr lang="pt-BR" sz="1400" dirty="0"/>
                    </a:p>
                  </a:txBody>
                  <a:tcPr/>
                </a:tc>
              </a:tr>
              <a:tr h="0">
                <a:tc>
                  <a:txBody>
                    <a:bodyPr/>
                    <a:lstStyle/>
                    <a:p>
                      <a:r>
                        <a:rPr lang="pt-BR" sz="1400" dirty="0" smtClean="0"/>
                        <a:t>No. de posições</a:t>
                      </a:r>
                      <a:endParaRPr lang="pt-BR" sz="1400" dirty="0"/>
                    </a:p>
                  </a:txBody>
                  <a:tcPr/>
                </a:tc>
                <a:tc>
                  <a:txBody>
                    <a:bodyPr/>
                    <a:lstStyle/>
                    <a:p>
                      <a:r>
                        <a:rPr lang="pt-BR" sz="2000" b="1" dirty="0" smtClean="0"/>
                        <a:t>C</a:t>
                      </a:r>
                      <a:endParaRPr lang="pt-BR" sz="2000" b="1" dirty="0"/>
                    </a:p>
                  </a:txBody>
                  <a:tcPr/>
                </a:tc>
                <a:tc>
                  <a:txBody>
                    <a:bodyPr/>
                    <a:lstStyle/>
                    <a:p>
                      <a:r>
                        <a:rPr lang="pt-BR" sz="2000" b="1" dirty="0" smtClean="0"/>
                        <a:t>2 </a:t>
                      </a:r>
                      <a:r>
                        <a:rPr lang="pt-BR" sz="1400" dirty="0" smtClean="0"/>
                        <a:t>(numérico)</a:t>
                      </a:r>
                      <a:endParaRPr lang="pt-BR" sz="1400" dirty="0"/>
                    </a:p>
                  </a:txBody>
                  <a:tcPr/>
                </a:tc>
                <a:tc>
                  <a:txBody>
                    <a:bodyPr/>
                    <a:lstStyle/>
                    <a:p>
                      <a:r>
                        <a:rPr lang="pt-BR" sz="2000" b="1" dirty="0" smtClean="0"/>
                        <a:t>2</a:t>
                      </a:r>
                      <a:r>
                        <a:rPr lang="pt-BR" sz="1400" dirty="0" smtClean="0"/>
                        <a:t> (numérico)</a:t>
                      </a:r>
                      <a:endParaRPr lang="pt-BR" sz="1400" dirty="0"/>
                    </a:p>
                  </a:txBody>
                  <a:tcPr/>
                </a:tc>
                <a:tc>
                  <a:txBody>
                    <a:bodyPr/>
                    <a:lstStyle/>
                    <a:p>
                      <a:r>
                        <a:rPr lang="pt-BR" sz="2000" b="1" dirty="0" smtClean="0"/>
                        <a:t>5</a:t>
                      </a:r>
                      <a:r>
                        <a:rPr lang="pt-BR" sz="1400" dirty="0" smtClean="0"/>
                        <a:t> (numérico)</a:t>
                      </a:r>
                      <a:endParaRPr lang="pt-BR" sz="1400" dirty="0"/>
                    </a:p>
                  </a:txBody>
                  <a:tcPr/>
                </a:tc>
                <a:tc>
                  <a:txBody>
                    <a:bodyPr/>
                    <a:lstStyle/>
                    <a:p>
                      <a:r>
                        <a:rPr lang="pt-BR" sz="2000" b="1" dirty="0" smtClean="0"/>
                        <a:t>2</a:t>
                      </a:r>
                      <a:r>
                        <a:rPr lang="pt-BR" sz="1400" dirty="0" smtClean="0"/>
                        <a:t> (alfabético)</a:t>
                      </a:r>
                      <a:endParaRPr lang="pt-BR" sz="1400" dirty="0"/>
                    </a:p>
                  </a:txBody>
                  <a:tcPr/>
                </a:tc>
                <a:tc>
                  <a:txBody>
                    <a:bodyPr/>
                    <a:lstStyle/>
                    <a:p>
                      <a:r>
                        <a:rPr lang="pt-BR" sz="2000" b="1" dirty="0" smtClean="0"/>
                        <a:t>6</a:t>
                      </a:r>
                      <a:r>
                        <a:rPr lang="pt-BR" sz="1400" dirty="0" smtClean="0"/>
                        <a:t> (numérico)</a:t>
                      </a:r>
                      <a:endParaRPr lang="pt-BR" sz="1400" dirty="0"/>
                    </a:p>
                  </a:txBody>
                  <a:tcPr/>
                </a:tc>
                <a:tc>
                  <a:txBody>
                    <a:bodyPr/>
                    <a:lstStyle/>
                    <a:p>
                      <a:r>
                        <a:rPr lang="pt-BR" sz="2000" b="1" dirty="0" smtClean="0"/>
                        <a:t>18 </a:t>
                      </a:r>
                      <a:r>
                        <a:rPr lang="pt-BR" sz="1400" dirty="0" smtClean="0"/>
                        <a:t>posições</a:t>
                      </a:r>
                      <a:endParaRPr lang="pt-BR" sz="1400" dirty="0"/>
                    </a:p>
                  </a:txBody>
                  <a:tcPr/>
                </a:tc>
              </a:tr>
            </a:tbl>
          </a:graphicData>
        </a:graphic>
      </p:graphicFrame>
    </p:spTree>
    <p:extLst>
      <p:ext uri="{BB962C8B-B14F-4D97-AF65-F5344CB8AC3E}">
        <p14:creationId xmlns="" xmlns:p14="http://schemas.microsoft.com/office/powerpoint/2010/main" val="18404883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a:t>
            </a:r>
            <a:r>
              <a:rPr lang="pt-BR" dirty="0" smtClean="0"/>
              <a:t> o delimitador dos campos deve ser (.);</a:t>
            </a:r>
          </a:p>
          <a:p>
            <a:pPr marL="0" indent="0">
              <a:buNone/>
            </a:pPr>
            <a:r>
              <a:rPr lang="pt-BR" b="1" dirty="0" smtClean="0"/>
              <a:t>b) </a:t>
            </a:r>
            <a:r>
              <a:rPr lang="pt-BR" dirty="0" smtClean="0"/>
              <a:t>a UF e o Município são os de registro do comitê financeiro na Justiça Eleitoral;</a:t>
            </a:r>
          </a:p>
          <a:p>
            <a:pPr marL="0" indent="0">
              <a:buNone/>
            </a:pPr>
            <a:r>
              <a:rPr lang="pt-BR" b="1" dirty="0" smtClean="0"/>
              <a:t>c) </a:t>
            </a:r>
            <a:r>
              <a:rPr lang="pt-BR" dirty="0" smtClean="0"/>
              <a:t>quando se tratar de comitê financeiro, o número do partido deve ser precedido do identificador “C” – de comitê financeiro.</a:t>
            </a:r>
            <a:endParaRPr lang="pt-BR" dirty="0"/>
          </a:p>
        </p:txBody>
      </p:sp>
    </p:spTree>
    <p:extLst>
      <p:ext uri="{BB962C8B-B14F-4D97-AF65-F5344CB8AC3E}">
        <p14:creationId xmlns="" xmlns:p14="http://schemas.microsoft.com/office/powerpoint/2010/main" val="42479652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27463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Tipo de comitê financeiro e os respectivos códigos:</a:t>
            </a:r>
          </a:p>
          <a:p>
            <a:endParaRPr lang="pt-BR" dirty="0"/>
          </a:p>
        </p:txBody>
      </p:sp>
      <p:graphicFrame>
        <p:nvGraphicFramePr>
          <p:cNvPr id="4" name="Tabela 3"/>
          <p:cNvGraphicFramePr>
            <a:graphicFrameLocks noGrp="1"/>
          </p:cNvGraphicFramePr>
          <p:nvPr>
            <p:extLst>
              <p:ext uri="{D42A27DB-BD31-4B8C-83A1-F6EECF244321}">
                <p14:modId xmlns="" xmlns:p14="http://schemas.microsoft.com/office/powerpoint/2010/main" val="3508593212"/>
              </p:ext>
            </p:extLst>
          </p:nvPr>
        </p:nvGraphicFramePr>
        <p:xfrm>
          <a:off x="539552" y="3284984"/>
          <a:ext cx="8136904" cy="2194560"/>
        </p:xfrm>
        <a:graphic>
          <a:graphicData uri="http://schemas.openxmlformats.org/drawingml/2006/table">
            <a:tbl>
              <a:tblPr firstRow="1" bandRow="1">
                <a:tableStyleId>{5C22544A-7EE6-4342-B048-85BDC9FD1C3A}</a:tableStyleId>
              </a:tblPr>
              <a:tblGrid>
                <a:gridCol w="4068452"/>
                <a:gridCol w="4068452"/>
              </a:tblGrid>
              <a:tr h="370840">
                <a:tc>
                  <a:txBody>
                    <a:bodyPr/>
                    <a:lstStyle/>
                    <a:p>
                      <a:r>
                        <a:rPr lang="pt-BR" sz="2000" dirty="0" smtClean="0"/>
                        <a:t>Tipo do comitê financeiro</a:t>
                      </a:r>
                      <a:endParaRPr lang="pt-BR" sz="2000" dirty="0"/>
                    </a:p>
                  </a:txBody>
                  <a:tcPr/>
                </a:tc>
                <a:tc>
                  <a:txBody>
                    <a:bodyPr/>
                    <a:lstStyle/>
                    <a:p>
                      <a:r>
                        <a:rPr lang="pt-BR" sz="2000" dirty="0" smtClean="0"/>
                        <a:t>Código</a:t>
                      </a:r>
                      <a:endParaRPr lang="pt-BR" sz="2000" dirty="0"/>
                    </a:p>
                  </a:txBody>
                  <a:tcPr/>
                </a:tc>
              </a:tr>
              <a:tr h="370840">
                <a:tc>
                  <a:txBody>
                    <a:bodyPr/>
                    <a:lstStyle/>
                    <a:p>
                      <a:r>
                        <a:rPr lang="pt-BR" sz="2000" dirty="0" smtClean="0"/>
                        <a:t>Comitê Financeiro</a:t>
                      </a:r>
                      <a:r>
                        <a:rPr lang="pt-BR" sz="2000" baseline="0" dirty="0" smtClean="0"/>
                        <a:t> Municipal Único</a:t>
                      </a:r>
                      <a:endParaRPr lang="pt-BR" sz="2000" dirty="0"/>
                    </a:p>
                  </a:txBody>
                  <a:tcPr/>
                </a:tc>
                <a:tc>
                  <a:txBody>
                    <a:bodyPr/>
                    <a:lstStyle/>
                    <a:p>
                      <a:r>
                        <a:rPr lang="pt-BR" sz="2000" dirty="0" smtClean="0"/>
                        <a:t>00</a:t>
                      </a:r>
                      <a:endParaRPr lang="pt-BR" sz="2000" dirty="0"/>
                    </a:p>
                  </a:txBody>
                  <a:tcPr/>
                </a:tc>
              </a:tr>
              <a:tr h="370840">
                <a:tc>
                  <a:txBody>
                    <a:bodyPr/>
                    <a:lstStyle/>
                    <a:p>
                      <a:r>
                        <a:rPr lang="pt-BR" sz="2000" dirty="0" smtClean="0"/>
                        <a:t>Comitê financeiro Municipal para Prefeito</a:t>
                      </a:r>
                      <a:endParaRPr lang="pt-BR" sz="2000" dirty="0"/>
                    </a:p>
                  </a:txBody>
                  <a:tcPr/>
                </a:tc>
                <a:tc>
                  <a:txBody>
                    <a:bodyPr/>
                    <a:lstStyle/>
                    <a:p>
                      <a:r>
                        <a:rPr lang="pt-BR" sz="2000" dirty="0" smtClean="0"/>
                        <a:t>04</a:t>
                      </a:r>
                      <a:endParaRPr lang="pt-BR" sz="2000" dirty="0"/>
                    </a:p>
                  </a:txBody>
                  <a:tcPr/>
                </a:tc>
              </a:tr>
              <a:tr h="370840">
                <a:tc>
                  <a:txBody>
                    <a:bodyPr/>
                    <a:lstStyle/>
                    <a:p>
                      <a:r>
                        <a:rPr lang="pt-BR" sz="2000" dirty="0" smtClean="0"/>
                        <a:t>Comitê Financeiro</a:t>
                      </a:r>
                      <a:r>
                        <a:rPr lang="pt-BR" sz="2000" baseline="0" dirty="0" smtClean="0"/>
                        <a:t> Municipal para Vereador</a:t>
                      </a:r>
                      <a:endParaRPr lang="pt-BR" sz="2000" dirty="0"/>
                    </a:p>
                  </a:txBody>
                  <a:tcPr/>
                </a:tc>
                <a:tc>
                  <a:txBody>
                    <a:bodyPr/>
                    <a:lstStyle/>
                    <a:p>
                      <a:r>
                        <a:rPr lang="pt-BR" sz="2000" dirty="0" smtClean="0"/>
                        <a:t>05</a:t>
                      </a:r>
                      <a:endParaRPr lang="pt-BR" sz="2000" dirty="0"/>
                    </a:p>
                  </a:txBody>
                  <a:tcPr/>
                </a:tc>
              </a:tr>
            </a:tbl>
          </a:graphicData>
        </a:graphic>
      </p:graphicFrame>
    </p:spTree>
    <p:extLst>
      <p:ext uri="{BB962C8B-B14F-4D97-AF65-F5344CB8AC3E}">
        <p14:creationId xmlns="" xmlns:p14="http://schemas.microsoft.com/office/powerpoint/2010/main" val="17436269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III – </a:t>
            </a:r>
            <a:r>
              <a:rPr lang="pt-BR" dirty="0" smtClean="0"/>
              <a:t>Composição da numeração dos recibos eleitorais para partidos políticos:</a:t>
            </a:r>
          </a:p>
          <a:p>
            <a:endParaRPr lang="pt-BR" dirty="0"/>
          </a:p>
        </p:txBody>
      </p:sp>
      <p:graphicFrame>
        <p:nvGraphicFramePr>
          <p:cNvPr id="4" name="Tabela 3"/>
          <p:cNvGraphicFramePr>
            <a:graphicFrameLocks noGrp="1"/>
          </p:cNvGraphicFramePr>
          <p:nvPr>
            <p:extLst>
              <p:ext uri="{D42A27DB-BD31-4B8C-83A1-F6EECF244321}">
                <p14:modId xmlns="" xmlns:p14="http://schemas.microsoft.com/office/powerpoint/2010/main" val="1812099304"/>
              </p:ext>
            </p:extLst>
          </p:nvPr>
        </p:nvGraphicFramePr>
        <p:xfrm>
          <a:off x="539552" y="2996952"/>
          <a:ext cx="8064896" cy="1767840"/>
        </p:xfrm>
        <a:graphic>
          <a:graphicData uri="http://schemas.openxmlformats.org/drawingml/2006/table">
            <a:tbl>
              <a:tblPr firstRow="1" bandRow="1">
                <a:tableStyleId>{5C22544A-7EE6-4342-B048-85BDC9FD1C3A}</a:tableStyleId>
              </a:tblPr>
              <a:tblGrid>
                <a:gridCol w="1008112"/>
                <a:gridCol w="1008112"/>
                <a:gridCol w="1008112"/>
                <a:gridCol w="1008112"/>
                <a:gridCol w="1008112"/>
                <a:gridCol w="1008112"/>
                <a:gridCol w="1008112"/>
                <a:gridCol w="1008112"/>
              </a:tblGrid>
              <a:tr h="370840">
                <a:tc>
                  <a:txBody>
                    <a:bodyPr/>
                    <a:lstStyle/>
                    <a:p>
                      <a:r>
                        <a:rPr lang="pt-BR" sz="1400" dirty="0" smtClean="0"/>
                        <a:t>Composição</a:t>
                      </a:r>
                      <a:endParaRPr lang="pt-BR" sz="1400" dirty="0"/>
                    </a:p>
                  </a:txBody>
                  <a:tcPr/>
                </a:tc>
                <a:tc>
                  <a:txBody>
                    <a:bodyPr/>
                    <a:lstStyle/>
                    <a:p>
                      <a:r>
                        <a:rPr lang="pt-BR" sz="1400" dirty="0" smtClean="0"/>
                        <a:t>Identificador</a:t>
                      </a:r>
                      <a:endParaRPr lang="pt-BR" sz="1400" dirty="0"/>
                    </a:p>
                  </a:txBody>
                  <a:tcPr/>
                </a:tc>
                <a:tc>
                  <a:txBody>
                    <a:bodyPr/>
                    <a:lstStyle/>
                    <a:p>
                      <a:r>
                        <a:rPr lang="pt-BR" sz="1400" dirty="0" smtClean="0"/>
                        <a:t>Número do partido</a:t>
                      </a:r>
                      <a:endParaRPr lang="pt-BR" sz="1400" dirty="0"/>
                    </a:p>
                  </a:txBody>
                  <a:tcPr/>
                </a:tc>
                <a:tc>
                  <a:txBody>
                    <a:bodyPr/>
                    <a:lstStyle/>
                    <a:p>
                      <a:r>
                        <a:rPr lang="pt-BR" sz="1400" dirty="0" smtClean="0"/>
                        <a:t>Código do partido</a:t>
                      </a:r>
                      <a:endParaRPr lang="pt-BR" sz="1400" dirty="0"/>
                    </a:p>
                  </a:txBody>
                  <a:tcPr/>
                </a:tc>
                <a:tc>
                  <a:txBody>
                    <a:bodyPr/>
                    <a:lstStyle/>
                    <a:p>
                      <a:r>
                        <a:rPr lang="pt-BR" sz="1400" dirty="0" smtClean="0"/>
                        <a:t>Código do Município</a:t>
                      </a:r>
                      <a:endParaRPr lang="pt-BR" sz="1400" dirty="0"/>
                    </a:p>
                  </a:txBody>
                  <a:tcPr/>
                </a:tc>
                <a:tc>
                  <a:txBody>
                    <a:bodyPr/>
                    <a:lstStyle/>
                    <a:p>
                      <a:r>
                        <a:rPr lang="pt-BR" sz="1400" dirty="0" smtClean="0"/>
                        <a:t>UF</a:t>
                      </a:r>
                      <a:endParaRPr lang="pt-BR" sz="1400" dirty="0"/>
                    </a:p>
                  </a:txBody>
                  <a:tcPr/>
                </a:tc>
                <a:tc>
                  <a:txBody>
                    <a:bodyPr/>
                    <a:lstStyle/>
                    <a:p>
                      <a:r>
                        <a:rPr lang="pt-BR" sz="1400" dirty="0" smtClean="0"/>
                        <a:t>Número do recibo</a:t>
                      </a:r>
                      <a:r>
                        <a:rPr lang="pt-BR" sz="1400" baseline="0" dirty="0" smtClean="0"/>
                        <a:t> eleitoral (sequencial)</a:t>
                      </a:r>
                      <a:endParaRPr lang="pt-BR" sz="1400" dirty="0"/>
                    </a:p>
                  </a:txBody>
                  <a:tcPr/>
                </a:tc>
                <a:tc>
                  <a:txBody>
                    <a:bodyPr/>
                    <a:lstStyle/>
                    <a:p>
                      <a:r>
                        <a:rPr lang="pt-BR" sz="1400" dirty="0" smtClean="0"/>
                        <a:t>Total</a:t>
                      </a:r>
                      <a:endParaRPr lang="pt-BR" sz="1400" dirty="0"/>
                    </a:p>
                  </a:txBody>
                  <a:tcPr/>
                </a:tc>
              </a:tr>
              <a:tr h="370840">
                <a:tc>
                  <a:txBody>
                    <a:bodyPr/>
                    <a:lstStyle/>
                    <a:p>
                      <a:r>
                        <a:rPr lang="pt-BR" sz="1400" b="1" dirty="0" smtClean="0"/>
                        <a:t>No. de posições</a:t>
                      </a:r>
                      <a:endParaRPr lang="pt-BR" sz="1400" b="1" dirty="0"/>
                    </a:p>
                  </a:txBody>
                  <a:tcPr/>
                </a:tc>
                <a:tc>
                  <a:txBody>
                    <a:bodyPr/>
                    <a:lstStyle/>
                    <a:p>
                      <a:r>
                        <a:rPr lang="pt-BR" sz="2000" b="1" dirty="0" smtClean="0"/>
                        <a:t>P</a:t>
                      </a:r>
                      <a:endParaRPr lang="pt-BR" sz="2000" b="1" dirty="0"/>
                    </a:p>
                  </a:txBody>
                  <a:tcPr/>
                </a:tc>
                <a:tc>
                  <a:txBody>
                    <a:bodyPr/>
                    <a:lstStyle/>
                    <a:p>
                      <a:r>
                        <a:rPr lang="pt-BR" sz="2000" b="1" dirty="0" smtClean="0"/>
                        <a:t>2 </a:t>
                      </a:r>
                      <a:r>
                        <a:rPr lang="pt-BR" sz="1400" dirty="0" smtClean="0"/>
                        <a:t>(numérico)</a:t>
                      </a:r>
                      <a:endParaRPr lang="pt-BR" sz="1400" dirty="0"/>
                    </a:p>
                  </a:txBody>
                  <a:tcPr/>
                </a:tc>
                <a:tc>
                  <a:txBody>
                    <a:bodyPr/>
                    <a:lstStyle/>
                    <a:p>
                      <a:r>
                        <a:rPr lang="pt-BR" sz="2000" b="1" dirty="0" smtClean="0"/>
                        <a:t>2</a:t>
                      </a:r>
                      <a:r>
                        <a:rPr lang="pt-BR" sz="1400" dirty="0" smtClean="0"/>
                        <a:t> (numérico)</a:t>
                      </a:r>
                      <a:endParaRPr lang="pt-BR" sz="1400" dirty="0"/>
                    </a:p>
                  </a:txBody>
                  <a:tcPr/>
                </a:tc>
                <a:tc>
                  <a:txBody>
                    <a:bodyPr/>
                    <a:lstStyle/>
                    <a:p>
                      <a:r>
                        <a:rPr lang="pt-BR" sz="2000" b="1" dirty="0" smtClean="0"/>
                        <a:t>5</a:t>
                      </a:r>
                      <a:r>
                        <a:rPr lang="pt-BR" sz="1400" dirty="0" smtClean="0"/>
                        <a:t> (numérico)</a:t>
                      </a:r>
                      <a:endParaRPr lang="pt-BR" sz="1400" dirty="0"/>
                    </a:p>
                  </a:txBody>
                  <a:tcPr/>
                </a:tc>
                <a:tc>
                  <a:txBody>
                    <a:bodyPr/>
                    <a:lstStyle/>
                    <a:p>
                      <a:r>
                        <a:rPr lang="pt-BR" sz="2000" b="1" dirty="0" smtClean="0"/>
                        <a:t>2</a:t>
                      </a:r>
                      <a:r>
                        <a:rPr lang="pt-BR" sz="1400" dirty="0" smtClean="0"/>
                        <a:t> (alfabético)</a:t>
                      </a:r>
                      <a:endParaRPr lang="pt-BR" sz="1400" dirty="0"/>
                    </a:p>
                  </a:txBody>
                  <a:tcPr/>
                </a:tc>
                <a:tc>
                  <a:txBody>
                    <a:bodyPr/>
                    <a:lstStyle/>
                    <a:p>
                      <a:r>
                        <a:rPr lang="pt-BR" sz="2000" b="1" dirty="0" smtClean="0"/>
                        <a:t>6</a:t>
                      </a:r>
                      <a:r>
                        <a:rPr lang="pt-BR" sz="1400" dirty="0" smtClean="0"/>
                        <a:t> (numérico)</a:t>
                      </a:r>
                      <a:endParaRPr lang="pt-BR" sz="1400" dirty="0"/>
                    </a:p>
                  </a:txBody>
                  <a:tcPr/>
                </a:tc>
                <a:tc>
                  <a:txBody>
                    <a:bodyPr/>
                    <a:lstStyle/>
                    <a:p>
                      <a:r>
                        <a:rPr lang="pt-BR" sz="2000" b="1" dirty="0" smtClean="0"/>
                        <a:t>18 </a:t>
                      </a:r>
                      <a:r>
                        <a:rPr lang="pt-BR" sz="1400" dirty="0" smtClean="0"/>
                        <a:t>posições</a:t>
                      </a:r>
                      <a:endParaRPr lang="pt-BR" sz="1400" dirty="0"/>
                    </a:p>
                  </a:txBody>
                  <a:tcPr/>
                </a:tc>
              </a:tr>
            </a:tbl>
          </a:graphicData>
        </a:graphic>
      </p:graphicFrame>
    </p:spTree>
    <p:extLst>
      <p:ext uri="{BB962C8B-B14F-4D97-AF65-F5344CB8AC3E}">
        <p14:creationId xmlns="" xmlns:p14="http://schemas.microsoft.com/office/powerpoint/2010/main" val="182087319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a)</a:t>
            </a:r>
            <a:r>
              <a:rPr lang="pt-BR" dirty="0" smtClean="0"/>
              <a:t> o delimitador dos campos deve ser (.);</a:t>
            </a:r>
          </a:p>
          <a:p>
            <a:pPr marL="0" indent="0">
              <a:buNone/>
            </a:pPr>
            <a:r>
              <a:rPr lang="pt-BR" b="1" dirty="0" smtClean="0"/>
              <a:t>b)</a:t>
            </a:r>
            <a:r>
              <a:rPr lang="pt-BR" dirty="0" smtClean="0"/>
              <a:t> a UF e o Município são os de registro do diretório partidário municipal na Justiça Eleitoral;</a:t>
            </a:r>
          </a:p>
          <a:p>
            <a:pPr marL="0" indent="0">
              <a:buNone/>
            </a:pPr>
            <a:r>
              <a:rPr lang="pt-BR" b="1" dirty="0" smtClean="0"/>
              <a:t>c) </a:t>
            </a:r>
            <a:r>
              <a:rPr lang="pt-BR" dirty="0" smtClean="0"/>
              <a:t>o código do Município a ser utilizado para os diretórios estaduais deve ser o da respectiva capital;</a:t>
            </a:r>
          </a:p>
          <a:p>
            <a:pPr marL="0" indent="0">
              <a:buNone/>
            </a:pPr>
            <a:r>
              <a:rPr lang="pt-BR" b="1" dirty="0" smtClean="0"/>
              <a:t>d)</a:t>
            </a:r>
            <a:r>
              <a:rPr lang="pt-BR" dirty="0" smtClean="0"/>
              <a:t> para os diretórios nacionais a UF deve ser BR e o código do Município deverá ter 5 dígitos zeros (00000).</a:t>
            </a:r>
            <a:endParaRPr lang="pt-BR" dirty="0"/>
          </a:p>
        </p:txBody>
      </p:sp>
    </p:spTree>
    <p:extLst>
      <p:ext uri="{BB962C8B-B14F-4D97-AF65-F5344CB8AC3E}">
        <p14:creationId xmlns="" xmlns:p14="http://schemas.microsoft.com/office/powerpoint/2010/main" val="226015052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92500" lnSpcReduction="20000"/>
          </a:bodyPr>
          <a:lstStyle/>
          <a:p>
            <a:pPr marL="0" indent="0">
              <a:buNone/>
            </a:pPr>
            <a:r>
              <a:rPr lang="pt-BR" sz="3000" b="1" dirty="0" smtClean="0">
                <a:solidFill>
                  <a:srgbClr val="FF0000"/>
                </a:solidFill>
              </a:rPr>
              <a:t>RECIBOS ELEITORAIS:</a:t>
            </a:r>
          </a:p>
          <a:p>
            <a:pPr marL="0" indent="0">
              <a:buNone/>
            </a:pPr>
            <a:r>
              <a:rPr lang="pt-BR" sz="2800" b="1" dirty="0" smtClean="0"/>
              <a:t>NOVIDADE:</a:t>
            </a:r>
          </a:p>
          <a:p>
            <a:pPr marL="0" indent="0">
              <a:buNone/>
            </a:pPr>
            <a:r>
              <a:rPr lang="pt-BR" sz="2800" b="1" dirty="0" smtClean="0"/>
              <a:t>2012: </a:t>
            </a:r>
            <a:r>
              <a:rPr lang="pt-BR" sz="2800" dirty="0" smtClean="0"/>
              <a:t>Nova numeração seriada dos recibos:</a:t>
            </a:r>
          </a:p>
          <a:p>
            <a:pPr marL="0" indent="0">
              <a:buNone/>
            </a:pPr>
            <a:r>
              <a:rPr lang="pt-BR" sz="2800" dirty="0" smtClean="0"/>
              <a:t>Para </a:t>
            </a:r>
            <a:r>
              <a:rPr lang="pt-BR" sz="2800" b="1" dirty="0" smtClean="0"/>
              <a:t>Candidatos:</a:t>
            </a:r>
            <a:r>
              <a:rPr lang="pt-BR" sz="2800" dirty="0" smtClean="0"/>
              <a:t> (Número do Candidato – 5 numéricas) + (Código do Município – 5 numéricas) + (UF – 2 alfabéticas) + (Número sequencial – 6 numéricas). </a:t>
            </a:r>
          </a:p>
          <a:p>
            <a:pPr marL="0" indent="0">
              <a:buNone/>
            </a:pPr>
            <a:r>
              <a:rPr lang="pt-BR" sz="2800" dirty="0" smtClean="0"/>
              <a:t>Exemplo 1: candidato 99999, município de Fortaleza (13897), estado do Ceará (CE), sequência 000001:</a:t>
            </a:r>
          </a:p>
          <a:p>
            <a:pPr marL="0" indent="0">
              <a:buNone/>
            </a:pPr>
            <a:r>
              <a:rPr lang="pt-BR" dirty="0" smtClean="0"/>
              <a:t>9999913897CE000001</a:t>
            </a:r>
          </a:p>
          <a:p>
            <a:pPr marL="0" indent="0">
              <a:buNone/>
            </a:pPr>
            <a:r>
              <a:rPr lang="pt-BR" dirty="0" smtClean="0"/>
              <a:t>Exemplo 2: candidato a prefeito 99:</a:t>
            </a:r>
          </a:p>
          <a:p>
            <a:pPr marL="0" indent="0">
              <a:buNone/>
            </a:pPr>
            <a:r>
              <a:rPr lang="pt-BR" dirty="0" smtClean="0"/>
              <a:t>0009913897CE000001</a:t>
            </a:r>
          </a:p>
          <a:p>
            <a:pPr marL="0" indent="0">
              <a:buNone/>
            </a:pPr>
            <a:endParaRPr lang="pt-BR" dirty="0"/>
          </a:p>
        </p:txBody>
      </p:sp>
    </p:spTree>
    <p:extLst>
      <p:ext uri="{BB962C8B-B14F-4D97-AF65-F5344CB8AC3E}">
        <p14:creationId xmlns="" xmlns:p14="http://schemas.microsoft.com/office/powerpoint/2010/main" val="1792415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lgn="just">
              <a:buNone/>
            </a:pPr>
            <a:r>
              <a:rPr lang="pt-BR" b="1" dirty="0" smtClean="0"/>
              <a:t>República Velha (1889-1930):</a:t>
            </a:r>
          </a:p>
          <a:p>
            <a:pPr algn="just"/>
            <a:r>
              <a:rPr lang="pt-BR" dirty="0" smtClean="0"/>
              <a:t>Fim do voto censitário – Decreto n. 6, de 19.11.1889</a:t>
            </a:r>
          </a:p>
          <a:p>
            <a:pPr algn="just"/>
            <a:r>
              <a:rPr lang="pt-BR" dirty="0" smtClean="0"/>
              <a:t>Voto proibido às mulheres (50% do eleitorado), aos analfabetos (60% do eleitorado) – cerca de 20% da população adulta era apta a votar</a:t>
            </a:r>
          </a:p>
          <a:p>
            <a:pPr algn="just"/>
            <a:r>
              <a:rPr lang="pt-BR" dirty="0" smtClean="0"/>
              <a:t>Pouco comparecimento às urnas</a:t>
            </a:r>
          </a:p>
          <a:p>
            <a:pPr algn="just"/>
            <a:r>
              <a:rPr lang="pt-BR" dirty="0" smtClean="0"/>
              <a:t>Nenhuma regulação de financiamento de campanhas</a:t>
            </a:r>
          </a:p>
          <a:p>
            <a:pPr algn="just"/>
            <a:endParaRPr lang="pt-BR" dirty="0"/>
          </a:p>
        </p:txBody>
      </p:sp>
    </p:spTree>
    <p:extLst>
      <p:ext uri="{BB962C8B-B14F-4D97-AF65-F5344CB8AC3E}">
        <p14:creationId xmlns="" xmlns:p14="http://schemas.microsoft.com/office/powerpoint/2010/main" val="11877500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3300" b="1" dirty="0" smtClean="0">
                <a:solidFill>
                  <a:srgbClr val="FF0000"/>
                </a:solidFill>
              </a:rPr>
              <a:t>RECIBOS ELEITORAIS:</a:t>
            </a:r>
          </a:p>
          <a:p>
            <a:pPr marL="0" indent="0">
              <a:buNone/>
            </a:pPr>
            <a:r>
              <a:rPr lang="pt-BR" sz="2800" b="1" dirty="0" smtClean="0"/>
              <a:t>Na regulamentação:</a:t>
            </a:r>
          </a:p>
          <a:p>
            <a:pPr marL="0" indent="0">
              <a:buNone/>
            </a:pPr>
            <a:r>
              <a:rPr lang="pt-BR" sz="2800" b="1" dirty="0" smtClean="0"/>
              <a:t>2012: </a:t>
            </a:r>
            <a:r>
              <a:rPr lang="pt-BR" sz="2800" dirty="0" smtClean="0"/>
              <a:t>Nova numeração seriada dos recibos:</a:t>
            </a:r>
          </a:p>
          <a:p>
            <a:pPr marL="0" indent="0">
              <a:buNone/>
            </a:pPr>
            <a:r>
              <a:rPr lang="pt-BR" sz="2800" dirty="0" smtClean="0"/>
              <a:t>Para </a:t>
            </a:r>
            <a:r>
              <a:rPr lang="pt-BR" sz="2800" b="1" dirty="0" smtClean="0"/>
              <a:t>Comitês Financeiros:</a:t>
            </a:r>
            <a:r>
              <a:rPr lang="pt-BR" sz="2800" dirty="0" smtClean="0"/>
              <a:t> (Identificador C – 1 alfabética) + (Número do Partido – 2 numéricas) + (Código do Comitê – 2 numéricas) + (Código do Município – 5 numéricas) + (UF – 2 alfabéticas) + (Número sequencial – 6 numéricas). </a:t>
            </a:r>
          </a:p>
          <a:p>
            <a:pPr marL="0" indent="0">
              <a:buNone/>
            </a:pPr>
            <a:r>
              <a:rPr lang="pt-BR" dirty="0" smtClean="0"/>
              <a:t>Códigos do Comitê Financeiro: Único (00), Prefeito (04), Vereador (05).</a:t>
            </a:r>
          </a:p>
          <a:p>
            <a:pPr marL="0" indent="0">
              <a:buNone/>
            </a:pPr>
            <a:r>
              <a:rPr lang="pt-BR" dirty="0" smtClean="0"/>
              <a:t>Exemplo: Comitê Financeiro Único do Partido 99 no Município de Fortaleza:</a:t>
            </a:r>
          </a:p>
          <a:p>
            <a:pPr marL="0" indent="0">
              <a:buNone/>
            </a:pPr>
            <a:r>
              <a:rPr lang="pt-BR" dirty="0" smtClean="0"/>
              <a:t>C990013897CE000001</a:t>
            </a:r>
            <a:endParaRPr lang="pt-BR" dirty="0"/>
          </a:p>
        </p:txBody>
      </p:sp>
    </p:spTree>
    <p:extLst>
      <p:ext uri="{BB962C8B-B14F-4D97-AF65-F5344CB8AC3E}">
        <p14:creationId xmlns="" xmlns:p14="http://schemas.microsoft.com/office/powerpoint/2010/main" val="342706138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4857403"/>
          </a:xfrm>
        </p:spPr>
        <p:txBody>
          <a:bodyPr>
            <a:normAutofit fontScale="77500" lnSpcReduction="20000"/>
          </a:bodyPr>
          <a:lstStyle/>
          <a:p>
            <a:pPr marL="0" indent="0">
              <a:buNone/>
            </a:pPr>
            <a:r>
              <a:rPr lang="pt-BR" sz="3600" b="1" dirty="0" smtClean="0">
                <a:solidFill>
                  <a:srgbClr val="FF0000"/>
                </a:solidFill>
              </a:rPr>
              <a:t>RECIBOS ELEITORAIS:</a:t>
            </a:r>
          </a:p>
          <a:p>
            <a:pPr marL="0" indent="0">
              <a:buNone/>
            </a:pPr>
            <a:r>
              <a:rPr lang="pt-BR" sz="3100" b="1" dirty="0" smtClean="0"/>
              <a:t>Na regulamentação:</a:t>
            </a:r>
          </a:p>
          <a:p>
            <a:pPr marL="0" indent="0">
              <a:buNone/>
            </a:pPr>
            <a:r>
              <a:rPr lang="pt-BR" sz="3100" b="1" dirty="0" smtClean="0"/>
              <a:t>2012: Nova numeração seriada dos recibos:</a:t>
            </a:r>
          </a:p>
          <a:p>
            <a:pPr marL="0" indent="0">
              <a:buNone/>
            </a:pPr>
            <a:r>
              <a:rPr lang="pt-BR" sz="3100" dirty="0" smtClean="0"/>
              <a:t>Para </a:t>
            </a:r>
            <a:r>
              <a:rPr lang="pt-BR" sz="3100" b="1" dirty="0" smtClean="0"/>
              <a:t>Partidos Políticos:</a:t>
            </a:r>
            <a:r>
              <a:rPr lang="pt-BR" sz="3100" dirty="0" smtClean="0"/>
              <a:t> (Identificador P – 1 alfabética) + (Número do Partido – 2 numéricas) + (Código do Partido – 2 numéricas, conforme o Diretório seja Nacional, Regional ou Municipal) + (Código do Município – 5 numéricas) + (UF – 2 alfabéticas) + (Número sequencial – 6 numéricas). </a:t>
            </a:r>
          </a:p>
          <a:p>
            <a:pPr marL="0" indent="0">
              <a:buNone/>
            </a:pPr>
            <a:r>
              <a:rPr lang="pt-BR" sz="3100" dirty="0" smtClean="0"/>
              <a:t>Diretório Estadual: usa o código da Capital; </a:t>
            </a:r>
          </a:p>
          <a:p>
            <a:pPr marL="0" indent="0">
              <a:buNone/>
            </a:pPr>
            <a:r>
              <a:rPr lang="pt-BR" sz="3100" dirty="0" smtClean="0"/>
              <a:t>Diretório Nacional: UF = BR, Código do Município = 00</a:t>
            </a:r>
          </a:p>
          <a:p>
            <a:pPr marL="0" indent="0">
              <a:buNone/>
            </a:pPr>
            <a:r>
              <a:rPr lang="pt-BR" sz="3100" dirty="0" smtClean="0"/>
              <a:t>Exemplo: recibos do Diretório Nacional do Partido 99:</a:t>
            </a:r>
          </a:p>
          <a:p>
            <a:pPr marL="0" indent="0">
              <a:buNone/>
            </a:pPr>
            <a:r>
              <a:rPr lang="pt-BR" sz="3100" dirty="0" smtClean="0"/>
              <a:t>P990200000BR000001 </a:t>
            </a:r>
            <a:r>
              <a:rPr lang="pt-BR" sz="3100" dirty="0" smtClean="0">
                <a:solidFill>
                  <a:srgbClr val="FF0000"/>
                </a:solidFill>
              </a:rPr>
              <a:t>(nacional 02, estadual 04, municipal 06)</a:t>
            </a:r>
          </a:p>
          <a:p>
            <a:pPr marL="0" indent="0">
              <a:buNone/>
            </a:pPr>
            <a:r>
              <a:rPr lang="pt-BR" sz="3100" b="1" dirty="0"/>
              <a:t>Na internet: </a:t>
            </a:r>
            <a:r>
              <a:rPr lang="pt-BR" sz="3100" b="1" dirty="0">
                <a:solidFill>
                  <a:srgbClr val="0070C0"/>
                </a:solidFill>
              </a:rPr>
              <a:t>http://www.tse.jus.br/eleicoes/eleicoes-2012/prestacao-de-contas/spce-recibos</a:t>
            </a:r>
            <a:endParaRPr lang="pt-BR" sz="3100" b="1" dirty="0" smtClean="0">
              <a:solidFill>
                <a:srgbClr val="0070C0"/>
              </a:solidFill>
            </a:endParaRPr>
          </a:p>
        </p:txBody>
      </p:sp>
    </p:spTree>
    <p:extLst>
      <p:ext uri="{BB962C8B-B14F-4D97-AF65-F5344CB8AC3E}">
        <p14:creationId xmlns="" xmlns:p14="http://schemas.microsoft.com/office/powerpoint/2010/main" val="184855033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6º</a:t>
            </a:r>
            <a:r>
              <a:rPr lang="pt-BR" dirty="0" smtClean="0"/>
              <a:t> Os candidatos, os comitês financeiros e os partidos políticos deverão imprimir recibos eleitorais diretamente do Sistema de Prestação de Contas Eleitorais (SPCE), disponível na página da internet da Justiça Eleitoral.</a:t>
            </a:r>
          </a:p>
          <a:p>
            <a:pPr marL="0" indent="0">
              <a:buNone/>
            </a:pPr>
            <a:endParaRPr lang="pt-BR" sz="2800" dirty="0" smtClean="0">
              <a:solidFill>
                <a:schemeClr val="tx2"/>
              </a:solidFill>
            </a:endParaRPr>
          </a:p>
          <a:p>
            <a:pPr marL="0" indent="0">
              <a:buNone/>
            </a:pPr>
            <a:r>
              <a:rPr lang="pt-BR" sz="2800" dirty="0" smtClean="0">
                <a:solidFill>
                  <a:schemeClr val="tx2"/>
                </a:solidFill>
              </a:rPr>
              <a:t>Obs.: Sistema já disponível no endereço http</a:t>
            </a:r>
            <a:r>
              <a:rPr lang="pt-BR" sz="2800" dirty="0">
                <a:solidFill>
                  <a:schemeClr val="tx2"/>
                </a:solidFill>
              </a:rPr>
              <a:t>://www.tse.jus.br/eleicoes/eleicoes-2012/prestacao-de-contas/spce-recibos</a:t>
            </a:r>
          </a:p>
        </p:txBody>
      </p:sp>
    </p:spTree>
    <p:extLst>
      <p:ext uri="{BB962C8B-B14F-4D97-AF65-F5344CB8AC3E}">
        <p14:creationId xmlns="" xmlns:p14="http://schemas.microsoft.com/office/powerpoint/2010/main" val="249921300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a:xfrm>
            <a:off x="457200" y="1556792"/>
            <a:ext cx="8229600" cy="4525963"/>
          </a:xfrm>
        </p:spPr>
        <p:txBody>
          <a:bodyPr>
            <a:normAutofit/>
          </a:bodyPr>
          <a:lstStyle/>
          <a:p>
            <a:pPr marL="0" indent="0" algn="ctr">
              <a:buNone/>
            </a:pPr>
            <a:r>
              <a:rPr lang="pt-BR" sz="2800" b="1" dirty="0" smtClean="0"/>
              <a:t>SEÇÃO III – DA CONSTITUIÇÃO E REGISTRO DE COMITÊS FINANCEIROS</a:t>
            </a:r>
          </a:p>
          <a:p>
            <a:pPr marL="0" indent="0">
              <a:buNone/>
            </a:pPr>
            <a:r>
              <a:rPr lang="pt-BR" b="1" dirty="0" smtClean="0"/>
              <a:t>Art. 7º</a:t>
            </a:r>
            <a:r>
              <a:rPr lang="pt-BR" dirty="0" smtClean="0"/>
              <a:t> Até 10 dias úteis após a escolha de seus candidatos em convenção, o partido político deverá constituir comitês financeiros, com a finalidade de arrecadar recursos e aplicá-los nas campanhas eleitorais, podendo optar pela criação de (Lei n. 9.504/97, art. 19, </a:t>
            </a:r>
            <a:r>
              <a:rPr lang="pt-BR" i="1" dirty="0" smtClean="0"/>
              <a:t>caput</a:t>
            </a:r>
            <a:r>
              <a:rPr lang="pt-BR" dirty="0" smtClean="0"/>
              <a:t>):</a:t>
            </a:r>
            <a:endParaRPr lang="pt-BR" dirty="0"/>
          </a:p>
        </p:txBody>
      </p:sp>
    </p:spTree>
    <p:extLst>
      <p:ext uri="{BB962C8B-B14F-4D97-AF65-F5344CB8AC3E}">
        <p14:creationId xmlns="" xmlns:p14="http://schemas.microsoft.com/office/powerpoint/2010/main" val="249774160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 –</a:t>
            </a:r>
            <a:r>
              <a:rPr lang="pt-BR" dirty="0" smtClean="0"/>
              <a:t> um único comitê que compreenda todas as eleições de determinado Município; ou</a:t>
            </a:r>
          </a:p>
          <a:p>
            <a:pPr marL="0" indent="0">
              <a:buNone/>
            </a:pPr>
            <a:r>
              <a:rPr lang="pt-BR" b="1" dirty="0" smtClean="0"/>
              <a:t>II –</a:t>
            </a:r>
            <a:r>
              <a:rPr lang="pt-BR" dirty="0" smtClean="0"/>
              <a:t> um comitê para cada eleição em que o partido político apresente candidato próprio, sendo um para eleição de Prefeito e outro para eleição de Vereador.</a:t>
            </a:r>
            <a:endParaRPr lang="pt-BR" dirty="0"/>
          </a:p>
        </p:txBody>
      </p:sp>
    </p:spTree>
    <p:extLst>
      <p:ext uri="{BB962C8B-B14F-4D97-AF65-F5344CB8AC3E}">
        <p14:creationId xmlns="" xmlns:p14="http://schemas.microsoft.com/office/powerpoint/2010/main" val="77307862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5256584"/>
          </a:xfrm>
        </p:spPr>
        <p:txBody>
          <a:bodyPr>
            <a:normAutofit fontScale="77500" lnSpcReduction="20000"/>
          </a:bodyPr>
          <a:lstStyle/>
          <a:p>
            <a:pPr marL="0" indent="0">
              <a:buNone/>
            </a:pPr>
            <a:r>
              <a:rPr lang="pt-BR" sz="3600" b="1" dirty="0" smtClean="0">
                <a:solidFill>
                  <a:srgbClr val="FF0000"/>
                </a:solidFill>
              </a:rPr>
              <a:t>CONSTITUIÇÃO DE COMITÊS FINANCEIROS:</a:t>
            </a:r>
          </a:p>
          <a:p>
            <a:pPr marL="0" indent="0">
              <a:buNone/>
            </a:pPr>
            <a:r>
              <a:rPr lang="pt-BR" sz="3600" b="1" dirty="0" smtClean="0"/>
              <a:t>Na lei:</a:t>
            </a:r>
          </a:p>
          <a:p>
            <a:pPr>
              <a:buFontTx/>
              <a:buChar char="-"/>
            </a:pPr>
            <a:r>
              <a:rPr lang="pt-BR" b="1" dirty="0" smtClean="0"/>
              <a:t>Lei 8.713/93: </a:t>
            </a:r>
            <a:r>
              <a:rPr lang="pt-BR" dirty="0" smtClean="0"/>
              <a:t>“</a:t>
            </a:r>
            <a:r>
              <a:rPr lang="pt-BR" b="1" dirty="0" smtClean="0"/>
              <a:t>Art. 34</a:t>
            </a:r>
            <a:r>
              <a:rPr lang="pt-BR" dirty="0" smtClean="0"/>
              <a:t>. </a:t>
            </a:r>
            <a:r>
              <a:rPr lang="pt-BR" b="1" dirty="0" smtClean="0"/>
              <a:t>Até cinco dias úteis após a escolha de seus candidatos em convenção</a:t>
            </a:r>
            <a:r>
              <a:rPr lang="pt-BR" dirty="0" smtClean="0"/>
              <a:t>, o partido constituirá Comitês Financeiros, com a finalidade de arrecadar recursos e aplicá-los nas campanhas eleitorais.” (caput) (g.n.)</a:t>
            </a:r>
          </a:p>
          <a:p>
            <a:pPr>
              <a:buFontTx/>
              <a:buChar char="-"/>
            </a:pPr>
            <a:r>
              <a:rPr lang="pt-BR" b="1" dirty="0" smtClean="0"/>
              <a:t>Lei 9.100/95:</a:t>
            </a:r>
            <a:r>
              <a:rPr lang="pt-BR" dirty="0" smtClean="0"/>
              <a:t> “</a:t>
            </a:r>
            <a:r>
              <a:rPr lang="pt-BR" b="1" dirty="0" smtClean="0"/>
              <a:t>Art. 35.</a:t>
            </a:r>
            <a:r>
              <a:rPr lang="pt-BR" dirty="0" smtClean="0"/>
              <a:t> </a:t>
            </a:r>
            <a:r>
              <a:rPr lang="pt-BR" b="1" dirty="0" smtClean="0"/>
              <a:t>Até cinco dias úteis após a escolha de seus candidatos em convenção</a:t>
            </a:r>
            <a:r>
              <a:rPr lang="pt-BR" dirty="0" smtClean="0"/>
              <a:t>, o partido constituirá comitês financeiros, com a finalidade de arrecadar recursos e aplicá-los nas campanhas eleitorais.” (caput) (g.n.)</a:t>
            </a:r>
          </a:p>
          <a:p>
            <a:pPr>
              <a:buFontTx/>
              <a:buChar char="-"/>
            </a:pPr>
            <a:r>
              <a:rPr lang="pt-BR" b="1" dirty="0" smtClean="0"/>
              <a:t>Lei 9.504/97</a:t>
            </a:r>
            <a:r>
              <a:rPr lang="pt-BR" dirty="0" smtClean="0"/>
              <a:t>: “</a:t>
            </a:r>
            <a:r>
              <a:rPr lang="pt-BR" b="1" dirty="0" smtClean="0"/>
              <a:t>Art. 19. Até dez dias úteis após a escolha de seus candidatos em convenção</a:t>
            </a:r>
            <a:r>
              <a:rPr lang="pt-BR" dirty="0" smtClean="0"/>
              <a:t>, o partido constituirá comitês financeiros, com a finalidade de arrecadar recursos e aplicá-los nas campanhas eleitorais.” (caput) (g.n.)</a:t>
            </a:r>
          </a:p>
        </p:txBody>
      </p:sp>
    </p:spTree>
    <p:extLst>
      <p:ext uri="{BB962C8B-B14F-4D97-AF65-F5344CB8AC3E}">
        <p14:creationId xmlns="" xmlns:p14="http://schemas.microsoft.com/office/powerpoint/2010/main" val="402306195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buNone/>
            </a:pPr>
            <a:r>
              <a:rPr lang="pt-BR" sz="2500" b="1" dirty="0" smtClean="0">
                <a:solidFill>
                  <a:srgbClr val="FF0000"/>
                </a:solidFill>
              </a:rPr>
              <a:t>CONSTITUIÇÃO DE COMITÊS FINANCEIROS:</a:t>
            </a:r>
          </a:p>
          <a:p>
            <a:pPr marL="0" indent="0">
              <a:buNone/>
            </a:pPr>
            <a:r>
              <a:rPr lang="pt-BR" sz="2500" b="1" dirty="0" smtClean="0"/>
              <a:t>Na lei:</a:t>
            </a:r>
          </a:p>
          <a:p>
            <a:r>
              <a:rPr lang="pt-BR" dirty="0" smtClean="0"/>
              <a:t>Prazo de constituição: 10 dias úteis após as convenções partidárias (lei 9.504/97, art. 19, </a:t>
            </a:r>
            <a:r>
              <a:rPr lang="pt-BR" i="1" dirty="0" smtClean="0"/>
              <a:t>caput</a:t>
            </a:r>
            <a:r>
              <a:rPr lang="pt-BR" dirty="0" smtClean="0"/>
              <a:t>)</a:t>
            </a:r>
          </a:p>
          <a:p>
            <a:r>
              <a:rPr lang="pt-BR" dirty="0" smtClean="0"/>
              <a:t>Prazo de registro: 5 dias após a constituição, na Zona Eleitoral (lei 9.504/97, art. 19, § 3º)</a:t>
            </a:r>
          </a:p>
          <a:p>
            <a:r>
              <a:rPr lang="pt-BR" dirty="0" smtClean="0"/>
              <a:t>Obrigatoriedade: um comitê financeiro para cada eleição para a qual se tenha candidato próprio, ou um comitê único para cada circunscrição (Lei 9.504/97)</a:t>
            </a:r>
          </a:p>
          <a:p>
            <a:r>
              <a:rPr lang="pt-BR" dirty="0"/>
              <a:t>Finalidade do Comitê Financeiro: arrecadar recursos e aplicá-los nas campanhas eleitorais (lei 8.713/93, art. 34; lei 9.100/95, art. 35; lei 9.704/97, art. 19)</a:t>
            </a:r>
          </a:p>
          <a:p>
            <a:endParaRPr lang="pt-BR" dirty="0" smtClean="0"/>
          </a:p>
        </p:txBody>
      </p:sp>
    </p:spTree>
    <p:extLst>
      <p:ext uri="{BB962C8B-B14F-4D97-AF65-F5344CB8AC3E}">
        <p14:creationId xmlns="" xmlns:p14="http://schemas.microsoft.com/office/powerpoint/2010/main" val="39380030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 1º</a:t>
            </a:r>
            <a:r>
              <a:rPr lang="pt-BR" dirty="0" smtClean="0"/>
              <a:t> Os comitês financeiros serão constituídos por tantos membros quantos forem indicados pelo partido político, sendo obrigatória a designação de, no mínimo, um Presidente e um tesoureiro.</a:t>
            </a:r>
          </a:p>
          <a:p>
            <a:pPr marL="0" indent="0">
              <a:buNone/>
            </a:pPr>
            <a:r>
              <a:rPr lang="pt-BR" b="1" dirty="0" smtClean="0"/>
              <a:t>§ 2º</a:t>
            </a:r>
            <a:r>
              <a:rPr lang="pt-BR" dirty="0" smtClean="0"/>
              <a:t> Não será admitida a constituição de comitê financeiro de coligação partidária.</a:t>
            </a:r>
            <a:endParaRPr lang="pt-BR" dirty="0"/>
          </a:p>
        </p:txBody>
      </p:sp>
    </p:spTree>
    <p:extLst>
      <p:ext uri="{BB962C8B-B14F-4D97-AF65-F5344CB8AC3E}">
        <p14:creationId xmlns="" xmlns:p14="http://schemas.microsoft.com/office/powerpoint/2010/main" val="135120653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sz="2500" b="1" dirty="0" smtClean="0">
                <a:solidFill>
                  <a:srgbClr val="FF0000"/>
                </a:solidFill>
              </a:rPr>
              <a:t>CONSTITUIÇÃO DE COMITÊS FINANCEIROS:</a:t>
            </a:r>
          </a:p>
          <a:p>
            <a:pPr marL="0" indent="0">
              <a:buNone/>
            </a:pPr>
            <a:r>
              <a:rPr lang="pt-BR" sz="2500" b="1" dirty="0" smtClean="0"/>
              <a:t>Na regulamentação:</a:t>
            </a:r>
          </a:p>
          <a:p>
            <a:r>
              <a:rPr lang="pt-BR" dirty="0" smtClean="0"/>
              <a:t>Composição: tantos membros quantos queira o Partido; no mínimo um presidente e um tesoureiro.</a:t>
            </a:r>
          </a:p>
          <a:p>
            <a:r>
              <a:rPr lang="pt-BR" dirty="0" smtClean="0"/>
              <a:t>2002: regulamentação do procedimento (documentação e providências) necessárias à constituição do comitê financeiro</a:t>
            </a:r>
          </a:p>
          <a:p>
            <a:r>
              <a:rPr lang="pt-BR" dirty="0" smtClean="0"/>
              <a:t>2004: as possibilidades de composição foram explicitadas pela primeira vez (art. 11 da Res. 21.609)</a:t>
            </a:r>
          </a:p>
          <a:p>
            <a:r>
              <a:rPr lang="pt-BR" dirty="0" smtClean="0"/>
              <a:t>2006: informatização do processo de registro e previsão de distribuição por dependência ao relator dos pedidos de registro de candidatura</a:t>
            </a:r>
          </a:p>
          <a:p>
            <a:r>
              <a:rPr lang="pt-BR" dirty="0" smtClean="0"/>
              <a:t>2010: possibilidade de constituição de comitês financeiros para candidatos a vice e a suplentes (a norma de 2012 silenciou a respeito)</a:t>
            </a:r>
          </a:p>
        </p:txBody>
      </p:sp>
    </p:spTree>
    <p:extLst>
      <p:ext uri="{BB962C8B-B14F-4D97-AF65-F5344CB8AC3E}">
        <p14:creationId xmlns="" xmlns:p14="http://schemas.microsoft.com/office/powerpoint/2010/main" val="121304692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8º</a:t>
            </a:r>
            <a:r>
              <a:rPr lang="pt-BR" dirty="0" smtClean="0"/>
              <a:t> Os comitês financeiros deverão ser registrados, até 5 dias após a sua constituição, perante o Juízo Eleitoral responsável pelo registro dos candidatos (Lei n. 9.504/97, art. 19, § 3º).</a:t>
            </a:r>
            <a:endParaRPr lang="pt-BR" dirty="0"/>
          </a:p>
        </p:txBody>
      </p:sp>
    </p:spTree>
    <p:extLst>
      <p:ext uri="{BB962C8B-B14F-4D97-AF65-F5344CB8AC3E}">
        <p14:creationId xmlns="" xmlns:p14="http://schemas.microsoft.com/office/powerpoint/2010/main" val="2319501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lstStyle/>
          <a:p>
            <a:pPr marL="0" indent="0" algn="just">
              <a:buNone/>
            </a:pPr>
            <a:r>
              <a:rPr lang="pt-BR" b="1" dirty="0" smtClean="0"/>
              <a:t>Estado Novo (1930-1945):</a:t>
            </a:r>
          </a:p>
          <a:p>
            <a:pPr algn="just"/>
            <a:r>
              <a:rPr lang="pt-BR" dirty="0" smtClean="0"/>
              <a:t>Criação da Justiça Eleitoral (1932)</a:t>
            </a:r>
          </a:p>
          <a:p>
            <a:pPr algn="just"/>
            <a:r>
              <a:rPr lang="pt-BR" dirty="0" smtClean="0"/>
              <a:t>Mulheres conquistam o direito de voto</a:t>
            </a:r>
          </a:p>
          <a:p>
            <a:pPr algn="just"/>
            <a:r>
              <a:rPr lang="pt-BR" dirty="0" smtClean="0"/>
              <a:t>Apenas uma eleição – Assembleia Nacional Constituinte (1933)</a:t>
            </a:r>
          </a:p>
          <a:p>
            <a:pPr algn="just"/>
            <a:r>
              <a:rPr lang="pt-BR" dirty="0" smtClean="0"/>
              <a:t>Nenhuma regulação de financiamento de campanhas</a:t>
            </a:r>
            <a:endParaRPr lang="pt-BR" dirty="0"/>
          </a:p>
        </p:txBody>
      </p:sp>
    </p:spTree>
    <p:extLst>
      <p:ext uri="{BB962C8B-B14F-4D97-AF65-F5344CB8AC3E}">
        <p14:creationId xmlns="" xmlns:p14="http://schemas.microsoft.com/office/powerpoint/2010/main" val="2581889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sz="3000" b="1" dirty="0" smtClean="0">
                <a:solidFill>
                  <a:srgbClr val="FF0000"/>
                </a:solidFill>
              </a:rPr>
              <a:t>PRAZOS/COMITÊS FINANCEIROS:</a:t>
            </a:r>
          </a:p>
          <a:p>
            <a:pPr marL="0" indent="0">
              <a:buNone/>
            </a:pPr>
            <a:r>
              <a:rPr lang="pt-BR" b="1" dirty="0" smtClean="0">
                <a:solidFill>
                  <a:srgbClr val="0070C0"/>
                </a:solidFill>
              </a:rPr>
              <a:t>Da Convenção Partidária à constituição do Comitê, até 10 dias úteis; da constituição ao registro do Comitê, até 5 dias</a:t>
            </a:r>
          </a:p>
          <a:p>
            <a:pPr marL="0" indent="0">
              <a:buNone/>
            </a:pPr>
            <a:endParaRPr lang="pt-BR" b="1" dirty="0"/>
          </a:p>
          <a:p>
            <a:pPr marL="0" indent="0">
              <a:buNone/>
            </a:pPr>
            <a:r>
              <a:rPr lang="pt-BR" b="1" dirty="0" smtClean="0"/>
              <a:t>Lei 9.504/97: </a:t>
            </a:r>
          </a:p>
          <a:p>
            <a:pPr marL="0" indent="0">
              <a:buNone/>
            </a:pPr>
            <a:r>
              <a:rPr lang="pt-BR" b="1" dirty="0" smtClean="0"/>
              <a:t>“Art. 19. </a:t>
            </a:r>
            <a:r>
              <a:rPr lang="pt-BR" dirty="0" smtClean="0"/>
              <a:t>Até </a:t>
            </a:r>
            <a:r>
              <a:rPr lang="pt-BR" b="1" dirty="0" smtClean="0"/>
              <a:t>dez dias úteis</a:t>
            </a:r>
            <a:r>
              <a:rPr lang="pt-BR" dirty="0" smtClean="0"/>
              <a:t> após a escolha de seus candidatos em convenção, o partido constituirá comitês financeiros, com a finalidade de arrecadar recursos e aplicá-los nas campanhas eleitorais.” (g.n.)</a:t>
            </a:r>
            <a:endParaRPr lang="pt-BR" b="1" dirty="0"/>
          </a:p>
          <a:p>
            <a:pPr marL="0" indent="0">
              <a:buNone/>
            </a:pPr>
            <a:r>
              <a:rPr lang="pt-BR" dirty="0" smtClean="0"/>
              <a:t>“</a:t>
            </a:r>
            <a:r>
              <a:rPr lang="pt-BR" b="1" dirty="0" smtClean="0"/>
              <a:t>Art. 19, § 3º: </a:t>
            </a:r>
            <a:r>
              <a:rPr lang="pt-BR" dirty="0" smtClean="0"/>
              <a:t>Os comitês financeiros serão registrados, </a:t>
            </a:r>
            <a:r>
              <a:rPr lang="pt-BR" b="1" dirty="0" smtClean="0"/>
              <a:t>até cinco dias</a:t>
            </a:r>
            <a:r>
              <a:rPr lang="pt-BR" dirty="0" smtClean="0"/>
              <a:t> após sua constituição, nos órgãos da Justiça Eleitoral aos quais compete fazer o registro dos candidatos.” (g.n.)</a:t>
            </a:r>
          </a:p>
        </p:txBody>
      </p:sp>
    </p:spTree>
    <p:extLst>
      <p:ext uri="{BB962C8B-B14F-4D97-AF65-F5344CB8AC3E}">
        <p14:creationId xmlns="" xmlns:p14="http://schemas.microsoft.com/office/powerpoint/2010/main" val="226872862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9º </a:t>
            </a:r>
            <a:r>
              <a:rPr lang="pt-BR" dirty="0" smtClean="0"/>
              <a:t>O requerimento de registro do comitê financeiro, devidamente assinado pelo seu Presidente e pelo tesoureiro, será protocolado, autuado em classe própria e deverá ser instruído com os seguintes documentos:</a:t>
            </a:r>
            <a:endParaRPr lang="pt-BR" dirty="0"/>
          </a:p>
        </p:txBody>
      </p:sp>
    </p:spTree>
    <p:extLst>
      <p:ext uri="{BB962C8B-B14F-4D97-AF65-F5344CB8AC3E}">
        <p14:creationId xmlns="" xmlns:p14="http://schemas.microsoft.com/office/powerpoint/2010/main" val="372189005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a:bodyPr>
          <a:lstStyle/>
          <a:p>
            <a:pPr marL="0" indent="0">
              <a:buNone/>
            </a:pPr>
            <a:r>
              <a:rPr lang="pt-BR" b="1" dirty="0" smtClean="0"/>
              <a:t>I – </a:t>
            </a:r>
            <a:r>
              <a:rPr lang="pt-BR" dirty="0" smtClean="0"/>
              <a:t>Original ou cópia autenticada da ata da reunião lavrada pelo partido político na qual foi deliberada a sua constituição, com data e especificação do tipo de comitê criado, nos termos dos incisos I e II do art. 7º desta resolução;</a:t>
            </a:r>
          </a:p>
          <a:p>
            <a:pPr marL="0" indent="0">
              <a:buNone/>
            </a:pPr>
            <a:r>
              <a:rPr lang="pt-BR" b="1" dirty="0" smtClean="0"/>
              <a:t>II –</a:t>
            </a:r>
            <a:r>
              <a:rPr lang="pt-BR" dirty="0" smtClean="0"/>
              <a:t> Relação nominal de seus membros, com as suas funções, os números de inscrição no Cadastro de Pessoas Físicas (CPF) e as respectivas assinaturas;</a:t>
            </a:r>
            <a:endParaRPr lang="pt-BR" dirty="0"/>
          </a:p>
        </p:txBody>
      </p:sp>
    </p:spTree>
    <p:extLst>
      <p:ext uri="{BB962C8B-B14F-4D97-AF65-F5344CB8AC3E}">
        <p14:creationId xmlns="" xmlns:p14="http://schemas.microsoft.com/office/powerpoint/2010/main" val="179917072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b="1" dirty="0" smtClean="0"/>
              <a:t>III –</a:t>
            </a:r>
            <a:r>
              <a:rPr lang="pt-BR" dirty="0" smtClean="0"/>
              <a:t> Comprovante de regularidade perante o Cadastro de Pessoas Físicas do Ministério da Fazenda (CPF) do Presidente e do Tesoureiro do comitê financeiro, nos termos de Instrução Normativa Conjunta do Tribunal Superior Eleitoral e da Receita Federal do Brasil;</a:t>
            </a:r>
          </a:p>
          <a:p>
            <a:pPr marL="0" indent="0">
              <a:buNone/>
            </a:pPr>
            <a:r>
              <a:rPr lang="pt-BR" b="1" dirty="0" smtClean="0"/>
              <a:t>IV –</a:t>
            </a:r>
            <a:r>
              <a:rPr lang="pt-BR" dirty="0" smtClean="0"/>
              <a:t> Endereço e número de telefone e de fac-símile por meio dos quais os membros do comitê financeiro poderão receber notificações, intimações e comunicados da Justiça Eleitoral.</a:t>
            </a:r>
            <a:endParaRPr lang="pt-BR" dirty="0"/>
          </a:p>
        </p:txBody>
      </p:sp>
    </p:spTree>
    <p:extLst>
      <p:ext uri="{BB962C8B-B14F-4D97-AF65-F5344CB8AC3E}">
        <p14:creationId xmlns="" xmlns:p14="http://schemas.microsoft.com/office/powerpoint/2010/main" val="42022995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O pedido de registro deverá ser apresentado obrigatoriamente em meio eletrônico gerado pelo Sistema de Registro do Comitê Financeiro (SRCF), acompanhado da via impressa do formulário Requerimento de Registro do Comitê Financeiro (RRCF), emitido pelo sistema e assinado pelo Presidente e Tesoureiro do comitê financeiro.</a:t>
            </a:r>
            <a:endParaRPr lang="pt-BR" dirty="0"/>
          </a:p>
        </p:txBody>
      </p:sp>
    </p:spTree>
    <p:extLst>
      <p:ext uri="{BB962C8B-B14F-4D97-AF65-F5344CB8AC3E}">
        <p14:creationId xmlns="" xmlns:p14="http://schemas.microsoft.com/office/powerpoint/2010/main" val="5549876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Art. 10.</a:t>
            </a:r>
            <a:r>
              <a:rPr lang="pt-BR" dirty="0" smtClean="0"/>
              <a:t> Examinada a documentação de que trata o artigo anterior, o Juiz Eleitoral, se for o caso, poderá determinar o cumprimento de diligências para a obtenção de informações e documentos adicionais e/ou a complementação dos dados apresentados, assinalando prazo não superior a 72 horas, sob pena de indeferimento do pedido do registro do comitê financeiro.</a:t>
            </a:r>
            <a:endParaRPr lang="pt-BR" dirty="0"/>
          </a:p>
        </p:txBody>
      </p:sp>
    </p:spTree>
    <p:extLst>
      <p:ext uri="{BB962C8B-B14F-4D97-AF65-F5344CB8AC3E}">
        <p14:creationId xmlns="" xmlns:p14="http://schemas.microsoft.com/office/powerpoint/2010/main" val="39269535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Parágrafo único.</a:t>
            </a:r>
            <a:r>
              <a:rPr lang="pt-BR" dirty="0" smtClean="0"/>
              <a:t> Verificada a regularidade da documentação, o Juízo Eleitoral determinará o registro do comitê financeiro e a guarda da documentação para subsidiar a análise da prestação de contas.</a:t>
            </a:r>
            <a:endParaRPr lang="pt-BR" dirty="0"/>
          </a:p>
        </p:txBody>
      </p:sp>
    </p:spTree>
    <p:extLst>
      <p:ext uri="{BB962C8B-B14F-4D97-AF65-F5344CB8AC3E}">
        <p14:creationId xmlns="" xmlns:p14="http://schemas.microsoft.com/office/powerpoint/2010/main" val="10989119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lnSpcReduction="10000"/>
          </a:bodyPr>
          <a:lstStyle/>
          <a:p>
            <a:pPr marL="0" indent="0">
              <a:buNone/>
            </a:pPr>
            <a:r>
              <a:rPr lang="pt-BR" b="1" dirty="0" smtClean="0"/>
              <a:t>Art. 11.</a:t>
            </a:r>
            <a:r>
              <a:rPr lang="pt-BR" dirty="0" smtClean="0"/>
              <a:t> O comitê financeiro do partido político tem por atribuição (Lei n. 9.504/97, arts. 19, 28, §§ 1º e 2º, e 29):</a:t>
            </a:r>
          </a:p>
          <a:p>
            <a:pPr marL="0" indent="0">
              <a:buNone/>
            </a:pPr>
            <a:r>
              <a:rPr lang="pt-BR" b="1" dirty="0" smtClean="0"/>
              <a:t>I –</a:t>
            </a:r>
            <a:r>
              <a:rPr lang="pt-BR" dirty="0" smtClean="0"/>
              <a:t> Arrecadar e aplicar recursos de campanha eleitoral;</a:t>
            </a:r>
          </a:p>
          <a:p>
            <a:pPr marL="0" indent="0">
              <a:buNone/>
            </a:pPr>
            <a:r>
              <a:rPr lang="pt-BR" b="1" dirty="0" smtClean="0"/>
              <a:t>II –</a:t>
            </a:r>
            <a:r>
              <a:rPr lang="pt-BR" dirty="0" smtClean="0"/>
              <a:t> Fornecer aos candidatos orientação sobre os procedimentos de arrecadação e aplicação de recursos e sobre as consequentes prestações de contas de campanhas eleitorais;</a:t>
            </a:r>
          </a:p>
        </p:txBody>
      </p:sp>
    </p:spTree>
    <p:extLst>
      <p:ext uri="{BB962C8B-B14F-4D97-AF65-F5344CB8AC3E}">
        <p14:creationId xmlns="" xmlns:p14="http://schemas.microsoft.com/office/powerpoint/2010/main" val="31351772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lstStyle/>
          <a:p>
            <a:pPr marL="0" indent="0">
              <a:buNone/>
            </a:pPr>
            <a:r>
              <a:rPr lang="pt-BR" b="1" dirty="0" smtClean="0"/>
              <a:t>III –</a:t>
            </a:r>
            <a:r>
              <a:rPr lang="pt-BR" dirty="0" smtClean="0"/>
              <a:t> Encaminhar ao Juízo Eleitoral a prestação de contas de candidatos a Prefeito, que abrangerá a de seu Vice, caso eles não o façam diretamente;</a:t>
            </a:r>
          </a:p>
          <a:p>
            <a:pPr marL="0" indent="0">
              <a:buNone/>
            </a:pPr>
            <a:r>
              <a:rPr lang="pt-BR" b="1" dirty="0" smtClean="0"/>
              <a:t>IV –</a:t>
            </a:r>
            <a:r>
              <a:rPr lang="pt-BR" dirty="0" smtClean="0"/>
              <a:t> Encaminhar ao Juízo Eleitoral a prestação de contas dos candidatos a Vereador, caso eles não o façam diretamente.</a:t>
            </a:r>
            <a:endParaRPr lang="pt-BR" dirty="0"/>
          </a:p>
        </p:txBody>
      </p:sp>
    </p:spTree>
    <p:extLst>
      <p:ext uri="{BB962C8B-B14F-4D97-AF65-F5344CB8AC3E}">
        <p14:creationId xmlns="" xmlns:p14="http://schemas.microsoft.com/office/powerpoint/2010/main" val="28519294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lgn="ctr">
              <a:buNone/>
            </a:pPr>
            <a:r>
              <a:rPr lang="pt-BR" sz="3000" b="1" dirty="0" smtClean="0"/>
              <a:t>SEÇÃO IV – DA CONTA BANCÁRIA</a:t>
            </a:r>
          </a:p>
          <a:p>
            <a:pPr marL="0" indent="0">
              <a:buNone/>
            </a:pPr>
            <a:r>
              <a:rPr lang="pt-BR" b="1" dirty="0" smtClean="0"/>
              <a:t>Art. 12.</a:t>
            </a:r>
            <a:r>
              <a:rPr lang="pt-BR" dirty="0" smtClean="0"/>
              <a:t> É obrigatória para os candidatos, comitês financeiros e partidos políticos, em todos os níveis de direção, a abertura de conta bancária específica, na Caixa Econômica Federal, no Banco do Brasil ou em outra instituição financeira com carteira comercial reconhecida pelo Banco Central do Brasil, para registrar o movimento financeiro de campanha eleitoral, vedado o uso de conta bancária preexistente (Lei n. 9.504/97, art. 22, </a:t>
            </a:r>
            <a:r>
              <a:rPr lang="pt-BR" i="1" dirty="0" smtClean="0"/>
              <a:t>caput</a:t>
            </a:r>
            <a:r>
              <a:rPr lang="pt-BR" dirty="0" smtClean="0"/>
              <a:t>).</a:t>
            </a:r>
            <a:endParaRPr lang="pt-BR" dirty="0"/>
          </a:p>
        </p:txBody>
      </p:sp>
    </p:spTree>
    <p:extLst>
      <p:ext uri="{BB962C8B-B14F-4D97-AF65-F5344CB8AC3E}">
        <p14:creationId xmlns="" xmlns:p14="http://schemas.microsoft.com/office/powerpoint/2010/main" val="2161906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Financiamento de Campanhas</a:t>
            </a:r>
            <a:endParaRPr lang="pt-BR" dirty="0"/>
          </a:p>
        </p:txBody>
      </p:sp>
      <p:sp>
        <p:nvSpPr>
          <p:cNvPr id="3" name="Espaço Reservado para Conteúdo 2"/>
          <p:cNvSpPr>
            <a:spLocks noGrp="1"/>
          </p:cNvSpPr>
          <p:nvPr>
            <p:ph idx="1"/>
          </p:nvPr>
        </p:nvSpPr>
        <p:spPr/>
        <p:txBody>
          <a:bodyPr>
            <a:normAutofit fontScale="85000" lnSpcReduction="20000"/>
          </a:bodyPr>
          <a:lstStyle/>
          <a:p>
            <a:pPr marL="0" indent="0" algn="just">
              <a:buNone/>
            </a:pPr>
            <a:r>
              <a:rPr lang="pt-BR" sz="3600" b="1" dirty="0" smtClean="0"/>
              <a:t>Período 1946-1964:</a:t>
            </a:r>
          </a:p>
          <a:p>
            <a:pPr algn="just"/>
            <a:r>
              <a:rPr lang="pt-BR" dirty="0" smtClean="0"/>
              <a:t>Grande crescimento da participação popular nas eleições</a:t>
            </a:r>
          </a:p>
          <a:p>
            <a:pPr algn="just"/>
            <a:r>
              <a:rPr lang="pt-BR" dirty="0" smtClean="0"/>
              <a:t>Presidente da República eleito pelo voto direto</a:t>
            </a:r>
          </a:p>
          <a:p>
            <a:pPr algn="just"/>
            <a:r>
              <a:rPr lang="pt-BR" dirty="0" smtClean="0"/>
              <a:t>Código Eleitoral de 1950 (Lei 1.164, de 24.7.1950): capítulo intitulado “Da contabilidade e das finanças dos partidos políticos”: </a:t>
            </a:r>
          </a:p>
          <a:p>
            <a:pPr lvl="1" algn="just"/>
            <a:r>
              <a:rPr lang="pt-BR" dirty="0" smtClean="0"/>
              <a:t>Obrigatoriedade de os partidos controlarem e escriturarem suas receitas e despesas</a:t>
            </a:r>
          </a:p>
          <a:p>
            <a:pPr lvl="1" algn="just"/>
            <a:r>
              <a:rPr lang="pt-BR" dirty="0" smtClean="0"/>
              <a:t>Fiscalização das contas pela Justiça Eleitoral</a:t>
            </a:r>
          </a:p>
          <a:p>
            <a:pPr lvl="1" algn="just"/>
            <a:r>
              <a:rPr lang="pt-BR" dirty="0" smtClean="0"/>
              <a:t>Vedações para contribuições: entidades estrangeiras, autoridades públicas, empresas de economia mista, concessionárias</a:t>
            </a:r>
          </a:p>
          <a:p>
            <a:pPr marL="457200" lvl="1" indent="0" algn="just">
              <a:buNone/>
            </a:pPr>
            <a:endParaRPr lang="pt-BR" dirty="0"/>
          </a:p>
        </p:txBody>
      </p:sp>
    </p:spTree>
    <p:extLst>
      <p:ext uri="{BB962C8B-B14F-4D97-AF65-F5344CB8AC3E}">
        <p14:creationId xmlns="" xmlns:p14="http://schemas.microsoft.com/office/powerpoint/2010/main" val="1500792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CONTA BANCÁRIA:</a:t>
            </a:r>
          </a:p>
          <a:p>
            <a:pPr marL="0" indent="0">
              <a:buNone/>
            </a:pPr>
            <a:r>
              <a:rPr lang="pt-BR" b="1" dirty="0" smtClean="0"/>
              <a:t>Na Lei: </a:t>
            </a:r>
          </a:p>
          <a:p>
            <a:pPr marL="0" indent="0">
              <a:buNone/>
            </a:pPr>
            <a:endParaRPr lang="pt-BR" b="1" dirty="0" smtClean="0"/>
          </a:p>
          <a:p>
            <a:r>
              <a:rPr lang="pt-BR" b="1" dirty="0" smtClean="0"/>
              <a:t>Lei 8.713/93</a:t>
            </a:r>
            <a:r>
              <a:rPr lang="pt-BR" dirty="0" smtClean="0"/>
              <a:t>: “</a:t>
            </a:r>
            <a:r>
              <a:rPr lang="pt-BR" b="1" dirty="0" smtClean="0"/>
              <a:t>Art. 36.</a:t>
            </a:r>
            <a:r>
              <a:rPr lang="pt-BR" dirty="0" smtClean="0"/>
              <a:t> É </a:t>
            </a:r>
            <a:r>
              <a:rPr lang="pt-BR" b="1" dirty="0" smtClean="0"/>
              <a:t>obrigatório para o partido e facultativo para o candidato</a:t>
            </a:r>
            <a:r>
              <a:rPr lang="pt-BR" dirty="0" smtClean="0"/>
              <a:t> abrir contas bancárias específicas para registrar todo o movimento financeiro da campanha.” (g.n.)</a:t>
            </a:r>
          </a:p>
          <a:p>
            <a:r>
              <a:rPr lang="pt-BR" b="1" dirty="0" smtClean="0"/>
              <a:t>Lei 9.100/95:</a:t>
            </a:r>
            <a:r>
              <a:rPr lang="pt-BR" dirty="0" smtClean="0"/>
              <a:t> “</a:t>
            </a:r>
            <a:r>
              <a:rPr lang="pt-BR" b="1" dirty="0" smtClean="0"/>
              <a:t>Art. 35, § 3º.</a:t>
            </a:r>
            <a:r>
              <a:rPr lang="pt-BR" dirty="0" smtClean="0"/>
              <a:t> A abertura de contas bancárias específicas para registrar todo o movimento financeiro da campanha é facultada a qualquer candidato e </a:t>
            </a:r>
            <a:r>
              <a:rPr lang="pt-BR" b="1" dirty="0" smtClean="0"/>
              <a:t>obrigatória</a:t>
            </a:r>
            <a:r>
              <a:rPr lang="pt-BR" dirty="0" smtClean="0"/>
              <a:t> para o partido </a:t>
            </a:r>
            <a:r>
              <a:rPr lang="pt-BR" b="1" dirty="0" smtClean="0"/>
              <a:t>e para os candidatos a Prefeito e, nos municípios com mais de 50 mil eleitores, para os candidatos a Vereador</a:t>
            </a:r>
            <a:r>
              <a:rPr lang="pt-BR" dirty="0" smtClean="0"/>
              <a:t>.” (g.n.)</a:t>
            </a:r>
          </a:p>
        </p:txBody>
      </p:sp>
    </p:spTree>
    <p:extLst>
      <p:ext uri="{BB962C8B-B14F-4D97-AF65-F5344CB8AC3E}">
        <p14:creationId xmlns="" xmlns:p14="http://schemas.microsoft.com/office/powerpoint/2010/main" val="10967688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CONTA BANCÁRIA:</a:t>
            </a:r>
          </a:p>
          <a:p>
            <a:pPr marL="0" indent="0">
              <a:buNone/>
            </a:pPr>
            <a:r>
              <a:rPr lang="pt-BR" b="1" dirty="0" smtClean="0"/>
              <a:t>Na Lei: </a:t>
            </a:r>
          </a:p>
          <a:p>
            <a:r>
              <a:rPr lang="pt-BR" b="1" dirty="0" smtClean="0"/>
              <a:t>Lei 9.504/97</a:t>
            </a:r>
            <a:r>
              <a:rPr lang="pt-BR" dirty="0" smtClean="0"/>
              <a:t>: </a:t>
            </a:r>
          </a:p>
          <a:p>
            <a:pPr marL="0" indent="0">
              <a:buNone/>
            </a:pPr>
            <a:r>
              <a:rPr lang="pt-BR" dirty="0" smtClean="0"/>
              <a:t>“</a:t>
            </a:r>
            <a:r>
              <a:rPr lang="pt-BR" b="1" dirty="0" smtClean="0"/>
              <a:t>Art. 22.</a:t>
            </a:r>
            <a:r>
              <a:rPr lang="pt-BR" dirty="0" smtClean="0"/>
              <a:t> É obrigatório para o partido e para os candidatos abrir conta bancária específica para registrar todo o movimento financeiro da campanha.</a:t>
            </a:r>
          </a:p>
          <a:p>
            <a:pPr marL="0" indent="0">
              <a:buNone/>
            </a:pPr>
            <a:r>
              <a:rPr lang="pt-BR" b="1" dirty="0" smtClean="0"/>
              <a:t>§ 1º Os bancos são obrigados a acatar o pedido de abertura da conta de qualquer partido ou candidato escolhido em convenção, destinada à movimentação financeira da campanha, sendo-lhes vedado condicioná-la a depósito mínimo. </a:t>
            </a:r>
            <a:r>
              <a:rPr lang="pt-BR" dirty="0" smtClean="0"/>
              <a:t>(g.n.)</a:t>
            </a:r>
          </a:p>
          <a:p>
            <a:pPr marL="0" indent="0">
              <a:buNone/>
            </a:pPr>
            <a:r>
              <a:rPr lang="pt-BR" dirty="0" smtClean="0"/>
              <a:t>§ 2º O disposto neste artigo </a:t>
            </a:r>
            <a:r>
              <a:rPr lang="pt-BR" b="1" dirty="0" smtClean="0"/>
              <a:t>não se aplica</a:t>
            </a:r>
            <a:r>
              <a:rPr lang="pt-BR" dirty="0" smtClean="0"/>
              <a:t> aos casos de candidatura para </a:t>
            </a:r>
            <a:r>
              <a:rPr lang="pt-BR" b="1" dirty="0" smtClean="0"/>
              <a:t>Prefeito e Vereador em Municípios onde não haja agência bancária</a:t>
            </a:r>
            <a:r>
              <a:rPr lang="pt-BR" dirty="0" smtClean="0"/>
              <a:t>, bem como aos casos de candidatura para </a:t>
            </a:r>
            <a:r>
              <a:rPr lang="pt-BR" b="1" dirty="0" smtClean="0"/>
              <a:t>Vereador</a:t>
            </a:r>
            <a:r>
              <a:rPr lang="pt-BR" dirty="0" smtClean="0"/>
              <a:t> em </a:t>
            </a:r>
            <a:r>
              <a:rPr lang="pt-BR" b="1" dirty="0" smtClean="0"/>
              <a:t>Municípios com menos de vinte mil eleitores</a:t>
            </a:r>
            <a:r>
              <a:rPr lang="pt-BR" dirty="0" smtClean="0"/>
              <a:t>.” (g.n.)</a:t>
            </a:r>
          </a:p>
        </p:txBody>
      </p:sp>
    </p:spTree>
    <p:extLst>
      <p:ext uri="{BB962C8B-B14F-4D97-AF65-F5344CB8AC3E}">
        <p14:creationId xmlns="" xmlns:p14="http://schemas.microsoft.com/office/powerpoint/2010/main" val="19977915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CONTA BANCÁRIA:</a:t>
            </a:r>
          </a:p>
          <a:p>
            <a:pPr marL="0" indent="0">
              <a:buNone/>
            </a:pPr>
            <a:r>
              <a:rPr lang="pt-BR" b="1" dirty="0" smtClean="0"/>
              <a:t>Na Lei: </a:t>
            </a:r>
          </a:p>
          <a:p>
            <a:r>
              <a:rPr lang="pt-BR" b="1" dirty="0" smtClean="0"/>
              <a:t>Lei 11.300/06:</a:t>
            </a:r>
            <a:r>
              <a:rPr lang="pt-BR" dirty="0" smtClean="0"/>
              <a:t> </a:t>
            </a:r>
          </a:p>
          <a:p>
            <a:pPr marL="0" indent="0">
              <a:buNone/>
            </a:pPr>
            <a:r>
              <a:rPr lang="pt-BR" dirty="0" smtClean="0"/>
              <a:t>“</a:t>
            </a:r>
            <a:r>
              <a:rPr lang="pt-BR" b="1" dirty="0" smtClean="0"/>
              <a:t>Art. 22.</a:t>
            </a:r>
            <a:r>
              <a:rPr lang="pt-BR" dirty="0" smtClean="0"/>
              <a:t> (...)</a:t>
            </a:r>
          </a:p>
          <a:p>
            <a:pPr marL="0" indent="0">
              <a:buNone/>
            </a:pPr>
            <a:r>
              <a:rPr lang="pt-BR" b="1" dirty="0" smtClean="0"/>
              <a:t>§ 3º O uso de recursos financeiros para pagamentos de gastos eleitorais que não provenham da conta específica de que trata o caput deste artigo implicará a desaprovação da prestação de contas do partido ou candidato; comprovado abuso de poder econômico, será cancelado o registro da candidatura ou cassado o diploma, se já houver sido outorgado.</a:t>
            </a:r>
          </a:p>
          <a:p>
            <a:pPr marL="0" indent="0">
              <a:buNone/>
            </a:pPr>
            <a:r>
              <a:rPr lang="pt-BR" b="1" dirty="0" smtClean="0"/>
              <a:t>§ 4º Rejeitadas as contas, a Justiça Eleitoral remeterá cópia de todo o processo ao Ministério Público Eleitoral para os fins previstos no art. 22 da Lei Complementar n. 64, de 18 de maio de 1990.”</a:t>
            </a:r>
          </a:p>
          <a:p>
            <a:pPr marL="0" indent="0">
              <a:buNone/>
            </a:pPr>
            <a:endParaRPr lang="pt-BR" dirty="0" smtClean="0"/>
          </a:p>
        </p:txBody>
      </p:sp>
    </p:spTree>
    <p:extLst>
      <p:ext uri="{BB962C8B-B14F-4D97-AF65-F5344CB8AC3E}">
        <p14:creationId xmlns="" xmlns:p14="http://schemas.microsoft.com/office/powerpoint/2010/main" val="2592460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5112568"/>
          </a:xfrm>
        </p:spPr>
        <p:txBody>
          <a:bodyPr>
            <a:normAutofit fontScale="70000" lnSpcReduction="20000"/>
          </a:bodyPr>
          <a:lstStyle/>
          <a:p>
            <a:pPr marL="0" indent="0">
              <a:buNone/>
            </a:pPr>
            <a:r>
              <a:rPr lang="pt-BR" sz="4000" b="1" dirty="0" smtClean="0">
                <a:solidFill>
                  <a:srgbClr val="FF0000"/>
                </a:solidFill>
              </a:rPr>
              <a:t>CONTA BANCÁRIA:</a:t>
            </a:r>
          </a:p>
          <a:p>
            <a:pPr marL="0" indent="0">
              <a:buNone/>
            </a:pPr>
            <a:r>
              <a:rPr lang="pt-BR" b="1" dirty="0" smtClean="0"/>
              <a:t>Na Lei: </a:t>
            </a:r>
          </a:p>
          <a:p>
            <a:r>
              <a:rPr lang="pt-BR" sz="3400" b="1" dirty="0" smtClean="0"/>
              <a:t>Lei Complementar n. 64, de 18 de maio de 1990:</a:t>
            </a:r>
            <a:r>
              <a:rPr lang="pt-BR" sz="3400" dirty="0" smtClean="0"/>
              <a:t> </a:t>
            </a:r>
          </a:p>
          <a:p>
            <a:pPr marL="0" indent="0">
              <a:buNone/>
            </a:pPr>
            <a:r>
              <a:rPr lang="pt-BR" sz="3400" b="1" dirty="0" smtClean="0"/>
              <a:t>Estabelece, de acordo com o art. 14, § 9º da Constituição Federal, casos de inelegibilidade, prazos de cessação, e determina outras providências</a:t>
            </a:r>
          </a:p>
          <a:p>
            <a:pPr marL="0" indent="0">
              <a:buNone/>
            </a:pPr>
            <a:endParaRPr lang="pt-BR" dirty="0" smtClean="0"/>
          </a:p>
          <a:p>
            <a:pPr marL="0" indent="0">
              <a:buNone/>
            </a:pPr>
            <a:r>
              <a:rPr lang="pt-BR" dirty="0" smtClean="0"/>
              <a:t>“</a:t>
            </a:r>
            <a:r>
              <a:rPr lang="pt-BR" b="1" dirty="0" smtClean="0"/>
              <a:t>Art. 22.</a:t>
            </a:r>
            <a:r>
              <a:rPr lang="pt-BR" dirty="0" smtClean="0"/>
              <a:t> Qualquer partido político, coligação, candidato ou Ministério Público Eleitoral poderá representar à Justiça Eleitoral, diretamente ao Corregedor-Geral ou Regional, relatando fatos e indicando provas, indícios e circunstâncias e </a:t>
            </a:r>
            <a:r>
              <a:rPr lang="pt-BR" b="1" dirty="0" smtClean="0"/>
              <a:t>pedir abertura de investigação judicial</a:t>
            </a:r>
            <a:r>
              <a:rPr lang="pt-BR" dirty="0" smtClean="0"/>
              <a:t> para apurar uso indevido, desvio ou </a:t>
            </a:r>
            <a:r>
              <a:rPr lang="pt-BR" b="1" dirty="0" smtClean="0"/>
              <a:t>abuso do poder econômico</a:t>
            </a:r>
            <a:r>
              <a:rPr lang="pt-BR" dirty="0" smtClean="0"/>
              <a:t> ou do poder de autoridade, ou utilização indevida de veículos ou meios de comunicação social, em benefício do candidato ou de partido político, obedecido o seguinte rito:</a:t>
            </a:r>
          </a:p>
          <a:p>
            <a:pPr marL="0" indent="0">
              <a:buNone/>
            </a:pPr>
            <a:r>
              <a:rPr lang="pt-BR" dirty="0" smtClean="0"/>
              <a:t>(...)” (g.n.)</a:t>
            </a:r>
          </a:p>
          <a:p>
            <a:pPr marL="0" indent="0">
              <a:buNone/>
            </a:pPr>
            <a:endParaRPr lang="pt-BR" dirty="0" smtClean="0"/>
          </a:p>
        </p:txBody>
      </p:sp>
    </p:spTree>
    <p:extLst>
      <p:ext uri="{BB962C8B-B14F-4D97-AF65-F5344CB8AC3E}">
        <p14:creationId xmlns="" xmlns:p14="http://schemas.microsoft.com/office/powerpoint/2010/main" val="21636770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196752"/>
            <a:ext cx="8229600" cy="4929411"/>
          </a:xfrm>
        </p:spPr>
        <p:txBody>
          <a:bodyPr>
            <a:normAutofit fontScale="77500" lnSpcReduction="20000"/>
          </a:bodyPr>
          <a:lstStyle/>
          <a:p>
            <a:pPr marL="0" indent="0">
              <a:buNone/>
            </a:pPr>
            <a:r>
              <a:rPr lang="pt-BR" sz="3600" b="1" dirty="0" smtClean="0">
                <a:solidFill>
                  <a:srgbClr val="FF0000"/>
                </a:solidFill>
              </a:rPr>
              <a:t>CONTA BANCÁRIA:</a:t>
            </a:r>
          </a:p>
          <a:p>
            <a:pPr marL="0" indent="0">
              <a:buNone/>
            </a:pPr>
            <a:r>
              <a:rPr lang="pt-BR" b="1" dirty="0" smtClean="0"/>
              <a:t>Na regulamentação: </a:t>
            </a:r>
          </a:p>
          <a:p>
            <a:pPr marL="0" indent="0">
              <a:buNone/>
            </a:pPr>
            <a:endParaRPr lang="pt-BR" b="1" dirty="0" smtClean="0"/>
          </a:p>
          <a:p>
            <a:r>
              <a:rPr lang="pt-BR" b="1" dirty="0" smtClean="0"/>
              <a:t>2000</a:t>
            </a:r>
            <a:r>
              <a:rPr lang="pt-BR" dirty="0" smtClean="0"/>
              <a:t>: vedação de uso de conta bancária já existente (</a:t>
            </a:r>
            <a:r>
              <a:rPr lang="pt-BR" b="1" dirty="0" smtClean="0"/>
              <a:t>res. 20.566, art. 9º</a:t>
            </a:r>
            <a:r>
              <a:rPr lang="pt-BR" dirty="0" smtClean="0"/>
              <a:t>) e uso de livro-caixa autenticado na Justiça Eleitoral (</a:t>
            </a:r>
            <a:r>
              <a:rPr lang="pt-BR" b="1" dirty="0" smtClean="0"/>
              <a:t>res. 20.566, art. 9º, § 2º</a:t>
            </a:r>
            <a:r>
              <a:rPr lang="pt-BR" dirty="0" smtClean="0"/>
              <a:t>) </a:t>
            </a:r>
          </a:p>
          <a:p>
            <a:r>
              <a:rPr lang="pt-BR" b="1" dirty="0" smtClean="0"/>
              <a:t>2002</a:t>
            </a:r>
            <a:r>
              <a:rPr lang="pt-BR" dirty="0" smtClean="0"/>
              <a:t>: mesmo recursos próprios e decorrentes da comercialização de produtos e serviços devem transitar pela conta (</a:t>
            </a:r>
            <a:r>
              <a:rPr lang="pt-BR" b="1" dirty="0" smtClean="0"/>
              <a:t>res. 20.987/02, art. 8º</a:t>
            </a:r>
            <a:r>
              <a:rPr lang="pt-BR" dirty="0" smtClean="0"/>
              <a:t>); vices e suplentes, poderiam abrir conta, cujos extratos comporiam a prestação de contas do titular (</a:t>
            </a:r>
            <a:r>
              <a:rPr lang="pt-BR" b="1" dirty="0" smtClean="0"/>
              <a:t>res. art. 8º, p.u</a:t>
            </a:r>
            <a:r>
              <a:rPr lang="pt-BR" dirty="0" smtClean="0"/>
              <a:t>.)</a:t>
            </a:r>
          </a:p>
          <a:p>
            <a:r>
              <a:rPr lang="pt-BR" b="1" dirty="0" smtClean="0"/>
              <a:t>2004</a:t>
            </a:r>
            <a:r>
              <a:rPr lang="pt-BR" dirty="0" smtClean="0"/>
              <a:t>: definição de agência bancária, ampliando o conceito legal; faculdade (e não dispensa) de abertura das contas às exceções legais (</a:t>
            </a:r>
            <a:r>
              <a:rPr lang="pt-BR" b="1" dirty="0" smtClean="0"/>
              <a:t>res. 21.609/04, art. 16</a:t>
            </a:r>
            <a:r>
              <a:rPr lang="pt-BR" dirty="0" smtClean="0"/>
              <a:t>)</a:t>
            </a:r>
          </a:p>
          <a:p>
            <a:endParaRPr lang="pt-BR" dirty="0" smtClean="0"/>
          </a:p>
        </p:txBody>
      </p:sp>
    </p:spTree>
    <p:extLst>
      <p:ext uri="{BB962C8B-B14F-4D97-AF65-F5344CB8AC3E}">
        <p14:creationId xmlns="" xmlns:p14="http://schemas.microsoft.com/office/powerpoint/2010/main" val="36351023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a:xfrm>
            <a:off x="457200" y="1268760"/>
            <a:ext cx="8229600" cy="5184576"/>
          </a:xfrm>
        </p:spPr>
        <p:txBody>
          <a:bodyPr>
            <a:normAutofit fontScale="70000" lnSpcReduction="20000"/>
          </a:bodyPr>
          <a:lstStyle/>
          <a:p>
            <a:pPr marL="0" indent="0">
              <a:buNone/>
            </a:pPr>
            <a:r>
              <a:rPr lang="pt-BR" sz="3600" b="1" dirty="0" smtClean="0">
                <a:solidFill>
                  <a:srgbClr val="FF0000"/>
                </a:solidFill>
              </a:rPr>
              <a:t>CONTA BANCÁRIA:</a:t>
            </a:r>
          </a:p>
          <a:p>
            <a:pPr marL="0" indent="0">
              <a:buNone/>
            </a:pPr>
            <a:r>
              <a:rPr lang="pt-BR" sz="3700" b="1" dirty="0" smtClean="0"/>
              <a:t>Na regulamentação:</a:t>
            </a:r>
          </a:p>
          <a:p>
            <a:pPr>
              <a:buFontTx/>
              <a:buChar char="-"/>
            </a:pPr>
            <a:r>
              <a:rPr lang="pt-BR" sz="3400" b="1" dirty="0" smtClean="0"/>
              <a:t>Carta-Circular BACEN n. 3.236, de 8.6.2006</a:t>
            </a:r>
            <a:r>
              <a:rPr lang="pt-BR" sz="3400" dirty="0" smtClean="0"/>
              <a:t>: Procedimentos bancários para a abertura, movimentação e encerramento das contas de campanha. Abertura de conta independente da movimentação de recursos financeiros (</a:t>
            </a:r>
            <a:r>
              <a:rPr lang="pt-BR" sz="3400" b="1" dirty="0" smtClean="0"/>
              <a:t>res. 22.250, art. 10</a:t>
            </a:r>
            <a:r>
              <a:rPr lang="pt-BR" sz="3400" b="1" dirty="0"/>
              <a:t>, </a:t>
            </a:r>
            <a:r>
              <a:rPr lang="pt-BR" sz="3400" b="1" dirty="0" smtClean="0"/>
              <a:t>§ 1º</a:t>
            </a:r>
            <a:r>
              <a:rPr lang="pt-BR" sz="3400" dirty="0" smtClean="0"/>
              <a:t>). </a:t>
            </a:r>
          </a:p>
          <a:p>
            <a:pPr>
              <a:buFontTx/>
              <a:buChar char="-"/>
            </a:pPr>
            <a:r>
              <a:rPr lang="pt-BR" sz="3400" b="1" dirty="0" smtClean="0"/>
              <a:t>2008</a:t>
            </a:r>
            <a:r>
              <a:rPr lang="pt-BR" sz="3400" dirty="0" smtClean="0"/>
              <a:t>: Fixação de prazo para a abertura da conta de campanha (</a:t>
            </a:r>
            <a:r>
              <a:rPr lang="pt-BR" sz="3400" b="1" dirty="0" smtClean="0"/>
              <a:t>res. 22.715, art. </a:t>
            </a:r>
            <a:r>
              <a:rPr lang="pt-BR" sz="3400" b="1" dirty="0"/>
              <a:t>10, § </a:t>
            </a:r>
            <a:r>
              <a:rPr lang="pt-BR" sz="3400" b="1" dirty="0" smtClean="0"/>
              <a:t> 2º)</a:t>
            </a:r>
            <a:r>
              <a:rPr lang="pt-BR" sz="3400" dirty="0" smtClean="0"/>
              <a:t>: 10 dias</a:t>
            </a:r>
          </a:p>
          <a:p>
            <a:pPr>
              <a:buFontTx/>
              <a:buChar char="-"/>
            </a:pPr>
            <a:r>
              <a:rPr lang="pt-BR" sz="3400" b="1" dirty="0" smtClean="0"/>
              <a:t>2010</a:t>
            </a:r>
            <a:r>
              <a:rPr lang="pt-BR" sz="3400" dirty="0" smtClean="0"/>
              <a:t>: Extratos eletrônicos a serem incorporados no SPCE (</a:t>
            </a:r>
            <a:r>
              <a:rPr lang="pt-BR" sz="3400" b="1" dirty="0" smtClean="0"/>
              <a:t>res. 23.217, art. 13</a:t>
            </a:r>
            <a:r>
              <a:rPr lang="pt-BR" sz="3400" dirty="0" smtClean="0"/>
              <a:t>); captação de recursos pela internet; contas dos partidos políticos que optarem por arrecadar e distribuir recursos</a:t>
            </a:r>
          </a:p>
          <a:p>
            <a:pPr>
              <a:buFontTx/>
              <a:buChar char="-"/>
            </a:pPr>
            <a:r>
              <a:rPr lang="pt-BR" sz="3400" b="1" dirty="0" smtClean="0"/>
              <a:t>2012</a:t>
            </a:r>
            <a:r>
              <a:rPr lang="pt-BR" sz="3400" dirty="0" smtClean="0"/>
              <a:t>: obrigatoriedade incondicionada dos órgãos partidários de todas as esferas (nacional, estadual/distrital, municipal)</a:t>
            </a:r>
          </a:p>
        </p:txBody>
      </p:sp>
    </p:spTree>
    <p:extLst>
      <p:ext uri="{BB962C8B-B14F-4D97-AF65-F5344CB8AC3E}">
        <p14:creationId xmlns="" xmlns:p14="http://schemas.microsoft.com/office/powerpoint/2010/main" val="15369069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1143000"/>
          </a:xfrm>
        </p:spPr>
        <p:txBody>
          <a:bodyPr>
            <a:normAutofit fontScale="90000"/>
          </a:bodyPr>
          <a:lstStyle/>
          <a:p>
            <a:r>
              <a:rPr lang="pt-BR" dirty="0" smtClean="0"/>
              <a:t>RESOLUÇÃO N. 23.376, DE 01.03.2012</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lgn="ctr">
              <a:buNone/>
            </a:pPr>
            <a:r>
              <a:rPr lang="pt-BR" sz="3000" b="1" dirty="0" smtClean="0"/>
              <a:t>SEÇÃO IV – DA CONTA BANCÁRIA</a:t>
            </a:r>
          </a:p>
          <a:p>
            <a:pPr marL="0" indent="0">
              <a:buNone/>
            </a:pPr>
            <a:r>
              <a:rPr lang="pt-BR" b="1" dirty="0" smtClean="0"/>
              <a:t>Art. 12.</a:t>
            </a:r>
            <a:r>
              <a:rPr lang="pt-BR" dirty="0" smtClean="0"/>
              <a:t> É obrigatória para os candidatos, comitês financeiros e partidos políticos, em todos os níveis de direção, a abertura de conta bancária específica, na Caixa Econômica Federal, no Banco do Brasil ou em outra instituição financeira com carteira comercial reconhecida pelo Banco Central do Brasil, para registrar o movimento financeiro de campanha eleitoral, vedado o uso de conta bancária preexistente (Lei n. 9.504/97, art. 22, </a:t>
            </a:r>
            <a:r>
              <a:rPr lang="pt-BR" i="1" dirty="0" smtClean="0"/>
              <a:t>caput</a:t>
            </a:r>
            <a:r>
              <a:rPr lang="pt-BR" dirty="0" smtClean="0"/>
              <a:t>).</a:t>
            </a:r>
            <a:endParaRPr lang="pt-BR" dirty="0"/>
          </a:p>
        </p:txBody>
      </p:sp>
    </p:spTree>
    <p:extLst>
      <p:ext uri="{BB962C8B-B14F-4D97-AF65-F5344CB8AC3E}">
        <p14:creationId xmlns="" xmlns:p14="http://schemas.microsoft.com/office/powerpoint/2010/main" val="1270832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7500" lnSpcReduction="20000"/>
          </a:bodyPr>
          <a:lstStyle/>
          <a:p>
            <a:pPr marL="0" indent="0">
              <a:buNone/>
            </a:pPr>
            <a:r>
              <a:rPr lang="pt-BR" b="1" dirty="0" smtClean="0">
                <a:solidFill>
                  <a:srgbClr val="FF0000"/>
                </a:solidFill>
              </a:rPr>
              <a:t>CONTA BANCÁRIA:</a:t>
            </a:r>
          </a:p>
          <a:p>
            <a:pPr marL="0" indent="0">
              <a:buNone/>
            </a:pPr>
            <a:r>
              <a:rPr lang="pt-BR" b="1" dirty="0" smtClean="0"/>
              <a:t>Na Lei: </a:t>
            </a:r>
          </a:p>
          <a:p>
            <a:pPr marL="0" indent="0">
              <a:buNone/>
            </a:pPr>
            <a:endParaRPr lang="pt-BR" b="1" dirty="0" smtClean="0"/>
          </a:p>
          <a:p>
            <a:r>
              <a:rPr lang="pt-BR" b="1" dirty="0" smtClean="0"/>
              <a:t>Lei 8.713/93</a:t>
            </a:r>
            <a:r>
              <a:rPr lang="pt-BR" dirty="0" smtClean="0"/>
              <a:t>: “</a:t>
            </a:r>
            <a:r>
              <a:rPr lang="pt-BR" b="1" dirty="0" smtClean="0"/>
              <a:t>Art. 36.</a:t>
            </a:r>
            <a:r>
              <a:rPr lang="pt-BR" dirty="0" smtClean="0"/>
              <a:t> É </a:t>
            </a:r>
            <a:r>
              <a:rPr lang="pt-BR" b="1" dirty="0" smtClean="0"/>
              <a:t>obrigatório para o partido e facultativo para o candidato</a:t>
            </a:r>
            <a:r>
              <a:rPr lang="pt-BR" dirty="0" smtClean="0"/>
              <a:t> abrir contas bancárias específicas para registrar todo o movimento financeiro da campanha.” (g.n.)</a:t>
            </a:r>
          </a:p>
          <a:p>
            <a:r>
              <a:rPr lang="pt-BR" b="1" dirty="0" smtClean="0"/>
              <a:t>Lei 9.100/95:</a:t>
            </a:r>
            <a:r>
              <a:rPr lang="pt-BR" dirty="0" smtClean="0"/>
              <a:t> “</a:t>
            </a:r>
            <a:r>
              <a:rPr lang="pt-BR" b="1" dirty="0" smtClean="0"/>
              <a:t>Art. 35, § 3º.</a:t>
            </a:r>
            <a:r>
              <a:rPr lang="pt-BR" dirty="0" smtClean="0"/>
              <a:t> A abertura de contas bancárias específicas para registrar todo o movimento financeiro da campanha é facultada a qualquer candidato e </a:t>
            </a:r>
            <a:r>
              <a:rPr lang="pt-BR" b="1" dirty="0" smtClean="0"/>
              <a:t>obrigatória</a:t>
            </a:r>
            <a:r>
              <a:rPr lang="pt-BR" dirty="0" smtClean="0"/>
              <a:t> para o partido </a:t>
            </a:r>
            <a:r>
              <a:rPr lang="pt-BR" b="1" dirty="0" smtClean="0"/>
              <a:t>e para os candidatos a Prefeito e, nos municípios com mais de 50 mil eleitores, para os candidatos a Vereador</a:t>
            </a:r>
            <a:r>
              <a:rPr lang="pt-BR" dirty="0" smtClean="0"/>
              <a:t>.” (g.n.)</a:t>
            </a:r>
          </a:p>
        </p:txBody>
      </p:sp>
    </p:spTree>
    <p:extLst>
      <p:ext uri="{BB962C8B-B14F-4D97-AF65-F5344CB8AC3E}">
        <p14:creationId xmlns="" xmlns:p14="http://schemas.microsoft.com/office/powerpoint/2010/main" val="41869055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CONTA BANCÁRIA:</a:t>
            </a:r>
          </a:p>
          <a:p>
            <a:pPr marL="0" indent="0">
              <a:buNone/>
            </a:pPr>
            <a:r>
              <a:rPr lang="pt-BR" b="1" dirty="0" smtClean="0"/>
              <a:t>Na Lei: </a:t>
            </a:r>
          </a:p>
          <a:p>
            <a:r>
              <a:rPr lang="pt-BR" b="1" dirty="0" smtClean="0"/>
              <a:t>Lei 9.504/97</a:t>
            </a:r>
            <a:r>
              <a:rPr lang="pt-BR" dirty="0" smtClean="0"/>
              <a:t>: </a:t>
            </a:r>
          </a:p>
          <a:p>
            <a:pPr marL="0" indent="0">
              <a:buNone/>
            </a:pPr>
            <a:r>
              <a:rPr lang="pt-BR" dirty="0" smtClean="0"/>
              <a:t>“</a:t>
            </a:r>
            <a:r>
              <a:rPr lang="pt-BR" b="1" dirty="0" smtClean="0"/>
              <a:t>Art. 22.</a:t>
            </a:r>
            <a:r>
              <a:rPr lang="pt-BR" dirty="0" smtClean="0"/>
              <a:t> É obrigatório para o partido e para os candidatos abrir conta bancária específica para registrar todo o movimento financeiro da campanha.</a:t>
            </a:r>
          </a:p>
          <a:p>
            <a:pPr marL="0" indent="0">
              <a:buNone/>
            </a:pPr>
            <a:r>
              <a:rPr lang="pt-BR" b="1" dirty="0" smtClean="0"/>
              <a:t>§ 1º Os bancos são obrigados a acatar o pedido de abertura da conta de qualquer partido ou candidato escolhido em convenção, destinada à movimentação financeira da campanha, sendo-lhes vedado condicioná-la a depósito mínimo. </a:t>
            </a:r>
            <a:r>
              <a:rPr lang="pt-BR" dirty="0" smtClean="0"/>
              <a:t>(g.n.)</a:t>
            </a:r>
          </a:p>
          <a:p>
            <a:pPr marL="0" indent="0">
              <a:buNone/>
            </a:pPr>
            <a:r>
              <a:rPr lang="pt-BR" dirty="0" smtClean="0"/>
              <a:t>§ 2º O disposto neste artigo </a:t>
            </a:r>
            <a:r>
              <a:rPr lang="pt-BR" b="1" dirty="0" smtClean="0"/>
              <a:t>não se aplica</a:t>
            </a:r>
            <a:r>
              <a:rPr lang="pt-BR" dirty="0" smtClean="0"/>
              <a:t> aos casos de candidatura para </a:t>
            </a:r>
            <a:r>
              <a:rPr lang="pt-BR" b="1" dirty="0" smtClean="0"/>
              <a:t>Prefeito e Vereador em Municípios onde não haja agência bancária</a:t>
            </a:r>
            <a:r>
              <a:rPr lang="pt-BR" dirty="0" smtClean="0"/>
              <a:t>, bem como aos casos de candidatura para </a:t>
            </a:r>
            <a:r>
              <a:rPr lang="pt-BR" b="1" dirty="0" smtClean="0"/>
              <a:t>Vereador</a:t>
            </a:r>
            <a:r>
              <a:rPr lang="pt-BR" dirty="0" smtClean="0"/>
              <a:t> em </a:t>
            </a:r>
            <a:r>
              <a:rPr lang="pt-BR" b="1" dirty="0" smtClean="0"/>
              <a:t>Municípios com menos de vinte mil eleitores</a:t>
            </a:r>
            <a:r>
              <a:rPr lang="pt-BR" dirty="0" smtClean="0"/>
              <a:t>.” (g.n.)</a:t>
            </a:r>
          </a:p>
        </p:txBody>
      </p:sp>
    </p:spTree>
    <p:extLst>
      <p:ext uri="{BB962C8B-B14F-4D97-AF65-F5344CB8AC3E}">
        <p14:creationId xmlns="" xmlns:p14="http://schemas.microsoft.com/office/powerpoint/2010/main" val="173975724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ANOTAÇÕES</a:t>
            </a:r>
            <a:endParaRPr lang="pt-BR" dirty="0"/>
          </a:p>
        </p:txBody>
      </p:sp>
      <p:sp>
        <p:nvSpPr>
          <p:cNvPr id="3" name="Espaço Reservado para Conteúdo 2"/>
          <p:cNvSpPr>
            <a:spLocks noGrp="1"/>
          </p:cNvSpPr>
          <p:nvPr>
            <p:ph idx="1"/>
          </p:nvPr>
        </p:nvSpPr>
        <p:spPr/>
        <p:txBody>
          <a:bodyPr>
            <a:normAutofit fontScale="70000" lnSpcReduction="20000"/>
          </a:bodyPr>
          <a:lstStyle/>
          <a:p>
            <a:pPr marL="0" indent="0">
              <a:buNone/>
            </a:pPr>
            <a:r>
              <a:rPr lang="pt-BR" b="1" dirty="0" smtClean="0">
                <a:solidFill>
                  <a:srgbClr val="FF0000"/>
                </a:solidFill>
              </a:rPr>
              <a:t>CONTA BANCÁRIA:</a:t>
            </a:r>
          </a:p>
          <a:p>
            <a:pPr marL="0" indent="0">
              <a:buNone/>
            </a:pPr>
            <a:r>
              <a:rPr lang="pt-BR" b="1" dirty="0" smtClean="0"/>
              <a:t>Na Lei: </a:t>
            </a:r>
          </a:p>
          <a:p>
            <a:r>
              <a:rPr lang="pt-BR" b="1" dirty="0" smtClean="0"/>
              <a:t>Lei 11.300/06:</a:t>
            </a:r>
            <a:r>
              <a:rPr lang="pt-BR" dirty="0" smtClean="0"/>
              <a:t> </a:t>
            </a:r>
          </a:p>
          <a:p>
            <a:pPr marL="0" indent="0">
              <a:buNone/>
            </a:pPr>
            <a:r>
              <a:rPr lang="pt-BR" dirty="0" smtClean="0"/>
              <a:t>“</a:t>
            </a:r>
            <a:r>
              <a:rPr lang="pt-BR" b="1" dirty="0" smtClean="0"/>
              <a:t>Art. 22.</a:t>
            </a:r>
            <a:r>
              <a:rPr lang="pt-BR" dirty="0" smtClean="0"/>
              <a:t> (...)</a:t>
            </a:r>
          </a:p>
          <a:p>
            <a:pPr marL="0" indent="0">
              <a:buNone/>
            </a:pPr>
            <a:r>
              <a:rPr lang="pt-BR" b="1" dirty="0" smtClean="0"/>
              <a:t>§ 3º O uso de recursos financeiros para pagamentos de gastos eleitorais que não provenham da conta específica de que trata o caput deste artigo implicará a desaprovação da prestação de contas do partido ou candidato; comprovado abuso de poder econômico, será cancelado o registro da candidatura ou cassado o diploma, se já houver sido outorgado.</a:t>
            </a:r>
          </a:p>
          <a:p>
            <a:pPr marL="0" indent="0">
              <a:buNone/>
            </a:pPr>
            <a:r>
              <a:rPr lang="pt-BR" b="1" dirty="0" smtClean="0"/>
              <a:t>§ 4º Rejeitadas as contas, a Justiça Eleitoral remeterá cópia de todo o processo ao Ministério Público Eleitoral para os fins previstos no art. 22 da Lei Complementar n. 64, de 18 de maio de 1990.”</a:t>
            </a:r>
          </a:p>
          <a:p>
            <a:pPr marL="0" indent="0">
              <a:buNone/>
            </a:pPr>
            <a:endParaRPr lang="pt-BR" dirty="0" smtClean="0"/>
          </a:p>
        </p:txBody>
      </p:sp>
    </p:spTree>
    <p:extLst>
      <p:ext uri="{BB962C8B-B14F-4D97-AF65-F5344CB8AC3E}">
        <p14:creationId xmlns="" xmlns:p14="http://schemas.microsoft.com/office/powerpoint/2010/main" val="177012905"/>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olstício">
  <a:themeElements>
    <a:clrScheme name="Solstí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í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í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4090</TotalTime>
  <Words>26440</Words>
  <Application>Microsoft Office PowerPoint</Application>
  <PresentationFormat>Apresentação na tela (4:3)</PresentationFormat>
  <Paragraphs>1541</Paragraphs>
  <Slides>323</Slides>
  <Notes>3</Notes>
  <HiddenSlides>0</HiddenSlides>
  <MMClips>0</MMClips>
  <ScaleCrop>false</ScaleCrop>
  <HeadingPairs>
    <vt:vector size="4" baseType="variant">
      <vt:variant>
        <vt:lpstr>Tema</vt:lpstr>
      </vt:variant>
      <vt:variant>
        <vt:i4>2</vt:i4>
      </vt:variant>
      <vt:variant>
        <vt:lpstr>Títulos de slides</vt:lpstr>
      </vt:variant>
      <vt:variant>
        <vt:i4>323</vt:i4>
      </vt:variant>
    </vt:vector>
  </HeadingPairs>
  <TitlesOfParts>
    <vt:vector size="325" baseType="lpstr">
      <vt:lpstr>Tema do Office</vt:lpstr>
      <vt:lpstr>Solstício</vt:lpstr>
      <vt:lpstr>  Financiamento de Campanhas e Prestação de Contas Eleitorais ELEIÇÕES 2012</vt:lpstr>
      <vt:lpstr>Financiamento de Campanhas</vt:lpstr>
      <vt:lpstr>Financiamento de Campanhas</vt:lpstr>
      <vt:lpstr>Financiamento de Campanhas</vt:lpstr>
      <vt:lpstr>Financiamento de Campanhas</vt:lpstr>
      <vt:lpstr>Financiamento de Campanhas</vt:lpstr>
      <vt:lpstr>Financiamento de Campanhas</vt:lpstr>
      <vt:lpstr>Financiamento de Campanhas</vt:lpstr>
      <vt:lpstr>Financiamento de Campanhas</vt:lpstr>
      <vt:lpstr>Financiamento de Campanhas</vt:lpstr>
      <vt:lpstr>Financiamento de Campanhas</vt:lpstr>
      <vt:lpstr>SISTEMA NORMATIVO</vt:lpstr>
      <vt:lpstr>NORMAS APLICÁVEIS</vt:lpstr>
      <vt:lpstr>NORMAS APLICÁVEIS</vt:lpstr>
      <vt:lpstr>NORMAS APLICÁVEIS</vt:lpstr>
      <vt:lpstr>NORMAS APLICÁVEIS</vt:lpstr>
      <vt:lpstr>NORMAS APLICÁVEIS</vt:lpstr>
      <vt:lpstr>NORMAS APLICÁVEIS</vt:lpstr>
      <vt:lpstr>NORMAS APLICÁVEIS</vt:lpstr>
      <vt:lpstr>NORMAS APLICÁVEIS</vt:lpstr>
      <vt:lpstr>NORMAS APLICÁVEIS</vt:lpstr>
      <vt:lpstr>RESOLUÇÃO N. 23.376, DE 01.03.2012</vt:lpstr>
      <vt:lpstr>ESTRUTURA DA RES. 23.376/2012</vt:lpstr>
      <vt:lpstr>ESTRUTURA DA RES. 23.376/2012</vt:lpstr>
      <vt:lpstr>ESTRUTURA DA RES. 23.376/2012</vt:lpstr>
      <vt:lpstr>ESTRUTURA DA RES. 23.376/2012</vt:lpstr>
      <vt:lpstr>ESTRUTURA DA RES. 23.376/2012</vt:lpstr>
      <vt:lpstr>ESTRUTURA DA RES. 23.376/2012</vt:lpstr>
      <vt:lpstr>RESOLUÇÃO N. 23.376, DE 01.03.2012</vt:lpstr>
      <vt:lpstr>ANOTAÇÕES</vt:lpstr>
      <vt:lpstr>ANOTAÇÕES</vt:lpstr>
      <vt:lpstr>RESOLUÇÃO N. 23.376, DE 01.03.2012</vt:lpstr>
      <vt:lpstr>ANOTAÇÕES</vt:lpstr>
      <vt:lpstr>ANOTAÇÕES</vt:lpstr>
      <vt:lpstr>ANOTAÇÕES</vt:lpstr>
      <vt:lpstr>ANOTAÇÕES</vt:lpstr>
      <vt:lpstr>ANOTAÇÕES</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ANOTAÇÕES</vt:lpstr>
      <vt:lpstr>ANOTAÇÕES</vt:lpstr>
      <vt:lpstr>ANOTAÇÕES</vt:lpstr>
      <vt:lpstr>RESOLUÇÃO N. 23.376, DE 01.03.2012</vt:lpstr>
      <vt:lpstr>ANOTAÇÕES</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RESOLUÇÃO N. 23.376, DE 01.03.2012</vt:lpstr>
      <vt:lpstr>RESOLUÇÃO N. 23.376, DE 01.03.2012</vt:lpstr>
      <vt:lpstr>RESOLUÇÃO N. 23.376, DE 01.03.2012</vt:lpstr>
      <vt:lpstr>ANOTAÇÕES</vt:lpstr>
      <vt:lpstr>ANOTAÇÕES</vt:lpstr>
      <vt:lpstr>RESOLUÇÃO N. 23.376, DE 01.03.2012</vt:lpstr>
      <vt:lpstr>ANOTAÇÕES</vt:lpstr>
      <vt:lpstr>RESOLUÇÃO N. 23.376, DE 01.03.2012</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ANOTAÇÕES</vt:lpstr>
      <vt:lpstr>ANOTAÇÕES</vt:lpstr>
      <vt:lpstr>RESOLUÇÃO N. 23.376, DE 01.03.2012</vt:lpstr>
      <vt:lpstr>ANOTAÇÕES</vt:lpstr>
      <vt:lpstr>ANOTAÇÕES</vt:lpstr>
      <vt:lpstr>ANOTAÇÕES</vt:lpstr>
      <vt:lpstr>ANOTAÇÕES</vt:lpstr>
      <vt:lpstr>ANOTAÇÕES</vt:lpstr>
      <vt:lpstr>ANOTAÇÕES</vt:lpstr>
      <vt:lpstr>ANOTAÇÕES</vt:lpstr>
      <vt:lpstr>ANOTAÇÕES</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ANOTAÇÕES</vt:lpstr>
      <vt:lpstr>RESOLUÇÃO N. 23.376, DE 01.03.2012</vt:lpstr>
      <vt:lpstr>RESOLUÇÃO N. 23.376, DE 01.03.2012</vt:lpstr>
      <vt:lpstr>ANOTAÇÕES</vt:lpstr>
      <vt:lpstr>RESOLUÇÃO N. 23.376, DE 01.03.2012</vt:lpstr>
      <vt:lpstr>RESOLUÇÃO N. 23.376, DE 01.03.2012</vt:lpstr>
      <vt:lpstr> ANOTAÇÕES</vt:lpstr>
      <vt:lpstr> 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RESOLUÇÃO N. 23.376, DE 01.03.2012</vt:lpstr>
      <vt:lpstr>ANOTAÇÕES</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RESOLUÇÃO N. 23.376, DE 01.03.2012</vt:lpstr>
      <vt:lpstr>ANOTAÇÕES</vt:lpstr>
      <vt:lpstr>ANOTAÇÕES</vt:lpstr>
      <vt:lpstr>ANOTAÇÕES</vt:lpstr>
      <vt:lpstr>ANOTAÇÕES</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ANOTAÇÕES</vt:lpstr>
      <vt:lpstr>ANOTAÇÕES</vt:lpstr>
      <vt:lpstr>ANOTAÇÕES</vt:lpstr>
      <vt:lpstr>ANOTAÇÕES</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ANOTAÇÕES</vt:lpstr>
      <vt:lpstr>ANOTAÇÕES</vt:lpstr>
      <vt:lpstr>ANOTAÇÕES</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lpstr>RESOLUÇÃO N. 23.376, DE 01.03.2012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RESOLUÇÃO N. 23.376, DE 01.03.2012</dc:title>
  <dc:creator>Hugo</dc:creator>
  <cp:lastModifiedBy>micro</cp:lastModifiedBy>
  <cp:revision>236</cp:revision>
  <dcterms:created xsi:type="dcterms:W3CDTF">2012-05-15T12:07:25Z</dcterms:created>
  <dcterms:modified xsi:type="dcterms:W3CDTF">2012-07-06T12:31:03Z</dcterms:modified>
</cp:coreProperties>
</file>