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46"/>
  </p:notesMasterIdLst>
  <p:sldIdLst>
    <p:sldId id="257" r:id="rId2"/>
    <p:sldId id="455" r:id="rId3"/>
    <p:sldId id="477" r:id="rId4"/>
    <p:sldId id="450" r:id="rId5"/>
    <p:sldId id="478" r:id="rId6"/>
    <p:sldId id="479" r:id="rId7"/>
    <p:sldId id="480" r:id="rId8"/>
    <p:sldId id="481" r:id="rId9"/>
    <p:sldId id="482" r:id="rId10"/>
    <p:sldId id="483" r:id="rId11"/>
    <p:sldId id="484" r:id="rId12"/>
    <p:sldId id="485" r:id="rId13"/>
    <p:sldId id="486" r:id="rId14"/>
    <p:sldId id="487" r:id="rId15"/>
    <p:sldId id="488" r:id="rId16"/>
    <p:sldId id="489" r:id="rId17"/>
    <p:sldId id="490" r:id="rId18"/>
    <p:sldId id="491" r:id="rId19"/>
    <p:sldId id="492" r:id="rId20"/>
    <p:sldId id="493" r:id="rId21"/>
    <p:sldId id="494" r:id="rId22"/>
    <p:sldId id="495" r:id="rId23"/>
    <p:sldId id="496" r:id="rId24"/>
    <p:sldId id="497" r:id="rId25"/>
    <p:sldId id="498" r:id="rId26"/>
    <p:sldId id="499" r:id="rId27"/>
    <p:sldId id="500" r:id="rId28"/>
    <p:sldId id="501" r:id="rId29"/>
    <p:sldId id="502" r:id="rId30"/>
    <p:sldId id="503" r:id="rId31"/>
    <p:sldId id="504" r:id="rId32"/>
    <p:sldId id="505" r:id="rId33"/>
    <p:sldId id="506" r:id="rId34"/>
    <p:sldId id="507" r:id="rId35"/>
    <p:sldId id="508" r:id="rId36"/>
    <p:sldId id="509" r:id="rId37"/>
    <p:sldId id="510" r:id="rId38"/>
    <p:sldId id="511" r:id="rId39"/>
    <p:sldId id="512" r:id="rId40"/>
    <p:sldId id="513" r:id="rId41"/>
    <p:sldId id="514" r:id="rId42"/>
    <p:sldId id="473" r:id="rId43"/>
    <p:sldId id="474" r:id="rId44"/>
    <p:sldId id="418" r:id="rId45"/>
  </p:sldIdLst>
  <p:sldSz cx="9144000" cy="6858000" type="screen4x3"/>
  <p:notesSz cx="6858000" cy="9144000"/>
  <p:defaultTextStyle>
    <a:defPPr>
      <a:defRPr lang="pt-BR"/>
    </a:defPPr>
    <a:lvl1pPr algn="l" rtl="0" fontAlgn="base">
      <a:spcBef>
        <a:spcPct val="0"/>
      </a:spcBef>
      <a:spcAft>
        <a:spcPct val="0"/>
      </a:spcAft>
      <a:defRPr sz="1900" kern="1200">
        <a:solidFill>
          <a:schemeClr val="tx1"/>
        </a:solidFill>
        <a:latin typeface="Arial" charset="0"/>
        <a:ea typeface="+mn-ea"/>
        <a:cs typeface="+mn-cs"/>
      </a:defRPr>
    </a:lvl1pPr>
    <a:lvl2pPr marL="457200" algn="l" rtl="0" fontAlgn="base">
      <a:spcBef>
        <a:spcPct val="0"/>
      </a:spcBef>
      <a:spcAft>
        <a:spcPct val="0"/>
      </a:spcAft>
      <a:defRPr sz="1900" kern="1200">
        <a:solidFill>
          <a:schemeClr val="tx1"/>
        </a:solidFill>
        <a:latin typeface="Arial" charset="0"/>
        <a:ea typeface="+mn-ea"/>
        <a:cs typeface="+mn-cs"/>
      </a:defRPr>
    </a:lvl2pPr>
    <a:lvl3pPr marL="914400" algn="l" rtl="0" fontAlgn="base">
      <a:spcBef>
        <a:spcPct val="0"/>
      </a:spcBef>
      <a:spcAft>
        <a:spcPct val="0"/>
      </a:spcAft>
      <a:defRPr sz="1900" kern="1200">
        <a:solidFill>
          <a:schemeClr val="tx1"/>
        </a:solidFill>
        <a:latin typeface="Arial" charset="0"/>
        <a:ea typeface="+mn-ea"/>
        <a:cs typeface="+mn-cs"/>
      </a:defRPr>
    </a:lvl3pPr>
    <a:lvl4pPr marL="1371600" algn="l" rtl="0" fontAlgn="base">
      <a:spcBef>
        <a:spcPct val="0"/>
      </a:spcBef>
      <a:spcAft>
        <a:spcPct val="0"/>
      </a:spcAft>
      <a:defRPr sz="1900" kern="1200">
        <a:solidFill>
          <a:schemeClr val="tx1"/>
        </a:solidFill>
        <a:latin typeface="Arial" charset="0"/>
        <a:ea typeface="+mn-ea"/>
        <a:cs typeface="+mn-cs"/>
      </a:defRPr>
    </a:lvl4pPr>
    <a:lvl5pPr marL="1828800" algn="l" rtl="0" fontAlgn="base">
      <a:spcBef>
        <a:spcPct val="0"/>
      </a:spcBef>
      <a:spcAft>
        <a:spcPct val="0"/>
      </a:spcAft>
      <a:defRPr sz="1900" kern="1200">
        <a:solidFill>
          <a:schemeClr val="tx1"/>
        </a:solidFill>
        <a:latin typeface="Arial" charset="0"/>
        <a:ea typeface="+mn-ea"/>
        <a:cs typeface="+mn-cs"/>
      </a:defRPr>
    </a:lvl5pPr>
    <a:lvl6pPr marL="2286000" algn="l" defTabSz="914400" rtl="0" eaLnBrk="1" latinLnBrk="0" hangingPunct="1">
      <a:defRPr sz="1900" kern="1200">
        <a:solidFill>
          <a:schemeClr val="tx1"/>
        </a:solidFill>
        <a:latin typeface="Arial" charset="0"/>
        <a:ea typeface="+mn-ea"/>
        <a:cs typeface="+mn-cs"/>
      </a:defRPr>
    </a:lvl6pPr>
    <a:lvl7pPr marL="2743200" algn="l" defTabSz="914400" rtl="0" eaLnBrk="1" latinLnBrk="0" hangingPunct="1">
      <a:defRPr sz="1900" kern="1200">
        <a:solidFill>
          <a:schemeClr val="tx1"/>
        </a:solidFill>
        <a:latin typeface="Arial" charset="0"/>
        <a:ea typeface="+mn-ea"/>
        <a:cs typeface="+mn-cs"/>
      </a:defRPr>
    </a:lvl7pPr>
    <a:lvl8pPr marL="3200400" algn="l" defTabSz="914400" rtl="0" eaLnBrk="1" latinLnBrk="0" hangingPunct="1">
      <a:defRPr sz="1900" kern="1200">
        <a:solidFill>
          <a:schemeClr val="tx1"/>
        </a:solidFill>
        <a:latin typeface="Arial" charset="0"/>
        <a:ea typeface="+mn-ea"/>
        <a:cs typeface="+mn-cs"/>
      </a:defRPr>
    </a:lvl8pPr>
    <a:lvl9pPr marL="3657600" algn="l" defTabSz="914400" rtl="0" eaLnBrk="1" latinLnBrk="0" hangingPunct="1">
      <a:defRPr sz="19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00FF"/>
    <a:srgbClr val="FFFFCC"/>
    <a:srgbClr val="FFCC99"/>
    <a:srgbClr val="C0C0C0"/>
    <a:srgbClr val="FFFF00"/>
    <a:srgbClr val="FF0000"/>
    <a:srgbClr val="CC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194"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pt-BR"/>
          </a:p>
        </p:txBody>
      </p:sp>
      <p:sp>
        <p:nvSpPr>
          <p:cNvPr id="737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pt-BR"/>
          </a:p>
        </p:txBody>
      </p:sp>
      <p:sp>
        <p:nvSpPr>
          <p:cNvPr id="47108"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737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pt-BR" noProof="0" smtClean="0"/>
              <a:t>Clique para editar os estilos do texto mestre</a:t>
            </a:r>
          </a:p>
          <a:p>
            <a:pPr lvl="1"/>
            <a:r>
              <a:rPr lang="pt-BR" noProof="0" smtClean="0"/>
              <a:t>Segundo nível</a:t>
            </a:r>
          </a:p>
          <a:p>
            <a:pPr lvl="2"/>
            <a:r>
              <a:rPr lang="pt-BR" noProof="0" smtClean="0"/>
              <a:t>Terceiro nível</a:t>
            </a:r>
          </a:p>
          <a:p>
            <a:pPr lvl="3"/>
            <a:r>
              <a:rPr lang="pt-BR" noProof="0" smtClean="0"/>
              <a:t>Quarto nível</a:t>
            </a:r>
          </a:p>
          <a:p>
            <a:pPr lvl="4"/>
            <a:r>
              <a:rPr lang="pt-BR" noProof="0" smtClean="0"/>
              <a:t>Quinto nível</a:t>
            </a:r>
          </a:p>
        </p:txBody>
      </p:sp>
      <p:sp>
        <p:nvSpPr>
          <p:cNvPr id="737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pt-BR"/>
          </a:p>
        </p:txBody>
      </p:sp>
      <p:sp>
        <p:nvSpPr>
          <p:cNvPr id="737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3A6A58B4-634E-4F68-AA86-FF4BB642D088}" type="slidenum">
              <a:rPr lang="pt-BR"/>
              <a:pPr>
                <a:defRPr/>
              </a:pPr>
              <a:t>‹nº›</a:t>
            </a:fld>
            <a:endParaRPr lang="pt-B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9E6B915B-C8AD-4381-A192-011BC14FCA93}" type="slidenum">
              <a:rPr lang="pt-BR" smtClean="0"/>
              <a:pPr/>
              <a:t>44</a:t>
            </a:fld>
            <a:endParaRPr lang="pt-BR" smtClean="0"/>
          </a:p>
        </p:txBody>
      </p:sp>
      <p:sp>
        <p:nvSpPr>
          <p:cNvPr id="48131" name="Rectangle 2"/>
          <p:cNvSpPr>
            <a:spLocks noRot="1" noChangeArrowheads="1" noTextEdit="1"/>
          </p:cNvSpPr>
          <p:nvPr>
            <p:ph type="sldImg"/>
          </p:nvPr>
        </p:nvSpPr>
        <p:spPr>
          <a:xfrm>
            <a:off x="1147763" y="685800"/>
            <a:ext cx="4576762" cy="3432175"/>
          </a:xfrm>
          <a:ln/>
        </p:spPr>
      </p:sp>
      <p:sp>
        <p:nvSpPr>
          <p:cNvPr id="48132" name="Rectangle 3"/>
          <p:cNvSpPr>
            <a:spLocks noGrp="1" noChangeArrowheads="1"/>
          </p:cNvSpPr>
          <p:nvPr>
            <p:ph type="body" idx="1"/>
          </p:nvPr>
        </p:nvSpPr>
        <p:spPr>
          <a:xfrm>
            <a:off x="915988" y="4343400"/>
            <a:ext cx="5026025" cy="4114800"/>
          </a:xfrm>
          <a:noFill/>
          <a:ln/>
        </p:spPr>
        <p:txBody>
          <a:bodyPr/>
          <a:lstStyle/>
          <a:p>
            <a:pPr eaLnBrk="1" hangingPunct="1"/>
            <a:endParaRPr lang="pt-B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BR" smtClean="0"/>
              <a:t>Clique para editar o estilo do subtítulo mestre</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pt-BR"/>
          </a:p>
        </p:txBody>
      </p:sp>
      <p:sp>
        <p:nvSpPr>
          <p:cNvPr id="5" name="Rectangle 5"/>
          <p:cNvSpPr>
            <a:spLocks noGrp="1" noChangeArrowheads="1"/>
          </p:cNvSpPr>
          <p:nvPr>
            <p:ph type="ftr" sz="quarter" idx="11"/>
          </p:nvPr>
        </p:nvSpPr>
        <p:spPr>
          <a:ln/>
        </p:spPr>
        <p:txBody>
          <a:bodyPr/>
          <a:lstStyle>
            <a:lvl1pPr>
              <a:defRPr/>
            </a:lvl1pPr>
          </a:lstStyle>
          <a:p>
            <a:pPr>
              <a:defRPr/>
            </a:pPr>
            <a:endParaRPr lang="pt-BR"/>
          </a:p>
        </p:txBody>
      </p:sp>
      <p:sp>
        <p:nvSpPr>
          <p:cNvPr id="6" name="Rectangle 6"/>
          <p:cNvSpPr>
            <a:spLocks noGrp="1" noChangeArrowheads="1"/>
          </p:cNvSpPr>
          <p:nvPr>
            <p:ph type="sldNum" sz="quarter" idx="12"/>
          </p:nvPr>
        </p:nvSpPr>
        <p:spPr>
          <a:ln/>
        </p:spPr>
        <p:txBody>
          <a:bodyPr/>
          <a:lstStyle>
            <a:lvl1pPr>
              <a:defRPr/>
            </a:lvl1pPr>
          </a:lstStyle>
          <a:p>
            <a:pPr>
              <a:defRPr/>
            </a:pPr>
            <a:fld id="{F8FA36FB-B321-48B9-9401-0A2A6FACD834}" type="slidenum">
              <a:rPr lang="pt-BR"/>
              <a:pPr>
                <a:defRPr/>
              </a:pPr>
              <a:t>‹nº›</a:t>
            </a:fld>
            <a:endParaRPr lang="pt-BR"/>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pt-BR"/>
          </a:p>
        </p:txBody>
      </p:sp>
      <p:sp>
        <p:nvSpPr>
          <p:cNvPr id="5" name="Rectangle 5"/>
          <p:cNvSpPr>
            <a:spLocks noGrp="1" noChangeArrowheads="1"/>
          </p:cNvSpPr>
          <p:nvPr>
            <p:ph type="ftr" sz="quarter" idx="11"/>
          </p:nvPr>
        </p:nvSpPr>
        <p:spPr>
          <a:ln/>
        </p:spPr>
        <p:txBody>
          <a:bodyPr/>
          <a:lstStyle>
            <a:lvl1pPr>
              <a:defRPr/>
            </a:lvl1pPr>
          </a:lstStyle>
          <a:p>
            <a:pPr>
              <a:defRPr/>
            </a:pPr>
            <a:endParaRPr lang="pt-BR"/>
          </a:p>
        </p:txBody>
      </p:sp>
      <p:sp>
        <p:nvSpPr>
          <p:cNvPr id="6" name="Rectangle 6"/>
          <p:cNvSpPr>
            <a:spLocks noGrp="1" noChangeArrowheads="1"/>
          </p:cNvSpPr>
          <p:nvPr>
            <p:ph type="sldNum" sz="quarter" idx="12"/>
          </p:nvPr>
        </p:nvSpPr>
        <p:spPr>
          <a:ln/>
        </p:spPr>
        <p:txBody>
          <a:bodyPr/>
          <a:lstStyle>
            <a:lvl1pPr>
              <a:defRPr/>
            </a:lvl1pPr>
          </a:lstStyle>
          <a:p>
            <a:pPr>
              <a:defRPr/>
            </a:pPr>
            <a:fld id="{C7E1FD36-A626-45D7-9FD9-99EC10B30E79}" type="slidenum">
              <a:rPr lang="pt-BR"/>
              <a:pPr>
                <a:defRPr/>
              </a:pPr>
              <a:t>‹nº›</a:t>
            </a:fld>
            <a:endParaRPr lang="pt-BR"/>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pt-BR"/>
          </a:p>
        </p:txBody>
      </p:sp>
      <p:sp>
        <p:nvSpPr>
          <p:cNvPr id="5" name="Rectangle 5"/>
          <p:cNvSpPr>
            <a:spLocks noGrp="1" noChangeArrowheads="1"/>
          </p:cNvSpPr>
          <p:nvPr>
            <p:ph type="ftr" sz="quarter" idx="11"/>
          </p:nvPr>
        </p:nvSpPr>
        <p:spPr>
          <a:ln/>
        </p:spPr>
        <p:txBody>
          <a:bodyPr/>
          <a:lstStyle>
            <a:lvl1pPr>
              <a:defRPr/>
            </a:lvl1pPr>
          </a:lstStyle>
          <a:p>
            <a:pPr>
              <a:defRPr/>
            </a:pPr>
            <a:endParaRPr lang="pt-BR"/>
          </a:p>
        </p:txBody>
      </p:sp>
      <p:sp>
        <p:nvSpPr>
          <p:cNvPr id="6" name="Rectangle 6"/>
          <p:cNvSpPr>
            <a:spLocks noGrp="1" noChangeArrowheads="1"/>
          </p:cNvSpPr>
          <p:nvPr>
            <p:ph type="sldNum" sz="quarter" idx="12"/>
          </p:nvPr>
        </p:nvSpPr>
        <p:spPr>
          <a:ln/>
        </p:spPr>
        <p:txBody>
          <a:bodyPr/>
          <a:lstStyle>
            <a:lvl1pPr>
              <a:defRPr/>
            </a:lvl1pPr>
          </a:lstStyle>
          <a:p>
            <a:pPr>
              <a:defRPr/>
            </a:pPr>
            <a:fld id="{50E65DC8-3A93-4BED-9A9D-95DBF870358B}" type="slidenum">
              <a:rPr lang="pt-BR"/>
              <a:pPr>
                <a:defRPr/>
              </a:pPr>
              <a:t>‹nº›</a:t>
            </a:fld>
            <a:endParaRPr lang="pt-BR"/>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pt-BR"/>
          </a:p>
        </p:txBody>
      </p:sp>
      <p:sp>
        <p:nvSpPr>
          <p:cNvPr id="5" name="Rectangle 5"/>
          <p:cNvSpPr>
            <a:spLocks noGrp="1" noChangeArrowheads="1"/>
          </p:cNvSpPr>
          <p:nvPr>
            <p:ph type="ftr" sz="quarter" idx="11"/>
          </p:nvPr>
        </p:nvSpPr>
        <p:spPr>
          <a:ln/>
        </p:spPr>
        <p:txBody>
          <a:bodyPr/>
          <a:lstStyle>
            <a:lvl1pPr>
              <a:defRPr/>
            </a:lvl1pPr>
          </a:lstStyle>
          <a:p>
            <a:pPr>
              <a:defRPr/>
            </a:pPr>
            <a:endParaRPr lang="pt-BR"/>
          </a:p>
        </p:txBody>
      </p:sp>
      <p:sp>
        <p:nvSpPr>
          <p:cNvPr id="6" name="Rectangle 6"/>
          <p:cNvSpPr>
            <a:spLocks noGrp="1" noChangeArrowheads="1"/>
          </p:cNvSpPr>
          <p:nvPr>
            <p:ph type="sldNum" sz="quarter" idx="12"/>
          </p:nvPr>
        </p:nvSpPr>
        <p:spPr>
          <a:ln/>
        </p:spPr>
        <p:txBody>
          <a:bodyPr/>
          <a:lstStyle>
            <a:lvl1pPr>
              <a:defRPr/>
            </a:lvl1pPr>
          </a:lstStyle>
          <a:p>
            <a:pPr>
              <a:defRPr/>
            </a:pPr>
            <a:fld id="{58AF1216-A874-4CB9-99A9-95B842164742}" type="slidenum">
              <a:rPr lang="pt-BR"/>
              <a:pPr>
                <a:defRPr/>
              </a:pPr>
              <a:t>‹nº›</a:t>
            </a:fld>
            <a:endParaRPr lang="pt-BR"/>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smtClean="0"/>
              <a:t>Clique para editar os estilos do texto mestre</a:t>
            </a:r>
          </a:p>
        </p:txBody>
      </p:sp>
      <p:sp>
        <p:nvSpPr>
          <p:cNvPr id="4" name="Rectangle 4"/>
          <p:cNvSpPr>
            <a:spLocks noGrp="1" noChangeArrowheads="1"/>
          </p:cNvSpPr>
          <p:nvPr>
            <p:ph type="dt" sz="half" idx="10"/>
          </p:nvPr>
        </p:nvSpPr>
        <p:spPr>
          <a:ln/>
        </p:spPr>
        <p:txBody>
          <a:bodyPr/>
          <a:lstStyle>
            <a:lvl1pPr>
              <a:defRPr/>
            </a:lvl1pPr>
          </a:lstStyle>
          <a:p>
            <a:pPr>
              <a:defRPr/>
            </a:pPr>
            <a:endParaRPr lang="pt-BR"/>
          </a:p>
        </p:txBody>
      </p:sp>
      <p:sp>
        <p:nvSpPr>
          <p:cNvPr id="5" name="Rectangle 5"/>
          <p:cNvSpPr>
            <a:spLocks noGrp="1" noChangeArrowheads="1"/>
          </p:cNvSpPr>
          <p:nvPr>
            <p:ph type="ftr" sz="quarter" idx="11"/>
          </p:nvPr>
        </p:nvSpPr>
        <p:spPr>
          <a:ln/>
        </p:spPr>
        <p:txBody>
          <a:bodyPr/>
          <a:lstStyle>
            <a:lvl1pPr>
              <a:defRPr/>
            </a:lvl1pPr>
          </a:lstStyle>
          <a:p>
            <a:pPr>
              <a:defRPr/>
            </a:pPr>
            <a:endParaRPr lang="pt-BR"/>
          </a:p>
        </p:txBody>
      </p:sp>
      <p:sp>
        <p:nvSpPr>
          <p:cNvPr id="6" name="Rectangle 6"/>
          <p:cNvSpPr>
            <a:spLocks noGrp="1" noChangeArrowheads="1"/>
          </p:cNvSpPr>
          <p:nvPr>
            <p:ph type="sldNum" sz="quarter" idx="12"/>
          </p:nvPr>
        </p:nvSpPr>
        <p:spPr>
          <a:ln/>
        </p:spPr>
        <p:txBody>
          <a:bodyPr/>
          <a:lstStyle>
            <a:lvl1pPr>
              <a:defRPr/>
            </a:lvl1pPr>
          </a:lstStyle>
          <a:p>
            <a:pPr>
              <a:defRPr/>
            </a:pPr>
            <a:fld id="{5F86AC60-CA57-47A8-B4AB-2FBE06559BB0}" type="slidenum">
              <a:rPr lang="pt-BR"/>
              <a:pPr>
                <a:defRPr/>
              </a:pPr>
              <a:t>‹nº›</a:t>
            </a:fld>
            <a:endParaRPr lang="pt-BR"/>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Rectangle 4"/>
          <p:cNvSpPr>
            <a:spLocks noGrp="1" noChangeArrowheads="1"/>
          </p:cNvSpPr>
          <p:nvPr>
            <p:ph type="dt" sz="half" idx="10"/>
          </p:nvPr>
        </p:nvSpPr>
        <p:spPr>
          <a:ln/>
        </p:spPr>
        <p:txBody>
          <a:bodyPr/>
          <a:lstStyle>
            <a:lvl1pPr>
              <a:defRPr/>
            </a:lvl1pPr>
          </a:lstStyle>
          <a:p>
            <a:pPr>
              <a:defRPr/>
            </a:pPr>
            <a:endParaRPr lang="pt-BR"/>
          </a:p>
        </p:txBody>
      </p:sp>
      <p:sp>
        <p:nvSpPr>
          <p:cNvPr id="6" name="Rectangle 5"/>
          <p:cNvSpPr>
            <a:spLocks noGrp="1" noChangeArrowheads="1"/>
          </p:cNvSpPr>
          <p:nvPr>
            <p:ph type="ftr" sz="quarter" idx="11"/>
          </p:nvPr>
        </p:nvSpPr>
        <p:spPr>
          <a:ln/>
        </p:spPr>
        <p:txBody>
          <a:bodyPr/>
          <a:lstStyle>
            <a:lvl1pPr>
              <a:defRPr/>
            </a:lvl1pPr>
          </a:lstStyle>
          <a:p>
            <a:pPr>
              <a:defRPr/>
            </a:pPr>
            <a:endParaRPr lang="pt-BR"/>
          </a:p>
        </p:txBody>
      </p:sp>
      <p:sp>
        <p:nvSpPr>
          <p:cNvPr id="7" name="Rectangle 6"/>
          <p:cNvSpPr>
            <a:spLocks noGrp="1" noChangeArrowheads="1"/>
          </p:cNvSpPr>
          <p:nvPr>
            <p:ph type="sldNum" sz="quarter" idx="12"/>
          </p:nvPr>
        </p:nvSpPr>
        <p:spPr>
          <a:ln/>
        </p:spPr>
        <p:txBody>
          <a:bodyPr/>
          <a:lstStyle>
            <a:lvl1pPr>
              <a:defRPr/>
            </a:lvl1pPr>
          </a:lstStyle>
          <a:p>
            <a:pPr>
              <a:defRPr/>
            </a:pPr>
            <a:fld id="{312B7D40-2AE0-45C0-BBF6-593FFCAB2E5E}" type="slidenum">
              <a:rPr lang="pt-BR"/>
              <a:pPr>
                <a:defRPr/>
              </a:pPr>
              <a:t>‹nº›</a:t>
            </a:fld>
            <a:endParaRPr lang="pt-BR"/>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Rectangle 4"/>
          <p:cNvSpPr>
            <a:spLocks noGrp="1" noChangeArrowheads="1"/>
          </p:cNvSpPr>
          <p:nvPr>
            <p:ph type="dt" sz="half" idx="10"/>
          </p:nvPr>
        </p:nvSpPr>
        <p:spPr>
          <a:ln/>
        </p:spPr>
        <p:txBody>
          <a:bodyPr/>
          <a:lstStyle>
            <a:lvl1pPr>
              <a:defRPr/>
            </a:lvl1pPr>
          </a:lstStyle>
          <a:p>
            <a:pPr>
              <a:defRPr/>
            </a:pPr>
            <a:endParaRPr lang="pt-BR"/>
          </a:p>
        </p:txBody>
      </p:sp>
      <p:sp>
        <p:nvSpPr>
          <p:cNvPr id="8" name="Rectangle 5"/>
          <p:cNvSpPr>
            <a:spLocks noGrp="1" noChangeArrowheads="1"/>
          </p:cNvSpPr>
          <p:nvPr>
            <p:ph type="ftr" sz="quarter" idx="11"/>
          </p:nvPr>
        </p:nvSpPr>
        <p:spPr>
          <a:ln/>
        </p:spPr>
        <p:txBody>
          <a:bodyPr/>
          <a:lstStyle>
            <a:lvl1pPr>
              <a:defRPr/>
            </a:lvl1pPr>
          </a:lstStyle>
          <a:p>
            <a:pPr>
              <a:defRPr/>
            </a:pPr>
            <a:endParaRPr lang="pt-BR"/>
          </a:p>
        </p:txBody>
      </p:sp>
      <p:sp>
        <p:nvSpPr>
          <p:cNvPr id="9" name="Rectangle 6"/>
          <p:cNvSpPr>
            <a:spLocks noGrp="1" noChangeArrowheads="1"/>
          </p:cNvSpPr>
          <p:nvPr>
            <p:ph type="sldNum" sz="quarter" idx="12"/>
          </p:nvPr>
        </p:nvSpPr>
        <p:spPr>
          <a:ln/>
        </p:spPr>
        <p:txBody>
          <a:bodyPr/>
          <a:lstStyle>
            <a:lvl1pPr>
              <a:defRPr/>
            </a:lvl1pPr>
          </a:lstStyle>
          <a:p>
            <a:pPr>
              <a:defRPr/>
            </a:pPr>
            <a:fld id="{D6BF98CD-1500-43A4-B7F0-6F8D660AEDE5}" type="slidenum">
              <a:rPr lang="pt-BR"/>
              <a:pPr>
                <a:defRPr/>
              </a:pPr>
              <a:t>‹nº›</a:t>
            </a:fld>
            <a:endParaRPr lang="pt-BR"/>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Rectangle 4"/>
          <p:cNvSpPr>
            <a:spLocks noGrp="1" noChangeArrowheads="1"/>
          </p:cNvSpPr>
          <p:nvPr>
            <p:ph type="dt" sz="half" idx="10"/>
          </p:nvPr>
        </p:nvSpPr>
        <p:spPr>
          <a:ln/>
        </p:spPr>
        <p:txBody>
          <a:bodyPr/>
          <a:lstStyle>
            <a:lvl1pPr>
              <a:defRPr/>
            </a:lvl1pPr>
          </a:lstStyle>
          <a:p>
            <a:pPr>
              <a:defRPr/>
            </a:pPr>
            <a:endParaRPr lang="pt-BR"/>
          </a:p>
        </p:txBody>
      </p:sp>
      <p:sp>
        <p:nvSpPr>
          <p:cNvPr id="4" name="Rectangle 5"/>
          <p:cNvSpPr>
            <a:spLocks noGrp="1" noChangeArrowheads="1"/>
          </p:cNvSpPr>
          <p:nvPr>
            <p:ph type="ftr" sz="quarter" idx="11"/>
          </p:nvPr>
        </p:nvSpPr>
        <p:spPr>
          <a:ln/>
        </p:spPr>
        <p:txBody>
          <a:bodyPr/>
          <a:lstStyle>
            <a:lvl1pPr>
              <a:defRPr/>
            </a:lvl1pPr>
          </a:lstStyle>
          <a:p>
            <a:pPr>
              <a:defRPr/>
            </a:pPr>
            <a:endParaRPr lang="pt-BR"/>
          </a:p>
        </p:txBody>
      </p:sp>
      <p:sp>
        <p:nvSpPr>
          <p:cNvPr id="5" name="Rectangle 6"/>
          <p:cNvSpPr>
            <a:spLocks noGrp="1" noChangeArrowheads="1"/>
          </p:cNvSpPr>
          <p:nvPr>
            <p:ph type="sldNum" sz="quarter" idx="12"/>
          </p:nvPr>
        </p:nvSpPr>
        <p:spPr>
          <a:ln/>
        </p:spPr>
        <p:txBody>
          <a:bodyPr/>
          <a:lstStyle>
            <a:lvl1pPr>
              <a:defRPr/>
            </a:lvl1pPr>
          </a:lstStyle>
          <a:p>
            <a:pPr>
              <a:defRPr/>
            </a:pPr>
            <a:fld id="{CE6CB560-6740-4E37-B974-FE73CACAF96D}" type="slidenum">
              <a:rPr lang="pt-BR"/>
              <a:pPr>
                <a:defRPr/>
              </a:pPr>
              <a:t>‹nº›</a:t>
            </a:fld>
            <a:endParaRPr lang="pt-BR"/>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pt-BR"/>
          </a:p>
        </p:txBody>
      </p:sp>
      <p:sp>
        <p:nvSpPr>
          <p:cNvPr id="3" name="Rectangle 5"/>
          <p:cNvSpPr>
            <a:spLocks noGrp="1" noChangeArrowheads="1"/>
          </p:cNvSpPr>
          <p:nvPr>
            <p:ph type="ftr" sz="quarter" idx="11"/>
          </p:nvPr>
        </p:nvSpPr>
        <p:spPr>
          <a:ln/>
        </p:spPr>
        <p:txBody>
          <a:bodyPr/>
          <a:lstStyle>
            <a:lvl1pPr>
              <a:defRPr/>
            </a:lvl1pPr>
          </a:lstStyle>
          <a:p>
            <a:pPr>
              <a:defRPr/>
            </a:pPr>
            <a:endParaRPr lang="pt-BR"/>
          </a:p>
        </p:txBody>
      </p:sp>
      <p:sp>
        <p:nvSpPr>
          <p:cNvPr id="4" name="Rectangle 6"/>
          <p:cNvSpPr>
            <a:spLocks noGrp="1" noChangeArrowheads="1"/>
          </p:cNvSpPr>
          <p:nvPr>
            <p:ph type="sldNum" sz="quarter" idx="12"/>
          </p:nvPr>
        </p:nvSpPr>
        <p:spPr>
          <a:ln/>
        </p:spPr>
        <p:txBody>
          <a:bodyPr/>
          <a:lstStyle>
            <a:lvl1pPr>
              <a:defRPr/>
            </a:lvl1pPr>
          </a:lstStyle>
          <a:p>
            <a:pPr>
              <a:defRPr/>
            </a:pPr>
            <a:fld id="{9DE76494-1656-4EF5-BC3C-B1C7C7D189BF}" type="slidenum">
              <a:rPr lang="pt-BR"/>
              <a:pPr>
                <a:defRPr/>
              </a:pPr>
              <a:t>‹nº›</a:t>
            </a:fld>
            <a:endParaRPr lang="pt-BR"/>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Rectangle 4"/>
          <p:cNvSpPr>
            <a:spLocks noGrp="1" noChangeArrowheads="1"/>
          </p:cNvSpPr>
          <p:nvPr>
            <p:ph type="dt" sz="half" idx="10"/>
          </p:nvPr>
        </p:nvSpPr>
        <p:spPr>
          <a:ln/>
        </p:spPr>
        <p:txBody>
          <a:bodyPr/>
          <a:lstStyle>
            <a:lvl1pPr>
              <a:defRPr/>
            </a:lvl1pPr>
          </a:lstStyle>
          <a:p>
            <a:pPr>
              <a:defRPr/>
            </a:pPr>
            <a:endParaRPr lang="pt-BR"/>
          </a:p>
        </p:txBody>
      </p:sp>
      <p:sp>
        <p:nvSpPr>
          <p:cNvPr id="6" name="Rectangle 5"/>
          <p:cNvSpPr>
            <a:spLocks noGrp="1" noChangeArrowheads="1"/>
          </p:cNvSpPr>
          <p:nvPr>
            <p:ph type="ftr" sz="quarter" idx="11"/>
          </p:nvPr>
        </p:nvSpPr>
        <p:spPr>
          <a:ln/>
        </p:spPr>
        <p:txBody>
          <a:bodyPr/>
          <a:lstStyle>
            <a:lvl1pPr>
              <a:defRPr/>
            </a:lvl1pPr>
          </a:lstStyle>
          <a:p>
            <a:pPr>
              <a:defRPr/>
            </a:pPr>
            <a:endParaRPr lang="pt-BR"/>
          </a:p>
        </p:txBody>
      </p:sp>
      <p:sp>
        <p:nvSpPr>
          <p:cNvPr id="7" name="Rectangle 6"/>
          <p:cNvSpPr>
            <a:spLocks noGrp="1" noChangeArrowheads="1"/>
          </p:cNvSpPr>
          <p:nvPr>
            <p:ph type="sldNum" sz="quarter" idx="12"/>
          </p:nvPr>
        </p:nvSpPr>
        <p:spPr>
          <a:ln/>
        </p:spPr>
        <p:txBody>
          <a:bodyPr/>
          <a:lstStyle>
            <a:lvl1pPr>
              <a:defRPr/>
            </a:lvl1pPr>
          </a:lstStyle>
          <a:p>
            <a:pPr>
              <a:defRPr/>
            </a:pPr>
            <a:fld id="{08B3B707-4602-49EA-8B1A-CE674A3391FC}" type="slidenum">
              <a:rPr lang="pt-BR"/>
              <a:pPr>
                <a:defRPr/>
              </a:pPr>
              <a:t>‹nº›</a:t>
            </a:fld>
            <a:endParaRPr lang="pt-BR"/>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smtClean="0"/>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Rectangle 4"/>
          <p:cNvSpPr>
            <a:spLocks noGrp="1" noChangeArrowheads="1"/>
          </p:cNvSpPr>
          <p:nvPr>
            <p:ph type="dt" sz="half" idx="10"/>
          </p:nvPr>
        </p:nvSpPr>
        <p:spPr>
          <a:ln/>
        </p:spPr>
        <p:txBody>
          <a:bodyPr/>
          <a:lstStyle>
            <a:lvl1pPr>
              <a:defRPr/>
            </a:lvl1pPr>
          </a:lstStyle>
          <a:p>
            <a:pPr>
              <a:defRPr/>
            </a:pPr>
            <a:endParaRPr lang="pt-BR"/>
          </a:p>
        </p:txBody>
      </p:sp>
      <p:sp>
        <p:nvSpPr>
          <p:cNvPr id="6" name="Rectangle 5"/>
          <p:cNvSpPr>
            <a:spLocks noGrp="1" noChangeArrowheads="1"/>
          </p:cNvSpPr>
          <p:nvPr>
            <p:ph type="ftr" sz="quarter" idx="11"/>
          </p:nvPr>
        </p:nvSpPr>
        <p:spPr>
          <a:ln/>
        </p:spPr>
        <p:txBody>
          <a:bodyPr/>
          <a:lstStyle>
            <a:lvl1pPr>
              <a:defRPr/>
            </a:lvl1pPr>
          </a:lstStyle>
          <a:p>
            <a:pPr>
              <a:defRPr/>
            </a:pPr>
            <a:endParaRPr lang="pt-BR"/>
          </a:p>
        </p:txBody>
      </p:sp>
      <p:sp>
        <p:nvSpPr>
          <p:cNvPr id="7" name="Rectangle 6"/>
          <p:cNvSpPr>
            <a:spLocks noGrp="1" noChangeArrowheads="1"/>
          </p:cNvSpPr>
          <p:nvPr>
            <p:ph type="sldNum" sz="quarter" idx="12"/>
          </p:nvPr>
        </p:nvSpPr>
        <p:spPr>
          <a:ln/>
        </p:spPr>
        <p:txBody>
          <a:bodyPr/>
          <a:lstStyle>
            <a:lvl1pPr>
              <a:defRPr/>
            </a:lvl1pPr>
          </a:lstStyle>
          <a:p>
            <a:pPr>
              <a:defRPr/>
            </a:pPr>
            <a:fld id="{4DF8ECDE-149C-486D-8D1A-344B2E95CD2A}" type="slidenum">
              <a:rPr lang="pt-BR"/>
              <a:pPr>
                <a:defRPr/>
              </a:pPr>
              <a:t>‹nº›</a:t>
            </a:fld>
            <a:endParaRPr lang="pt-BR"/>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BR" smtClean="0"/>
              <a:t>Clique para editar o estilo do título mestre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p>
        </p:txBody>
      </p:sp>
      <p:sp>
        <p:nvSpPr>
          <p:cNvPr id="1434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pt-BR"/>
          </a:p>
        </p:txBody>
      </p:sp>
      <p:sp>
        <p:nvSpPr>
          <p:cNvPr id="1434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pt-BR"/>
          </a:p>
        </p:txBody>
      </p:sp>
      <p:sp>
        <p:nvSpPr>
          <p:cNvPr id="1434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3D8A722B-3330-4009-99F5-EB6E401AD2C7}" type="slidenum">
              <a:rPr lang="pt-BR"/>
              <a:pPr>
                <a:defRPr/>
              </a:pPr>
              <a:t>‹nº›</a:t>
            </a:fld>
            <a:endParaRPr lang="pt-B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ransition spd="med">
    <p:fad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www.tse.jus.br/"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tse.jus.br/" TargetMode="External"/><Relationship Id="rId2" Type="http://schemas.openxmlformats.org/officeDocument/2006/relationships/hyperlink" Target="http://www.receita.fazenda.gov.br/"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6" name="Text Box 4"/>
          <p:cNvSpPr txBox="1">
            <a:spLocks noChangeArrowheads="1"/>
          </p:cNvSpPr>
          <p:nvPr/>
        </p:nvSpPr>
        <p:spPr bwMode="auto">
          <a:xfrm>
            <a:off x="684213" y="404813"/>
            <a:ext cx="7704137" cy="5786437"/>
          </a:xfrm>
          <a:prstGeom prst="rect">
            <a:avLst/>
          </a:prstGeom>
          <a:noFill/>
          <a:ln w="9525">
            <a:noFill/>
            <a:miter lim="800000"/>
            <a:headEnd/>
            <a:tailEnd/>
          </a:ln>
        </p:spPr>
        <p:txBody>
          <a:bodyPr>
            <a:spAutoFit/>
          </a:bodyPr>
          <a:lstStyle/>
          <a:p>
            <a:pPr>
              <a:spcBef>
                <a:spcPct val="50000"/>
              </a:spcBef>
            </a:pPr>
            <a:r>
              <a:rPr lang="pt-BR" sz="4000" b="1" i="1">
                <a:solidFill>
                  <a:srgbClr val="002060"/>
                </a:solidFill>
                <a:latin typeface="Arial Rounded MT Bold" pitchFamily="34" charset="0"/>
              </a:rPr>
              <a:t>ELEIÇÕES MUNICIPAIS - 2012</a:t>
            </a:r>
          </a:p>
          <a:p>
            <a:pPr algn="ctr">
              <a:spcBef>
                <a:spcPct val="50000"/>
              </a:spcBef>
            </a:pPr>
            <a:r>
              <a:rPr lang="pt-BR" sz="4000" b="1" i="1">
                <a:solidFill>
                  <a:srgbClr val="EBDAC3"/>
                </a:solidFill>
                <a:latin typeface="Arial Rounded MT Bold" pitchFamily="34" charset="0"/>
              </a:rPr>
              <a:t>“Prestação de Contas Eleitoral: </a:t>
            </a:r>
          </a:p>
          <a:p>
            <a:pPr algn="ctr">
              <a:spcBef>
                <a:spcPct val="50000"/>
              </a:spcBef>
            </a:pPr>
            <a:r>
              <a:rPr lang="pt-BR" sz="4000" b="1" i="1">
                <a:solidFill>
                  <a:srgbClr val="EBDAC3"/>
                </a:solidFill>
                <a:latin typeface="Arial Rounded MT Bold" pitchFamily="34" charset="0"/>
              </a:rPr>
              <a:t>Legislação x Prática”</a:t>
            </a:r>
          </a:p>
          <a:p>
            <a:pPr algn="ctr">
              <a:spcBef>
                <a:spcPct val="50000"/>
              </a:spcBef>
            </a:pPr>
            <a:endParaRPr lang="pt-BR" sz="3600">
              <a:solidFill>
                <a:schemeClr val="bg1"/>
              </a:solidFill>
              <a:latin typeface="Arial Rounded MT Bold" pitchFamily="34" charset="0"/>
            </a:endParaRPr>
          </a:p>
          <a:p>
            <a:pPr algn="ctr">
              <a:lnSpc>
                <a:spcPct val="50000"/>
              </a:lnSpc>
              <a:spcBef>
                <a:spcPct val="50000"/>
              </a:spcBef>
            </a:pPr>
            <a:r>
              <a:rPr lang="pt-BR" sz="2400" b="1">
                <a:solidFill>
                  <a:schemeClr val="bg1"/>
                </a:solidFill>
                <a:latin typeface="Arial Rounded MT Bold" pitchFamily="34" charset="0"/>
              </a:rPr>
              <a:t>Francisco Antonio Inácio</a:t>
            </a:r>
          </a:p>
          <a:p>
            <a:pPr algn="ctr">
              <a:lnSpc>
                <a:spcPct val="50000"/>
              </a:lnSpc>
              <a:spcBef>
                <a:spcPct val="50000"/>
              </a:spcBef>
            </a:pPr>
            <a:r>
              <a:rPr lang="pt-BR" sz="2400" b="1">
                <a:solidFill>
                  <a:schemeClr val="bg1"/>
                </a:solidFill>
                <a:latin typeface="Arial Rounded MT Bold" pitchFamily="34" charset="0"/>
              </a:rPr>
              <a:t>Contador e Coordenador Regional do CRCCE na</a:t>
            </a:r>
          </a:p>
          <a:p>
            <a:pPr algn="ctr">
              <a:lnSpc>
                <a:spcPct val="50000"/>
              </a:lnSpc>
              <a:spcBef>
                <a:spcPct val="50000"/>
              </a:spcBef>
            </a:pPr>
            <a:r>
              <a:rPr lang="pt-BR" sz="2400" b="1">
                <a:solidFill>
                  <a:schemeClr val="bg1"/>
                </a:solidFill>
                <a:latin typeface="Arial Rounded MT Bold" pitchFamily="34" charset="0"/>
              </a:rPr>
              <a:t> Região do Cariri</a:t>
            </a:r>
          </a:p>
          <a:p>
            <a:pPr algn="ctr">
              <a:lnSpc>
                <a:spcPct val="50000"/>
              </a:lnSpc>
              <a:spcBef>
                <a:spcPct val="50000"/>
              </a:spcBef>
            </a:pPr>
            <a:endParaRPr lang="pt-BR" sz="2400" b="1">
              <a:solidFill>
                <a:schemeClr val="bg1"/>
              </a:solidFill>
              <a:latin typeface="Arial Rounded MT Bold" pitchFamily="34" charset="0"/>
            </a:endParaRPr>
          </a:p>
          <a:p>
            <a:pPr algn="ctr">
              <a:lnSpc>
                <a:spcPct val="50000"/>
              </a:lnSpc>
              <a:spcBef>
                <a:spcPct val="50000"/>
              </a:spcBef>
            </a:pPr>
            <a:r>
              <a:rPr lang="pt-BR" sz="2000" b="1">
                <a:solidFill>
                  <a:schemeClr val="bg1"/>
                </a:solidFill>
                <a:latin typeface="Arial Rounded MT Bold" pitchFamily="34" charset="0"/>
              </a:rPr>
              <a:t>Fortaleza – Ce., 05.07.2012</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2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2" name="Rectangle 4"/>
          <p:cNvSpPr>
            <a:spLocks noChangeArrowheads="1"/>
          </p:cNvSpPr>
          <p:nvPr/>
        </p:nvSpPr>
        <p:spPr bwMode="auto">
          <a:xfrm>
            <a:off x="395288" y="1296988"/>
            <a:ext cx="3990975" cy="476250"/>
          </a:xfrm>
          <a:prstGeom prst="rect">
            <a:avLst/>
          </a:prstGeom>
          <a:noFill/>
          <a:ln w="9525">
            <a:noFill/>
            <a:miter lim="800000"/>
            <a:headEnd/>
            <a:tailEnd/>
          </a:ln>
          <a:effectLst/>
        </p:spPr>
        <p:txBody>
          <a:bodyPr wrap="none">
            <a:spAutoFit/>
          </a:bodyPr>
          <a:lstStyle/>
          <a:p>
            <a:pPr>
              <a:lnSpc>
                <a:spcPct val="90000"/>
              </a:lnSpc>
              <a:spcBef>
                <a:spcPts val="700"/>
              </a:spcBef>
              <a:buClr>
                <a:srgbClr val="000000"/>
              </a:buClr>
              <a:buSzPct val="100000"/>
              <a:buFont typeface="Times New Roman" pitchFamily="18" charset="0"/>
              <a:buNone/>
              <a:defRPr/>
            </a:pPr>
            <a:r>
              <a:rPr lang="pt-BR" sz="2800">
                <a:latin typeface="Verdana" pitchFamily="34" charset="0"/>
              </a:rPr>
              <a:t>Fundo</a:t>
            </a:r>
            <a:r>
              <a:rPr lang="pt-BR" sz="2800">
                <a:effectLst>
                  <a:outerShdw blurRad="38100" dist="38100" dir="2700000" algn="tl">
                    <a:srgbClr val="C0C0C0"/>
                  </a:outerShdw>
                </a:effectLst>
                <a:latin typeface="Verdana" pitchFamily="34" charset="0"/>
              </a:rPr>
              <a:t> </a:t>
            </a:r>
            <a:r>
              <a:rPr lang="pt-BR" sz="2800">
                <a:latin typeface="Verdana" pitchFamily="34" charset="0"/>
              </a:rPr>
              <a:t>Partidário (FP)</a:t>
            </a:r>
          </a:p>
        </p:txBody>
      </p:sp>
      <p:sp>
        <p:nvSpPr>
          <p:cNvPr id="12291" name="Rectangle 3"/>
          <p:cNvSpPr>
            <a:spLocks noChangeArrowheads="1"/>
          </p:cNvSpPr>
          <p:nvPr/>
        </p:nvSpPr>
        <p:spPr bwMode="auto">
          <a:xfrm>
            <a:off x="179388" y="1989138"/>
            <a:ext cx="8642350" cy="2952750"/>
          </a:xfrm>
          <a:prstGeom prst="rect">
            <a:avLst/>
          </a:prstGeom>
          <a:noFill/>
          <a:ln w="9525">
            <a:noFill/>
            <a:round/>
            <a:headEnd/>
            <a:tailEnd/>
          </a:ln>
        </p:spPr>
        <p:txBody>
          <a:bodyPr lIns="0" tIns="28224" rIns="0" bIns="0"/>
          <a:lstStyle/>
          <a:p>
            <a:pPr marL="342900" indent="-342900" algn="just">
              <a:lnSpc>
                <a:spcPct val="90000"/>
              </a:lnSpc>
              <a:spcBef>
                <a:spcPct val="20000"/>
              </a:spcBef>
            </a:pPr>
            <a:r>
              <a:rPr lang="de-DE" sz="1600" b="1">
                <a:latin typeface="Verdana" pitchFamily="34" charset="0"/>
              </a:rPr>
              <a:t>1 – utilização de recursos da conta do FP devem ser movimentados na própria conta do fundo, vedada a transferência desses recursos para a conta bancária específica de campanha; </a:t>
            </a:r>
          </a:p>
          <a:p>
            <a:pPr marL="342900" indent="-342900" algn="just">
              <a:lnSpc>
                <a:spcPct val="90000"/>
              </a:lnSpc>
              <a:spcBef>
                <a:spcPct val="20000"/>
              </a:spcBef>
            </a:pPr>
            <a:endParaRPr lang="de-DE" sz="800" b="1">
              <a:latin typeface="Verdana" pitchFamily="34" charset="0"/>
            </a:endParaRPr>
          </a:p>
          <a:p>
            <a:pPr marL="342900" indent="-342900" algn="just">
              <a:lnSpc>
                <a:spcPct val="90000"/>
              </a:lnSpc>
              <a:spcBef>
                <a:spcPct val="20000"/>
              </a:spcBef>
            </a:pPr>
            <a:r>
              <a:rPr lang="de-DE" sz="1600" b="1">
                <a:latin typeface="Verdana" pitchFamily="34" charset="0"/>
              </a:rPr>
              <a:t>2 – apresentação na PC dos extratos da conta bancária do FP referentes ao período de julho a outubro de 2012;</a:t>
            </a:r>
          </a:p>
          <a:p>
            <a:pPr marL="342900" indent="-342900" algn="just">
              <a:lnSpc>
                <a:spcPct val="90000"/>
              </a:lnSpc>
              <a:spcBef>
                <a:spcPct val="20000"/>
              </a:spcBef>
            </a:pPr>
            <a:endParaRPr lang="de-DE" sz="800" b="1">
              <a:latin typeface="Verdana" pitchFamily="34" charset="0"/>
            </a:endParaRPr>
          </a:p>
          <a:p>
            <a:pPr marL="342900" indent="-342900" algn="just">
              <a:lnSpc>
                <a:spcPct val="90000"/>
              </a:lnSpc>
              <a:spcBef>
                <a:spcPct val="20000"/>
              </a:spcBef>
            </a:pPr>
            <a:r>
              <a:rPr lang="de-DE" sz="1600" b="1">
                <a:latin typeface="Verdana" pitchFamily="34" charset="0"/>
              </a:rPr>
              <a:t>3 – manter escrituração  contábil que identifique o destinatário ou beneficiário dos recursos do FP;</a:t>
            </a:r>
          </a:p>
          <a:p>
            <a:pPr marL="342900" indent="-342900" algn="just">
              <a:lnSpc>
                <a:spcPct val="90000"/>
              </a:lnSpc>
              <a:spcBef>
                <a:spcPct val="20000"/>
              </a:spcBef>
            </a:pPr>
            <a:endParaRPr lang="de-DE" sz="800" b="1">
              <a:latin typeface="Verdana" pitchFamily="34" charset="0"/>
            </a:endParaRPr>
          </a:p>
          <a:p>
            <a:pPr marL="342900" indent="-342900" algn="just">
              <a:lnSpc>
                <a:spcPct val="90000"/>
              </a:lnSpc>
              <a:spcBef>
                <a:spcPct val="20000"/>
              </a:spcBef>
            </a:pPr>
            <a:r>
              <a:rPr lang="de-DE" sz="1600" b="1">
                <a:latin typeface="Verdana" pitchFamily="34" charset="0"/>
              </a:rPr>
              <a:t>4 – as sobras das doações financeiras de recursos do FP deverão ser devolvidas ao partido político, para que este as deposite </a:t>
            </a:r>
            <a:r>
              <a:rPr lang="de-DE" sz="1600" b="1" u="sng">
                <a:latin typeface="Verdana" pitchFamily="34" charset="0"/>
              </a:rPr>
              <a:t>na sua conta</a:t>
            </a:r>
            <a:r>
              <a:rPr lang="de-DE" sz="1600" u="sng">
                <a:latin typeface="Verdana" pitchFamily="34" charset="0"/>
              </a:rPr>
              <a:t> </a:t>
            </a:r>
            <a:r>
              <a:rPr lang="de-DE" sz="1600" b="1" u="sng">
                <a:latin typeface="Verdana" pitchFamily="34" charset="0"/>
              </a:rPr>
              <a:t>bancária específica da movimentação de recursos do fundo partidário.</a:t>
            </a:r>
          </a:p>
          <a:p>
            <a:pPr marL="342900" indent="-342900" algn="just">
              <a:lnSpc>
                <a:spcPct val="90000"/>
              </a:lnSpc>
              <a:spcBef>
                <a:spcPct val="20000"/>
              </a:spcBef>
            </a:pPr>
            <a:endParaRPr lang="de-DE" sz="1200" b="1" u="sng">
              <a:latin typeface="Verdana" pitchFamily="34" charset="0"/>
            </a:endParaRPr>
          </a:p>
          <a:p>
            <a:pPr marL="342900" indent="-342900" algn="just">
              <a:lnSpc>
                <a:spcPct val="90000"/>
              </a:lnSpc>
              <a:spcBef>
                <a:spcPct val="20000"/>
              </a:spcBef>
            </a:pPr>
            <a:r>
              <a:rPr lang="pt-BR" sz="1600" b="1">
                <a:latin typeface="Verdana" pitchFamily="34" charset="0"/>
              </a:rPr>
              <a:t> </a:t>
            </a:r>
          </a:p>
        </p:txBody>
      </p:sp>
      <p:sp>
        <p:nvSpPr>
          <p:cNvPr id="12292" name="Rectangle 6"/>
          <p:cNvSpPr>
            <a:spLocks noChangeArrowheads="1"/>
          </p:cNvSpPr>
          <p:nvPr/>
        </p:nvSpPr>
        <p:spPr bwMode="auto">
          <a:xfrm>
            <a:off x="179388" y="5084763"/>
            <a:ext cx="8748712" cy="1465262"/>
          </a:xfrm>
          <a:prstGeom prst="rect">
            <a:avLst/>
          </a:prstGeom>
          <a:noFill/>
          <a:ln w="9525">
            <a:noFill/>
            <a:miter lim="800000"/>
            <a:headEnd/>
            <a:tailEnd/>
          </a:ln>
        </p:spPr>
        <p:txBody>
          <a:bodyPr>
            <a:spAutoFit/>
          </a:bodyPr>
          <a:lstStyle/>
          <a:p>
            <a:pPr algn="just">
              <a:buClr>
                <a:srgbClr val="FFFF00"/>
              </a:buClr>
              <a:buSzPct val="100000"/>
              <a:buFont typeface="Wingdings" pitchFamily="2" charset="2"/>
              <a:buNone/>
            </a:pPr>
            <a:r>
              <a:rPr lang="pt-BR" sz="1800" u="sng">
                <a:latin typeface="Verdana" pitchFamily="34" charset="0"/>
              </a:rPr>
              <a:t>ATENÇÃO</a:t>
            </a:r>
            <a:r>
              <a:rPr lang="pt-BR" sz="1800">
                <a:latin typeface="Verdana" pitchFamily="34" charset="0"/>
              </a:rPr>
              <a:t>: A movimentação de recursos financeiros de terceiros (doações) fora da conta específica de campanha, à exceção dos recursos do Fundo Partidário, implica a desaprovação das contas de campanha e o posterior envio dos autos ao Ministério Público Eleitoral para a propositura da ação cabível.</a:t>
            </a:r>
          </a:p>
        </p:txBody>
      </p:sp>
      <p:sp>
        <p:nvSpPr>
          <p:cNvPr id="9" name="Rectangle 3"/>
          <p:cNvSpPr>
            <a:spLocks noChangeArrowheads="1"/>
          </p:cNvSpPr>
          <p:nvPr/>
        </p:nvSpPr>
        <p:spPr bwMode="auto">
          <a:xfrm>
            <a:off x="395288" y="708025"/>
            <a:ext cx="4465637" cy="488950"/>
          </a:xfrm>
          <a:prstGeom prst="rect">
            <a:avLst/>
          </a:prstGeom>
          <a:noFill/>
          <a:ln w="9525">
            <a:noFill/>
            <a:round/>
            <a:headEnd/>
            <a:tailEnd/>
          </a:ln>
          <a:effectLst/>
        </p:spPr>
        <p:txBody>
          <a:bodyPr lIns="90000" tIns="46800" rIns="90000" bIns="46800">
            <a:spAutoFit/>
          </a:bodyPr>
          <a:lstStyle/>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2900">
                <a:effectLst>
                  <a:outerShdw blurRad="38100" dist="38100" dir="2700000" algn="tl">
                    <a:srgbClr val="C0C0C0"/>
                  </a:outerShdw>
                </a:effectLst>
                <a:latin typeface="Verdana" pitchFamily="34" charset="0"/>
              </a:rPr>
              <a:t>CONTA BANCÁRIA</a:t>
            </a:r>
            <a:endParaRPr lang="pt-BR" sz="2500" u="sng">
              <a:effectLst>
                <a:outerShdw blurRad="38100" dist="38100" dir="2700000" algn="tl">
                  <a:srgbClr val="C0C0C0"/>
                </a:outerShdw>
              </a:effectLst>
              <a:latin typeface="Verdana" pitchFamily="34" charset="0"/>
            </a:endParaRPr>
          </a:p>
        </p:txBody>
      </p:sp>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1"/>
          <p:cNvSpPr txBox="1">
            <a:spLocks noChangeArrowheads="1"/>
          </p:cNvSpPr>
          <p:nvPr/>
        </p:nvSpPr>
        <p:spPr bwMode="auto">
          <a:xfrm>
            <a:off x="468313" y="1557338"/>
            <a:ext cx="8135937" cy="2735262"/>
          </a:xfrm>
          <a:prstGeom prst="rect">
            <a:avLst/>
          </a:prstGeom>
          <a:noFill/>
          <a:ln w="9525">
            <a:noFill/>
            <a:round/>
            <a:headEnd/>
            <a:tailEnd/>
          </a:ln>
        </p:spPr>
        <p:txBody>
          <a:bodyPr/>
          <a:lstStyle/>
          <a:p>
            <a:pPr marL="341313" indent="-341313" algn="just" defTabSz="449263">
              <a:lnSpc>
                <a:spcPct val="90000"/>
              </a:lnSpc>
              <a:spcBef>
                <a:spcPts val="650"/>
              </a:spcBef>
              <a:buClr>
                <a:schemeClr val="tx1"/>
              </a:buClr>
              <a:buSzPct val="90000"/>
              <a:buFontTx/>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t-BR" sz="2000">
                <a:latin typeface="Verdana" pitchFamily="34" charset="0"/>
                <a:cs typeface="Times New Roman" pitchFamily="18" charset="0"/>
              </a:rPr>
              <a:t>São documentos oficiais e imprescindíveis que legitimam a arrecadação de recursos;</a:t>
            </a:r>
          </a:p>
          <a:p>
            <a:pPr marL="341313" indent="-341313" algn="just" defTabSz="449263">
              <a:lnSpc>
                <a:spcPct val="90000"/>
              </a:lnSpc>
              <a:spcBef>
                <a:spcPts val="650"/>
              </a:spcBef>
              <a:buClr>
                <a:srgbClr val="FFCC66"/>
              </a:buClr>
              <a:buSzPct val="90000"/>
              <a:buFont typeface="Times New Roman" pitchFamily="18"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pt-BR" sz="1200">
              <a:latin typeface="Verdana" pitchFamily="34" charset="0"/>
              <a:cs typeface="Times New Roman" pitchFamily="18" charset="0"/>
            </a:endParaRPr>
          </a:p>
          <a:p>
            <a:pPr marL="341313" indent="-341313" algn="just" defTabSz="449263">
              <a:lnSpc>
                <a:spcPct val="90000"/>
              </a:lnSpc>
              <a:spcBef>
                <a:spcPts val="650"/>
              </a:spcBef>
              <a:buClr>
                <a:schemeClr val="tx1"/>
              </a:buClr>
              <a:buSzPct val="90000"/>
              <a:buFontTx/>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t-BR" sz="2000">
                <a:latin typeface="Verdana" pitchFamily="34" charset="0"/>
                <a:cs typeface="Times New Roman" pitchFamily="18" charset="0"/>
              </a:rPr>
              <a:t>Toda e qualquer arrecadação só poderá ser efetivada com sua emissão;</a:t>
            </a:r>
          </a:p>
          <a:p>
            <a:pPr marL="341313" indent="-341313" algn="just" defTabSz="449263">
              <a:lnSpc>
                <a:spcPct val="90000"/>
              </a:lnSpc>
              <a:spcBef>
                <a:spcPts val="300"/>
              </a:spcBef>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pt-BR" sz="1200">
              <a:latin typeface="Verdana" pitchFamily="34" charset="0"/>
              <a:cs typeface="Times New Roman" pitchFamily="18" charset="0"/>
            </a:endParaRPr>
          </a:p>
          <a:p>
            <a:pPr marL="341313" indent="-341313" algn="just" defTabSz="449263">
              <a:lnSpc>
                <a:spcPct val="90000"/>
              </a:lnSpc>
              <a:spcBef>
                <a:spcPts val="650"/>
              </a:spcBef>
              <a:buClr>
                <a:schemeClr val="tx1"/>
              </a:buClr>
              <a:buSzPct val="90000"/>
              <a:buFontTx/>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t-BR" sz="2000">
                <a:latin typeface="Verdana" pitchFamily="34" charset="0"/>
                <a:cs typeface="Times New Roman" pitchFamily="18" charset="0"/>
              </a:rPr>
              <a:t>Numeração seriada, com dezoito dígitos, gerados exclusivamente pelo </a:t>
            </a:r>
            <a:r>
              <a:rPr lang="pt-BR" sz="2000" i="1">
                <a:latin typeface="Verdana" pitchFamily="34" charset="0"/>
                <a:cs typeface="Times New Roman" pitchFamily="18" charset="0"/>
              </a:rPr>
              <a:t>SPCE_2012</a:t>
            </a:r>
            <a:r>
              <a:rPr lang="pt-BR" sz="2000">
                <a:latin typeface="Verdana" pitchFamily="34" charset="0"/>
                <a:cs typeface="Times New Roman" pitchFamily="18" charset="0"/>
              </a:rPr>
              <a:t> – Sistema de Prestação de Contas Eleitorais para candidato, CF e partido.</a:t>
            </a:r>
          </a:p>
        </p:txBody>
      </p:sp>
      <p:sp>
        <p:nvSpPr>
          <p:cNvPr id="13315" name="Text Box 5"/>
          <p:cNvSpPr txBox="1">
            <a:spLocks noChangeArrowheads="1"/>
          </p:cNvSpPr>
          <p:nvPr/>
        </p:nvSpPr>
        <p:spPr bwMode="auto">
          <a:xfrm>
            <a:off x="827088" y="5157788"/>
            <a:ext cx="7705725" cy="457200"/>
          </a:xfrm>
          <a:prstGeom prst="rect">
            <a:avLst/>
          </a:prstGeom>
          <a:noFill/>
          <a:ln w="9525">
            <a:noFill/>
            <a:round/>
            <a:headEnd/>
            <a:tailEnd/>
          </a:ln>
        </p:spPr>
        <p:txBody>
          <a:bodyPr wrap="none" anchor="ctr"/>
          <a:lstStyle/>
          <a:p>
            <a:pPr>
              <a:buClr>
                <a:srgbClr val="000000"/>
              </a:buClr>
              <a:buSzPct val="100000"/>
              <a:buFont typeface="Times New Roman" pitchFamily="18" charset="0"/>
              <a:buNone/>
            </a:pPr>
            <a:endParaRPr lang="pt-BR" sz="2400">
              <a:latin typeface="Times New Roman" pitchFamily="18" charset="0"/>
            </a:endParaRPr>
          </a:p>
        </p:txBody>
      </p:sp>
      <p:sp>
        <p:nvSpPr>
          <p:cNvPr id="13316" name="Text Box 1"/>
          <p:cNvSpPr txBox="1">
            <a:spLocks noChangeArrowheads="1"/>
          </p:cNvSpPr>
          <p:nvPr/>
        </p:nvSpPr>
        <p:spPr bwMode="auto">
          <a:xfrm>
            <a:off x="395288" y="4941888"/>
            <a:ext cx="8497887" cy="1366837"/>
          </a:xfrm>
          <a:prstGeom prst="rect">
            <a:avLst/>
          </a:prstGeom>
          <a:solidFill>
            <a:srgbClr val="FFCC00"/>
          </a:solidFill>
          <a:ln w="28575">
            <a:noFill/>
            <a:round/>
            <a:headEnd/>
            <a:tailEnd/>
          </a:ln>
        </p:spPr>
        <p:txBody>
          <a:bodyPr/>
          <a:lstStyle/>
          <a:p>
            <a:pPr marL="341313" indent="-341313" algn="just" defTabSz="449263">
              <a:lnSpc>
                <a:spcPct val="90000"/>
              </a:lnSpc>
              <a:spcBef>
                <a:spcPts val="650"/>
              </a:spcBef>
              <a:buClr>
                <a:srgbClr val="FFCC66"/>
              </a:buClr>
              <a:buSzPct val="90000"/>
              <a:buFont typeface="Times New Roman" pitchFamily="18"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BR" sz="2200">
                <a:latin typeface="Verdana" pitchFamily="34" charset="0"/>
                <a:cs typeface="Times New Roman" pitchFamily="18" charset="0"/>
              </a:rPr>
              <a:t>   O sistema </a:t>
            </a:r>
            <a:r>
              <a:rPr lang="pt-BR" sz="2200" b="1" i="1">
                <a:latin typeface="Verdana" pitchFamily="34" charset="0"/>
                <a:cs typeface="Times New Roman" pitchFamily="18" charset="0"/>
              </a:rPr>
              <a:t>SPCE-Recibos</a:t>
            </a:r>
            <a:r>
              <a:rPr lang="pt-BR" sz="2200">
                <a:latin typeface="Verdana" pitchFamily="34" charset="0"/>
                <a:cs typeface="Times New Roman" pitchFamily="18" charset="0"/>
              </a:rPr>
              <a:t> para emissão dos recibos eleitorais por </a:t>
            </a:r>
            <a:r>
              <a:rPr lang="pt-BR" sz="2200" b="1" i="1">
                <a:latin typeface="Verdana" pitchFamily="34" charset="0"/>
                <a:cs typeface="Times New Roman" pitchFamily="18" charset="0"/>
              </a:rPr>
              <a:t>Partido Político, </a:t>
            </a:r>
            <a:r>
              <a:rPr lang="pt-BR" sz="2200">
                <a:latin typeface="Verdana" pitchFamily="34" charset="0"/>
                <a:cs typeface="Times New Roman" pitchFamily="18" charset="0"/>
              </a:rPr>
              <a:t>até a entrada em produção do SPCE_2012, já se encontra  disponível nas páginas do TSE e TRE-CE na Internet para download.</a:t>
            </a:r>
          </a:p>
        </p:txBody>
      </p:sp>
      <p:sp>
        <p:nvSpPr>
          <p:cNvPr id="9" name="Rectangle 3"/>
          <p:cNvSpPr>
            <a:spLocks noChangeArrowheads="1"/>
          </p:cNvSpPr>
          <p:nvPr/>
        </p:nvSpPr>
        <p:spPr bwMode="auto">
          <a:xfrm>
            <a:off x="468313" y="779463"/>
            <a:ext cx="4465637" cy="488950"/>
          </a:xfrm>
          <a:prstGeom prst="rect">
            <a:avLst/>
          </a:prstGeom>
          <a:noFill/>
          <a:ln w="9525">
            <a:noFill/>
            <a:round/>
            <a:headEnd/>
            <a:tailEnd/>
          </a:ln>
          <a:effectLst/>
        </p:spPr>
        <p:txBody>
          <a:bodyPr lIns="90000" tIns="46800" rIns="90000" bIns="46800">
            <a:spAutoFit/>
          </a:bodyPr>
          <a:lstStyle/>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2900">
                <a:effectLst>
                  <a:outerShdw blurRad="38100" dist="38100" dir="2700000" algn="tl">
                    <a:srgbClr val="C0C0C0"/>
                  </a:outerShdw>
                </a:effectLst>
                <a:latin typeface="Verdana" pitchFamily="34" charset="0"/>
              </a:rPr>
              <a:t>RECIBOS ELEITORAIS</a:t>
            </a:r>
            <a:endParaRPr lang="pt-BR" sz="2500" u="sng">
              <a:effectLst>
                <a:outerShdw blurRad="38100" dist="38100" dir="2700000" algn="tl">
                  <a:srgbClr val="C0C0C0"/>
                </a:outerShdw>
              </a:effectLst>
              <a:latin typeface="Verdana" pitchFamily="34" charset="0"/>
            </a:endParaRPr>
          </a:p>
        </p:txBody>
      </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ChangeArrowheads="1"/>
          </p:cNvSpPr>
          <p:nvPr/>
        </p:nvSpPr>
        <p:spPr bwMode="auto">
          <a:xfrm>
            <a:off x="468313" y="800100"/>
            <a:ext cx="6337300" cy="503238"/>
          </a:xfrm>
          <a:prstGeom prst="rect">
            <a:avLst/>
          </a:prstGeom>
          <a:noFill/>
          <a:ln w="9525">
            <a:noFill/>
            <a:round/>
            <a:headEnd/>
            <a:tailEnd/>
          </a:ln>
          <a:effectLst/>
        </p:spPr>
        <p:txBody>
          <a:bodyPr lIns="90000" tIns="46800" rIns="90000" bIns="46800">
            <a:spAutoFit/>
          </a:bodyPr>
          <a:lstStyle/>
          <a:p>
            <a:pPr algn="ct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effectLst>
                  <a:outerShdw blurRad="38100" dist="38100" dir="2700000" algn="tl">
                    <a:srgbClr val="C0C0C0"/>
                  </a:outerShdw>
                </a:effectLst>
                <a:latin typeface="Verdana" pitchFamily="34" charset="0"/>
              </a:rPr>
              <a:t>ARRECADAÇÃO DE RECURSOS</a:t>
            </a:r>
          </a:p>
        </p:txBody>
      </p:sp>
      <p:sp>
        <p:nvSpPr>
          <p:cNvPr id="14339" name="Rectangle 4"/>
          <p:cNvSpPr>
            <a:spLocks noChangeArrowheads="1"/>
          </p:cNvSpPr>
          <p:nvPr/>
        </p:nvSpPr>
        <p:spPr bwMode="auto">
          <a:xfrm>
            <a:off x="539750" y="2744788"/>
            <a:ext cx="8208963" cy="3314700"/>
          </a:xfrm>
          <a:prstGeom prst="rect">
            <a:avLst/>
          </a:prstGeom>
          <a:noFill/>
          <a:ln w="9525">
            <a:noFill/>
            <a:round/>
            <a:headEnd/>
            <a:tailEnd/>
          </a:ln>
        </p:spPr>
        <p:txBody>
          <a:bodyPr lIns="90000" tIns="46800" rIns="90000" bIns="46800" anchor="ctr">
            <a:spAutoFit/>
          </a:bodyPr>
          <a:lstStyle/>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400">
                <a:latin typeface="Verdana" pitchFamily="34" charset="0"/>
                <a:cs typeface="Times New Roman" pitchFamily="18" charset="0"/>
              </a:rPr>
              <a:t>I - Recursos próprios dos candidatos;</a:t>
            </a: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400">
              <a:latin typeface="Verdana" pitchFamily="34" charset="0"/>
              <a:cs typeface="Times New Roman" pitchFamily="18" charset="0"/>
            </a:endParaRP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400">
                <a:latin typeface="Verdana" pitchFamily="34" charset="0"/>
                <a:cs typeface="Times New Roman" pitchFamily="18" charset="0"/>
              </a:rPr>
              <a:t>II -  Doações de pessoas físicas e jurídicas;</a:t>
            </a: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400">
              <a:latin typeface="Verdana" pitchFamily="34" charset="0"/>
              <a:cs typeface="Times New Roman" pitchFamily="18" charset="0"/>
            </a:endParaRP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400">
                <a:latin typeface="Verdana" pitchFamily="34" charset="0"/>
                <a:cs typeface="Times New Roman" pitchFamily="18" charset="0"/>
              </a:rPr>
              <a:t>III - Doações de outros candidatos, comitês financeiros ou partidos;</a:t>
            </a: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400">
              <a:latin typeface="Verdana" pitchFamily="34" charset="0"/>
              <a:cs typeface="Times New Roman" pitchFamily="18" charset="0"/>
            </a:endParaRP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400">
                <a:latin typeface="Verdana" pitchFamily="34" charset="0"/>
                <a:cs typeface="Times New Roman" pitchFamily="18" charset="0"/>
              </a:rPr>
              <a:t>IV - Recursos dos partidos e do Fundo Partidário;</a:t>
            </a: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400">
              <a:latin typeface="Verdana" pitchFamily="34" charset="0"/>
              <a:cs typeface="Times New Roman" pitchFamily="18" charset="0"/>
            </a:endParaRP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400">
                <a:latin typeface="Verdana" pitchFamily="34" charset="0"/>
                <a:cs typeface="Times New Roman" pitchFamily="18" charset="0"/>
              </a:rPr>
              <a:t>V - Receita decorrente da comercialização de bens,  Prestação de Serviços, da realização de eventos e de aplicação financeira dos recursos de campanha;</a:t>
            </a: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400">
              <a:latin typeface="Verdana" pitchFamily="34" charset="0"/>
              <a:cs typeface="Times New Roman" pitchFamily="18" charset="0"/>
            </a:endParaRPr>
          </a:p>
        </p:txBody>
      </p:sp>
      <p:sp>
        <p:nvSpPr>
          <p:cNvPr id="14340" name="Rectangle 3"/>
          <p:cNvSpPr>
            <a:spLocks noChangeArrowheads="1"/>
          </p:cNvSpPr>
          <p:nvPr/>
        </p:nvSpPr>
        <p:spPr bwMode="auto">
          <a:xfrm>
            <a:off x="684213" y="1881188"/>
            <a:ext cx="1800225" cy="503237"/>
          </a:xfrm>
          <a:prstGeom prst="rect">
            <a:avLst/>
          </a:prstGeom>
          <a:noFill/>
          <a:ln w="9525">
            <a:noFill/>
            <a:round/>
            <a:headEnd/>
            <a:tailEnd/>
          </a:ln>
        </p:spPr>
        <p:txBody>
          <a:bodyPr lIns="90000" tIns="46800" rIns="90000" bIns="46800">
            <a:spAutoFit/>
          </a:bodyPr>
          <a:lstStyle/>
          <a:p>
            <a:pPr defTabSz="449263">
              <a:lnSpc>
                <a:spcPct val="90000"/>
              </a:lnSpc>
              <a:spcBef>
                <a:spcPts val="6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3000">
                <a:latin typeface="Verdana" pitchFamily="34" charset="0"/>
              </a:rPr>
              <a:t>Fontes:</a:t>
            </a:r>
          </a:p>
        </p:txBody>
      </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5"/>
          <p:cNvSpPr>
            <a:spLocks noChangeArrowheads="1"/>
          </p:cNvSpPr>
          <p:nvPr/>
        </p:nvSpPr>
        <p:spPr bwMode="auto">
          <a:xfrm>
            <a:off x="323850" y="1655763"/>
            <a:ext cx="8501063" cy="4902200"/>
          </a:xfrm>
          <a:prstGeom prst="rect">
            <a:avLst/>
          </a:prstGeom>
          <a:noFill/>
          <a:ln w="9525">
            <a:noFill/>
            <a:round/>
            <a:headEnd/>
            <a:tailEnd/>
          </a:ln>
        </p:spPr>
        <p:txBody>
          <a:bodyPr lIns="90000" tIns="46800" rIns="90000" bIns="46800">
            <a:spAutoFit/>
          </a:bodyPr>
          <a:lstStyle/>
          <a:p>
            <a:pPr algn="just" defTabSz="449263">
              <a:buClr>
                <a:srgbClr val="FFFFFF"/>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i="1">
                <a:latin typeface="Verdana" pitchFamily="34" charset="0"/>
              </a:rPr>
              <a:t>As doações de Partidos Políticos recebidas em anos anteriores ao da eleição por partidos políticos poderão ser aplicadas na campanha eleitoral de 2012, desde que observado:</a:t>
            </a:r>
          </a:p>
          <a:p>
            <a:pPr algn="just"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100" i="1">
              <a:latin typeface="Verdana" pitchFamily="34" charset="0"/>
            </a:endParaRPr>
          </a:p>
          <a:p>
            <a:pPr algn="just"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a:latin typeface="Verdana" pitchFamily="34" charset="0"/>
              </a:rPr>
              <a:t>       I - Identificação e </a:t>
            </a:r>
            <a:r>
              <a:rPr lang="pt-BR" sz="2100" u="sng">
                <a:latin typeface="Verdana" pitchFamily="34" charset="0"/>
              </a:rPr>
              <a:t>escrituração contábil individualizada</a:t>
            </a:r>
            <a:r>
              <a:rPr lang="pt-BR" sz="2100">
                <a:latin typeface="Verdana" pitchFamily="34" charset="0"/>
              </a:rPr>
              <a:t> das doações pelo partido;</a:t>
            </a:r>
          </a:p>
          <a:p>
            <a:pPr algn="just"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100">
              <a:latin typeface="Verdana" pitchFamily="34" charset="0"/>
            </a:endParaRPr>
          </a:p>
          <a:p>
            <a:pPr algn="just"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a:latin typeface="Verdana" pitchFamily="34" charset="0"/>
              </a:rPr>
              <a:t>       II -  Transferência para conta bancária exclusiva de campanha, antes de sua destinação ou utilização, observando-se sua vedação e o limite legal imposto a tais doações, tendo por base o ano anterior ao da eleição;</a:t>
            </a:r>
          </a:p>
          <a:p>
            <a:pPr algn="just"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100">
              <a:latin typeface="Verdana" pitchFamily="34" charset="0"/>
            </a:endParaRPr>
          </a:p>
          <a:p>
            <a:pPr algn="just"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a:latin typeface="Verdana" pitchFamily="34" charset="0"/>
              </a:rPr>
              <a:t>       III - Identificação do CF ou candidato beneficiário, se a eles destinado o recurso.   </a:t>
            </a:r>
          </a:p>
        </p:txBody>
      </p:sp>
      <p:sp>
        <p:nvSpPr>
          <p:cNvPr id="31747" name="Rectangle 3"/>
          <p:cNvSpPr>
            <a:spLocks noChangeArrowheads="1"/>
          </p:cNvSpPr>
          <p:nvPr/>
        </p:nvSpPr>
        <p:spPr bwMode="auto">
          <a:xfrm>
            <a:off x="250825" y="720725"/>
            <a:ext cx="6337300" cy="503238"/>
          </a:xfrm>
          <a:prstGeom prst="rect">
            <a:avLst/>
          </a:prstGeom>
          <a:noFill/>
          <a:ln w="9525">
            <a:noFill/>
            <a:round/>
            <a:headEnd/>
            <a:tailEnd/>
          </a:ln>
          <a:effectLst/>
        </p:spPr>
        <p:txBody>
          <a:bodyPr lIns="90000" tIns="46800" rIns="90000" bIns="46800">
            <a:spAutoFit/>
          </a:bodyPr>
          <a:lstStyle/>
          <a:p>
            <a:pPr algn="ct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effectLst>
                  <a:outerShdw blurRad="38100" dist="38100" dir="2700000" algn="tl">
                    <a:srgbClr val="C0C0C0"/>
                  </a:outerShdw>
                </a:effectLst>
                <a:latin typeface="Verdana" pitchFamily="34" charset="0"/>
              </a:rPr>
              <a:t>ARRECADAÇÃO DE RECURSOS</a:t>
            </a:r>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5"/>
          <p:cNvSpPr txBox="1">
            <a:spLocks noChangeArrowheads="1"/>
          </p:cNvSpPr>
          <p:nvPr/>
        </p:nvSpPr>
        <p:spPr bwMode="auto">
          <a:xfrm>
            <a:off x="357188" y="2078038"/>
            <a:ext cx="8429625" cy="4664075"/>
          </a:xfrm>
          <a:prstGeom prst="rect">
            <a:avLst/>
          </a:prstGeom>
          <a:noFill/>
          <a:ln w="9525">
            <a:noFill/>
            <a:round/>
            <a:headEnd/>
            <a:tailEnd/>
          </a:ln>
        </p:spPr>
        <p:txBody>
          <a:bodyPr lIns="90000" tIns="46800" rIns="90000" bIns="46800">
            <a:spAutoFit/>
          </a:bodyPr>
          <a:lstStyle/>
          <a:p>
            <a:pPr marL="185738" indent="-185738" algn="just" defTabSz="449263">
              <a:buClr>
                <a:schemeClr val="tx1"/>
              </a:buClr>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 É </a:t>
            </a:r>
            <a:r>
              <a:rPr lang="pt-BR" sz="2000" u="sng">
                <a:latin typeface="Verdana" pitchFamily="34" charset="0"/>
              </a:rPr>
              <a:t>vedado</a:t>
            </a:r>
            <a:r>
              <a:rPr lang="pt-BR" sz="2000">
                <a:latin typeface="Verdana" pitchFamily="34" charset="0"/>
              </a:rPr>
              <a:t> a partido político, comitê financeiro e candidato receber, </a:t>
            </a:r>
            <a:r>
              <a:rPr lang="pt-BR" sz="2000" b="1" u="sng">
                <a:latin typeface="Verdana" pitchFamily="34" charset="0"/>
              </a:rPr>
              <a:t>direta ou indiretamente</a:t>
            </a:r>
            <a:r>
              <a:rPr lang="pt-BR" sz="2000">
                <a:latin typeface="Verdana" pitchFamily="34" charset="0"/>
              </a:rPr>
              <a:t>, doação em dinheiro ou estimável em dinheiro, inclusive por meio de publicidade  de qualquer espécie, procedente de: </a:t>
            </a:r>
          </a:p>
          <a:p>
            <a:pPr marL="185738" indent="-185738" algn="just" defTabSz="449263">
              <a:buFont typeface="Wingdings" pitchFamily="2" charset="2"/>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000">
              <a:latin typeface="Verdana" pitchFamily="34" charset="0"/>
            </a:endParaRPr>
          </a:p>
          <a:p>
            <a:pPr marL="185738" indent="-185738" algn="just" defTabSz="449263">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 entidade ou governo estrangeiro;</a:t>
            </a:r>
          </a:p>
          <a:p>
            <a:pPr marL="185738" indent="-185738" algn="just" defTabSz="449263">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 órgão da administração pública direta e indireta ou fundação mantida com recursos provenientes do poder público;</a:t>
            </a:r>
          </a:p>
          <a:p>
            <a:pPr marL="185738" indent="-185738" algn="just" defTabSz="449263">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 c</a:t>
            </a:r>
            <a:r>
              <a:rPr lang="pt-BR" sz="2000">
                <a:latin typeface="Verdana" pitchFamily="34" charset="0"/>
                <a:cs typeface="Times New Roman" pitchFamily="18" charset="0"/>
              </a:rPr>
              <a:t>oncessionário ou permissionário de serviço público; </a:t>
            </a:r>
          </a:p>
          <a:p>
            <a:pPr marL="185738" indent="-185738" algn="just" defTabSz="449263">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cs typeface="Times New Roman" pitchFamily="18" charset="0"/>
              </a:rPr>
              <a:t> </a:t>
            </a:r>
            <a:r>
              <a:rPr lang="pt-BR" sz="2000">
                <a:latin typeface="Verdana" pitchFamily="34" charset="0"/>
              </a:rPr>
              <a:t>entidade de direito privado que receba, na condição de beneficiária, contribuição compulsória em virtude de disposição legal;</a:t>
            </a:r>
          </a:p>
          <a:p>
            <a:pPr marL="185738" indent="-185738" algn="just" defTabSz="449263">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entidade de utilidade pública; </a:t>
            </a:r>
          </a:p>
          <a:p>
            <a:pPr marL="185738" indent="-185738" algn="just" defTabSz="449263">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entidade de classe ou sindical;</a:t>
            </a:r>
          </a:p>
          <a:p>
            <a:pPr marL="185738" indent="-185738" algn="just" defTabSz="449263">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000">
              <a:latin typeface="Verdana" pitchFamily="34" charset="0"/>
            </a:endParaRPr>
          </a:p>
        </p:txBody>
      </p:sp>
      <p:sp>
        <p:nvSpPr>
          <p:cNvPr id="31747" name="Rectangle 3"/>
          <p:cNvSpPr>
            <a:spLocks noChangeArrowheads="1"/>
          </p:cNvSpPr>
          <p:nvPr/>
        </p:nvSpPr>
        <p:spPr bwMode="auto">
          <a:xfrm>
            <a:off x="250825" y="782638"/>
            <a:ext cx="6337300" cy="1003300"/>
          </a:xfrm>
          <a:prstGeom prst="rect">
            <a:avLst/>
          </a:prstGeom>
          <a:noFill/>
          <a:ln w="9525">
            <a:noFill/>
            <a:round/>
            <a:headEnd/>
            <a:tailEnd/>
          </a:ln>
          <a:effectLst/>
        </p:spPr>
        <p:txBody>
          <a:bodyPr lIns="90000" tIns="46800" rIns="90000" bIns="46800">
            <a:spAutoFit/>
          </a:bodyPr>
          <a:lstStyle/>
          <a:p>
            <a:pPr algn="ct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effectLst>
                  <a:outerShdw blurRad="38100" dist="38100" dir="2700000" algn="tl">
                    <a:srgbClr val="C0C0C0"/>
                  </a:outerShdw>
                </a:effectLst>
                <a:latin typeface="Verdana" pitchFamily="34" charset="0"/>
              </a:rPr>
              <a:t>ARRECADAÇÃO DE RECURSOS</a:t>
            </a:r>
          </a:p>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effectLst>
                  <a:outerShdw blurRad="38100" dist="38100" dir="2700000" algn="tl">
                    <a:srgbClr val="C0C0C0"/>
                  </a:outerShdw>
                </a:effectLst>
                <a:latin typeface="Verdana" pitchFamily="34" charset="0"/>
              </a:rPr>
              <a:t> </a:t>
            </a:r>
            <a:r>
              <a:rPr lang="pt-BR" sz="3000">
                <a:latin typeface="Verdana" pitchFamily="34" charset="0"/>
              </a:rPr>
              <a:t>Fontes vedadas</a:t>
            </a:r>
          </a:p>
        </p:txBody>
      </p:sp>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5"/>
          <p:cNvSpPr>
            <a:spLocks noChangeArrowheads="1"/>
          </p:cNvSpPr>
          <p:nvPr/>
        </p:nvSpPr>
        <p:spPr bwMode="auto">
          <a:xfrm>
            <a:off x="323850" y="2216150"/>
            <a:ext cx="8572500" cy="3444875"/>
          </a:xfrm>
          <a:prstGeom prst="rect">
            <a:avLst/>
          </a:prstGeom>
          <a:noFill/>
          <a:ln w="9525">
            <a:noFill/>
            <a:round/>
            <a:headEnd/>
            <a:tailEnd/>
          </a:ln>
        </p:spPr>
        <p:txBody>
          <a:bodyPr lIns="90000" tIns="46800" rIns="90000" bIns="46800">
            <a:spAutoFit/>
          </a:bodyPr>
          <a:lstStyle/>
          <a:p>
            <a:pPr marL="185738" indent="-185738" algn="just" defTabSz="449263">
              <a:buClr>
                <a:schemeClr val="tx1"/>
              </a:buClr>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pessoa jurídica sem fins lucrativos que receba recursos do exterior;</a:t>
            </a:r>
          </a:p>
          <a:p>
            <a:pPr marL="185738" indent="-185738" algn="just" defTabSz="449263">
              <a:buClr>
                <a:schemeClr val="tx1"/>
              </a:buClr>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cs typeface="Times New Roman" pitchFamily="18" charset="0"/>
              </a:rPr>
              <a:t>entidades beneficentes e religiosas; </a:t>
            </a:r>
          </a:p>
          <a:p>
            <a:pPr marL="185738" indent="-185738" algn="just" defTabSz="449263">
              <a:buClr>
                <a:schemeClr val="tx1"/>
              </a:buClr>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cs typeface="Times New Roman" pitchFamily="18" charset="0"/>
              </a:rPr>
              <a:t> entidades esportivas;</a:t>
            </a:r>
          </a:p>
          <a:p>
            <a:pPr marL="185738" indent="-185738" algn="just" defTabSz="449263">
              <a:buClr>
                <a:schemeClr val="tx1"/>
              </a:buClr>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cs typeface="Times New Roman" pitchFamily="18" charset="0"/>
              </a:rPr>
              <a:t> organizações não governamentais que recebam recursos públicos;</a:t>
            </a:r>
          </a:p>
          <a:p>
            <a:pPr marL="185738" indent="-185738" algn="just" defTabSz="449263">
              <a:buClr>
                <a:schemeClr val="tx1"/>
              </a:buClr>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cs typeface="Times New Roman" pitchFamily="18" charset="0"/>
              </a:rPr>
              <a:t> organizações da sociedade civil de interesse público;</a:t>
            </a:r>
          </a:p>
          <a:p>
            <a:pPr marL="185738" indent="-185738" algn="just" defTabSz="449263">
              <a:buClr>
                <a:schemeClr val="tx1"/>
              </a:buClr>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cs typeface="Times New Roman" pitchFamily="18" charset="0"/>
              </a:rPr>
              <a:t> sociedades cooperativas de qualquer grau ou natureza, cujos cooperados sejam concessionários ou permissionários de serviços públicos ou que estejam sendo beneficiadas com recursos públicos;</a:t>
            </a:r>
          </a:p>
        </p:txBody>
      </p:sp>
      <p:sp>
        <p:nvSpPr>
          <p:cNvPr id="31747" name="Rectangle 3"/>
          <p:cNvSpPr>
            <a:spLocks noChangeArrowheads="1"/>
          </p:cNvSpPr>
          <p:nvPr/>
        </p:nvSpPr>
        <p:spPr bwMode="auto">
          <a:xfrm>
            <a:off x="250825" y="776288"/>
            <a:ext cx="6337300" cy="1003300"/>
          </a:xfrm>
          <a:prstGeom prst="rect">
            <a:avLst/>
          </a:prstGeom>
          <a:noFill/>
          <a:ln w="9525">
            <a:noFill/>
            <a:round/>
            <a:headEnd/>
            <a:tailEnd/>
          </a:ln>
          <a:effectLst/>
        </p:spPr>
        <p:txBody>
          <a:bodyPr lIns="90000" tIns="46800" rIns="90000" bIns="46800">
            <a:spAutoFit/>
          </a:bodyPr>
          <a:lstStyle/>
          <a:p>
            <a:pPr algn="ct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effectLst>
                  <a:outerShdw blurRad="38100" dist="38100" dir="2700000" algn="tl">
                    <a:srgbClr val="C0C0C0"/>
                  </a:outerShdw>
                </a:effectLst>
                <a:latin typeface="Verdana" pitchFamily="34" charset="0"/>
              </a:rPr>
              <a:t>ARRECADAÇÃO DE RECURSOS</a:t>
            </a:r>
          </a:p>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effectLst>
                  <a:outerShdw blurRad="38100" dist="38100" dir="2700000" algn="tl">
                    <a:srgbClr val="C0C0C0"/>
                  </a:outerShdw>
                </a:effectLst>
                <a:latin typeface="Verdana" pitchFamily="34" charset="0"/>
              </a:rPr>
              <a:t> </a:t>
            </a:r>
            <a:r>
              <a:rPr lang="pt-BR" sz="3000">
                <a:latin typeface="Verdana" pitchFamily="34" charset="0"/>
              </a:rPr>
              <a:t>Fontes vedadas </a:t>
            </a:r>
            <a:r>
              <a:rPr lang="pt-BR" sz="1400" b="1">
                <a:latin typeface="Verdana" pitchFamily="34" charset="0"/>
              </a:rPr>
              <a:t>(continuação)</a:t>
            </a:r>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ChangeArrowheads="1"/>
          </p:cNvSpPr>
          <p:nvPr/>
        </p:nvSpPr>
        <p:spPr bwMode="auto">
          <a:xfrm>
            <a:off x="468313" y="2852738"/>
            <a:ext cx="8283575" cy="3697287"/>
          </a:xfrm>
          <a:prstGeom prst="rect">
            <a:avLst/>
          </a:prstGeom>
          <a:noFill/>
          <a:ln w="9525">
            <a:noFill/>
            <a:round/>
            <a:headEnd/>
            <a:tailEnd/>
          </a:ln>
        </p:spPr>
        <p:txBody>
          <a:bodyPr lIns="90000" tIns="46800" rIns="90000" bIns="46800" anchor="ctr">
            <a:spAutoFit/>
          </a:bodyPr>
          <a:lstStyle/>
          <a:p>
            <a:pPr algn="just" defTabSz="449263">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a:latin typeface="Verdana" pitchFamily="34" charset="0"/>
                <a:cs typeface="Times New Roman" pitchFamily="18" charset="0"/>
              </a:rPr>
              <a:t> Os recursos de fonte vedada e/ou não identificada deverão ser transferidos ao Tesouro Nacional, até 5 dias após a decisão definitiva que julgar a prestação de contas de campanha, com apresentação do respectivo comprovante à JE no mesmo prazo;</a:t>
            </a:r>
          </a:p>
          <a:p>
            <a:pPr algn="just"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a:latin typeface="Verdana" pitchFamily="34" charset="0"/>
              <a:cs typeface="Times New Roman" pitchFamily="18" charset="0"/>
            </a:endParaRPr>
          </a:p>
          <a:p>
            <a:pPr algn="just" defTabSz="449263">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a:latin typeface="Verdana" pitchFamily="34" charset="0"/>
                <a:cs typeface="Times New Roman" pitchFamily="18" charset="0"/>
              </a:rPr>
              <a:t> A transferência de recursos de fonte vedada e/ou não identificada para outros candidatos, comitês financeiros e outros partidos não isenta os donatários da obrigação acima;</a:t>
            </a:r>
          </a:p>
          <a:p>
            <a:pPr algn="just"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800">
              <a:latin typeface="Verdana" pitchFamily="34" charset="0"/>
              <a:cs typeface="Times New Roman" pitchFamily="18" charset="0"/>
            </a:endParaRPr>
          </a:p>
          <a:p>
            <a:pPr algn="just"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a:latin typeface="Verdana" pitchFamily="34" charset="0"/>
                <a:cs typeface="Times New Roman" pitchFamily="18" charset="0"/>
              </a:rPr>
              <a:t>ATENÇÃO: O uso de fonte vedada e/ou não identificada pode ser causa para desaprovação das contas e propositura da ação por abuso de poder econômico ou arrecadação ilícita de recursos.</a:t>
            </a:r>
          </a:p>
        </p:txBody>
      </p:sp>
      <p:sp>
        <p:nvSpPr>
          <p:cNvPr id="31747" name="Rectangle 3"/>
          <p:cNvSpPr>
            <a:spLocks noChangeArrowheads="1"/>
          </p:cNvSpPr>
          <p:nvPr/>
        </p:nvSpPr>
        <p:spPr bwMode="auto">
          <a:xfrm>
            <a:off x="250825" y="690563"/>
            <a:ext cx="8281988" cy="866775"/>
          </a:xfrm>
          <a:prstGeom prst="rect">
            <a:avLst/>
          </a:prstGeom>
          <a:noFill/>
          <a:ln w="9525">
            <a:noFill/>
            <a:round/>
            <a:headEnd/>
            <a:tailEnd/>
          </a:ln>
          <a:effectLst/>
        </p:spPr>
        <p:txBody>
          <a:bodyPr lIns="90000" tIns="46800" rIns="90000" bIns="46800">
            <a:spAutoFit/>
          </a:bodyPr>
          <a:lstStyle/>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2500">
                <a:effectLst>
                  <a:outerShdw blurRad="38100" dist="38100" dir="2700000" algn="tl">
                    <a:srgbClr val="C0C0C0"/>
                  </a:outerShdw>
                </a:effectLst>
                <a:latin typeface="Verdana" pitchFamily="34" charset="0"/>
              </a:rPr>
              <a:t>ARRECADAÇÃO DE RECURSOS</a:t>
            </a:r>
          </a:p>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2500">
                <a:latin typeface="Verdana" pitchFamily="34" charset="0"/>
              </a:rPr>
              <a:t>Recursos de Origem Não Identificada</a:t>
            </a:r>
          </a:p>
        </p:txBody>
      </p:sp>
      <p:sp>
        <p:nvSpPr>
          <p:cNvPr id="18436" name="Rectangle 6"/>
          <p:cNvSpPr>
            <a:spLocks noChangeArrowheads="1"/>
          </p:cNvSpPr>
          <p:nvPr/>
        </p:nvSpPr>
        <p:spPr bwMode="auto">
          <a:xfrm>
            <a:off x="395288" y="1484313"/>
            <a:ext cx="8424862" cy="1006475"/>
          </a:xfrm>
          <a:prstGeom prst="rect">
            <a:avLst/>
          </a:prstGeom>
          <a:noFill/>
          <a:ln w="9525">
            <a:noFill/>
            <a:miter lim="800000"/>
            <a:headEnd/>
            <a:tailEnd/>
          </a:ln>
        </p:spPr>
        <p:txBody>
          <a:bodyPr anchor="ctr">
            <a:spAutoFit/>
          </a:bodyPr>
          <a:lstStyle/>
          <a:p>
            <a:pPr algn="just" eaLnBrk="0" hangingPunct="0">
              <a:buClr>
                <a:schemeClr val="tx1"/>
              </a:buClr>
              <a:buSzPct val="100000"/>
              <a:buFontTx/>
              <a:buChar char="•"/>
            </a:pPr>
            <a:r>
              <a:rPr lang="pt-BR" sz="2000">
                <a:latin typeface="Verdana" pitchFamily="34" charset="0"/>
              </a:rPr>
              <a:t> A falta de identificação do doador e/ou a informação de números de inscrição inválidos no CPF ou no CNPJ caracteriza o recurso como de origem não identificada.</a:t>
            </a:r>
          </a:p>
        </p:txBody>
      </p:sp>
      <p:sp>
        <p:nvSpPr>
          <p:cNvPr id="7" name="Rectangle 6"/>
          <p:cNvSpPr>
            <a:spLocks noChangeArrowheads="1"/>
          </p:cNvSpPr>
          <p:nvPr/>
        </p:nvSpPr>
        <p:spPr bwMode="auto">
          <a:xfrm>
            <a:off x="395288" y="2443163"/>
            <a:ext cx="8424862" cy="338137"/>
          </a:xfrm>
          <a:prstGeom prst="rect">
            <a:avLst/>
          </a:prstGeom>
          <a:solidFill>
            <a:srgbClr val="FF6600"/>
          </a:solidFill>
          <a:ln w="9525">
            <a:solidFill>
              <a:schemeClr val="bg1">
                <a:lumMod val="85000"/>
              </a:schemeClr>
            </a:solidFill>
            <a:miter lim="800000"/>
            <a:headEnd/>
            <a:tailEnd/>
          </a:ln>
          <a:effectLst/>
        </p:spPr>
        <p:txBody>
          <a:bodyPr anchor="ctr">
            <a:spAutoFit/>
          </a:bodyPr>
          <a:lstStyle/>
          <a:p>
            <a:pPr algn="just" eaLnBrk="0" hangingPunct="0">
              <a:buClr>
                <a:schemeClr val="tx1"/>
              </a:buClr>
              <a:buSzPct val="100000"/>
              <a:buFontTx/>
              <a:buChar char="•"/>
              <a:defRPr/>
            </a:pPr>
            <a:r>
              <a:rPr lang="pt-BR" sz="1600" b="1" dirty="0">
                <a:solidFill>
                  <a:srgbClr val="002060"/>
                </a:solidFill>
                <a:latin typeface="Verdana" pitchFamily="34" charset="0"/>
              </a:rPr>
              <a:t> Verificar no site da Receita Federal se o CPF ou CNPJ estão ativos.</a:t>
            </a:r>
          </a:p>
        </p:txBody>
      </p:sp>
    </p:spTree>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
          <p:cNvSpPr>
            <a:spLocks noChangeArrowheads="1"/>
          </p:cNvSpPr>
          <p:nvPr/>
        </p:nvSpPr>
        <p:spPr bwMode="auto">
          <a:xfrm>
            <a:off x="250825" y="2419350"/>
            <a:ext cx="8642350" cy="3457575"/>
          </a:xfrm>
          <a:prstGeom prst="rect">
            <a:avLst/>
          </a:prstGeom>
          <a:noFill/>
          <a:ln w="9525">
            <a:noFill/>
            <a:round/>
            <a:headEnd/>
            <a:tailEnd/>
          </a:ln>
        </p:spPr>
        <p:txBody>
          <a:bodyPr lIns="90000" tIns="46800" rIns="90000" bIns="46800"/>
          <a:lstStyle/>
          <a:p>
            <a:pPr marL="457200" indent="-457200" algn="just" defTabSz="449263">
              <a:lnSpc>
                <a:spcPct val="90000"/>
              </a:lnSpc>
              <a:spcBef>
                <a:spcPts val="150"/>
              </a:spcBef>
              <a:buClr>
                <a:srgbClr val="000000"/>
              </a:buClr>
              <a:buSzPct val="100000"/>
              <a:buFont typeface="Times New Roman" pitchFamily="18" charset="0"/>
              <a:buNone/>
              <a:tabLst>
                <a:tab pos="715963" algn="l"/>
                <a:tab pos="1257300" algn="l"/>
                <a:tab pos="2171700" algn="l"/>
                <a:tab pos="3086100" algn="l"/>
                <a:tab pos="4000500" algn="l"/>
                <a:tab pos="4914900" algn="l"/>
                <a:tab pos="5829300" algn="l"/>
                <a:tab pos="6743700" algn="l"/>
                <a:tab pos="7658100" algn="l"/>
                <a:tab pos="8572500" algn="l"/>
                <a:tab pos="9486900" algn="l"/>
                <a:tab pos="10401300" algn="l"/>
              </a:tabLst>
            </a:pPr>
            <a:r>
              <a:rPr lang="pt-BR" sz="2000">
                <a:latin typeface="Verdana" pitchFamily="34" charset="0"/>
              </a:rPr>
              <a:t>     As doações, inclusive pela Internet, feitas por pessoa física ou jurídica  serão realizadas mediante:</a:t>
            </a:r>
          </a:p>
          <a:p>
            <a:pPr marL="457200" indent="-457200" algn="just" defTabSz="449263">
              <a:lnSpc>
                <a:spcPct val="90000"/>
              </a:lnSpc>
              <a:spcBef>
                <a:spcPts val="150"/>
              </a:spcBef>
              <a:buClr>
                <a:srgbClr val="000000"/>
              </a:buClr>
              <a:buSzPct val="100000"/>
              <a:buFontTx/>
              <a:buChar char="-"/>
              <a:tabLst>
                <a:tab pos="715963" algn="l"/>
                <a:tab pos="1257300" algn="l"/>
                <a:tab pos="2171700" algn="l"/>
                <a:tab pos="3086100" algn="l"/>
                <a:tab pos="4000500" algn="l"/>
                <a:tab pos="4914900" algn="l"/>
                <a:tab pos="5829300" algn="l"/>
                <a:tab pos="6743700" algn="l"/>
                <a:tab pos="7658100" algn="l"/>
                <a:tab pos="8572500" algn="l"/>
                <a:tab pos="9486900" algn="l"/>
                <a:tab pos="10401300" algn="l"/>
              </a:tabLst>
            </a:pPr>
            <a:endParaRPr lang="pt-BR" sz="2000" u="sng">
              <a:latin typeface="Verdana" pitchFamily="34" charset="0"/>
            </a:endParaRPr>
          </a:p>
          <a:p>
            <a:pPr marL="457200" indent="-457200" algn="just" defTabSz="449263">
              <a:lnSpc>
                <a:spcPct val="90000"/>
              </a:lnSpc>
              <a:spcBef>
                <a:spcPts val="150"/>
              </a:spcBef>
              <a:buClr>
                <a:schemeClr val="tx1"/>
              </a:buClr>
              <a:buSzPct val="100000"/>
              <a:buFontTx/>
              <a:buChar char="•"/>
              <a:tabLst>
                <a:tab pos="715963" algn="l"/>
                <a:tab pos="1257300" algn="l"/>
                <a:tab pos="2171700" algn="l"/>
                <a:tab pos="3086100" algn="l"/>
                <a:tab pos="4000500" algn="l"/>
                <a:tab pos="4914900" algn="l"/>
                <a:tab pos="5829300" algn="l"/>
                <a:tab pos="6743700" algn="l"/>
                <a:tab pos="7658100" algn="l"/>
                <a:tab pos="8572500" algn="l"/>
                <a:tab pos="9486900" algn="l"/>
                <a:tab pos="10401300" algn="l"/>
              </a:tabLst>
            </a:pPr>
            <a:r>
              <a:rPr lang="pt-BR" sz="2000">
                <a:latin typeface="Verdana" pitchFamily="34" charset="0"/>
              </a:rPr>
              <a:t>Cheques cruzados e nominais;</a:t>
            </a:r>
          </a:p>
          <a:p>
            <a:pPr marL="457200" indent="-457200" algn="just" defTabSz="449263">
              <a:lnSpc>
                <a:spcPct val="90000"/>
              </a:lnSpc>
              <a:spcBef>
                <a:spcPts val="150"/>
              </a:spcBef>
              <a:buClr>
                <a:schemeClr val="tx1"/>
              </a:buClr>
              <a:buSzPct val="100000"/>
              <a:buFontTx/>
              <a:buChar char="•"/>
              <a:tabLst>
                <a:tab pos="715963" algn="l"/>
                <a:tab pos="1257300" algn="l"/>
                <a:tab pos="2171700" algn="l"/>
                <a:tab pos="3086100" algn="l"/>
                <a:tab pos="4000500" algn="l"/>
                <a:tab pos="4914900" algn="l"/>
                <a:tab pos="5829300" algn="l"/>
                <a:tab pos="6743700" algn="l"/>
                <a:tab pos="7658100" algn="l"/>
                <a:tab pos="8572500" algn="l"/>
                <a:tab pos="9486900" algn="l"/>
                <a:tab pos="10401300" algn="l"/>
              </a:tabLst>
            </a:pPr>
            <a:r>
              <a:rPr lang="pt-BR" sz="2000">
                <a:latin typeface="Verdana" pitchFamily="34" charset="0"/>
              </a:rPr>
              <a:t>Transferência bancária (TED/DOC);</a:t>
            </a:r>
          </a:p>
          <a:p>
            <a:pPr marL="457200" indent="-457200" algn="just" defTabSz="449263">
              <a:lnSpc>
                <a:spcPct val="90000"/>
              </a:lnSpc>
              <a:spcBef>
                <a:spcPts val="150"/>
              </a:spcBef>
              <a:buClr>
                <a:schemeClr val="tx1"/>
              </a:buClr>
              <a:buSzPct val="100000"/>
              <a:buFontTx/>
              <a:buChar char="•"/>
              <a:tabLst>
                <a:tab pos="715963" algn="l"/>
                <a:tab pos="1257300" algn="l"/>
                <a:tab pos="2171700" algn="l"/>
                <a:tab pos="3086100" algn="l"/>
                <a:tab pos="4000500" algn="l"/>
                <a:tab pos="4914900" algn="l"/>
                <a:tab pos="5829300" algn="l"/>
                <a:tab pos="6743700" algn="l"/>
                <a:tab pos="7658100" algn="l"/>
                <a:tab pos="8572500" algn="l"/>
                <a:tab pos="9486900" algn="l"/>
                <a:tab pos="10401300" algn="l"/>
              </a:tabLst>
            </a:pPr>
            <a:r>
              <a:rPr lang="pt-BR" sz="2000">
                <a:latin typeface="Verdana" pitchFamily="34" charset="0"/>
              </a:rPr>
              <a:t>Depósitos em espécie devidamente identificados com CPF/CNPJ do doador;</a:t>
            </a:r>
          </a:p>
          <a:p>
            <a:pPr marL="457200" indent="-457200" algn="just" defTabSz="449263">
              <a:lnSpc>
                <a:spcPct val="90000"/>
              </a:lnSpc>
              <a:spcBef>
                <a:spcPts val="150"/>
              </a:spcBef>
              <a:buClr>
                <a:schemeClr val="tx1"/>
              </a:buClr>
              <a:buSzPct val="100000"/>
              <a:buFontTx/>
              <a:buChar char="•"/>
              <a:tabLst>
                <a:tab pos="715963" algn="l"/>
                <a:tab pos="1257300" algn="l"/>
                <a:tab pos="2171700" algn="l"/>
                <a:tab pos="3086100" algn="l"/>
                <a:tab pos="4000500" algn="l"/>
                <a:tab pos="4914900" algn="l"/>
                <a:tab pos="5829300" algn="l"/>
                <a:tab pos="6743700" algn="l"/>
                <a:tab pos="7658100" algn="l"/>
                <a:tab pos="8572500" algn="l"/>
                <a:tab pos="9486900" algn="l"/>
                <a:tab pos="10401300" algn="l"/>
              </a:tabLst>
            </a:pPr>
            <a:r>
              <a:rPr lang="pt-BR" sz="2000">
                <a:latin typeface="Verdana" pitchFamily="34" charset="0"/>
              </a:rPr>
              <a:t>Cessão de bens e serviços estimáveis em dinheiro;</a:t>
            </a:r>
          </a:p>
          <a:p>
            <a:pPr marL="457200" indent="-457200" algn="just" defTabSz="449263">
              <a:lnSpc>
                <a:spcPct val="90000"/>
              </a:lnSpc>
              <a:spcBef>
                <a:spcPts val="150"/>
              </a:spcBef>
              <a:buClr>
                <a:schemeClr val="tx1"/>
              </a:buClr>
              <a:buSzPct val="100000"/>
              <a:buFontTx/>
              <a:buChar char="•"/>
              <a:tabLst>
                <a:tab pos="715963" algn="l"/>
                <a:tab pos="1257300" algn="l"/>
                <a:tab pos="2171700" algn="l"/>
                <a:tab pos="3086100" algn="l"/>
                <a:tab pos="4000500" algn="l"/>
                <a:tab pos="4914900" algn="l"/>
                <a:tab pos="5829300" algn="l"/>
                <a:tab pos="6743700" algn="l"/>
                <a:tab pos="7658100" algn="l"/>
                <a:tab pos="8572500" algn="l"/>
                <a:tab pos="9486900" algn="l"/>
                <a:tab pos="10401300" algn="l"/>
              </a:tabLst>
            </a:pPr>
            <a:r>
              <a:rPr lang="pt-BR" sz="2000">
                <a:latin typeface="Verdana" pitchFamily="34" charset="0"/>
              </a:rPr>
              <a:t>Boleto de cobrança com registro e, </a:t>
            </a:r>
          </a:p>
          <a:p>
            <a:pPr marL="457200" indent="-457200" algn="just" defTabSz="449263">
              <a:lnSpc>
                <a:spcPct val="90000"/>
              </a:lnSpc>
              <a:spcBef>
                <a:spcPts val="150"/>
              </a:spcBef>
              <a:buClr>
                <a:schemeClr val="tx1"/>
              </a:buClr>
              <a:buSzPct val="100000"/>
              <a:buFontTx/>
              <a:buChar char="•"/>
              <a:tabLst>
                <a:tab pos="715963" algn="l"/>
                <a:tab pos="1257300" algn="l"/>
                <a:tab pos="2171700" algn="l"/>
                <a:tab pos="3086100" algn="l"/>
                <a:tab pos="4000500" algn="l"/>
                <a:tab pos="4914900" algn="l"/>
                <a:tab pos="5829300" algn="l"/>
                <a:tab pos="6743700" algn="l"/>
                <a:tab pos="7658100" algn="l"/>
                <a:tab pos="8572500" algn="l"/>
                <a:tab pos="9486900" algn="l"/>
                <a:tab pos="10401300" algn="l"/>
              </a:tabLst>
            </a:pPr>
            <a:r>
              <a:rPr lang="pt-BR" sz="2000">
                <a:latin typeface="Verdana" pitchFamily="34" charset="0"/>
              </a:rPr>
              <a:t>Cartão de crédito ou de débito</a:t>
            </a:r>
            <a:r>
              <a:rPr lang="pt-BR" sz="2000" b="1">
                <a:latin typeface="Verdana" pitchFamily="34" charset="0"/>
              </a:rPr>
              <a:t>.</a:t>
            </a:r>
          </a:p>
          <a:p>
            <a:pPr marL="457200" indent="-457200" algn="just" defTabSz="449263">
              <a:lnSpc>
                <a:spcPct val="90000"/>
              </a:lnSpc>
              <a:spcBef>
                <a:spcPts val="300"/>
              </a:spcBef>
              <a:tabLst>
                <a:tab pos="715963" algn="l"/>
                <a:tab pos="1257300" algn="l"/>
                <a:tab pos="2171700" algn="l"/>
                <a:tab pos="3086100" algn="l"/>
                <a:tab pos="4000500" algn="l"/>
                <a:tab pos="4914900" algn="l"/>
                <a:tab pos="5829300" algn="l"/>
                <a:tab pos="6743700" algn="l"/>
                <a:tab pos="7658100" algn="l"/>
                <a:tab pos="8572500" algn="l"/>
                <a:tab pos="9486900" algn="l"/>
                <a:tab pos="10401300" algn="l"/>
              </a:tabLst>
            </a:pPr>
            <a:r>
              <a:rPr lang="pt-BR" sz="2000" b="1">
                <a:latin typeface="Verdana" pitchFamily="34" charset="0"/>
              </a:rPr>
              <a:t>     </a:t>
            </a:r>
            <a:endParaRPr lang="pt-BR" sz="2000" b="1" u="sng">
              <a:latin typeface="Verdana" pitchFamily="34" charset="0"/>
            </a:endParaRPr>
          </a:p>
        </p:txBody>
      </p:sp>
      <p:sp>
        <p:nvSpPr>
          <p:cNvPr id="31747" name="Rectangle 3"/>
          <p:cNvSpPr>
            <a:spLocks noChangeArrowheads="1"/>
          </p:cNvSpPr>
          <p:nvPr/>
        </p:nvSpPr>
        <p:spPr bwMode="auto">
          <a:xfrm>
            <a:off x="250825" y="1052513"/>
            <a:ext cx="6337300" cy="1003300"/>
          </a:xfrm>
          <a:prstGeom prst="rect">
            <a:avLst/>
          </a:prstGeom>
          <a:noFill/>
          <a:ln w="9525">
            <a:noFill/>
            <a:round/>
            <a:headEnd/>
            <a:tailEnd/>
          </a:ln>
          <a:effectLst/>
        </p:spPr>
        <p:txBody>
          <a:bodyPr lIns="90000" tIns="46800" rIns="90000" bIns="46800">
            <a:spAutoFit/>
          </a:bodyPr>
          <a:lstStyle/>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effectLst>
                  <a:outerShdw blurRad="38100" dist="38100" dir="2700000" algn="tl">
                    <a:srgbClr val="C0C0C0"/>
                  </a:outerShdw>
                </a:effectLst>
                <a:latin typeface="Verdana" pitchFamily="34" charset="0"/>
              </a:rPr>
              <a:t>ARRECADAÇÃO DE RECURSOS</a:t>
            </a:r>
          </a:p>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latin typeface="Verdana" pitchFamily="34" charset="0"/>
              </a:rPr>
              <a:t>Meios de Doação</a:t>
            </a:r>
            <a:endParaRPr lang="pt-BR" sz="1400">
              <a:latin typeface="Verdana" pitchFamily="34" charset="0"/>
            </a:endParaRPr>
          </a:p>
        </p:txBody>
      </p:sp>
    </p:spTree>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250825" y="1773238"/>
            <a:ext cx="8462963" cy="3816350"/>
          </a:xfrm>
          <a:prstGeom prst="rect">
            <a:avLst/>
          </a:prstGeom>
          <a:noFill/>
          <a:ln w="9525">
            <a:noFill/>
            <a:round/>
            <a:headEnd/>
            <a:tailEnd/>
          </a:ln>
        </p:spPr>
        <p:txBody>
          <a:bodyPr lIns="90000" tIns="46800" rIns="90000" bIns="46800"/>
          <a:lstStyle/>
          <a:p>
            <a:pPr marL="341313" indent="-341313" algn="just" defTabSz="449263">
              <a:lnSpc>
                <a:spcPct val="90000"/>
              </a:lnSpc>
              <a:spcBef>
                <a:spcPts val="300"/>
              </a:spcBef>
              <a:buClr>
                <a:schemeClr val="tx1"/>
              </a:buClr>
              <a:buSzPct val="100000"/>
              <a:buFontTx/>
              <a:buChar cha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r>
              <a:rPr lang="pt-BR" sz="2100" b="1">
                <a:latin typeface="Verdana" pitchFamily="34" charset="0"/>
              </a:rPr>
              <a:t>Pessoa física: </a:t>
            </a:r>
            <a:r>
              <a:rPr lang="pt-BR" sz="2100">
                <a:latin typeface="Verdana" pitchFamily="34" charset="0"/>
              </a:rPr>
              <a:t>10% dos rendimentos brutos auferidos no ano anterior à eleição, conforme declaração à RFB, excetuando-se as doações estimáveis de bens móveis ou imóveis de propriedade do doador, até R$ 50.000,00, apurados conforme valor de mercado;</a:t>
            </a:r>
          </a:p>
          <a:p>
            <a:pPr marL="341313" indent="-341313" algn="just" defTabSz="449263">
              <a:lnSpc>
                <a:spcPct val="90000"/>
              </a:lnSpc>
              <a:spcBef>
                <a:spcPts val="250"/>
              </a:spcBef>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endParaRPr lang="pt-BR" sz="2100">
              <a:latin typeface="Verdana" pitchFamily="34" charset="0"/>
            </a:endParaRPr>
          </a:p>
          <a:p>
            <a:pPr marL="341313" indent="-341313" algn="just" defTabSz="449263">
              <a:lnSpc>
                <a:spcPct val="90000"/>
              </a:lnSpc>
              <a:spcBef>
                <a:spcPts val="525"/>
              </a:spcBef>
              <a:buClr>
                <a:schemeClr val="tx1"/>
              </a:buClr>
              <a:buSzPct val="90000"/>
              <a:buFontTx/>
              <a:buChar cha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r>
              <a:rPr lang="pt-BR" sz="2100" b="1">
                <a:latin typeface="Verdana" pitchFamily="34" charset="0"/>
              </a:rPr>
              <a:t>Pessoa Jurídica</a:t>
            </a:r>
            <a:r>
              <a:rPr lang="pt-BR" sz="2100">
                <a:latin typeface="Verdana" pitchFamily="34" charset="0"/>
              </a:rPr>
              <a:t>: 2% do faturamento bruto do ano anterior à eleição, conforme declaração à RFB;</a:t>
            </a:r>
          </a:p>
          <a:p>
            <a:pPr marL="341313" indent="-341313" algn="just" defTabSz="449263">
              <a:lnSpc>
                <a:spcPct val="90000"/>
              </a:lnSpc>
              <a:spcBef>
                <a:spcPts val="250"/>
              </a:spcBef>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endParaRPr lang="pt-BR" sz="2100">
              <a:latin typeface="Verdana" pitchFamily="34" charset="0"/>
            </a:endParaRPr>
          </a:p>
          <a:p>
            <a:pPr marL="341313" indent="-341313" algn="just" defTabSz="449263">
              <a:lnSpc>
                <a:spcPct val="90000"/>
              </a:lnSpc>
              <a:spcBef>
                <a:spcPts val="525"/>
              </a:spcBef>
              <a:buClr>
                <a:schemeClr val="tx1"/>
              </a:buClr>
              <a:buSzPct val="90000"/>
              <a:buFontTx/>
              <a:buChar cha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r>
              <a:rPr lang="pt-BR" sz="2100" b="1">
                <a:latin typeface="Verdana" pitchFamily="34" charset="0"/>
              </a:rPr>
              <a:t>Candidato</a:t>
            </a:r>
            <a:r>
              <a:rPr lang="pt-BR" sz="2100">
                <a:latin typeface="Verdana" pitchFamily="34" charset="0"/>
              </a:rPr>
              <a:t>: ao valor máximo do limite de gastos declarados à JE, caso o candidato utilize recursos próprios em sua campanha. </a:t>
            </a:r>
          </a:p>
        </p:txBody>
      </p:sp>
      <p:sp>
        <p:nvSpPr>
          <p:cNvPr id="317445" name="Text Box 5"/>
          <p:cNvSpPr txBox="1">
            <a:spLocks noChangeArrowheads="1"/>
          </p:cNvSpPr>
          <p:nvPr/>
        </p:nvSpPr>
        <p:spPr bwMode="auto">
          <a:xfrm>
            <a:off x="611188" y="5734050"/>
            <a:ext cx="7991475" cy="793750"/>
          </a:xfrm>
          <a:prstGeom prst="rect">
            <a:avLst/>
          </a:prstGeom>
          <a:solidFill>
            <a:srgbClr val="FFCC00"/>
          </a:solidFill>
          <a:ln w="9525">
            <a:noFill/>
            <a:miter lim="800000"/>
            <a:headEnd/>
            <a:tailEnd/>
          </a:ln>
        </p:spPr>
        <p:txBody>
          <a:bodyPr>
            <a:spAutoFit/>
          </a:bodyPr>
          <a:lstStyle/>
          <a:p>
            <a:pPr algn="ctr">
              <a:spcBef>
                <a:spcPct val="50000"/>
              </a:spcBef>
              <a:buClr>
                <a:srgbClr val="000000"/>
              </a:buClr>
              <a:buSzPct val="100000"/>
              <a:buFont typeface="Times New Roman" pitchFamily="18" charset="0"/>
              <a:buNone/>
            </a:pPr>
            <a:r>
              <a:rPr lang="pt-BR" sz="2300">
                <a:latin typeface="Times New Roman" pitchFamily="18" charset="0"/>
              </a:rPr>
              <a:t>A extrapolação do limite sujeita o doador a multa de 5 a 10 vezes o excesso e impedimento de contratar com a ADM. PUBL.</a:t>
            </a:r>
          </a:p>
        </p:txBody>
      </p:sp>
      <p:sp>
        <p:nvSpPr>
          <p:cNvPr id="31747" name="Rectangle 3"/>
          <p:cNvSpPr>
            <a:spLocks noChangeArrowheads="1"/>
          </p:cNvSpPr>
          <p:nvPr/>
        </p:nvSpPr>
        <p:spPr bwMode="auto">
          <a:xfrm>
            <a:off x="250825" y="696913"/>
            <a:ext cx="6481763" cy="1003300"/>
          </a:xfrm>
          <a:prstGeom prst="rect">
            <a:avLst/>
          </a:prstGeom>
          <a:noFill/>
          <a:ln w="9525">
            <a:noFill/>
            <a:round/>
            <a:headEnd/>
            <a:tailEnd/>
          </a:ln>
          <a:effectLst/>
        </p:spPr>
        <p:txBody>
          <a:bodyPr lIns="90000" tIns="46800" rIns="90000" bIns="46800">
            <a:spAutoFit/>
          </a:bodyPr>
          <a:lstStyle/>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effectLst>
                  <a:outerShdw blurRad="38100" dist="38100" dir="2700000" algn="tl">
                    <a:srgbClr val="C0C0C0"/>
                  </a:outerShdw>
                </a:effectLst>
                <a:latin typeface="Verdana" pitchFamily="34" charset="0"/>
              </a:rPr>
              <a:t>ARRECADAÇÃO DE RECURSOS</a:t>
            </a:r>
          </a:p>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latin typeface="Verdana" pitchFamily="34" charset="0"/>
              </a:rPr>
              <a:t>Limites de Doação</a:t>
            </a:r>
            <a:endParaRPr lang="pt-BR" sz="1400">
              <a:latin typeface="Verdana"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17445"/>
                                        </p:tgtEl>
                                        <p:attrNameLst>
                                          <p:attrName>style.visibility</p:attrName>
                                        </p:attrNameLst>
                                      </p:cBhvr>
                                      <p:to>
                                        <p:strVal val="visible"/>
                                      </p:to>
                                    </p:set>
                                    <p:animEffect transition="in" filter="dissolve">
                                      <p:cBhvr>
                                        <p:cTn id="7" dur="500"/>
                                        <p:tgtEl>
                                          <p:spTgt spid="317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4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250825" y="1927225"/>
            <a:ext cx="8572500" cy="4108450"/>
          </a:xfrm>
          <a:prstGeom prst="rect">
            <a:avLst/>
          </a:prstGeom>
          <a:noFill/>
          <a:ln w="9525">
            <a:noFill/>
            <a:round/>
            <a:headEnd/>
            <a:tailEnd/>
          </a:ln>
        </p:spPr>
        <p:txBody>
          <a:bodyPr lIns="90000" tIns="46800" rIns="90000" bIns="46800" anchor="ctr">
            <a:spAutoFit/>
          </a:bodyPr>
          <a:lstStyle/>
          <a:p>
            <a:pPr marL="342900" indent="-342900" algn="just" defTabSz="449263">
              <a:buClr>
                <a:schemeClr val="tx1"/>
              </a:buClr>
              <a:buSzPct val="100000"/>
              <a:buFont typeface="Wingdings" pitchFamily="2" charset="2"/>
              <a:buAutoNum type="arabicPeriod"/>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400">
                <a:latin typeface="Verdana" pitchFamily="34" charset="0"/>
                <a:cs typeface="Times New Roman" pitchFamily="18" charset="0"/>
              </a:rPr>
              <a:t> São considerados bens estimáveis em dinheiro fornecidos pelo </a:t>
            </a:r>
            <a:r>
              <a:rPr lang="pt-BR" sz="2400" u="sng">
                <a:latin typeface="Verdana" pitchFamily="34" charset="0"/>
                <a:cs typeface="Times New Roman" pitchFamily="18" charset="0"/>
              </a:rPr>
              <a:t>próprio candidato</a:t>
            </a:r>
            <a:r>
              <a:rPr lang="pt-BR" sz="2400">
                <a:latin typeface="Verdana" pitchFamily="34" charset="0"/>
                <a:cs typeface="Times New Roman" pitchFamily="18" charset="0"/>
              </a:rPr>
              <a:t> apenas aqueles integrantes do seu patrimônio em período anterior ao pedido de registro da candidatura; </a:t>
            </a:r>
          </a:p>
          <a:p>
            <a:pPr marL="342900" indent="-342900" algn="just" defTabSz="449263">
              <a:buClr>
                <a:srgbClr val="FFFFFF"/>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400">
              <a:latin typeface="Verdana" pitchFamily="34" charset="0"/>
              <a:cs typeface="Times New Roman" pitchFamily="18" charset="0"/>
            </a:endParaRPr>
          </a:p>
          <a:p>
            <a:pPr marL="342900" indent="-342900" algn="just"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400">
              <a:latin typeface="Verdana" pitchFamily="34" charset="0"/>
              <a:cs typeface="Times New Roman" pitchFamily="18" charset="0"/>
            </a:endParaRPr>
          </a:p>
          <a:p>
            <a:pPr marL="342900" indent="-342900" algn="just" defTabSz="449263">
              <a:buClr>
                <a:schemeClr val="tx1"/>
              </a:buClr>
              <a:buSzPct val="100000"/>
              <a:buFont typeface="Wingdings" pitchFamily="2" charset="2"/>
              <a:buAutoNum type="arabicPeriod" startAt="2"/>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400">
                <a:latin typeface="Verdana" pitchFamily="34" charset="0"/>
                <a:cs typeface="Times New Roman" pitchFamily="18" charset="0"/>
              </a:rPr>
              <a:t> Os bens e/ou serviços estimáveis doados por pessoas físicas e jurídicas devem constituir produto de seu próprio serviço, de suas atividades econômicas e, no caso dos bens permanentes, deverão integrar o patrimônio do doador;</a:t>
            </a:r>
          </a:p>
        </p:txBody>
      </p:sp>
      <p:sp>
        <p:nvSpPr>
          <p:cNvPr id="31747" name="Rectangle 3"/>
          <p:cNvSpPr>
            <a:spLocks noChangeArrowheads="1"/>
          </p:cNvSpPr>
          <p:nvPr/>
        </p:nvSpPr>
        <p:spPr bwMode="auto">
          <a:xfrm>
            <a:off x="250825" y="696913"/>
            <a:ext cx="7058025" cy="1003300"/>
          </a:xfrm>
          <a:prstGeom prst="rect">
            <a:avLst/>
          </a:prstGeom>
          <a:noFill/>
          <a:ln w="9525">
            <a:noFill/>
            <a:round/>
            <a:headEnd/>
            <a:tailEnd/>
          </a:ln>
          <a:effectLst/>
        </p:spPr>
        <p:txBody>
          <a:bodyPr lIns="90000" tIns="46800" rIns="90000" bIns="46800">
            <a:spAutoFit/>
          </a:bodyPr>
          <a:lstStyle/>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effectLst>
                  <a:outerShdw blurRad="38100" dist="38100" dir="2700000" algn="tl">
                    <a:srgbClr val="C0C0C0"/>
                  </a:outerShdw>
                </a:effectLst>
                <a:latin typeface="Verdana" pitchFamily="34" charset="0"/>
              </a:rPr>
              <a:t>ARRECADAÇÃO DE RECURSOS</a:t>
            </a:r>
          </a:p>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latin typeface="Verdana" pitchFamily="34" charset="0"/>
              </a:rPr>
              <a:t>Doações estimáveis em dinheiro</a:t>
            </a:r>
            <a:endParaRPr lang="pt-BR" sz="1400">
              <a:latin typeface="Verdana" pitchFamily="34" charset="0"/>
            </a:endParaRPr>
          </a:p>
        </p:txBody>
      </p:sp>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620713"/>
            <a:ext cx="8229600" cy="796925"/>
          </a:xfrm>
        </p:spPr>
        <p:txBody>
          <a:bodyPr/>
          <a:lstStyle/>
          <a:p>
            <a:pPr eaLnBrk="1" hangingPunct="1"/>
            <a:r>
              <a:rPr lang="pt-BR" sz="3200" b="1" smtClean="0"/>
              <a:t>Legislação Aplicável - Eleições 2012</a:t>
            </a:r>
          </a:p>
        </p:txBody>
      </p:sp>
      <p:sp>
        <p:nvSpPr>
          <p:cNvPr id="4099" name="Rectangle 3"/>
          <p:cNvSpPr>
            <a:spLocks noGrp="1" noChangeArrowheads="1"/>
          </p:cNvSpPr>
          <p:nvPr>
            <p:ph type="body" idx="1"/>
          </p:nvPr>
        </p:nvSpPr>
        <p:spPr/>
        <p:txBody>
          <a:bodyPr/>
          <a:lstStyle/>
          <a:p>
            <a:pPr algn="just" eaLnBrk="1" hangingPunct="1">
              <a:lnSpc>
                <a:spcPct val="90000"/>
              </a:lnSpc>
            </a:pPr>
            <a:endParaRPr lang="pt-BR" sz="2400" smtClean="0"/>
          </a:p>
          <a:p>
            <a:pPr algn="just" eaLnBrk="1" hangingPunct="1">
              <a:lnSpc>
                <a:spcPct val="90000"/>
              </a:lnSpc>
            </a:pPr>
            <a:r>
              <a:rPr lang="pt-BR" sz="2400" smtClean="0"/>
              <a:t>Lei 9.504/1997 - Estabelece Normas para as eleições com as alterações da Lei 12.034/2009;</a:t>
            </a:r>
          </a:p>
          <a:p>
            <a:pPr algn="just" eaLnBrk="1" hangingPunct="1">
              <a:lnSpc>
                <a:spcPct val="90000"/>
              </a:lnSpc>
            </a:pPr>
            <a:r>
              <a:rPr lang="pt-BR" sz="2400" smtClean="0"/>
              <a:t>Resolução TSE nº 23.376/2012 - Dispõe sobre arrecadação e aplicação de recursos nas eleições de 2012;</a:t>
            </a:r>
          </a:p>
          <a:p>
            <a:pPr algn="just" eaLnBrk="1" hangingPunct="1">
              <a:lnSpc>
                <a:spcPct val="90000"/>
              </a:lnSpc>
            </a:pPr>
            <a:r>
              <a:rPr lang="pt-BR" sz="2400" smtClean="0"/>
              <a:t>IN Conjunta SRF/TSE nº 1019/2010 (CNPJ) - Dispõe sobre a concessão de CNPJ</a:t>
            </a:r>
          </a:p>
          <a:p>
            <a:pPr algn="just" eaLnBrk="1" hangingPunct="1">
              <a:lnSpc>
                <a:spcPct val="90000"/>
              </a:lnSpc>
            </a:pPr>
            <a:r>
              <a:rPr lang="pt-BR" sz="2400" smtClean="0"/>
              <a:t>Carta-Circular BACEN nº 3.551/2012 - Dispõe sobre abertura, movimentação e encerramento da conta bancária</a:t>
            </a:r>
          </a:p>
          <a:p>
            <a:pPr eaLnBrk="1" hangingPunct="1">
              <a:lnSpc>
                <a:spcPct val="90000"/>
              </a:lnSpc>
            </a:pPr>
            <a:endParaRPr lang="pt-BR" sz="2400" smtClean="0"/>
          </a:p>
          <a:p>
            <a:pPr eaLnBrk="1" hangingPunct="1">
              <a:lnSpc>
                <a:spcPct val="90000"/>
              </a:lnSpc>
            </a:pPr>
            <a:endParaRPr lang="pt-BR" sz="2800" smtClean="0"/>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auto">
          <a:xfrm>
            <a:off x="179388" y="2005013"/>
            <a:ext cx="8713787" cy="4664075"/>
          </a:xfrm>
          <a:prstGeom prst="rect">
            <a:avLst/>
          </a:prstGeom>
          <a:noFill/>
          <a:ln w="9525">
            <a:noFill/>
            <a:round/>
            <a:headEnd/>
            <a:tailEnd/>
          </a:ln>
        </p:spPr>
        <p:txBody>
          <a:bodyPr lIns="90000" tIns="46800" rIns="90000" bIns="46800">
            <a:spAutoFit/>
          </a:bodyPr>
          <a:lstStyle/>
          <a:p>
            <a:pPr algn="just" defTabSz="449263">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 Para arrecadar recursos pela Internet, candidatos, comitês financeiros e partidos políticos deverão tornar disponível mecanismo próprio em página eletrônica, observados os seguintes requisitos:</a:t>
            </a:r>
          </a:p>
          <a:p>
            <a:pPr algn="just"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000">
              <a:latin typeface="Verdana" pitchFamily="34" charset="0"/>
            </a:endParaRPr>
          </a:p>
          <a:p>
            <a:pPr algn="just"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1 – identificação do doador (nome/razão social com CPF/CNPJ);</a:t>
            </a:r>
          </a:p>
          <a:p>
            <a:pPr algn="just"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2 – emissão obrigatória de recibo eleitoral para cada doação;</a:t>
            </a:r>
          </a:p>
          <a:p>
            <a:pPr algn="just"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3 – data de vencimento do boleto de cobrança até o dia da eleição;</a:t>
            </a:r>
          </a:p>
          <a:p>
            <a:pPr algn="just"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4 – utilização de terminal de captura de transações para as doações por meio de cartão de crédito ou débito;</a:t>
            </a:r>
          </a:p>
          <a:p>
            <a:pPr algn="just" defTabSz="449263">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5 - efetivação dos créditos na conta bancária específica de campanha até a data da realização do pleito;</a:t>
            </a:r>
          </a:p>
          <a:p>
            <a:pPr algn="just" defTabSz="449263">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6 -  Banco de dados contendo controle dos recibos eleitorais e informações dos doadores para transferência ao SPCE.              </a:t>
            </a:r>
          </a:p>
        </p:txBody>
      </p:sp>
      <p:sp>
        <p:nvSpPr>
          <p:cNvPr id="31747" name="Rectangle 3"/>
          <p:cNvSpPr>
            <a:spLocks noChangeArrowheads="1"/>
          </p:cNvSpPr>
          <p:nvPr/>
        </p:nvSpPr>
        <p:spPr bwMode="auto">
          <a:xfrm>
            <a:off x="250825" y="709613"/>
            <a:ext cx="7058025" cy="1003300"/>
          </a:xfrm>
          <a:prstGeom prst="rect">
            <a:avLst/>
          </a:prstGeom>
          <a:noFill/>
          <a:ln w="9525">
            <a:noFill/>
            <a:round/>
            <a:headEnd/>
            <a:tailEnd/>
          </a:ln>
          <a:effectLst/>
        </p:spPr>
        <p:txBody>
          <a:bodyPr lIns="90000" tIns="46800" rIns="90000" bIns="46800">
            <a:spAutoFit/>
          </a:bodyPr>
          <a:lstStyle/>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effectLst>
                  <a:outerShdw blurRad="38100" dist="38100" dir="2700000" algn="tl">
                    <a:srgbClr val="C0C0C0"/>
                  </a:outerShdw>
                </a:effectLst>
                <a:latin typeface="Verdana" pitchFamily="34" charset="0"/>
              </a:rPr>
              <a:t>ARRECADAÇÃO DE RECURSOS</a:t>
            </a:r>
          </a:p>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latin typeface="Verdana" pitchFamily="34" charset="0"/>
              </a:rPr>
              <a:t>Doações pela Internet</a:t>
            </a:r>
            <a:endParaRPr lang="pt-BR" sz="1400">
              <a:latin typeface="Verdana" pitchFamily="34" charset="0"/>
            </a:endParaRPr>
          </a:p>
        </p:txBody>
      </p:sp>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5"/>
          <p:cNvSpPr txBox="1">
            <a:spLocks noChangeArrowheads="1"/>
          </p:cNvSpPr>
          <p:nvPr/>
        </p:nvSpPr>
        <p:spPr bwMode="auto">
          <a:xfrm>
            <a:off x="468313" y="1958975"/>
            <a:ext cx="8280400" cy="3298825"/>
          </a:xfrm>
          <a:prstGeom prst="rect">
            <a:avLst/>
          </a:prstGeom>
          <a:noFill/>
          <a:ln w="9525">
            <a:noFill/>
            <a:round/>
            <a:headEnd/>
            <a:tailEnd/>
          </a:ln>
        </p:spPr>
        <p:txBody>
          <a:bodyPr lIns="90000" tIns="46800" rIns="90000" bIns="46800">
            <a:spAutoFit/>
          </a:bodyPr>
          <a:lstStyle/>
          <a:p>
            <a:pPr marL="265113" indent="-265113" algn="just" defTabSz="449263">
              <a:buClr>
                <a:schemeClr val="tx1"/>
              </a:buClr>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a:latin typeface="Verdana" pitchFamily="34" charset="0"/>
              </a:rPr>
              <a:t> Comunicação formal ao Juiz Eleitoral com antecedência mínima de 5 dias de sua realização;</a:t>
            </a:r>
          </a:p>
          <a:p>
            <a:pPr marL="265113" indent="-265113" algn="just" defTabSz="449263">
              <a:buClr>
                <a:schemeClr val="tx1"/>
              </a:buClr>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100">
              <a:latin typeface="Verdana" pitchFamily="34" charset="0"/>
            </a:endParaRPr>
          </a:p>
          <a:p>
            <a:pPr marL="265113" indent="-265113" algn="just" defTabSz="449263">
              <a:buClr>
                <a:schemeClr val="tx1"/>
              </a:buClr>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a:latin typeface="Verdana" pitchFamily="34" charset="0"/>
              </a:rPr>
              <a:t> Juiz Eleitoral poderá determinar sua fiscalização;</a:t>
            </a:r>
          </a:p>
          <a:p>
            <a:pPr marL="265113" indent="-265113" algn="just" defTabSz="449263">
              <a:buClr>
                <a:schemeClr val="tx1"/>
              </a:buClr>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100">
              <a:latin typeface="Verdana" pitchFamily="34" charset="0"/>
            </a:endParaRPr>
          </a:p>
          <a:p>
            <a:pPr marL="265113" indent="-265113" algn="just" defTabSz="449263">
              <a:buClr>
                <a:schemeClr val="tx1"/>
              </a:buClr>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a:latin typeface="Verdana" pitchFamily="34" charset="0"/>
              </a:rPr>
              <a:t> Emissão de recibos e obediência aos limites legais;</a:t>
            </a:r>
          </a:p>
          <a:p>
            <a:pPr marL="265113" indent="-265113" algn="just" defTabSz="449263">
              <a:buClr>
                <a:schemeClr val="tx1"/>
              </a:buClr>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100">
              <a:latin typeface="Verdana" pitchFamily="34" charset="0"/>
            </a:endParaRPr>
          </a:p>
          <a:p>
            <a:pPr marL="265113" indent="-265113" algn="just" defTabSz="449263">
              <a:buClr>
                <a:schemeClr val="tx1"/>
              </a:buClr>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a:latin typeface="Verdana" pitchFamily="34" charset="0"/>
              </a:rPr>
              <a:t> O montante bruto dos recursos arrecadados deverá, antes de sua utilização, ser depositado na conta bancária específica.</a:t>
            </a:r>
          </a:p>
        </p:txBody>
      </p:sp>
      <p:sp>
        <p:nvSpPr>
          <p:cNvPr id="320517" name="Text Box 5"/>
          <p:cNvSpPr txBox="1">
            <a:spLocks noChangeArrowheads="1"/>
          </p:cNvSpPr>
          <p:nvPr/>
        </p:nvSpPr>
        <p:spPr bwMode="auto">
          <a:xfrm>
            <a:off x="1476375" y="5630863"/>
            <a:ext cx="6121400" cy="822325"/>
          </a:xfrm>
          <a:prstGeom prst="rect">
            <a:avLst/>
          </a:prstGeom>
          <a:solidFill>
            <a:srgbClr val="FFCC00"/>
          </a:solidFill>
          <a:ln w="9525">
            <a:noFill/>
            <a:miter lim="800000"/>
            <a:headEnd/>
            <a:tailEnd/>
          </a:ln>
        </p:spPr>
        <p:txBody>
          <a:bodyPr>
            <a:spAutoFit/>
          </a:bodyPr>
          <a:lstStyle/>
          <a:p>
            <a:pPr algn="ctr">
              <a:buClr>
                <a:srgbClr val="000000"/>
              </a:buClr>
              <a:buSzPct val="100000"/>
              <a:buFont typeface="Times New Roman" pitchFamily="18" charset="0"/>
              <a:buNone/>
            </a:pPr>
            <a:r>
              <a:rPr lang="pt-BR" sz="2400">
                <a:latin typeface="Verdana" pitchFamily="34" charset="0"/>
              </a:rPr>
              <a:t>Atenção: o uso de rifa é vedado. </a:t>
            </a:r>
          </a:p>
          <a:p>
            <a:pPr algn="ctr">
              <a:buClr>
                <a:srgbClr val="000000"/>
              </a:buClr>
              <a:buSzPct val="100000"/>
              <a:buFont typeface="Times New Roman" pitchFamily="18" charset="0"/>
              <a:buNone/>
            </a:pPr>
            <a:r>
              <a:rPr lang="pt-BR" sz="2400">
                <a:latin typeface="Verdana" pitchFamily="34" charset="0"/>
              </a:rPr>
              <a:t>Código Eleitoral: art. 243, V</a:t>
            </a:r>
          </a:p>
        </p:txBody>
      </p:sp>
      <p:sp>
        <p:nvSpPr>
          <p:cNvPr id="31747" name="Rectangle 3"/>
          <p:cNvSpPr>
            <a:spLocks noChangeArrowheads="1"/>
          </p:cNvSpPr>
          <p:nvPr/>
        </p:nvSpPr>
        <p:spPr bwMode="auto">
          <a:xfrm>
            <a:off x="250825" y="696913"/>
            <a:ext cx="7058025" cy="1003300"/>
          </a:xfrm>
          <a:prstGeom prst="rect">
            <a:avLst/>
          </a:prstGeom>
          <a:noFill/>
          <a:ln w="9525">
            <a:noFill/>
            <a:round/>
            <a:headEnd/>
            <a:tailEnd/>
          </a:ln>
          <a:effectLst/>
        </p:spPr>
        <p:txBody>
          <a:bodyPr lIns="90000" tIns="46800" rIns="90000" bIns="46800">
            <a:spAutoFit/>
          </a:bodyPr>
          <a:lstStyle/>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effectLst>
                  <a:outerShdw blurRad="38100" dist="38100" dir="2700000" algn="tl">
                    <a:srgbClr val="C0C0C0"/>
                  </a:outerShdw>
                </a:effectLst>
                <a:latin typeface="Verdana" pitchFamily="34" charset="0"/>
              </a:rPr>
              <a:t>ARRECADAÇÃO DE RECURSOS</a:t>
            </a:r>
          </a:p>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latin typeface="Verdana" pitchFamily="34" charset="0"/>
              </a:rPr>
              <a:t>Eventos e comercialização de bens</a:t>
            </a:r>
            <a:endParaRPr lang="pt-BR" sz="1400">
              <a:latin typeface="Verdana"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20517"/>
                                        </p:tgtEl>
                                        <p:attrNameLst>
                                          <p:attrName>style.visibility</p:attrName>
                                        </p:attrNameLst>
                                      </p:cBhvr>
                                      <p:to>
                                        <p:strVal val="visible"/>
                                      </p:to>
                                    </p:set>
                                    <p:animEffect transition="in" filter="dissolve">
                                      <p:cBhvr>
                                        <p:cTn id="7" dur="500"/>
                                        <p:tgtEl>
                                          <p:spTgt spid="320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5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468313" y="1785938"/>
            <a:ext cx="8355012" cy="3311525"/>
          </a:xfrm>
          <a:prstGeom prst="rect">
            <a:avLst/>
          </a:prstGeom>
          <a:noFill/>
          <a:ln w="9525">
            <a:noFill/>
            <a:round/>
            <a:headEnd/>
            <a:tailEnd/>
          </a:ln>
        </p:spPr>
        <p:txBody>
          <a:bodyPr lIns="90000" tIns="46800" rIns="90000" bIns="46800" anchor="ctr"/>
          <a:lstStyle/>
          <a:p>
            <a:pPr algn="just" defTabSz="449263">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 São gastos eleitorais, sujeitos a registro e aos limites fixados:</a:t>
            </a:r>
          </a:p>
          <a:p>
            <a:pPr algn="just"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 </a:t>
            </a:r>
            <a:r>
              <a:rPr lang="pt-BR" sz="2000" b="1">
                <a:latin typeface="Verdana" pitchFamily="34" charset="0"/>
              </a:rPr>
              <a:t>Incisos I a XV do art. 30 da Resolução TSE nº 23.376/2012</a:t>
            </a:r>
            <a:r>
              <a:rPr lang="pt-BR" sz="2000">
                <a:latin typeface="Verdana" pitchFamily="34" charset="0"/>
              </a:rPr>
              <a:t>.</a:t>
            </a:r>
          </a:p>
          <a:p>
            <a:pPr algn="just"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000">
              <a:latin typeface="Verdana" pitchFamily="34" charset="0"/>
            </a:endParaRPr>
          </a:p>
          <a:p>
            <a:pPr algn="just"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Os gastos efetuados por candidato e comitê financeiro, em benefício de outro, constituem doações e serão computados no limite de gastos do doador (candidato), emitindo-se o correspondente recibo eleitoral;</a:t>
            </a:r>
          </a:p>
        </p:txBody>
      </p:sp>
      <p:sp>
        <p:nvSpPr>
          <p:cNvPr id="24579" name="Rectangle 5"/>
          <p:cNvSpPr>
            <a:spLocks noChangeArrowheads="1"/>
          </p:cNvSpPr>
          <p:nvPr/>
        </p:nvSpPr>
        <p:spPr bwMode="auto">
          <a:xfrm>
            <a:off x="468313" y="4306888"/>
            <a:ext cx="8280400" cy="581025"/>
          </a:xfrm>
          <a:prstGeom prst="rect">
            <a:avLst/>
          </a:prstGeom>
          <a:noFill/>
          <a:ln w="9525">
            <a:noFill/>
            <a:miter lim="800000"/>
            <a:headEnd/>
            <a:tailEnd/>
          </a:ln>
        </p:spPr>
        <p:txBody>
          <a:bodyPr>
            <a:spAutoFit/>
          </a:bodyPr>
          <a:lstStyle/>
          <a:p>
            <a:pPr>
              <a:buClr>
                <a:srgbClr val="000000"/>
              </a:buClr>
              <a:buSzPct val="100000"/>
              <a:buFont typeface="Times New Roman" pitchFamily="18" charset="0"/>
              <a:buNone/>
            </a:pPr>
            <a:endParaRPr lang="pt-BR" sz="1600">
              <a:latin typeface="Times New Roman" pitchFamily="18" charset="0"/>
            </a:endParaRPr>
          </a:p>
          <a:p>
            <a:pPr>
              <a:buClr>
                <a:srgbClr val="000000"/>
              </a:buClr>
              <a:buSzPct val="100000"/>
              <a:buFont typeface="Times New Roman" pitchFamily="18" charset="0"/>
              <a:buNone/>
            </a:pPr>
            <a:r>
              <a:rPr lang="pt-BR" sz="1600">
                <a:latin typeface="Times New Roman" pitchFamily="18" charset="0"/>
              </a:rPr>
              <a:t> </a:t>
            </a:r>
          </a:p>
        </p:txBody>
      </p:sp>
      <p:sp>
        <p:nvSpPr>
          <p:cNvPr id="321542" name="Text Box 6"/>
          <p:cNvSpPr txBox="1">
            <a:spLocks noChangeArrowheads="1"/>
          </p:cNvSpPr>
          <p:nvPr/>
        </p:nvSpPr>
        <p:spPr bwMode="auto">
          <a:xfrm>
            <a:off x="395288" y="5373688"/>
            <a:ext cx="8424862" cy="958850"/>
          </a:xfrm>
          <a:prstGeom prst="rect">
            <a:avLst/>
          </a:prstGeom>
          <a:solidFill>
            <a:srgbClr val="FFCC00"/>
          </a:solidFill>
          <a:ln w="9525">
            <a:noFill/>
            <a:miter lim="800000"/>
            <a:headEnd/>
            <a:tailEnd/>
          </a:ln>
        </p:spPr>
        <p:txBody>
          <a:bodyPr>
            <a:spAutoFit/>
          </a:bodyPr>
          <a:lstStyle/>
          <a:p>
            <a:pPr algn="just">
              <a:spcBef>
                <a:spcPct val="50000"/>
              </a:spcBef>
              <a:buClr>
                <a:srgbClr val="000000"/>
              </a:buClr>
              <a:buSzPct val="100000"/>
              <a:buFont typeface="Times New Roman" pitchFamily="18" charset="0"/>
              <a:buNone/>
            </a:pPr>
            <a:r>
              <a:rPr lang="pt-BR" b="1">
                <a:latin typeface="Verdana" pitchFamily="34" charset="0"/>
              </a:rPr>
              <a:t>Todo material de campanha impresso deverá conter o CNPJ ou o CPF do responsável pela confecção (fornecedor), bem como de quem a contratou e a respectiva tiragem.</a:t>
            </a:r>
          </a:p>
        </p:txBody>
      </p:sp>
      <p:sp>
        <p:nvSpPr>
          <p:cNvPr id="31747" name="Rectangle 3"/>
          <p:cNvSpPr>
            <a:spLocks noChangeArrowheads="1"/>
          </p:cNvSpPr>
          <p:nvPr/>
        </p:nvSpPr>
        <p:spPr bwMode="auto">
          <a:xfrm>
            <a:off x="250825" y="706438"/>
            <a:ext cx="7058025" cy="1003300"/>
          </a:xfrm>
          <a:prstGeom prst="rect">
            <a:avLst/>
          </a:prstGeom>
          <a:noFill/>
          <a:ln w="9525">
            <a:noFill/>
            <a:round/>
            <a:headEnd/>
            <a:tailEnd/>
          </a:ln>
          <a:effectLst/>
        </p:spPr>
        <p:txBody>
          <a:bodyPr lIns="90000" tIns="46800" rIns="90000" bIns="46800">
            <a:spAutoFit/>
          </a:bodyPr>
          <a:lstStyle/>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effectLst>
                  <a:outerShdw blurRad="38100" dist="38100" dir="2700000" algn="tl">
                    <a:srgbClr val="C0C0C0"/>
                  </a:outerShdw>
                </a:effectLst>
                <a:latin typeface="Verdana" pitchFamily="34" charset="0"/>
              </a:rPr>
              <a:t>GASTOS DE CAMPANHA</a:t>
            </a:r>
          </a:p>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latin typeface="Verdana" pitchFamily="34" charset="0"/>
              </a:rPr>
              <a:t>Informações gerais</a:t>
            </a:r>
            <a:endParaRPr lang="pt-BR" sz="1400">
              <a:latin typeface="Verdana"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21542"/>
                                        </p:tgtEl>
                                        <p:attrNameLst>
                                          <p:attrName>style.visibility</p:attrName>
                                        </p:attrNameLst>
                                      </p:cBhvr>
                                      <p:to>
                                        <p:strVal val="visible"/>
                                      </p:to>
                                    </p:set>
                                    <p:animEffect transition="in" filter="dissolve">
                                      <p:cBhvr>
                                        <p:cTn id="7" dur="500"/>
                                        <p:tgtEl>
                                          <p:spTgt spid="321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154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323850" y="1917700"/>
            <a:ext cx="8424863" cy="4535488"/>
          </a:xfrm>
          <a:prstGeom prst="rect">
            <a:avLst/>
          </a:prstGeom>
          <a:noFill/>
          <a:ln w="9525">
            <a:noFill/>
            <a:round/>
            <a:headEnd/>
            <a:tailEnd/>
          </a:ln>
        </p:spPr>
        <p:txBody>
          <a:bodyPr lIns="90000" tIns="46800" rIns="90000" bIns="46800" anchor="ctr"/>
          <a:lstStyle/>
          <a:p>
            <a:pPr algn="just" defTabSz="449263">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a:latin typeface="Verdana" pitchFamily="34" charset="0"/>
              </a:rPr>
              <a:t> Os gastos eleitorais (incisos I a XV do art. 30 da Resolução TSE nº 23.376/2012) efetivam-se na data da sua contratação, independentemente da realização do seu pagamento, momento em que a Justiça Eleitoral poderá exercer a fiscalização;</a:t>
            </a:r>
          </a:p>
          <a:p>
            <a:pPr algn="just" defTabSz="449263">
              <a:buClr>
                <a:srgbClr val="FFFFFF"/>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100">
              <a:latin typeface="Verdana" pitchFamily="34" charset="0"/>
            </a:endParaRPr>
          </a:p>
          <a:p>
            <a:pPr algn="just" defTabSz="449263">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a:latin typeface="Verdana" pitchFamily="34" charset="0"/>
              </a:rPr>
              <a:t> Os gastos eleitorais de natureza financeira só poderão ser efetuados por meio de cheque nominal ou transferência bancária da conta específica de campanha, ressalvadas as </a:t>
            </a:r>
            <a:r>
              <a:rPr lang="pt-BR" sz="2100" u="sng">
                <a:latin typeface="Verdana" pitchFamily="34" charset="0"/>
              </a:rPr>
              <a:t>despesas de pequeno valor que serão pagas com o fundo de caixa;</a:t>
            </a:r>
            <a:endParaRPr lang="pt-BR" sz="2100">
              <a:latin typeface="Verdana" pitchFamily="34" charset="0"/>
            </a:endParaRPr>
          </a:p>
          <a:p>
            <a:pPr algn="just" defTabSz="449263">
              <a:buClr>
                <a:srgbClr val="FFFFFF"/>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100">
              <a:latin typeface="Verdana" pitchFamily="34" charset="0"/>
            </a:endParaRPr>
          </a:p>
          <a:p>
            <a:pPr algn="just" defTabSz="449263">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a:latin typeface="Verdana" pitchFamily="34" charset="0"/>
              </a:rPr>
              <a:t> Consideram-se de pequeno valor as despesas individuais que não ultrapassem o </a:t>
            </a:r>
            <a:r>
              <a:rPr lang="pt-BR" sz="2100" u="sng">
                <a:latin typeface="Verdana" pitchFamily="34" charset="0"/>
              </a:rPr>
              <a:t>limite de R$ 300,00 (trezentos reais).</a:t>
            </a:r>
          </a:p>
        </p:txBody>
      </p:sp>
      <p:sp>
        <p:nvSpPr>
          <p:cNvPr id="31747" name="Rectangle 3"/>
          <p:cNvSpPr>
            <a:spLocks noChangeArrowheads="1"/>
          </p:cNvSpPr>
          <p:nvPr/>
        </p:nvSpPr>
        <p:spPr bwMode="auto">
          <a:xfrm>
            <a:off x="250825" y="766763"/>
            <a:ext cx="7058025" cy="1003300"/>
          </a:xfrm>
          <a:prstGeom prst="rect">
            <a:avLst/>
          </a:prstGeom>
          <a:noFill/>
          <a:ln w="9525">
            <a:noFill/>
            <a:round/>
            <a:headEnd/>
            <a:tailEnd/>
          </a:ln>
          <a:effectLst/>
        </p:spPr>
        <p:txBody>
          <a:bodyPr lIns="90000" tIns="46800" rIns="90000" bIns="46800">
            <a:spAutoFit/>
          </a:bodyPr>
          <a:lstStyle/>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effectLst>
                  <a:outerShdw blurRad="38100" dist="38100" dir="2700000" algn="tl">
                    <a:srgbClr val="C0C0C0"/>
                  </a:outerShdw>
                </a:effectLst>
                <a:latin typeface="Verdana" pitchFamily="34" charset="0"/>
              </a:rPr>
              <a:t>GASTOS DE CAMPANHA</a:t>
            </a:r>
          </a:p>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latin typeface="Verdana" pitchFamily="34" charset="0"/>
              </a:rPr>
              <a:t>Informações gerais</a:t>
            </a:r>
            <a:endParaRPr lang="pt-BR" sz="1400">
              <a:latin typeface="Verdana" pitchFamily="34" charset="0"/>
            </a:endParaRPr>
          </a:p>
        </p:txBody>
      </p:sp>
    </p:spTree>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287338" y="1989138"/>
            <a:ext cx="8605837" cy="4535487"/>
          </a:xfrm>
          <a:prstGeom prst="rect">
            <a:avLst/>
          </a:prstGeom>
          <a:noFill/>
          <a:ln w="9525">
            <a:noFill/>
            <a:round/>
            <a:headEnd/>
            <a:tailEnd/>
          </a:ln>
        </p:spPr>
        <p:txBody>
          <a:bodyPr lIns="90000" tIns="46800" rIns="90000" bIns="46800" anchor="ctr"/>
          <a:lstStyle/>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Candidato, CF e Partido poderão constituir reserva individual rotativa em dinheiro para </a:t>
            </a:r>
            <a:r>
              <a:rPr lang="pt-BR" sz="2000" u="sng">
                <a:latin typeface="Verdana" pitchFamily="34" charset="0"/>
              </a:rPr>
              <a:t>gastos com despesas de pequeno valor</a:t>
            </a:r>
            <a:r>
              <a:rPr lang="pt-BR" sz="2000">
                <a:latin typeface="Verdana" pitchFamily="34" charset="0"/>
              </a:rPr>
              <a:t>, observado o </a:t>
            </a:r>
            <a:r>
              <a:rPr lang="pt-BR" sz="2000" u="sng">
                <a:latin typeface="Verdana" pitchFamily="34" charset="0"/>
              </a:rPr>
              <a:t>trânsito prévio desses recursos na conta bancária específica</a:t>
            </a:r>
            <a:r>
              <a:rPr lang="pt-BR" sz="2000">
                <a:latin typeface="Verdana" pitchFamily="34" charset="0"/>
              </a:rPr>
              <a:t> e respeitados os seguintes critérios:</a:t>
            </a: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000">
              <a:latin typeface="Verdana" pitchFamily="34" charset="0"/>
            </a:endParaRP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1) Município com até 40.000 eleitores: Reserva de  R$ 5.000,00;</a:t>
            </a: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800">
              <a:latin typeface="Verdana" pitchFamily="34" charset="0"/>
            </a:endParaRP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2) Município &gt; 40.000 até 100.000 eleitores:  </a:t>
            </a:r>
            <a:r>
              <a:rPr lang="pt-BR" sz="2000">
                <a:latin typeface="Verdana" pitchFamily="34" charset="0"/>
                <a:sym typeface="Wingdings" pitchFamily="2" charset="2"/>
              </a:rPr>
              <a:t> R$ 10.000,00;</a:t>
            </a: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800">
              <a:latin typeface="Verdana" pitchFamily="34" charset="0"/>
              <a:sym typeface="Wingdings" pitchFamily="2" charset="2"/>
            </a:endParaRP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sym typeface="Wingdings" pitchFamily="2" charset="2"/>
              </a:rPr>
              <a:t>3) </a:t>
            </a:r>
            <a:r>
              <a:rPr lang="pt-BR" sz="2000">
                <a:latin typeface="Verdana" pitchFamily="34" charset="0"/>
              </a:rPr>
              <a:t>Município &gt; 100.000 até 200.000 eleitores:</a:t>
            </a:r>
            <a:r>
              <a:rPr lang="pt-BR" sz="2000">
                <a:latin typeface="Verdana" pitchFamily="34" charset="0"/>
                <a:sym typeface="Wingdings" pitchFamily="2" charset="2"/>
              </a:rPr>
              <a:t> R$ 15.000,00;</a:t>
            </a: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800">
              <a:latin typeface="Verdana" pitchFamily="34" charset="0"/>
              <a:sym typeface="Wingdings" pitchFamily="2" charset="2"/>
            </a:endParaRP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sym typeface="Wingdings" pitchFamily="2" charset="2"/>
              </a:rPr>
              <a:t>4) </a:t>
            </a:r>
            <a:r>
              <a:rPr lang="pt-BR" sz="2000">
                <a:latin typeface="Verdana" pitchFamily="34" charset="0"/>
              </a:rPr>
              <a:t>Município &gt; 200.000 até 500.000 eleitores: </a:t>
            </a:r>
            <a:r>
              <a:rPr lang="pt-BR" sz="2000">
                <a:latin typeface="Verdana" pitchFamily="34" charset="0"/>
                <a:sym typeface="Wingdings" pitchFamily="2" charset="2"/>
              </a:rPr>
              <a:t>R$ 20.000,00;</a:t>
            </a: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800">
              <a:latin typeface="Verdana" pitchFamily="34" charset="0"/>
              <a:sym typeface="Wingdings" pitchFamily="2" charset="2"/>
            </a:endParaRP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sym typeface="Wingdings" pitchFamily="2" charset="2"/>
              </a:rPr>
              <a:t>5) </a:t>
            </a:r>
            <a:r>
              <a:rPr lang="pt-BR" sz="2000">
                <a:latin typeface="Verdana" pitchFamily="34" charset="0"/>
              </a:rPr>
              <a:t>Município &gt; 500.000 até 900.000 eleitores: R</a:t>
            </a:r>
            <a:r>
              <a:rPr lang="pt-BR" sz="2000">
                <a:latin typeface="Verdana" pitchFamily="34" charset="0"/>
                <a:sym typeface="Wingdings" pitchFamily="2" charset="2"/>
              </a:rPr>
              <a:t>$ 30.000,00;</a:t>
            </a: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800">
              <a:latin typeface="Verdana" pitchFamily="34" charset="0"/>
              <a:sym typeface="Wingdings" pitchFamily="2" charset="2"/>
            </a:endParaRP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sym typeface="Wingdings" pitchFamily="2" charset="2"/>
              </a:rPr>
              <a:t>6) </a:t>
            </a:r>
            <a:r>
              <a:rPr lang="pt-BR" sz="2000">
                <a:latin typeface="Verdana" pitchFamily="34" charset="0"/>
              </a:rPr>
              <a:t>Município acima de  900.000 eleitores:</a:t>
            </a:r>
            <a:r>
              <a:rPr lang="pt-BR" sz="2000">
                <a:latin typeface="Verdana" pitchFamily="34" charset="0"/>
                <a:sym typeface="Wingdings" pitchFamily="2" charset="2"/>
              </a:rPr>
              <a:t> R$ 50.000,00.</a:t>
            </a:r>
            <a:endParaRPr lang="pt-BR" sz="2000">
              <a:latin typeface="Verdana" pitchFamily="34" charset="0"/>
            </a:endParaRPr>
          </a:p>
        </p:txBody>
      </p:sp>
      <p:sp>
        <p:nvSpPr>
          <p:cNvPr id="31747" name="Rectangle 3"/>
          <p:cNvSpPr>
            <a:spLocks noChangeArrowheads="1"/>
          </p:cNvSpPr>
          <p:nvPr/>
        </p:nvSpPr>
        <p:spPr bwMode="auto">
          <a:xfrm>
            <a:off x="250825" y="766763"/>
            <a:ext cx="7058025" cy="1003300"/>
          </a:xfrm>
          <a:prstGeom prst="rect">
            <a:avLst/>
          </a:prstGeom>
          <a:noFill/>
          <a:ln w="9525">
            <a:noFill/>
            <a:round/>
            <a:headEnd/>
            <a:tailEnd/>
          </a:ln>
          <a:effectLst/>
        </p:spPr>
        <p:txBody>
          <a:bodyPr lIns="90000" tIns="46800" rIns="90000" bIns="46800">
            <a:spAutoFit/>
          </a:bodyPr>
          <a:lstStyle/>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effectLst>
                  <a:outerShdw blurRad="38100" dist="38100" dir="2700000" algn="tl">
                    <a:srgbClr val="C0C0C0"/>
                  </a:outerShdw>
                </a:effectLst>
                <a:latin typeface="Verdana" pitchFamily="34" charset="0"/>
              </a:rPr>
              <a:t>GASTOS DE CAMPANHA</a:t>
            </a:r>
          </a:p>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latin typeface="Verdana" pitchFamily="34" charset="0"/>
              </a:rPr>
              <a:t>Fundo de Caixa</a:t>
            </a:r>
            <a:endParaRPr lang="pt-BR" sz="1400">
              <a:latin typeface="Verdana" pitchFamily="34" charset="0"/>
            </a:endParaRPr>
          </a:p>
        </p:txBody>
      </p:sp>
    </p:spTree>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
          <p:cNvSpPr>
            <a:spLocks noChangeArrowheads="1"/>
          </p:cNvSpPr>
          <p:nvPr/>
        </p:nvSpPr>
        <p:spPr bwMode="auto">
          <a:xfrm>
            <a:off x="250825" y="2316163"/>
            <a:ext cx="8496300" cy="2336800"/>
          </a:xfrm>
          <a:prstGeom prst="rect">
            <a:avLst/>
          </a:prstGeom>
          <a:noFill/>
          <a:ln w="9525">
            <a:noFill/>
            <a:miter lim="800000"/>
            <a:headEnd/>
            <a:tailEnd/>
          </a:ln>
        </p:spPr>
        <p:txBody>
          <a:bodyPr anchor="ctr">
            <a:spAutoFit/>
          </a:bodyPr>
          <a:lstStyle/>
          <a:p>
            <a:pPr algn="just" eaLnBrk="0" hangingPunct="0">
              <a:buClr>
                <a:srgbClr val="000000"/>
              </a:buClr>
              <a:buSzPct val="100000"/>
              <a:buFont typeface="Times New Roman" pitchFamily="18" charset="0"/>
              <a:buNone/>
            </a:pPr>
            <a:r>
              <a:rPr lang="pt-BR" sz="2100" b="1" i="1">
                <a:latin typeface="Verdana" pitchFamily="34" charset="0"/>
                <a:cs typeface="Times New Roman" pitchFamily="18" charset="0"/>
              </a:rPr>
              <a:t>Art. 30, § 10</a:t>
            </a:r>
            <a:r>
              <a:rPr lang="pt-BR" sz="2100" i="1">
                <a:latin typeface="Verdana" pitchFamily="34" charset="0"/>
                <a:cs typeface="Times New Roman" pitchFamily="18" charset="0"/>
              </a:rPr>
              <a:t>. A atividade </a:t>
            </a:r>
            <a:r>
              <a:rPr lang="pt-BR" sz="2100" b="1" i="1" u="sng">
                <a:latin typeface="Verdana" pitchFamily="34" charset="0"/>
                <a:cs typeface="Times New Roman" pitchFamily="18" charset="0"/>
              </a:rPr>
              <a:t>voluntária, pessoal e direta</a:t>
            </a:r>
            <a:r>
              <a:rPr lang="pt-BR" sz="2100" i="1">
                <a:latin typeface="Verdana" pitchFamily="34" charset="0"/>
                <a:cs typeface="Times New Roman" pitchFamily="18" charset="0"/>
              </a:rPr>
              <a:t> do eleitor em apoio à candidatura ou a partido político de sua preferência não será objeto de contabilidade das doações à campanha, sem prejuízo da </a:t>
            </a:r>
            <a:r>
              <a:rPr lang="pt-BR" sz="2100" i="1" u="sng">
                <a:latin typeface="Verdana" pitchFamily="34" charset="0"/>
                <a:cs typeface="Times New Roman" pitchFamily="18" charset="0"/>
              </a:rPr>
              <a:t>apuração e punição</a:t>
            </a:r>
            <a:r>
              <a:rPr lang="pt-BR" sz="2100" i="1">
                <a:latin typeface="Verdana" pitchFamily="34" charset="0"/>
                <a:cs typeface="Times New Roman" pitchFamily="18" charset="0"/>
              </a:rPr>
              <a:t> de eventuais condutas indevidas e </a:t>
            </a:r>
            <a:r>
              <a:rPr lang="pt-BR" sz="2100" i="1" u="sng">
                <a:latin typeface="Verdana" pitchFamily="34" charset="0"/>
                <a:cs typeface="Times New Roman" pitchFamily="18" charset="0"/>
              </a:rPr>
              <a:t>excessos que configurem abuso do poder econômico</a:t>
            </a:r>
            <a:r>
              <a:rPr lang="pt-BR" sz="2100" i="1">
                <a:latin typeface="Verdana" pitchFamily="34" charset="0"/>
                <a:cs typeface="Times New Roman" pitchFamily="18" charset="0"/>
              </a:rPr>
              <a:t> ou qualquer outra infração a lei.</a:t>
            </a:r>
          </a:p>
          <a:p>
            <a:pPr algn="just" eaLnBrk="0" hangingPunct="0">
              <a:buClr>
                <a:srgbClr val="000000"/>
              </a:buClr>
              <a:buSzPct val="100000"/>
              <a:buFont typeface="Times New Roman" pitchFamily="18" charset="0"/>
              <a:buNone/>
            </a:pPr>
            <a:endParaRPr lang="pt-BR" sz="2100" i="1">
              <a:latin typeface="Verdana" pitchFamily="34" charset="0"/>
            </a:endParaRPr>
          </a:p>
        </p:txBody>
      </p:sp>
      <p:sp>
        <p:nvSpPr>
          <p:cNvPr id="31747" name="Rectangle 3"/>
          <p:cNvSpPr>
            <a:spLocks noChangeArrowheads="1"/>
          </p:cNvSpPr>
          <p:nvPr/>
        </p:nvSpPr>
        <p:spPr bwMode="auto">
          <a:xfrm>
            <a:off x="250825" y="820738"/>
            <a:ext cx="7058025" cy="1003300"/>
          </a:xfrm>
          <a:prstGeom prst="rect">
            <a:avLst/>
          </a:prstGeom>
          <a:noFill/>
          <a:ln w="9525">
            <a:noFill/>
            <a:round/>
            <a:headEnd/>
            <a:tailEnd/>
          </a:ln>
          <a:effectLst/>
        </p:spPr>
        <p:txBody>
          <a:bodyPr lIns="90000" tIns="46800" rIns="90000" bIns="46800">
            <a:spAutoFit/>
          </a:bodyPr>
          <a:lstStyle/>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effectLst>
                  <a:outerShdw blurRad="38100" dist="38100" dir="2700000" algn="tl">
                    <a:srgbClr val="C0C0C0"/>
                  </a:outerShdw>
                </a:effectLst>
                <a:latin typeface="Verdana" pitchFamily="34" charset="0"/>
              </a:rPr>
              <a:t>GASTOS DE CAMPANHA</a:t>
            </a:r>
          </a:p>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latin typeface="Verdana" pitchFamily="34" charset="0"/>
              </a:rPr>
              <a:t>Atividade Voluntária</a:t>
            </a:r>
            <a:endParaRPr lang="pt-BR" sz="1400">
              <a:latin typeface="Verdana" pitchFamily="34" charset="0"/>
            </a:endParaRPr>
          </a:p>
        </p:txBody>
      </p:sp>
    </p:spTree>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250825" y="2132013"/>
            <a:ext cx="8642350" cy="4033837"/>
          </a:xfrm>
          <a:prstGeom prst="rect">
            <a:avLst/>
          </a:prstGeom>
          <a:noFill/>
          <a:ln w="9525">
            <a:noFill/>
            <a:round/>
            <a:headEnd/>
            <a:tailEnd/>
          </a:ln>
        </p:spPr>
        <p:txBody>
          <a:bodyPr/>
          <a:lstStyle/>
          <a:p>
            <a:pPr marL="341313" indent="-341313" algn="just" defTabSz="449263">
              <a:lnSpc>
                <a:spcPct val="90000"/>
              </a:lnSpc>
              <a:spcBef>
                <a:spcPts val="675"/>
              </a:spcBef>
              <a:buClr>
                <a:schemeClr val="tx1"/>
              </a:buClr>
              <a:buSzPct val="90000"/>
              <a:buFontTx/>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t-BR" sz="2400">
                <a:latin typeface="Verdana" pitchFamily="34" charset="0"/>
              </a:rPr>
              <a:t>Diferença positiva entre os recursos arrecadados e as despesas realizadas e sobra dos bens e materiais permanentes;</a:t>
            </a:r>
          </a:p>
          <a:p>
            <a:pPr marL="341313" indent="-341313" algn="just" defTabSz="449263">
              <a:lnSpc>
                <a:spcPct val="90000"/>
              </a:lnSpc>
              <a:spcBef>
                <a:spcPts val="675"/>
              </a:spcBef>
              <a:buClr>
                <a:schemeClr val="tx1"/>
              </a:buClr>
              <a:buSzPct val="90000"/>
              <a:buFontTx/>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t-BR" sz="2400">
                <a:latin typeface="Verdana" pitchFamily="34" charset="0"/>
              </a:rPr>
              <a:t>Declaração na prestação de contas;</a:t>
            </a:r>
          </a:p>
          <a:p>
            <a:pPr marL="341313" indent="-341313" algn="just" defTabSz="449263">
              <a:lnSpc>
                <a:spcPct val="90000"/>
              </a:lnSpc>
              <a:spcBef>
                <a:spcPts val="675"/>
              </a:spcBef>
              <a:buClr>
                <a:schemeClr val="tx1"/>
              </a:buClr>
              <a:buSzPct val="90000"/>
              <a:buFontTx/>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t-BR" sz="2400">
                <a:latin typeface="Verdana" pitchFamily="34" charset="0"/>
              </a:rPr>
              <a:t>Comprovada, também na PC, a sua transferência à respectiva direção partidária;</a:t>
            </a:r>
          </a:p>
          <a:p>
            <a:pPr marL="341313" indent="-341313" algn="just" defTabSz="449263">
              <a:lnSpc>
                <a:spcPct val="90000"/>
              </a:lnSpc>
              <a:spcBef>
                <a:spcPts val="675"/>
              </a:spcBef>
              <a:buClr>
                <a:schemeClr val="tx1"/>
              </a:buClr>
              <a:buSzPct val="90000"/>
              <a:buFontTx/>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t-BR" sz="2400">
                <a:latin typeface="Verdana" pitchFamily="34" charset="0"/>
              </a:rPr>
              <a:t>As sobras de recursos do </a:t>
            </a:r>
            <a:r>
              <a:rPr lang="pt-BR" sz="2400" u="sng">
                <a:latin typeface="Verdana" pitchFamily="34" charset="0"/>
              </a:rPr>
              <a:t>Fundo Partidário</a:t>
            </a:r>
            <a:r>
              <a:rPr lang="pt-BR" sz="2400">
                <a:latin typeface="Verdana" pitchFamily="34" charset="0"/>
              </a:rPr>
              <a:t> deverão ser restituídos ao partido para depósito na conta própria; </a:t>
            </a:r>
          </a:p>
          <a:p>
            <a:pPr marL="341313" indent="-341313" algn="just" defTabSz="449263">
              <a:lnSpc>
                <a:spcPct val="90000"/>
              </a:lnSpc>
              <a:spcBef>
                <a:spcPts val="675"/>
              </a:spcBef>
              <a:buClr>
                <a:schemeClr val="tx1"/>
              </a:buClr>
              <a:buSzPct val="90000"/>
              <a:buFontTx/>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t-BR" sz="2400">
                <a:latin typeface="Verdana" pitchFamily="34" charset="0"/>
              </a:rPr>
              <a:t>Utilização pelos partidos políticos respectivos.</a:t>
            </a:r>
          </a:p>
        </p:txBody>
      </p:sp>
      <p:sp>
        <p:nvSpPr>
          <p:cNvPr id="31747" name="Rectangle 3"/>
          <p:cNvSpPr>
            <a:spLocks noChangeArrowheads="1"/>
          </p:cNvSpPr>
          <p:nvPr/>
        </p:nvSpPr>
        <p:spPr bwMode="auto">
          <a:xfrm>
            <a:off x="250825" y="765175"/>
            <a:ext cx="7058025" cy="1003300"/>
          </a:xfrm>
          <a:prstGeom prst="rect">
            <a:avLst/>
          </a:prstGeom>
          <a:noFill/>
          <a:ln w="9525">
            <a:noFill/>
            <a:round/>
            <a:headEnd/>
            <a:tailEnd/>
          </a:ln>
          <a:effectLst/>
        </p:spPr>
        <p:txBody>
          <a:bodyPr lIns="90000" tIns="46800" rIns="90000" bIns="46800">
            <a:spAutoFit/>
          </a:bodyPr>
          <a:lstStyle/>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effectLst>
                  <a:outerShdw blurRad="38100" dist="38100" dir="2700000" algn="tl">
                    <a:srgbClr val="C0C0C0"/>
                  </a:outerShdw>
                </a:effectLst>
                <a:latin typeface="Verdana" pitchFamily="34" charset="0"/>
              </a:rPr>
              <a:t>SOBRAS DE CAMPANHA</a:t>
            </a:r>
          </a:p>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latin typeface="Verdana" pitchFamily="34" charset="0"/>
              </a:rPr>
              <a:t>Informações gerais</a:t>
            </a:r>
            <a:endParaRPr lang="pt-BR" sz="1400">
              <a:latin typeface="Verdana" pitchFamily="34" charset="0"/>
            </a:endParaRPr>
          </a:p>
        </p:txBody>
      </p:sp>
    </p:spTree>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5"/>
          <p:cNvSpPr txBox="1">
            <a:spLocks noChangeArrowheads="1"/>
          </p:cNvSpPr>
          <p:nvPr/>
        </p:nvSpPr>
        <p:spPr bwMode="auto">
          <a:xfrm>
            <a:off x="323850" y="2060575"/>
            <a:ext cx="8424863" cy="3619500"/>
          </a:xfrm>
          <a:prstGeom prst="rect">
            <a:avLst/>
          </a:prstGeom>
          <a:noFill/>
          <a:ln w="9525">
            <a:noFill/>
            <a:round/>
            <a:headEnd/>
            <a:tailEnd/>
          </a:ln>
        </p:spPr>
        <p:txBody>
          <a:bodyPr lIns="90000" tIns="46800" rIns="90000" bIns="46800">
            <a:spAutoFit/>
          </a:bodyPr>
          <a:lstStyle/>
          <a:p>
            <a:pPr algn="just" defTabSz="449263">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b="1">
                <a:latin typeface="Verdana" pitchFamily="34" charset="0"/>
              </a:rPr>
              <a:t> </a:t>
            </a:r>
            <a:r>
              <a:rPr lang="pt-BR" sz="2100" b="1" u="sng">
                <a:latin typeface="Verdana" pitchFamily="34" charset="0"/>
              </a:rPr>
              <a:t>Data final</a:t>
            </a:r>
            <a:r>
              <a:rPr lang="pt-BR" sz="2100">
                <a:latin typeface="Verdana" pitchFamily="34" charset="0"/>
              </a:rPr>
              <a:t>: dia da eleição;</a:t>
            </a:r>
          </a:p>
          <a:p>
            <a:pPr algn="just"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100">
              <a:latin typeface="Verdana" pitchFamily="34" charset="0"/>
            </a:endParaRPr>
          </a:p>
          <a:p>
            <a:pPr algn="just" defTabSz="449263">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a:latin typeface="Verdana" pitchFamily="34" charset="0"/>
              </a:rPr>
              <a:t> </a:t>
            </a:r>
            <a:r>
              <a:rPr lang="pt-BR" sz="2100" b="1" u="sng">
                <a:latin typeface="Verdana" pitchFamily="34" charset="0"/>
              </a:rPr>
              <a:t>Exceção</a:t>
            </a:r>
            <a:r>
              <a:rPr lang="pt-BR" sz="2100">
                <a:latin typeface="Verdana" pitchFamily="34" charset="0"/>
              </a:rPr>
              <a:t>: após a eleição poderá haver arrecadação para quitação de despesas já contraídas e não pagas até a eleição, as quais deverão estar totalmente quitadas até a data da entrega da prestação de contas, sob pena de desaprovação.</a:t>
            </a:r>
          </a:p>
          <a:p>
            <a:pPr algn="just" defTabSz="449263">
              <a:buClr>
                <a:srgbClr val="EAEAEA"/>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100">
              <a:latin typeface="Verdana" pitchFamily="34" charset="0"/>
            </a:endParaRPr>
          </a:p>
          <a:p>
            <a:pPr algn="just" defTabSz="449263">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a:latin typeface="Verdana" pitchFamily="34" charset="0"/>
              </a:rPr>
              <a:t> As despesas já contraídas e não pagas até a data da eleição deverão ser comprovadas por documento fiscal idôneo, emitido na data da realização da despesa;</a:t>
            </a:r>
          </a:p>
        </p:txBody>
      </p:sp>
      <p:sp>
        <p:nvSpPr>
          <p:cNvPr id="32773" name="Rectangle 5"/>
          <p:cNvSpPr>
            <a:spLocks noChangeArrowheads="1"/>
          </p:cNvSpPr>
          <p:nvPr/>
        </p:nvSpPr>
        <p:spPr bwMode="auto">
          <a:xfrm>
            <a:off x="250825" y="746125"/>
            <a:ext cx="8135938" cy="565150"/>
          </a:xfrm>
          <a:prstGeom prst="rect">
            <a:avLst/>
          </a:prstGeom>
          <a:noFill/>
          <a:ln w="9525">
            <a:noFill/>
            <a:round/>
            <a:headEnd/>
            <a:tailEnd/>
          </a:ln>
          <a:effectLst/>
        </p:spPr>
        <p:txBody>
          <a:bodyPr lIns="90000" tIns="46800" rIns="90000" bIns="46800">
            <a:spAutoFit/>
          </a:bodyPr>
          <a:lstStyle/>
          <a:p>
            <a:pPr defTabSz="449263">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100">
                <a:effectLst>
                  <a:outerShdw blurRad="38100" dist="38100" dir="2700000" algn="tl">
                    <a:srgbClr val="C0C0C0"/>
                  </a:outerShdw>
                </a:effectLst>
                <a:latin typeface="Verdana" pitchFamily="34" charset="0"/>
              </a:rPr>
              <a:t>Datas limites (Arrecadação e Gastos)</a:t>
            </a:r>
          </a:p>
        </p:txBody>
      </p:sp>
    </p:spTree>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3" name="Rectangle 5"/>
          <p:cNvSpPr>
            <a:spLocks noChangeArrowheads="1"/>
          </p:cNvSpPr>
          <p:nvPr/>
        </p:nvSpPr>
        <p:spPr bwMode="auto">
          <a:xfrm>
            <a:off x="179388" y="619125"/>
            <a:ext cx="8135937" cy="565150"/>
          </a:xfrm>
          <a:prstGeom prst="rect">
            <a:avLst/>
          </a:prstGeom>
          <a:noFill/>
          <a:ln w="9525">
            <a:noFill/>
            <a:round/>
            <a:headEnd/>
            <a:tailEnd/>
          </a:ln>
          <a:effectLst/>
        </p:spPr>
        <p:txBody>
          <a:bodyPr lIns="90000" tIns="46800" rIns="90000" bIns="46800">
            <a:spAutoFit/>
          </a:bodyPr>
          <a:lstStyle/>
          <a:p>
            <a:pPr defTabSz="449263">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100">
                <a:effectLst>
                  <a:outerShdw blurRad="38100" dist="38100" dir="2700000" algn="tl">
                    <a:srgbClr val="C0C0C0"/>
                  </a:outerShdw>
                </a:effectLst>
                <a:latin typeface="Verdana" pitchFamily="34" charset="0"/>
              </a:rPr>
              <a:t>Dívida de Campanha</a:t>
            </a:r>
          </a:p>
        </p:txBody>
      </p:sp>
      <p:sp>
        <p:nvSpPr>
          <p:cNvPr id="30723" name="Text Box 5"/>
          <p:cNvSpPr txBox="1">
            <a:spLocks noChangeArrowheads="1"/>
          </p:cNvSpPr>
          <p:nvPr/>
        </p:nvSpPr>
        <p:spPr bwMode="auto">
          <a:xfrm>
            <a:off x="250825" y="1484313"/>
            <a:ext cx="8642350" cy="4968875"/>
          </a:xfrm>
          <a:prstGeom prst="rect">
            <a:avLst/>
          </a:prstGeom>
          <a:noFill/>
          <a:ln w="9525">
            <a:noFill/>
            <a:round/>
            <a:headEnd/>
            <a:tailEnd/>
          </a:ln>
        </p:spPr>
        <p:txBody>
          <a:bodyPr lIns="90000" tIns="46800" rIns="90000" bIns="46800">
            <a:spAutoFit/>
          </a:bodyPr>
          <a:lstStyle/>
          <a:p>
            <a:pPr algn="just" defTabSz="449263">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Eventuais débitos de campanha não quitados até a data fixada para a apresentação da prestação de contas poderão ser assumidos pelo partido político, </a:t>
            </a:r>
            <a:r>
              <a:rPr lang="pt-BR" sz="2000" b="1">
                <a:latin typeface="Verdana" pitchFamily="34" charset="0"/>
              </a:rPr>
              <a:t>por decisão do seu órgão nacional de direção partidária;</a:t>
            </a:r>
          </a:p>
          <a:p>
            <a:pPr algn="just"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000" b="1">
              <a:latin typeface="Verdana" pitchFamily="34" charset="0"/>
            </a:endParaRPr>
          </a:p>
          <a:p>
            <a:pPr algn="just" defTabSz="449263">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 O órgão partidário da respectiva circunscrição eleitoral passará a responder por todas as dívidas solidariamente com o candidato;</a:t>
            </a:r>
          </a:p>
          <a:p>
            <a:pPr algn="just" defTabSz="449263">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000">
              <a:latin typeface="Verdana" pitchFamily="34" charset="0"/>
            </a:endParaRPr>
          </a:p>
          <a:p>
            <a:pPr algn="just" defTabSz="449263">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 Os valores arrecadados para a quitação dos débitos de campanha devem:</a:t>
            </a:r>
          </a:p>
          <a:p>
            <a:pPr algn="just" defTabSz="449263">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000">
              <a:latin typeface="Verdana" pitchFamily="34" charset="0"/>
            </a:endParaRPr>
          </a:p>
          <a:p>
            <a:pPr algn="just" defTabSz="449263">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I – observar os requisitos da Lei nº 9.504/97 quanto aos limites legais de aplicação e às fontes lícitas de arrecadação;</a:t>
            </a:r>
          </a:p>
          <a:p>
            <a:pPr algn="just" defTabSz="449263">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II – transitar necessariamente pela conta bancária específica de campanha, a qual somente poderá ser encerrada após a quitação de todos os débitos.</a:t>
            </a:r>
          </a:p>
        </p:txBody>
      </p:sp>
    </p:spTree>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ChangeArrowheads="1"/>
          </p:cNvSpPr>
          <p:nvPr/>
        </p:nvSpPr>
        <p:spPr bwMode="auto">
          <a:xfrm>
            <a:off x="971550" y="2908300"/>
            <a:ext cx="7200900" cy="1354138"/>
          </a:xfrm>
          <a:prstGeom prst="rect">
            <a:avLst/>
          </a:prstGeom>
          <a:noFill/>
          <a:ln w="9525">
            <a:noFill/>
            <a:round/>
            <a:headEnd/>
            <a:tailEnd/>
          </a:ln>
        </p:spPr>
        <p:txBody>
          <a:bodyPr lIns="90000" tIns="46800" rIns="90000" bIns="46800">
            <a:spAutoFit/>
          </a:bodyPr>
          <a:lstStyle/>
          <a:p>
            <a:pPr algn="ct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600" b="1"/>
              <a:t>PRESTAÇÃO DE CONTAS</a:t>
            </a:r>
          </a:p>
          <a:p>
            <a:pPr algn="ct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600" b="1"/>
          </a:p>
          <a:p>
            <a:pPr algn="ct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600" b="1"/>
              <a:t>REGRAS E PROCEDIMENTOS </a:t>
            </a:r>
          </a:p>
        </p:txBody>
      </p:sp>
    </p:spTree>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68313" y="2924175"/>
            <a:ext cx="8229600" cy="1143000"/>
          </a:xfrm>
        </p:spPr>
        <p:txBody>
          <a:bodyPr/>
          <a:lstStyle/>
          <a:p>
            <a:pPr eaLnBrk="1" hangingPunct="1"/>
            <a:r>
              <a:rPr lang="pt-BR" sz="2600" b="1" smtClean="0"/>
              <a:t>ARRECADAÇÃO e APLICAÇÃO DE RECURSOS: REGRAS E PROCEDIMENTOS</a:t>
            </a:r>
          </a:p>
        </p:txBody>
      </p:sp>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Text Box 4"/>
          <p:cNvSpPr txBox="1">
            <a:spLocks noChangeArrowheads="1"/>
          </p:cNvSpPr>
          <p:nvPr/>
        </p:nvSpPr>
        <p:spPr bwMode="auto">
          <a:xfrm>
            <a:off x="323850" y="4881563"/>
            <a:ext cx="8064500" cy="1355725"/>
          </a:xfrm>
          <a:prstGeom prst="rect">
            <a:avLst/>
          </a:prstGeom>
          <a:noFill/>
          <a:ln w="9525">
            <a:noFill/>
            <a:round/>
            <a:headEnd/>
            <a:tailEnd/>
          </a:ln>
          <a:effectLst/>
        </p:spPr>
        <p:txBody>
          <a:bodyPr lIns="90000" tIns="46800" rIns="90000" bIns="46800">
            <a:spAutoFit/>
          </a:bodyPr>
          <a:lstStyle/>
          <a:p>
            <a:pPr algn="just" defTabSz="449263">
              <a:spcBef>
                <a:spcPts val="1438"/>
              </a:spcBef>
              <a:buClr>
                <a:srgbClr val="FFFF00"/>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2000">
                <a:effectLst>
                  <a:outerShdw blurRad="38100" dist="38100" dir="2700000" algn="tl">
                    <a:srgbClr val="C0C0C0"/>
                  </a:outerShdw>
                </a:effectLst>
                <a:latin typeface="Verdana" pitchFamily="34" charset="0"/>
              </a:rPr>
              <a:t>Contas finais</a:t>
            </a:r>
            <a:r>
              <a:rPr lang="pt-BR" sz="2000">
                <a:latin typeface="Verdana" pitchFamily="34" charset="0"/>
              </a:rPr>
              <a:t>: -  Locais: Justiça Eleitoral (cartórios e TRE):</a:t>
            </a:r>
          </a:p>
          <a:p>
            <a:pPr defTabSz="449263">
              <a:spcBef>
                <a:spcPts val="1375"/>
              </a:spcBef>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2000">
                <a:effectLst>
                  <a:outerShdw blurRad="38100" dist="38100" dir="2700000" algn="tl">
                    <a:srgbClr val="C0C0C0"/>
                  </a:outerShdw>
                </a:effectLst>
                <a:latin typeface="Verdana" pitchFamily="34" charset="0"/>
              </a:rPr>
              <a:t> 1º turno: até dia 06 de novembro de 2012; </a:t>
            </a:r>
          </a:p>
          <a:p>
            <a:pPr defTabSz="449263">
              <a:spcBef>
                <a:spcPts val="1375"/>
              </a:spcBef>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2000">
                <a:effectLst>
                  <a:outerShdw blurRad="38100" dist="38100" dir="2700000" algn="tl">
                    <a:srgbClr val="C0C0C0"/>
                  </a:outerShdw>
                </a:effectLst>
                <a:latin typeface="Verdana" pitchFamily="34" charset="0"/>
              </a:rPr>
              <a:t> 2º Turno: até dia 27 de novembro de 2012.</a:t>
            </a:r>
          </a:p>
        </p:txBody>
      </p:sp>
      <p:sp>
        <p:nvSpPr>
          <p:cNvPr id="58376" name="Text Box 8"/>
          <p:cNvSpPr txBox="1">
            <a:spLocks noChangeArrowheads="1"/>
          </p:cNvSpPr>
          <p:nvPr/>
        </p:nvSpPr>
        <p:spPr bwMode="auto">
          <a:xfrm>
            <a:off x="179388" y="2420938"/>
            <a:ext cx="8964612" cy="1917700"/>
          </a:xfrm>
          <a:prstGeom prst="rect">
            <a:avLst/>
          </a:prstGeom>
          <a:noFill/>
          <a:ln w="9525">
            <a:noFill/>
            <a:round/>
            <a:headEnd/>
            <a:tailEnd/>
          </a:ln>
          <a:effectLst/>
        </p:spPr>
        <p:txBody>
          <a:bodyPr lIns="90000" tIns="46800" rIns="90000" bIns="46800">
            <a:spAutoFit/>
          </a:bodyPr>
          <a:lstStyle/>
          <a:p>
            <a:pPr marL="342900" indent="-342900" defTabSz="449263">
              <a:spcBef>
                <a:spcPts val="1438"/>
              </a:spcBef>
              <a:buClr>
                <a:srgbClr val="FFFF00"/>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2000">
                <a:latin typeface="Verdana" pitchFamily="34" charset="0"/>
              </a:rPr>
              <a:t> </a:t>
            </a:r>
            <a:r>
              <a:rPr lang="pt-BR" sz="2000">
                <a:effectLst>
                  <a:outerShdw blurRad="38100" dist="38100" dir="2700000" algn="tl">
                    <a:srgbClr val="C0C0C0"/>
                  </a:outerShdw>
                </a:effectLst>
                <a:latin typeface="Verdana" pitchFamily="34" charset="0"/>
              </a:rPr>
              <a:t>Contas parciais</a:t>
            </a:r>
            <a:r>
              <a:rPr lang="pt-BR" sz="2000">
                <a:latin typeface="Verdana" pitchFamily="34" charset="0"/>
              </a:rPr>
              <a:t>: via Internet – </a:t>
            </a:r>
            <a:r>
              <a:rPr lang="pt-BR" sz="2000" i="1">
                <a:latin typeface="Verdana" pitchFamily="34" charset="0"/>
              </a:rPr>
              <a:t>site</a:t>
            </a:r>
            <a:r>
              <a:rPr lang="pt-BR" sz="2000">
                <a:latin typeface="Verdana" pitchFamily="34" charset="0"/>
              </a:rPr>
              <a:t> do TSE: </a:t>
            </a:r>
            <a:r>
              <a:rPr lang="pt-BR" sz="2000">
                <a:latin typeface="Verdana" pitchFamily="34" charset="0"/>
                <a:hlinkClick r:id="rId2"/>
              </a:rPr>
              <a:t>www.tse.jus.br</a:t>
            </a:r>
            <a:r>
              <a:rPr lang="pt-BR" sz="2000">
                <a:latin typeface="Verdana" pitchFamily="34" charset="0"/>
              </a:rPr>
              <a:t> </a:t>
            </a:r>
          </a:p>
          <a:p>
            <a:pPr marL="342900" indent="-342900" defTabSz="449263">
              <a:spcBef>
                <a:spcPts val="1188"/>
              </a:spcBef>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2000">
                <a:effectLst>
                  <a:outerShdw blurRad="38100" dist="38100" dir="2700000" algn="tl">
                    <a:srgbClr val="C0C0C0"/>
                  </a:outerShdw>
                </a:effectLst>
                <a:latin typeface="Verdana" pitchFamily="34" charset="0"/>
              </a:rPr>
              <a:t>1ª parcial - de  28 de julho a 02 de agosto        Publicação 06 de agosto;</a:t>
            </a:r>
          </a:p>
          <a:p>
            <a:pPr marL="342900" indent="-342900" defTabSz="449263">
              <a:spcBef>
                <a:spcPts val="1188"/>
              </a:spcBef>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2000">
                <a:effectLst>
                  <a:outerShdw blurRad="38100" dist="38100" dir="2700000" algn="tl">
                    <a:srgbClr val="C0C0C0"/>
                  </a:outerShdw>
                </a:effectLst>
                <a:latin typeface="Verdana" pitchFamily="34" charset="0"/>
              </a:rPr>
              <a:t>2ª  parcial - de 28 de agosto a 02 de setembro  Publicação 06 de setembro.</a:t>
            </a:r>
          </a:p>
        </p:txBody>
      </p:sp>
      <p:sp>
        <p:nvSpPr>
          <p:cNvPr id="58378" name="Rectangle 10"/>
          <p:cNvSpPr>
            <a:spLocks noChangeArrowheads="1"/>
          </p:cNvSpPr>
          <p:nvPr/>
        </p:nvSpPr>
        <p:spPr bwMode="auto">
          <a:xfrm>
            <a:off x="250825" y="777875"/>
            <a:ext cx="6804025" cy="1079500"/>
          </a:xfrm>
          <a:prstGeom prst="rect">
            <a:avLst/>
          </a:prstGeom>
          <a:noFill/>
          <a:ln w="9525">
            <a:noFill/>
            <a:round/>
            <a:headEnd/>
            <a:tailEnd/>
          </a:ln>
          <a:effectLst/>
        </p:spPr>
        <p:txBody>
          <a:bodyPr lIns="90000" tIns="46800" rIns="90000" bIns="46800"/>
          <a:lstStyle/>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3200">
                <a:effectLst>
                  <a:outerShdw blurRad="38100" dist="38100" dir="2700000" algn="tl">
                    <a:srgbClr val="C0C0C0"/>
                  </a:outerShdw>
                </a:effectLst>
                <a:latin typeface="Verdana" pitchFamily="34" charset="0"/>
              </a:rPr>
              <a:t>PRESTAÇÃO DE CONTAS</a:t>
            </a:r>
          </a:p>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3200">
                <a:latin typeface="Verdana" pitchFamily="34" charset="0"/>
              </a:rPr>
              <a:t>Prazos e locais de entrega</a:t>
            </a:r>
          </a:p>
        </p:txBody>
      </p:sp>
    </p:spTree>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
          <p:cNvSpPr>
            <a:spLocks noChangeArrowheads="1"/>
          </p:cNvSpPr>
          <p:nvPr/>
        </p:nvSpPr>
        <p:spPr bwMode="auto">
          <a:xfrm>
            <a:off x="539750" y="2060575"/>
            <a:ext cx="8280400" cy="5040313"/>
          </a:xfrm>
          <a:prstGeom prst="rect">
            <a:avLst/>
          </a:prstGeom>
          <a:noFill/>
          <a:ln w="9525">
            <a:noFill/>
            <a:round/>
            <a:headEnd/>
            <a:tailEnd/>
          </a:ln>
        </p:spPr>
        <p:txBody>
          <a:bodyPr/>
          <a:lstStyle/>
          <a:p>
            <a:pPr marL="341313" indent="-341313" defTabSz="449263">
              <a:lnSpc>
                <a:spcPct val="90000"/>
              </a:lnSpc>
              <a:spcBef>
                <a:spcPts val="700"/>
              </a:spcBef>
              <a:buClr>
                <a:schemeClr val="tx1"/>
              </a:buClr>
              <a:buSzPct val="90000"/>
              <a:buFontTx/>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t-BR" sz="2200">
                <a:latin typeface="Verdana" pitchFamily="34" charset="0"/>
              </a:rPr>
              <a:t>Devem prestar contas à Justiça Eleitoral:</a:t>
            </a:r>
          </a:p>
          <a:p>
            <a:pPr marL="741363" lvl="1" indent="-284163" defTabSz="449263">
              <a:lnSpc>
                <a:spcPct val="90000"/>
              </a:lnSpc>
              <a:spcBef>
                <a:spcPts val="600"/>
              </a:spcBef>
              <a:buClr>
                <a:schemeClr val="tx1"/>
              </a:buClr>
              <a:buFont typeface="Verdana"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t-BR" sz="2200">
                <a:latin typeface="Verdana" pitchFamily="34" charset="0"/>
              </a:rPr>
              <a:t>Comitês Financeiros;  </a:t>
            </a:r>
          </a:p>
          <a:p>
            <a:pPr marL="741363" lvl="1" indent="-284163" defTabSz="449263">
              <a:lnSpc>
                <a:spcPct val="90000"/>
              </a:lnSpc>
              <a:spcBef>
                <a:spcPts val="600"/>
              </a:spcBef>
              <a:buClr>
                <a:schemeClr val="tx1"/>
              </a:buClr>
              <a:buFont typeface="Verdana"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t-BR" sz="2200">
                <a:latin typeface="Verdana" pitchFamily="34" charset="0"/>
              </a:rPr>
              <a:t>Candidatos e,</a:t>
            </a:r>
          </a:p>
          <a:p>
            <a:pPr marL="741363" lvl="1" indent="-284163" defTabSz="449263">
              <a:lnSpc>
                <a:spcPct val="90000"/>
              </a:lnSpc>
              <a:spcBef>
                <a:spcPts val="600"/>
              </a:spcBef>
              <a:buClr>
                <a:schemeClr val="tx1"/>
              </a:buClr>
              <a:buFont typeface="Verdana"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t-BR" sz="2200">
                <a:latin typeface="Verdana" pitchFamily="34" charset="0"/>
              </a:rPr>
              <a:t> Partidos Políticos.</a:t>
            </a:r>
          </a:p>
          <a:p>
            <a:pPr marL="341313" indent="-341313" defTabSz="449263">
              <a:lnSpc>
                <a:spcPct val="90000"/>
              </a:lnSpc>
              <a:spcBef>
                <a:spcPts val="500"/>
              </a:spcBef>
              <a:buClr>
                <a:schemeClr val="tx1"/>
              </a:buClr>
              <a:buFont typeface="Verdana"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pt-BR" sz="2200">
              <a:latin typeface="Verdana" pitchFamily="34" charset="0"/>
            </a:endParaRPr>
          </a:p>
          <a:p>
            <a:pPr marL="741363" lvl="1" indent="-284163" defTabSz="449263">
              <a:lnSpc>
                <a:spcPct val="90000"/>
              </a:lnSpc>
              <a:spcBef>
                <a:spcPts val="600"/>
              </a:spcBef>
              <a:buClr>
                <a:schemeClr val="tx1"/>
              </a:buClr>
              <a:buFont typeface="Verdana"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t-BR" sz="2200">
                <a:latin typeface="Verdana" pitchFamily="34" charset="0"/>
              </a:rPr>
              <a:t>Mesmo na hipótese de: </a:t>
            </a:r>
          </a:p>
          <a:p>
            <a:pPr marL="1143000" lvl="2" indent="-228600" defTabSz="449263">
              <a:lnSpc>
                <a:spcPct val="90000"/>
              </a:lnSpc>
              <a:spcBef>
                <a:spcPts val="525"/>
              </a:spcBef>
              <a:buClr>
                <a:schemeClr val="tx1"/>
              </a:buClr>
              <a:buFontTx/>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t-BR" sz="2200">
                <a:latin typeface="Verdana" pitchFamily="34" charset="0"/>
              </a:rPr>
              <a:t>Falecimento;</a:t>
            </a:r>
          </a:p>
          <a:p>
            <a:pPr marL="1143000" lvl="2" indent="-228600" defTabSz="449263">
              <a:lnSpc>
                <a:spcPct val="90000"/>
              </a:lnSpc>
              <a:spcBef>
                <a:spcPts val="525"/>
              </a:spcBef>
              <a:buClr>
                <a:schemeClr val="tx1"/>
              </a:buClr>
              <a:buFontTx/>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t-BR" sz="2200">
                <a:latin typeface="Verdana" pitchFamily="34" charset="0"/>
              </a:rPr>
              <a:t>Renúncia;</a:t>
            </a:r>
          </a:p>
          <a:p>
            <a:pPr marL="1143000" lvl="2" indent="-228600" defTabSz="449263">
              <a:lnSpc>
                <a:spcPct val="90000"/>
              </a:lnSpc>
              <a:spcBef>
                <a:spcPts val="525"/>
              </a:spcBef>
              <a:buClr>
                <a:schemeClr val="tx1"/>
              </a:buClr>
              <a:buFontTx/>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t-BR" sz="2200">
                <a:latin typeface="Verdana" pitchFamily="34" charset="0"/>
              </a:rPr>
              <a:t>Indeferimento;</a:t>
            </a:r>
          </a:p>
          <a:p>
            <a:pPr marL="1143000" lvl="2" indent="-228600" defTabSz="449263">
              <a:lnSpc>
                <a:spcPct val="90000"/>
              </a:lnSpc>
              <a:spcBef>
                <a:spcPts val="525"/>
              </a:spcBef>
              <a:buClr>
                <a:schemeClr val="tx1"/>
              </a:buClr>
              <a:buFontTx/>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t-BR" sz="2200">
                <a:latin typeface="Verdana" pitchFamily="34" charset="0"/>
              </a:rPr>
              <a:t>Desistência;</a:t>
            </a:r>
          </a:p>
          <a:p>
            <a:pPr marL="1143000" lvl="2" indent="-228600" defTabSz="449263">
              <a:lnSpc>
                <a:spcPct val="90000"/>
              </a:lnSpc>
              <a:spcBef>
                <a:spcPts val="525"/>
              </a:spcBef>
              <a:buClr>
                <a:schemeClr val="tx1"/>
              </a:buClr>
              <a:buFontTx/>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t-BR" sz="2200">
                <a:latin typeface="Verdana" pitchFamily="34" charset="0"/>
              </a:rPr>
              <a:t>Substituição e,</a:t>
            </a:r>
          </a:p>
          <a:p>
            <a:pPr marL="1143000" lvl="2" indent="-228600" defTabSz="449263">
              <a:lnSpc>
                <a:spcPct val="90000"/>
              </a:lnSpc>
              <a:spcBef>
                <a:spcPts val="525"/>
              </a:spcBef>
              <a:buClr>
                <a:schemeClr val="tx1"/>
              </a:buClr>
              <a:buFontTx/>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pt-BR" sz="2200">
                <a:latin typeface="Verdana" pitchFamily="34" charset="0"/>
              </a:rPr>
              <a:t>Falta de movimentação financeira ou não.</a:t>
            </a:r>
          </a:p>
        </p:txBody>
      </p:sp>
      <p:sp>
        <p:nvSpPr>
          <p:cNvPr id="58378" name="Rectangle 10"/>
          <p:cNvSpPr>
            <a:spLocks noChangeArrowheads="1"/>
          </p:cNvSpPr>
          <p:nvPr/>
        </p:nvSpPr>
        <p:spPr bwMode="auto">
          <a:xfrm>
            <a:off x="250825" y="765175"/>
            <a:ext cx="6804025" cy="1079500"/>
          </a:xfrm>
          <a:prstGeom prst="rect">
            <a:avLst/>
          </a:prstGeom>
          <a:noFill/>
          <a:ln w="9525">
            <a:noFill/>
            <a:round/>
            <a:headEnd/>
            <a:tailEnd/>
          </a:ln>
          <a:effectLst/>
        </p:spPr>
        <p:txBody>
          <a:bodyPr lIns="90000" tIns="46800" rIns="90000" bIns="46800"/>
          <a:lstStyle/>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3200" dirty="0">
                <a:effectLst>
                  <a:outerShdw blurRad="38100" dist="38100" dir="2700000" algn="tl">
                    <a:srgbClr val="C0C0C0"/>
                  </a:outerShdw>
                </a:effectLst>
                <a:latin typeface="Verdana" pitchFamily="34" charset="0"/>
              </a:rPr>
              <a:t>PRESTAÇÃO DE CONTAS</a:t>
            </a:r>
          </a:p>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3200" dirty="0">
                <a:latin typeface="Verdana" pitchFamily="34" charset="0"/>
              </a:rPr>
              <a:t>Obrigatoriedade</a:t>
            </a:r>
          </a:p>
        </p:txBody>
      </p:sp>
    </p:spTree>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4"/>
          <p:cNvSpPr txBox="1">
            <a:spLocks noChangeArrowheads="1"/>
          </p:cNvSpPr>
          <p:nvPr/>
        </p:nvSpPr>
        <p:spPr bwMode="auto">
          <a:xfrm>
            <a:off x="395288" y="6003925"/>
            <a:ext cx="7920037" cy="444500"/>
          </a:xfrm>
          <a:prstGeom prst="rect">
            <a:avLst/>
          </a:prstGeom>
          <a:noFill/>
          <a:ln w="9525">
            <a:noFill/>
            <a:round/>
            <a:headEnd/>
            <a:tailEnd/>
          </a:ln>
        </p:spPr>
        <p:txBody>
          <a:bodyPr lIns="90000" tIns="46800" rIns="90000" bIns="46800">
            <a:spAutoFit/>
          </a:bodyPr>
          <a:lstStyle/>
          <a:p>
            <a:pPr algn="just" defTabSz="449263">
              <a:spcBef>
                <a:spcPts val="1438"/>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300">
                <a:latin typeface="Times New Roman" pitchFamily="18" charset="0"/>
              </a:rPr>
              <a:t>   </a:t>
            </a:r>
          </a:p>
        </p:txBody>
      </p:sp>
      <p:sp>
        <p:nvSpPr>
          <p:cNvPr id="34819" name="Rectangle 7"/>
          <p:cNvSpPr>
            <a:spLocks noChangeArrowheads="1"/>
          </p:cNvSpPr>
          <p:nvPr/>
        </p:nvSpPr>
        <p:spPr bwMode="auto">
          <a:xfrm>
            <a:off x="323850" y="1679575"/>
            <a:ext cx="8569325" cy="4054475"/>
          </a:xfrm>
          <a:prstGeom prst="rect">
            <a:avLst/>
          </a:prstGeom>
          <a:noFill/>
          <a:ln w="9525">
            <a:noFill/>
            <a:round/>
            <a:headEnd/>
            <a:tailEnd/>
          </a:ln>
        </p:spPr>
        <p:txBody>
          <a:bodyPr lIns="90000" tIns="46800" rIns="90000" bIns="46800">
            <a:spAutoFit/>
          </a:bodyPr>
          <a:lstStyle/>
          <a:p>
            <a:pPr algn="just" defTabSz="449263">
              <a:buClr>
                <a:schemeClr val="tx1"/>
              </a:buClr>
              <a:buSzPct val="100000"/>
              <a:buFont typeface="Wingdings" pitchFamily="2" charset="2"/>
              <a:buChar char="q"/>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 Não apresentação das contas finais no prazo legal;</a:t>
            </a: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000">
              <a:latin typeface="Verdana" pitchFamily="34" charset="0"/>
            </a:endParaRPr>
          </a:p>
          <a:p>
            <a:pPr algn="just" defTabSz="449263">
              <a:buClr>
                <a:schemeClr val="tx1"/>
              </a:buClr>
              <a:buSzPct val="100000"/>
              <a:buFont typeface="Wingdings" pitchFamily="2" charset="2"/>
              <a:buChar char="q"/>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 Não recebidas por problemas técnicos na mídia junto à Justiça Eleitoral, conforme incisos I a V do § 1º da Resolução TSE nº 23.376/2012;</a:t>
            </a:r>
          </a:p>
          <a:p>
            <a:pPr algn="just" defTabSz="449263">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000">
              <a:latin typeface="Verdana" pitchFamily="34" charset="0"/>
            </a:endParaRPr>
          </a:p>
          <a:p>
            <a:pPr algn="just" defTabSz="449263">
              <a:buClr>
                <a:schemeClr val="tx1"/>
              </a:buClr>
              <a:buSzPct val="100000"/>
              <a:buFont typeface="Wingdings" pitchFamily="2" charset="2"/>
              <a:buChar char="q"/>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  Desacompanhada de documentação indispensável à análise dos recursos arrecadados e dos gastos de campanha e cuja falta não for suprida em 72 horas, contados da intimação do responsável.</a:t>
            </a:r>
          </a:p>
          <a:p>
            <a:pPr algn="just" defTabSz="449263">
              <a:buClr>
                <a:srgbClr val="FFFFFF"/>
              </a:buClr>
              <a:buSzPct val="100000"/>
              <a:buFont typeface="Wingdings" pitchFamily="2" charset="2"/>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000">
              <a:latin typeface="Verdana" pitchFamily="34" charset="0"/>
            </a:endParaRPr>
          </a:p>
          <a:p>
            <a:pPr algn="just" defTabSz="449263">
              <a:buClr>
                <a:srgbClr val="FFFFFF"/>
              </a:buClr>
              <a:buSzPct val="100000"/>
              <a:buFont typeface="Wingdings" pitchFamily="2" charset="2"/>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000">
              <a:latin typeface="Verdana" pitchFamily="34" charset="0"/>
            </a:endParaRPr>
          </a:p>
          <a:p>
            <a:pPr algn="just" defTabSz="449263">
              <a:buClr>
                <a:srgbClr val="FFFFFF"/>
              </a:buClr>
              <a:buSzPct val="100000"/>
              <a:buFont typeface="Wingdings" pitchFamily="2" charset="2"/>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000">
              <a:latin typeface="Verdana" pitchFamily="34" charset="0"/>
            </a:endParaRPr>
          </a:p>
        </p:txBody>
      </p:sp>
      <p:sp>
        <p:nvSpPr>
          <p:cNvPr id="58378" name="Rectangle 10"/>
          <p:cNvSpPr>
            <a:spLocks noChangeArrowheads="1"/>
          </p:cNvSpPr>
          <p:nvPr/>
        </p:nvSpPr>
        <p:spPr bwMode="auto">
          <a:xfrm>
            <a:off x="250825" y="693738"/>
            <a:ext cx="6804025" cy="1079500"/>
          </a:xfrm>
          <a:prstGeom prst="rect">
            <a:avLst/>
          </a:prstGeom>
          <a:noFill/>
          <a:ln w="9525">
            <a:noFill/>
            <a:round/>
            <a:headEnd/>
            <a:tailEnd/>
          </a:ln>
          <a:effectLst/>
        </p:spPr>
        <p:txBody>
          <a:bodyPr lIns="90000" tIns="46800" rIns="90000" bIns="46800"/>
          <a:lstStyle/>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2800">
                <a:effectLst>
                  <a:outerShdw blurRad="38100" dist="38100" dir="2700000" algn="tl">
                    <a:srgbClr val="C0C0C0"/>
                  </a:outerShdw>
                </a:effectLst>
                <a:latin typeface="Verdana" pitchFamily="34" charset="0"/>
              </a:rPr>
              <a:t>PRESTAÇÃO DE CONTAS</a:t>
            </a:r>
          </a:p>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2800">
                <a:latin typeface="Verdana" pitchFamily="34" charset="0"/>
              </a:rPr>
              <a:t>Inadimplência</a:t>
            </a:r>
          </a:p>
        </p:txBody>
      </p:sp>
      <p:sp>
        <p:nvSpPr>
          <p:cNvPr id="34821" name="Rectangle 7"/>
          <p:cNvSpPr>
            <a:spLocks noChangeArrowheads="1"/>
          </p:cNvSpPr>
          <p:nvPr/>
        </p:nvSpPr>
        <p:spPr bwMode="auto">
          <a:xfrm>
            <a:off x="323850" y="5013325"/>
            <a:ext cx="8569325" cy="1616075"/>
          </a:xfrm>
          <a:prstGeom prst="rect">
            <a:avLst/>
          </a:prstGeom>
          <a:noFill/>
          <a:ln w="9525">
            <a:noFill/>
            <a:round/>
            <a:headEnd/>
            <a:tailEnd/>
          </a:ln>
        </p:spPr>
        <p:txBody>
          <a:bodyPr lIns="90000" tIns="46800" rIns="90000" bIns="46800">
            <a:spAutoFit/>
          </a:bodyPr>
          <a:lstStyle/>
          <a:p>
            <a:pPr algn="just" defTabSz="449263">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Finda a data limite para a prestação das contas, no prazo máximo de 5 (cinco) dias, o juiz eleitoral notificará candidatos, comitês financeiros e partidos políticos da obrigação de prestá-las, no prazo de 72 horas, após o que, permanecendo a omissão, serão imediatamente julgadas não prestadas as contas.</a:t>
            </a:r>
          </a:p>
        </p:txBody>
      </p:sp>
    </p:spTree>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9"/>
          <p:cNvSpPr>
            <a:spLocks noChangeArrowheads="1"/>
          </p:cNvSpPr>
          <p:nvPr/>
        </p:nvSpPr>
        <p:spPr bwMode="auto">
          <a:xfrm>
            <a:off x="250825" y="1933575"/>
            <a:ext cx="8497888" cy="4664075"/>
          </a:xfrm>
          <a:prstGeom prst="rect">
            <a:avLst/>
          </a:prstGeom>
          <a:noFill/>
          <a:ln w="9525">
            <a:noFill/>
            <a:round/>
            <a:headEnd/>
            <a:tailEnd/>
          </a:ln>
        </p:spPr>
        <p:txBody>
          <a:bodyPr lIns="90000" tIns="46800" rIns="90000" bIns="46800">
            <a:spAutoFit/>
          </a:bodyPr>
          <a:lstStyle/>
          <a:p>
            <a:pPr algn="just" defTabSz="449263">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1 - A prestação de contas deverá ser elaborada obrigatoriamente por meio do Sistema de Prestação de Contas Eleitorais (SPCE2012);</a:t>
            </a:r>
          </a:p>
          <a:p>
            <a:pPr algn="just" defTabSz="449263">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000">
              <a:latin typeface="Verdana" pitchFamily="34" charset="0"/>
            </a:endParaRPr>
          </a:p>
          <a:p>
            <a:pPr algn="just" defTabSz="449263">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2 - A prestação de contas, ainda que não haja movimentação de recursos,  deverá ser instruída com os documentos informados no art. 40, incisos I a XIV da Resolução TSE nº 23.376/2012;</a:t>
            </a:r>
          </a:p>
          <a:p>
            <a:pPr algn="just" defTabSz="449263">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000">
              <a:latin typeface="Verdana" pitchFamily="34" charset="0"/>
            </a:endParaRPr>
          </a:p>
          <a:p>
            <a:pPr algn="just" defTabSz="449263">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3 - O candidato, comitê financeiro ou partido político, deverão entregar os extratos bancários </a:t>
            </a:r>
            <a:r>
              <a:rPr lang="pt-BR" sz="2000" b="1">
                <a:latin typeface="Verdana" pitchFamily="34" charset="0"/>
              </a:rPr>
              <a:t>definitivos</a:t>
            </a:r>
            <a:r>
              <a:rPr lang="pt-BR" sz="2000">
                <a:latin typeface="Verdana" pitchFamily="34" charset="0"/>
              </a:rPr>
              <a:t> da conta específica de campanha, bem como do FP, se houver;</a:t>
            </a:r>
          </a:p>
          <a:p>
            <a:pPr algn="just" defTabSz="449263">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000">
              <a:latin typeface="Verdana" pitchFamily="34" charset="0"/>
            </a:endParaRPr>
          </a:p>
          <a:p>
            <a:pPr algn="just" defTabSz="449263">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4 - Os documentos integrantes da prestação de contas deverão ser obrigatoriamente assinados pelo candidato e pelos respectivos presidentes e tesoureiros dos CF e partidos.</a:t>
            </a:r>
          </a:p>
        </p:txBody>
      </p:sp>
      <p:sp>
        <p:nvSpPr>
          <p:cNvPr id="58378" name="Rectangle 10"/>
          <p:cNvSpPr>
            <a:spLocks noChangeArrowheads="1"/>
          </p:cNvSpPr>
          <p:nvPr/>
        </p:nvSpPr>
        <p:spPr bwMode="auto">
          <a:xfrm>
            <a:off x="250825" y="693738"/>
            <a:ext cx="6804025" cy="1079500"/>
          </a:xfrm>
          <a:prstGeom prst="rect">
            <a:avLst/>
          </a:prstGeom>
          <a:noFill/>
          <a:ln w="9525">
            <a:noFill/>
            <a:round/>
            <a:headEnd/>
            <a:tailEnd/>
          </a:ln>
          <a:effectLst/>
        </p:spPr>
        <p:txBody>
          <a:bodyPr lIns="90000" tIns="46800" rIns="90000" bIns="46800"/>
          <a:lstStyle/>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3200">
                <a:effectLst>
                  <a:outerShdw blurRad="38100" dist="38100" dir="2700000" algn="tl">
                    <a:srgbClr val="C0C0C0"/>
                  </a:outerShdw>
                </a:effectLst>
                <a:latin typeface="Verdana" pitchFamily="34" charset="0"/>
              </a:rPr>
              <a:t>PRESTAÇÃO DE CONTAS</a:t>
            </a:r>
          </a:p>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3200">
                <a:latin typeface="Verdana" pitchFamily="34" charset="0"/>
              </a:rPr>
              <a:t>Processamento</a:t>
            </a:r>
          </a:p>
        </p:txBody>
      </p:sp>
    </p:spTree>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3"/>
          <p:cNvSpPr txBox="1">
            <a:spLocks noChangeArrowheads="1"/>
          </p:cNvSpPr>
          <p:nvPr/>
        </p:nvSpPr>
        <p:spPr bwMode="auto">
          <a:xfrm>
            <a:off x="250825" y="4821238"/>
            <a:ext cx="8642350" cy="1920875"/>
          </a:xfrm>
          <a:prstGeom prst="rect">
            <a:avLst/>
          </a:prstGeom>
          <a:noFill/>
          <a:ln w="9525">
            <a:noFill/>
            <a:round/>
            <a:headEnd/>
            <a:tailEnd/>
          </a:ln>
        </p:spPr>
        <p:txBody>
          <a:bodyPr lIns="90000" tIns="46800" rIns="90000" bIns="46800">
            <a:spAutoFit/>
          </a:bodyPr>
          <a:lstStyle/>
          <a:p>
            <a:pPr algn="just" defTabSz="449263">
              <a:buClr>
                <a:schemeClr val="tx1"/>
              </a:buClr>
              <a:buSzPct val="100000"/>
              <a:buFont typeface="Wingdings" pitchFamily="2" charset="2"/>
              <a:buChar char="q"/>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 Abertura de vista ao prestador de contas para manifestação em 72 horas, se ocorrer indicação de irregularidades/ impropriedades sobre as quais não tenha se manifestado;</a:t>
            </a:r>
          </a:p>
          <a:p>
            <a:pPr algn="just" defTabSz="449263">
              <a:buClr>
                <a:schemeClr val="bg1"/>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000">
              <a:latin typeface="Verdana" pitchFamily="34" charset="0"/>
            </a:endParaRPr>
          </a:p>
          <a:p>
            <a:pPr algn="just" defTabSz="449263">
              <a:buClr>
                <a:schemeClr val="tx1"/>
              </a:buClr>
              <a:buSzPct val="100000"/>
              <a:buFont typeface="Wingdings" pitchFamily="2" charset="2"/>
              <a:buChar char="q"/>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 O MPE terá vista dos autos da prestação de contas, devendo emitir parecer no prazo de 48 horas.</a:t>
            </a:r>
          </a:p>
        </p:txBody>
      </p:sp>
      <p:sp>
        <p:nvSpPr>
          <p:cNvPr id="69638" name="Text Box 6"/>
          <p:cNvSpPr txBox="1">
            <a:spLocks noChangeArrowheads="1"/>
          </p:cNvSpPr>
          <p:nvPr/>
        </p:nvSpPr>
        <p:spPr bwMode="auto">
          <a:xfrm>
            <a:off x="250825" y="2012950"/>
            <a:ext cx="8640763" cy="2530475"/>
          </a:xfrm>
          <a:prstGeom prst="rect">
            <a:avLst/>
          </a:prstGeom>
          <a:noFill/>
          <a:ln w="9525">
            <a:noFill/>
            <a:round/>
            <a:headEnd/>
            <a:tailEnd/>
          </a:ln>
          <a:effectLst/>
        </p:spPr>
        <p:txBody>
          <a:bodyPr lIns="90000" tIns="46800" rIns="90000" bIns="46800">
            <a:spAutoFit/>
          </a:bodyPr>
          <a:lstStyle/>
          <a:p>
            <a:pPr algn="just" defTabSz="449263">
              <a:buClr>
                <a:schemeClr val="tx1"/>
              </a:buClr>
              <a:buSzPct val="100000"/>
              <a:buFont typeface="Wingdings" pitchFamily="2" charset="2"/>
              <a:buChar char="q"/>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2000">
                <a:effectLst>
                  <a:outerShdw blurRad="38100" dist="38100" dir="2700000" algn="tl">
                    <a:srgbClr val="C0C0C0"/>
                  </a:outerShdw>
                </a:effectLst>
                <a:latin typeface="Verdana" pitchFamily="34" charset="0"/>
              </a:rPr>
              <a:t> Sempre que o cumprimento de diligências implicar a alteração das peças, será obrigatória a apresentação da prestação de contas retificadora, impressa e em nova mídia gerada pelo SPCE e </a:t>
            </a:r>
            <a:r>
              <a:rPr lang="pt-BR" sz="2000" u="sng">
                <a:effectLst>
                  <a:outerShdw blurRad="38100" dist="38100" dir="2700000" algn="tl">
                    <a:srgbClr val="C0C0C0"/>
                  </a:outerShdw>
                </a:effectLst>
                <a:latin typeface="Verdana" pitchFamily="34" charset="0"/>
              </a:rPr>
              <a:t>acompanhada dos documentos que comprovem a alteração realizada; </a:t>
            </a:r>
          </a:p>
          <a:p>
            <a:pPr algn="just" defTabSz="449263">
              <a:buClr>
                <a:srgbClr val="FFFFFF"/>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pt-BR" sz="2000" u="sng">
              <a:effectLst>
                <a:outerShdw blurRad="38100" dist="38100" dir="2700000" algn="tl">
                  <a:srgbClr val="C0C0C0"/>
                </a:outerShdw>
              </a:effectLst>
              <a:latin typeface="Verdana" pitchFamily="34" charset="0"/>
            </a:endParaRPr>
          </a:p>
          <a:p>
            <a:pPr algn="just" defTabSz="449263">
              <a:buClr>
                <a:schemeClr val="tx1"/>
              </a:buClr>
              <a:buSzPct val="100000"/>
              <a:buFont typeface="Wingdings" pitchFamily="2" charset="2"/>
              <a:buChar char="q"/>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2000">
                <a:latin typeface="Verdana" pitchFamily="34" charset="0"/>
              </a:rPr>
              <a:t> </a:t>
            </a:r>
            <a:r>
              <a:rPr lang="pt-BR" sz="2000">
                <a:effectLst>
                  <a:outerShdw blurRad="38100" dist="38100" dir="2700000" algn="tl">
                    <a:srgbClr val="C0C0C0"/>
                  </a:outerShdw>
                </a:effectLst>
                <a:latin typeface="Verdana" pitchFamily="34" charset="0"/>
              </a:rPr>
              <a:t>As diligências deverão ser cumpridas no prazo de 72 horas, a contar da intimação. </a:t>
            </a:r>
          </a:p>
        </p:txBody>
      </p:sp>
      <p:sp>
        <p:nvSpPr>
          <p:cNvPr id="58378" name="Rectangle 10"/>
          <p:cNvSpPr>
            <a:spLocks noChangeArrowheads="1"/>
          </p:cNvSpPr>
          <p:nvPr/>
        </p:nvSpPr>
        <p:spPr bwMode="auto">
          <a:xfrm>
            <a:off x="250825" y="693738"/>
            <a:ext cx="6804025" cy="1079500"/>
          </a:xfrm>
          <a:prstGeom prst="rect">
            <a:avLst/>
          </a:prstGeom>
          <a:noFill/>
          <a:ln w="9525">
            <a:noFill/>
            <a:round/>
            <a:headEnd/>
            <a:tailEnd/>
          </a:ln>
          <a:effectLst/>
        </p:spPr>
        <p:txBody>
          <a:bodyPr lIns="90000" tIns="46800" rIns="90000" bIns="46800"/>
          <a:lstStyle/>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3200">
                <a:effectLst>
                  <a:outerShdw blurRad="38100" dist="38100" dir="2700000" algn="tl">
                    <a:srgbClr val="C0C0C0"/>
                  </a:outerShdw>
                </a:effectLst>
                <a:latin typeface="Verdana" pitchFamily="34" charset="0"/>
              </a:rPr>
              <a:t>PRESTAÇÃO DE CONTAS</a:t>
            </a:r>
          </a:p>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3200">
                <a:latin typeface="Verdana" pitchFamily="34" charset="0"/>
              </a:rPr>
              <a:t>Do exame e análise das contas</a:t>
            </a:r>
          </a:p>
        </p:txBody>
      </p:sp>
    </p:spTree>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10" name="Rectangle 6"/>
          <p:cNvSpPr>
            <a:spLocks noChangeArrowheads="1"/>
          </p:cNvSpPr>
          <p:nvPr/>
        </p:nvSpPr>
        <p:spPr bwMode="auto">
          <a:xfrm>
            <a:off x="250825" y="1657350"/>
            <a:ext cx="8642350" cy="5084763"/>
          </a:xfrm>
          <a:prstGeom prst="rect">
            <a:avLst/>
          </a:prstGeom>
          <a:noFill/>
          <a:ln w="9525">
            <a:noFill/>
            <a:round/>
            <a:headEnd/>
            <a:tailEnd/>
          </a:ln>
          <a:effectLst/>
        </p:spPr>
        <p:txBody>
          <a:bodyPr lIns="90000" tIns="46800" rIns="90000" bIns="46800"/>
          <a:lstStyle/>
          <a:p>
            <a:pPr marL="342900" indent="-342900" algn="just" defTabSz="449263">
              <a:spcBef>
                <a:spcPct val="50000"/>
              </a:spcBef>
              <a:buClr>
                <a:srgbClr val="FFCC66"/>
              </a:buClr>
              <a:buSzPct val="90000"/>
              <a:buFont typeface="Times New Roman" pitchFamily="18" charset="0"/>
              <a:buNone/>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a:pPr>
            <a:r>
              <a:rPr lang="pt-BR" sz="2500">
                <a:effectLst>
                  <a:outerShdw blurRad="38100" dist="38100" dir="2700000" algn="tl">
                    <a:srgbClr val="C0C0C0"/>
                  </a:outerShdw>
                </a:effectLst>
                <a:latin typeface="Verdana" pitchFamily="34" charset="0"/>
              </a:rPr>
              <a:t>O Juiz Eleitoral verificará a regularidade das contas, decidindo:</a:t>
            </a:r>
          </a:p>
          <a:p>
            <a:pPr marL="800100" lvl="1" indent="-342900" algn="just" defTabSz="449263">
              <a:spcBef>
                <a:spcPct val="50000"/>
              </a:spcBef>
              <a:buClr>
                <a:schemeClr val="tx1"/>
              </a:buClr>
              <a:buSzPct val="100000"/>
              <a:buFont typeface="Wingdings" pitchFamily="2" charset="2"/>
              <a:buAutoNum type="arabicPeriod"/>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a:pPr>
            <a:r>
              <a:rPr lang="pt-BR" sz="2400">
                <a:latin typeface="Verdana" pitchFamily="34" charset="0"/>
              </a:rPr>
              <a:t> pela </a:t>
            </a:r>
            <a:r>
              <a:rPr lang="pt-BR" sz="2400" u="sng">
                <a:latin typeface="Verdana" pitchFamily="34" charset="0"/>
              </a:rPr>
              <a:t>aprovação das contas</a:t>
            </a:r>
            <a:r>
              <a:rPr lang="pt-BR" sz="2400">
                <a:latin typeface="Verdana" pitchFamily="34" charset="0"/>
              </a:rPr>
              <a:t>, quando estiverem regulares;</a:t>
            </a:r>
          </a:p>
          <a:p>
            <a:pPr marL="800100" lvl="1" indent="-342900" algn="just" defTabSz="449263">
              <a:spcBef>
                <a:spcPct val="50000"/>
              </a:spcBef>
              <a:buClr>
                <a:schemeClr val="tx1"/>
              </a:buClr>
              <a:buSzPct val="100000"/>
              <a:buFont typeface="Wingdings" pitchFamily="2" charset="2"/>
              <a:buAutoNum type="arabicPeriod"/>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a:pPr>
            <a:r>
              <a:rPr lang="pt-BR" sz="2400">
                <a:latin typeface="Verdana" pitchFamily="34" charset="0"/>
              </a:rPr>
              <a:t> pela </a:t>
            </a:r>
            <a:r>
              <a:rPr lang="pt-BR" sz="2400" u="sng">
                <a:latin typeface="Verdana" pitchFamily="34" charset="0"/>
              </a:rPr>
              <a:t>aprovação com ressalvas</a:t>
            </a:r>
            <a:r>
              <a:rPr lang="pt-BR" sz="2400">
                <a:latin typeface="Verdana" pitchFamily="34" charset="0"/>
              </a:rPr>
              <a:t>, quando constatadas  falhas que, examinadas em conjunto, não comprometam a regularidade das contas;</a:t>
            </a:r>
          </a:p>
          <a:p>
            <a:pPr marL="800100" lvl="1" indent="-342900" algn="just" defTabSz="449263">
              <a:spcBef>
                <a:spcPct val="50000"/>
              </a:spcBef>
              <a:buClr>
                <a:schemeClr val="tx1"/>
              </a:buClr>
              <a:buSzPct val="100000"/>
              <a:buFont typeface="Wingdings" pitchFamily="2" charset="2"/>
              <a:buAutoNum type="arabicPeriod"/>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a:pPr>
            <a:r>
              <a:rPr lang="pt-BR" sz="2400">
                <a:latin typeface="Verdana" pitchFamily="34" charset="0"/>
              </a:rPr>
              <a:t> pela </a:t>
            </a:r>
            <a:r>
              <a:rPr lang="pt-BR" sz="2400" u="sng">
                <a:latin typeface="Verdana" pitchFamily="34" charset="0"/>
              </a:rPr>
              <a:t>desaprovação das contas</a:t>
            </a:r>
            <a:r>
              <a:rPr lang="pt-BR" sz="2400">
                <a:latin typeface="Verdana" pitchFamily="34" charset="0"/>
              </a:rPr>
              <a:t>, quando constatadas falhas que, examinadas em conjunto, comprometam a regularidade das contas;</a:t>
            </a:r>
          </a:p>
        </p:txBody>
      </p:sp>
      <p:sp>
        <p:nvSpPr>
          <p:cNvPr id="58378" name="Rectangle 10"/>
          <p:cNvSpPr>
            <a:spLocks noChangeArrowheads="1"/>
          </p:cNvSpPr>
          <p:nvPr/>
        </p:nvSpPr>
        <p:spPr bwMode="auto">
          <a:xfrm>
            <a:off x="250825" y="693738"/>
            <a:ext cx="6804025" cy="1079500"/>
          </a:xfrm>
          <a:prstGeom prst="rect">
            <a:avLst/>
          </a:prstGeom>
          <a:noFill/>
          <a:ln w="9525">
            <a:noFill/>
            <a:round/>
            <a:headEnd/>
            <a:tailEnd/>
          </a:ln>
          <a:effectLst/>
        </p:spPr>
        <p:txBody>
          <a:bodyPr lIns="90000" tIns="46800" rIns="90000" bIns="46800"/>
          <a:lstStyle/>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2800">
                <a:effectLst>
                  <a:outerShdw blurRad="38100" dist="38100" dir="2700000" algn="tl">
                    <a:srgbClr val="C0C0C0"/>
                  </a:outerShdw>
                </a:effectLst>
                <a:latin typeface="Verdana" pitchFamily="34" charset="0"/>
              </a:rPr>
              <a:t>PRESTAÇÃO DE CONTAS</a:t>
            </a:r>
          </a:p>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2600">
                <a:latin typeface="Verdana" pitchFamily="34" charset="0"/>
              </a:rPr>
              <a:t>Julgamento</a:t>
            </a:r>
            <a:r>
              <a:rPr lang="pt-BR" sz="3200">
                <a:latin typeface="Verdana" pitchFamily="34" charset="0"/>
              </a:rPr>
              <a:t> </a:t>
            </a:r>
          </a:p>
        </p:txBody>
      </p:sp>
    </p:spTree>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6"/>
          <p:cNvSpPr>
            <a:spLocks noChangeArrowheads="1"/>
          </p:cNvSpPr>
          <p:nvPr/>
        </p:nvSpPr>
        <p:spPr bwMode="auto">
          <a:xfrm>
            <a:off x="468313" y="1773238"/>
            <a:ext cx="8245475" cy="4751387"/>
          </a:xfrm>
          <a:prstGeom prst="rect">
            <a:avLst/>
          </a:prstGeom>
          <a:noFill/>
          <a:ln w="9525">
            <a:noFill/>
            <a:round/>
            <a:headEnd/>
            <a:tailEnd/>
          </a:ln>
        </p:spPr>
        <p:txBody>
          <a:bodyPr lIns="90000" tIns="46800" rIns="90000" bIns="46800"/>
          <a:lstStyle/>
          <a:p>
            <a:pPr marL="457200" indent="-457200" algn="just" defTabSz="449263">
              <a:spcBef>
                <a:spcPts val="750"/>
              </a:spcBef>
              <a:buClr>
                <a:srgbClr val="FFCC66"/>
              </a:buClr>
              <a:buSzPct val="90000"/>
              <a:buFont typeface="Times New Roman" pitchFamily="18" charset="0"/>
              <a:buNone/>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pPr>
            <a:endParaRPr lang="pt-BR" sz="2100">
              <a:latin typeface="Verdana" pitchFamily="34" charset="0"/>
            </a:endParaRPr>
          </a:p>
          <a:p>
            <a:pPr marL="457200" indent="-457200" algn="just" defTabSz="449263">
              <a:spcBef>
                <a:spcPts val="650"/>
              </a:spcBef>
              <a:buClr>
                <a:schemeClr val="tx1"/>
              </a:buClr>
              <a:buSzPct val="100000"/>
              <a:buFont typeface="Wingdings" pitchFamily="2" charset="2"/>
              <a:buAutoNum type="arabicPeriod" startAt="4"/>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pPr>
            <a:r>
              <a:rPr lang="pt-BR" sz="2400">
                <a:latin typeface="Verdana" pitchFamily="34" charset="0"/>
              </a:rPr>
              <a:t>Pela </a:t>
            </a:r>
            <a:r>
              <a:rPr lang="pt-BR" sz="2400" u="sng">
                <a:latin typeface="Verdana" pitchFamily="34" charset="0"/>
              </a:rPr>
              <a:t>não prestação das contas</a:t>
            </a:r>
            <a:r>
              <a:rPr lang="pt-BR" sz="2400">
                <a:latin typeface="Verdana" pitchFamily="34" charset="0"/>
              </a:rPr>
              <a:t>, quando:</a:t>
            </a:r>
          </a:p>
          <a:p>
            <a:pPr marL="914400" lvl="1" indent="-457200" algn="just" defTabSz="449263">
              <a:spcBef>
                <a:spcPts val="650"/>
              </a:spcBef>
              <a:buClr>
                <a:srgbClr val="FFFFFF"/>
              </a:buClr>
              <a:buSzPct val="100000"/>
              <a:buFont typeface="Wingdings" pitchFamily="2" charset="2"/>
              <a:buNone/>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pPr>
            <a:endParaRPr lang="pt-BR" sz="2400">
              <a:latin typeface="Verdana" pitchFamily="34" charset="0"/>
            </a:endParaRPr>
          </a:p>
          <a:p>
            <a:pPr marL="1371600" lvl="2" indent="-457200" algn="just" defTabSz="449263">
              <a:spcBef>
                <a:spcPts val="650"/>
              </a:spcBef>
              <a:buClr>
                <a:schemeClr val="tx1"/>
              </a:buClr>
              <a:buSzPct val="100000"/>
              <a:buFontTx/>
              <a:buChar char="•"/>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pPr>
            <a:r>
              <a:rPr lang="pt-BR" sz="2100">
                <a:latin typeface="Verdana" pitchFamily="34" charset="0"/>
              </a:rPr>
              <a:t>não apresentadas tempestivamente, as peças e documentos de que trata o art. 40 da Resolução TSE nº 23.376/2012;</a:t>
            </a:r>
          </a:p>
          <a:p>
            <a:pPr marL="1371600" lvl="2" indent="-457200" algn="just" defTabSz="449263">
              <a:spcBef>
                <a:spcPts val="650"/>
              </a:spcBef>
              <a:buClr>
                <a:schemeClr val="tx1"/>
              </a:buClr>
              <a:buSzPct val="100000"/>
              <a:buFontTx/>
              <a:buChar char="•"/>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pPr>
            <a:r>
              <a:rPr lang="pt-BR" sz="2100">
                <a:latin typeface="Verdana" pitchFamily="34" charset="0"/>
              </a:rPr>
              <a:t>não reapresentadas as peças que as compõem, nos termos previstos no § 2º do art. 45 e no art. 47;</a:t>
            </a:r>
          </a:p>
          <a:p>
            <a:pPr marL="1371600" lvl="2" indent="-457200" algn="just" defTabSz="449263">
              <a:spcBef>
                <a:spcPts val="650"/>
              </a:spcBef>
              <a:buClr>
                <a:schemeClr val="tx1"/>
              </a:buClr>
              <a:buSzPct val="100000"/>
              <a:buFontTx/>
              <a:buChar char="•"/>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pPr>
            <a:r>
              <a:rPr lang="pt-BR" sz="2100">
                <a:latin typeface="Verdana" pitchFamily="34" charset="0"/>
              </a:rPr>
              <a:t>apresentadas desacompanhadas de documentos que possibilitem a análise dos recursos arrecadados e dos gastos de campanha e cuja falta não seja suprida em 72 horas.	</a:t>
            </a:r>
          </a:p>
        </p:txBody>
      </p:sp>
      <p:sp>
        <p:nvSpPr>
          <p:cNvPr id="58378" name="Rectangle 10"/>
          <p:cNvSpPr>
            <a:spLocks noChangeArrowheads="1"/>
          </p:cNvSpPr>
          <p:nvPr/>
        </p:nvSpPr>
        <p:spPr bwMode="auto">
          <a:xfrm>
            <a:off x="250825" y="693738"/>
            <a:ext cx="6804025" cy="1079500"/>
          </a:xfrm>
          <a:prstGeom prst="rect">
            <a:avLst/>
          </a:prstGeom>
          <a:noFill/>
          <a:ln w="9525">
            <a:noFill/>
            <a:round/>
            <a:headEnd/>
            <a:tailEnd/>
          </a:ln>
          <a:effectLst/>
        </p:spPr>
        <p:txBody>
          <a:bodyPr lIns="90000" tIns="46800" rIns="90000" bIns="46800"/>
          <a:lstStyle/>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3200">
                <a:effectLst>
                  <a:outerShdw blurRad="38100" dist="38100" dir="2700000" algn="tl">
                    <a:srgbClr val="C0C0C0"/>
                  </a:outerShdw>
                </a:effectLst>
                <a:latin typeface="Verdana" pitchFamily="34" charset="0"/>
              </a:rPr>
              <a:t>PRESTAÇÃO DE CONTAS</a:t>
            </a:r>
          </a:p>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3200">
                <a:latin typeface="Verdana" pitchFamily="34" charset="0"/>
              </a:rPr>
              <a:t>Julgamento </a:t>
            </a:r>
            <a:r>
              <a:rPr lang="pt-BR" sz="2000">
                <a:latin typeface="Verdana" pitchFamily="34" charset="0"/>
              </a:rPr>
              <a:t>(continuação)</a:t>
            </a:r>
            <a:r>
              <a:rPr lang="pt-BR" sz="3200">
                <a:latin typeface="Verdana" pitchFamily="34" charset="0"/>
              </a:rPr>
              <a:t> </a:t>
            </a:r>
          </a:p>
        </p:txBody>
      </p:sp>
    </p:spTree>
  </p:cSld>
  <p:clrMapOvr>
    <a:masterClrMapping/>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2"/>
          <p:cNvSpPr txBox="1">
            <a:spLocks noChangeArrowheads="1"/>
          </p:cNvSpPr>
          <p:nvPr/>
        </p:nvSpPr>
        <p:spPr bwMode="auto">
          <a:xfrm>
            <a:off x="250825" y="2060575"/>
            <a:ext cx="5616575" cy="647700"/>
          </a:xfrm>
          <a:prstGeom prst="rect">
            <a:avLst/>
          </a:prstGeom>
          <a:noFill/>
          <a:ln w="9525">
            <a:noFill/>
            <a:round/>
            <a:headEnd/>
            <a:tailEnd/>
          </a:ln>
        </p:spPr>
        <p:txBody>
          <a:bodyPr anchor="ctr"/>
          <a:lstStyle/>
          <a:p>
            <a:pPr defTabSz="449263">
              <a:buClr>
                <a:schemeClr val="tx1"/>
              </a:buClr>
              <a:buSzPct val="100000"/>
              <a:buFont typeface="Wingdings" pitchFamily="2" charset="2"/>
              <a:buChar char="q"/>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600">
                <a:latin typeface="Verdana" pitchFamily="34" charset="0"/>
              </a:rPr>
              <a:t> Conseqüências – Candidato</a:t>
            </a:r>
          </a:p>
        </p:txBody>
      </p:sp>
      <p:sp>
        <p:nvSpPr>
          <p:cNvPr id="74755" name="Text Box 3"/>
          <p:cNvSpPr txBox="1">
            <a:spLocks noChangeArrowheads="1"/>
          </p:cNvSpPr>
          <p:nvPr/>
        </p:nvSpPr>
        <p:spPr bwMode="auto">
          <a:xfrm>
            <a:off x="971550" y="3716338"/>
            <a:ext cx="7777163" cy="2808287"/>
          </a:xfrm>
          <a:prstGeom prst="rect">
            <a:avLst/>
          </a:prstGeom>
          <a:noFill/>
          <a:ln w="9525">
            <a:noFill/>
            <a:round/>
            <a:headEnd/>
            <a:tailEnd/>
          </a:ln>
          <a:effectLst/>
        </p:spPr>
        <p:txBody>
          <a:bodyPr/>
          <a:lstStyle/>
          <a:p>
            <a:pPr algn="just" defTabSz="449263">
              <a:spcBef>
                <a:spcPts val="650"/>
              </a:spcBef>
              <a:buClr>
                <a:srgbClr val="000000"/>
              </a:buClr>
              <a:buSzPct val="100000"/>
              <a:buFont typeface="Times New Roman" pitchFamily="18" charset="0"/>
              <a:buNone/>
              <a:tabLst>
                <a:tab pos="912813" algn="l"/>
                <a:tab pos="1827213" algn="l"/>
                <a:tab pos="2741613" algn="l"/>
                <a:tab pos="3656013" algn="l"/>
                <a:tab pos="4570413" algn="l"/>
                <a:tab pos="5484813" algn="l"/>
                <a:tab pos="6399213" algn="l"/>
                <a:tab pos="7313613" algn="l"/>
                <a:tab pos="8228013" algn="l"/>
                <a:tab pos="9142413" algn="l"/>
                <a:tab pos="10056813" algn="l"/>
              </a:tabLst>
              <a:defRPr/>
            </a:pPr>
            <a:r>
              <a:rPr lang="pt-BR" sz="2200">
                <a:effectLst>
                  <a:outerShdw blurRad="38100" dist="38100" dir="2700000" algn="tl">
                    <a:srgbClr val="C0C0C0"/>
                  </a:outerShdw>
                </a:effectLst>
                <a:latin typeface="Verdana" pitchFamily="34" charset="0"/>
              </a:rPr>
              <a:t>1.1 – Impedimento de obtenção da Certidão de Quitação Eleitoral;</a:t>
            </a:r>
          </a:p>
          <a:p>
            <a:pPr algn="just" defTabSz="449263">
              <a:spcBef>
                <a:spcPts val="650"/>
              </a:spcBef>
              <a:buClr>
                <a:srgbClr val="000000"/>
              </a:buClr>
              <a:buSzPct val="100000"/>
              <a:buFont typeface="Times New Roman" pitchFamily="18" charset="0"/>
              <a:buNone/>
              <a:tabLst>
                <a:tab pos="912813" algn="l"/>
                <a:tab pos="1827213" algn="l"/>
                <a:tab pos="2741613" algn="l"/>
                <a:tab pos="3656013" algn="l"/>
                <a:tab pos="4570413" algn="l"/>
                <a:tab pos="5484813" algn="l"/>
                <a:tab pos="6399213" algn="l"/>
                <a:tab pos="7313613" algn="l"/>
                <a:tab pos="8228013" algn="l"/>
                <a:tab pos="9142413" algn="l"/>
                <a:tab pos="10056813" algn="l"/>
              </a:tabLst>
              <a:defRPr/>
            </a:pPr>
            <a:endParaRPr lang="pt-BR" sz="1200">
              <a:effectLst>
                <a:outerShdw blurRad="38100" dist="38100" dir="2700000" algn="tl">
                  <a:srgbClr val="C0C0C0"/>
                </a:outerShdw>
              </a:effectLst>
              <a:latin typeface="Verdana" pitchFamily="34" charset="0"/>
            </a:endParaRPr>
          </a:p>
          <a:p>
            <a:pPr algn="just" defTabSz="449263">
              <a:spcBef>
                <a:spcPct val="50000"/>
              </a:spcBef>
              <a:buClr>
                <a:srgbClr val="000000"/>
              </a:buClr>
              <a:buSzPct val="100000"/>
              <a:buFont typeface="Times New Roman" pitchFamily="18" charset="0"/>
              <a:buNone/>
              <a:tabLst>
                <a:tab pos="912813" algn="l"/>
                <a:tab pos="1827213" algn="l"/>
                <a:tab pos="2741613" algn="l"/>
                <a:tab pos="3656013" algn="l"/>
                <a:tab pos="4570413" algn="l"/>
                <a:tab pos="5484813" algn="l"/>
                <a:tab pos="6399213" algn="l"/>
                <a:tab pos="7313613" algn="l"/>
                <a:tab pos="8228013" algn="l"/>
                <a:tab pos="9142413" algn="l"/>
                <a:tab pos="10056813" algn="l"/>
              </a:tabLst>
              <a:defRPr/>
            </a:pPr>
            <a:r>
              <a:rPr lang="pt-BR" sz="2200">
                <a:effectLst>
                  <a:outerShdw blurRad="38100" dist="38100" dir="2700000" algn="tl">
                    <a:srgbClr val="C0C0C0"/>
                  </a:outerShdw>
                </a:effectLst>
                <a:latin typeface="Verdana" pitchFamily="34" charset="0"/>
              </a:rPr>
              <a:t>1.2 - Remessa de cópia de todo o processo ao Ministério Público  Eleitoral para as ações cabíveis por eventual abuso de poder econômico e sanções por arrecadação e gastos ilícitos de recursos.</a:t>
            </a:r>
          </a:p>
        </p:txBody>
      </p:sp>
      <p:sp>
        <p:nvSpPr>
          <p:cNvPr id="39940" name="Rectangle 7"/>
          <p:cNvSpPr>
            <a:spLocks noChangeArrowheads="1"/>
          </p:cNvSpPr>
          <p:nvPr/>
        </p:nvSpPr>
        <p:spPr bwMode="auto">
          <a:xfrm>
            <a:off x="323850" y="2995613"/>
            <a:ext cx="5200650" cy="457200"/>
          </a:xfrm>
          <a:prstGeom prst="rect">
            <a:avLst/>
          </a:prstGeom>
          <a:noFill/>
          <a:ln w="9525">
            <a:noFill/>
            <a:round/>
            <a:headEnd/>
            <a:tailEnd/>
          </a:ln>
        </p:spPr>
        <p:txBody>
          <a:bodyPr wrap="none" lIns="90000" tIns="46800" rIns="90000" bIns="46800">
            <a:spAutoFit/>
          </a:bodyPr>
          <a:lstStyle/>
          <a:p>
            <a:pPr algn="just" defTabSz="449263">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400">
                <a:latin typeface="Verdana" pitchFamily="34" charset="0"/>
              </a:rPr>
              <a:t>    1 - Desaprovação das contas:</a:t>
            </a:r>
          </a:p>
        </p:txBody>
      </p:sp>
      <p:sp>
        <p:nvSpPr>
          <p:cNvPr id="58378" name="Rectangle 10"/>
          <p:cNvSpPr>
            <a:spLocks noChangeArrowheads="1"/>
          </p:cNvSpPr>
          <p:nvPr/>
        </p:nvSpPr>
        <p:spPr bwMode="auto">
          <a:xfrm>
            <a:off x="250825" y="692150"/>
            <a:ext cx="6804025" cy="1079500"/>
          </a:xfrm>
          <a:prstGeom prst="rect">
            <a:avLst/>
          </a:prstGeom>
          <a:noFill/>
          <a:ln w="9525">
            <a:noFill/>
            <a:round/>
            <a:headEnd/>
            <a:tailEnd/>
          </a:ln>
          <a:effectLst/>
        </p:spPr>
        <p:txBody>
          <a:bodyPr lIns="90000" tIns="46800" rIns="90000" bIns="46800"/>
          <a:lstStyle/>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3200">
                <a:effectLst>
                  <a:outerShdw blurRad="38100" dist="38100" dir="2700000" algn="tl">
                    <a:srgbClr val="C0C0C0"/>
                  </a:outerShdw>
                </a:effectLst>
                <a:latin typeface="Verdana" pitchFamily="34" charset="0"/>
              </a:rPr>
              <a:t>PRESTAÇÃO DE CONTAS</a:t>
            </a:r>
          </a:p>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3200">
                <a:latin typeface="Verdana" pitchFamily="34" charset="0"/>
              </a:rPr>
              <a:t>Julgamento </a:t>
            </a:r>
            <a:r>
              <a:rPr lang="pt-BR" sz="2000">
                <a:latin typeface="Verdana" pitchFamily="34" charset="0"/>
              </a:rPr>
              <a:t>(continuação)</a:t>
            </a:r>
            <a:r>
              <a:rPr lang="pt-BR" sz="3200">
                <a:latin typeface="Verdana" pitchFamily="34" charset="0"/>
              </a:rPr>
              <a:t> </a:t>
            </a:r>
          </a:p>
        </p:txBody>
      </p:sp>
    </p:spTree>
  </p:cSld>
  <p:clrMapOvr>
    <a:masterClrMapping/>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8" name="Rectangle 9"/>
          <p:cNvSpPr>
            <a:spLocks noChangeArrowheads="1"/>
          </p:cNvSpPr>
          <p:nvPr/>
        </p:nvSpPr>
        <p:spPr bwMode="auto">
          <a:xfrm>
            <a:off x="755650" y="3457575"/>
            <a:ext cx="7775575" cy="3140075"/>
          </a:xfrm>
          <a:prstGeom prst="rect">
            <a:avLst/>
          </a:prstGeom>
          <a:noFill/>
          <a:ln w="9525">
            <a:noFill/>
            <a:round/>
            <a:headEnd/>
            <a:tailEnd/>
          </a:ln>
        </p:spPr>
        <p:txBody>
          <a:bodyPr lIns="90000" tIns="46800" rIns="90000" bIns="46800">
            <a:spAutoFit/>
          </a:bodyPr>
          <a:lstStyle/>
          <a:p>
            <a:pPr algn="just" defTabSz="449263">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2000">
                <a:latin typeface="Verdana" pitchFamily="34" charset="0"/>
              </a:rPr>
              <a:t>2.1 - Impedimento da obtenção de Certidão de Quitação Eleitoral durante o curso do mandato ao qual concorreu, persistindo os efeitos da restrição após esse período até a efetiva apresentação das contas.</a:t>
            </a:r>
          </a:p>
          <a:p>
            <a:pPr algn="just" defTabSz="449263">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pt-BR" sz="2000">
              <a:latin typeface="Verdana" pitchFamily="34" charset="0"/>
            </a:endParaRPr>
          </a:p>
          <a:p>
            <a:pPr algn="just" defTabSz="449263">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2000">
                <a:latin typeface="Verdana" pitchFamily="34" charset="0"/>
              </a:rPr>
              <a:t>2.2 - Julgadas não prestadas, mas posteriormente apresentadas, essas não serão objeto de novo julgamento </a:t>
            </a:r>
            <a:r>
              <a:rPr lang="pt-BR" sz="2000">
                <a:effectLst>
                  <a:outerShdw blurRad="38100" dist="38100" dir="2700000" algn="tl">
                    <a:srgbClr val="C0C0C0"/>
                  </a:outerShdw>
                </a:effectLst>
                <a:latin typeface="Verdana" pitchFamily="34" charset="0"/>
              </a:rPr>
              <a:t>sendo considerada a sua apresentação apenas para fins de divulgação e de regularização no Cadastro Eleitoral ao término da legislatura.</a:t>
            </a:r>
            <a:endParaRPr lang="pt-BR" sz="2000">
              <a:latin typeface="Verdana" pitchFamily="34" charset="0"/>
            </a:endParaRPr>
          </a:p>
        </p:txBody>
      </p:sp>
      <p:sp>
        <p:nvSpPr>
          <p:cNvPr id="40963" name="Text Box 2"/>
          <p:cNvSpPr txBox="1">
            <a:spLocks noChangeArrowheads="1"/>
          </p:cNvSpPr>
          <p:nvPr/>
        </p:nvSpPr>
        <p:spPr bwMode="auto">
          <a:xfrm>
            <a:off x="250825" y="1873250"/>
            <a:ext cx="5616575" cy="647700"/>
          </a:xfrm>
          <a:prstGeom prst="rect">
            <a:avLst/>
          </a:prstGeom>
          <a:noFill/>
          <a:ln w="9525">
            <a:noFill/>
            <a:round/>
            <a:headEnd/>
            <a:tailEnd/>
          </a:ln>
        </p:spPr>
        <p:txBody>
          <a:bodyPr anchor="ctr"/>
          <a:lstStyle/>
          <a:p>
            <a:pPr defTabSz="449263">
              <a:buClr>
                <a:schemeClr val="tx1"/>
              </a:buClr>
              <a:buSzPct val="100000"/>
              <a:buFont typeface="Wingdings" pitchFamily="2" charset="2"/>
              <a:buChar char="q"/>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600">
                <a:latin typeface="Verdana" pitchFamily="34" charset="0"/>
              </a:rPr>
              <a:t> Conseqüências – Candidato</a:t>
            </a:r>
          </a:p>
        </p:txBody>
      </p:sp>
      <p:sp>
        <p:nvSpPr>
          <p:cNvPr id="40964" name="Rectangle 7"/>
          <p:cNvSpPr>
            <a:spLocks noChangeArrowheads="1"/>
          </p:cNvSpPr>
          <p:nvPr/>
        </p:nvSpPr>
        <p:spPr bwMode="auto">
          <a:xfrm>
            <a:off x="323850" y="2808288"/>
            <a:ext cx="4681538" cy="457200"/>
          </a:xfrm>
          <a:prstGeom prst="rect">
            <a:avLst/>
          </a:prstGeom>
          <a:noFill/>
          <a:ln w="9525">
            <a:noFill/>
            <a:round/>
            <a:headEnd/>
            <a:tailEnd/>
          </a:ln>
        </p:spPr>
        <p:txBody>
          <a:bodyPr wrap="none" lIns="90000" tIns="46800" rIns="90000" bIns="46800">
            <a:spAutoFit/>
          </a:bodyPr>
          <a:lstStyle/>
          <a:p>
            <a:pPr algn="just" defTabSz="449263">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400">
                <a:latin typeface="Verdana" pitchFamily="34" charset="0"/>
              </a:rPr>
              <a:t>    2 – Contas não prestadas:</a:t>
            </a:r>
          </a:p>
        </p:txBody>
      </p:sp>
      <p:sp>
        <p:nvSpPr>
          <p:cNvPr id="58378" name="Rectangle 10"/>
          <p:cNvSpPr>
            <a:spLocks noChangeArrowheads="1"/>
          </p:cNvSpPr>
          <p:nvPr/>
        </p:nvSpPr>
        <p:spPr bwMode="auto">
          <a:xfrm>
            <a:off x="250825" y="765175"/>
            <a:ext cx="6804025" cy="1079500"/>
          </a:xfrm>
          <a:prstGeom prst="rect">
            <a:avLst/>
          </a:prstGeom>
          <a:noFill/>
          <a:ln w="9525">
            <a:noFill/>
            <a:round/>
            <a:headEnd/>
            <a:tailEnd/>
          </a:ln>
          <a:effectLst/>
        </p:spPr>
        <p:txBody>
          <a:bodyPr lIns="90000" tIns="46800" rIns="90000" bIns="46800"/>
          <a:lstStyle/>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3200">
                <a:effectLst>
                  <a:outerShdw blurRad="38100" dist="38100" dir="2700000" algn="tl">
                    <a:srgbClr val="C0C0C0"/>
                  </a:outerShdw>
                </a:effectLst>
                <a:latin typeface="Verdana" pitchFamily="34" charset="0"/>
              </a:rPr>
              <a:t>PRESTAÇÃO DE CONTAS</a:t>
            </a:r>
          </a:p>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3200">
                <a:latin typeface="Verdana" pitchFamily="34" charset="0"/>
              </a:rPr>
              <a:t>Julgamento </a:t>
            </a:r>
            <a:r>
              <a:rPr lang="pt-BR" sz="2000">
                <a:latin typeface="Verdana" pitchFamily="34" charset="0"/>
              </a:rPr>
              <a:t>(continuação)</a:t>
            </a:r>
            <a:r>
              <a:rPr lang="pt-BR" sz="3200">
                <a:latin typeface="Verdana" pitchFamily="34" charset="0"/>
              </a:rPr>
              <a:t> </a:t>
            </a:r>
          </a:p>
        </p:txBody>
      </p:sp>
    </p:spTree>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755650" y="3240088"/>
            <a:ext cx="7993063" cy="1655762"/>
          </a:xfrm>
          <a:prstGeom prst="rect">
            <a:avLst/>
          </a:prstGeom>
          <a:noFill/>
          <a:ln w="9525">
            <a:noFill/>
            <a:round/>
            <a:headEnd/>
            <a:tailEnd/>
          </a:ln>
        </p:spPr>
        <p:txBody>
          <a:bodyPr/>
          <a:lstStyle/>
          <a:p>
            <a:pPr algn="just" defTabSz="449263">
              <a:spcBef>
                <a:spcPts val="750"/>
              </a:spcBef>
              <a:buClr>
                <a:srgbClr val="000000"/>
              </a:buClr>
              <a:buSzPct val="100000"/>
              <a:buFont typeface="Times New Roman" pitchFamily="18" charset="0"/>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pt-BR" sz="2000">
                <a:latin typeface="Verdana" pitchFamily="34" charset="0"/>
              </a:rPr>
              <a:t>1.1 – Suspensão, ao partido político, do direito ao recebimento de novas quotas do fundo partidário no ano seguinte ao trânsito em julgado da decisão das contas, sem prejuízo de os candidatos beneficiados responderem por abuso do poder econômico ou outras sanções cabíveis.</a:t>
            </a:r>
          </a:p>
        </p:txBody>
      </p:sp>
      <p:sp>
        <p:nvSpPr>
          <p:cNvPr id="41987" name="Text Box 2"/>
          <p:cNvSpPr txBox="1">
            <a:spLocks noChangeArrowheads="1"/>
          </p:cNvSpPr>
          <p:nvPr/>
        </p:nvSpPr>
        <p:spPr bwMode="auto">
          <a:xfrm>
            <a:off x="827088" y="5040313"/>
            <a:ext cx="7921625" cy="2060575"/>
          </a:xfrm>
          <a:prstGeom prst="rect">
            <a:avLst/>
          </a:prstGeom>
          <a:noFill/>
          <a:ln w="9525">
            <a:noFill/>
            <a:round/>
            <a:headEnd/>
            <a:tailEnd/>
          </a:ln>
        </p:spPr>
        <p:txBody>
          <a:bodyPr/>
          <a:lstStyle/>
          <a:p>
            <a:pPr algn="just" defTabSz="449263">
              <a:spcBef>
                <a:spcPts val="750"/>
              </a:spcBef>
              <a:buClr>
                <a:srgbClr val="000000"/>
              </a:buClr>
              <a:buSzPct val="100000"/>
              <a:buFont typeface="Times New Roman" pitchFamily="18" charset="0"/>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pt-BR" sz="2000">
                <a:latin typeface="Verdana" pitchFamily="34" charset="0"/>
              </a:rPr>
              <a:t>1.2 - Na hipótese de gastos irregulares de recursos do Fundo Partidário ou da ausência de sua comprovação, a decisão que julgar as contas determinará a devolução do valor correspondente ao Tesouro Nacional no prazo de 5 dias após o seu trânsito em julgado.</a:t>
            </a:r>
          </a:p>
        </p:txBody>
      </p:sp>
      <p:sp>
        <p:nvSpPr>
          <p:cNvPr id="41988" name="Text Box 2"/>
          <p:cNvSpPr txBox="1">
            <a:spLocks noChangeArrowheads="1"/>
          </p:cNvSpPr>
          <p:nvPr/>
        </p:nvSpPr>
        <p:spPr bwMode="auto">
          <a:xfrm>
            <a:off x="250825" y="1800225"/>
            <a:ext cx="8066088" cy="647700"/>
          </a:xfrm>
          <a:prstGeom prst="rect">
            <a:avLst/>
          </a:prstGeom>
          <a:noFill/>
          <a:ln w="9525">
            <a:noFill/>
            <a:round/>
            <a:headEnd/>
            <a:tailEnd/>
          </a:ln>
        </p:spPr>
        <p:txBody>
          <a:bodyPr anchor="ctr"/>
          <a:lstStyle/>
          <a:p>
            <a:pPr defTabSz="449263">
              <a:buClr>
                <a:schemeClr val="tx1"/>
              </a:buClr>
              <a:buSzPct val="100000"/>
              <a:buFont typeface="Wingdings" pitchFamily="2" charset="2"/>
              <a:buChar char="q"/>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600">
                <a:latin typeface="Verdana" pitchFamily="34" charset="0"/>
              </a:rPr>
              <a:t> Conseqüências – Partido político ou comitê</a:t>
            </a:r>
          </a:p>
        </p:txBody>
      </p:sp>
      <p:sp>
        <p:nvSpPr>
          <p:cNvPr id="41989" name="Rectangle 7"/>
          <p:cNvSpPr>
            <a:spLocks noChangeArrowheads="1"/>
          </p:cNvSpPr>
          <p:nvPr/>
        </p:nvSpPr>
        <p:spPr bwMode="auto">
          <a:xfrm>
            <a:off x="323850" y="2592388"/>
            <a:ext cx="7186613" cy="457200"/>
          </a:xfrm>
          <a:prstGeom prst="rect">
            <a:avLst/>
          </a:prstGeom>
          <a:noFill/>
          <a:ln w="9525">
            <a:noFill/>
            <a:round/>
            <a:headEnd/>
            <a:tailEnd/>
          </a:ln>
        </p:spPr>
        <p:txBody>
          <a:bodyPr wrap="none" lIns="90000" tIns="46800" rIns="90000" bIns="46800">
            <a:spAutoFit/>
          </a:bodyPr>
          <a:lstStyle/>
          <a:p>
            <a:pPr algn="just" defTabSz="449263">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400">
                <a:latin typeface="Verdana" pitchFamily="34" charset="0"/>
              </a:rPr>
              <a:t>    1. Desaprovação ou contas não prestadas:</a:t>
            </a:r>
          </a:p>
        </p:txBody>
      </p:sp>
      <p:sp>
        <p:nvSpPr>
          <p:cNvPr id="58378" name="Rectangle 10"/>
          <p:cNvSpPr>
            <a:spLocks noChangeArrowheads="1"/>
          </p:cNvSpPr>
          <p:nvPr/>
        </p:nvSpPr>
        <p:spPr bwMode="auto">
          <a:xfrm>
            <a:off x="250825" y="693738"/>
            <a:ext cx="6804025" cy="1079500"/>
          </a:xfrm>
          <a:prstGeom prst="rect">
            <a:avLst/>
          </a:prstGeom>
          <a:noFill/>
          <a:ln w="9525">
            <a:noFill/>
            <a:round/>
            <a:headEnd/>
            <a:tailEnd/>
          </a:ln>
          <a:effectLst/>
        </p:spPr>
        <p:txBody>
          <a:bodyPr lIns="90000" tIns="46800" rIns="90000" bIns="46800"/>
          <a:lstStyle/>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3200">
                <a:effectLst>
                  <a:outerShdw blurRad="38100" dist="38100" dir="2700000" algn="tl">
                    <a:srgbClr val="C0C0C0"/>
                  </a:outerShdw>
                </a:effectLst>
                <a:latin typeface="Verdana" pitchFamily="34" charset="0"/>
              </a:rPr>
              <a:t>PRESTAÇÃO DE CONTAS</a:t>
            </a:r>
          </a:p>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3200">
                <a:latin typeface="Verdana" pitchFamily="34" charset="0"/>
              </a:rPr>
              <a:t>Julgamento </a:t>
            </a:r>
            <a:r>
              <a:rPr lang="pt-BR" sz="2000">
                <a:latin typeface="Verdana" pitchFamily="34" charset="0"/>
              </a:rPr>
              <a:t>(continuação)</a:t>
            </a:r>
            <a:r>
              <a:rPr lang="pt-BR" sz="3200">
                <a:latin typeface="Verdana" pitchFamily="34" charset="0"/>
              </a:rPr>
              <a:t> </a:t>
            </a:r>
          </a:p>
        </p:txBody>
      </p:sp>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71" name="Rectangle 7"/>
          <p:cNvSpPr>
            <a:spLocks noGrp="1" noChangeArrowheads="1"/>
          </p:cNvSpPr>
          <p:nvPr>
            <p:ph type="title"/>
          </p:nvPr>
        </p:nvSpPr>
        <p:spPr>
          <a:xfrm>
            <a:off x="457200" y="476250"/>
            <a:ext cx="8229600" cy="1143000"/>
          </a:xfrm>
        </p:spPr>
        <p:txBody>
          <a:bodyPr/>
          <a:lstStyle/>
          <a:p>
            <a:pPr eaLnBrk="1" hangingPunct="1">
              <a:defRPr/>
            </a:pPr>
            <a:r>
              <a:rPr lang="pt-BR" sz="2400" b="1" smtClean="0">
                <a:solidFill>
                  <a:schemeClr val="tx1"/>
                </a:solidFill>
                <a:effectLst>
                  <a:outerShdw blurRad="38100" dist="38100" dir="2700000" algn="tl">
                    <a:srgbClr val="C0C0C0"/>
                  </a:outerShdw>
                </a:effectLst>
                <a:latin typeface="Verdana" pitchFamily="34" charset="0"/>
              </a:rPr>
              <a:t>ARRECADAÇÃO E GASTOS DE CAMPANHA</a:t>
            </a:r>
            <a:br>
              <a:rPr lang="pt-BR" sz="2400" b="1" smtClean="0">
                <a:solidFill>
                  <a:schemeClr val="tx1"/>
                </a:solidFill>
                <a:effectLst>
                  <a:outerShdw blurRad="38100" dist="38100" dir="2700000" algn="tl">
                    <a:srgbClr val="C0C0C0"/>
                  </a:outerShdw>
                </a:effectLst>
                <a:latin typeface="Verdana" pitchFamily="34" charset="0"/>
              </a:rPr>
            </a:br>
            <a:r>
              <a:rPr lang="pt-BR" sz="2000" b="1" smtClean="0">
                <a:solidFill>
                  <a:schemeClr val="tx1"/>
                </a:solidFill>
                <a:latin typeface="Verdana" pitchFamily="34" charset="0"/>
              </a:rPr>
              <a:t>Requisitos essenciais</a:t>
            </a:r>
          </a:p>
        </p:txBody>
      </p:sp>
      <p:sp>
        <p:nvSpPr>
          <p:cNvPr id="6147" name="Rectangle 8"/>
          <p:cNvSpPr>
            <a:spLocks noGrp="1" noChangeArrowheads="1"/>
          </p:cNvSpPr>
          <p:nvPr>
            <p:ph type="body" idx="1"/>
          </p:nvPr>
        </p:nvSpPr>
        <p:spPr/>
        <p:txBody>
          <a:bodyPr/>
          <a:lstStyle/>
          <a:p>
            <a:pPr eaLnBrk="1" hangingPunct="1">
              <a:lnSpc>
                <a:spcPct val="80000"/>
              </a:lnSpc>
            </a:pPr>
            <a:r>
              <a:rPr lang="pt-BR" sz="2000" smtClean="0"/>
              <a:t>A arrecadação de recursos e a realização de gastos de campanha, ainda que estimáveis em dinheiro, devem observar, independentemente da natureza, origem e valor dos recursos:</a:t>
            </a:r>
          </a:p>
          <a:p>
            <a:pPr eaLnBrk="1" hangingPunct="1">
              <a:lnSpc>
                <a:spcPct val="80000"/>
              </a:lnSpc>
              <a:buFontTx/>
              <a:buNone/>
            </a:pPr>
            <a:r>
              <a:rPr lang="pt-BR" sz="2000" smtClean="0"/>
              <a:t>         </a:t>
            </a:r>
          </a:p>
          <a:p>
            <a:pPr eaLnBrk="1" hangingPunct="1">
              <a:lnSpc>
                <a:spcPct val="80000"/>
              </a:lnSpc>
              <a:buFontTx/>
              <a:buNone/>
            </a:pPr>
            <a:r>
              <a:rPr lang="pt-BR" sz="2000" smtClean="0"/>
              <a:t>     </a:t>
            </a:r>
            <a:r>
              <a:rPr lang="pt-BR" sz="2000" b="1" u="sng" smtClean="0"/>
              <a:t>Candidato e Comitê Financeiro:</a:t>
            </a:r>
          </a:p>
          <a:p>
            <a:pPr eaLnBrk="1" hangingPunct="1">
              <a:lnSpc>
                <a:spcPct val="80000"/>
              </a:lnSpc>
              <a:buFontTx/>
              <a:buNone/>
            </a:pPr>
            <a:r>
              <a:rPr lang="pt-BR" sz="2000" b="1" smtClean="0"/>
              <a:t>	</a:t>
            </a:r>
            <a:r>
              <a:rPr lang="pt-BR" sz="2000" smtClean="0"/>
              <a:t>1 - Registro de candidatura ou do comitê financeiro;</a:t>
            </a:r>
          </a:p>
          <a:p>
            <a:pPr eaLnBrk="1" hangingPunct="1">
              <a:lnSpc>
                <a:spcPct val="80000"/>
              </a:lnSpc>
              <a:buFontTx/>
              <a:buNone/>
            </a:pPr>
            <a:r>
              <a:rPr lang="pt-BR" sz="2000" smtClean="0"/>
              <a:t>	2 - Inscrição no CNPJ de Campanha;</a:t>
            </a:r>
          </a:p>
          <a:p>
            <a:pPr eaLnBrk="1" hangingPunct="1">
              <a:lnSpc>
                <a:spcPct val="80000"/>
              </a:lnSpc>
              <a:buFontTx/>
              <a:buNone/>
            </a:pPr>
            <a:r>
              <a:rPr lang="pt-BR" sz="2000" smtClean="0"/>
              <a:t>	3 - Abertura de conta bancária específica e,</a:t>
            </a:r>
          </a:p>
          <a:p>
            <a:pPr eaLnBrk="1" hangingPunct="1">
              <a:lnSpc>
                <a:spcPct val="80000"/>
              </a:lnSpc>
              <a:buFontTx/>
              <a:buNone/>
            </a:pPr>
            <a:r>
              <a:rPr lang="pt-BR" sz="2000" smtClean="0"/>
              <a:t>	4 - Emissão de recibo eleitoral.</a:t>
            </a:r>
          </a:p>
          <a:p>
            <a:pPr eaLnBrk="1" hangingPunct="1">
              <a:lnSpc>
                <a:spcPct val="80000"/>
              </a:lnSpc>
            </a:pPr>
            <a:endParaRPr lang="pt-BR" sz="2000" smtClean="0"/>
          </a:p>
          <a:p>
            <a:pPr lvl="1" eaLnBrk="1" hangingPunct="1">
              <a:lnSpc>
                <a:spcPct val="80000"/>
              </a:lnSpc>
              <a:buFontTx/>
              <a:buNone/>
            </a:pPr>
            <a:r>
              <a:rPr lang="pt-BR" sz="1800" b="1" u="sng" smtClean="0"/>
              <a:t>Partido Político:</a:t>
            </a:r>
          </a:p>
          <a:p>
            <a:pPr eaLnBrk="1" hangingPunct="1">
              <a:lnSpc>
                <a:spcPct val="80000"/>
              </a:lnSpc>
              <a:buFontTx/>
              <a:buNone/>
            </a:pPr>
            <a:r>
              <a:rPr lang="pt-BR" sz="2000" b="1" smtClean="0"/>
              <a:t>	</a:t>
            </a:r>
            <a:r>
              <a:rPr lang="pt-BR" sz="2000" smtClean="0"/>
              <a:t>1 - Abertura de conta bancária específica, com o CNPJ já existente;</a:t>
            </a:r>
          </a:p>
          <a:p>
            <a:pPr eaLnBrk="1" hangingPunct="1">
              <a:lnSpc>
                <a:spcPct val="80000"/>
              </a:lnSpc>
              <a:buFontTx/>
              <a:buNone/>
            </a:pPr>
            <a:r>
              <a:rPr lang="pt-BR" sz="2000" smtClean="0"/>
              <a:t>	2 - Emissão de recibo eleitoral.</a:t>
            </a:r>
          </a:p>
          <a:p>
            <a:pPr eaLnBrk="1" hangingPunct="1">
              <a:lnSpc>
                <a:spcPct val="80000"/>
              </a:lnSpc>
            </a:pPr>
            <a:endParaRPr lang="pt-BR" sz="2000" smtClean="0"/>
          </a:p>
        </p:txBody>
      </p:sp>
    </p:spTree>
  </p:cSld>
  <p:clrMapOvr>
    <a:masterClrMapping/>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ChangeArrowheads="1"/>
          </p:cNvSpPr>
          <p:nvPr/>
        </p:nvSpPr>
        <p:spPr bwMode="auto">
          <a:xfrm>
            <a:off x="250825" y="2420938"/>
            <a:ext cx="8604250" cy="4464050"/>
          </a:xfrm>
          <a:prstGeom prst="rect">
            <a:avLst/>
          </a:prstGeom>
          <a:noFill/>
          <a:ln w="9525">
            <a:noFill/>
            <a:miter lim="800000"/>
            <a:headEnd/>
            <a:tailEnd/>
          </a:ln>
        </p:spPr>
        <p:txBody>
          <a:bodyPr/>
          <a:lstStyle/>
          <a:p>
            <a:pPr marL="342900" indent="-342900">
              <a:lnSpc>
                <a:spcPct val="90000"/>
              </a:lnSpc>
              <a:spcBef>
                <a:spcPct val="20000"/>
              </a:spcBef>
            </a:pPr>
            <a:r>
              <a:rPr lang="pt-BR" b="1" u="sng">
                <a:latin typeface="Verdana" pitchFamily="34" charset="0"/>
              </a:rPr>
              <a:t>Lei 9.504/97</a:t>
            </a:r>
          </a:p>
          <a:p>
            <a:pPr marL="742950" lvl="1" indent="-285750">
              <a:lnSpc>
                <a:spcPct val="90000"/>
              </a:lnSpc>
              <a:spcBef>
                <a:spcPct val="20000"/>
              </a:spcBef>
              <a:buFontTx/>
              <a:buChar char="–"/>
            </a:pPr>
            <a:r>
              <a:rPr lang="pt-BR">
                <a:latin typeface="Verdana" pitchFamily="34" charset="0"/>
              </a:rPr>
              <a:t>Art. 30 A – Representação por captação/aplicação irregular de recursos de campanha. Perda do registro/diploma;</a:t>
            </a:r>
          </a:p>
          <a:p>
            <a:pPr marL="742950" lvl="1" indent="-285750">
              <a:lnSpc>
                <a:spcPct val="90000"/>
              </a:lnSpc>
              <a:spcBef>
                <a:spcPct val="20000"/>
              </a:spcBef>
              <a:buFontTx/>
              <a:buChar char="–"/>
            </a:pPr>
            <a:r>
              <a:rPr lang="pt-BR" sz="600">
                <a:latin typeface="Verdana" pitchFamily="34" charset="0"/>
              </a:rPr>
              <a:t> </a:t>
            </a:r>
          </a:p>
          <a:p>
            <a:pPr marL="342900" indent="-342900">
              <a:lnSpc>
                <a:spcPct val="90000"/>
              </a:lnSpc>
              <a:spcBef>
                <a:spcPct val="20000"/>
              </a:spcBef>
            </a:pPr>
            <a:r>
              <a:rPr lang="pt-BR" b="1" u="sng">
                <a:latin typeface="Verdana" pitchFamily="34" charset="0"/>
              </a:rPr>
              <a:t>LC 64/90</a:t>
            </a:r>
          </a:p>
          <a:p>
            <a:pPr marL="742950" lvl="1" indent="-285750">
              <a:lnSpc>
                <a:spcPct val="90000"/>
              </a:lnSpc>
              <a:spcBef>
                <a:spcPct val="20000"/>
              </a:spcBef>
              <a:buFontTx/>
              <a:buChar char="–"/>
            </a:pPr>
            <a:r>
              <a:rPr lang="pt-BR">
                <a:latin typeface="Verdana" pitchFamily="34" charset="0"/>
              </a:rPr>
              <a:t>Art. 22 - AIJE – Abuso de poder econômico;</a:t>
            </a:r>
          </a:p>
          <a:p>
            <a:pPr marL="742950" lvl="1" indent="-285750">
              <a:lnSpc>
                <a:spcPct val="90000"/>
              </a:lnSpc>
              <a:spcBef>
                <a:spcPct val="20000"/>
              </a:spcBef>
            </a:pPr>
            <a:endParaRPr lang="pt-BR" sz="600" b="1" u="sng">
              <a:latin typeface="Verdana" pitchFamily="34" charset="0"/>
            </a:endParaRPr>
          </a:p>
          <a:p>
            <a:pPr marL="342900" indent="-342900">
              <a:lnSpc>
                <a:spcPct val="90000"/>
              </a:lnSpc>
              <a:spcBef>
                <a:spcPct val="20000"/>
              </a:spcBef>
            </a:pPr>
            <a:r>
              <a:rPr lang="pt-BR" b="1" u="sng">
                <a:latin typeface="Verdana" pitchFamily="34" charset="0"/>
              </a:rPr>
              <a:t>LC nº135/2010</a:t>
            </a:r>
            <a:r>
              <a:rPr lang="pt-BR" b="1">
                <a:latin typeface="Verdana" pitchFamily="34" charset="0"/>
              </a:rPr>
              <a:t> (ficha limpa) Inelegibilidade por 8 anos - alínea “j”:</a:t>
            </a:r>
          </a:p>
          <a:p>
            <a:pPr marL="742950" lvl="1" indent="-285750" algn="just">
              <a:lnSpc>
                <a:spcPct val="90000"/>
              </a:lnSpc>
              <a:spcBef>
                <a:spcPct val="20000"/>
              </a:spcBef>
              <a:buFontTx/>
              <a:buChar char="–"/>
            </a:pPr>
            <a:r>
              <a:rPr lang="pt-BR" i="1">
                <a:latin typeface="Verdana" pitchFamily="34" charset="0"/>
              </a:rPr>
              <a:t>os que forem condenados, em decisão transitada em julgado ou proferida por órgão colegiado da Justiça Eleitoral [...] por doação, captação ou gastos ilícitos de recursos de campanha...</a:t>
            </a:r>
            <a:r>
              <a:rPr lang="pt-BR">
                <a:latin typeface="Verdana" pitchFamily="34" charset="0"/>
              </a:rPr>
              <a:t>  </a:t>
            </a:r>
          </a:p>
          <a:p>
            <a:pPr marL="742950" lvl="1" indent="-285750" algn="just">
              <a:lnSpc>
                <a:spcPct val="90000"/>
              </a:lnSpc>
              <a:spcBef>
                <a:spcPct val="20000"/>
              </a:spcBef>
            </a:pPr>
            <a:endParaRPr lang="pt-BR" sz="600" b="1" u="sng">
              <a:latin typeface="Verdana" pitchFamily="34" charset="0"/>
            </a:endParaRPr>
          </a:p>
          <a:p>
            <a:pPr marL="342900" indent="-342900">
              <a:lnSpc>
                <a:spcPct val="90000"/>
              </a:lnSpc>
              <a:spcBef>
                <a:spcPct val="20000"/>
              </a:spcBef>
            </a:pPr>
            <a:r>
              <a:rPr lang="pt-BR" b="1" u="sng">
                <a:latin typeface="Verdana" pitchFamily="34" charset="0"/>
              </a:rPr>
              <a:t>Código Eleitoral</a:t>
            </a:r>
          </a:p>
          <a:p>
            <a:pPr marL="742950" lvl="1" indent="-285750">
              <a:lnSpc>
                <a:spcPct val="90000"/>
              </a:lnSpc>
              <a:spcBef>
                <a:spcPct val="20000"/>
              </a:spcBef>
              <a:buFontTx/>
              <a:buChar char="–"/>
            </a:pPr>
            <a:r>
              <a:rPr lang="pt-BR">
                <a:latin typeface="Verdana" pitchFamily="34" charset="0"/>
              </a:rPr>
              <a:t>Arts. 348 a 350 – Crime de falsidade ideológica eleitoral;</a:t>
            </a:r>
          </a:p>
          <a:p>
            <a:pPr marL="742950" lvl="1" indent="-285750">
              <a:lnSpc>
                <a:spcPct val="90000"/>
              </a:lnSpc>
              <a:spcBef>
                <a:spcPct val="20000"/>
              </a:spcBef>
            </a:pPr>
            <a:r>
              <a:rPr lang="pt-BR" sz="2000">
                <a:latin typeface="Verdana" pitchFamily="34" charset="0"/>
              </a:rPr>
              <a:t>	</a:t>
            </a:r>
            <a:endParaRPr lang="pt-BR" sz="2000" i="1">
              <a:latin typeface="Verdana" pitchFamily="34" charset="0"/>
            </a:endParaRPr>
          </a:p>
        </p:txBody>
      </p:sp>
      <p:sp>
        <p:nvSpPr>
          <p:cNvPr id="43011" name="Text Box 2"/>
          <p:cNvSpPr txBox="1">
            <a:spLocks noChangeArrowheads="1"/>
          </p:cNvSpPr>
          <p:nvPr/>
        </p:nvSpPr>
        <p:spPr bwMode="auto">
          <a:xfrm>
            <a:off x="250825" y="1773238"/>
            <a:ext cx="8066088" cy="647700"/>
          </a:xfrm>
          <a:prstGeom prst="rect">
            <a:avLst/>
          </a:prstGeom>
          <a:noFill/>
          <a:ln w="9525">
            <a:noFill/>
            <a:round/>
            <a:headEnd/>
            <a:tailEnd/>
          </a:ln>
        </p:spPr>
        <p:txBody>
          <a:bodyPr anchor="ctr"/>
          <a:lstStyle/>
          <a:p>
            <a:pPr defTabSz="449263">
              <a:buClr>
                <a:schemeClr val="tx1"/>
              </a:buClr>
              <a:buSzPct val="100000"/>
              <a:buFont typeface="Wingdings" pitchFamily="2" charset="2"/>
              <a:buChar char="q"/>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600">
                <a:latin typeface="Verdana" pitchFamily="34" charset="0"/>
              </a:rPr>
              <a:t> Conseqüências – Ações cabíveis</a:t>
            </a:r>
          </a:p>
        </p:txBody>
      </p:sp>
      <p:sp>
        <p:nvSpPr>
          <p:cNvPr id="58378" name="Rectangle 10"/>
          <p:cNvSpPr>
            <a:spLocks noChangeArrowheads="1"/>
          </p:cNvSpPr>
          <p:nvPr/>
        </p:nvSpPr>
        <p:spPr bwMode="auto">
          <a:xfrm>
            <a:off x="250825" y="693738"/>
            <a:ext cx="6804025" cy="1079500"/>
          </a:xfrm>
          <a:prstGeom prst="rect">
            <a:avLst/>
          </a:prstGeom>
          <a:noFill/>
          <a:ln w="9525">
            <a:noFill/>
            <a:round/>
            <a:headEnd/>
            <a:tailEnd/>
          </a:ln>
          <a:effectLst/>
        </p:spPr>
        <p:txBody>
          <a:bodyPr lIns="90000" tIns="46800" rIns="90000" bIns="46800"/>
          <a:lstStyle/>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3200">
                <a:effectLst>
                  <a:outerShdw blurRad="38100" dist="38100" dir="2700000" algn="tl">
                    <a:srgbClr val="C0C0C0"/>
                  </a:outerShdw>
                </a:effectLst>
                <a:latin typeface="Verdana" pitchFamily="34" charset="0"/>
              </a:rPr>
              <a:t>PRESTAÇÃO DE CONTAS</a:t>
            </a:r>
          </a:p>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3200">
                <a:latin typeface="Verdana" pitchFamily="34" charset="0"/>
              </a:rPr>
              <a:t>Julgamento </a:t>
            </a:r>
            <a:r>
              <a:rPr lang="pt-BR" sz="2000">
                <a:latin typeface="Verdana" pitchFamily="34" charset="0"/>
              </a:rPr>
              <a:t>(continuação)</a:t>
            </a:r>
            <a:r>
              <a:rPr lang="pt-BR" sz="3200">
                <a:latin typeface="Verdana" pitchFamily="34" charset="0"/>
              </a:rPr>
              <a:t> </a:t>
            </a:r>
          </a:p>
        </p:txBody>
      </p:sp>
    </p:spTree>
  </p:cSld>
  <p:clrMapOvr>
    <a:masterClrMapping/>
  </p:clrMapOvr>
  <p:transition spd="med">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ChangeArrowheads="1"/>
          </p:cNvSpPr>
          <p:nvPr/>
        </p:nvSpPr>
        <p:spPr bwMode="auto">
          <a:xfrm>
            <a:off x="179388" y="2241550"/>
            <a:ext cx="7488237" cy="500063"/>
          </a:xfrm>
          <a:prstGeom prst="rect">
            <a:avLst/>
          </a:prstGeom>
          <a:noFill/>
          <a:ln w="9525">
            <a:noFill/>
            <a:round/>
            <a:headEnd/>
            <a:tailEnd/>
          </a:ln>
        </p:spPr>
        <p:txBody>
          <a:bodyPr lIns="90000" tIns="46800" rIns="90000" bIns="46800"/>
          <a:lstStyle/>
          <a:p>
            <a:pPr algn="ctr" defTabSz="449263">
              <a:lnSpc>
                <a:spcPct val="90000"/>
              </a:lnSpc>
              <a:spcBef>
                <a:spcPts val="7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r>
              <a:rPr lang="pt-BR" sz="2800">
                <a:latin typeface="Verdana" pitchFamily="34" charset="0"/>
              </a:rPr>
              <a:t> Recursos </a:t>
            </a:r>
            <a:r>
              <a:rPr lang="pt-BR" sz="2400">
                <a:latin typeface="Verdana" pitchFamily="34" charset="0"/>
              </a:rPr>
              <a:t>(prazo de três dias da publicação)</a:t>
            </a:r>
          </a:p>
        </p:txBody>
      </p:sp>
      <p:sp>
        <p:nvSpPr>
          <p:cNvPr id="44035" name="Rectangle 4"/>
          <p:cNvSpPr>
            <a:spLocks noChangeArrowheads="1"/>
          </p:cNvSpPr>
          <p:nvPr/>
        </p:nvSpPr>
        <p:spPr bwMode="auto">
          <a:xfrm>
            <a:off x="468313" y="3079750"/>
            <a:ext cx="8280400" cy="1187450"/>
          </a:xfrm>
          <a:prstGeom prst="rect">
            <a:avLst/>
          </a:prstGeom>
          <a:noFill/>
          <a:ln w="9525">
            <a:noFill/>
            <a:round/>
            <a:headEnd/>
            <a:tailEnd/>
          </a:ln>
        </p:spPr>
        <p:txBody>
          <a:bodyPr lIns="90000" tIns="46800" rIns="90000" bIns="46800" anchor="ctr">
            <a:spAutoFit/>
          </a:bodyPr>
          <a:lstStyle/>
          <a:p>
            <a:pPr algn="just" defTabSz="449263">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400">
                <a:latin typeface="Verdana" pitchFamily="34" charset="0"/>
              </a:rPr>
              <a:t> Da decisão dos Juízes Eleitorais caberá recurso eleitoral para o Tribunal Regional Eleitoral em 3 dias a contar de sua publicação.</a:t>
            </a:r>
          </a:p>
        </p:txBody>
      </p:sp>
      <p:sp>
        <p:nvSpPr>
          <p:cNvPr id="44036" name="Rectangle 6"/>
          <p:cNvSpPr>
            <a:spLocks noChangeArrowheads="1"/>
          </p:cNvSpPr>
          <p:nvPr/>
        </p:nvSpPr>
        <p:spPr bwMode="auto">
          <a:xfrm>
            <a:off x="539750" y="4613275"/>
            <a:ext cx="8208963" cy="1552575"/>
          </a:xfrm>
          <a:prstGeom prst="rect">
            <a:avLst/>
          </a:prstGeom>
          <a:noFill/>
          <a:ln w="9525">
            <a:noFill/>
            <a:miter lim="800000"/>
            <a:headEnd/>
            <a:tailEnd/>
          </a:ln>
        </p:spPr>
        <p:txBody>
          <a:bodyPr anchor="ctr">
            <a:spAutoFit/>
          </a:bodyPr>
          <a:lstStyle/>
          <a:p>
            <a:pPr algn="just" eaLnBrk="0" hangingPunct="0">
              <a:buClr>
                <a:schemeClr val="tx1"/>
              </a:buClr>
              <a:buSzPct val="100000"/>
              <a:buFontTx/>
              <a:buChar char="•"/>
            </a:pPr>
            <a:r>
              <a:rPr lang="pt-BR" sz="2400">
                <a:latin typeface="Verdana" pitchFamily="34" charset="0"/>
              </a:rPr>
              <a:t> Do acórdão do TRE caberá recurso especial para o Tribunal Superior Eleitoral, nas hipóteses previstas nos incisos I e II do § 4o do art. 121 da Constituição Federal.</a:t>
            </a:r>
          </a:p>
        </p:txBody>
      </p:sp>
      <p:sp>
        <p:nvSpPr>
          <p:cNvPr id="58378" name="Rectangle 10"/>
          <p:cNvSpPr>
            <a:spLocks noChangeArrowheads="1"/>
          </p:cNvSpPr>
          <p:nvPr/>
        </p:nvSpPr>
        <p:spPr bwMode="auto">
          <a:xfrm>
            <a:off x="250825" y="765175"/>
            <a:ext cx="6804025" cy="1079500"/>
          </a:xfrm>
          <a:prstGeom prst="rect">
            <a:avLst/>
          </a:prstGeom>
          <a:noFill/>
          <a:ln w="9525">
            <a:noFill/>
            <a:round/>
            <a:headEnd/>
            <a:tailEnd/>
          </a:ln>
          <a:effectLst/>
        </p:spPr>
        <p:txBody>
          <a:bodyPr lIns="90000" tIns="46800" rIns="90000" bIns="46800"/>
          <a:lstStyle/>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3200">
                <a:effectLst>
                  <a:outerShdw blurRad="38100" dist="38100" dir="2700000" algn="tl">
                    <a:srgbClr val="C0C0C0"/>
                  </a:outerShdw>
                </a:effectLst>
                <a:latin typeface="Verdana" pitchFamily="34" charset="0"/>
              </a:rPr>
              <a:t>PRESTAÇÃO DE CONTAS</a:t>
            </a:r>
          </a:p>
          <a:p>
            <a:pP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r>
              <a:rPr lang="pt-BR" sz="3200">
                <a:latin typeface="Verdana" pitchFamily="34" charset="0"/>
              </a:rPr>
              <a:t>Julgamento </a:t>
            </a:r>
            <a:r>
              <a:rPr lang="pt-BR" sz="2000">
                <a:latin typeface="Verdana" pitchFamily="34" charset="0"/>
              </a:rPr>
              <a:t>(continuação)</a:t>
            </a:r>
            <a:r>
              <a:rPr lang="pt-BR" sz="3200">
                <a:latin typeface="Verdana" pitchFamily="34" charset="0"/>
              </a:rPr>
              <a:t> </a:t>
            </a:r>
          </a:p>
        </p:txBody>
      </p:sp>
    </p:spTree>
  </p:cSld>
  <p:clrMapOvr>
    <a:masterClrMapping/>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pt-BR" sz="3200" b="1" smtClean="0"/>
              <a:t>Gastos Eleitorais</a:t>
            </a:r>
          </a:p>
        </p:txBody>
      </p:sp>
      <p:sp>
        <p:nvSpPr>
          <p:cNvPr id="45059" name="Rectangle 3"/>
          <p:cNvSpPr>
            <a:spLocks noGrp="1" noChangeArrowheads="1"/>
          </p:cNvSpPr>
          <p:nvPr>
            <p:ph type="body" idx="1"/>
          </p:nvPr>
        </p:nvSpPr>
        <p:spPr>
          <a:xfrm>
            <a:off x="457200" y="1268413"/>
            <a:ext cx="8229600" cy="4857750"/>
          </a:xfrm>
        </p:spPr>
        <p:txBody>
          <a:bodyPr/>
          <a:lstStyle/>
          <a:p>
            <a:pPr eaLnBrk="1" hangingPunct="1">
              <a:lnSpc>
                <a:spcPct val="80000"/>
              </a:lnSpc>
            </a:pPr>
            <a:r>
              <a:rPr lang="pt-BR" sz="2400" smtClean="0"/>
              <a:t>Material impresso conjunto (§5º)</a:t>
            </a:r>
          </a:p>
          <a:p>
            <a:pPr eaLnBrk="1" hangingPunct="1">
              <a:lnSpc>
                <a:spcPct val="80000"/>
              </a:lnSpc>
              <a:buFontTx/>
              <a:buChar char="-"/>
            </a:pPr>
            <a:r>
              <a:rPr lang="pt-BR" sz="2400" smtClean="0"/>
              <a:t>Opção de declaração nas contas unicamente de quem houver arcado com as despesas, ou mediante rateio entre os beneficiados </a:t>
            </a:r>
          </a:p>
          <a:p>
            <a:pPr eaLnBrk="1" hangingPunct="1">
              <a:lnSpc>
                <a:spcPct val="80000"/>
              </a:lnSpc>
              <a:buFontTx/>
              <a:buChar char="-"/>
            </a:pPr>
            <a:r>
              <a:rPr lang="pt-BR" sz="2400" smtClean="0"/>
              <a:t>Exigência  de  cheque  nominal  ou transferência  bancária,  exceto  as  de pequeno valor</a:t>
            </a:r>
          </a:p>
          <a:p>
            <a:pPr eaLnBrk="1" hangingPunct="1">
              <a:lnSpc>
                <a:spcPct val="80000"/>
              </a:lnSpc>
              <a:buFontTx/>
              <a:buNone/>
            </a:pPr>
            <a:endParaRPr lang="pt-BR" sz="2400" smtClean="0"/>
          </a:p>
          <a:p>
            <a:pPr eaLnBrk="1" hangingPunct="1">
              <a:lnSpc>
                <a:spcPct val="80000"/>
              </a:lnSpc>
            </a:pPr>
            <a:r>
              <a:rPr lang="pt-BR" sz="2400" smtClean="0"/>
              <a:t>DESPESA  DE  PEQUENO  VALOR  (§2º art.30)</a:t>
            </a:r>
          </a:p>
          <a:p>
            <a:pPr eaLnBrk="1" hangingPunct="1">
              <a:lnSpc>
                <a:spcPct val="80000"/>
              </a:lnSpc>
              <a:buFontTx/>
              <a:buNone/>
            </a:pPr>
            <a:r>
              <a:rPr lang="pt-BR" sz="2400" smtClean="0"/>
              <a:t>-  reserva  individual  em  dinheiro  (Fundo de Caixa) por toda a campanha.</a:t>
            </a:r>
          </a:p>
          <a:p>
            <a:pPr eaLnBrk="1" hangingPunct="1">
              <a:lnSpc>
                <a:spcPct val="80000"/>
              </a:lnSpc>
              <a:buFontTx/>
              <a:buNone/>
            </a:pPr>
            <a:r>
              <a:rPr lang="pt-BR" sz="2400" smtClean="0"/>
              <a:t>-  retirado  da  conta  de  campanha  e comprovado por documento fiscal.</a:t>
            </a:r>
          </a:p>
          <a:p>
            <a:pPr eaLnBrk="1" hangingPunct="1">
              <a:lnSpc>
                <a:spcPct val="80000"/>
              </a:lnSpc>
              <a:buFontTx/>
              <a:buNone/>
            </a:pPr>
            <a:r>
              <a:rPr lang="pt-BR" sz="2400" smtClean="0"/>
              <a:t>-  valor  conforme  nº  de    eleitores. (Fortaleza: até R$50 mil)</a:t>
            </a:r>
          </a:p>
          <a:p>
            <a:pPr eaLnBrk="1" hangingPunct="1">
              <a:lnSpc>
                <a:spcPct val="80000"/>
              </a:lnSpc>
              <a:buFontTx/>
              <a:buNone/>
            </a:pPr>
            <a:r>
              <a:rPr lang="pt-BR" sz="2400" smtClean="0"/>
              <a:t>- valor individual até R$300,00</a:t>
            </a:r>
          </a:p>
        </p:txBody>
      </p:sp>
    </p:spTree>
  </p:cSld>
  <p:clrMapOvr>
    <a:masterClrMapping/>
  </p:clrMapOvr>
  <p:transition spd="med">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Imagem 3" descr="Imagem16.jpg"/>
          <p:cNvPicPr>
            <a:picLocks noChangeAspect="1"/>
          </p:cNvPicPr>
          <p:nvPr>
            <p:ph type="body" idx="1"/>
          </p:nvPr>
        </p:nvPicPr>
        <p:blipFill>
          <a:blip r:embed="rId2" cstate="print"/>
          <a:srcRect/>
          <a:stretch>
            <a:fillRect/>
          </a:stretch>
        </p:blipFill>
        <p:spPr>
          <a:xfrm>
            <a:off x="0" y="0"/>
            <a:ext cx="9144000" cy="6858000"/>
          </a:xfrm>
          <a:noFill/>
        </p:spPr>
      </p:pic>
      <p:sp>
        <p:nvSpPr>
          <p:cNvPr id="46083" name="CaixaDeTexto 4"/>
          <p:cNvSpPr txBox="1">
            <a:spLocks noChangeArrowheads="1"/>
          </p:cNvSpPr>
          <p:nvPr/>
        </p:nvSpPr>
        <p:spPr bwMode="auto">
          <a:xfrm>
            <a:off x="827088" y="1196975"/>
            <a:ext cx="3168650" cy="641350"/>
          </a:xfrm>
          <a:prstGeom prst="rect">
            <a:avLst/>
          </a:prstGeom>
          <a:noFill/>
          <a:ln w="9525">
            <a:noFill/>
            <a:miter lim="800000"/>
            <a:headEnd/>
            <a:tailEnd/>
          </a:ln>
        </p:spPr>
        <p:txBody>
          <a:bodyPr lIns="91373" tIns="45687" rIns="91373" bIns="45687">
            <a:spAutoFit/>
          </a:bodyPr>
          <a:lstStyle/>
          <a:p>
            <a:pPr algn="ctr"/>
            <a:r>
              <a:rPr lang="pt-BR" sz="3600">
                <a:solidFill>
                  <a:srgbClr val="FF0000"/>
                </a:solidFill>
                <a:latin typeface="Arial Black" pitchFamily="34" charset="0"/>
                <a:cs typeface="Arial" charset="0"/>
              </a:rPr>
              <a:t>DUVIDAS</a:t>
            </a:r>
          </a:p>
        </p:txBody>
      </p:sp>
    </p:spTree>
  </p:cSld>
  <p:clrMapOvr>
    <a:masterClrMapping/>
  </p:clrMapOvr>
  <p:transition spd="med">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2411413" y="381000"/>
          <a:ext cx="3987800" cy="6477000"/>
        </p:xfrm>
        <a:graphic>
          <a:graphicData uri="http://schemas.openxmlformats.org/presentationml/2006/ole">
            <p:oleObj spid="_x0000_s1026" name="Clip" r:id="rId4" imgW="3466800" imgH="5631840" progId="MS_ClipArt_Gallery.2">
              <p:embed/>
            </p:oleObj>
          </a:graphicData>
        </a:graphic>
      </p:graphicFrame>
      <p:sp>
        <p:nvSpPr>
          <p:cNvPr id="205827" name="Rectangle 3"/>
          <p:cNvSpPr>
            <a:spLocks noGrp="1" noChangeArrowheads="1"/>
          </p:cNvSpPr>
          <p:nvPr>
            <p:ph type="title"/>
          </p:nvPr>
        </p:nvSpPr>
        <p:spPr/>
        <p:txBody>
          <a:bodyPr lIns="85341" tIns="42670" rIns="85341" bIns="42670" anchor="t"/>
          <a:lstStyle/>
          <a:p>
            <a:pPr eaLnBrk="1" hangingPunct="1">
              <a:lnSpc>
                <a:spcPct val="120000"/>
              </a:lnSpc>
              <a:defRPr/>
            </a:pPr>
            <a:r>
              <a:rPr lang="pt-BR" sz="6000" i="1" smtClean="0">
                <a:solidFill>
                  <a:srgbClr val="CC3300"/>
                </a:solidFill>
                <a:effectLst>
                  <a:outerShdw blurRad="38100" dist="38100" dir="2700000" algn="tl">
                    <a:srgbClr val="C0C0C0"/>
                  </a:outerShdw>
                </a:effectLst>
              </a:rPr>
              <a:t/>
            </a:r>
            <a:br>
              <a:rPr lang="pt-BR" sz="6000" i="1" smtClean="0">
                <a:solidFill>
                  <a:srgbClr val="CC3300"/>
                </a:solidFill>
                <a:effectLst>
                  <a:outerShdw blurRad="38100" dist="38100" dir="2700000" algn="tl">
                    <a:srgbClr val="C0C0C0"/>
                  </a:outerShdw>
                </a:effectLst>
              </a:rPr>
            </a:br>
            <a:r>
              <a:rPr lang="pt-BR" sz="6000" b="1" i="1" smtClean="0">
                <a:solidFill>
                  <a:srgbClr val="CC3300"/>
                </a:solidFill>
                <a:effectLst>
                  <a:outerShdw blurRad="38100" dist="38100" dir="2700000" algn="tl">
                    <a:srgbClr val="C0C0C0"/>
                  </a:outerShdw>
                </a:effectLst>
              </a:rPr>
              <a:t>OBRIGADO A TODOS PELA ATENÇÃO</a:t>
            </a:r>
          </a:p>
        </p:txBody>
      </p:sp>
      <p:sp>
        <p:nvSpPr>
          <p:cNvPr id="1028" name="Rectangle 4"/>
          <p:cNvSpPr>
            <a:spLocks noChangeArrowheads="1"/>
          </p:cNvSpPr>
          <p:nvPr/>
        </p:nvSpPr>
        <p:spPr bwMode="auto">
          <a:xfrm>
            <a:off x="0" y="4076700"/>
            <a:ext cx="9144000" cy="2016125"/>
          </a:xfrm>
          <a:prstGeom prst="rect">
            <a:avLst/>
          </a:prstGeom>
          <a:noFill/>
          <a:ln w="9525">
            <a:noFill/>
            <a:miter lim="800000"/>
            <a:headEnd/>
            <a:tailEnd/>
          </a:ln>
        </p:spPr>
        <p:txBody>
          <a:bodyPr lIns="91434" tIns="45717" rIns="91434" bIns="45717" anchor="ctr"/>
          <a:lstStyle/>
          <a:p>
            <a:pPr algn="ctr" defTabSz="854075"/>
            <a:r>
              <a:rPr lang="pt-BR" sz="2800" b="1"/>
              <a:t>Francisco Antonio Inacio</a:t>
            </a:r>
            <a:br>
              <a:rPr lang="pt-BR" sz="2800" b="1"/>
            </a:br>
            <a:r>
              <a:rPr lang="pt-BR" sz="2800" b="1"/>
              <a:t>Contador</a:t>
            </a:r>
            <a:br>
              <a:rPr lang="pt-BR" sz="2800" b="1"/>
            </a:br>
            <a:r>
              <a:rPr lang="pt-BR" sz="2800" b="1"/>
              <a:t>Coordenador do CRC-CE na Região do Cariri </a:t>
            </a:r>
            <a:br>
              <a:rPr lang="pt-BR" sz="2800" b="1"/>
            </a:br>
            <a:r>
              <a:rPr lang="pt-BR" sz="2800" b="1"/>
              <a:t>E-mail: inacio@baydejbc.com.br</a:t>
            </a:r>
            <a:br>
              <a:rPr lang="pt-BR" sz="2800" b="1"/>
            </a:br>
            <a:r>
              <a:rPr lang="pt-BR" sz="2800" b="1"/>
              <a:t>Fone: (88) 9963-8524</a:t>
            </a:r>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611188" y="1052513"/>
            <a:ext cx="7772400" cy="1008062"/>
          </a:xfrm>
          <a:prstGeom prst="rect">
            <a:avLst/>
          </a:prstGeom>
          <a:noFill/>
          <a:ln w="9525">
            <a:noFill/>
            <a:round/>
            <a:headEnd/>
            <a:tailEnd/>
          </a:ln>
          <a:effectLst/>
        </p:spPr>
        <p:txBody>
          <a:bodyPr lIns="90000" tIns="46800" rIns="90000" bIns="46800"/>
          <a:lstStyle/>
          <a:p>
            <a:pPr algn="ctr" defTabSz="449263">
              <a:lnSpc>
                <a:spcPct val="90000"/>
              </a:lnSpc>
              <a:spcBef>
                <a:spcPts val="800"/>
              </a:spcBef>
              <a:buClr>
                <a:srgbClr val="000000"/>
              </a:buClr>
              <a:buSzPct val="100000"/>
              <a:buFont typeface="Times New Roman" pitchFamily="18" charset="0"/>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pPr>
            <a:endParaRPr lang="pt-BR" sz="3200">
              <a:solidFill>
                <a:srgbClr val="FFFF66"/>
              </a:solidFill>
              <a:effectLst>
                <a:outerShdw blurRad="38100" dist="38100" dir="2700000" algn="tl">
                  <a:srgbClr val="C0C0C0"/>
                </a:outerShdw>
              </a:effectLst>
              <a:latin typeface="Times New Roman" pitchFamily="18" charset="0"/>
            </a:endParaRPr>
          </a:p>
        </p:txBody>
      </p:sp>
      <p:sp>
        <p:nvSpPr>
          <p:cNvPr id="22531" name="Rectangle 3"/>
          <p:cNvSpPr>
            <a:spLocks noChangeArrowheads="1"/>
          </p:cNvSpPr>
          <p:nvPr/>
        </p:nvSpPr>
        <p:spPr bwMode="auto">
          <a:xfrm>
            <a:off x="323850" y="981075"/>
            <a:ext cx="6029325" cy="503238"/>
          </a:xfrm>
          <a:prstGeom prst="rect">
            <a:avLst/>
          </a:prstGeom>
          <a:noFill/>
          <a:ln w="9525">
            <a:noFill/>
            <a:round/>
            <a:headEnd/>
            <a:tailEnd/>
          </a:ln>
          <a:effectLst/>
        </p:spPr>
        <p:txBody>
          <a:bodyPr lIns="90000" tIns="46800" rIns="90000" bIns="46800">
            <a:spAutoFit/>
          </a:bodyPr>
          <a:lstStyle/>
          <a:p>
            <a:pPr defTabSz="449263">
              <a:lnSpc>
                <a:spcPct val="90000"/>
              </a:lnSpc>
              <a:spcBef>
                <a:spcPts val="6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effectLst>
                  <a:outerShdw blurRad="38100" dist="38100" dir="2700000" algn="tl">
                    <a:srgbClr val="C0C0C0"/>
                  </a:outerShdw>
                </a:effectLst>
                <a:latin typeface="Verdana" pitchFamily="34" charset="0"/>
              </a:rPr>
              <a:t>COMITÊS FINANCEIROS</a:t>
            </a:r>
          </a:p>
        </p:txBody>
      </p:sp>
      <p:sp>
        <p:nvSpPr>
          <p:cNvPr id="7172" name="Text Box 4"/>
          <p:cNvSpPr txBox="1">
            <a:spLocks noChangeArrowheads="1"/>
          </p:cNvSpPr>
          <p:nvPr/>
        </p:nvSpPr>
        <p:spPr bwMode="auto">
          <a:xfrm>
            <a:off x="395288" y="1484313"/>
            <a:ext cx="4321175" cy="503237"/>
          </a:xfrm>
          <a:prstGeom prst="rect">
            <a:avLst/>
          </a:prstGeom>
          <a:noFill/>
          <a:ln w="9525">
            <a:noFill/>
            <a:round/>
            <a:headEnd/>
            <a:tailEnd/>
          </a:ln>
        </p:spPr>
        <p:txBody>
          <a:bodyPr/>
          <a:lstStyle/>
          <a:p>
            <a:pPr defTabSz="449263">
              <a:lnSpc>
                <a:spcPct val="90000"/>
              </a:lnSpc>
              <a:spcBef>
                <a:spcPts val="650"/>
              </a:spcBef>
              <a:buClr>
                <a:srgbClr val="000000"/>
              </a:buClr>
              <a:buSzPct val="100000"/>
              <a:buFont typeface="Times New Roman" pitchFamily="18" charset="0"/>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pt-BR" sz="2600">
                <a:latin typeface="Verdana" pitchFamily="34" charset="0"/>
              </a:rPr>
              <a:t>Constituição e Registro</a:t>
            </a:r>
          </a:p>
        </p:txBody>
      </p:sp>
      <p:sp>
        <p:nvSpPr>
          <p:cNvPr id="7173" name="Text Box 5"/>
          <p:cNvSpPr txBox="1">
            <a:spLocks noChangeArrowheads="1"/>
          </p:cNvSpPr>
          <p:nvPr/>
        </p:nvSpPr>
        <p:spPr bwMode="auto">
          <a:xfrm>
            <a:off x="323850" y="2060575"/>
            <a:ext cx="8388350" cy="3752850"/>
          </a:xfrm>
          <a:prstGeom prst="rect">
            <a:avLst/>
          </a:prstGeom>
          <a:noFill/>
          <a:ln w="9525">
            <a:noFill/>
            <a:round/>
            <a:headEnd/>
            <a:tailEnd/>
          </a:ln>
        </p:spPr>
        <p:txBody>
          <a:bodyPr lIns="90000" tIns="46800" rIns="90000" bIns="46800">
            <a:spAutoFit/>
          </a:bodyPr>
          <a:lstStyle/>
          <a:p>
            <a:pPr marL="357188" indent="-357188" algn="just" defTabSz="449263">
              <a:spcBef>
                <a:spcPts val="1438"/>
              </a:spcBef>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a:latin typeface="Verdana" pitchFamily="34" charset="0"/>
              </a:rPr>
              <a:t>Deverão se constituir até 10 (dez) dias após convenção partidária e registrados junto ao Tribunal Eleitoral até 05 (cinco) dias após sua constituição;</a:t>
            </a:r>
          </a:p>
          <a:p>
            <a:pPr marL="357188" indent="-357188" algn="just" defTabSz="449263">
              <a:spcBef>
                <a:spcPts val="1438"/>
              </a:spcBef>
              <a:buClr>
                <a:srgbClr val="FFFFFF"/>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1200">
              <a:latin typeface="Verdana" pitchFamily="34" charset="0"/>
            </a:endParaRPr>
          </a:p>
          <a:p>
            <a:pPr marL="357188" indent="-357188" algn="just" defTabSz="449263">
              <a:spcBef>
                <a:spcPts val="1438"/>
              </a:spcBef>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a:latin typeface="Verdana" pitchFamily="34" charset="0"/>
              </a:rPr>
              <a:t>Requerimento de Registro do Comitê Financeiro (</a:t>
            </a:r>
            <a:r>
              <a:rPr lang="pt-BR" sz="2100" b="1" i="1">
                <a:latin typeface="Verdana" pitchFamily="34" charset="0"/>
              </a:rPr>
              <a:t>RRCF</a:t>
            </a:r>
            <a:r>
              <a:rPr lang="pt-BR" sz="2100">
                <a:latin typeface="Verdana" pitchFamily="34" charset="0"/>
              </a:rPr>
              <a:t>), em meio eletrônico, gerado a partir do  – </a:t>
            </a:r>
            <a:r>
              <a:rPr lang="pt-BR" sz="2100" i="1">
                <a:latin typeface="Verdana" pitchFamily="34" charset="0"/>
              </a:rPr>
              <a:t>SRCF2012 - </a:t>
            </a:r>
            <a:r>
              <a:rPr lang="pt-BR" sz="2100">
                <a:latin typeface="Verdana" pitchFamily="34" charset="0"/>
              </a:rPr>
              <a:t>Sistema de Registro de Comitê Financeiro, a ser disponibilizado pela Justiça Eleitoral;</a:t>
            </a:r>
          </a:p>
          <a:p>
            <a:pPr marL="357188" indent="-357188" algn="just" defTabSz="449263">
              <a:spcBef>
                <a:spcPts val="1438"/>
              </a:spcBef>
              <a:buClr>
                <a:srgbClr val="FFFFFF"/>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1200">
              <a:latin typeface="Verdana" pitchFamily="34" charset="0"/>
            </a:endParaRPr>
          </a:p>
          <a:p>
            <a:pPr marL="357188" indent="-357188" algn="just" defTabSz="449263">
              <a:spcBef>
                <a:spcPts val="1438"/>
              </a:spcBef>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a:latin typeface="Verdana" pitchFamily="34" charset="0"/>
              </a:rPr>
              <a:t>Tipos de Comitê: Único  /  Prefeito  /  Vereador</a:t>
            </a:r>
          </a:p>
        </p:txBody>
      </p:sp>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5"/>
          <p:cNvSpPr txBox="1">
            <a:spLocks noChangeArrowheads="1"/>
          </p:cNvSpPr>
          <p:nvPr/>
        </p:nvSpPr>
        <p:spPr bwMode="auto">
          <a:xfrm>
            <a:off x="250825" y="1916113"/>
            <a:ext cx="8424863" cy="4386262"/>
          </a:xfrm>
          <a:prstGeom prst="rect">
            <a:avLst/>
          </a:prstGeom>
          <a:noFill/>
          <a:ln w="9525">
            <a:noFill/>
            <a:round/>
            <a:headEnd/>
            <a:tailEnd/>
          </a:ln>
        </p:spPr>
        <p:txBody>
          <a:bodyPr lIns="90000" tIns="46800" rIns="90000" bIns="46800">
            <a:spAutoFit/>
          </a:bodyPr>
          <a:lstStyle/>
          <a:p>
            <a:pPr marL="357188" indent="-357188" algn="just" defTabSz="449263">
              <a:spcBef>
                <a:spcPts val="1438"/>
              </a:spcBef>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b="1" u="sng">
                <a:latin typeface="Verdana" pitchFamily="34" charset="0"/>
              </a:rPr>
              <a:t>Documentos a apresentar à Justiça Eleitoral: </a:t>
            </a:r>
          </a:p>
          <a:p>
            <a:pPr marL="357188" indent="-357188" algn="just" defTabSz="449263">
              <a:spcBef>
                <a:spcPts val="1438"/>
              </a:spcBef>
              <a:buClr>
                <a:srgbClr val="FFFFFF"/>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I - original ou cópia autenticada da ata da reunião lavrada pelo partido na qual foi deliberada a sua constituição; </a:t>
            </a:r>
          </a:p>
          <a:p>
            <a:pPr marL="357188" indent="-357188" algn="just" defTabSz="449263">
              <a:spcBef>
                <a:spcPts val="1438"/>
              </a:spcBef>
              <a:buClr>
                <a:srgbClr val="FFFFFF"/>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400">
              <a:latin typeface="Verdana" pitchFamily="34" charset="0"/>
            </a:endParaRPr>
          </a:p>
          <a:p>
            <a:pPr marL="357188" indent="-357188" algn="just" defTabSz="449263">
              <a:spcBef>
                <a:spcPts val="600"/>
              </a:spcBef>
              <a:buClr>
                <a:srgbClr val="FFFFFF"/>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II - relação nominal de seus membros, com as suas funções, respectivas assinaturas e  números de CPFs;</a:t>
            </a:r>
          </a:p>
          <a:p>
            <a:pPr marL="357188" indent="-357188" algn="just" defTabSz="449263">
              <a:spcBef>
                <a:spcPts val="1438"/>
              </a:spcBef>
              <a:buClr>
                <a:srgbClr val="FFFFFF"/>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400">
              <a:latin typeface="Verdana" pitchFamily="34" charset="0"/>
            </a:endParaRPr>
          </a:p>
          <a:p>
            <a:pPr marL="357188" indent="-357188" algn="just" defTabSz="449263">
              <a:spcBef>
                <a:spcPts val="600"/>
              </a:spcBef>
              <a:buClr>
                <a:srgbClr val="FFFFFF"/>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III - comprovante de regularidade dos CPFs perante a RFB;</a:t>
            </a:r>
          </a:p>
          <a:p>
            <a:pPr marL="357188" indent="-357188" algn="just" defTabSz="449263">
              <a:spcBef>
                <a:spcPts val="600"/>
              </a:spcBef>
              <a:buClr>
                <a:srgbClr val="FFFFFF"/>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400">
              <a:latin typeface="Verdana" pitchFamily="34" charset="0"/>
            </a:endParaRPr>
          </a:p>
          <a:p>
            <a:pPr marL="357188" indent="-357188" algn="just" defTabSz="449263">
              <a:spcBef>
                <a:spcPts val="600"/>
              </a:spcBef>
              <a:buClr>
                <a:srgbClr val="FFFFFF"/>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IV - endereço e número de telefone e de fac-símile por meio dos quais os membros do CF poderão receber notificações, intimações e comunicados da Justiça Eleitoral;</a:t>
            </a:r>
          </a:p>
          <a:p>
            <a:pPr marL="357188" indent="-357188" algn="just" defTabSz="449263">
              <a:spcBef>
                <a:spcPts val="600"/>
              </a:spcBef>
              <a:buClr>
                <a:srgbClr val="FFFFFF"/>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400">
              <a:latin typeface="Verdana" pitchFamily="34" charset="0"/>
            </a:endParaRPr>
          </a:p>
          <a:p>
            <a:pPr marL="357188" indent="-357188" algn="just" defTabSz="449263">
              <a:spcBef>
                <a:spcPts val="600"/>
              </a:spcBef>
              <a:buClr>
                <a:srgbClr val="FFFFFF"/>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V - mídia eletrônica contendo o RRCF assinado.</a:t>
            </a:r>
            <a:endParaRPr lang="pt-BR" sz="2000" b="1">
              <a:latin typeface="Verdana" pitchFamily="34" charset="0"/>
            </a:endParaRPr>
          </a:p>
        </p:txBody>
      </p:sp>
      <p:sp>
        <p:nvSpPr>
          <p:cNvPr id="22531" name="Rectangle 3"/>
          <p:cNvSpPr>
            <a:spLocks noChangeArrowheads="1"/>
          </p:cNvSpPr>
          <p:nvPr/>
        </p:nvSpPr>
        <p:spPr bwMode="auto">
          <a:xfrm>
            <a:off x="395288" y="836613"/>
            <a:ext cx="6029325" cy="503237"/>
          </a:xfrm>
          <a:prstGeom prst="rect">
            <a:avLst/>
          </a:prstGeom>
          <a:noFill/>
          <a:ln w="9525">
            <a:noFill/>
            <a:round/>
            <a:headEnd/>
            <a:tailEnd/>
          </a:ln>
          <a:effectLst/>
        </p:spPr>
        <p:txBody>
          <a:bodyPr lIns="90000" tIns="46800" rIns="90000" bIns="46800">
            <a:spAutoFit/>
          </a:bodyPr>
          <a:lstStyle/>
          <a:p>
            <a:pPr defTabSz="449263">
              <a:lnSpc>
                <a:spcPct val="90000"/>
              </a:lnSpc>
              <a:spcBef>
                <a:spcPts val="6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000">
                <a:effectLst>
                  <a:outerShdw blurRad="38100" dist="38100" dir="2700000" algn="tl">
                    <a:srgbClr val="C0C0C0"/>
                  </a:outerShdw>
                </a:effectLst>
                <a:latin typeface="Verdana" pitchFamily="34" charset="0"/>
              </a:rPr>
              <a:t>COMITÊS FINANCEIROS</a:t>
            </a:r>
          </a:p>
        </p:txBody>
      </p:sp>
      <p:sp>
        <p:nvSpPr>
          <p:cNvPr id="8196" name="Text Box 4"/>
          <p:cNvSpPr txBox="1">
            <a:spLocks noChangeArrowheads="1"/>
          </p:cNvSpPr>
          <p:nvPr/>
        </p:nvSpPr>
        <p:spPr bwMode="auto">
          <a:xfrm>
            <a:off x="468313" y="1268413"/>
            <a:ext cx="4321175" cy="503237"/>
          </a:xfrm>
          <a:prstGeom prst="rect">
            <a:avLst/>
          </a:prstGeom>
          <a:noFill/>
          <a:ln w="9525">
            <a:noFill/>
            <a:round/>
            <a:headEnd/>
            <a:tailEnd/>
          </a:ln>
        </p:spPr>
        <p:txBody>
          <a:bodyPr/>
          <a:lstStyle/>
          <a:p>
            <a:pPr defTabSz="449263">
              <a:lnSpc>
                <a:spcPct val="90000"/>
              </a:lnSpc>
              <a:spcBef>
                <a:spcPts val="650"/>
              </a:spcBef>
              <a:buClr>
                <a:srgbClr val="000000"/>
              </a:buClr>
              <a:buSzPct val="100000"/>
              <a:buFont typeface="Times New Roman" pitchFamily="18" charset="0"/>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pt-BR" sz="2600">
                <a:latin typeface="Verdana" pitchFamily="34" charset="0"/>
              </a:rPr>
              <a:t>Constituição e Registro</a:t>
            </a: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ChangeArrowheads="1"/>
          </p:cNvSpPr>
          <p:nvPr/>
        </p:nvSpPr>
        <p:spPr bwMode="auto">
          <a:xfrm>
            <a:off x="395288" y="2205038"/>
            <a:ext cx="8572500" cy="3749675"/>
          </a:xfrm>
          <a:prstGeom prst="rect">
            <a:avLst/>
          </a:prstGeom>
          <a:noFill/>
          <a:ln w="9525">
            <a:noFill/>
            <a:round/>
            <a:headEnd/>
            <a:tailEnd/>
          </a:ln>
        </p:spPr>
        <p:txBody>
          <a:bodyPr lIns="90000" tIns="46800" rIns="90000" bIns="46800">
            <a:spAutoFit/>
          </a:bodyPr>
          <a:lstStyle/>
          <a:p>
            <a:pPr marL="265113" indent="-265113" algn="just" defTabSz="449263">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 Para o candidato e CF será concedido automaticamente pela RFB, em até 3 dias, após os pedidos de registro junto à JE, desde que regulares os respectivos CPFs;</a:t>
            </a:r>
          </a:p>
          <a:p>
            <a:pPr marL="265113" indent="-265113" algn="just" defTabSz="449263">
              <a:buClr>
                <a:srgbClr val="FFFF00"/>
              </a:buClr>
              <a:buSzPct val="100000"/>
              <a:buFont typeface="Wingdings" pitchFamily="2" charset="2"/>
              <a:buChar char="ü"/>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000">
              <a:latin typeface="Verdana" pitchFamily="34" charset="0"/>
            </a:endParaRPr>
          </a:p>
          <a:p>
            <a:pPr marL="265113" indent="-265113" algn="just" defTabSz="449263">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 Partidos políticos deverão utilizar o CNPJ já existente;</a:t>
            </a:r>
          </a:p>
          <a:p>
            <a:pPr marL="265113" indent="-265113" algn="just" defTabSz="449263">
              <a:buClr>
                <a:srgbClr val="FFFF00"/>
              </a:buClr>
              <a:buSzPct val="100000"/>
              <a:buFont typeface="Wingdings" pitchFamily="2" charset="2"/>
              <a:buChar char="ü"/>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000">
              <a:latin typeface="Verdana" pitchFamily="34" charset="0"/>
            </a:endParaRPr>
          </a:p>
          <a:p>
            <a:pPr marL="265113" indent="-265113" algn="just" defTabSz="449263">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 Consulta da disponibilização do CNPJ nas páginas da RFB e TSE na Internet em: </a:t>
            </a:r>
            <a:r>
              <a:rPr lang="pt-BR" sz="2000">
                <a:latin typeface="Verdana" pitchFamily="34" charset="0"/>
                <a:hlinkClick r:id="rId2"/>
              </a:rPr>
              <a:t>www.receita.fazenda.gov.br</a:t>
            </a:r>
            <a:r>
              <a:rPr lang="pt-BR" sz="2000">
                <a:latin typeface="Verdana" pitchFamily="34" charset="0"/>
              </a:rPr>
              <a:t> e </a:t>
            </a:r>
            <a:r>
              <a:rPr lang="pt-BR" sz="2000">
                <a:latin typeface="Verdana" pitchFamily="34" charset="0"/>
                <a:hlinkClick r:id="rId3"/>
              </a:rPr>
              <a:t>www.tse.jus.br</a:t>
            </a:r>
            <a:r>
              <a:rPr lang="pt-BR" sz="2000">
                <a:latin typeface="Verdana" pitchFamily="34" charset="0"/>
              </a:rPr>
              <a:t>, respectivamente;</a:t>
            </a:r>
          </a:p>
          <a:p>
            <a:pPr marL="265113" indent="-265113" algn="just" defTabSz="449263">
              <a:buClr>
                <a:srgbClr val="FFFF00"/>
              </a:buClr>
              <a:buSzPct val="100000"/>
              <a:buFont typeface="Wingdings" pitchFamily="2" charset="2"/>
              <a:buChar char="ü"/>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000">
              <a:latin typeface="Verdana" pitchFamily="34" charset="0"/>
            </a:endParaRPr>
          </a:p>
          <a:p>
            <a:pPr marL="265113" indent="-265113" algn="just" defTabSz="449263">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 Serão baixados (cancelados) automaticamente pela RFB os CNPJs dos candidatos e CFs.</a:t>
            </a:r>
          </a:p>
        </p:txBody>
      </p:sp>
      <p:sp>
        <p:nvSpPr>
          <p:cNvPr id="22531" name="Rectangle 3"/>
          <p:cNvSpPr>
            <a:spLocks noChangeArrowheads="1"/>
          </p:cNvSpPr>
          <p:nvPr/>
        </p:nvSpPr>
        <p:spPr bwMode="auto">
          <a:xfrm>
            <a:off x="395288" y="1196975"/>
            <a:ext cx="4824412" cy="530225"/>
          </a:xfrm>
          <a:prstGeom prst="rect">
            <a:avLst/>
          </a:prstGeom>
          <a:noFill/>
          <a:ln w="9525">
            <a:noFill/>
            <a:round/>
            <a:headEnd/>
            <a:tailEnd/>
          </a:ln>
          <a:effectLst/>
        </p:spPr>
        <p:txBody>
          <a:bodyPr lIns="90000" tIns="46800" rIns="90000" bIns="46800">
            <a:spAutoFit/>
          </a:bodyPr>
          <a:lstStyle/>
          <a:p>
            <a:pPr defTabSz="449263">
              <a:lnSpc>
                <a:spcPct val="90000"/>
              </a:lnSpc>
              <a:spcBef>
                <a:spcPts val="6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3200">
                <a:effectLst>
                  <a:outerShdw blurRad="38100" dist="38100" dir="2700000" algn="tl">
                    <a:srgbClr val="C0C0C0"/>
                  </a:outerShdw>
                </a:effectLst>
                <a:latin typeface="Verdana" pitchFamily="34" charset="0"/>
              </a:rPr>
              <a:t>CNPJ de Campanha</a:t>
            </a:r>
          </a:p>
        </p:txBody>
      </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ChangeArrowheads="1"/>
          </p:cNvSpPr>
          <p:nvPr/>
        </p:nvSpPr>
        <p:spPr bwMode="auto">
          <a:xfrm>
            <a:off x="179388" y="1506538"/>
            <a:ext cx="8572500" cy="4787900"/>
          </a:xfrm>
          <a:prstGeom prst="rect">
            <a:avLst/>
          </a:prstGeom>
          <a:noFill/>
          <a:ln w="9525">
            <a:noFill/>
            <a:round/>
            <a:headEnd/>
            <a:tailEnd/>
          </a:ln>
        </p:spPr>
        <p:txBody>
          <a:bodyPr lIns="90000" tIns="46800" rIns="90000" bIns="46800">
            <a:spAutoFit/>
          </a:bodyPr>
          <a:lstStyle/>
          <a:p>
            <a:pPr marL="265113" indent="-265113" algn="just" defTabSz="449263">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000">
                <a:latin typeface="Verdana" pitchFamily="34" charset="0"/>
              </a:rPr>
              <a:t> </a:t>
            </a:r>
            <a:r>
              <a:rPr lang="pt-BR">
                <a:latin typeface="Verdana" pitchFamily="34" charset="0"/>
              </a:rPr>
              <a:t>É </a:t>
            </a:r>
            <a:r>
              <a:rPr lang="pt-BR" u="sng">
                <a:latin typeface="Verdana" pitchFamily="34" charset="0"/>
              </a:rPr>
              <a:t>obrigatória a abertura de conta bancária específica</a:t>
            </a:r>
            <a:r>
              <a:rPr lang="pt-BR">
                <a:latin typeface="Verdana" pitchFamily="34" charset="0"/>
              </a:rPr>
              <a:t> para o candidato e comitê financeiro e para os </a:t>
            </a:r>
            <a:r>
              <a:rPr lang="pt-BR" b="1">
                <a:latin typeface="Verdana" pitchFamily="34" charset="0"/>
              </a:rPr>
              <a:t>partidos políticos, em todos os níveis de direção</a:t>
            </a:r>
            <a:r>
              <a:rPr lang="pt-BR">
                <a:latin typeface="Verdana" pitchFamily="34" charset="0"/>
              </a:rPr>
              <a:t>, mesmo que não ocorra arrecadação de recursos financeiros;</a:t>
            </a:r>
          </a:p>
          <a:p>
            <a:pPr marL="265113" indent="-265113" algn="just" defTabSz="449263">
              <a:buClr>
                <a:srgbClr val="FFFF00"/>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a:latin typeface="Verdana" pitchFamily="34" charset="0"/>
            </a:endParaRPr>
          </a:p>
          <a:p>
            <a:pPr marL="265113" indent="-265113" algn="just" defTabSz="449263">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a:latin typeface="Verdana" pitchFamily="34" charset="0"/>
              </a:rPr>
              <a:t> Registrar todo e qualquer movimento financeiro, inclusive recursos próprios do candidato e os oriundos da comercialização de produtos ou eventos, </a:t>
            </a:r>
            <a:r>
              <a:rPr lang="pt-BR" b="1">
                <a:latin typeface="Verdana" pitchFamily="34" charset="0"/>
              </a:rPr>
              <a:t>vedado uso de conta preexistente</a:t>
            </a:r>
            <a:r>
              <a:rPr lang="pt-BR">
                <a:latin typeface="Verdana" pitchFamily="34" charset="0"/>
              </a:rPr>
              <a:t>;</a:t>
            </a:r>
          </a:p>
          <a:p>
            <a:pPr marL="265113" indent="-265113" algn="just" defTabSz="449263">
              <a:buClr>
                <a:srgbClr val="FFFF00"/>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a:latin typeface="Verdana" pitchFamily="34" charset="0"/>
            </a:endParaRPr>
          </a:p>
          <a:p>
            <a:pPr marL="265113" indent="-265113" algn="just" defTabSz="449263">
              <a:buClr>
                <a:srgbClr val="FFFF00"/>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a:latin typeface="Verdana" pitchFamily="34" charset="0"/>
              </a:rPr>
              <a:t>	Documentação</a:t>
            </a:r>
          </a:p>
          <a:p>
            <a:pPr marL="265113" indent="-265113" algn="just" defTabSz="449263">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a:latin typeface="Verdana" pitchFamily="34" charset="0"/>
              </a:rPr>
              <a:t>a) Requerimento de Abertura de Conta Bancária Eleitoral digital (RACEP/RACE), disponível na página da internet dos Tribunais Eleitorais;</a:t>
            </a:r>
          </a:p>
          <a:p>
            <a:pPr marL="265113" indent="-265113" algn="just" defTabSz="449263">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a:latin typeface="Verdana" pitchFamily="34" charset="0"/>
              </a:rPr>
              <a:t>b) comprovante de inscrição no CNPJ;</a:t>
            </a:r>
          </a:p>
          <a:p>
            <a:pPr marL="265113" indent="-265113" algn="just" defTabSz="449263">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a:latin typeface="Verdana" pitchFamily="34" charset="0"/>
              </a:rPr>
              <a:t>c) certidão de composição partidária, disponível na página da internet do TSE.</a:t>
            </a:r>
          </a:p>
        </p:txBody>
      </p:sp>
      <p:sp>
        <p:nvSpPr>
          <p:cNvPr id="9" name="Rectangle 3"/>
          <p:cNvSpPr>
            <a:spLocks noChangeArrowheads="1"/>
          </p:cNvSpPr>
          <p:nvPr/>
        </p:nvSpPr>
        <p:spPr bwMode="auto">
          <a:xfrm>
            <a:off x="468313" y="736600"/>
            <a:ext cx="4465637" cy="676275"/>
          </a:xfrm>
          <a:prstGeom prst="rect">
            <a:avLst/>
          </a:prstGeom>
          <a:noFill/>
          <a:ln w="9525">
            <a:noFill/>
            <a:round/>
            <a:headEnd/>
            <a:tailEnd/>
          </a:ln>
          <a:effectLst/>
        </p:spPr>
        <p:txBody>
          <a:bodyPr lIns="90000" tIns="46800" rIns="90000" bIns="46800">
            <a:spAutoFit/>
          </a:bodyPr>
          <a:lstStyle/>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2000">
                <a:effectLst>
                  <a:outerShdw blurRad="38100" dist="38100" dir="2700000" algn="tl">
                    <a:srgbClr val="C0C0C0"/>
                  </a:outerShdw>
                </a:effectLst>
                <a:latin typeface="Verdana" pitchFamily="34" charset="0"/>
              </a:rPr>
              <a:t>CONTA BANCÁRIA</a:t>
            </a:r>
          </a:p>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1600" b="1">
                <a:latin typeface="Verdana" pitchFamily="34" charset="0"/>
              </a:rPr>
              <a:t>Obrigação</a:t>
            </a:r>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ChangeArrowheads="1"/>
          </p:cNvSpPr>
          <p:nvPr/>
        </p:nvSpPr>
        <p:spPr bwMode="auto">
          <a:xfrm>
            <a:off x="395288" y="765175"/>
            <a:ext cx="8569325" cy="5832475"/>
          </a:xfrm>
          <a:prstGeom prst="rect">
            <a:avLst/>
          </a:prstGeom>
          <a:noFill/>
          <a:ln w="9525">
            <a:noFill/>
            <a:round/>
            <a:headEnd/>
            <a:tailEnd/>
          </a:ln>
        </p:spPr>
        <p:txBody>
          <a:bodyPr lIns="90000" tIns="46800" rIns="90000" bIns="46800">
            <a:spAutoFit/>
          </a:bodyPr>
          <a:lstStyle/>
          <a:p>
            <a:pPr defTabSz="449263">
              <a:buClr>
                <a:srgbClr val="FFFF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600">
              <a:latin typeface="Verdana" pitchFamily="34" charset="0"/>
            </a:endParaRPr>
          </a:p>
          <a:p>
            <a:pPr algn="just" defTabSz="449263">
              <a:buClr>
                <a:srgbClr val="FFFF00"/>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1000">
              <a:latin typeface="Verdana" pitchFamily="34" charset="0"/>
            </a:endParaRPr>
          </a:p>
          <a:p>
            <a:pPr algn="just" defTabSz="449263">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u="sng">
                <a:latin typeface="Verdana" pitchFamily="34" charset="0"/>
              </a:rPr>
              <a:t>Prazos De abertura:</a:t>
            </a:r>
          </a:p>
          <a:p>
            <a:pPr algn="just" defTabSz="449263">
              <a:buClr>
                <a:srgbClr val="FFFF00"/>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a:latin typeface="Verdana" pitchFamily="34" charset="0"/>
              </a:rPr>
              <a:t>- Candidatos e CF: máximo de 10 dias a contar da data de concessão do respectivo CNPJ e,</a:t>
            </a:r>
          </a:p>
          <a:p>
            <a:pPr algn="just" defTabSz="449263">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1000">
              <a:latin typeface="Verdana" pitchFamily="34" charset="0"/>
            </a:endParaRPr>
          </a:p>
          <a:p>
            <a:pPr algn="just" defTabSz="449263">
              <a:buClr>
                <a:srgbClr val="FFFF00"/>
              </a:buClr>
              <a:buSzPct val="100000"/>
              <a:buFont typeface="Wingdings" pitchFamily="2" charset="2"/>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a:latin typeface="Verdana" pitchFamily="34" charset="0"/>
              </a:rPr>
              <a:t>- Partidos: de 01 de janeiro a 05/07/2012, utilizando seu CNPJ já existente.</a:t>
            </a:r>
          </a:p>
          <a:p>
            <a:pPr algn="just" defTabSz="449263">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100" u="sng">
              <a:latin typeface="Verdana" pitchFamily="34" charset="0"/>
            </a:endParaRPr>
          </a:p>
          <a:p>
            <a:pPr algn="just" defTabSz="449263">
              <a:buClr>
                <a:schemeClr val="tx1"/>
              </a:buClr>
              <a:buSzPct val="100000"/>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u="sng">
                <a:latin typeface="Verdana" pitchFamily="34" charset="0"/>
              </a:rPr>
              <a:t>Dos bancos</a:t>
            </a:r>
            <a:r>
              <a:rPr lang="pt-BR" sz="2100">
                <a:latin typeface="Verdana" pitchFamily="34" charset="0"/>
              </a:rPr>
              <a:t>: de até 3 dias do pedido, sendo-lhes </a:t>
            </a:r>
            <a:r>
              <a:rPr lang="pt-BR" sz="2100" b="1">
                <a:latin typeface="Verdana" pitchFamily="34" charset="0"/>
              </a:rPr>
              <a:t>vedado condicioná-la a depósito mínimo e a cobrança de taxas e/ou outras despesas de manutenção;</a:t>
            </a:r>
          </a:p>
          <a:p>
            <a:pPr algn="just" defTabSz="449263">
              <a:buClr>
                <a:srgbClr val="FFFF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2100" b="1">
              <a:latin typeface="Verdana" pitchFamily="34" charset="0"/>
            </a:endParaRPr>
          </a:p>
          <a:p>
            <a:pPr algn="just" defTabSz="449263">
              <a:buClr>
                <a:srgbClr val="FFFF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600">
                <a:latin typeface="Verdana" pitchFamily="34" charset="0"/>
              </a:rPr>
              <a:t>Facultatividade de abertura da conta bancária:</a:t>
            </a:r>
          </a:p>
          <a:p>
            <a:pPr algn="just" defTabSz="449263">
              <a:buClr>
                <a:srgbClr val="FFFF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pt-BR" sz="1000">
              <a:latin typeface="Verdana" pitchFamily="34" charset="0"/>
            </a:endParaRPr>
          </a:p>
          <a:p>
            <a:pPr algn="just" defTabSz="449263">
              <a:buClr>
                <a:srgbClr val="FFFF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a:latin typeface="Verdana" pitchFamily="34" charset="0"/>
              </a:rPr>
              <a:t>I – para candidato, CF e partido em municípios onde não haja agência bancária e/ou correspondente bancário;</a:t>
            </a:r>
          </a:p>
          <a:p>
            <a:pPr algn="just" defTabSz="449263">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pt-BR" sz="2100">
                <a:latin typeface="Verdana" pitchFamily="34" charset="0"/>
              </a:rPr>
              <a:t>II – para candidato a vereador em municípios </a:t>
            </a:r>
            <a:r>
              <a:rPr lang="pt-BR" sz="2100" b="1">
                <a:latin typeface="Verdana" pitchFamily="34" charset="0"/>
              </a:rPr>
              <a:t>com menos de 20 mil eleitores.</a:t>
            </a:r>
          </a:p>
        </p:txBody>
      </p:sp>
      <p:sp>
        <p:nvSpPr>
          <p:cNvPr id="9" name="Rectangle 3"/>
          <p:cNvSpPr>
            <a:spLocks noChangeArrowheads="1"/>
          </p:cNvSpPr>
          <p:nvPr/>
        </p:nvSpPr>
        <p:spPr bwMode="auto">
          <a:xfrm>
            <a:off x="395288" y="765175"/>
            <a:ext cx="4465637" cy="488950"/>
          </a:xfrm>
          <a:prstGeom prst="rect">
            <a:avLst/>
          </a:prstGeom>
          <a:noFill/>
          <a:ln w="9525">
            <a:noFill/>
            <a:round/>
            <a:headEnd/>
            <a:tailEnd/>
          </a:ln>
          <a:effectLst/>
        </p:spPr>
        <p:txBody>
          <a:bodyPr lIns="90000" tIns="46800" rIns="90000" bIns="46800">
            <a:spAutoFit/>
          </a:bodyPr>
          <a:lstStyle/>
          <a:p>
            <a:pPr defTabSz="449263">
              <a:lnSpc>
                <a:spcPct val="90000"/>
              </a:lnSpc>
              <a:spcBef>
                <a:spcPts val="7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pt-BR" sz="2900">
                <a:effectLst>
                  <a:outerShdw blurRad="38100" dist="38100" dir="2700000" algn="tl">
                    <a:srgbClr val="C0C0C0"/>
                  </a:outerShdw>
                </a:effectLst>
                <a:latin typeface="Verdana" pitchFamily="34" charset="0"/>
              </a:rPr>
              <a:t>CONTA BANCÁRIA</a:t>
            </a:r>
            <a:endParaRPr lang="pt-BR" sz="2500" u="sng">
              <a:effectLst>
                <a:outerShdw blurRad="38100" dist="38100" dir="2700000" algn="tl">
                  <a:srgbClr val="C0C0C0"/>
                </a:outerShdw>
              </a:effectLst>
              <a:latin typeface="Verdana" pitchFamily="34" charset="0"/>
            </a:endParaRPr>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CRC2">
  <a:themeElements>
    <a:clrScheme name="CRC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RC2">
      <a:majorFont>
        <a:latin typeface="Arial"/>
        <a:ea typeface=""/>
        <a:cs typeface=""/>
      </a:majorFont>
      <a:minorFont>
        <a:latin typeface="Arial"/>
        <a:ea typeface=""/>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RC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RC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RC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RC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RC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RC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RC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RC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RC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RC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RC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RC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o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CRC2</Template>
  <TotalTime>1554</TotalTime>
  <Words>3696</Words>
  <Application>Microsoft Office PowerPoint</Application>
  <PresentationFormat>Apresentação na tela (4:3)</PresentationFormat>
  <Paragraphs>366</Paragraphs>
  <Slides>44</Slides>
  <Notes>1</Notes>
  <HiddenSlides>0</HiddenSlides>
  <MMClips>0</MMClips>
  <ScaleCrop>false</ScaleCrop>
  <HeadingPairs>
    <vt:vector size="8" baseType="variant">
      <vt:variant>
        <vt:lpstr>Fontes usadas</vt:lpstr>
      </vt:variant>
      <vt:variant>
        <vt:i4>6</vt:i4>
      </vt:variant>
      <vt:variant>
        <vt:lpstr>Tema</vt:lpstr>
      </vt:variant>
      <vt:variant>
        <vt:i4>1</vt:i4>
      </vt:variant>
      <vt:variant>
        <vt:lpstr>Servidores OLE incorporados</vt:lpstr>
      </vt:variant>
      <vt:variant>
        <vt:i4>1</vt:i4>
      </vt:variant>
      <vt:variant>
        <vt:lpstr>Títulos de slides</vt:lpstr>
      </vt:variant>
      <vt:variant>
        <vt:i4>44</vt:i4>
      </vt:variant>
    </vt:vector>
  </HeadingPairs>
  <TitlesOfParts>
    <vt:vector size="52" baseType="lpstr">
      <vt:lpstr>Arial</vt:lpstr>
      <vt:lpstr>Arial Rounded MT Bold</vt:lpstr>
      <vt:lpstr>Verdana</vt:lpstr>
      <vt:lpstr>Times New Roman</vt:lpstr>
      <vt:lpstr>Wingdings</vt:lpstr>
      <vt:lpstr>Arial Black</vt:lpstr>
      <vt:lpstr>CRC2</vt:lpstr>
      <vt:lpstr>Microsoft Clip Gallery</vt:lpstr>
      <vt:lpstr>Slide 1</vt:lpstr>
      <vt:lpstr>Legislação Aplicável - Eleições 2012</vt:lpstr>
      <vt:lpstr>ARRECADAÇÃO e APLICAÇÃO DE RECURSOS: REGRAS E PROCEDIMENTOS</vt:lpstr>
      <vt:lpstr>ARRECADAÇÃO E GASTOS DE CAMPANHA Requisitos essenciais</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Gastos Eleitorais</vt:lpstr>
      <vt:lpstr>Slide 43</vt:lpstr>
      <vt:lpstr> OBRIGADO A TODOS PELA ATENÇÃO</vt:lpstr>
    </vt:vector>
  </TitlesOfPart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eveline</dc:creator>
  <cp:lastModifiedBy>Armando</cp:lastModifiedBy>
  <cp:revision>213</cp:revision>
  <dcterms:created xsi:type="dcterms:W3CDTF">2010-03-29T13:09:56Z</dcterms:created>
  <dcterms:modified xsi:type="dcterms:W3CDTF">2012-07-05T15:21:18Z</dcterms:modified>
</cp:coreProperties>
</file>