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9" r:id="rId32"/>
    <p:sldId id="286" r:id="rId33"/>
    <p:sldId id="287" r:id="rId34"/>
    <p:sldId id="288" r:id="rId35"/>
    <p:sldId id="290" r:id="rId36"/>
    <p:sldId id="291" r:id="rId37"/>
    <p:sldId id="292" r:id="rId3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E94C73F8-F840-4DDB-A05E-D4CF30FD056F}" type="datetimeFigureOut">
              <a:rPr lang="pt-BR" smtClean="0"/>
              <a:pPr/>
              <a:t>15/09/2020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7FACBD8-7E2F-4D15-AA56-BD5054C4FD2C}" type="slidenum">
              <a:rPr lang="pt-BR" smtClean="0"/>
              <a:pPr/>
              <a:t>‹nº›</a:t>
            </a:fld>
            <a:endParaRPr lang="pt-BR"/>
          </a:p>
        </p:txBody>
      </p:sp>
    </p:spTree>
    <p:extLst>
      <p:ext uri="{BB962C8B-B14F-4D97-AF65-F5344CB8AC3E}">
        <p14:creationId xmlns="" xmlns:p14="http://schemas.microsoft.com/office/powerpoint/2010/main" val="2662687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94C73F8-F840-4DDB-A05E-D4CF30FD056F}" type="datetimeFigureOut">
              <a:rPr lang="pt-BR" smtClean="0"/>
              <a:pPr/>
              <a:t>15/09/2020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7FACBD8-7E2F-4D15-AA56-BD5054C4FD2C}" type="slidenum">
              <a:rPr lang="pt-BR" smtClean="0"/>
              <a:pPr/>
              <a:t>‹nº›</a:t>
            </a:fld>
            <a:endParaRPr lang="pt-BR"/>
          </a:p>
        </p:txBody>
      </p:sp>
    </p:spTree>
    <p:extLst>
      <p:ext uri="{BB962C8B-B14F-4D97-AF65-F5344CB8AC3E}">
        <p14:creationId xmlns="" xmlns:p14="http://schemas.microsoft.com/office/powerpoint/2010/main" val="322605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94C73F8-F840-4DDB-A05E-D4CF30FD056F}" type="datetimeFigureOut">
              <a:rPr lang="pt-BR" smtClean="0"/>
              <a:pPr/>
              <a:t>15/09/2020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7FACBD8-7E2F-4D15-AA56-BD5054C4FD2C}" type="slidenum">
              <a:rPr lang="pt-BR" smtClean="0"/>
              <a:pPr/>
              <a:t>‹nº›</a:t>
            </a:fld>
            <a:endParaRPr lang="pt-BR"/>
          </a:p>
        </p:txBody>
      </p:sp>
    </p:spTree>
    <p:extLst>
      <p:ext uri="{BB962C8B-B14F-4D97-AF65-F5344CB8AC3E}">
        <p14:creationId xmlns="" xmlns:p14="http://schemas.microsoft.com/office/powerpoint/2010/main" val="3182078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E94C73F8-F840-4DDB-A05E-D4CF30FD056F}" type="datetimeFigureOut">
              <a:rPr lang="pt-BR" smtClean="0"/>
              <a:pPr/>
              <a:t>15/09/2020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7FACBD8-7E2F-4D15-AA56-BD5054C4FD2C}" type="slidenum">
              <a:rPr lang="pt-BR" smtClean="0"/>
              <a:pPr/>
              <a:t>‹nº›</a:t>
            </a:fld>
            <a:endParaRPr lang="pt-BR"/>
          </a:p>
        </p:txBody>
      </p:sp>
    </p:spTree>
    <p:extLst>
      <p:ext uri="{BB962C8B-B14F-4D97-AF65-F5344CB8AC3E}">
        <p14:creationId xmlns="" xmlns:p14="http://schemas.microsoft.com/office/powerpoint/2010/main" val="288420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E94C73F8-F840-4DDB-A05E-D4CF30FD056F}" type="datetimeFigureOut">
              <a:rPr lang="pt-BR" smtClean="0"/>
              <a:pPr/>
              <a:t>15/09/2020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7FACBD8-7E2F-4D15-AA56-BD5054C4FD2C}" type="slidenum">
              <a:rPr lang="pt-BR" smtClean="0"/>
              <a:pPr/>
              <a:t>‹nº›</a:t>
            </a:fld>
            <a:endParaRPr lang="pt-BR"/>
          </a:p>
        </p:txBody>
      </p:sp>
    </p:spTree>
    <p:extLst>
      <p:ext uri="{BB962C8B-B14F-4D97-AF65-F5344CB8AC3E}">
        <p14:creationId xmlns="" xmlns:p14="http://schemas.microsoft.com/office/powerpoint/2010/main" val="359235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E94C73F8-F840-4DDB-A05E-D4CF30FD056F}" type="datetimeFigureOut">
              <a:rPr lang="pt-BR" smtClean="0"/>
              <a:pPr/>
              <a:t>15/09/2020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7FACBD8-7E2F-4D15-AA56-BD5054C4FD2C}" type="slidenum">
              <a:rPr lang="pt-BR" smtClean="0"/>
              <a:pPr/>
              <a:t>‹nº›</a:t>
            </a:fld>
            <a:endParaRPr lang="pt-BR"/>
          </a:p>
        </p:txBody>
      </p:sp>
    </p:spTree>
    <p:extLst>
      <p:ext uri="{BB962C8B-B14F-4D97-AF65-F5344CB8AC3E}">
        <p14:creationId xmlns="" xmlns:p14="http://schemas.microsoft.com/office/powerpoint/2010/main" val="427920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E94C73F8-F840-4DDB-A05E-D4CF30FD056F}" type="datetimeFigureOut">
              <a:rPr lang="pt-BR" smtClean="0"/>
              <a:pPr/>
              <a:t>15/09/2020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7FACBD8-7E2F-4D15-AA56-BD5054C4FD2C}" type="slidenum">
              <a:rPr lang="pt-BR" smtClean="0"/>
              <a:pPr/>
              <a:t>‹nº›</a:t>
            </a:fld>
            <a:endParaRPr lang="pt-BR"/>
          </a:p>
        </p:txBody>
      </p:sp>
    </p:spTree>
    <p:extLst>
      <p:ext uri="{BB962C8B-B14F-4D97-AF65-F5344CB8AC3E}">
        <p14:creationId xmlns="" xmlns:p14="http://schemas.microsoft.com/office/powerpoint/2010/main" val="135016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E94C73F8-F840-4DDB-A05E-D4CF30FD056F}" type="datetimeFigureOut">
              <a:rPr lang="pt-BR" smtClean="0"/>
              <a:pPr/>
              <a:t>15/09/2020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7FACBD8-7E2F-4D15-AA56-BD5054C4FD2C}" type="slidenum">
              <a:rPr lang="pt-BR" smtClean="0"/>
              <a:pPr/>
              <a:t>‹nº›</a:t>
            </a:fld>
            <a:endParaRPr lang="pt-BR"/>
          </a:p>
        </p:txBody>
      </p:sp>
    </p:spTree>
    <p:extLst>
      <p:ext uri="{BB962C8B-B14F-4D97-AF65-F5344CB8AC3E}">
        <p14:creationId xmlns="" xmlns:p14="http://schemas.microsoft.com/office/powerpoint/2010/main" val="304500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94C73F8-F840-4DDB-A05E-D4CF30FD056F}" type="datetimeFigureOut">
              <a:rPr lang="pt-BR" smtClean="0"/>
              <a:pPr/>
              <a:t>15/09/2020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7FACBD8-7E2F-4D15-AA56-BD5054C4FD2C}" type="slidenum">
              <a:rPr lang="pt-BR" smtClean="0"/>
              <a:pPr/>
              <a:t>‹nº›</a:t>
            </a:fld>
            <a:endParaRPr lang="pt-BR"/>
          </a:p>
        </p:txBody>
      </p:sp>
    </p:spTree>
    <p:extLst>
      <p:ext uri="{BB962C8B-B14F-4D97-AF65-F5344CB8AC3E}">
        <p14:creationId xmlns="" xmlns:p14="http://schemas.microsoft.com/office/powerpoint/2010/main" val="4220626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E94C73F8-F840-4DDB-A05E-D4CF30FD056F}" type="datetimeFigureOut">
              <a:rPr lang="pt-BR" smtClean="0"/>
              <a:pPr/>
              <a:t>15/09/2020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7FACBD8-7E2F-4D15-AA56-BD5054C4FD2C}" type="slidenum">
              <a:rPr lang="pt-BR" smtClean="0"/>
              <a:pPr/>
              <a:t>‹nº›</a:t>
            </a:fld>
            <a:endParaRPr lang="pt-BR"/>
          </a:p>
        </p:txBody>
      </p:sp>
    </p:spTree>
    <p:extLst>
      <p:ext uri="{BB962C8B-B14F-4D97-AF65-F5344CB8AC3E}">
        <p14:creationId xmlns="" xmlns:p14="http://schemas.microsoft.com/office/powerpoint/2010/main" val="3773725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E94C73F8-F840-4DDB-A05E-D4CF30FD056F}" type="datetimeFigureOut">
              <a:rPr lang="pt-BR" smtClean="0"/>
              <a:pPr/>
              <a:t>15/09/2020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7FACBD8-7E2F-4D15-AA56-BD5054C4FD2C}" type="slidenum">
              <a:rPr lang="pt-BR" smtClean="0"/>
              <a:pPr/>
              <a:t>‹nº›</a:t>
            </a:fld>
            <a:endParaRPr lang="pt-BR"/>
          </a:p>
        </p:txBody>
      </p:sp>
    </p:spTree>
    <p:extLst>
      <p:ext uri="{BB962C8B-B14F-4D97-AF65-F5344CB8AC3E}">
        <p14:creationId xmlns="" xmlns:p14="http://schemas.microsoft.com/office/powerpoint/2010/main" val="3143072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C73F8-F840-4DDB-A05E-D4CF30FD056F}" type="datetimeFigureOut">
              <a:rPr lang="pt-BR" smtClean="0"/>
              <a:pPr/>
              <a:t>15/09/2020</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ACBD8-7E2F-4D15-AA56-BD5054C4FD2C}" type="slidenum">
              <a:rPr lang="pt-BR" smtClean="0"/>
              <a:pPr/>
              <a:t>‹nº›</a:t>
            </a:fld>
            <a:endParaRPr lang="pt-BR"/>
          </a:p>
        </p:txBody>
      </p:sp>
    </p:spTree>
    <p:extLst>
      <p:ext uri="{BB962C8B-B14F-4D97-AF65-F5344CB8AC3E}">
        <p14:creationId xmlns="" xmlns:p14="http://schemas.microsoft.com/office/powerpoint/2010/main" val="4076472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 xmlns:p14="http://schemas.microsoft.com/office/powerpoint/2010/main" val="3432334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6"/>
            <a:ext cx="1499918" cy="1829743"/>
          </a:xfrm>
          <a:prstGeom prst="rect">
            <a:avLst/>
          </a:prstGeom>
        </p:spPr>
      </p:pic>
      <p:sp>
        <p:nvSpPr>
          <p:cNvPr id="11"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2050097" y="201170"/>
            <a:ext cx="7108710" cy="1015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t-BR" altLang="pt-BR" sz="3000" b="1" dirty="0">
                <a:solidFill>
                  <a:schemeClr val="accent1"/>
                </a:solidFill>
                <a:latin typeface="+mj-lt"/>
              </a:rPr>
              <a:t>ARRECADAÇÃO DE RECURSOS DE CAMPANHA | </a:t>
            </a:r>
            <a:r>
              <a:rPr lang="pt-BR" altLang="pt-BR" sz="3000" b="1" dirty="0" smtClean="0">
                <a:solidFill>
                  <a:schemeClr val="accent1"/>
                </a:solidFill>
                <a:latin typeface="+mj-lt"/>
              </a:rPr>
              <a:t>CONTA BANCÁRIA</a:t>
            </a:r>
            <a:endParaRPr lang="pt-BR" altLang="pt-BR" sz="3000" b="1" dirty="0">
              <a:solidFill>
                <a:schemeClr val="accent1"/>
              </a:solidFill>
              <a:latin typeface="+mj-lt"/>
            </a:endParaRPr>
          </a:p>
        </p:txBody>
      </p:sp>
      <p:sp>
        <p:nvSpPr>
          <p:cNvPr id="16" name="CaixaDeTexto 15">
            <a:extLst>
              <a:ext uri="{FF2B5EF4-FFF2-40B4-BE49-F238E27FC236}">
                <a16:creationId xmlns="" xmlns:a16="http://schemas.microsoft.com/office/drawing/2014/main" id="{4C0A5E67-D29D-4AF6-945B-B0E6418481CD}"/>
              </a:ext>
            </a:extLst>
          </p:cNvPr>
          <p:cNvSpPr txBox="1"/>
          <p:nvPr/>
        </p:nvSpPr>
        <p:spPr>
          <a:xfrm>
            <a:off x="1733566" y="1616387"/>
            <a:ext cx="7878734" cy="923330"/>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dirty="0">
                <a:latin typeface="Arial" panose="020B0604020202020204" pitchFamily="34" charset="0"/>
                <a:cs typeface="Arial" panose="020B0604020202020204" pitchFamily="34" charset="0"/>
              </a:rPr>
              <a:t>É obrigatória, para os partidos políticos e candidatos, a abertura de conta bancária específica, em instituições financeiras reconhecidas pelo Banco Central;</a:t>
            </a:r>
          </a:p>
        </p:txBody>
      </p:sp>
      <p:sp>
        <p:nvSpPr>
          <p:cNvPr id="17" name="CaixaDeTexto 16">
            <a:extLst>
              <a:ext uri="{FF2B5EF4-FFF2-40B4-BE49-F238E27FC236}">
                <a16:creationId xmlns="" xmlns:a16="http://schemas.microsoft.com/office/drawing/2014/main" id="{22B587F8-7977-4356-A3F0-215D8237B64F}"/>
              </a:ext>
            </a:extLst>
          </p:cNvPr>
          <p:cNvSpPr txBox="1"/>
          <p:nvPr/>
        </p:nvSpPr>
        <p:spPr>
          <a:xfrm>
            <a:off x="1833917" y="2530090"/>
            <a:ext cx="7922074" cy="1938992"/>
          </a:xfrm>
          <a:prstGeom prst="rect">
            <a:avLst/>
          </a:prstGeom>
          <a:noFill/>
        </p:spPr>
        <p:txBody>
          <a:bodyPr wrap="square">
            <a:spAutoFit/>
          </a:bodyPr>
          <a:lstStyle/>
          <a:p>
            <a:pPr marL="0" indent="0" algn="just" eaLnBrk="1" hangingPunct="1"/>
            <a:endParaRPr lang="pt-BR" altLang="pt-BR" sz="2000" dirty="0" smtClean="0"/>
          </a:p>
          <a:p>
            <a:pPr marL="342900" indent="-342900" algn="just" eaLnBrk="1" hangingPunct="1">
              <a:buFont typeface="Arial" panose="020B0604020202020204" pitchFamily="34" charset="0"/>
              <a:buChar char="•"/>
            </a:pPr>
            <a:r>
              <a:rPr lang="pt-BR" altLang="pt-BR" sz="2000" dirty="0" smtClean="0"/>
              <a:t>O </a:t>
            </a:r>
            <a:r>
              <a:rPr lang="pt-BR" altLang="pt-BR" sz="2000" dirty="0"/>
              <a:t>candidato terá o prazo de </a:t>
            </a:r>
            <a:r>
              <a:rPr lang="pt-BR" altLang="pt-BR" sz="2000" b="1" dirty="0">
                <a:solidFill>
                  <a:srgbClr val="FF6600"/>
                </a:solidFill>
              </a:rPr>
              <a:t>10 (dez) </a:t>
            </a:r>
            <a:r>
              <a:rPr lang="pt-BR" altLang="pt-BR" sz="2000" dirty="0"/>
              <a:t>dias contados da concessão do CNPJ, pela Receita Federal, para abrir a conta bancária. Após o pedido os bancos terão até </a:t>
            </a:r>
            <a:r>
              <a:rPr lang="pt-BR" altLang="pt-BR" sz="2000" b="1" dirty="0">
                <a:solidFill>
                  <a:srgbClr val="FF6600"/>
                </a:solidFill>
              </a:rPr>
              <a:t>03 (três) </a:t>
            </a:r>
            <a:r>
              <a:rPr lang="pt-BR" altLang="pt-BR" sz="2000" dirty="0"/>
              <a:t>para abertura da mesma.  Caso candidatos ou partidos políticos recebam recursos do Fundo Partidário, estes deverão ser depositados em conta específica;</a:t>
            </a:r>
          </a:p>
        </p:txBody>
      </p:sp>
      <p:sp>
        <p:nvSpPr>
          <p:cNvPr id="18" name="CaixaDeTexto 17">
            <a:extLst>
              <a:ext uri="{FF2B5EF4-FFF2-40B4-BE49-F238E27FC236}">
                <a16:creationId xmlns="" xmlns:a16="http://schemas.microsoft.com/office/drawing/2014/main" id="{11743A24-2FDD-4341-8CF1-DAAE49765A97}"/>
              </a:ext>
            </a:extLst>
          </p:cNvPr>
          <p:cNvSpPr txBox="1"/>
          <p:nvPr/>
        </p:nvSpPr>
        <p:spPr>
          <a:xfrm>
            <a:off x="1846980" y="4534397"/>
            <a:ext cx="7878734" cy="400110"/>
          </a:xfrm>
          <a:prstGeom prst="rect">
            <a:avLst/>
          </a:prstGeom>
          <a:noFill/>
        </p:spPr>
        <p:txBody>
          <a:bodyPr wrap="square">
            <a:spAutoFit/>
          </a:bodyPr>
          <a:lstStyle/>
          <a:p>
            <a:pPr marL="342900" indent="-342900" algn="just" eaLnBrk="1" hangingPunct="1">
              <a:buFont typeface="Arial" panose="020B0604020202020204" pitchFamily="34" charset="0"/>
              <a:buChar char="•"/>
            </a:pPr>
            <a:r>
              <a:rPr lang="pt-BR" altLang="pt-BR" sz="2000" dirty="0"/>
              <a:t>Encerrar a conta até o final do exercício que ocorrer a eleição.</a:t>
            </a:r>
          </a:p>
        </p:txBody>
      </p:sp>
      <p:sp>
        <p:nvSpPr>
          <p:cNvPr id="19" name="CaixaDeTexto 18">
            <a:extLst>
              <a:ext uri="{FF2B5EF4-FFF2-40B4-BE49-F238E27FC236}">
                <a16:creationId xmlns="" xmlns:a16="http://schemas.microsoft.com/office/drawing/2014/main" id="{FC47997B-B41F-468C-BE37-E762453B0118}"/>
              </a:ext>
            </a:extLst>
          </p:cNvPr>
          <p:cNvSpPr txBox="1"/>
          <p:nvPr/>
        </p:nvSpPr>
        <p:spPr>
          <a:xfrm>
            <a:off x="1029942" y="5401999"/>
            <a:ext cx="8174182" cy="646331"/>
          </a:xfrm>
          <a:prstGeom prst="rect">
            <a:avLst/>
          </a:prstGeom>
          <a:noFill/>
        </p:spPr>
        <p:txBody>
          <a:bodyPr wrap="square">
            <a:spAutoFit/>
          </a:bodyPr>
          <a:lstStyle/>
          <a:p>
            <a:pPr marL="0" indent="0" algn="ctr" eaLnBrk="1" hangingPunct="1"/>
            <a:r>
              <a:rPr lang="pt-BR" altLang="pt-BR" sz="1800" b="1" dirty="0">
                <a:solidFill>
                  <a:srgbClr val="C00000"/>
                </a:solidFill>
              </a:rPr>
              <a:t>OBS.: A CONTA BANCÁRIA PODE SER ABERTA EM COOPERATIVA DE CRÉDITO DESDE QUE A MESMA CONSIGA IMPRIMIR EXTRATO BANCÁRIO.</a:t>
            </a:r>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6"/>
            <a:ext cx="1499918" cy="1829743"/>
          </a:xfrm>
          <a:prstGeom prst="rect">
            <a:avLst/>
          </a:prstGeom>
        </p:spPr>
      </p:pic>
      <p:sp>
        <p:nvSpPr>
          <p:cNvPr id="11"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2050097" y="201170"/>
            <a:ext cx="7108710" cy="1015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t-BR" altLang="pt-BR" sz="3000" b="1" dirty="0">
                <a:solidFill>
                  <a:schemeClr val="accent1"/>
                </a:solidFill>
                <a:latin typeface="+mj-lt"/>
              </a:rPr>
              <a:t>ARRECADAÇÃO DE RECURSOS DE CAMPANHA | </a:t>
            </a:r>
            <a:r>
              <a:rPr lang="pt-BR" altLang="pt-BR" sz="3000" b="1" dirty="0" smtClean="0">
                <a:solidFill>
                  <a:schemeClr val="accent1"/>
                </a:solidFill>
                <a:latin typeface="+mj-lt"/>
              </a:rPr>
              <a:t>CONTA BANCÁRIA</a:t>
            </a:r>
            <a:endParaRPr lang="pt-BR" altLang="pt-BR" sz="3000" b="1" dirty="0">
              <a:solidFill>
                <a:schemeClr val="accent1"/>
              </a:solidFill>
              <a:latin typeface="+mj-lt"/>
            </a:endParaRPr>
          </a:p>
        </p:txBody>
      </p:sp>
      <p:graphicFrame>
        <p:nvGraphicFramePr>
          <p:cNvPr id="12" name="Tabela 11">
            <a:extLst>
              <a:ext uri="{FF2B5EF4-FFF2-40B4-BE49-F238E27FC236}">
                <a16:creationId xmlns="" xmlns:a16="http://schemas.microsoft.com/office/drawing/2014/main" id="{B3970E18-041D-4F18-A2D0-4737C5976CDA}"/>
              </a:ext>
            </a:extLst>
          </p:cNvPr>
          <p:cNvGraphicFramePr>
            <a:graphicFrameLocks noGrp="1"/>
          </p:cNvGraphicFramePr>
          <p:nvPr>
            <p:extLst>
              <p:ext uri="{D42A27DB-BD31-4B8C-83A1-F6EECF244321}">
                <p14:modId xmlns="" xmlns:p14="http://schemas.microsoft.com/office/powerpoint/2010/main" val="1191776599"/>
              </p:ext>
            </p:extLst>
          </p:nvPr>
        </p:nvGraphicFramePr>
        <p:xfrm>
          <a:off x="1933302" y="1332411"/>
          <a:ext cx="7864845" cy="4745836"/>
        </p:xfrm>
        <a:graphic>
          <a:graphicData uri="http://schemas.openxmlformats.org/drawingml/2006/table">
            <a:tbl>
              <a:tblPr firstRow="1" firstCol="1" bandRow="1">
                <a:tableStyleId>{5C22544A-7EE6-4342-B048-85BDC9FD1C3A}</a:tableStyleId>
              </a:tblPr>
              <a:tblGrid>
                <a:gridCol w="3330102">
                  <a:extLst>
                    <a:ext uri="{9D8B030D-6E8A-4147-A177-3AD203B41FA5}">
                      <a16:colId xmlns="" xmlns:a16="http://schemas.microsoft.com/office/drawing/2014/main" val="20000"/>
                    </a:ext>
                  </a:extLst>
                </a:gridCol>
                <a:gridCol w="4534743">
                  <a:extLst>
                    <a:ext uri="{9D8B030D-6E8A-4147-A177-3AD203B41FA5}">
                      <a16:colId xmlns="" xmlns:a16="http://schemas.microsoft.com/office/drawing/2014/main" val="20001"/>
                    </a:ext>
                  </a:extLst>
                </a:gridCol>
              </a:tblGrid>
              <a:tr h="397410">
                <a:tc gridSpan="2">
                  <a:txBody>
                    <a:bodyPr/>
                    <a:lstStyle/>
                    <a:p>
                      <a:pPr algn="ctr">
                        <a:lnSpc>
                          <a:spcPct val="107000"/>
                        </a:lnSpc>
                        <a:spcAft>
                          <a:spcPts val="0"/>
                        </a:spcAft>
                      </a:pPr>
                      <a:r>
                        <a:rPr lang="pt-BR" sz="2400" b="1" dirty="0">
                          <a:solidFill>
                            <a:schemeClr val="tx1"/>
                          </a:solidFill>
                          <a:effectLst/>
                        </a:rPr>
                        <a:t>CONTAS BANCÁRIAS</a:t>
                      </a:r>
                      <a:endParaRPr lang="pt-BR"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tc>
                <a:tc hMerge="1">
                  <a:txBody>
                    <a:bodyPr/>
                    <a:lstStyle/>
                    <a:p>
                      <a:endParaRPr lang="pt-BR"/>
                    </a:p>
                  </a:txBody>
                  <a:tcPr/>
                </a:tc>
                <a:extLst>
                  <a:ext uri="{0D108BD9-81ED-4DB2-BD59-A6C34878D82A}">
                    <a16:rowId xmlns="" xmlns:a16="http://schemas.microsoft.com/office/drawing/2014/main" val="10000"/>
                  </a:ext>
                </a:extLst>
              </a:tr>
              <a:tr h="474395">
                <a:tc rowSpan="3">
                  <a:txBody>
                    <a:bodyPr/>
                    <a:lstStyle/>
                    <a:p>
                      <a:pPr algn="ctr">
                        <a:lnSpc>
                          <a:spcPct val="107000"/>
                        </a:lnSpc>
                        <a:spcAft>
                          <a:spcPts val="0"/>
                        </a:spcAft>
                      </a:pPr>
                      <a:r>
                        <a:rPr lang="pt-BR" sz="2400" b="1" dirty="0">
                          <a:solidFill>
                            <a:schemeClr val="tx1"/>
                          </a:solidFill>
                          <a:effectLst/>
                        </a:rPr>
                        <a:t>Candidatos</a:t>
                      </a:r>
                      <a:endParaRPr lang="pt-BR"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nchor="ctr"/>
                </a:tc>
                <a:tc>
                  <a:txBody>
                    <a:bodyPr/>
                    <a:lstStyle/>
                    <a:p>
                      <a:pPr>
                        <a:lnSpc>
                          <a:spcPct val="107000"/>
                        </a:lnSpc>
                        <a:spcAft>
                          <a:spcPts val="0"/>
                        </a:spcAft>
                      </a:pPr>
                      <a:endParaRPr lang="pt-BR" sz="1400" b="1" dirty="0">
                        <a:effectLst/>
                      </a:endParaRPr>
                    </a:p>
                    <a:p>
                      <a:pPr>
                        <a:lnSpc>
                          <a:spcPct val="107000"/>
                        </a:lnSpc>
                        <a:spcAft>
                          <a:spcPts val="0"/>
                        </a:spcAft>
                      </a:pPr>
                      <a:r>
                        <a:rPr lang="pt-BR" sz="1400" b="1" dirty="0">
                          <a:effectLst/>
                        </a:rPr>
                        <a:t>Doações de Campanha</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 xmlns:a16="http://schemas.microsoft.com/office/drawing/2014/main" val="10001"/>
                  </a:ext>
                </a:extLst>
              </a:tr>
              <a:tr h="474395">
                <a:tc vMerge="1">
                  <a:txBody>
                    <a:bodyPr/>
                    <a:lstStyle/>
                    <a:p>
                      <a:endParaRPr lang="pt-BR"/>
                    </a:p>
                  </a:txBody>
                  <a:tcPr/>
                </a:tc>
                <a:tc>
                  <a:txBody>
                    <a:bodyPr/>
                    <a:lstStyle/>
                    <a:p>
                      <a:pPr>
                        <a:lnSpc>
                          <a:spcPct val="107000"/>
                        </a:lnSpc>
                        <a:spcAft>
                          <a:spcPts val="0"/>
                        </a:spcAft>
                      </a:pPr>
                      <a:endParaRPr lang="pt-BR" sz="1400" b="1" dirty="0">
                        <a:effectLst/>
                      </a:endParaRPr>
                    </a:p>
                    <a:p>
                      <a:pPr>
                        <a:lnSpc>
                          <a:spcPct val="107000"/>
                        </a:lnSpc>
                        <a:spcAft>
                          <a:spcPts val="0"/>
                        </a:spcAft>
                      </a:pPr>
                      <a:r>
                        <a:rPr lang="pt-BR" sz="1400" b="1" dirty="0">
                          <a:effectLst/>
                        </a:rPr>
                        <a:t>Fundo Partidário</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 xmlns:a16="http://schemas.microsoft.com/office/drawing/2014/main" val="10002"/>
                  </a:ext>
                </a:extLst>
              </a:tr>
              <a:tr h="658817">
                <a:tc vMerge="1">
                  <a:txBody>
                    <a:bodyPr/>
                    <a:lstStyle/>
                    <a:p>
                      <a:endParaRPr lang="pt-BR"/>
                    </a:p>
                  </a:txBody>
                  <a:tcPr/>
                </a:tc>
                <a:tc>
                  <a:txBody>
                    <a:bodyPr/>
                    <a:lstStyle/>
                    <a:p>
                      <a:pPr>
                        <a:lnSpc>
                          <a:spcPct val="107000"/>
                        </a:lnSpc>
                        <a:spcAft>
                          <a:spcPts val="0"/>
                        </a:spcAft>
                      </a:pPr>
                      <a:endParaRPr lang="pt-BR" sz="1400" b="1" dirty="0">
                        <a:effectLst/>
                      </a:endParaRPr>
                    </a:p>
                    <a:p>
                      <a:pPr>
                        <a:lnSpc>
                          <a:spcPct val="107000"/>
                        </a:lnSpc>
                        <a:spcAft>
                          <a:spcPts val="0"/>
                        </a:spcAft>
                      </a:pPr>
                      <a:r>
                        <a:rPr lang="pt-BR" sz="1400" b="1" dirty="0">
                          <a:effectLst/>
                        </a:rPr>
                        <a:t>Fundo Especial de Financiamento de Campanha</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 xmlns:a16="http://schemas.microsoft.com/office/drawing/2014/main" val="10003"/>
                  </a:ext>
                </a:extLst>
              </a:tr>
              <a:tr h="474395">
                <a:tc rowSpan="5">
                  <a:txBody>
                    <a:bodyPr/>
                    <a:lstStyle/>
                    <a:p>
                      <a:pPr algn="ctr">
                        <a:lnSpc>
                          <a:spcPct val="107000"/>
                        </a:lnSpc>
                        <a:spcAft>
                          <a:spcPts val="0"/>
                        </a:spcAft>
                      </a:pPr>
                      <a:r>
                        <a:rPr lang="pt-BR" sz="2400" b="1" dirty="0">
                          <a:solidFill>
                            <a:schemeClr val="tx1"/>
                          </a:solidFill>
                          <a:effectLst/>
                        </a:rPr>
                        <a:t>Partidos Políticos</a:t>
                      </a:r>
                      <a:endParaRPr lang="pt-BR"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nchor="ctr"/>
                </a:tc>
                <a:tc>
                  <a:txBody>
                    <a:bodyPr/>
                    <a:lstStyle/>
                    <a:p>
                      <a:pPr>
                        <a:lnSpc>
                          <a:spcPct val="107000"/>
                        </a:lnSpc>
                        <a:spcAft>
                          <a:spcPts val="0"/>
                        </a:spcAft>
                      </a:pPr>
                      <a:endParaRPr lang="pt-BR" sz="1400" b="1" dirty="0">
                        <a:effectLst/>
                      </a:endParaRPr>
                    </a:p>
                    <a:p>
                      <a:pPr>
                        <a:lnSpc>
                          <a:spcPct val="107000"/>
                        </a:lnSpc>
                        <a:spcAft>
                          <a:spcPts val="0"/>
                        </a:spcAft>
                      </a:pPr>
                      <a:r>
                        <a:rPr lang="pt-BR" sz="1400" b="1" dirty="0">
                          <a:effectLst/>
                        </a:rPr>
                        <a:t>Outros Recursos</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 xmlns:a16="http://schemas.microsoft.com/office/drawing/2014/main" val="10004"/>
                  </a:ext>
                </a:extLst>
              </a:tr>
              <a:tr h="474395">
                <a:tc vMerge="1">
                  <a:txBody>
                    <a:bodyPr/>
                    <a:lstStyle/>
                    <a:p>
                      <a:endParaRPr lang="pt-BR"/>
                    </a:p>
                  </a:txBody>
                  <a:tcPr/>
                </a:tc>
                <a:tc>
                  <a:txBody>
                    <a:bodyPr/>
                    <a:lstStyle/>
                    <a:p>
                      <a:pPr>
                        <a:lnSpc>
                          <a:spcPct val="107000"/>
                        </a:lnSpc>
                        <a:spcAft>
                          <a:spcPts val="0"/>
                        </a:spcAft>
                      </a:pPr>
                      <a:endParaRPr lang="pt-BR" sz="1400" b="1" dirty="0">
                        <a:effectLst/>
                      </a:endParaRPr>
                    </a:p>
                    <a:p>
                      <a:pPr>
                        <a:lnSpc>
                          <a:spcPct val="107000"/>
                        </a:lnSpc>
                        <a:spcAft>
                          <a:spcPts val="0"/>
                        </a:spcAft>
                      </a:pPr>
                      <a:r>
                        <a:rPr lang="pt-BR" sz="1400" b="1" dirty="0">
                          <a:effectLst/>
                        </a:rPr>
                        <a:t>Doações de Campanhas</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 xmlns:a16="http://schemas.microsoft.com/office/drawing/2014/main" val="10005"/>
                  </a:ext>
                </a:extLst>
              </a:tr>
              <a:tr h="658817">
                <a:tc vMerge="1">
                  <a:txBody>
                    <a:bodyPr/>
                    <a:lstStyle/>
                    <a:p>
                      <a:endParaRPr lang="pt-BR"/>
                    </a:p>
                  </a:txBody>
                  <a:tcPr/>
                </a:tc>
                <a:tc>
                  <a:txBody>
                    <a:bodyPr/>
                    <a:lstStyle/>
                    <a:p>
                      <a:pPr>
                        <a:lnSpc>
                          <a:spcPct val="107000"/>
                        </a:lnSpc>
                        <a:spcAft>
                          <a:spcPts val="0"/>
                        </a:spcAft>
                      </a:pPr>
                      <a:endParaRPr lang="pt-BR" sz="1400" b="1" dirty="0">
                        <a:effectLst/>
                      </a:endParaRPr>
                    </a:p>
                    <a:p>
                      <a:pPr>
                        <a:lnSpc>
                          <a:spcPct val="107000"/>
                        </a:lnSpc>
                        <a:spcAft>
                          <a:spcPts val="0"/>
                        </a:spcAft>
                      </a:pPr>
                      <a:r>
                        <a:rPr lang="pt-BR" sz="1400" b="1" dirty="0">
                          <a:effectLst/>
                        </a:rPr>
                        <a:t>Fundo Especial de Financiamento de Campanha</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 xmlns:a16="http://schemas.microsoft.com/office/drawing/2014/main" val="10006"/>
                  </a:ext>
                </a:extLst>
              </a:tr>
              <a:tr h="474395">
                <a:tc vMerge="1">
                  <a:txBody>
                    <a:bodyPr/>
                    <a:lstStyle/>
                    <a:p>
                      <a:endParaRPr lang="pt-BR"/>
                    </a:p>
                  </a:txBody>
                  <a:tcPr/>
                </a:tc>
                <a:tc>
                  <a:txBody>
                    <a:bodyPr/>
                    <a:lstStyle/>
                    <a:p>
                      <a:pPr>
                        <a:lnSpc>
                          <a:spcPct val="107000"/>
                        </a:lnSpc>
                        <a:spcAft>
                          <a:spcPts val="0"/>
                        </a:spcAft>
                      </a:pPr>
                      <a:endParaRPr lang="pt-BR" sz="1400" b="1" dirty="0">
                        <a:effectLst/>
                      </a:endParaRPr>
                    </a:p>
                    <a:p>
                      <a:pPr>
                        <a:lnSpc>
                          <a:spcPct val="107000"/>
                        </a:lnSpc>
                        <a:spcAft>
                          <a:spcPts val="0"/>
                        </a:spcAft>
                      </a:pPr>
                      <a:r>
                        <a:rPr lang="pt-BR" sz="1400" b="1" dirty="0">
                          <a:effectLst/>
                        </a:rPr>
                        <a:t>Fundo Partidário</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 xmlns:a16="http://schemas.microsoft.com/office/drawing/2014/main" val="10007"/>
                  </a:ext>
                </a:extLst>
              </a:tr>
              <a:tr h="658817">
                <a:tc vMerge="1">
                  <a:txBody>
                    <a:bodyPr/>
                    <a:lstStyle/>
                    <a:p>
                      <a:endParaRPr lang="pt-BR"/>
                    </a:p>
                  </a:txBody>
                  <a:tcPr/>
                </a:tc>
                <a:tc>
                  <a:txBody>
                    <a:bodyPr/>
                    <a:lstStyle/>
                    <a:p>
                      <a:pPr>
                        <a:lnSpc>
                          <a:spcPct val="107000"/>
                        </a:lnSpc>
                        <a:spcAft>
                          <a:spcPts val="0"/>
                        </a:spcAft>
                      </a:pPr>
                      <a:endParaRPr lang="pt-BR" sz="1400" b="1" dirty="0">
                        <a:effectLst/>
                      </a:endParaRPr>
                    </a:p>
                    <a:p>
                      <a:pPr>
                        <a:lnSpc>
                          <a:spcPct val="107000"/>
                        </a:lnSpc>
                        <a:spcAft>
                          <a:spcPts val="0"/>
                        </a:spcAft>
                      </a:pPr>
                      <a:r>
                        <a:rPr lang="pt-BR" sz="1400" b="1" dirty="0">
                          <a:effectLst/>
                        </a:rPr>
                        <a:t>Recursos Destinados ao Gênero Feminino</a:t>
                      </a:r>
                      <a:endParaRPr lang="pt-B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75" marR="68575" marT="0" marB="0"/>
                </a:tc>
                <a:extLst>
                  <a:ext uri="{0D108BD9-81ED-4DB2-BD59-A6C34878D82A}">
                    <a16:rowId xmlns="" xmlns:a16="http://schemas.microsoft.com/office/drawing/2014/main" val="10008"/>
                  </a:ext>
                </a:extLst>
              </a:tr>
            </a:tbl>
          </a:graphicData>
        </a:graphic>
      </p:graphicFrame>
    </p:spTree>
    <p:extLst>
      <p:ext uri="{BB962C8B-B14F-4D97-AF65-F5344CB8AC3E}">
        <p14:creationId xmlns="" xmlns:p14="http://schemas.microsoft.com/office/powerpoint/2010/main" val="3936779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6"/>
            <a:ext cx="1499918" cy="1829743"/>
          </a:xfrm>
          <a:prstGeom prst="rect">
            <a:avLst/>
          </a:prstGeom>
        </p:spPr>
      </p:pic>
      <p:sp>
        <p:nvSpPr>
          <p:cNvPr id="11"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2050097" y="201170"/>
            <a:ext cx="7108710" cy="1015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pt-BR" altLang="pt-BR" sz="3000" b="1" dirty="0">
                <a:solidFill>
                  <a:schemeClr val="accent1"/>
                </a:solidFill>
                <a:latin typeface="+mj-lt"/>
              </a:rPr>
              <a:t>ARRECADAÇÃO DE RECURSOS DE CAMPANHA | </a:t>
            </a:r>
            <a:r>
              <a:rPr lang="pt-BR" altLang="pt-BR" sz="3000" b="1" dirty="0" smtClean="0">
                <a:solidFill>
                  <a:schemeClr val="accent1"/>
                </a:solidFill>
                <a:latin typeface="+mj-lt"/>
              </a:rPr>
              <a:t>DOS RECIBOS ELEITORAIS</a:t>
            </a:r>
            <a:endParaRPr lang="pt-BR" altLang="pt-BR" sz="3000" b="1" dirty="0">
              <a:solidFill>
                <a:schemeClr val="accent1"/>
              </a:solidFill>
              <a:latin typeface="+mj-lt"/>
            </a:endParaRPr>
          </a:p>
        </p:txBody>
      </p:sp>
      <p:sp>
        <p:nvSpPr>
          <p:cNvPr id="9" name="CaixaDeTexto 8">
            <a:extLst>
              <a:ext uri="{FF2B5EF4-FFF2-40B4-BE49-F238E27FC236}">
                <a16:creationId xmlns="" xmlns:a16="http://schemas.microsoft.com/office/drawing/2014/main" id="{7E28D7BA-8913-42CB-BDBD-287DD0CC1836}"/>
              </a:ext>
            </a:extLst>
          </p:cNvPr>
          <p:cNvSpPr txBox="1"/>
          <p:nvPr/>
        </p:nvSpPr>
        <p:spPr>
          <a:xfrm>
            <a:off x="1644408" y="1417130"/>
            <a:ext cx="8001000" cy="369332"/>
          </a:xfrm>
          <a:prstGeom prst="rect">
            <a:avLst/>
          </a:prstGeom>
          <a:noFill/>
        </p:spPr>
        <p:txBody>
          <a:bodyPr wrap="square">
            <a:spAutoFit/>
          </a:bodyPr>
          <a:lstStyle/>
          <a:p>
            <a:pPr marL="342900" indent="-342900" algn="just" eaLnBrk="1" hangingPunct="1">
              <a:buFont typeface="Arial" panose="020B0604020202020204" pitchFamily="34" charset="0"/>
              <a:buChar char="•"/>
            </a:pPr>
            <a:r>
              <a:rPr lang="pt-BR" altLang="pt-BR" dirty="0" smtClean="0">
                <a:latin typeface="Arial" panose="020B0604020202020204" pitchFamily="34" charset="0"/>
                <a:cs typeface="Arial" panose="020B0604020202020204" pitchFamily="34" charset="0"/>
              </a:rPr>
              <a:t>São documentos oficiais que tornam legítima a arrecadação;</a:t>
            </a:r>
            <a:endParaRPr lang="pt-BR" altLang="pt-BR" dirty="0">
              <a:latin typeface="Arial" panose="020B0604020202020204" pitchFamily="34" charset="0"/>
              <a:cs typeface="Arial" panose="020B0604020202020204" pitchFamily="34" charset="0"/>
            </a:endParaRPr>
          </a:p>
        </p:txBody>
      </p:sp>
      <p:sp>
        <p:nvSpPr>
          <p:cNvPr id="10" name="CaixaDeTexto 9">
            <a:extLst>
              <a:ext uri="{FF2B5EF4-FFF2-40B4-BE49-F238E27FC236}">
                <a16:creationId xmlns="" xmlns:a16="http://schemas.microsoft.com/office/drawing/2014/main" id="{7F846DC9-C96D-47F3-AD7C-25C5159BB7D8}"/>
              </a:ext>
            </a:extLst>
          </p:cNvPr>
          <p:cNvSpPr txBox="1"/>
          <p:nvPr/>
        </p:nvSpPr>
        <p:spPr>
          <a:xfrm>
            <a:off x="1657472" y="1906796"/>
            <a:ext cx="8265746" cy="646331"/>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sz="1800" dirty="0">
                <a:latin typeface="RIAL"/>
              </a:rPr>
              <a:t>Candidatos emitem os recibos eleitorais pelo </a:t>
            </a:r>
            <a:r>
              <a:rPr lang="pt-BR" altLang="pt-BR" sz="1800" b="1" dirty="0">
                <a:latin typeface="RIAL"/>
              </a:rPr>
              <a:t>SPCE</a:t>
            </a:r>
            <a:r>
              <a:rPr lang="pt-BR" altLang="pt-BR" sz="1800" dirty="0">
                <a:latin typeface="RIAL"/>
              </a:rPr>
              <a:t> e os Partidos Políticos pelo </a:t>
            </a:r>
            <a:r>
              <a:rPr lang="pt-BR" altLang="pt-BR" sz="1800" b="1" dirty="0">
                <a:latin typeface="RIAL"/>
              </a:rPr>
              <a:t>SPCA</a:t>
            </a:r>
            <a:r>
              <a:rPr lang="pt-BR" altLang="pt-BR" sz="1800" dirty="0">
                <a:latin typeface="RIAL"/>
              </a:rPr>
              <a:t>;</a:t>
            </a:r>
          </a:p>
        </p:txBody>
      </p:sp>
      <p:sp>
        <p:nvSpPr>
          <p:cNvPr id="13" name="CaixaDeTexto 12">
            <a:extLst>
              <a:ext uri="{FF2B5EF4-FFF2-40B4-BE49-F238E27FC236}">
                <a16:creationId xmlns="" xmlns:a16="http://schemas.microsoft.com/office/drawing/2014/main" id="{E762C0F2-0BE8-40A6-91BE-5F5BC15C80A1}"/>
              </a:ext>
            </a:extLst>
          </p:cNvPr>
          <p:cNvSpPr txBox="1"/>
          <p:nvPr/>
        </p:nvSpPr>
        <p:spPr>
          <a:xfrm>
            <a:off x="1644408" y="2495367"/>
            <a:ext cx="8265746" cy="646331"/>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sz="1800" dirty="0">
                <a:latin typeface="Arial" panose="020B0604020202020204" pitchFamily="34" charset="0"/>
                <a:cs typeface="Arial" panose="020B0604020202020204" pitchFamily="34" charset="0"/>
              </a:rPr>
              <a:t>A emissão de recibos eleitorais para Doações em Recursos Financeiros não terá mais obrigatoriedade (O extrato bancário comprova);</a:t>
            </a:r>
          </a:p>
        </p:txBody>
      </p:sp>
      <p:sp>
        <p:nvSpPr>
          <p:cNvPr id="14" name="CaixaDeTexto 13">
            <a:extLst>
              <a:ext uri="{FF2B5EF4-FFF2-40B4-BE49-F238E27FC236}">
                <a16:creationId xmlns="" xmlns:a16="http://schemas.microsoft.com/office/drawing/2014/main" id="{0739DA2E-9FE3-4EBB-ABA7-371D272D632D}"/>
              </a:ext>
            </a:extLst>
          </p:cNvPr>
          <p:cNvSpPr txBox="1"/>
          <p:nvPr/>
        </p:nvSpPr>
        <p:spPr>
          <a:xfrm>
            <a:off x="1626171" y="3337560"/>
            <a:ext cx="8371340" cy="707886"/>
          </a:xfrm>
          <a:prstGeom prst="rect">
            <a:avLst/>
          </a:prstGeom>
          <a:noFill/>
        </p:spPr>
        <p:txBody>
          <a:bodyPr wrap="square">
            <a:spAutoFit/>
          </a:bodyPr>
          <a:lstStyle/>
          <a:p>
            <a:pPr marL="342900" indent="-342900" algn="just" eaLnBrk="1" hangingPunct="1">
              <a:buFont typeface="Arial" panose="020B0604020202020204" pitchFamily="34" charset="0"/>
              <a:buChar char="•"/>
            </a:pPr>
            <a:r>
              <a:rPr lang="pt-BR" altLang="pt-BR" sz="2000" b="1" dirty="0">
                <a:latin typeface="Arial" panose="020B0604020202020204" pitchFamily="34" charset="0"/>
                <a:cs typeface="Arial" panose="020B0604020202020204" pitchFamily="34" charset="0"/>
              </a:rPr>
              <a:t>A emissão do Recibo Eleitoral para recursos arrecadados pela Internet e os estimáveis será obrigatória;</a:t>
            </a:r>
          </a:p>
        </p:txBody>
      </p:sp>
      <p:sp>
        <p:nvSpPr>
          <p:cNvPr id="15" name="CaixaDeTexto 14">
            <a:extLst>
              <a:ext uri="{FF2B5EF4-FFF2-40B4-BE49-F238E27FC236}">
                <a16:creationId xmlns="" xmlns:a16="http://schemas.microsoft.com/office/drawing/2014/main" id="{8EE9D83D-01DE-4673-A634-FBD1CC631C91}"/>
              </a:ext>
            </a:extLst>
          </p:cNvPr>
          <p:cNvSpPr txBox="1"/>
          <p:nvPr/>
        </p:nvSpPr>
        <p:spPr>
          <a:xfrm>
            <a:off x="1663029" y="4093132"/>
            <a:ext cx="8427027" cy="646331"/>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dirty="0">
                <a:latin typeface="RIAL"/>
              </a:rPr>
              <a:t>Os recibos eleitorais deverão ser emitidos em ordem cronológica e concomitantes ao recebimento da doação e informados a Justiça Eleitoral;</a:t>
            </a:r>
          </a:p>
        </p:txBody>
      </p:sp>
      <p:sp>
        <p:nvSpPr>
          <p:cNvPr id="16" name="CaixaDeTexto 15">
            <a:extLst>
              <a:ext uri="{FF2B5EF4-FFF2-40B4-BE49-F238E27FC236}">
                <a16:creationId xmlns="" xmlns:a16="http://schemas.microsoft.com/office/drawing/2014/main" id="{5B14ED62-A89D-4DEC-9624-876043282CE9}"/>
              </a:ext>
            </a:extLst>
          </p:cNvPr>
          <p:cNvSpPr txBox="1"/>
          <p:nvPr/>
        </p:nvSpPr>
        <p:spPr>
          <a:xfrm>
            <a:off x="1421807" y="4759075"/>
            <a:ext cx="8371340" cy="1754326"/>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sz="1800" dirty="0">
                <a:latin typeface="RIAL"/>
              </a:rPr>
              <a:t>É dispensada a emissão de recibos eleitorais a cessão de bens móveis, limitada ao valor </a:t>
            </a:r>
            <a:r>
              <a:rPr lang="pt-BR" altLang="pt-BR" sz="1800" b="1" dirty="0">
                <a:latin typeface="RIAL"/>
              </a:rPr>
              <a:t>de R$ 4.000,00 (quatro mil reais), </a:t>
            </a:r>
            <a:r>
              <a:rPr lang="pt-BR" altLang="pt-BR" sz="1800" dirty="0">
                <a:latin typeface="RIAL"/>
              </a:rPr>
              <a:t>doações estimáveis em dinheiro entre candidatos e partidos decorrentes do uso comum de sedes e de materiais de propaganda eleitoral, bem como a cessão de automóvel de propriedade do candidato, cônjuge e de seus parentes até 3° grau para uso pessoal durante a campanha.</a:t>
            </a:r>
            <a:endParaRPr lang="pt-BR" altLang="pt-BR" b="1" dirty="0">
              <a:latin typeface="RIAL"/>
            </a:endParaRPr>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6"/>
            <a:ext cx="1499918" cy="1829743"/>
          </a:xfrm>
          <a:prstGeom prst="rect">
            <a:avLst/>
          </a:prstGeom>
        </p:spPr>
      </p:pic>
      <p:sp>
        <p:nvSpPr>
          <p:cNvPr id="11"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2050097" y="201170"/>
            <a:ext cx="7108710" cy="1015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t-BR" altLang="pt-BR" sz="3000" b="1" dirty="0">
                <a:solidFill>
                  <a:schemeClr val="accent1"/>
                </a:solidFill>
                <a:latin typeface="+mj-lt"/>
              </a:rPr>
              <a:t>ARRECADAÇÃO DE RECURSOS DE CAMPANHA | </a:t>
            </a:r>
            <a:r>
              <a:rPr lang="pt-BR" altLang="pt-BR" sz="3000" b="1" dirty="0" smtClean="0">
                <a:solidFill>
                  <a:schemeClr val="accent1"/>
                </a:solidFill>
                <a:latin typeface="+mj-lt"/>
              </a:rPr>
              <a:t>DAS DOAÇÕES</a:t>
            </a:r>
            <a:endParaRPr lang="pt-BR" altLang="pt-BR" sz="3000" b="1" dirty="0">
              <a:solidFill>
                <a:schemeClr val="accent1"/>
              </a:solidFill>
              <a:latin typeface="+mj-lt"/>
            </a:endParaRPr>
          </a:p>
        </p:txBody>
      </p:sp>
      <p:sp>
        <p:nvSpPr>
          <p:cNvPr id="9" name="CaixaDeTexto 8">
            <a:extLst>
              <a:ext uri="{FF2B5EF4-FFF2-40B4-BE49-F238E27FC236}">
                <a16:creationId xmlns="" xmlns:a16="http://schemas.microsoft.com/office/drawing/2014/main" id="{D16D2C14-77B0-49D8-A6B0-CECBEFF307A3}"/>
              </a:ext>
            </a:extLst>
          </p:cNvPr>
          <p:cNvSpPr txBox="1"/>
          <p:nvPr/>
        </p:nvSpPr>
        <p:spPr>
          <a:xfrm>
            <a:off x="1761307" y="1392800"/>
            <a:ext cx="8362951" cy="707886"/>
          </a:xfrm>
          <a:prstGeom prst="rect">
            <a:avLst/>
          </a:prstGeom>
          <a:noFill/>
        </p:spPr>
        <p:txBody>
          <a:bodyPr wrap="square">
            <a:spAutoFit/>
          </a:bodyPr>
          <a:lstStyle/>
          <a:p>
            <a:pPr algn="ctr" eaLnBrk="1" hangingPunct="1"/>
            <a:r>
              <a:rPr lang="pt-BR" altLang="pt-BR" sz="2000" b="1" dirty="0">
                <a:latin typeface="Arial" panose="020B0604020202020204" pitchFamily="34" charset="0"/>
                <a:cs typeface="Arial" panose="020B0604020202020204" pitchFamily="34" charset="0"/>
              </a:rPr>
              <a:t>OS RECURSOS DESTINADOS ÀS CAMPANHAS ELEITORAIS PODERÃO TER ÚNICA E EXCLUSIVA AS SEGUINTES FONTES:</a:t>
            </a:r>
          </a:p>
        </p:txBody>
      </p:sp>
      <p:sp>
        <p:nvSpPr>
          <p:cNvPr id="10" name="CaixaDeTexto 9">
            <a:extLst>
              <a:ext uri="{FF2B5EF4-FFF2-40B4-BE49-F238E27FC236}">
                <a16:creationId xmlns="" xmlns:a16="http://schemas.microsoft.com/office/drawing/2014/main" id="{B2103754-3163-4148-B032-22436C9B8F58}"/>
              </a:ext>
            </a:extLst>
          </p:cNvPr>
          <p:cNvSpPr txBox="1"/>
          <p:nvPr/>
        </p:nvSpPr>
        <p:spPr>
          <a:xfrm>
            <a:off x="1422988" y="2192775"/>
            <a:ext cx="7965132" cy="646331"/>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dirty="0">
                <a:latin typeface="Arial" panose="020B0604020202020204" pitchFamily="34" charset="0"/>
                <a:cs typeface="Arial" panose="020B0604020202020204" pitchFamily="34" charset="0"/>
              </a:rPr>
              <a:t>Recursos próprios dos candidatos (Limitado a 10% do Total do Limite de Gastos);</a:t>
            </a:r>
          </a:p>
        </p:txBody>
      </p:sp>
      <p:sp>
        <p:nvSpPr>
          <p:cNvPr id="13" name="CaixaDeTexto 12">
            <a:extLst>
              <a:ext uri="{FF2B5EF4-FFF2-40B4-BE49-F238E27FC236}">
                <a16:creationId xmlns="" xmlns:a16="http://schemas.microsoft.com/office/drawing/2014/main" id="{49E6A930-5328-4DC9-9C98-87868556C641}"/>
              </a:ext>
            </a:extLst>
          </p:cNvPr>
          <p:cNvSpPr txBox="1"/>
          <p:nvPr/>
        </p:nvSpPr>
        <p:spPr>
          <a:xfrm>
            <a:off x="1462176" y="2933209"/>
            <a:ext cx="8890000" cy="369332"/>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dirty="0">
                <a:latin typeface="Arial" panose="020B0604020202020204" pitchFamily="34" charset="0"/>
                <a:cs typeface="Arial" panose="020B0604020202020204" pitchFamily="34" charset="0"/>
              </a:rPr>
              <a:t>Doações de Partidos Políticos;</a:t>
            </a:r>
          </a:p>
        </p:txBody>
      </p:sp>
      <p:sp>
        <p:nvSpPr>
          <p:cNvPr id="14" name="CaixaDeTexto 13">
            <a:extLst>
              <a:ext uri="{FF2B5EF4-FFF2-40B4-BE49-F238E27FC236}">
                <a16:creationId xmlns="" xmlns:a16="http://schemas.microsoft.com/office/drawing/2014/main" id="{AB747348-9262-4D13-8D40-01089F99D16F}"/>
              </a:ext>
            </a:extLst>
          </p:cNvPr>
          <p:cNvSpPr txBox="1"/>
          <p:nvPr/>
        </p:nvSpPr>
        <p:spPr>
          <a:xfrm>
            <a:off x="1484407" y="3377502"/>
            <a:ext cx="8890000" cy="369332"/>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dirty="0" smtClean="0">
                <a:latin typeface="Arial" panose="020B0604020202020204" pitchFamily="34" charset="0"/>
                <a:cs typeface="Arial" panose="020B0604020202020204" pitchFamily="34" charset="0"/>
              </a:rPr>
              <a:t>Doações </a:t>
            </a:r>
            <a:r>
              <a:rPr lang="pt-BR" altLang="pt-BR" dirty="0">
                <a:latin typeface="Arial" panose="020B0604020202020204" pitchFamily="34" charset="0"/>
                <a:cs typeface="Arial" panose="020B0604020202020204" pitchFamily="34" charset="0"/>
              </a:rPr>
              <a:t>de Outros Candidatos;</a:t>
            </a:r>
          </a:p>
        </p:txBody>
      </p:sp>
      <p:sp>
        <p:nvSpPr>
          <p:cNvPr id="15" name="CaixaDeTexto 14">
            <a:extLst>
              <a:ext uri="{FF2B5EF4-FFF2-40B4-BE49-F238E27FC236}">
                <a16:creationId xmlns="" xmlns:a16="http://schemas.microsoft.com/office/drawing/2014/main" id="{20F33832-4A8B-4DE8-98B1-69DF40568E90}"/>
              </a:ext>
            </a:extLst>
          </p:cNvPr>
          <p:cNvSpPr txBox="1"/>
          <p:nvPr/>
        </p:nvSpPr>
        <p:spPr>
          <a:xfrm>
            <a:off x="1497469" y="3856252"/>
            <a:ext cx="8890000" cy="369332"/>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dirty="0">
                <a:latin typeface="Arial" panose="020B0604020202020204" pitchFamily="34" charset="0"/>
                <a:cs typeface="Arial" panose="020B0604020202020204" pitchFamily="34" charset="0"/>
              </a:rPr>
              <a:t>Doações financeiras ou estimáveis em dinheiro de pessoas físicas;</a:t>
            </a:r>
          </a:p>
        </p:txBody>
      </p:sp>
      <p:sp>
        <p:nvSpPr>
          <p:cNvPr id="16" name="CaixaDeTexto 15">
            <a:extLst>
              <a:ext uri="{FF2B5EF4-FFF2-40B4-BE49-F238E27FC236}">
                <a16:creationId xmlns="" xmlns:a16="http://schemas.microsoft.com/office/drawing/2014/main" id="{9FFC7DAD-1280-4279-B1A7-CC037121258C}"/>
              </a:ext>
            </a:extLst>
          </p:cNvPr>
          <p:cNvSpPr txBox="1"/>
          <p:nvPr/>
        </p:nvSpPr>
        <p:spPr>
          <a:xfrm>
            <a:off x="1523595" y="4217384"/>
            <a:ext cx="8062025" cy="646331"/>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dirty="0">
                <a:latin typeface="Arial" panose="020B0604020202020204" pitchFamily="34" charset="0"/>
                <a:cs typeface="Arial" panose="020B0604020202020204" pitchFamily="34" charset="0"/>
              </a:rPr>
              <a:t>Comercialização de bens e/ou serviços ou promoção de eventos de arrecadação realizados pelo candidato ou partido político;</a:t>
            </a:r>
          </a:p>
        </p:txBody>
      </p:sp>
      <p:sp>
        <p:nvSpPr>
          <p:cNvPr id="17" name="CaixaDeTexto 16">
            <a:extLst>
              <a:ext uri="{FF2B5EF4-FFF2-40B4-BE49-F238E27FC236}">
                <a16:creationId xmlns="" xmlns:a16="http://schemas.microsoft.com/office/drawing/2014/main" id="{7A56D13F-6617-4631-B378-2F7A8939FAA2}"/>
              </a:ext>
            </a:extLst>
          </p:cNvPr>
          <p:cNvSpPr txBox="1"/>
          <p:nvPr/>
        </p:nvSpPr>
        <p:spPr>
          <a:xfrm>
            <a:off x="1471344" y="4903045"/>
            <a:ext cx="7329114" cy="369332"/>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dirty="0">
                <a:latin typeface="Arial" panose="020B0604020202020204" pitchFamily="34" charset="0"/>
                <a:cs typeface="Arial" panose="020B0604020202020204" pitchFamily="34" charset="0"/>
              </a:rPr>
              <a:t>Rendimentos de Aplicações Financeiras.</a:t>
            </a:r>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6"/>
            <a:ext cx="1499918" cy="1829743"/>
          </a:xfrm>
          <a:prstGeom prst="rect">
            <a:avLst/>
          </a:prstGeom>
        </p:spPr>
      </p:pic>
      <p:sp>
        <p:nvSpPr>
          <p:cNvPr id="11"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2050097" y="201170"/>
            <a:ext cx="7108710" cy="1015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t-BR" altLang="pt-BR" sz="3000" b="1" dirty="0">
                <a:solidFill>
                  <a:schemeClr val="accent1"/>
                </a:solidFill>
                <a:latin typeface="+mj-lt"/>
              </a:rPr>
              <a:t>ARRECADAÇÃO DE RECURSOS DE CAMPANHA | </a:t>
            </a:r>
            <a:r>
              <a:rPr lang="pt-BR" altLang="pt-BR" sz="3000" b="1" dirty="0" smtClean="0">
                <a:solidFill>
                  <a:schemeClr val="accent1"/>
                </a:solidFill>
                <a:latin typeface="+mj-lt"/>
              </a:rPr>
              <a:t>DAS DOAÇÕES</a:t>
            </a:r>
            <a:endParaRPr lang="pt-BR" altLang="pt-BR" sz="3000" b="1" dirty="0">
              <a:solidFill>
                <a:schemeClr val="accent1"/>
              </a:solidFill>
              <a:latin typeface="+mj-lt"/>
            </a:endParaRPr>
          </a:p>
        </p:txBody>
      </p:sp>
      <p:sp>
        <p:nvSpPr>
          <p:cNvPr id="9" name="CaixaDeTexto 8">
            <a:extLst>
              <a:ext uri="{FF2B5EF4-FFF2-40B4-BE49-F238E27FC236}">
                <a16:creationId xmlns="" xmlns:a16="http://schemas.microsoft.com/office/drawing/2014/main" id="{4541628B-0A3F-4F6A-B078-079F612345FC}"/>
              </a:ext>
            </a:extLst>
          </p:cNvPr>
          <p:cNvSpPr txBox="1"/>
          <p:nvPr/>
        </p:nvSpPr>
        <p:spPr>
          <a:xfrm>
            <a:off x="1550876" y="1314098"/>
            <a:ext cx="7993124" cy="646331"/>
          </a:xfrm>
          <a:prstGeom prst="rect">
            <a:avLst/>
          </a:prstGeom>
          <a:noFill/>
        </p:spPr>
        <p:txBody>
          <a:bodyPr wrap="square">
            <a:spAutoFit/>
          </a:bodyPr>
          <a:lstStyle/>
          <a:p>
            <a:pPr algn="ctr" eaLnBrk="1" hangingPunct="1"/>
            <a:r>
              <a:rPr lang="pt-BR" altLang="pt-BR" b="1" dirty="0">
                <a:latin typeface="Arial" panose="020B0604020202020204" pitchFamily="34" charset="0"/>
                <a:cs typeface="Arial" panose="020B0604020202020204" pitchFamily="34" charset="0"/>
              </a:rPr>
              <a:t>AS PESSOAS FÍSICAS SOMENTE PODERÃO FAZER DOAÇÕES, INCLUSIVE PELA INTERNET, PELOS SEGUINTES MEIOS:</a:t>
            </a:r>
          </a:p>
        </p:txBody>
      </p:sp>
      <p:sp>
        <p:nvSpPr>
          <p:cNvPr id="10" name="CaixaDeTexto 9">
            <a:extLst>
              <a:ext uri="{FF2B5EF4-FFF2-40B4-BE49-F238E27FC236}">
                <a16:creationId xmlns="" xmlns:a16="http://schemas.microsoft.com/office/drawing/2014/main" id="{94592FD8-33FB-40CE-97C2-6012FF0B0C43}"/>
              </a:ext>
            </a:extLst>
          </p:cNvPr>
          <p:cNvSpPr txBox="1"/>
          <p:nvPr/>
        </p:nvSpPr>
        <p:spPr>
          <a:xfrm>
            <a:off x="591803" y="2355899"/>
            <a:ext cx="8643256" cy="338554"/>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sz="1600" dirty="0">
                <a:latin typeface="Arial" panose="020B0604020202020204" pitchFamily="34" charset="0"/>
                <a:cs typeface="Arial" panose="020B0604020202020204" pitchFamily="34" charset="0"/>
              </a:rPr>
              <a:t>As doações financeiras devem sem informadas ao TSE em até </a:t>
            </a:r>
            <a:r>
              <a:rPr lang="pt-BR" altLang="pt-BR" sz="1600" dirty="0">
                <a:solidFill>
                  <a:srgbClr val="FF6600"/>
                </a:solidFill>
                <a:latin typeface="Arial" panose="020B0604020202020204" pitchFamily="34" charset="0"/>
                <a:cs typeface="Arial" panose="020B0604020202020204" pitchFamily="34" charset="0"/>
              </a:rPr>
              <a:t>72 horas</a:t>
            </a:r>
          </a:p>
        </p:txBody>
      </p:sp>
      <p:sp>
        <p:nvSpPr>
          <p:cNvPr id="13" name="CaixaDeTexto 12">
            <a:extLst>
              <a:ext uri="{FF2B5EF4-FFF2-40B4-BE49-F238E27FC236}">
                <a16:creationId xmlns="" xmlns:a16="http://schemas.microsoft.com/office/drawing/2014/main" id="{94376848-81BC-41CD-BF1C-3536B99C3560}"/>
              </a:ext>
            </a:extLst>
          </p:cNvPr>
          <p:cNvSpPr txBox="1"/>
          <p:nvPr/>
        </p:nvSpPr>
        <p:spPr>
          <a:xfrm>
            <a:off x="539552" y="2741206"/>
            <a:ext cx="7857505" cy="830997"/>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sz="1600" dirty="0">
                <a:latin typeface="RIAL"/>
              </a:rPr>
              <a:t>Doação ou cessão temporária de bens e/ou serviços estimáveis em dinheiro, demonstrando que é proprietário do bem ou o responsável direto pela prestação do serviço;</a:t>
            </a:r>
          </a:p>
        </p:txBody>
      </p:sp>
      <p:sp>
        <p:nvSpPr>
          <p:cNvPr id="14" name="CaixaDeTexto 13">
            <a:extLst>
              <a:ext uri="{FF2B5EF4-FFF2-40B4-BE49-F238E27FC236}">
                <a16:creationId xmlns="" xmlns:a16="http://schemas.microsoft.com/office/drawing/2014/main" id="{861C465B-D6E6-4AA8-AF49-4FBED824F170}"/>
              </a:ext>
            </a:extLst>
          </p:cNvPr>
          <p:cNvSpPr txBox="1"/>
          <p:nvPr/>
        </p:nvSpPr>
        <p:spPr>
          <a:xfrm>
            <a:off x="530919" y="3495288"/>
            <a:ext cx="7857505" cy="830997"/>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sz="1600" dirty="0">
                <a:latin typeface="Arial" panose="020B0604020202020204" pitchFamily="34" charset="0"/>
                <a:cs typeface="Arial" panose="020B0604020202020204" pitchFamily="34" charset="0"/>
              </a:rPr>
              <a:t>Doação ou cessão temporária de bens e/ou serviços estimáveis em dinheiro, demonstrando que é proprietário do bem ou o responsável direto pela prestação do serviço;</a:t>
            </a:r>
          </a:p>
        </p:txBody>
      </p:sp>
      <p:sp>
        <p:nvSpPr>
          <p:cNvPr id="15" name="CaixaDeTexto 14">
            <a:extLst>
              <a:ext uri="{FF2B5EF4-FFF2-40B4-BE49-F238E27FC236}">
                <a16:creationId xmlns="" xmlns:a16="http://schemas.microsoft.com/office/drawing/2014/main" id="{9D0B8F33-0358-44EE-B93C-83A17D835068}"/>
              </a:ext>
            </a:extLst>
          </p:cNvPr>
          <p:cNvSpPr txBox="1"/>
          <p:nvPr/>
        </p:nvSpPr>
        <p:spPr>
          <a:xfrm>
            <a:off x="157459" y="4356946"/>
            <a:ext cx="8643256" cy="338554"/>
          </a:xfrm>
          <a:prstGeom prst="rect">
            <a:avLst/>
          </a:prstGeom>
          <a:noFill/>
        </p:spPr>
        <p:txBody>
          <a:bodyPr wrap="square">
            <a:spAutoFit/>
          </a:bodyPr>
          <a:lstStyle/>
          <a:p>
            <a:pPr marL="285750" indent="-285750" algn="ctr" eaLnBrk="1" hangingPunct="1">
              <a:buFont typeface="Arial" panose="020B0604020202020204" pitchFamily="34" charset="0"/>
              <a:buChar char="•"/>
            </a:pPr>
            <a:r>
              <a:rPr lang="pt-BR" altLang="pt-BR" sz="1600" b="1" dirty="0">
                <a:solidFill>
                  <a:srgbClr val="FF6600"/>
                </a:solidFill>
                <a:latin typeface="Arial" panose="020B0604020202020204" pitchFamily="34" charset="0"/>
                <a:cs typeface="Arial" panose="020B0604020202020204" pitchFamily="34" charset="0"/>
              </a:rPr>
              <a:t>Doações a instituições que promovam serviços de financiamento coletivo;</a:t>
            </a:r>
          </a:p>
        </p:txBody>
      </p:sp>
      <p:sp>
        <p:nvSpPr>
          <p:cNvPr id="16" name="CaixaDeTexto 15">
            <a:extLst>
              <a:ext uri="{FF2B5EF4-FFF2-40B4-BE49-F238E27FC236}">
                <a16:creationId xmlns="" xmlns:a16="http://schemas.microsoft.com/office/drawing/2014/main" id="{E0CB4AB4-68DC-4244-9D1F-095362293636}"/>
              </a:ext>
            </a:extLst>
          </p:cNvPr>
          <p:cNvSpPr txBox="1"/>
          <p:nvPr/>
        </p:nvSpPr>
        <p:spPr>
          <a:xfrm>
            <a:off x="580659" y="4752519"/>
            <a:ext cx="7879773" cy="584775"/>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sz="1600" dirty="0">
                <a:latin typeface="Arial" panose="020B0604020202020204" pitchFamily="34" charset="0"/>
                <a:cs typeface="Arial" panose="020B0604020202020204" pitchFamily="34" charset="0"/>
              </a:rPr>
              <a:t>As doações financeiras, em desacordo com a norma, recebidas pelo candidato, deverão ser devolvidas ao doador ou na impossibilidade ao Tesouro Nacional;</a:t>
            </a:r>
          </a:p>
        </p:txBody>
      </p:sp>
      <p:sp>
        <p:nvSpPr>
          <p:cNvPr id="17" name="CaixaDeTexto 16">
            <a:extLst>
              <a:ext uri="{FF2B5EF4-FFF2-40B4-BE49-F238E27FC236}">
                <a16:creationId xmlns="" xmlns:a16="http://schemas.microsoft.com/office/drawing/2014/main" id="{EF594D60-0B7E-41A4-83FA-6D28B4371400}"/>
              </a:ext>
            </a:extLst>
          </p:cNvPr>
          <p:cNvSpPr txBox="1"/>
          <p:nvPr/>
        </p:nvSpPr>
        <p:spPr>
          <a:xfrm>
            <a:off x="580246" y="5357920"/>
            <a:ext cx="7829873" cy="830997"/>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sz="1600" dirty="0">
                <a:latin typeface="Arial" panose="020B0604020202020204" pitchFamily="34" charset="0"/>
                <a:cs typeface="Arial" panose="020B0604020202020204" pitchFamily="34" charset="0"/>
              </a:rPr>
              <a:t>Limite de </a:t>
            </a:r>
            <a:r>
              <a:rPr lang="pt-BR" altLang="pt-BR" sz="1600" b="1" dirty="0">
                <a:solidFill>
                  <a:srgbClr val="FF6600"/>
                </a:solidFill>
                <a:latin typeface="Arial" panose="020B0604020202020204" pitchFamily="34" charset="0"/>
                <a:cs typeface="Arial" panose="020B0604020202020204" pitchFamily="34" charset="0"/>
              </a:rPr>
              <a:t>10% (dez por cento) </a:t>
            </a:r>
            <a:r>
              <a:rPr lang="pt-BR" altLang="pt-BR" sz="1600" dirty="0">
                <a:latin typeface="Arial" panose="020B0604020202020204" pitchFamily="34" charset="0"/>
                <a:cs typeface="Arial" panose="020B0604020202020204" pitchFamily="34" charset="0"/>
              </a:rPr>
              <a:t>dos rendimentos brutos recebidos pelo doador no ano anterior ao da eleição e </a:t>
            </a:r>
            <a:r>
              <a:rPr lang="pt-BR" altLang="pt-BR" sz="1600" b="1" dirty="0">
                <a:solidFill>
                  <a:srgbClr val="FF6600"/>
                </a:solidFill>
                <a:latin typeface="Arial" panose="020B0604020202020204" pitchFamily="34" charset="0"/>
                <a:cs typeface="Arial" panose="020B0604020202020204" pitchFamily="34" charset="0"/>
              </a:rPr>
              <a:t>recursos estimáveis até R$ 40.000,00 (quarenta mil);</a:t>
            </a:r>
            <a:endParaRPr lang="pt-BR" altLang="pt-BR" sz="1600" b="1" dirty="0">
              <a:latin typeface="Arial" panose="020B0604020202020204" pitchFamily="34" charset="0"/>
              <a:cs typeface="Arial" panose="020B0604020202020204" pitchFamily="34" charset="0"/>
            </a:endParaRPr>
          </a:p>
        </p:txBody>
      </p:sp>
      <p:sp>
        <p:nvSpPr>
          <p:cNvPr id="18" name="CaixaDeTexto 17">
            <a:extLst>
              <a:ext uri="{FF2B5EF4-FFF2-40B4-BE49-F238E27FC236}">
                <a16:creationId xmlns="" xmlns:a16="http://schemas.microsoft.com/office/drawing/2014/main" id="{DDAA5A80-E65E-424F-857E-9D99E113DE82}"/>
              </a:ext>
            </a:extLst>
          </p:cNvPr>
          <p:cNvSpPr txBox="1"/>
          <p:nvPr/>
        </p:nvSpPr>
        <p:spPr>
          <a:xfrm>
            <a:off x="552615" y="2035047"/>
            <a:ext cx="7147686" cy="338554"/>
          </a:xfrm>
          <a:prstGeom prst="rect">
            <a:avLst/>
          </a:prstGeom>
          <a:noFill/>
        </p:spPr>
        <p:txBody>
          <a:bodyPr wrap="square">
            <a:spAutoFit/>
          </a:bodyPr>
          <a:lstStyle/>
          <a:p>
            <a:pPr marL="285750" indent="-285750" algn="just" eaLnBrk="1" hangingPunct="1">
              <a:buFont typeface="Arial" panose="020B0604020202020204" pitchFamily="34" charset="0"/>
              <a:buChar char="•"/>
            </a:pPr>
            <a:r>
              <a:rPr lang="pt-BR" altLang="pt-BR" sz="1600" dirty="0">
                <a:latin typeface="Arial" panose="020B0604020202020204" pitchFamily="34" charset="0"/>
                <a:cs typeface="Arial" panose="020B0604020202020204" pitchFamily="34" charset="0"/>
              </a:rPr>
              <a:t>Transação bancária com a devida identificação do CPF do doador;</a:t>
            </a:r>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5"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6"/>
            <a:ext cx="1499918" cy="1829743"/>
          </a:xfrm>
          <a:prstGeom prst="rect">
            <a:avLst/>
          </a:prstGeom>
        </p:spPr>
      </p:pic>
      <p:sp>
        <p:nvSpPr>
          <p:cNvPr id="11"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2050097" y="201170"/>
            <a:ext cx="7108710" cy="1015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t-BR" altLang="pt-BR" sz="3000" b="1" dirty="0">
                <a:solidFill>
                  <a:schemeClr val="accent1"/>
                </a:solidFill>
                <a:latin typeface="+mj-lt"/>
              </a:rPr>
              <a:t>ARRECADAÇÃO DE RECURSOS DE CAMPANHA | </a:t>
            </a:r>
            <a:r>
              <a:rPr lang="pt-BR" altLang="pt-BR" sz="3000" b="1" dirty="0" smtClean="0">
                <a:solidFill>
                  <a:schemeClr val="accent1"/>
                </a:solidFill>
                <a:latin typeface="+mj-lt"/>
              </a:rPr>
              <a:t>DAS FONTES VEDADAS</a:t>
            </a:r>
            <a:endParaRPr lang="pt-BR" altLang="pt-BR" sz="3000" b="1" dirty="0">
              <a:solidFill>
                <a:schemeClr val="accent1"/>
              </a:solidFill>
              <a:latin typeface="+mj-lt"/>
            </a:endParaRPr>
          </a:p>
        </p:txBody>
      </p:sp>
      <p:sp>
        <p:nvSpPr>
          <p:cNvPr id="9" name="CaixaDeTexto 8">
            <a:extLst>
              <a:ext uri="{FF2B5EF4-FFF2-40B4-BE49-F238E27FC236}">
                <a16:creationId xmlns="" xmlns:a16="http://schemas.microsoft.com/office/drawing/2014/main" id="{466091BF-7A0F-470D-B2D8-40E42FFDB7EC}"/>
              </a:ext>
            </a:extLst>
          </p:cNvPr>
          <p:cNvSpPr txBox="1"/>
          <p:nvPr/>
        </p:nvSpPr>
        <p:spPr>
          <a:xfrm>
            <a:off x="1948931" y="1611903"/>
            <a:ext cx="5157248" cy="424732"/>
          </a:xfrm>
          <a:prstGeom prst="rect">
            <a:avLst/>
          </a:prstGeom>
          <a:noFill/>
        </p:spPr>
        <p:txBody>
          <a:bodyPr wrap="square">
            <a:spAutoFit/>
          </a:bodyPr>
          <a:lstStyle/>
          <a:p>
            <a:pPr marL="342900" indent="-342900" algn="just">
              <a:lnSpc>
                <a:spcPct val="90000"/>
              </a:lnSpc>
              <a:spcBef>
                <a:spcPts val="1000"/>
              </a:spcBef>
              <a:buFont typeface="Arial" panose="020B0604020202020204" pitchFamily="34" charset="0"/>
              <a:buChar char="•"/>
              <a:defRPr/>
            </a:pPr>
            <a:r>
              <a:rPr lang="pt-BR" altLang="pt-BR" sz="2400" dirty="0">
                <a:latin typeface="Arial" panose="020B0604020202020204" pitchFamily="34" charset="0"/>
                <a:cs typeface="Arial" panose="020B0604020202020204" pitchFamily="34" charset="0"/>
              </a:rPr>
              <a:t>Pessoas Jurídicas;</a:t>
            </a:r>
          </a:p>
        </p:txBody>
      </p:sp>
      <p:sp>
        <p:nvSpPr>
          <p:cNvPr id="10" name="CaixaDeTexto 9">
            <a:extLst>
              <a:ext uri="{FF2B5EF4-FFF2-40B4-BE49-F238E27FC236}">
                <a16:creationId xmlns="" xmlns:a16="http://schemas.microsoft.com/office/drawing/2014/main" id="{4C7BF012-3405-45EE-B15B-EE965A4B649F}"/>
              </a:ext>
            </a:extLst>
          </p:cNvPr>
          <p:cNvSpPr txBox="1"/>
          <p:nvPr/>
        </p:nvSpPr>
        <p:spPr>
          <a:xfrm>
            <a:off x="1948931" y="2132616"/>
            <a:ext cx="6245041" cy="424732"/>
          </a:xfrm>
          <a:prstGeom prst="rect">
            <a:avLst/>
          </a:prstGeom>
          <a:noFill/>
        </p:spPr>
        <p:txBody>
          <a:bodyPr wrap="square">
            <a:spAutoFit/>
          </a:bodyPr>
          <a:lstStyle/>
          <a:p>
            <a:pPr marL="342900" indent="-342900" algn="just">
              <a:lnSpc>
                <a:spcPct val="90000"/>
              </a:lnSpc>
              <a:spcBef>
                <a:spcPts val="1000"/>
              </a:spcBef>
              <a:buFont typeface="Arial" panose="020B0604020202020204" pitchFamily="34" charset="0"/>
              <a:buChar char="•"/>
              <a:defRPr/>
            </a:pPr>
            <a:r>
              <a:rPr lang="pt-BR" altLang="pt-BR" sz="2400" dirty="0">
                <a:latin typeface="Arial" panose="020B0604020202020204" pitchFamily="34" charset="0"/>
                <a:cs typeface="Arial" panose="020B0604020202020204" pitchFamily="34" charset="0"/>
              </a:rPr>
              <a:t>Origem Estrangeira;</a:t>
            </a:r>
          </a:p>
        </p:txBody>
      </p:sp>
      <p:sp>
        <p:nvSpPr>
          <p:cNvPr id="13" name="CaixaDeTexto 12">
            <a:extLst>
              <a:ext uri="{FF2B5EF4-FFF2-40B4-BE49-F238E27FC236}">
                <a16:creationId xmlns="" xmlns:a16="http://schemas.microsoft.com/office/drawing/2014/main" id="{3673931D-C0B6-49ED-BAE7-E32FFB05E3CC}"/>
              </a:ext>
            </a:extLst>
          </p:cNvPr>
          <p:cNvSpPr txBox="1"/>
          <p:nvPr/>
        </p:nvSpPr>
        <p:spPr>
          <a:xfrm>
            <a:off x="1954679" y="2659238"/>
            <a:ext cx="7556500" cy="757130"/>
          </a:xfrm>
          <a:prstGeom prst="rect">
            <a:avLst/>
          </a:prstGeom>
          <a:noFill/>
        </p:spPr>
        <p:txBody>
          <a:bodyPr wrap="square">
            <a:spAutoFit/>
          </a:bodyPr>
          <a:lstStyle/>
          <a:p>
            <a:pPr marL="342900" indent="-342900" algn="just">
              <a:lnSpc>
                <a:spcPct val="90000"/>
              </a:lnSpc>
              <a:spcBef>
                <a:spcPts val="1000"/>
              </a:spcBef>
              <a:buFont typeface="Arial" panose="020B0604020202020204" pitchFamily="34" charset="0"/>
              <a:buChar char="•"/>
              <a:defRPr/>
            </a:pPr>
            <a:r>
              <a:rPr lang="pt-BR" altLang="pt-BR" sz="2400" dirty="0">
                <a:latin typeface="Arial" panose="020B0604020202020204" pitchFamily="34" charset="0"/>
                <a:cs typeface="Arial" panose="020B0604020202020204" pitchFamily="34" charset="0"/>
              </a:rPr>
              <a:t>Pessoas Físicas que exerçam atividades comerciais decorrentes de permissão pública;</a:t>
            </a:r>
          </a:p>
        </p:txBody>
      </p:sp>
      <p:sp>
        <p:nvSpPr>
          <p:cNvPr id="14" name="CaixaDeTexto 13">
            <a:extLst>
              <a:ext uri="{FF2B5EF4-FFF2-40B4-BE49-F238E27FC236}">
                <a16:creationId xmlns="" xmlns:a16="http://schemas.microsoft.com/office/drawing/2014/main" id="{2BEDC958-3DE6-4A39-AD25-09BDA8A567B4}"/>
              </a:ext>
            </a:extLst>
          </p:cNvPr>
          <p:cNvSpPr txBox="1"/>
          <p:nvPr/>
        </p:nvSpPr>
        <p:spPr>
          <a:xfrm>
            <a:off x="1409448" y="3969627"/>
            <a:ext cx="8239312" cy="1754326"/>
          </a:xfrm>
          <a:prstGeom prst="rect">
            <a:avLst/>
          </a:prstGeom>
          <a:noFill/>
        </p:spPr>
        <p:txBody>
          <a:bodyPr wrap="square">
            <a:spAutoFit/>
          </a:bodyPr>
          <a:lstStyle/>
          <a:p>
            <a:pPr algn="just" eaLnBrk="1" hangingPunct="1">
              <a:lnSpc>
                <a:spcPct val="90000"/>
              </a:lnSpc>
              <a:spcBef>
                <a:spcPts val="1000"/>
              </a:spcBef>
              <a:buFontTx/>
              <a:buNone/>
              <a:defRPr/>
            </a:pPr>
            <a:r>
              <a:rPr lang="pt-BR" altLang="pt-BR" sz="2400" b="1" dirty="0"/>
              <a:t>Obs.: </a:t>
            </a:r>
            <a:r>
              <a:rPr lang="pt-BR" altLang="pt-BR" sz="2400" dirty="0"/>
              <a:t>Os recursos recebidos por Candidatos ou Partidos Políticos oriundos de fontes vedadas devem ser imediatamente devolvidos ao doador, sendo vedada sua utilização ou aplicação financeira. No caso da não identificação do doador, recolher ao Tesouro Nacional. </a:t>
            </a:r>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6"/>
            <a:ext cx="1499918" cy="1829743"/>
          </a:xfrm>
          <a:prstGeom prst="rect">
            <a:avLst/>
          </a:prstGeom>
        </p:spPr>
      </p:pic>
      <p:sp>
        <p:nvSpPr>
          <p:cNvPr id="11"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2050097" y="201170"/>
            <a:ext cx="7108710" cy="1015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t-BR" altLang="pt-BR" sz="3000" b="1" dirty="0">
                <a:solidFill>
                  <a:schemeClr val="accent1"/>
                </a:solidFill>
                <a:latin typeface="+mj-lt"/>
              </a:rPr>
              <a:t>ARRECADAÇÃO DE RECURSOS DE CAMPANHA | </a:t>
            </a:r>
            <a:r>
              <a:rPr lang="pt-BR" altLang="pt-BR" sz="3000" b="1" dirty="0" smtClean="0">
                <a:solidFill>
                  <a:schemeClr val="accent1"/>
                </a:solidFill>
                <a:latin typeface="+mj-lt"/>
              </a:rPr>
              <a:t>DAS FONTES VEDADAS</a:t>
            </a:r>
            <a:endParaRPr lang="pt-BR" altLang="pt-BR" sz="3000" b="1" dirty="0">
              <a:solidFill>
                <a:schemeClr val="accent1"/>
              </a:solidFill>
              <a:latin typeface="+mj-lt"/>
            </a:endParaRPr>
          </a:p>
        </p:txBody>
      </p:sp>
      <p:sp>
        <p:nvSpPr>
          <p:cNvPr id="9" name="CaixaDeTexto 8">
            <a:extLst>
              <a:ext uri="{FF2B5EF4-FFF2-40B4-BE49-F238E27FC236}">
                <a16:creationId xmlns="" xmlns:a16="http://schemas.microsoft.com/office/drawing/2014/main" id="{466091BF-7A0F-470D-B2D8-40E42FFDB7EC}"/>
              </a:ext>
            </a:extLst>
          </p:cNvPr>
          <p:cNvSpPr txBox="1"/>
          <p:nvPr/>
        </p:nvSpPr>
        <p:spPr>
          <a:xfrm>
            <a:off x="1948931" y="1611903"/>
            <a:ext cx="5157248" cy="424732"/>
          </a:xfrm>
          <a:prstGeom prst="rect">
            <a:avLst/>
          </a:prstGeom>
          <a:noFill/>
        </p:spPr>
        <p:txBody>
          <a:bodyPr wrap="square">
            <a:spAutoFit/>
          </a:bodyPr>
          <a:lstStyle/>
          <a:p>
            <a:pPr marL="342900" indent="-342900" algn="just">
              <a:lnSpc>
                <a:spcPct val="90000"/>
              </a:lnSpc>
              <a:spcBef>
                <a:spcPts val="1000"/>
              </a:spcBef>
              <a:buFont typeface="Arial" panose="020B0604020202020204" pitchFamily="34" charset="0"/>
              <a:buChar char="•"/>
              <a:defRPr/>
            </a:pPr>
            <a:r>
              <a:rPr lang="pt-BR" altLang="pt-BR" sz="2400" dirty="0">
                <a:latin typeface="Arial" panose="020B0604020202020204" pitchFamily="34" charset="0"/>
                <a:cs typeface="Arial" panose="020B0604020202020204" pitchFamily="34" charset="0"/>
              </a:rPr>
              <a:t>Pessoas Jurídicas;</a:t>
            </a:r>
          </a:p>
        </p:txBody>
      </p:sp>
      <p:sp>
        <p:nvSpPr>
          <p:cNvPr id="10" name="CaixaDeTexto 9">
            <a:extLst>
              <a:ext uri="{FF2B5EF4-FFF2-40B4-BE49-F238E27FC236}">
                <a16:creationId xmlns="" xmlns:a16="http://schemas.microsoft.com/office/drawing/2014/main" id="{4C7BF012-3405-45EE-B15B-EE965A4B649F}"/>
              </a:ext>
            </a:extLst>
          </p:cNvPr>
          <p:cNvSpPr txBox="1"/>
          <p:nvPr/>
        </p:nvSpPr>
        <p:spPr>
          <a:xfrm>
            <a:off x="1948931" y="2132616"/>
            <a:ext cx="6245041" cy="424732"/>
          </a:xfrm>
          <a:prstGeom prst="rect">
            <a:avLst/>
          </a:prstGeom>
          <a:noFill/>
        </p:spPr>
        <p:txBody>
          <a:bodyPr wrap="square">
            <a:spAutoFit/>
          </a:bodyPr>
          <a:lstStyle/>
          <a:p>
            <a:pPr marL="342900" indent="-342900" algn="just">
              <a:lnSpc>
                <a:spcPct val="90000"/>
              </a:lnSpc>
              <a:spcBef>
                <a:spcPts val="1000"/>
              </a:spcBef>
              <a:buFont typeface="Arial" panose="020B0604020202020204" pitchFamily="34" charset="0"/>
              <a:buChar char="•"/>
              <a:defRPr/>
            </a:pPr>
            <a:r>
              <a:rPr lang="pt-BR" altLang="pt-BR" sz="2400" dirty="0">
                <a:latin typeface="Arial" panose="020B0604020202020204" pitchFamily="34" charset="0"/>
                <a:cs typeface="Arial" panose="020B0604020202020204" pitchFamily="34" charset="0"/>
              </a:rPr>
              <a:t>Origem Estrangeira;</a:t>
            </a:r>
          </a:p>
        </p:txBody>
      </p:sp>
      <p:sp>
        <p:nvSpPr>
          <p:cNvPr id="13" name="CaixaDeTexto 12">
            <a:extLst>
              <a:ext uri="{FF2B5EF4-FFF2-40B4-BE49-F238E27FC236}">
                <a16:creationId xmlns="" xmlns:a16="http://schemas.microsoft.com/office/drawing/2014/main" id="{3673931D-C0B6-49ED-BAE7-E32FFB05E3CC}"/>
              </a:ext>
            </a:extLst>
          </p:cNvPr>
          <p:cNvSpPr txBox="1"/>
          <p:nvPr/>
        </p:nvSpPr>
        <p:spPr>
          <a:xfrm>
            <a:off x="1954679" y="2659238"/>
            <a:ext cx="7556500" cy="757130"/>
          </a:xfrm>
          <a:prstGeom prst="rect">
            <a:avLst/>
          </a:prstGeom>
          <a:noFill/>
        </p:spPr>
        <p:txBody>
          <a:bodyPr wrap="square">
            <a:spAutoFit/>
          </a:bodyPr>
          <a:lstStyle/>
          <a:p>
            <a:pPr marL="342900" indent="-342900" algn="just">
              <a:lnSpc>
                <a:spcPct val="90000"/>
              </a:lnSpc>
              <a:spcBef>
                <a:spcPts val="1000"/>
              </a:spcBef>
              <a:buFont typeface="Arial" panose="020B0604020202020204" pitchFamily="34" charset="0"/>
              <a:buChar char="•"/>
              <a:defRPr/>
            </a:pPr>
            <a:r>
              <a:rPr lang="pt-BR" altLang="pt-BR" sz="2400" dirty="0">
                <a:latin typeface="Arial" panose="020B0604020202020204" pitchFamily="34" charset="0"/>
                <a:cs typeface="Arial" panose="020B0604020202020204" pitchFamily="34" charset="0"/>
              </a:rPr>
              <a:t>Pessoas Físicas que exerçam atividades comerciais decorrentes de permissão pública;</a:t>
            </a:r>
          </a:p>
        </p:txBody>
      </p:sp>
      <p:sp>
        <p:nvSpPr>
          <p:cNvPr id="14" name="CaixaDeTexto 13">
            <a:extLst>
              <a:ext uri="{FF2B5EF4-FFF2-40B4-BE49-F238E27FC236}">
                <a16:creationId xmlns="" xmlns:a16="http://schemas.microsoft.com/office/drawing/2014/main" id="{2BEDC958-3DE6-4A39-AD25-09BDA8A567B4}"/>
              </a:ext>
            </a:extLst>
          </p:cNvPr>
          <p:cNvSpPr txBox="1"/>
          <p:nvPr/>
        </p:nvSpPr>
        <p:spPr>
          <a:xfrm>
            <a:off x="1409448" y="3969627"/>
            <a:ext cx="8239312" cy="1754326"/>
          </a:xfrm>
          <a:prstGeom prst="rect">
            <a:avLst/>
          </a:prstGeom>
          <a:noFill/>
        </p:spPr>
        <p:txBody>
          <a:bodyPr wrap="square">
            <a:spAutoFit/>
          </a:bodyPr>
          <a:lstStyle/>
          <a:p>
            <a:pPr algn="just" eaLnBrk="1" hangingPunct="1">
              <a:lnSpc>
                <a:spcPct val="90000"/>
              </a:lnSpc>
              <a:spcBef>
                <a:spcPts val="1000"/>
              </a:spcBef>
              <a:buFontTx/>
              <a:buNone/>
              <a:defRPr/>
            </a:pPr>
            <a:r>
              <a:rPr lang="pt-BR" altLang="pt-BR" sz="2400" b="1" dirty="0"/>
              <a:t>Obs.: </a:t>
            </a:r>
            <a:r>
              <a:rPr lang="pt-BR" altLang="pt-BR" sz="2400" dirty="0"/>
              <a:t>Os recursos recebidos por Candidatos ou Partidos Políticos oriundos de fontes vedadas devem ser imediatamente devolvidos ao doador, sendo vedada sua utilização ou aplicação financeira. No caso da não identificação do doador, recolher ao Tesouro Nacional. </a:t>
            </a:r>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6"/>
            <a:ext cx="1499918" cy="1829743"/>
          </a:xfrm>
          <a:prstGeom prst="rect">
            <a:avLst/>
          </a:prstGeom>
        </p:spPr>
      </p:pic>
      <p:sp>
        <p:nvSpPr>
          <p:cNvPr id="9"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1370512" y="404664"/>
            <a:ext cx="7108710" cy="5232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pt-BR" altLang="pt-BR" sz="2800" b="1" dirty="0">
                <a:solidFill>
                  <a:schemeClr val="accent1"/>
                </a:solidFill>
                <a:latin typeface="+mj-lt"/>
              </a:rPr>
              <a:t>LIMITES DE GASTOS DE CAMPANHA</a:t>
            </a:r>
          </a:p>
        </p:txBody>
      </p:sp>
      <p:pic>
        <p:nvPicPr>
          <p:cNvPr id="13" name="Picture 6" descr="Money Gastos Sticker by Tg Core for iOS &amp; Android | GIPHY">
            <a:extLst>
              <a:ext uri="{FF2B5EF4-FFF2-40B4-BE49-F238E27FC236}">
                <a16:creationId xmlns="" xmlns:a16="http://schemas.microsoft.com/office/drawing/2014/main" id="{40F9A7CA-05A2-4A93-91D0-A271E3775216}"/>
              </a:ext>
            </a:extLst>
          </p:cNvPr>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43150" y="911190"/>
            <a:ext cx="1615823" cy="1615823"/>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CaixaDeTexto 14">
            <a:extLst>
              <a:ext uri="{FF2B5EF4-FFF2-40B4-BE49-F238E27FC236}">
                <a16:creationId xmlns="" xmlns:a16="http://schemas.microsoft.com/office/drawing/2014/main" id="{466091BF-7A0F-470D-B2D8-40E42FFDB7EC}"/>
              </a:ext>
            </a:extLst>
          </p:cNvPr>
          <p:cNvSpPr txBox="1"/>
          <p:nvPr/>
        </p:nvSpPr>
        <p:spPr>
          <a:xfrm>
            <a:off x="1879709" y="1206976"/>
            <a:ext cx="6296755" cy="830997"/>
          </a:xfrm>
          <a:prstGeom prst="rect">
            <a:avLst/>
          </a:prstGeom>
          <a:noFill/>
        </p:spPr>
        <p:txBody>
          <a:bodyPr wrap="square">
            <a:spAutoFit/>
          </a:bodyPr>
          <a:lstStyle/>
          <a:p>
            <a:pPr algn="ctr"/>
            <a:r>
              <a:rPr lang="pt-BR" altLang="pt-BR" sz="2400" b="1" dirty="0">
                <a:effectLst>
                  <a:outerShdw blurRad="38100" dist="38100" dir="2700000" algn="tl">
                    <a:srgbClr val="000000">
                      <a:alpha val="43137"/>
                    </a:srgbClr>
                  </a:outerShdw>
                </a:effectLst>
                <a:cs typeface="Arial" panose="020B0604020202020204" pitchFamily="34" charset="0"/>
              </a:rPr>
              <a:t>SÃO CONSIDERADOS GASTOS DE CAMPANHA AS SEGUINTES DESPESAS:</a:t>
            </a:r>
          </a:p>
        </p:txBody>
      </p:sp>
      <p:sp>
        <p:nvSpPr>
          <p:cNvPr id="17" name="CaixaDeTexto 16">
            <a:extLst>
              <a:ext uri="{FF2B5EF4-FFF2-40B4-BE49-F238E27FC236}">
                <a16:creationId xmlns="" xmlns:a16="http://schemas.microsoft.com/office/drawing/2014/main" id="{79A66C28-6B52-4767-8236-CAC91755D290}"/>
              </a:ext>
            </a:extLst>
          </p:cNvPr>
          <p:cNvSpPr txBox="1"/>
          <p:nvPr/>
        </p:nvSpPr>
        <p:spPr>
          <a:xfrm>
            <a:off x="313509" y="2202733"/>
            <a:ext cx="8393603" cy="707886"/>
          </a:xfrm>
          <a:prstGeom prst="rect">
            <a:avLst/>
          </a:prstGeom>
          <a:noFill/>
        </p:spPr>
        <p:txBody>
          <a:bodyPr wrap="square">
            <a:spAutoFit/>
          </a:bodyPr>
          <a:lstStyle/>
          <a:p>
            <a:pPr algn="just" eaLnBrk="1" hangingPunct="1"/>
            <a:r>
              <a:rPr lang="pt-BR" altLang="pt-BR" sz="2000" dirty="0"/>
              <a:t>I - confecção de material impresso de qualquer natureza (observando o tamanho fixado);</a:t>
            </a:r>
          </a:p>
        </p:txBody>
      </p:sp>
      <p:sp>
        <p:nvSpPr>
          <p:cNvPr id="18" name="CaixaDeTexto 17">
            <a:extLst>
              <a:ext uri="{FF2B5EF4-FFF2-40B4-BE49-F238E27FC236}">
                <a16:creationId xmlns="" xmlns:a16="http://schemas.microsoft.com/office/drawing/2014/main" id="{B7DEB74B-E353-459D-A882-C6BEC5B5E1E0}"/>
              </a:ext>
            </a:extLst>
          </p:cNvPr>
          <p:cNvSpPr txBox="1"/>
          <p:nvPr/>
        </p:nvSpPr>
        <p:spPr>
          <a:xfrm>
            <a:off x="313509" y="2886080"/>
            <a:ext cx="8167073" cy="531845"/>
          </a:xfrm>
          <a:prstGeom prst="rect">
            <a:avLst/>
          </a:prstGeom>
          <a:noFill/>
        </p:spPr>
        <p:txBody>
          <a:bodyPr wrap="square">
            <a:spAutoFit/>
          </a:bodyPr>
          <a:lstStyle/>
          <a:p>
            <a:pPr eaLnBrk="1" hangingPunct="1"/>
            <a:r>
              <a:rPr lang="pt-BR" altLang="pt-BR" sz="2000" dirty="0"/>
              <a:t>II - propaganda e publicidade direta ou indireta, por qualquer meio;</a:t>
            </a:r>
          </a:p>
        </p:txBody>
      </p:sp>
      <p:sp>
        <p:nvSpPr>
          <p:cNvPr id="19" name="CaixaDeTexto 18">
            <a:extLst>
              <a:ext uri="{FF2B5EF4-FFF2-40B4-BE49-F238E27FC236}">
                <a16:creationId xmlns="" xmlns:a16="http://schemas.microsoft.com/office/drawing/2014/main" id="{AD777225-0817-4EE2-BF83-8494D316699B}"/>
              </a:ext>
            </a:extLst>
          </p:cNvPr>
          <p:cNvSpPr txBox="1"/>
          <p:nvPr/>
        </p:nvSpPr>
        <p:spPr>
          <a:xfrm>
            <a:off x="313509" y="3362711"/>
            <a:ext cx="8167073" cy="400110"/>
          </a:xfrm>
          <a:prstGeom prst="rect">
            <a:avLst/>
          </a:prstGeom>
          <a:noFill/>
        </p:spPr>
        <p:txBody>
          <a:bodyPr wrap="square">
            <a:spAutoFit/>
          </a:bodyPr>
          <a:lstStyle/>
          <a:p>
            <a:r>
              <a:rPr lang="pt-BR" altLang="pt-BR" sz="2000" dirty="0"/>
              <a:t>III - aluguel de locais para promoção dos atos de campanha;</a:t>
            </a:r>
            <a:endParaRPr lang="pt-BR" sz="2000" dirty="0"/>
          </a:p>
        </p:txBody>
      </p:sp>
      <p:sp>
        <p:nvSpPr>
          <p:cNvPr id="20" name="CaixaDeTexto 19">
            <a:extLst>
              <a:ext uri="{FF2B5EF4-FFF2-40B4-BE49-F238E27FC236}">
                <a16:creationId xmlns="" xmlns:a16="http://schemas.microsoft.com/office/drawing/2014/main" id="{93C4A1F8-F9EF-4D5D-81A4-89D8B71B0B64}"/>
              </a:ext>
            </a:extLst>
          </p:cNvPr>
          <p:cNvSpPr txBox="1"/>
          <p:nvPr/>
        </p:nvSpPr>
        <p:spPr>
          <a:xfrm>
            <a:off x="349005" y="3755124"/>
            <a:ext cx="8355465" cy="707886"/>
          </a:xfrm>
          <a:prstGeom prst="rect">
            <a:avLst/>
          </a:prstGeom>
          <a:noFill/>
        </p:spPr>
        <p:txBody>
          <a:bodyPr wrap="square">
            <a:spAutoFit/>
          </a:bodyPr>
          <a:lstStyle/>
          <a:p>
            <a:pPr algn="just" eaLnBrk="1" hangingPunct="1"/>
            <a:r>
              <a:rPr lang="pt-BR" altLang="pt-BR" sz="2000" dirty="0"/>
              <a:t>IV - despesas com transporte e deslocamento de candidato e pessoal a serviço da candidatura;</a:t>
            </a:r>
          </a:p>
        </p:txBody>
      </p:sp>
      <p:sp>
        <p:nvSpPr>
          <p:cNvPr id="21" name="CaixaDeTexto 20">
            <a:extLst>
              <a:ext uri="{FF2B5EF4-FFF2-40B4-BE49-F238E27FC236}">
                <a16:creationId xmlns="" xmlns:a16="http://schemas.microsoft.com/office/drawing/2014/main" id="{91957D35-51DA-4712-A67E-EAF91A3A18C4}"/>
              </a:ext>
            </a:extLst>
          </p:cNvPr>
          <p:cNvSpPr txBox="1"/>
          <p:nvPr/>
        </p:nvSpPr>
        <p:spPr>
          <a:xfrm>
            <a:off x="349005" y="4410429"/>
            <a:ext cx="4608284" cy="400110"/>
          </a:xfrm>
          <a:prstGeom prst="rect">
            <a:avLst/>
          </a:prstGeom>
          <a:noFill/>
        </p:spPr>
        <p:txBody>
          <a:bodyPr wrap="square">
            <a:spAutoFit/>
          </a:bodyPr>
          <a:lstStyle/>
          <a:p>
            <a:pPr eaLnBrk="1" hangingPunct="1"/>
            <a:r>
              <a:rPr lang="pt-BR" altLang="pt-BR" sz="2000" dirty="0"/>
              <a:t>V - correspondências e despesas postais;</a:t>
            </a:r>
          </a:p>
        </p:txBody>
      </p:sp>
      <p:sp>
        <p:nvSpPr>
          <p:cNvPr id="22" name="CaixaDeTexto 21">
            <a:extLst>
              <a:ext uri="{FF2B5EF4-FFF2-40B4-BE49-F238E27FC236}">
                <a16:creationId xmlns="" xmlns:a16="http://schemas.microsoft.com/office/drawing/2014/main" id="{C1AFE70F-ACFD-4FC8-BB91-4E590731F80E}"/>
              </a:ext>
            </a:extLst>
          </p:cNvPr>
          <p:cNvSpPr txBox="1"/>
          <p:nvPr/>
        </p:nvSpPr>
        <p:spPr>
          <a:xfrm>
            <a:off x="349005" y="4767536"/>
            <a:ext cx="8433048" cy="707886"/>
          </a:xfrm>
          <a:prstGeom prst="rect">
            <a:avLst/>
          </a:prstGeom>
          <a:noFill/>
        </p:spPr>
        <p:txBody>
          <a:bodyPr wrap="square">
            <a:spAutoFit/>
          </a:bodyPr>
          <a:lstStyle/>
          <a:p>
            <a:pPr algn="just" eaLnBrk="1" hangingPunct="1"/>
            <a:r>
              <a:rPr lang="pt-BR" altLang="pt-BR" sz="2000" dirty="0"/>
              <a:t>VI - despesas de instalação, organização e funcionamento de comitês de campanha e serviços necessários às eleições;</a:t>
            </a:r>
          </a:p>
        </p:txBody>
      </p:sp>
      <p:sp>
        <p:nvSpPr>
          <p:cNvPr id="23" name="CaixaDeTexto 22">
            <a:extLst>
              <a:ext uri="{FF2B5EF4-FFF2-40B4-BE49-F238E27FC236}">
                <a16:creationId xmlns="" xmlns:a16="http://schemas.microsoft.com/office/drawing/2014/main" id="{FA457C5E-24C4-4046-8D24-D9B9CA0C4A43}"/>
              </a:ext>
            </a:extLst>
          </p:cNvPr>
          <p:cNvSpPr txBox="1"/>
          <p:nvPr/>
        </p:nvSpPr>
        <p:spPr>
          <a:xfrm>
            <a:off x="349004" y="5477759"/>
            <a:ext cx="8455361" cy="707886"/>
          </a:xfrm>
          <a:prstGeom prst="rect">
            <a:avLst/>
          </a:prstGeom>
          <a:noFill/>
        </p:spPr>
        <p:txBody>
          <a:bodyPr wrap="square">
            <a:spAutoFit/>
          </a:bodyPr>
          <a:lstStyle/>
          <a:p>
            <a:pPr algn="just" eaLnBrk="1" hangingPunct="1"/>
            <a:r>
              <a:rPr lang="pt-BR" altLang="pt-BR" sz="2000" dirty="0"/>
              <a:t>VII - remuneração ou gratificação de qualquer espécie de prestadores de serviços;</a:t>
            </a:r>
          </a:p>
        </p:txBody>
      </p:sp>
      <p:sp>
        <p:nvSpPr>
          <p:cNvPr id="24" name="CaixaDeTexto 23">
            <a:extLst>
              <a:ext uri="{FF2B5EF4-FFF2-40B4-BE49-F238E27FC236}">
                <a16:creationId xmlns="" xmlns:a16="http://schemas.microsoft.com/office/drawing/2014/main" id="{0CBC3E3C-3491-4467-930A-8D7028B92BDD}"/>
              </a:ext>
            </a:extLst>
          </p:cNvPr>
          <p:cNvSpPr txBox="1"/>
          <p:nvPr/>
        </p:nvSpPr>
        <p:spPr>
          <a:xfrm>
            <a:off x="313509" y="6094205"/>
            <a:ext cx="8163856" cy="399583"/>
          </a:xfrm>
          <a:prstGeom prst="rect">
            <a:avLst/>
          </a:prstGeom>
          <a:noFill/>
        </p:spPr>
        <p:txBody>
          <a:bodyPr wrap="square">
            <a:spAutoFit/>
          </a:bodyPr>
          <a:lstStyle/>
          <a:p>
            <a:r>
              <a:rPr lang="pt-BR" altLang="pt-BR" sz="2000" dirty="0"/>
              <a:t>VIII - montagem e operação de carro de som;</a:t>
            </a:r>
            <a:endParaRPr lang="pt-BR" sz="2000" dirty="0"/>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P spid="21"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6"/>
            <a:ext cx="1499918" cy="1829743"/>
          </a:xfrm>
          <a:prstGeom prst="rect">
            <a:avLst/>
          </a:prstGeom>
        </p:spPr>
      </p:pic>
      <p:sp>
        <p:nvSpPr>
          <p:cNvPr id="9"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1370512" y="404664"/>
            <a:ext cx="7108710" cy="5232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pt-BR" altLang="pt-BR" sz="2800" b="1" dirty="0">
                <a:solidFill>
                  <a:schemeClr val="accent1"/>
                </a:solidFill>
                <a:latin typeface="+mj-lt"/>
              </a:rPr>
              <a:t>LIMITES DE GASTOS DE CAMPANHA</a:t>
            </a:r>
          </a:p>
        </p:txBody>
      </p:sp>
      <p:pic>
        <p:nvPicPr>
          <p:cNvPr id="13" name="Picture 6" descr="Money Gastos Sticker by Tg Core for iOS &amp; Android | GIPHY">
            <a:extLst>
              <a:ext uri="{FF2B5EF4-FFF2-40B4-BE49-F238E27FC236}">
                <a16:creationId xmlns="" xmlns:a16="http://schemas.microsoft.com/office/drawing/2014/main" id="{40F9A7CA-05A2-4A93-91D0-A271E3775216}"/>
              </a:ext>
            </a:extLst>
          </p:cNvPr>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43150" y="911190"/>
            <a:ext cx="1615823" cy="1615823"/>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CaixaDeTexto 14">
            <a:extLst>
              <a:ext uri="{FF2B5EF4-FFF2-40B4-BE49-F238E27FC236}">
                <a16:creationId xmlns="" xmlns:a16="http://schemas.microsoft.com/office/drawing/2014/main" id="{466091BF-7A0F-470D-B2D8-40E42FFDB7EC}"/>
              </a:ext>
            </a:extLst>
          </p:cNvPr>
          <p:cNvSpPr txBox="1"/>
          <p:nvPr/>
        </p:nvSpPr>
        <p:spPr>
          <a:xfrm>
            <a:off x="1879709" y="1206976"/>
            <a:ext cx="6296755" cy="830997"/>
          </a:xfrm>
          <a:prstGeom prst="rect">
            <a:avLst/>
          </a:prstGeom>
          <a:noFill/>
        </p:spPr>
        <p:txBody>
          <a:bodyPr wrap="square">
            <a:spAutoFit/>
          </a:bodyPr>
          <a:lstStyle/>
          <a:p>
            <a:pPr algn="ctr"/>
            <a:r>
              <a:rPr lang="pt-BR" altLang="pt-BR" sz="2400" b="1" dirty="0">
                <a:effectLst>
                  <a:outerShdw blurRad="38100" dist="38100" dir="2700000" algn="tl">
                    <a:srgbClr val="000000">
                      <a:alpha val="43137"/>
                    </a:srgbClr>
                  </a:outerShdw>
                </a:effectLst>
                <a:cs typeface="Arial" panose="020B0604020202020204" pitchFamily="34" charset="0"/>
              </a:rPr>
              <a:t>SÃO CONSIDERADOS GASTOS DE CAMPANHA AS SEGUINTES DESPESAS:</a:t>
            </a:r>
          </a:p>
        </p:txBody>
      </p:sp>
      <p:sp>
        <p:nvSpPr>
          <p:cNvPr id="25" name="CaixaDeTexto 24">
            <a:extLst>
              <a:ext uri="{FF2B5EF4-FFF2-40B4-BE49-F238E27FC236}">
                <a16:creationId xmlns="" xmlns:a16="http://schemas.microsoft.com/office/drawing/2014/main" id="{552AA12C-ED49-4F03-8663-AB6118F2D852}"/>
              </a:ext>
            </a:extLst>
          </p:cNvPr>
          <p:cNvSpPr txBox="1"/>
          <p:nvPr/>
        </p:nvSpPr>
        <p:spPr>
          <a:xfrm>
            <a:off x="571073" y="2205159"/>
            <a:ext cx="8923675" cy="399583"/>
          </a:xfrm>
          <a:prstGeom prst="rect">
            <a:avLst/>
          </a:prstGeom>
          <a:noFill/>
        </p:spPr>
        <p:txBody>
          <a:bodyPr wrap="square">
            <a:spAutoFit/>
          </a:bodyPr>
          <a:lstStyle/>
          <a:p>
            <a:pPr eaLnBrk="1" hangingPunct="1">
              <a:defRPr/>
            </a:pPr>
            <a:r>
              <a:rPr lang="pt-BR" altLang="pt-BR" sz="2000" dirty="0" smtClean="0"/>
              <a:t> IX </a:t>
            </a:r>
            <a:r>
              <a:rPr lang="pt-BR" altLang="pt-BR" sz="2000" dirty="0"/>
              <a:t>- realização de comícios ou eventos destinados à promoção de candidatura;</a:t>
            </a:r>
          </a:p>
        </p:txBody>
      </p:sp>
      <p:sp>
        <p:nvSpPr>
          <p:cNvPr id="26" name="CaixaDeTexto 25">
            <a:extLst>
              <a:ext uri="{FF2B5EF4-FFF2-40B4-BE49-F238E27FC236}">
                <a16:creationId xmlns="" xmlns:a16="http://schemas.microsoft.com/office/drawing/2014/main" id="{3ED3557A-ADB7-4CB7-9B3C-9C6F0557FFF1}"/>
              </a:ext>
            </a:extLst>
          </p:cNvPr>
          <p:cNvSpPr txBox="1"/>
          <p:nvPr/>
        </p:nvSpPr>
        <p:spPr>
          <a:xfrm>
            <a:off x="641841" y="2604742"/>
            <a:ext cx="8138144" cy="693712"/>
          </a:xfrm>
          <a:prstGeom prst="rect">
            <a:avLst/>
          </a:prstGeom>
          <a:noFill/>
        </p:spPr>
        <p:txBody>
          <a:bodyPr wrap="square">
            <a:spAutoFit/>
          </a:bodyPr>
          <a:lstStyle/>
          <a:p>
            <a:pPr eaLnBrk="1" hangingPunct="1">
              <a:defRPr/>
            </a:pPr>
            <a:r>
              <a:rPr lang="pt-BR" altLang="pt-BR" sz="2000" dirty="0"/>
              <a:t>X -</a:t>
            </a:r>
            <a:r>
              <a:rPr lang="pt-BR" altLang="pt-BR" sz="2000" dirty="0">
                <a:effectLst>
                  <a:outerShdw blurRad="38100" dist="38100" dir="2700000" algn="tl">
                    <a:srgbClr val="C0C0C0"/>
                  </a:outerShdw>
                </a:effectLst>
              </a:rPr>
              <a:t> </a:t>
            </a:r>
            <a:r>
              <a:rPr lang="pt-BR" altLang="pt-BR" sz="2000" dirty="0"/>
              <a:t>produção de programa de rádio, televisão, vídeo (inclui-se os destinados a propaganda gratuita);</a:t>
            </a:r>
          </a:p>
        </p:txBody>
      </p:sp>
      <p:sp>
        <p:nvSpPr>
          <p:cNvPr id="27" name="CaixaDeTexto 26">
            <a:extLst>
              <a:ext uri="{FF2B5EF4-FFF2-40B4-BE49-F238E27FC236}">
                <a16:creationId xmlns="" xmlns:a16="http://schemas.microsoft.com/office/drawing/2014/main" id="{AAA448A1-A0C7-4928-BEE1-33CAD97041A4}"/>
              </a:ext>
            </a:extLst>
          </p:cNvPr>
          <p:cNvSpPr txBox="1"/>
          <p:nvPr/>
        </p:nvSpPr>
        <p:spPr>
          <a:xfrm>
            <a:off x="641841" y="3284752"/>
            <a:ext cx="8108822" cy="400110"/>
          </a:xfrm>
          <a:prstGeom prst="rect">
            <a:avLst/>
          </a:prstGeom>
          <a:noFill/>
        </p:spPr>
        <p:txBody>
          <a:bodyPr wrap="square">
            <a:spAutoFit/>
          </a:bodyPr>
          <a:lstStyle/>
          <a:p>
            <a:pPr eaLnBrk="1" hangingPunct="1">
              <a:defRPr/>
            </a:pPr>
            <a:r>
              <a:rPr lang="pt-BR" altLang="pt-BR" sz="2000" dirty="0"/>
              <a:t>XI - realização de pesquisas pré-eleitorais;</a:t>
            </a:r>
          </a:p>
        </p:txBody>
      </p:sp>
      <p:sp>
        <p:nvSpPr>
          <p:cNvPr id="28" name="CaixaDeTexto 27">
            <a:extLst>
              <a:ext uri="{FF2B5EF4-FFF2-40B4-BE49-F238E27FC236}">
                <a16:creationId xmlns="" xmlns:a16="http://schemas.microsoft.com/office/drawing/2014/main" id="{16C5C30D-8FD1-4893-A955-355F223EAC87}"/>
              </a:ext>
            </a:extLst>
          </p:cNvPr>
          <p:cNvSpPr txBox="1"/>
          <p:nvPr/>
        </p:nvSpPr>
        <p:spPr>
          <a:xfrm>
            <a:off x="643081" y="3677311"/>
            <a:ext cx="8368839" cy="1015663"/>
          </a:xfrm>
          <a:prstGeom prst="rect">
            <a:avLst/>
          </a:prstGeom>
          <a:noFill/>
        </p:spPr>
        <p:txBody>
          <a:bodyPr wrap="square">
            <a:spAutoFit/>
          </a:bodyPr>
          <a:lstStyle/>
          <a:p>
            <a:pPr algn="just" eaLnBrk="1" hangingPunct="1">
              <a:defRPr/>
            </a:pPr>
            <a:r>
              <a:rPr lang="pt-BR" altLang="pt-BR" sz="2000" dirty="0"/>
              <a:t>XII - custos com criação, inclusão e manutenção de páginas na internet e com impulsionamento de conteúdos contratados diretamente de provedor da aplicação de internet com sede e foro no país;</a:t>
            </a:r>
          </a:p>
        </p:txBody>
      </p:sp>
      <p:sp>
        <p:nvSpPr>
          <p:cNvPr id="29" name="CaixaDeTexto 28">
            <a:extLst>
              <a:ext uri="{FF2B5EF4-FFF2-40B4-BE49-F238E27FC236}">
                <a16:creationId xmlns="" xmlns:a16="http://schemas.microsoft.com/office/drawing/2014/main" id="{A75E5336-5F3C-4F8D-B398-22124514A827}"/>
              </a:ext>
            </a:extLst>
          </p:cNvPr>
          <p:cNvSpPr txBox="1"/>
          <p:nvPr/>
        </p:nvSpPr>
        <p:spPr>
          <a:xfrm>
            <a:off x="641841" y="4777176"/>
            <a:ext cx="8312022" cy="707886"/>
          </a:xfrm>
          <a:prstGeom prst="rect">
            <a:avLst/>
          </a:prstGeom>
          <a:noFill/>
        </p:spPr>
        <p:txBody>
          <a:bodyPr wrap="square">
            <a:spAutoFit/>
          </a:bodyPr>
          <a:lstStyle/>
          <a:p>
            <a:pPr algn="just" eaLnBrk="1" hangingPunct="1">
              <a:defRPr/>
            </a:pPr>
            <a:r>
              <a:rPr lang="pt-BR" altLang="pt-BR" sz="2000" dirty="0"/>
              <a:t>XIII - multas aplicadas, até as eleições, aos candidatos e partidos políticos por infração a legislação eleitoral;</a:t>
            </a:r>
          </a:p>
        </p:txBody>
      </p:sp>
      <p:sp>
        <p:nvSpPr>
          <p:cNvPr id="30" name="CaixaDeTexto 29">
            <a:extLst>
              <a:ext uri="{FF2B5EF4-FFF2-40B4-BE49-F238E27FC236}">
                <a16:creationId xmlns="" xmlns:a16="http://schemas.microsoft.com/office/drawing/2014/main" id="{696EF360-47B5-46F0-87A9-1710C61F3EE1}"/>
              </a:ext>
            </a:extLst>
          </p:cNvPr>
          <p:cNvSpPr txBox="1"/>
          <p:nvPr/>
        </p:nvSpPr>
        <p:spPr>
          <a:xfrm>
            <a:off x="613511" y="5517000"/>
            <a:ext cx="8267780" cy="400110"/>
          </a:xfrm>
          <a:prstGeom prst="rect">
            <a:avLst/>
          </a:prstGeom>
          <a:noFill/>
        </p:spPr>
        <p:txBody>
          <a:bodyPr wrap="square">
            <a:spAutoFit/>
          </a:bodyPr>
          <a:lstStyle/>
          <a:p>
            <a:pPr eaLnBrk="1" hangingPunct="1">
              <a:defRPr/>
            </a:pPr>
            <a:r>
              <a:rPr lang="pt-BR" altLang="pt-BR" sz="2000" dirty="0"/>
              <a:t>XIV - doações para outros partidos políticos ou outros candidatos;</a:t>
            </a:r>
          </a:p>
        </p:txBody>
      </p:sp>
      <p:sp>
        <p:nvSpPr>
          <p:cNvPr id="31" name="CaixaDeTexto 30">
            <a:extLst>
              <a:ext uri="{FF2B5EF4-FFF2-40B4-BE49-F238E27FC236}">
                <a16:creationId xmlns="" xmlns:a16="http://schemas.microsoft.com/office/drawing/2014/main" id="{52B6F3E6-F3B8-4BE7-8176-F0060739B2D8}"/>
              </a:ext>
            </a:extLst>
          </p:cNvPr>
          <p:cNvSpPr txBox="1"/>
          <p:nvPr/>
        </p:nvSpPr>
        <p:spPr>
          <a:xfrm>
            <a:off x="641840" y="6021056"/>
            <a:ext cx="8268479" cy="400110"/>
          </a:xfrm>
          <a:prstGeom prst="rect">
            <a:avLst/>
          </a:prstGeom>
          <a:noFill/>
        </p:spPr>
        <p:txBody>
          <a:bodyPr wrap="square">
            <a:spAutoFit/>
          </a:bodyPr>
          <a:lstStyle/>
          <a:p>
            <a:pPr eaLnBrk="1" hangingPunct="1">
              <a:defRPr/>
            </a:pPr>
            <a:r>
              <a:rPr lang="pt-BR" altLang="pt-BR" sz="2000" dirty="0"/>
              <a:t>XV - produção de jingles, vinhetas e slogan para propaganda política.</a:t>
            </a:r>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500" fill="hold"/>
                                        <p:tgtEl>
                                          <p:spTgt spid="29"/>
                                        </p:tgtEl>
                                        <p:attrNameLst>
                                          <p:attrName>ppt_x</p:attrName>
                                        </p:attrNameLst>
                                      </p:cBhvr>
                                      <p:tavLst>
                                        <p:tav tm="0">
                                          <p:val>
                                            <p:strVal val="#ppt_x"/>
                                          </p:val>
                                        </p:tav>
                                        <p:tav tm="100000">
                                          <p:val>
                                            <p:strVal val="#ppt_x"/>
                                          </p:val>
                                        </p:tav>
                                      </p:tavLst>
                                    </p:anim>
                                    <p:anim calcmode="lin" valueType="num">
                                      <p:cBhvr additive="base">
                                        <p:cTn id="4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ppt_x"/>
                                          </p:val>
                                        </p:tav>
                                        <p:tav tm="100000">
                                          <p:val>
                                            <p:strVal val="#ppt_x"/>
                                          </p:val>
                                        </p:tav>
                                      </p:tavLst>
                                    </p:anim>
                                    <p:anim calcmode="lin" valueType="num">
                                      <p:cBhvr additive="base">
                                        <p:cTn id="5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6"/>
            <a:ext cx="1499918" cy="1829743"/>
          </a:xfrm>
          <a:prstGeom prst="rect">
            <a:avLst/>
          </a:prstGeom>
        </p:spPr>
      </p:pic>
      <p:sp>
        <p:nvSpPr>
          <p:cNvPr id="9"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1370512" y="404664"/>
            <a:ext cx="7108710" cy="5232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pt-BR" altLang="pt-BR" sz="2800" b="1" dirty="0">
                <a:solidFill>
                  <a:schemeClr val="accent1"/>
                </a:solidFill>
                <a:latin typeface="+mj-lt"/>
              </a:rPr>
              <a:t>LIMITES DE GASTOS DE CAMPANHA</a:t>
            </a:r>
          </a:p>
        </p:txBody>
      </p:sp>
      <p:pic>
        <p:nvPicPr>
          <p:cNvPr id="13" name="Picture 6" descr="Money Gastos Sticker by Tg Core for iOS &amp; Android | GIPHY">
            <a:extLst>
              <a:ext uri="{FF2B5EF4-FFF2-40B4-BE49-F238E27FC236}">
                <a16:creationId xmlns="" xmlns:a16="http://schemas.microsoft.com/office/drawing/2014/main" id="{40F9A7CA-05A2-4A93-91D0-A271E3775216}"/>
              </a:ext>
            </a:extLst>
          </p:cNvPr>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43150" y="911190"/>
            <a:ext cx="1615823" cy="1615823"/>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CaixaDeTexto 22">
            <a:extLst>
              <a:ext uri="{FF2B5EF4-FFF2-40B4-BE49-F238E27FC236}">
                <a16:creationId xmlns="" xmlns:a16="http://schemas.microsoft.com/office/drawing/2014/main" id="{466091BF-7A0F-470D-B2D8-40E42FFDB7EC}"/>
              </a:ext>
            </a:extLst>
          </p:cNvPr>
          <p:cNvSpPr txBox="1"/>
          <p:nvPr/>
        </p:nvSpPr>
        <p:spPr>
          <a:xfrm>
            <a:off x="2275008" y="1219920"/>
            <a:ext cx="5203930" cy="523220"/>
          </a:xfrm>
          <a:prstGeom prst="rect">
            <a:avLst/>
          </a:prstGeom>
          <a:noFill/>
        </p:spPr>
        <p:txBody>
          <a:bodyPr wrap="square">
            <a:spAutoFit/>
          </a:bodyPr>
          <a:lstStyle/>
          <a:p>
            <a:pPr algn="ctr"/>
            <a:r>
              <a:rPr lang="pt-BR" altLang="pt-BR" sz="2800" b="1" dirty="0"/>
              <a:t>OBSERVAÇÃO AOS SUBLIMITES:</a:t>
            </a:r>
          </a:p>
        </p:txBody>
      </p:sp>
      <p:sp>
        <p:nvSpPr>
          <p:cNvPr id="24" name="CaixaDeTexto 23">
            <a:extLst>
              <a:ext uri="{FF2B5EF4-FFF2-40B4-BE49-F238E27FC236}">
                <a16:creationId xmlns="" xmlns:a16="http://schemas.microsoft.com/office/drawing/2014/main" id="{552AA12C-ED49-4F03-8663-AB6118F2D852}"/>
              </a:ext>
            </a:extLst>
          </p:cNvPr>
          <p:cNvSpPr txBox="1"/>
          <p:nvPr/>
        </p:nvSpPr>
        <p:spPr>
          <a:xfrm>
            <a:off x="688885" y="1923357"/>
            <a:ext cx="8923675" cy="461665"/>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400" b="1" dirty="0"/>
              <a:t>Militância Paga (Ativistas):</a:t>
            </a:r>
          </a:p>
        </p:txBody>
      </p:sp>
      <p:sp>
        <p:nvSpPr>
          <p:cNvPr id="32" name="CaixaDeTexto 31">
            <a:extLst>
              <a:ext uri="{FF2B5EF4-FFF2-40B4-BE49-F238E27FC236}">
                <a16:creationId xmlns="" xmlns:a16="http://schemas.microsoft.com/office/drawing/2014/main" id="{3ED3557A-ADB7-4CB7-9B3C-9C6F0557FFF1}"/>
              </a:ext>
            </a:extLst>
          </p:cNvPr>
          <p:cNvSpPr txBox="1"/>
          <p:nvPr/>
        </p:nvSpPr>
        <p:spPr>
          <a:xfrm>
            <a:off x="471621" y="2422187"/>
            <a:ext cx="8138144" cy="338554"/>
          </a:xfrm>
          <a:prstGeom prst="rect">
            <a:avLst/>
          </a:prstGeom>
          <a:noFill/>
        </p:spPr>
        <p:txBody>
          <a:bodyPr wrap="square">
            <a:spAutoFit/>
          </a:bodyPr>
          <a:lstStyle/>
          <a:p>
            <a:pPr lvl="1" algn="just">
              <a:defRPr/>
            </a:pPr>
            <a:r>
              <a:rPr lang="pt-BR" altLang="pt-BR" sz="1600" dirty="0"/>
              <a:t>Até 30 mil eleitores - 1% do eleitorado</a:t>
            </a:r>
          </a:p>
        </p:txBody>
      </p:sp>
      <p:sp>
        <p:nvSpPr>
          <p:cNvPr id="33" name="CaixaDeTexto 32">
            <a:extLst>
              <a:ext uri="{FF2B5EF4-FFF2-40B4-BE49-F238E27FC236}">
                <a16:creationId xmlns="" xmlns:a16="http://schemas.microsoft.com/office/drawing/2014/main" id="{AAA448A1-A0C7-4928-BEE1-33CAD97041A4}"/>
              </a:ext>
            </a:extLst>
          </p:cNvPr>
          <p:cNvSpPr txBox="1"/>
          <p:nvPr/>
        </p:nvSpPr>
        <p:spPr>
          <a:xfrm>
            <a:off x="472861" y="2764344"/>
            <a:ext cx="6092277" cy="399409"/>
          </a:xfrm>
          <a:prstGeom prst="rect">
            <a:avLst/>
          </a:prstGeom>
          <a:noFill/>
        </p:spPr>
        <p:txBody>
          <a:bodyPr wrap="square">
            <a:spAutoFit/>
          </a:bodyPr>
          <a:lstStyle/>
          <a:p>
            <a:pPr lvl="1">
              <a:defRPr/>
            </a:pPr>
            <a:r>
              <a:rPr lang="pt-BR" altLang="pt-BR" sz="1600" dirty="0"/>
              <a:t>Acima de 30 mil eleitores - 1% do eleitorado + 1 para cada 1.000 </a:t>
            </a:r>
          </a:p>
        </p:txBody>
      </p:sp>
      <p:sp>
        <p:nvSpPr>
          <p:cNvPr id="34" name="CaixaDeTexto 33">
            <a:extLst>
              <a:ext uri="{FF2B5EF4-FFF2-40B4-BE49-F238E27FC236}">
                <a16:creationId xmlns="" xmlns:a16="http://schemas.microsoft.com/office/drawing/2014/main" id="{16C5C30D-8FD1-4893-A955-355F223EAC87}"/>
              </a:ext>
            </a:extLst>
          </p:cNvPr>
          <p:cNvSpPr txBox="1"/>
          <p:nvPr/>
        </p:nvSpPr>
        <p:spPr>
          <a:xfrm>
            <a:off x="472861" y="3091745"/>
            <a:ext cx="7608035" cy="338554"/>
          </a:xfrm>
          <a:prstGeom prst="rect">
            <a:avLst/>
          </a:prstGeom>
          <a:noFill/>
        </p:spPr>
        <p:txBody>
          <a:bodyPr wrap="square">
            <a:spAutoFit/>
          </a:bodyPr>
          <a:lstStyle/>
          <a:p>
            <a:pPr lvl="1" algn="just">
              <a:defRPr/>
            </a:pPr>
            <a:r>
              <a:rPr lang="pt-BR" altLang="pt-BR" sz="1600" dirty="0"/>
              <a:t>Eleitores que ultrapassar os 30 mil;</a:t>
            </a:r>
          </a:p>
        </p:txBody>
      </p:sp>
      <p:sp>
        <p:nvSpPr>
          <p:cNvPr id="35" name="CaixaDeTexto 34">
            <a:extLst>
              <a:ext uri="{FF2B5EF4-FFF2-40B4-BE49-F238E27FC236}">
                <a16:creationId xmlns="" xmlns:a16="http://schemas.microsoft.com/office/drawing/2014/main" id="{A75E5336-5F3C-4F8D-B398-22124514A827}"/>
              </a:ext>
            </a:extLst>
          </p:cNvPr>
          <p:cNvSpPr txBox="1"/>
          <p:nvPr/>
        </p:nvSpPr>
        <p:spPr>
          <a:xfrm>
            <a:off x="688885" y="3621061"/>
            <a:ext cx="6244945" cy="461665"/>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400" b="1" dirty="0"/>
              <a:t>Prefeito:</a:t>
            </a:r>
            <a:r>
              <a:rPr lang="pt-BR" altLang="pt-BR" sz="2400" dirty="0"/>
              <a:t> Limites acima;</a:t>
            </a:r>
          </a:p>
        </p:txBody>
      </p:sp>
      <p:sp>
        <p:nvSpPr>
          <p:cNvPr id="36" name="CaixaDeTexto 35">
            <a:extLst>
              <a:ext uri="{FF2B5EF4-FFF2-40B4-BE49-F238E27FC236}">
                <a16:creationId xmlns="" xmlns:a16="http://schemas.microsoft.com/office/drawing/2014/main" id="{696EF360-47B5-46F0-87A9-1710C61F3EE1}"/>
              </a:ext>
            </a:extLst>
          </p:cNvPr>
          <p:cNvSpPr txBox="1"/>
          <p:nvPr/>
        </p:nvSpPr>
        <p:spPr>
          <a:xfrm>
            <a:off x="674871" y="4352754"/>
            <a:ext cx="7563835" cy="461665"/>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400" b="1" dirty="0"/>
              <a:t>Vereador:</a:t>
            </a:r>
            <a:r>
              <a:rPr lang="pt-BR" altLang="pt-BR" sz="2400" dirty="0"/>
              <a:t> 50% do limite estabelecido para Prefeito.</a:t>
            </a:r>
          </a:p>
        </p:txBody>
      </p:sp>
      <p:sp>
        <p:nvSpPr>
          <p:cNvPr id="37" name="CaixaDeTexto 36">
            <a:extLst>
              <a:ext uri="{FF2B5EF4-FFF2-40B4-BE49-F238E27FC236}">
                <a16:creationId xmlns="" xmlns:a16="http://schemas.microsoft.com/office/drawing/2014/main" id="{0280ACE9-F187-4761-BAE5-E1AFF46ACFA8}"/>
              </a:ext>
            </a:extLst>
          </p:cNvPr>
          <p:cNvSpPr txBox="1"/>
          <p:nvPr/>
        </p:nvSpPr>
        <p:spPr>
          <a:xfrm>
            <a:off x="107504" y="5074005"/>
            <a:ext cx="8510786" cy="901825"/>
          </a:xfrm>
          <a:prstGeom prst="rect">
            <a:avLst/>
          </a:prstGeom>
          <a:noFill/>
        </p:spPr>
        <p:txBody>
          <a:bodyPr wrap="square">
            <a:spAutoFit/>
          </a:bodyPr>
          <a:lstStyle/>
          <a:p>
            <a:pPr marL="0" indent="0" algn="ctr" eaLnBrk="1" hangingPunct="1">
              <a:defRPr/>
            </a:pPr>
            <a:r>
              <a:rPr lang="pt-BR" altLang="pt-BR" sz="2400" b="1" dirty="0">
                <a:solidFill>
                  <a:srgbClr val="FF6600"/>
                </a:solidFill>
                <a:effectLst>
                  <a:outerShdw blurRad="38100" dist="38100" dir="2700000" algn="tl">
                    <a:srgbClr val="000000">
                      <a:alpha val="43137"/>
                    </a:srgbClr>
                  </a:outerShdw>
                </a:effectLst>
              </a:rPr>
              <a:t>Obs.: Os limites estabelecidos valem para toda a campanha, incluindo o primeiro e segundo turno quando houver. </a:t>
            </a:r>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2" grpId="0"/>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p:spPr>
      </p:pic>
      <p:pic>
        <p:nvPicPr>
          <p:cNvPr id="3" name="Imagem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81058" y="2230989"/>
            <a:ext cx="7272807" cy="3283049"/>
          </a:xfrm>
          <a:prstGeom prst="rect">
            <a:avLst/>
          </a:prstGeom>
        </p:spPr>
      </p:pic>
      <p:sp>
        <p:nvSpPr>
          <p:cNvPr id="5" name="Título 2"/>
          <p:cNvSpPr>
            <a:spLocks noGrp="1"/>
          </p:cNvSpPr>
          <p:nvPr>
            <p:ph type="title"/>
          </p:nvPr>
        </p:nvSpPr>
        <p:spPr>
          <a:xfrm>
            <a:off x="1607461" y="646813"/>
            <a:ext cx="7620000" cy="1143000"/>
          </a:xfrm>
        </p:spPr>
        <p:txBody>
          <a:bodyPr/>
          <a:lstStyle/>
          <a:p>
            <a:pPr algn="ctr"/>
            <a:r>
              <a:rPr lang="pt-BR" b="1" dirty="0" smtClean="0">
                <a:solidFill>
                  <a:schemeClr val="tx1"/>
                </a:solidFill>
              </a:rPr>
              <a:t>PRESTAÇÕES DE CONTAS </a:t>
            </a:r>
            <a:endParaRPr lang="pt-BR" b="1" dirty="0">
              <a:solidFill>
                <a:schemeClr val="tx1"/>
              </a:solidFill>
            </a:endParaRPr>
          </a:p>
        </p:txBody>
      </p:sp>
      <p:sp>
        <p:nvSpPr>
          <p:cNvPr id="6" name="CaixaDeTexto 5">
            <a:extLst>
              <a:ext uri="{FF2B5EF4-FFF2-40B4-BE49-F238E27FC236}">
                <a16:creationId xmlns="" xmlns:a16="http://schemas.microsoft.com/office/drawing/2014/main" id="{45837FFB-DC05-472F-8238-8B70F593FCB0}"/>
              </a:ext>
            </a:extLst>
          </p:cNvPr>
          <p:cNvSpPr txBox="1"/>
          <p:nvPr/>
        </p:nvSpPr>
        <p:spPr>
          <a:xfrm>
            <a:off x="2435289" y="5825307"/>
            <a:ext cx="7056784" cy="584775"/>
          </a:xfrm>
          <a:prstGeom prst="rect">
            <a:avLst/>
          </a:prstGeom>
          <a:noFill/>
        </p:spPr>
        <p:txBody>
          <a:bodyPr wrap="square">
            <a:spAutoFit/>
          </a:bodyPr>
          <a:lstStyle/>
          <a:p>
            <a:pPr algn="r" eaLnBrk="1" hangingPunct="1">
              <a:buFontTx/>
              <a:buNone/>
            </a:pPr>
            <a:r>
              <a:rPr lang="pt-BR" altLang="pt-BR" b="1" dirty="0"/>
              <a:t>Helder Medeiros de Alencar Araripe Neto</a:t>
            </a:r>
          </a:p>
          <a:p>
            <a:pPr algn="r" eaLnBrk="1" hangingPunct="1">
              <a:buFontTx/>
              <a:buNone/>
            </a:pPr>
            <a:r>
              <a:rPr lang="pt-BR" altLang="pt-BR" sz="1400" b="1" dirty="0"/>
              <a:t>Contador e Membro da Comissão de Prestação de Contas Eleitorais do CRC-CE/2020</a:t>
            </a:r>
          </a:p>
        </p:txBody>
      </p:sp>
    </p:spTree>
    <p:extLst>
      <p:ext uri="{BB962C8B-B14F-4D97-AF65-F5344CB8AC3E}">
        <p14:creationId xmlns="" xmlns:p14="http://schemas.microsoft.com/office/powerpoint/2010/main" val="221767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6"/>
            <a:ext cx="1499918" cy="1829743"/>
          </a:xfrm>
          <a:prstGeom prst="rect">
            <a:avLst/>
          </a:prstGeom>
        </p:spPr>
      </p:pic>
      <p:sp>
        <p:nvSpPr>
          <p:cNvPr id="9"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1370512" y="404664"/>
            <a:ext cx="7108710" cy="5232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pt-BR" altLang="pt-BR" sz="2800" b="1" dirty="0">
                <a:solidFill>
                  <a:schemeClr val="accent1"/>
                </a:solidFill>
                <a:latin typeface="+mj-lt"/>
              </a:rPr>
              <a:t>LIMITES DE GASTOS DE CAMPANHA</a:t>
            </a:r>
          </a:p>
        </p:txBody>
      </p:sp>
      <p:pic>
        <p:nvPicPr>
          <p:cNvPr id="13" name="Picture 6" descr="Money Gastos Sticker by Tg Core for iOS &amp; Android | GIPHY">
            <a:extLst>
              <a:ext uri="{FF2B5EF4-FFF2-40B4-BE49-F238E27FC236}">
                <a16:creationId xmlns="" xmlns:a16="http://schemas.microsoft.com/office/drawing/2014/main" id="{40F9A7CA-05A2-4A93-91D0-A271E3775216}"/>
              </a:ext>
            </a:extLst>
          </p:cNvPr>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443150" y="911190"/>
            <a:ext cx="1615823" cy="1615823"/>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CaixaDeTexto 22">
            <a:extLst>
              <a:ext uri="{FF2B5EF4-FFF2-40B4-BE49-F238E27FC236}">
                <a16:creationId xmlns="" xmlns:a16="http://schemas.microsoft.com/office/drawing/2014/main" id="{466091BF-7A0F-470D-B2D8-40E42FFDB7EC}"/>
              </a:ext>
            </a:extLst>
          </p:cNvPr>
          <p:cNvSpPr txBox="1"/>
          <p:nvPr/>
        </p:nvSpPr>
        <p:spPr>
          <a:xfrm>
            <a:off x="2275008" y="1219920"/>
            <a:ext cx="5203930" cy="523220"/>
          </a:xfrm>
          <a:prstGeom prst="rect">
            <a:avLst/>
          </a:prstGeom>
          <a:noFill/>
        </p:spPr>
        <p:txBody>
          <a:bodyPr wrap="square">
            <a:spAutoFit/>
          </a:bodyPr>
          <a:lstStyle/>
          <a:p>
            <a:pPr algn="ctr"/>
            <a:r>
              <a:rPr lang="pt-BR" altLang="pt-BR" sz="2800" b="1" dirty="0"/>
              <a:t>OBSERVAÇÃO AOS SUBLIMITES:</a:t>
            </a:r>
          </a:p>
        </p:txBody>
      </p:sp>
      <p:sp>
        <p:nvSpPr>
          <p:cNvPr id="16" name="CaixaDeTexto 15">
            <a:extLst>
              <a:ext uri="{FF2B5EF4-FFF2-40B4-BE49-F238E27FC236}">
                <a16:creationId xmlns="" xmlns:a16="http://schemas.microsoft.com/office/drawing/2014/main" id="{552AA12C-ED49-4F03-8663-AB6118F2D852}"/>
              </a:ext>
            </a:extLst>
          </p:cNvPr>
          <p:cNvSpPr txBox="1"/>
          <p:nvPr/>
        </p:nvSpPr>
        <p:spPr>
          <a:xfrm>
            <a:off x="1590222" y="2498122"/>
            <a:ext cx="8923675" cy="461665"/>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400" b="1" dirty="0"/>
              <a:t>Alimentação:</a:t>
            </a:r>
            <a:endParaRPr lang="pt-BR" altLang="pt-BR" sz="2400" dirty="0"/>
          </a:p>
        </p:txBody>
      </p:sp>
      <p:sp>
        <p:nvSpPr>
          <p:cNvPr id="17" name="CaixaDeTexto 16">
            <a:extLst>
              <a:ext uri="{FF2B5EF4-FFF2-40B4-BE49-F238E27FC236}">
                <a16:creationId xmlns="" xmlns:a16="http://schemas.microsoft.com/office/drawing/2014/main" id="{3ED3557A-ADB7-4CB7-9B3C-9C6F0557FFF1}"/>
              </a:ext>
            </a:extLst>
          </p:cNvPr>
          <p:cNvSpPr txBox="1"/>
          <p:nvPr/>
        </p:nvSpPr>
        <p:spPr>
          <a:xfrm>
            <a:off x="1151617" y="2998693"/>
            <a:ext cx="8138144" cy="646331"/>
          </a:xfrm>
          <a:prstGeom prst="rect">
            <a:avLst/>
          </a:prstGeom>
          <a:noFill/>
        </p:spPr>
        <p:txBody>
          <a:bodyPr wrap="square">
            <a:spAutoFit/>
          </a:bodyPr>
          <a:lstStyle/>
          <a:p>
            <a:pPr lvl="1" algn="just"/>
            <a:r>
              <a:rPr lang="pt-BR" altLang="pt-BR" dirty="0"/>
              <a:t>Alimentação do pessoal que presta serviços às candidaturas ou aos comitês de campanha: 10% do total contratado.</a:t>
            </a:r>
          </a:p>
        </p:txBody>
      </p:sp>
      <p:sp>
        <p:nvSpPr>
          <p:cNvPr id="18" name="CaixaDeTexto 17">
            <a:extLst>
              <a:ext uri="{FF2B5EF4-FFF2-40B4-BE49-F238E27FC236}">
                <a16:creationId xmlns="" xmlns:a16="http://schemas.microsoft.com/office/drawing/2014/main" id="{A75E5336-5F3C-4F8D-B398-22124514A827}"/>
              </a:ext>
            </a:extLst>
          </p:cNvPr>
          <p:cNvSpPr txBox="1"/>
          <p:nvPr/>
        </p:nvSpPr>
        <p:spPr>
          <a:xfrm>
            <a:off x="1590222" y="4195826"/>
            <a:ext cx="6244945" cy="461665"/>
          </a:xfrm>
          <a:prstGeom prst="rect">
            <a:avLst/>
          </a:prstGeom>
          <a:noFill/>
        </p:spPr>
        <p:txBody>
          <a:bodyPr wrap="square">
            <a:spAutoFit/>
          </a:bodyPr>
          <a:lstStyle/>
          <a:p>
            <a:pPr marL="342900" indent="-342900" algn="just">
              <a:buFont typeface="Arial" panose="020B0604020202020204" pitchFamily="34" charset="0"/>
              <a:buChar char="•"/>
            </a:pPr>
            <a:r>
              <a:rPr lang="pt-BR" altLang="pt-BR" sz="2400" b="1" dirty="0"/>
              <a:t>Aluguel de Veículos Automotores:</a:t>
            </a:r>
          </a:p>
        </p:txBody>
      </p:sp>
      <p:sp>
        <p:nvSpPr>
          <p:cNvPr id="19" name="CaixaDeTexto 18">
            <a:extLst>
              <a:ext uri="{FF2B5EF4-FFF2-40B4-BE49-F238E27FC236}">
                <a16:creationId xmlns="" xmlns:a16="http://schemas.microsoft.com/office/drawing/2014/main" id="{46B7B33C-E50D-4600-90C8-24EC764FADC1}"/>
              </a:ext>
            </a:extLst>
          </p:cNvPr>
          <p:cNvSpPr txBox="1"/>
          <p:nvPr/>
        </p:nvSpPr>
        <p:spPr>
          <a:xfrm>
            <a:off x="1584905" y="4715852"/>
            <a:ext cx="4804116" cy="369332"/>
          </a:xfrm>
          <a:prstGeom prst="rect">
            <a:avLst/>
          </a:prstGeom>
          <a:noFill/>
        </p:spPr>
        <p:txBody>
          <a:bodyPr wrap="square">
            <a:spAutoFit/>
          </a:bodyPr>
          <a:lstStyle/>
          <a:p>
            <a:r>
              <a:rPr lang="pt-BR" altLang="pt-BR" dirty="0"/>
              <a:t> 20% do total contratado.</a:t>
            </a:r>
            <a:endParaRPr lang="pt-BR" dirty="0"/>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6" grpId="0"/>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6"/>
            <a:ext cx="1499918" cy="1829743"/>
          </a:xfrm>
          <a:prstGeom prst="rect">
            <a:avLst/>
          </a:prstGeom>
        </p:spPr>
      </p:pic>
      <p:sp>
        <p:nvSpPr>
          <p:cNvPr id="9"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1370512" y="404664"/>
            <a:ext cx="7108710" cy="5232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pt-BR" altLang="pt-BR" sz="2800" b="1" dirty="0">
                <a:solidFill>
                  <a:schemeClr val="accent1"/>
                </a:solidFill>
                <a:latin typeface="+mj-lt"/>
              </a:rPr>
              <a:t>LIMITES DE GASTOS DE CAMPANHA</a:t>
            </a:r>
          </a:p>
        </p:txBody>
      </p:sp>
      <p:pic>
        <p:nvPicPr>
          <p:cNvPr id="14" name="Imagem 13"/>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9193128" y="956101"/>
            <a:ext cx="1980836" cy="1485627"/>
          </a:xfrm>
          <a:prstGeom prst="rect">
            <a:avLst/>
          </a:prstGeom>
        </p:spPr>
      </p:pic>
      <p:sp>
        <p:nvSpPr>
          <p:cNvPr id="15" name="CaixaDeTexto 14">
            <a:extLst>
              <a:ext uri="{FF2B5EF4-FFF2-40B4-BE49-F238E27FC236}">
                <a16:creationId xmlns="" xmlns:a16="http://schemas.microsoft.com/office/drawing/2014/main" id="{466091BF-7A0F-470D-B2D8-40E42FFDB7EC}"/>
              </a:ext>
            </a:extLst>
          </p:cNvPr>
          <p:cNvSpPr txBox="1"/>
          <p:nvPr/>
        </p:nvSpPr>
        <p:spPr>
          <a:xfrm>
            <a:off x="2150522" y="1253700"/>
            <a:ext cx="4847396" cy="1200329"/>
          </a:xfrm>
          <a:prstGeom prst="rect">
            <a:avLst/>
          </a:prstGeom>
          <a:noFill/>
        </p:spPr>
        <p:txBody>
          <a:bodyPr wrap="square">
            <a:spAutoFit/>
          </a:bodyPr>
          <a:lstStyle/>
          <a:p>
            <a:pPr algn="ctr"/>
            <a:r>
              <a:rPr lang="pt-BR" altLang="pt-BR" sz="2400" b="1" dirty="0"/>
              <a:t>Os Pagamentos de Despesas de Campanha só poderão ser realizados por meio de:</a:t>
            </a:r>
          </a:p>
        </p:txBody>
      </p:sp>
      <p:sp>
        <p:nvSpPr>
          <p:cNvPr id="20" name="CaixaDeTexto 19">
            <a:extLst>
              <a:ext uri="{FF2B5EF4-FFF2-40B4-BE49-F238E27FC236}">
                <a16:creationId xmlns="" xmlns:a16="http://schemas.microsoft.com/office/drawing/2014/main" id="{F9A3ADD6-F7CD-4553-B1C9-85E501858595}"/>
              </a:ext>
            </a:extLst>
          </p:cNvPr>
          <p:cNvSpPr txBox="1"/>
          <p:nvPr/>
        </p:nvSpPr>
        <p:spPr>
          <a:xfrm>
            <a:off x="1820449" y="2755327"/>
            <a:ext cx="6094694" cy="400110"/>
          </a:xfrm>
          <a:prstGeom prst="rect">
            <a:avLst/>
          </a:prstGeom>
          <a:noFill/>
        </p:spPr>
        <p:txBody>
          <a:bodyPr wrap="square">
            <a:spAutoFit/>
          </a:bodyPr>
          <a:lstStyle/>
          <a:p>
            <a:pPr marL="342900" indent="-342900" algn="just" eaLnBrk="1" hangingPunct="1">
              <a:buFont typeface="Arial" panose="020B0604020202020204" pitchFamily="34" charset="0"/>
              <a:buChar char="•"/>
            </a:pPr>
            <a:r>
              <a:rPr lang="pt-BR" altLang="pt-BR" sz="2000" dirty="0"/>
              <a:t>Cheque Nominal Cruzado (Cópia do Cheque);</a:t>
            </a:r>
          </a:p>
        </p:txBody>
      </p:sp>
      <p:sp>
        <p:nvSpPr>
          <p:cNvPr id="21" name="CaixaDeTexto 20">
            <a:extLst>
              <a:ext uri="{FF2B5EF4-FFF2-40B4-BE49-F238E27FC236}">
                <a16:creationId xmlns="" xmlns:a16="http://schemas.microsoft.com/office/drawing/2014/main" id="{2B75C3A7-A88D-4781-9D80-7A3EA3251ECB}"/>
              </a:ext>
            </a:extLst>
          </p:cNvPr>
          <p:cNvSpPr txBox="1"/>
          <p:nvPr/>
        </p:nvSpPr>
        <p:spPr>
          <a:xfrm>
            <a:off x="1820448" y="3238882"/>
            <a:ext cx="7793813" cy="707886"/>
          </a:xfrm>
          <a:prstGeom prst="rect">
            <a:avLst/>
          </a:prstGeom>
          <a:noFill/>
        </p:spPr>
        <p:txBody>
          <a:bodyPr wrap="square">
            <a:spAutoFit/>
          </a:bodyPr>
          <a:lstStyle/>
          <a:p>
            <a:pPr marL="342900" indent="-342900" algn="just" eaLnBrk="1" hangingPunct="1">
              <a:buFont typeface="Arial" panose="020B0604020202020204" pitchFamily="34" charset="0"/>
              <a:buChar char="•"/>
            </a:pPr>
            <a:r>
              <a:rPr lang="pt-BR" altLang="pt-BR" sz="2000" dirty="0"/>
              <a:t>Transferência Bancária que identifique o destinatário com o devido CPF ou CNPJ;</a:t>
            </a:r>
          </a:p>
        </p:txBody>
      </p:sp>
      <p:sp>
        <p:nvSpPr>
          <p:cNvPr id="22" name="CaixaDeTexto 21">
            <a:extLst>
              <a:ext uri="{FF2B5EF4-FFF2-40B4-BE49-F238E27FC236}">
                <a16:creationId xmlns="" xmlns:a16="http://schemas.microsoft.com/office/drawing/2014/main" id="{36EB13DE-6F20-4675-ADB3-E789DF70F653}"/>
              </a:ext>
            </a:extLst>
          </p:cNvPr>
          <p:cNvSpPr txBox="1"/>
          <p:nvPr/>
        </p:nvSpPr>
        <p:spPr>
          <a:xfrm>
            <a:off x="1822335" y="4012630"/>
            <a:ext cx="4579034" cy="400110"/>
          </a:xfrm>
          <a:prstGeom prst="rect">
            <a:avLst/>
          </a:prstGeom>
          <a:noFill/>
        </p:spPr>
        <p:txBody>
          <a:bodyPr wrap="square">
            <a:spAutoFit/>
          </a:bodyPr>
          <a:lstStyle/>
          <a:p>
            <a:pPr marL="342900" indent="-342900" algn="just" eaLnBrk="1" hangingPunct="1">
              <a:buFont typeface="Arial" panose="020B0604020202020204" pitchFamily="34" charset="0"/>
              <a:buChar char="•"/>
            </a:pPr>
            <a:r>
              <a:rPr lang="pt-BR" altLang="pt-BR" sz="2000" dirty="0"/>
              <a:t>Débito em conta;</a:t>
            </a:r>
          </a:p>
        </p:txBody>
      </p:sp>
      <p:sp>
        <p:nvSpPr>
          <p:cNvPr id="24" name="CaixaDeTexto 23">
            <a:extLst>
              <a:ext uri="{FF2B5EF4-FFF2-40B4-BE49-F238E27FC236}">
                <a16:creationId xmlns="" xmlns:a16="http://schemas.microsoft.com/office/drawing/2014/main" id="{EF41911A-2E66-4617-B369-834E2E377BC3}"/>
              </a:ext>
            </a:extLst>
          </p:cNvPr>
          <p:cNvSpPr txBox="1"/>
          <p:nvPr/>
        </p:nvSpPr>
        <p:spPr>
          <a:xfrm>
            <a:off x="1820448" y="4493335"/>
            <a:ext cx="4579034" cy="400110"/>
          </a:xfrm>
          <a:prstGeom prst="rect">
            <a:avLst/>
          </a:prstGeom>
          <a:noFill/>
        </p:spPr>
        <p:txBody>
          <a:bodyPr wrap="square">
            <a:spAutoFit/>
          </a:bodyPr>
          <a:lstStyle/>
          <a:p>
            <a:pPr marL="342900" indent="-342900" algn="just" eaLnBrk="1" hangingPunct="1">
              <a:buFont typeface="Arial" panose="020B0604020202020204" pitchFamily="34" charset="0"/>
              <a:buChar char="•"/>
            </a:pPr>
            <a:r>
              <a:rPr lang="pt-BR" altLang="pt-BR" sz="2000" dirty="0"/>
              <a:t>Boleto Bancário;</a:t>
            </a:r>
          </a:p>
        </p:txBody>
      </p:sp>
      <p:sp>
        <p:nvSpPr>
          <p:cNvPr id="25" name="CaixaDeTexto 24">
            <a:extLst>
              <a:ext uri="{FF2B5EF4-FFF2-40B4-BE49-F238E27FC236}">
                <a16:creationId xmlns="" xmlns:a16="http://schemas.microsoft.com/office/drawing/2014/main" id="{0E6D2A3D-9E0F-4B18-A738-F90E274B3DA8}"/>
              </a:ext>
            </a:extLst>
          </p:cNvPr>
          <p:cNvSpPr txBox="1"/>
          <p:nvPr/>
        </p:nvSpPr>
        <p:spPr>
          <a:xfrm>
            <a:off x="1787796" y="4911732"/>
            <a:ext cx="7643585" cy="400110"/>
          </a:xfrm>
          <a:prstGeom prst="rect">
            <a:avLst/>
          </a:prstGeom>
          <a:noFill/>
        </p:spPr>
        <p:txBody>
          <a:bodyPr wrap="square">
            <a:spAutoFit/>
          </a:bodyPr>
          <a:lstStyle/>
          <a:p>
            <a:pPr marL="342900" indent="-342900" algn="just" eaLnBrk="1" hangingPunct="1">
              <a:buFont typeface="Arial" panose="020B0604020202020204" pitchFamily="34" charset="0"/>
              <a:buChar char="•"/>
            </a:pPr>
            <a:r>
              <a:rPr lang="pt-BR" altLang="pt-BR" sz="2000" dirty="0"/>
              <a:t>Despesa direta pelo Fundo de Caixa (lembrando o limite). </a:t>
            </a:r>
          </a:p>
        </p:txBody>
      </p:sp>
      <p:sp>
        <p:nvSpPr>
          <p:cNvPr id="26" name="CaixaDeTexto 25">
            <a:extLst>
              <a:ext uri="{FF2B5EF4-FFF2-40B4-BE49-F238E27FC236}">
                <a16:creationId xmlns="" xmlns:a16="http://schemas.microsoft.com/office/drawing/2014/main" id="{D0136281-1347-4AD3-ACA0-398FEB79CEAC}"/>
              </a:ext>
            </a:extLst>
          </p:cNvPr>
          <p:cNvSpPr txBox="1"/>
          <p:nvPr/>
        </p:nvSpPr>
        <p:spPr>
          <a:xfrm>
            <a:off x="1384662" y="5476586"/>
            <a:ext cx="8145193" cy="830997"/>
          </a:xfrm>
          <a:prstGeom prst="rect">
            <a:avLst/>
          </a:prstGeom>
          <a:noFill/>
        </p:spPr>
        <p:txBody>
          <a:bodyPr wrap="square">
            <a:spAutoFit/>
          </a:bodyPr>
          <a:lstStyle/>
          <a:p>
            <a:pPr marL="0" indent="0" algn="ctr" eaLnBrk="1" hangingPunct="1"/>
            <a:r>
              <a:rPr lang="pt-BR" altLang="pt-BR" sz="2400" b="1" dirty="0"/>
              <a:t>Obs.: Vedado pagamento em espécie de qualquer boleto e com moedas virtuais. </a:t>
            </a:r>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1" grpId="0"/>
      <p:bldP spid="22" grpId="0"/>
      <p:bldP spid="24" grpId="0"/>
      <p:bldP spid="25" grpId="0"/>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6"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1906089" y="415549"/>
            <a:ext cx="7108710" cy="5232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pt-BR" altLang="pt-BR" sz="2800" b="1" dirty="0">
                <a:solidFill>
                  <a:schemeClr val="accent1"/>
                </a:solidFill>
                <a:latin typeface="+mj-lt"/>
              </a:rPr>
              <a:t>LIMITES DE GASTOS DE CAMPANHA</a:t>
            </a:r>
          </a:p>
        </p:txBody>
      </p:sp>
      <p:sp>
        <p:nvSpPr>
          <p:cNvPr id="17" name="CaixaDeTexto 16">
            <a:extLst>
              <a:ext uri="{FF2B5EF4-FFF2-40B4-BE49-F238E27FC236}">
                <a16:creationId xmlns="" xmlns:a16="http://schemas.microsoft.com/office/drawing/2014/main" id="{466091BF-7A0F-470D-B2D8-40E42FFDB7EC}"/>
              </a:ext>
            </a:extLst>
          </p:cNvPr>
          <p:cNvSpPr txBox="1"/>
          <p:nvPr/>
        </p:nvSpPr>
        <p:spPr>
          <a:xfrm>
            <a:off x="2993675" y="1419493"/>
            <a:ext cx="3231231" cy="584775"/>
          </a:xfrm>
          <a:prstGeom prst="rect">
            <a:avLst/>
          </a:prstGeom>
          <a:noFill/>
        </p:spPr>
        <p:txBody>
          <a:bodyPr wrap="square">
            <a:spAutoFit/>
          </a:bodyPr>
          <a:lstStyle/>
          <a:p>
            <a:pPr algn="ctr">
              <a:defRPr/>
            </a:pPr>
            <a:r>
              <a:rPr lang="pt-BR" altLang="pt-BR" sz="3200" b="1" dirty="0"/>
              <a:t>FUNDO DE CAIXA</a:t>
            </a:r>
          </a:p>
        </p:txBody>
      </p:sp>
      <p:sp>
        <p:nvSpPr>
          <p:cNvPr id="18" name="CaixaDeTexto 17">
            <a:extLst>
              <a:ext uri="{FF2B5EF4-FFF2-40B4-BE49-F238E27FC236}">
                <a16:creationId xmlns="" xmlns:a16="http://schemas.microsoft.com/office/drawing/2014/main" id="{F9A3ADD6-F7CD-4553-B1C9-85E501858595}"/>
              </a:ext>
            </a:extLst>
          </p:cNvPr>
          <p:cNvSpPr txBox="1"/>
          <p:nvPr/>
        </p:nvSpPr>
        <p:spPr>
          <a:xfrm>
            <a:off x="1175657" y="2736279"/>
            <a:ext cx="8324701" cy="923330"/>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b="1" dirty="0">
                <a:latin typeface="Arial" panose="020B0604020202020204" pitchFamily="34" charset="0"/>
                <a:cs typeface="Arial" panose="020B0604020202020204" pitchFamily="34" charset="0"/>
              </a:rPr>
              <a:t>Para pagamento de despesas de pequeno valor – até meio salário mínimo </a:t>
            </a:r>
            <a:r>
              <a:rPr lang="pt-BR" altLang="pt-BR" b="1" dirty="0">
                <a:solidFill>
                  <a:srgbClr val="FF6600"/>
                </a:solidFill>
                <a:latin typeface="Arial" panose="020B0604020202020204" pitchFamily="34" charset="0"/>
                <a:cs typeface="Arial" panose="020B0604020202020204" pitchFamily="34" charset="0"/>
              </a:rPr>
              <a:t>(R$ 522,50)</a:t>
            </a:r>
            <a:r>
              <a:rPr lang="pt-BR" altLang="pt-BR" b="1" dirty="0">
                <a:latin typeface="Arial" panose="020B0604020202020204" pitchFamily="34" charset="0"/>
                <a:cs typeface="Arial" panose="020B0604020202020204" pitchFamily="34" charset="0"/>
              </a:rPr>
              <a:t> – poderão o candidato e o partido político constituir Fundo de Caixa em dinheiro:</a:t>
            </a:r>
          </a:p>
        </p:txBody>
      </p:sp>
      <p:sp>
        <p:nvSpPr>
          <p:cNvPr id="19" name="CaixaDeTexto 18">
            <a:extLst>
              <a:ext uri="{FF2B5EF4-FFF2-40B4-BE49-F238E27FC236}">
                <a16:creationId xmlns="" xmlns:a16="http://schemas.microsoft.com/office/drawing/2014/main" id="{EF41911A-2E66-4617-B369-834E2E377BC3}"/>
              </a:ext>
            </a:extLst>
          </p:cNvPr>
          <p:cNvSpPr txBox="1"/>
          <p:nvPr/>
        </p:nvSpPr>
        <p:spPr>
          <a:xfrm>
            <a:off x="895191" y="4511220"/>
            <a:ext cx="5001751" cy="400110"/>
          </a:xfrm>
          <a:prstGeom prst="rect">
            <a:avLst/>
          </a:prstGeom>
          <a:noFill/>
        </p:spPr>
        <p:txBody>
          <a:bodyPr wrap="square">
            <a:spAutoFit/>
          </a:bodyPr>
          <a:lstStyle/>
          <a:p>
            <a:pPr marL="342900" indent="-342900" algn="ctr">
              <a:buFont typeface="Arial" panose="020B0604020202020204" pitchFamily="34" charset="0"/>
              <a:buChar char="•"/>
              <a:defRPr/>
            </a:pPr>
            <a:r>
              <a:rPr lang="pt-BR" altLang="pt-BR" sz="2000" b="1" dirty="0">
                <a:solidFill>
                  <a:srgbClr val="FF6600"/>
                </a:solidFill>
              </a:rPr>
              <a:t>2% do valor contratado não rotativo;</a:t>
            </a:r>
          </a:p>
        </p:txBody>
      </p:sp>
      <p:sp>
        <p:nvSpPr>
          <p:cNvPr id="23" name="CaixaDeTexto 22">
            <a:extLst>
              <a:ext uri="{FF2B5EF4-FFF2-40B4-BE49-F238E27FC236}">
                <a16:creationId xmlns="" xmlns:a16="http://schemas.microsoft.com/office/drawing/2014/main" id="{0E6D2A3D-9E0F-4B18-A738-F90E274B3DA8}"/>
              </a:ext>
            </a:extLst>
          </p:cNvPr>
          <p:cNvSpPr txBox="1"/>
          <p:nvPr/>
        </p:nvSpPr>
        <p:spPr>
          <a:xfrm>
            <a:off x="1136069" y="4911330"/>
            <a:ext cx="4746065" cy="400110"/>
          </a:xfrm>
          <a:prstGeom prst="rect">
            <a:avLst/>
          </a:prstGeom>
          <a:noFill/>
        </p:spPr>
        <p:txBody>
          <a:bodyPr wrap="square">
            <a:spAutoFit/>
          </a:bodyPr>
          <a:lstStyle/>
          <a:p>
            <a:pPr marL="342900" indent="-342900" algn="ctr">
              <a:buFont typeface="Arial" panose="020B0604020202020204" pitchFamily="34" charset="0"/>
              <a:buChar char="•"/>
              <a:defRPr/>
            </a:pPr>
            <a:r>
              <a:rPr lang="pt-BR" altLang="pt-BR" sz="2000" b="1" dirty="0">
                <a:solidFill>
                  <a:srgbClr val="FF6600"/>
                </a:solidFill>
              </a:rPr>
              <a:t>É vedado o fracionamento de despesa;</a:t>
            </a:r>
          </a:p>
        </p:txBody>
      </p:sp>
      <p:pic>
        <p:nvPicPr>
          <p:cNvPr id="27" name="Picture 10" descr="Arquivos Fluxo de caixa - 4blue Gestão Financeira para Pequenas ...">
            <a:extLst>
              <a:ext uri="{FF2B5EF4-FFF2-40B4-BE49-F238E27FC236}">
                <a16:creationId xmlns="" xmlns:a16="http://schemas.microsoft.com/office/drawing/2014/main" id="{BD5946AE-CCE4-402E-B494-5F9F21A9652D}"/>
              </a:ext>
            </a:extLst>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989517" y="1051173"/>
            <a:ext cx="2403071" cy="1351124"/>
          </a:xfrm>
          <a:prstGeom prst="rect">
            <a:avLst/>
          </a:prstGeom>
          <a:noFill/>
          <a:extLst>
            <a:ext uri="{909E8E84-426E-40DD-AFC4-6F175D3DCCD1}">
              <a14:hiddenFill xmlns="" xmlns:a14="http://schemas.microsoft.com/office/drawing/2010/main">
                <a:solidFill>
                  <a:srgbClr val="FFFFFF"/>
                </a:solidFill>
              </a14:hiddenFill>
            </a:ext>
          </a:extLst>
        </p:spPr>
      </p:pic>
      <p:sp>
        <p:nvSpPr>
          <p:cNvPr id="28" name="CaixaDeTexto 27">
            <a:extLst>
              <a:ext uri="{FF2B5EF4-FFF2-40B4-BE49-F238E27FC236}">
                <a16:creationId xmlns="" xmlns:a16="http://schemas.microsoft.com/office/drawing/2014/main" id="{37118262-58AC-4D6D-88A4-14A282FCEF95}"/>
              </a:ext>
            </a:extLst>
          </p:cNvPr>
          <p:cNvSpPr txBox="1"/>
          <p:nvPr/>
        </p:nvSpPr>
        <p:spPr>
          <a:xfrm>
            <a:off x="3175599" y="3924352"/>
            <a:ext cx="5452378" cy="461665"/>
          </a:xfrm>
          <a:prstGeom prst="rect">
            <a:avLst/>
          </a:prstGeom>
          <a:noFill/>
        </p:spPr>
        <p:txBody>
          <a:bodyPr wrap="square">
            <a:spAutoFit/>
          </a:bodyPr>
          <a:lstStyle/>
          <a:p>
            <a:pPr marL="0" indent="0" algn="ctr" eaLnBrk="1" hangingPunct="1">
              <a:defRPr/>
            </a:pPr>
            <a:r>
              <a:rPr lang="pt-BR" altLang="pt-BR" sz="2400" b="1" dirty="0">
                <a:solidFill>
                  <a:srgbClr val="C00000"/>
                </a:solidFill>
                <a:latin typeface="Arial" panose="020B0604020202020204" pitchFamily="34" charset="0"/>
                <a:cs typeface="Arial" panose="020B0604020202020204" pitchFamily="34" charset="0"/>
              </a:rPr>
              <a:t>PARTIDOS E CANDIDATOS:</a:t>
            </a:r>
          </a:p>
        </p:txBody>
      </p:sp>
      <p:sp>
        <p:nvSpPr>
          <p:cNvPr id="29" name="CaixaDeTexto 28">
            <a:extLst>
              <a:ext uri="{FF2B5EF4-FFF2-40B4-BE49-F238E27FC236}">
                <a16:creationId xmlns="" xmlns:a16="http://schemas.microsoft.com/office/drawing/2014/main" id="{BC85B26C-F64F-480A-8E77-59DE1C360820}"/>
              </a:ext>
            </a:extLst>
          </p:cNvPr>
          <p:cNvSpPr txBox="1"/>
          <p:nvPr/>
        </p:nvSpPr>
        <p:spPr>
          <a:xfrm>
            <a:off x="930136" y="5439510"/>
            <a:ext cx="8674876" cy="400110"/>
          </a:xfrm>
          <a:prstGeom prst="rect">
            <a:avLst/>
          </a:prstGeom>
          <a:noFill/>
        </p:spPr>
        <p:txBody>
          <a:bodyPr wrap="square">
            <a:spAutoFit/>
          </a:bodyPr>
          <a:lstStyle/>
          <a:p>
            <a:pPr marL="342900" indent="-342900" algn="ctr" eaLnBrk="1" hangingPunct="1">
              <a:buFont typeface="Arial" panose="020B0604020202020204" pitchFamily="34" charset="0"/>
              <a:buChar char="•"/>
              <a:defRPr/>
            </a:pPr>
            <a:r>
              <a:rPr lang="pt-BR" altLang="pt-BR" sz="2000" b="1" dirty="0">
                <a:solidFill>
                  <a:srgbClr val="FF6600"/>
                </a:solidFill>
              </a:rPr>
              <a:t>Todo o recurso deve ter passado antes pela conta bancária da campanha;</a:t>
            </a:r>
          </a:p>
        </p:txBody>
      </p:sp>
      <p:sp>
        <p:nvSpPr>
          <p:cNvPr id="30" name="CaixaDeTexto 29">
            <a:extLst>
              <a:ext uri="{FF2B5EF4-FFF2-40B4-BE49-F238E27FC236}">
                <a16:creationId xmlns="" xmlns:a16="http://schemas.microsoft.com/office/drawing/2014/main" id="{858D7E48-A41B-4D5D-A459-C1ABAA227DC8}"/>
              </a:ext>
            </a:extLst>
          </p:cNvPr>
          <p:cNvSpPr txBox="1"/>
          <p:nvPr/>
        </p:nvSpPr>
        <p:spPr>
          <a:xfrm>
            <a:off x="1096880" y="5839620"/>
            <a:ext cx="7825814" cy="400110"/>
          </a:xfrm>
          <a:prstGeom prst="rect">
            <a:avLst/>
          </a:prstGeom>
          <a:noFill/>
        </p:spPr>
        <p:txBody>
          <a:bodyPr wrap="square">
            <a:spAutoFit/>
          </a:bodyPr>
          <a:lstStyle/>
          <a:p>
            <a:pPr marL="342900" indent="-342900" algn="ctr">
              <a:buFont typeface="Arial" panose="020B0604020202020204" pitchFamily="34" charset="0"/>
              <a:buChar char="•"/>
              <a:defRPr/>
            </a:pPr>
            <a:r>
              <a:rPr lang="pt-BR" altLang="pt-BR" sz="2000" b="1" dirty="0">
                <a:solidFill>
                  <a:srgbClr val="FF6600"/>
                </a:solidFill>
              </a:rPr>
              <a:t>Candidatos a vice e suplentes não podem constituir Fundo de Caixa.  </a:t>
            </a:r>
          </a:p>
        </p:txBody>
      </p:sp>
      <p:pic>
        <p:nvPicPr>
          <p:cNvPr id="31" name="Imagem 3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0"/>
            <a:ext cx="1499918" cy="1567678"/>
          </a:xfrm>
          <a:prstGeom prst="rect">
            <a:avLst/>
          </a:prstGeom>
        </p:spPr>
      </p:pic>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ppt_x"/>
                                          </p:val>
                                        </p:tav>
                                        <p:tav tm="100000">
                                          <p:val>
                                            <p:strVal val="#ppt_x"/>
                                          </p:val>
                                        </p:tav>
                                      </p:tavLst>
                                    </p:anim>
                                    <p:anim calcmode="lin" valueType="num">
                                      <p:cBhvr additive="base">
                                        <p:cTn id="3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3"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16" name="Picture 2" descr="Ficha Limpa | Brasil Progresso">
            <a:extLst>
              <a:ext uri="{FF2B5EF4-FFF2-40B4-BE49-F238E27FC236}">
                <a16:creationId xmlns="" xmlns:a16="http://schemas.microsoft.com/office/drawing/2014/main" id="{85D6C3EC-6F88-4F3C-953D-EEED7A13753E}"/>
              </a:ext>
            </a:extLst>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94314" y="1836088"/>
            <a:ext cx="2405517" cy="2290969"/>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Text Box 3">
            <a:extLst>
              <a:ext uri="{FF2B5EF4-FFF2-40B4-BE49-F238E27FC236}">
                <a16:creationId xmlns="" xmlns:a16="http://schemas.microsoft.com/office/drawing/2014/main" id="{F6CB01B7-C850-456C-A95E-28CF76119988}"/>
              </a:ext>
            </a:extLst>
          </p:cNvPr>
          <p:cNvSpPr txBox="1">
            <a:spLocks noChangeArrowheads="1"/>
          </p:cNvSpPr>
          <p:nvPr/>
        </p:nvSpPr>
        <p:spPr bwMode="auto">
          <a:xfrm>
            <a:off x="3271101" y="0"/>
            <a:ext cx="4012682" cy="6463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pt-BR" altLang="pt-BR" sz="3600" b="1" dirty="0">
                <a:solidFill>
                  <a:schemeClr val="accent1"/>
                </a:solidFill>
                <a:latin typeface="+mj-lt"/>
              </a:rPr>
              <a:t>FICHA LIMPA</a:t>
            </a:r>
          </a:p>
        </p:txBody>
      </p:sp>
      <p:sp>
        <p:nvSpPr>
          <p:cNvPr id="18" name="CaixaDeTexto 17">
            <a:extLst>
              <a:ext uri="{FF2B5EF4-FFF2-40B4-BE49-F238E27FC236}">
                <a16:creationId xmlns="" xmlns:a16="http://schemas.microsoft.com/office/drawing/2014/main" id="{B2EFE43B-835E-48CE-A798-46CCD332B526}"/>
              </a:ext>
            </a:extLst>
          </p:cNvPr>
          <p:cNvSpPr txBox="1"/>
          <p:nvPr/>
        </p:nvSpPr>
        <p:spPr>
          <a:xfrm>
            <a:off x="2853194" y="682219"/>
            <a:ext cx="4848497" cy="5632311"/>
          </a:xfrm>
          <a:prstGeom prst="rect">
            <a:avLst/>
          </a:prstGeom>
          <a:noFill/>
        </p:spPr>
        <p:txBody>
          <a:bodyPr wrap="square">
            <a:spAutoFit/>
          </a:bodyPr>
          <a:lstStyle/>
          <a:p>
            <a:pPr algn="just"/>
            <a:r>
              <a:rPr lang="pt-BR" altLang="pt-BR" sz="2400" b="1" dirty="0"/>
              <a:t>Pela Lei da Ficha Limpa, o candidato que for condenado por abuso do poder econômico, doação, captação ou gastos ilícitos de recursos de campanha, além da cassação do registro ou do diploma, ficará inelegível para as eleições nos 8 (oito) anos seguintes. A pessoa física e os dirigentes de pessoas jurídicas responsáveis por doações eleitorais tidas por ilegais por decisão transitada em julgado ou proferida por órgão colegiado da Justiça Eleitoral ficam inelegíveis pelo prazo de 8 (oito) anos após a decisão.</a:t>
            </a:r>
            <a:endParaRPr lang="pt-BR" sz="2400" dirty="0"/>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6"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2480855" y="313224"/>
            <a:ext cx="7108710" cy="5232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pt-BR" altLang="pt-BR" sz="2800" b="1" dirty="0">
                <a:solidFill>
                  <a:schemeClr val="accent1"/>
                </a:solidFill>
                <a:latin typeface="+mj-lt"/>
              </a:rPr>
              <a:t>LIMITES DE GASTOS DE CAMPANHA</a:t>
            </a:r>
          </a:p>
        </p:txBody>
      </p:sp>
      <p:sp>
        <p:nvSpPr>
          <p:cNvPr id="17" name="CaixaDeTexto 16">
            <a:extLst>
              <a:ext uri="{FF2B5EF4-FFF2-40B4-BE49-F238E27FC236}">
                <a16:creationId xmlns="" xmlns:a16="http://schemas.microsoft.com/office/drawing/2014/main" id="{466091BF-7A0F-470D-B2D8-40E42FFDB7EC}"/>
              </a:ext>
            </a:extLst>
          </p:cNvPr>
          <p:cNvSpPr txBox="1"/>
          <p:nvPr/>
        </p:nvSpPr>
        <p:spPr>
          <a:xfrm>
            <a:off x="2294442" y="1465353"/>
            <a:ext cx="5859500" cy="757130"/>
          </a:xfrm>
          <a:prstGeom prst="rect">
            <a:avLst/>
          </a:prstGeom>
          <a:noFill/>
        </p:spPr>
        <p:txBody>
          <a:bodyPr wrap="square">
            <a:spAutoFit/>
          </a:bodyPr>
          <a:lstStyle/>
          <a:p>
            <a:pPr algn="ctr">
              <a:lnSpc>
                <a:spcPct val="90000"/>
              </a:lnSpc>
              <a:spcBef>
                <a:spcPts val="1000"/>
              </a:spcBef>
              <a:defRPr/>
            </a:pPr>
            <a:r>
              <a:rPr lang="pt-BR" altLang="pt-BR" sz="2400" b="1" dirty="0">
                <a:latin typeface="Arial" panose="020B0604020202020204" pitchFamily="34" charset="0"/>
                <a:cs typeface="Arial" panose="020B0604020202020204" pitchFamily="34" charset="0"/>
              </a:rPr>
              <a:t>DESPESAS COM CONTADORES E ADVOGADOS</a:t>
            </a:r>
          </a:p>
        </p:txBody>
      </p:sp>
      <p:pic>
        <p:nvPicPr>
          <p:cNvPr id="18" name="Picture 2" descr="Contadores e Advogados estão autorizados a autenticar documentos ...">
            <a:extLst>
              <a:ext uri="{FF2B5EF4-FFF2-40B4-BE49-F238E27FC236}">
                <a16:creationId xmlns="" xmlns:a16="http://schemas.microsoft.com/office/drawing/2014/main" id="{C6D6CF3B-CFCE-4A20-A318-A71061992C33}"/>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421038" y="1261623"/>
            <a:ext cx="2019589" cy="1349022"/>
          </a:xfrm>
          <a:prstGeom prst="rect">
            <a:avLst/>
          </a:prstGeom>
          <a:noFill/>
          <a:extLst>
            <a:ext uri="{909E8E84-426E-40DD-AFC4-6F175D3DCCD1}">
              <a14:hiddenFill xmlns="" xmlns:a14="http://schemas.microsoft.com/office/drawing/2010/main">
                <a:solidFill>
                  <a:srgbClr val="FFFFFF"/>
                </a:solidFill>
              </a14:hiddenFill>
            </a:ext>
          </a:extLst>
        </p:spPr>
      </p:pic>
      <p:sp>
        <p:nvSpPr>
          <p:cNvPr id="19" name="CaixaDeTexto 18">
            <a:extLst>
              <a:ext uri="{FF2B5EF4-FFF2-40B4-BE49-F238E27FC236}">
                <a16:creationId xmlns="" xmlns:a16="http://schemas.microsoft.com/office/drawing/2014/main" id="{95F4FCED-5B62-47F9-AF1A-5DC813714EDF}"/>
              </a:ext>
            </a:extLst>
          </p:cNvPr>
          <p:cNvSpPr txBox="1"/>
          <p:nvPr/>
        </p:nvSpPr>
        <p:spPr>
          <a:xfrm>
            <a:off x="1599699" y="2506933"/>
            <a:ext cx="7973056" cy="1323439"/>
          </a:xfrm>
          <a:prstGeom prst="rect">
            <a:avLst/>
          </a:prstGeom>
          <a:noFill/>
        </p:spPr>
        <p:txBody>
          <a:bodyPr wrap="square">
            <a:spAutoFit/>
          </a:bodyPr>
          <a:lstStyle/>
          <a:p>
            <a:pPr marL="342900" indent="-342900" algn="just">
              <a:buFont typeface="Arial" panose="020B0604020202020204" pitchFamily="34" charset="0"/>
              <a:buChar char="•"/>
            </a:pPr>
            <a:r>
              <a:rPr lang="pt-BR" altLang="pt-BR" sz="2000" dirty="0"/>
              <a:t>Os gastos com Contadores e Advogados relacionados a prestação de serviços de campanha eleitoral, bem como em processo judicial decorrentes dessas, não estão sujeitas ao limite de gastos ou a limites que possam impor dificuldades ao exercício da ampla defesa;</a:t>
            </a:r>
            <a:endParaRPr lang="pt-BR" sz="2000" dirty="0"/>
          </a:p>
        </p:txBody>
      </p:sp>
      <p:sp>
        <p:nvSpPr>
          <p:cNvPr id="23" name="CaixaDeTexto 22">
            <a:extLst>
              <a:ext uri="{FF2B5EF4-FFF2-40B4-BE49-F238E27FC236}">
                <a16:creationId xmlns="" xmlns:a16="http://schemas.microsoft.com/office/drawing/2014/main" id="{A11B2676-C40C-4124-A0DE-0545FADFB947}"/>
              </a:ext>
            </a:extLst>
          </p:cNvPr>
          <p:cNvSpPr txBox="1"/>
          <p:nvPr/>
        </p:nvSpPr>
        <p:spPr>
          <a:xfrm>
            <a:off x="1631215" y="3916022"/>
            <a:ext cx="7997539" cy="1323439"/>
          </a:xfrm>
          <a:prstGeom prst="rect">
            <a:avLst/>
          </a:prstGeom>
          <a:noFill/>
        </p:spPr>
        <p:txBody>
          <a:bodyPr wrap="square">
            <a:spAutoFit/>
          </a:bodyPr>
          <a:lstStyle/>
          <a:p>
            <a:pPr marL="342900" indent="-342900" algn="just">
              <a:buFont typeface="Arial" panose="020B0604020202020204" pitchFamily="34" charset="0"/>
              <a:buChar char="•"/>
            </a:pPr>
            <a:r>
              <a:rPr lang="pt-BR" altLang="pt-BR" sz="2000" dirty="0"/>
              <a:t>Essas despesas são consideradas despesas de campanha, podendo ser pagas com recursos de campanha do candidato, do partido, Fundo Partidário ou </a:t>
            </a:r>
            <a:r>
              <a:rPr lang="pt-BR" altLang="pt-BR" sz="2000" dirty="0" err="1"/>
              <a:t>Fefc</a:t>
            </a:r>
            <a:r>
              <a:rPr lang="pt-BR" altLang="pt-BR" sz="2000" dirty="0"/>
              <a:t>, </a:t>
            </a:r>
            <a:r>
              <a:rPr lang="pt-BR" altLang="pt-BR" sz="2000" dirty="0">
                <a:solidFill>
                  <a:srgbClr val="FF6600"/>
                </a:solidFill>
              </a:rPr>
              <a:t>porém são excluídos dos limites de gastos de campanha;</a:t>
            </a:r>
            <a:endParaRPr lang="pt-BR" sz="2000" dirty="0"/>
          </a:p>
        </p:txBody>
      </p:sp>
      <p:sp>
        <p:nvSpPr>
          <p:cNvPr id="27" name="CaixaDeTexto 26">
            <a:extLst>
              <a:ext uri="{FF2B5EF4-FFF2-40B4-BE49-F238E27FC236}">
                <a16:creationId xmlns="" xmlns:a16="http://schemas.microsoft.com/office/drawing/2014/main" id="{2DC1C4F7-A7D9-4277-939C-9A90C0A8073E}"/>
              </a:ext>
            </a:extLst>
          </p:cNvPr>
          <p:cNvSpPr txBox="1"/>
          <p:nvPr/>
        </p:nvSpPr>
        <p:spPr>
          <a:xfrm>
            <a:off x="1539925" y="5239461"/>
            <a:ext cx="8092603" cy="1015663"/>
          </a:xfrm>
          <a:prstGeom prst="rect">
            <a:avLst/>
          </a:prstGeom>
          <a:noFill/>
        </p:spPr>
        <p:txBody>
          <a:bodyPr wrap="square">
            <a:spAutoFit/>
          </a:bodyPr>
          <a:lstStyle/>
          <a:p>
            <a:pPr marL="342900" indent="-342900" algn="just">
              <a:buFont typeface="Arial" panose="020B0604020202020204" pitchFamily="34" charset="0"/>
              <a:buChar char="•"/>
            </a:pPr>
            <a:r>
              <a:rPr lang="pt-BR" altLang="pt-BR" sz="2000" dirty="0"/>
              <a:t>O pagamento dessas despesas realizadas por pessoa física, partidos políticos ou outros candidatos não configura doações estimáveis de campanha.</a:t>
            </a:r>
            <a:endParaRPr lang="pt-BR" sz="2000" dirty="0"/>
          </a:p>
        </p:txBody>
      </p:sp>
      <p:pic>
        <p:nvPicPr>
          <p:cNvPr id="28" name="Imagem 27"/>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10885"/>
            <a:ext cx="1499918" cy="1567678"/>
          </a:xfrm>
          <a:prstGeom prst="rect">
            <a:avLst/>
          </a:prstGeom>
        </p:spPr>
      </p:pic>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3"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5"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2402478" y="404664"/>
            <a:ext cx="7108710" cy="5232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pt-BR" altLang="pt-BR" sz="2800" b="1" dirty="0">
                <a:solidFill>
                  <a:schemeClr val="accent1"/>
                </a:solidFill>
                <a:latin typeface="+mj-lt"/>
              </a:rPr>
              <a:t>LIMITES DE GASTOS DE CAMPANHA</a:t>
            </a:r>
          </a:p>
        </p:txBody>
      </p:sp>
      <p:sp>
        <p:nvSpPr>
          <p:cNvPr id="6" name="CaixaDeTexto 5">
            <a:extLst>
              <a:ext uri="{FF2B5EF4-FFF2-40B4-BE49-F238E27FC236}">
                <a16:creationId xmlns="" xmlns:a16="http://schemas.microsoft.com/office/drawing/2014/main" id="{466091BF-7A0F-470D-B2D8-40E42FFDB7EC}"/>
              </a:ext>
            </a:extLst>
          </p:cNvPr>
          <p:cNvSpPr txBox="1"/>
          <p:nvPr/>
        </p:nvSpPr>
        <p:spPr>
          <a:xfrm>
            <a:off x="2492959" y="1033573"/>
            <a:ext cx="6927747" cy="523220"/>
          </a:xfrm>
          <a:prstGeom prst="rect">
            <a:avLst/>
          </a:prstGeom>
          <a:noFill/>
        </p:spPr>
        <p:txBody>
          <a:bodyPr wrap="square">
            <a:spAutoFit/>
          </a:bodyPr>
          <a:lstStyle/>
          <a:p>
            <a:pPr algn="ctr"/>
            <a:r>
              <a:rPr lang="pt-BR" altLang="pt-BR" sz="2800" b="1" dirty="0"/>
              <a:t>O PROFISSIONAL DA CONTABILIDADE DEVE: </a:t>
            </a:r>
          </a:p>
        </p:txBody>
      </p:sp>
      <p:sp>
        <p:nvSpPr>
          <p:cNvPr id="7" name="CaixaDeTexto 6">
            <a:extLst>
              <a:ext uri="{FF2B5EF4-FFF2-40B4-BE49-F238E27FC236}">
                <a16:creationId xmlns="" xmlns:a16="http://schemas.microsoft.com/office/drawing/2014/main" id="{F773885E-B80B-44AB-8522-5EE48D451C00}"/>
              </a:ext>
            </a:extLst>
          </p:cNvPr>
          <p:cNvSpPr txBox="1"/>
          <p:nvPr/>
        </p:nvSpPr>
        <p:spPr>
          <a:xfrm>
            <a:off x="1643526" y="1759025"/>
            <a:ext cx="7777180" cy="400110"/>
          </a:xfrm>
          <a:prstGeom prst="rect">
            <a:avLst/>
          </a:prstGeom>
          <a:noFill/>
        </p:spPr>
        <p:txBody>
          <a:bodyPr wrap="square">
            <a:spAutoFit/>
          </a:bodyPr>
          <a:lstStyle/>
          <a:p>
            <a:pPr marL="342900" indent="-342900" algn="just" eaLnBrk="1" hangingPunct="1">
              <a:buFont typeface="Arial" panose="020B0604020202020204" pitchFamily="34" charset="0"/>
              <a:buChar char="•"/>
            </a:pPr>
            <a:r>
              <a:rPr lang="pt-BR" altLang="pt-BR" sz="2000" dirty="0"/>
              <a:t>Acompanhar as receitas e despesas desde o início da campanha;</a:t>
            </a:r>
          </a:p>
        </p:txBody>
      </p:sp>
      <p:sp>
        <p:nvSpPr>
          <p:cNvPr id="8" name="CaixaDeTexto 7">
            <a:extLst>
              <a:ext uri="{FF2B5EF4-FFF2-40B4-BE49-F238E27FC236}">
                <a16:creationId xmlns="" xmlns:a16="http://schemas.microsoft.com/office/drawing/2014/main" id="{2D7A9AF6-73F2-40DA-BB17-360BDDDCFB25}"/>
              </a:ext>
            </a:extLst>
          </p:cNvPr>
          <p:cNvSpPr txBox="1"/>
          <p:nvPr/>
        </p:nvSpPr>
        <p:spPr>
          <a:xfrm>
            <a:off x="1646125" y="2374043"/>
            <a:ext cx="6217920" cy="400110"/>
          </a:xfrm>
          <a:prstGeom prst="rect">
            <a:avLst/>
          </a:prstGeom>
          <a:noFill/>
        </p:spPr>
        <p:txBody>
          <a:bodyPr wrap="square">
            <a:spAutoFit/>
          </a:bodyPr>
          <a:lstStyle/>
          <a:p>
            <a:pPr marL="342900" indent="-342900" algn="just" eaLnBrk="1" hangingPunct="1">
              <a:buFont typeface="Arial" panose="020B0604020202020204" pitchFamily="34" charset="0"/>
              <a:buChar char="•"/>
            </a:pPr>
            <a:r>
              <a:rPr lang="pt-BR" altLang="pt-BR" sz="2000" dirty="0"/>
              <a:t>Realizar todos os registros das despesas e receitas;</a:t>
            </a:r>
          </a:p>
        </p:txBody>
      </p:sp>
      <p:sp>
        <p:nvSpPr>
          <p:cNvPr id="9" name="CaixaDeTexto 8">
            <a:extLst>
              <a:ext uri="{FF2B5EF4-FFF2-40B4-BE49-F238E27FC236}">
                <a16:creationId xmlns="" xmlns:a16="http://schemas.microsoft.com/office/drawing/2014/main" id="{8F033143-DBE4-4B28-89A5-13D01CEB7789}"/>
              </a:ext>
            </a:extLst>
          </p:cNvPr>
          <p:cNvSpPr txBox="1"/>
          <p:nvPr/>
        </p:nvSpPr>
        <p:spPr>
          <a:xfrm>
            <a:off x="1643526" y="3028890"/>
            <a:ext cx="7022220" cy="400110"/>
          </a:xfrm>
          <a:prstGeom prst="rect">
            <a:avLst/>
          </a:prstGeom>
          <a:noFill/>
        </p:spPr>
        <p:txBody>
          <a:bodyPr wrap="square">
            <a:spAutoFit/>
          </a:bodyPr>
          <a:lstStyle/>
          <a:p>
            <a:pPr marL="342900" indent="-342900" algn="just" eaLnBrk="1" hangingPunct="1">
              <a:buFont typeface="Arial" panose="020B0604020202020204" pitchFamily="34" charset="0"/>
              <a:buChar char="•"/>
            </a:pPr>
            <a:r>
              <a:rPr lang="pt-BR" altLang="pt-BR" sz="2000" dirty="0"/>
              <a:t>Auxiliar os candidatos na elaboração da Prestação de Contas;</a:t>
            </a:r>
          </a:p>
        </p:txBody>
      </p:sp>
      <p:sp>
        <p:nvSpPr>
          <p:cNvPr id="10" name="CaixaDeTexto 9">
            <a:extLst>
              <a:ext uri="{FF2B5EF4-FFF2-40B4-BE49-F238E27FC236}">
                <a16:creationId xmlns="" xmlns:a16="http://schemas.microsoft.com/office/drawing/2014/main" id="{03B0B145-D342-4483-8C3F-D97A18C8C4C9}"/>
              </a:ext>
            </a:extLst>
          </p:cNvPr>
          <p:cNvSpPr txBox="1"/>
          <p:nvPr/>
        </p:nvSpPr>
        <p:spPr>
          <a:xfrm>
            <a:off x="1646125" y="3586451"/>
            <a:ext cx="6217920" cy="400110"/>
          </a:xfrm>
          <a:prstGeom prst="rect">
            <a:avLst/>
          </a:prstGeom>
          <a:noFill/>
        </p:spPr>
        <p:txBody>
          <a:bodyPr wrap="square">
            <a:spAutoFit/>
          </a:bodyPr>
          <a:lstStyle/>
          <a:p>
            <a:pPr marL="342900" indent="-342900" algn="just" eaLnBrk="1" hangingPunct="1">
              <a:buFont typeface="Arial" panose="020B0604020202020204" pitchFamily="34" charset="0"/>
              <a:buChar char="•"/>
            </a:pPr>
            <a:r>
              <a:rPr lang="pt-BR" altLang="pt-BR" sz="2000" dirty="0"/>
              <a:t>Observar a Legislação Eleitoral e as normas do CFC;</a:t>
            </a:r>
          </a:p>
        </p:txBody>
      </p:sp>
      <p:sp>
        <p:nvSpPr>
          <p:cNvPr id="11" name="CaixaDeTexto 10">
            <a:extLst>
              <a:ext uri="{FF2B5EF4-FFF2-40B4-BE49-F238E27FC236}">
                <a16:creationId xmlns="" xmlns:a16="http://schemas.microsoft.com/office/drawing/2014/main" id="{9004ECAE-E118-4FB0-837D-400A41C851A6}"/>
              </a:ext>
            </a:extLst>
          </p:cNvPr>
          <p:cNvSpPr txBox="1"/>
          <p:nvPr/>
        </p:nvSpPr>
        <p:spPr>
          <a:xfrm>
            <a:off x="1643527" y="4144012"/>
            <a:ext cx="7885326" cy="707886"/>
          </a:xfrm>
          <a:prstGeom prst="rect">
            <a:avLst/>
          </a:prstGeom>
          <a:noFill/>
        </p:spPr>
        <p:txBody>
          <a:bodyPr wrap="square">
            <a:spAutoFit/>
          </a:bodyPr>
          <a:lstStyle/>
          <a:p>
            <a:pPr marL="342900" indent="-342900" algn="just" eaLnBrk="1" hangingPunct="1">
              <a:buFont typeface="Arial" panose="020B0604020202020204" pitchFamily="34" charset="0"/>
              <a:buChar char="•"/>
            </a:pPr>
            <a:r>
              <a:rPr lang="pt-BR" altLang="pt-BR" sz="2000" dirty="0"/>
              <a:t>Assinar a Prestação de Contas juntamente com o Advogado e Candidato;</a:t>
            </a:r>
          </a:p>
        </p:txBody>
      </p:sp>
      <p:sp>
        <p:nvSpPr>
          <p:cNvPr id="12" name="CaixaDeTexto 11">
            <a:extLst>
              <a:ext uri="{FF2B5EF4-FFF2-40B4-BE49-F238E27FC236}">
                <a16:creationId xmlns="" xmlns:a16="http://schemas.microsoft.com/office/drawing/2014/main" id="{6115DE52-6E08-40B6-83FB-80474C2F1036}"/>
              </a:ext>
            </a:extLst>
          </p:cNvPr>
          <p:cNvSpPr txBox="1"/>
          <p:nvPr/>
        </p:nvSpPr>
        <p:spPr>
          <a:xfrm>
            <a:off x="1952972" y="5234456"/>
            <a:ext cx="6956718" cy="954107"/>
          </a:xfrm>
          <a:prstGeom prst="rect">
            <a:avLst/>
          </a:prstGeom>
          <a:noFill/>
        </p:spPr>
        <p:txBody>
          <a:bodyPr wrap="square">
            <a:spAutoFit/>
          </a:bodyPr>
          <a:lstStyle/>
          <a:p>
            <a:pPr marL="0" indent="0" algn="ctr" eaLnBrk="1" hangingPunct="1"/>
            <a:r>
              <a:rPr lang="pt-BR" altLang="pt-BR" sz="2800" b="1" dirty="0">
                <a:solidFill>
                  <a:srgbClr val="FF0000"/>
                </a:solidFill>
              </a:rPr>
              <a:t>RESPONDE SOLIDARIAMENTE PELAS INFORMAÇÕES FINANCEIRAS E CONTÁBEIS. </a:t>
            </a:r>
          </a:p>
        </p:txBody>
      </p:sp>
      <p:pic>
        <p:nvPicPr>
          <p:cNvPr id="13" name="Imagem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5"/>
            <a:ext cx="1499918" cy="1567678"/>
          </a:xfrm>
          <a:prstGeom prst="rect">
            <a:avLst/>
          </a:prstGeom>
        </p:spPr>
      </p:pic>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62986"/>
            <a:ext cx="12192000" cy="7020986"/>
          </a:xfrm>
          <a:prstGeom prst="rect">
            <a:avLst/>
          </a:prstGeom>
        </p:spPr>
      </p:pic>
    </p:spTree>
    <p:extLst>
      <p:ext uri="{BB962C8B-B14F-4D97-AF65-F5344CB8AC3E}">
        <p14:creationId xmlns="" xmlns:p14="http://schemas.microsoft.com/office/powerpoint/2010/main" val="3936779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5"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2553853" y="243299"/>
            <a:ext cx="7108710" cy="5232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pt-BR" altLang="pt-BR" sz="2800" b="1" dirty="0">
                <a:solidFill>
                  <a:schemeClr val="accent1"/>
                </a:solidFill>
                <a:latin typeface="+mj-lt"/>
              </a:rPr>
              <a:t>DA PRESTAÇÃO DE CONTAS</a:t>
            </a:r>
          </a:p>
        </p:txBody>
      </p:sp>
      <p:sp>
        <p:nvSpPr>
          <p:cNvPr id="6" name="CaixaDeTexto 5">
            <a:extLst>
              <a:ext uri="{FF2B5EF4-FFF2-40B4-BE49-F238E27FC236}">
                <a16:creationId xmlns="" xmlns:a16="http://schemas.microsoft.com/office/drawing/2014/main" id="{466091BF-7A0F-470D-B2D8-40E42FFDB7EC}"/>
              </a:ext>
            </a:extLst>
          </p:cNvPr>
          <p:cNvSpPr txBox="1"/>
          <p:nvPr/>
        </p:nvSpPr>
        <p:spPr>
          <a:xfrm>
            <a:off x="2617130" y="1000542"/>
            <a:ext cx="6927747" cy="769441"/>
          </a:xfrm>
          <a:prstGeom prst="rect">
            <a:avLst/>
          </a:prstGeom>
          <a:noFill/>
        </p:spPr>
        <p:txBody>
          <a:bodyPr wrap="square">
            <a:spAutoFit/>
          </a:bodyPr>
          <a:lstStyle/>
          <a:p>
            <a:pPr algn="ctr"/>
            <a:r>
              <a:rPr lang="pt-BR" altLang="pt-BR" sz="2200" b="1" dirty="0">
                <a:latin typeface="Arial" panose="020B0604020202020204" pitchFamily="34" charset="0"/>
                <a:cs typeface="Arial" panose="020B0604020202020204" pitchFamily="34" charset="0"/>
              </a:rPr>
              <a:t>PRAZO PARA PUBLICAÇÃO DAS INFORMAÇÕES FINANCEIRAS NA INTERNET</a:t>
            </a:r>
          </a:p>
        </p:txBody>
      </p:sp>
      <p:sp>
        <p:nvSpPr>
          <p:cNvPr id="7" name="CaixaDeTexto 6">
            <a:extLst>
              <a:ext uri="{FF2B5EF4-FFF2-40B4-BE49-F238E27FC236}">
                <a16:creationId xmlns="" xmlns:a16="http://schemas.microsoft.com/office/drawing/2014/main" id="{2D7A9AF6-73F2-40DA-BB17-360BDDDCFB25}"/>
              </a:ext>
            </a:extLst>
          </p:cNvPr>
          <p:cNvSpPr txBox="1"/>
          <p:nvPr/>
        </p:nvSpPr>
        <p:spPr>
          <a:xfrm>
            <a:off x="1724357" y="2043499"/>
            <a:ext cx="7774581" cy="1015663"/>
          </a:xfrm>
          <a:prstGeom prst="rect">
            <a:avLst/>
          </a:prstGeom>
          <a:noFill/>
        </p:spPr>
        <p:txBody>
          <a:bodyPr wrap="square">
            <a:spAutoFit/>
          </a:bodyPr>
          <a:lstStyle/>
          <a:p>
            <a:pPr marL="342900" indent="-342900" algn="just">
              <a:buFont typeface="Arial" panose="020B0604020202020204" pitchFamily="34" charset="0"/>
              <a:buChar char="•"/>
            </a:pPr>
            <a:r>
              <a:rPr lang="pt-BR" altLang="pt-BR" sz="2000" dirty="0"/>
              <a:t>Os relatórios financeiros de campanha deverão ser encaminhados a justiça eleitoral para divulgação na internet até</a:t>
            </a:r>
            <a:r>
              <a:rPr lang="pt-BR" altLang="pt-BR" sz="2000" dirty="0">
                <a:solidFill>
                  <a:srgbClr val="FF0000"/>
                </a:solidFill>
              </a:rPr>
              <a:t> </a:t>
            </a:r>
            <a:r>
              <a:rPr lang="pt-BR" altLang="pt-BR" sz="2000" b="1" dirty="0">
                <a:solidFill>
                  <a:srgbClr val="FF6600"/>
                </a:solidFill>
              </a:rPr>
              <a:t>72 (setenta e duas horas)</a:t>
            </a:r>
            <a:r>
              <a:rPr lang="pt-BR" altLang="pt-BR" sz="2000" dirty="0"/>
              <a:t> contados a partir da data do recebimento da doação;</a:t>
            </a:r>
          </a:p>
        </p:txBody>
      </p:sp>
      <p:sp>
        <p:nvSpPr>
          <p:cNvPr id="8" name="CaixaDeTexto 7">
            <a:extLst>
              <a:ext uri="{FF2B5EF4-FFF2-40B4-BE49-F238E27FC236}">
                <a16:creationId xmlns="" xmlns:a16="http://schemas.microsoft.com/office/drawing/2014/main" id="{8F033143-DBE4-4B28-89A5-13D01CEB7789}"/>
              </a:ext>
            </a:extLst>
          </p:cNvPr>
          <p:cNvSpPr txBox="1"/>
          <p:nvPr/>
        </p:nvSpPr>
        <p:spPr>
          <a:xfrm>
            <a:off x="1776639" y="3151201"/>
            <a:ext cx="7649001" cy="461665"/>
          </a:xfrm>
          <a:prstGeom prst="rect">
            <a:avLst/>
          </a:prstGeom>
          <a:solidFill>
            <a:srgbClr val="C00000"/>
          </a:solidFill>
        </p:spPr>
        <p:txBody>
          <a:bodyPr wrap="square">
            <a:spAutoFit/>
          </a:bodyPr>
          <a:lstStyle/>
          <a:p>
            <a:pPr algn="ctr"/>
            <a:r>
              <a:rPr lang="pt-BR" altLang="pt-BR" sz="2400" b="1" dirty="0"/>
              <a:t>PRESTAÇÃO DE CONTAS PARCIAL</a:t>
            </a:r>
          </a:p>
        </p:txBody>
      </p:sp>
      <p:sp>
        <p:nvSpPr>
          <p:cNvPr id="9" name="CaixaDeTexto 8">
            <a:extLst>
              <a:ext uri="{FF2B5EF4-FFF2-40B4-BE49-F238E27FC236}">
                <a16:creationId xmlns="" xmlns:a16="http://schemas.microsoft.com/office/drawing/2014/main" id="{03B0B145-D342-4483-8C3F-D97A18C8C4C9}"/>
              </a:ext>
            </a:extLst>
          </p:cNvPr>
          <p:cNvSpPr txBox="1"/>
          <p:nvPr/>
        </p:nvSpPr>
        <p:spPr>
          <a:xfrm>
            <a:off x="1797499" y="3795498"/>
            <a:ext cx="7666241" cy="1015663"/>
          </a:xfrm>
          <a:prstGeom prst="rect">
            <a:avLst/>
          </a:prstGeom>
          <a:noFill/>
        </p:spPr>
        <p:txBody>
          <a:bodyPr wrap="square">
            <a:spAutoFit/>
          </a:bodyPr>
          <a:lstStyle/>
          <a:p>
            <a:pPr marL="342900" indent="-342900" algn="just">
              <a:buFont typeface="Arial" panose="020B0604020202020204" pitchFamily="34" charset="0"/>
              <a:buChar char="•"/>
            </a:pPr>
            <a:r>
              <a:rPr lang="pt-BR" altLang="pt-BR" sz="2000" dirty="0"/>
              <a:t>Deverá ser encaminhada por meio do SPCE até o dia </a:t>
            </a:r>
            <a:r>
              <a:rPr lang="pt-BR" altLang="pt-BR" sz="2000" b="1" dirty="0">
                <a:solidFill>
                  <a:srgbClr val="FF6600"/>
                </a:solidFill>
              </a:rPr>
              <a:t>27 Outubro de 2020</a:t>
            </a:r>
            <a:r>
              <a:rPr lang="pt-BR" altLang="pt-BR" sz="2000" dirty="0"/>
              <a:t>, contendo toda a movimentação financeira até o dia </a:t>
            </a:r>
            <a:r>
              <a:rPr lang="pt-BR" altLang="pt-BR" sz="2000" b="1" dirty="0">
                <a:solidFill>
                  <a:srgbClr val="FF6600"/>
                </a:solidFill>
              </a:rPr>
              <a:t>26 de Outubro</a:t>
            </a:r>
            <a:r>
              <a:rPr lang="pt-BR" altLang="pt-BR" sz="2000" dirty="0"/>
              <a:t>. (EC 107/2020).</a:t>
            </a:r>
          </a:p>
        </p:txBody>
      </p:sp>
      <p:sp>
        <p:nvSpPr>
          <p:cNvPr id="10" name="CaixaDeTexto 9">
            <a:extLst>
              <a:ext uri="{FF2B5EF4-FFF2-40B4-BE49-F238E27FC236}">
                <a16:creationId xmlns="" xmlns:a16="http://schemas.microsoft.com/office/drawing/2014/main" id="{5231E9D4-1E95-4E7E-AB0E-648C6A888950}"/>
              </a:ext>
            </a:extLst>
          </p:cNvPr>
          <p:cNvSpPr txBox="1"/>
          <p:nvPr/>
        </p:nvSpPr>
        <p:spPr>
          <a:xfrm>
            <a:off x="1813231" y="4856272"/>
            <a:ext cx="7596831" cy="461665"/>
          </a:xfrm>
          <a:prstGeom prst="rect">
            <a:avLst/>
          </a:prstGeom>
          <a:solidFill>
            <a:srgbClr val="C00000"/>
          </a:solidFill>
        </p:spPr>
        <p:txBody>
          <a:bodyPr wrap="square">
            <a:spAutoFit/>
          </a:bodyPr>
          <a:lstStyle/>
          <a:p>
            <a:pPr algn="ctr"/>
            <a:r>
              <a:rPr lang="pt-BR" altLang="pt-BR" sz="2400" b="1" dirty="0"/>
              <a:t>PRESTAÇÃO DE CONTAS FINAL</a:t>
            </a:r>
          </a:p>
        </p:txBody>
      </p:sp>
      <p:sp>
        <p:nvSpPr>
          <p:cNvPr id="11" name="CaixaDeTexto 10">
            <a:extLst>
              <a:ext uri="{FF2B5EF4-FFF2-40B4-BE49-F238E27FC236}">
                <a16:creationId xmlns="" xmlns:a16="http://schemas.microsoft.com/office/drawing/2014/main" id="{5FF827BC-A58A-4D06-B6DA-FA883BBD4E5A}"/>
              </a:ext>
            </a:extLst>
          </p:cNvPr>
          <p:cNvSpPr txBox="1"/>
          <p:nvPr/>
        </p:nvSpPr>
        <p:spPr>
          <a:xfrm>
            <a:off x="1866908" y="5451682"/>
            <a:ext cx="7558732" cy="1015663"/>
          </a:xfrm>
          <a:prstGeom prst="rect">
            <a:avLst/>
          </a:prstGeom>
          <a:noFill/>
        </p:spPr>
        <p:txBody>
          <a:bodyPr wrap="square">
            <a:spAutoFit/>
          </a:bodyPr>
          <a:lstStyle/>
          <a:p>
            <a:pPr marL="342900" indent="-342900" algn="just" eaLnBrk="1" hangingPunct="1">
              <a:buFont typeface="Arial" panose="020B0604020202020204" pitchFamily="34" charset="0"/>
              <a:buChar char="•"/>
            </a:pPr>
            <a:r>
              <a:rPr lang="pt-BR" altLang="pt-BR" sz="2000" dirty="0"/>
              <a:t>Deverá ser encaminhada referente ao primeiro turno de todos os candidatos e partidos políticos, em todas as esferas, </a:t>
            </a:r>
            <a:r>
              <a:rPr lang="pt-BR" altLang="pt-BR" sz="2000" b="1" dirty="0">
                <a:solidFill>
                  <a:srgbClr val="FF6600"/>
                </a:solidFill>
              </a:rPr>
              <a:t>até 15 de Dezembro de 2020</a:t>
            </a:r>
            <a:r>
              <a:rPr lang="pt-BR" altLang="pt-BR" sz="2000" dirty="0"/>
              <a:t>; (EC 107/2020).</a:t>
            </a:r>
          </a:p>
        </p:txBody>
      </p:sp>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5"/>
            <a:ext cx="1499918" cy="1567678"/>
          </a:xfrm>
          <a:prstGeom prst="rect">
            <a:avLst/>
          </a:prstGeom>
        </p:spPr>
      </p:pic>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5"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2154283" y="247910"/>
            <a:ext cx="7108710" cy="9541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pt-BR" altLang="pt-BR" sz="2800" b="1" dirty="0">
                <a:solidFill>
                  <a:schemeClr val="accent1"/>
                </a:solidFill>
                <a:latin typeface="+mj-lt"/>
              </a:rPr>
              <a:t>DA PRESTAÇÃO DE CONTAS SIMPLIFICADA</a:t>
            </a:r>
          </a:p>
        </p:txBody>
      </p:sp>
      <p:sp>
        <p:nvSpPr>
          <p:cNvPr id="6" name="CaixaDeTexto 5">
            <a:extLst>
              <a:ext uri="{FF2B5EF4-FFF2-40B4-BE49-F238E27FC236}">
                <a16:creationId xmlns="" xmlns:a16="http://schemas.microsoft.com/office/drawing/2014/main" id="{466091BF-7A0F-470D-B2D8-40E42FFDB7EC}"/>
              </a:ext>
            </a:extLst>
          </p:cNvPr>
          <p:cNvSpPr txBox="1"/>
          <p:nvPr/>
        </p:nvSpPr>
        <p:spPr>
          <a:xfrm>
            <a:off x="675251" y="2993642"/>
            <a:ext cx="8722489" cy="646331"/>
          </a:xfrm>
          <a:prstGeom prst="rect">
            <a:avLst/>
          </a:prstGeom>
          <a:noFill/>
        </p:spPr>
        <p:txBody>
          <a:bodyPr wrap="square">
            <a:spAutoFit/>
          </a:bodyPr>
          <a:lstStyle/>
          <a:p>
            <a:pPr algn="ctr">
              <a:defRPr/>
            </a:pPr>
            <a:r>
              <a:rPr lang="pt-BR" altLang="pt-BR" b="1" dirty="0" smtClean="0">
                <a:solidFill>
                  <a:schemeClr val="tx2"/>
                </a:solidFill>
                <a:latin typeface="RIAL"/>
              </a:rPr>
              <a:t>DEVERÁ SER COMPOSTA EXCLUSIVAMENTE DAS SEGUINTES INFORMAÇÕES:</a:t>
            </a:r>
            <a:endParaRPr lang="pt-BR" altLang="pt-BR" b="1" dirty="0">
              <a:solidFill>
                <a:schemeClr val="tx2"/>
              </a:solidFill>
              <a:latin typeface="RIAL"/>
            </a:endParaRPr>
          </a:p>
        </p:txBody>
      </p:sp>
      <p:sp>
        <p:nvSpPr>
          <p:cNvPr id="7" name="CaixaDeTexto 6">
            <a:extLst>
              <a:ext uri="{FF2B5EF4-FFF2-40B4-BE49-F238E27FC236}">
                <a16:creationId xmlns="" xmlns:a16="http://schemas.microsoft.com/office/drawing/2014/main" id="{2D7A9AF6-73F2-40DA-BB17-360BDDDCFB25}"/>
              </a:ext>
            </a:extLst>
          </p:cNvPr>
          <p:cNvSpPr txBox="1"/>
          <p:nvPr/>
        </p:nvSpPr>
        <p:spPr>
          <a:xfrm>
            <a:off x="1329870" y="1624480"/>
            <a:ext cx="7807367" cy="1015663"/>
          </a:xfrm>
          <a:prstGeom prst="rect">
            <a:avLst/>
          </a:prstGeom>
          <a:noFill/>
        </p:spPr>
        <p:txBody>
          <a:bodyPr wrap="square">
            <a:spAutoFit/>
          </a:bodyPr>
          <a:lstStyle/>
          <a:p>
            <a:pPr algn="just">
              <a:defRPr/>
            </a:pPr>
            <a:r>
              <a:rPr lang="pt-BR" altLang="pt-BR" sz="2000" dirty="0"/>
              <a:t>I - prestação de contas para candidatos que apresentem movimentação financeira de no máximo R$ 20.000,00 (vinte mil reais). </a:t>
            </a:r>
            <a:r>
              <a:rPr lang="pt-BR" altLang="pt-BR" sz="2000" b="1" dirty="0">
                <a:solidFill>
                  <a:srgbClr val="FF6600"/>
                </a:solidFill>
              </a:rPr>
              <a:t>(Neste caso considera-se movimentação financeira o total das despesas). </a:t>
            </a:r>
          </a:p>
        </p:txBody>
      </p:sp>
      <p:sp>
        <p:nvSpPr>
          <p:cNvPr id="8" name="CaixaDeTexto 7">
            <a:extLst>
              <a:ext uri="{FF2B5EF4-FFF2-40B4-BE49-F238E27FC236}">
                <a16:creationId xmlns="" xmlns:a16="http://schemas.microsoft.com/office/drawing/2014/main" id="{03B0B145-D342-4483-8C3F-D97A18C8C4C9}"/>
              </a:ext>
            </a:extLst>
          </p:cNvPr>
          <p:cNvSpPr txBox="1"/>
          <p:nvPr/>
        </p:nvSpPr>
        <p:spPr>
          <a:xfrm>
            <a:off x="1329871" y="3879601"/>
            <a:ext cx="7747000" cy="707886"/>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000" dirty="0"/>
              <a:t>Qualificação do candidato, dos responsáveis pela administração financeira e do profissional de contabilidade;</a:t>
            </a:r>
          </a:p>
        </p:txBody>
      </p:sp>
      <p:sp>
        <p:nvSpPr>
          <p:cNvPr id="9" name="CaixaDeTexto 8">
            <a:extLst>
              <a:ext uri="{FF2B5EF4-FFF2-40B4-BE49-F238E27FC236}">
                <a16:creationId xmlns="" xmlns:a16="http://schemas.microsoft.com/office/drawing/2014/main" id="{57474F8B-D400-46D9-A7BC-B3BBDFAB3480}"/>
              </a:ext>
            </a:extLst>
          </p:cNvPr>
          <p:cNvSpPr txBox="1"/>
          <p:nvPr/>
        </p:nvSpPr>
        <p:spPr>
          <a:xfrm>
            <a:off x="1362167" y="4630258"/>
            <a:ext cx="7747000" cy="400110"/>
          </a:xfrm>
          <a:prstGeom prst="rect">
            <a:avLst/>
          </a:prstGeom>
          <a:noFill/>
        </p:spPr>
        <p:txBody>
          <a:bodyPr wrap="square">
            <a:spAutoFit/>
          </a:bodyPr>
          <a:lstStyle/>
          <a:p>
            <a:pPr marL="342900" indent="-342900">
              <a:buFont typeface="Arial" panose="020B0604020202020204" pitchFamily="34" charset="0"/>
              <a:buChar char="•"/>
              <a:defRPr/>
            </a:pPr>
            <a:r>
              <a:rPr lang="pt-BR" altLang="pt-BR" sz="2000" dirty="0"/>
              <a:t>Recibos eleitorais emitidos;</a:t>
            </a:r>
          </a:p>
        </p:txBody>
      </p:sp>
      <p:sp>
        <p:nvSpPr>
          <p:cNvPr id="10" name="CaixaDeTexto 9">
            <a:extLst>
              <a:ext uri="{FF2B5EF4-FFF2-40B4-BE49-F238E27FC236}">
                <a16:creationId xmlns="" xmlns:a16="http://schemas.microsoft.com/office/drawing/2014/main" id="{3AE40491-558E-485F-B2CF-6EC04BCF1689}"/>
              </a:ext>
            </a:extLst>
          </p:cNvPr>
          <p:cNvSpPr txBox="1"/>
          <p:nvPr/>
        </p:nvSpPr>
        <p:spPr>
          <a:xfrm>
            <a:off x="1362167" y="5073139"/>
            <a:ext cx="7747000" cy="400110"/>
          </a:xfrm>
          <a:prstGeom prst="rect">
            <a:avLst/>
          </a:prstGeom>
          <a:noFill/>
        </p:spPr>
        <p:txBody>
          <a:bodyPr wrap="square">
            <a:spAutoFit/>
          </a:bodyPr>
          <a:lstStyle/>
          <a:p>
            <a:pPr marL="342900" indent="-342900">
              <a:buFont typeface="Arial" panose="020B0604020202020204" pitchFamily="34" charset="0"/>
              <a:buChar char="•"/>
              <a:defRPr/>
            </a:pPr>
            <a:r>
              <a:rPr lang="pt-BR" altLang="pt-BR" sz="2000" dirty="0"/>
              <a:t>Receitas estimáveis em dinheiro, com as devidas descrições;</a:t>
            </a:r>
          </a:p>
        </p:txBody>
      </p:sp>
      <p:sp>
        <p:nvSpPr>
          <p:cNvPr id="11" name="CaixaDeTexto 10">
            <a:extLst>
              <a:ext uri="{FF2B5EF4-FFF2-40B4-BE49-F238E27FC236}">
                <a16:creationId xmlns="" xmlns:a16="http://schemas.microsoft.com/office/drawing/2014/main" id="{D9E1DC86-BB61-429B-B5CD-24A1AC56E99D}"/>
              </a:ext>
            </a:extLst>
          </p:cNvPr>
          <p:cNvSpPr txBox="1"/>
          <p:nvPr/>
        </p:nvSpPr>
        <p:spPr>
          <a:xfrm>
            <a:off x="1390238" y="5485620"/>
            <a:ext cx="7747000" cy="707886"/>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000" dirty="0"/>
              <a:t>Transferência financeira de recursos entre o partido político e seu candidato e vice-versa.</a:t>
            </a:r>
          </a:p>
        </p:txBody>
      </p:sp>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5"/>
            <a:ext cx="1499918" cy="1567678"/>
          </a:xfrm>
          <a:prstGeom prst="rect">
            <a:avLst/>
          </a:prstGeom>
        </p:spPr>
      </p:pic>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5"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2356263" y="538814"/>
            <a:ext cx="7819581" cy="9459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t-BR" altLang="pt-BR" sz="2800" b="1" dirty="0">
                <a:solidFill>
                  <a:schemeClr val="accent1"/>
                </a:solidFill>
                <a:latin typeface="+mj-lt"/>
              </a:rPr>
              <a:t>FUNDO ESPECIAL DE FINANCIAMENTO DE CAMPANHA – FEFC </a:t>
            </a:r>
          </a:p>
        </p:txBody>
      </p:sp>
      <p:sp>
        <p:nvSpPr>
          <p:cNvPr id="6" name="CaixaDeTexto 5">
            <a:extLst>
              <a:ext uri="{FF2B5EF4-FFF2-40B4-BE49-F238E27FC236}">
                <a16:creationId xmlns="" xmlns:a16="http://schemas.microsoft.com/office/drawing/2014/main" id="{466091BF-7A0F-470D-B2D8-40E42FFDB7EC}"/>
              </a:ext>
            </a:extLst>
          </p:cNvPr>
          <p:cNvSpPr txBox="1"/>
          <p:nvPr/>
        </p:nvSpPr>
        <p:spPr>
          <a:xfrm>
            <a:off x="1378172" y="1697389"/>
            <a:ext cx="8388738" cy="461665"/>
          </a:xfrm>
          <a:prstGeom prst="rect">
            <a:avLst/>
          </a:prstGeom>
          <a:noFill/>
        </p:spPr>
        <p:txBody>
          <a:bodyPr wrap="square">
            <a:spAutoFit/>
          </a:bodyPr>
          <a:lstStyle/>
          <a:p>
            <a:pPr algn="ctr">
              <a:defRPr/>
            </a:pPr>
            <a:r>
              <a:rPr lang="pt-BR" altLang="pt-BR" sz="2400" b="1" dirty="0"/>
              <a:t>RESOLUÇÃO TSE 23.605/19 (2 bilhões)</a:t>
            </a:r>
          </a:p>
        </p:txBody>
      </p:sp>
      <p:sp>
        <p:nvSpPr>
          <p:cNvPr id="7" name="CaixaDeTexto 6">
            <a:extLst>
              <a:ext uri="{FF2B5EF4-FFF2-40B4-BE49-F238E27FC236}">
                <a16:creationId xmlns="" xmlns:a16="http://schemas.microsoft.com/office/drawing/2014/main" id="{03B0B145-D342-4483-8C3F-D97A18C8C4C9}"/>
              </a:ext>
            </a:extLst>
          </p:cNvPr>
          <p:cNvSpPr txBox="1"/>
          <p:nvPr/>
        </p:nvSpPr>
        <p:spPr>
          <a:xfrm>
            <a:off x="2161099" y="2587403"/>
            <a:ext cx="7747000" cy="369332"/>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dirty="0">
                <a:latin typeface="Arial" panose="020B0604020202020204" pitchFamily="34" charset="0"/>
                <a:cs typeface="Arial" panose="020B0604020202020204" pitchFamily="34" charset="0"/>
              </a:rPr>
              <a:t>Disponibilizado pelo Tesouro Nacional aos Diretórios Nacionais;</a:t>
            </a:r>
          </a:p>
        </p:txBody>
      </p:sp>
      <p:sp>
        <p:nvSpPr>
          <p:cNvPr id="8" name="CaixaDeTexto 7">
            <a:extLst>
              <a:ext uri="{FF2B5EF4-FFF2-40B4-BE49-F238E27FC236}">
                <a16:creationId xmlns="" xmlns:a16="http://schemas.microsoft.com/office/drawing/2014/main" id="{5B14AA45-4A8D-4FC1-9370-373932B37C81}"/>
              </a:ext>
            </a:extLst>
          </p:cNvPr>
          <p:cNvSpPr txBox="1"/>
          <p:nvPr/>
        </p:nvSpPr>
        <p:spPr>
          <a:xfrm>
            <a:off x="2098095" y="3077985"/>
            <a:ext cx="7747000" cy="646331"/>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dirty="0">
                <a:latin typeface="Arial" panose="020B0604020202020204" pitchFamily="34" charset="0"/>
                <a:cs typeface="Arial" panose="020B0604020202020204" pitchFamily="34" charset="0"/>
              </a:rPr>
              <a:t>É vedado a distribuição se não houver candidatos próprios, ou em coligação;</a:t>
            </a:r>
          </a:p>
        </p:txBody>
      </p:sp>
      <p:sp>
        <p:nvSpPr>
          <p:cNvPr id="9" name="CaixaDeTexto 8">
            <a:extLst>
              <a:ext uri="{FF2B5EF4-FFF2-40B4-BE49-F238E27FC236}">
                <a16:creationId xmlns="" xmlns:a16="http://schemas.microsoft.com/office/drawing/2014/main" id="{A92CD61C-CFE0-4121-A3C6-850CA901E532}"/>
              </a:ext>
            </a:extLst>
          </p:cNvPr>
          <p:cNvSpPr txBox="1"/>
          <p:nvPr/>
        </p:nvSpPr>
        <p:spPr>
          <a:xfrm>
            <a:off x="2098095" y="3966155"/>
            <a:ext cx="7747000" cy="369332"/>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dirty="0">
                <a:latin typeface="Arial" panose="020B0604020202020204" pitchFamily="34" charset="0"/>
                <a:cs typeface="Arial" panose="020B0604020202020204" pitchFamily="34" charset="0"/>
              </a:rPr>
              <a:t>A sobra de recurso do FEFC deve ser devolvida ao Tesouro Nacional;</a:t>
            </a:r>
          </a:p>
        </p:txBody>
      </p:sp>
      <p:sp>
        <p:nvSpPr>
          <p:cNvPr id="10" name="CaixaDeTexto 9">
            <a:extLst>
              <a:ext uri="{FF2B5EF4-FFF2-40B4-BE49-F238E27FC236}">
                <a16:creationId xmlns="" xmlns:a16="http://schemas.microsoft.com/office/drawing/2014/main" id="{3AEAE6B3-AD60-468F-8ADC-5A6528FC6C9F}"/>
              </a:ext>
            </a:extLst>
          </p:cNvPr>
          <p:cNvSpPr txBox="1"/>
          <p:nvPr/>
        </p:nvSpPr>
        <p:spPr>
          <a:xfrm>
            <a:off x="2139314" y="4505525"/>
            <a:ext cx="7747000" cy="369332"/>
          </a:xfrm>
          <a:prstGeom prst="rect">
            <a:avLst/>
          </a:prstGeom>
          <a:noFill/>
        </p:spPr>
        <p:txBody>
          <a:bodyPr wrap="square">
            <a:spAutoFit/>
          </a:bodyPr>
          <a:lstStyle/>
          <a:p>
            <a:pPr marL="285750" indent="-285750" algn="just">
              <a:buFont typeface="Arial" panose="020B0604020202020204" pitchFamily="34" charset="0"/>
              <a:buChar char="•"/>
              <a:defRPr/>
            </a:pPr>
            <a:r>
              <a:rPr lang="pt-BR" altLang="pt-BR" dirty="0">
                <a:latin typeface="Arial" panose="020B0604020202020204" pitchFamily="34" charset="0"/>
                <a:cs typeface="Arial" panose="020B0604020202020204" pitchFamily="34" charset="0"/>
              </a:rPr>
              <a:t>Candidatos tem que requerer ao Partido;</a:t>
            </a:r>
          </a:p>
        </p:txBody>
      </p:sp>
      <p:sp>
        <p:nvSpPr>
          <p:cNvPr id="11" name="CaixaDeTexto 10">
            <a:extLst>
              <a:ext uri="{FF2B5EF4-FFF2-40B4-BE49-F238E27FC236}">
                <a16:creationId xmlns="" xmlns:a16="http://schemas.microsoft.com/office/drawing/2014/main" id="{38561E8F-6E7F-44A1-B39E-B67841469BC2}"/>
              </a:ext>
            </a:extLst>
          </p:cNvPr>
          <p:cNvSpPr txBox="1"/>
          <p:nvPr/>
        </p:nvSpPr>
        <p:spPr>
          <a:xfrm>
            <a:off x="2106207" y="5033219"/>
            <a:ext cx="7747000" cy="646331"/>
          </a:xfrm>
          <a:prstGeom prst="rect">
            <a:avLst/>
          </a:prstGeom>
          <a:noFill/>
        </p:spPr>
        <p:txBody>
          <a:bodyPr wrap="square">
            <a:spAutoFit/>
          </a:bodyPr>
          <a:lstStyle/>
          <a:p>
            <a:pPr marL="285750" indent="-285750" algn="just">
              <a:buFont typeface="Arial" panose="020B0604020202020204" pitchFamily="34" charset="0"/>
              <a:buChar char="•"/>
              <a:defRPr/>
            </a:pPr>
            <a:r>
              <a:rPr lang="pt-BR" altLang="pt-BR" dirty="0">
                <a:latin typeface="Arial" panose="020B0604020202020204" pitchFamily="34" charset="0"/>
                <a:cs typeface="Arial" panose="020B0604020202020204" pitchFamily="34" charset="0"/>
              </a:rPr>
              <a:t>Obrigação de aplicação mínima de 30% nas campanhas do gênero feminino. </a:t>
            </a:r>
          </a:p>
        </p:txBody>
      </p:sp>
      <p:pic>
        <p:nvPicPr>
          <p:cNvPr id="12" name="Imagem 1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5"/>
            <a:ext cx="1499918" cy="1567678"/>
          </a:xfrm>
          <a:prstGeom prst="rect">
            <a:avLst/>
          </a:prstGeom>
        </p:spPr>
      </p:pic>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6" name="Título 1"/>
          <p:cNvSpPr txBox="1">
            <a:spLocks/>
          </p:cNvSpPr>
          <p:nvPr/>
        </p:nvSpPr>
        <p:spPr>
          <a:xfrm>
            <a:off x="1277441" y="1"/>
            <a:ext cx="7620000" cy="97971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pt-BR" altLang="pt-BR" sz="2600" b="1" dirty="0" smtClean="0">
                <a:solidFill>
                  <a:schemeClr val="accent1"/>
                </a:solidFill>
                <a:latin typeface="+mj-lt"/>
                <a:cs typeface="Arial" panose="020B0604020202020204" pitchFamily="34" charset="0"/>
              </a:rPr>
              <a:t>LEGISLAÇÃO APLICÁVEL </a:t>
            </a:r>
            <a:br>
              <a:rPr lang="pt-BR" altLang="pt-BR" sz="2600" b="1" dirty="0" smtClean="0">
                <a:solidFill>
                  <a:schemeClr val="accent1"/>
                </a:solidFill>
                <a:latin typeface="+mj-lt"/>
                <a:cs typeface="Arial" panose="020B0604020202020204" pitchFamily="34" charset="0"/>
              </a:rPr>
            </a:br>
            <a:r>
              <a:rPr lang="pt-BR" altLang="pt-BR" sz="2600" b="1" dirty="0" smtClean="0">
                <a:solidFill>
                  <a:schemeClr val="accent1"/>
                </a:solidFill>
                <a:latin typeface="+mj-lt"/>
                <a:cs typeface="Arial" panose="020B0604020202020204" pitchFamily="34" charset="0"/>
              </a:rPr>
              <a:t>ELEIÇÕES 2020</a:t>
            </a:r>
            <a:endParaRPr lang="pt-BR" altLang="pt-BR" sz="2600" b="1" dirty="0">
              <a:solidFill>
                <a:schemeClr val="accent1"/>
              </a:solidFill>
              <a:latin typeface="+mj-lt"/>
              <a:cs typeface="Arial" panose="020B0604020202020204" pitchFamily="34" charset="0"/>
            </a:endParaRPr>
          </a:p>
        </p:txBody>
      </p:sp>
      <p:sp>
        <p:nvSpPr>
          <p:cNvPr id="7" name="Espaço Reservado para Conteúdo 2">
            <a:extLst>
              <a:ext uri="{FF2B5EF4-FFF2-40B4-BE49-F238E27FC236}">
                <a16:creationId xmlns="" xmlns:a16="http://schemas.microsoft.com/office/drawing/2014/main" id="{8CF636A1-EF5A-46C0-A299-1AA46624CC83}"/>
              </a:ext>
            </a:extLst>
          </p:cNvPr>
          <p:cNvSpPr txBox="1">
            <a:spLocks/>
          </p:cNvSpPr>
          <p:nvPr/>
        </p:nvSpPr>
        <p:spPr bwMode="auto">
          <a:xfrm>
            <a:off x="845717" y="1191623"/>
            <a:ext cx="8424863" cy="4968875"/>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eaLnBrk="1" hangingPunct="1">
              <a:spcBef>
                <a:spcPct val="0"/>
              </a:spcBef>
              <a:defRPr/>
            </a:pPr>
            <a:r>
              <a:rPr lang="pt-BR" altLang="pt-BR" sz="1600" b="1" dirty="0"/>
              <a:t>Constituição Federal do </a:t>
            </a:r>
            <a:r>
              <a:rPr lang="pt-BR" altLang="pt-BR" sz="1600" b="1" dirty="0" smtClean="0"/>
              <a:t>Brasil</a:t>
            </a:r>
          </a:p>
          <a:p>
            <a:pPr marL="285750" indent="-285750" eaLnBrk="1" hangingPunct="1">
              <a:spcBef>
                <a:spcPct val="0"/>
              </a:spcBef>
              <a:defRPr/>
            </a:pPr>
            <a:endParaRPr lang="pt-BR" altLang="pt-BR" sz="1600" b="1" dirty="0"/>
          </a:p>
          <a:p>
            <a:pPr marL="285750" indent="-285750" eaLnBrk="1" hangingPunct="1">
              <a:spcBef>
                <a:spcPct val="0"/>
              </a:spcBef>
              <a:defRPr/>
            </a:pPr>
            <a:r>
              <a:rPr lang="pt-BR" altLang="pt-BR" sz="1600" b="1" dirty="0"/>
              <a:t>Lei 9.096/95</a:t>
            </a:r>
            <a:r>
              <a:rPr lang="pt-BR" altLang="pt-BR" sz="1600" dirty="0"/>
              <a:t> – Lei dos Partidos Políticos;</a:t>
            </a:r>
          </a:p>
          <a:p>
            <a:pPr eaLnBrk="1" hangingPunct="1">
              <a:spcBef>
                <a:spcPct val="0"/>
              </a:spcBef>
              <a:buFontTx/>
              <a:buNone/>
              <a:defRPr/>
            </a:pPr>
            <a:endParaRPr lang="pt-BR" altLang="pt-BR" sz="1600" dirty="0"/>
          </a:p>
          <a:p>
            <a:pPr marL="285750" indent="-285750" eaLnBrk="1" hangingPunct="1">
              <a:spcBef>
                <a:spcPct val="0"/>
              </a:spcBef>
              <a:defRPr/>
            </a:pPr>
            <a:r>
              <a:rPr lang="pt-BR" altLang="pt-BR" sz="1600" b="1" dirty="0"/>
              <a:t>Lei 9.504/97 – </a:t>
            </a:r>
            <a:r>
              <a:rPr lang="pt-BR" altLang="pt-BR" sz="1600" dirty="0"/>
              <a:t>Lei das Eleições;</a:t>
            </a:r>
          </a:p>
          <a:p>
            <a:pPr eaLnBrk="1" hangingPunct="1">
              <a:spcBef>
                <a:spcPct val="0"/>
              </a:spcBef>
              <a:buFontTx/>
              <a:buNone/>
              <a:defRPr/>
            </a:pPr>
            <a:endParaRPr lang="pt-BR" altLang="pt-BR" sz="1600" dirty="0"/>
          </a:p>
          <a:p>
            <a:pPr marL="285750" indent="-285750" eaLnBrk="1" hangingPunct="1">
              <a:spcBef>
                <a:spcPct val="0"/>
              </a:spcBef>
              <a:defRPr/>
            </a:pPr>
            <a:r>
              <a:rPr lang="pt-BR" altLang="pt-BR" sz="1600" b="1" dirty="0"/>
              <a:t>Lei 13.831/98 – </a:t>
            </a:r>
            <a:r>
              <a:rPr lang="pt-BR" altLang="pt-BR" sz="1600" dirty="0"/>
              <a:t>Altera a Lei 9096/95;</a:t>
            </a:r>
          </a:p>
          <a:p>
            <a:pPr eaLnBrk="1" hangingPunct="1">
              <a:spcBef>
                <a:spcPct val="0"/>
              </a:spcBef>
              <a:buFontTx/>
              <a:buNone/>
              <a:defRPr/>
            </a:pPr>
            <a:endParaRPr lang="pt-BR" altLang="pt-BR" sz="1600" dirty="0"/>
          </a:p>
          <a:p>
            <a:pPr marL="285750" indent="-285750" eaLnBrk="1" hangingPunct="1">
              <a:spcBef>
                <a:spcPct val="0"/>
              </a:spcBef>
              <a:defRPr/>
            </a:pPr>
            <a:r>
              <a:rPr lang="pt-BR" altLang="pt-BR" sz="1600" b="1" dirty="0"/>
              <a:t>Lei 13.165/15 –</a:t>
            </a:r>
            <a:r>
              <a:rPr lang="pt-BR" altLang="pt-BR" sz="1600" dirty="0"/>
              <a:t> Minirreforma Eleitoral;</a:t>
            </a:r>
          </a:p>
          <a:p>
            <a:pPr eaLnBrk="1" hangingPunct="1">
              <a:spcBef>
                <a:spcPct val="0"/>
              </a:spcBef>
              <a:buFontTx/>
              <a:buNone/>
              <a:defRPr/>
            </a:pPr>
            <a:endParaRPr lang="pt-BR" altLang="pt-BR" sz="1600" dirty="0"/>
          </a:p>
          <a:p>
            <a:pPr marL="285750" indent="-285750" eaLnBrk="1" hangingPunct="1">
              <a:spcBef>
                <a:spcPct val="0"/>
              </a:spcBef>
              <a:defRPr/>
            </a:pPr>
            <a:r>
              <a:rPr lang="pt-BR" altLang="pt-BR" sz="1600" b="1" dirty="0"/>
              <a:t>Lei 13.487/17 –</a:t>
            </a:r>
            <a:r>
              <a:rPr lang="pt-BR" altLang="pt-BR" sz="1600" dirty="0"/>
              <a:t> Fundo Especial de Financiamento de Campanha;</a:t>
            </a:r>
          </a:p>
          <a:p>
            <a:pPr eaLnBrk="1" hangingPunct="1">
              <a:spcBef>
                <a:spcPct val="0"/>
              </a:spcBef>
              <a:buFontTx/>
              <a:buNone/>
              <a:defRPr/>
            </a:pPr>
            <a:endParaRPr lang="pt-BR" altLang="pt-BR" sz="1600" dirty="0"/>
          </a:p>
          <a:p>
            <a:pPr marL="285750" indent="-285750" eaLnBrk="1" hangingPunct="1">
              <a:spcBef>
                <a:spcPct val="0"/>
              </a:spcBef>
              <a:defRPr/>
            </a:pPr>
            <a:r>
              <a:rPr lang="pt-BR" altLang="pt-BR" sz="1600" b="1" dirty="0"/>
              <a:t>Lei 13.488/17 –</a:t>
            </a:r>
            <a:r>
              <a:rPr lang="pt-BR" altLang="pt-BR" sz="1600" dirty="0"/>
              <a:t> Reforma o Ordenamento Político Eleitoral;</a:t>
            </a:r>
          </a:p>
          <a:p>
            <a:pPr marL="285750" indent="-285750" eaLnBrk="1" hangingPunct="1">
              <a:spcBef>
                <a:spcPct val="0"/>
              </a:spcBef>
              <a:defRPr/>
            </a:pPr>
            <a:endParaRPr lang="pt-BR" altLang="pt-BR" sz="1600" dirty="0"/>
          </a:p>
          <a:p>
            <a:pPr marL="285750" indent="-285750" eaLnBrk="1" hangingPunct="1">
              <a:spcBef>
                <a:spcPct val="0"/>
              </a:spcBef>
              <a:defRPr/>
            </a:pPr>
            <a:r>
              <a:rPr lang="pt-BR" altLang="pt-BR" sz="1600" b="1" dirty="0"/>
              <a:t>Lei 13.878/19</a:t>
            </a:r>
            <a:r>
              <a:rPr lang="pt-BR" altLang="pt-BR" sz="1600" dirty="0"/>
              <a:t> – Limite dos Gastos de Campanhas</a:t>
            </a:r>
          </a:p>
          <a:p>
            <a:pPr eaLnBrk="1" hangingPunct="1">
              <a:spcBef>
                <a:spcPct val="0"/>
              </a:spcBef>
              <a:buFontTx/>
              <a:buNone/>
              <a:defRPr/>
            </a:pPr>
            <a:endParaRPr lang="pt-BR" altLang="pt-BR" sz="1600" dirty="0"/>
          </a:p>
          <a:p>
            <a:pPr marL="285750" indent="-285750" eaLnBrk="1" hangingPunct="1">
              <a:spcBef>
                <a:spcPct val="0"/>
              </a:spcBef>
              <a:defRPr/>
            </a:pPr>
            <a:r>
              <a:rPr lang="pt-BR" altLang="pt-BR" sz="1600" b="1" dirty="0"/>
              <a:t>Resolução TSE nº 23.604/19 </a:t>
            </a:r>
            <a:r>
              <a:rPr lang="pt-BR" altLang="pt-BR" sz="1600" dirty="0"/>
              <a:t>- Dispõe sobre as Finanças Partidárias</a:t>
            </a:r>
            <a:r>
              <a:rPr lang="pt-BR" altLang="pt-BR" sz="1600" dirty="0" smtClean="0"/>
              <a:t>;</a:t>
            </a:r>
          </a:p>
          <a:p>
            <a:pPr marL="285750" indent="-285750" eaLnBrk="1" hangingPunct="1">
              <a:spcBef>
                <a:spcPct val="0"/>
              </a:spcBef>
              <a:defRPr/>
            </a:pPr>
            <a:endParaRPr lang="pt-BR" altLang="pt-BR" sz="1600" dirty="0"/>
          </a:p>
          <a:p>
            <a:pPr marL="285750" indent="-285750">
              <a:spcBef>
                <a:spcPct val="0"/>
              </a:spcBef>
              <a:defRPr/>
            </a:pPr>
            <a:r>
              <a:rPr lang="pt-BR" altLang="pt-BR" sz="1600" b="1" dirty="0"/>
              <a:t>Resolução TSE nº 23.605/19</a:t>
            </a:r>
            <a:r>
              <a:rPr lang="pt-BR" altLang="pt-BR" sz="1600" dirty="0"/>
              <a:t> - Dispõe sobre a gestão e distribuição do FFEC;</a:t>
            </a:r>
          </a:p>
          <a:p>
            <a:pPr marL="285750" indent="-285750" eaLnBrk="1" hangingPunct="1">
              <a:spcBef>
                <a:spcPct val="0"/>
              </a:spcBef>
              <a:defRPr/>
            </a:pPr>
            <a:endParaRPr lang="pt-BR" altLang="pt-BR" sz="1600" dirty="0"/>
          </a:p>
          <a:p>
            <a:pPr eaLnBrk="1" hangingPunct="1">
              <a:spcBef>
                <a:spcPct val="0"/>
              </a:spcBef>
              <a:buFontTx/>
              <a:buNone/>
              <a:defRPr/>
            </a:pPr>
            <a:endParaRPr lang="pt-BR" altLang="pt-BR" sz="1600" dirty="0"/>
          </a:p>
        </p:txBody>
      </p:sp>
    </p:spTree>
    <p:extLst>
      <p:ext uri="{BB962C8B-B14F-4D97-AF65-F5344CB8AC3E}">
        <p14:creationId xmlns="" xmlns:p14="http://schemas.microsoft.com/office/powerpoint/2010/main" val="3936779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5"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2737488" y="203771"/>
            <a:ext cx="7108710" cy="9541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t-BR" altLang="pt-BR" sz="2800" b="1" dirty="0">
                <a:solidFill>
                  <a:schemeClr val="accent1"/>
                </a:solidFill>
                <a:latin typeface="+mj-lt"/>
              </a:rPr>
              <a:t>FINANCIAMENTO </a:t>
            </a:r>
            <a:r>
              <a:rPr lang="pt-BR" altLang="pt-BR" sz="2800" b="1" dirty="0" smtClean="0">
                <a:solidFill>
                  <a:schemeClr val="accent1"/>
                </a:solidFill>
                <a:latin typeface="+mj-lt"/>
              </a:rPr>
              <a:t>COLETIVO</a:t>
            </a:r>
          </a:p>
          <a:p>
            <a:pPr algn="ctr" eaLnBrk="1" hangingPunct="1">
              <a:spcBef>
                <a:spcPct val="0"/>
              </a:spcBef>
              <a:buFontTx/>
              <a:buNone/>
            </a:pPr>
            <a:r>
              <a:rPr lang="pt-BR" altLang="pt-BR" sz="2800" b="1" dirty="0" smtClean="0">
                <a:solidFill>
                  <a:schemeClr val="accent1"/>
                </a:solidFill>
                <a:latin typeface="+mj-lt"/>
              </a:rPr>
              <a:t> </a:t>
            </a:r>
            <a:r>
              <a:rPr lang="pt-BR" altLang="pt-BR" sz="2800" b="1" dirty="0">
                <a:solidFill>
                  <a:schemeClr val="accent1"/>
                </a:solidFill>
                <a:latin typeface="+mj-lt"/>
              </a:rPr>
              <a:t>VAQUINHA</a:t>
            </a:r>
          </a:p>
        </p:txBody>
      </p:sp>
      <p:sp>
        <p:nvSpPr>
          <p:cNvPr id="6" name="CaixaDeTexto 5">
            <a:extLst>
              <a:ext uri="{FF2B5EF4-FFF2-40B4-BE49-F238E27FC236}">
                <a16:creationId xmlns="" xmlns:a16="http://schemas.microsoft.com/office/drawing/2014/main" id="{03B0B145-D342-4483-8C3F-D97A18C8C4C9}"/>
              </a:ext>
            </a:extLst>
          </p:cNvPr>
          <p:cNvSpPr txBox="1"/>
          <p:nvPr/>
        </p:nvSpPr>
        <p:spPr>
          <a:xfrm>
            <a:off x="2107677" y="1642181"/>
            <a:ext cx="7747000" cy="400110"/>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000" dirty="0"/>
              <a:t>Permitido aos Pré-Candidatos a partir de </a:t>
            </a:r>
            <a:r>
              <a:rPr lang="pt-BR" altLang="pt-BR" sz="2000" b="1" dirty="0">
                <a:solidFill>
                  <a:srgbClr val="FF6600"/>
                </a:solidFill>
              </a:rPr>
              <a:t>15/05;</a:t>
            </a:r>
          </a:p>
        </p:txBody>
      </p:sp>
      <p:sp>
        <p:nvSpPr>
          <p:cNvPr id="7" name="CaixaDeTexto 6">
            <a:extLst>
              <a:ext uri="{FF2B5EF4-FFF2-40B4-BE49-F238E27FC236}">
                <a16:creationId xmlns="" xmlns:a16="http://schemas.microsoft.com/office/drawing/2014/main" id="{57474F8B-D400-46D9-A7BC-B3BBDFAB3480}"/>
              </a:ext>
            </a:extLst>
          </p:cNvPr>
          <p:cNvSpPr txBox="1"/>
          <p:nvPr/>
        </p:nvSpPr>
        <p:spPr>
          <a:xfrm>
            <a:off x="2041436" y="2143719"/>
            <a:ext cx="7747000" cy="400110"/>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000" dirty="0"/>
              <a:t>Permitido aos Partidos no período eleitoral;</a:t>
            </a:r>
          </a:p>
        </p:txBody>
      </p:sp>
      <p:sp>
        <p:nvSpPr>
          <p:cNvPr id="8" name="CaixaDeTexto 7">
            <a:extLst>
              <a:ext uri="{FF2B5EF4-FFF2-40B4-BE49-F238E27FC236}">
                <a16:creationId xmlns="" xmlns:a16="http://schemas.microsoft.com/office/drawing/2014/main" id="{3AE40491-558E-485F-B2CF-6EC04BCF1689}"/>
              </a:ext>
            </a:extLst>
          </p:cNvPr>
          <p:cNvSpPr txBox="1"/>
          <p:nvPr/>
        </p:nvSpPr>
        <p:spPr>
          <a:xfrm>
            <a:off x="2032456" y="2597781"/>
            <a:ext cx="7747000" cy="400110"/>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000" dirty="0"/>
              <a:t>Instituição arrecadadora cadastrada na Justiça Eleitoral;</a:t>
            </a:r>
          </a:p>
        </p:txBody>
      </p:sp>
      <p:sp>
        <p:nvSpPr>
          <p:cNvPr id="9" name="CaixaDeTexto 8">
            <a:extLst>
              <a:ext uri="{FF2B5EF4-FFF2-40B4-BE49-F238E27FC236}">
                <a16:creationId xmlns="" xmlns:a16="http://schemas.microsoft.com/office/drawing/2014/main" id="{D9E1DC86-BB61-429B-B5CD-24A1AC56E99D}"/>
              </a:ext>
            </a:extLst>
          </p:cNvPr>
          <p:cNvSpPr txBox="1"/>
          <p:nvPr/>
        </p:nvSpPr>
        <p:spPr>
          <a:xfrm>
            <a:off x="2032456" y="3156385"/>
            <a:ext cx="7747000" cy="707886"/>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000" dirty="0"/>
              <a:t>Identificação de cada doador: nome completo, CPF, forma e data da doação (lançamento individualizado);</a:t>
            </a:r>
          </a:p>
        </p:txBody>
      </p:sp>
      <p:pic>
        <p:nvPicPr>
          <p:cNvPr id="10" name="Picture 2" descr="VAQUINHA PARA CONSEGUIR $$$ – Marli Gonçalves">
            <a:extLst>
              <a:ext uri="{FF2B5EF4-FFF2-40B4-BE49-F238E27FC236}">
                <a16:creationId xmlns="" xmlns:a16="http://schemas.microsoft.com/office/drawing/2014/main" id="{F21F528C-52E9-43F5-8179-648F8DC28045}"/>
              </a:ext>
            </a:extLst>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1915" y="0"/>
            <a:ext cx="1882188" cy="1882188"/>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CaixaDeTexto 10">
            <a:extLst>
              <a:ext uri="{FF2B5EF4-FFF2-40B4-BE49-F238E27FC236}">
                <a16:creationId xmlns="" xmlns:a16="http://schemas.microsoft.com/office/drawing/2014/main" id="{565B2597-2727-4799-B213-0DDF3CC05109}"/>
              </a:ext>
            </a:extLst>
          </p:cNvPr>
          <p:cNvSpPr txBox="1"/>
          <p:nvPr/>
        </p:nvSpPr>
        <p:spPr>
          <a:xfrm>
            <a:off x="2032456" y="3864271"/>
            <a:ext cx="7747000" cy="707886"/>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000" dirty="0"/>
              <a:t>Disponibilizar em site, lista com identificação dos doadores e das doações, que deverá ser atualizada a cada doação;</a:t>
            </a:r>
          </a:p>
        </p:txBody>
      </p:sp>
      <p:sp>
        <p:nvSpPr>
          <p:cNvPr id="12" name="CaixaDeTexto 11">
            <a:extLst>
              <a:ext uri="{FF2B5EF4-FFF2-40B4-BE49-F238E27FC236}">
                <a16:creationId xmlns="" xmlns:a16="http://schemas.microsoft.com/office/drawing/2014/main" id="{E109BACD-734F-41F6-9840-926ECA9171CB}"/>
              </a:ext>
            </a:extLst>
          </p:cNvPr>
          <p:cNvSpPr txBox="1"/>
          <p:nvPr/>
        </p:nvSpPr>
        <p:spPr>
          <a:xfrm>
            <a:off x="2087863" y="4572157"/>
            <a:ext cx="7747000" cy="707886"/>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000" dirty="0"/>
              <a:t>Emissão obrigatória de recibo para o doador, sob responsabilidade da entidade arrecadadora;</a:t>
            </a:r>
          </a:p>
        </p:txBody>
      </p:sp>
      <p:sp>
        <p:nvSpPr>
          <p:cNvPr id="13" name="CaixaDeTexto 12">
            <a:extLst>
              <a:ext uri="{FF2B5EF4-FFF2-40B4-BE49-F238E27FC236}">
                <a16:creationId xmlns="" xmlns:a16="http://schemas.microsoft.com/office/drawing/2014/main" id="{591FD74D-DD38-4818-88BE-048FED0D2EB6}"/>
              </a:ext>
            </a:extLst>
          </p:cNvPr>
          <p:cNvSpPr txBox="1"/>
          <p:nvPr/>
        </p:nvSpPr>
        <p:spPr>
          <a:xfrm>
            <a:off x="2046742" y="5285706"/>
            <a:ext cx="7747000" cy="707886"/>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000" dirty="0"/>
              <a:t>Envio imediato para a Justiça Eleitoral e para os candidatos de todas as informações relativas a doação;</a:t>
            </a:r>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5"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2737488" y="203771"/>
            <a:ext cx="7108710" cy="95410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t-BR" altLang="pt-BR" sz="2800" b="1" dirty="0">
                <a:solidFill>
                  <a:schemeClr val="accent1"/>
                </a:solidFill>
                <a:latin typeface="+mj-lt"/>
              </a:rPr>
              <a:t>FINANCIAMENTO </a:t>
            </a:r>
            <a:r>
              <a:rPr lang="pt-BR" altLang="pt-BR" sz="2800" b="1" dirty="0" smtClean="0">
                <a:solidFill>
                  <a:schemeClr val="accent1"/>
                </a:solidFill>
                <a:latin typeface="+mj-lt"/>
              </a:rPr>
              <a:t>COLETIVO</a:t>
            </a:r>
          </a:p>
          <a:p>
            <a:pPr algn="ctr" eaLnBrk="1" hangingPunct="1">
              <a:spcBef>
                <a:spcPct val="0"/>
              </a:spcBef>
              <a:buFontTx/>
              <a:buNone/>
            </a:pPr>
            <a:r>
              <a:rPr lang="pt-BR" altLang="pt-BR" sz="2800" b="1" dirty="0" smtClean="0">
                <a:solidFill>
                  <a:schemeClr val="accent1"/>
                </a:solidFill>
                <a:latin typeface="+mj-lt"/>
              </a:rPr>
              <a:t> </a:t>
            </a:r>
            <a:r>
              <a:rPr lang="pt-BR" altLang="pt-BR" sz="2800" b="1" dirty="0">
                <a:solidFill>
                  <a:schemeClr val="accent1"/>
                </a:solidFill>
                <a:latin typeface="+mj-lt"/>
              </a:rPr>
              <a:t>VAQUINHA</a:t>
            </a:r>
          </a:p>
        </p:txBody>
      </p:sp>
      <p:pic>
        <p:nvPicPr>
          <p:cNvPr id="10" name="Picture 2" descr="VAQUINHA PARA CONSEGUIR $$$ – Marli Gonçalves">
            <a:extLst>
              <a:ext uri="{FF2B5EF4-FFF2-40B4-BE49-F238E27FC236}">
                <a16:creationId xmlns="" xmlns:a16="http://schemas.microsoft.com/office/drawing/2014/main" id="{F21F528C-52E9-43F5-8179-648F8DC28045}"/>
              </a:ext>
            </a:extLst>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1915" y="0"/>
            <a:ext cx="1882188" cy="1882188"/>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CaixaDeTexto 13">
            <a:extLst>
              <a:ext uri="{FF2B5EF4-FFF2-40B4-BE49-F238E27FC236}">
                <a16:creationId xmlns="" xmlns:a16="http://schemas.microsoft.com/office/drawing/2014/main" id="{03B0B145-D342-4483-8C3F-D97A18C8C4C9}"/>
              </a:ext>
            </a:extLst>
          </p:cNvPr>
          <p:cNvSpPr txBox="1"/>
          <p:nvPr/>
        </p:nvSpPr>
        <p:spPr>
          <a:xfrm>
            <a:off x="2120740" y="1485427"/>
            <a:ext cx="7954535" cy="707886"/>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000" dirty="0"/>
              <a:t>A liberação dos recursos aos candidatos fica condicionada ao cumprimento das exigências preliminares;</a:t>
            </a:r>
          </a:p>
        </p:txBody>
      </p:sp>
      <p:sp>
        <p:nvSpPr>
          <p:cNvPr id="15" name="CaixaDeTexto 14">
            <a:extLst>
              <a:ext uri="{FF2B5EF4-FFF2-40B4-BE49-F238E27FC236}">
                <a16:creationId xmlns="" xmlns:a16="http://schemas.microsoft.com/office/drawing/2014/main" id="{3AE40491-558E-485F-B2CF-6EC04BCF1689}"/>
              </a:ext>
            </a:extLst>
          </p:cNvPr>
          <p:cNvSpPr txBox="1"/>
          <p:nvPr/>
        </p:nvSpPr>
        <p:spPr>
          <a:xfrm>
            <a:off x="2176148" y="2421967"/>
            <a:ext cx="7913402" cy="707886"/>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000" dirty="0"/>
              <a:t>Se não for efetivada a candidatura, as entidades devolverão os recursos aos doadores;</a:t>
            </a:r>
          </a:p>
        </p:txBody>
      </p:sp>
      <p:sp>
        <p:nvSpPr>
          <p:cNvPr id="16" name="CaixaDeTexto 15">
            <a:extLst>
              <a:ext uri="{FF2B5EF4-FFF2-40B4-BE49-F238E27FC236}">
                <a16:creationId xmlns="" xmlns:a16="http://schemas.microsoft.com/office/drawing/2014/main" id="{D9E1DC86-BB61-429B-B5CD-24A1AC56E99D}"/>
              </a:ext>
            </a:extLst>
          </p:cNvPr>
          <p:cNvSpPr txBox="1"/>
          <p:nvPr/>
        </p:nvSpPr>
        <p:spPr>
          <a:xfrm>
            <a:off x="2176148" y="3286063"/>
            <a:ext cx="7747000" cy="707886"/>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000" dirty="0"/>
              <a:t>Toda a movimentação desses recursos é através da conta Doações de Campanha;</a:t>
            </a:r>
          </a:p>
        </p:txBody>
      </p:sp>
      <p:sp>
        <p:nvSpPr>
          <p:cNvPr id="17" name="CaixaDeTexto 16">
            <a:extLst>
              <a:ext uri="{FF2B5EF4-FFF2-40B4-BE49-F238E27FC236}">
                <a16:creationId xmlns="" xmlns:a16="http://schemas.microsoft.com/office/drawing/2014/main" id="{565B2597-2727-4799-B213-0DDF3CC05109}"/>
              </a:ext>
            </a:extLst>
          </p:cNvPr>
          <p:cNvSpPr txBox="1"/>
          <p:nvPr/>
        </p:nvSpPr>
        <p:spPr>
          <a:xfrm>
            <a:off x="2176148" y="4150159"/>
            <a:ext cx="7747000" cy="707886"/>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000" dirty="0"/>
              <a:t>As doações deverão ser lançadas no valor bruto, sendo as taxas de administração lançadas como despesas;</a:t>
            </a:r>
          </a:p>
        </p:txBody>
      </p:sp>
      <p:sp>
        <p:nvSpPr>
          <p:cNvPr id="18" name="CaixaDeTexto 17">
            <a:extLst>
              <a:ext uri="{FF2B5EF4-FFF2-40B4-BE49-F238E27FC236}">
                <a16:creationId xmlns="" xmlns:a16="http://schemas.microsoft.com/office/drawing/2014/main" id="{E109BACD-734F-41F6-9840-926ECA9171CB}"/>
              </a:ext>
            </a:extLst>
          </p:cNvPr>
          <p:cNvSpPr txBox="1"/>
          <p:nvPr/>
        </p:nvSpPr>
        <p:spPr>
          <a:xfrm>
            <a:off x="2231555" y="5106007"/>
            <a:ext cx="7747000" cy="400110"/>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000" dirty="0"/>
              <a:t>É Vedada a arrecadação de Pessoas Jurídicas.</a:t>
            </a:r>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10" name="Imagem 9">
            <a:extLst>
              <a:ext uri="{FF2B5EF4-FFF2-40B4-BE49-F238E27FC236}">
                <a16:creationId xmlns="" xmlns:a16="http://schemas.microsoft.com/office/drawing/2014/main" id="{85E1BE95-B107-41D8-A10C-8C8AED3D0A34}"/>
              </a:ext>
            </a:extLst>
          </p:cNvPr>
          <p:cNvPicPr>
            <a:picLocks noChangeAspect="1"/>
          </p:cNvPicPr>
          <p:nvPr/>
        </p:nvPicPr>
        <p:blipFill>
          <a:blip r:embed="rId3" cstate="print"/>
          <a:stretch>
            <a:fillRect/>
          </a:stretch>
        </p:blipFill>
        <p:spPr>
          <a:xfrm>
            <a:off x="1267097" y="378822"/>
            <a:ext cx="2195736" cy="790575"/>
          </a:xfrm>
          <a:prstGeom prst="rect">
            <a:avLst/>
          </a:prstGeom>
        </p:spPr>
      </p:pic>
      <p:sp>
        <p:nvSpPr>
          <p:cNvPr id="11"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3280406" y="247585"/>
            <a:ext cx="5874967"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t-BR" altLang="pt-BR" sz="2400" b="1" dirty="0" smtClean="0">
                <a:solidFill>
                  <a:srgbClr val="FF6600"/>
                </a:solidFill>
                <a:latin typeface="+mj-lt"/>
              </a:rPr>
              <a:t>SISTEMA </a:t>
            </a:r>
            <a:r>
              <a:rPr lang="pt-BR" altLang="pt-BR" sz="2400" b="1" dirty="0">
                <a:solidFill>
                  <a:srgbClr val="FF6600"/>
                </a:solidFill>
                <a:latin typeface="+mj-lt"/>
              </a:rPr>
              <a:t>DE PRESTAÇÃO DE CONTAS ELEITORAL</a:t>
            </a:r>
          </a:p>
        </p:txBody>
      </p:sp>
      <p:sp>
        <p:nvSpPr>
          <p:cNvPr id="12" name="CaixaDeTexto 11">
            <a:extLst>
              <a:ext uri="{FF2B5EF4-FFF2-40B4-BE49-F238E27FC236}">
                <a16:creationId xmlns="" xmlns:a16="http://schemas.microsoft.com/office/drawing/2014/main" id="{03B0B145-D342-4483-8C3F-D97A18C8C4C9}"/>
              </a:ext>
            </a:extLst>
          </p:cNvPr>
          <p:cNvSpPr txBox="1"/>
          <p:nvPr/>
        </p:nvSpPr>
        <p:spPr>
          <a:xfrm>
            <a:off x="1404992" y="1720519"/>
            <a:ext cx="7954535" cy="430887"/>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200" dirty="0"/>
              <a:t>Disponibilizado pelo TSE e de utilização obrigatória;</a:t>
            </a:r>
          </a:p>
        </p:txBody>
      </p:sp>
      <p:sp>
        <p:nvSpPr>
          <p:cNvPr id="13" name="CaixaDeTexto 12">
            <a:extLst>
              <a:ext uri="{FF2B5EF4-FFF2-40B4-BE49-F238E27FC236}">
                <a16:creationId xmlns="" xmlns:a16="http://schemas.microsoft.com/office/drawing/2014/main" id="{3AE40491-558E-485F-B2CF-6EC04BCF1689}"/>
              </a:ext>
            </a:extLst>
          </p:cNvPr>
          <p:cNvSpPr txBox="1"/>
          <p:nvPr/>
        </p:nvSpPr>
        <p:spPr>
          <a:xfrm>
            <a:off x="1392376" y="2407825"/>
            <a:ext cx="7913402" cy="1107996"/>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200" dirty="0"/>
              <a:t>Recebimento da prestação de contas exige consonância entre o número de controle gerado pelo Sistema na mídia e o constante das peças por ele impressas;</a:t>
            </a:r>
          </a:p>
        </p:txBody>
      </p:sp>
      <p:sp>
        <p:nvSpPr>
          <p:cNvPr id="14" name="CaixaDeTexto 13">
            <a:extLst>
              <a:ext uri="{FF2B5EF4-FFF2-40B4-BE49-F238E27FC236}">
                <a16:creationId xmlns="" xmlns:a16="http://schemas.microsoft.com/office/drawing/2014/main" id="{D9E1DC86-BB61-429B-B5CD-24A1AC56E99D}"/>
              </a:ext>
            </a:extLst>
          </p:cNvPr>
          <p:cNvSpPr txBox="1"/>
          <p:nvPr/>
        </p:nvSpPr>
        <p:spPr>
          <a:xfrm>
            <a:off x="1369472" y="3703969"/>
            <a:ext cx="7747000" cy="2123658"/>
          </a:xfrm>
          <a:prstGeom prst="rect">
            <a:avLst/>
          </a:prstGeom>
          <a:noFill/>
        </p:spPr>
        <p:txBody>
          <a:bodyPr wrap="square">
            <a:spAutoFit/>
          </a:bodyPr>
          <a:lstStyle/>
          <a:p>
            <a:pPr marL="342900" indent="-342900" algn="just">
              <a:buFont typeface="Arial" panose="020B0604020202020204" pitchFamily="34" charset="0"/>
              <a:buChar char="•"/>
              <a:defRPr/>
            </a:pPr>
            <a:r>
              <a:rPr lang="pt-BR" altLang="pt-BR" sz="2200" dirty="0" smtClean="0"/>
              <a:t>Havendo qualquer falha que impeça o recebimento das contas na base de dados da Justiça Eleitoral, os documentos apresentados serão desconsiderados e o sistema emitirá notificação de aviso de impossibilidade técnica de análise das contas, que deverão ser reapresentadas, sob pena de serem julgadas não prestadas.</a:t>
            </a:r>
            <a:endParaRPr lang="pt-BR" altLang="pt-BR" sz="2200" dirty="0"/>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5" name="CaixaDeTexto 4">
            <a:extLst>
              <a:ext uri="{FF2B5EF4-FFF2-40B4-BE49-F238E27FC236}">
                <a16:creationId xmlns="" xmlns:a16="http://schemas.microsoft.com/office/drawing/2014/main" id="{05DCC006-82B1-4DD9-BDA2-6038C5423EE3}"/>
              </a:ext>
            </a:extLst>
          </p:cNvPr>
          <p:cNvSpPr txBox="1"/>
          <p:nvPr/>
        </p:nvSpPr>
        <p:spPr>
          <a:xfrm>
            <a:off x="1682822" y="2473470"/>
            <a:ext cx="5820523" cy="369332"/>
          </a:xfrm>
          <a:prstGeom prst="rect">
            <a:avLst/>
          </a:prstGeom>
          <a:noFill/>
        </p:spPr>
        <p:txBody>
          <a:bodyPr wrap="square">
            <a:spAutoFit/>
          </a:bodyPr>
          <a:lstStyle/>
          <a:p>
            <a:pPr marL="828675" lvl="1" indent="-285750">
              <a:buFont typeface="Arial" panose="020B0604020202020204" pitchFamily="34" charset="0"/>
              <a:buChar char="•"/>
              <a:defRPr/>
            </a:pPr>
            <a:r>
              <a:rPr lang="pt-BR" altLang="pt-BR" dirty="0"/>
              <a:t>Demonstrativo dos recibos eleitorais;</a:t>
            </a:r>
          </a:p>
        </p:txBody>
      </p:sp>
      <p:pic>
        <p:nvPicPr>
          <p:cNvPr id="6" name="Imagem 5">
            <a:extLst>
              <a:ext uri="{FF2B5EF4-FFF2-40B4-BE49-F238E27FC236}">
                <a16:creationId xmlns="" xmlns:a16="http://schemas.microsoft.com/office/drawing/2014/main" id="{85E1BE95-B107-41D8-A10C-8C8AED3D0A34}"/>
              </a:ext>
            </a:extLst>
          </p:cNvPr>
          <p:cNvPicPr>
            <a:picLocks noChangeAspect="1"/>
          </p:cNvPicPr>
          <p:nvPr/>
        </p:nvPicPr>
        <p:blipFill>
          <a:blip r:embed="rId3" cstate="print"/>
          <a:stretch>
            <a:fillRect/>
          </a:stretch>
        </p:blipFill>
        <p:spPr>
          <a:xfrm>
            <a:off x="827584" y="146345"/>
            <a:ext cx="1860054" cy="790575"/>
          </a:xfrm>
          <a:prstGeom prst="rect">
            <a:avLst/>
          </a:prstGeom>
        </p:spPr>
      </p:pic>
      <p:sp>
        <p:nvSpPr>
          <p:cNvPr id="7"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2414027" y="169397"/>
            <a:ext cx="5874967"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t-BR" altLang="pt-BR" sz="2400" b="1" dirty="0" smtClean="0">
                <a:solidFill>
                  <a:srgbClr val="FF6600"/>
                </a:solidFill>
                <a:latin typeface="+mj-lt"/>
              </a:rPr>
              <a:t>SISTEMA </a:t>
            </a:r>
            <a:r>
              <a:rPr lang="pt-BR" altLang="pt-BR" sz="2400" b="1" dirty="0">
                <a:solidFill>
                  <a:srgbClr val="FF6600"/>
                </a:solidFill>
                <a:latin typeface="+mj-lt"/>
              </a:rPr>
              <a:t>DE PRESTAÇÃO DE CONTAS ELEITORAL</a:t>
            </a:r>
          </a:p>
        </p:txBody>
      </p:sp>
      <p:sp>
        <p:nvSpPr>
          <p:cNvPr id="8" name="CaixaDeTexto 7">
            <a:extLst>
              <a:ext uri="{FF2B5EF4-FFF2-40B4-BE49-F238E27FC236}">
                <a16:creationId xmlns="" xmlns:a16="http://schemas.microsoft.com/office/drawing/2014/main" id="{03B0B145-D342-4483-8C3F-D97A18C8C4C9}"/>
              </a:ext>
            </a:extLst>
          </p:cNvPr>
          <p:cNvSpPr txBox="1"/>
          <p:nvPr/>
        </p:nvSpPr>
        <p:spPr>
          <a:xfrm>
            <a:off x="1675047" y="2080280"/>
            <a:ext cx="7954535" cy="369332"/>
          </a:xfrm>
          <a:prstGeom prst="rect">
            <a:avLst/>
          </a:prstGeom>
          <a:noFill/>
        </p:spPr>
        <p:txBody>
          <a:bodyPr wrap="square">
            <a:spAutoFit/>
          </a:bodyPr>
          <a:lstStyle/>
          <a:p>
            <a:pPr marL="828675" lvl="1" indent="-285750" algn="just">
              <a:buFont typeface="Arial" panose="020B0604020202020204" pitchFamily="34" charset="0"/>
              <a:buChar char="•"/>
              <a:defRPr/>
            </a:pPr>
            <a:r>
              <a:rPr lang="pt-BR" altLang="pt-BR" dirty="0"/>
              <a:t>Ficha de qualificação do candidato;</a:t>
            </a:r>
          </a:p>
        </p:txBody>
      </p:sp>
      <p:sp>
        <p:nvSpPr>
          <p:cNvPr id="9" name="CaixaDeTexto 8">
            <a:extLst>
              <a:ext uri="{FF2B5EF4-FFF2-40B4-BE49-F238E27FC236}">
                <a16:creationId xmlns="" xmlns:a16="http://schemas.microsoft.com/office/drawing/2014/main" id="{3A075181-EB2A-415B-A478-43C549FD44EF}"/>
              </a:ext>
            </a:extLst>
          </p:cNvPr>
          <p:cNvSpPr txBox="1"/>
          <p:nvPr/>
        </p:nvSpPr>
        <p:spPr>
          <a:xfrm>
            <a:off x="1747055" y="1199344"/>
            <a:ext cx="8112037" cy="369332"/>
          </a:xfrm>
          <a:prstGeom prst="rect">
            <a:avLst/>
          </a:prstGeom>
          <a:noFill/>
        </p:spPr>
        <p:txBody>
          <a:bodyPr wrap="square">
            <a:spAutoFit/>
          </a:bodyPr>
          <a:lstStyle/>
          <a:p>
            <a:pPr algn="ctr" eaLnBrk="1" hangingPunct="1">
              <a:spcBef>
                <a:spcPct val="0"/>
              </a:spcBef>
              <a:buFontTx/>
              <a:buNone/>
            </a:pPr>
            <a:r>
              <a:rPr lang="pt-BR" altLang="pt-BR" b="1" dirty="0">
                <a:solidFill>
                  <a:srgbClr val="FF6600"/>
                </a:solidFill>
                <a:latin typeface="Arial" panose="020B0604020202020204" pitchFamily="34" charset="0"/>
                <a:cs typeface="Arial" panose="020B0604020202020204" pitchFamily="34" charset="0"/>
              </a:rPr>
              <a:t>DAS PEÇAS E DOCUMENTOS A SEREM APRESENTADOS</a:t>
            </a:r>
          </a:p>
        </p:txBody>
      </p:sp>
      <p:sp>
        <p:nvSpPr>
          <p:cNvPr id="10" name="CaixaDeTexto 9">
            <a:extLst>
              <a:ext uri="{FF2B5EF4-FFF2-40B4-BE49-F238E27FC236}">
                <a16:creationId xmlns="" xmlns:a16="http://schemas.microsoft.com/office/drawing/2014/main" id="{CBD9F7C8-7555-496F-B6B2-FE24285F286C}"/>
              </a:ext>
            </a:extLst>
          </p:cNvPr>
          <p:cNvSpPr txBox="1"/>
          <p:nvPr/>
        </p:nvSpPr>
        <p:spPr>
          <a:xfrm>
            <a:off x="1771974" y="1568676"/>
            <a:ext cx="8112037" cy="369332"/>
          </a:xfrm>
          <a:prstGeom prst="rect">
            <a:avLst/>
          </a:prstGeom>
          <a:noFill/>
        </p:spPr>
        <p:txBody>
          <a:bodyPr wrap="square">
            <a:spAutoFit/>
          </a:bodyPr>
          <a:lstStyle/>
          <a:p>
            <a:pPr algn="ctr" eaLnBrk="1" hangingPunct="1">
              <a:defRPr/>
            </a:pPr>
            <a:r>
              <a:rPr lang="pt-BR" altLang="pt-BR" b="1" dirty="0">
                <a:latin typeface="Arial" panose="020B0604020202020204" pitchFamily="34" charset="0"/>
                <a:cs typeface="Arial" panose="020B0604020202020204" pitchFamily="34" charset="0"/>
              </a:rPr>
              <a:t>AINDA QUE SEM MOVIMENTAÇÃO FINANCEIRA</a:t>
            </a:r>
          </a:p>
        </p:txBody>
      </p:sp>
      <p:sp>
        <p:nvSpPr>
          <p:cNvPr id="11" name="CaixaDeTexto 10">
            <a:extLst>
              <a:ext uri="{FF2B5EF4-FFF2-40B4-BE49-F238E27FC236}">
                <a16:creationId xmlns="" xmlns:a16="http://schemas.microsoft.com/office/drawing/2014/main" id="{A885F360-D163-403F-915A-EDE7D0925C6C}"/>
              </a:ext>
            </a:extLst>
          </p:cNvPr>
          <p:cNvSpPr txBox="1"/>
          <p:nvPr/>
        </p:nvSpPr>
        <p:spPr>
          <a:xfrm>
            <a:off x="1675047" y="2800360"/>
            <a:ext cx="7954535" cy="369332"/>
          </a:xfrm>
          <a:prstGeom prst="rect">
            <a:avLst/>
          </a:prstGeom>
          <a:noFill/>
        </p:spPr>
        <p:txBody>
          <a:bodyPr wrap="square">
            <a:spAutoFit/>
          </a:bodyPr>
          <a:lstStyle/>
          <a:p>
            <a:pPr marL="828675" lvl="1" indent="-285750">
              <a:buFont typeface="Arial" panose="020B0604020202020204" pitchFamily="34" charset="0"/>
              <a:buChar char="•"/>
              <a:defRPr/>
            </a:pPr>
            <a:r>
              <a:rPr lang="pt-BR" altLang="pt-BR" dirty="0"/>
              <a:t>Demonstrativo dos recursos arrecadados;</a:t>
            </a:r>
          </a:p>
        </p:txBody>
      </p:sp>
      <p:sp>
        <p:nvSpPr>
          <p:cNvPr id="12" name="CaixaDeTexto 11">
            <a:extLst>
              <a:ext uri="{FF2B5EF4-FFF2-40B4-BE49-F238E27FC236}">
                <a16:creationId xmlns="" xmlns:a16="http://schemas.microsoft.com/office/drawing/2014/main" id="{5F3569E6-7EA0-4DE2-83AA-158DC2397944}"/>
              </a:ext>
            </a:extLst>
          </p:cNvPr>
          <p:cNvSpPr txBox="1"/>
          <p:nvPr/>
        </p:nvSpPr>
        <p:spPr>
          <a:xfrm>
            <a:off x="1675047" y="3277788"/>
            <a:ext cx="7954535" cy="369332"/>
          </a:xfrm>
          <a:prstGeom prst="rect">
            <a:avLst/>
          </a:prstGeom>
          <a:noFill/>
        </p:spPr>
        <p:txBody>
          <a:bodyPr wrap="square">
            <a:spAutoFit/>
          </a:bodyPr>
          <a:lstStyle/>
          <a:p>
            <a:pPr marL="828675" lvl="1" indent="-285750">
              <a:buFont typeface="Arial" panose="020B0604020202020204" pitchFamily="34" charset="0"/>
              <a:buChar char="•"/>
              <a:defRPr/>
            </a:pPr>
            <a:r>
              <a:rPr lang="pt-BR" altLang="pt-BR" dirty="0"/>
              <a:t>Demonstrativo com a demonstração das receitas estimadas;</a:t>
            </a:r>
          </a:p>
        </p:txBody>
      </p:sp>
      <p:sp>
        <p:nvSpPr>
          <p:cNvPr id="13" name="CaixaDeTexto 12">
            <a:extLst>
              <a:ext uri="{FF2B5EF4-FFF2-40B4-BE49-F238E27FC236}">
                <a16:creationId xmlns="" xmlns:a16="http://schemas.microsoft.com/office/drawing/2014/main" id="{5AE4DC73-DD42-4D21-9A34-CC86F1280BE6}"/>
              </a:ext>
            </a:extLst>
          </p:cNvPr>
          <p:cNvSpPr txBox="1"/>
          <p:nvPr/>
        </p:nvSpPr>
        <p:spPr>
          <a:xfrm>
            <a:off x="1686204" y="3602334"/>
            <a:ext cx="7954535" cy="646331"/>
          </a:xfrm>
          <a:prstGeom prst="rect">
            <a:avLst/>
          </a:prstGeom>
          <a:noFill/>
        </p:spPr>
        <p:txBody>
          <a:bodyPr wrap="square">
            <a:spAutoFit/>
          </a:bodyPr>
          <a:lstStyle/>
          <a:p>
            <a:pPr marL="828675" lvl="1" indent="-285750">
              <a:buFont typeface="Arial" panose="020B0604020202020204" pitchFamily="34" charset="0"/>
              <a:buChar char="•"/>
              <a:defRPr/>
            </a:pPr>
            <a:r>
              <a:rPr lang="pt-BR" altLang="pt-BR" dirty="0"/>
              <a:t>Demonstrativo de doações efetuadas a candidatos, a comitês financeiros e a partidos políticos;</a:t>
            </a:r>
          </a:p>
        </p:txBody>
      </p:sp>
      <p:sp>
        <p:nvSpPr>
          <p:cNvPr id="14" name="CaixaDeTexto 13">
            <a:extLst>
              <a:ext uri="{FF2B5EF4-FFF2-40B4-BE49-F238E27FC236}">
                <a16:creationId xmlns="" xmlns:a16="http://schemas.microsoft.com/office/drawing/2014/main" id="{6DF0AD33-419C-43E3-8EF0-583A5E05B5AF}"/>
              </a:ext>
            </a:extLst>
          </p:cNvPr>
          <p:cNvSpPr txBox="1"/>
          <p:nvPr/>
        </p:nvSpPr>
        <p:spPr>
          <a:xfrm>
            <a:off x="1686203" y="4225364"/>
            <a:ext cx="7954535" cy="369332"/>
          </a:xfrm>
          <a:prstGeom prst="rect">
            <a:avLst/>
          </a:prstGeom>
          <a:noFill/>
        </p:spPr>
        <p:txBody>
          <a:bodyPr wrap="square">
            <a:spAutoFit/>
          </a:bodyPr>
          <a:lstStyle/>
          <a:p>
            <a:pPr marL="828675" lvl="1" indent="-285750">
              <a:buFont typeface="Arial" panose="020B0604020202020204" pitchFamily="34" charset="0"/>
              <a:buChar char="•"/>
              <a:defRPr/>
            </a:pPr>
            <a:r>
              <a:rPr lang="pt-BR" altLang="pt-BR" dirty="0"/>
              <a:t>Demonstrativo de receitas e despesas;</a:t>
            </a:r>
          </a:p>
        </p:txBody>
      </p:sp>
      <p:sp>
        <p:nvSpPr>
          <p:cNvPr id="15" name="CaixaDeTexto 14">
            <a:extLst>
              <a:ext uri="{FF2B5EF4-FFF2-40B4-BE49-F238E27FC236}">
                <a16:creationId xmlns="" xmlns:a16="http://schemas.microsoft.com/office/drawing/2014/main" id="{3A090A10-2635-4DBF-93F6-500A773D0F7E}"/>
              </a:ext>
            </a:extLst>
          </p:cNvPr>
          <p:cNvSpPr txBox="1"/>
          <p:nvPr/>
        </p:nvSpPr>
        <p:spPr>
          <a:xfrm>
            <a:off x="1686203" y="4580581"/>
            <a:ext cx="7954535" cy="369332"/>
          </a:xfrm>
          <a:prstGeom prst="rect">
            <a:avLst/>
          </a:prstGeom>
          <a:noFill/>
        </p:spPr>
        <p:txBody>
          <a:bodyPr wrap="square">
            <a:spAutoFit/>
          </a:bodyPr>
          <a:lstStyle/>
          <a:p>
            <a:pPr marL="828675" lvl="1" indent="-285750">
              <a:buFont typeface="Arial" panose="020B0604020202020204" pitchFamily="34" charset="0"/>
              <a:buChar char="•"/>
              <a:defRPr/>
            </a:pPr>
            <a:r>
              <a:rPr lang="pt-BR" altLang="pt-BR" dirty="0"/>
              <a:t>Demonstrativo de despesas efetuadas;</a:t>
            </a:r>
          </a:p>
        </p:txBody>
      </p:sp>
      <p:sp>
        <p:nvSpPr>
          <p:cNvPr id="16" name="CaixaDeTexto 15">
            <a:extLst>
              <a:ext uri="{FF2B5EF4-FFF2-40B4-BE49-F238E27FC236}">
                <a16:creationId xmlns="" xmlns:a16="http://schemas.microsoft.com/office/drawing/2014/main" id="{B0371F21-3885-41C8-A7CF-CB9440BF85D6}"/>
              </a:ext>
            </a:extLst>
          </p:cNvPr>
          <p:cNvSpPr txBox="1"/>
          <p:nvPr/>
        </p:nvSpPr>
        <p:spPr>
          <a:xfrm>
            <a:off x="1686203" y="4912497"/>
            <a:ext cx="7954535" cy="646331"/>
          </a:xfrm>
          <a:prstGeom prst="rect">
            <a:avLst/>
          </a:prstGeom>
          <a:noFill/>
        </p:spPr>
        <p:txBody>
          <a:bodyPr wrap="square">
            <a:spAutoFit/>
          </a:bodyPr>
          <a:lstStyle/>
          <a:p>
            <a:pPr marL="828675" lvl="1" indent="-285750">
              <a:buFont typeface="Arial" panose="020B0604020202020204" pitchFamily="34" charset="0"/>
              <a:buChar char="•"/>
              <a:defRPr/>
            </a:pPr>
            <a:r>
              <a:rPr lang="pt-BR" altLang="pt-BR" dirty="0"/>
              <a:t>Demonstrativo da comercialização de bens e/ou serviços e/ou da promoção de eventos;</a:t>
            </a:r>
          </a:p>
        </p:txBody>
      </p:sp>
      <p:sp>
        <p:nvSpPr>
          <p:cNvPr id="17" name="CaixaDeTexto 16">
            <a:extLst>
              <a:ext uri="{FF2B5EF4-FFF2-40B4-BE49-F238E27FC236}">
                <a16:creationId xmlns="" xmlns:a16="http://schemas.microsoft.com/office/drawing/2014/main" id="{6A3D7C85-CBB3-4AF0-96B1-29DEE31BFECF}"/>
              </a:ext>
            </a:extLst>
          </p:cNvPr>
          <p:cNvSpPr txBox="1"/>
          <p:nvPr/>
        </p:nvSpPr>
        <p:spPr>
          <a:xfrm>
            <a:off x="1686203" y="5449500"/>
            <a:ext cx="7954535" cy="369332"/>
          </a:xfrm>
          <a:prstGeom prst="rect">
            <a:avLst/>
          </a:prstGeom>
          <a:noFill/>
        </p:spPr>
        <p:txBody>
          <a:bodyPr wrap="square">
            <a:spAutoFit/>
          </a:bodyPr>
          <a:lstStyle/>
          <a:p>
            <a:pPr marL="828675" lvl="1" indent="-285750">
              <a:buFont typeface="Arial" panose="020B0604020202020204" pitchFamily="34" charset="0"/>
              <a:buChar char="•"/>
              <a:defRPr/>
            </a:pPr>
            <a:r>
              <a:rPr lang="pt-BR" altLang="pt-BR" dirty="0"/>
              <a:t>Demonstrativo das despesas pagas após a eleição;</a:t>
            </a:r>
          </a:p>
        </p:txBody>
      </p:sp>
      <p:sp>
        <p:nvSpPr>
          <p:cNvPr id="18" name="CaixaDeTexto 17">
            <a:extLst>
              <a:ext uri="{FF2B5EF4-FFF2-40B4-BE49-F238E27FC236}">
                <a16:creationId xmlns="" xmlns:a16="http://schemas.microsoft.com/office/drawing/2014/main" id="{403B6BDE-E2D6-4816-9941-CF866C3BE96C}"/>
              </a:ext>
            </a:extLst>
          </p:cNvPr>
          <p:cNvSpPr txBox="1"/>
          <p:nvPr/>
        </p:nvSpPr>
        <p:spPr>
          <a:xfrm>
            <a:off x="1686203" y="5809540"/>
            <a:ext cx="7954535" cy="646331"/>
          </a:xfrm>
          <a:prstGeom prst="rect">
            <a:avLst/>
          </a:prstGeom>
          <a:noFill/>
        </p:spPr>
        <p:txBody>
          <a:bodyPr wrap="square">
            <a:spAutoFit/>
          </a:bodyPr>
          <a:lstStyle/>
          <a:p>
            <a:pPr marL="828675" lvl="1" indent="-285750">
              <a:buFont typeface="Arial" panose="020B0604020202020204" pitchFamily="34" charset="0"/>
              <a:buChar char="•"/>
              <a:defRPr/>
            </a:pPr>
            <a:r>
              <a:rPr lang="pt-BR" altLang="pt-BR" dirty="0"/>
              <a:t>Comprovante de recolhimento (depósito/transferência) à respectiva direção partidária das sobras de campanha;</a:t>
            </a:r>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5" name="CaixaDeTexto 4">
            <a:extLst>
              <a:ext uri="{FF2B5EF4-FFF2-40B4-BE49-F238E27FC236}">
                <a16:creationId xmlns="" xmlns:a16="http://schemas.microsoft.com/office/drawing/2014/main" id="{05DCC006-82B1-4DD9-BDA2-6038C5423EE3}"/>
              </a:ext>
            </a:extLst>
          </p:cNvPr>
          <p:cNvSpPr txBox="1"/>
          <p:nvPr/>
        </p:nvSpPr>
        <p:spPr>
          <a:xfrm>
            <a:off x="1410256" y="3619783"/>
            <a:ext cx="4810350" cy="369332"/>
          </a:xfrm>
          <a:prstGeom prst="rect">
            <a:avLst/>
          </a:prstGeom>
          <a:noFill/>
        </p:spPr>
        <p:txBody>
          <a:bodyPr wrap="square">
            <a:spAutoFit/>
          </a:bodyPr>
          <a:lstStyle/>
          <a:p>
            <a:pPr marL="828675" lvl="1" indent="-285750">
              <a:buFont typeface="Arial" panose="020B0604020202020204" pitchFamily="34" charset="0"/>
              <a:buChar char="•"/>
              <a:defRPr/>
            </a:pPr>
            <a:r>
              <a:rPr lang="pt-BR" altLang="pt-BR" dirty="0"/>
              <a:t>Conciliação bancária;</a:t>
            </a:r>
          </a:p>
        </p:txBody>
      </p:sp>
      <p:pic>
        <p:nvPicPr>
          <p:cNvPr id="6" name="Imagem 5">
            <a:extLst>
              <a:ext uri="{FF2B5EF4-FFF2-40B4-BE49-F238E27FC236}">
                <a16:creationId xmlns="" xmlns:a16="http://schemas.microsoft.com/office/drawing/2014/main" id="{85E1BE95-B107-41D8-A10C-8C8AED3D0A34}"/>
              </a:ext>
            </a:extLst>
          </p:cNvPr>
          <p:cNvPicPr>
            <a:picLocks noChangeAspect="1"/>
          </p:cNvPicPr>
          <p:nvPr/>
        </p:nvPicPr>
        <p:blipFill>
          <a:blip r:embed="rId3" cstate="print"/>
          <a:stretch>
            <a:fillRect/>
          </a:stretch>
        </p:blipFill>
        <p:spPr>
          <a:xfrm>
            <a:off x="1202647" y="221460"/>
            <a:ext cx="2292102" cy="790575"/>
          </a:xfrm>
          <a:prstGeom prst="rect">
            <a:avLst/>
          </a:prstGeom>
        </p:spPr>
      </p:pic>
      <p:sp>
        <p:nvSpPr>
          <p:cNvPr id="7"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3238283" y="221460"/>
            <a:ext cx="5874967" cy="8309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t-BR" altLang="pt-BR" sz="2400" b="1" dirty="0" smtClean="0">
                <a:solidFill>
                  <a:srgbClr val="FF6600"/>
                </a:solidFill>
                <a:latin typeface="+mj-lt"/>
              </a:rPr>
              <a:t>SISTEMA </a:t>
            </a:r>
            <a:r>
              <a:rPr lang="pt-BR" altLang="pt-BR" sz="2400" b="1" dirty="0">
                <a:solidFill>
                  <a:srgbClr val="FF6600"/>
                </a:solidFill>
                <a:latin typeface="+mj-lt"/>
              </a:rPr>
              <a:t>DE PRESTAÇÃO DE CONTAS ELEITORAL</a:t>
            </a:r>
          </a:p>
        </p:txBody>
      </p:sp>
      <p:sp>
        <p:nvSpPr>
          <p:cNvPr id="8" name="CaixaDeTexto 7">
            <a:extLst>
              <a:ext uri="{FF2B5EF4-FFF2-40B4-BE49-F238E27FC236}">
                <a16:creationId xmlns="" xmlns:a16="http://schemas.microsoft.com/office/drawing/2014/main" id="{03B0B145-D342-4483-8C3F-D97A18C8C4C9}"/>
              </a:ext>
            </a:extLst>
          </p:cNvPr>
          <p:cNvSpPr txBox="1"/>
          <p:nvPr/>
        </p:nvSpPr>
        <p:spPr>
          <a:xfrm>
            <a:off x="1427446" y="2696453"/>
            <a:ext cx="7954535" cy="923330"/>
          </a:xfrm>
          <a:prstGeom prst="rect">
            <a:avLst/>
          </a:prstGeom>
          <a:noFill/>
        </p:spPr>
        <p:txBody>
          <a:bodyPr wrap="square">
            <a:spAutoFit/>
          </a:bodyPr>
          <a:lstStyle/>
          <a:p>
            <a:pPr marL="828675" lvl="1" indent="-285750" algn="just">
              <a:buFont typeface="Arial" panose="020B0604020202020204" pitchFamily="34" charset="0"/>
              <a:buChar char="•"/>
              <a:defRPr/>
            </a:pPr>
            <a:r>
              <a:rPr lang="pt-BR" altLang="pt-BR" dirty="0"/>
              <a:t>Declaração firmada pela direção partidária comprovando o recebimento das sobras da campanha constituídas por bens e/ou materiais permanentes, quando houver;</a:t>
            </a:r>
          </a:p>
        </p:txBody>
      </p:sp>
      <p:sp>
        <p:nvSpPr>
          <p:cNvPr id="9" name="CaixaDeTexto 8">
            <a:extLst>
              <a:ext uri="{FF2B5EF4-FFF2-40B4-BE49-F238E27FC236}">
                <a16:creationId xmlns="" xmlns:a16="http://schemas.microsoft.com/office/drawing/2014/main" id="{3A075181-EB2A-415B-A478-43C549FD44EF}"/>
              </a:ext>
            </a:extLst>
          </p:cNvPr>
          <p:cNvSpPr txBox="1"/>
          <p:nvPr/>
        </p:nvSpPr>
        <p:spPr>
          <a:xfrm>
            <a:off x="1491560" y="1188032"/>
            <a:ext cx="8112037" cy="369332"/>
          </a:xfrm>
          <a:prstGeom prst="rect">
            <a:avLst/>
          </a:prstGeom>
          <a:noFill/>
        </p:spPr>
        <p:txBody>
          <a:bodyPr wrap="square">
            <a:spAutoFit/>
          </a:bodyPr>
          <a:lstStyle/>
          <a:p>
            <a:pPr algn="ctr" eaLnBrk="1" hangingPunct="1">
              <a:spcBef>
                <a:spcPct val="0"/>
              </a:spcBef>
              <a:buFontTx/>
              <a:buNone/>
            </a:pPr>
            <a:r>
              <a:rPr lang="pt-BR" altLang="pt-BR" b="1" dirty="0">
                <a:solidFill>
                  <a:srgbClr val="FF6600"/>
                </a:solidFill>
                <a:latin typeface="Arial" panose="020B0604020202020204" pitchFamily="34" charset="0"/>
                <a:cs typeface="Arial" panose="020B0604020202020204" pitchFamily="34" charset="0"/>
              </a:rPr>
              <a:t>DAS PEÇAS E DOCUMENTOS A SEREM APRESENTADOS</a:t>
            </a:r>
          </a:p>
        </p:txBody>
      </p:sp>
      <p:sp>
        <p:nvSpPr>
          <p:cNvPr id="10" name="CaixaDeTexto 9">
            <a:extLst>
              <a:ext uri="{FF2B5EF4-FFF2-40B4-BE49-F238E27FC236}">
                <a16:creationId xmlns="" xmlns:a16="http://schemas.microsoft.com/office/drawing/2014/main" id="{CBD9F7C8-7555-496F-B6B2-FE24285F286C}"/>
              </a:ext>
            </a:extLst>
          </p:cNvPr>
          <p:cNvSpPr txBox="1"/>
          <p:nvPr/>
        </p:nvSpPr>
        <p:spPr>
          <a:xfrm>
            <a:off x="1491560" y="1557364"/>
            <a:ext cx="8112037" cy="369332"/>
          </a:xfrm>
          <a:prstGeom prst="rect">
            <a:avLst/>
          </a:prstGeom>
          <a:noFill/>
        </p:spPr>
        <p:txBody>
          <a:bodyPr wrap="square">
            <a:spAutoFit/>
          </a:bodyPr>
          <a:lstStyle/>
          <a:p>
            <a:pPr algn="ctr" eaLnBrk="1" hangingPunct="1">
              <a:defRPr/>
            </a:pPr>
            <a:r>
              <a:rPr lang="pt-BR" altLang="pt-BR" b="1" dirty="0">
                <a:latin typeface="Arial" panose="020B0604020202020204" pitchFamily="34" charset="0"/>
                <a:cs typeface="Arial" panose="020B0604020202020204" pitchFamily="34" charset="0"/>
              </a:rPr>
              <a:t>AINDA QUE SEM MOVIMENTAÇÃO FINANCEIRA</a:t>
            </a:r>
          </a:p>
        </p:txBody>
      </p:sp>
      <p:sp>
        <p:nvSpPr>
          <p:cNvPr id="11" name="CaixaDeTexto 10">
            <a:extLst>
              <a:ext uri="{FF2B5EF4-FFF2-40B4-BE49-F238E27FC236}">
                <a16:creationId xmlns="" xmlns:a16="http://schemas.microsoft.com/office/drawing/2014/main" id="{A885F360-D163-403F-915A-EDE7D0925C6C}"/>
              </a:ext>
            </a:extLst>
          </p:cNvPr>
          <p:cNvSpPr txBox="1"/>
          <p:nvPr/>
        </p:nvSpPr>
        <p:spPr>
          <a:xfrm>
            <a:off x="1413789" y="3989115"/>
            <a:ext cx="7954535" cy="923330"/>
          </a:xfrm>
          <a:prstGeom prst="rect">
            <a:avLst/>
          </a:prstGeom>
          <a:noFill/>
        </p:spPr>
        <p:txBody>
          <a:bodyPr wrap="square">
            <a:spAutoFit/>
          </a:bodyPr>
          <a:lstStyle/>
          <a:p>
            <a:pPr marL="828675" lvl="1" indent="-285750" algn="just">
              <a:buFont typeface="Arial" panose="020B0604020202020204" pitchFamily="34" charset="0"/>
              <a:buChar char="•"/>
              <a:defRPr/>
            </a:pPr>
            <a:r>
              <a:rPr lang="pt-BR" altLang="pt-BR" dirty="0"/>
              <a:t>Extratos da conta bancária aberta em nome do candidato, do Comitê financeiro ou do Partido Político com a movimentação financeira ou ausência. </a:t>
            </a:r>
          </a:p>
        </p:txBody>
      </p:sp>
      <p:sp>
        <p:nvSpPr>
          <p:cNvPr id="12" name="CaixaDeTexto 11">
            <a:extLst>
              <a:ext uri="{FF2B5EF4-FFF2-40B4-BE49-F238E27FC236}">
                <a16:creationId xmlns="" xmlns:a16="http://schemas.microsoft.com/office/drawing/2014/main" id="{5F3569E6-7EA0-4DE2-83AA-158DC2397944}"/>
              </a:ext>
            </a:extLst>
          </p:cNvPr>
          <p:cNvSpPr txBox="1"/>
          <p:nvPr/>
        </p:nvSpPr>
        <p:spPr>
          <a:xfrm>
            <a:off x="1999439" y="4912445"/>
            <a:ext cx="7954535" cy="369332"/>
          </a:xfrm>
          <a:prstGeom prst="rect">
            <a:avLst/>
          </a:prstGeom>
          <a:noFill/>
        </p:spPr>
        <p:txBody>
          <a:bodyPr wrap="square">
            <a:spAutoFit/>
          </a:bodyPr>
          <a:lstStyle/>
          <a:p>
            <a:pPr marL="285750" indent="-285750" algn="just">
              <a:buFont typeface="Arial" panose="020B0604020202020204" pitchFamily="34" charset="0"/>
              <a:buChar char="•"/>
              <a:defRPr/>
            </a:pPr>
            <a:r>
              <a:rPr lang="pt-BR" altLang="pt-BR" dirty="0"/>
              <a:t>Documentação fiscal que comprove a realização dos Gastos, original ou cópia;</a:t>
            </a:r>
          </a:p>
        </p:txBody>
      </p:sp>
      <p:sp>
        <p:nvSpPr>
          <p:cNvPr id="13" name="CaixaDeTexto 12">
            <a:extLst>
              <a:ext uri="{FF2B5EF4-FFF2-40B4-BE49-F238E27FC236}">
                <a16:creationId xmlns="" xmlns:a16="http://schemas.microsoft.com/office/drawing/2014/main" id="{5AE4DC73-DD42-4D21-9A34-CC86F1280BE6}"/>
              </a:ext>
            </a:extLst>
          </p:cNvPr>
          <p:cNvSpPr txBox="1"/>
          <p:nvPr/>
        </p:nvSpPr>
        <p:spPr>
          <a:xfrm>
            <a:off x="1989854" y="5332178"/>
            <a:ext cx="7231395" cy="646331"/>
          </a:xfrm>
          <a:prstGeom prst="rect">
            <a:avLst/>
          </a:prstGeom>
          <a:noFill/>
        </p:spPr>
        <p:txBody>
          <a:bodyPr wrap="square">
            <a:spAutoFit/>
          </a:bodyPr>
          <a:lstStyle/>
          <a:p>
            <a:pPr marL="285750" indent="-285750" algn="just">
              <a:buFont typeface="Arial" panose="020B0604020202020204" pitchFamily="34" charset="0"/>
              <a:buChar char="•"/>
              <a:defRPr/>
            </a:pPr>
            <a:r>
              <a:rPr lang="pt-BR" altLang="pt-BR" dirty="0"/>
              <a:t>Emitida em nome do Partido/Comitê/Candidato com identificação do CNPJ; </a:t>
            </a:r>
          </a:p>
        </p:txBody>
      </p:sp>
      <p:sp>
        <p:nvSpPr>
          <p:cNvPr id="14" name="CaixaDeTexto 13">
            <a:extLst>
              <a:ext uri="{FF2B5EF4-FFF2-40B4-BE49-F238E27FC236}">
                <a16:creationId xmlns="" xmlns:a16="http://schemas.microsoft.com/office/drawing/2014/main" id="{6DF0AD33-419C-43E3-8EF0-583A5E05B5AF}"/>
              </a:ext>
            </a:extLst>
          </p:cNvPr>
          <p:cNvSpPr txBox="1"/>
          <p:nvPr/>
        </p:nvSpPr>
        <p:spPr>
          <a:xfrm>
            <a:off x="1999439" y="5969361"/>
            <a:ext cx="7954535" cy="369332"/>
          </a:xfrm>
          <a:prstGeom prst="rect">
            <a:avLst/>
          </a:prstGeom>
          <a:noFill/>
        </p:spPr>
        <p:txBody>
          <a:bodyPr wrap="square">
            <a:spAutoFit/>
          </a:bodyPr>
          <a:lstStyle/>
          <a:p>
            <a:pPr marL="285750" indent="-285750" algn="just">
              <a:buFont typeface="Arial" panose="020B0604020202020204" pitchFamily="34" charset="0"/>
              <a:buChar char="•"/>
              <a:defRPr/>
            </a:pPr>
            <a:r>
              <a:rPr lang="pt-BR" altLang="pt-BR" dirty="0"/>
              <a:t>Recibos apenas nas hipóteses permitidas pela legislação fiscal. </a:t>
            </a:r>
          </a:p>
        </p:txBody>
      </p:sp>
      <p:sp>
        <p:nvSpPr>
          <p:cNvPr id="15" name="CaixaDeTexto 14">
            <a:extLst>
              <a:ext uri="{FF2B5EF4-FFF2-40B4-BE49-F238E27FC236}">
                <a16:creationId xmlns="" xmlns:a16="http://schemas.microsoft.com/office/drawing/2014/main" id="{4B497995-9A1C-44A5-9EC3-7C77BFA114ED}"/>
              </a:ext>
            </a:extLst>
          </p:cNvPr>
          <p:cNvSpPr txBox="1"/>
          <p:nvPr/>
        </p:nvSpPr>
        <p:spPr>
          <a:xfrm>
            <a:off x="1427445" y="2005513"/>
            <a:ext cx="7954535" cy="646331"/>
          </a:xfrm>
          <a:prstGeom prst="rect">
            <a:avLst/>
          </a:prstGeom>
          <a:noFill/>
        </p:spPr>
        <p:txBody>
          <a:bodyPr wrap="square">
            <a:spAutoFit/>
          </a:bodyPr>
          <a:lstStyle/>
          <a:p>
            <a:pPr marL="828675" lvl="1" indent="-285750">
              <a:buFont typeface="Arial" panose="020B0604020202020204" pitchFamily="34" charset="0"/>
              <a:buChar char="•"/>
              <a:defRPr/>
            </a:pPr>
            <a:r>
              <a:rPr lang="pt-BR" altLang="pt-BR" dirty="0"/>
              <a:t>Cópia do contrato firmado com a instituição financeira ou administradora de cartão de crédito, se for o caso;</a:t>
            </a:r>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5"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3248108" y="556883"/>
            <a:ext cx="5762038" cy="6463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pt-BR" altLang="pt-BR" sz="3600" b="1" dirty="0">
                <a:solidFill>
                  <a:srgbClr val="FF0000"/>
                </a:solidFill>
                <a:latin typeface="+mj-lt"/>
              </a:rPr>
              <a:t>PONTOS IMPORTANTES</a:t>
            </a:r>
          </a:p>
        </p:txBody>
      </p:sp>
      <p:sp>
        <p:nvSpPr>
          <p:cNvPr id="6" name="CaixaDeTexto 5">
            <a:extLst>
              <a:ext uri="{FF2B5EF4-FFF2-40B4-BE49-F238E27FC236}">
                <a16:creationId xmlns="" xmlns:a16="http://schemas.microsoft.com/office/drawing/2014/main" id="{EFEEB117-2F76-41C6-983A-3EC987EFC1F1}"/>
              </a:ext>
            </a:extLst>
          </p:cNvPr>
          <p:cNvSpPr txBox="1"/>
          <p:nvPr/>
        </p:nvSpPr>
        <p:spPr>
          <a:xfrm>
            <a:off x="1770015" y="1612151"/>
            <a:ext cx="8730543" cy="400110"/>
          </a:xfrm>
          <a:prstGeom prst="rect">
            <a:avLst/>
          </a:prstGeom>
          <a:noFill/>
        </p:spPr>
        <p:txBody>
          <a:bodyPr wrap="square">
            <a:spAutoFit/>
          </a:bodyPr>
          <a:lstStyle/>
          <a:p>
            <a:pPr marL="885825" lvl="1" indent="-342900" algn="just" eaLnBrk="1" hangingPunct="1">
              <a:buFont typeface="Arial" panose="020B0604020202020204" pitchFamily="34" charset="0"/>
              <a:buChar char="•"/>
            </a:pPr>
            <a:r>
              <a:rPr lang="pt-BR" altLang="pt-BR" sz="2000" b="1" dirty="0"/>
              <a:t>Não existe campanha “custo zero”; </a:t>
            </a:r>
          </a:p>
        </p:txBody>
      </p:sp>
      <p:sp>
        <p:nvSpPr>
          <p:cNvPr id="7" name="CaixaDeTexto 6">
            <a:extLst>
              <a:ext uri="{FF2B5EF4-FFF2-40B4-BE49-F238E27FC236}">
                <a16:creationId xmlns="" xmlns:a16="http://schemas.microsoft.com/office/drawing/2014/main" id="{DCB0B837-EBBA-4FB3-8BCA-38703758CF12}"/>
              </a:ext>
            </a:extLst>
          </p:cNvPr>
          <p:cNvSpPr txBox="1"/>
          <p:nvPr/>
        </p:nvSpPr>
        <p:spPr>
          <a:xfrm>
            <a:off x="1769814" y="2024139"/>
            <a:ext cx="8773921" cy="400110"/>
          </a:xfrm>
          <a:prstGeom prst="rect">
            <a:avLst/>
          </a:prstGeom>
          <a:noFill/>
        </p:spPr>
        <p:txBody>
          <a:bodyPr wrap="square">
            <a:spAutoFit/>
          </a:bodyPr>
          <a:lstStyle/>
          <a:p>
            <a:pPr marL="885825" lvl="1" indent="-342900" algn="just">
              <a:buFont typeface="Arial" panose="020B0604020202020204" pitchFamily="34" charset="0"/>
              <a:buChar char="•"/>
            </a:pPr>
            <a:r>
              <a:rPr lang="pt-BR" altLang="pt-BR" sz="2000" b="1" dirty="0"/>
              <a:t>Se tem sede, tem que ter água, luz, telefone;</a:t>
            </a:r>
          </a:p>
        </p:txBody>
      </p:sp>
      <p:sp>
        <p:nvSpPr>
          <p:cNvPr id="8" name="CaixaDeTexto 7">
            <a:extLst>
              <a:ext uri="{FF2B5EF4-FFF2-40B4-BE49-F238E27FC236}">
                <a16:creationId xmlns="" xmlns:a16="http://schemas.microsoft.com/office/drawing/2014/main" id="{FDAF26DB-4BE4-4B25-BC23-1A7BB4AD15A6}"/>
              </a:ext>
            </a:extLst>
          </p:cNvPr>
          <p:cNvSpPr txBox="1"/>
          <p:nvPr/>
        </p:nvSpPr>
        <p:spPr>
          <a:xfrm>
            <a:off x="1798716" y="2447736"/>
            <a:ext cx="8830192" cy="707886"/>
          </a:xfrm>
          <a:prstGeom prst="rect">
            <a:avLst/>
          </a:prstGeom>
          <a:noFill/>
        </p:spPr>
        <p:txBody>
          <a:bodyPr wrap="square">
            <a:spAutoFit/>
          </a:bodyPr>
          <a:lstStyle/>
          <a:p>
            <a:pPr marL="885825" lvl="1" indent="-342900" algn="just" eaLnBrk="1" hangingPunct="1">
              <a:buFont typeface="Arial" panose="020B0604020202020204" pitchFamily="34" charset="0"/>
              <a:buChar char="•"/>
            </a:pPr>
            <a:r>
              <a:rPr lang="pt-BR" altLang="pt-BR" sz="2000" b="1" dirty="0"/>
              <a:t>Todas as doações recebidas por cartão de crédito devem ser lançadas individualmente;</a:t>
            </a:r>
          </a:p>
        </p:txBody>
      </p:sp>
      <p:sp>
        <p:nvSpPr>
          <p:cNvPr id="9" name="CaixaDeTexto 8">
            <a:extLst>
              <a:ext uri="{FF2B5EF4-FFF2-40B4-BE49-F238E27FC236}">
                <a16:creationId xmlns="" xmlns:a16="http://schemas.microsoft.com/office/drawing/2014/main" id="{33382949-FAE4-45D1-A0DB-E085C392636C}"/>
              </a:ext>
            </a:extLst>
          </p:cNvPr>
          <p:cNvSpPr txBox="1"/>
          <p:nvPr/>
        </p:nvSpPr>
        <p:spPr>
          <a:xfrm>
            <a:off x="1783881" y="3155622"/>
            <a:ext cx="8759854" cy="400110"/>
          </a:xfrm>
          <a:prstGeom prst="rect">
            <a:avLst/>
          </a:prstGeom>
          <a:noFill/>
        </p:spPr>
        <p:txBody>
          <a:bodyPr wrap="square">
            <a:spAutoFit/>
          </a:bodyPr>
          <a:lstStyle/>
          <a:p>
            <a:pPr marL="885825" lvl="1" indent="-342900" algn="just" eaLnBrk="1" hangingPunct="1">
              <a:buFont typeface="Arial" panose="020B0604020202020204" pitchFamily="34" charset="0"/>
              <a:buChar char="•"/>
            </a:pPr>
            <a:r>
              <a:rPr lang="pt-BR" altLang="pt-BR" sz="2000" b="1" dirty="0"/>
              <a:t>Recomenda-se cópia de cheques dos pagamentos;</a:t>
            </a:r>
          </a:p>
        </p:txBody>
      </p:sp>
      <p:sp>
        <p:nvSpPr>
          <p:cNvPr id="10" name="CaixaDeTexto 9">
            <a:extLst>
              <a:ext uri="{FF2B5EF4-FFF2-40B4-BE49-F238E27FC236}">
                <a16:creationId xmlns="" xmlns:a16="http://schemas.microsoft.com/office/drawing/2014/main" id="{366D68F8-B862-4696-9950-D04D60479914}"/>
              </a:ext>
            </a:extLst>
          </p:cNvPr>
          <p:cNvSpPr txBox="1"/>
          <p:nvPr/>
        </p:nvSpPr>
        <p:spPr>
          <a:xfrm>
            <a:off x="1789071" y="3638979"/>
            <a:ext cx="8766067" cy="707886"/>
          </a:xfrm>
          <a:prstGeom prst="rect">
            <a:avLst/>
          </a:prstGeom>
          <a:noFill/>
        </p:spPr>
        <p:txBody>
          <a:bodyPr wrap="square">
            <a:spAutoFit/>
          </a:bodyPr>
          <a:lstStyle/>
          <a:p>
            <a:pPr marL="885825" lvl="1" indent="-342900" algn="just" eaLnBrk="1" hangingPunct="1">
              <a:buFont typeface="Arial" panose="020B0604020202020204" pitchFamily="34" charset="0"/>
              <a:buChar char="•"/>
            </a:pPr>
            <a:r>
              <a:rPr lang="pt-BR" altLang="pt-BR" sz="2000" b="1" dirty="0"/>
              <a:t>A Contabilização do Material de Propaganda com mais de um Candidato é de quem paga;</a:t>
            </a:r>
          </a:p>
        </p:txBody>
      </p:sp>
      <p:sp>
        <p:nvSpPr>
          <p:cNvPr id="11" name="CaixaDeTexto 10">
            <a:extLst>
              <a:ext uri="{FF2B5EF4-FFF2-40B4-BE49-F238E27FC236}">
                <a16:creationId xmlns="" xmlns:a16="http://schemas.microsoft.com/office/drawing/2014/main" id="{BCB8784B-9CCF-46DA-AC4D-9F9A6E5FFA6C}"/>
              </a:ext>
            </a:extLst>
          </p:cNvPr>
          <p:cNvSpPr txBox="1"/>
          <p:nvPr/>
        </p:nvSpPr>
        <p:spPr>
          <a:xfrm>
            <a:off x="1798716" y="4530077"/>
            <a:ext cx="8851235" cy="707886"/>
          </a:xfrm>
          <a:prstGeom prst="rect">
            <a:avLst/>
          </a:prstGeom>
          <a:noFill/>
        </p:spPr>
        <p:txBody>
          <a:bodyPr wrap="square">
            <a:spAutoFit/>
          </a:bodyPr>
          <a:lstStyle/>
          <a:p>
            <a:pPr marL="885825" lvl="1" indent="-342900" algn="just" eaLnBrk="1" hangingPunct="1">
              <a:buFont typeface="Arial" panose="020B0604020202020204" pitchFamily="34" charset="0"/>
              <a:buChar char="•"/>
            </a:pPr>
            <a:r>
              <a:rPr lang="pt-BR" altLang="pt-BR" sz="2000" b="1" dirty="0"/>
              <a:t>Ausência da Prestação de Conta Parcial e/ou a ausência de informações declaradas  é considerada Falha Grave.</a:t>
            </a:r>
          </a:p>
        </p:txBody>
      </p:sp>
      <p:sp>
        <p:nvSpPr>
          <p:cNvPr id="12" name="CaixaDeTexto 11">
            <a:extLst>
              <a:ext uri="{FF2B5EF4-FFF2-40B4-BE49-F238E27FC236}">
                <a16:creationId xmlns="" xmlns:a16="http://schemas.microsoft.com/office/drawing/2014/main" id="{1C1F3A6E-BA38-467B-A0F1-0E067F4F2B9F}"/>
              </a:ext>
            </a:extLst>
          </p:cNvPr>
          <p:cNvSpPr txBox="1"/>
          <p:nvPr/>
        </p:nvSpPr>
        <p:spPr>
          <a:xfrm>
            <a:off x="1841735" y="5295163"/>
            <a:ext cx="8687933" cy="1015663"/>
          </a:xfrm>
          <a:prstGeom prst="rect">
            <a:avLst/>
          </a:prstGeom>
          <a:noFill/>
        </p:spPr>
        <p:txBody>
          <a:bodyPr wrap="square">
            <a:spAutoFit/>
          </a:bodyPr>
          <a:lstStyle/>
          <a:p>
            <a:pPr marL="885825" lvl="1" indent="-342900" algn="just">
              <a:buFont typeface="Arial" panose="020B0604020202020204" pitchFamily="34" charset="0"/>
              <a:buChar char="•"/>
              <a:defRPr/>
            </a:pPr>
            <a:r>
              <a:rPr lang="pt-BR" altLang="pt-BR" sz="2000" b="1" dirty="0"/>
              <a:t>As Sobras de recursos devem ser transferidas para o partido político e sua comprovação deve constar na Prestação de contas final do candidato, com exceção dos recursos do FEFC;</a:t>
            </a:r>
          </a:p>
        </p:txBody>
      </p:sp>
      <p:pic>
        <p:nvPicPr>
          <p:cNvPr id="13" name="Imagem 1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3041" y="182880"/>
            <a:ext cx="1980836" cy="1485627"/>
          </a:xfrm>
          <a:prstGeom prst="rect">
            <a:avLst/>
          </a:prstGeom>
        </p:spPr>
      </p:pic>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5" name="CaixaDeTexto 4">
            <a:extLst>
              <a:ext uri="{FF2B5EF4-FFF2-40B4-BE49-F238E27FC236}">
                <a16:creationId xmlns="" xmlns:a16="http://schemas.microsoft.com/office/drawing/2014/main" id="{EFEEB117-2F76-41C6-983A-3EC987EFC1F1}"/>
              </a:ext>
            </a:extLst>
          </p:cNvPr>
          <p:cNvSpPr txBox="1"/>
          <p:nvPr/>
        </p:nvSpPr>
        <p:spPr>
          <a:xfrm>
            <a:off x="1330721" y="2179541"/>
            <a:ext cx="8687933" cy="1107996"/>
          </a:xfrm>
          <a:prstGeom prst="rect">
            <a:avLst/>
          </a:prstGeom>
          <a:noFill/>
        </p:spPr>
        <p:txBody>
          <a:bodyPr wrap="square">
            <a:spAutoFit/>
          </a:bodyPr>
          <a:lstStyle/>
          <a:p>
            <a:pPr marL="885825" lvl="1" indent="-342900" algn="just">
              <a:buFont typeface="Arial" panose="020B0604020202020204" pitchFamily="34" charset="0"/>
              <a:buChar char="•"/>
              <a:defRPr/>
            </a:pPr>
            <a:r>
              <a:rPr lang="pt-BR" altLang="pt-BR" sz="2200" b="1" dirty="0"/>
              <a:t>As Sobras de recursos devem ser transferidas para o partido político e sua comprovação deve constar na Prestação de contas final do candidato, com exceção dos recursos do FEFC;</a:t>
            </a:r>
          </a:p>
        </p:txBody>
      </p:sp>
      <p:sp>
        <p:nvSpPr>
          <p:cNvPr id="6" name="CaixaDeTexto 5">
            <a:extLst>
              <a:ext uri="{FF2B5EF4-FFF2-40B4-BE49-F238E27FC236}">
                <a16:creationId xmlns="" xmlns:a16="http://schemas.microsoft.com/office/drawing/2014/main" id="{8F5AF1F4-D2FF-43DB-9EC2-772AC766ADF2}"/>
              </a:ext>
            </a:extLst>
          </p:cNvPr>
          <p:cNvSpPr txBox="1"/>
          <p:nvPr/>
        </p:nvSpPr>
        <p:spPr>
          <a:xfrm>
            <a:off x="1391764" y="3588439"/>
            <a:ext cx="8620398" cy="1107996"/>
          </a:xfrm>
          <a:prstGeom prst="rect">
            <a:avLst/>
          </a:prstGeom>
          <a:noFill/>
        </p:spPr>
        <p:txBody>
          <a:bodyPr wrap="square">
            <a:spAutoFit/>
          </a:bodyPr>
          <a:lstStyle/>
          <a:p>
            <a:pPr marL="885825" lvl="1" indent="-342900" algn="just">
              <a:buFont typeface="Arial" panose="020B0604020202020204" pitchFamily="34" charset="0"/>
              <a:buChar char="•"/>
              <a:defRPr/>
            </a:pPr>
            <a:r>
              <a:rPr lang="pt-BR" altLang="pt-BR" sz="2200" b="1" dirty="0"/>
              <a:t>O Candidato que não prestar contas está impedido de receber a Certidão de Quitação Eleitoral e se eleito não será diplomado até que elas sejam julgadas;</a:t>
            </a:r>
          </a:p>
        </p:txBody>
      </p:sp>
      <p:sp>
        <p:nvSpPr>
          <p:cNvPr id="7" name="CaixaDeTexto 6">
            <a:extLst>
              <a:ext uri="{FF2B5EF4-FFF2-40B4-BE49-F238E27FC236}">
                <a16:creationId xmlns="" xmlns:a16="http://schemas.microsoft.com/office/drawing/2014/main" id="{5C8E1D80-FD11-4E96-ACB2-CE1AFBC57736}"/>
              </a:ext>
            </a:extLst>
          </p:cNvPr>
          <p:cNvSpPr txBox="1"/>
          <p:nvPr/>
        </p:nvSpPr>
        <p:spPr>
          <a:xfrm>
            <a:off x="1551002" y="4905458"/>
            <a:ext cx="8453137" cy="769441"/>
          </a:xfrm>
          <a:prstGeom prst="rect">
            <a:avLst/>
          </a:prstGeom>
          <a:noFill/>
        </p:spPr>
        <p:txBody>
          <a:bodyPr wrap="square">
            <a:spAutoFit/>
          </a:bodyPr>
          <a:lstStyle/>
          <a:p>
            <a:pPr marL="885825" lvl="1" indent="-342900" algn="just">
              <a:buFont typeface="Arial" panose="020B0604020202020204" pitchFamily="34" charset="0"/>
              <a:buChar char="•"/>
              <a:defRPr/>
            </a:pPr>
            <a:r>
              <a:rPr lang="pt-BR" altLang="pt-BR" sz="2200" b="1" dirty="0"/>
              <a:t>As contas podem ser julgadas como </a:t>
            </a:r>
            <a:r>
              <a:rPr lang="pt-BR" altLang="pt-BR" sz="2200" b="1" dirty="0">
                <a:effectLst>
                  <a:outerShdw blurRad="38100" dist="38100" dir="2700000" algn="tl">
                    <a:srgbClr val="000000">
                      <a:alpha val="43137"/>
                    </a:srgbClr>
                  </a:outerShdw>
                </a:effectLst>
              </a:rPr>
              <a:t>APROVADAS, APROVADAS COM RESSALVAS e REJEITADAS.</a:t>
            </a:r>
          </a:p>
        </p:txBody>
      </p:sp>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130680"/>
            <a:ext cx="1980836" cy="1485627"/>
          </a:xfrm>
          <a:prstGeom prst="rect">
            <a:avLst/>
          </a:prstGeom>
        </p:spPr>
      </p:pic>
      <p:sp>
        <p:nvSpPr>
          <p:cNvPr id="9"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3169731" y="687563"/>
            <a:ext cx="5762038" cy="6463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pt-BR" altLang="pt-BR" sz="3600" b="1" dirty="0">
                <a:solidFill>
                  <a:srgbClr val="FF0000"/>
                </a:solidFill>
                <a:latin typeface="+mj-lt"/>
              </a:rPr>
              <a:t>PONTOS IMPORTANTES</a:t>
            </a:r>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5" name="CaixaDeTexto 4">
            <a:extLst>
              <a:ext uri="{FF2B5EF4-FFF2-40B4-BE49-F238E27FC236}">
                <a16:creationId xmlns="" xmlns:a16="http://schemas.microsoft.com/office/drawing/2014/main" id="{9F76B380-A372-4174-B828-3E9FC0DD9F2D}"/>
              </a:ext>
            </a:extLst>
          </p:cNvPr>
          <p:cNvSpPr txBox="1"/>
          <p:nvPr/>
        </p:nvSpPr>
        <p:spPr>
          <a:xfrm>
            <a:off x="1314747" y="3837240"/>
            <a:ext cx="8714366" cy="1107996"/>
          </a:xfrm>
          <a:prstGeom prst="rect">
            <a:avLst/>
          </a:prstGeom>
          <a:noFill/>
        </p:spPr>
        <p:txBody>
          <a:bodyPr wrap="square">
            <a:spAutoFit/>
          </a:bodyPr>
          <a:lstStyle/>
          <a:p>
            <a:pPr marL="828675" lvl="1" indent="-285750" algn="just" eaLnBrk="1" hangingPunct="1">
              <a:buFont typeface="Arial" panose="020B0604020202020204" pitchFamily="34" charset="0"/>
              <a:buChar char="•"/>
              <a:defRPr/>
            </a:pPr>
            <a:r>
              <a:rPr lang="pt-BR" altLang="pt-BR" sz="2200" b="1" dirty="0"/>
              <a:t>A Justiça Eleitoral divulgará os nomes dos candidatos inadimplentes por prestação de contas, não diplomando enquanto não apresentar a Prestação de Contas;</a:t>
            </a:r>
          </a:p>
        </p:txBody>
      </p:sp>
      <p:sp>
        <p:nvSpPr>
          <p:cNvPr id="6" name="CaixaDeTexto 5">
            <a:extLst>
              <a:ext uri="{FF2B5EF4-FFF2-40B4-BE49-F238E27FC236}">
                <a16:creationId xmlns="" xmlns:a16="http://schemas.microsoft.com/office/drawing/2014/main" id="{C03932D0-E142-4D53-891B-A9B79B6C6521}"/>
              </a:ext>
            </a:extLst>
          </p:cNvPr>
          <p:cNvSpPr txBox="1"/>
          <p:nvPr/>
        </p:nvSpPr>
        <p:spPr>
          <a:xfrm>
            <a:off x="1334041" y="5157192"/>
            <a:ext cx="8695072" cy="769441"/>
          </a:xfrm>
          <a:prstGeom prst="rect">
            <a:avLst/>
          </a:prstGeom>
          <a:noFill/>
        </p:spPr>
        <p:txBody>
          <a:bodyPr wrap="square">
            <a:spAutoFit/>
          </a:bodyPr>
          <a:lstStyle/>
          <a:p>
            <a:pPr marL="828675" lvl="1" indent="-285750" algn="just" eaLnBrk="1" hangingPunct="1">
              <a:buFont typeface="Arial" panose="020B0604020202020204" pitchFamily="34" charset="0"/>
              <a:buChar char="•"/>
              <a:defRPr/>
            </a:pPr>
            <a:r>
              <a:rPr lang="pt-BR" altLang="pt-BR" sz="2200" b="1" dirty="0"/>
              <a:t>Impede a obtenção da certidão de quitação eleitoral, a partir do dia imediato ao término do prazo para apresentação das contas.</a:t>
            </a:r>
          </a:p>
        </p:txBody>
      </p:sp>
      <p:pic>
        <p:nvPicPr>
          <p:cNvPr id="7" name="Imagem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544" y="130680"/>
            <a:ext cx="1980836" cy="1485627"/>
          </a:xfrm>
          <a:prstGeom prst="rect">
            <a:avLst/>
          </a:prstGeom>
        </p:spPr>
      </p:pic>
      <p:sp>
        <p:nvSpPr>
          <p:cNvPr id="8"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3261171" y="687563"/>
            <a:ext cx="5762038" cy="6463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pt-BR" altLang="pt-BR" sz="3600" b="1" dirty="0">
                <a:solidFill>
                  <a:srgbClr val="FF0000"/>
                </a:solidFill>
                <a:latin typeface="+mj-lt"/>
              </a:rPr>
              <a:t>PONTOS IMPORTANTES</a:t>
            </a:r>
          </a:p>
        </p:txBody>
      </p:sp>
      <p:sp>
        <p:nvSpPr>
          <p:cNvPr id="9" name="CaixaDeTexto 8">
            <a:extLst>
              <a:ext uri="{FF2B5EF4-FFF2-40B4-BE49-F238E27FC236}">
                <a16:creationId xmlns="" xmlns:a16="http://schemas.microsoft.com/office/drawing/2014/main" id="{1639455E-6F97-4587-846A-112491EDD864}"/>
              </a:ext>
            </a:extLst>
          </p:cNvPr>
          <p:cNvSpPr txBox="1"/>
          <p:nvPr/>
        </p:nvSpPr>
        <p:spPr>
          <a:xfrm>
            <a:off x="1376986" y="1916832"/>
            <a:ext cx="8684346" cy="1785104"/>
          </a:xfrm>
          <a:prstGeom prst="rect">
            <a:avLst/>
          </a:prstGeom>
          <a:noFill/>
        </p:spPr>
        <p:txBody>
          <a:bodyPr wrap="square">
            <a:spAutoFit/>
          </a:bodyPr>
          <a:lstStyle/>
          <a:p>
            <a:pPr marL="828675" lvl="1" indent="-285750" algn="just" eaLnBrk="1" hangingPunct="1">
              <a:buFont typeface="Arial" panose="020B0604020202020204" pitchFamily="34" charset="0"/>
              <a:buChar char="•"/>
              <a:defRPr/>
            </a:pPr>
            <a:r>
              <a:rPr lang="pt-BR" altLang="pt-BR" sz="2200" b="1" dirty="0">
                <a:solidFill>
                  <a:srgbClr val="FF0000"/>
                </a:solidFill>
              </a:rPr>
              <a:t>Os Candidatos que tiverem suas contas rejeitadas, a Justiça Eleitoral enviará cópia do processo ao Ministério Público, que apurará o motivo da rejeição e o candidato estará sujeito à perda do mandato, se for detectado abuso de poder econômico, e o partido político sujeito à perda da quota do Fundo Partidário.</a:t>
            </a:r>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6" name="Título 1"/>
          <p:cNvSpPr txBox="1">
            <a:spLocks/>
          </p:cNvSpPr>
          <p:nvPr/>
        </p:nvSpPr>
        <p:spPr>
          <a:xfrm>
            <a:off x="1277441" y="1"/>
            <a:ext cx="7620000" cy="979714"/>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lang="pt-BR" altLang="pt-BR" sz="2600" b="1" dirty="0" smtClean="0">
                <a:solidFill>
                  <a:schemeClr val="accent1"/>
                </a:solidFill>
                <a:latin typeface="+mj-lt"/>
                <a:cs typeface="Arial" panose="020B0604020202020204" pitchFamily="34" charset="0"/>
              </a:rPr>
              <a:t>LEGISLAÇÃO APLICÁVEL </a:t>
            </a:r>
            <a:br>
              <a:rPr lang="pt-BR" altLang="pt-BR" sz="2600" b="1" dirty="0" smtClean="0">
                <a:solidFill>
                  <a:schemeClr val="accent1"/>
                </a:solidFill>
                <a:latin typeface="+mj-lt"/>
                <a:cs typeface="Arial" panose="020B0604020202020204" pitchFamily="34" charset="0"/>
              </a:rPr>
            </a:br>
            <a:r>
              <a:rPr lang="pt-BR" altLang="pt-BR" sz="2600" b="1" dirty="0" smtClean="0">
                <a:solidFill>
                  <a:schemeClr val="accent1"/>
                </a:solidFill>
                <a:latin typeface="+mj-lt"/>
                <a:cs typeface="Arial" panose="020B0604020202020204" pitchFamily="34" charset="0"/>
              </a:rPr>
              <a:t>ELEIÇÕES 2020</a:t>
            </a:r>
            <a:endParaRPr lang="pt-BR" altLang="pt-BR" sz="2600" b="1" dirty="0">
              <a:solidFill>
                <a:schemeClr val="accent1"/>
              </a:solidFill>
              <a:latin typeface="+mj-lt"/>
              <a:cs typeface="Arial" panose="020B0604020202020204" pitchFamily="34" charset="0"/>
            </a:endParaRPr>
          </a:p>
        </p:txBody>
      </p:sp>
      <p:sp>
        <p:nvSpPr>
          <p:cNvPr id="8" name="Espaço Reservado para Conteúdo 2">
            <a:extLst>
              <a:ext uri="{FF2B5EF4-FFF2-40B4-BE49-F238E27FC236}">
                <a16:creationId xmlns="" xmlns:a16="http://schemas.microsoft.com/office/drawing/2014/main" id="{D01A6B6E-36ED-4EFA-8B2B-9C51010F7795}"/>
              </a:ext>
            </a:extLst>
          </p:cNvPr>
          <p:cNvSpPr txBox="1">
            <a:spLocks noChangeArrowheads="1"/>
          </p:cNvSpPr>
          <p:nvPr/>
        </p:nvSpPr>
        <p:spPr bwMode="auto">
          <a:xfrm>
            <a:off x="905860" y="1291189"/>
            <a:ext cx="8075240" cy="4896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pPr>
            <a:endParaRPr lang="pt-BR" altLang="pt-BR" sz="1800" b="1" u="sng" dirty="0">
              <a:solidFill>
                <a:srgbClr val="FF0000"/>
              </a:solidFill>
            </a:endParaRPr>
          </a:p>
          <a:p>
            <a:pPr>
              <a:spcBef>
                <a:spcPct val="0"/>
              </a:spcBef>
            </a:pPr>
            <a:r>
              <a:rPr lang="pt-BR" altLang="pt-BR" sz="1600" b="1" dirty="0"/>
              <a:t>Resolução TSE nº 23.606/19</a:t>
            </a:r>
            <a:r>
              <a:rPr lang="pt-BR" altLang="pt-BR" sz="1600" dirty="0"/>
              <a:t> - Dispõe sobre o Calendário Eleitoral </a:t>
            </a:r>
            <a:r>
              <a:rPr lang="pt-BR" altLang="pt-BR" sz="1600" dirty="0">
                <a:solidFill>
                  <a:srgbClr val="FF0000"/>
                </a:solidFill>
              </a:rPr>
              <a:t>(</a:t>
            </a:r>
            <a:r>
              <a:rPr lang="pt-BR" altLang="pt-BR" sz="1600" b="1" dirty="0">
                <a:solidFill>
                  <a:srgbClr val="FF0000"/>
                </a:solidFill>
              </a:rPr>
              <a:t>Atualizada pela EC 107/2020);</a:t>
            </a:r>
          </a:p>
          <a:p>
            <a:pPr>
              <a:spcBef>
                <a:spcPct val="0"/>
              </a:spcBef>
            </a:pPr>
            <a:endParaRPr lang="pt-BR" altLang="pt-BR" sz="1600" b="1" u="sng" dirty="0">
              <a:solidFill>
                <a:srgbClr val="FF0000"/>
              </a:solidFill>
            </a:endParaRPr>
          </a:p>
          <a:p>
            <a:pPr>
              <a:spcBef>
                <a:spcPct val="0"/>
              </a:spcBef>
            </a:pPr>
            <a:r>
              <a:rPr lang="pt-BR" altLang="pt-BR" sz="1600" b="1" u="sng" dirty="0"/>
              <a:t>Resolução TSE 23.607/19 </a:t>
            </a:r>
            <a:r>
              <a:rPr lang="pt-BR" altLang="pt-BR" sz="1600" dirty="0"/>
              <a:t>– Disciplina a arrecadação, gastos e prestação de contas de candidatos e partidos políticos;</a:t>
            </a:r>
          </a:p>
          <a:p>
            <a:pPr>
              <a:spcBef>
                <a:spcPct val="0"/>
              </a:spcBef>
            </a:pPr>
            <a:endParaRPr lang="pt-BR" altLang="pt-BR" sz="1600" dirty="0"/>
          </a:p>
          <a:p>
            <a:pPr>
              <a:spcBef>
                <a:spcPct val="0"/>
              </a:spcBef>
            </a:pPr>
            <a:r>
              <a:rPr lang="pt-BR" altLang="pt-BR" sz="1600" b="1" dirty="0"/>
              <a:t>Lei Complementar 4737/65</a:t>
            </a:r>
            <a:r>
              <a:rPr lang="pt-BR" altLang="pt-BR" sz="1600" dirty="0"/>
              <a:t> – Código Eleitoral;</a:t>
            </a:r>
          </a:p>
          <a:p>
            <a:pPr>
              <a:spcBef>
                <a:spcPct val="0"/>
              </a:spcBef>
            </a:pPr>
            <a:endParaRPr lang="pt-BR" altLang="pt-BR" sz="1600" dirty="0"/>
          </a:p>
          <a:p>
            <a:pPr>
              <a:spcBef>
                <a:spcPct val="0"/>
              </a:spcBef>
            </a:pPr>
            <a:r>
              <a:rPr lang="pt-BR" altLang="pt-BR" sz="1600" b="1" dirty="0"/>
              <a:t>Lei Complementar 135/10</a:t>
            </a:r>
            <a:r>
              <a:rPr lang="pt-BR" altLang="pt-BR" sz="1600" dirty="0"/>
              <a:t> – Lei da Inelegibilidade;</a:t>
            </a:r>
          </a:p>
          <a:p>
            <a:pPr>
              <a:spcBef>
                <a:spcPct val="0"/>
              </a:spcBef>
            </a:pPr>
            <a:endParaRPr lang="pt-BR" altLang="pt-BR" sz="1600" dirty="0"/>
          </a:p>
          <a:p>
            <a:pPr>
              <a:spcBef>
                <a:spcPct val="0"/>
              </a:spcBef>
            </a:pPr>
            <a:r>
              <a:rPr lang="pt-BR" altLang="pt-BR" sz="1600" b="1" dirty="0"/>
              <a:t>Portaria TSE/SRF 74/2006</a:t>
            </a:r>
            <a:r>
              <a:rPr lang="pt-BR" altLang="pt-BR" sz="1600" dirty="0"/>
              <a:t> – Intercâmbio de Informações;</a:t>
            </a:r>
          </a:p>
          <a:p>
            <a:pPr>
              <a:spcBef>
                <a:spcPct val="0"/>
              </a:spcBef>
            </a:pPr>
            <a:endParaRPr lang="pt-BR" altLang="pt-BR" sz="1600" dirty="0"/>
          </a:p>
          <a:p>
            <a:pPr>
              <a:spcBef>
                <a:spcPct val="0"/>
              </a:spcBef>
            </a:pPr>
            <a:r>
              <a:rPr lang="pt-BR" altLang="pt-BR" sz="1600" b="1" dirty="0"/>
              <a:t>Comunicado Carta Circular Bacen 32.228/16</a:t>
            </a:r>
            <a:r>
              <a:rPr lang="pt-BR" altLang="pt-BR" sz="1600" dirty="0"/>
              <a:t>;</a:t>
            </a:r>
          </a:p>
          <a:p>
            <a:pPr>
              <a:spcBef>
                <a:spcPct val="0"/>
              </a:spcBef>
            </a:pPr>
            <a:endParaRPr lang="pt-BR" altLang="pt-BR" sz="1600" dirty="0"/>
          </a:p>
          <a:p>
            <a:pPr>
              <a:spcBef>
                <a:spcPct val="0"/>
              </a:spcBef>
            </a:pPr>
            <a:r>
              <a:rPr lang="pt-BR" altLang="pt-BR" sz="1600" b="1" dirty="0"/>
              <a:t>Resolução Bacen 4753/19.</a:t>
            </a:r>
          </a:p>
          <a:p>
            <a:pPr>
              <a:spcBef>
                <a:spcPct val="0"/>
              </a:spcBef>
            </a:pPr>
            <a:endParaRPr lang="pt-BR" altLang="pt-BR" sz="1600" b="1" dirty="0"/>
          </a:p>
          <a:p>
            <a:pPr>
              <a:spcBef>
                <a:spcPct val="0"/>
              </a:spcBef>
            </a:pPr>
            <a:r>
              <a:rPr lang="pt-BR" altLang="pt-BR" sz="1600" b="1" dirty="0"/>
              <a:t>Jurisprudências</a:t>
            </a:r>
            <a:endParaRPr lang="pt-BR" altLang="pt-BR" sz="1600" dirty="0"/>
          </a:p>
        </p:txBody>
      </p:sp>
    </p:spTree>
    <p:extLst>
      <p:ext uri="{BB962C8B-B14F-4D97-AF65-F5344CB8AC3E}">
        <p14:creationId xmlns="" xmlns:p14="http://schemas.microsoft.com/office/powerpoint/2010/main" val="393677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7" name="Picture 4" descr="A LEI DA VIDA - aviso importante - Wattpad">
            <a:extLst>
              <a:ext uri="{FF2B5EF4-FFF2-40B4-BE49-F238E27FC236}">
                <a16:creationId xmlns="" xmlns:a16="http://schemas.microsoft.com/office/drawing/2014/main" id="{474EEFF5-6AFD-40AA-8823-608F1D620B52}"/>
              </a:ext>
            </a:extLst>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58006" y="210922"/>
            <a:ext cx="4464496" cy="82552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5">
            <a:extLst>
              <a:ext uri="{FF2B5EF4-FFF2-40B4-BE49-F238E27FC236}">
                <a16:creationId xmlns="" xmlns:a16="http://schemas.microsoft.com/office/drawing/2014/main" id="{E3585CCB-8EFE-4337-ACF3-C323137861DD}"/>
              </a:ext>
            </a:extLst>
          </p:cNvPr>
          <p:cNvSpPr>
            <a:spLocks noChangeArrowheads="1"/>
          </p:cNvSpPr>
          <p:nvPr/>
        </p:nvSpPr>
        <p:spPr bwMode="auto">
          <a:xfrm>
            <a:off x="1037852" y="1628800"/>
            <a:ext cx="8353425" cy="4247317"/>
          </a:xfrm>
          <a:prstGeom prst="rect">
            <a:avLst/>
          </a:prstGeom>
          <a:noFill/>
          <a:ln>
            <a:noFill/>
          </a:ln>
          <a:effectLst>
            <a:prstShdw prst="shdw13" dist="53882" dir="13500000">
              <a:schemeClr val="bg2">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eaLnBrk="1" hangingPunct="1">
              <a:buFont typeface="Arial" panose="020B0604020202020204" pitchFamily="34" charset="0"/>
              <a:buChar char="•"/>
            </a:pPr>
            <a:r>
              <a:rPr lang="pt-BR" altLang="pt-BR" b="1" dirty="0"/>
              <a:t>Permissão Arrecadar (Vaquinha</a:t>
            </a:r>
            <a:r>
              <a:rPr lang="pt-BR" altLang="pt-BR" b="1" dirty="0" smtClean="0"/>
              <a:t>):</a:t>
            </a:r>
          </a:p>
          <a:p>
            <a:pPr marL="0" indent="0" eaLnBrk="1" hangingPunct="1"/>
            <a:r>
              <a:rPr lang="pt-BR" altLang="pt-BR" b="1" dirty="0">
                <a:solidFill>
                  <a:schemeClr val="accent1"/>
                </a:solidFill>
              </a:rPr>
              <a:t> </a:t>
            </a:r>
            <a:r>
              <a:rPr lang="pt-BR" altLang="pt-BR" b="1" dirty="0" smtClean="0">
                <a:solidFill>
                  <a:schemeClr val="accent1"/>
                </a:solidFill>
              </a:rPr>
              <a:t>    15/05</a:t>
            </a:r>
            <a:endParaRPr lang="pt-BR" altLang="pt-BR" b="1" dirty="0">
              <a:solidFill>
                <a:schemeClr val="accent1"/>
              </a:solidFill>
            </a:endParaRPr>
          </a:p>
          <a:p>
            <a:pPr marL="285750" indent="-285750" eaLnBrk="1" hangingPunct="1">
              <a:buFont typeface="Arial" panose="020B0604020202020204" pitchFamily="34" charset="0"/>
              <a:buChar char="•"/>
            </a:pPr>
            <a:endParaRPr lang="pt-BR" altLang="pt-BR" b="1" dirty="0">
              <a:solidFill>
                <a:srgbClr val="FF0000"/>
              </a:solidFill>
            </a:endParaRPr>
          </a:p>
          <a:p>
            <a:pPr marL="285750" indent="-285750" eaLnBrk="1" hangingPunct="1">
              <a:buFont typeface="Arial" panose="020B0604020202020204" pitchFamily="34" charset="0"/>
              <a:buChar char="•"/>
            </a:pPr>
            <a:r>
              <a:rPr lang="pt-BR" altLang="pt-BR" b="1" dirty="0"/>
              <a:t>Divulgação do FEFC</a:t>
            </a:r>
            <a:r>
              <a:rPr lang="pt-BR" altLang="pt-BR" b="1" dirty="0" smtClean="0"/>
              <a:t>:</a:t>
            </a:r>
          </a:p>
          <a:p>
            <a:pPr marL="0" indent="0" eaLnBrk="1" hangingPunct="1"/>
            <a:r>
              <a:rPr lang="pt-BR" altLang="pt-BR" b="1" dirty="0" smtClean="0">
                <a:solidFill>
                  <a:srgbClr val="FF6600"/>
                </a:solidFill>
              </a:rPr>
              <a:t>     </a:t>
            </a:r>
            <a:r>
              <a:rPr lang="pt-BR" altLang="pt-BR" b="1" dirty="0" smtClean="0">
                <a:solidFill>
                  <a:schemeClr val="accent1"/>
                </a:solidFill>
              </a:rPr>
              <a:t>18/06</a:t>
            </a:r>
            <a:endParaRPr lang="pt-BR" altLang="pt-BR" b="1" dirty="0">
              <a:solidFill>
                <a:schemeClr val="accent1"/>
              </a:solidFill>
            </a:endParaRPr>
          </a:p>
          <a:p>
            <a:pPr marL="285750" indent="-285750" eaLnBrk="1" hangingPunct="1">
              <a:buFont typeface="Arial" panose="020B0604020202020204" pitchFamily="34" charset="0"/>
              <a:buChar char="•"/>
            </a:pPr>
            <a:endParaRPr lang="pt-BR" altLang="pt-BR" b="1" dirty="0"/>
          </a:p>
          <a:p>
            <a:pPr marL="285750" indent="-285750" eaLnBrk="1" hangingPunct="1">
              <a:buFont typeface="Arial" panose="020B0604020202020204" pitchFamily="34" charset="0"/>
              <a:buChar char="•"/>
            </a:pPr>
            <a:r>
              <a:rPr lang="pt-BR" altLang="pt-BR" b="1" dirty="0"/>
              <a:t>Duração das Campanhas Eleitorais:</a:t>
            </a:r>
          </a:p>
          <a:p>
            <a:pPr marL="0" indent="0" eaLnBrk="1" hangingPunct="1"/>
            <a:r>
              <a:rPr lang="pt-BR" altLang="pt-BR" b="1" dirty="0"/>
              <a:t> </a:t>
            </a:r>
            <a:r>
              <a:rPr lang="pt-BR" altLang="pt-BR" b="1" dirty="0" smtClean="0"/>
              <a:t>    </a:t>
            </a:r>
            <a:r>
              <a:rPr lang="pt-BR" altLang="pt-BR" b="1" dirty="0" smtClean="0">
                <a:solidFill>
                  <a:schemeClr val="accent1"/>
                </a:solidFill>
              </a:rPr>
              <a:t>45 Dias</a:t>
            </a:r>
            <a:endParaRPr lang="pt-BR" altLang="pt-BR" b="1" dirty="0">
              <a:solidFill>
                <a:schemeClr val="accent1"/>
              </a:solidFill>
            </a:endParaRPr>
          </a:p>
          <a:p>
            <a:pPr marL="285750" indent="-285750" eaLnBrk="1" hangingPunct="1">
              <a:buFont typeface="Arial" panose="020B0604020202020204" pitchFamily="34" charset="0"/>
              <a:buChar char="•"/>
            </a:pPr>
            <a:endParaRPr lang="pt-BR" altLang="pt-BR" b="1" dirty="0">
              <a:solidFill>
                <a:srgbClr val="FF0000"/>
              </a:solidFill>
            </a:endParaRPr>
          </a:p>
          <a:p>
            <a:pPr marL="285750" indent="-285750" eaLnBrk="1" hangingPunct="1">
              <a:buFont typeface="Arial" panose="020B0604020202020204" pitchFamily="34" charset="0"/>
              <a:buChar char="•"/>
            </a:pPr>
            <a:r>
              <a:rPr lang="pt-BR" altLang="pt-BR" b="1" dirty="0"/>
              <a:t>Data das Convenções:</a:t>
            </a:r>
          </a:p>
          <a:p>
            <a:pPr marL="0" indent="0" eaLnBrk="1" hangingPunct="1"/>
            <a:r>
              <a:rPr lang="pt-BR" altLang="pt-BR" b="1" dirty="0"/>
              <a:t> </a:t>
            </a:r>
            <a:r>
              <a:rPr lang="pt-BR" altLang="pt-BR" b="1" dirty="0" smtClean="0"/>
              <a:t>    </a:t>
            </a:r>
            <a:r>
              <a:rPr lang="pt-BR" altLang="pt-BR" b="1" dirty="0" smtClean="0">
                <a:solidFill>
                  <a:schemeClr val="accent1"/>
                </a:solidFill>
              </a:rPr>
              <a:t>31/08 </a:t>
            </a:r>
            <a:r>
              <a:rPr lang="pt-BR" altLang="pt-BR" b="1" dirty="0">
                <a:solidFill>
                  <a:schemeClr val="accent1"/>
                </a:solidFill>
              </a:rPr>
              <a:t>a 16/09</a:t>
            </a:r>
          </a:p>
          <a:p>
            <a:pPr marL="285750" indent="-285750" eaLnBrk="1" hangingPunct="1">
              <a:buFont typeface="Arial" panose="020B0604020202020204" pitchFamily="34" charset="0"/>
              <a:buChar char="•"/>
            </a:pPr>
            <a:endParaRPr lang="pt-BR" altLang="pt-BR" b="1" dirty="0">
              <a:solidFill>
                <a:srgbClr val="FF0000"/>
              </a:solidFill>
            </a:endParaRPr>
          </a:p>
          <a:p>
            <a:pPr marL="285750" indent="-285750" eaLnBrk="1" hangingPunct="1">
              <a:buFont typeface="Arial" panose="020B0604020202020204" pitchFamily="34" charset="0"/>
              <a:buChar char="•"/>
            </a:pPr>
            <a:r>
              <a:rPr lang="pt-BR" altLang="pt-BR" b="1" dirty="0"/>
              <a:t>Registro de Candidaturas</a:t>
            </a:r>
            <a:r>
              <a:rPr lang="pt-BR" altLang="pt-BR" b="1" dirty="0" smtClean="0"/>
              <a:t>:</a:t>
            </a:r>
          </a:p>
          <a:p>
            <a:pPr marL="0" indent="0" eaLnBrk="1" hangingPunct="1"/>
            <a:r>
              <a:rPr lang="pt-BR" altLang="pt-BR" b="1" dirty="0" smtClean="0">
                <a:solidFill>
                  <a:schemeClr val="accent1"/>
                </a:solidFill>
              </a:rPr>
              <a:t>     Até </a:t>
            </a:r>
            <a:r>
              <a:rPr lang="pt-BR" altLang="pt-BR" b="1" dirty="0">
                <a:solidFill>
                  <a:schemeClr val="accent1"/>
                </a:solidFill>
              </a:rPr>
              <a:t>26/09</a:t>
            </a:r>
          </a:p>
          <a:p>
            <a:pPr marL="285750" indent="-285750" eaLnBrk="1" hangingPunct="1">
              <a:buFont typeface="Arial" panose="020B0604020202020204" pitchFamily="34" charset="0"/>
              <a:buChar char="•"/>
            </a:pPr>
            <a:endParaRPr lang="pt-BR" altLang="pt-BR" b="1" dirty="0">
              <a:solidFill>
                <a:srgbClr val="FF0000"/>
              </a:solidFill>
            </a:endParaRPr>
          </a:p>
        </p:txBody>
      </p:sp>
    </p:spTree>
    <p:extLst>
      <p:ext uri="{BB962C8B-B14F-4D97-AF65-F5344CB8AC3E}">
        <p14:creationId xmlns="" xmlns:p14="http://schemas.microsoft.com/office/powerpoint/2010/main" val="3936779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7" name="Picture 4" descr="A LEI DA VIDA - aviso importante - Wattpad">
            <a:extLst>
              <a:ext uri="{FF2B5EF4-FFF2-40B4-BE49-F238E27FC236}">
                <a16:creationId xmlns="" xmlns:a16="http://schemas.microsoft.com/office/drawing/2014/main" id="{474EEFF5-6AFD-40AA-8823-608F1D620B52}"/>
              </a:ext>
            </a:extLst>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58006" y="210922"/>
            <a:ext cx="4464496" cy="82552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5">
            <a:extLst>
              <a:ext uri="{FF2B5EF4-FFF2-40B4-BE49-F238E27FC236}">
                <a16:creationId xmlns="" xmlns:a16="http://schemas.microsoft.com/office/drawing/2014/main" id="{E3585CCB-8EFE-4337-ACF3-C323137861DD}"/>
              </a:ext>
            </a:extLst>
          </p:cNvPr>
          <p:cNvSpPr>
            <a:spLocks noChangeArrowheads="1"/>
          </p:cNvSpPr>
          <p:nvPr/>
        </p:nvSpPr>
        <p:spPr bwMode="auto">
          <a:xfrm>
            <a:off x="611235" y="1487839"/>
            <a:ext cx="8353425" cy="5539978"/>
          </a:xfrm>
          <a:prstGeom prst="rect">
            <a:avLst/>
          </a:prstGeom>
          <a:noFill/>
          <a:ln>
            <a:noFill/>
          </a:ln>
          <a:effectLst>
            <a:prstShdw prst="shdw13" dist="53882" dir="13500000">
              <a:schemeClr val="bg2">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buFont typeface="Arial" panose="020B0604020202020204" pitchFamily="34" charset="0"/>
              <a:buChar char="•"/>
            </a:pPr>
            <a:r>
              <a:rPr lang="pt-BR" altLang="pt-BR" b="1" dirty="0"/>
              <a:t>Propaganda:</a:t>
            </a:r>
          </a:p>
          <a:p>
            <a:pPr marL="0" indent="0"/>
            <a:r>
              <a:rPr lang="pt-BR" altLang="pt-BR" b="1" dirty="0"/>
              <a:t>     </a:t>
            </a:r>
            <a:r>
              <a:rPr lang="pt-BR" altLang="pt-BR" b="1" dirty="0">
                <a:solidFill>
                  <a:schemeClr val="accent1"/>
                </a:solidFill>
              </a:rPr>
              <a:t>a partir de 26/09 (regras preliminares</a:t>
            </a:r>
            <a:r>
              <a:rPr lang="pt-BR" altLang="pt-BR" b="1" dirty="0" smtClean="0">
                <a:solidFill>
                  <a:schemeClr val="accent1"/>
                </a:solidFill>
              </a:rPr>
              <a:t>)</a:t>
            </a:r>
          </a:p>
          <a:p>
            <a:pPr marL="0" indent="0"/>
            <a:endParaRPr lang="pt-BR" altLang="pt-BR" b="1" dirty="0">
              <a:solidFill>
                <a:schemeClr val="accent1"/>
              </a:solidFill>
            </a:endParaRPr>
          </a:p>
          <a:p>
            <a:pPr marL="285750" indent="-285750">
              <a:buFont typeface="Arial" panose="020B0604020202020204" pitchFamily="34" charset="0"/>
              <a:buChar char="•"/>
            </a:pPr>
            <a:r>
              <a:rPr lang="pt-BR" altLang="pt-BR" b="1" dirty="0"/>
              <a:t>Eleições Primeiro Turno:</a:t>
            </a:r>
          </a:p>
          <a:p>
            <a:pPr marL="0" indent="0"/>
            <a:r>
              <a:rPr lang="pt-BR" altLang="pt-BR" b="1" dirty="0" smtClean="0">
                <a:solidFill>
                  <a:schemeClr val="accent1"/>
                </a:solidFill>
              </a:rPr>
              <a:t>     15/11</a:t>
            </a:r>
          </a:p>
          <a:p>
            <a:pPr marL="0" indent="0"/>
            <a:endParaRPr lang="pt-BR" altLang="pt-BR" b="1" dirty="0" smtClean="0"/>
          </a:p>
          <a:p>
            <a:pPr marL="285750" indent="-285750">
              <a:buFont typeface="Arial" panose="020B0604020202020204" pitchFamily="34" charset="0"/>
              <a:buChar char="•"/>
            </a:pPr>
            <a:r>
              <a:rPr lang="pt-BR" altLang="pt-BR" b="1" dirty="0" smtClean="0"/>
              <a:t>Eleições </a:t>
            </a:r>
            <a:r>
              <a:rPr lang="pt-BR" altLang="pt-BR" b="1" dirty="0"/>
              <a:t>Segundo Turno:</a:t>
            </a:r>
          </a:p>
          <a:p>
            <a:pPr marL="0" indent="0"/>
            <a:r>
              <a:rPr lang="pt-BR" altLang="pt-BR" b="1" dirty="0" smtClean="0">
                <a:solidFill>
                  <a:schemeClr val="accent1"/>
                </a:solidFill>
              </a:rPr>
              <a:t>     29/11</a:t>
            </a:r>
          </a:p>
          <a:p>
            <a:pPr marL="0" indent="0"/>
            <a:endParaRPr lang="pt-BR" altLang="pt-BR" b="1" dirty="0">
              <a:solidFill>
                <a:schemeClr val="accent1"/>
              </a:solidFill>
            </a:endParaRPr>
          </a:p>
          <a:p>
            <a:pPr marL="285750" indent="-285750">
              <a:buFont typeface="Arial" panose="020B0604020202020204" pitchFamily="34" charset="0"/>
              <a:buChar char="•"/>
            </a:pPr>
            <a:r>
              <a:rPr lang="pt-BR" altLang="pt-BR" b="1" dirty="0"/>
              <a:t>Entrega da Prestação de Contas:</a:t>
            </a:r>
          </a:p>
          <a:p>
            <a:pPr marL="0" indent="0"/>
            <a:r>
              <a:rPr lang="pt-BR" altLang="pt-BR" b="1" dirty="0"/>
              <a:t> </a:t>
            </a:r>
            <a:r>
              <a:rPr lang="pt-BR" altLang="pt-BR" b="1" dirty="0" smtClean="0">
                <a:solidFill>
                  <a:schemeClr val="accent1"/>
                </a:solidFill>
              </a:rPr>
              <a:t>    Até 15 de Dezembro</a:t>
            </a:r>
          </a:p>
          <a:p>
            <a:pPr marL="0" indent="0"/>
            <a:endParaRPr lang="pt-BR" altLang="pt-BR" b="1" dirty="0">
              <a:solidFill>
                <a:schemeClr val="accent1"/>
              </a:solidFill>
            </a:endParaRPr>
          </a:p>
          <a:p>
            <a:pPr marL="285750" indent="-285750">
              <a:buFont typeface="Arial" panose="020B0604020202020204" pitchFamily="34" charset="0"/>
              <a:buChar char="•"/>
            </a:pPr>
            <a:r>
              <a:rPr lang="pt-BR" altLang="pt-BR" b="1" dirty="0"/>
              <a:t>Diplomação:</a:t>
            </a:r>
          </a:p>
          <a:p>
            <a:pPr marL="0" indent="0"/>
            <a:r>
              <a:rPr lang="pt-BR" altLang="pt-BR" b="1" dirty="0" smtClean="0">
                <a:solidFill>
                  <a:schemeClr val="accent1"/>
                </a:solidFill>
              </a:rPr>
              <a:t>    18 </a:t>
            </a:r>
            <a:r>
              <a:rPr lang="pt-BR" altLang="pt-BR" b="1" dirty="0">
                <a:solidFill>
                  <a:schemeClr val="accent1"/>
                </a:solidFill>
              </a:rPr>
              <a:t>de Dezembro</a:t>
            </a:r>
          </a:p>
          <a:p>
            <a:pPr marL="0" indent="0"/>
            <a:endParaRPr lang="pt-BR" altLang="pt-BR" b="1" dirty="0">
              <a:solidFill>
                <a:schemeClr val="accent1"/>
              </a:solidFill>
            </a:endParaRPr>
          </a:p>
          <a:p>
            <a:pPr marL="285750" indent="-285750">
              <a:buFont typeface="Arial" panose="020B0604020202020204" pitchFamily="34" charset="0"/>
              <a:buChar char="•"/>
            </a:pPr>
            <a:endParaRPr lang="pt-BR" altLang="pt-BR" b="1" dirty="0">
              <a:solidFill>
                <a:schemeClr val="accent1"/>
              </a:solidFill>
            </a:endParaRPr>
          </a:p>
          <a:p>
            <a:pPr marL="0" indent="0"/>
            <a:endParaRPr lang="pt-BR" altLang="pt-BR" b="1" dirty="0">
              <a:solidFill>
                <a:schemeClr val="accent1"/>
              </a:solidFill>
            </a:endParaRPr>
          </a:p>
          <a:p>
            <a:pPr marL="0" indent="0"/>
            <a:endParaRPr lang="pt-BR" altLang="pt-BR" b="1" dirty="0">
              <a:solidFill>
                <a:schemeClr val="accent1"/>
              </a:solidFill>
            </a:endParaRPr>
          </a:p>
          <a:p>
            <a:pPr marL="285750" indent="-285750" eaLnBrk="1" hangingPunct="1">
              <a:buFont typeface="Arial" panose="020B0604020202020204" pitchFamily="34" charset="0"/>
              <a:buChar char="•"/>
            </a:pPr>
            <a:endParaRPr lang="pt-BR" altLang="pt-BR" b="1" dirty="0">
              <a:solidFill>
                <a:schemeClr val="accent1"/>
              </a:solidFill>
            </a:endParaRPr>
          </a:p>
        </p:txBody>
      </p:sp>
    </p:spTree>
    <p:extLst>
      <p:ext uri="{BB962C8B-B14F-4D97-AF65-F5344CB8AC3E}">
        <p14:creationId xmlns="" xmlns:p14="http://schemas.microsoft.com/office/powerpoint/2010/main" val="393677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9" name="Rectangle 4">
            <a:extLst>
              <a:ext uri="{FF2B5EF4-FFF2-40B4-BE49-F238E27FC236}">
                <a16:creationId xmlns="" xmlns:a16="http://schemas.microsoft.com/office/drawing/2014/main" id="{AD69EF19-9D34-46E7-AA47-A64AA1D05358}"/>
              </a:ext>
            </a:extLst>
          </p:cNvPr>
          <p:cNvSpPr>
            <a:spLocks noChangeArrowheads="1"/>
          </p:cNvSpPr>
          <p:nvPr/>
        </p:nvSpPr>
        <p:spPr bwMode="auto">
          <a:xfrm>
            <a:off x="665419" y="234198"/>
            <a:ext cx="8639038" cy="923330"/>
          </a:xfrm>
          <a:prstGeom prst="rect">
            <a:avLst/>
          </a:prstGeom>
          <a:noFill/>
          <a:ln>
            <a:noFill/>
          </a:ln>
          <a:effectLst>
            <a:prstShdw prst="shdw13" dist="53882" dir="13500000">
              <a:schemeClr val="bg2">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t-BR" altLang="pt-BR" sz="2600" b="1" dirty="0">
                <a:solidFill>
                  <a:schemeClr val="accent1"/>
                </a:solidFill>
                <a:latin typeface="+mj-lt"/>
              </a:rPr>
              <a:t>A IMPORTÂNCIA DA CONTABILIDADE NO PROCESSO ELEITORAL</a:t>
            </a:r>
            <a:r>
              <a:rPr lang="pt-BR" altLang="pt-BR" sz="2800" dirty="0">
                <a:solidFill>
                  <a:schemeClr val="accent1"/>
                </a:solidFill>
              </a:rPr>
              <a:t/>
            </a:r>
            <a:br>
              <a:rPr lang="pt-BR" altLang="pt-BR" sz="2800" dirty="0">
                <a:solidFill>
                  <a:schemeClr val="accent1"/>
                </a:solidFill>
              </a:rPr>
            </a:br>
            <a:endParaRPr lang="pt-BR" altLang="pt-BR" sz="2800" dirty="0">
              <a:solidFill>
                <a:schemeClr val="accent1"/>
              </a:solidFill>
            </a:endParaRPr>
          </a:p>
        </p:txBody>
      </p:sp>
      <p:sp>
        <p:nvSpPr>
          <p:cNvPr id="11" name="CaixaDeTexto 10">
            <a:extLst>
              <a:ext uri="{FF2B5EF4-FFF2-40B4-BE49-F238E27FC236}">
                <a16:creationId xmlns="" xmlns:a16="http://schemas.microsoft.com/office/drawing/2014/main" id="{EBCB5122-8F73-432B-84AD-76B4DCF8CC51}"/>
              </a:ext>
            </a:extLst>
          </p:cNvPr>
          <p:cNvSpPr txBox="1"/>
          <p:nvPr/>
        </p:nvSpPr>
        <p:spPr>
          <a:xfrm>
            <a:off x="707946" y="1235684"/>
            <a:ext cx="8350200" cy="1323439"/>
          </a:xfrm>
          <a:prstGeom prst="rect">
            <a:avLst/>
          </a:prstGeom>
          <a:noFill/>
        </p:spPr>
        <p:txBody>
          <a:bodyPr wrap="square">
            <a:spAutoFit/>
          </a:bodyPr>
          <a:lstStyle/>
          <a:p>
            <a:pPr algn="just" eaLnBrk="1" hangingPunct="1">
              <a:spcBef>
                <a:spcPct val="20000"/>
              </a:spcBef>
            </a:pPr>
            <a:r>
              <a:rPr lang="pt-BR" altLang="pt-BR" sz="2000" dirty="0">
                <a:latin typeface="Arial" panose="020B0604020202020204" pitchFamily="34" charset="0"/>
                <a:cs typeface="Arial" panose="020B0604020202020204" pitchFamily="34" charset="0"/>
              </a:rPr>
              <a:t>Há alguns anos a classe contábil vem participando ativamente do processo eleitoral, atuando junto a instituições como a OAB, MPF, TRE, dentre outras, sempre visando disponibilizar os seus conhecimentos em prol de uma prestação de contas mais limpa e </a:t>
            </a:r>
            <a:r>
              <a:rPr lang="pt-BR" altLang="pt-BR" sz="2000" dirty="0">
                <a:solidFill>
                  <a:schemeClr val="accent3"/>
                </a:solidFill>
                <a:latin typeface="Arial" panose="020B0604020202020204" pitchFamily="34" charset="0"/>
                <a:cs typeface="Arial" panose="020B0604020202020204" pitchFamily="34" charset="0"/>
              </a:rPr>
              <a:t>Transparente.</a:t>
            </a:r>
          </a:p>
        </p:txBody>
      </p:sp>
      <p:sp>
        <p:nvSpPr>
          <p:cNvPr id="12" name="CaixaDeTexto 11">
            <a:extLst>
              <a:ext uri="{FF2B5EF4-FFF2-40B4-BE49-F238E27FC236}">
                <a16:creationId xmlns="" xmlns:a16="http://schemas.microsoft.com/office/drawing/2014/main" id="{368F23C5-1998-48A3-9CA2-D0DAF8F6C9C4}"/>
              </a:ext>
            </a:extLst>
          </p:cNvPr>
          <p:cNvSpPr txBox="1"/>
          <p:nvPr/>
        </p:nvSpPr>
        <p:spPr>
          <a:xfrm>
            <a:off x="747134" y="2702815"/>
            <a:ext cx="8268318" cy="1015663"/>
          </a:xfrm>
          <a:prstGeom prst="rect">
            <a:avLst/>
          </a:prstGeom>
          <a:noFill/>
        </p:spPr>
        <p:txBody>
          <a:bodyPr wrap="square">
            <a:spAutoFit/>
          </a:bodyPr>
          <a:lstStyle/>
          <a:p>
            <a:pPr algn="just" eaLnBrk="1" hangingPunct="1">
              <a:spcBef>
                <a:spcPct val="0"/>
              </a:spcBef>
              <a:buFontTx/>
              <a:buNone/>
            </a:pPr>
            <a:r>
              <a:rPr lang="pt-BR" altLang="pt-BR" sz="2000" dirty="0">
                <a:latin typeface="Arial" panose="020B0604020202020204" pitchFamily="34" charset="0"/>
                <a:cs typeface="Arial" panose="020B0604020202020204" pitchFamily="34" charset="0"/>
              </a:rPr>
              <a:t>A obrigatoriedade de que cada prestação de contas eleitoral seja firmada por </a:t>
            </a:r>
            <a:r>
              <a:rPr lang="pt-BR" altLang="pt-BR" sz="2000" dirty="0">
                <a:solidFill>
                  <a:schemeClr val="accent3"/>
                </a:solidFill>
                <a:latin typeface="Arial" panose="020B0604020202020204" pitchFamily="34" charset="0"/>
                <a:cs typeface="Arial" panose="020B0604020202020204" pitchFamily="34" charset="0"/>
              </a:rPr>
              <a:t>Profissionais de Contabilidade </a:t>
            </a:r>
            <a:r>
              <a:rPr lang="pt-BR" altLang="pt-BR" sz="2000" dirty="0">
                <a:latin typeface="Arial" panose="020B0604020202020204" pitchFamily="34" charset="0"/>
                <a:cs typeface="Arial" panose="020B0604020202020204" pitchFamily="34" charset="0"/>
              </a:rPr>
              <a:t>é uma reivindicação antiga da nossa classe.</a:t>
            </a:r>
          </a:p>
        </p:txBody>
      </p:sp>
      <p:sp>
        <p:nvSpPr>
          <p:cNvPr id="13" name="CaixaDeTexto 6">
            <a:extLst>
              <a:ext uri="{FF2B5EF4-FFF2-40B4-BE49-F238E27FC236}">
                <a16:creationId xmlns="" xmlns:a16="http://schemas.microsoft.com/office/drawing/2014/main" id="{C671CE82-3A96-4FC0-9E30-385BBB9125EB}"/>
              </a:ext>
            </a:extLst>
          </p:cNvPr>
          <p:cNvSpPr txBox="1">
            <a:spLocks noChangeArrowheads="1"/>
          </p:cNvSpPr>
          <p:nvPr/>
        </p:nvSpPr>
        <p:spPr bwMode="auto">
          <a:xfrm>
            <a:off x="674268" y="4005064"/>
            <a:ext cx="8465433" cy="466725"/>
          </a:xfrm>
          <a:prstGeom prst="rect">
            <a:avLst/>
          </a:prstGeom>
          <a:noFill/>
          <a:ln w="9525">
            <a:solidFill>
              <a:schemeClr val="accent1"/>
            </a:solidFill>
            <a:miter lim="800000"/>
            <a:headEnd/>
            <a:tailEnd/>
          </a:ln>
          <a:extLst>
            <a:ext uri="{909E8E84-426E-40DD-AFC4-6F175D3DCCD1}">
              <a14:hiddenFill xmlns=""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t-BR" altLang="pt-BR" sz="2400" b="1" dirty="0">
                <a:solidFill>
                  <a:srgbClr val="FF0000"/>
                </a:solidFill>
              </a:rPr>
              <a:t>CONTABILIDADE</a:t>
            </a:r>
            <a:r>
              <a:rPr lang="pt-BR" altLang="pt-BR" sz="2400" dirty="0"/>
              <a:t> → </a:t>
            </a:r>
            <a:r>
              <a:rPr lang="pt-BR" altLang="pt-BR" sz="2400" b="1" dirty="0">
                <a:solidFill>
                  <a:schemeClr val="accent3"/>
                </a:solidFill>
              </a:rPr>
              <a:t>INFORMAÇÃO</a:t>
            </a:r>
            <a:r>
              <a:rPr lang="pt-BR" altLang="pt-BR" sz="2400" dirty="0"/>
              <a:t> → </a:t>
            </a:r>
            <a:r>
              <a:rPr lang="pt-BR" altLang="pt-BR" sz="2400" b="1" dirty="0">
                <a:solidFill>
                  <a:schemeClr val="tx2"/>
                </a:solidFill>
              </a:rPr>
              <a:t>TRANSPARÊNCIA</a:t>
            </a:r>
          </a:p>
        </p:txBody>
      </p:sp>
      <p:pic>
        <p:nvPicPr>
          <p:cNvPr id="14" name="Picture 2" descr="Escritório de Contabilidade Syscontábil - Campos do Jordão - SP">
            <a:extLst>
              <a:ext uri="{FF2B5EF4-FFF2-40B4-BE49-F238E27FC236}">
                <a16:creationId xmlns="" xmlns:a16="http://schemas.microsoft.com/office/drawing/2014/main" id="{7617C953-023E-4DB4-A2B1-E09E949813AE}"/>
              </a:ext>
            </a:extLst>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69205" y="4648599"/>
            <a:ext cx="1432694" cy="1432694"/>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descr="Pin de Marisabell em Gif em 2020 | Boneco palito, Tecnologia da ...">
            <a:extLst>
              <a:ext uri="{FF2B5EF4-FFF2-40B4-BE49-F238E27FC236}">
                <a16:creationId xmlns="" xmlns:a16="http://schemas.microsoft.com/office/drawing/2014/main" id="{B1877400-A27F-43F1-9750-524FE359B7C1}"/>
              </a:ext>
            </a:extLst>
          </p:cNvPr>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818606" y="4603762"/>
            <a:ext cx="1890244" cy="1639378"/>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0" descr="Transparencia | Baiona">
            <a:extLst>
              <a:ext uri="{FF2B5EF4-FFF2-40B4-BE49-F238E27FC236}">
                <a16:creationId xmlns="" xmlns:a16="http://schemas.microsoft.com/office/drawing/2014/main" id="{BA0FB292-5EA8-4DAE-A47D-6E926EBF74B5}"/>
              </a:ext>
            </a:extLst>
          </p:cNvPr>
          <p:cNvPicPr>
            <a:picLocks noChangeAspect="1" noChangeArrowheads="1" noCrop="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429847" y="4637642"/>
            <a:ext cx="2217281" cy="14697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7" name="Text Box 3">
            <a:extLst>
              <a:ext uri="{FF2B5EF4-FFF2-40B4-BE49-F238E27FC236}">
                <a16:creationId xmlns="" xmlns:a16="http://schemas.microsoft.com/office/drawing/2014/main" id="{071C1DE1-723F-4518-B91D-2F792E72ABD3}"/>
              </a:ext>
            </a:extLst>
          </p:cNvPr>
          <p:cNvSpPr txBox="1">
            <a:spLocks noChangeArrowheads="1"/>
          </p:cNvSpPr>
          <p:nvPr/>
        </p:nvSpPr>
        <p:spPr bwMode="auto">
          <a:xfrm>
            <a:off x="1029126" y="332656"/>
            <a:ext cx="8460431" cy="5232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t-BR" altLang="pt-BR" sz="2800" b="1" dirty="0">
                <a:solidFill>
                  <a:schemeClr val="accent1"/>
                </a:solidFill>
              </a:rPr>
              <a:t>§ 4º Art. 33 da Resolução TSE nº 23.406/2014</a:t>
            </a:r>
          </a:p>
        </p:txBody>
      </p:sp>
      <p:sp>
        <p:nvSpPr>
          <p:cNvPr id="9" name="Rectangle 5">
            <a:extLst>
              <a:ext uri="{FF2B5EF4-FFF2-40B4-BE49-F238E27FC236}">
                <a16:creationId xmlns="" xmlns:a16="http://schemas.microsoft.com/office/drawing/2014/main" id="{C53D544E-0566-4726-AE25-E4EA59FD9C21}"/>
              </a:ext>
            </a:extLst>
          </p:cNvPr>
          <p:cNvSpPr>
            <a:spLocks noChangeArrowheads="1"/>
          </p:cNvSpPr>
          <p:nvPr/>
        </p:nvSpPr>
        <p:spPr bwMode="auto">
          <a:xfrm>
            <a:off x="1374230" y="1223202"/>
            <a:ext cx="7848600" cy="1323439"/>
          </a:xfrm>
          <a:prstGeom prst="rect">
            <a:avLst/>
          </a:prstGeom>
          <a:noFill/>
          <a:ln>
            <a:noFill/>
          </a:ln>
          <a:effectLst>
            <a:prstShdw prst="shdw13" dist="53882" dir="13500000">
              <a:schemeClr val="bg2">
                <a:alpha val="50000"/>
              </a:schemeClr>
            </a:prstShdw>
          </a:effectLst>
        </p:spPr>
        <p:txBody>
          <a:bodyPr>
            <a:spAutoFit/>
          </a:bodyPr>
          <a:lstStyle>
            <a:lvl1pPr marL="342900" indent="-342900" eaLnBrk="0" hangingPunct="0">
              <a:defRPr>
                <a:solidFill>
                  <a:schemeClr val="tx1"/>
                </a:solidFill>
                <a:latin typeface="Arial" panose="020B0604020202020204" pitchFamily="34" charset="0"/>
              </a:defRPr>
            </a:lvl1pPr>
            <a:lvl2pPr marL="800100" indent="-342900" eaLnBrk="0" hangingPunct="0">
              <a:defRPr>
                <a:solidFill>
                  <a:schemeClr val="tx1"/>
                </a:solidFill>
                <a:latin typeface="Arial" panose="020B0604020202020204" pitchFamily="34" charset="0"/>
              </a:defRPr>
            </a:lvl2pPr>
            <a:lvl3pPr marL="1257300" indent="-342900" eaLnBrk="0" hangingPunct="0">
              <a:defRPr>
                <a:solidFill>
                  <a:schemeClr val="tx1"/>
                </a:solidFill>
                <a:latin typeface="Arial" panose="020B0604020202020204" pitchFamily="34" charset="0"/>
              </a:defRPr>
            </a:lvl3pPr>
            <a:lvl4pPr marL="1714500" indent="-342900" eaLnBrk="0" hangingPunct="0">
              <a:defRPr>
                <a:solidFill>
                  <a:schemeClr val="tx1"/>
                </a:solidFill>
                <a:latin typeface="Arial" panose="020B0604020202020204" pitchFamily="34" charset="0"/>
              </a:defRPr>
            </a:lvl4pPr>
            <a:lvl5pPr marL="2171700" indent="-342900" eaLnBrk="0" hangingPunct="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pt-BR" altLang="pt-BR" sz="2000" dirty="0"/>
              <a:t>§ 4º - O CANDIDATO E </a:t>
            </a:r>
            <a:r>
              <a:rPr lang="pt-BR" altLang="pt-BR" sz="2000" b="1" u="sng" dirty="0">
                <a:effectLst>
                  <a:outerShdw blurRad="38100" dist="38100" dir="2700000" algn="tl">
                    <a:srgbClr val="C0C0C0"/>
                  </a:outerShdw>
                </a:effectLst>
              </a:rPr>
              <a:t>O PROFISSIONAL DE CONTABILIDADE RESPONSÁVEL DEVERÃO ASSINAR A PRESTAÇÃO DE CONTAS,</a:t>
            </a:r>
            <a:r>
              <a:rPr lang="pt-BR" altLang="pt-BR" sz="2000" dirty="0"/>
              <a:t> SENDO OBRIGATÓRIA A CONSTITUIÇÃO DE ADVOGADO.</a:t>
            </a:r>
          </a:p>
        </p:txBody>
      </p:sp>
      <p:pic>
        <p:nvPicPr>
          <p:cNvPr id="10" name="Picture 2" descr="Contabilidade do Futuro | Incubadora Contábil">
            <a:extLst>
              <a:ext uri="{FF2B5EF4-FFF2-40B4-BE49-F238E27FC236}">
                <a16:creationId xmlns="" xmlns:a16="http://schemas.microsoft.com/office/drawing/2014/main" id="{18EDC503-D017-455A-9AA8-A59BB96D2A61}"/>
              </a:ext>
            </a:extLst>
          </p:cNvPr>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78775" y="987746"/>
            <a:ext cx="5578449" cy="54883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36779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Espaço Reservado para Conteúdo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pic>
        <p:nvPicPr>
          <p:cNvPr id="8" name="Imagem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0886"/>
            <a:ext cx="1499918" cy="1829743"/>
          </a:xfrm>
          <a:prstGeom prst="rect">
            <a:avLst/>
          </a:prstGeom>
        </p:spPr>
      </p:pic>
      <p:sp>
        <p:nvSpPr>
          <p:cNvPr id="11" name="Text Box 3">
            <a:extLst>
              <a:ext uri="{FF2B5EF4-FFF2-40B4-BE49-F238E27FC236}">
                <a16:creationId xmlns="" xmlns:a16="http://schemas.microsoft.com/office/drawing/2014/main" id="{A2781223-5FCC-4284-A5A8-EF49ACD7A310}"/>
              </a:ext>
            </a:extLst>
          </p:cNvPr>
          <p:cNvSpPr txBox="1">
            <a:spLocks noChangeArrowheads="1"/>
          </p:cNvSpPr>
          <p:nvPr/>
        </p:nvSpPr>
        <p:spPr bwMode="auto">
          <a:xfrm>
            <a:off x="2050097" y="201170"/>
            <a:ext cx="7108710" cy="10156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28892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pt-BR" altLang="pt-BR" sz="3000" b="1" dirty="0">
                <a:solidFill>
                  <a:schemeClr val="accent1"/>
                </a:solidFill>
                <a:latin typeface="+mj-lt"/>
              </a:rPr>
              <a:t>ARRECADAÇÃO DE RECURSOS DE CAMPANHA | PRÉ-REQUISITOS</a:t>
            </a:r>
          </a:p>
        </p:txBody>
      </p:sp>
      <p:sp>
        <p:nvSpPr>
          <p:cNvPr id="12" name="CaixaDeTexto 11">
            <a:extLst>
              <a:ext uri="{FF2B5EF4-FFF2-40B4-BE49-F238E27FC236}">
                <a16:creationId xmlns="" xmlns:a16="http://schemas.microsoft.com/office/drawing/2014/main" id="{2D9553E7-6512-4EC4-B0B9-9D52672ED9D5}"/>
              </a:ext>
            </a:extLst>
          </p:cNvPr>
          <p:cNvSpPr txBox="1"/>
          <p:nvPr/>
        </p:nvSpPr>
        <p:spPr>
          <a:xfrm>
            <a:off x="1426476" y="2055415"/>
            <a:ext cx="7209160" cy="646331"/>
          </a:xfrm>
          <a:prstGeom prst="rect">
            <a:avLst/>
          </a:prstGeom>
          <a:noFill/>
        </p:spPr>
        <p:txBody>
          <a:bodyPr wrap="square">
            <a:spAutoFit/>
          </a:bodyPr>
          <a:lstStyle/>
          <a:p>
            <a:pPr eaLnBrk="1" hangingPunct="1"/>
            <a:r>
              <a:rPr lang="pt-BR" altLang="pt-BR" b="1" dirty="0">
                <a:latin typeface="Arial" panose="020B0604020202020204" pitchFamily="34" charset="0"/>
                <a:cs typeface="Arial" panose="020B0604020202020204" pitchFamily="34" charset="0"/>
              </a:rPr>
              <a:t>§ I - REQUERIMENTO DO REGISTRO DE CANDIDATURA: </a:t>
            </a:r>
            <a:r>
              <a:rPr lang="pt-BR" altLang="pt-BR" b="1" dirty="0" smtClean="0">
                <a:solidFill>
                  <a:schemeClr val="tx2"/>
                </a:solidFill>
                <a:latin typeface="Arial" panose="020B0604020202020204" pitchFamily="34" charset="0"/>
                <a:cs typeface="Arial" panose="020B0604020202020204" pitchFamily="34" charset="0"/>
              </a:rPr>
              <a:t>ATÉ AS 19 HORAS DO DIA 26 DE SETEMBRO.</a:t>
            </a:r>
            <a:endParaRPr lang="pt-BR" altLang="pt-BR" b="1" dirty="0">
              <a:solidFill>
                <a:schemeClr val="tx2"/>
              </a:solidFill>
              <a:latin typeface="Arial" panose="020B0604020202020204" pitchFamily="34" charset="0"/>
              <a:cs typeface="Arial" panose="020B0604020202020204" pitchFamily="34" charset="0"/>
            </a:endParaRPr>
          </a:p>
        </p:txBody>
      </p:sp>
      <p:sp>
        <p:nvSpPr>
          <p:cNvPr id="13" name="CaixaDeTexto 12">
            <a:extLst>
              <a:ext uri="{FF2B5EF4-FFF2-40B4-BE49-F238E27FC236}">
                <a16:creationId xmlns="" xmlns:a16="http://schemas.microsoft.com/office/drawing/2014/main" id="{65695D57-B6D3-46D6-8018-C13AD27CB551}"/>
              </a:ext>
            </a:extLst>
          </p:cNvPr>
          <p:cNvSpPr txBox="1"/>
          <p:nvPr/>
        </p:nvSpPr>
        <p:spPr>
          <a:xfrm>
            <a:off x="1442173" y="2970826"/>
            <a:ext cx="7930076" cy="923330"/>
          </a:xfrm>
          <a:prstGeom prst="rect">
            <a:avLst/>
          </a:prstGeom>
          <a:noFill/>
        </p:spPr>
        <p:txBody>
          <a:bodyPr wrap="square">
            <a:spAutoFit/>
          </a:bodyPr>
          <a:lstStyle/>
          <a:p>
            <a:pPr algn="just" eaLnBrk="1" hangingPunct="1"/>
            <a:r>
              <a:rPr lang="pt-BR" altLang="pt-BR" b="1" dirty="0">
                <a:latin typeface="Arial" panose="020B0604020202020204" pitchFamily="34" charset="0"/>
                <a:cs typeface="Arial" panose="020B0604020202020204" pitchFamily="34" charset="0"/>
              </a:rPr>
              <a:t>II - INSCRIÇÃO NO CADASTRO NACIONAL DA PESSOA </a:t>
            </a:r>
            <a:r>
              <a:rPr lang="pt-BR" altLang="pt-BR" b="1" dirty="0" smtClean="0">
                <a:latin typeface="Arial" panose="020B0604020202020204" pitchFamily="34" charset="0"/>
                <a:cs typeface="Arial" panose="020B0604020202020204" pitchFamily="34" charset="0"/>
              </a:rPr>
              <a:t>JURÍDICA:</a:t>
            </a:r>
            <a:r>
              <a:rPr lang="pt-BR" altLang="pt-BR" b="1" dirty="0" smtClean="0">
                <a:solidFill>
                  <a:schemeClr val="tx2"/>
                </a:solidFill>
                <a:latin typeface="Arial" panose="020B0604020202020204" pitchFamily="34" charset="0"/>
                <a:cs typeface="Arial" panose="020B0604020202020204" pitchFamily="34" charset="0"/>
              </a:rPr>
              <a:t>GERAÇÃO </a:t>
            </a:r>
            <a:r>
              <a:rPr lang="pt-BR" altLang="pt-BR" b="1" dirty="0">
                <a:solidFill>
                  <a:schemeClr val="tx2"/>
                </a:solidFill>
                <a:latin typeface="Arial" panose="020B0604020202020204" pitchFamily="34" charset="0"/>
                <a:cs typeface="Arial" panose="020B0604020202020204" pitchFamily="34" charset="0"/>
              </a:rPr>
              <a:t>AUTOMÁTICA PELA RFB ATÉ 48 HORAS DO REGISTRO</a:t>
            </a:r>
            <a:r>
              <a:rPr lang="pt-BR" altLang="pt-BR" b="1" dirty="0">
                <a:solidFill>
                  <a:schemeClr val="accent1"/>
                </a:solidFill>
                <a:latin typeface="Arial" panose="020B0604020202020204" pitchFamily="34" charset="0"/>
                <a:cs typeface="Arial" panose="020B0604020202020204" pitchFamily="34" charset="0"/>
              </a:rPr>
              <a:t>.</a:t>
            </a:r>
          </a:p>
        </p:txBody>
      </p:sp>
      <p:sp>
        <p:nvSpPr>
          <p:cNvPr id="14" name="CaixaDeTexto 13">
            <a:extLst>
              <a:ext uri="{FF2B5EF4-FFF2-40B4-BE49-F238E27FC236}">
                <a16:creationId xmlns="" xmlns:a16="http://schemas.microsoft.com/office/drawing/2014/main" id="{9B8322E9-627A-4EAD-B21B-8CAEFC40B09C}"/>
              </a:ext>
            </a:extLst>
          </p:cNvPr>
          <p:cNvSpPr txBox="1"/>
          <p:nvPr/>
        </p:nvSpPr>
        <p:spPr>
          <a:xfrm>
            <a:off x="1445213" y="4293096"/>
            <a:ext cx="8148033" cy="1200329"/>
          </a:xfrm>
          <a:prstGeom prst="rect">
            <a:avLst/>
          </a:prstGeom>
          <a:noFill/>
        </p:spPr>
        <p:txBody>
          <a:bodyPr wrap="square">
            <a:spAutoFit/>
          </a:bodyPr>
          <a:lstStyle/>
          <a:p>
            <a:pPr algn="just" eaLnBrk="1" hangingPunct="1"/>
            <a:r>
              <a:rPr lang="pt-BR" altLang="pt-BR" b="1" dirty="0">
                <a:latin typeface="Arial" panose="020B0604020202020204" pitchFamily="34" charset="0"/>
                <a:cs typeface="Arial" panose="020B0604020202020204" pitchFamily="34" charset="0"/>
              </a:rPr>
              <a:t>III </a:t>
            </a:r>
            <a:r>
              <a:rPr lang="pt-BR" altLang="pt-BR" b="1" dirty="0" smtClean="0">
                <a:latin typeface="Arial" panose="020B0604020202020204" pitchFamily="34" charset="0"/>
                <a:cs typeface="Arial" panose="020B0604020202020204" pitchFamily="34" charset="0"/>
              </a:rPr>
              <a:t>- ABERTURA </a:t>
            </a:r>
            <a:r>
              <a:rPr lang="pt-BR" altLang="pt-BR" b="1" dirty="0">
                <a:latin typeface="Arial" panose="020B0604020202020204" pitchFamily="34" charset="0"/>
                <a:cs typeface="Arial" panose="020B0604020202020204" pitchFamily="34" charset="0"/>
              </a:rPr>
              <a:t>DE CONTA BANCÁRIA ESPECÍFICA DESTINADA A REGISTRAR A MOVIMENTAÇÃO FINANCEIRA DA </a:t>
            </a:r>
            <a:r>
              <a:rPr lang="pt-BR" altLang="pt-BR" b="1" dirty="0" smtClean="0">
                <a:latin typeface="Arial" panose="020B0604020202020204" pitchFamily="34" charset="0"/>
                <a:cs typeface="Arial" panose="020B0604020202020204" pitchFamily="34" charset="0"/>
              </a:rPr>
              <a:t>CAMPANHA: </a:t>
            </a:r>
            <a:r>
              <a:rPr lang="pt-BR" altLang="pt-BR" b="1" dirty="0" smtClean="0">
                <a:solidFill>
                  <a:schemeClr val="tx2"/>
                </a:solidFill>
                <a:latin typeface="Arial" panose="020B0604020202020204" pitchFamily="34" charset="0"/>
                <a:cs typeface="Arial" panose="020B0604020202020204" pitchFamily="34" charset="0"/>
              </a:rPr>
              <a:t>ATÉ </a:t>
            </a:r>
            <a:r>
              <a:rPr lang="pt-BR" altLang="pt-BR" b="1" dirty="0">
                <a:solidFill>
                  <a:schemeClr val="tx2"/>
                </a:solidFill>
                <a:latin typeface="Arial" panose="020B0604020202020204" pitchFamily="34" charset="0"/>
                <a:cs typeface="Arial" panose="020B0604020202020204" pitchFamily="34" charset="0"/>
              </a:rPr>
              <a:t>10 DIAS CONTADOS DA CONCESSÃO DO CNPJ – APÓS O PEDIDO OS BANCOS TEM ATÉ 3 DIAS SOB PENA DO ART. 347 CE. </a:t>
            </a:r>
          </a:p>
        </p:txBody>
      </p:sp>
      <p:sp>
        <p:nvSpPr>
          <p:cNvPr id="15" name="CaixaDeTexto 14">
            <a:extLst>
              <a:ext uri="{FF2B5EF4-FFF2-40B4-BE49-F238E27FC236}">
                <a16:creationId xmlns="" xmlns:a16="http://schemas.microsoft.com/office/drawing/2014/main" id="{F598B503-787B-486C-8681-E4A3F2BE8A51}"/>
              </a:ext>
            </a:extLst>
          </p:cNvPr>
          <p:cNvSpPr txBox="1"/>
          <p:nvPr/>
        </p:nvSpPr>
        <p:spPr>
          <a:xfrm>
            <a:off x="1429677" y="5601457"/>
            <a:ext cx="8418546" cy="461665"/>
          </a:xfrm>
          <a:prstGeom prst="rect">
            <a:avLst/>
          </a:prstGeom>
          <a:noFill/>
        </p:spPr>
        <p:txBody>
          <a:bodyPr wrap="square">
            <a:spAutoFit/>
          </a:bodyPr>
          <a:lstStyle/>
          <a:p>
            <a:pPr algn="just" eaLnBrk="1" hangingPunct="1"/>
            <a:r>
              <a:rPr lang="pt-BR" altLang="pt-BR" b="1" dirty="0">
                <a:latin typeface="Arial" panose="020B0604020202020204" pitchFamily="34" charset="0"/>
                <a:cs typeface="Arial" panose="020B0604020202020204" pitchFamily="34" charset="0"/>
              </a:rPr>
              <a:t>IV - EMISSÃO DOS </a:t>
            </a:r>
            <a:r>
              <a:rPr lang="pt-BR" altLang="pt-BR" b="1" dirty="0" smtClean="0">
                <a:latin typeface="Arial" panose="020B0604020202020204" pitchFamily="34" charset="0"/>
                <a:cs typeface="Arial" panose="020B0604020202020204" pitchFamily="34" charset="0"/>
              </a:rPr>
              <a:t>RECIBOS ELEITORAIS: </a:t>
            </a:r>
            <a:r>
              <a:rPr lang="pt-BR" altLang="pt-BR" sz="2400" b="1" dirty="0" smtClean="0">
                <a:solidFill>
                  <a:schemeClr val="tx2"/>
                </a:solidFill>
              </a:rPr>
              <a:t>SPCE</a:t>
            </a:r>
            <a:endParaRPr lang="pt-BR" altLang="pt-BR" sz="2400" b="1" dirty="0">
              <a:solidFill>
                <a:schemeClr val="tx2"/>
              </a:solidFill>
            </a:endParaRPr>
          </a:p>
        </p:txBody>
      </p:sp>
    </p:spTree>
    <p:extLst>
      <p:ext uri="{BB962C8B-B14F-4D97-AF65-F5344CB8AC3E}">
        <p14:creationId xmlns="" xmlns:p14="http://schemas.microsoft.com/office/powerpoint/2010/main" val="393677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3032</Words>
  <Application>Microsoft Office PowerPoint</Application>
  <PresentationFormat>Personalizar</PresentationFormat>
  <Paragraphs>287</Paragraphs>
  <Slides>37</Slides>
  <Notes>0</Notes>
  <HiddenSlides>0</HiddenSlides>
  <MMClips>0</MMClips>
  <ScaleCrop>false</ScaleCrop>
  <HeadingPairs>
    <vt:vector size="4" baseType="variant">
      <vt:variant>
        <vt:lpstr>Tema</vt:lpstr>
      </vt:variant>
      <vt:variant>
        <vt:i4>1</vt:i4>
      </vt:variant>
      <vt:variant>
        <vt:lpstr>Títulos de slides</vt:lpstr>
      </vt:variant>
      <vt:variant>
        <vt:i4>37</vt:i4>
      </vt:variant>
    </vt:vector>
  </HeadingPairs>
  <TitlesOfParts>
    <vt:vector size="38" baseType="lpstr">
      <vt:lpstr>Tema do Office</vt:lpstr>
      <vt:lpstr>Slide 1</vt:lpstr>
      <vt:lpstr>PRESTAÇÕES DE CONTAS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Agência Nove Dois</dc:creator>
  <cp:lastModifiedBy>Raquel</cp:lastModifiedBy>
  <cp:revision>51</cp:revision>
  <dcterms:created xsi:type="dcterms:W3CDTF">2020-06-09T12:06:03Z</dcterms:created>
  <dcterms:modified xsi:type="dcterms:W3CDTF">2020-09-15T11:58:54Z</dcterms:modified>
</cp:coreProperties>
</file>