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257" r:id="rId3"/>
    <p:sldId id="258" r:id="rId4"/>
    <p:sldId id="259" r:id="rId5"/>
    <p:sldId id="294" r:id="rId6"/>
    <p:sldId id="295" r:id="rId7"/>
    <p:sldId id="296" r:id="rId8"/>
    <p:sldId id="261" r:id="rId9"/>
    <p:sldId id="262" r:id="rId10"/>
    <p:sldId id="269" r:id="rId11"/>
    <p:sldId id="270" r:id="rId12"/>
    <p:sldId id="271" r:id="rId13"/>
    <p:sldId id="288" r:id="rId14"/>
    <p:sldId id="289" r:id="rId15"/>
    <p:sldId id="297" r:id="rId16"/>
    <p:sldId id="290" r:id="rId17"/>
    <p:sldId id="291" r:id="rId18"/>
    <p:sldId id="293" r:id="rId19"/>
    <p:sldId id="272" r:id="rId20"/>
    <p:sldId id="273" r:id="rId21"/>
    <p:sldId id="274" r:id="rId22"/>
    <p:sldId id="275" r:id="rId23"/>
    <p:sldId id="276" r:id="rId24"/>
    <p:sldId id="280" r:id="rId25"/>
    <p:sldId id="281" r:id="rId26"/>
    <p:sldId id="282" r:id="rId27"/>
    <p:sldId id="283" r:id="rId28"/>
    <p:sldId id="277" r:id="rId29"/>
    <p:sldId id="278" r:id="rId30"/>
    <p:sldId id="284" r:id="rId31"/>
    <p:sldId id="279" r:id="rId32"/>
    <p:sldId id="285" r:id="rId33"/>
    <p:sldId id="286" r:id="rId34"/>
    <p:sldId id="287" r:id="rId35"/>
    <p:sldId id="298" r:id="rId36"/>
    <p:sldId id="299" r:id="rId37"/>
    <p:sldId id="300" r:id="rId38"/>
    <p:sldId id="301" r:id="rId39"/>
    <p:sldId id="302" r:id="rId40"/>
    <p:sldId id="327" r:id="rId41"/>
    <p:sldId id="303" r:id="rId42"/>
    <p:sldId id="304" r:id="rId43"/>
    <p:sldId id="308" r:id="rId44"/>
    <p:sldId id="307" r:id="rId45"/>
    <p:sldId id="309" r:id="rId46"/>
    <p:sldId id="311" r:id="rId47"/>
    <p:sldId id="306" r:id="rId48"/>
    <p:sldId id="310" r:id="rId49"/>
    <p:sldId id="312" r:id="rId50"/>
    <p:sldId id="330" r:id="rId51"/>
    <p:sldId id="313" r:id="rId52"/>
    <p:sldId id="322" r:id="rId53"/>
    <p:sldId id="314" r:id="rId54"/>
    <p:sldId id="315" r:id="rId55"/>
    <p:sldId id="316" r:id="rId56"/>
    <p:sldId id="317" r:id="rId57"/>
    <p:sldId id="318" r:id="rId58"/>
    <p:sldId id="321" r:id="rId59"/>
    <p:sldId id="319" r:id="rId60"/>
    <p:sldId id="326" r:id="rId6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pt-BR" smtClean="0"/>
              <a:t>CRC-CE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87C8D-2C20-4CD0-9B53-23F8420B74DA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5FCF9-666C-4ADB-8E1B-A7F2AC3AAF5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pt-BR" smtClean="0"/>
              <a:t>CRC-CE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8003-5536-4C8A-975A-0E13E2B6261A}" type="datetimeFigureOut">
              <a:rPr lang="pt-BR" smtClean="0"/>
              <a:pPr/>
              <a:t>21/06/2017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7548B-60B9-4713-9358-66889C007BB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dirty="0" smtClean="0"/>
          </a:p>
        </p:txBody>
      </p:sp>
      <p:sp>
        <p:nvSpPr>
          <p:cNvPr id="819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720" indent="-263739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54952" indent="-21099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476934" indent="-21099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98915" indent="-21099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320896" indent="-2109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2878" indent="-2109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4858" indent="-2109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586840" indent="-2109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3F19643-EEF5-4BC7-A084-D8881068854C}" type="slidenum">
              <a:rPr lang="pt-BR"/>
              <a:pPr/>
              <a:t>50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86505702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dirty="0" smtClean="0"/>
          </a:p>
        </p:txBody>
      </p:sp>
      <p:sp>
        <p:nvSpPr>
          <p:cNvPr id="819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720" indent="-263739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54952" indent="-21099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476934" indent="-21099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98915" indent="-21099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320896" indent="-2109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2878" indent="-2109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164858" indent="-2109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586840" indent="-21099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3F19643-EEF5-4BC7-A084-D8881068854C}" type="slidenum">
              <a:rPr lang="pt-BR"/>
              <a:pPr/>
              <a:t>60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865057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Cabeçalho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 smtClean="0"/>
              <a:t>CRC-CE</a:t>
            </a:r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7525-6D2D-4C5F-8C38-B24426B28388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335EF-B9F5-4E59-89AF-4B63BD474249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0345-F408-41BA-A47E-51E364B5D45C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BBD2-EFDE-4CA8-B3FF-96611AF4E03D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0BAF3-1F9D-401C-8DA8-0FCF7BB395C4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3B5A-005D-46D2-A5A6-21EEE34DAC15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5396-E06D-43D4-A952-95DA068DF7E1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D5610-8FF1-4283-8F58-05C3FD2A7DEA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E3D99-D4D4-44B0-AE8B-BEC6A62ABBEA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49328-455E-442D-BEA4-FCA4DF21CEDE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B300E-3DEA-43C7-8C12-C8171CB6FE96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07234-6B63-4AE6-AA6C-46B597ED91B3}" type="datetime1">
              <a:rPr lang="pt-BR" smtClean="0"/>
              <a:pPr/>
              <a:t>21/06/2017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2" y="1714488"/>
            <a:ext cx="9144000" cy="1470025"/>
          </a:xfrm>
        </p:spPr>
        <p:txBody>
          <a:bodyPr>
            <a:normAutofit/>
          </a:bodyPr>
          <a:lstStyle/>
          <a:p>
            <a:r>
              <a:rPr lang="pt-BR" sz="35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Gerenciando Passivos Trabalhistas</a:t>
            </a:r>
          </a:p>
        </p:txBody>
      </p:sp>
      <p:pic>
        <p:nvPicPr>
          <p:cNvPr id="10" name="Imagem 9" descr="CRC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-24"/>
            <a:ext cx="1643074" cy="1162517"/>
          </a:xfrm>
          <a:prstGeom prst="rect">
            <a:avLst/>
          </a:prstGeom>
        </p:spPr>
      </p:pic>
      <p:pic>
        <p:nvPicPr>
          <p:cNvPr id="11" name="Picture 6" descr="C:\Users\qbex\Desktop\CRC-CE\palestras\imagem_passiv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2714620"/>
            <a:ext cx="9144032" cy="2325600"/>
          </a:xfrm>
          <a:prstGeom prst="rect">
            <a:avLst/>
          </a:prstGeom>
          <a:noFill/>
        </p:spPr>
      </p:pic>
      <p:sp>
        <p:nvSpPr>
          <p:cNvPr id="12" name="Título 1"/>
          <p:cNvSpPr txBox="1">
            <a:spLocks/>
          </p:cNvSpPr>
          <p:nvPr/>
        </p:nvSpPr>
        <p:spPr>
          <a:xfrm>
            <a:off x="-32" y="6316693"/>
            <a:ext cx="9144000" cy="541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Fortaleza</a:t>
            </a:r>
            <a:r>
              <a:rPr kumimoji="0" lang="pt-BR" sz="15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– CE, 19 a 22 de Junho de 2017</a:t>
            </a:r>
            <a:endParaRPr kumimoji="0" lang="pt-BR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>
          <a:xfrm>
            <a:off x="6605622" y="6356350"/>
            <a:ext cx="2895600" cy="365125"/>
          </a:xfrm>
        </p:spPr>
        <p:txBody>
          <a:bodyPr/>
          <a:lstStyle/>
          <a:p>
            <a:r>
              <a:rPr lang="pt-BR" dirty="0" smtClean="0"/>
              <a:t>Prof. </a:t>
            </a:r>
            <a:r>
              <a:rPr lang="pt-BR" dirty="0" err="1" smtClean="0"/>
              <a:t>Rondinelly</a:t>
            </a:r>
            <a:r>
              <a:rPr lang="pt-BR" dirty="0" smtClean="0"/>
              <a:t> Coelho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Resultado de imagem para PAPEL VELH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0" name="Título 1"/>
          <p:cNvSpPr txBox="1">
            <a:spLocks/>
          </p:cNvSpPr>
          <p:nvPr/>
        </p:nvSpPr>
        <p:spPr>
          <a:xfrm>
            <a:off x="214282" y="1000108"/>
            <a:ext cx="4143404" cy="6127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Um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antigo provérbio diz...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-32" y="2071678"/>
            <a:ext cx="9144000" cy="2857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pt-BR" sz="2200" dirty="0" smtClean="0">
                <a:latin typeface="Aharoni" pitchFamily="2" charset="-79"/>
                <a:cs typeface="Aharoni" pitchFamily="2" charset="-79"/>
              </a:rPr>
              <a:t>Os planos do diligente seguramente resultam em vantagem, mas todo precipitado seguramente [se encaminha] para a carência.</a:t>
            </a:r>
            <a:endParaRPr kumimoji="0" lang="pt-B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7" name="Picture 2" descr="Resultado de imagem para patrimon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214818"/>
            <a:ext cx="3429024" cy="2286016"/>
          </a:xfrm>
          <a:prstGeom prst="rect">
            <a:avLst/>
          </a:prstGeom>
          <a:noFill/>
        </p:spPr>
      </p:pic>
      <p:sp>
        <p:nvSpPr>
          <p:cNvPr id="36866" name="AutoShape 2" descr="Resultado de imagem para le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6868" name="AutoShape 4" descr="Resultado de imagem para le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2071670" y="1608472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GARANTIR INTEGRIDADE DA EMPRESA</a:t>
            </a: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 rot="19363569">
            <a:off x="137073" y="789022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GARANTIR DIREITO DOS FUNCIONÁRIOS</a:t>
            </a:r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 rot="18852710">
            <a:off x="6635802" y="1402266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FISCAIS</a:t>
            </a:r>
          </a:p>
        </p:txBody>
      </p:sp>
      <p:sp>
        <p:nvSpPr>
          <p:cNvPr id="16" name="Título 1"/>
          <p:cNvSpPr txBox="1">
            <a:spLocks/>
          </p:cNvSpPr>
          <p:nvPr/>
        </p:nvSpPr>
        <p:spPr>
          <a:xfrm rot="1984884">
            <a:off x="4606728" y="874393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CUMPRIR OBRIGAÇÕES ACESSÓRIAS</a:t>
            </a:r>
          </a:p>
        </p:txBody>
      </p:sp>
      <p:sp>
        <p:nvSpPr>
          <p:cNvPr id="18" name="Título 1"/>
          <p:cNvSpPr txBox="1">
            <a:spLocks/>
          </p:cNvSpPr>
          <p:nvPr/>
        </p:nvSpPr>
        <p:spPr>
          <a:xfrm rot="18852710">
            <a:off x="3849720" y="2455338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TRABALHISTAS</a:t>
            </a:r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5936018" y="3071810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PREVIDENCIÁRIAS</a:t>
            </a:r>
          </a:p>
        </p:txBody>
      </p:sp>
      <p:sp>
        <p:nvSpPr>
          <p:cNvPr id="20" name="Título 1"/>
          <p:cNvSpPr txBox="1">
            <a:spLocks/>
          </p:cNvSpPr>
          <p:nvPr/>
        </p:nvSpPr>
        <p:spPr>
          <a:xfrm rot="1984884">
            <a:off x="1106266" y="2946095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PLANEJAMENTO TRIBUTÁRIO</a:t>
            </a:r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 rot="19363569">
            <a:off x="1137205" y="4718112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GESTÃO DA INFORMAÇÃO</a:t>
            </a:r>
          </a:p>
        </p:txBody>
      </p:sp>
      <p:sp>
        <p:nvSpPr>
          <p:cNvPr id="22" name="Título 1"/>
          <p:cNvSpPr txBox="1">
            <a:spLocks/>
          </p:cNvSpPr>
          <p:nvPr/>
        </p:nvSpPr>
        <p:spPr>
          <a:xfrm rot="1984884">
            <a:off x="5972728" y="4483409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GESTÃO DE CONFLITOS</a:t>
            </a:r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7" name="Picture 2" descr="Resultado de imagem para patrimon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143356"/>
            <a:ext cx="3429024" cy="2286016"/>
          </a:xfrm>
          <a:prstGeom prst="rect">
            <a:avLst/>
          </a:prstGeom>
          <a:noFill/>
        </p:spPr>
      </p:pic>
      <p:sp>
        <p:nvSpPr>
          <p:cNvPr id="11" name="Título 1"/>
          <p:cNvSpPr txBox="1">
            <a:spLocks/>
          </p:cNvSpPr>
          <p:nvPr/>
        </p:nvSpPr>
        <p:spPr>
          <a:xfrm>
            <a:off x="1285852" y="3357562"/>
            <a:ext cx="6715172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Gerir</a:t>
            </a:r>
            <a:r>
              <a:rPr kumimoji="0" lang="pt-BR" sz="15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passivos trabalhistas para proteger a integridade empresa</a:t>
            </a:r>
            <a:endParaRPr kumimoji="0" lang="pt-BR" sz="15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36866" name="AutoShape 2" descr="Resultado de imagem para le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6868" name="AutoShape 4" descr="Resultado de imagem para le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-857288" y="1357298"/>
            <a:ext cx="571504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Conhecer a legislação Trabalhista</a:t>
            </a: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5078762" y="1608472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Diagnosticar</a:t>
            </a: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 rot="19363569">
            <a:off x="4052049" y="1138050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Prevenir</a:t>
            </a:r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 rot="18852710">
            <a:off x="6635802" y="1402266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Controlar</a:t>
            </a:r>
          </a:p>
        </p:txBody>
      </p:sp>
      <p:sp>
        <p:nvSpPr>
          <p:cNvPr id="16" name="Título 1"/>
          <p:cNvSpPr txBox="1">
            <a:spLocks/>
          </p:cNvSpPr>
          <p:nvPr/>
        </p:nvSpPr>
        <p:spPr>
          <a:xfrm rot="1984884">
            <a:off x="5829852" y="874393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15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Corrigir</a:t>
            </a:r>
          </a:p>
        </p:txBody>
      </p:sp>
      <p:sp>
        <p:nvSpPr>
          <p:cNvPr id="17" name="Seta para a direita listrada 16"/>
          <p:cNvSpPr/>
          <p:nvPr/>
        </p:nvSpPr>
        <p:spPr>
          <a:xfrm>
            <a:off x="3786182" y="1643050"/>
            <a:ext cx="1143008" cy="642942"/>
          </a:xfrm>
          <a:prstGeom prst="stripedRightArrow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Espaço Reservado para Rodapé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3014960" y="2461646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t-BR" sz="30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PROVAS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36866" name="AutoShape 2" descr="Resultado de imagem para le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6868" name="AutoShape 4" descr="Resultado de imagem para le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 rot="19363569">
            <a:off x="4052049" y="1138050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lang="pt-BR" sz="1500" dirty="0" smtClean="0">
              <a:solidFill>
                <a:srgbClr val="C0000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75780" name="Picture 4" descr="Resultado de imagem para comunicaçã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4"/>
            <a:ext cx="9144000" cy="4000501"/>
          </a:xfrm>
          <a:prstGeom prst="rect">
            <a:avLst/>
          </a:prstGeom>
          <a:noFill/>
        </p:spPr>
      </p:pic>
      <p:sp>
        <p:nvSpPr>
          <p:cNvPr id="18" name="CaixaDeTexto 2"/>
          <p:cNvSpPr txBox="1">
            <a:spLocks noChangeArrowheads="1"/>
          </p:cNvSpPr>
          <p:nvPr/>
        </p:nvSpPr>
        <p:spPr bwMode="auto">
          <a:xfrm>
            <a:off x="0" y="1732074"/>
            <a:ext cx="9144000" cy="6967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Comunicação</a:t>
            </a:r>
            <a:endParaRPr lang="pt-BR" sz="30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36866" name="AutoShape 2" descr="Resultado de imagem para le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6868" name="AutoShape 4" descr="Resultado de imagem para le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 rot="19363569">
            <a:off x="4052049" y="1138050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lang="pt-BR" sz="1500" dirty="0" smtClean="0">
              <a:solidFill>
                <a:srgbClr val="C0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8" name="CaixaDeTexto 2"/>
          <p:cNvSpPr txBox="1">
            <a:spLocks noChangeArrowheads="1"/>
          </p:cNvSpPr>
          <p:nvPr/>
        </p:nvSpPr>
        <p:spPr bwMode="auto">
          <a:xfrm>
            <a:off x="0" y="214290"/>
            <a:ext cx="9144000" cy="6967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AUDITORIA</a:t>
            </a:r>
            <a:endParaRPr lang="pt-BR" sz="30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" name="Picture 2" descr="Resultado de imagem para O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2214563"/>
            <a:ext cx="4929187" cy="314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ixaDeTexto 10"/>
          <p:cNvSpPr txBox="1">
            <a:spLocks noChangeArrowheads="1"/>
          </p:cNvSpPr>
          <p:nvPr/>
        </p:nvSpPr>
        <p:spPr bwMode="auto">
          <a:xfrm>
            <a:off x="214313" y="1071546"/>
            <a:ext cx="85725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000" dirty="0">
                <a:solidFill>
                  <a:srgbClr val="002060"/>
                </a:solidFill>
                <a:latin typeface="Century Gothic" pitchFamily="34" charset="0"/>
              </a:rPr>
              <a:t>Auditoria vai investigar(certificando e apontado inconsistências), desde os atos admissionais, folha de pagamento, seus reflexos, encargos sociais, SST, até a rescisão.</a:t>
            </a: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285750" y="5397500"/>
            <a:ext cx="85725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500" dirty="0">
                <a:solidFill>
                  <a:srgbClr val="FF0000"/>
                </a:solidFill>
                <a:latin typeface="Century Gothic" pitchFamily="34" charset="0"/>
              </a:rPr>
              <a:t>Resultado: Melhores práticas, qualidade da informação, economias legais, riscos exigentes.</a:t>
            </a:r>
          </a:p>
        </p:txBody>
      </p:sp>
      <p:sp>
        <p:nvSpPr>
          <p:cNvPr id="13" name="Espaço Reservado para Rodapé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36866" name="AutoShape 2" descr="Resultado de imagem para le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6868" name="AutoShape 4" descr="Resultado de imagem para le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 rot="19363569">
            <a:off x="4052049" y="1138050"/>
            <a:ext cx="277938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lang="pt-BR" sz="1500" dirty="0" smtClean="0">
              <a:solidFill>
                <a:srgbClr val="C0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8" name="CaixaDeTexto 2"/>
          <p:cNvSpPr txBox="1">
            <a:spLocks noChangeArrowheads="1"/>
          </p:cNvSpPr>
          <p:nvPr/>
        </p:nvSpPr>
        <p:spPr bwMode="auto">
          <a:xfrm>
            <a:off x="0" y="142852"/>
            <a:ext cx="9144000" cy="6967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AUDITORIA</a:t>
            </a:r>
            <a:endParaRPr lang="pt-BR" sz="30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3" name="Espaço Reservado para Rodapé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pic>
        <p:nvPicPr>
          <p:cNvPr id="84994" name="Picture 2" descr="Resultado de imagem para INVESTIG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14488"/>
            <a:ext cx="3295650" cy="4152901"/>
          </a:xfrm>
          <a:prstGeom prst="rect">
            <a:avLst/>
          </a:prstGeom>
          <a:noFill/>
        </p:spPr>
      </p:pic>
      <p:sp>
        <p:nvSpPr>
          <p:cNvPr id="15" name="CaixaDeTexto 14"/>
          <p:cNvSpPr txBox="1">
            <a:spLocks noChangeArrowheads="1"/>
          </p:cNvSpPr>
          <p:nvPr/>
        </p:nvSpPr>
        <p:spPr bwMode="auto">
          <a:xfrm>
            <a:off x="0" y="1165996"/>
            <a:ext cx="91440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500" b="1" dirty="0" smtClean="0">
                <a:solidFill>
                  <a:srgbClr val="FF0000"/>
                </a:solidFill>
                <a:latin typeface="Century Gothic" pitchFamily="34" charset="0"/>
              </a:rPr>
              <a:t>ANALÍTICO</a:t>
            </a:r>
            <a:endParaRPr lang="pt-BR" sz="25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17" name="CaixaDeTexto 16"/>
          <p:cNvSpPr txBox="1">
            <a:spLocks noChangeArrowheads="1"/>
          </p:cNvSpPr>
          <p:nvPr/>
        </p:nvSpPr>
        <p:spPr bwMode="auto">
          <a:xfrm>
            <a:off x="3305164" y="2737632"/>
            <a:ext cx="535785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pt-BR" sz="2500" dirty="0" smtClean="0">
                <a:solidFill>
                  <a:srgbClr val="FF0000"/>
                </a:solidFill>
                <a:latin typeface="Century Gothic" pitchFamily="34" charset="0"/>
              </a:rPr>
              <a:t>Cliente</a:t>
            </a:r>
          </a:p>
          <a:p>
            <a:pPr algn="ctr">
              <a:buFont typeface="Wingdings" pitchFamily="2" charset="2"/>
              <a:buChar char="ü"/>
            </a:pPr>
            <a:r>
              <a:rPr lang="pt-BR" sz="2500" dirty="0" smtClean="0">
                <a:solidFill>
                  <a:srgbClr val="FF0000"/>
                </a:solidFill>
                <a:latin typeface="Century Gothic" pitchFamily="34" charset="0"/>
              </a:rPr>
              <a:t> Departamento</a:t>
            </a:r>
          </a:p>
          <a:p>
            <a:pPr algn="ctr">
              <a:buFont typeface="Wingdings" pitchFamily="2" charset="2"/>
              <a:buChar char="ü"/>
            </a:pPr>
            <a:r>
              <a:rPr lang="pt-BR" sz="2500" dirty="0" smtClean="0">
                <a:solidFill>
                  <a:srgbClr val="FF0000"/>
                </a:solidFill>
                <a:latin typeface="Century Gothic" pitchFamily="34" charset="0"/>
              </a:rPr>
              <a:t> Tema – Assunto</a:t>
            </a:r>
          </a:p>
          <a:p>
            <a:pPr algn="ctr">
              <a:buFont typeface="Wingdings" pitchFamily="2" charset="2"/>
              <a:buChar char="ü"/>
            </a:pPr>
            <a:r>
              <a:rPr lang="pt-BR" sz="2500" dirty="0" smtClean="0">
                <a:solidFill>
                  <a:srgbClr val="FF0000"/>
                </a:solidFill>
                <a:latin typeface="Century Gothic" pitchFamily="34" charset="0"/>
              </a:rPr>
              <a:t> Propósito – objetivo</a:t>
            </a:r>
          </a:p>
          <a:p>
            <a:pPr algn="ctr">
              <a:buFont typeface="Wingdings" pitchFamily="2" charset="2"/>
              <a:buChar char="ü"/>
            </a:pPr>
            <a:r>
              <a:rPr lang="pt-BR" sz="2500" dirty="0" smtClean="0">
                <a:solidFill>
                  <a:srgbClr val="FF0000"/>
                </a:solidFill>
                <a:latin typeface="Century Gothic" pitchFamily="34" charset="0"/>
              </a:rPr>
              <a:t> Planejamento</a:t>
            </a:r>
          </a:p>
          <a:p>
            <a:pPr algn="ctr">
              <a:buFont typeface="Wingdings" pitchFamily="2" charset="2"/>
              <a:buChar char="ü"/>
            </a:pPr>
            <a:r>
              <a:rPr lang="pt-BR" sz="2500" dirty="0" smtClean="0">
                <a:solidFill>
                  <a:srgbClr val="FF0000"/>
                </a:solidFill>
                <a:latin typeface="Century Gothic" pitchFamily="34" charset="0"/>
              </a:rPr>
              <a:t> Confiabilidade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ixaDeTexto 2"/>
          <p:cNvSpPr txBox="1">
            <a:spLocks noChangeArrowheads="1"/>
          </p:cNvSpPr>
          <p:nvPr/>
        </p:nvSpPr>
        <p:spPr bwMode="auto">
          <a:xfrm>
            <a:off x="285750" y="285750"/>
            <a:ext cx="8572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000" dirty="0">
                <a:latin typeface="Century Gothic" pitchFamily="34" charset="0"/>
              </a:rPr>
              <a:t>SEGURANÇA DA</a:t>
            </a:r>
            <a:r>
              <a:rPr lang="pt-BR" sz="4000" dirty="0">
                <a:latin typeface="Century Gothic" pitchFamily="34" charset="0"/>
              </a:rPr>
              <a:t> </a:t>
            </a:r>
            <a:r>
              <a:rPr lang="pt-BR" sz="4000" b="1" dirty="0">
                <a:solidFill>
                  <a:srgbClr val="FF0000"/>
                </a:solidFill>
                <a:latin typeface="Century Gothic" pitchFamily="34" charset="0"/>
              </a:rPr>
              <a:t>INFORMAÇÃO</a:t>
            </a:r>
          </a:p>
        </p:txBody>
      </p:sp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214313" y="1214438"/>
            <a:ext cx="8572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000" dirty="0">
                <a:solidFill>
                  <a:srgbClr val="002060"/>
                </a:solidFill>
                <a:latin typeface="Century Gothic" pitchFamily="34" charset="0"/>
              </a:rPr>
              <a:t>Em regra geral, a documentação relacionada ao contrato de trabalho deve ser guardada por 5 anos, com algumas exceções.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285750" y="5397500"/>
            <a:ext cx="85725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000" dirty="0">
                <a:solidFill>
                  <a:srgbClr val="002060"/>
                </a:solidFill>
                <a:latin typeface="Century Gothic" pitchFamily="34" charset="0"/>
              </a:rPr>
              <a:t>Aviso prévio – Folha de pagamento – Recibos – Férias – Acordos – Autorizações – </a:t>
            </a:r>
            <a:r>
              <a:rPr lang="pt-BR" sz="2000" dirty="0" err="1" smtClean="0">
                <a:solidFill>
                  <a:srgbClr val="002060"/>
                </a:solidFill>
                <a:latin typeface="Century Gothic" pitchFamily="34" charset="0"/>
              </a:rPr>
              <a:t>Caged</a:t>
            </a:r>
            <a:r>
              <a:rPr lang="pt-BR" sz="2000" dirty="0" smtClean="0"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pt-BR" sz="2000" dirty="0">
                <a:solidFill>
                  <a:srgbClr val="002060"/>
                </a:solidFill>
                <a:latin typeface="Century Gothic" pitchFamily="34" charset="0"/>
              </a:rPr>
              <a:t>– Rescisão.</a:t>
            </a:r>
            <a:endParaRPr lang="pt-BR" sz="2000" b="1" dirty="0">
              <a:solidFill>
                <a:srgbClr val="002060"/>
              </a:solidFill>
              <a:latin typeface="Century Gothic" pitchFamily="34" charset="0"/>
            </a:endParaRPr>
          </a:p>
          <a:p>
            <a:pPr algn="ctr"/>
            <a:r>
              <a:rPr lang="pt-BR" sz="2000" b="1" dirty="0" smtClean="0">
                <a:solidFill>
                  <a:srgbClr val="002060"/>
                </a:solidFill>
                <a:latin typeface="Century Gothic" pitchFamily="34" charset="0"/>
              </a:rPr>
              <a:t>5 ANOS</a:t>
            </a:r>
            <a:endParaRPr lang="pt-BR" sz="20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52226" name="Picture 2" descr="Resultado de imagem para guarda de documentos fisca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428875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 descr="Resultado de imagem para segurança digit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71750"/>
            <a:ext cx="9144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Resultado de imagem para segurança digit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1750"/>
            <a:ext cx="9144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214313" y="1143000"/>
            <a:ext cx="85725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000" dirty="0">
                <a:solidFill>
                  <a:srgbClr val="002060"/>
                </a:solidFill>
                <a:latin typeface="Century Gothic" pitchFamily="34" charset="0"/>
              </a:rPr>
              <a:t>ALGUMAS EXCEÇÕES</a:t>
            </a:r>
          </a:p>
          <a:p>
            <a:pPr algn="ctr"/>
            <a:r>
              <a:rPr lang="pt-BR" sz="2000" dirty="0">
                <a:solidFill>
                  <a:srgbClr val="002060"/>
                </a:solidFill>
                <a:latin typeface="Century Gothic" pitchFamily="34" charset="0"/>
              </a:rPr>
              <a:t>ASO – 20 anos</a:t>
            </a:r>
          </a:p>
          <a:p>
            <a:pPr algn="ctr"/>
            <a:r>
              <a:rPr lang="pt-BR" sz="2000" dirty="0">
                <a:solidFill>
                  <a:srgbClr val="002060"/>
                </a:solidFill>
                <a:latin typeface="Century Gothic" pitchFamily="34" charset="0"/>
              </a:rPr>
              <a:t>CONTRATO DE TRABALHO - Indeterminado 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285750" y="5397500"/>
            <a:ext cx="8572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000" dirty="0">
                <a:solidFill>
                  <a:srgbClr val="002060"/>
                </a:solidFill>
                <a:latin typeface="Century Gothic" pitchFamily="34" charset="0"/>
              </a:rPr>
              <a:t>PPP – 20 anos</a:t>
            </a:r>
          </a:p>
          <a:p>
            <a:pPr algn="ctr"/>
            <a:r>
              <a:rPr lang="pt-BR" sz="2000" dirty="0">
                <a:solidFill>
                  <a:srgbClr val="002060"/>
                </a:solidFill>
                <a:latin typeface="Century Gothic" pitchFamily="34" charset="0"/>
              </a:rPr>
              <a:t>LIVROS E FICHAS DO EMPREGADO - Indeterminado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6819936" y="6356350"/>
            <a:ext cx="2895600" cy="365125"/>
          </a:xfrm>
        </p:spPr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8" name="CaixaDeTexto 2"/>
          <p:cNvSpPr txBox="1">
            <a:spLocks noChangeArrowheads="1"/>
          </p:cNvSpPr>
          <p:nvPr/>
        </p:nvSpPr>
        <p:spPr bwMode="auto">
          <a:xfrm>
            <a:off x="285750" y="285750"/>
            <a:ext cx="8572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000" dirty="0">
                <a:latin typeface="Century Gothic" pitchFamily="34" charset="0"/>
              </a:rPr>
              <a:t>SEGURANÇA DA</a:t>
            </a:r>
            <a:r>
              <a:rPr lang="pt-BR" sz="4000" dirty="0">
                <a:latin typeface="Century Gothic" pitchFamily="34" charset="0"/>
              </a:rPr>
              <a:t> </a:t>
            </a:r>
            <a:r>
              <a:rPr lang="pt-BR" sz="4000" b="1" dirty="0">
                <a:solidFill>
                  <a:srgbClr val="FF0000"/>
                </a:solidFill>
                <a:latin typeface="Century Gothic" pitchFamily="34" charset="0"/>
              </a:rPr>
              <a:t>INFORMAÇÃO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6819936" y="6356350"/>
            <a:ext cx="2895600" cy="365125"/>
          </a:xfrm>
        </p:spPr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8" name="CaixaDeTexto 2"/>
          <p:cNvSpPr txBox="1">
            <a:spLocks noChangeArrowheads="1"/>
          </p:cNvSpPr>
          <p:nvPr/>
        </p:nvSpPr>
        <p:spPr bwMode="auto">
          <a:xfrm>
            <a:off x="285750" y="649412"/>
            <a:ext cx="8572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000" dirty="0" smtClean="0">
                <a:latin typeface="Century Gothic" pitchFamily="34" charset="0"/>
              </a:rPr>
              <a:t>Prescrição do Direito </a:t>
            </a:r>
            <a:r>
              <a:rPr lang="pt-BR" sz="4000" dirty="0" smtClean="0">
                <a:latin typeface="Century Gothic" pitchFamily="34" charset="0"/>
              </a:rPr>
              <a:t> </a:t>
            </a:r>
            <a:r>
              <a:rPr lang="pt-BR" sz="4000" b="1" dirty="0" smtClean="0">
                <a:solidFill>
                  <a:srgbClr val="FF0000"/>
                </a:solidFill>
                <a:latin typeface="Century Gothic" pitchFamily="34" charset="0"/>
              </a:rPr>
              <a:t>TRABALHISTA</a:t>
            </a:r>
            <a:endParaRPr lang="pt-BR" sz="40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pic>
        <p:nvPicPr>
          <p:cNvPr id="77826" name="Picture 2" descr="Resultado de imagem para prescrição direi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52457"/>
            <a:ext cx="9144000" cy="3962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5" name="CaixaDeTexto 2"/>
          <p:cNvSpPr txBox="1">
            <a:spLocks noChangeArrowheads="1"/>
          </p:cNvSpPr>
          <p:nvPr/>
        </p:nvSpPr>
        <p:spPr bwMode="auto">
          <a:xfrm>
            <a:off x="0" y="1071546"/>
            <a:ext cx="9144000" cy="14773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Quais empresas podem sofrer</a:t>
            </a:r>
            <a:r>
              <a:rPr lang="pt-BR" sz="30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reclamações </a:t>
            </a:r>
            <a:r>
              <a:rPr lang="pt-BR" sz="30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trabalhistas</a:t>
            </a:r>
            <a:r>
              <a:rPr lang="pt-BR" sz="3000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 ? </a:t>
            </a:r>
            <a:endParaRPr lang="pt-BR" sz="3000" dirty="0" smtClean="0">
              <a:latin typeface="Century Gothic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7" name="CaixaDeTexto 2"/>
          <p:cNvSpPr txBox="1">
            <a:spLocks noChangeArrowheads="1"/>
          </p:cNvSpPr>
          <p:nvPr/>
        </p:nvSpPr>
        <p:spPr bwMode="auto">
          <a:xfrm>
            <a:off x="-32" y="3611088"/>
            <a:ext cx="9144000" cy="138929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Quais empresas podem ter </a:t>
            </a:r>
            <a:r>
              <a:rPr lang="pt-BR" sz="30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problemas </a:t>
            </a: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com essas </a:t>
            </a:r>
            <a:r>
              <a:rPr lang="pt-BR" sz="30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reclamações</a:t>
            </a: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 trabalhistas? </a:t>
            </a:r>
            <a:endParaRPr lang="pt-BR" sz="30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8" name="CaixaDeTexto 2"/>
          <p:cNvSpPr txBox="1">
            <a:spLocks noChangeArrowheads="1"/>
          </p:cNvSpPr>
          <p:nvPr/>
        </p:nvSpPr>
        <p:spPr bwMode="auto">
          <a:xfrm>
            <a:off x="-32" y="2753021"/>
            <a:ext cx="9144000" cy="4148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pt-BR" sz="16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9" name="CaixaDeTexto 2"/>
          <p:cNvSpPr txBox="1">
            <a:spLocks noChangeArrowheads="1"/>
          </p:cNvSpPr>
          <p:nvPr/>
        </p:nvSpPr>
        <p:spPr bwMode="auto">
          <a:xfrm>
            <a:off x="0" y="2786058"/>
            <a:ext cx="9144000" cy="3743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14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Reclamante profissional – Maior número é do nível operacional</a:t>
            </a:r>
            <a:endParaRPr lang="pt-BR" sz="14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Resultado de imagem para resultado positiv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6040" y="1500174"/>
            <a:ext cx="4229100" cy="3857625"/>
          </a:xfrm>
          <a:prstGeom prst="rect">
            <a:avLst/>
          </a:prstGeom>
          <a:noFill/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-32" y="5286389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dirty="0" smtClean="0">
                <a:latin typeface="Arial" pitchFamily="34" charset="0"/>
                <a:ea typeface="+mj-ea"/>
                <a:cs typeface="Arial" pitchFamily="34" charset="0"/>
              </a:rPr>
              <a:t>CONTROLA DA SUA VIDA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1928794" y="5286388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dirty="0" smtClean="0">
                <a:latin typeface="Arial" pitchFamily="34" charset="0"/>
                <a:ea typeface="+mj-ea"/>
                <a:cs typeface="Arial" pitchFamily="34" charset="0"/>
              </a:rPr>
              <a:t>DESISTE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>
            <a:off x="3929058" y="5286388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dirty="0" smtClean="0">
                <a:latin typeface="Arial" pitchFamily="34" charset="0"/>
                <a:ea typeface="+mj-ea"/>
                <a:cs typeface="Arial" pitchFamily="34" charset="0"/>
              </a:rPr>
              <a:t>SE COMPARA DEMAIS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6" name="Título 1"/>
          <p:cNvSpPr txBox="1">
            <a:spLocks/>
          </p:cNvSpPr>
          <p:nvPr/>
        </p:nvSpPr>
        <p:spPr>
          <a:xfrm>
            <a:off x="6072198" y="5286388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dirty="0" smtClean="0">
                <a:latin typeface="Arial" pitchFamily="34" charset="0"/>
                <a:ea typeface="+mj-ea"/>
                <a:cs typeface="Arial" pitchFamily="34" charset="0"/>
              </a:rPr>
              <a:t>ADVERSIDADES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7" name="Título 1"/>
          <p:cNvSpPr txBox="1">
            <a:spLocks/>
          </p:cNvSpPr>
          <p:nvPr/>
        </p:nvSpPr>
        <p:spPr>
          <a:xfrm>
            <a:off x="7858148" y="5286388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OBJETIVO</a:t>
            </a:r>
          </a:p>
        </p:txBody>
      </p:sp>
      <p:sp>
        <p:nvSpPr>
          <p:cNvPr id="18" name="Título 1"/>
          <p:cNvSpPr txBox="1">
            <a:spLocks/>
          </p:cNvSpPr>
          <p:nvPr/>
        </p:nvSpPr>
        <p:spPr>
          <a:xfrm>
            <a:off x="-32" y="5929330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INÉRCIA</a:t>
            </a:r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2000232" y="5929330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VALOR</a:t>
            </a:r>
            <a:r>
              <a:rPr kumimoji="0" lang="pt-BR" sz="1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DO TEMPO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0" name="Título 1"/>
          <p:cNvSpPr txBox="1">
            <a:spLocks/>
          </p:cNvSpPr>
          <p:nvPr/>
        </p:nvSpPr>
        <p:spPr>
          <a:xfrm>
            <a:off x="3857620" y="5929330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dirty="0" smtClean="0">
                <a:latin typeface="Arial" pitchFamily="34" charset="0"/>
                <a:ea typeface="+mj-ea"/>
                <a:cs typeface="Arial" pitchFamily="34" charset="0"/>
              </a:rPr>
              <a:t>PROCRASTINAR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5357818" y="5929330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dirty="0" smtClean="0">
                <a:latin typeface="Arial" pitchFamily="34" charset="0"/>
                <a:ea typeface="+mj-ea"/>
                <a:cs typeface="Arial" pitchFamily="34" charset="0"/>
              </a:rPr>
              <a:t>APATIA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2" name="Título 1"/>
          <p:cNvSpPr txBox="1">
            <a:spLocks/>
          </p:cNvSpPr>
          <p:nvPr/>
        </p:nvSpPr>
        <p:spPr>
          <a:xfrm>
            <a:off x="7143768" y="5929330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dirty="0" smtClean="0">
                <a:latin typeface="Arial" pitchFamily="34" charset="0"/>
                <a:ea typeface="+mj-ea"/>
                <a:cs typeface="Arial" pitchFamily="34" charset="0"/>
              </a:rPr>
              <a:t>IMPACIENTE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Resultado de imagem para expressão de medo desenh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6655" y="1643050"/>
            <a:ext cx="1609725" cy="1590675"/>
          </a:xfrm>
          <a:prstGeom prst="rect">
            <a:avLst/>
          </a:prstGeom>
          <a:noFill/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1785918" y="71414"/>
            <a:ext cx="5500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/>
              <a:t>E tudo mudou....</a:t>
            </a:r>
            <a:endParaRPr lang="pt-BR" sz="2000" b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71406" y="1285860"/>
            <a:ext cx="885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</a:rPr>
              <a:t>Acesso a informação,  Cruzamento, Transparência da informação, Velocidade na apuração de ilícitos, Relacionamento com Parceiros, Direitos trabalhistas garantidos, Segurança.</a:t>
            </a:r>
          </a:p>
        </p:txBody>
      </p:sp>
      <p:pic>
        <p:nvPicPr>
          <p:cNvPr id="13" name="Picture 2" descr="Resultado de imagem para universo de atuação do spe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018222"/>
            <a:ext cx="6429420" cy="3696926"/>
          </a:xfrm>
          <a:prstGeom prst="rect">
            <a:avLst/>
          </a:prstGeom>
          <a:noFill/>
        </p:spPr>
      </p:pic>
      <p:sp>
        <p:nvSpPr>
          <p:cNvPr id="14" name="CaixaDeTexto 13"/>
          <p:cNvSpPr txBox="1"/>
          <p:nvPr/>
        </p:nvSpPr>
        <p:spPr>
          <a:xfrm>
            <a:off x="2071670" y="428604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/>
              <a:t>...e o mundo mudou.</a:t>
            </a:r>
            <a:endParaRPr lang="pt-BR" b="1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2000232" y="737368"/>
            <a:ext cx="550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 smtClean="0">
                <a:solidFill>
                  <a:srgbClr val="FF0000"/>
                </a:solidFill>
              </a:rPr>
              <a:t>...e a fiscalização mudou.</a:t>
            </a:r>
            <a:endParaRPr lang="pt-BR" sz="2200" b="1" dirty="0">
              <a:solidFill>
                <a:srgbClr val="FF0000"/>
              </a:solidFill>
            </a:endParaRPr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2000232" y="357166"/>
            <a:ext cx="550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 smtClean="0">
                <a:solidFill>
                  <a:srgbClr val="FF0000"/>
                </a:solidFill>
              </a:rPr>
              <a:t>...e a fiscalização mudou.</a:t>
            </a:r>
            <a:endParaRPr lang="pt-BR" sz="2200" b="1" dirty="0">
              <a:solidFill>
                <a:srgbClr val="FF0000"/>
              </a:solidFill>
            </a:endParaRPr>
          </a:p>
        </p:txBody>
      </p:sp>
      <p:sp>
        <p:nvSpPr>
          <p:cNvPr id="17" name="CaixaDeTexto 2"/>
          <p:cNvSpPr txBox="1">
            <a:spLocks noChangeArrowheads="1"/>
          </p:cNvSpPr>
          <p:nvPr/>
        </p:nvSpPr>
        <p:spPr bwMode="auto">
          <a:xfrm>
            <a:off x="0" y="1000108"/>
            <a:ext cx="9144000" cy="6967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000" dirty="0" err="1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Plancite</a:t>
            </a:r>
            <a:endParaRPr lang="pt-BR" sz="30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8" name="CaixaDeTexto 2"/>
          <p:cNvSpPr txBox="1">
            <a:spLocks noChangeArrowheads="1"/>
          </p:cNvSpPr>
          <p:nvPr/>
        </p:nvSpPr>
        <p:spPr bwMode="auto">
          <a:xfrm>
            <a:off x="-32" y="1874950"/>
            <a:ext cx="9144000" cy="4954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Plano Nacional de Combate à Informalidade dos Trabalhadores</a:t>
            </a:r>
            <a:endParaRPr lang="pt-BR" sz="20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9" name="CaixaDeTexto 2"/>
          <p:cNvSpPr txBox="1">
            <a:spLocks noChangeArrowheads="1"/>
          </p:cNvSpPr>
          <p:nvPr/>
        </p:nvSpPr>
        <p:spPr bwMode="auto">
          <a:xfrm>
            <a:off x="32" y="2647791"/>
            <a:ext cx="9144000" cy="113107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15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A Primeira etapa do </a:t>
            </a:r>
            <a:r>
              <a:rPr lang="pt-BR" sz="1500" dirty="0" err="1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Plancite</a:t>
            </a:r>
            <a:r>
              <a:rPr lang="pt-BR" sz="15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 foi 2014, projeto de fiscalização </a:t>
            </a:r>
            <a:r>
              <a:rPr lang="pt-BR" sz="15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eletrônica ,</a:t>
            </a:r>
            <a:r>
              <a:rPr lang="pt-BR" sz="15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 750 auditores foram capacitados e estrutura </a:t>
            </a:r>
            <a:r>
              <a:rPr lang="pt-BR" sz="15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modernizada</a:t>
            </a:r>
            <a:r>
              <a:rPr lang="pt-BR" sz="15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 para permitir execução de tarefa em todos país. </a:t>
            </a:r>
            <a:r>
              <a:rPr lang="pt-BR" sz="15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Fiscalização</a:t>
            </a:r>
            <a:r>
              <a:rPr lang="pt-BR" sz="15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 e emissão de notificações sem sair das dependências do MTE</a:t>
            </a:r>
            <a:endParaRPr lang="pt-BR" sz="15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45058" name="Picture 2" descr="Resultado de imagem para bebe chor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3815732"/>
            <a:ext cx="1643074" cy="2470788"/>
          </a:xfrm>
          <a:prstGeom prst="rect">
            <a:avLst/>
          </a:prstGeom>
          <a:noFill/>
        </p:spPr>
      </p:pic>
      <p:sp>
        <p:nvSpPr>
          <p:cNvPr id="20" name="CaixaDeTexto 2"/>
          <p:cNvSpPr txBox="1">
            <a:spLocks noChangeArrowheads="1"/>
          </p:cNvSpPr>
          <p:nvPr/>
        </p:nvSpPr>
        <p:spPr bwMode="auto">
          <a:xfrm>
            <a:off x="1142976" y="4148952"/>
            <a:ext cx="5715040" cy="4944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1ª Visita – Multa – Dobra em Reincidência</a:t>
            </a:r>
            <a:endParaRPr lang="pt-BR" sz="2000" b="1" dirty="0">
              <a:solidFill>
                <a:srgbClr val="FF0000"/>
              </a:solidFill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1" name="CaixaDeTexto 2"/>
          <p:cNvSpPr txBox="1">
            <a:spLocks noChangeArrowheads="1"/>
          </p:cNvSpPr>
          <p:nvPr/>
        </p:nvSpPr>
        <p:spPr bwMode="auto">
          <a:xfrm>
            <a:off x="857224" y="4786322"/>
            <a:ext cx="5715040" cy="4944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Recusa em receber notificação?</a:t>
            </a:r>
            <a:endParaRPr lang="pt-BR" sz="20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2" name="CaixaDeTexto 2"/>
          <p:cNvSpPr txBox="1">
            <a:spLocks noChangeArrowheads="1"/>
          </p:cNvSpPr>
          <p:nvPr/>
        </p:nvSpPr>
        <p:spPr bwMode="auto">
          <a:xfrm>
            <a:off x="1142976" y="5506274"/>
            <a:ext cx="5715040" cy="5539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Multa de R$ 15.300,00 - R$ 42.564,00 </a:t>
            </a:r>
            <a:endParaRPr lang="pt-BR" sz="2000" b="1" dirty="0">
              <a:solidFill>
                <a:srgbClr val="FF0000"/>
              </a:solidFill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13" name="Picture 4" descr="Resultado de imagem para excluíd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68" y="3571901"/>
            <a:ext cx="4762500" cy="3571875"/>
          </a:xfrm>
          <a:prstGeom prst="rect">
            <a:avLst/>
          </a:prstGeom>
          <a:noFill/>
        </p:spPr>
      </p:pic>
      <p:sp>
        <p:nvSpPr>
          <p:cNvPr id="14" name="CaixaDeTexto 13"/>
          <p:cNvSpPr txBox="1"/>
          <p:nvPr/>
        </p:nvSpPr>
        <p:spPr>
          <a:xfrm>
            <a:off x="357158" y="-71462"/>
            <a:ext cx="84296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500" dirty="0" smtClean="0">
              <a:solidFill>
                <a:srgbClr val="002060"/>
              </a:solidFill>
            </a:endParaRPr>
          </a:p>
          <a:p>
            <a:pPr algn="ctr"/>
            <a:r>
              <a:rPr lang="pt-BR" sz="3000" b="1" dirty="0" smtClean="0">
                <a:solidFill>
                  <a:srgbClr val="002060"/>
                </a:solidFill>
                <a:latin typeface="Century Gothic" pitchFamily="34" charset="0"/>
              </a:rPr>
              <a:t>PLANCITE</a:t>
            </a:r>
          </a:p>
          <a:p>
            <a:pPr algn="just"/>
            <a:endParaRPr lang="pt-BR" sz="2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pt-BR" sz="2500" dirty="0" smtClean="0">
                <a:solidFill>
                  <a:srgbClr val="002060"/>
                </a:solidFill>
                <a:latin typeface="Century Gothic" pitchFamily="34" charset="0"/>
                <a:ea typeface="Tahoma" pitchFamily="34" charset="0"/>
                <a:cs typeface="Tahoma" pitchFamily="34" charset="0"/>
              </a:rPr>
              <a:t>O empregador que omitir, de forma reiterada, em folha de pagamento ou em documento de informações previsto pela legislação previdenciária, trabalhista ou tributária, o segurado empregado, trabalhador avulso ou contribuinte individual que lhe preste serviço, estará sujeita à exclusão de ofício do Simples Nacional (art. 29, inciso XII, da Lei Complementar n° 123/2006)</a:t>
            </a:r>
            <a:endParaRPr lang="pt-BR" sz="2500" b="1" dirty="0">
              <a:solidFill>
                <a:srgbClr val="002060"/>
              </a:solidFill>
              <a:latin typeface="Century Gothic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Espaço Reservado para Rodapé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7" name="Picture 2" descr="Resultado de imagem para verdade ou mentira uma questão de conveniênc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4" y="2071678"/>
            <a:ext cx="3833818" cy="2875365"/>
          </a:xfrm>
          <a:prstGeom prst="rect">
            <a:avLst/>
          </a:prstGeom>
          <a:noFill/>
        </p:spPr>
      </p:pic>
      <p:sp>
        <p:nvSpPr>
          <p:cNvPr id="10" name="CaixaDeTexto 9"/>
          <p:cNvSpPr txBox="1"/>
          <p:nvPr/>
        </p:nvSpPr>
        <p:spPr>
          <a:xfrm>
            <a:off x="1428728" y="737368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 smtClean="0">
                <a:latin typeface="Century Gothic" pitchFamily="34" charset="0"/>
              </a:rPr>
              <a:t>Registrar funcionário é </a:t>
            </a:r>
            <a:r>
              <a:rPr lang="pt-BR" sz="4000" b="1" dirty="0" smtClean="0">
                <a:solidFill>
                  <a:srgbClr val="FF0000"/>
                </a:solidFill>
                <a:latin typeface="Century Gothic" pitchFamily="34" charset="0"/>
              </a:rPr>
              <a:t>CARO</a:t>
            </a:r>
            <a:r>
              <a:rPr lang="pt-BR" sz="3000" b="1" dirty="0" smtClean="0">
                <a:latin typeface="Century Gothic" pitchFamily="34" charset="0"/>
              </a:rPr>
              <a:t>?</a:t>
            </a:r>
            <a:endParaRPr lang="pt-BR" sz="3000" b="1" dirty="0">
              <a:latin typeface="Century Gothic" pitchFamily="34" charset="0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11" name="Picture 2" descr="Resultado de imagem para fg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144032" cy="2390775"/>
          </a:xfrm>
          <a:prstGeom prst="rect">
            <a:avLst/>
          </a:prstGeom>
          <a:noFill/>
        </p:spPr>
      </p:pic>
      <p:sp>
        <p:nvSpPr>
          <p:cNvPr id="12" name="CaixaDeTexto 2"/>
          <p:cNvSpPr txBox="1">
            <a:spLocks noChangeArrowheads="1"/>
          </p:cNvSpPr>
          <p:nvPr/>
        </p:nvSpPr>
        <p:spPr bwMode="auto">
          <a:xfrm>
            <a:off x="0" y="3253898"/>
            <a:ext cx="9144000" cy="14773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Em acordos judiciais, é aceito o pagamento de </a:t>
            </a:r>
            <a:r>
              <a:rPr lang="pt-BR" sz="30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FGTS</a:t>
            </a: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 direto ao empregado?</a:t>
            </a:r>
            <a:endParaRPr lang="pt-BR" sz="30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3" name="Espaço Reservado para Rodapé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11" name="Picture 2" descr="Resultado de imagem para fg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144032" cy="2390775"/>
          </a:xfrm>
          <a:prstGeom prst="rect">
            <a:avLst/>
          </a:prstGeom>
          <a:noFill/>
        </p:spPr>
      </p:pic>
      <p:sp>
        <p:nvSpPr>
          <p:cNvPr id="7" name="Retângulo 6"/>
          <p:cNvSpPr/>
          <p:nvPr/>
        </p:nvSpPr>
        <p:spPr>
          <a:xfrm>
            <a:off x="3214678" y="2845354"/>
            <a:ext cx="35734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IN MTE Nº 99 de 23/08/2012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0" y="393443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Art. 32. Considera-se não quitado o FGTS pago diretamente ao empregado, à exceção dos pagamentos efetuados até 15 de fevereiro de 1998, relativos ao mês da rescisão, ao imediatamente anterior e à indenização compensatória.</a:t>
            </a:r>
            <a:endParaRPr lang="pt-BR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3" name="Espaço Reservado para Rodapé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11" name="Picture 2" descr="Resultado de imagem para fg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144032" cy="2390775"/>
          </a:xfrm>
          <a:prstGeom prst="rect">
            <a:avLst/>
          </a:prstGeom>
          <a:noFill/>
        </p:spPr>
      </p:pic>
      <p:sp>
        <p:nvSpPr>
          <p:cNvPr id="12" name="Retângulo 11"/>
          <p:cNvSpPr/>
          <p:nvPr/>
        </p:nvSpPr>
        <p:spPr>
          <a:xfrm>
            <a:off x="0" y="271462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5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Art. 15.</a:t>
            </a:r>
            <a:r>
              <a:rPr lang="pt-BR" sz="1500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 Para os fins previstos nesta lei, todos os empregadores ficam obrigados a depositar, até o dia 7 (sete) de cada mês, </a:t>
            </a:r>
            <a:r>
              <a:rPr lang="pt-BR" sz="15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em conta bancária vinculada</a:t>
            </a:r>
            <a:r>
              <a:rPr lang="pt-BR" sz="1500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, a importância correspondente a 8 (oito) por cento da remuneração paga ou devida, no mês anterior, a cada trabalhador, incluídas na remuneração as parcelas de que tratam os </a:t>
            </a:r>
            <a:r>
              <a:rPr lang="pt-BR" sz="1500" dirty="0" err="1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arts</a:t>
            </a:r>
            <a:r>
              <a:rPr lang="pt-BR" sz="1500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. 457 e 458 da CLT e a gratificação de Natal a que se refere a Lei nº 4.090, de 13 de julho de 1962, com as modificações da Lei nº 4.749, de 12 de agosto de 1965. (Vide Lei nº 13.189, de 2015) Vigência</a:t>
            </a:r>
            <a:endParaRPr lang="pt-BR" sz="15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0" y="4357694"/>
            <a:ext cx="914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/>
            </a:r>
            <a:b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</a:br>
            <a:r>
              <a:rPr lang="pt-BR" sz="15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Art. 18.</a:t>
            </a:r>
            <a:r>
              <a:rPr lang="pt-BR" sz="1500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 Ocorrendo rescisão do contrato de trabalho, por parte do empregador, ficará este obrigado </a:t>
            </a:r>
            <a:r>
              <a:rPr lang="pt-BR" sz="15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a depositar na conta vinculada</a:t>
            </a:r>
            <a:r>
              <a:rPr lang="pt-BR" sz="1500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 do trabalhador no FGTS os valores relativos aos depósitos referentes ao mês da rescisão e ao imediatamente anterior, que ainda não houver sido recolhido, sem prejuízo das cominações legais. (Redação dada pela Lei nº 9.491, de 1997)</a:t>
            </a:r>
            <a:endParaRPr lang="pt-BR" sz="15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4049447" y="2345288"/>
            <a:ext cx="15776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Lei 8036/90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5" name="Espaço Reservado para Rodapé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11" name="Picture 2" descr="Resultado de imagem para fg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144032" cy="2390775"/>
          </a:xfrm>
          <a:prstGeom prst="rect">
            <a:avLst/>
          </a:prstGeom>
          <a:noFill/>
        </p:spPr>
      </p:pic>
      <p:sp>
        <p:nvSpPr>
          <p:cNvPr id="14" name="Retângulo 13"/>
          <p:cNvSpPr/>
          <p:nvPr/>
        </p:nvSpPr>
        <p:spPr>
          <a:xfrm>
            <a:off x="4049447" y="2345288"/>
            <a:ext cx="15776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</a:rPr>
              <a:t>Lei 8036/90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0" y="3000372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Art. 26.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</a:rPr>
              <a:t> É competente a Justiça do Trabalho para julgar os dissídios entre os trabalhadores e os empregadores decorrentes da aplicação desta lei, mesmo quando a Caixa Econômica Federal e o Ministério do Trabalho e da Previdência Social figurarem como litisconsortes.</a:t>
            </a:r>
          </a:p>
          <a:p>
            <a:pPr algn="just"/>
            <a:r>
              <a:rPr lang="pt-BR" sz="2000" dirty="0" smtClean="0">
                <a:solidFill>
                  <a:srgbClr val="FF0000"/>
                </a:solidFill>
              </a:rPr>
              <a:t>Parágrafo único. Nas reclamatórias trabalhistas que objetivam o ressarcimento de parcelas relativas ao FGTS, ou que, direta ou indiretamente, impliquem essa obrigação de fazer, o juiz determinará que a empresa sucumbente proceda ao recolhimento imediato das importâncias devidas a tal título.</a:t>
            </a:r>
            <a:endParaRPr lang="pt-BR" sz="2000" dirty="0">
              <a:solidFill>
                <a:srgbClr val="FF0000"/>
              </a:solidFill>
            </a:endParaRPr>
          </a:p>
        </p:txBody>
      </p:sp>
      <p:sp>
        <p:nvSpPr>
          <p:cNvPr id="15" name="Espaço Reservado para Rodapé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CaixaDeTexto 2"/>
          <p:cNvSpPr txBox="1">
            <a:spLocks noChangeArrowheads="1"/>
          </p:cNvSpPr>
          <p:nvPr/>
        </p:nvSpPr>
        <p:spPr bwMode="auto">
          <a:xfrm>
            <a:off x="0" y="357166"/>
            <a:ext cx="9144000" cy="6967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000" dirty="0" err="1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Plancite</a:t>
            </a:r>
            <a:endParaRPr lang="pt-BR" sz="30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357158" y="357166"/>
            <a:ext cx="8429684" cy="598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500" dirty="0" smtClean="0">
              <a:solidFill>
                <a:srgbClr val="002060"/>
              </a:solidFill>
            </a:endParaRPr>
          </a:p>
          <a:p>
            <a:pPr algn="ctr"/>
            <a:endParaRPr lang="pt-BR" sz="2500" b="1" dirty="0" smtClean="0">
              <a:solidFill>
                <a:srgbClr val="002060"/>
              </a:solidFill>
            </a:endParaRPr>
          </a:p>
          <a:p>
            <a:pPr algn="just"/>
            <a:endParaRPr lang="pt-BR" sz="2500" b="1" dirty="0" smtClean="0">
              <a:solidFill>
                <a:srgbClr val="002060"/>
              </a:solidFill>
            </a:endParaRPr>
          </a:p>
          <a:p>
            <a:pPr algn="just"/>
            <a:r>
              <a:rPr lang="pt-BR" sz="2800" dirty="0" smtClean="0"/>
              <a:t>Legislação pertinente:</a:t>
            </a:r>
          </a:p>
          <a:p>
            <a:pPr algn="just"/>
            <a:r>
              <a:rPr lang="pt-BR" sz="2800" dirty="0" smtClean="0"/>
              <a:t>• Artigo 41, da CLT </a:t>
            </a:r>
          </a:p>
          <a:p>
            <a:pPr algn="just"/>
            <a:r>
              <a:rPr lang="pt-BR" sz="2800" dirty="0" smtClean="0"/>
              <a:t>• Artigo 24, da Lei n.° 7.998/1990</a:t>
            </a:r>
          </a:p>
          <a:p>
            <a:pPr algn="just"/>
            <a:r>
              <a:rPr lang="pt-BR" sz="2800" dirty="0" smtClean="0"/>
              <a:t>• Artigo 11, da Lei n.º 10.593/2002</a:t>
            </a:r>
          </a:p>
          <a:p>
            <a:pPr algn="just"/>
            <a:r>
              <a:rPr lang="pt-BR" sz="2800" dirty="0" smtClean="0"/>
              <a:t>• Decreto n.º 4.552/2002</a:t>
            </a:r>
          </a:p>
          <a:p>
            <a:pPr algn="just"/>
            <a:r>
              <a:rPr lang="pt-BR" sz="2800" dirty="0" smtClean="0"/>
              <a:t>• Portaria n.º 290/1997</a:t>
            </a:r>
          </a:p>
          <a:p>
            <a:pPr algn="just"/>
            <a:r>
              <a:rPr lang="pt-BR" sz="2800" dirty="0" smtClean="0"/>
              <a:t>• Portaria MTE n.º 1.129 de 23/07/2014 (CAGED)</a:t>
            </a:r>
          </a:p>
          <a:p>
            <a:pPr algn="just"/>
            <a:r>
              <a:rPr lang="pt-BR" sz="2800" dirty="0" smtClean="0"/>
              <a:t>• Portaria 509/2015</a:t>
            </a:r>
          </a:p>
          <a:p>
            <a:pPr algn="just"/>
            <a:r>
              <a:rPr lang="pt-BR" sz="2800" dirty="0" smtClean="0"/>
              <a:t>• Instrução Normativa MTE n.º 107 de 22/05/2014 (alterada pela IN 119, de 23/04/2015</a:t>
            </a:r>
            <a:endParaRPr lang="pt-BR" sz="2800" dirty="0">
              <a:latin typeface="+mj-lt"/>
              <a:ea typeface="Tahoma" pitchFamily="34" charset="0"/>
              <a:cs typeface="Tahoma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800" dirty="0" smtClean="0">
                <a:latin typeface="+mj-lt"/>
                <a:ea typeface="Tahoma" pitchFamily="34" charset="0"/>
                <a:cs typeface="Tahoma" pitchFamily="34" charset="0"/>
              </a:rPr>
              <a:t> Lei 8036</a:t>
            </a:r>
            <a:endParaRPr lang="pt-BR" sz="2800" dirty="0" smtClean="0">
              <a:latin typeface="+mj-lt"/>
            </a:endParaRPr>
          </a:p>
        </p:txBody>
      </p:sp>
      <p:sp>
        <p:nvSpPr>
          <p:cNvPr id="13" name="Espaço Reservado para Rodapé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47106" name="Picture 2" descr="Resultado de imagem para vamos começ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795475"/>
            <a:ext cx="6076950" cy="3419475"/>
          </a:xfrm>
          <a:prstGeom prst="rect">
            <a:avLst/>
          </a:prstGeom>
          <a:noFill/>
        </p:spPr>
      </p:pic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Resultado de imagem para departamento pesso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09543"/>
            <a:ext cx="5715000" cy="4248151"/>
          </a:xfrm>
          <a:prstGeom prst="rect">
            <a:avLst/>
          </a:prstGeom>
          <a:noFill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643446"/>
            <a:ext cx="850112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000100" y="5286388"/>
            <a:ext cx="1785950" cy="612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ADMISSÃO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643306" y="5286388"/>
            <a:ext cx="1785950" cy="612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VIGÊNCIA	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6072198" y="5286388"/>
            <a:ext cx="1785950" cy="612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DEMISSÃ</a:t>
            </a:r>
            <a:r>
              <a:rPr lang="pt-BR" sz="1500" dirty="0" smtClean="0">
                <a:latin typeface="Arial" pitchFamily="34" charset="0"/>
                <a:ea typeface="+mj-ea"/>
                <a:cs typeface="Arial" pitchFamily="34" charset="0"/>
              </a:rPr>
              <a:t>O</a:t>
            </a:r>
            <a:endParaRPr kumimoji="0" lang="pt-BR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 rot="19021145">
            <a:off x="294830" y="171404"/>
            <a:ext cx="4728161" cy="2215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4500" dirty="0" smtClean="0">
                <a:latin typeface="Aharoni" pitchFamily="2" charset="-79"/>
                <a:ea typeface="+mj-ea"/>
                <a:cs typeface="Aharoni" pitchFamily="2" charset="-79"/>
              </a:rPr>
              <a:t>CAMPEÕES</a:t>
            </a:r>
            <a:endParaRPr kumimoji="0" lang="pt-BR" sz="45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714612" y="785794"/>
            <a:ext cx="3786182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RECLAMATÓRIAS</a:t>
            </a: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3786182" y="1428736"/>
            <a:ext cx="4348162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TRABALHISTAS</a:t>
            </a:r>
          </a:p>
        </p:txBody>
      </p:sp>
      <p:pic>
        <p:nvPicPr>
          <p:cNvPr id="61442" name="Picture 2" descr="Resultado de imagem para trofe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500306"/>
            <a:ext cx="3214710" cy="3214710"/>
          </a:xfrm>
          <a:prstGeom prst="rect">
            <a:avLst/>
          </a:prstGeom>
          <a:noFill/>
        </p:spPr>
      </p:pic>
      <p:sp>
        <p:nvSpPr>
          <p:cNvPr id="11" name="Título 1"/>
          <p:cNvSpPr txBox="1">
            <a:spLocks/>
          </p:cNvSpPr>
          <p:nvPr/>
        </p:nvSpPr>
        <p:spPr>
          <a:xfrm>
            <a:off x="-32" y="4714884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dirty="0" smtClean="0">
                <a:latin typeface="Arial" pitchFamily="34" charset="0"/>
                <a:ea typeface="+mj-ea"/>
                <a:cs typeface="Arial" pitchFamily="34" charset="0"/>
              </a:rPr>
              <a:t>ASSÉDIO MORAL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571472" y="5072074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REGISTRO</a:t>
            </a:r>
            <a:r>
              <a:rPr kumimoji="0" lang="pt-BR" sz="1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INADEQUADO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785786" y="5429264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HORAS EXTRAS</a:t>
            </a: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1142976" y="5786454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EXPERIÊNCIA</a:t>
            </a:r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>
            <a:off x="2143108" y="6224606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INSALUBRIDADE</a:t>
            </a:r>
          </a:p>
        </p:txBody>
      </p:sp>
      <p:sp>
        <p:nvSpPr>
          <p:cNvPr id="16" name="Título 1"/>
          <p:cNvSpPr txBox="1">
            <a:spLocks/>
          </p:cNvSpPr>
          <p:nvPr/>
        </p:nvSpPr>
        <p:spPr>
          <a:xfrm>
            <a:off x="3643306" y="6215082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PERICULOSIDADE</a:t>
            </a:r>
          </a:p>
        </p:txBody>
      </p:sp>
      <p:sp>
        <p:nvSpPr>
          <p:cNvPr id="17" name="Título 1"/>
          <p:cNvSpPr txBox="1">
            <a:spLocks/>
          </p:cNvSpPr>
          <p:nvPr/>
        </p:nvSpPr>
        <p:spPr>
          <a:xfrm>
            <a:off x="5357818" y="6215082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DESVIO DE FUNÇÃO</a:t>
            </a:r>
          </a:p>
        </p:txBody>
      </p:sp>
      <p:sp>
        <p:nvSpPr>
          <p:cNvPr id="18" name="Título 1"/>
          <p:cNvSpPr txBox="1">
            <a:spLocks/>
          </p:cNvSpPr>
          <p:nvPr/>
        </p:nvSpPr>
        <p:spPr>
          <a:xfrm>
            <a:off x="6357950" y="5857892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POR FORA</a:t>
            </a:r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6715140" y="5500702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DESCONTOS</a:t>
            </a:r>
          </a:p>
        </p:txBody>
      </p:sp>
      <p:sp>
        <p:nvSpPr>
          <p:cNvPr id="20" name="Título 1"/>
          <p:cNvSpPr txBox="1">
            <a:spLocks/>
          </p:cNvSpPr>
          <p:nvPr/>
        </p:nvSpPr>
        <p:spPr>
          <a:xfrm>
            <a:off x="6786578" y="5143512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FRAUDE</a:t>
            </a:r>
            <a:r>
              <a:rPr kumimoji="0" lang="pt-BR" sz="1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NO CONTRATO</a:t>
            </a:r>
            <a:endParaRPr kumimoji="0" lang="pt-B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7358082" y="4714884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INTRAJORNADA</a:t>
            </a:r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358458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i="1" dirty="0" smtClean="0"/>
          </a:p>
          <a:p>
            <a:r>
              <a:rPr lang="pt-BR" b="1" dirty="0" smtClean="0">
                <a:solidFill>
                  <a:srgbClr val="002060"/>
                </a:solidFill>
              </a:rPr>
              <a:t>“desinibida, comunicativa, sexy e sobrancelhas expressivas”.“Se for inteligente, eu pago mais”, </a:t>
            </a: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pPr algn="ctr"/>
            <a:r>
              <a:rPr lang="pt-BR" b="1" dirty="0" smtClean="0">
                <a:solidFill>
                  <a:srgbClr val="002060"/>
                </a:solidFill>
              </a:rPr>
              <a:t>“atencioso, forte, cheiroso, rico... Se for inteligente, eu corto os meus pulsos, porque tanta qualidade boa em um homem é injusto com a humanidade”.</a:t>
            </a:r>
          </a:p>
          <a:p>
            <a:pPr algn="ctr"/>
            <a:endParaRPr lang="pt-BR" b="1" dirty="0" smtClean="0">
              <a:solidFill>
                <a:srgbClr val="002060"/>
              </a:solidFill>
            </a:endParaRPr>
          </a:p>
          <a:p>
            <a:pPr algn="ctr"/>
            <a:r>
              <a:rPr lang="pt-BR" b="1" dirty="0" smtClean="0">
                <a:solidFill>
                  <a:srgbClr val="FF0000"/>
                </a:solidFill>
              </a:rPr>
              <a:t> Bar do DF é condenado por anúncio de emprego discriminatório</a:t>
            </a:r>
          </a:p>
          <a:p>
            <a:endParaRPr lang="pt-BR" b="1" dirty="0" smtClean="0">
              <a:solidFill>
                <a:srgbClr val="FF0000"/>
              </a:solidFill>
            </a:endParaRPr>
          </a:p>
          <a:p>
            <a:r>
              <a:rPr lang="pt-BR" i="1" dirty="0" smtClean="0">
                <a:solidFill>
                  <a:srgbClr val="FF0000"/>
                </a:solidFill>
              </a:rPr>
              <a:t>A Justiça do Trabalho considerou as exigências da empresa do DF discriminatórias. A juíza que julgou o caso chegou a pensar que era uma brincadeira, mas se surpreendeu com a confirmação do dono do estabelecimento</a:t>
            </a:r>
          </a:p>
          <a:p>
            <a:endParaRPr lang="pt-BR" b="1" i="1" dirty="0">
              <a:solidFill>
                <a:srgbClr val="002060"/>
              </a:solidFill>
            </a:endParaRPr>
          </a:p>
        </p:txBody>
      </p:sp>
      <p:pic>
        <p:nvPicPr>
          <p:cNvPr id="7" name="Picture 2" descr="Resultado de imagem para vaga de empre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-24"/>
            <a:ext cx="6353175" cy="3838576"/>
          </a:xfrm>
          <a:prstGeom prst="rect">
            <a:avLst/>
          </a:prstGeom>
          <a:noFill/>
        </p:spPr>
      </p:pic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69634" name="Picture 2" descr="Resultado de imagem para pejotizaçã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582" y="458649"/>
            <a:ext cx="3030162" cy="2815848"/>
          </a:xfrm>
          <a:prstGeom prst="rect">
            <a:avLst/>
          </a:prstGeom>
          <a:noFill/>
        </p:spPr>
      </p:pic>
      <p:pic>
        <p:nvPicPr>
          <p:cNvPr id="69636" name="Picture 4" descr="Resultado de imagem para pejotizaçã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500042"/>
            <a:ext cx="2857520" cy="2786082"/>
          </a:xfrm>
          <a:prstGeom prst="rect">
            <a:avLst/>
          </a:prstGeom>
          <a:noFill/>
        </p:spPr>
      </p:pic>
      <p:pic>
        <p:nvPicPr>
          <p:cNvPr id="69638" name="Picture 6" descr="Resultado de imagem para pejotizaçã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3305908"/>
            <a:ext cx="5143536" cy="3552092"/>
          </a:xfrm>
          <a:prstGeom prst="rect">
            <a:avLst/>
          </a:prstGeom>
          <a:noFill/>
        </p:spPr>
      </p:pic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57158" y="448648"/>
            <a:ext cx="850112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Mais de </a:t>
            </a:r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2 mil profissionais </a:t>
            </a:r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foram contratados como </a:t>
            </a:r>
            <a:r>
              <a:rPr lang="pt-BR" b="1" dirty="0" err="1" smtClean="0">
                <a:solidFill>
                  <a:srgbClr val="002060"/>
                </a:solidFill>
                <a:latin typeface="Century Gothic" pitchFamily="34" charset="0"/>
              </a:rPr>
              <a:t>Microempreendedor</a:t>
            </a:r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 Individual (MEI), </a:t>
            </a:r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sendo obrigados a cumprir jornadas de trabalho de mais de </a:t>
            </a:r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dez horas diárias.</a:t>
            </a: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endParaRPr lang="pt-BR" b="1" dirty="0" smtClean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A Justiça determinou a retenção e indisponibilidade dos bens da empresa no Brasil;</a:t>
            </a:r>
          </a:p>
          <a:p>
            <a:pPr algn="just">
              <a:buFont typeface="Wingdings" pitchFamily="2" charset="2"/>
              <a:buChar char="Ø"/>
            </a:pPr>
            <a:endParaRPr lang="pt-BR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 Bloqueio de valores mantidos pela empresa em instituições financeiras brasileiras. </a:t>
            </a:r>
          </a:p>
          <a:p>
            <a:pPr algn="just">
              <a:buFont typeface="Wingdings" pitchFamily="2" charset="2"/>
              <a:buChar char="Ø"/>
            </a:pPr>
            <a:endParaRPr lang="pt-BR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 Garantir a compensação material por possíveis danos causados aos trabalhadores contratados pela empresa.</a:t>
            </a:r>
          </a:p>
          <a:p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  <p:pic>
        <p:nvPicPr>
          <p:cNvPr id="71682" name="Picture 2" descr="Resultado de imagem para frau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500174"/>
            <a:ext cx="3929090" cy="2517074"/>
          </a:xfrm>
          <a:prstGeom prst="rect">
            <a:avLst/>
          </a:prstGeom>
          <a:noFill/>
        </p:spPr>
      </p:pic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pic>
        <p:nvPicPr>
          <p:cNvPr id="2050" name="Picture 2" descr="Resultado de imagem para COMEÇ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857232"/>
            <a:ext cx="5076825" cy="3800476"/>
          </a:xfrm>
          <a:prstGeom prst="rect">
            <a:avLst/>
          </a:prstGeom>
          <a:noFill/>
        </p:spPr>
      </p:pic>
      <p:sp>
        <p:nvSpPr>
          <p:cNvPr id="10" name="CaixaDeTexto 9"/>
          <p:cNvSpPr txBox="1"/>
          <p:nvPr/>
        </p:nvSpPr>
        <p:spPr>
          <a:xfrm>
            <a:off x="357158" y="5006000"/>
            <a:ext cx="8501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ONDE TUDO COMEÇA?</a:t>
            </a:r>
          </a:p>
          <a:p>
            <a:pPr algn="ctr"/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285720" y="3786190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Assumir o risco da atividade</a:t>
            </a:r>
            <a:endParaRPr lang="pt-BR" dirty="0"/>
          </a:p>
        </p:txBody>
      </p:sp>
      <p:pic>
        <p:nvPicPr>
          <p:cNvPr id="84994" name="Picture 2" descr="Resultado de imagem para EMPREEN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42852"/>
            <a:ext cx="7239000" cy="3333750"/>
          </a:xfrm>
          <a:prstGeom prst="rect">
            <a:avLst/>
          </a:prstGeom>
          <a:noFill/>
        </p:spPr>
      </p:pic>
      <p:sp>
        <p:nvSpPr>
          <p:cNvPr id="12" name="CaixaDeTexto 11"/>
          <p:cNvSpPr txBox="1"/>
          <p:nvPr/>
        </p:nvSpPr>
        <p:spPr>
          <a:xfrm>
            <a:off x="285720" y="4917056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Atividade</a:t>
            </a:r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3428992" y="548856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Funcionários</a:t>
            </a:r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6215074" y="4929198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Direito Trabalhista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285720" y="3916924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CNAE – RAT – FAP – OUTRAS ENTIDADES - PREPONDERANTE</a:t>
            </a:r>
            <a:endParaRPr lang="pt-BR" dirty="0"/>
          </a:p>
        </p:txBody>
      </p:sp>
      <p:pic>
        <p:nvPicPr>
          <p:cNvPr id="84994" name="Picture 2" descr="Resultado de imagem para EMPREEN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42852"/>
            <a:ext cx="7239000" cy="3333750"/>
          </a:xfrm>
          <a:prstGeom prst="rect">
            <a:avLst/>
          </a:prstGeom>
          <a:noFill/>
        </p:spPr>
      </p:pic>
      <p:sp>
        <p:nvSpPr>
          <p:cNvPr id="15" name="CaixaDeTexto 14"/>
          <p:cNvSpPr txBox="1"/>
          <p:nvPr/>
        </p:nvSpPr>
        <p:spPr>
          <a:xfrm>
            <a:off x="285720" y="4631304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CLT – ACORDO – CONVENÇÃO COLETIVA DE TRABALHO – IN - DECRETO</a:t>
            </a:r>
            <a:endParaRPr lang="pt-BR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285720" y="5417122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FGTS – INSS – IRPF – PIS – SINDICAL – SALÁRIO – 13º - FÉRIAS </a:t>
            </a:r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285720" y="5988626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GFIP – CAGED – DIRF – RAIS – (JAVA) 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pic>
        <p:nvPicPr>
          <p:cNvPr id="87042" name="Picture 2" descr="Resultado de imagem para auditoria 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642950"/>
            <a:ext cx="6096000" cy="4572000"/>
          </a:xfrm>
          <a:prstGeom prst="rect">
            <a:avLst/>
          </a:prstGeom>
          <a:noFill/>
        </p:spPr>
      </p:pic>
      <p:sp>
        <p:nvSpPr>
          <p:cNvPr id="12" name="CaixaDeTexto 11"/>
          <p:cNvSpPr txBox="1"/>
          <p:nvPr/>
        </p:nvSpPr>
        <p:spPr>
          <a:xfrm>
            <a:off x="285720" y="5488560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SANEAMENTO DE TODAS AS INFORMAÇÕES CADASTRAIS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pic>
        <p:nvPicPr>
          <p:cNvPr id="87042" name="Picture 2" descr="Resultado de imagem para auditoria 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3071834" cy="2303876"/>
          </a:xfrm>
          <a:prstGeom prst="rect">
            <a:avLst/>
          </a:prstGeom>
          <a:noFill/>
        </p:spPr>
      </p:pic>
      <p:sp>
        <p:nvSpPr>
          <p:cNvPr id="12" name="CaixaDeTexto 11"/>
          <p:cNvSpPr txBox="1"/>
          <p:nvPr/>
        </p:nvSpPr>
        <p:spPr>
          <a:xfrm>
            <a:off x="2285984" y="1142984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PROVENTOS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4572000" y="1071546"/>
            <a:ext cx="40719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b="1" dirty="0" smtClean="0">
                <a:solidFill>
                  <a:srgbClr val="FF0000"/>
                </a:solidFill>
                <a:latin typeface="Century Gothic" pitchFamily="34" charset="0"/>
              </a:rPr>
              <a:t>DESCONTOS</a:t>
            </a:r>
            <a:endParaRPr lang="pt-BR" sz="2500" b="1" dirty="0">
              <a:solidFill>
                <a:srgbClr val="FF0000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3571868" y="1714488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INCIDÊNCIAS</a:t>
            </a:r>
            <a:endParaRPr lang="pt-BR" b="1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357322" y="2273850"/>
            <a:ext cx="9144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INSS – IRRF – FGTS – DSR – 13º - FÉRIAS - RESCISÃO</a:t>
            </a:r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-32" y="4500570"/>
            <a:ext cx="9144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TURNO DE TRABALHO – AMBIENTES DE TRABALHO – FATORES DE RISCO – PROCESSOS JUDICIAIS – RESERVAS PARA CONTIGÊNCIA</a:t>
            </a:r>
            <a:endParaRPr lang="pt-BR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2571736" y="5357826"/>
            <a:ext cx="40719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500" b="1" dirty="0" smtClean="0">
                <a:solidFill>
                  <a:srgbClr val="FF0000"/>
                </a:solidFill>
                <a:latin typeface="Century Gothic" pitchFamily="34" charset="0"/>
              </a:rPr>
              <a:t>PRUDÊNCIA</a:t>
            </a:r>
            <a:endParaRPr lang="pt-BR" sz="4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10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643446"/>
            <a:ext cx="850112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000100" y="5286388"/>
            <a:ext cx="1785950" cy="612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ADMISSÃO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643306" y="5286388"/>
            <a:ext cx="1785950" cy="612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VIGÊNCIA	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6072198" y="5286388"/>
            <a:ext cx="1785950" cy="612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DEMISSÃ</a:t>
            </a:r>
            <a:r>
              <a:rPr lang="pt-BR" sz="1500" dirty="0" smtClean="0">
                <a:latin typeface="Arial" pitchFamily="34" charset="0"/>
                <a:ea typeface="+mj-ea"/>
                <a:cs typeface="Arial" pitchFamily="34" charset="0"/>
              </a:rPr>
              <a:t>O</a:t>
            </a:r>
            <a:endParaRPr kumimoji="0" lang="pt-BR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8674" name="Picture 2" descr="Resultado de imagem para COMPLIAN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1285860"/>
            <a:ext cx="5357850" cy="3500462"/>
          </a:xfrm>
          <a:prstGeom prst="rect">
            <a:avLst/>
          </a:prstGeom>
          <a:noFill/>
        </p:spPr>
      </p:pic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928694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pt-BR" sz="3000" dirty="0" smtClean="0">
                <a:solidFill>
                  <a:srgbClr val="002060"/>
                </a:solidFill>
              </a:rPr>
              <a:t/>
            </a:r>
            <a:br>
              <a:rPr lang="pt-BR" sz="3000" dirty="0" smtClean="0">
                <a:solidFill>
                  <a:srgbClr val="002060"/>
                </a:solidFill>
              </a:rPr>
            </a:br>
            <a:r>
              <a:rPr lang="pt-BR" sz="3000" dirty="0" smtClean="0">
                <a:solidFill>
                  <a:srgbClr val="002060"/>
                </a:solidFill>
              </a:rPr>
              <a:t>Verificar a incidência dos encargos trabalhistas das seguintes rubricas</a:t>
            </a:r>
            <a:br>
              <a:rPr lang="pt-BR" sz="3000" dirty="0" smtClean="0">
                <a:solidFill>
                  <a:srgbClr val="002060"/>
                </a:solidFill>
              </a:rPr>
            </a:br>
            <a:endParaRPr lang="pt-BR" sz="3000" dirty="0">
              <a:solidFill>
                <a:srgbClr val="002060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0" y="1214422"/>
          <a:ext cx="9144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488"/>
                <a:gridCol w="1714512"/>
                <a:gridCol w="2286000"/>
                <a:gridCol w="22860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TABELA</a:t>
                      </a:r>
                      <a:r>
                        <a:rPr lang="pt-BR" baseline="0" dirty="0" smtClean="0"/>
                        <a:t> DE INCIDÊNCIAS INSS/FGTS/IRPF – EMPRESA SOCIAL LTDA – 31/12/2017</a:t>
                      </a:r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RUBRICAS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INSS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FGTS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/>
                        <a:t>IR</a:t>
                      </a:r>
                      <a:endParaRPr lang="pt-B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ABONO</a:t>
                      </a:r>
                      <a:r>
                        <a:rPr lang="pt-BR" baseline="0" dirty="0" smtClean="0"/>
                        <a:t> DE FÉRIAS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AJUDA DE CUSTO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AVISO</a:t>
                      </a:r>
                      <a:r>
                        <a:rPr lang="pt-BR" baseline="0" dirty="0" smtClean="0"/>
                        <a:t> PRÉVIO INDENIZADO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COMISSÕES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DSR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DIÁRIAS</a:t>
                      </a:r>
                      <a:r>
                        <a:rPr lang="pt-BR" baseline="0" dirty="0" smtClean="0"/>
                        <a:t> 50% &lt; SALÁRIO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13º</a:t>
                      </a:r>
                      <a:r>
                        <a:rPr lang="pt-BR" baseline="0" dirty="0" smtClean="0"/>
                        <a:t> SALÁRIO 1ª PARCELA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GRATIFICAÇÕES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PRÊMIOS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SALÁRIO</a:t>
                      </a:r>
                      <a:r>
                        <a:rPr lang="pt-BR" baseline="0" dirty="0" smtClean="0"/>
                        <a:t> FAMÍLIA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SALÁRIO</a:t>
                      </a:r>
                      <a:r>
                        <a:rPr lang="pt-BR" baseline="0" dirty="0" smtClean="0"/>
                        <a:t> MATERNIDADE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4" name="CaixaDeTexto 13"/>
          <p:cNvSpPr txBox="1"/>
          <p:nvPr/>
        </p:nvSpPr>
        <p:spPr>
          <a:xfrm>
            <a:off x="-32" y="3643314"/>
            <a:ext cx="9144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COMPETE AO MINISTÉRIO DO TRABALHO APLICAR MULTAS PREVISTAS NA CLT, FGTS.</a:t>
            </a:r>
            <a:endParaRPr lang="pt-BR" b="1" dirty="0"/>
          </a:p>
        </p:txBody>
      </p:sp>
      <p:pic>
        <p:nvPicPr>
          <p:cNvPr id="89090" name="Picture 2" descr="Resultado de imagem para FISCALIZAÇÃ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000108"/>
            <a:ext cx="3810000" cy="2381250"/>
          </a:xfrm>
          <a:prstGeom prst="rect">
            <a:avLst/>
          </a:prstGeom>
          <a:noFill/>
        </p:spPr>
      </p:pic>
      <p:sp>
        <p:nvSpPr>
          <p:cNvPr id="16" name="CaixaDeTexto 15"/>
          <p:cNvSpPr txBox="1"/>
          <p:nvPr/>
        </p:nvSpPr>
        <p:spPr>
          <a:xfrm>
            <a:off x="-32" y="4711495"/>
            <a:ext cx="9144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2060"/>
                </a:solidFill>
                <a:latin typeface="Century Gothic" pitchFamily="34" charset="0"/>
              </a:rPr>
              <a:t>MULTAS PODEM VARIAR DE ACORDO COM O GRAU DE INFRAÇÃO, NATUREZA, INTENÇÃO, SITUAÇÃO FINANCEIRA DO INFRATOR</a:t>
            </a:r>
            <a:endParaRPr lang="pt-B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pic>
        <p:nvPicPr>
          <p:cNvPr id="95234" name="Picture 2" descr="Resultado de imagem para CONTRA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791713"/>
            <a:ext cx="5841992" cy="2571768"/>
          </a:xfrm>
          <a:prstGeom prst="rect">
            <a:avLst/>
          </a:prstGeom>
          <a:noFill/>
        </p:spPr>
      </p:pic>
      <p:sp>
        <p:nvSpPr>
          <p:cNvPr id="10" name="CaixaDeTexto 9"/>
          <p:cNvSpPr txBox="1"/>
          <p:nvPr/>
        </p:nvSpPr>
        <p:spPr>
          <a:xfrm>
            <a:off x="285720" y="3786190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Foi celebrado por escrito</a:t>
            </a:r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14282" y="4286256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As partes assinaram</a:t>
            </a:r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214282" y="4854371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Completo, horários, autoriza descontos, aditivos, prazos legais de experiência, mais de 1 renovação.</a:t>
            </a:r>
          </a:p>
          <a:p>
            <a:pPr algn="ctr"/>
            <a:endParaRPr lang="pt-BR" dirty="0">
              <a:solidFill>
                <a:srgbClr val="002060"/>
              </a:solidFill>
              <a:latin typeface="Century Gothic" pitchFamily="34" charset="0"/>
            </a:endParaRPr>
          </a:p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Determinado x Indeterminado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285720" y="3786190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Exames</a:t>
            </a:r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14282" y="4286256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 smtClean="0">
                <a:solidFill>
                  <a:srgbClr val="002060"/>
                </a:solidFill>
                <a:latin typeface="Century Gothic" pitchFamily="34" charset="0"/>
              </a:rPr>
              <a:t>Admissional</a:t>
            </a:r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		Periódico		Demissional</a:t>
            </a:r>
            <a:endParaRPr lang="pt-BR" dirty="0"/>
          </a:p>
        </p:txBody>
      </p:sp>
      <p:pic>
        <p:nvPicPr>
          <p:cNvPr id="103426" name="Picture 2" descr="Resultado de imagem para exam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-24"/>
            <a:ext cx="5468992" cy="3643338"/>
          </a:xfrm>
          <a:prstGeom prst="rect">
            <a:avLst/>
          </a:prstGeom>
          <a:noFill/>
        </p:spPr>
      </p:pic>
      <p:sp>
        <p:nvSpPr>
          <p:cNvPr id="15" name="CaixaDeTexto 14"/>
          <p:cNvSpPr txBox="1"/>
          <p:nvPr/>
        </p:nvSpPr>
        <p:spPr>
          <a:xfrm>
            <a:off x="285720" y="5131370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Retorno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214282" y="4854371"/>
            <a:ext cx="8501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Completo? Atualizado?</a:t>
            </a:r>
          </a:p>
          <a:p>
            <a:pPr algn="ctr"/>
            <a:endParaRPr lang="pt-BR" dirty="0">
              <a:solidFill>
                <a:srgbClr val="002060"/>
              </a:solidFill>
              <a:latin typeface="Century Gothic" pitchFamily="34" charset="0"/>
            </a:endParaRPr>
          </a:p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Salário, Férias, Sindical, Alteração horário</a:t>
            </a:r>
          </a:p>
        </p:txBody>
      </p:sp>
      <p:pic>
        <p:nvPicPr>
          <p:cNvPr id="101378" name="Picture 2" descr="Resultado de imagem para registro do funcionari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457700"/>
          </a:xfrm>
          <a:prstGeom prst="rect">
            <a:avLst/>
          </a:prstGeom>
          <a:noFill/>
        </p:spPr>
      </p:pic>
      <p:sp>
        <p:nvSpPr>
          <p:cNvPr id="14" name="CaixaDeTexto 13"/>
          <p:cNvSpPr txBox="1"/>
          <p:nvPr/>
        </p:nvSpPr>
        <p:spPr>
          <a:xfrm>
            <a:off x="366682" y="5786454"/>
            <a:ext cx="85011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Está na </a:t>
            </a:r>
            <a:r>
              <a:rPr lang="pt-BR" sz="3000" dirty="0" smtClean="0">
                <a:solidFill>
                  <a:srgbClr val="FF0000"/>
                </a:solidFill>
                <a:latin typeface="Century Gothic" pitchFamily="34" charset="0"/>
              </a:rPr>
              <a:t>empresa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214282" y="4643446"/>
            <a:ext cx="8501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Recibos devolução CTPS</a:t>
            </a:r>
          </a:p>
          <a:p>
            <a:pPr algn="ctr"/>
            <a:endParaRPr lang="pt-BR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Prazos de retenção?</a:t>
            </a:r>
          </a:p>
        </p:txBody>
      </p:sp>
      <p:pic>
        <p:nvPicPr>
          <p:cNvPr id="101378" name="Picture 2" descr="Resultado de imagem para registro do funcionari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457700"/>
          </a:xfrm>
          <a:prstGeom prst="rect">
            <a:avLst/>
          </a:prstGeom>
          <a:noFill/>
        </p:spPr>
      </p:pic>
      <p:sp>
        <p:nvSpPr>
          <p:cNvPr id="10" name="CaixaDeTexto 9"/>
          <p:cNvSpPr txBox="1"/>
          <p:nvPr/>
        </p:nvSpPr>
        <p:spPr>
          <a:xfrm>
            <a:off x="-32" y="5774312"/>
            <a:ext cx="9144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Termos de VT – Termos SF – Assinados – Cópias </a:t>
            </a:r>
            <a:r>
              <a:rPr lang="pt-BR" dirty="0" err="1" smtClean="0">
                <a:solidFill>
                  <a:srgbClr val="002060"/>
                </a:solidFill>
                <a:latin typeface="Century Gothic" pitchFamily="34" charset="0"/>
              </a:rPr>
              <a:t>Frequência</a:t>
            </a:r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 e Vacinação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Resultado de imagem para dinheiro voando desenh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4389438"/>
            <a:ext cx="2778125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0" y="450850"/>
            <a:ext cx="9144000" cy="4778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500" b="1" dirty="0">
                <a:latin typeface="Century Gothic" pitchFamily="34" charset="0"/>
              </a:rPr>
              <a:t>ALGUMAS MULTAS – MT </a:t>
            </a:r>
            <a:endParaRPr lang="pt-BR" sz="1500" b="1" dirty="0">
              <a:latin typeface="Century Gothic" pitchFamily="34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1428750"/>
            <a:ext cx="9144000" cy="6771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pt-BR" sz="2300" b="1" dirty="0">
                <a:latin typeface="Century Gothic" pitchFamily="34" charset="0"/>
                <a:cs typeface="Arial" pitchFamily="34" charset="0"/>
              </a:rPr>
              <a:t>Falta de anotação CTPS – 378,2847 UFIR = R$ 402,53</a:t>
            </a:r>
          </a:p>
          <a:p>
            <a:pPr algn="ctr">
              <a:defRPr/>
            </a:pPr>
            <a:r>
              <a:rPr lang="pt-BR" sz="1500" dirty="0">
                <a:latin typeface="+mj-lt"/>
                <a:cs typeface="Arial" pitchFamily="34" charset="0"/>
              </a:rPr>
              <a:t>Art. 54 da CLT</a:t>
            </a:r>
          </a:p>
        </p:txBody>
      </p:sp>
      <p:sp>
        <p:nvSpPr>
          <p:cNvPr id="6" name="Retângulo 5"/>
          <p:cNvSpPr/>
          <p:nvPr/>
        </p:nvSpPr>
        <p:spPr>
          <a:xfrm>
            <a:off x="0" y="6534150"/>
            <a:ext cx="9144000" cy="323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500" b="1" dirty="0" smtClean="0">
                <a:latin typeface="Century Gothic" pitchFamily="34" charset="0"/>
              </a:rPr>
              <a:t>- Fundamentação legal: Portaria MT nº 290/1997 – Valor da UFIR R$ 1,0641</a:t>
            </a:r>
            <a:endParaRPr lang="pt-BR" sz="1500" b="1" dirty="0">
              <a:latin typeface="Century Gothic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2428875"/>
            <a:ext cx="9144000" cy="9079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pt-BR" sz="2300" b="1" dirty="0">
                <a:latin typeface="Century Gothic" pitchFamily="34" charset="0"/>
                <a:cs typeface="Arial" pitchFamily="34" charset="0"/>
              </a:rPr>
              <a:t>Falta de registro do empregado – 378,2847 UFIR = R$ 402,53</a:t>
            </a:r>
          </a:p>
          <a:p>
            <a:pPr algn="ctr">
              <a:defRPr/>
            </a:pPr>
            <a:r>
              <a:rPr lang="pt-BR" sz="1500" dirty="0">
                <a:latin typeface="+mj-lt"/>
                <a:cs typeface="Arial" pitchFamily="34" charset="0"/>
              </a:rPr>
              <a:t>Art. 47 da CLT</a:t>
            </a:r>
          </a:p>
          <a:p>
            <a:pPr algn="ctr">
              <a:defRPr/>
            </a:pPr>
            <a:r>
              <a:rPr lang="pt-BR" sz="1500" dirty="0">
                <a:latin typeface="+mj-lt"/>
                <a:cs typeface="Arial" pitchFamily="34" charset="0"/>
              </a:rPr>
              <a:t>Dobrado em caso de reincidência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3643313"/>
            <a:ext cx="9144000" cy="6771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pt-BR" sz="2300" b="1" dirty="0">
                <a:latin typeface="Century Gothic" pitchFamily="34" charset="0"/>
                <a:cs typeface="Arial" pitchFamily="34" charset="0"/>
              </a:rPr>
              <a:t>Anotação indevida na CTPS – 378,2847 UFIR = R$ 402,53</a:t>
            </a:r>
          </a:p>
          <a:p>
            <a:pPr algn="ctr">
              <a:defRPr/>
            </a:pPr>
            <a:r>
              <a:rPr lang="pt-BR" sz="1500" dirty="0">
                <a:latin typeface="+mj-lt"/>
                <a:cs typeface="Arial" pitchFamily="34" charset="0"/>
              </a:rPr>
              <a:t>Art. 435 da CLT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697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285720" y="3786190"/>
            <a:ext cx="85011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Compensação de horas </a:t>
            </a:r>
            <a:r>
              <a:rPr lang="pt-BR" sz="3000" b="1" dirty="0" smtClean="0">
                <a:solidFill>
                  <a:srgbClr val="FF0000"/>
                </a:solidFill>
                <a:latin typeface="Century Gothic" pitchFamily="34" charset="0"/>
              </a:rPr>
              <a:t>X banco de horas</a:t>
            </a:r>
            <a:endParaRPr lang="pt-BR" sz="3000" b="1" dirty="0">
              <a:solidFill>
                <a:srgbClr val="FF0000"/>
              </a:solidFill>
            </a:endParaRPr>
          </a:p>
        </p:txBody>
      </p:sp>
      <p:pic>
        <p:nvPicPr>
          <p:cNvPr id="97282" name="Picture 2" descr="Resultado de imagem para jornada de trabalh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0"/>
            <a:ext cx="5572164" cy="3857653"/>
          </a:xfrm>
          <a:prstGeom prst="rect">
            <a:avLst/>
          </a:prstGeom>
          <a:noFill/>
        </p:spPr>
      </p:pic>
      <p:sp>
        <p:nvSpPr>
          <p:cNvPr id="14" name="CaixaDeTexto 13"/>
          <p:cNvSpPr txBox="1"/>
          <p:nvPr/>
        </p:nvSpPr>
        <p:spPr>
          <a:xfrm>
            <a:off x="-32" y="4572008"/>
            <a:ext cx="9144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O Sindicato permite? no mesmo mês? prazo de 1 ano? celebrado com Sindicato?</a:t>
            </a:r>
            <a:endParaRPr lang="pt-BR" sz="3000" b="1" dirty="0">
              <a:solidFill>
                <a:srgbClr val="FF000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-32" y="5497313"/>
            <a:ext cx="9144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Se prazos não foram cumpridos, as horas foram pagas com acréscimo?</a:t>
            </a:r>
            <a:endParaRPr lang="pt-BR" sz="3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928662" y="3357562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Tem mais de 10 funcionários?</a:t>
            </a:r>
            <a:endParaRPr lang="pt-BR" sz="3000" b="1" dirty="0">
              <a:solidFill>
                <a:srgbClr val="FF0000"/>
              </a:solidFill>
            </a:endParaRPr>
          </a:p>
        </p:txBody>
      </p:sp>
      <p:pic>
        <p:nvPicPr>
          <p:cNvPr id="108546" name="Picture 2" descr="Resultado de imagem para marcação de pon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2984"/>
            <a:ext cx="2667000" cy="3924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Resultado de imagem para jornada de trabalh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0"/>
            <a:ext cx="5572164" cy="3857653"/>
          </a:xfrm>
          <a:prstGeom prst="rect">
            <a:avLst/>
          </a:prstGeom>
          <a:noFill/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285720" y="3571876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Limite diário da Jornada</a:t>
            </a:r>
            <a:endParaRPr lang="pt-BR" sz="3000" b="1" dirty="0">
              <a:solidFill>
                <a:srgbClr val="FF0000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-32" y="4143380"/>
            <a:ext cx="9144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 smtClean="0">
                <a:solidFill>
                  <a:srgbClr val="002060"/>
                </a:solidFill>
                <a:latin typeface="Century Gothic" pitchFamily="34" charset="0"/>
              </a:rPr>
              <a:t>Interjornada</a:t>
            </a:r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 – 11 </a:t>
            </a:r>
            <a:r>
              <a:rPr lang="pt-BR" dirty="0" err="1" smtClean="0">
                <a:solidFill>
                  <a:srgbClr val="002060"/>
                </a:solidFill>
                <a:latin typeface="Century Gothic" pitchFamily="34" charset="0"/>
              </a:rPr>
              <a:t>hs</a:t>
            </a:r>
            <a:endParaRPr lang="pt-BR" sz="3000" b="1" dirty="0">
              <a:solidFill>
                <a:srgbClr val="FF0000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-32" y="4675070"/>
            <a:ext cx="91440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 smtClean="0">
                <a:solidFill>
                  <a:srgbClr val="002060"/>
                </a:solidFill>
                <a:latin typeface="Century Gothic" pitchFamily="34" charset="0"/>
              </a:rPr>
              <a:t>Intrajornada</a:t>
            </a:r>
            <a:endParaRPr lang="pt-BR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>
              <a:buFontTx/>
              <a:buChar char="-"/>
            </a:pPr>
            <a:r>
              <a:rPr lang="pt-BR" sz="3000" b="1" dirty="0" smtClean="0">
                <a:solidFill>
                  <a:srgbClr val="002060"/>
                </a:solidFill>
                <a:latin typeface="Century Gothic" pitchFamily="34" charset="0"/>
              </a:rPr>
              <a:t>de 4 </a:t>
            </a:r>
            <a:r>
              <a:rPr lang="pt-BR" sz="3000" b="1" dirty="0" err="1" smtClean="0">
                <a:solidFill>
                  <a:srgbClr val="002060"/>
                </a:solidFill>
                <a:latin typeface="Century Gothic" pitchFamily="34" charset="0"/>
              </a:rPr>
              <a:t>hs</a:t>
            </a:r>
            <a:r>
              <a:rPr lang="pt-BR" sz="3000" b="1" dirty="0" smtClean="0">
                <a:solidFill>
                  <a:srgbClr val="002060"/>
                </a:solidFill>
                <a:latin typeface="Century Gothic" pitchFamily="34" charset="0"/>
              </a:rPr>
              <a:t> = 00 </a:t>
            </a:r>
            <a:r>
              <a:rPr lang="pt-BR" sz="3000" b="1" dirty="0" err="1" smtClean="0">
                <a:solidFill>
                  <a:srgbClr val="002060"/>
                </a:solidFill>
                <a:latin typeface="Century Gothic" pitchFamily="34" charset="0"/>
              </a:rPr>
              <a:t>min</a:t>
            </a:r>
            <a:endParaRPr lang="pt-BR" sz="3000" b="1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/>
            <a:r>
              <a:rPr lang="pt-BR" sz="3000" b="1" dirty="0" smtClean="0">
                <a:solidFill>
                  <a:srgbClr val="002060"/>
                </a:solidFill>
                <a:latin typeface="Century Gothic" pitchFamily="34" charset="0"/>
              </a:rPr>
              <a:t>De 4 – 6 = 15 </a:t>
            </a:r>
            <a:r>
              <a:rPr lang="pt-BR" sz="3000" b="1" dirty="0" err="1" smtClean="0">
                <a:solidFill>
                  <a:srgbClr val="002060"/>
                </a:solidFill>
                <a:latin typeface="Century Gothic" pitchFamily="34" charset="0"/>
              </a:rPr>
              <a:t>min</a:t>
            </a:r>
            <a:endParaRPr lang="pt-BR" sz="3000" b="1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/>
            <a:r>
              <a:rPr lang="pt-BR" sz="3000" b="1" dirty="0" smtClean="0">
                <a:solidFill>
                  <a:srgbClr val="002060"/>
                </a:solidFill>
                <a:latin typeface="Century Gothic" pitchFamily="34" charset="0"/>
              </a:rPr>
              <a:t>+ De 6 = 1 </a:t>
            </a:r>
            <a:r>
              <a:rPr lang="pt-BR" sz="3000" b="1" dirty="0" err="1" smtClean="0">
                <a:solidFill>
                  <a:srgbClr val="002060"/>
                </a:solidFill>
                <a:latin typeface="Century Gothic" pitchFamily="34" charset="0"/>
              </a:rPr>
              <a:t>hr</a:t>
            </a:r>
            <a:endParaRPr lang="pt-BR" sz="3000" b="1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/>
            <a:endParaRPr lang="pt-BR" sz="3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7" name="Picture 2" descr="Resultado de imagem para entend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5788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ixaDeTexto 2"/>
          <p:cNvSpPr txBox="1">
            <a:spLocks noChangeArrowheads="1"/>
          </p:cNvSpPr>
          <p:nvPr/>
        </p:nvSpPr>
        <p:spPr bwMode="auto">
          <a:xfrm>
            <a:off x="0" y="3643238"/>
            <a:ext cx="9144000" cy="1015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Como </a:t>
            </a:r>
            <a:r>
              <a:rPr lang="pt-BR" sz="4000" b="1" dirty="0" smtClean="0">
                <a:solidFill>
                  <a:srgbClr val="FF0000"/>
                </a:solidFill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cumprir</a:t>
            </a:r>
            <a:r>
              <a:rPr lang="pt-BR" sz="3000" dirty="0" smtClean="0">
                <a:latin typeface="Century Gothic" pitchFamily="34" charset="0"/>
                <a:ea typeface="Verdana" panose="020B0604030504040204" pitchFamily="34" charset="0"/>
                <a:cs typeface="Arial" pitchFamily="34" charset="0"/>
              </a:rPr>
              <a:t> tantas leis?</a:t>
            </a:r>
            <a:endParaRPr lang="pt-BR" sz="3000" dirty="0">
              <a:latin typeface="Century Gothic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AutoShape 4" descr="Correto"/>
          <p:cNvSpPr>
            <a:spLocks noChangeAspect="1" noChangeArrowheads="1"/>
          </p:cNvSpPr>
          <p:nvPr/>
        </p:nvSpPr>
        <p:spPr bwMode="auto">
          <a:xfrm>
            <a:off x="5838825" y="-349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0" y="428604"/>
            <a:ext cx="9144000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3600" dirty="0" smtClean="0">
                <a:latin typeface="Century Gothic" pitchFamily="34" charset="0"/>
                <a:cs typeface="Arial" pitchFamily="34" charset="0"/>
              </a:rPr>
              <a:t>Pensar conjunto de mudanças e boas práticas para o DP</a:t>
            </a:r>
            <a:endParaRPr lang="pt-BR" sz="1700" dirty="0" smtClean="0">
              <a:latin typeface="Century Gothic" pitchFamily="34" charset="0"/>
              <a:cs typeface="Arial" pitchFamily="34" charset="0"/>
            </a:endParaRPr>
          </a:p>
          <a:p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ço Reservado para Rodapé 10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pt-BR" dirty="0" smtClean="0"/>
              <a:t>Prof. </a:t>
            </a:r>
            <a:r>
              <a:rPr lang="pt-BR" dirty="0" err="1" smtClean="0"/>
              <a:t>Rondinelly</a:t>
            </a:r>
            <a:r>
              <a:rPr lang="pt-BR" dirty="0" smtClean="0"/>
              <a:t> Coelho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285720" y="2273850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Century Gothic" pitchFamily="34" charset="0"/>
              </a:rPr>
              <a:t>Dividir em 5 grupos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-32" y="2500306"/>
            <a:ext cx="9144000" cy="42862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Listar  problemas existentes nas empresas, principais erros que podem gerar passivos trabalhistas.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500" dirty="0" smtClean="0">
              <a:solidFill>
                <a:srgbClr val="002060"/>
              </a:solidFill>
              <a:latin typeface="Century Gothic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500" dirty="0" smtClean="0">
                <a:solidFill>
                  <a:srgbClr val="002060"/>
                </a:solidFill>
                <a:latin typeface="Century Gothic" pitchFamily="34" charset="0"/>
                <a:ea typeface="+mj-ea"/>
                <a:cs typeface="+mj-cs"/>
              </a:rPr>
              <a:t>1 - Folha de pagamento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2 - Férias – 13º - Obrigações </a:t>
            </a:r>
            <a:r>
              <a:rPr kumimoji="0" lang="pt-BR" sz="150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Acessó</a:t>
            </a:r>
            <a:r>
              <a:rPr lang="pt-BR" sz="1500" dirty="0" smtClean="0">
                <a:solidFill>
                  <a:srgbClr val="002060"/>
                </a:solidFill>
                <a:latin typeface="Century Gothic" pitchFamily="34" charset="0"/>
                <a:ea typeface="+mj-ea"/>
                <a:cs typeface="+mj-cs"/>
              </a:rPr>
              <a:t>rias</a:t>
            </a:r>
            <a:endParaRPr kumimoji="0" lang="pt-BR" sz="1500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500" dirty="0" smtClean="0">
                <a:solidFill>
                  <a:srgbClr val="002060"/>
                </a:solidFill>
                <a:latin typeface="Century Gothic" pitchFamily="34" charset="0"/>
                <a:ea typeface="+mj-ea"/>
                <a:cs typeface="+mj-cs"/>
              </a:rPr>
              <a:t>3 - Rescisão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4 - Saúde e segurança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500" dirty="0" smtClean="0">
                <a:solidFill>
                  <a:srgbClr val="002060"/>
                </a:solidFill>
                <a:latin typeface="Century Gothic" pitchFamily="34" charset="0"/>
                <a:ea typeface="+mj-ea"/>
                <a:cs typeface="+mj-cs"/>
              </a:rPr>
              <a:t>5 - Autônomo</a:t>
            </a:r>
            <a:endParaRPr kumimoji="0" lang="pt-BR" sz="1500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500" dirty="0" smtClean="0">
              <a:solidFill>
                <a:srgbClr val="002060"/>
              </a:solidFill>
              <a:latin typeface="Century Gothic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500" dirty="0" smtClean="0">
              <a:solidFill>
                <a:srgbClr val="002060"/>
              </a:solidFill>
              <a:latin typeface="Century Gothic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pt-BR" sz="15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Formar equipe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pt-BR" sz="1500" dirty="0" smtClean="0">
                <a:solidFill>
                  <a:srgbClr val="002060"/>
                </a:solidFill>
                <a:latin typeface="Century Gothic" pitchFamily="34" charset="0"/>
                <a:ea typeface="+mj-ea"/>
                <a:cs typeface="+mj-cs"/>
              </a:rPr>
              <a:t>Delegar responsabilidade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pt-BR" sz="15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O que deve ser feito (medidas, preventivas, corretivas, controle)</a:t>
            </a:r>
          </a:p>
          <a:p>
            <a:pPr algn="ctr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pt-BR" sz="1500" dirty="0" smtClean="0">
                <a:solidFill>
                  <a:srgbClr val="002060"/>
                </a:solidFill>
                <a:latin typeface="Century Gothic" pitchFamily="34" charset="0"/>
              </a:rPr>
              <a:t>Como será feito, planejamento, ferramentas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pt-BR" sz="1500" dirty="0" smtClean="0">
                <a:solidFill>
                  <a:srgbClr val="002060"/>
                </a:solidFill>
                <a:latin typeface="Century Gothic" pitchFamily="34" charset="0"/>
                <a:ea typeface="+mj-ea"/>
                <a:cs typeface="+mj-cs"/>
              </a:rPr>
              <a:t> Desenhar todo processo afim de garantir a segurança da empresa</a:t>
            </a:r>
          </a:p>
        </p:txBody>
      </p:sp>
    </p:spTree>
    <p:extLst>
      <p:ext uri="{BB962C8B-B14F-4D97-AF65-F5344CB8AC3E}">
        <p14:creationId xmlns:p14="http://schemas.microsoft.com/office/powerpoint/2010/main" xmlns="" val="22088033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285720" y="454863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Century Gothic" pitchFamily="34" charset="0"/>
              </a:rPr>
              <a:t>Dividir em 5 grupos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285720" y="5241209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err="1" smtClean="0">
                <a:latin typeface="Century Gothic" pitchFamily="34" charset="0"/>
              </a:rPr>
              <a:t>tempoooooooooo</a:t>
            </a:r>
            <a:endParaRPr lang="pt-BR" b="1" dirty="0" smtClean="0">
              <a:latin typeface="Century Gothic" pitchFamily="34" charset="0"/>
            </a:endParaRPr>
          </a:p>
        </p:txBody>
      </p:sp>
      <p:sp>
        <p:nvSpPr>
          <p:cNvPr id="19458" name="AutoShape 2" descr="Resultado de imagem para temp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9460" name="Picture 4" descr="Resultado de imagem para Complianc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714488"/>
            <a:ext cx="6572250" cy="3000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0" y="45486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latin typeface="Century Gothic" pitchFamily="34" charset="0"/>
              </a:rPr>
              <a:t>Folha de pagamento</a:t>
            </a:r>
          </a:p>
          <a:p>
            <a:pPr algn="ctr"/>
            <a:r>
              <a:rPr lang="pt-BR" sz="3000" b="1" dirty="0" smtClean="0">
                <a:latin typeface="Century Gothic" pitchFamily="34" charset="0"/>
              </a:rPr>
              <a:t>O que </a:t>
            </a:r>
            <a:r>
              <a:rPr lang="pt-BR" sz="3000" b="1" dirty="0" smtClean="0">
                <a:solidFill>
                  <a:srgbClr val="FF0000"/>
                </a:solidFill>
                <a:latin typeface="Century Gothic" pitchFamily="34" charset="0"/>
              </a:rPr>
              <a:t>analisar</a:t>
            </a:r>
            <a:r>
              <a:rPr lang="pt-BR" sz="3000" b="1" dirty="0" smtClean="0">
                <a:latin typeface="Century Gothic" pitchFamily="34" charset="0"/>
              </a:rPr>
              <a:t>? Quais </a:t>
            </a:r>
            <a:r>
              <a:rPr lang="pt-BR" sz="3000" b="1" dirty="0" smtClean="0">
                <a:solidFill>
                  <a:srgbClr val="FF0000"/>
                </a:solidFill>
                <a:latin typeface="Century Gothic" pitchFamily="34" charset="0"/>
              </a:rPr>
              <a:t>Erros? </a:t>
            </a:r>
            <a:r>
              <a:rPr lang="pt-BR" sz="3000" b="1" dirty="0" smtClean="0">
                <a:latin typeface="Century Gothic" pitchFamily="34" charset="0"/>
              </a:rPr>
              <a:t>Quais </a:t>
            </a:r>
            <a:r>
              <a:rPr lang="pt-BR" sz="3000" b="1" dirty="0" smtClean="0">
                <a:solidFill>
                  <a:srgbClr val="FF0000"/>
                </a:solidFill>
                <a:latin typeface="Century Gothic" pitchFamily="34" charset="0"/>
              </a:rPr>
              <a:t>Soluções?</a:t>
            </a:r>
            <a:r>
              <a:rPr lang="pt-BR" sz="3000" b="1" dirty="0" smtClean="0">
                <a:latin typeface="Century Gothic" pitchFamily="34" charset="0"/>
              </a:rPr>
              <a:t> </a:t>
            </a:r>
            <a:endParaRPr lang="pt-BR" sz="3000" b="1" dirty="0">
              <a:solidFill>
                <a:srgbClr val="FF0000"/>
              </a:solidFill>
            </a:endParaRPr>
          </a:p>
        </p:txBody>
      </p:sp>
      <p:pic>
        <p:nvPicPr>
          <p:cNvPr id="112642" name="Picture 2" descr="Resultado de imagem para Folha de pagamen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7" y="1714488"/>
            <a:ext cx="6786610" cy="3286148"/>
          </a:xfrm>
          <a:prstGeom prst="rect">
            <a:avLst/>
          </a:prstGeom>
          <a:noFill/>
        </p:spPr>
      </p:pic>
      <p:sp>
        <p:nvSpPr>
          <p:cNvPr id="15" name="CaixaDeTexto 14"/>
          <p:cNvSpPr txBox="1"/>
          <p:nvPr/>
        </p:nvSpPr>
        <p:spPr>
          <a:xfrm>
            <a:off x="285720" y="5241209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err="1" smtClean="0">
                <a:latin typeface="Century Gothic" pitchFamily="34" charset="0"/>
              </a:rPr>
              <a:t>tempoooooooooo</a:t>
            </a:r>
            <a:endParaRPr lang="pt-BR" b="1" dirty="0" smtClean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785982" y="785794"/>
            <a:ext cx="728667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-32" y="285728"/>
            <a:ext cx="33575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Century Gothic" pitchFamily="34" charset="0"/>
              </a:rPr>
              <a:t>Cartão</a:t>
            </a:r>
            <a:r>
              <a:rPr lang="pt-BR" sz="2000" b="1" dirty="0" smtClean="0"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pt-BR" sz="2000" b="1" dirty="0" smtClean="0">
                <a:latin typeface="Century Gothic" pitchFamily="34" charset="0"/>
              </a:rPr>
              <a:t>de</a:t>
            </a:r>
            <a:r>
              <a:rPr lang="pt-BR" sz="2000" b="1" dirty="0" smtClean="0">
                <a:solidFill>
                  <a:srgbClr val="002060"/>
                </a:solidFill>
                <a:latin typeface="Century Gothic" pitchFamily="34" charset="0"/>
              </a:rPr>
              <a:t> </a:t>
            </a:r>
            <a:r>
              <a:rPr lang="pt-BR" sz="3000" b="1" dirty="0" smtClean="0">
                <a:solidFill>
                  <a:srgbClr val="FF0000"/>
                </a:solidFill>
                <a:latin typeface="Century Gothic" pitchFamily="34" charset="0"/>
              </a:rPr>
              <a:t>Ponto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152368" y="814312"/>
            <a:ext cx="877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Century Gothic" pitchFamily="34" charset="0"/>
              </a:rPr>
              <a:t>Faltas – Hora extra 50% / 100%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9492" y="1385816"/>
            <a:ext cx="3562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Century Gothic" pitchFamily="34" charset="0"/>
              </a:rPr>
              <a:t>DSR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2214546" y="2071678"/>
            <a:ext cx="3562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FF0000"/>
                </a:solidFill>
                <a:latin typeface="Century Gothic" pitchFamily="34" charset="0"/>
              </a:rPr>
              <a:t>Adicional Noturno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5072066" y="2528824"/>
            <a:ext cx="4010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Century Gothic" pitchFamily="34" charset="0"/>
              </a:rPr>
              <a:t>Insalubridade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457168" y="2886014"/>
            <a:ext cx="2686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Century Gothic" pitchFamily="34" charset="0"/>
              </a:rPr>
              <a:t>Periculosidade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5572132" y="3429000"/>
            <a:ext cx="4010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Century Gothic" pitchFamily="34" charset="0"/>
              </a:rPr>
              <a:t>Pensão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3428992" y="3214686"/>
            <a:ext cx="3562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FF0000"/>
                </a:solidFill>
                <a:latin typeface="Century Gothic" pitchFamily="34" charset="0"/>
              </a:rPr>
              <a:t>Limite VT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642910" y="4572008"/>
            <a:ext cx="3562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FF0000"/>
                </a:solidFill>
                <a:latin typeface="Century Gothic" pitchFamily="34" charset="0"/>
              </a:rPr>
              <a:t>Proporcionalidade de dias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6286512" y="4814840"/>
            <a:ext cx="2686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Century Gothic" pitchFamily="34" charset="0"/>
              </a:rPr>
              <a:t>INSS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1857356" y="5172030"/>
            <a:ext cx="2686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FF0000"/>
                </a:solidFill>
                <a:latin typeface="Century Gothic" pitchFamily="34" charset="0"/>
              </a:rPr>
              <a:t>IRRF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4743448" y="5529220"/>
            <a:ext cx="2686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FF0000"/>
                </a:solidFill>
                <a:latin typeface="Century Gothic" pitchFamily="34" charset="0"/>
              </a:rPr>
              <a:t>IRRF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1214414" y="3786190"/>
            <a:ext cx="4010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Century Gothic" pitchFamily="34" charset="0"/>
              </a:rPr>
              <a:t>Salário Família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4857752" y="4286256"/>
            <a:ext cx="2686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FF0000"/>
                </a:solidFill>
                <a:latin typeface="Century Gothic" pitchFamily="34" charset="0"/>
              </a:rPr>
              <a:t>Tabelas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27" name="CaixaDeTexto 26"/>
          <p:cNvSpPr txBox="1"/>
          <p:nvPr/>
        </p:nvSpPr>
        <p:spPr>
          <a:xfrm>
            <a:off x="4867276" y="1714488"/>
            <a:ext cx="3562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FF0000"/>
                </a:solidFill>
                <a:latin typeface="Century Gothic" pitchFamily="34" charset="0"/>
              </a:rPr>
              <a:t>Descontos</a:t>
            </a:r>
            <a:endParaRPr lang="pt-BR" sz="3000" b="1" dirty="0" smtClean="0">
              <a:solidFill>
                <a:srgbClr val="FF0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Resultado de imagem para féria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0"/>
            <a:ext cx="6858000" cy="6819901"/>
          </a:xfrm>
          <a:prstGeom prst="rect">
            <a:avLst/>
          </a:prstGeom>
          <a:noFill/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-1785982" y="785794"/>
            <a:ext cx="728667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pt-BR" dirty="0" smtClean="0"/>
              <a:t>Prof. </a:t>
            </a:r>
            <a:r>
              <a:rPr lang="pt-BR" dirty="0" err="1" smtClean="0"/>
              <a:t>Rondinelly</a:t>
            </a:r>
            <a:r>
              <a:rPr lang="pt-BR" dirty="0" smtClean="0"/>
              <a:t> Coelho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785982" y="785794"/>
            <a:ext cx="728667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pt-BR" dirty="0" smtClean="0"/>
              <a:t>Prof. </a:t>
            </a:r>
            <a:r>
              <a:rPr lang="pt-BR" dirty="0" err="1" smtClean="0"/>
              <a:t>Rondinelly</a:t>
            </a:r>
            <a:r>
              <a:rPr lang="pt-BR" dirty="0" smtClean="0"/>
              <a:t> Coelho</a:t>
            </a:r>
            <a:endParaRPr lang="pt-BR" dirty="0"/>
          </a:p>
        </p:txBody>
      </p:sp>
      <p:pic>
        <p:nvPicPr>
          <p:cNvPr id="120834" name="Picture 2" descr="Resultado de imagem para 13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857364"/>
            <a:ext cx="3810000" cy="2819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785982" y="785794"/>
            <a:ext cx="728667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pt-BR" dirty="0" smtClean="0"/>
              <a:t>Prof. </a:t>
            </a:r>
            <a:r>
              <a:rPr lang="pt-BR" dirty="0" err="1" smtClean="0"/>
              <a:t>Rondinelly</a:t>
            </a:r>
            <a:r>
              <a:rPr lang="pt-BR" dirty="0" smtClean="0"/>
              <a:t> Coelho</a:t>
            </a:r>
            <a:endParaRPr lang="pt-BR" dirty="0"/>
          </a:p>
        </p:txBody>
      </p:sp>
      <p:pic>
        <p:nvPicPr>
          <p:cNvPr id="124930" name="Picture 2" descr="Resultado de imagem para Autonom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071678"/>
            <a:ext cx="4191000" cy="2686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785982" y="785794"/>
            <a:ext cx="728667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pt-BR" dirty="0" smtClean="0"/>
              <a:t>Prof. </a:t>
            </a:r>
            <a:r>
              <a:rPr lang="pt-BR" dirty="0" err="1" smtClean="0"/>
              <a:t>Rondinelly</a:t>
            </a:r>
            <a:r>
              <a:rPr lang="pt-BR" dirty="0" smtClean="0"/>
              <a:t> Coelho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285720" y="1500174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RESCISÃO</a:t>
            </a:r>
            <a:endParaRPr lang="pt-BR" sz="3000" b="1" dirty="0">
              <a:solidFill>
                <a:srgbClr val="FF0000"/>
              </a:solidFill>
            </a:endParaRPr>
          </a:p>
        </p:txBody>
      </p:sp>
      <p:pic>
        <p:nvPicPr>
          <p:cNvPr id="126980" name="Picture 4" descr="Resultado de imagem para RESCISÃ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857364"/>
            <a:ext cx="3143272" cy="1185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785982" y="785794"/>
            <a:ext cx="728667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pt-BR" dirty="0" smtClean="0"/>
              <a:t>Prof. </a:t>
            </a:r>
            <a:r>
              <a:rPr lang="pt-BR" dirty="0" err="1" smtClean="0"/>
              <a:t>Rondinelly</a:t>
            </a:r>
            <a:r>
              <a:rPr lang="pt-BR" dirty="0" smtClean="0"/>
              <a:t> Coelho</a:t>
            </a:r>
            <a:endParaRPr lang="pt-BR" dirty="0"/>
          </a:p>
        </p:txBody>
      </p:sp>
      <p:sp>
        <p:nvSpPr>
          <p:cNvPr id="2052" name="AutoShape 4" descr="Resultado de imagem para saude e segurança no trabalh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054" name="Picture 6" descr="Resultado de imagem para saude e segurança no trabalh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9144000" cy="3200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785982" y="785794"/>
            <a:ext cx="728667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pt-BR" dirty="0" smtClean="0"/>
              <a:t>Prof. </a:t>
            </a:r>
            <a:r>
              <a:rPr lang="pt-BR" dirty="0" err="1" smtClean="0"/>
              <a:t>Rondinelly</a:t>
            </a:r>
            <a:r>
              <a:rPr lang="pt-BR" dirty="0" smtClean="0"/>
              <a:t> Coelho</a:t>
            </a:r>
            <a:endParaRPr lang="pt-BR" dirty="0"/>
          </a:p>
        </p:txBody>
      </p:sp>
      <p:pic>
        <p:nvPicPr>
          <p:cNvPr id="126978" name="Picture 2" descr="Resultado de imagem para Prat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142984"/>
            <a:ext cx="3810000" cy="1971676"/>
          </a:xfrm>
          <a:prstGeom prst="rect">
            <a:avLst/>
          </a:prstGeom>
          <a:noFill/>
        </p:spPr>
      </p:pic>
      <p:sp>
        <p:nvSpPr>
          <p:cNvPr id="6" name="CaixaDeTexto 5"/>
          <p:cNvSpPr txBox="1"/>
          <p:nvPr/>
        </p:nvSpPr>
        <p:spPr>
          <a:xfrm>
            <a:off x="285720" y="4131238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rgbClr val="002060"/>
                </a:solidFill>
                <a:latin typeface="Century Gothic" pitchFamily="34" charset="0"/>
              </a:rPr>
              <a:t>FOLHA – INSS – FGTS - IRRF</a:t>
            </a:r>
            <a:endParaRPr lang="pt-BR" sz="3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7" name="CaixaDeTexto 2"/>
          <p:cNvSpPr txBox="1">
            <a:spLocks noChangeArrowheads="1"/>
          </p:cNvSpPr>
          <p:nvPr/>
        </p:nvSpPr>
        <p:spPr bwMode="auto">
          <a:xfrm>
            <a:off x="0" y="642918"/>
            <a:ext cx="9144000" cy="6463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400" i="1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Hierarquia das leis </a:t>
            </a:r>
            <a:endParaRPr lang="pt-BR" sz="2000" dirty="0"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1" name="CaixaDeTexto 2"/>
          <p:cNvSpPr txBox="1">
            <a:spLocks noChangeArrowheads="1"/>
          </p:cNvSpPr>
          <p:nvPr/>
        </p:nvSpPr>
        <p:spPr bwMode="auto">
          <a:xfrm>
            <a:off x="-32" y="1435082"/>
            <a:ext cx="9144000" cy="53739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2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1 – Constituição Federal - 1988</a:t>
            </a:r>
            <a:endParaRPr lang="pt-BR" sz="22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2" name="CaixaDeTexto 2"/>
          <p:cNvSpPr txBox="1">
            <a:spLocks noChangeArrowheads="1"/>
          </p:cNvSpPr>
          <p:nvPr/>
        </p:nvSpPr>
        <p:spPr bwMode="auto">
          <a:xfrm>
            <a:off x="-32" y="2006586"/>
            <a:ext cx="9144000" cy="53739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2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2 – CLT – 01/05/1943</a:t>
            </a:r>
            <a:endParaRPr lang="pt-BR" sz="22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3" name="CaixaDeTexto 2"/>
          <p:cNvSpPr txBox="1">
            <a:spLocks noChangeArrowheads="1"/>
          </p:cNvSpPr>
          <p:nvPr/>
        </p:nvSpPr>
        <p:spPr bwMode="auto">
          <a:xfrm>
            <a:off x="-32" y="2578090"/>
            <a:ext cx="9144000" cy="53739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2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3 – Leis e Decretos</a:t>
            </a:r>
            <a:endParaRPr lang="pt-BR" sz="22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4" name="CaixaDeTexto 2"/>
          <p:cNvSpPr txBox="1">
            <a:spLocks noChangeArrowheads="1"/>
          </p:cNvSpPr>
          <p:nvPr/>
        </p:nvSpPr>
        <p:spPr bwMode="auto">
          <a:xfrm>
            <a:off x="-32" y="3149594"/>
            <a:ext cx="9144000" cy="53739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2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4 – Jurisprudência – Sentenças proferidas por juízes</a:t>
            </a:r>
            <a:endParaRPr lang="pt-BR" sz="22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5" name="CaixaDeTexto 2"/>
          <p:cNvSpPr txBox="1">
            <a:spLocks noChangeArrowheads="1"/>
          </p:cNvSpPr>
          <p:nvPr/>
        </p:nvSpPr>
        <p:spPr bwMode="auto">
          <a:xfrm>
            <a:off x="-32" y="3721098"/>
            <a:ext cx="9144000" cy="53739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2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5 – Doutrinas – Juristas, estudiosos do direito</a:t>
            </a:r>
            <a:endParaRPr lang="pt-BR" sz="22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6" name="CaixaDeTexto 2"/>
          <p:cNvSpPr txBox="1">
            <a:spLocks noChangeArrowheads="1"/>
          </p:cNvSpPr>
          <p:nvPr/>
        </p:nvSpPr>
        <p:spPr bwMode="auto">
          <a:xfrm>
            <a:off x="-32" y="4292602"/>
            <a:ext cx="9144000" cy="53739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2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6 – Convenção Coletiva de Trabalho - Acordos</a:t>
            </a:r>
            <a:endParaRPr lang="pt-BR" sz="22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7" name="CaixaDeTexto 2"/>
          <p:cNvSpPr txBox="1">
            <a:spLocks noChangeArrowheads="1"/>
          </p:cNvSpPr>
          <p:nvPr/>
        </p:nvSpPr>
        <p:spPr bwMode="auto">
          <a:xfrm>
            <a:off x="-32" y="4898219"/>
            <a:ext cx="9144000" cy="53739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2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7 – Regimentos internos</a:t>
            </a:r>
            <a:endParaRPr lang="pt-BR" sz="22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8" name="CaixaDeTexto 2"/>
          <p:cNvSpPr txBox="1">
            <a:spLocks noChangeArrowheads="1"/>
          </p:cNvSpPr>
          <p:nvPr/>
        </p:nvSpPr>
        <p:spPr bwMode="auto">
          <a:xfrm>
            <a:off x="-32" y="5715016"/>
            <a:ext cx="9144000" cy="53739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2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8 – Contrato Individual de Trabalho</a:t>
            </a:r>
            <a:endParaRPr lang="pt-BR" sz="2200" dirty="0">
              <a:solidFill>
                <a:schemeClr val="tx2">
                  <a:lumMod val="75000"/>
                </a:schemeClr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AutoShape 4" descr="Correto"/>
          <p:cNvSpPr>
            <a:spLocks noChangeAspect="1" noChangeArrowheads="1"/>
          </p:cNvSpPr>
          <p:nvPr/>
        </p:nvSpPr>
        <p:spPr bwMode="auto">
          <a:xfrm>
            <a:off x="5838825" y="-349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" name="Espaço Reservado para Rodapé 10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pt-BR" dirty="0" smtClean="0"/>
              <a:t>Prof. </a:t>
            </a:r>
            <a:r>
              <a:rPr lang="pt-BR" dirty="0" err="1" smtClean="0"/>
              <a:t>Rondinelly</a:t>
            </a:r>
            <a:r>
              <a:rPr lang="pt-BR" dirty="0" smtClean="0"/>
              <a:t> Coelho</a:t>
            </a:r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85916" y="-142900"/>
            <a:ext cx="12573088" cy="735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088033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7" name="Imagem 6" descr="CF 19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40" y="4429132"/>
            <a:ext cx="1928826" cy="1177155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1357290" y="214290"/>
            <a:ext cx="6357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002060"/>
                </a:solidFill>
                <a:latin typeface="Century Gothic" pitchFamily="34" charset="0"/>
              </a:rPr>
              <a:t>ALGUMAS LEIS !!!</a:t>
            </a:r>
            <a:endParaRPr lang="pt-BR" sz="2000" b="1" dirty="0">
              <a:solidFill>
                <a:srgbClr val="002060"/>
              </a:solidFill>
              <a:latin typeface="Century Gothic" pitchFamily="34" charset="0"/>
            </a:endParaRPr>
          </a:p>
        </p:txBody>
      </p:sp>
      <p:pic>
        <p:nvPicPr>
          <p:cNvPr id="12" name="Picture 10" descr="Resultado de imagem para CL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323" y="1285860"/>
            <a:ext cx="2426727" cy="1357322"/>
          </a:xfrm>
          <a:prstGeom prst="rect">
            <a:avLst/>
          </a:prstGeom>
          <a:noFill/>
        </p:spPr>
      </p:pic>
      <p:pic>
        <p:nvPicPr>
          <p:cNvPr id="13" name="Picture 12" descr="Resultado de imagem para FGT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552" y="4214818"/>
            <a:ext cx="1914432" cy="1357322"/>
          </a:xfrm>
          <a:prstGeom prst="rect">
            <a:avLst/>
          </a:prstGeom>
          <a:noFill/>
        </p:spPr>
      </p:pic>
      <p:pic>
        <p:nvPicPr>
          <p:cNvPr id="14" name="Picture 14" descr="Resultado de imagem para previdencia socia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1339463"/>
            <a:ext cx="2047856" cy="1375157"/>
          </a:xfrm>
          <a:prstGeom prst="rect">
            <a:avLst/>
          </a:prstGeom>
          <a:noFill/>
        </p:spPr>
      </p:pic>
      <p:pic>
        <p:nvPicPr>
          <p:cNvPr id="16" name="Picture 18" descr="Resultado de imagem para ESOCIA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2643182"/>
            <a:ext cx="3571900" cy="2143140"/>
          </a:xfrm>
          <a:prstGeom prst="rect">
            <a:avLst/>
          </a:prstGeom>
          <a:noFill/>
        </p:spPr>
      </p:pic>
      <p:sp>
        <p:nvSpPr>
          <p:cNvPr id="15" name="Espaço Reservado para Rodapé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Resultado de imagem para PAPEL DO GEST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16"/>
            <a:ext cx="9144000" cy="3048001"/>
          </a:xfrm>
          <a:prstGeom prst="rect">
            <a:avLst/>
          </a:prstGeom>
          <a:noFill/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 rot="19963508">
            <a:off x="1428245" y="221494"/>
            <a:ext cx="3998436" cy="2215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Passivos</a:t>
            </a: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4214842" y="1285860"/>
            <a:ext cx="285748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Trabalhistas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0" y="556875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>
                <a:solidFill>
                  <a:srgbClr val="FF0000"/>
                </a:solidFill>
                <a:latin typeface="Calibri" pitchFamily="34" charset="0"/>
              </a:rPr>
              <a:t>Quando um empregador deixa de cumprir com suas obrigações trabalhistas ou recolhimentos de encargos sociais.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 txBox="1">
            <a:spLocks/>
          </p:cNvSpPr>
          <p:nvPr/>
        </p:nvSpPr>
        <p:spPr>
          <a:xfrm>
            <a:off x="1643042" y="428604"/>
            <a:ext cx="571504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Papel do </a:t>
            </a:r>
            <a:r>
              <a:rPr lang="pt-BR" sz="2500" dirty="0" smtClean="0">
                <a:solidFill>
                  <a:srgbClr val="FF0000"/>
                </a:solidFill>
                <a:latin typeface="Aharoni" pitchFamily="2" charset="-79"/>
                <a:ea typeface="+mj-ea"/>
                <a:cs typeface="Aharoni" pitchFamily="2" charset="-79"/>
              </a:rPr>
              <a:t>Gestor</a:t>
            </a: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 de DP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-142908" y="642918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04800" y="661966"/>
            <a:ext cx="8410604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 </a:t>
            </a:r>
            <a:r>
              <a:rPr kumimoji="0" lang="pt-BR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haroni" pitchFamily="2" charset="-79"/>
                <a:ea typeface="+mj-ea"/>
                <a:cs typeface="Aharoni" pitchFamily="2" charset="-79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500" dirty="0" smtClean="0">
                <a:latin typeface="Aharoni" pitchFamily="2" charset="-79"/>
                <a:ea typeface="+mj-ea"/>
                <a:cs typeface="Aharoni" pitchFamily="2" charset="-79"/>
              </a:rPr>
              <a:t>									</a:t>
            </a:r>
            <a:endParaRPr kumimoji="0" lang="pt-BR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pic>
        <p:nvPicPr>
          <p:cNvPr id="34818" name="Picture 2" descr="Resultado de imagem para GESTOR DE D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1857364"/>
            <a:ext cx="9144032" cy="3786214"/>
          </a:xfrm>
          <a:prstGeom prst="rect">
            <a:avLst/>
          </a:prstGeom>
          <a:noFill/>
        </p:spPr>
      </p:pic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Prof. Rondinelly Coelho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1574</Words>
  <PresentationFormat>Apresentação na tela (4:3)</PresentationFormat>
  <Paragraphs>460</Paragraphs>
  <Slides>60</Slides>
  <Notes>55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60</vt:i4>
      </vt:variant>
    </vt:vector>
  </HeadingPairs>
  <TitlesOfParts>
    <vt:vector size="61" baseType="lpstr">
      <vt:lpstr>Tema do Office</vt:lpstr>
      <vt:lpstr>Gerenciando Passivos Trabalhistas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 Verificar a incidência dos encargos trabalhistas das seguintes rubricas 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Gerenciando Passivos Trabalhistas</dc:title>
  <dc:creator>PC1</dc:creator>
  <cp:lastModifiedBy>curso</cp:lastModifiedBy>
  <cp:revision>77</cp:revision>
  <dcterms:created xsi:type="dcterms:W3CDTF">2017-06-15T15:23:48Z</dcterms:created>
  <dcterms:modified xsi:type="dcterms:W3CDTF">2017-06-21T22:36:17Z</dcterms:modified>
</cp:coreProperties>
</file>