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36"/>
  </p:notesMasterIdLst>
  <p:handoutMasterIdLst>
    <p:handoutMasterId r:id="rId37"/>
  </p:handoutMasterIdLst>
  <p:sldIdLst>
    <p:sldId id="256" r:id="rId3"/>
    <p:sldId id="257" r:id="rId4"/>
    <p:sldId id="258" r:id="rId5"/>
    <p:sldId id="285" r:id="rId6"/>
    <p:sldId id="286" r:id="rId7"/>
    <p:sldId id="287" r:id="rId8"/>
    <p:sldId id="284" r:id="rId9"/>
    <p:sldId id="259" r:id="rId10"/>
    <p:sldId id="280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9" r:id="rId19"/>
    <p:sldId id="282" r:id="rId20"/>
    <p:sldId id="281" r:id="rId21"/>
    <p:sldId id="283" r:id="rId22"/>
    <p:sldId id="267" r:id="rId23"/>
    <p:sldId id="268" r:id="rId24"/>
    <p:sldId id="270" r:id="rId25"/>
    <p:sldId id="271" r:id="rId26"/>
    <p:sldId id="272" r:id="rId27"/>
    <p:sldId id="288" r:id="rId28"/>
    <p:sldId id="273" r:id="rId29"/>
    <p:sldId id="274" r:id="rId30"/>
    <p:sldId id="275" r:id="rId31"/>
    <p:sldId id="276" r:id="rId32"/>
    <p:sldId id="277" r:id="rId33"/>
    <p:sldId id="278" r:id="rId34"/>
    <p:sldId id="279" r:id="rId35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A3D300D0-572A-4F0D-A068-32A2456F4F35}" type="datetimeFigureOut">
              <a:rPr lang="pt-BR" smtClean="0"/>
              <a:pPr/>
              <a:t>16/05/2013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3506DE9-8426-4E8E-8924-E8E93913B8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 para editar os estilos do texto mestre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EBB3071E-1E06-4E89-8A17-F98C9D97FAB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E518FD-6545-4AEB-B90A-E4B37658828E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4313C4-6DE5-482E-B048-3AC3B11E4BD5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F6190-74DD-4ED8-9321-1FEE32E38D93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031AB4-482B-404B-A4DB-A6E7C4043A53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CB67B4-51B7-4E32-9099-0662752CE448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FF124-F96D-46B1-AE9D-76326FAE9576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C2AB3D-C13C-4D32-BCF3-280E486E60A8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6B97C5-BA91-45D9-B1E4-6580093B54CF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8BAB6-46D5-4A9B-BE7A-C5496E04C6DB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8BAB6-46D5-4A9B-BE7A-C5496E04C6DB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8BAB6-46D5-4A9B-BE7A-C5496E04C6DB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8CFDA8-8673-4F0D-813E-DC22C103657B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8BAB6-46D5-4A9B-BE7A-C5496E04C6DB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DE2E44-F561-4D61-9FA1-5B1457A3F47F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FCF142-EA51-4686-A4BC-AEDFB99E0746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DF6F6-28C2-429B-8645-1A732D1E4452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E22CF2-06A3-4C22-AFA0-2718D3F5BB8B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1E1C5C-CC95-4D19-93A6-F93DA68B0BD9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1E1C5C-CC95-4D19-93A6-F93DA68B0BD9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8D61D9-FD3A-43A4-8C35-FA75D98B92F8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EE533-976E-4E47-8B9E-1BCF456C214E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BC4078-BBF3-469D-B590-9EC2BB1C6F8E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0C794-9982-4EC3-85B8-34E091C168A7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AE9B01-B744-4677-AAF2-B59EDC012E8F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52C7BC-ACF5-4564-B89B-8F7010AF0F0C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765CF8-16DB-4F8F-AFAA-E69A515B1AD1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0C794-9982-4EC3-85B8-34E091C168A7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0C794-9982-4EC3-85B8-34E091C168A7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0C794-9982-4EC3-85B8-34E091C168A7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0C794-9982-4EC3-85B8-34E091C168A7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6E1A37-F378-44CC-9B48-DF27180140B1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6E1A37-F378-44CC-9B48-DF27180140B1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Clique para editar o estilo do título mestre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Clique para editar o estilo do subtítulo mestre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042A8-1429-4816-8E3A-4C1172EA12E8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74899-5739-4800-B1C4-5155864E6D2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1CB03-A812-4317-BEBD-DBA37555EAE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1042A8-1429-4816-8E3A-4C1172EA12E8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70951D-CA97-463E-A6C0-08BFB705A283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C39B66-399F-41B1-B8F7-3C0F86CDA022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C8672C-FC96-4163-B26F-8E34CF142DB6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DA2D1-7060-48CA-8518-2C28343AB6EA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A999DB-4D67-4C2F-B3AA-B11283BC3919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ECA32-C7C3-42ED-B7E4-0D33270116EA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A5807F-2CC2-434B-A5B4-2D3C49782849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0951D-CA97-463E-A6C0-08BFB705A28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9652C-AA83-4585-99DE-F77AD00685BC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74899-5739-4800-B1C4-5155864E6D2F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1CB03-A812-4317-BEBD-DBA37555EAE1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39B66-399F-41B1-B8F7-3C0F86CDA02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8672C-FC96-4163-B26F-8E34CF142DB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DA2D1-7060-48CA-8518-2C28343AB6E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999DB-4D67-4C2F-B3AA-B11283BC391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ECA32-C7C3-42ED-B7E4-0D33270116E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5807F-2CC2-434B-A5B4-2D3C4978284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9652C-AA83-4585-99DE-F77AD00685B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B76EF46-001E-4F26-B882-6DFB3842DAF0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76EF46-001E-4F26-B882-6DFB3842DAF0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08720"/>
            <a:ext cx="8424936" cy="9906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Programa Desenvolver Contabilista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624" y="2636912"/>
            <a:ext cx="7313612" cy="1447800"/>
          </a:xfrm>
        </p:spPr>
        <p:txBody>
          <a:bodyPr/>
          <a:lstStyle/>
          <a:p>
            <a:pPr algn="ctr" eaLnBrk="1" hangingPunct="1">
              <a:defRPr/>
            </a:pPr>
            <a:r>
              <a:rPr lang="pt-B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chemeClr val="bg1">
                      <a:lumMod val="50000"/>
                    </a:schemeClr>
                  </a:outerShdw>
                </a:effectLst>
              </a:rPr>
              <a:t>Retenção do ISSQN no município de Fortaleza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27784" y="5301208"/>
            <a:ext cx="424847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1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Francélio Cavalcante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1052736"/>
            <a:ext cx="8713093" cy="4895627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Instalação dos andaimes, palcos, coberturas e outras estruturas;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Execução, por administração, empreitada ou subempreitada, de obras de construção civil, hidráulica ou elétrica e de outras obras semelhantes, inclusive sondagem, perfuração de poços, escavação, drenagem e irrigação, terraplanagem, pavimentação, concretagem e a instalação e montagem de produtos, peças e equipamentos;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Acompanhamento e fiscalização da execução de obras de engenharia, arquitetura e urbanismo;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052736"/>
            <a:ext cx="8497069" cy="5041677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Demolição;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Reparação, conservação e reforma de edifícios, estradas, pontes, portos e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Varrição, coleta, remoção, incineração, tratamento, reciclagem, separação e destinação final de lixo, rejeitos e outros resíduos quaisquer;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Limpeza, manutenção e conservação de vias e logradouros públicos, imóveis, chaminés, piscinas, parques, jardins e congêneres; 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Decoração e jardinagem, inclusive corte e poda de árvores;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051619"/>
            <a:ext cx="8641085" cy="5113685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Controle e tratamento de efluentes de qualquer natureza e de agentes físicos, químicos e biológicos;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Florestamento, reflorestamento, semeadura, adubação e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Escoramento, contenção de encostas e serviços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Limpeza e dragagem de rios, portos, canais, baías, lagos, lagoas, represas, açudes e congêneres;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Guarda e estacionamento de veículos terrestres automotores, de aeronaves e de embarcações;</a:t>
            </a:r>
            <a:r>
              <a:rPr lang="pt-BR" sz="2800" dirty="0" smtClean="0">
                <a:solidFill>
                  <a:schemeClr val="tx1"/>
                </a:solidFill>
              </a:rPr>
              <a:t>  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980728"/>
            <a:ext cx="8569077" cy="5113685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Vigilância, segurança ou monitoramento de bens e pessoas;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Armazenamento, depósito, carga, descarga, arrumação e guarda de bens de qualquer espécie;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Espetáculos teatrais;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Exibições cinematográficas;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Espetáculos circenses;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Programas de auditório;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Parques de diversões, centros de lazer e congêneres;  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pt-BR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052736"/>
            <a:ext cx="8569077" cy="5041677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Boates, taxi-dancing e congêneres; 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Shows</a:t>
            </a:r>
            <a:r>
              <a:rPr lang="pt-BR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ballet, danças, desfiles, bailes, óperas, concertos, recitais, festivais e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Feiras, exposições, congressos e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Bilhares, boliches e diversões eletrônicas ou não;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Corridas e competições de animais;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Competições esportivas ou de destreza física ou intelectual, com ou sem a participação do espectador;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Execução de música;</a:t>
            </a:r>
            <a:r>
              <a:rPr lang="pt-BR" sz="2800" dirty="0" smtClean="0">
                <a:solidFill>
                  <a:schemeClr val="tx1"/>
                </a:solidFill>
              </a:rPr>
              <a:t>  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pt-BR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052736"/>
            <a:ext cx="8569077" cy="5041677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Fornecimento de música para ambientes fechados ou não, mediante transmissão por qualquer processo;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Desfiles de blocos carnavalescos ou folclóricos, trios elétricos e congêneres;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Exibição de filmes, entrevistas, musicais, espetáculos, shows, concertos, desfiles, óperas, competições esportivas, de destreza intelectual ou congêneres;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Recreação e animação, inclusive em festas e eventos de qualquer natureza;</a:t>
            </a:r>
            <a:r>
              <a:rPr lang="pt-BR" sz="2800" dirty="0" smtClean="0">
                <a:solidFill>
                  <a:schemeClr val="tx1"/>
                </a:solidFill>
              </a:rPr>
              <a:t>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pt-BR" sz="2800" dirty="0" smtClean="0"/>
              <a:t>   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124744"/>
            <a:ext cx="8497069" cy="4969669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Onde está sendo executado o transporte, no caso de serviços de transporte de natureza municipal;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Fornecimento de mão-de-obra, mesmo em caráter temporário, inclusive de empregados ou trabalhadores, avulsos ou temporários, contratados pelo prestador de serviço;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Planejamento, organização e administração de feiras, exposições, congressos e congêneres; 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Serviços portuários, aeroportuários, ferroportuários, de terminais rodoviários, ferroviários e metroviários;</a:t>
            </a:r>
            <a:r>
              <a:rPr lang="pt-BR" sz="2800" dirty="0" smtClean="0">
                <a:solidFill>
                  <a:schemeClr val="tx1"/>
                </a:solidFill>
              </a:rPr>
              <a:t>      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4624"/>
            <a:ext cx="9143999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Serviços cujo ISSQN é devido no local da prestação: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44624"/>
            <a:ext cx="6480175" cy="990600"/>
          </a:xfrm>
        </p:spPr>
        <p:txBody>
          <a:bodyPr>
            <a:normAutofit/>
          </a:bodyPr>
          <a:lstStyle/>
          <a:p>
            <a:pPr algn="l" eaLnBrk="1" fontAlgn="base" hangingPunct="1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Sujeito Passivo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2205038"/>
            <a:ext cx="7634287" cy="2879725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Prestador do serviço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Substituto tributário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Responsável tributário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pt-BR" sz="32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44624"/>
            <a:ext cx="6480175" cy="990600"/>
          </a:xfrm>
        </p:spPr>
        <p:txBody>
          <a:bodyPr>
            <a:normAutofit/>
          </a:bodyPr>
          <a:lstStyle/>
          <a:p>
            <a:pPr algn="l" eaLnBrk="1" fontAlgn="base" hangingPunct="1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Fluxo normal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de cantos arredondados 7"/>
          <p:cNvSpPr/>
          <p:nvPr/>
        </p:nvSpPr>
        <p:spPr>
          <a:xfrm>
            <a:off x="4067944" y="1472814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4283968" y="16487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SEFIN</a:t>
            </a:r>
            <a:endParaRPr lang="pt-BR" sz="2000" dirty="0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1475656" y="3921086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1547664" y="409704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Prestador</a:t>
            </a:r>
            <a:endParaRPr lang="pt-BR" sz="2000" dirty="0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6444208" y="3921086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6516216" y="409704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Tomador</a:t>
            </a:r>
            <a:endParaRPr lang="pt-BR" sz="2000" dirty="0"/>
          </a:p>
        </p:txBody>
      </p:sp>
      <p:cxnSp>
        <p:nvCxnSpPr>
          <p:cNvPr id="15" name="Forma 14"/>
          <p:cNvCxnSpPr>
            <a:stCxn id="10" idx="0"/>
            <a:endCxn id="8" idx="1"/>
          </p:cNvCxnSpPr>
          <p:nvPr/>
        </p:nvCxnSpPr>
        <p:spPr>
          <a:xfrm rot="5400000" flipH="1" flipV="1">
            <a:off x="2087724" y="1940866"/>
            <a:ext cx="2052228" cy="1908212"/>
          </a:xfrm>
          <a:prstGeom prst="bentConnector2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>
            <a:stCxn id="11" idx="3"/>
            <a:endCxn id="12" idx="1"/>
          </p:cNvCxnSpPr>
          <p:nvPr/>
        </p:nvCxnSpPr>
        <p:spPr>
          <a:xfrm>
            <a:off x="2843808" y="4297095"/>
            <a:ext cx="3600400" cy="200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flipH="1">
            <a:off x="2843808" y="4497150"/>
            <a:ext cx="352839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/>
          <p:cNvSpPr txBox="1"/>
          <p:nvPr/>
        </p:nvSpPr>
        <p:spPr>
          <a:xfrm>
            <a:off x="3347864" y="392108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Serviço – R$ 1.000,00</a:t>
            </a:r>
            <a:endParaRPr lang="pt-BR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3203848" y="455986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Pagamento – R$ 1.000,00</a:t>
            </a:r>
            <a:endParaRPr lang="pt-BR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107504" y="262494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ISSQN – R$ 50,00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44624"/>
            <a:ext cx="6480175" cy="990600"/>
          </a:xfrm>
        </p:spPr>
        <p:txBody>
          <a:bodyPr>
            <a:normAutofit/>
          </a:bodyPr>
          <a:lstStyle/>
          <a:p>
            <a:pPr algn="l" eaLnBrk="1" fontAlgn="base" hangingPunct="1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Substituição Tributária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1412776"/>
            <a:ext cx="7319166" cy="5112568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lei pode atribuir de modo expresso a responsabilidade pelo crédito tributário a terceira pessoa, vinculada ao fato gerador da respectiva obrigação, excluindo a responsabilidade do contribuinte ou atribuindo-a a este em caráter supletivo do cumprimento total ou parcial da referida obrigação (Art. 128 do CTN).</a:t>
            </a:r>
            <a:endParaRPr lang="pt-BR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5" y="44624"/>
            <a:ext cx="6048673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Legislação aplicada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5270" y="2259202"/>
            <a:ext cx="8604448" cy="3384376"/>
          </a:xfrm>
        </p:spPr>
        <p:txBody>
          <a:bodyPr>
            <a:noAutofit/>
          </a:bodyPr>
          <a:lstStyle/>
          <a:p>
            <a:pPr algn="l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pt-B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Lei Complementar Federal 116/2003</a:t>
            </a:r>
          </a:p>
          <a:p>
            <a:pPr algn="l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pt-B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Regulamento do ISSQN de Fortaleza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pt-B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Código Tributário de Fortaleza (Lei 4.144/1972)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pt-BR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Conector reto 6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44624"/>
            <a:ext cx="6480175" cy="990600"/>
          </a:xfrm>
        </p:spPr>
        <p:txBody>
          <a:bodyPr>
            <a:normAutofit/>
          </a:bodyPr>
          <a:lstStyle/>
          <a:p>
            <a:pPr algn="l" eaLnBrk="1" fontAlgn="base" hangingPunct="1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Fluxo com retenção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de cantos arredondados 7"/>
          <p:cNvSpPr/>
          <p:nvPr/>
        </p:nvSpPr>
        <p:spPr>
          <a:xfrm>
            <a:off x="3306636" y="1472814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3522660" y="16487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SEFIN</a:t>
            </a:r>
            <a:endParaRPr lang="pt-BR" sz="2000" dirty="0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714348" y="3921086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786356" y="409704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Prestador</a:t>
            </a:r>
            <a:endParaRPr lang="pt-BR" sz="2000" dirty="0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5682900" y="3921086"/>
            <a:ext cx="136815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5754908" y="409704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Tomador</a:t>
            </a:r>
            <a:endParaRPr lang="pt-BR" sz="2000" dirty="0"/>
          </a:p>
        </p:txBody>
      </p:sp>
      <p:cxnSp>
        <p:nvCxnSpPr>
          <p:cNvPr id="15" name="Forma 14"/>
          <p:cNvCxnSpPr>
            <a:stCxn id="12" idx="0"/>
            <a:endCxn id="8" idx="3"/>
          </p:cNvCxnSpPr>
          <p:nvPr/>
        </p:nvCxnSpPr>
        <p:spPr>
          <a:xfrm rot="16200000" flipV="1">
            <a:off x="4494768" y="2048878"/>
            <a:ext cx="2052228" cy="1692188"/>
          </a:xfrm>
          <a:prstGeom prst="bentConnector2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>
            <a:stCxn id="11" idx="3"/>
            <a:endCxn id="12" idx="1"/>
          </p:cNvCxnSpPr>
          <p:nvPr/>
        </p:nvCxnSpPr>
        <p:spPr>
          <a:xfrm>
            <a:off x="2082500" y="4297095"/>
            <a:ext cx="3600400" cy="200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flipH="1">
            <a:off x="2082500" y="4497150"/>
            <a:ext cx="352839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/>
          <p:cNvSpPr txBox="1"/>
          <p:nvPr/>
        </p:nvSpPr>
        <p:spPr>
          <a:xfrm>
            <a:off x="2586556" y="392108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Serviço – R$ 1.000,00</a:t>
            </a:r>
            <a:endParaRPr lang="pt-BR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2442540" y="455986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Pagamento – R$ 950,00</a:t>
            </a:r>
            <a:endParaRPr lang="pt-BR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6786578" y="242886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ISSQN – R$ 50,00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44624"/>
            <a:ext cx="8460432" cy="881062"/>
          </a:xfrm>
        </p:spPr>
        <p:txBody>
          <a:bodyPr>
            <a:noAutofit/>
          </a:bodyPr>
          <a:lstStyle/>
          <a:p>
            <a:pPr algn="l" fontAlgn="base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Contribuintes Substitutos do ISSQN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196753"/>
            <a:ext cx="8354194" cy="3311748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São responsáveis pela retenção na fonte e recolhimento do ISSQN, na qualidade de contribuintes substitutos, as seguintes pessoas estabelecidas no Município de Fortaleza: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órgãos da administração direta da União, dos Estados, do Distrito Federal e dos Municípios, bem como suas Autarquias, Empresas Públicas, Sociedades de Economia Mista e as Fundações instituídas e mantidas pelo Poder Público, em relação aos serviços por eles tomados;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 </a:t>
            </a:r>
            <a:r>
              <a:rPr lang="pt-BR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Sindiônibus</a:t>
            </a: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124744"/>
            <a:ext cx="8426202" cy="4248471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companhias de aviação;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incorporadoras e construtoras;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empresas seguradoras e de capitalização;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empresas e entidades que explorem loterias e outros jogos, inclusive apostas;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operadoras de cartões de crédito;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instituições financeiras;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empresas que explorem serviços de planos de saúde ou de assistência médica, hospitalar e congêneres, ou de seguros através de planos de medicina de grupo e convênios;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hospitais;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44624"/>
            <a:ext cx="8460432" cy="881062"/>
          </a:xfrm>
        </p:spPr>
        <p:txBody>
          <a:bodyPr>
            <a:noAutofit/>
          </a:bodyPr>
          <a:lstStyle/>
          <a:p>
            <a:pPr algn="l" fontAlgn="base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Contribuintes Substitutos do ISSQN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124744"/>
            <a:ext cx="8426202" cy="4536503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estabelecimentos de ensino;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empresas permissionárias e concessionárias de serviços públicos de qualquer natureza;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moinhos de beneficiamento de trigo, as distribuidoras e importadoras de matéria prima e produtos industrializados;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exportadores de matérias-primas e produtos industrializados;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entidades desportivas e promotoras de bingos e sorteios;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pt-B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44624"/>
            <a:ext cx="8460432" cy="881062"/>
          </a:xfrm>
        </p:spPr>
        <p:txBody>
          <a:bodyPr>
            <a:noAutofit/>
          </a:bodyPr>
          <a:lstStyle/>
          <a:p>
            <a:pPr algn="l" fontAlgn="base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Contribuintes Substitutos do ISSQN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052737"/>
            <a:ext cx="8426202" cy="3455764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 empresas de hotelaria, aí se incluindo as pousadas, flats e assemelhados;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</a:t>
            </a:r>
            <a:r>
              <a:rPr lang="pt-BR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buffets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casas de chá e assemelhados;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</a:t>
            </a:r>
            <a:r>
              <a:rPr lang="pt-BR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boates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casas de show, bares, restaurantes e assemelhados;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as indústrias em geral;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os </a:t>
            </a:r>
            <a:r>
              <a:rPr lang="pt-BR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shopping centers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centros comerciais e supermercados.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496" y="44624"/>
            <a:ext cx="8460432" cy="881062"/>
          </a:xfrm>
        </p:spPr>
        <p:txBody>
          <a:bodyPr>
            <a:noAutofit/>
          </a:bodyPr>
          <a:lstStyle/>
          <a:p>
            <a:pPr algn="l" fontAlgn="base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Contribuintes Substitutos do ISSQN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44624"/>
            <a:ext cx="7776864" cy="9906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Exceções à Substituição Tributária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052736"/>
            <a:ext cx="8498210" cy="4032447"/>
          </a:xfrm>
        </p:spPr>
        <p:txBody>
          <a:bodyPr>
            <a:normAutofit lnSpcReduction="10000"/>
          </a:bodyPr>
          <a:lstStyle/>
          <a:p>
            <a:pPr algn="just" eaLnBrk="1" hangingPunct="1">
              <a:defRPr/>
            </a:pPr>
            <a:r>
              <a:rPr lang="pt-BR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Não haverá retenção na fonte, pelos substitutos tributários mencionados anteriormente, quando o serviço for prestado por:</a:t>
            </a:r>
          </a:p>
          <a:p>
            <a:pPr algn="just" eaLnBrk="1" hangingPunct="1">
              <a:defRPr/>
            </a:pPr>
            <a:endParaRPr lang="pt-BR" sz="3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contribuintes enquadrados no regime de recolhimento do imposto por estimativa;</a:t>
            </a:r>
          </a:p>
          <a:p>
            <a:pPr algn="just" eaLnBrk="1" hangingPunct="1">
              <a:defRPr/>
            </a:pPr>
            <a:endParaRPr lang="pt-BR" sz="3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prestadores de serviços imunes ou isentos.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endParaRPr lang="pt-B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44624"/>
            <a:ext cx="7776864" cy="9906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Exceções à Substituição Tributária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253941"/>
            <a:ext cx="8498210" cy="4032447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profissionais autônomos inscritos em qualquer município e em dia com o pagamento do imposto;</a:t>
            </a:r>
          </a:p>
          <a:p>
            <a:pPr algn="just" eaLnBrk="1" hangingPunct="1"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Nota: A dispensa de retenção ora mencionada não se aplica aos serviços prestados por profissional autônomo inscrito em outro município, quando o imposto for devido no Município de Fortaleza, ainda que o profissional atenda essas exigências.</a:t>
            </a:r>
          </a:p>
          <a:p>
            <a:pPr algn="just" eaLnBrk="1" hangingPunct="1">
              <a:defRPr/>
            </a:pPr>
            <a:endParaRPr lang="pt-BR" sz="3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endParaRPr lang="pt-B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980729"/>
            <a:ext cx="8498210" cy="3527772"/>
          </a:xfrm>
        </p:spPr>
        <p:txBody>
          <a:bodyPr>
            <a:noAutofit/>
          </a:bodyPr>
          <a:lstStyle/>
          <a:p>
            <a:pPr algn="just" eaLnBrk="1" hangingPunct="1">
              <a:defRPr/>
            </a:pPr>
            <a:endParaRPr lang="pt-BR" sz="2800" dirty="0" smtClean="0">
              <a:solidFill>
                <a:schemeClr val="tx1"/>
              </a:solidFill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sociedades de profissionais submetidas a regime de pagamento do imposto por alíquota fixa mensal.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prestadores de serviços que possuam medida liminar ou tutela antecipada dispensando-os do pagamento do imposto ou autorizando o depósito judicial do mesmo.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504" y="44624"/>
            <a:ext cx="7776864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Exceções à Substituição Tributária</a:t>
            </a: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9872"/>
            <a:ext cx="9144000" cy="9906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Responsáveis tributários do ISSQN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7824" y="1268761"/>
            <a:ext cx="5833914" cy="216024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pt-B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São responsáveis, também, pela retenção na fonte e recolhimento do ISSQN, na qualidade de responsáveis tributários, as pessoas </a:t>
            </a:r>
            <a:r>
              <a:rPr lang="pt-B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naturais ou jurídicas</a:t>
            </a:r>
            <a:r>
              <a:rPr lang="pt-B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domiciliadas ou sediadas neste município, ainda que imunes ou isentas, que: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23528" y="3356992"/>
            <a:ext cx="8568952" cy="4824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 – tomarem serviços tributáveis prestados por terceiros: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a) pessoas jurídicas ou profissionais autônomos, que não fizerem prova de inscrição como contribuintes no Cadastro Produtores de Bens e Serviços – CPBS do Município de Fortaleza ou em cadastro de contribuintes do imposto de outro município;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268760"/>
            <a:ext cx="8282186" cy="432048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b) pessoas jurídicas que, mesmo inscritas no Cadastro de Produtores de Bens e Serviços – CPBS do Município de Fortaleza ou em cadastro de contribuintes do imposto de outro município, não apresentem o documento fiscal correspondente ao serviço prestado, devidamente autorizado e autenticado pelo respectivo Fisco Municipal;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c) profissionais autônomos que, mesmo inscritos no Cadastro de Produtores de Bens e Serviços – CPBS do Município de Fortaleza ou em cadastro de contribuintes do imposto de outro município, não fizerem prova de quitação do imposto.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pt-B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-9872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Responsáveis tributários do ISSQN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62136"/>
            <a:ext cx="6480175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Fato Gerador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556222"/>
            <a:ext cx="8176992" cy="4015918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ISSQN, de competência dos Municípios e do Distrito Federal, tem como fato gerador a prestação de serviços constantes na lista anexa à LC 116/2003, ainda que esses não se constituam como atividade preponderante do prestador.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32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8152" y="2924944"/>
            <a:ext cx="7634288" cy="2879725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pt-BR" sz="2800" dirty="0" smtClean="0">
                <a:solidFill>
                  <a:schemeClr val="tx1"/>
                </a:solidFill>
              </a:rPr>
              <a:t>II – tomarem quaisquer dos serviços cujo imposto seja devido no local da prestação, prestados por terceiros, sediados ou domiciliados em outro município.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9872"/>
            <a:ext cx="9144000" cy="9906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Responsáveis tributários do ISSQN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980728"/>
            <a:ext cx="7634288" cy="2879725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Os substitutos e responsáveis tributários devem manter controle em separado das retenções efetuadas, em ordem cronológica, para apresentar ao Fisco, quando solicitado.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Conector reto 4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9872"/>
            <a:ext cx="9144000" cy="9906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  </a:t>
            </a: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Nota</a:t>
            </a:r>
            <a:endParaRPr lang="pt-BR" b="1" i="1" dirty="0" smtClean="0">
              <a:solidFill>
                <a:schemeClr val="accent6">
                  <a:lumMod val="75000"/>
                </a:schemeClr>
              </a:solidFill>
              <a:effectLst>
                <a:innerShdw blurRad="63500" dist="50800">
                  <a:schemeClr val="tx1">
                    <a:alpha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850" y="44624"/>
            <a:ext cx="7056438" cy="990600"/>
          </a:xfrm>
        </p:spPr>
        <p:txBody>
          <a:bodyPr>
            <a:normAutofit/>
          </a:bodyPr>
          <a:lstStyle/>
          <a:p>
            <a:pPr algn="l" eaLnBrk="1" fontAlgn="base" hangingPunct="1">
              <a:spcAft>
                <a:spcPct val="0"/>
              </a:spcAft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Responsabilidade Solidária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576" y="2335225"/>
            <a:ext cx="7634288" cy="2879725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Conforme reza o artigo 15 do Regulamento do ISSQN de Fortaleza, o prestador do serviço terá a responsabilidade solidária do pagamento total ou parcial do tributo não retido.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648072" y="1484784"/>
            <a:ext cx="3096344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pt-BR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Contato:</a:t>
            </a: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Imagem 4" descr="twitter_bird-75250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00" y="2636912"/>
            <a:ext cx="1498724" cy="136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291" y="4437112"/>
            <a:ext cx="1304925" cy="58102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1944216" y="2848868"/>
            <a:ext cx="64442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pt-BR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pt-BR" sz="4800" b="1" cap="none" spc="50" dirty="0" smtClean="0">
                <a:ln w="11430"/>
                <a:solidFill>
                  <a:srgbClr val="C00000"/>
                </a:solidFill>
              </a:rPr>
              <a:t>@franceliocavalc</a:t>
            </a:r>
          </a:p>
          <a:p>
            <a:pPr>
              <a:buNone/>
            </a:pPr>
            <a:endParaRPr lang="pt-BR" sz="4800" b="1" cap="none" spc="50" dirty="0" smtClean="0">
              <a:ln w="11430"/>
              <a:solidFill>
                <a:srgbClr val="C00000"/>
              </a:solidFill>
            </a:endParaRPr>
          </a:p>
          <a:p>
            <a:pPr>
              <a:buNone/>
            </a:pPr>
            <a:r>
              <a:rPr lang="pt-BR" sz="4800" b="1" cap="none" spc="50" dirty="0" smtClean="0">
                <a:ln w="11430"/>
                <a:solidFill>
                  <a:srgbClr val="C00000"/>
                </a:solidFill>
              </a:rPr>
              <a:t> franceliocavalcante</a:t>
            </a:r>
            <a:endParaRPr lang="pt-BR" sz="4800" b="1" cap="none" spc="50" dirty="0">
              <a:ln w="11430"/>
              <a:solidFill>
                <a:srgbClr val="C0000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109906" y="404664"/>
            <a:ext cx="3550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pt-BR" sz="5400" b="1" cap="none" spc="50" dirty="0" smtClean="0">
                <a:ln w="11430"/>
                <a:solidFill>
                  <a:schemeClr val="accent6">
                    <a:lumMod val="75000"/>
                  </a:schemeClr>
                </a:solidFill>
              </a:rPr>
              <a:t>Obrigado!</a:t>
            </a:r>
            <a:endParaRPr lang="pt-BR" sz="5400" b="1" cap="none" spc="50" dirty="0">
              <a:ln w="11430"/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62136"/>
            <a:ext cx="6480175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Base de cálculo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484784"/>
            <a:ext cx="8391306" cy="3444414"/>
          </a:xfrm>
        </p:spPr>
        <p:txBody>
          <a:bodyPr/>
          <a:lstStyle/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base de cálculo do imposto é o preço do serviço.</a:t>
            </a:r>
          </a:p>
          <a:p>
            <a:pPr algn="just">
              <a:lnSpc>
                <a:spcPct val="80000"/>
              </a:lnSpc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Nota: Não se incluem na base de cálculo do ISSQN o valor dos materiais fornecidos pelo prestador dos serviços previstos nos itens 7.02 e 7.05 da lista de serviços anexa a Lei Complementar 116/2003.</a:t>
            </a:r>
          </a:p>
          <a:p>
            <a:pPr algn="just">
              <a:lnSpc>
                <a:spcPct val="80000"/>
              </a:lnSpc>
              <a:defRPr/>
            </a:pPr>
            <a:endParaRPr lang="pt-BR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62136"/>
            <a:ext cx="6480175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Base de cálculo </a:t>
            </a:r>
            <a:r>
              <a:rPr lang="pt-BR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(Construção Civil)</a:t>
            </a:r>
            <a:endParaRPr lang="pt-BR" sz="4000" b="1" i="1" dirty="0" smtClean="0">
              <a:solidFill>
                <a:schemeClr val="accent6">
                  <a:lumMod val="75000"/>
                </a:schemeClr>
              </a:solidFill>
              <a:effectLst>
                <a:innerShdw blurRad="63500" dist="50800">
                  <a:schemeClr val="tx1">
                    <a:alpha val="50000"/>
                  </a:schemeClr>
                </a:inn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484784"/>
            <a:ext cx="8391306" cy="4801736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valor dos materiais a ser considerado na dedução do preço do serviço é o constante dos documentos fiscais de aquisição ou produção emitidos em nome do prestador do serviço.</a:t>
            </a:r>
          </a:p>
          <a:p>
            <a:pPr algn="just">
              <a:lnSpc>
                <a:spcPct val="80000"/>
              </a:lnSpc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dedução dos materiais somente poderá ser feita quando os materiais se incorporarem diretamente e definitivamente à obra, perdendo sua identidade física no ato da incorporação, não sendo passíveis de dedução os gastos com ferramentas, equipamentos, combustíveis, materiais de consumo, materiais de instalação provisória, refeições e similares.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62136"/>
            <a:ext cx="6480175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Alíquotas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850" y="1913412"/>
            <a:ext cx="7891240" cy="3658728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Em relação à alíquota do ISSQN, a EC nº 37/2002 estabeleceu que a sua alíquota mínima será de 2% (dois por cento) e a LC n° 116/2003 estabeleceu que a sua alíquota máxima será de 5% (cinco por cento).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41" y="62136"/>
            <a:ext cx="6480175" cy="990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Incidência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1071546"/>
            <a:ext cx="8462744" cy="489654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incidência do imposto independe:</a:t>
            </a:r>
          </a:p>
          <a:p>
            <a:pPr algn="just">
              <a:lnSpc>
                <a:spcPct val="80000"/>
              </a:lnSpc>
              <a:defRPr/>
            </a:pP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Da existência de estabelecimento fixo;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Do resultado financeiro do exercício da atividade;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Do cumprimento de qualquer exigência legal ou regulamentar, sem prejuízo das penalidades aplicáveis;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Do recebimento do preço do serviço prestado ou qualquer condição relativa à forma de sua remuneração;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Da denominação dada ao serviço prestado.</a:t>
            </a:r>
            <a:endParaRPr lang="pt-BR" sz="32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t3.gstatic.com/images?q=tbn:ANd9GcTokL2p590W-9JAG8q7eQGzxAJK0BE5xIb_wR-3lE1RDvKHrG0lg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2021" y="857232"/>
            <a:ext cx="2010573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" y="62136"/>
            <a:ext cx="8604250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Local de arrecadação do ISSQN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1626" y="1983710"/>
            <a:ext cx="7032274" cy="3731306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Quando uma empresa presta serviços a um cliente sediado em outro município, onde é devido o ISSQN?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pt-BR" sz="32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" y="62136"/>
            <a:ext cx="8604250" cy="9906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000" b="1" i="1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</a:effectLst>
              </a:rPr>
              <a:t>Local de arrecadação do ISSQN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600" y="2192349"/>
            <a:ext cx="7634287" cy="2879725"/>
          </a:xfrm>
        </p:spPr>
        <p:txBody>
          <a:bodyPr>
            <a:normAutofit lnSpcReduction="10000"/>
          </a:bodyPr>
          <a:lstStyle/>
          <a:p>
            <a:pPr algn="just" eaLnBrk="1" hangingPunct="1">
              <a:defRPr/>
            </a:pP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serviço considera-se prestado e o imposto devido no local do estabelecimento prestador ou, na falta do estabelecimento, no local do domicílio do prestador, exceto nas hipóteses previstas a seguir, quando o imposto será devido no local: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pt-BR" sz="32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36" y="5949280"/>
            <a:ext cx="213286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Conector reto 5"/>
          <p:cNvCxnSpPr/>
          <p:nvPr/>
        </p:nvCxnSpPr>
        <p:spPr>
          <a:xfrm>
            <a:off x="2339752" y="836712"/>
            <a:ext cx="680424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o de design de mão escrevendo">
  <a:themeElements>
    <a:clrScheme name="Modelo de design de mão escrevendo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Modelo de design de mão escreven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design de mão escreven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design de mão escreven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design de mão escreven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design de mão escreven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design de mão escreven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design de mão escreven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design de mão escreven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Modelo de design de mão escrevendo</Template>
  <TotalTime>949</TotalTime>
  <Words>1859</Words>
  <Application>Microsoft Office PowerPoint</Application>
  <PresentationFormat>Apresentação na tela (4:3)</PresentationFormat>
  <Paragraphs>189</Paragraphs>
  <Slides>33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33</vt:i4>
      </vt:variant>
    </vt:vector>
  </HeadingPairs>
  <TitlesOfParts>
    <vt:vector size="35" baseType="lpstr">
      <vt:lpstr>Modelo de design de mão escrevendo</vt:lpstr>
      <vt:lpstr>Tema do Office</vt:lpstr>
      <vt:lpstr>Programa Desenvolver Contabilista</vt:lpstr>
      <vt:lpstr>Legislação aplicada</vt:lpstr>
      <vt:lpstr>Fato Gerador</vt:lpstr>
      <vt:lpstr>Base de cálculo</vt:lpstr>
      <vt:lpstr>Base de cálculo (Construção Civil)</vt:lpstr>
      <vt:lpstr>Alíquotas</vt:lpstr>
      <vt:lpstr>Incidência</vt:lpstr>
      <vt:lpstr>Local de arrecadação do ISSQN</vt:lpstr>
      <vt:lpstr>Local de arrecadação do ISSQN</vt:lpstr>
      <vt:lpstr>Serviços cujo ISSQN é devido no local da prestação:</vt:lpstr>
      <vt:lpstr>Serviços cujo ISSQN é devido no local da prestação:</vt:lpstr>
      <vt:lpstr>Serviços cujo ISSQN é devido no local da prestação:</vt:lpstr>
      <vt:lpstr>Serviços cujo ISSQN é devido no local da prestação:</vt:lpstr>
      <vt:lpstr>Serviços cujo ISSQN é devido no local da prestação:</vt:lpstr>
      <vt:lpstr>Serviços cujo ISSQN é devido no local da prestação:</vt:lpstr>
      <vt:lpstr>Serviços cujo ISSQN é devido no local da prestação:</vt:lpstr>
      <vt:lpstr>Sujeito Passivo</vt:lpstr>
      <vt:lpstr>Fluxo normal</vt:lpstr>
      <vt:lpstr>Substituição Tributária</vt:lpstr>
      <vt:lpstr>Fluxo com retenção</vt:lpstr>
      <vt:lpstr>Contribuintes Substitutos do ISSQN</vt:lpstr>
      <vt:lpstr>Contribuintes Substitutos do ISSQN</vt:lpstr>
      <vt:lpstr>Contribuintes Substitutos do ISSQN</vt:lpstr>
      <vt:lpstr>Contribuintes Substitutos do ISSQN</vt:lpstr>
      <vt:lpstr>Exceções à Substituição Tributária </vt:lpstr>
      <vt:lpstr>Exceções à Substituição Tributária </vt:lpstr>
      <vt:lpstr>Slide 27</vt:lpstr>
      <vt:lpstr>Responsáveis tributários do ISSQN</vt:lpstr>
      <vt:lpstr>Slide 29</vt:lpstr>
      <vt:lpstr>Responsáveis tributários do ISSQN</vt:lpstr>
      <vt:lpstr>  Nota</vt:lpstr>
      <vt:lpstr>Responsabilidade Solidária</vt:lpstr>
      <vt:lpstr>Slide 33</vt:lpstr>
    </vt:vector>
  </TitlesOfParts>
  <Company>Particular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Francelio</dc:creator>
  <cp:lastModifiedBy>Francelio</cp:lastModifiedBy>
  <cp:revision>103</cp:revision>
  <dcterms:created xsi:type="dcterms:W3CDTF">2008-08-25T23:46:14Z</dcterms:created>
  <dcterms:modified xsi:type="dcterms:W3CDTF">2013-05-16T18:27:34Z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TC011594371046</vt:lpwstr>
  </property>
</Properties>
</file>