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80" d="100"/>
          <a:sy n="80" d="100"/>
        </p:scale>
        <p:origin x="81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231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E26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082735" y="-1828800"/>
            <a:ext cx="4754880" cy="4754880"/>
          </a:xfrm>
          <a:prstGeom prst="ellipse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-1828800" y="4663440"/>
            <a:ext cx="4023360" cy="4023360"/>
          </a:xfrm>
          <a:prstGeom prst="ellipse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" name="Shape 2"/>
          <p:cNvSpPr/>
          <p:nvPr/>
        </p:nvSpPr>
        <p:spPr>
          <a:xfrm>
            <a:off x="731520" y="685800"/>
            <a:ext cx="3291840" cy="384048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" name="Text 3"/>
          <p:cNvSpPr/>
          <p:nvPr/>
        </p:nvSpPr>
        <p:spPr>
          <a:xfrm>
            <a:off x="731520" y="685800"/>
            <a:ext cx="32918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kern="0" spc="12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EXEMPLO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31520" y="2377440"/>
            <a:ext cx="105156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Sejam muito bem-vindos!</a:t>
            </a:r>
            <a:endParaRPr lang="en-US" sz="4200" dirty="0"/>
          </a:p>
        </p:txBody>
      </p:sp>
      <p:sp>
        <p:nvSpPr>
          <p:cNvPr id="7" name="Shape 5"/>
          <p:cNvSpPr/>
          <p:nvPr/>
        </p:nvSpPr>
        <p:spPr>
          <a:xfrm>
            <a:off x="749808" y="3429000"/>
            <a:ext cx="5943600" cy="502920"/>
          </a:xfrm>
          <a:prstGeom prst="roundRect">
            <a:avLst>
              <a:gd name="adj" fmla="val 14545"/>
            </a:avLst>
          </a:prstGeom>
          <a:solidFill>
            <a:srgbClr val="081A3D"/>
          </a:solidFill>
          <a:ln w="12700">
            <a:solidFill>
              <a:srgbClr val="AE8B36"/>
            </a:solidFill>
            <a:prstDash val="dash"/>
          </a:ln>
        </p:spPr>
        <p:txBody>
          <a:bodyPr/>
          <a:lstStyle/>
          <a:p>
            <a:endParaRPr lang="pt-BR"/>
          </a:p>
        </p:txBody>
      </p:sp>
      <p:sp>
        <p:nvSpPr>
          <p:cNvPr id="8" name="Text 6"/>
          <p:cNvSpPr/>
          <p:nvPr/>
        </p:nvSpPr>
        <p:spPr>
          <a:xfrm>
            <a:off x="749808" y="3429000"/>
            <a:ext cx="5943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NOME DA EMPRESA (PESSOA RESPONSÁVEL)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749808" y="4297680"/>
            <a:ext cx="7772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i="1" dirty="0">
                <a:solidFill>
                  <a:srgbClr val="C9D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apresentação de onboarding, pronto para ser adaptado com a identidade do seu escritório.</a:t>
            </a:r>
            <a:endParaRPr lang="en-US" sz="13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2651760" cy="365760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45720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ATENÇÃO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48640" y="960120"/>
            <a:ext cx="10515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7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Pontos de atenção importantes</a:t>
            </a:r>
            <a:endParaRPr lang="en-US" sz="2700" dirty="0"/>
          </a:p>
        </p:txBody>
      </p:sp>
      <p:sp>
        <p:nvSpPr>
          <p:cNvPr id="5" name="Shape 3"/>
          <p:cNvSpPr/>
          <p:nvPr/>
        </p:nvSpPr>
        <p:spPr>
          <a:xfrm>
            <a:off x="548640" y="1737360"/>
            <a:ext cx="5349240" cy="777240"/>
          </a:xfrm>
          <a:prstGeom prst="roundRect">
            <a:avLst>
              <a:gd name="adj" fmla="val 8235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" name="Shape 4"/>
          <p:cNvSpPr/>
          <p:nvPr/>
        </p:nvSpPr>
        <p:spPr>
          <a:xfrm>
            <a:off x="749808" y="1952244"/>
            <a:ext cx="347472" cy="347472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7" name="Text 5"/>
          <p:cNvSpPr/>
          <p:nvPr/>
        </p:nvSpPr>
        <p:spPr>
          <a:xfrm>
            <a:off x="749808" y="1952244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1234440" y="1737360"/>
            <a:ext cx="443484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2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Emita nota fiscal sempre que realizar vendas ou prestar serviços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6217920" y="1737360"/>
            <a:ext cx="5349240" cy="777240"/>
          </a:xfrm>
          <a:prstGeom prst="roundRect">
            <a:avLst>
              <a:gd name="adj" fmla="val 8235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0" name="Shape 8"/>
          <p:cNvSpPr/>
          <p:nvPr/>
        </p:nvSpPr>
        <p:spPr>
          <a:xfrm>
            <a:off x="6419088" y="1952244"/>
            <a:ext cx="347472" cy="347472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1" name="Text 9"/>
          <p:cNvSpPr/>
          <p:nvPr/>
        </p:nvSpPr>
        <p:spPr>
          <a:xfrm>
            <a:off x="6419088" y="1952244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6903720" y="1737360"/>
            <a:ext cx="443484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2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Solicite nota fiscal para todas as compras e despesas da empresa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548640" y="2697480"/>
            <a:ext cx="5349240" cy="777240"/>
          </a:xfrm>
          <a:prstGeom prst="roundRect">
            <a:avLst>
              <a:gd name="adj" fmla="val 8235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4" name="Shape 12"/>
          <p:cNvSpPr/>
          <p:nvPr/>
        </p:nvSpPr>
        <p:spPr>
          <a:xfrm>
            <a:off x="749808" y="2912364"/>
            <a:ext cx="347472" cy="347472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5" name="Text 13"/>
          <p:cNvSpPr/>
          <p:nvPr/>
        </p:nvSpPr>
        <p:spPr>
          <a:xfrm>
            <a:off x="749808" y="2912364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1234440" y="2697480"/>
            <a:ext cx="443484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2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Nunca misture a conta jurídica com a conta pessoal</a:t>
            </a:r>
            <a:endParaRPr lang="en-US" sz="1250" dirty="0"/>
          </a:p>
        </p:txBody>
      </p:sp>
      <p:sp>
        <p:nvSpPr>
          <p:cNvPr id="17" name="Shape 15"/>
          <p:cNvSpPr/>
          <p:nvPr/>
        </p:nvSpPr>
        <p:spPr>
          <a:xfrm>
            <a:off x="6217920" y="2697480"/>
            <a:ext cx="5349240" cy="777240"/>
          </a:xfrm>
          <a:prstGeom prst="roundRect">
            <a:avLst>
              <a:gd name="adj" fmla="val 8235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8" name="Shape 16"/>
          <p:cNvSpPr/>
          <p:nvPr/>
        </p:nvSpPr>
        <p:spPr>
          <a:xfrm>
            <a:off x="6419088" y="2912364"/>
            <a:ext cx="347472" cy="347472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9" name="Text 17"/>
          <p:cNvSpPr/>
          <p:nvPr/>
        </p:nvSpPr>
        <p:spPr>
          <a:xfrm>
            <a:off x="6419088" y="2912364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6903720" y="2697480"/>
            <a:ext cx="443484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2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Mantenha contrato vigente e sócios atualizados</a:t>
            </a:r>
            <a:endParaRPr lang="en-US" sz="1250" dirty="0"/>
          </a:p>
        </p:txBody>
      </p:sp>
      <p:sp>
        <p:nvSpPr>
          <p:cNvPr id="21" name="Shape 19"/>
          <p:cNvSpPr/>
          <p:nvPr/>
        </p:nvSpPr>
        <p:spPr>
          <a:xfrm>
            <a:off x="548640" y="3657600"/>
            <a:ext cx="5349240" cy="777240"/>
          </a:xfrm>
          <a:prstGeom prst="roundRect">
            <a:avLst>
              <a:gd name="adj" fmla="val 8235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2" name="Shape 20"/>
          <p:cNvSpPr/>
          <p:nvPr/>
        </p:nvSpPr>
        <p:spPr>
          <a:xfrm>
            <a:off x="749808" y="3872484"/>
            <a:ext cx="347472" cy="347472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3" name="Text 21"/>
          <p:cNvSpPr/>
          <p:nvPr/>
        </p:nvSpPr>
        <p:spPr>
          <a:xfrm>
            <a:off x="749808" y="3872484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500" dirty="0"/>
          </a:p>
        </p:txBody>
      </p:sp>
      <p:sp>
        <p:nvSpPr>
          <p:cNvPr id="24" name="Text 22"/>
          <p:cNvSpPr/>
          <p:nvPr/>
        </p:nvSpPr>
        <p:spPr>
          <a:xfrm>
            <a:off x="1234440" y="3657600"/>
            <a:ext cx="443484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2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caixa da empresa não deve custear despesas pessoais, como viagens e gastos</a:t>
            </a:r>
            <a:endParaRPr lang="en-US" sz="1250" dirty="0"/>
          </a:p>
        </p:txBody>
      </p:sp>
      <p:sp>
        <p:nvSpPr>
          <p:cNvPr id="25" name="Shape 23"/>
          <p:cNvSpPr/>
          <p:nvPr/>
        </p:nvSpPr>
        <p:spPr>
          <a:xfrm>
            <a:off x="6217920" y="3657600"/>
            <a:ext cx="5349240" cy="777240"/>
          </a:xfrm>
          <a:prstGeom prst="roundRect">
            <a:avLst>
              <a:gd name="adj" fmla="val 8235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6" name="Shape 24"/>
          <p:cNvSpPr/>
          <p:nvPr/>
        </p:nvSpPr>
        <p:spPr>
          <a:xfrm>
            <a:off x="6419088" y="3872484"/>
            <a:ext cx="347472" cy="347472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7" name="Text 25"/>
          <p:cNvSpPr/>
          <p:nvPr/>
        </p:nvSpPr>
        <p:spPr>
          <a:xfrm>
            <a:off x="6419088" y="3872484"/>
            <a:ext cx="34747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</a:t>
            </a:r>
            <a:endParaRPr lang="en-US" sz="1500" dirty="0"/>
          </a:p>
        </p:txBody>
      </p:sp>
      <p:sp>
        <p:nvSpPr>
          <p:cNvPr id="28" name="Text 26"/>
          <p:cNvSpPr/>
          <p:nvPr/>
        </p:nvSpPr>
        <p:spPr>
          <a:xfrm>
            <a:off x="6903720" y="3657600"/>
            <a:ext cx="443484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2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Fique atento aos prazos de envio de documentos e evite multas por atraso</a:t>
            </a:r>
            <a:endParaRPr lang="en-US" sz="1250" dirty="0"/>
          </a:p>
        </p:txBody>
      </p:sp>
      <p:sp>
        <p:nvSpPr>
          <p:cNvPr id="29" name="Shape 27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0" name="Text 28"/>
          <p:cNvSpPr/>
          <p:nvPr/>
        </p:nvSpPr>
        <p:spPr>
          <a:xfrm>
            <a:off x="320040" y="6565392"/>
            <a:ext cx="8686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APRESENTAÇÃO DE ONBOARDING · EXEMPLO PARA ADAPTAÇÃO</a:t>
            </a:r>
            <a:endParaRPr lang="en-US" sz="950" dirty="0"/>
          </a:p>
        </p:txBody>
      </p:sp>
      <p:sp>
        <p:nvSpPr>
          <p:cNvPr id="31" name="Text 29"/>
          <p:cNvSpPr/>
          <p:nvPr/>
        </p:nvSpPr>
        <p:spPr>
          <a:xfrm>
            <a:off x="11368735" y="6565392"/>
            <a:ext cx="5486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13</a:t>
            </a:r>
            <a:endParaRPr lang="en-US" sz="9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E26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2651760" cy="365760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45720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CHECKLIST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48640" y="914400"/>
            <a:ext cx="10515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Documentos para enviar à contabilidade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48640" y="1600200"/>
            <a:ext cx="3611880" cy="4480560"/>
          </a:xfrm>
          <a:prstGeom prst="roundRect">
            <a:avLst>
              <a:gd name="adj" fmla="val 2025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Shape 4"/>
          <p:cNvSpPr/>
          <p:nvPr/>
        </p:nvSpPr>
        <p:spPr>
          <a:xfrm>
            <a:off x="548640" y="1600200"/>
            <a:ext cx="3611880" cy="502920"/>
          </a:xfrm>
          <a:prstGeom prst="roundRect">
            <a:avLst>
              <a:gd name="adj" fmla="val 14545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7" name="Text 5"/>
          <p:cNvSpPr/>
          <p:nvPr/>
        </p:nvSpPr>
        <p:spPr>
          <a:xfrm>
            <a:off x="548640" y="1600200"/>
            <a:ext cx="36118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Departamento Pessoal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713232" y="2286000"/>
            <a:ext cx="3282696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Admissões: enviar 3 dias úteis antes do início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713232" y="3218688"/>
            <a:ext cx="3282696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Folha: faltas, horas extras e atestados até dia 01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713232" y="4151376"/>
            <a:ext cx="3282696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Recibos (salários, pró-labore, férias): até dia 05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713232" y="5084064"/>
            <a:ext cx="3282696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Férias: solicitar com 35 dias de antecedência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4297680" y="1600200"/>
            <a:ext cx="3611880" cy="4480560"/>
          </a:xfrm>
          <a:prstGeom prst="roundRect">
            <a:avLst>
              <a:gd name="adj" fmla="val 2025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Shape 11"/>
          <p:cNvSpPr/>
          <p:nvPr/>
        </p:nvSpPr>
        <p:spPr>
          <a:xfrm>
            <a:off x="4297680" y="1600200"/>
            <a:ext cx="3611880" cy="502920"/>
          </a:xfrm>
          <a:prstGeom prst="roundRect">
            <a:avLst>
              <a:gd name="adj" fmla="val 14545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4" name="Text 12"/>
          <p:cNvSpPr/>
          <p:nvPr/>
        </p:nvSpPr>
        <p:spPr>
          <a:xfrm>
            <a:off x="4297680" y="1600200"/>
            <a:ext cx="36118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Departamento Fiscal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4462272" y="2286000"/>
            <a:ext cx="3282696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Notas fiscais não eletrônicas e conhecimentos de transporte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4462272" y="3218688"/>
            <a:ext cx="3282696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Comprovantes de pagamento de impostos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4462272" y="4151376"/>
            <a:ext cx="3282696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Arquivos XML de notas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4462272" y="5084064"/>
            <a:ext cx="3282696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Prazo: até dia 05 do mês seguinte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8046720" y="1600200"/>
            <a:ext cx="3611880" cy="4480560"/>
          </a:xfrm>
          <a:prstGeom prst="roundRect">
            <a:avLst>
              <a:gd name="adj" fmla="val 2025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Shape 18"/>
          <p:cNvSpPr/>
          <p:nvPr/>
        </p:nvSpPr>
        <p:spPr>
          <a:xfrm>
            <a:off x="8046720" y="1600200"/>
            <a:ext cx="3611880" cy="502920"/>
          </a:xfrm>
          <a:prstGeom prst="roundRect">
            <a:avLst>
              <a:gd name="adj" fmla="val 14545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1" name="Text 19"/>
          <p:cNvSpPr/>
          <p:nvPr/>
        </p:nvSpPr>
        <p:spPr>
          <a:xfrm>
            <a:off x="8046720" y="1600200"/>
            <a:ext cx="36118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Departamento Contábil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8211312" y="2286000"/>
            <a:ext cx="3282696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Extratos bancários (PDF ou OFX), cartões e boletos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8211312" y="3218688"/>
            <a:ext cx="3282696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Recibos de aluguel, energia, internet e financiamentos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8211312" y="4151376"/>
            <a:ext cx="3282696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Prazo: até dia 05 do mês seguinte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6" name="Text 24"/>
          <p:cNvSpPr/>
          <p:nvPr/>
        </p:nvSpPr>
        <p:spPr>
          <a:xfrm>
            <a:off x="320040" y="6565392"/>
            <a:ext cx="8686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APRESENTAÇÃO DE ONBOARDING · EXEMPLO PARA ADAPTAÇÃO</a:t>
            </a:r>
            <a:endParaRPr lang="en-US" sz="950" dirty="0"/>
          </a:p>
        </p:txBody>
      </p:sp>
      <p:sp>
        <p:nvSpPr>
          <p:cNvPr id="27" name="Text 25"/>
          <p:cNvSpPr/>
          <p:nvPr/>
        </p:nvSpPr>
        <p:spPr>
          <a:xfrm>
            <a:off x="11368735" y="6565392"/>
            <a:ext cx="5486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/ 13</a:t>
            </a:r>
            <a:endParaRPr lang="en-US" sz="9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2651760" cy="365760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45720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CONTATO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48640" y="960120"/>
            <a:ext cx="10515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Como falar com a gente</a:t>
            </a:r>
            <a:endParaRPr lang="en-US" sz="3000" dirty="0"/>
          </a:p>
        </p:txBody>
      </p:sp>
      <p:sp>
        <p:nvSpPr>
          <p:cNvPr id="5" name="Shape 3"/>
          <p:cNvSpPr/>
          <p:nvPr/>
        </p:nvSpPr>
        <p:spPr>
          <a:xfrm>
            <a:off x="548640" y="1965960"/>
            <a:ext cx="5349240" cy="960120"/>
          </a:xfrm>
          <a:prstGeom prst="roundRect">
            <a:avLst>
              <a:gd name="adj" fmla="val 7619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822960" y="2093976"/>
            <a:ext cx="4800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Telefone / WhatsApp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822960" y="2468880"/>
            <a:ext cx="4800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 (XX) XXXXX-XXXX ]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6217920" y="1965960"/>
            <a:ext cx="5349240" cy="960120"/>
          </a:xfrm>
          <a:prstGeom prst="roundRect">
            <a:avLst>
              <a:gd name="adj" fmla="val 7619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9" name="Text 7"/>
          <p:cNvSpPr/>
          <p:nvPr/>
        </p:nvSpPr>
        <p:spPr>
          <a:xfrm>
            <a:off x="6492240" y="2093976"/>
            <a:ext cx="4800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Telefone / WhatsApp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6492240" y="2468880"/>
            <a:ext cx="4800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 (XX) XXXXX-XXXX ]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548640" y="3154680"/>
            <a:ext cx="5349240" cy="960120"/>
          </a:xfrm>
          <a:prstGeom prst="roundRect">
            <a:avLst>
              <a:gd name="adj" fmla="val 7619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2" name="Text 10"/>
          <p:cNvSpPr/>
          <p:nvPr/>
        </p:nvSpPr>
        <p:spPr>
          <a:xfrm>
            <a:off x="822960" y="3282696"/>
            <a:ext cx="4800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E-mail</a:t>
            </a:r>
            <a:endParaRPr lang="en-US" sz="1350" dirty="0"/>
          </a:p>
        </p:txBody>
      </p:sp>
      <p:sp>
        <p:nvSpPr>
          <p:cNvPr id="13" name="Text 11"/>
          <p:cNvSpPr/>
          <p:nvPr/>
        </p:nvSpPr>
        <p:spPr>
          <a:xfrm>
            <a:off x="822960" y="3657600"/>
            <a:ext cx="4800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 contato@seuescritorio.com.br ]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6217920" y="3154680"/>
            <a:ext cx="5349240" cy="960120"/>
          </a:xfrm>
          <a:prstGeom prst="roundRect">
            <a:avLst>
              <a:gd name="adj" fmla="val 7619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5" name="Text 13"/>
          <p:cNvSpPr/>
          <p:nvPr/>
        </p:nvSpPr>
        <p:spPr>
          <a:xfrm>
            <a:off x="6492240" y="3282696"/>
            <a:ext cx="4800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E-mail</a:t>
            </a:r>
            <a:endParaRPr lang="en-US" sz="1350" dirty="0"/>
          </a:p>
        </p:txBody>
      </p:sp>
      <p:sp>
        <p:nvSpPr>
          <p:cNvPr id="16" name="Text 14"/>
          <p:cNvSpPr/>
          <p:nvPr/>
        </p:nvSpPr>
        <p:spPr>
          <a:xfrm>
            <a:off x="6492240" y="3657600"/>
            <a:ext cx="4800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 suporte@seuescritorio.com.br ]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548640" y="470916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Substitua pelos canais reais de atendimento do seu escritório.</a:t>
            </a:r>
            <a:endParaRPr lang="en-US" sz="1150" dirty="0"/>
          </a:p>
        </p:txBody>
      </p:sp>
      <p:sp>
        <p:nvSpPr>
          <p:cNvPr id="18" name="Shape 16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9" name="Text 17"/>
          <p:cNvSpPr/>
          <p:nvPr/>
        </p:nvSpPr>
        <p:spPr>
          <a:xfrm>
            <a:off x="320040" y="6565392"/>
            <a:ext cx="8686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APRESENTAÇÃO DE ONBOARDING · EXEMPLO PARA ADAPTAÇÃO</a:t>
            </a:r>
            <a:endParaRPr lang="en-US" sz="950" dirty="0"/>
          </a:p>
        </p:txBody>
      </p:sp>
      <p:sp>
        <p:nvSpPr>
          <p:cNvPr id="20" name="Text 18"/>
          <p:cNvSpPr/>
          <p:nvPr/>
        </p:nvSpPr>
        <p:spPr>
          <a:xfrm>
            <a:off x="11368735" y="6565392"/>
            <a:ext cx="5486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 / 13</a:t>
            </a:r>
            <a:endParaRPr lang="en-US" sz="9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E26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265615" y="-1463040"/>
            <a:ext cx="4206240" cy="4206240"/>
          </a:xfrm>
          <a:prstGeom prst="ellipse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-1645920" y="4846320"/>
            <a:ext cx="3657600" cy="3657600"/>
          </a:xfrm>
          <a:prstGeom prst="ellipse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" name="Text 2"/>
          <p:cNvSpPr/>
          <p:nvPr/>
        </p:nvSpPr>
        <p:spPr>
          <a:xfrm>
            <a:off x="731520" y="2651760"/>
            <a:ext cx="106984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Fim do modelo</a:t>
            </a:r>
            <a:endParaRPr lang="en-US" sz="3400" dirty="0"/>
          </a:p>
        </p:txBody>
      </p:sp>
      <p:sp>
        <p:nvSpPr>
          <p:cNvPr id="5" name="Shape 3"/>
          <p:cNvSpPr/>
          <p:nvPr/>
        </p:nvSpPr>
        <p:spPr>
          <a:xfrm>
            <a:off x="5090008" y="3520440"/>
            <a:ext cx="2011680" cy="0"/>
          </a:xfrm>
          <a:prstGeom prst="line">
            <a:avLst/>
          </a:prstGeom>
          <a:noFill/>
          <a:ln w="38100">
            <a:solidFill>
              <a:srgbClr val="AE8B36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1645920" y="3749040"/>
            <a:ext cx="88696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500" dirty="0">
                <a:solidFill>
                  <a:srgbClr val="C9D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esta estrutura como ponto de partida. Substitua os espaços reservados pela identidade, equipe e dados reais do seu escritório.</a:t>
            </a:r>
            <a:endParaRPr lang="en-US" sz="1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2651760" cy="365760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45720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NOSSA HISTÓRIA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48640" y="960120"/>
            <a:ext cx="9144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Quem somos</a:t>
            </a:r>
            <a:endParaRPr lang="en-US" sz="3000" dirty="0"/>
          </a:p>
        </p:txBody>
      </p:sp>
      <p:sp>
        <p:nvSpPr>
          <p:cNvPr id="5" name="Shape 3"/>
          <p:cNvSpPr/>
          <p:nvPr/>
        </p:nvSpPr>
        <p:spPr>
          <a:xfrm>
            <a:off x="548640" y="1828800"/>
            <a:ext cx="11064240" cy="4114800"/>
          </a:xfrm>
          <a:prstGeom prst="roundRect">
            <a:avLst>
              <a:gd name="adj" fmla="val 2000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868680" y="2057400"/>
            <a:ext cx="10515600" cy="3657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4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 [Nome do Escritório], acreditamos que empreender é muito mais do que abrir um CNPJ. É tirar um sonho do papel e transformá-lo em um negócio sólido e sustentável.</a:t>
            </a:r>
            <a:endParaRPr lang="en-US" sz="1400" dirty="0"/>
          </a:p>
          <a:p>
            <a:pPr marL="0" indent="0">
              <a:lnSpc>
                <a:spcPct val="135000"/>
              </a:lnSpc>
              <a:buNone/>
            </a:pPr>
            <a:endParaRPr lang="en-US" sz="1400" dirty="0"/>
          </a:p>
          <a:p>
            <a:pPr marL="0" indent="0">
              <a:lnSpc>
                <a:spcPct val="135000"/>
              </a:lnSpc>
              <a:buNone/>
            </a:pPr>
            <a:r>
              <a:rPr lang="en-US" sz="14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Fundado(a) por [Nome do(a) Fundador(a)] em [ano], o [Nome do Escritório] nasceu com o propósito de oferecer aos empreendedores um olhar estratégico sobre a contabilidade: um serviço que vai além dos números e que apoia verdadeiramente o crescimento das empresas.</a:t>
            </a:r>
            <a:endParaRPr lang="en-US" sz="1400" dirty="0"/>
          </a:p>
          <a:p>
            <a:pPr marL="0" indent="0">
              <a:lnSpc>
                <a:spcPct val="135000"/>
              </a:lnSpc>
              <a:buNone/>
            </a:pPr>
            <a:endParaRPr lang="en-US" sz="1400" dirty="0"/>
          </a:p>
          <a:p>
            <a:pPr marL="0" indent="0">
              <a:lnSpc>
                <a:spcPct val="135000"/>
              </a:lnSpc>
              <a:buNone/>
            </a:pPr>
            <a:r>
              <a:rPr lang="en-US" sz="14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 [X] anos de experiência no mercado contábil, somos especialistas em contabilidade tributária e gestão empresarial. Atuamos de forma personalizada, desenvolvendo estratégias inteligentes e seguras que atendem às necessidades do seu negócio.</a:t>
            </a:r>
            <a:endParaRPr lang="en-US" sz="1400" dirty="0"/>
          </a:p>
          <a:p>
            <a:pPr marL="0" indent="0">
              <a:lnSpc>
                <a:spcPct val="135000"/>
              </a:lnSpc>
              <a:buNone/>
            </a:pPr>
            <a:endParaRPr lang="en-US" sz="1400" dirty="0"/>
          </a:p>
          <a:p>
            <a:pPr marL="0" indent="0">
              <a:lnSpc>
                <a:spcPct val="135000"/>
              </a:lnSpc>
              <a:buNone/>
            </a:pPr>
            <a:r>
              <a:rPr lang="en-US" sz="14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Nosso compromisso é traduzir a contabilidade em clareza, segurança e resultados.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8" name="Text 6"/>
          <p:cNvSpPr/>
          <p:nvPr/>
        </p:nvSpPr>
        <p:spPr>
          <a:xfrm>
            <a:off x="320040" y="6565392"/>
            <a:ext cx="8686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APRESENTAÇÃO DE ONBOARDING · EXEMPLO PARA ADAPTAÇÃO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11368735" y="6565392"/>
            <a:ext cx="5486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13</a:t>
            </a:r>
            <a:endParaRPr lang="en-US" sz="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E26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2651760" cy="365760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45720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AGENDA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48640" y="1188720"/>
            <a:ext cx="105156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vamos conversar hoje</a:t>
            </a:r>
            <a:endParaRPr lang="en-US" sz="3400" dirty="0"/>
          </a:p>
        </p:txBody>
      </p:sp>
      <p:sp>
        <p:nvSpPr>
          <p:cNvPr id="5" name="Text 3"/>
          <p:cNvSpPr/>
          <p:nvPr/>
        </p:nvSpPr>
        <p:spPr>
          <a:xfrm>
            <a:off x="548640" y="2286000"/>
            <a:ext cx="96012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C9D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Neste momento, queremos apresentar como vamos trabalhar juntos, esclarecer suas dúvidas e alinhar tudo para que sua empresa tenha o suporte necessário para crescer com segurança e tranquilidade.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548640" y="3246120"/>
            <a:ext cx="9601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C9D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Você conhecerá nossa equipe, os processos e os canais de atendimento disponíveis para você.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8" name="Text 6"/>
          <p:cNvSpPr/>
          <p:nvPr/>
        </p:nvSpPr>
        <p:spPr>
          <a:xfrm>
            <a:off x="320040" y="6565392"/>
            <a:ext cx="8686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APRESENTAÇÃO DE ONBOARDING · EXEMPLO PARA ADAPTAÇÃO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11368735" y="6565392"/>
            <a:ext cx="5486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13</a:t>
            </a:r>
            <a:endParaRPr lang="en-US" sz="9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2651760" cy="365760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45720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NOSSA EQUIPE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48640" y="960120"/>
            <a:ext cx="9601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Quem vai cuidar da sua empresa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48640" y="1965960"/>
            <a:ext cx="2084832" cy="3108960"/>
          </a:xfrm>
          <a:prstGeom prst="roundRect">
            <a:avLst>
              <a:gd name="adj" fmla="val 3509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6" name="Image 0" descr="/home/claude/assets3/avatar_placehold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696" y="2240280"/>
            <a:ext cx="1188720" cy="11887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658368" y="3566160"/>
            <a:ext cx="186537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[Nome]</a:t>
            </a:r>
            <a:endParaRPr lang="en-US" sz="1350" dirty="0"/>
          </a:p>
        </p:txBody>
      </p:sp>
      <p:sp>
        <p:nvSpPr>
          <p:cNvPr id="8" name="Text 5"/>
          <p:cNvSpPr/>
          <p:nvPr/>
        </p:nvSpPr>
        <p:spPr>
          <a:xfrm>
            <a:off x="658368" y="3977640"/>
            <a:ext cx="1865376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10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Sócio(a) e Contador(a)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2770632" y="1965960"/>
            <a:ext cx="2084832" cy="3108960"/>
          </a:xfrm>
          <a:prstGeom prst="roundRect">
            <a:avLst>
              <a:gd name="adj" fmla="val 3509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10" name="Image 1" descr="/home/claude/assets3/avatar_placehold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8688" y="2240280"/>
            <a:ext cx="1188720" cy="118872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2880360" y="3566160"/>
            <a:ext cx="186537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[Nome]</a:t>
            </a:r>
            <a:endParaRPr lang="en-US" sz="1350" dirty="0"/>
          </a:p>
        </p:txBody>
      </p:sp>
      <p:sp>
        <p:nvSpPr>
          <p:cNvPr id="12" name="Text 8"/>
          <p:cNvSpPr/>
          <p:nvPr/>
        </p:nvSpPr>
        <p:spPr>
          <a:xfrm>
            <a:off x="2880360" y="3977640"/>
            <a:ext cx="1865376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10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Gerente e Setor Fiscal</a:t>
            </a:r>
            <a:endParaRPr lang="en-US" sz="1100" dirty="0"/>
          </a:p>
        </p:txBody>
      </p:sp>
      <p:sp>
        <p:nvSpPr>
          <p:cNvPr id="13" name="Shape 9"/>
          <p:cNvSpPr/>
          <p:nvPr/>
        </p:nvSpPr>
        <p:spPr>
          <a:xfrm>
            <a:off x="4992624" y="1965960"/>
            <a:ext cx="2084832" cy="3108960"/>
          </a:xfrm>
          <a:prstGeom prst="roundRect">
            <a:avLst>
              <a:gd name="adj" fmla="val 3509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14" name="Image 2" descr="/home/claude/assets3/avatar_placehold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0680" y="2240280"/>
            <a:ext cx="1188720" cy="1188720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5102352" y="3566160"/>
            <a:ext cx="186537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[Nome]</a:t>
            </a:r>
            <a:endParaRPr lang="en-US" sz="1350" dirty="0"/>
          </a:p>
        </p:txBody>
      </p:sp>
      <p:sp>
        <p:nvSpPr>
          <p:cNvPr id="16" name="Text 11"/>
          <p:cNvSpPr/>
          <p:nvPr/>
        </p:nvSpPr>
        <p:spPr>
          <a:xfrm>
            <a:off x="5102352" y="3977640"/>
            <a:ext cx="1865376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10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Setor Contábil</a:t>
            </a:r>
            <a:endParaRPr lang="en-US" sz="1100" dirty="0"/>
          </a:p>
        </p:txBody>
      </p:sp>
      <p:sp>
        <p:nvSpPr>
          <p:cNvPr id="17" name="Shape 12"/>
          <p:cNvSpPr/>
          <p:nvPr/>
        </p:nvSpPr>
        <p:spPr>
          <a:xfrm>
            <a:off x="7214616" y="1965960"/>
            <a:ext cx="2084832" cy="3108960"/>
          </a:xfrm>
          <a:prstGeom prst="roundRect">
            <a:avLst>
              <a:gd name="adj" fmla="val 3509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18" name="Image 3" descr="/home/claude/assets3/avatar_placehold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2672" y="2240280"/>
            <a:ext cx="1188720" cy="1188720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7324344" y="3566160"/>
            <a:ext cx="186537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[Nome]</a:t>
            </a:r>
            <a:endParaRPr lang="en-US" sz="1350" dirty="0"/>
          </a:p>
        </p:txBody>
      </p:sp>
      <p:sp>
        <p:nvSpPr>
          <p:cNvPr id="20" name="Text 14"/>
          <p:cNvSpPr/>
          <p:nvPr/>
        </p:nvSpPr>
        <p:spPr>
          <a:xfrm>
            <a:off x="7324344" y="3977640"/>
            <a:ext cx="1865376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10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Setor Pessoal e Trabalhista</a:t>
            </a:r>
            <a:endParaRPr lang="en-US" sz="1100" dirty="0"/>
          </a:p>
        </p:txBody>
      </p:sp>
      <p:sp>
        <p:nvSpPr>
          <p:cNvPr id="21" name="Shape 15"/>
          <p:cNvSpPr/>
          <p:nvPr/>
        </p:nvSpPr>
        <p:spPr>
          <a:xfrm>
            <a:off x="9436608" y="1965960"/>
            <a:ext cx="2084832" cy="3108960"/>
          </a:xfrm>
          <a:prstGeom prst="roundRect">
            <a:avLst>
              <a:gd name="adj" fmla="val 3509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22" name="Image 4" descr="/home/claude/assets3/avatar_placehold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4664" y="2240280"/>
            <a:ext cx="1188720" cy="1188720"/>
          </a:xfrm>
          <a:prstGeom prst="rect">
            <a:avLst/>
          </a:prstGeom>
        </p:spPr>
      </p:pic>
      <p:sp>
        <p:nvSpPr>
          <p:cNvPr id="23" name="Text 16"/>
          <p:cNvSpPr/>
          <p:nvPr/>
        </p:nvSpPr>
        <p:spPr>
          <a:xfrm>
            <a:off x="9546336" y="3566160"/>
            <a:ext cx="186537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[Nome]</a:t>
            </a:r>
            <a:endParaRPr lang="en-US" sz="1350" dirty="0"/>
          </a:p>
        </p:txBody>
      </p:sp>
      <p:sp>
        <p:nvSpPr>
          <p:cNvPr id="24" name="Text 17"/>
          <p:cNvSpPr/>
          <p:nvPr/>
        </p:nvSpPr>
        <p:spPr>
          <a:xfrm>
            <a:off x="9546336" y="3977640"/>
            <a:ext cx="1865376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10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Legalização e Certificado Digital</a:t>
            </a:r>
            <a:endParaRPr lang="en-US" sz="1100" dirty="0"/>
          </a:p>
        </p:txBody>
      </p:sp>
      <p:sp>
        <p:nvSpPr>
          <p:cNvPr id="25" name="Text 18"/>
          <p:cNvSpPr/>
          <p:nvPr/>
        </p:nvSpPr>
        <p:spPr>
          <a:xfrm>
            <a:off x="548640" y="534924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Substitua os espaços reservados pelos nomes, fotos e funções reais da sua equipe.</a:t>
            </a:r>
            <a:endParaRPr lang="en-US" sz="1150" dirty="0"/>
          </a:p>
        </p:txBody>
      </p:sp>
      <p:sp>
        <p:nvSpPr>
          <p:cNvPr id="26" name="Shape 19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7" name="Text 20"/>
          <p:cNvSpPr/>
          <p:nvPr/>
        </p:nvSpPr>
        <p:spPr>
          <a:xfrm>
            <a:off x="320040" y="6565392"/>
            <a:ext cx="8686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APRESENTAÇÃO DE ONBOARDING · EXEMPLO PARA ADAPTAÇÃO</a:t>
            </a:r>
            <a:endParaRPr lang="en-US" sz="950" dirty="0"/>
          </a:p>
        </p:txBody>
      </p:sp>
      <p:sp>
        <p:nvSpPr>
          <p:cNvPr id="28" name="Text 21"/>
          <p:cNvSpPr/>
          <p:nvPr/>
        </p:nvSpPr>
        <p:spPr>
          <a:xfrm>
            <a:off x="11368735" y="6565392"/>
            <a:ext cx="5486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13</a:t>
            </a:r>
            <a:endParaRPr lang="en-US" sz="9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E26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2651760" cy="365760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45720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ESTRUTURA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9144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Nossos departamentos</a:t>
            </a:r>
            <a:endParaRPr lang="en-US" sz="3000" dirty="0"/>
          </a:p>
        </p:txBody>
      </p:sp>
      <p:sp>
        <p:nvSpPr>
          <p:cNvPr id="5" name="Shape 3"/>
          <p:cNvSpPr/>
          <p:nvPr/>
        </p:nvSpPr>
        <p:spPr>
          <a:xfrm>
            <a:off x="548640" y="1965960"/>
            <a:ext cx="2606040" cy="3291840"/>
          </a:xfrm>
          <a:prstGeom prst="roundRect">
            <a:avLst>
              <a:gd name="adj" fmla="val 2807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Shape 4"/>
          <p:cNvSpPr/>
          <p:nvPr/>
        </p:nvSpPr>
        <p:spPr>
          <a:xfrm>
            <a:off x="777240" y="2286000"/>
            <a:ext cx="2148840" cy="0"/>
          </a:xfrm>
          <a:prstGeom prst="line">
            <a:avLst/>
          </a:prstGeom>
          <a:noFill/>
          <a:ln w="31750">
            <a:solidFill>
              <a:srgbClr val="AE8B36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 5"/>
          <p:cNvSpPr/>
          <p:nvPr/>
        </p:nvSpPr>
        <p:spPr>
          <a:xfrm>
            <a:off x="777240" y="2423160"/>
            <a:ext cx="21488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4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Departamento Pessoal</a:t>
            </a:r>
            <a:endParaRPr lang="en-US" sz="1450" dirty="0"/>
          </a:p>
        </p:txBody>
      </p:sp>
      <p:sp>
        <p:nvSpPr>
          <p:cNvPr id="8" name="Text 6"/>
          <p:cNvSpPr/>
          <p:nvPr/>
        </p:nvSpPr>
        <p:spPr>
          <a:xfrm>
            <a:off x="777240" y="3200400"/>
            <a:ext cx="2148840" cy="1920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Responsável por admissões, rescisões, folha de pagamento, férias, atestados e orientações trabalhistas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3355848" y="1965960"/>
            <a:ext cx="2606040" cy="3291840"/>
          </a:xfrm>
          <a:prstGeom prst="roundRect">
            <a:avLst>
              <a:gd name="adj" fmla="val 2807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" name="Shape 8"/>
          <p:cNvSpPr/>
          <p:nvPr/>
        </p:nvSpPr>
        <p:spPr>
          <a:xfrm>
            <a:off x="3584448" y="2286000"/>
            <a:ext cx="2148840" cy="0"/>
          </a:xfrm>
          <a:prstGeom prst="line">
            <a:avLst/>
          </a:prstGeom>
          <a:noFill/>
          <a:ln w="31750">
            <a:solidFill>
              <a:srgbClr val="AE8B36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1" name="Text 9"/>
          <p:cNvSpPr/>
          <p:nvPr/>
        </p:nvSpPr>
        <p:spPr>
          <a:xfrm>
            <a:off x="3584448" y="2423160"/>
            <a:ext cx="21488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4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Departamento Fiscal</a:t>
            </a:r>
            <a:endParaRPr lang="en-US" sz="1450" dirty="0"/>
          </a:p>
        </p:txBody>
      </p:sp>
      <p:sp>
        <p:nvSpPr>
          <p:cNvPr id="12" name="Text 10"/>
          <p:cNvSpPr/>
          <p:nvPr/>
        </p:nvSpPr>
        <p:spPr>
          <a:xfrm>
            <a:off x="3584448" y="3200400"/>
            <a:ext cx="2148840" cy="1920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Cuida da gestão de notas fiscais, faturamento, apuração de impostos e emissão de relatórios fiscais e gerenciais</a:t>
            </a:r>
            <a:endParaRPr lang="en-US" sz="1150" dirty="0"/>
          </a:p>
        </p:txBody>
      </p:sp>
      <p:sp>
        <p:nvSpPr>
          <p:cNvPr id="13" name="Shape 11"/>
          <p:cNvSpPr/>
          <p:nvPr/>
        </p:nvSpPr>
        <p:spPr>
          <a:xfrm>
            <a:off x="6163056" y="1965960"/>
            <a:ext cx="2606040" cy="3291840"/>
          </a:xfrm>
          <a:prstGeom prst="roundRect">
            <a:avLst>
              <a:gd name="adj" fmla="val 2807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4" name="Shape 12"/>
          <p:cNvSpPr/>
          <p:nvPr/>
        </p:nvSpPr>
        <p:spPr>
          <a:xfrm>
            <a:off x="6391656" y="2286000"/>
            <a:ext cx="2148840" cy="0"/>
          </a:xfrm>
          <a:prstGeom prst="line">
            <a:avLst/>
          </a:prstGeom>
          <a:noFill/>
          <a:ln w="31750">
            <a:solidFill>
              <a:srgbClr val="AE8B36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" name="Text 13"/>
          <p:cNvSpPr/>
          <p:nvPr/>
        </p:nvSpPr>
        <p:spPr>
          <a:xfrm>
            <a:off x="6391656" y="2423160"/>
            <a:ext cx="21488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4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Departamento Contábil</a:t>
            </a:r>
            <a:endParaRPr lang="en-US" sz="1450" dirty="0"/>
          </a:p>
        </p:txBody>
      </p:sp>
      <p:sp>
        <p:nvSpPr>
          <p:cNvPr id="16" name="Text 14"/>
          <p:cNvSpPr/>
          <p:nvPr/>
        </p:nvSpPr>
        <p:spPr>
          <a:xfrm>
            <a:off x="6391656" y="3200400"/>
            <a:ext cx="2148840" cy="1920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Emite demonstrações contábeis, como o balanço patrimonial e DRE, além de certidões negativas e consultorias contábeis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8970264" y="1965960"/>
            <a:ext cx="2606040" cy="3291840"/>
          </a:xfrm>
          <a:prstGeom prst="roundRect">
            <a:avLst>
              <a:gd name="adj" fmla="val 2807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Shape 16"/>
          <p:cNvSpPr/>
          <p:nvPr/>
        </p:nvSpPr>
        <p:spPr>
          <a:xfrm>
            <a:off x="9198864" y="2286000"/>
            <a:ext cx="2148840" cy="0"/>
          </a:xfrm>
          <a:prstGeom prst="line">
            <a:avLst/>
          </a:prstGeom>
          <a:noFill/>
          <a:ln w="31750">
            <a:solidFill>
              <a:srgbClr val="AE8B36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9" name="Text 17"/>
          <p:cNvSpPr/>
          <p:nvPr/>
        </p:nvSpPr>
        <p:spPr>
          <a:xfrm>
            <a:off x="9198864" y="2423160"/>
            <a:ext cx="21488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4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Departamento Societário</a:t>
            </a:r>
            <a:endParaRPr lang="en-US" sz="1450" dirty="0"/>
          </a:p>
        </p:txBody>
      </p:sp>
      <p:sp>
        <p:nvSpPr>
          <p:cNvPr id="20" name="Text 18"/>
          <p:cNvSpPr/>
          <p:nvPr/>
        </p:nvSpPr>
        <p:spPr>
          <a:xfrm>
            <a:off x="9198864" y="3200400"/>
            <a:ext cx="2148840" cy="1920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Atua na abertura, alterações e baixa de empresas, além dos processos de legalização empresarial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2" name="Text 20"/>
          <p:cNvSpPr/>
          <p:nvPr/>
        </p:nvSpPr>
        <p:spPr>
          <a:xfrm>
            <a:off x="320040" y="6565392"/>
            <a:ext cx="8686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APRESENTAÇÃO DE ONBOARDING · EXEMPLO PARA ADAPTAÇÃO</a:t>
            </a:r>
            <a:endParaRPr lang="en-US" sz="950" dirty="0"/>
          </a:p>
        </p:txBody>
      </p:sp>
      <p:sp>
        <p:nvSpPr>
          <p:cNvPr id="23" name="Text 21"/>
          <p:cNvSpPr/>
          <p:nvPr/>
        </p:nvSpPr>
        <p:spPr>
          <a:xfrm>
            <a:off x="11368735" y="6565392"/>
            <a:ext cx="5486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13</a:t>
            </a:r>
            <a:endParaRPr lang="en-US" sz="9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2651760" cy="365760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45720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REFERÊNCIA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48640" y="91440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Vencimentos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48640" y="1554480"/>
            <a:ext cx="11064240" cy="384048"/>
          </a:xfrm>
          <a:prstGeom prst="rect">
            <a:avLst/>
          </a:prstGeom>
          <a:solidFill>
            <a:srgbClr val="0E265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658368" y="1554480"/>
            <a:ext cx="36576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Obrigação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4498848" y="1554480"/>
            <a:ext cx="25603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Vencimento</a:t>
            </a:r>
            <a:endParaRPr lang="en-US" sz="1150" dirty="0"/>
          </a:p>
        </p:txBody>
      </p:sp>
      <p:sp>
        <p:nvSpPr>
          <p:cNvPr id="8" name="Text 6"/>
          <p:cNvSpPr/>
          <p:nvPr/>
        </p:nvSpPr>
        <p:spPr>
          <a:xfrm>
            <a:off x="7242048" y="1554480"/>
            <a:ext cx="429768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Observação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548640" y="1938528"/>
            <a:ext cx="11064240" cy="361188"/>
          </a:xfrm>
          <a:prstGeom prst="rect">
            <a:avLst/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0" name="Text 8"/>
          <p:cNvSpPr/>
          <p:nvPr/>
        </p:nvSpPr>
        <p:spPr>
          <a:xfrm>
            <a:off x="658368" y="1938528"/>
            <a:ext cx="365760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Pagamento de funcionários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4498848" y="1938528"/>
            <a:ext cx="256032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Até o 5º dia útil do mês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7242048" y="1938528"/>
            <a:ext cx="429768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548640" y="2299716"/>
            <a:ext cx="11064240" cy="361188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4" name="Text 12"/>
          <p:cNvSpPr/>
          <p:nvPr/>
        </p:nvSpPr>
        <p:spPr>
          <a:xfrm>
            <a:off x="658368" y="2299716"/>
            <a:ext cx="365760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INSS e FGTS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4498848" y="2299716"/>
            <a:ext cx="256032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 de cada mês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7242048" y="2299716"/>
            <a:ext cx="429768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Antecipam se cair em fim de semana ou feriado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548640" y="2660904"/>
            <a:ext cx="11064240" cy="361188"/>
          </a:xfrm>
          <a:prstGeom prst="rect">
            <a:avLst/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8" name="Text 16"/>
          <p:cNvSpPr/>
          <p:nvPr/>
        </p:nvSpPr>
        <p:spPr>
          <a:xfrm>
            <a:off x="658368" y="2660904"/>
            <a:ext cx="365760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Simples Nacional</a:t>
            </a:r>
            <a:endParaRPr lang="en-US" sz="1050" dirty="0"/>
          </a:p>
        </p:txBody>
      </p:sp>
      <p:sp>
        <p:nvSpPr>
          <p:cNvPr id="19" name="Text 17"/>
          <p:cNvSpPr/>
          <p:nvPr/>
        </p:nvSpPr>
        <p:spPr>
          <a:xfrm>
            <a:off x="4498848" y="2660904"/>
            <a:ext cx="256032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 de cada mês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7242048" y="2660904"/>
            <a:ext cx="429768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Vai para o próximo dia útil se fim de semana ou feriado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548640" y="3022092"/>
            <a:ext cx="11064240" cy="361188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2" name="Text 20"/>
          <p:cNvSpPr/>
          <p:nvPr/>
        </p:nvSpPr>
        <p:spPr>
          <a:xfrm>
            <a:off x="658368" y="3022092"/>
            <a:ext cx="365760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ISS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4498848" y="3022092"/>
            <a:ext cx="256032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de cada mês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7242048" y="3022092"/>
            <a:ext cx="429768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Varia por município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548640" y="3383280"/>
            <a:ext cx="11064240" cy="361188"/>
          </a:xfrm>
          <a:prstGeom prst="rect">
            <a:avLst/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6" name="Text 24"/>
          <p:cNvSpPr/>
          <p:nvPr/>
        </p:nvSpPr>
        <p:spPr>
          <a:xfrm>
            <a:off x="658368" y="3383280"/>
            <a:ext cx="365760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ICMS DIFAL</a:t>
            </a:r>
            <a:endParaRPr lang="en-US" sz="1050" dirty="0"/>
          </a:p>
        </p:txBody>
      </p:sp>
      <p:sp>
        <p:nvSpPr>
          <p:cNvPr id="27" name="Text 25"/>
          <p:cNvSpPr/>
          <p:nvPr/>
        </p:nvSpPr>
        <p:spPr>
          <a:xfrm>
            <a:off x="4498848" y="3383280"/>
            <a:ext cx="256032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20, mês subsequente</a:t>
            </a:r>
            <a:endParaRPr lang="en-US" sz="1050" dirty="0"/>
          </a:p>
        </p:txBody>
      </p:sp>
      <p:sp>
        <p:nvSpPr>
          <p:cNvPr id="28" name="Text 26"/>
          <p:cNvSpPr/>
          <p:nvPr/>
        </p:nvSpPr>
        <p:spPr>
          <a:xfrm>
            <a:off x="7242048" y="3383280"/>
            <a:ext cx="429768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Varia por Estado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548640" y="3744468"/>
            <a:ext cx="11064240" cy="361188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0" name="Text 28"/>
          <p:cNvSpPr/>
          <p:nvPr/>
        </p:nvSpPr>
        <p:spPr>
          <a:xfrm>
            <a:off x="658368" y="3744468"/>
            <a:ext cx="365760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ICMS</a:t>
            </a:r>
            <a:endParaRPr lang="en-US" sz="1050" dirty="0"/>
          </a:p>
        </p:txBody>
      </p:sp>
      <p:sp>
        <p:nvSpPr>
          <p:cNvPr id="31" name="Text 29"/>
          <p:cNvSpPr/>
          <p:nvPr/>
        </p:nvSpPr>
        <p:spPr>
          <a:xfrm>
            <a:off x="4498848" y="3744468"/>
            <a:ext cx="256032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20, mês subsequente</a:t>
            </a:r>
            <a:endParaRPr lang="en-US" sz="1050" dirty="0"/>
          </a:p>
        </p:txBody>
      </p:sp>
      <p:sp>
        <p:nvSpPr>
          <p:cNvPr id="32" name="Text 30"/>
          <p:cNvSpPr/>
          <p:nvPr/>
        </p:nvSpPr>
        <p:spPr>
          <a:xfrm>
            <a:off x="7242048" y="3744468"/>
            <a:ext cx="429768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Varia por Estado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548640" y="4105656"/>
            <a:ext cx="11064240" cy="361188"/>
          </a:xfrm>
          <a:prstGeom prst="rect">
            <a:avLst/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4" name="Text 32"/>
          <p:cNvSpPr/>
          <p:nvPr/>
        </p:nvSpPr>
        <p:spPr>
          <a:xfrm>
            <a:off x="658368" y="4105656"/>
            <a:ext cx="365760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PIS e COFINS</a:t>
            </a:r>
            <a:endParaRPr lang="en-US" sz="1050" dirty="0"/>
          </a:p>
        </p:txBody>
      </p:sp>
      <p:sp>
        <p:nvSpPr>
          <p:cNvPr id="35" name="Text 33"/>
          <p:cNvSpPr/>
          <p:nvPr/>
        </p:nvSpPr>
        <p:spPr>
          <a:xfrm>
            <a:off x="4498848" y="4105656"/>
            <a:ext cx="256032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 de cada mês</a:t>
            </a:r>
            <a:endParaRPr lang="en-US" sz="1050" dirty="0"/>
          </a:p>
        </p:txBody>
      </p:sp>
      <p:sp>
        <p:nvSpPr>
          <p:cNvPr id="36" name="Text 34"/>
          <p:cNvSpPr/>
          <p:nvPr/>
        </p:nvSpPr>
        <p:spPr>
          <a:xfrm>
            <a:off x="7242048" y="4105656"/>
            <a:ext cx="429768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Antecipam se cair em fim de semana ou feriado</a:t>
            </a:r>
            <a:endParaRPr lang="en-US" sz="1050" dirty="0"/>
          </a:p>
        </p:txBody>
      </p:sp>
      <p:sp>
        <p:nvSpPr>
          <p:cNvPr id="37" name="Shape 35"/>
          <p:cNvSpPr/>
          <p:nvPr/>
        </p:nvSpPr>
        <p:spPr>
          <a:xfrm>
            <a:off x="548640" y="4466844"/>
            <a:ext cx="11064240" cy="361188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8" name="Text 36"/>
          <p:cNvSpPr/>
          <p:nvPr/>
        </p:nvSpPr>
        <p:spPr>
          <a:xfrm>
            <a:off x="658368" y="4466844"/>
            <a:ext cx="365760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IRPJ e CSLL</a:t>
            </a:r>
            <a:endParaRPr lang="en-US" sz="1050" dirty="0"/>
          </a:p>
        </p:txBody>
      </p:sp>
      <p:sp>
        <p:nvSpPr>
          <p:cNvPr id="39" name="Text 37"/>
          <p:cNvSpPr/>
          <p:nvPr/>
        </p:nvSpPr>
        <p:spPr>
          <a:xfrm>
            <a:off x="4498848" y="4466844"/>
            <a:ext cx="256032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 de cada mês</a:t>
            </a:r>
            <a:endParaRPr lang="en-US" sz="1050" dirty="0"/>
          </a:p>
        </p:txBody>
      </p:sp>
      <p:sp>
        <p:nvSpPr>
          <p:cNvPr id="40" name="Text 38"/>
          <p:cNvSpPr/>
          <p:nvPr/>
        </p:nvSpPr>
        <p:spPr>
          <a:xfrm>
            <a:off x="7242048" y="4466844"/>
            <a:ext cx="429768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Antecipam se cair em fim de semana ou feriado</a:t>
            </a:r>
            <a:endParaRPr lang="en-US" sz="1050" dirty="0"/>
          </a:p>
        </p:txBody>
      </p:sp>
      <p:sp>
        <p:nvSpPr>
          <p:cNvPr id="41" name="Shape 39"/>
          <p:cNvSpPr/>
          <p:nvPr/>
        </p:nvSpPr>
        <p:spPr>
          <a:xfrm>
            <a:off x="548640" y="4828032"/>
            <a:ext cx="11064240" cy="361188"/>
          </a:xfrm>
          <a:prstGeom prst="rect">
            <a:avLst/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2" name="Text 40"/>
          <p:cNvSpPr/>
          <p:nvPr/>
        </p:nvSpPr>
        <p:spPr>
          <a:xfrm>
            <a:off x="658368" y="4828032"/>
            <a:ext cx="365760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Férias (aviso)</a:t>
            </a:r>
            <a:endParaRPr lang="en-US" sz="1050" dirty="0"/>
          </a:p>
        </p:txBody>
      </p:sp>
      <p:sp>
        <p:nvSpPr>
          <p:cNvPr id="43" name="Text 41"/>
          <p:cNvSpPr/>
          <p:nvPr/>
        </p:nvSpPr>
        <p:spPr>
          <a:xfrm>
            <a:off x="4498848" y="4828032"/>
            <a:ext cx="256032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 dias antes da saída</a:t>
            </a:r>
            <a:endParaRPr lang="en-US" sz="1050" dirty="0"/>
          </a:p>
        </p:txBody>
      </p:sp>
      <p:sp>
        <p:nvSpPr>
          <p:cNvPr id="44" name="Text 42"/>
          <p:cNvSpPr/>
          <p:nvPr/>
        </p:nvSpPr>
        <p:spPr>
          <a:xfrm>
            <a:off x="7242048" y="4828032"/>
            <a:ext cx="429768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sz="1050" dirty="0"/>
          </a:p>
        </p:txBody>
      </p:sp>
      <p:sp>
        <p:nvSpPr>
          <p:cNvPr id="45" name="Shape 43"/>
          <p:cNvSpPr/>
          <p:nvPr/>
        </p:nvSpPr>
        <p:spPr>
          <a:xfrm>
            <a:off x="548640" y="5189220"/>
            <a:ext cx="11064240" cy="361188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6" name="Text 44"/>
          <p:cNvSpPr/>
          <p:nvPr/>
        </p:nvSpPr>
        <p:spPr>
          <a:xfrm>
            <a:off x="658368" y="5189220"/>
            <a:ext cx="365760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Rescisão</a:t>
            </a:r>
            <a:endParaRPr lang="en-US" sz="1050" dirty="0"/>
          </a:p>
        </p:txBody>
      </p:sp>
      <p:sp>
        <p:nvSpPr>
          <p:cNvPr id="47" name="Text 45"/>
          <p:cNvSpPr/>
          <p:nvPr/>
        </p:nvSpPr>
        <p:spPr>
          <a:xfrm>
            <a:off x="4498848" y="5189220"/>
            <a:ext cx="256032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Até 10 dias da data</a:t>
            </a:r>
            <a:endParaRPr lang="en-US" sz="1050" dirty="0"/>
          </a:p>
        </p:txBody>
      </p:sp>
      <p:sp>
        <p:nvSpPr>
          <p:cNvPr id="48" name="Text 46"/>
          <p:cNvSpPr/>
          <p:nvPr/>
        </p:nvSpPr>
        <p:spPr>
          <a:xfrm>
            <a:off x="7242048" y="5189220"/>
            <a:ext cx="4297680" cy="3611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sz="1050" dirty="0"/>
          </a:p>
        </p:txBody>
      </p:sp>
      <p:sp>
        <p:nvSpPr>
          <p:cNvPr id="49" name="Text 47"/>
          <p:cNvSpPr/>
          <p:nvPr/>
        </p:nvSpPr>
        <p:spPr>
          <a:xfrm>
            <a:off x="548640" y="5733288"/>
            <a:ext cx="10789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Adapte esta tabela às obrigações específicas do regime tributário de cada cliente.</a:t>
            </a:r>
            <a:endParaRPr lang="en-US" sz="1100" dirty="0"/>
          </a:p>
        </p:txBody>
      </p:sp>
      <p:sp>
        <p:nvSpPr>
          <p:cNvPr id="50" name="Shape 48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1" name="Text 49"/>
          <p:cNvSpPr/>
          <p:nvPr/>
        </p:nvSpPr>
        <p:spPr>
          <a:xfrm>
            <a:off x="320040" y="6565392"/>
            <a:ext cx="8686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APRESENTAÇÃO DE ONBOARDING · EXEMPLO PARA ADAPTAÇÃO</a:t>
            </a:r>
            <a:endParaRPr lang="en-US" sz="950" dirty="0"/>
          </a:p>
        </p:txBody>
      </p:sp>
      <p:sp>
        <p:nvSpPr>
          <p:cNvPr id="52" name="Text 50"/>
          <p:cNvSpPr/>
          <p:nvPr/>
        </p:nvSpPr>
        <p:spPr>
          <a:xfrm>
            <a:off x="11368735" y="6565392"/>
            <a:ext cx="5486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13</a:t>
            </a:r>
            <a:endParaRPr lang="en-US" sz="9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E26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2651760" cy="365760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45720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CANAL DIGITAL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10058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Tudo na palma da sua mão</a:t>
            </a:r>
            <a:endParaRPr lang="en-US" sz="3000" dirty="0"/>
          </a:p>
        </p:txBody>
      </p:sp>
      <p:sp>
        <p:nvSpPr>
          <p:cNvPr id="5" name="Text 3"/>
          <p:cNvSpPr/>
          <p:nvPr/>
        </p:nvSpPr>
        <p:spPr>
          <a:xfrm>
            <a:off x="548640" y="1783080"/>
            <a:ext cx="9601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500" dirty="0">
                <a:solidFill>
                  <a:srgbClr val="C9D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Aqui você terá acesso a documentos importantes, guias, contratos, cronogramas e muito mais, por meio do aplicativo exclusivo ou da área do cliente.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>
            <a:off x="548640" y="2743200"/>
            <a:ext cx="2606040" cy="2834640"/>
          </a:xfrm>
          <a:prstGeom prst="roundRect">
            <a:avLst>
              <a:gd name="adj" fmla="val 2807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Shape 5"/>
          <p:cNvSpPr/>
          <p:nvPr/>
        </p:nvSpPr>
        <p:spPr>
          <a:xfrm>
            <a:off x="1559052" y="3017520"/>
            <a:ext cx="585216" cy="585216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8" name="Text 6"/>
          <p:cNvSpPr/>
          <p:nvPr/>
        </p:nvSpPr>
        <p:spPr>
          <a:xfrm>
            <a:off x="1559052" y="3017520"/>
            <a:ext cx="585216" cy="5852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731520" y="3794760"/>
            <a:ext cx="22402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Documentos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731520" y="4206240"/>
            <a:ext cx="22402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5000"/>
              </a:lnSpc>
              <a:buNone/>
            </a:pPr>
            <a:r>
              <a:rPr lang="en-US" sz="11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Contratos, guias e certidões centralizados em um só lugar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355848" y="2743200"/>
            <a:ext cx="2606040" cy="2834640"/>
          </a:xfrm>
          <a:prstGeom prst="roundRect">
            <a:avLst>
              <a:gd name="adj" fmla="val 2807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Shape 10"/>
          <p:cNvSpPr/>
          <p:nvPr/>
        </p:nvSpPr>
        <p:spPr>
          <a:xfrm>
            <a:off x="4366260" y="3017520"/>
            <a:ext cx="585216" cy="585216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3" name="Text 11"/>
          <p:cNvSpPr/>
          <p:nvPr/>
        </p:nvSpPr>
        <p:spPr>
          <a:xfrm>
            <a:off x="4366260" y="3017520"/>
            <a:ext cx="585216" cy="5852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3538728" y="3794760"/>
            <a:ext cx="22402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Cronograma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3538728" y="4206240"/>
            <a:ext cx="22402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5000"/>
              </a:lnSpc>
              <a:buNone/>
            </a:pPr>
            <a:r>
              <a:rPr lang="en-US" sz="11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Prazos e obrigações organizados por mês e por departamento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6163056" y="2743200"/>
            <a:ext cx="2606040" cy="2834640"/>
          </a:xfrm>
          <a:prstGeom prst="roundRect">
            <a:avLst>
              <a:gd name="adj" fmla="val 2807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Shape 15"/>
          <p:cNvSpPr/>
          <p:nvPr/>
        </p:nvSpPr>
        <p:spPr>
          <a:xfrm>
            <a:off x="7173468" y="3017520"/>
            <a:ext cx="585216" cy="585216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8" name="Text 16"/>
          <p:cNvSpPr/>
          <p:nvPr/>
        </p:nvSpPr>
        <p:spPr>
          <a:xfrm>
            <a:off x="7173468" y="3017520"/>
            <a:ext cx="585216" cy="5852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000" dirty="0"/>
          </a:p>
        </p:txBody>
      </p:sp>
      <p:sp>
        <p:nvSpPr>
          <p:cNvPr id="19" name="Text 17"/>
          <p:cNvSpPr/>
          <p:nvPr/>
        </p:nvSpPr>
        <p:spPr>
          <a:xfrm>
            <a:off x="6345936" y="3794760"/>
            <a:ext cx="22402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Notificações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6345936" y="4206240"/>
            <a:ext cx="22402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5000"/>
              </a:lnSpc>
              <a:buNone/>
            </a:pPr>
            <a:r>
              <a:rPr lang="en-US" sz="11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Avisos automáticos antes de cada vencimento importante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8970264" y="2743200"/>
            <a:ext cx="2606040" cy="2834640"/>
          </a:xfrm>
          <a:prstGeom prst="roundRect">
            <a:avLst>
              <a:gd name="adj" fmla="val 2807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2" name="Shape 20"/>
          <p:cNvSpPr/>
          <p:nvPr/>
        </p:nvSpPr>
        <p:spPr>
          <a:xfrm>
            <a:off x="9980676" y="3017520"/>
            <a:ext cx="585216" cy="585216"/>
          </a:xfrm>
          <a:prstGeom prst="ellipse">
            <a:avLst/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3" name="Text 21"/>
          <p:cNvSpPr/>
          <p:nvPr/>
        </p:nvSpPr>
        <p:spPr>
          <a:xfrm>
            <a:off x="9980676" y="3017520"/>
            <a:ext cx="585216" cy="5852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2000" dirty="0"/>
          </a:p>
        </p:txBody>
      </p:sp>
      <p:sp>
        <p:nvSpPr>
          <p:cNvPr id="24" name="Text 22"/>
          <p:cNvSpPr/>
          <p:nvPr/>
        </p:nvSpPr>
        <p:spPr>
          <a:xfrm>
            <a:off x="9153144" y="3794760"/>
            <a:ext cx="22402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Atendimento</a:t>
            </a:r>
            <a:endParaRPr lang="en-US" sz="1500" dirty="0"/>
          </a:p>
        </p:txBody>
      </p:sp>
      <p:sp>
        <p:nvSpPr>
          <p:cNvPr id="25" name="Text 23"/>
          <p:cNvSpPr/>
          <p:nvPr/>
        </p:nvSpPr>
        <p:spPr>
          <a:xfrm>
            <a:off x="9153144" y="4206240"/>
            <a:ext cx="22402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25000"/>
              </a:lnSpc>
              <a:buNone/>
            </a:pPr>
            <a:r>
              <a:rPr lang="en-US" sz="11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Canal direto para dúvidas, sem depender de e-mail ou telefone</a:t>
            </a:r>
            <a:endParaRPr lang="en-US" sz="1150" dirty="0"/>
          </a:p>
        </p:txBody>
      </p:sp>
      <p:sp>
        <p:nvSpPr>
          <p:cNvPr id="26" name="Shape 24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7" name="Text 25"/>
          <p:cNvSpPr/>
          <p:nvPr/>
        </p:nvSpPr>
        <p:spPr>
          <a:xfrm>
            <a:off x="320040" y="6565392"/>
            <a:ext cx="8686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APRESENTAÇÃO DE ONBOARDING · EXEMPLO PARA ADAPTAÇÃO</a:t>
            </a:r>
            <a:endParaRPr lang="en-US" sz="950" dirty="0"/>
          </a:p>
        </p:txBody>
      </p:sp>
      <p:sp>
        <p:nvSpPr>
          <p:cNvPr id="28" name="Text 26"/>
          <p:cNvSpPr/>
          <p:nvPr/>
        </p:nvSpPr>
        <p:spPr>
          <a:xfrm>
            <a:off x="11368735" y="6565392"/>
            <a:ext cx="5486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13</a:t>
            </a:r>
            <a:endParaRPr lang="en-US" sz="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2651760" cy="365760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45720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ACESSO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48640" y="960120"/>
            <a:ext cx="10515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Link de acesso: área do cliente e aplicativo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48640" y="1828800"/>
            <a:ext cx="11064240" cy="914400"/>
          </a:xfrm>
          <a:prstGeom prst="roundRect">
            <a:avLst>
              <a:gd name="adj" fmla="val 8000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868680" y="1828800"/>
            <a:ext cx="32004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Área do cliente</a:t>
            </a:r>
            <a:endParaRPr lang="en-US" sz="1500" dirty="0"/>
          </a:p>
        </p:txBody>
      </p:sp>
      <p:sp>
        <p:nvSpPr>
          <p:cNvPr id="7" name="Shape 5"/>
          <p:cNvSpPr/>
          <p:nvPr/>
        </p:nvSpPr>
        <p:spPr>
          <a:xfrm>
            <a:off x="4206240" y="1965960"/>
            <a:ext cx="0" cy="640080"/>
          </a:xfrm>
          <a:prstGeom prst="line">
            <a:avLst/>
          </a:prstGeom>
          <a:noFill/>
          <a:ln w="12700">
            <a:solidFill>
              <a:srgbClr val="D9E2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Text 6"/>
          <p:cNvSpPr/>
          <p:nvPr/>
        </p:nvSpPr>
        <p:spPr>
          <a:xfrm>
            <a:off x="4434840" y="1828800"/>
            <a:ext cx="6949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 seuescritorio.com/areadocliente ]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548640" y="2907792"/>
            <a:ext cx="11064240" cy="914400"/>
          </a:xfrm>
          <a:prstGeom prst="roundRect">
            <a:avLst>
              <a:gd name="adj" fmla="val 8000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0" name="Text 8"/>
          <p:cNvSpPr/>
          <p:nvPr/>
        </p:nvSpPr>
        <p:spPr>
          <a:xfrm>
            <a:off x="868680" y="2907792"/>
            <a:ext cx="32004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Aplicativo Android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4206240" y="3044952"/>
            <a:ext cx="0" cy="640080"/>
          </a:xfrm>
          <a:prstGeom prst="line">
            <a:avLst/>
          </a:prstGeom>
          <a:noFill/>
          <a:ln w="12700">
            <a:solidFill>
              <a:srgbClr val="D9E2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Text 10"/>
          <p:cNvSpPr/>
          <p:nvPr/>
        </p:nvSpPr>
        <p:spPr>
          <a:xfrm>
            <a:off x="4434840" y="2907792"/>
            <a:ext cx="6949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 link da loja Google Play ]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548640" y="3986784"/>
            <a:ext cx="11064240" cy="914400"/>
          </a:xfrm>
          <a:prstGeom prst="roundRect">
            <a:avLst>
              <a:gd name="adj" fmla="val 8000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4" name="Text 12"/>
          <p:cNvSpPr/>
          <p:nvPr/>
        </p:nvSpPr>
        <p:spPr>
          <a:xfrm>
            <a:off x="868680" y="3986784"/>
            <a:ext cx="32004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Aplicativo iOS</a:t>
            </a:r>
            <a:endParaRPr lang="en-US" sz="1500" dirty="0"/>
          </a:p>
        </p:txBody>
      </p:sp>
      <p:sp>
        <p:nvSpPr>
          <p:cNvPr id="15" name="Shape 13"/>
          <p:cNvSpPr/>
          <p:nvPr/>
        </p:nvSpPr>
        <p:spPr>
          <a:xfrm>
            <a:off x="4206240" y="4123944"/>
            <a:ext cx="0" cy="640080"/>
          </a:xfrm>
          <a:prstGeom prst="line">
            <a:avLst/>
          </a:prstGeom>
          <a:noFill/>
          <a:ln w="12700">
            <a:solidFill>
              <a:srgbClr val="D9E2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6" name="Text 14"/>
          <p:cNvSpPr/>
          <p:nvPr/>
        </p:nvSpPr>
        <p:spPr>
          <a:xfrm>
            <a:off x="4434840" y="3986784"/>
            <a:ext cx="6949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 link da App Store ]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548640" y="5065776"/>
            <a:ext cx="11064240" cy="914400"/>
          </a:xfrm>
          <a:prstGeom prst="roundRect">
            <a:avLst>
              <a:gd name="adj" fmla="val 8000"/>
            </a:avLst>
          </a:prstGeom>
          <a:solidFill>
            <a:srgbClr val="F4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8" name="Text 16"/>
          <p:cNvSpPr/>
          <p:nvPr/>
        </p:nvSpPr>
        <p:spPr>
          <a:xfrm>
            <a:off x="868680" y="5065776"/>
            <a:ext cx="32004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E26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Acesso</a:t>
            </a:r>
            <a:endParaRPr lang="en-US" sz="1500" dirty="0"/>
          </a:p>
        </p:txBody>
      </p:sp>
      <p:sp>
        <p:nvSpPr>
          <p:cNvPr id="19" name="Shape 17"/>
          <p:cNvSpPr/>
          <p:nvPr/>
        </p:nvSpPr>
        <p:spPr>
          <a:xfrm>
            <a:off x="4206240" y="5202936"/>
            <a:ext cx="0" cy="640080"/>
          </a:xfrm>
          <a:prstGeom prst="line">
            <a:avLst/>
          </a:prstGeom>
          <a:noFill/>
          <a:ln w="12700">
            <a:solidFill>
              <a:srgbClr val="D9E2E8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Text 18"/>
          <p:cNvSpPr/>
          <p:nvPr/>
        </p:nvSpPr>
        <p:spPr>
          <a:xfrm>
            <a:off x="4434840" y="5065776"/>
            <a:ext cx="6949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AE8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e-mail cadastrado  |  senha provisória: [ XXXX ]</a:t>
            </a:r>
            <a:endParaRPr lang="en-US" sz="1400" dirty="0"/>
          </a:p>
        </p:txBody>
      </p:sp>
      <p:sp>
        <p:nvSpPr>
          <p:cNvPr id="21" name="Shape 19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2" name="Text 20"/>
          <p:cNvSpPr/>
          <p:nvPr/>
        </p:nvSpPr>
        <p:spPr>
          <a:xfrm>
            <a:off x="320040" y="6565392"/>
            <a:ext cx="8686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APRESENTAÇÃO DE ONBOARDING · EXEMPLO PARA ADAPTAÇÃO</a:t>
            </a:r>
            <a:endParaRPr lang="en-US" sz="950" dirty="0"/>
          </a:p>
        </p:txBody>
      </p:sp>
      <p:sp>
        <p:nvSpPr>
          <p:cNvPr id="23" name="Text 21"/>
          <p:cNvSpPr/>
          <p:nvPr/>
        </p:nvSpPr>
        <p:spPr>
          <a:xfrm>
            <a:off x="11368735" y="6565392"/>
            <a:ext cx="5486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13</a:t>
            </a:r>
            <a:endParaRPr lang="en-US" sz="9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E26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" y="457200"/>
            <a:ext cx="2651760" cy="365760"/>
          </a:xfrm>
          <a:prstGeom prst="roundRect">
            <a:avLst>
              <a:gd name="adj" fmla="val 50000"/>
            </a:avLst>
          </a:prstGeom>
          <a:solidFill>
            <a:srgbClr val="AE8B36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Text 1"/>
          <p:cNvSpPr/>
          <p:nvPr/>
        </p:nvSpPr>
        <p:spPr>
          <a:xfrm>
            <a:off x="548640" y="45720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BOAS PRÁTICAS</a:t>
            </a:r>
            <a:endParaRPr lang="en-US" sz="115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100584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Dicas para facilitar a gestão da sua empresa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48640" y="2103120"/>
            <a:ext cx="5349240" cy="960120"/>
          </a:xfrm>
          <a:prstGeom prst="roundRect">
            <a:avLst>
              <a:gd name="adj" fmla="val 7619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777240" y="2212848"/>
            <a:ext cx="4892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Separe as contas</a:t>
            </a:r>
            <a:endParaRPr lang="en-US" sz="1450" dirty="0"/>
          </a:p>
        </p:txBody>
      </p:sp>
      <p:sp>
        <p:nvSpPr>
          <p:cNvPr id="7" name="Text 5"/>
          <p:cNvSpPr/>
          <p:nvPr/>
        </p:nvSpPr>
        <p:spPr>
          <a:xfrm>
            <a:off x="777240" y="2578608"/>
            <a:ext cx="489204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Mantenha conta bancária jurídica e pessoal sempre separadas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6217920" y="2103120"/>
            <a:ext cx="5349240" cy="960120"/>
          </a:xfrm>
          <a:prstGeom prst="roundRect">
            <a:avLst>
              <a:gd name="adj" fmla="val 7619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" name="Text 7"/>
          <p:cNvSpPr/>
          <p:nvPr/>
        </p:nvSpPr>
        <p:spPr>
          <a:xfrm>
            <a:off x="6446520" y="2212848"/>
            <a:ext cx="4892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Organize os recibos</a:t>
            </a:r>
            <a:endParaRPr lang="en-US" sz="1450" dirty="0"/>
          </a:p>
        </p:txBody>
      </p:sp>
      <p:sp>
        <p:nvSpPr>
          <p:cNvPr id="10" name="Text 8"/>
          <p:cNvSpPr/>
          <p:nvPr/>
        </p:nvSpPr>
        <p:spPr>
          <a:xfrm>
            <a:off x="6446520" y="2578608"/>
            <a:ext cx="489204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Guarde e envie recibos e comprovantes conforme o cronograma combinado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548640" y="3246120"/>
            <a:ext cx="5349240" cy="960120"/>
          </a:xfrm>
          <a:prstGeom prst="roundRect">
            <a:avLst>
              <a:gd name="adj" fmla="val 7619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Text 10"/>
          <p:cNvSpPr/>
          <p:nvPr/>
        </p:nvSpPr>
        <p:spPr>
          <a:xfrm>
            <a:off x="777240" y="3355848"/>
            <a:ext cx="4892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ferramentas de gestão</a:t>
            </a:r>
            <a:endParaRPr lang="en-US" sz="1450" dirty="0"/>
          </a:p>
        </p:txBody>
      </p:sp>
      <p:sp>
        <p:nvSpPr>
          <p:cNvPr id="13" name="Text 11"/>
          <p:cNvSpPr/>
          <p:nvPr/>
        </p:nvSpPr>
        <p:spPr>
          <a:xfrm>
            <a:off x="777240" y="3721608"/>
            <a:ext cx="489204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Planilhas ou softwares de organização ajudam a manter tarefas e prazos em dia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6217920" y="3246120"/>
            <a:ext cx="5349240" cy="960120"/>
          </a:xfrm>
          <a:prstGeom prst="roundRect">
            <a:avLst>
              <a:gd name="adj" fmla="val 7619"/>
            </a:avLst>
          </a:prstGeom>
          <a:solidFill>
            <a:srgbClr val="081A3D"/>
          </a:solidFill>
          <a:ln w="9525">
            <a:solidFill>
              <a:srgbClr val="1D3A6B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" name="Text 13"/>
          <p:cNvSpPr/>
          <p:nvPr/>
        </p:nvSpPr>
        <p:spPr>
          <a:xfrm>
            <a:off x="6446520" y="3355848"/>
            <a:ext cx="4892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C9A9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Invista em e-mail profissional</a:t>
            </a:r>
            <a:endParaRPr lang="en-US" sz="1450" dirty="0"/>
          </a:p>
        </p:txBody>
      </p:sp>
      <p:sp>
        <p:nvSpPr>
          <p:cNvPr id="16" name="Text 14"/>
          <p:cNvSpPr/>
          <p:nvPr/>
        </p:nvSpPr>
        <p:spPr>
          <a:xfrm>
            <a:off x="6446520" y="3721608"/>
            <a:ext cx="489204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D9E1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Um e-mail corporativo fortalece a imagem da sua empresa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081A3D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8" name="Text 16"/>
          <p:cNvSpPr/>
          <p:nvPr/>
        </p:nvSpPr>
        <p:spPr>
          <a:xfrm>
            <a:off x="320040" y="6565392"/>
            <a:ext cx="8686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MODELO DE APRESENTAÇÃO DE ONBOARDING · EXEMPLO PARA ADAPTAÇÃO</a:t>
            </a:r>
            <a:endParaRPr lang="en-US" sz="950" dirty="0"/>
          </a:p>
        </p:txBody>
      </p:sp>
      <p:sp>
        <p:nvSpPr>
          <p:cNvPr id="19" name="Text 17"/>
          <p:cNvSpPr/>
          <p:nvPr/>
        </p:nvSpPr>
        <p:spPr>
          <a:xfrm>
            <a:off x="11368735" y="6565392"/>
            <a:ext cx="5486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B9C4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13</a:t>
            </a:r>
            <a:endParaRPr lang="en-US" sz="9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</TotalTime>
  <Words>1107</Words>
  <Application>Microsoft Office PowerPoint</Application>
  <PresentationFormat>Widescreen</PresentationFormat>
  <Paragraphs>186</Paragraphs>
  <Slides>13</Slides>
  <Notes>13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Pauline Dias</cp:lastModifiedBy>
  <cp:revision>2</cp:revision>
  <dcterms:created xsi:type="dcterms:W3CDTF">2026-08-18T22:01:28Z</dcterms:created>
  <dcterms:modified xsi:type="dcterms:W3CDTF">2026-08-21T12:52:01Z</dcterms:modified>
</cp:coreProperties>
</file>