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7" r:id="rId2"/>
    <p:sldId id="259" r:id="rId3"/>
    <p:sldId id="256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695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A36D6-D2F1-CED1-F1C4-E84F1194A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A6CA6F-F071-C545-0A95-4FC4BF3D8F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2964F0-7C6D-DCAF-3A1D-350FE3EF2F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EE5AAE-96DE-6ED9-1E2F-2ECA01C20C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094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594360"/>
            <a:ext cx="121916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kern="0" spc="200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362028" y="2590645"/>
            <a:ext cx="1106424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ONBOARDING DE CLIENTE DA SAÚDE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548640" y="3550765"/>
            <a:ext cx="110642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300" b="1" i="1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Como estruturar uma entrada sem ruído e retrabalho</a:t>
            </a:r>
            <a:endParaRPr lang="en-US" sz="2300" b="1" dirty="0"/>
          </a:p>
        </p:txBody>
      </p:sp>
      <p:sp>
        <p:nvSpPr>
          <p:cNvPr id="5" name="Shape 3"/>
          <p:cNvSpPr/>
          <p:nvPr/>
        </p:nvSpPr>
        <p:spPr>
          <a:xfrm>
            <a:off x="5105870" y="4195976"/>
            <a:ext cx="2011680" cy="0"/>
          </a:xfrm>
          <a:prstGeom prst="line">
            <a:avLst/>
          </a:prstGeom>
          <a:noFill/>
          <a:ln w="31750">
            <a:solidFill>
              <a:srgbClr val="AE8B3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2212447" y="4389120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5000"/>
              </a:lnSpc>
              <a:buNone/>
            </a:pPr>
            <a:r>
              <a:rPr lang="en-US" sz="1500" b="1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lead ao pós-vendas: o passo a passo para um onboarding previsível e documentado.</a:t>
            </a:r>
            <a:endParaRPr lang="en-US" sz="1500" b="1" dirty="0"/>
          </a:p>
        </p:txBody>
      </p:sp>
      <p:pic>
        <p:nvPicPr>
          <p:cNvPr id="7" name="Image 0" descr="/home/claude/assets2/logo_full_lockup_transparen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1363" y="5654352"/>
            <a:ext cx="2920482" cy="9549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56032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ETAPA 4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Pós-vendas: a jornada continua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548640" y="1783080"/>
            <a:ext cx="9326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Onboarding bem-feito não termina na primeira fatura, ele vira rotina de acompanhamento. É essa continuidade que evita retrabalho lá na frente.</a:t>
            </a:r>
            <a:endParaRPr lang="en-US" sz="1450" dirty="0"/>
          </a:p>
        </p:txBody>
      </p:sp>
      <p:sp>
        <p:nvSpPr>
          <p:cNvPr id="6" name="Shape 4"/>
          <p:cNvSpPr/>
          <p:nvPr/>
        </p:nvSpPr>
        <p:spPr>
          <a:xfrm>
            <a:off x="548640" y="2697480"/>
            <a:ext cx="2606040" cy="292608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804672" y="3044952"/>
            <a:ext cx="2093976" cy="0"/>
          </a:xfrm>
          <a:prstGeom prst="line">
            <a:avLst/>
          </a:prstGeom>
          <a:noFill/>
          <a:ln w="31750">
            <a:solidFill>
              <a:srgbClr val="AE8B3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804672" y="3172968"/>
            <a:ext cx="2093976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Primeiros 7 dias</a:t>
            </a:r>
            <a:endParaRPr lang="en-US" sz="1650" dirty="0"/>
          </a:p>
        </p:txBody>
      </p:sp>
      <p:sp>
        <p:nvSpPr>
          <p:cNvPr id="9" name="Text 7"/>
          <p:cNvSpPr/>
          <p:nvPr/>
        </p:nvSpPr>
        <p:spPr>
          <a:xfrm>
            <a:off x="804672" y="3794760"/>
            <a:ext cx="2093976" cy="1691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Contato de boas-vindas, apresentação da equipe e dos canais de atendimento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3355848" y="2697480"/>
            <a:ext cx="2606040" cy="292608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Shape 9"/>
          <p:cNvSpPr/>
          <p:nvPr/>
        </p:nvSpPr>
        <p:spPr>
          <a:xfrm>
            <a:off x="3611880" y="3044952"/>
            <a:ext cx="2093976" cy="0"/>
          </a:xfrm>
          <a:prstGeom prst="line">
            <a:avLst/>
          </a:prstGeom>
          <a:noFill/>
          <a:ln w="31750">
            <a:solidFill>
              <a:srgbClr val="AE8B3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3611880" y="3172968"/>
            <a:ext cx="2093976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Primeiros 30 dias</a:t>
            </a:r>
            <a:endParaRPr lang="en-US" sz="1650" dirty="0"/>
          </a:p>
        </p:txBody>
      </p:sp>
      <p:sp>
        <p:nvSpPr>
          <p:cNvPr id="13" name="Text 11"/>
          <p:cNvSpPr/>
          <p:nvPr/>
        </p:nvSpPr>
        <p:spPr>
          <a:xfrm>
            <a:off x="3611880" y="3794760"/>
            <a:ext cx="2093976" cy="1691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Confirmação de que documentos, prazos e obrigações foram entendidos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6163056" y="2697480"/>
            <a:ext cx="2606040" cy="292608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Shape 13"/>
          <p:cNvSpPr/>
          <p:nvPr/>
        </p:nvSpPr>
        <p:spPr>
          <a:xfrm>
            <a:off x="6419088" y="3044952"/>
            <a:ext cx="2093976" cy="0"/>
          </a:xfrm>
          <a:prstGeom prst="line">
            <a:avLst/>
          </a:prstGeom>
          <a:noFill/>
          <a:ln w="31750">
            <a:solidFill>
              <a:srgbClr val="AE8B3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Text 14"/>
          <p:cNvSpPr/>
          <p:nvPr/>
        </p:nvSpPr>
        <p:spPr>
          <a:xfrm>
            <a:off x="6419088" y="3172968"/>
            <a:ext cx="2093976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Rotina mensal</a:t>
            </a:r>
            <a:endParaRPr lang="en-US" sz="1650" dirty="0"/>
          </a:p>
        </p:txBody>
      </p:sp>
      <p:sp>
        <p:nvSpPr>
          <p:cNvPr id="17" name="Text 15"/>
          <p:cNvSpPr/>
          <p:nvPr/>
        </p:nvSpPr>
        <p:spPr>
          <a:xfrm>
            <a:off x="6419088" y="3794760"/>
            <a:ext cx="2093976" cy="1691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Checagem de vencimentos, pendências e satisfação do cliente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8970264" y="2697480"/>
            <a:ext cx="2606040" cy="292608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Shape 17"/>
          <p:cNvSpPr/>
          <p:nvPr/>
        </p:nvSpPr>
        <p:spPr>
          <a:xfrm>
            <a:off x="9226296" y="3044952"/>
            <a:ext cx="2093976" cy="0"/>
          </a:xfrm>
          <a:prstGeom prst="line">
            <a:avLst/>
          </a:prstGeom>
          <a:noFill/>
          <a:ln w="31750">
            <a:solidFill>
              <a:srgbClr val="AE8B3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Text 18"/>
          <p:cNvSpPr/>
          <p:nvPr/>
        </p:nvSpPr>
        <p:spPr>
          <a:xfrm>
            <a:off x="9226296" y="3172968"/>
            <a:ext cx="2093976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Contínuo</a:t>
            </a:r>
            <a:endParaRPr lang="en-US" sz="1650" dirty="0"/>
          </a:p>
        </p:txBody>
      </p:sp>
      <p:sp>
        <p:nvSpPr>
          <p:cNvPr id="21" name="Text 19"/>
          <p:cNvSpPr/>
          <p:nvPr/>
        </p:nvSpPr>
        <p:spPr>
          <a:xfrm>
            <a:off x="9226296" y="3794760"/>
            <a:ext cx="2093976" cy="1691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Canal aberto (app, WhatsApp, área VIP) para dúvidas a qualquer momento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3" name="Image 0" descr="/home/claude/assets2/logo_full_lockup_transpar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6579108"/>
            <a:ext cx="1417320" cy="246888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4572000" y="6547104"/>
            <a:ext cx="35661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  •  Onboarding sem ruído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11368735" y="6547104"/>
            <a:ext cx="548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14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56032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EXEMPLO REAL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960120"/>
            <a:ext cx="10515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Como um escritório aplica isso na prática</a:t>
            </a:r>
            <a:endParaRPr lang="en-US" sz="2700" dirty="0"/>
          </a:p>
        </p:txBody>
      </p:sp>
      <p:sp>
        <p:nvSpPr>
          <p:cNvPr id="5" name="Text 3"/>
          <p:cNvSpPr/>
          <p:nvPr/>
        </p:nvSpPr>
        <p:spPr>
          <a:xfrm>
            <a:off x="548640" y="150876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Este exemplo mostra apenas uma forma de estruturar as etapas acima. Adapte à realidade e à identidade do seu escritório.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48640" y="2103120"/>
            <a:ext cx="3502152" cy="1691640"/>
          </a:xfrm>
          <a:prstGeom prst="roundRect">
            <a:avLst>
              <a:gd name="adj" fmla="val 4324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749808" y="2304288"/>
            <a:ext cx="402336" cy="402336"/>
          </a:xfrm>
          <a:prstGeom prst="roundRect">
            <a:avLst>
              <a:gd name="adj" fmla="val 15909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749808" y="2304288"/>
            <a:ext cx="4023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749808" y="2834640"/>
            <a:ext cx="3099816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Boas-vindas</a:t>
            </a:r>
            <a:endParaRPr lang="en-US" sz="1450" dirty="0"/>
          </a:p>
        </p:txBody>
      </p:sp>
      <p:sp>
        <p:nvSpPr>
          <p:cNvPr id="10" name="Text 8"/>
          <p:cNvSpPr/>
          <p:nvPr/>
        </p:nvSpPr>
        <p:spPr>
          <a:xfrm>
            <a:off x="749808" y="3200400"/>
            <a:ext cx="3099816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de abertura com o nome da empresa e uma mensagem calorosa de recepção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4233672" y="2103120"/>
            <a:ext cx="3502152" cy="1691640"/>
          </a:xfrm>
          <a:prstGeom prst="roundRect">
            <a:avLst>
              <a:gd name="adj" fmla="val 4324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2" name="Shape 10"/>
          <p:cNvSpPr/>
          <p:nvPr/>
        </p:nvSpPr>
        <p:spPr>
          <a:xfrm>
            <a:off x="4434840" y="2304288"/>
            <a:ext cx="402336" cy="402336"/>
          </a:xfrm>
          <a:prstGeom prst="roundRect">
            <a:avLst>
              <a:gd name="adj" fmla="val 15909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3" name="Text 11"/>
          <p:cNvSpPr/>
          <p:nvPr/>
        </p:nvSpPr>
        <p:spPr>
          <a:xfrm>
            <a:off x="4434840" y="2304288"/>
            <a:ext cx="4023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50" dirty="0"/>
          </a:p>
        </p:txBody>
      </p:sp>
      <p:sp>
        <p:nvSpPr>
          <p:cNvPr id="14" name="Text 12"/>
          <p:cNvSpPr/>
          <p:nvPr/>
        </p:nvSpPr>
        <p:spPr>
          <a:xfrm>
            <a:off x="4434840" y="2834640"/>
            <a:ext cx="3099816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Apresentação da equipe</a:t>
            </a:r>
            <a:endParaRPr lang="en-US" sz="1450" dirty="0"/>
          </a:p>
        </p:txBody>
      </p:sp>
      <p:sp>
        <p:nvSpPr>
          <p:cNvPr id="15" name="Text 13"/>
          <p:cNvSpPr/>
          <p:nvPr/>
        </p:nvSpPr>
        <p:spPr>
          <a:xfrm>
            <a:off x="4434840" y="3200400"/>
            <a:ext cx="3099816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responsável nomeado, com foto e área de atuação, assim o cliente sabe com quem fala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7918704" y="2103120"/>
            <a:ext cx="3502152" cy="1691640"/>
          </a:xfrm>
          <a:prstGeom prst="roundRect">
            <a:avLst>
              <a:gd name="adj" fmla="val 4324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7" name="Shape 15"/>
          <p:cNvSpPr/>
          <p:nvPr/>
        </p:nvSpPr>
        <p:spPr>
          <a:xfrm>
            <a:off x="8119872" y="2304288"/>
            <a:ext cx="402336" cy="402336"/>
          </a:xfrm>
          <a:prstGeom prst="roundRect">
            <a:avLst>
              <a:gd name="adj" fmla="val 15909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8119872" y="2304288"/>
            <a:ext cx="4023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50" dirty="0"/>
          </a:p>
        </p:txBody>
      </p:sp>
      <p:sp>
        <p:nvSpPr>
          <p:cNvPr id="19" name="Text 17"/>
          <p:cNvSpPr/>
          <p:nvPr/>
        </p:nvSpPr>
        <p:spPr>
          <a:xfrm>
            <a:off x="8119872" y="2834640"/>
            <a:ext cx="3099816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Vencimentos e obrigações</a:t>
            </a:r>
            <a:endParaRPr lang="en-US" sz="1450" dirty="0"/>
          </a:p>
        </p:txBody>
      </p:sp>
      <p:sp>
        <p:nvSpPr>
          <p:cNvPr id="20" name="Text 18"/>
          <p:cNvSpPr/>
          <p:nvPr/>
        </p:nvSpPr>
        <p:spPr>
          <a:xfrm>
            <a:off x="8119872" y="3200400"/>
            <a:ext cx="3099816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Tabela única com todos os prazos fiscais e trabalhistas, evitando dúvidas recorrentes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548640" y="3995928"/>
            <a:ext cx="3502152" cy="1691640"/>
          </a:xfrm>
          <a:prstGeom prst="roundRect">
            <a:avLst>
              <a:gd name="adj" fmla="val 4324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2" name="Shape 20"/>
          <p:cNvSpPr/>
          <p:nvPr/>
        </p:nvSpPr>
        <p:spPr>
          <a:xfrm>
            <a:off x="749808" y="4197096"/>
            <a:ext cx="402336" cy="402336"/>
          </a:xfrm>
          <a:prstGeom prst="roundRect">
            <a:avLst>
              <a:gd name="adj" fmla="val 15909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3" name="Text 21"/>
          <p:cNvSpPr/>
          <p:nvPr/>
        </p:nvSpPr>
        <p:spPr>
          <a:xfrm>
            <a:off x="749808" y="4197096"/>
            <a:ext cx="4023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50" dirty="0"/>
          </a:p>
        </p:txBody>
      </p:sp>
      <p:sp>
        <p:nvSpPr>
          <p:cNvPr id="24" name="Text 22"/>
          <p:cNvSpPr/>
          <p:nvPr/>
        </p:nvSpPr>
        <p:spPr>
          <a:xfrm>
            <a:off x="749808" y="4727448"/>
            <a:ext cx="3099816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Área VIP e aplicativo</a:t>
            </a:r>
            <a:endParaRPr lang="en-US" sz="1450" dirty="0"/>
          </a:p>
        </p:txBody>
      </p:sp>
      <p:sp>
        <p:nvSpPr>
          <p:cNvPr id="25" name="Text 23"/>
          <p:cNvSpPr/>
          <p:nvPr/>
        </p:nvSpPr>
        <p:spPr>
          <a:xfrm>
            <a:off x="749808" y="5093208"/>
            <a:ext cx="3099816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Canal digital único para documentos, contratos e cronogramas, tudo num lugar só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4233672" y="3995928"/>
            <a:ext cx="3502152" cy="1691640"/>
          </a:xfrm>
          <a:prstGeom prst="roundRect">
            <a:avLst>
              <a:gd name="adj" fmla="val 4324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7" name="Shape 25"/>
          <p:cNvSpPr/>
          <p:nvPr/>
        </p:nvSpPr>
        <p:spPr>
          <a:xfrm>
            <a:off x="4434840" y="4197096"/>
            <a:ext cx="402336" cy="402336"/>
          </a:xfrm>
          <a:prstGeom prst="roundRect">
            <a:avLst>
              <a:gd name="adj" fmla="val 15909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8" name="Text 26"/>
          <p:cNvSpPr/>
          <p:nvPr/>
        </p:nvSpPr>
        <p:spPr>
          <a:xfrm>
            <a:off x="4434840" y="4197096"/>
            <a:ext cx="4023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450" dirty="0"/>
          </a:p>
        </p:txBody>
      </p:sp>
      <p:sp>
        <p:nvSpPr>
          <p:cNvPr id="29" name="Text 27"/>
          <p:cNvSpPr/>
          <p:nvPr/>
        </p:nvSpPr>
        <p:spPr>
          <a:xfrm>
            <a:off x="4434840" y="4727448"/>
            <a:ext cx="3099816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Documentos a enviar</a:t>
            </a:r>
            <a:endParaRPr lang="en-US" sz="1450" dirty="0"/>
          </a:p>
        </p:txBody>
      </p:sp>
      <p:sp>
        <p:nvSpPr>
          <p:cNvPr id="30" name="Text 28"/>
          <p:cNvSpPr/>
          <p:nvPr/>
        </p:nvSpPr>
        <p:spPr>
          <a:xfrm>
            <a:off x="4434840" y="5093208"/>
            <a:ext cx="3099816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Prazos claros por departamento (pessoal, fiscal, contábil), com data-limite de cada um</a:t>
            </a:r>
            <a:endParaRPr lang="en-US" sz="1150" dirty="0"/>
          </a:p>
        </p:txBody>
      </p:sp>
      <p:sp>
        <p:nvSpPr>
          <p:cNvPr id="31" name="Shape 29"/>
          <p:cNvSpPr/>
          <p:nvPr/>
        </p:nvSpPr>
        <p:spPr>
          <a:xfrm>
            <a:off x="7918704" y="3995928"/>
            <a:ext cx="3502152" cy="1691640"/>
          </a:xfrm>
          <a:prstGeom prst="roundRect">
            <a:avLst>
              <a:gd name="adj" fmla="val 4324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2" name="Shape 30"/>
          <p:cNvSpPr/>
          <p:nvPr/>
        </p:nvSpPr>
        <p:spPr>
          <a:xfrm>
            <a:off x="8119872" y="4197096"/>
            <a:ext cx="402336" cy="402336"/>
          </a:xfrm>
          <a:prstGeom prst="roundRect">
            <a:avLst>
              <a:gd name="adj" fmla="val 15909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3" name="Text 31"/>
          <p:cNvSpPr/>
          <p:nvPr/>
        </p:nvSpPr>
        <p:spPr>
          <a:xfrm>
            <a:off x="8119872" y="4197096"/>
            <a:ext cx="4023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450" dirty="0"/>
          </a:p>
        </p:txBody>
      </p:sp>
      <p:sp>
        <p:nvSpPr>
          <p:cNvPr id="34" name="Text 32"/>
          <p:cNvSpPr/>
          <p:nvPr/>
        </p:nvSpPr>
        <p:spPr>
          <a:xfrm>
            <a:off x="8119872" y="4727448"/>
            <a:ext cx="3099816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Canais de contato</a:t>
            </a:r>
            <a:endParaRPr lang="en-US" sz="1450" dirty="0"/>
          </a:p>
        </p:txBody>
      </p:sp>
      <p:sp>
        <p:nvSpPr>
          <p:cNvPr id="35" name="Text 33"/>
          <p:cNvSpPr/>
          <p:nvPr/>
        </p:nvSpPr>
        <p:spPr>
          <a:xfrm>
            <a:off x="8119872" y="5093208"/>
            <a:ext cx="3099816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Telefones e e-mails diretos, sem ambiguidade sobre onde tirar dúvidas</a:t>
            </a:r>
            <a:endParaRPr lang="en-US" sz="1150" dirty="0"/>
          </a:p>
        </p:txBody>
      </p:sp>
      <p:sp>
        <p:nvSpPr>
          <p:cNvPr id="36" name="Shape 34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37" name="Image 0" descr="/home/claude/assets2/logo_full_lockup_transpar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6579108"/>
            <a:ext cx="1417320" cy="246888"/>
          </a:xfrm>
          <a:prstGeom prst="rect">
            <a:avLst/>
          </a:prstGeom>
        </p:spPr>
      </p:pic>
      <p:sp>
        <p:nvSpPr>
          <p:cNvPr id="38" name="Text 35"/>
          <p:cNvSpPr/>
          <p:nvPr/>
        </p:nvSpPr>
        <p:spPr>
          <a:xfrm>
            <a:off x="4572000" y="6547104"/>
            <a:ext cx="35661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  •  Onboarding sem ruído</a:t>
            </a:r>
            <a:endParaRPr lang="en-US" sz="1000" dirty="0"/>
          </a:p>
        </p:txBody>
      </p:sp>
      <p:sp>
        <p:nvSpPr>
          <p:cNvPr id="39" name="Text 36"/>
          <p:cNvSpPr/>
          <p:nvPr/>
        </p:nvSpPr>
        <p:spPr>
          <a:xfrm>
            <a:off x="11368735" y="6547104"/>
            <a:ext cx="548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14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56032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 FINAL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960120"/>
            <a:ext cx="10515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Pontos de atenção: o que mais gera retrabalho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548640" y="1783080"/>
            <a:ext cx="5349240" cy="868680"/>
          </a:xfrm>
          <a:prstGeom prst="roundRect">
            <a:avLst>
              <a:gd name="adj" fmla="val 7368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Shape 4"/>
          <p:cNvSpPr/>
          <p:nvPr/>
        </p:nvSpPr>
        <p:spPr>
          <a:xfrm>
            <a:off x="749808" y="2025396"/>
            <a:ext cx="384048" cy="384048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749808" y="202539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1298448" y="1892808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Pedir o mesmo documento duas vezes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1298448" y="2258568"/>
            <a:ext cx="43891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 um checklist único visível para todo o time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6217920" y="1783080"/>
            <a:ext cx="5349240" cy="868680"/>
          </a:xfrm>
          <a:prstGeom prst="roundRect">
            <a:avLst>
              <a:gd name="adj" fmla="val 7368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1" name="Shape 9"/>
          <p:cNvSpPr/>
          <p:nvPr/>
        </p:nvSpPr>
        <p:spPr>
          <a:xfrm>
            <a:off x="6419088" y="2025396"/>
            <a:ext cx="384048" cy="384048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6419088" y="202539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6967728" y="1892808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Cliente sem saber quem é o responsável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967728" y="2258568"/>
            <a:ext cx="43891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Falta de apresentação clara da equipe logo na entrada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548640" y="2834640"/>
            <a:ext cx="5349240" cy="868680"/>
          </a:xfrm>
          <a:prstGeom prst="roundRect">
            <a:avLst>
              <a:gd name="adj" fmla="val 7368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6" name="Shape 14"/>
          <p:cNvSpPr/>
          <p:nvPr/>
        </p:nvSpPr>
        <p:spPr>
          <a:xfrm>
            <a:off x="749808" y="3076956"/>
            <a:ext cx="384048" cy="384048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7" name="Text 15"/>
          <p:cNvSpPr/>
          <p:nvPr/>
        </p:nvSpPr>
        <p:spPr>
          <a:xfrm>
            <a:off x="749808" y="307695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1298448" y="2944368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Prazo perdido por falta de registro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1298448" y="3310128"/>
            <a:ext cx="43891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Combinados verbais que nunca viraram tarefa ou lembrete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6217920" y="2834640"/>
            <a:ext cx="5349240" cy="868680"/>
          </a:xfrm>
          <a:prstGeom prst="roundRect">
            <a:avLst>
              <a:gd name="adj" fmla="val 7368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1" name="Shape 19"/>
          <p:cNvSpPr/>
          <p:nvPr/>
        </p:nvSpPr>
        <p:spPr>
          <a:xfrm>
            <a:off x="6419088" y="3076956"/>
            <a:ext cx="384048" cy="384048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2" name="Text 20"/>
          <p:cNvSpPr/>
          <p:nvPr/>
        </p:nvSpPr>
        <p:spPr>
          <a:xfrm>
            <a:off x="6419088" y="307695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700" dirty="0"/>
          </a:p>
        </p:txBody>
      </p:sp>
      <p:sp>
        <p:nvSpPr>
          <p:cNvPr id="23" name="Text 21"/>
          <p:cNvSpPr/>
          <p:nvPr/>
        </p:nvSpPr>
        <p:spPr>
          <a:xfrm>
            <a:off x="6967728" y="2944368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Informação da venda não chega na operação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6967728" y="3310128"/>
            <a:ext cx="43891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</a:t>
            </a:r>
            <a:r>
              <a:rPr lang="en-US" sz="115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 </a:t>
            </a: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ficha ou formulário de repasse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548640" y="3886200"/>
            <a:ext cx="5349240" cy="868680"/>
          </a:xfrm>
          <a:prstGeom prst="roundRect">
            <a:avLst>
              <a:gd name="adj" fmla="val 7368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6" name="Shape 24"/>
          <p:cNvSpPr/>
          <p:nvPr/>
        </p:nvSpPr>
        <p:spPr>
          <a:xfrm>
            <a:off x="749808" y="4128516"/>
            <a:ext cx="384048" cy="384048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7" name="Text 25"/>
          <p:cNvSpPr/>
          <p:nvPr/>
        </p:nvSpPr>
        <p:spPr>
          <a:xfrm>
            <a:off x="749808" y="412851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700" dirty="0"/>
          </a:p>
        </p:txBody>
      </p:sp>
      <p:sp>
        <p:nvSpPr>
          <p:cNvPr id="28" name="Text 26"/>
          <p:cNvSpPr/>
          <p:nvPr/>
        </p:nvSpPr>
        <p:spPr>
          <a:xfrm>
            <a:off x="1298448" y="3995928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Cliente inseguro nos primeiros 30 dias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1298448" y="4361688"/>
            <a:ext cx="43891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Ausência de contato de acompanhamento no início</a:t>
            </a:r>
            <a:endParaRPr lang="en-US" sz="1150" dirty="0"/>
          </a:p>
        </p:txBody>
      </p:sp>
      <p:sp>
        <p:nvSpPr>
          <p:cNvPr id="30" name="Shape 28"/>
          <p:cNvSpPr/>
          <p:nvPr/>
        </p:nvSpPr>
        <p:spPr>
          <a:xfrm>
            <a:off x="6217920" y="3886200"/>
            <a:ext cx="5349240" cy="868680"/>
          </a:xfrm>
          <a:prstGeom prst="roundRect">
            <a:avLst>
              <a:gd name="adj" fmla="val 7368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1" name="Shape 29"/>
          <p:cNvSpPr/>
          <p:nvPr/>
        </p:nvSpPr>
        <p:spPr>
          <a:xfrm>
            <a:off x="6419088" y="4128516"/>
            <a:ext cx="384048" cy="384048"/>
          </a:xfrm>
          <a:prstGeom prst="ellipse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2" name="Text 30"/>
          <p:cNvSpPr/>
          <p:nvPr/>
        </p:nvSpPr>
        <p:spPr>
          <a:xfrm>
            <a:off x="6419088" y="412851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700" dirty="0"/>
          </a:p>
        </p:txBody>
      </p:sp>
      <p:sp>
        <p:nvSpPr>
          <p:cNvPr id="33" name="Text 31"/>
          <p:cNvSpPr/>
          <p:nvPr/>
        </p:nvSpPr>
        <p:spPr>
          <a:xfrm>
            <a:off x="6967728" y="3995928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 err="1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Retrabalho</a:t>
            </a:r>
            <a:endParaRPr lang="en-US" sz="1400" dirty="0"/>
          </a:p>
        </p:txBody>
      </p:sp>
      <p:sp>
        <p:nvSpPr>
          <p:cNvPr id="34" name="Text 32"/>
          <p:cNvSpPr/>
          <p:nvPr/>
        </p:nvSpPr>
        <p:spPr>
          <a:xfrm>
            <a:off x="6967728" y="4361688"/>
            <a:ext cx="43891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 err="1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Cliente</a:t>
            </a: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não</a:t>
            </a: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</a:t>
            </a: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clareza</a:t>
            </a: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do </a:t>
            </a:r>
            <a:r>
              <a:rPr lang="en-US" sz="1150" dirty="0" err="1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</a:t>
            </a: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enviar</a:t>
            </a: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 do </a:t>
            </a:r>
            <a:r>
              <a:rPr lang="en-US" sz="1150" dirty="0" err="1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irá</a:t>
            </a: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receber</a:t>
            </a: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 </a:t>
            </a:r>
            <a:r>
              <a:rPr lang="en-US" sz="1150" dirty="0" err="1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como</a:t>
            </a:r>
            <a:r>
              <a:rPr lang="en-US" sz="11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1150" dirty="0"/>
          </a:p>
        </p:txBody>
      </p:sp>
      <p:sp>
        <p:nvSpPr>
          <p:cNvPr id="35" name="Shape 33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36" name="Image 0" descr="/home/claude/assets2/logo_full_lockup_transpar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6579108"/>
            <a:ext cx="1417320" cy="246888"/>
          </a:xfrm>
          <a:prstGeom prst="rect">
            <a:avLst/>
          </a:prstGeom>
        </p:spPr>
      </p:pic>
      <p:sp>
        <p:nvSpPr>
          <p:cNvPr id="37" name="Text 34"/>
          <p:cNvSpPr/>
          <p:nvPr/>
        </p:nvSpPr>
        <p:spPr>
          <a:xfrm>
            <a:off x="4572000" y="6547104"/>
            <a:ext cx="35661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  •  Onboarding sem ruído</a:t>
            </a:r>
            <a:endParaRPr lang="en-US" sz="1000" dirty="0"/>
          </a:p>
        </p:txBody>
      </p:sp>
      <p:sp>
        <p:nvSpPr>
          <p:cNvPr id="38" name="Text 35"/>
          <p:cNvSpPr/>
          <p:nvPr/>
        </p:nvSpPr>
        <p:spPr>
          <a:xfrm>
            <a:off x="11368735" y="6547104"/>
            <a:ext cx="548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/ 14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731520" y="685800"/>
            <a:ext cx="10698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Conheça nossas redes sociais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1645920" y="1691640"/>
            <a:ext cx="8869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550" b="1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Siga, salve e compartilhe com quem também vive onboarding no dia a dia.</a:t>
            </a:r>
            <a:endParaRPr lang="en-US" sz="1550" b="1" dirty="0"/>
          </a:p>
        </p:txBody>
      </p:sp>
      <p:sp>
        <p:nvSpPr>
          <p:cNvPr id="7" name="Shape 5"/>
          <p:cNvSpPr/>
          <p:nvPr/>
        </p:nvSpPr>
        <p:spPr>
          <a:xfrm>
            <a:off x="1249528" y="2423160"/>
            <a:ext cx="4572000" cy="3794760"/>
          </a:xfrm>
          <a:prstGeom prst="roundRect">
            <a:avLst>
              <a:gd name="adj" fmla="val 2410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Shape 6"/>
          <p:cNvSpPr/>
          <p:nvPr/>
        </p:nvSpPr>
        <p:spPr>
          <a:xfrm>
            <a:off x="1615288" y="2743200"/>
            <a:ext cx="1097280" cy="1097280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9" name="Image 0" descr="/home/claude/assets2/pauline_circ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288" y="2743200"/>
            <a:ext cx="1097280" cy="109728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2941168" y="2926080"/>
            <a:ext cx="2651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Pauline Dias</a:t>
            </a:r>
            <a:endParaRPr lang="en-US" sz="1900" dirty="0"/>
          </a:p>
        </p:txBody>
      </p:sp>
      <p:sp>
        <p:nvSpPr>
          <p:cNvPr id="11" name="Text 8"/>
          <p:cNvSpPr/>
          <p:nvPr/>
        </p:nvSpPr>
        <p:spPr>
          <a:xfrm>
            <a:off x="2941168" y="3355848"/>
            <a:ext cx="2651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2758288" y="4709160"/>
            <a:ext cx="1554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kern="0" spc="1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QR CODE</a:t>
            </a:r>
            <a:endParaRPr lang="en-US" sz="1050" dirty="0"/>
          </a:p>
        </p:txBody>
      </p:sp>
      <p:sp>
        <p:nvSpPr>
          <p:cNvPr id="14" name="Text 11"/>
          <p:cNvSpPr/>
          <p:nvPr/>
        </p:nvSpPr>
        <p:spPr>
          <a:xfrm>
            <a:off x="1523848" y="5806440"/>
            <a:ext cx="4023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050" dirty="0"/>
          </a:p>
        </p:txBody>
      </p:sp>
      <p:sp>
        <p:nvSpPr>
          <p:cNvPr id="15" name="Shape 12"/>
          <p:cNvSpPr/>
          <p:nvPr/>
        </p:nvSpPr>
        <p:spPr>
          <a:xfrm>
            <a:off x="6370168" y="2423160"/>
            <a:ext cx="4572000" cy="3794760"/>
          </a:xfrm>
          <a:prstGeom prst="roundRect">
            <a:avLst>
              <a:gd name="adj" fmla="val 2410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Shape 13"/>
          <p:cNvSpPr/>
          <p:nvPr/>
        </p:nvSpPr>
        <p:spPr>
          <a:xfrm>
            <a:off x="6735928" y="2743200"/>
            <a:ext cx="1097280" cy="1097280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7" name="Image 1" descr="/home/claude/assets2/helena_circ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5928" y="2743200"/>
            <a:ext cx="1097280" cy="1097280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8061808" y="2926080"/>
            <a:ext cx="2651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Helena Borges</a:t>
            </a:r>
            <a:endParaRPr lang="en-US" sz="1900" dirty="0"/>
          </a:p>
        </p:txBody>
      </p:sp>
      <p:sp>
        <p:nvSpPr>
          <p:cNvPr id="19" name="Text 15"/>
          <p:cNvSpPr/>
          <p:nvPr/>
        </p:nvSpPr>
        <p:spPr>
          <a:xfrm>
            <a:off x="8061808" y="3355848"/>
            <a:ext cx="2651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300" dirty="0"/>
          </a:p>
        </p:txBody>
      </p:sp>
      <p:sp>
        <p:nvSpPr>
          <p:cNvPr id="21" name="Text 17"/>
          <p:cNvSpPr/>
          <p:nvPr/>
        </p:nvSpPr>
        <p:spPr>
          <a:xfrm>
            <a:off x="7878928" y="4709160"/>
            <a:ext cx="1554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kern="0" spc="1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QR CODE</a:t>
            </a:r>
            <a:endParaRPr lang="en-US" sz="1050" dirty="0"/>
          </a:p>
        </p:txBody>
      </p:sp>
      <p:sp>
        <p:nvSpPr>
          <p:cNvPr id="22" name="Text 18"/>
          <p:cNvSpPr/>
          <p:nvPr/>
        </p:nvSpPr>
        <p:spPr>
          <a:xfrm>
            <a:off x="6644488" y="5806440"/>
            <a:ext cx="4023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050" dirty="0"/>
          </a:p>
        </p:txBody>
      </p:sp>
      <p:pic>
        <p:nvPicPr>
          <p:cNvPr id="26" name="Image 0" descr="gen-dedup-05cc59702831e2f2c84f1e4c73d860a3.jpg">
            <a:extLst>
              <a:ext uri="{FF2B5EF4-FFF2-40B4-BE49-F238E27FC236}">
                <a16:creationId xmlns:a16="http://schemas.microsoft.com/office/drawing/2014/main" id="{2ED617A7-1F44-C672-47B9-D4F435DF57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191" y="3886200"/>
            <a:ext cx="2322352" cy="1920240"/>
          </a:xfrm>
          <a:prstGeom prst="rect">
            <a:avLst/>
          </a:prstGeom>
        </p:spPr>
      </p:pic>
      <p:pic>
        <p:nvPicPr>
          <p:cNvPr id="28" name="Image 1" descr="gen-dedup-3dd4550e215f6d9aca285a69460736ed.jpg">
            <a:extLst>
              <a:ext uri="{FF2B5EF4-FFF2-40B4-BE49-F238E27FC236}">
                <a16:creationId xmlns:a16="http://schemas.microsoft.com/office/drawing/2014/main" id="{284FD7D7-2A49-FC3A-068B-4000222BFF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7755" y="3840480"/>
            <a:ext cx="2323323" cy="19460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B63C0C-AA74-F07A-7F00-89C2A861F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300F45F5-67B7-9B85-5B18-EB95D73A672C}"/>
              </a:ext>
            </a:extLst>
          </p:cNvPr>
          <p:cNvSpPr/>
          <p:nvPr/>
        </p:nvSpPr>
        <p:spPr>
          <a:xfrm>
            <a:off x="0" y="594360"/>
            <a:ext cx="121916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DF503FE6-EE29-E378-36CA-029780D6E270}"/>
              </a:ext>
            </a:extLst>
          </p:cNvPr>
          <p:cNvSpPr/>
          <p:nvPr/>
        </p:nvSpPr>
        <p:spPr>
          <a:xfrm>
            <a:off x="548640" y="2628900"/>
            <a:ext cx="1106424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20000"/>
              </a:lnSpc>
            </a:pPr>
            <a:r>
              <a:rPr lang="en-US" sz="48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Onboarding </a:t>
            </a:r>
            <a:r>
              <a:rPr lang="en-US" sz="4800" b="1" dirty="0" err="1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</a:t>
            </a:r>
            <a:r>
              <a:rPr lang="en-US" sz="48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4800" b="1" dirty="0" err="1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ruído</a:t>
            </a:r>
            <a:r>
              <a:rPr lang="en-US" sz="48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4800" b="1" dirty="0" err="1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não</a:t>
            </a:r>
            <a:r>
              <a:rPr lang="en-US" sz="48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é </a:t>
            </a:r>
            <a:r>
              <a:rPr lang="en-US" sz="4800" b="1" dirty="0" err="1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sorte</a:t>
            </a:r>
            <a:r>
              <a:rPr lang="en-US" sz="48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4800" dirty="0"/>
          </a:p>
          <a:p>
            <a:pPr algn="ctr">
              <a:lnSpc>
                <a:spcPct val="120000"/>
              </a:lnSpc>
            </a:pPr>
            <a:r>
              <a:rPr lang="en-US" sz="40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 </a:t>
            </a:r>
            <a:r>
              <a:rPr lang="en-US" sz="4000" b="1" dirty="0" err="1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processo</a:t>
            </a:r>
            <a:r>
              <a:rPr lang="en-US" sz="40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4000" b="1" dirty="0" err="1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repetido</a:t>
            </a:r>
            <a:r>
              <a:rPr lang="en-US" sz="40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com a </a:t>
            </a:r>
            <a:r>
              <a:rPr lang="en-US" sz="4000" b="1" dirty="0" err="1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mesma</a:t>
            </a:r>
            <a:endParaRPr lang="en-US" sz="4000" b="1" dirty="0">
              <a:solidFill>
                <a:srgbClr val="0E2654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algn="ctr">
              <a:lnSpc>
                <a:spcPct val="120000"/>
              </a:lnSpc>
            </a:pPr>
            <a:r>
              <a:rPr lang="en-US" sz="40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4000" b="1" dirty="0" err="1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qualidade</a:t>
            </a:r>
            <a:r>
              <a:rPr lang="en-US" sz="40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 </a:t>
            </a:r>
            <a:r>
              <a:rPr lang="en-US" sz="4000" b="1" dirty="0" err="1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clareza</a:t>
            </a:r>
            <a:r>
              <a:rPr lang="en-US" sz="40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sempre!</a:t>
            </a:r>
            <a:endParaRPr lang="en-US" sz="4000" b="1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0FE01759-4B0E-7E90-661E-BE88B8A226B3}"/>
              </a:ext>
            </a:extLst>
          </p:cNvPr>
          <p:cNvSpPr/>
          <p:nvPr/>
        </p:nvSpPr>
        <p:spPr>
          <a:xfrm>
            <a:off x="548640" y="2606040"/>
            <a:ext cx="110642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230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3C10EF8C-3C71-8EE3-008C-3E124DB5DE91}"/>
              </a:ext>
            </a:extLst>
          </p:cNvPr>
          <p:cNvSpPr/>
          <p:nvPr/>
        </p:nvSpPr>
        <p:spPr>
          <a:xfrm>
            <a:off x="2072488" y="3611880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5000"/>
              </a:lnSpc>
              <a:buNone/>
            </a:pPr>
            <a:endParaRPr lang="en-US" sz="1500" dirty="0"/>
          </a:p>
        </p:txBody>
      </p:sp>
      <p:pic>
        <p:nvPicPr>
          <p:cNvPr id="7" name="Image 0" descr="/home/claude/assets2/logo_full_lockup_transparent.png">
            <a:extLst>
              <a:ext uri="{FF2B5EF4-FFF2-40B4-BE49-F238E27FC236}">
                <a16:creationId xmlns:a16="http://schemas.microsoft.com/office/drawing/2014/main" id="{9A6C1251-F3D2-B506-BFCC-99FFC3FCC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2720" y="6263640"/>
            <a:ext cx="1463040" cy="34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91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59" y="662473"/>
            <a:ext cx="9981889" cy="229533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8800" b="1" dirty="0">
                <a:solidFill>
                  <a:srgbClr val="002060"/>
                </a:solidFill>
              </a:rPr>
              <a:t>OBRIGADA!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548640" y="457200"/>
            <a:ext cx="256032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548640" y="45720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QUEM FALA HOJE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05840"/>
            <a:ext cx="9144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Apresentação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548640" y="1737360"/>
            <a:ext cx="8686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 contadoras por </a:t>
            </a:r>
            <a:r>
              <a:rPr lang="en-US" sz="1500" dirty="0" err="1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trás</a:t>
            </a:r>
            <a:r>
              <a:rPr lang="en-US" sz="150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da </a:t>
            </a:r>
            <a:r>
              <a:rPr lang="en-US" sz="1500" dirty="0" err="1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condução</a:t>
            </a:r>
            <a:r>
              <a:rPr lang="en-US" sz="150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deste webinar.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548640" y="2423160"/>
            <a:ext cx="5257800" cy="3794760"/>
          </a:xfrm>
          <a:prstGeom prst="roundRect">
            <a:avLst>
              <a:gd name="adj" fmla="val 2410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Shape 6"/>
          <p:cNvSpPr/>
          <p:nvPr/>
        </p:nvSpPr>
        <p:spPr>
          <a:xfrm>
            <a:off x="868680" y="2743200"/>
            <a:ext cx="1371600" cy="1371600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9" name="Image 0" descr="/home/claude/assets2/pauline_circ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0" y="2743200"/>
            <a:ext cx="1371600" cy="137160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2423160" y="2807208"/>
            <a:ext cx="3154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Pauline Dias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2423160" y="3264408"/>
            <a:ext cx="31546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Contadora</a:t>
            </a:r>
            <a:endParaRPr lang="en-US" sz="1400" dirty="0"/>
          </a:p>
        </p:txBody>
      </p:sp>
      <p:sp>
        <p:nvSpPr>
          <p:cNvPr id="12" name="Shape 9"/>
          <p:cNvSpPr/>
          <p:nvPr/>
        </p:nvSpPr>
        <p:spPr>
          <a:xfrm>
            <a:off x="868680" y="4343400"/>
            <a:ext cx="4617720" cy="0"/>
          </a:xfrm>
          <a:prstGeom prst="line">
            <a:avLst/>
          </a:prstGeom>
          <a:noFill/>
          <a:ln w="9525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Shape 10"/>
          <p:cNvSpPr/>
          <p:nvPr/>
        </p:nvSpPr>
        <p:spPr>
          <a:xfrm>
            <a:off x="896112" y="4608576"/>
            <a:ext cx="82296" cy="8229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Text 11"/>
          <p:cNvSpPr/>
          <p:nvPr/>
        </p:nvSpPr>
        <p:spPr>
          <a:xfrm>
            <a:off x="1097280" y="4526280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Contadora e empresária contábil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896112" y="5029200"/>
            <a:ext cx="82296" cy="8229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6" name="Text 13"/>
          <p:cNvSpPr/>
          <p:nvPr/>
        </p:nvSpPr>
        <p:spPr>
          <a:xfrm>
            <a:off x="1097280" y="4946904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MBA em Contabilidade, Auditoria e Gestão Tributária</a:t>
            </a:r>
            <a:endParaRPr lang="en-US" sz="1200" dirty="0"/>
          </a:p>
        </p:txBody>
      </p:sp>
      <p:sp>
        <p:nvSpPr>
          <p:cNvPr id="17" name="Shape 14"/>
          <p:cNvSpPr/>
          <p:nvPr/>
        </p:nvSpPr>
        <p:spPr>
          <a:xfrm>
            <a:off x="896112" y="5449824"/>
            <a:ext cx="82296" cy="8229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Text 15"/>
          <p:cNvSpPr/>
          <p:nvPr/>
        </p:nvSpPr>
        <p:spPr>
          <a:xfrm>
            <a:off x="1097280" y="5367528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Pós-graduada em Contabilidade, Perícia e Auditoria</a:t>
            </a:r>
            <a:endParaRPr lang="en-US" sz="1200" dirty="0"/>
          </a:p>
        </p:txBody>
      </p:sp>
      <p:sp>
        <p:nvSpPr>
          <p:cNvPr id="19" name="Shape 16"/>
          <p:cNvSpPr/>
          <p:nvPr/>
        </p:nvSpPr>
        <p:spPr>
          <a:xfrm>
            <a:off x="896112" y="5870448"/>
            <a:ext cx="82296" cy="8229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0" name="Text 17"/>
          <p:cNvSpPr/>
          <p:nvPr/>
        </p:nvSpPr>
        <p:spPr>
          <a:xfrm>
            <a:off x="1097280" y="5788152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Atuação em assessoria e consultoria tributária</a:t>
            </a:r>
            <a:endParaRPr lang="en-US" sz="1200" dirty="0"/>
          </a:p>
        </p:txBody>
      </p:sp>
      <p:sp>
        <p:nvSpPr>
          <p:cNvPr id="21" name="Shape 18"/>
          <p:cNvSpPr/>
          <p:nvPr/>
        </p:nvSpPr>
        <p:spPr>
          <a:xfrm>
            <a:off x="6172200" y="2423160"/>
            <a:ext cx="5257800" cy="3794760"/>
          </a:xfrm>
          <a:prstGeom prst="roundRect">
            <a:avLst>
              <a:gd name="adj" fmla="val 2410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Shape 19"/>
          <p:cNvSpPr/>
          <p:nvPr/>
        </p:nvSpPr>
        <p:spPr>
          <a:xfrm>
            <a:off x="6492240" y="2743200"/>
            <a:ext cx="1371600" cy="1371600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3" name="Image 1" descr="/home/claude/assets2/helena_circ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2743200"/>
            <a:ext cx="1371600" cy="1371600"/>
          </a:xfrm>
          <a:prstGeom prst="rect">
            <a:avLst/>
          </a:prstGeom>
        </p:spPr>
      </p:pic>
      <p:sp>
        <p:nvSpPr>
          <p:cNvPr id="24" name="Text 20"/>
          <p:cNvSpPr/>
          <p:nvPr/>
        </p:nvSpPr>
        <p:spPr>
          <a:xfrm>
            <a:off x="8046720" y="2807208"/>
            <a:ext cx="3154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Helena Borges</a:t>
            </a:r>
            <a:endParaRPr lang="en-US" sz="2000" dirty="0"/>
          </a:p>
        </p:txBody>
      </p:sp>
      <p:sp>
        <p:nvSpPr>
          <p:cNvPr id="25" name="Text 21"/>
          <p:cNvSpPr/>
          <p:nvPr/>
        </p:nvSpPr>
        <p:spPr>
          <a:xfrm>
            <a:off x="8046720" y="3264408"/>
            <a:ext cx="31546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Contadora</a:t>
            </a:r>
            <a:endParaRPr lang="en-US" sz="1400" dirty="0"/>
          </a:p>
        </p:txBody>
      </p:sp>
      <p:sp>
        <p:nvSpPr>
          <p:cNvPr id="26" name="Shape 22"/>
          <p:cNvSpPr/>
          <p:nvPr/>
        </p:nvSpPr>
        <p:spPr>
          <a:xfrm>
            <a:off x="6492240" y="4343400"/>
            <a:ext cx="4617720" cy="0"/>
          </a:xfrm>
          <a:prstGeom prst="line">
            <a:avLst/>
          </a:prstGeom>
          <a:noFill/>
          <a:ln w="9525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Shape 23"/>
          <p:cNvSpPr/>
          <p:nvPr/>
        </p:nvSpPr>
        <p:spPr>
          <a:xfrm>
            <a:off x="6519672" y="4608576"/>
            <a:ext cx="82296" cy="8229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8" name="Text 24"/>
          <p:cNvSpPr/>
          <p:nvPr/>
        </p:nvSpPr>
        <p:spPr>
          <a:xfrm>
            <a:off x="6720840" y="4526280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Contadora e Administradora</a:t>
            </a:r>
            <a:endParaRPr lang="en-US" sz="1200" dirty="0"/>
          </a:p>
        </p:txBody>
      </p:sp>
      <p:sp>
        <p:nvSpPr>
          <p:cNvPr id="29" name="Shape 25"/>
          <p:cNvSpPr/>
          <p:nvPr/>
        </p:nvSpPr>
        <p:spPr>
          <a:xfrm>
            <a:off x="6519672" y="5029200"/>
            <a:ext cx="82296" cy="8229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0" name="Text 26"/>
          <p:cNvSpPr/>
          <p:nvPr/>
        </p:nvSpPr>
        <p:spPr>
          <a:xfrm>
            <a:off x="6720840" y="4946904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Tributarista e especialista em Gestão Financeira</a:t>
            </a:r>
            <a:endParaRPr lang="en-US" sz="1200" dirty="0"/>
          </a:p>
        </p:txBody>
      </p:sp>
      <p:sp>
        <p:nvSpPr>
          <p:cNvPr id="31" name="Shape 27"/>
          <p:cNvSpPr/>
          <p:nvPr/>
        </p:nvSpPr>
        <p:spPr>
          <a:xfrm>
            <a:off x="6519672" y="5449824"/>
            <a:ext cx="82296" cy="8229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2" name="Text 28"/>
          <p:cNvSpPr/>
          <p:nvPr/>
        </p:nvSpPr>
        <p:spPr>
          <a:xfrm>
            <a:off x="6720840" y="5367528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Empresária contábil</a:t>
            </a:r>
            <a:endParaRPr lang="en-US" sz="1200" dirty="0"/>
          </a:p>
        </p:txBody>
      </p:sp>
      <p:sp>
        <p:nvSpPr>
          <p:cNvPr id="33" name="Shape 29"/>
          <p:cNvSpPr/>
          <p:nvPr/>
        </p:nvSpPr>
        <p:spPr>
          <a:xfrm>
            <a:off x="6519672" y="5870448"/>
            <a:ext cx="82296" cy="8229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4" name="Text 30"/>
          <p:cNvSpPr/>
          <p:nvPr/>
        </p:nvSpPr>
        <p:spPr>
          <a:xfrm>
            <a:off x="6720840" y="5788152"/>
            <a:ext cx="438912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0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Atuação em empresas optantes pelo Simples Nacional</a:t>
            </a:r>
            <a:endParaRPr lang="en-US" sz="1200" dirty="0"/>
          </a:p>
        </p:txBody>
      </p:sp>
      <p:sp>
        <p:nvSpPr>
          <p:cNvPr id="35" name="Shape 31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36" name="Image 2" descr="/home/claude/assets2/logo_full_lockup_transparen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" y="6579108"/>
            <a:ext cx="1417320" cy="246888"/>
          </a:xfrm>
          <a:prstGeom prst="rect">
            <a:avLst/>
          </a:prstGeom>
        </p:spPr>
      </p:pic>
      <p:sp>
        <p:nvSpPr>
          <p:cNvPr id="37" name="Text 32"/>
          <p:cNvSpPr/>
          <p:nvPr/>
        </p:nvSpPr>
        <p:spPr>
          <a:xfrm>
            <a:off x="4572000" y="6547104"/>
            <a:ext cx="35661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  •  Onboarding sem ruído</a:t>
            </a:r>
            <a:endParaRPr lang="en-US" sz="1000" dirty="0"/>
          </a:p>
        </p:txBody>
      </p:sp>
      <p:sp>
        <p:nvSpPr>
          <p:cNvPr id="38" name="Text 33"/>
          <p:cNvSpPr/>
          <p:nvPr/>
        </p:nvSpPr>
        <p:spPr>
          <a:xfrm>
            <a:off x="11368735" y="6547104"/>
            <a:ext cx="548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14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CLIENTE CHEGOU...</a:t>
            </a:r>
            <a:endParaRPr lang="en-US" sz="5000" dirty="0"/>
          </a:p>
        </p:txBody>
      </p:sp>
      <p:sp>
        <p:nvSpPr>
          <p:cNvPr id="6" name="Text 4"/>
          <p:cNvSpPr/>
          <p:nvPr/>
        </p:nvSpPr>
        <p:spPr>
          <a:xfrm>
            <a:off x="731520" y="3429000"/>
            <a:ext cx="106984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 agora?</a:t>
            </a:r>
            <a:endParaRPr lang="en-US" sz="4800" dirty="0"/>
          </a:p>
        </p:txBody>
      </p:sp>
      <p:sp>
        <p:nvSpPr>
          <p:cNvPr id="7" name="Text 5"/>
          <p:cNvSpPr/>
          <p:nvPr/>
        </p:nvSpPr>
        <p:spPr>
          <a:xfrm>
            <a:off x="1660850" y="4572000"/>
            <a:ext cx="9582538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 essa a cena mais comum em escritórios que ainda não têm um processo de onboarding estruturado.</a:t>
            </a:r>
            <a:endParaRPr lang="en-US" sz="1600" b="1" dirty="0"/>
          </a:p>
        </p:txBody>
      </p:sp>
      <p:pic>
        <p:nvPicPr>
          <p:cNvPr id="8" name="Image 0" descr="/home/claude/assets2/logo_full_lockup_transpar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008" y="5989320"/>
            <a:ext cx="201168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48640" y="45720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96012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vamos ver hoje</a:t>
            </a:r>
            <a:endParaRPr lang="en-US" sz="3200" dirty="0"/>
          </a:p>
        </p:txBody>
      </p:sp>
      <p:sp>
        <p:nvSpPr>
          <p:cNvPr id="5" name="Shape 3"/>
          <p:cNvSpPr/>
          <p:nvPr/>
        </p:nvSpPr>
        <p:spPr>
          <a:xfrm>
            <a:off x="548640" y="1920240"/>
            <a:ext cx="53492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804672" y="2066544"/>
            <a:ext cx="96012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3200" dirty="0"/>
          </a:p>
        </p:txBody>
      </p:sp>
      <p:sp>
        <p:nvSpPr>
          <p:cNvPr id="7" name="Text 5"/>
          <p:cNvSpPr/>
          <p:nvPr/>
        </p:nvSpPr>
        <p:spPr>
          <a:xfrm>
            <a:off x="1691640" y="2103120"/>
            <a:ext cx="3977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problema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1691640" y="2578608"/>
            <a:ext cx="39776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Onde nasce o ruído e o retrabalho no onboarding de clientes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6217920" y="1920240"/>
            <a:ext cx="53492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6473952" y="2066544"/>
            <a:ext cx="96012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3200" dirty="0"/>
          </a:p>
        </p:txBody>
      </p:sp>
      <p:sp>
        <p:nvSpPr>
          <p:cNvPr id="11" name="Text 9"/>
          <p:cNvSpPr/>
          <p:nvPr/>
        </p:nvSpPr>
        <p:spPr>
          <a:xfrm>
            <a:off x="7360920" y="2103120"/>
            <a:ext cx="3977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jornada completa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7360920" y="2578608"/>
            <a:ext cx="39776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lead ao pós-vendas: as 4 etapas que toda entrada precisa ter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548640" y="3502152"/>
            <a:ext cx="53492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Text 12"/>
          <p:cNvSpPr/>
          <p:nvPr/>
        </p:nvSpPr>
        <p:spPr>
          <a:xfrm>
            <a:off x="804672" y="3648456"/>
            <a:ext cx="96012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3200" dirty="0"/>
          </a:p>
        </p:txBody>
      </p:sp>
      <p:sp>
        <p:nvSpPr>
          <p:cNvPr id="15" name="Text 13"/>
          <p:cNvSpPr/>
          <p:nvPr/>
        </p:nvSpPr>
        <p:spPr>
          <a:xfrm>
            <a:off x="1691640" y="3685032"/>
            <a:ext cx="3977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Etapa a etapa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1691640" y="4160520"/>
            <a:ext cx="39776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fazer (e documentar) em cada fase, na prática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6217920" y="3502152"/>
            <a:ext cx="53492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6473952" y="3648456"/>
            <a:ext cx="96012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3200" dirty="0"/>
          </a:p>
        </p:txBody>
      </p:sp>
      <p:sp>
        <p:nvSpPr>
          <p:cNvPr id="19" name="Text 17"/>
          <p:cNvSpPr/>
          <p:nvPr/>
        </p:nvSpPr>
        <p:spPr>
          <a:xfrm>
            <a:off x="7360920" y="3685032"/>
            <a:ext cx="3977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Exemplo real</a:t>
            </a:r>
            <a:endParaRPr lang="en-US" sz="1700" dirty="0"/>
          </a:p>
        </p:txBody>
      </p:sp>
      <p:sp>
        <p:nvSpPr>
          <p:cNvPr id="20" name="Text 18"/>
          <p:cNvSpPr/>
          <p:nvPr/>
        </p:nvSpPr>
        <p:spPr>
          <a:xfrm>
            <a:off x="7360920" y="4160520"/>
            <a:ext cx="39776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Como um escritório estrutura esse fluxo, do zero ao contínuo</a:t>
            </a:r>
            <a:endParaRPr lang="en-US" sz="1300" dirty="0"/>
          </a:p>
        </p:txBody>
      </p:sp>
      <p:sp>
        <p:nvSpPr>
          <p:cNvPr id="21" name="Shape 19"/>
          <p:cNvSpPr/>
          <p:nvPr/>
        </p:nvSpPr>
        <p:spPr>
          <a:xfrm>
            <a:off x="548640" y="5084064"/>
            <a:ext cx="53492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2" name="Text 20"/>
          <p:cNvSpPr/>
          <p:nvPr/>
        </p:nvSpPr>
        <p:spPr>
          <a:xfrm>
            <a:off x="804672" y="5230368"/>
            <a:ext cx="96012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3200" dirty="0"/>
          </a:p>
        </p:txBody>
      </p:sp>
      <p:sp>
        <p:nvSpPr>
          <p:cNvPr id="23" name="Text 21"/>
          <p:cNvSpPr/>
          <p:nvPr/>
        </p:nvSpPr>
        <p:spPr>
          <a:xfrm>
            <a:off x="1691640" y="5266944"/>
            <a:ext cx="39776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 final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1691640" y="5742432"/>
            <a:ext cx="39776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 erros mais comuns que geram retrabalho e como evitá-los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6" name="Image 0" descr="/home/claude/assets2/logo_full_lockup_transpar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6579108"/>
            <a:ext cx="1417320" cy="246888"/>
          </a:xfrm>
          <a:prstGeom prst="rect">
            <a:avLst/>
          </a:prstGeom>
        </p:spPr>
      </p:pic>
      <p:sp>
        <p:nvSpPr>
          <p:cNvPr id="27" name="Text 24"/>
          <p:cNvSpPr/>
          <p:nvPr/>
        </p:nvSpPr>
        <p:spPr>
          <a:xfrm>
            <a:off x="4572000" y="6547104"/>
            <a:ext cx="35661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  •  Onboarding sem ruído</a:t>
            </a:r>
            <a:endParaRPr lang="en-US" sz="1000" dirty="0"/>
          </a:p>
        </p:txBody>
      </p:sp>
      <p:sp>
        <p:nvSpPr>
          <p:cNvPr id="28" name="Text 25"/>
          <p:cNvSpPr/>
          <p:nvPr/>
        </p:nvSpPr>
        <p:spPr>
          <a:xfrm>
            <a:off x="11368735" y="6547104"/>
            <a:ext cx="548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516916" y="1371600"/>
            <a:ext cx="107899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2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Ruído e retrabalho não nascem no pós-venda.</a:t>
            </a:r>
            <a:endParaRPr lang="en-US" sz="2900" dirty="0"/>
          </a:p>
          <a:p>
            <a:pPr marL="0" indent="0" algn="ctr">
              <a:lnSpc>
                <a:spcPct val="105000"/>
              </a:lnSpc>
              <a:buNone/>
            </a:pPr>
            <a:r>
              <a:rPr lang="en-US" sz="2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Nascem na entrada.</a:t>
            </a:r>
            <a:endParaRPr lang="en-US" sz="2900" dirty="0"/>
          </a:p>
        </p:txBody>
      </p:sp>
      <p:sp>
        <p:nvSpPr>
          <p:cNvPr id="6" name="Shape 4"/>
          <p:cNvSpPr/>
          <p:nvPr/>
        </p:nvSpPr>
        <p:spPr>
          <a:xfrm>
            <a:off x="548640" y="3291840"/>
            <a:ext cx="2606040" cy="2377440"/>
          </a:xfrm>
          <a:prstGeom prst="roundRect">
            <a:avLst>
              <a:gd name="adj" fmla="val 307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777240" y="3547872"/>
            <a:ext cx="475488" cy="475488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777240" y="3547872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777240" y="4187952"/>
            <a:ext cx="2148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Informação perdida</a:t>
            </a:r>
            <a:endParaRPr lang="en-US" sz="1550" dirty="0"/>
          </a:p>
        </p:txBody>
      </p:sp>
      <p:sp>
        <p:nvSpPr>
          <p:cNvPr id="10" name="Text 8"/>
          <p:cNvSpPr/>
          <p:nvPr/>
        </p:nvSpPr>
        <p:spPr>
          <a:xfrm>
            <a:off x="777240" y="4736592"/>
            <a:ext cx="214884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AEBB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foi combinado na venda não chega para quem vai atender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3355848" y="3291840"/>
            <a:ext cx="2606040" cy="2377440"/>
          </a:xfrm>
          <a:prstGeom prst="roundRect">
            <a:avLst>
              <a:gd name="adj" fmla="val 307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Shape 10"/>
          <p:cNvSpPr/>
          <p:nvPr/>
        </p:nvSpPr>
        <p:spPr>
          <a:xfrm>
            <a:off x="3584448" y="3547872"/>
            <a:ext cx="475488" cy="475488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3" name="Text 11"/>
          <p:cNvSpPr/>
          <p:nvPr/>
        </p:nvSpPr>
        <p:spPr>
          <a:xfrm>
            <a:off x="3584448" y="3547872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3584448" y="4187952"/>
            <a:ext cx="2148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Documento pedido 2x</a:t>
            </a:r>
            <a:endParaRPr lang="en-US" sz="1550" dirty="0"/>
          </a:p>
        </p:txBody>
      </p:sp>
      <p:sp>
        <p:nvSpPr>
          <p:cNvPr id="15" name="Text 13"/>
          <p:cNvSpPr/>
          <p:nvPr/>
        </p:nvSpPr>
        <p:spPr>
          <a:xfrm>
            <a:off x="3584448" y="4736592"/>
            <a:ext cx="214884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AEBB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Cliente reenvia o que já tinha mandado, porque ninguém registrou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163056" y="3291840"/>
            <a:ext cx="2606040" cy="2377440"/>
          </a:xfrm>
          <a:prstGeom prst="roundRect">
            <a:avLst>
              <a:gd name="adj" fmla="val 307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Shape 15"/>
          <p:cNvSpPr/>
          <p:nvPr/>
        </p:nvSpPr>
        <p:spPr>
          <a:xfrm>
            <a:off x="6391656" y="3547872"/>
            <a:ext cx="475488" cy="475488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6391656" y="3547872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6391656" y="4187952"/>
            <a:ext cx="2148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Prazo estourado</a:t>
            </a:r>
            <a:endParaRPr lang="en-US" sz="1550" dirty="0"/>
          </a:p>
        </p:txBody>
      </p:sp>
      <p:sp>
        <p:nvSpPr>
          <p:cNvPr id="20" name="Text 18"/>
          <p:cNvSpPr/>
          <p:nvPr/>
        </p:nvSpPr>
        <p:spPr>
          <a:xfrm>
            <a:off x="6391656" y="4736592"/>
            <a:ext cx="214884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AEBB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Ninguém sabe quem é o responsável pela próxima etapa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8970264" y="3291840"/>
            <a:ext cx="2606040" cy="2377440"/>
          </a:xfrm>
          <a:prstGeom prst="roundRect">
            <a:avLst>
              <a:gd name="adj" fmla="val 307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Shape 20"/>
          <p:cNvSpPr/>
          <p:nvPr/>
        </p:nvSpPr>
        <p:spPr>
          <a:xfrm>
            <a:off x="9198864" y="3547872"/>
            <a:ext cx="475488" cy="475488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3" name="Text 21"/>
          <p:cNvSpPr/>
          <p:nvPr/>
        </p:nvSpPr>
        <p:spPr>
          <a:xfrm>
            <a:off x="9198864" y="3547872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9198864" y="4187952"/>
            <a:ext cx="2148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Cliente inseguro</a:t>
            </a:r>
            <a:endParaRPr lang="en-US" sz="1550" dirty="0"/>
          </a:p>
        </p:txBody>
      </p:sp>
      <p:sp>
        <p:nvSpPr>
          <p:cNvPr id="25" name="Text 23"/>
          <p:cNvSpPr/>
          <p:nvPr/>
        </p:nvSpPr>
        <p:spPr>
          <a:xfrm>
            <a:off x="9198864" y="4736592"/>
            <a:ext cx="214884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AEBB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 um roteiro claro, a primeira impressão já nasce de dúvida</a:t>
            </a:r>
            <a:endParaRPr lang="en-US" sz="1200" dirty="0"/>
          </a:p>
        </p:txBody>
      </p:sp>
      <p:sp>
        <p:nvSpPr>
          <p:cNvPr id="26" name="Shape 24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7" name="Image 0" descr="/home/claude/assets2/logo_full_lockup_transpar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6579108"/>
            <a:ext cx="1417320" cy="246888"/>
          </a:xfrm>
          <a:prstGeom prst="rect">
            <a:avLst/>
          </a:prstGeom>
        </p:spPr>
      </p:pic>
      <p:sp>
        <p:nvSpPr>
          <p:cNvPr id="28" name="Text 25"/>
          <p:cNvSpPr/>
          <p:nvPr/>
        </p:nvSpPr>
        <p:spPr>
          <a:xfrm>
            <a:off x="4572000" y="6547104"/>
            <a:ext cx="35661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  •  Onboarding sem ruído</a:t>
            </a:r>
            <a:endParaRPr lang="en-US" sz="1000" dirty="0"/>
          </a:p>
        </p:txBody>
      </p:sp>
      <p:sp>
        <p:nvSpPr>
          <p:cNvPr id="29" name="Text 26"/>
          <p:cNvSpPr/>
          <p:nvPr/>
        </p:nvSpPr>
        <p:spPr>
          <a:xfrm>
            <a:off x="11368735" y="6547104"/>
            <a:ext cx="548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14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56032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JORNADA DO CLIENTE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96012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lead ao pós-vendas: as 4 etapas da entrada</a:t>
            </a:r>
            <a:endParaRPr lang="en-US" sz="2700" dirty="0"/>
          </a:p>
        </p:txBody>
      </p:sp>
      <p:sp>
        <p:nvSpPr>
          <p:cNvPr id="5" name="Text 3"/>
          <p:cNvSpPr/>
          <p:nvPr/>
        </p:nvSpPr>
        <p:spPr>
          <a:xfrm>
            <a:off x="548640" y="1508760"/>
            <a:ext cx="107899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etapa só começa quando a anterior termina, e termina com uma entrega registrada, não com uma conversa informal.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548640" y="2148840"/>
            <a:ext cx="2423160" cy="3383280"/>
          </a:xfrm>
          <a:prstGeom prst="roundRect">
            <a:avLst>
              <a:gd name="adj" fmla="val 3396"/>
            </a:avLst>
          </a:prstGeom>
          <a:solidFill>
            <a:srgbClr val="1D4A8C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1449324" y="2441448"/>
            <a:ext cx="621792" cy="62179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1449324" y="2441448"/>
            <a:ext cx="62179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713232" y="3264408"/>
            <a:ext cx="2093976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 chegou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713232" y="3739896"/>
            <a:ext cx="209397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onde veio?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868680" y="4178808"/>
            <a:ext cx="1783080" cy="0"/>
          </a:xfrm>
          <a:prstGeom prst="line">
            <a:avLst/>
          </a:prstGeom>
          <a:noFill/>
          <a:ln w="9525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749808" y="4325112"/>
            <a:ext cx="2020824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5000"/>
              </a:lnSpc>
              <a:buNone/>
            </a:pPr>
            <a:r>
              <a:rPr lang="en-US" sz="1150" dirty="0">
                <a:solidFill>
                  <a:srgbClr val="E4E9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Indicação, site, redes sociais ou evento: a origem é registrada desde o primeiro contato.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3026664" y="3730752"/>
            <a:ext cx="347472" cy="219456"/>
          </a:xfrm>
          <a:prstGeom prst="rightArrow">
            <a:avLst/>
          </a:prstGeom>
          <a:solidFill>
            <a:srgbClr val="D9E2E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Shape 12"/>
          <p:cNvSpPr/>
          <p:nvPr/>
        </p:nvSpPr>
        <p:spPr>
          <a:xfrm>
            <a:off x="3429000" y="2148840"/>
            <a:ext cx="2423160" cy="3383280"/>
          </a:xfrm>
          <a:prstGeom prst="roundRect">
            <a:avLst>
              <a:gd name="adj" fmla="val 3396"/>
            </a:avLst>
          </a:prstGeom>
          <a:solidFill>
            <a:srgbClr val="163A7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Shape 13"/>
          <p:cNvSpPr/>
          <p:nvPr/>
        </p:nvSpPr>
        <p:spPr>
          <a:xfrm>
            <a:off x="4329684" y="2441448"/>
            <a:ext cx="621792" cy="62179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6" name="Text 14"/>
          <p:cNvSpPr/>
          <p:nvPr/>
        </p:nvSpPr>
        <p:spPr>
          <a:xfrm>
            <a:off x="4329684" y="2441448"/>
            <a:ext cx="62179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3593592" y="3264408"/>
            <a:ext cx="2093976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Comercial fechou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3593592" y="3739896"/>
            <a:ext cx="209397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Venda + repasse</a:t>
            </a:r>
            <a:endParaRPr lang="en-US" sz="1250" dirty="0"/>
          </a:p>
        </p:txBody>
      </p:sp>
      <p:sp>
        <p:nvSpPr>
          <p:cNvPr id="19" name="Shape 17"/>
          <p:cNvSpPr/>
          <p:nvPr/>
        </p:nvSpPr>
        <p:spPr>
          <a:xfrm>
            <a:off x="3749040" y="4178808"/>
            <a:ext cx="1783080" cy="0"/>
          </a:xfrm>
          <a:prstGeom prst="line">
            <a:avLst/>
          </a:prstGeom>
          <a:noFill/>
          <a:ln w="9525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Text 18"/>
          <p:cNvSpPr/>
          <p:nvPr/>
        </p:nvSpPr>
        <p:spPr>
          <a:xfrm>
            <a:off x="3630168" y="4325112"/>
            <a:ext cx="2020824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5000"/>
              </a:lnSpc>
              <a:buNone/>
            </a:pPr>
            <a:r>
              <a:rPr lang="en-US" sz="1150" dirty="0">
                <a:solidFill>
                  <a:srgbClr val="E4E9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Proposta aceita e um repasse formal de informações para quem vai operar a conta.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5907024" y="3730752"/>
            <a:ext cx="347472" cy="219456"/>
          </a:xfrm>
          <a:prstGeom prst="rightArrow">
            <a:avLst/>
          </a:prstGeom>
          <a:solidFill>
            <a:srgbClr val="D9E2E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2" name="Shape 20"/>
          <p:cNvSpPr/>
          <p:nvPr/>
        </p:nvSpPr>
        <p:spPr>
          <a:xfrm>
            <a:off x="6309360" y="2148840"/>
            <a:ext cx="2423160" cy="3383280"/>
          </a:xfrm>
          <a:prstGeom prst="roundRect">
            <a:avLst>
              <a:gd name="adj" fmla="val 3396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3" name="Shape 21"/>
          <p:cNvSpPr/>
          <p:nvPr/>
        </p:nvSpPr>
        <p:spPr>
          <a:xfrm>
            <a:off x="7210044" y="2441448"/>
            <a:ext cx="621792" cy="62179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4" name="Text 22"/>
          <p:cNvSpPr/>
          <p:nvPr/>
        </p:nvSpPr>
        <p:spPr>
          <a:xfrm>
            <a:off x="7210044" y="2441448"/>
            <a:ext cx="62179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400" dirty="0"/>
          </a:p>
        </p:txBody>
      </p:sp>
      <p:sp>
        <p:nvSpPr>
          <p:cNvPr id="25" name="Text 23"/>
          <p:cNvSpPr/>
          <p:nvPr/>
        </p:nvSpPr>
        <p:spPr>
          <a:xfrm>
            <a:off x="6473952" y="3264408"/>
            <a:ext cx="2093976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Cliente entrou</a:t>
            </a:r>
            <a:endParaRPr lang="en-US" sz="1700" dirty="0"/>
          </a:p>
        </p:txBody>
      </p:sp>
      <p:sp>
        <p:nvSpPr>
          <p:cNvPr id="26" name="Text 24"/>
          <p:cNvSpPr/>
          <p:nvPr/>
        </p:nvSpPr>
        <p:spPr>
          <a:xfrm>
            <a:off x="6473952" y="3739896"/>
            <a:ext cx="209397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Contrato e faturamento</a:t>
            </a:r>
            <a:endParaRPr lang="en-US" sz="1250" dirty="0"/>
          </a:p>
        </p:txBody>
      </p:sp>
      <p:sp>
        <p:nvSpPr>
          <p:cNvPr id="27" name="Shape 25"/>
          <p:cNvSpPr/>
          <p:nvPr/>
        </p:nvSpPr>
        <p:spPr>
          <a:xfrm>
            <a:off x="6629400" y="4178808"/>
            <a:ext cx="1783080" cy="0"/>
          </a:xfrm>
          <a:prstGeom prst="line">
            <a:avLst/>
          </a:prstGeom>
          <a:noFill/>
          <a:ln w="9525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Text 26"/>
          <p:cNvSpPr/>
          <p:nvPr/>
        </p:nvSpPr>
        <p:spPr>
          <a:xfrm>
            <a:off x="6510528" y="4325112"/>
            <a:ext cx="2020824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5000"/>
              </a:lnSpc>
              <a:buNone/>
            </a:pPr>
            <a:r>
              <a:rPr lang="en-US" sz="1150" dirty="0">
                <a:solidFill>
                  <a:srgbClr val="E4E9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Contrato assinado, cadastro completo e primeira fatura emitida, sem pendência solta.</a:t>
            </a:r>
            <a:endParaRPr lang="en-US" sz="1150" dirty="0"/>
          </a:p>
        </p:txBody>
      </p:sp>
      <p:sp>
        <p:nvSpPr>
          <p:cNvPr id="29" name="Shape 27"/>
          <p:cNvSpPr/>
          <p:nvPr/>
        </p:nvSpPr>
        <p:spPr>
          <a:xfrm>
            <a:off x="8787384" y="3730752"/>
            <a:ext cx="347472" cy="219456"/>
          </a:xfrm>
          <a:prstGeom prst="rightArrow">
            <a:avLst/>
          </a:prstGeom>
          <a:solidFill>
            <a:srgbClr val="D9E2E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0" name="Shape 28"/>
          <p:cNvSpPr/>
          <p:nvPr/>
        </p:nvSpPr>
        <p:spPr>
          <a:xfrm>
            <a:off x="9189720" y="2148840"/>
            <a:ext cx="2423160" cy="3383280"/>
          </a:xfrm>
          <a:prstGeom prst="roundRect">
            <a:avLst>
              <a:gd name="adj" fmla="val 3396"/>
            </a:avLst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1" name="Shape 29"/>
          <p:cNvSpPr/>
          <p:nvPr/>
        </p:nvSpPr>
        <p:spPr>
          <a:xfrm>
            <a:off x="10090404" y="2441448"/>
            <a:ext cx="621792" cy="62179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2" name="Text 30"/>
          <p:cNvSpPr/>
          <p:nvPr/>
        </p:nvSpPr>
        <p:spPr>
          <a:xfrm>
            <a:off x="10090404" y="2441448"/>
            <a:ext cx="62179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400" dirty="0"/>
          </a:p>
        </p:txBody>
      </p:sp>
      <p:sp>
        <p:nvSpPr>
          <p:cNvPr id="33" name="Text 31"/>
          <p:cNvSpPr/>
          <p:nvPr/>
        </p:nvSpPr>
        <p:spPr>
          <a:xfrm>
            <a:off x="9354312" y="3264408"/>
            <a:ext cx="2093976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Pós-vendas</a:t>
            </a:r>
            <a:endParaRPr lang="en-US" sz="1700" dirty="0"/>
          </a:p>
        </p:txBody>
      </p:sp>
      <p:sp>
        <p:nvSpPr>
          <p:cNvPr id="34" name="Text 32"/>
          <p:cNvSpPr/>
          <p:nvPr/>
        </p:nvSpPr>
        <p:spPr>
          <a:xfrm>
            <a:off x="9354312" y="3739896"/>
            <a:ext cx="209397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Jornada contínua</a:t>
            </a:r>
            <a:endParaRPr lang="en-US" sz="1250" dirty="0"/>
          </a:p>
        </p:txBody>
      </p:sp>
      <p:sp>
        <p:nvSpPr>
          <p:cNvPr id="35" name="Shape 33"/>
          <p:cNvSpPr/>
          <p:nvPr/>
        </p:nvSpPr>
        <p:spPr>
          <a:xfrm>
            <a:off x="9509760" y="4178808"/>
            <a:ext cx="1783080" cy="0"/>
          </a:xfrm>
          <a:prstGeom prst="line">
            <a:avLst/>
          </a:prstGeom>
          <a:noFill/>
          <a:ln w="9525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6" name="Text 34"/>
          <p:cNvSpPr/>
          <p:nvPr/>
        </p:nvSpPr>
        <p:spPr>
          <a:xfrm>
            <a:off x="9390888" y="4325112"/>
            <a:ext cx="2020824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5000"/>
              </a:lnSpc>
              <a:buNone/>
            </a:pPr>
            <a:r>
              <a:rPr lang="en-US" sz="1150" dirty="0">
                <a:solidFill>
                  <a:srgbClr val="E4E9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Onboarding não termina aqui: vira acompanhamento e relacionamento contínuo.</a:t>
            </a:r>
            <a:endParaRPr lang="en-US" sz="1150" dirty="0"/>
          </a:p>
        </p:txBody>
      </p:sp>
      <p:sp>
        <p:nvSpPr>
          <p:cNvPr id="37" name="Text 35"/>
          <p:cNvSpPr/>
          <p:nvPr/>
        </p:nvSpPr>
        <p:spPr>
          <a:xfrm>
            <a:off x="548640" y="57607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Slide-guia da apresentação: mantenha essas 4 etapas visíveis em todo o restante do processo.</a:t>
            </a:r>
            <a:endParaRPr lang="en-US" sz="1150" dirty="0"/>
          </a:p>
        </p:txBody>
      </p:sp>
      <p:sp>
        <p:nvSpPr>
          <p:cNvPr id="38" name="Shape 36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39" name="Image 0" descr="/home/claude/assets2/logo_full_lockup_transpar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6579108"/>
            <a:ext cx="1417320" cy="246888"/>
          </a:xfrm>
          <a:prstGeom prst="rect">
            <a:avLst/>
          </a:prstGeom>
        </p:spPr>
      </p:pic>
      <p:sp>
        <p:nvSpPr>
          <p:cNvPr id="40" name="Text 37"/>
          <p:cNvSpPr/>
          <p:nvPr/>
        </p:nvSpPr>
        <p:spPr>
          <a:xfrm>
            <a:off x="4572000" y="6547104"/>
            <a:ext cx="35661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  •  Onboarding sem ruído</a:t>
            </a:r>
            <a:endParaRPr lang="en-US" sz="1000" dirty="0"/>
          </a:p>
        </p:txBody>
      </p:sp>
      <p:sp>
        <p:nvSpPr>
          <p:cNvPr id="41" name="Text 38"/>
          <p:cNvSpPr/>
          <p:nvPr/>
        </p:nvSpPr>
        <p:spPr>
          <a:xfrm>
            <a:off x="11368735" y="6547104"/>
            <a:ext cx="548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14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2651760" y="502920"/>
            <a:ext cx="822960" cy="822960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2651760" y="502920"/>
            <a:ext cx="8229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502920" y="155448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150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ETAPA 1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02920" y="1920240"/>
            <a:ext cx="301752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2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 chegou.</a:t>
            </a:r>
            <a:endParaRPr lang="en-US" sz="29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2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onde?</a:t>
            </a:r>
            <a:endParaRPr lang="en-US" sz="2900" dirty="0"/>
          </a:p>
        </p:txBody>
      </p:sp>
      <p:sp>
        <p:nvSpPr>
          <p:cNvPr id="7" name="Text 5"/>
          <p:cNvSpPr/>
          <p:nvPr/>
        </p:nvSpPr>
        <p:spPr>
          <a:xfrm>
            <a:off x="502920" y="3520440"/>
            <a:ext cx="301752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Registrar a origem do lead não é burocracia: é o dado que mostra o que está funcionando e o que vai orientar a conversa comercial.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434840" y="640080"/>
            <a:ext cx="7223760" cy="1280160"/>
          </a:xfrm>
          <a:prstGeom prst="roundRect">
            <a:avLst>
              <a:gd name="adj" fmla="val 5714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9" name="Shape 7"/>
          <p:cNvSpPr/>
          <p:nvPr/>
        </p:nvSpPr>
        <p:spPr>
          <a:xfrm>
            <a:off x="4690872" y="1051560"/>
            <a:ext cx="457200" cy="457200"/>
          </a:xfrm>
          <a:prstGeom prst="roundRect">
            <a:avLst>
              <a:gd name="adj" fmla="val 16000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4690872" y="105156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5367528" y="786384"/>
            <a:ext cx="60350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Indicação</a:t>
            </a:r>
            <a:endParaRPr lang="en-US" sz="1650" dirty="0"/>
          </a:p>
        </p:txBody>
      </p:sp>
      <p:sp>
        <p:nvSpPr>
          <p:cNvPr id="12" name="Text 10"/>
          <p:cNvSpPr/>
          <p:nvPr/>
        </p:nvSpPr>
        <p:spPr>
          <a:xfrm>
            <a:off x="5367528" y="1188720"/>
            <a:ext cx="60350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Cliente ou parceiro atual recomendou o escritório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4434840" y="2048256"/>
            <a:ext cx="7223760" cy="1280160"/>
          </a:xfrm>
          <a:prstGeom prst="roundRect">
            <a:avLst>
              <a:gd name="adj" fmla="val 5714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Shape 12"/>
          <p:cNvSpPr/>
          <p:nvPr/>
        </p:nvSpPr>
        <p:spPr>
          <a:xfrm>
            <a:off x="4690872" y="2459736"/>
            <a:ext cx="457200" cy="457200"/>
          </a:xfrm>
          <a:prstGeom prst="roundRect">
            <a:avLst>
              <a:gd name="adj" fmla="val 16000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4690872" y="2459736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5367528" y="2194560"/>
            <a:ext cx="60350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Site / formulário</a:t>
            </a:r>
            <a:endParaRPr lang="en-US" sz="1650" dirty="0"/>
          </a:p>
        </p:txBody>
      </p:sp>
      <p:sp>
        <p:nvSpPr>
          <p:cNvPr id="17" name="Text 15"/>
          <p:cNvSpPr/>
          <p:nvPr/>
        </p:nvSpPr>
        <p:spPr>
          <a:xfrm>
            <a:off x="5367528" y="2596896"/>
            <a:ext cx="60350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Preencheu um formulário de contato ou orçamento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4434840" y="3456432"/>
            <a:ext cx="7223760" cy="1280160"/>
          </a:xfrm>
          <a:prstGeom prst="roundRect">
            <a:avLst>
              <a:gd name="adj" fmla="val 5714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9" name="Shape 17"/>
          <p:cNvSpPr/>
          <p:nvPr/>
        </p:nvSpPr>
        <p:spPr>
          <a:xfrm>
            <a:off x="4690872" y="3867912"/>
            <a:ext cx="457200" cy="457200"/>
          </a:xfrm>
          <a:prstGeom prst="roundRect">
            <a:avLst>
              <a:gd name="adj" fmla="val 16000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0" name="Text 18"/>
          <p:cNvSpPr/>
          <p:nvPr/>
        </p:nvSpPr>
        <p:spPr>
          <a:xfrm>
            <a:off x="4690872" y="386791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5367528" y="3602736"/>
            <a:ext cx="60350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Redes sociais</a:t>
            </a:r>
            <a:endParaRPr lang="en-US" sz="1650" dirty="0"/>
          </a:p>
        </p:txBody>
      </p:sp>
      <p:sp>
        <p:nvSpPr>
          <p:cNvPr id="22" name="Text 20"/>
          <p:cNvSpPr/>
          <p:nvPr/>
        </p:nvSpPr>
        <p:spPr>
          <a:xfrm>
            <a:off x="5367528" y="4005072"/>
            <a:ext cx="60350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Veio de um conteúdo, anúncio ou perfil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4434840" y="4864608"/>
            <a:ext cx="7223760" cy="1280160"/>
          </a:xfrm>
          <a:prstGeom prst="roundRect">
            <a:avLst>
              <a:gd name="adj" fmla="val 5714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4" name="Shape 22"/>
          <p:cNvSpPr/>
          <p:nvPr/>
        </p:nvSpPr>
        <p:spPr>
          <a:xfrm>
            <a:off x="4690872" y="5276088"/>
            <a:ext cx="457200" cy="457200"/>
          </a:xfrm>
          <a:prstGeom prst="roundRect">
            <a:avLst>
              <a:gd name="adj" fmla="val 16000"/>
            </a:avLst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5" name="Text 23"/>
          <p:cNvSpPr/>
          <p:nvPr/>
        </p:nvSpPr>
        <p:spPr>
          <a:xfrm>
            <a:off x="4690872" y="527608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5367528" y="5010912"/>
            <a:ext cx="60350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Campanha / Eventos</a:t>
            </a:r>
            <a:endParaRPr lang="en-US" sz="1650" dirty="0"/>
          </a:p>
        </p:txBody>
      </p:sp>
      <p:sp>
        <p:nvSpPr>
          <p:cNvPr id="27" name="Text 25"/>
          <p:cNvSpPr/>
          <p:nvPr/>
        </p:nvSpPr>
        <p:spPr>
          <a:xfrm>
            <a:off x="5367528" y="5413248"/>
            <a:ext cx="60350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Conheceu em campanha de vendas, feira ou ação comercial</a:t>
            </a:r>
            <a:endParaRPr lang="en-US" sz="1250" dirty="0"/>
          </a:p>
        </p:txBody>
      </p:sp>
      <p:sp>
        <p:nvSpPr>
          <p:cNvPr id="28" name="Shape 26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9" name="Image 0" descr="/home/claude/assets2/logo_full_lockup_transpar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6579108"/>
            <a:ext cx="1417320" cy="246888"/>
          </a:xfrm>
          <a:prstGeom prst="rect">
            <a:avLst/>
          </a:prstGeom>
        </p:spPr>
      </p:pic>
      <p:sp>
        <p:nvSpPr>
          <p:cNvPr id="30" name="Text 27"/>
          <p:cNvSpPr/>
          <p:nvPr/>
        </p:nvSpPr>
        <p:spPr>
          <a:xfrm>
            <a:off x="4572000" y="6547104"/>
            <a:ext cx="35661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  •  Onboarding sem ruído</a:t>
            </a:r>
            <a:endParaRPr lang="en-US" sz="1000" dirty="0"/>
          </a:p>
        </p:txBody>
      </p:sp>
      <p:sp>
        <p:nvSpPr>
          <p:cNvPr id="31" name="Text 28"/>
          <p:cNvSpPr/>
          <p:nvPr/>
        </p:nvSpPr>
        <p:spPr>
          <a:xfrm>
            <a:off x="11368735" y="6547104"/>
            <a:ext cx="548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14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2651760" y="502920"/>
            <a:ext cx="822960" cy="822960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2651760" y="502920"/>
            <a:ext cx="8229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502920" y="155448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150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ETAPA 2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02920" y="1920240"/>
            <a:ext cx="301752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2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Comercial</a:t>
            </a:r>
            <a:endParaRPr lang="en-US" sz="29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2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fechou a venda</a:t>
            </a:r>
            <a:endParaRPr lang="en-US" sz="2900" dirty="0"/>
          </a:p>
        </p:txBody>
      </p:sp>
      <p:sp>
        <p:nvSpPr>
          <p:cNvPr id="7" name="Text 5"/>
          <p:cNvSpPr/>
          <p:nvPr/>
        </p:nvSpPr>
        <p:spPr>
          <a:xfrm>
            <a:off x="502920" y="3520440"/>
            <a:ext cx="301752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maior ponto de perda de informação do onboarding é a passagem do cliente do comercial para a operação. Essa passagem precisa ser uma entrega formal e registrada, não um repasse informal de corredor.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434840" y="640080"/>
            <a:ext cx="7223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precisa sair do comercial e chegar na operação</a:t>
            </a:r>
            <a:endParaRPr lang="en-US" sz="1800" dirty="0"/>
          </a:p>
        </p:txBody>
      </p:sp>
      <p:sp>
        <p:nvSpPr>
          <p:cNvPr id="9" name="Shape 7"/>
          <p:cNvSpPr/>
          <p:nvPr/>
        </p:nvSpPr>
        <p:spPr>
          <a:xfrm>
            <a:off x="4434840" y="1371600"/>
            <a:ext cx="7223760" cy="804672"/>
          </a:xfrm>
          <a:prstGeom prst="roundRect">
            <a:avLst>
              <a:gd name="adj" fmla="val 795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0" name="Shape 8"/>
          <p:cNvSpPr/>
          <p:nvPr/>
        </p:nvSpPr>
        <p:spPr>
          <a:xfrm>
            <a:off x="4663440" y="1600200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1" name="Text 9"/>
          <p:cNvSpPr/>
          <p:nvPr/>
        </p:nvSpPr>
        <p:spPr>
          <a:xfrm>
            <a:off x="4663440" y="1600200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193792" y="1371600"/>
            <a:ext cx="635508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Ficha com dados cadastrais completos do cliente</a:t>
            </a:r>
            <a:endParaRPr lang="en-US" sz="1450" dirty="0"/>
          </a:p>
        </p:txBody>
      </p:sp>
      <p:sp>
        <p:nvSpPr>
          <p:cNvPr id="13" name="Shape 11"/>
          <p:cNvSpPr/>
          <p:nvPr/>
        </p:nvSpPr>
        <p:spPr>
          <a:xfrm>
            <a:off x="4434840" y="2304288"/>
            <a:ext cx="7223760" cy="804672"/>
          </a:xfrm>
          <a:prstGeom prst="roundRect">
            <a:avLst>
              <a:gd name="adj" fmla="val 795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Shape 12"/>
          <p:cNvSpPr/>
          <p:nvPr/>
        </p:nvSpPr>
        <p:spPr>
          <a:xfrm>
            <a:off x="4663440" y="2532888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4663440" y="2532888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5193792" y="2304288"/>
            <a:ext cx="635508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Escopo exato do que foi vendido (serviços e prazos)</a:t>
            </a:r>
            <a:endParaRPr lang="en-US" sz="1450" dirty="0"/>
          </a:p>
        </p:txBody>
      </p:sp>
      <p:sp>
        <p:nvSpPr>
          <p:cNvPr id="17" name="Shape 15"/>
          <p:cNvSpPr/>
          <p:nvPr/>
        </p:nvSpPr>
        <p:spPr>
          <a:xfrm>
            <a:off x="4434840" y="3236976"/>
            <a:ext cx="7223760" cy="804672"/>
          </a:xfrm>
          <a:prstGeom prst="roundRect">
            <a:avLst>
              <a:gd name="adj" fmla="val 795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Shape 16"/>
          <p:cNvSpPr/>
          <p:nvPr/>
        </p:nvSpPr>
        <p:spPr>
          <a:xfrm>
            <a:off x="4663440" y="3465576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9" name="Text 17"/>
          <p:cNvSpPr/>
          <p:nvPr/>
        </p:nvSpPr>
        <p:spPr>
          <a:xfrm>
            <a:off x="4663440" y="3465576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5193792" y="3236976"/>
            <a:ext cx="635508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Condições comerciais: valor, forma e data de pagamento</a:t>
            </a:r>
            <a:endParaRPr lang="en-US" sz="1450" dirty="0"/>
          </a:p>
        </p:txBody>
      </p:sp>
      <p:sp>
        <p:nvSpPr>
          <p:cNvPr id="21" name="Shape 19"/>
          <p:cNvSpPr/>
          <p:nvPr/>
        </p:nvSpPr>
        <p:spPr>
          <a:xfrm>
            <a:off x="4434840" y="4169664"/>
            <a:ext cx="7223760" cy="804672"/>
          </a:xfrm>
          <a:prstGeom prst="roundRect">
            <a:avLst>
              <a:gd name="adj" fmla="val 795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2" name="Shape 20"/>
          <p:cNvSpPr/>
          <p:nvPr/>
        </p:nvSpPr>
        <p:spPr>
          <a:xfrm>
            <a:off x="4663440" y="4398264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3" name="Text 21"/>
          <p:cNvSpPr/>
          <p:nvPr/>
        </p:nvSpPr>
        <p:spPr>
          <a:xfrm>
            <a:off x="4663440" y="4398264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500" dirty="0"/>
          </a:p>
        </p:txBody>
      </p:sp>
      <p:sp>
        <p:nvSpPr>
          <p:cNvPr id="24" name="Text 22"/>
          <p:cNvSpPr/>
          <p:nvPr/>
        </p:nvSpPr>
        <p:spPr>
          <a:xfrm>
            <a:off x="5193792" y="4169664"/>
            <a:ext cx="635508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Expectativas combinadas verbalmente com o cliente</a:t>
            </a:r>
            <a:endParaRPr lang="en-US" sz="1450" dirty="0"/>
          </a:p>
        </p:txBody>
      </p:sp>
      <p:sp>
        <p:nvSpPr>
          <p:cNvPr id="25" name="Shape 23"/>
          <p:cNvSpPr/>
          <p:nvPr/>
        </p:nvSpPr>
        <p:spPr>
          <a:xfrm>
            <a:off x="4434840" y="5102352"/>
            <a:ext cx="7223760" cy="804672"/>
          </a:xfrm>
          <a:prstGeom prst="roundRect">
            <a:avLst>
              <a:gd name="adj" fmla="val 795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6" name="Shape 24"/>
          <p:cNvSpPr/>
          <p:nvPr/>
        </p:nvSpPr>
        <p:spPr>
          <a:xfrm>
            <a:off x="4663440" y="5330952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7" name="Text 25"/>
          <p:cNvSpPr/>
          <p:nvPr/>
        </p:nvSpPr>
        <p:spPr>
          <a:xfrm>
            <a:off x="4663440" y="5330952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500" dirty="0"/>
          </a:p>
        </p:txBody>
      </p:sp>
      <p:sp>
        <p:nvSpPr>
          <p:cNvPr id="28" name="Text 26"/>
          <p:cNvSpPr/>
          <p:nvPr/>
        </p:nvSpPr>
        <p:spPr>
          <a:xfrm>
            <a:off x="5193792" y="5102352"/>
            <a:ext cx="635508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Nome do responsável interno que assume a conta a partir daqui</a:t>
            </a:r>
            <a:endParaRPr lang="en-US" sz="1450" dirty="0"/>
          </a:p>
        </p:txBody>
      </p:sp>
      <p:sp>
        <p:nvSpPr>
          <p:cNvPr id="29" name="Shape 27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30" name="Image 0" descr="/home/claude/assets2/logo_full_lockup_transpar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6579108"/>
            <a:ext cx="1417320" cy="246888"/>
          </a:xfrm>
          <a:prstGeom prst="rect">
            <a:avLst/>
          </a:prstGeom>
        </p:spPr>
      </p:pic>
      <p:sp>
        <p:nvSpPr>
          <p:cNvPr id="31" name="Text 28"/>
          <p:cNvSpPr/>
          <p:nvPr/>
        </p:nvSpPr>
        <p:spPr>
          <a:xfrm>
            <a:off x="4572000" y="6547104"/>
            <a:ext cx="35661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  •  Onboarding sem ruído</a:t>
            </a:r>
            <a:endParaRPr lang="en-US" sz="1000" dirty="0"/>
          </a:p>
        </p:txBody>
      </p:sp>
      <p:sp>
        <p:nvSpPr>
          <p:cNvPr id="32" name="Text 29"/>
          <p:cNvSpPr/>
          <p:nvPr/>
        </p:nvSpPr>
        <p:spPr>
          <a:xfrm>
            <a:off x="11368735" y="6547104"/>
            <a:ext cx="548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14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931920" cy="6858000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2651760" y="502920"/>
            <a:ext cx="822960" cy="822960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2651760" y="502920"/>
            <a:ext cx="8229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502920" y="155448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150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ETAPA 3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02920" y="1920240"/>
            <a:ext cx="3017520" cy="1737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Cliente entrou:</a:t>
            </a:r>
            <a:endParaRPr lang="en-US" sz="26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contrato e</a:t>
            </a:r>
            <a:endParaRPr lang="en-US" sz="26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faturamento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502920" y="3840480"/>
            <a:ext cx="301752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 aqui que o processo vira oficial: assinatura, cadastro completo e emissão da primeira fatura, sem pendência solta para trás.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434840" y="640080"/>
            <a:ext cx="7223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 mínimo de entrada</a:t>
            </a:r>
            <a:endParaRPr lang="en-US" sz="1800" dirty="0"/>
          </a:p>
        </p:txBody>
      </p:sp>
      <p:sp>
        <p:nvSpPr>
          <p:cNvPr id="9" name="Shape 7"/>
          <p:cNvSpPr/>
          <p:nvPr/>
        </p:nvSpPr>
        <p:spPr>
          <a:xfrm>
            <a:off x="4434840" y="1325880"/>
            <a:ext cx="2331720" cy="4434840"/>
          </a:xfrm>
          <a:prstGeom prst="roundRect">
            <a:avLst>
              <a:gd name="adj" fmla="val 3137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0" name="Shape 8"/>
          <p:cNvSpPr/>
          <p:nvPr/>
        </p:nvSpPr>
        <p:spPr>
          <a:xfrm>
            <a:off x="4434840" y="1325880"/>
            <a:ext cx="2331720" cy="502920"/>
          </a:xfrm>
          <a:prstGeom prst="roundRect">
            <a:avLst>
              <a:gd name="adj" fmla="val 14545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1" name="Text 9"/>
          <p:cNvSpPr/>
          <p:nvPr/>
        </p:nvSpPr>
        <p:spPr>
          <a:xfrm>
            <a:off x="4434840" y="1325880"/>
            <a:ext cx="2331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Documentação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4599432" y="2039112"/>
            <a:ext cx="200253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Contrato assinado (físico ou digital)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4599432" y="3246120"/>
            <a:ext cx="200253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Documentos societários / cadastrais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4599432" y="4453128"/>
            <a:ext cx="200253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Procurações, se aplicável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6876288" y="1325880"/>
            <a:ext cx="2331720" cy="4434840"/>
          </a:xfrm>
          <a:prstGeom prst="roundRect">
            <a:avLst>
              <a:gd name="adj" fmla="val 3137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6" name="Shape 14"/>
          <p:cNvSpPr/>
          <p:nvPr/>
        </p:nvSpPr>
        <p:spPr>
          <a:xfrm>
            <a:off x="6876288" y="1325880"/>
            <a:ext cx="2331720" cy="502920"/>
          </a:xfrm>
          <a:prstGeom prst="roundRect">
            <a:avLst>
              <a:gd name="adj" fmla="val 14545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7" name="Text 15"/>
          <p:cNvSpPr/>
          <p:nvPr/>
        </p:nvSpPr>
        <p:spPr>
          <a:xfrm>
            <a:off x="6876288" y="1325880"/>
            <a:ext cx="2331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Cadastro e sistema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7040880" y="2039112"/>
            <a:ext cx="200253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Cliente cadastrado no sistema interno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7040880" y="3246120"/>
            <a:ext cx="200253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Certificado digital verificado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7040880" y="4453128"/>
            <a:ext cx="200253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Acessos e senhas provisórias gerados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9317736" y="1325880"/>
            <a:ext cx="2331720" cy="4434840"/>
          </a:xfrm>
          <a:prstGeom prst="roundRect">
            <a:avLst>
              <a:gd name="adj" fmla="val 3137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2" name="Shape 20"/>
          <p:cNvSpPr/>
          <p:nvPr/>
        </p:nvSpPr>
        <p:spPr>
          <a:xfrm>
            <a:off x="9317736" y="1325880"/>
            <a:ext cx="2331720" cy="502920"/>
          </a:xfrm>
          <a:prstGeom prst="roundRect">
            <a:avLst>
              <a:gd name="adj" fmla="val 14545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3" name="Text 21"/>
          <p:cNvSpPr/>
          <p:nvPr/>
        </p:nvSpPr>
        <p:spPr>
          <a:xfrm>
            <a:off x="9317736" y="1325880"/>
            <a:ext cx="2331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Financeiro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9482328" y="2039112"/>
            <a:ext cx="200253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Primeira fatura emitida</a:t>
            </a:r>
            <a:endParaRPr lang="en-US" sz="1150" dirty="0"/>
          </a:p>
        </p:txBody>
      </p:sp>
      <p:sp>
        <p:nvSpPr>
          <p:cNvPr id="25" name="Text 23"/>
          <p:cNvSpPr/>
          <p:nvPr/>
        </p:nvSpPr>
        <p:spPr>
          <a:xfrm>
            <a:off x="9482328" y="3246120"/>
            <a:ext cx="200253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Forma e vencimento confirmados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9482328" y="4453128"/>
            <a:ext cx="200253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Responsável financeiro identificado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4434840" y="5961888"/>
            <a:ext cx="7223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 checklist visual como este, fixado para a equipe, evita que a mesma pergunta seja feita duas vezes ao cliente.</a:t>
            </a:r>
            <a:endParaRPr lang="en-US" sz="1250" dirty="0"/>
          </a:p>
        </p:txBody>
      </p:sp>
      <p:sp>
        <p:nvSpPr>
          <p:cNvPr id="28" name="Shape 26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9" name="Image 0" descr="/home/claude/assets2/logo_full_lockup_transpar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" y="6579108"/>
            <a:ext cx="1417320" cy="246888"/>
          </a:xfrm>
          <a:prstGeom prst="rect">
            <a:avLst/>
          </a:prstGeom>
        </p:spPr>
      </p:pic>
      <p:sp>
        <p:nvSpPr>
          <p:cNvPr id="30" name="Text 27"/>
          <p:cNvSpPr/>
          <p:nvPr/>
        </p:nvSpPr>
        <p:spPr>
          <a:xfrm>
            <a:off x="4572000" y="6547104"/>
            <a:ext cx="35661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Webinar CRC-CE  •  Onboarding sem ruído</a:t>
            </a:r>
            <a:endParaRPr lang="en-US" sz="1000" dirty="0"/>
          </a:p>
        </p:txBody>
      </p:sp>
      <p:sp>
        <p:nvSpPr>
          <p:cNvPr id="31" name="Text 28"/>
          <p:cNvSpPr/>
          <p:nvPr/>
        </p:nvSpPr>
        <p:spPr>
          <a:xfrm>
            <a:off x="11368735" y="6547104"/>
            <a:ext cx="548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14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1182</Words>
  <Application>Microsoft Office PowerPoint</Application>
  <PresentationFormat>Widescreen</PresentationFormat>
  <Paragraphs>223</Paragraphs>
  <Slides>15</Slides>
  <Notes>15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Pauline Dias</cp:lastModifiedBy>
  <cp:revision>3</cp:revision>
  <dcterms:created xsi:type="dcterms:W3CDTF">2026-08-13T13:55:11Z</dcterms:created>
  <dcterms:modified xsi:type="dcterms:W3CDTF">2026-08-13T18:03:18Z</dcterms:modified>
</cp:coreProperties>
</file>