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1"/>
  </p:notesMasterIdLst>
  <p:sldIdLst>
    <p:sldId id="257" r:id="rId2"/>
    <p:sldId id="258" r:id="rId3"/>
    <p:sldId id="259" r:id="rId4"/>
    <p:sldId id="260" r:id="rId5"/>
    <p:sldId id="261" r:id="rId6"/>
    <p:sldId id="365" r:id="rId7"/>
    <p:sldId id="262" r:id="rId8"/>
    <p:sldId id="263" r:id="rId9"/>
    <p:sldId id="264" r:id="rId10"/>
    <p:sldId id="265" r:id="rId11"/>
    <p:sldId id="395" r:id="rId12"/>
    <p:sldId id="266" r:id="rId13"/>
    <p:sldId id="342" r:id="rId14"/>
    <p:sldId id="267" r:id="rId15"/>
    <p:sldId id="291" r:id="rId16"/>
    <p:sldId id="396" r:id="rId17"/>
    <p:sldId id="366" r:id="rId18"/>
    <p:sldId id="357" r:id="rId19"/>
    <p:sldId id="367" r:id="rId20"/>
    <p:sldId id="343" r:id="rId21"/>
    <p:sldId id="344" r:id="rId22"/>
    <p:sldId id="345" r:id="rId23"/>
    <p:sldId id="346" r:id="rId24"/>
    <p:sldId id="347" r:id="rId25"/>
    <p:sldId id="348" r:id="rId26"/>
    <p:sldId id="349" r:id="rId27"/>
    <p:sldId id="350" r:id="rId28"/>
    <p:sldId id="394" r:id="rId29"/>
    <p:sldId id="268" r:id="rId30"/>
    <p:sldId id="269" r:id="rId31"/>
    <p:sldId id="407" r:id="rId32"/>
    <p:sldId id="368" r:id="rId33"/>
    <p:sldId id="369" r:id="rId34"/>
    <p:sldId id="397" r:id="rId35"/>
    <p:sldId id="408" r:id="rId36"/>
    <p:sldId id="409" r:id="rId37"/>
    <p:sldId id="271" r:id="rId38"/>
    <p:sldId id="272" r:id="rId39"/>
    <p:sldId id="273" r:id="rId40"/>
    <p:sldId id="274" r:id="rId41"/>
    <p:sldId id="275" r:id="rId42"/>
    <p:sldId id="276" r:id="rId43"/>
    <p:sldId id="340" r:id="rId44"/>
    <p:sldId id="341" r:id="rId45"/>
    <p:sldId id="358" r:id="rId46"/>
    <p:sldId id="359" r:id="rId47"/>
    <p:sldId id="360" r:id="rId48"/>
    <p:sldId id="398" r:id="rId49"/>
    <p:sldId id="403" r:id="rId50"/>
    <p:sldId id="404" r:id="rId51"/>
    <p:sldId id="405" r:id="rId52"/>
    <p:sldId id="278" r:id="rId53"/>
    <p:sldId id="279" r:id="rId54"/>
    <p:sldId id="280" r:id="rId55"/>
    <p:sldId id="370" r:id="rId56"/>
    <p:sldId id="399" r:id="rId57"/>
    <p:sldId id="400" r:id="rId58"/>
    <p:sldId id="401" r:id="rId59"/>
    <p:sldId id="281" r:id="rId60"/>
    <p:sldId id="282" r:id="rId61"/>
    <p:sldId id="371" r:id="rId62"/>
    <p:sldId id="283" r:id="rId63"/>
    <p:sldId id="372" r:id="rId64"/>
    <p:sldId id="406" r:id="rId65"/>
    <p:sldId id="325" r:id="rId66"/>
    <p:sldId id="326" r:id="rId67"/>
    <p:sldId id="327" r:id="rId68"/>
    <p:sldId id="328" r:id="rId69"/>
    <p:sldId id="330" r:id="rId70"/>
    <p:sldId id="331" r:id="rId71"/>
    <p:sldId id="332" r:id="rId72"/>
    <p:sldId id="411" r:id="rId73"/>
    <p:sldId id="412" r:id="rId74"/>
    <p:sldId id="413" r:id="rId75"/>
    <p:sldId id="284" r:id="rId76"/>
    <p:sldId id="335" r:id="rId77"/>
    <p:sldId id="373" r:id="rId78"/>
    <p:sldId id="374" r:id="rId79"/>
    <p:sldId id="387" r:id="rId80"/>
    <p:sldId id="388" r:id="rId81"/>
    <p:sldId id="389" r:id="rId82"/>
    <p:sldId id="390" r:id="rId83"/>
    <p:sldId id="286" r:id="rId84"/>
    <p:sldId id="287" r:id="rId85"/>
    <p:sldId id="288" r:id="rId86"/>
    <p:sldId id="289" r:id="rId87"/>
    <p:sldId id="375" r:id="rId88"/>
    <p:sldId id="306" r:id="rId89"/>
    <p:sldId id="307" r:id="rId90"/>
    <p:sldId id="308" r:id="rId91"/>
    <p:sldId id="309" r:id="rId92"/>
    <p:sldId id="310" r:id="rId93"/>
    <p:sldId id="311" r:id="rId94"/>
    <p:sldId id="391" r:id="rId95"/>
    <p:sldId id="392" r:id="rId96"/>
    <p:sldId id="393" r:id="rId97"/>
    <p:sldId id="414" r:id="rId98"/>
    <p:sldId id="415" r:id="rId99"/>
    <p:sldId id="416" r:id="rId100"/>
    <p:sldId id="338" r:id="rId101"/>
    <p:sldId id="312" r:id="rId102"/>
    <p:sldId id="313" r:id="rId103"/>
    <p:sldId id="376" r:id="rId104"/>
    <p:sldId id="337" r:id="rId105"/>
    <p:sldId id="339" r:id="rId106"/>
    <p:sldId id="298" r:id="rId107"/>
    <p:sldId id="301" r:id="rId108"/>
    <p:sldId id="303" r:id="rId109"/>
    <p:sldId id="417" r:id="rId110"/>
    <p:sldId id="302" r:id="rId111"/>
    <p:sldId id="378" r:id="rId112"/>
    <p:sldId id="379" r:id="rId113"/>
    <p:sldId id="380" r:id="rId114"/>
    <p:sldId id="381" r:id="rId115"/>
    <p:sldId id="382" r:id="rId116"/>
    <p:sldId id="304" r:id="rId117"/>
    <p:sldId id="299" r:id="rId118"/>
    <p:sldId id="300" r:id="rId119"/>
    <p:sldId id="383" r:id="rId120"/>
    <p:sldId id="384" r:id="rId121"/>
    <p:sldId id="305" r:id="rId122"/>
    <p:sldId id="314" r:id="rId123"/>
    <p:sldId id="315" r:id="rId124"/>
    <p:sldId id="354" r:id="rId125"/>
    <p:sldId id="352" r:id="rId126"/>
    <p:sldId id="353" r:id="rId127"/>
    <p:sldId id="355" r:id="rId128"/>
    <p:sldId id="356" r:id="rId129"/>
    <p:sldId id="316" r:id="rId130"/>
    <p:sldId id="317" r:id="rId131"/>
    <p:sldId id="318" r:id="rId132"/>
    <p:sldId id="319" r:id="rId133"/>
    <p:sldId id="336" r:id="rId134"/>
    <p:sldId id="320" r:id="rId135"/>
    <p:sldId id="321" r:id="rId136"/>
    <p:sldId id="322" r:id="rId137"/>
    <p:sldId id="323" r:id="rId138"/>
    <p:sldId id="361" r:id="rId139"/>
    <p:sldId id="324" r:id="rId140"/>
    <p:sldId id="351" r:id="rId141"/>
    <p:sldId id="362" r:id="rId142"/>
    <p:sldId id="363" r:id="rId143"/>
    <p:sldId id="364" r:id="rId144"/>
    <p:sldId id="402" r:id="rId145"/>
    <p:sldId id="385" r:id="rId146"/>
    <p:sldId id="410" r:id="rId147"/>
    <p:sldId id="386" r:id="rId148"/>
    <p:sldId id="418" r:id="rId149"/>
    <p:sldId id="419" r:id="rId150"/>
    <p:sldId id="420" r:id="rId151"/>
    <p:sldId id="421" r:id="rId152"/>
    <p:sldId id="422" r:id="rId153"/>
    <p:sldId id="423" r:id="rId154"/>
    <p:sldId id="424" r:id="rId155"/>
    <p:sldId id="425" r:id="rId156"/>
    <p:sldId id="426" r:id="rId157"/>
    <p:sldId id="427" r:id="rId158"/>
    <p:sldId id="428" r:id="rId159"/>
    <p:sldId id="429" r:id="rId160"/>
    <p:sldId id="430" r:id="rId161"/>
    <p:sldId id="431" r:id="rId162"/>
    <p:sldId id="432" r:id="rId163"/>
    <p:sldId id="433" r:id="rId164"/>
    <p:sldId id="434" r:id="rId165"/>
    <p:sldId id="435" r:id="rId166"/>
    <p:sldId id="436" r:id="rId167"/>
    <p:sldId id="437" r:id="rId168"/>
    <p:sldId id="438" r:id="rId169"/>
    <p:sldId id="439" r:id="rId170"/>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4660"/>
  </p:normalViewPr>
  <p:slideViewPr>
    <p:cSldViewPr>
      <p:cViewPr varScale="1">
        <p:scale>
          <a:sx n="87" d="100"/>
          <a:sy n="87" d="100"/>
        </p:scale>
        <p:origin x="105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tableStyles" Target="tableStyles.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290238-8D86-4C96-9FDF-C30ABE073BBF}" type="datetimeFigureOut">
              <a:rPr lang="pt-BR" smtClean="0"/>
              <a:pPr/>
              <a:t>14/03/2017</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63062-3DB2-44F4-B390-03CDA1CF4CF5}" type="slidenum">
              <a:rPr lang="pt-BR" smtClean="0"/>
              <a:pPr/>
              <a:t>‹nº›</a:t>
            </a:fld>
            <a:endParaRPr lang="pt-BR"/>
          </a:p>
        </p:txBody>
      </p:sp>
    </p:spTree>
    <p:extLst>
      <p:ext uri="{BB962C8B-B14F-4D97-AF65-F5344CB8AC3E}">
        <p14:creationId xmlns:p14="http://schemas.microsoft.com/office/powerpoint/2010/main" val="3107399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10" name="Triângulo retângulo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ítulo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pt-BR" smtClean="0"/>
              <a:t>Clique para editar o estilo do título mestre</a:t>
            </a:r>
            <a:endParaRPr kumimoji="0" lang="en-US"/>
          </a:p>
        </p:txBody>
      </p:sp>
      <p:sp>
        <p:nvSpPr>
          <p:cNvPr id="17" name="Subtítulo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BR" smtClean="0"/>
              <a:t>Clique para editar o estilo do subtítulo mestre</a:t>
            </a:r>
            <a:endParaRPr kumimoji="0" lang="en-US"/>
          </a:p>
        </p:txBody>
      </p:sp>
      <p:grpSp>
        <p:nvGrpSpPr>
          <p:cNvPr id="2" name="Grupo 1"/>
          <p:cNvGrpSpPr/>
          <p:nvPr/>
        </p:nvGrpSpPr>
        <p:grpSpPr>
          <a:xfrm>
            <a:off x="-3765" y="4953000"/>
            <a:ext cx="9147765" cy="1912088"/>
            <a:chOff x="-3765" y="4832896"/>
            <a:chExt cx="9147765" cy="2032192"/>
          </a:xfrm>
        </p:grpSpPr>
        <p:sp>
          <p:nvSpPr>
            <p:cNvPr id="7" name="Forma liv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a liv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a liv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ector reto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ço Reservado para Data 29"/>
          <p:cNvSpPr>
            <a:spLocks noGrp="1"/>
          </p:cNvSpPr>
          <p:nvPr>
            <p:ph type="dt" sz="half" idx="10"/>
          </p:nvPr>
        </p:nvSpPr>
        <p:spPr/>
        <p:txBody>
          <a:bodyPr/>
          <a:lstStyle>
            <a:lvl1pPr>
              <a:defRPr>
                <a:solidFill>
                  <a:srgbClr val="FFFFFF"/>
                </a:solidFill>
              </a:defRPr>
            </a:lvl1pPr>
            <a:extLst/>
          </a:lstStyle>
          <a:p>
            <a:fld id="{3C29F0B3-6960-439A-A06B-E9959630CE96}" type="datetimeFigureOut">
              <a:rPr lang="pt-BR" smtClean="0"/>
              <a:pPr/>
              <a:t>14/03/2017</a:t>
            </a:fld>
            <a:endParaRPr lang="pt-BR"/>
          </a:p>
        </p:txBody>
      </p:sp>
      <p:sp>
        <p:nvSpPr>
          <p:cNvPr id="19" name="Espaço Reservado para Rodapé 18"/>
          <p:cNvSpPr>
            <a:spLocks noGrp="1"/>
          </p:cNvSpPr>
          <p:nvPr>
            <p:ph type="ftr" sz="quarter" idx="11"/>
          </p:nvPr>
        </p:nvSpPr>
        <p:spPr/>
        <p:txBody>
          <a:bodyPr/>
          <a:lstStyle>
            <a:lvl1pPr>
              <a:defRPr>
                <a:solidFill>
                  <a:schemeClr val="accent1">
                    <a:tint val="20000"/>
                  </a:schemeClr>
                </a:solidFill>
              </a:defRPr>
            </a:lvl1pPr>
            <a:extLst/>
          </a:lstStyle>
          <a:p>
            <a:endParaRPr lang="pt-BR"/>
          </a:p>
        </p:txBody>
      </p:sp>
      <p:sp>
        <p:nvSpPr>
          <p:cNvPr id="27" name="Espaço Reservado para Número de Slide 26"/>
          <p:cNvSpPr>
            <a:spLocks noGrp="1"/>
          </p:cNvSpPr>
          <p:nvPr>
            <p:ph type="sldNum" sz="quarter" idx="12"/>
          </p:nvPr>
        </p:nvSpPr>
        <p:spPr/>
        <p:txBody>
          <a:bodyPr/>
          <a:lstStyle>
            <a:lvl1pPr>
              <a:defRPr>
                <a:solidFill>
                  <a:srgbClr val="FFFFFF"/>
                </a:solidFill>
              </a:defRPr>
            </a:lvl1pPr>
            <a:extLst/>
          </a:lstStyle>
          <a:p>
            <a:fld id="{E50E3D8B-92AA-479A-AEF2-AE51F832EE6D}" type="slidenum">
              <a:rPr lang="pt-BR" smtClean="0"/>
              <a:pPr/>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BR" smtClean="0"/>
              <a:t>Clique para editar o estilo do título mestre</a:t>
            </a:r>
            <a:endParaRPr kumimoji="0" lang="en-US"/>
          </a:p>
        </p:txBody>
      </p:sp>
      <p:sp>
        <p:nvSpPr>
          <p:cNvPr id="3" name="Espaço Reservado para Texto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3C29F0B3-6960-439A-A06B-E9959630CE96}" type="datetimeFigureOut">
              <a:rPr lang="pt-BR" smtClean="0"/>
              <a:pPr/>
              <a:t>14/03/2017</a:t>
            </a:fld>
            <a:endParaRPr lang="pt-BR"/>
          </a:p>
        </p:txBody>
      </p:sp>
      <p:sp>
        <p:nvSpPr>
          <p:cNvPr id="5" name="Espaço Reservado para Rodapé 4"/>
          <p:cNvSpPr>
            <a:spLocks noGrp="1"/>
          </p:cNvSpPr>
          <p:nvPr>
            <p:ph type="ftr" sz="quarter" idx="11"/>
          </p:nvPr>
        </p:nvSpPr>
        <p:spPr/>
        <p:txBody>
          <a:bodyPr/>
          <a:lstStyle>
            <a:extLst/>
          </a:lstStyle>
          <a:p>
            <a:endParaRPr lang="pt-BR"/>
          </a:p>
        </p:txBody>
      </p:sp>
      <p:sp>
        <p:nvSpPr>
          <p:cNvPr id="6" name="Espaço Reservado para Número de Slide 5"/>
          <p:cNvSpPr>
            <a:spLocks noGrp="1"/>
          </p:cNvSpPr>
          <p:nvPr>
            <p:ph type="sldNum" sz="quarter" idx="12"/>
          </p:nvPr>
        </p:nvSpPr>
        <p:spPr/>
        <p:txBody>
          <a:bodyPr/>
          <a:lstStyle>
            <a:extLst/>
          </a:lstStyle>
          <a:p>
            <a:fld id="{E50E3D8B-92AA-479A-AEF2-AE51F832EE6D}"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44013" y="274640"/>
            <a:ext cx="1777470" cy="5592761"/>
          </a:xfrm>
        </p:spPr>
        <p:txBody>
          <a:bodyPr vert="eaVert"/>
          <a:lstStyle>
            <a:extLst/>
          </a:lstStyle>
          <a:p>
            <a:r>
              <a:rPr kumimoji="0" lang="pt-BR" smtClean="0"/>
              <a:t>Clique para editar o estilo do título mestre</a:t>
            </a:r>
            <a:endParaRPr kumimoji="0" lang="en-US"/>
          </a:p>
        </p:txBody>
      </p:sp>
      <p:sp>
        <p:nvSpPr>
          <p:cNvPr id="3" name="Espaço Reservado para Texto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3C29F0B3-6960-439A-A06B-E9959630CE96}" type="datetimeFigureOut">
              <a:rPr lang="pt-BR" smtClean="0"/>
              <a:pPr/>
              <a:t>14/03/2017</a:t>
            </a:fld>
            <a:endParaRPr lang="pt-BR"/>
          </a:p>
        </p:txBody>
      </p:sp>
      <p:sp>
        <p:nvSpPr>
          <p:cNvPr id="5" name="Espaço Reservado para Rodapé 4"/>
          <p:cNvSpPr>
            <a:spLocks noGrp="1"/>
          </p:cNvSpPr>
          <p:nvPr>
            <p:ph type="ftr" sz="quarter" idx="11"/>
          </p:nvPr>
        </p:nvSpPr>
        <p:spPr/>
        <p:txBody>
          <a:bodyPr/>
          <a:lstStyle>
            <a:extLst/>
          </a:lstStyle>
          <a:p>
            <a:endParaRPr lang="pt-BR"/>
          </a:p>
        </p:txBody>
      </p:sp>
      <p:sp>
        <p:nvSpPr>
          <p:cNvPr id="6" name="Espaço Reservado para Número de Slide 5"/>
          <p:cNvSpPr>
            <a:spLocks noGrp="1"/>
          </p:cNvSpPr>
          <p:nvPr>
            <p:ph type="sldNum" sz="quarter" idx="12"/>
          </p:nvPr>
        </p:nvSpPr>
        <p:spPr/>
        <p:txBody>
          <a:bodyPr/>
          <a:lstStyle>
            <a:extLst/>
          </a:lstStyle>
          <a:p>
            <a:fld id="{E50E3D8B-92AA-479A-AEF2-AE51F832EE6D}" type="slidenum">
              <a:rPr lang="pt-BR" smtClean="0"/>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e conteúdo">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extLst/>
          </a:lstStyle>
          <a:p>
            <a:fld id="{3C29F0B3-6960-439A-A06B-E9959630CE96}" type="datetimeFigureOut">
              <a:rPr lang="pt-BR" smtClean="0"/>
              <a:pPr/>
              <a:t>14/03/2017</a:t>
            </a:fld>
            <a:endParaRPr lang="pt-BR"/>
          </a:p>
        </p:txBody>
      </p:sp>
      <p:sp>
        <p:nvSpPr>
          <p:cNvPr id="5" name="Espaço Reservado para Rodapé 4"/>
          <p:cNvSpPr>
            <a:spLocks noGrp="1"/>
          </p:cNvSpPr>
          <p:nvPr>
            <p:ph type="ftr" sz="quarter" idx="11"/>
          </p:nvPr>
        </p:nvSpPr>
        <p:spPr/>
        <p:txBody>
          <a:bodyPr/>
          <a:lstStyle>
            <a:extLst/>
          </a:lstStyle>
          <a:p>
            <a:endParaRPr lang="pt-BR"/>
          </a:p>
        </p:txBody>
      </p:sp>
      <p:sp>
        <p:nvSpPr>
          <p:cNvPr id="6" name="Espaço Reservado para Número de Slide 5"/>
          <p:cNvSpPr>
            <a:spLocks noGrp="1"/>
          </p:cNvSpPr>
          <p:nvPr>
            <p:ph type="sldNum" sz="quarter" idx="12"/>
          </p:nvPr>
        </p:nvSpPr>
        <p:spPr/>
        <p:txBody>
          <a:bodyPr/>
          <a:lstStyle>
            <a:extLst/>
          </a:lstStyle>
          <a:p>
            <a:fld id="{E50E3D8B-92AA-479A-AEF2-AE51F832EE6D}" type="slidenum">
              <a:rPr lang="pt-BR" smtClean="0"/>
              <a:pPr/>
              <a:t>‹nº›</a:t>
            </a:fld>
            <a:endParaRPr lang="pt-BR"/>
          </a:p>
        </p:txBody>
      </p:sp>
      <p:sp>
        <p:nvSpPr>
          <p:cNvPr id="7" name="Título 6"/>
          <p:cNvSpPr>
            <a:spLocks noGrp="1"/>
          </p:cNvSpPr>
          <p:nvPr>
            <p:ph type="title"/>
          </p:nvPr>
        </p:nvSpPr>
        <p:spPr/>
        <p:txBody>
          <a:bodyPr rtlCol="0"/>
          <a:lstStyle>
            <a:extLst/>
          </a:lstStyle>
          <a:p>
            <a:r>
              <a:rPr kumimoji="0" lang="pt-BR" smtClean="0"/>
              <a:t>Clique para editar o estilo do título mestre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pt-BR" smtClean="0"/>
              <a:t>Clique para editar o estilo do título mestre</a:t>
            </a:r>
            <a:endParaRPr kumimoji="0" lang="en-US"/>
          </a:p>
        </p:txBody>
      </p:sp>
      <p:sp>
        <p:nvSpPr>
          <p:cNvPr id="3" name="Espaço Reservado para Texto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t-BR" smtClean="0"/>
              <a:t>Clique para editar os estilos do texto mestre</a:t>
            </a:r>
          </a:p>
        </p:txBody>
      </p:sp>
      <p:sp>
        <p:nvSpPr>
          <p:cNvPr id="4" name="Espaço Reservado para Data 3"/>
          <p:cNvSpPr>
            <a:spLocks noGrp="1"/>
          </p:cNvSpPr>
          <p:nvPr>
            <p:ph type="dt" sz="half" idx="10"/>
          </p:nvPr>
        </p:nvSpPr>
        <p:spPr/>
        <p:txBody>
          <a:bodyPr/>
          <a:lstStyle>
            <a:extLst/>
          </a:lstStyle>
          <a:p>
            <a:fld id="{3C29F0B3-6960-439A-A06B-E9959630CE96}" type="datetimeFigureOut">
              <a:rPr lang="pt-BR" smtClean="0"/>
              <a:pPr/>
              <a:t>14/03/2017</a:t>
            </a:fld>
            <a:endParaRPr lang="pt-BR"/>
          </a:p>
        </p:txBody>
      </p:sp>
      <p:sp>
        <p:nvSpPr>
          <p:cNvPr id="5" name="Espaço Reservado para Rodapé 4"/>
          <p:cNvSpPr>
            <a:spLocks noGrp="1"/>
          </p:cNvSpPr>
          <p:nvPr>
            <p:ph type="ftr" sz="quarter" idx="11"/>
          </p:nvPr>
        </p:nvSpPr>
        <p:spPr/>
        <p:txBody>
          <a:bodyPr/>
          <a:lstStyle>
            <a:extLst/>
          </a:lstStyle>
          <a:p>
            <a:endParaRPr lang="pt-BR"/>
          </a:p>
        </p:txBody>
      </p:sp>
      <p:sp>
        <p:nvSpPr>
          <p:cNvPr id="6" name="Espaço Reservado para Número de Slide 5"/>
          <p:cNvSpPr>
            <a:spLocks noGrp="1"/>
          </p:cNvSpPr>
          <p:nvPr>
            <p:ph type="sldNum" sz="quarter" idx="12"/>
          </p:nvPr>
        </p:nvSpPr>
        <p:spPr/>
        <p:txBody>
          <a:bodyPr/>
          <a:lstStyle>
            <a:extLst/>
          </a:lstStyle>
          <a:p>
            <a:fld id="{E50E3D8B-92AA-479A-AEF2-AE51F832EE6D}" type="slidenum">
              <a:rPr lang="pt-BR" smtClean="0"/>
              <a:pPr/>
              <a:t>‹nº›</a:t>
            </a:fld>
            <a:endParaRPr lang="pt-BR"/>
          </a:p>
        </p:txBody>
      </p:sp>
      <p:sp>
        <p:nvSpPr>
          <p:cNvPr id="7" name="Divisa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Divisa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uas Partes de Conteúdo">
    <p:spTree>
      <p:nvGrpSpPr>
        <p:cNvPr id="1" name=""/>
        <p:cNvGrpSpPr/>
        <p:nvPr/>
      </p:nvGrpSpPr>
      <p:grpSpPr>
        <a:xfrm>
          <a:off x="0" y="0"/>
          <a:ext cx="0" cy="0"/>
          <a:chOff x="0" y="0"/>
          <a:chExt cx="0" cy="0"/>
        </a:xfrm>
      </p:grpSpPr>
      <p:sp>
        <p:nvSpPr>
          <p:cNvPr id="3" name="Espaço Reservado para Conteúdo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Conteúdo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extLst/>
          </a:lstStyle>
          <a:p>
            <a:fld id="{3C29F0B3-6960-439A-A06B-E9959630CE96}" type="datetimeFigureOut">
              <a:rPr lang="pt-BR" smtClean="0"/>
              <a:pPr/>
              <a:t>14/03/2017</a:t>
            </a:fld>
            <a:endParaRPr lang="pt-BR"/>
          </a:p>
        </p:txBody>
      </p:sp>
      <p:sp>
        <p:nvSpPr>
          <p:cNvPr id="6" name="Espaço Reservado para Rodapé 5"/>
          <p:cNvSpPr>
            <a:spLocks noGrp="1"/>
          </p:cNvSpPr>
          <p:nvPr>
            <p:ph type="ftr" sz="quarter" idx="11"/>
          </p:nvPr>
        </p:nvSpPr>
        <p:spPr/>
        <p:txBody>
          <a:bodyPr/>
          <a:lstStyle>
            <a:extLst/>
          </a:lstStyle>
          <a:p>
            <a:endParaRPr lang="pt-BR"/>
          </a:p>
        </p:txBody>
      </p:sp>
      <p:sp>
        <p:nvSpPr>
          <p:cNvPr id="7" name="Espaço Reservado para Número de Slide 6"/>
          <p:cNvSpPr>
            <a:spLocks noGrp="1"/>
          </p:cNvSpPr>
          <p:nvPr>
            <p:ph type="sldNum" sz="quarter" idx="12"/>
          </p:nvPr>
        </p:nvSpPr>
        <p:spPr/>
        <p:txBody>
          <a:bodyPr/>
          <a:lstStyle>
            <a:extLst/>
          </a:lstStyle>
          <a:p>
            <a:fld id="{E50E3D8B-92AA-479A-AEF2-AE51F832EE6D}" type="slidenum">
              <a:rPr lang="pt-BR" smtClean="0"/>
              <a:pPr/>
              <a:t>‹nº›</a:t>
            </a:fld>
            <a:endParaRPr lang="pt-BR"/>
          </a:p>
        </p:txBody>
      </p:sp>
      <p:sp>
        <p:nvSpPr>
          <p:cNvPr id="8" name="Título 7"/>
          <p:cNvSpPr>
            <a:spLocks noGrp="1"/>
          </p:cNvSpPr>
          <p:nvPr>
            <p:ph type="title"/>
          </p:nvPr>
        </p:nvSpPr>
        <p:spPr/>
        <p:txBody>
          <a:bodyPr rtlCol="0"/>
          <a:lstStyle>
            <a:extLst/>
          </a:lstStyle>
          <a:p>
            <a:r>
              <a:rPr kumimoji="0" lang="pt-BR" smtClean="0"/>
              <a:t>Clique para editar o estilo do título mestre</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8229600" cy="1143000"/>
          </a:xfrm>
        </p:spPr>
        <p:txBody>
          <a:bodyPr anchor="ctr"/>
          <a:lstStyle>
            <a:lvl1pPr>
              <a:defRPr/>
            </a:lvl1pPr>
            <a:extLst/>
          </a:lstStyle>
          <a:p>
            <a:r>
              <a:rPr kumimoji="0" lang="pt-BR" smtClean="0"/>
              <a:t>Clique para editar o estilo do título mestre</a:t>
            </a:r>
            <a:endParaRPr kumimoji="0" lang="en-US"/>
          </a:p>
        </p:txBody>
      </p:sp>
      <p:sp>
        <p:nvSpPr>
          <p:cNvPr id="3" name="Espaço Reservado para Texto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smtClean="0"/>
              <a:t>Clique para editar os estilos do texto mestre</a:t>
            </a:r>
          </a:p>
        </p:txBody>
      </p:sp>
      <p:sp>
        <p:nvSpPr>
          <p:cNvPr id="4" name="Espaço Reservado para Texto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BR" smtClean="0"/>
              <a:t>Clique para editar os estilos do texto mestre</a:t>
            </a:r>
          </a:p>
        </p:txBody>
      </p:sp>
      <p:sp>
        <p:nvSpPr>
          <p:cNvPr id="5" name="Espaço Reservado para Conteúdo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6" name="Espaço Reservado para Conteúdo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7" name="Espaço Reservado para Data 6"/>
          <p:cNvSpPr>
            <a:spLocks noGrp="1"/>
          </p:cNvSpPr>
          <p:nvPr>
            <p:ph type="dt" sz="half" idx="10"/>
          </p:nvPr>
        </p:nvSpPr>
        <p:spPr/>
        <p:txBody>
          <a:bodyPr/>
          <a:lstStyle>
            <a:extLst/>
          </a:lstStyle>
          <a:p>
            <a:fld id="{3C29F0B3-6960-439A-A06B-E9959630CE96}" type="datetimeFigureOut">
              <a:rPr lang="pt-BR" smtClean="0"/>
              <a:pPr/>
              <a:t>14/03/2017</a:t>
            </a:fld>
            <a:endParaRPr lang="pt-BR"/>
          </a:p>
        </p:txBody>
      </p:sp>
      <p:sp>
        <p:nvSpPr>
          <p:cNvPr id="8" name="Espaço Reservado para Rodapé 7"/>
          <p:cNvSpPr>
            <a:spLocks noGrp="1"/>
          </p:cNvSpPr>
          <p:nvPr>
            <p:ph type="ftr" sz="quarter" idx="11"/>
          </p:nvPr>
        </p:nvSpPr>
        <p:spPr/>
        <p:txBody>
          <a:bodyPr/>
          <a:lstStyle>
            <a:extLst/>
          </a:lstStyle>
          <a:p>
            <a:endParaRPr lang="pt-BR"/>
          </a:p>
        </p:txBody>
      </p:sp>
      <p:sp>
        <p:nvSpPr>
          <p:cNvPr id="9" name="Espaço Reservado para Número de Slide 8"/>
          <p:cNvSpPr>
            <a:spLocks noGrp="1"/>
          </p:cNvSpPr>
          <p:nvPr>
            <p:ph type="sldNum" sz="quarter" idx="12"/>
          </p:nvPr>
        </p:nvSpPr>
        <p:spPr/>
        <p:txBody>
          <a:bodyPr/>
          <a:lstStyle>
            <a:extLst/>
          </a:lstStyle>
          <a:p>
            <a:fld id="{E50E3D8B-92AA-479A-AEF2-AE51F832EE6D}" type="slidenum">
              <a:rPr lang="pt-BR" smtClean="0"/>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omente título">
    <p:spTree>
      <p:nvGrpSpPr>
        <p:cNvPr id="1" name=""/>
        <p:cNvGrpSpPr/>
        <p:nvPr/>
      </p:nvGrpSpPr>
      <p:grpSpPr>
        <a:xfrm>
          <a:off x="0" y="0"/>
          <a:ext cx="0" cy="0"/>
          <a:chOff x="0" y="0"/>
          <a:chExt cx="0" cy="0"/>
        </a:xfrm>
      </p:grpSpPr>
      <p:sp>
        <p:nvSpPr>
          <p:cNvPr id="3" name="Espaço Reservado para Data 2"/>
          <p:cNvSpPr>
            <a:spLocks noGrp="1"/>
          </p:cNvSpPr>
          <p:nvPr>
            <p:ph type="dt" sz="half" idx="10"/>
          </p:nvPr>
        </p:nvSpPr>
        <p:spPr/>
        <p:txBody>
          <a:bodyPr/>
          <a:lstStyle>
            <a:extLst/>
          </a:lstStyle>
          <a:p>
            <a:fld id="{3C29F0B3-6960-439A-A06B-E9959630CE96}" type="datetimeFigureOut">
              <a:rPr lang="pt-BR" smtClean="0"/>
              <a:pPr/>
              <a:t>14/03/2017</a:t>
            </a:fld>
            <a:endParaRPr lang="pt-BR"/>
          </a:p>
        </p:txBody>
      </p:sp>
      <p:sp>
        <p:nvSpPr>
          <p:cNvPr id="4" name="Espaço Reservado para Rodapé 3"/>
          <p:cNvSpPr>
            <a:spLocks noGrp="1"/>
          </p:cNvSpPr>
          <p:nvPr>
            <p:ph type="ftr" sz="quarter" idx="11"/>
          </p:nvPr>
        </p:nvSpPr>
        <p:spPr/>
        <p:txBody>
          <a:bodyPr/>
          <a:lstStyle>
            <a:extLst/>
          </a:lstStyle>
          <a:p>
            <a:endParaRPr lang="pt-BR"/>
          </a:p>
        </p:txBody>
      </p:sp>
      <p:sp>
        <p:nvSpPr>
          <p:cNvPr id="5" name="Espaço Reservado para Número de Slide 4"/>
          <p:cNvSpPr>
            <a:spLocks noGrp="1"/>
          </p:cNvSpPr>
          <p:nvPr>
            <p:ph type="sldNum" sz="quarter" idx="12"/>
          </p:nvPr>
        </p:nvSpPr>
        <p:spPr/>
        <p:txBody>
          <a:bodyPr/>
          <a:lstStyle>
            <a:extLst/>
          </a:lstStyle>
          <a:p>
            <a:fld id="{E50E3D8B-92AA-479A-AEF2-AE51F832EE6D}" type="slidenum">
              <a:rPr lang="pt-BR" smtClean="0"/>
              <a:pPr/>
              <a:t>‹nº›</a:t>
            </a:fld>
            <a:endParaRPr lang="pt-BR"/>
          </a:p>
        </p:txBody>
      </p:sp>
      <p:sp>
        <p:nvSpPr>
          <p:cNvPr id="6" name="Título 5"/>
          <p:cNvSpPr>
            <a:spLocks noGrp="1"/>
          </p:cNvSpPr>
          <p:nvPr>
            <p:ph type="title"/>
          </p:nvPr>
        </p:nvSpPr>
        <p:spPr/>
        <p:txBody>
          <a:bodyPr rtlCol="0"/>
          <a:lstStyle>
            <a:extLst/>
          </a:lstStyle>
          <a:p>
            <a:r>
              <a:rPr kumimoji="0" lang="pt-BR" smtClean="0"/>
              <a:t>Clique para editar o estilo do título mestre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extLst/>
          </a:lstStyle>
          <a:p>
            <a:fld id="{3C29F0B3-6960-439A-A06B-E9959630CE96}" type="datetimeFigureOut">
              <a:rPr lang="pt-BR" smtClean="0"/>
              <a:pPr/>
              <a:t>14/03/2017</a:t>
            </a:fld>
            <a:endParaRPr lang="pt-BR"/>
          </a:p>
        </p:txBody>
      </p:sp>
      <p:sp>
        <p:nvSpPr>
          <p:cNvPr id="3" name="Espaço Reservado para Rodapé 2"/>
          <p:cNvSpPr>
            <a:spLocks noGrp="1"/>
          </p:cNvSpPr>
          <p:nvPr>
            <p:ph type="ftr" sz="quarter" idx="11"/>
          </p:nvPr>
        </p:nvSpPr>
        <p:spPr/>
        <p:txBody>
          <a:bodyPr/>
          <a:lstStyle>
            <a:extLst/>
          </a:lstStyle>
          <a:p>
            <a:endParaRPr lang="pt-BR"/>
          </a:p>
        </p:txBody>
      </p:sp>
      <p:sp>
        <p:nvSpPr>
          <p:cNvPr id="4" name="Espaço Reservado para Número de Slide 3"/>
          <p:cNvSpPr>
            <a:spLocks noGrp="1"/>
          </p:cNvSpPr>
          <p:nvPr>
            <p:ph type="sldNum" sz="quarter" idx="12"/>
          </p:nvPr>
        </p:nvSpPr>
        <p:spPr/>
        <p:txBody>
          <a:bodyPr/>
          <a:lstStyle>
            <a:extLst/>
          </a:lstStyle>
          <a:p>
            <a:fld id="{E50E3D8B-92AA-479A-AEF2-AE51F832EE6D}"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pt-BR" smtClean="0"/>
              <a:t>Clique para editar o estilo do título mestre</a:t>
            </a:r>
            <a:endParaRPr kumimoji="0" lang="en-US"/>
          </a:p>
        </p:txBody>
      </p:sp>
      <p:sp>
        <p:nvSpPr>
          <p:cNvPr id="3" name="Espaço Reservado para Texto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pt-BR" smtClean="0"/>
              <a:t>Clique para editar os estilos do texto mestre</a:t>
            </a:r>
          </a:p>
        </p:txBody>
      </p:sp>
      <p:sp>
        <p:nvSpPr>
          <p:cNvPr id="4" name="Espaço Reservado para Conteúdo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a:xfrm>
            <a:off x="6727032" y="6407944"/>
            <a:ext cx="1920240" cy="365760"/>
          </a:xfrm>
        </p:spPr>
        <p:txBody>
          <a:bodyPr/>
          <a:lstStyle>
            <a:extLst/>
          </a:lstStyle>
          <a:p>
            <a:fld id="{3C29F0B3-6960-439A-A06B-E9959630CE96}" type="datetimeFigureOut">
              <a:rPr lang="pt-BR" smtClean="0"/>
              <a:pPr/>
              <a:t>14/03/2017</a:t>
            </a:fld>
            <a:endParaRPr lang="pt-BR"/>
          </a:p>
        </p:txBody>
      </p:sp>
      <p:sp>
        <p:nvSpPr>
          <p:cNvPr id="6" name="Espaço Reservado para Rodapé 5"/>
          <p:cNvSpPr>
            <a:spLocks noGrp="1"/>
          </p:cNvSpPr>
          <p:nvPr>
            <p:ph type="ftr" sz="quarter" idx="11"/>
          </p:nvPr>
        </p:nvSpPr>
        <p:spPr/>
        <p:txBody>
          <a:bodyPr/>
          <a:lstStyle>
            <a:extLst/>
          </a:lstStyle>
          <a:p>
            <a:endParaRPr lang="pt-BR"/>
          </a:p>
        </p:txBody>
      </p:sp>
      <p:sp>
        <p:nvSpPr>
          <p:cNvPr id="7" name="Espaço Reservado para Número de Slide 6"/>
          <p:cNvSpPr>
            <a:spLocks noGrp="1"/>
          </p:cNvSpPr>
          <p:nvPr>
            <p:ph type="sldNum" sz="quarter" idx="12"/>
          </p:nvPr>
        </p:nvSpPr>
        <p:spPr/>
        <p:txBody>
          <a:bodyPr/>
          <a:lstStyle>
            <a:extLst/>
          </a:lstStyle>
          <a:p>
            <a:fld id="{E50E3D8B-92AA-479A-AEF2-AE51F832EE6D}"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4" name="Espaço Reservado para Texto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pt-BR" smtClean="0"/>
              <a:t>Clique para editar os estilos do texto mestre</a:t>
            </a:r>
          </a:p>
        </p:txBody>
      </p:sp>
      <p:sp>
        <p:nvSpPr>
          <p:cNvPr id="3" name="Espaço Reservado para Imagem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pt-BR" smtClean="0"/>
              <a:t>Clique no ícone para adicionar uma imagem</a:t>
            </a:r>
            <a:endParaRPr kumimoji="0" lang="en-US" dirty="0"/>
          </a:p>
        </p:txBody>
      </p:sp>
      <p:sp>
        <p:nvSpPr>
          <p:cNvPr id="5" name="Espaço Reservado para Data 4"/>
          <p:cNvSpPr>
            <a:spLocks noGrp="1"/>
          </p:cNvSpPr>
          <p:nvPr>
            <p:ph type="dt" sz="half" idx="10"/>
          </p:nvPr>
        </p:nvSpPr>
        <p:spPr/>
        <p:txBody>
          <a:bodyPr/>
          <a:lstStyle>
            <a:lvl1pPr>
              <a:defRPr>
                <a:solidFill>
                  <a:schemeClr val="tx1"/>
                </a:solidFill>
              </a:defRPr>
            </a:lvl1pPr>
            <a:extLst/>
          </a:lstStyle>
          <a:p>
            <a:fld id="{3C29F0B3-6960-439A-A06B-E9959630CE96}" type="datetimeFigureOut">
              <a:rPr lang="pt-BR" smtClean="0"/>
              <a:pPr/>
              <a:t>14/03/2017</a:t>
            </a:fld>
            <a:endParaRPr lang="pt-BR"/>
          </a:p>
        </p:txBody>
      </p:sp>
      <p:sp>
        <p:nvSpPr>
          <p:cNvPr id="6" name="Espaço Reservado para Rodapé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pt-BR"/>
          </a:p>
        </p:txBody>
      </p:sp>
      <p:sp>
        <p:nvSpPr>
          <p:cNvPr id="7" name="Espaço Reservado para Número de Slide 6"/>
          <p:cNvSpPr>
            <a:spLocks noGrp="1"/>
          </p:cNvSpPr>
          <p:nvPr>
            <p:ph type="sldNum" sz="quarter" idx="12"/>
          </p:nvPr>
        </p:nvSpPr>
        <p:spPr/>
        <p:txBody>
          <a:bodyPr/>
          <a:lstStyle>
            <a:lvl1pPr>
              <a:defRPr>
                <a:solidFill>
                  <a:schemeClr val="tx1"/>
                </a:solidFill>
              </a:defRPr>
            </a:lvl1pPr>
            <a:extLst/>
          </a:lstStyle>
          <a:p>
            <a:fld id="{E50E3D8B-92AA-479A-AEF2-AE51F832EE6D}" type="slidenum">
              <a:rPr lang="pt-BR" smtClean="0"/>
              <a:pPr/>
              <a:t>‹nº›</a:t>
            </a:fld>
            <a:endParaRPr lang="pt-BR"/>
          </a:p>
        </p:txBody>
      </p:sp>
      <p:sp>
        <p:nvSpPr>
          <p:cNvPr id="2" name="Título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pt-BR" smtClean="0"/>
              <a:t>Clique para editar o estilo do título mestre</a:t>
            </a:r>
            <a:endParaRPr kumimoji="0" lang="en-US"/>
          </a:p>
        </p:txBody>
      </p:sp>
      <p:sp>
        <p:nvSpPr>
          <p:cNvPr id="8" name="Forma livre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a livre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ângulo retângulo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ector reto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Divisa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Divisa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13" name="Forma livre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a livre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ângulo retângulo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ector reto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ço Reservado para Título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pt-BR" smtClean="0"/>
              <a:t>Clique para editar o estilo do título mestre</a:t>
            </a:r>
            <a:endParaRPr kumimoji="0" lang="en-US"/>
          </a:p>
        </p:txBody>
      </p:sp>
      <p:sp>
        <p:nvSpPr>
          <p:cNvPr id="30" name="Espaço Reservado para Texto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pt-BR" smtClean="0"/>
              <a:t>Clique para editar os estilos do texto mestre</a:t>
            </a:r>
          </a:p>
          <a:p>
            <a:pPr lvl="1" eaLnBrk="1" latinLnBrk="0" hangingPunct="1"/>
            <a:r>
              <a:rPr kumimoji="0" lang="pt-BR" smtClean="0"/>
              <a:t>Segundo nível</a:t>
            </a:r>
          </a:p>
          <a:p>
            <a:pPr lvl="2" eaLnBrk="1" latinLnBrk="0" hangingPunct="1"/>
            <a:r>
              <a:rPr kumimoji="0" lang="pt-BR" smtClean="0"/>
              <a:t>Terceiro nível</a:t>
            </a:r>
          </a:p>
          <a:p>
            <a:pPr lvl="3" eaLnBrk="1" latinLnBrk="0" hangingPunct="1"/>
            <a:r>
              <a:rPr kumimoji="0" lang="pt-BR" smtClean="0"/>
              <a:t>Quarto nível</a:t>
            </a:r>
          </a:p>
          <a:p>
            <a:pPr lvl="4" eaLnBrk="1" latinLnBrk="0" hangingPunct="1"/>
            <a:r>
              <a:rPr kumimoji="0" lang="pt-BR" smtClean="0"/>
              <a:t>Quinto nível</a:t>
            </a:r>
            <a:endParaRPr kumimoji="0" lang="en-US"/>
          </a:p>
        </p:txBody>
      </p:sp>
      <p:sp>
        <p:nvSpPr>
          <p:cNvPr id="10" name="Espaço Reservado para Data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3C29F0B3-6960-439A-A06B-E9959630CE96}" type="datetimeFigureOut">
              <a:rPr lang="pt-BR" smtClean="0"/>
              <a:pPr/>
              <a:t>14/03/2017</a:t>
            </a:fld>
            <a:endParaRPr lang="pt-BR"/>
          </a:p>
        </p:txBody>
      </p:sp>
      <p:sp>
        <p:nvSpPr>
          <p:cNvPr id="22" name="Espaço Reservado para Rodapé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pt-BR"/>
          </a:p>
        </p:txBody>
      </p:sp>
      <p:sp>
        <p:nvSpPr>
          <p:cNvPr id="18" name="Espaço Reservado para Número de Slide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50E3D8B-92AA-479A-AEF2-AE51F832EE6D}"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6083320"/>
          </a:xfrm>
        </p:spPr>
        <p:txBody>
          <a:bodyPr>
            <a:normAutofit/>
          </a:bodyPr>
          <a:lstStyle/>
          <a:p>
            <a:pPr algn="ctr"/>
            <a:r>
              <a:rPr lang="pt-BR" b="1" smtClean="0"/>
              <a:t>IMPOSTO DE RENDA </a:t>
            </a:r>
            <a:br>
              <a:rPr lang="pt-BR" b="1" smtClean="0"/>
            </a:br>
            <a:r>
              <a:rPr lang="pt-BR" b="1" smtClean="0"/>
              <a:t>PESSOA JURÍDICA</a:t>
            </a:r>
            <a:br>
              <a:rPr lang="pt-BR" b="1" smtClean="0"/>
            </a:br>
            <a:r>
              <a:rPr lang="pt-BR" b="1" smtClean="0"/>
              <a:t/>
            </a:r>
            <a:br>
              <a:rPr lang="pt-BR" b="1" smtClean="0"/>
            </a:br>
            <a:r>
              <a:rPr lang="pt-BR" smtClean="0"/>
              <a:t>LUCRO REAL</a:t>
            </a:r>
            <a:endParaRPr lang="pt-BR"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lnSpcReduction="10000"/>
          </a:bodyPr>
          <a:lstStyle/>
          <a:p>
            <a:pPr>
              <a:buNone/>
            </a:pPr>
            <a:r>
              <a:rPr lang="pt-BR" dirty="0" smtClean="0"/>
              <a:t>f) Receita de locação de imóvel, quando não for este o objetivo social da empresa, deduzida dos encargos necessários à sua percepção</a:t>
            </a:r>
          </a:p>
          <a:p>
            <a:pPr>
              <a:buNone/>
            </a:pPr>
            <a:r>
              <a:rPr lang="pt-BR" dirty="0" smtClean="0"/>
              <a:t>g) Rendimentos ganhos nas operações de mútuo</a:t>
            </a:r>
          </a:p>
          <a:p>
            <a:pPr>
              <a:buNone/>
            </a:pPr>
            <a:r>
              <a:rPr lang="pt-BR" dirty="0" smtClean="0"/>
              <a:t>h) Ganhos auferidos nas operações de hedge, realizadas em bolsa de valores</a:t>
            </a:r>
          </a:p>
          <a:p>
            <a:pPr>
              <a:buNone/>
            </a:pPr>
            <a:r>
              <a:rPr lang="pt-BR" dirty="0" smtClean="0"/>
              <a:t>i) Juros equivalentes à taxa </a:t>
            </a:r>
            <a:r>
              <a:rPr lang="pt-BR" dirty="0" err="1" smtClean="0"/>
              <a:t>Selic</a:t>
            </a:r>
            <a:r>
              <a:rPr lang="pt-BR" dirty="0" smtClean="0"/>
              <a:t> acumulada mensalmente e de 1% no mês compensação, referente impostos pagos a maior ou indevido</a:t>
            </a:r>
            <a:endParaRPr lang="pt-BR" dirty="0"/>
          </a:p>
        </p:txBody>
      </p:sp>
      <p:sp>
        <p:nvSpPr>
          <p:cNvPr id="2" name="Título 1"/>
          <p:cNvSpPr>
            <a:spLocks noGrp="1"/>
          </p:cNvSpPr>
          <p:nvPr>
            <p:ph type="title"/>
          </p:nvPr>
        </p:nvSpPr>
        <p:spPr/>
        <p:txBody>
          <a:bodyPr/>
          <a:lstStyle/>
          <a:p>
            <a:r>
              <a:rPr lang="pt-BR" b="1" dirty="0" smtClean="0"/>
              <a:t>Imposto estimado mensal</a:t>
            </a:r>
            <a:endParaRPr lang="pt-BR" b="1"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endParaRPr lang="pt-BR" dirty="0" smtClean="0"/>
          </a:p>
          <a:p>
            <a:pPr algn="just">
              <a:buNone/>
            </a:pPr>
            <a:r>
              <a:rPr lang="pt-BR" dirty="0" smtClean="0"/>
              <a:t>O bônus de adimplência fiscal foi criado pelo art. 38 da Lei 10.637/2002 para conceder um benefício ao contribuinte que mantém regularidade junto ao Fisco e que é aplicado na Contribuição Social sobre o Lucro Líquido CSLL</a:t>
            </a:r>
            <a:br>
              <a:rPr lang="pt-BR" dirty="0" smtClean="0"/>
            </a:br>
            <a:r>
              <a:rPr lang="pt-BR" dirty="0" smtClean="0"/>
              <a:t/>
            </a:r>
            <a:br>
              <a:rPr lang="pt-BR" dirty="0" smtClean="0"/>
            </a:br>
            <a:r>
              <a:rPr lang="pt-BR" dirty="0" smtClean="0"/>
              <a:t>(Resolução CFC nº 750/1993 )</a:t>
            </a:r>
            <a:br>
              <a:rPr lang="pt-BR" dirty="0" smtClean="0"/>
            </a:br>
            <a:endParaRPr lang="pt-BR" dirty="0"/>
          </a:p>
        </p:txBody>
      </p:sp>
      <p:sp>
        <p:nvSpPr>
          <p:cNvPr id="3" name="Título 2"/>
          <p:cNvSpPr>
            <a:spLocks noGrp="1"/>
          </p:cNvSpPr>
          <p:nvPr>
            <p:ph type="title"/>
          </p:nvPr>
        </p:nvSpPr>
        <p:spPr/>
        <p:txBody>
          <a:bodyPr/>
          <a:lstStyle/>
          <a:p>
            <a:pPr algn="ctr"/>
            <a:r>
              <a:rPr lang="pt-BR" dirty="0" smtClean="0"/>
              <a:t>Bônus de adimplência fiscal</a:t>
            </a:r>
            <a:endParaRPr lang="pt-BR"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r>
              <a:rPr lang="pt-BR" dirty="0" smtClean="0"/>
              <a:t>Será calculado aplicando 1% sobre a base de cálculo da CSLL, calculada de acordo com as normas do presumido, observando:</a:t>
            </a:r>
          </a:p>
          <a:p>
            <a:pPr marL="514350" indent="-514350">
              <a:buNone/>
            </a:pPr>
            <a:r>
              <a:rPr lang="pt-BR" dirty="0" smtClean="0"/>
              <a:t>a) O bônus será calculado em relação à base de cálculo relativa ao ano calendário em que for permitido seu aproveitamento;</a:t>
            </a:r>
          </a:p>
          <a:p>
            <a:pPr marL="514350" indent="-514350">
              <a:buNone/>
            </a:pPr>
            <a:r>
              <a:rPr lang="pt-BR" dirty="0" smtClean="0"/>
              <a:t>b)  Quando período trimestral, o bônus será calculado em relação aos 4 trimestre do ano calendário e poderá ser deduzido da CSLL devida referente ao último trimestre.</a:t>
            </a:r>
          </a:p>
          <a:p>
            <a:endParaRPr lang="pt-BR" dirty="0"/>
          </a:p>
        </p:txBody>
      </p:sp>
      <p:sp>
        <p:nvSpPr>
          <p:cNvPr id="3" name="Título 2"/>
          <p:cNvSpPr>
            <a:spLocks noGrp="1"/>
          </p:cNvSpPr>
          <p:nvPr>
            <p:ph type="title"/>
          </p:nvPr>
        </p:nvSpPr>
        <p:spPr/>
        <p:txBody>
          <a:bodyPr>
            <a:normAutofit fontScale="90000"/>
          </a:bodyPr>
          <a:lstStyle/>
          <a:p>
            <a:pPr algn="ctr"/>
            <a:r>
              <a:rPr lang="pt-BR" dirty="0" smtClean="0"/>
              <a:t>Contribuição Social - Bônus de Adimplência Fiscal</a:t>
            </a:r>
            <a:endParaRPr lang="pt-BR"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lgn="just">
              <a:buNone/>
            </a:pPr>
            <a:r>
              <a:rPr lang="pt-BR" dirty="0" smtClean="0"/>
              <a:t>Não fará jus ao bônus empresa que nos últimos 5 anos calendário se enquadre nas situações abaixo em relação a tributos da RFB:</a:t>
            </a:r>
          </a:p>
          <a:p>
            <a:pPr algn="just">
              <a:buNone/>
            </a:pPr>
            <a:r>
              <a:rPr lang="pt-BR" dirty="0" smtClean="0"/>
              <a:t>    a) lançamento de ofício</a:t>
            </a:r>
          </a:p>
          <a:p>
            <a:pPr algn="just">
              <a:buNone/>
            </a:pPr>
            <a:r>
              <a:rPr lang="pt-BR" dirty="0" smtClean="0"/>
              <a:t>    b) débitos com exigibilidade suspensa</a:t>
            </a:r>
          </a:p>
          <a:p>
            <a:pPr algn="just">
              <a:buNone/>
            </a:pPr>
            <a:r>
              <a:rPr lang="pt-BR" dirty="0" smtClean="0"/>
              <a:t>    c) inscrição em dívida ativa</a:t>
            </a:r>
          </a:p>
          <a:p>
            <a:pPr algn="just">
              <a:buNone/>
            </a:pPr>
            <a:r>
              <a:rPr lang="pt-BR" dirty="0" smtClean="0"/>
              <a:t>    d) recolhimentos ou pagamentos em atraso</a:t>
            </a:r>
          </a:p>
          <a:p>
            <a:pPr algn="just">
              <a:buNone/>
            </a:pPr>
            <a:r>
              <a:rPr lang="pt-BR" dirty="0" smtClean="0"/>
              <a:t>    e) falta ou atraso no cumprimento de obrigação acessória</a:t>
            </a:r>
          </a:p>
          <a:p>
            <a:endParaRPr lang="pt-BR" dirty="0"/>
          </a:p>
        </p:txBody>
      </p:sp>
      <p:sp>
        <p:nvSpPr>
          <p:cNvPr id="3" name="Título 2"/>
          <p:cNvSpPr>
            <a:spLocks noGrp="1"/>
          </p:cNvSpPr>
          <p:nvPr>
            <p:ph type="title"/>
          </p:nvPr>
        </p:nvSpPr>
        <p:spPr/>
        <p:txBody>
          <a:bodyPr>
            <a:normAutofit fontScale="90000"/>
          </a:bodyPr>
          <a:lstStyle/>
          <a:p>
            <a:pPr algn="ctr"/>
            <a:r>
              <a:rPr lang="pt-BR" dirty="0" smtClean="0"/>
              <a:t>Contribuição Social – Bônus de Adimplência Fiscal</a:t>
            </a:r>
            <a:endParaRPr lang="pt-BR"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buNone/>
            </a:pPr>
            <a:endParaRPr lang="pt-BR" dirty="0" smtClean="0"/>
          </a:p>
          <a:p>
            <a:pPr algn="just">
              <a:buNone/>
            </a:pPr>
            <a:r>
              <a:rPr lang="pt-BR" dirty="0" smtClean="0"/>
              <a:t>A partir do momento em que as contribuições previdenciárias passaram a ser administradas pela RFB, a verificação de sua adimplência nos últimos 5 (cinco) anos-calendário passou a constituir requisito para a obtenção do direito ao bônus de adimplência fiscal de que trata o artigo 38 da Lei 10.637/2002.</a:t>
            </a:r>
          </a:p>
          <a:p>
            <a:pPr algn="just">
              <a:buNone/>
            </a:pPr>
            <a:endParaRPr lang="pt-BR" dirty="0" smtClean="0"/>
          </a:p>
          <a:p>
            <a:pPr algn="just">
              <a:buNone/>
            </a:pPr>
            <a:r>
              <a:rPr lang="pt-BR" dirty="0" smtClean="0"/>
              <a:t>(Lei 10.637/2002, art.38; Lei 11.457/2007, art.2°; CTN, art.11; SC </a:t>
            </a:r>
            <a:r>
              <a:rPr lang="pt-BR" dirty="0" err="1" smtClean="0"/>
              <a:t>Cosit</a:t>
            </a:r>
            <a:r>
              <a:rPr lang="pt-BR" dirty="0" smtClean="0"/>
              <a:t> 42/2014)</a:t>
            </a:r>
          </a:p>
          <a:p>
            <a:endParaRPr lang="pt-BR" dirty="0" smtClean="0"/>
          </a:p>
          <a:p>
            <a:endParaRPr lang="pt-BR" dirty="0" smtClean="0"/>
          </a:p>
          <a:p>
            <a:endParaRPr lang="pt-BR" dirty="0" smtClean="0"/>
          </a:p>
          <a:p>
            <a:pPr>
              <a:buNone/>
            </a:pPr>
            <a:endParaRPr lang="pt-BR" dirty="0"/>
          </a:p>
        </p:txBody>
      </p:sp>
      <p:sp>
        <p:nvSpPr>
          <p:cNvPr id="3" name="Título 2"/>
          <p:cNvSpPr>
            <a:spLocks noGrp="1"/>
          </p:cNvSpPr>
          <p:nvPr>
            <p:ph type="title"/>
          </p:nvPr>
        </p:nvSpPr>
        <p:spPr/>
        <p:txBody>
          <a:bodyPr>
            <a:normAutofit fontScale="90000"/>
          </a:bodyPr>
          <a:lstStyle/>
          <a:p>
            <a:pPr algn="ctr"/>
            <a:r>
              <a:rPr lang="pt-BR" dirty="0" smtClean="0"/>
              <a:t>Contribuição Social – Bônus de Adimplência Fiscal</a:t>
            </a:r>
            <a:endParaRPr lang="pt-BR"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85000" lnSpcReduction="20000"/>
          </a:bodyPr>
          <a:lstStyle/>
          <a:p>
            <a:pPr>
              <a:buNone/>
            </a:pPr>
            <a:endParaRPr lang="pt-BR" dirty="0" smtClean="0"/>
          </a:p>
          <a:p>
            <a:pPr>
              <a:buNone/>
            </a:pPr>
            <a:r>
              <a:rPr lang="pt-BR" b="1" dirty="0" smtClean="0"/>
              <a:t>Na constituição do valor a ser utilizado (1%)</a:t>
            </a:r>
          </a:p>
          <a:p>
            <a:pPr>
              <a:buNone/>
            </a:pPr>
            <a:r>
              <a:rPr lang="pt-BR" dirty="0" smtClean="0"/>
              <a:t/>
            </a:r>
            <a:br>
              <a:rPr lang="pt-BR" dirty="0" smtClean="0"/>
            </a:br>
            <a:r>
              <a:rPr lang="pt-BR" dirty="0" smtClean="0"/>
              <a:t>D – Bônus da CSLL (AC)</a:t>
            </a:r>
            <a:br>
              <a:rPr lang="pt-BR" dirty="0" smtClean="0"/>
            </a:br>
            <a:r>
              <a:rPr lang="pt-BR" dirty="0" smtClean="0"/>
              <a:t/>
            </a:r>
            <a:br>
              <a:rPr lang="pt-BR" dirty="0" smtClean="0"/>
            </a:br>
            <a:r>
              <a:rPr lang="pt-BR" dirty="0" smtClean="0"/>
              <a:t>C - Lucros ou Prejuízos Acumulados (PL);</a:t>
            </a:r>
            <a:br>
              <a:rPr lang="pt-BR" dirty="0" smtClean="0"/>
            </a:br>
            <a:r>
              <a:rPr lang="pt-BR" dirty="0" smtClean="0"/>
              <a:t/>
            </a:r>
            <a:br>
              <a:rPr lang="pt-BR" dirty="0" smtClean="0"/>
            </a:br>
            <a:r>
              <a:rPr lang="pt-BR" b="1" dirty="0" smtClean="0"/>
              <a:t>Na utilização, reduzindo o valor a pagar</a:t>
            </a:r>
            <a:r>
              <a:rPr lang="pt-BR" dirty="0" smtClean="0"/>
              <a:t/>
            </a:r>
            <a:br>
              <a:rPr lang="pt-BR" dirty="0" smtClean="0"/>
            </a:br>
            <a:r>
              <a:rPr lang="pt-BR" dirty="0" smtClean="0"/>
              <a:t/>
            </a:r>
            <a:br>
              <a:rPr lang="pt-BR" dirty="0" smtClean="0"/>
            </a:br>
            <a:r>
              <a:rPr lang="pt-BR" dirty="0" smtClean="0"/>
              <a:t>D - CSLL a Pagar (PC);</a:t>
            </a:r>
            <a:br>
              <a:rPr lang="pt-BR" dirty="0" smtClean="0"/>
            </a:br>
            <a:r>
              <a:rPr lang="pt-BR" dirty="0" smtClean="0"/>
              <a:t/>
            </a:r>
            <a:br>
              <a:rPr lang="pt-BR" dirty="0" smtClean="0"/>
            </a:br>
            <a:r>
              <a:rPr lang="pt-BR" dirty="0" smtClean="0"/>
              <a:t>C - Bônus da CSLL (AC)</a:t>
            </a:r>
            <a:br>
              <a:rPr lang="pt-BR" dirty="0" smtClean="0"/>
            </a:br>
            <a:r>
              <a:rPr lang="pt-BR" dirty="0" smtClean="0"/>
              <a:t/>
            </a:r>
            <a:br>
              <a:rPr lang="pt-BR" dirty="0" smtClean="0"/>
            </a:br>
            <a:r>
              <a:rPr lang="pt-BR" dirty="0" smtClean="0"/>
              <a:t/>
            </a:r>
            <a:br>
              <a:rPr lang="pt-BR" dirty="0" smtClean="0"/>
            </a:br>
            <a:endParaRPr lang="pt-BR" dirty="0"/>
          </a:p>
        </p:txBody>
      </p:sp>
      <p:sp>
        <p:nvSpPr>
          <p:cNvPr id="3" name="Título 2"/>
          <p:cNvSpPr>
            <a:spLocks noGrp="1"/>
          </p:cNvSpPr>
          <p:nvPr>
            <p:ph type="title"/>
          </p:nvPr>
        </p:nvSpPr>
        <p:spPr/>
        <p:txBody>
          <a:bodyPr>
            <a:normAutofit fontScale="90000"/>
          </a:bodyPr>
          <a:lstStyle/>
          <a:p>
            <a:pPr algn="ctr"/>
            <a:r>
              <a:rPr lang="pt-BR" sz="3600" dirty="0" smtClean="0"/>
              <a:t>Bônus de adimplência fiscal</a:t>
            </a:r>
            <a:br>
              <a:rPr lang="pt-BR" sz="3600" dirty="0" smtClean="0"/>
            </a:br>
            <a:r>
              <a:rPr lang="pt-BR" sz="3600" dirty="0" smtClean="0"/>
              <a:t>Contabilização</a:t>
            </a:r>
            <a:endParaRPr lang="pt-BR" sz="3600"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25000" lnSpcReduction="20000"/>
          </a:bodyPr>
          <a:lstStyle/>
          <a:p>
            <a:pPr algn="just">
              <a:buNone/>
            </a:pPr>
            <a:r>
              <a:rPr lang="pt-BR" dirty="0" smtClean="0"/>
              <a:t>   </a:t>
            </a:r>
          </a:p>
          <a:p>
            <a:pPr>
              <a:buNone/>
            </a:pPr>
            <a:r>
              <a:rPr lang="pt-BR" sz="11200" dirty="0" smtClean="0"/>
              <a:t>No encerramento do exercício social, a conta "Lucros ou Prejuízos Acumulados" não deve apresentar saldo positivo. </a:t>
            </a:r>
          </a:p>
          <a:p>
            <a:pPr>
              <a:buNone/>
            </a:pPr>
            <a:endParaRPr lang="pt-BR" sz="11200" dirty="0" smtClean="0"/>
          </a:p>
          <a:p>
            <a:pPr>
              <a:buNone/>
            </a:pPr>
            <a:r>
              <a:rPr lang="pt-BR" sz="11200" dirty="0" smtClean="0"/>
              <a:t>Eventual saldo positivo remanescente nesta conta deve ser destinado para "Reserva de Lucros", nos termos da Lei nº 6.404/1976 , </a:t>
            </a:r>
            <a:r>
              <a:rPr lang="pt-BR" sz="11200" dirty="0" err="1" smtClean="0"/>
              <a:t>arts</a:t>
            </a:r>
            <a:r>
              <a:rPr lang="pt-BR" sz="11200" dirty="0" smtClean="0"/>
              <a:t>. 194 a 197, ou distribuído como dividendo. </a:t>
            </a:r>
          </a:p>
          <a:p>
            <a:pPr>
              <a:buNone/>
            </a:pPr>
            <a:endParaRPr lang="pt-BR" sz="11200" dirty="0" smtClean="0"/>
          </a:p>
          <a:p>
            <a:pPr>
              <a:buNone/>
            </a:pPr>
            <a:endParaRPr lang="pt-BR" sz="11200" dirty="0" smtClean="0"/>
          </a:p>
          <a:p>
            <a:pPr>
              <a:buNone/>
            </a:pPr>
            <a:r>
              <a:rPr lang="pt-BR" sz="11200" dirty="0" smtClean="0"/>
              <a:t>(Instrução CVM nº 469/2008 , art. 5º )</a:t>
            </a:r>
            <a:r>
              <a:rPr lang="pt-BR" sz="6700" dirty="0" smtClean="0"/>
              <a:t/>
            </a:r>
            <a:br>
              <a:rPr lang="pt-BR" sz="6700" dirty="0" smtClean="0"/>
            </a:br>
            <a:r>
              <a:rPr lang="pt-BR" sz="6700" dirty="0" smtClean="0"/>
              <a:t/>
            </a:r>
            <a:br>
              <a:rPr lang="pt-BR" sz="6700" dirty="0" smtClean="0"/>
            </a:br>
            <a:endParaRPr lang="pt-BR" sz="6700" dirty="0"/>
          </a:p>
        </p:txBody>
      </p:sp>
      <p:sp>
        <p:nvSpPr>
          <p:cNvPr id="3" name="Título 2"/>
          <p:cNvSpPr>
            <a:spLocks noGrp="1"/>
          </p:cNvSpPr>
          <p:nvPr>
            <p:ph type="title"/>
          </p:nvPr>
        </p:nvSpPr>
        <p:spPr/>
        <p:txBody>
          <a:bodyPr/>
          <a:lstStyle/>
          <a:p>
            <a:r>
              <a:rPr lang="pt-BR" dirty="0" smtClean="0"/>
              <a:t>Bônus de Adimplência Fiscal</a:t>
            </a:r>
            <a:endParaRPr lang="pt-BR"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lgn="just">
              <a:buNone/>
            </a:pPr>
            <a:r>
              <a:rPr lang="pt-BR" dirty="0" smtClean="0"/>
              <a:t>Pessoas Jurídicas submetidas ao Lucro Real consideram dedutíveis para efeito de apuração do Lucro Real e da Contribuição Social, os juros remuneratórios do capital próprio que forem calculados,    contabilizados, pagos ou creditados.</a:t>
            </a:r>
          </a:p>
          <a:p>
            <a:pPr algn="just">
              <a:buNone/>
            </a:pPr>
            <a:endParaRPr lang="pt-BR" dirty="0" smtClean="0"/>
          </a:p>
          <a:p>
            <a:pPr algn="just">
              <a:buNone/>
            </a:pPr>
            <a:r>
              <a:rPr lang="pt-BR" dirty="0" smtClean="0"/>
              <a:t>Os Juros sobre Capital Próprio são calculados sobre as contas do Patrimônio Líquido.</a:t>
            </a:r>
          </a:p>
          <a:p>
            <a:pPr algn="just">
              <a:buNone/>
            </a:pPr>
            <a:endParaRPr lang="pt-BR" dirty="0" smtClean="0"/>
          </a:p>
          <a:p>
            <a:pPr algn="just">
              <a:buNone/>
            </a:pPr>
            <a:r>
              <a:rPr lang="pt-BR" dirty="0" smtClean="0"/>
              <a:t>(Artigos 347 e 668 do RIR/99)</a:t>
            </a:r>
            <a:endParaRPr lang="pt-BR" dirty="0"/>
          </a:p>
        </p:txBody>
      </p:sp>
      <p:sp>
        <p:nvSpPr>
          <p:cNvPr id="3" name="Título 2"/>
          <p:cNvSpPr>
            <a:spLocks noGrp="1"/>
          </p:cNvSpPr>
          <p:nvPr>
            <p:ph type="title"/>
          </p:nvPr>
        </p:nvSpPr>
        <p:spPr/>
        <p:txBody>
          <a:bodyPr/>
          <a:lstStyle/>
          <a:p>
            <a:r>
              <a:rPr lang="pt-BR" dirty="0" smtClean="0"/>
              <a:t>Juros sobre Capital Próprio</a:t>
            </a:r>
            <a:endParaRPr lang="pt-BR"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70000" lnSpcReduction="20000"/>
          </a:bodyPr>
          <a:lstStyle/>
          <a:p>
            <a:pPr algn="just">
              <a:buNone/>
            </a:pPr>
            <a:r>
              <a:rPr lang="pt-BR" dirty="0" smtClean="0"/>
              <a:t>Para ser dedutível precisa atender ao seguinte:</a:t>
            </a:r>
          </a:p>
          <a:p>
            <a:pPr marL="624078" indent="-514350" algn="just">
              <a:buNone/>
            </a:pPr>
            <a:endParaRPr lang="pt-BR" dirty="0" smtClean="0"/>
          </a:p>
          <a:p>
            <a:pPr marL="624078" indent="-514350" algn="just">
              <a:buNone/>
            </a:pPr>
            <a:r>
              <a:rPr lang="pt-BR" dirty="0" smtClean="0"/>
              <a:t>a) O valor dos juros não poderá ultrapassar ao maior entre os seguintes valores:</a:t>
            </a:r>
          </a:p>
          <a:p>
            <a:pPr marL="624078" indent="-514350" algn="just">
              <a:buNone/>
            </a:pPr>
            <a:r>
              <a:rPr lang="pt-BR" dirty="0" smtClean="0"/>
              <a:t>    1) 50% do Lucro Líquido do período base, após a dedução da Contribuição Social e antes da dedução da Provisão para o Imposto de Renda (PIR)  e dos juros remuneratórios;</a:t>
            </a:r>
          </a:p>
          <a:p>
            <a:pPr marL="624078" indent="-514350" algn="just">
              <a:buNone/>
            </a:pPr>
            <a:r>
              <a:rPr lang="pt-BR" dirty="0" smtClean="0"/>
              <a:t>     2) 50% dos saldos de lucros acumulados e reservas de lucros de períodos base anteriores;</a:t>
            </a:r>
          </a:p>
          <a:p>
            <a:pPr marL="624078" indent="-514350" algn="just">
              <a:buNone/>
            </a:pPr>
            <a:endParaRPr lang="pt-BR" dirty="0" smtClean="0"/>
          </a:p>
          <a:p>
            <a:pPr marL="624078" indent="-514350" algn="just">
              <a:buNone/>
            </a:pPr>
            <a:r>
              <a:rPr lang="pt-BR" dirty="0" smtClean="0"/>
              <a:t>b) Os juros sejam calculados pela TJLP e aplicado sobre o PL (positivo);</a:t>
            </a:r>
          </a:p>
          <a:p>
            <a:pPr marL="624078" indent="-514350" algn="just">
              <a:buNone/>
            </a:pPr>
            <a:endParaRPr lang="pt-BR" dirty="0" smtClean="0"/>
          </a:p>
          <a:p>
            <a:pPr marL="624078" indent="-514350" algn="just">
              <a:buNone/>
            </a:pPr>
            <a:r>
              <a:rPr lang="pt-BR" dirty="0" smtClean="0"/>
              <a:t>c) Os juros sejam pagos ou creditados de forma individualizada a cada sócio.</a:t>
            </a:r>
          </a:p>
          <a:p>
            <a:pPr marL="624078" indent="-514350" algn="just">
              <a:buNone/>
            </a:pPr>
            <a:r>
              <a:rPr lang="pt-BR" dirty="0" smtClean="0"/>
              <a:t>     </a:t>
            </a:r>
            <a:endParaRPr lang="pt-BR" dirty="0"/>
          </a:p>
        </p:txBody>
      </p:sp>
      <p:sp>
        <p:nvSpPr>
          <p:cNvPr id="3" name="Título 2"/>
          <p:cNvSpPr>
            <a:spLocks noGrp="1"/>
          </p:cNvSpPr>
          <p:nvPr>
            <p:ph type="title"/>
          </p:nvPr>
        </p:nvSpPr>
        <p:spPr/>
        <p:txBody>
          <a:bodyPr/>
          <a:lstStyle/>
          <a:p>
            <a:r>
              <a:rPr lang="pt-BR" dirty="0" smtClean="0"/>
              <a:t>Juros sobre Capital Próprio</a:t>
            </a:r>
            <a:endParaRPr lang="pt-BR"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endParaRPr lang="pt-BR" dirty="0" smtClean="0"/>
          </a:p>
          <a:p>
            <a:pPr>
              <a:buNone/>
            </a:pPr>
            <a:endParaRPr lang="pt-BR" dirty="0" smtClean="0"/>
          </a:p>
          <a:p>
            <a:pPr algn="just">
              <a:buNone/>
            </a:pPr>
            <a:r>
              <a:rPr lang="pt-BR" dirty="0" smtClean="0"/>
              <a:t>Beneficiário pessoa física, o imposto de renda na fonte sobre os juros do capital próprio, será considerado tributação definitiva, ou seja, não entram na base de cálculo do imposto anual, mas também o imposto retido na fonte não poderá ser compensado com o imposto devido na declaração.</a:t>
            </a:r>
            <a:endParaRPr lang="pt-BR" dirty="0"/>
          </a:p>
        </p:txBody>
      </p:sp>
      <p:sp>
        <p:nvSpPr>
          <p:cNvPr id="3" name="Título 2"/>
          <p:cNvSpPr>
            <a:spLocks noGrp="1"/>
          </p:cNvSpPr>
          <p:nvPr>
            <p:ph type="title"/>
          </p:nvPr>
        </p:nvSpPr>
        <p:spPr/>
        <p:txBody>
          <a:bodyPr/>
          <a:lstStyle/>
          <a:p>
            <a:r>
              <a:rPr lang="pt-BR" dirty="0" smtClean="0"/>
              <a:t>Juros sobre o Capital Próprio</a:t>
            </a:r>
            <a:endParaRPr lang="pt-BR"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endParaRPr lang="pt-BR" dirty="0" smtClean="0"/>
          </a:p>
          <a:p>
            <a:pPr marL="109728" indent="0" algn="just">
              <a:buNone/>
            </a:pPr>
            <a:r>
              <a:rPr lang="pt-BR" dirty="0" smtClean="0"/>
              <a:t>No caso de beneficiário pessoa física ou jurídica, sócia, acionista ou titular de empresa individual (empresário), residente ou domiciliado no exterior, o IRRF sobre os juros remuneratórios do capital próprio será considerado exclusivo na fonte.</a:t>
            </a:r>
            <a:endParaRPr lang="pt-BR" dirty="0"/>
          </a:p>
        </p:txBody>
      </p:sp>
      <p:sp>
        <p:nvSpPr>
          <p:cNvPr id="3" name="Título 2"/>
          <p:cNvSpPr>
            <a:spLocks noGrp="1"/>
          </p:cNvSpPr>
          <p:nvPr>
            <p:ph type="title"/>
          </p:nvPr>
        </p:nvSpPr>
        <p:spPr/>
        <p:txBody>
          <a:bodyPr>
            <a:normAutofit/>
          </a:bodyPr>
          <a:lstStyle/>
          <a:p>
            <a:pPr algn="ctr"/>
            <a:r>
              <a:rPr lang="pt-BR" sz="3200" dirty="0" smtClean="0"/>
              <a:t>Juros sobre Capital Próprio</a:t>
            </a:r>
            <a:endParaRPr lang="pt-BR" sz="3200" dirty="0"/>
          </a:p>
        </p:txBody>
      </p:sp>
    </p:spTree>
    <p:extLst>
      <p:ext uri="{BB962C8B-B14F-4D97-AF65-F5344CB8AC3E}">
        <p14:creationId xmlns:p14="http://schemas.microsoft.com/office/powerpoint/2010/main" val="1532666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endParaRPr lang="pt-BR" dirty="0" smtClean="0"/>
          </a:p>
          <a:p>
            <a:pPr algn="just">
              <a:buNone/>
            </a:pPr>
            <a:r>
              <a:rPr lang="pt-BR" dirty="0" smtClean="0"/>
              <a:t>j) Os ganhos de capital auferidos na devolução de capital, ao titular ou aos sócios ou acionistas, em bens e direitos avaliados a preços de mercado. Nesse caso, o ganho de capital corresponderá à diferença entre o valor de mercado e o valor contábil dos bens ou direitos entregues.</a:t>
            </a:r>
            <a:endParaRPr lang="pt-BR" dirty="0"/>
          </a:p>
        </p:txBody>
      </p:sp>
      <p:sp>
        <p:nvSpPr>
          <p:cNvPr id="3" name="Título 2"/>
          <p:cNvSpPr>
            <a:spLocks noGrp="1"/>
          </p:cNvSpPr>
          <p:nvPr>
            <p:ph type="title"/>
          </p:nvPr>
        </p:nvSpPr>
        <p:spPr/>
        <p:txBody>
          <a:bodyPr/>
          <a:lstStyle/>
          <a:p>
            <a:pPr algn="ctr"/>
            <a:r>
              <a:rPr lang="pt-BR" dirty="0" smtClean="0"/>
              <a:t>Imposto estimado mensal</a:t>
            </a:r>
            <a:endParaRPr lang="pt-BR"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r>
              <a:rPr lang="pt-BR" dirty="0" smtClean="0"/>
              <a:t>Beneficiário pessoa jurídica, os juros auferidos deverão ser registrados como receita financeira e integrarão a base de cálculo do lucro real e da contribuição social.</a:t>
            </a:r>
          </a:p>
          <a:p>
            <a:pPr algn="just">
              <a:buNone/>
            </a:pPr>
            <a:endParaRPr lang="pt-BR" dirty="0" smtClean="0"/>
          </a:p>
          <a:p>
            <a:pPr algn="just">
              <a:buNone/>
            </a:pPr>
            <a:r>
              <a:rPr lang="pt-BR" dirty="0" smtClean="0"/>
              <a:t>O imposto retido na fonte descontado sobre os juros auferidos poderá ser compensado com o IRPJ devido no período de apuração em que os juros forem computados na sua base de cálculo.</a:t>
            </a:r>
            <a:endParaRPr lang="pt-BR" dirty="0"/>
          </a:p>
        </p:txBody>
      </p:sp>
      <p:sp>
        <p:nvSpPr>
          <p:cNvPr id="3" name="Título 2"/>
          <p:cNvSpPr>
            <a:spLocks noGrp="1"/>
          </p:cNvSpPr>
          <p:nvPr>
            <p:ph type="title"/>
          </p:nvPr>
        </p:nvSpPr>
        <p:spPr/>
        <p:txBody>
          <a:bodyPr/>
          <a:lstStyle/>
          <a:p>
            <a:r>
              <a:rPr lang="pt-BR" dirty="0" smtClean="0"/>
              <a:t>Juros sobre o Capital Próprio</a:t>
            </a:r>
            <a:endParaRPr lang="pt-BR"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endParaRPr lang="pt-BR" dirty="0" smtClean="0"/>
          </a:p>
          <a:p>
            <a:pPr algn="just">
              <a:buNone/>
            </a:pPr>
            <a:r>
              <a:rPr lang="pt-BR" dirty="0" smtClean="0"/>
              <a:t>As pessoas jurídicas, optantes pelo pagamento mensal do Imposto de Renda por estimativa, que levantarem balanços ou balancetes de suspensão ou redução de pagamentos mensais poderão considerar como despesa dedutível, nesses balanços, os juros remuneratórios do capital próprio calculados e contabilizados com observância das normas focalizadas neste procedimento.</a:t>
            </a:r>
            <a:endParaRPr lang="pt-BR" dirty="0"/>
          </a:p>
        </p:txBody>
      </p:sp>
      <p:sp>
        <p:nvSpPr>
          <p:cNvPr id="3" name="Título 2"/>
          <p:cNvSpPr>
            <a:spLocks noGrp="1"/>
          </p:cNvSpPr>
          <p:nvPr>
            <p:ph type="title"/>
          </p:nvPr>
        </p:nvSpPr>
        <p:spPr/>
        <p:txBody>
          <a:bodyPr/>
          <a:lstStyle/>
          <a:p>
            <a:pPr algn="ctr"/>
            <a:r>
              <a:rPr lang="pt-BR" dirty="0" smtClean="0"/>
              <a:t>Juros sobre o Capital Próprio</a:t>
            </a:r>
            <a:endParaRPr lang="pt-BR"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lgn="just">
              <a:buNone/>
            </a:pPr>
            <a:endParaRPr lang="pt-BR" dirty="0" smtClean="0"/>
          </a:p>
          <a:p>
            <a:pPr algn="just">
              <a:buNone/>
            </a:pPr>
            <a:r>
              <a:rPr lang="pt-BR" dirty="0" smtClean="0"/>
              <a:t>Se a empresa apurar o lucro real trimestralmente, o lucro de um trimestre comporá o patrimônio para efeito de compor a base de cálculo dos juros remuneratórios nos trimestres seguintes (desde que não distribuídos), ainda que dentro do mesmo ano.</a:t>
            </a:r>
          </a:p>
        </p:txBody>
      </p:sp>
      <p:sp>
        <p:nvSpPr>
          <p:cNvPr id="3" name="Título 2"/>
          <p:cNvSpPr>
            <a:spLocks noGrp="1"/>
          </p:cNvSpPr>
          <p:nvPr>
            <p:ph type="title"/>
          </p:nvPr>
        </p:nvSpPr>
        <p:spPr/>
        <p:txBody>
          <a:bodyPr/>
          <a:lstStyle/>
          <a:p>
            <a:pPr algn="ctr"/>
            <a:r>
              <a:rPr lang="pt-BR" dirty="0" smtClean="0"/>
              <a:t>Juros sobre o Capital Próprio</a:t>
            </a:r>
            <a:endParaRPr lang="pt-BR"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endParaRPr lang="pt-BR" dirty="0" smtClean="0"/>
          </a:p>
          <a:p>
            <a:pPr algn="just">
              <a:buNone/>
            </a:pPr>
            <a:r>
              <a:rPr lang="pt-BR" dirty="0" smtClean="0"/>
              <a:t>Caso a pessoa jurídica tenha optado pelo pagamento mensal do IRPJ por estimativa (com base na receita bruta mensal), os juros auferidos não entram na base de cálculo do imposto mensal estimado (e o imposto retido na fonte não pode ser compensado com o IRPJ estimado</a:t>
            </a:r>
            <a:r>
              <a:rPr lang="pt-BR" smtClean="0"/>
              <a:t>),  não </a:t>
            </a:r>
            <a:r>
              <a:rPr lang="pt-BR" dirty="0" smtClean="0"/>
              <a:t>devem ser computados na base de cálculo da Contribuição Social.</a:t>
            </a:r>
            <a:endParaRPr lang="pt-BR" dirty="0"/>
          </a:p>
        </p:txBody>
      </p:sp>
      <p:sp>
        <p:nvSpPr>
          <p:cNvPr id="3" name="Título 2"/>
          <p:cNvSpPr>
            <a:spLocks noGrp="1"/>
          </p:cNvSpPr>
          <p:nvPr>
            <p:ph type="title"/>
          </p:nvPr>
        </p:nvSpPr>
        <p:spPr>
          <a:xfrm>
            <a:off x="457200" y="274638"/>
            <a:ext cx="8186766" cy="1143000"/>
          </a:xfrm>
        </p:spPr>
        <p:txBody>
          <a:bodyPr/>
          <a:lstStyle/>
          <a:p>
            <a:pPr algn="ctr"/>
            <a:r>
              <a:rPr lang="pt-BR" dirty="0" smtClean="0"/>
              <a:t>Juros sobre Capital Próprio</a:t>
            </a:r>
            <a:endParaRPr lang="pt-BR"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lgn="just">
              <a:buNone/>
            </a:pPr>
            <a:r>
              <a:rPr lang="pt-BR" dirty="0" smtClean="0"/>
              <a:t>Caso o beneficiário seja pessoa jurídica tributada com base no lucro presumido ou arbitrado:</a:t>
            </a:r>
          </a:p>
          <a:p>
            <a:pPr algn="just">
              <a:buNone/>
            </a:pPr>
            <a:r>
              <a:rPr lang="pt-BR" dirty="0" smtClean="0"/>
              <a:t>a) Os juros auferidos deverão ser adicionados ao lucro presumido ou arbitrado, bem como à base de cálculo da Contribuição Social;</a:t>
            </a:r>
          </a:p>
          <a:p>
            <a:pPr algn="just">
              <a:buNone/>
            </a:pPr>
            <a:r>
              <a:rPr lang="pt-BR" dirty="0" smtClean="0"/>
              <a:t>b) O Imposto de Renda descontado na fonte poderá ser compensado com o IRPJ incidente sobre o lucro presumido ou arbitrado, devido no período em que os juros auferidos forem computados na sua base de cálculo.</a:t>
            </a:r>
            <a:endParaRPr lang="pt-BR" dirty="0"/>
          </a:p>
        </p:txBody>
      </p:sp>
      <p:sp>
        <p:nvSpPr>
          <p:cNvPr id="3" name="Título 2"/>
          <p:cNvSpPr>
            <a:spLocks noGrp="1"/>
          </p:cNvSpPr>
          <p:nvPr>
            <p:ph type="title"/>
          </p:nvPr>
        </p:nvSpPr>
        <p:spPr/>
        <p:txBody>
          <a:bodyPr/>
          <a:lstStyle/>
          <a:p>
            <a:pPr algn="ctr"/>
            <a:r>
              <a:rPr lang="pt-BR" dirty="0" smtClean="0"/>
              <a:t>Juros sobre Capital Próprio</a:t>
            </a:r>
            <a:endParaRPr lang="pt-BR" dirty="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r>
              <a:rPr lang="pt-BR" b="1" dirty="0" smtClean="0"/>
              <a:t>Pessoas Jurídicas isentas do Imposto de Renda</a:t>
            </a:r>
          </a:p>
          <a:p>
            <a:pPr algn="just">
              <a:buNone/>
            </a:pPr>
            <a:endParaRPr lang="pt-BR" dirty="0" smtClean="0"/>
          </a:p>
          <a:p>
            <a:pPr algn="just">
              <a:buNone/>
            </a:pPr>
            <a:r>
              <a:rPr lang="pt-BR" dirty="0" smtClean="0"/>
              <a:t>O imposto descontado na fonte sobre os juros pagos ou creditados a pessoa jurídica isenta do IRPJ é considerado tributação definitiva (não compensável nem restituível)</a:t>
            </a:r>
          </a:p>
          <a:p>
            <a:pPr algn="just">
              <a:buNone/>
            </a:pPr>
            <a:endParaRPr lang="pt-BR" dirty="0" smtClean="0"/>
          </a:p>
          <a:p>
            <a:pPr algn="just">
              <a:buNone/>
            </a:pPr>
            <a:r>
              <a:rPr lang="pt-BR" dirty="0" smtClean="0"/>
              <a:t>(Artigo 668, § 1°, I, RIR/99)</a:t>
            </a:r>
            <a:endParaRPr lang="pt-BR" dirty="0"/>
          </a:p>
        </p:txBody>
      </p:sp>
      <p:sp>
        <p:nvSpPr>
          <p:cNvPr id="3" name="Título 2"/>
          <p:cNvSpPr>
            <a:spLocks noGrp="1"/>
          </p:cNvSpPr>
          <p:nvPr>
            <p:ph type="title"/>
          </p:nvPr>
        </p:nvSpPr>
        <p:spPr/>
        <p:txBody>
          <a:bodyPr/>
          <a:lstStyle/>
          <a:p>
            <a:pPr algn="ctr"/>
            <a:r>
              <a:rPr lang="pt-BR" dirty="0" smtClean="0"/>
              <a:t>Juros sobre Capital Próprio</a:t>
            </a:r>
            <a:endParaRPr lang="pt-BR"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r>
              <a:rPr lang="pt-BR" dirty="0" smtClean="0"/>
              <a:t>Tributação na Fonte:</a:t>
            </a:r>
          </a:p>
          <a:p>
            <a:pPr>
              <a:buNone/>
            </a:pPr>
            <a:endParaRPr lang="pt-BR" dirty="0" smtClean="0"/>
          </a:p>
          <a:p>
            <a:pPr algn="just">
              <a:buNone/>
            </a:pPr>
            <a:r>
              <a:rPr lang="pt-BR" dirty="0" smtClean="0"/>
              <a:t>Os juros pagos ou creditados sujeitam-se à incidência do imposto de renda na fonte à alíquota de 15% na data do pagamento ou crédito aos beneficiários (pessoa física ou jurídica) residentes no Brasil ou no exterior.</a:t>
            </a:r>
          </a:p>
          <a:p>
            <a:pPr algn="just">
              <a:buNone/>
            </a:pPr>
            <a:endParaRPr lang="pt-BR" dirty="0" smtClean="0"/>
          </a:p>
          <a:p>
            <a:pPr algn="just">
              <a:buNone/>
            </a:pPr>
            <a:r>
              <a:rPr lang="pt-BR" dirty="0" smtClean="0"/>
              <a:t>(artigo 668 RIR/99)</a:t>
            </a:r>
            <a:endParaRPr lang="pt-BR" dirty="0"/>
          </a:p>
        </p:txBody>
      </p:sp>
      <p:sp>
        <p:nvSpPr>
          <p:cNvPr id="3" name="Título 2"/>
          <p:cNvSpPr>
            <a:spLocks noGrp="1"/>
          </p:cNvSpPr>
          <p:nvPr>
            <p:ph type="title"/>
          </p:nvPr>
        </p:nvSpPr>
        <p:spPr/>
        <p:txBody>
          <a:bodyPr/>
          <a:lstStyle/>
          <a:p>
            <a:r>
              <a:rPr lang="pt-BR" dirty="0" smtClean="0"/>
              <a:t>Juros sobre o Capital Próprio</a:t>
            </a:r>
            <a:endParaRPr lang="pt-BR"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70000" lnSpcReduction="20000"/>
          </a:bodyPr>
          <a:lstStyle/>
          <a:p>
            <a:pPr>
              <a:buNone/>
            </a:pPr>
            <a:r>
              <a:rPr lang="pt-BR" dirty="0" smtClean="0"/>
              <a:t>Patrimônio Líquido é composto pelas contas:</a:t>
            </a:r>
          </a:p>
          <a:p>
            <a:pPr>
              <a:buNone/>
            </a:pPr>
            <a:r>
              <a:rPr lang="pt-BR" dirty="0" smtClean="0"/>
              <a:t>- Capital social</a:t>
            </a:r>
          </a:p>
          <a:p>
            <a:pPr>
              <a:buFontTx/>
              <a:buChar char="-"/>
            </a:pPr>
            <a:r>
              <a:rPr lang="pt-BR" dirty="0" smtClean="0"/>
              <a:t>Reservas de Capital</a:t>
            </a:r>
          </a:p>
          <a:p>
            <a:pPr>
              <a:buFontTx/>
              <a:buChar char="-"/>
            </a:pPr>
            <a:r>
              <a:rPr lang="pt-BR" dirty="0" smtClean="0"/>
              <a:t>Ajustes de Avaliação Patrimonial</a:t>
            </a:r>
          </a:p>
          <a:p>
            <a:pPr>
              <a:buFontTx/>
              <a:buChar char="-"/>
            </a:pPr>
            <a:r>
              <a:rPr lang="pt-BR" dirty="0" smtClean="0"/>
              <a:t>Reservas de Lucros</a:t>
            </a:r>
          </a:p>
          <a:p>
            <a:pPr>
              <a:buFontTx/>
              <a:buChar char="-"/>
            </a:pPr>
            <a:r>
              <a:rPr lang="pt-BR" dirty="0" smtClean="0"/>
              <a:t>(-) Ações em Tesouraria</a:t>
            </a:r>
          </a:p>
          <a:p>
            <a:pPr>
              <a:buFontTx/>
              <a:buChar char="-"/>
            </a:pPr>
            <a:r>
              <a:rPr lang="pt-BR" dirty="0" smtClean="0"/>
              <a:t>(-) Prejuízos Acumulados</a:t>
            </a:r>
          </a:p>
          <a:p>
            <a:pPr>
              <a:buFontTx/>
              <a:buChar char="-"/>
            </a:pPr>
            <a:endParaRPr lang="pt-BR" dirty="0" smtClean="0"/>
          </a:p>
          <a:p>
            <a:pPr algn="just">
              <a:buFontTx/>
              <a:buChar char="-"/>
            </a:pPr>
            <a:r>
              <a:rPr lang="pt-BR" dirty="0" smtClean="0"/>
              <a:t>Por não citar a conta Lucros ou Prejuízos Acumulados, recomenda-se transferir saldo desta conta para conta Reserva de Lucros até sua devida destinação.</a:t>
            </a:r>
          </a:p>
          <a:p>
            <a:pPr algn="just">
              <a:buFontTx/>
              <a:buChar char="-"/>
            </a:pPr>
            <a:r>
              <a:rPr lang="pt-BR" dirty="0" smtClean="0"/>
              <a:t>Portanto, no encerramento do exercício social, referida conta não deve apresentar saldo positivo. Eventual saldo positivo destinar para “Reserva de Lucros” ou distribuir como dividendo.</a:t>
            </a:r>
          </a:p>
          <a:p>
            <a:pPr>
              <a:buFontTx/>
              <a:buChar char="-"/>
            </a:pPr>
            <a:endParaRPr lang="pt-BR" dirty="0" smtClean="0"/>
          </a:p>
          <a:p>
            <a:pPr>
              <a:buFontTx/>
              <a:buChar char="-"/>
            </a:pPr>
            <a:r>
              <a:rPr lang="pt-BR" dirty="0" smtClean="0"/>
              <a:t>(Artigo 178 § 2º, alínea “d”, da Lei 6.404/76)</a:t>
            </a:r>
            <a:endParaRPr lang="pt-BR" dirty="0"/>
          </a:p>
        </p:txBody>
      </p:sp>
      <p:sp>
        <p:nvSpPr>
          <p:cNvPr id="3" name="Título 2"/>
          <p:cNvSpPr>
            <a:spLocks noGrp="1"/>
          </p:cNvSpPr>
          <p:nvPr>
            <p:ph type="title"/>
          </p:nvPr>
        </p:nvSpPr>
        <p:spPr/>
        <p:txBody>
          <a:bodyPr/>
          <a:lstStyle/>
          <a:p>
            <a:r>
              <a:rPr lang="pt-BR" dirty="0" smtClean="0"/>
              <a:t>Juros sobre Capital Próprio</a:t>
            </a:r>
            <a:endParaRPr lang="pt-BR"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85000" lnSpcReduction="10000"/>
          </a:bodyPr>
          <a:lstStyle/>
          <a:p>
            <a:pPr algn="just">
              <a:buNone/>
            </a:pPr>
            <a:r>
              <a:rPr lang="pt-BR" dirty="0" smtClean="0"/>
              <a:t>Para cálculo dos juros sobre capital próprio considerar as contas do PL, exceto:</a:t>
            </a:r>
          </a:p>
          <a:p>
            <a:pPr marL="624078" indent="-514350" algn="just">
              <a:buNone/>
            </a:pPr>
            <a:endParaRPr lang="pt-BR" dirty="0" smtClean="0"/>
          </a:p>
          <a:p>
            <a:pPr marL="624078" indent="-514350" algn="just">
              <a:buNone/>
            </a:pPr>
            <a:r>
              <a:rPr lang="pt-BR" dirty="0" smtClean="0"/>
              <a:t>a) Reserva de reavaliação – artigo 434 RIR/99</a:t>
            </a:r>
          </a:p>
          <a:p>
            <a:pPr marL="624078" indent="-514350" algn="just">
              <a:buNone/>
            </a:pPr>
            <a:r>
              <a:rPr lang="pt-BR" dirty="0" smtClean="0"/>
              <a:t>b) Reserva especial referente correção monetária facultativa bens do Ativo – artigo 460 RIR/99</a:t>
            </a:r>
          </a:p>
          <a:p>
            <a:pPr marL="624078" indent="-514350" algn="just">
              <a:buNone/>
            </a:pPr>
            <a:r>
              <a:rPr lang="pt-BR" dirty="0" smtClean="0"/>
              <a:t>c) Parcela ainda não realizada (não computada na apuração do lucro real) da reserva de reavaliação de imóveis integrantes do Ativo Imobilizado e de patentes ou direitos de exploração de patentes que tenha sido incorporada ao capital social – artigo 436 e 437 RIR/99.</a:t>
            </a:r>
          </a:p>
          <a:p>
            <a:pPr algn="just">
              <a:buNone/>
            </a:pPr>
            <a:r>
              <a:rPr lang="pt-BR" dirty="0" smtClean="0"/>
              <a:t> </a:t>
            </a:r>
            <a:endParaRPr lang="pt-BR" dirty="0"/>
          </a:p>
        </p:txBody>
      </p:sp>
      <p:sp>
        <p:nvSpPr>
          <p:cNvPr id="3" name="Título 2"/>
          <p:cNvSpPr>
            <a:spLocks noGrp="1"/>
          </p:cNvSpPr>
          <p:nvPr>
            <p:ph type="title"/>
          </p:nvPr>
        </p:nvSpPr>
        <p:spPr/>
        <p:txBody>
          <a:bodyPr/>
          <a:lstStyle/>
          <a:p>
            <a:r>
              <a:rPr lang="pt-BR" dirty="0" smtClean="0"/>
              <a:t>Juros sobre Capital Próprio</a:t>
            </a:r>
            <a:endParaRPr lang="pt-BR"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r>
              <a:rPr lang="pt-BR" dirty="0" smtClean="0"/>
              <a:t>Para efeito de cálculo dos juros remuneratórios do capital próprio, não deve ser computado, como integrante do Patrimônio Líquido, o lucro do próprio período de apuração.</a:t>
            </a:r>
          </a:p>
          <a:p>
            <a:pPr algn="just">
              <a:buNone/>
            </a:pPr>
            <a:endParaRPr lang="pt-BR" dirty="0" smtClean="0"/>
          </a:p>
          <a:p>
            <a:pPr algn="just">
              <a:buNone/>
            </a:pPr>
            <a:r>
              <a:rPr lang="pt-BR" dirty="0" smtClean="0"/>
              <a:t>Caso a empresa tenha prejuízos acumulados de períodos de apuração anteriores, o valor destes deverá ser subtraído do Patrimônio Líquido para efeito de cálculos dos juros remuneratórios do capital próprio.</a:t>
            </a:r>
            <a:endParaRPr lang="pt-BR" dirty="0"/>
          </a:p>
        </p:txBody>
      </p:sp>
      <p:sp>
        <p:nvSpPr>
          <p:cNvPr id="3" name="Título 2"/>
          <p:cNvSpPr>
            <a:spLocks noGrp="1"/>
          </p:cNvSpPr>
          <p:nvPr>
            <p:ph type="title"/>
          </p:nvPr>
        </p:nvSpPr>
        <p:spPr/>
        <p:txBody>
          <a:bodyPr/>
          <a:lstStyle/>
          <a:p>
            <a:pPr algn="ctr"/>
            <a:r>
              <a:rPr lang="pt-BR" dirty="0" smtClean="0"/>
              <a:t>Juros sobre Capital Próprio</a:t>
            </a:r>
            <a:endParaRPr lang="pt-B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fontScale="92500"/>
          </a:bodyPr>
          <a:lstStyle/>
          <a:p>
            <a:pPr>
              <a:buNone/>
            </a:pPr>
            <a:r>
              <a:rPr lang="pt-BR" dirty="0" smtClean="0"/>
              <a:t>(=) Base de cálculo imposto mensal estimado</a:t>
            </a:r>
          </a:p>
          <a:p>
            <a:pPr>
              <a:buNone/>
            </a:pPr>
            <a:r>
              <a:rPr lang="pt-BR" dirty="0" smtClean="0"/>
              <a:t>(x) Alíquota de 15%</a:t>
            </a:r>
          </a:p>
          <a:p>
            <a:pPr>
              <a:buNone/>
            </a:pPr>
            <a:r>
              <a:rPr lang="pt-BR" dirty="0" smtClean="0"/>
              <a:t>(x) Alíquota de 10% sobre o valor que exceder</a:t>
            </a:r>
          </a:p>
          <a:p>
            <a:pPr>
              <a:buNone/>
            </a:pPr>
            <a:r>
              <a:rPr lang="pt-BR" dirty="0" smtClean="0"/>
              <a:t>      20.000,00 da base de cálculo</a:t>
            </a:r>
          </a:p>
          <a:p>
            <a:pPr>
              <a:buNone/>
            </a:pPr>
            <a:r>
              <a:rPr lang="pt-BR" dirty="0" smtClean="0"/>
              <a:t>(=) Imposto de renda mensal</a:t>
            </a:r>
          </a:p>
          <a:p>
            <a:pPr>
              <a:buNone/>
            </a:pPr>
            <a:r>
              <a:rPr lang="pt-BR" dirty="0" smtClean="0"/>
              <a:t>(-)  Compensações e deduções</a:t>
            </a:r>
          </a:p>
          <a:p>
            <a:pPr>
              <a:buNone/>
            </a:pPr>
            <a:r>
              <a:rPr lang="pt-BR" dirty="0" smtClean="0"/>
              <a:t>      a) </a:t>
            </a:r>
            <a:r>
              <a:rPr lang="pt-BR" dirty="0" err="1" smtClean="0"/>
              <a:t>IRRFonte</a:t>
            </a:r>
            <a:r>
              <a:rPr lang="pt-BR" dirty="0" smtClean="0"/>
              <a:t> sobre rendimentos pagos ou creditados a título de:</a:t>
            </a:r>
          </a:p>
          <a:p>
            <a:pPr>
              <a:buNone/>
            </a:pPr>
            <a:r>
              <a:rPr lang="pt-BR" dirty="0" smtClean="0"/>
              <a:t>   - receitas de prestação serviços profissionais</a:t>
            </a:r>
          </a:p>
          <a:p>
            <a:pPr>
              <a:buNone/>
            </a:pPr>
            <a:r>
              <a:rPr lang="pt-BR" dirty="0" smtClean="0"/>
              <a:t>   - comissões, corretagens, mediação negócios</a:t>
            </a:r>
            <a:endParaRPr lang="pt-BR" dirty="0"/>
          </a:p>
        </p:txBody>
      </p:sp>
      <p:sp>
        <p:nvSpPr>
          <p:cNvPr id="2" name="Título 1"/>
          <p:cNvSpPr>
            <a:spLocks noGrp="1"/>
          </p:cNvSpPr>
          <p:nvPr>
            <p:ph type="title"/>
          </p:nvPr>
        </p:nvSpPr>
        <p:spPr/>
        <p:txBody>
          <a:bodyPr/>
          <a:lstStyle/>
          <a:p>
            <a:r>
              <a:rPr lang="pt-BR" b="1" dirty="0" smtClean="0"/>
              <a:t>Imposto mensal estimado</a:t>
            </a:r>
            <a:endParaRPr lang="pt-BR" b="1"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10000"/>
          </a:bodyPr>
          <a:lstStyle/>
          <a:p>
            <a:pPr algn="just">
              <a:buNone/>
            </a:pPr>
            <a:r>
              <a:rPr lang="pt-BR" dirty="0" smtClean="0"/>
              <a:t>A partir do ano-calendário de 2015 (ou a partir do ano-calendário de 2014, para as pessoas jurídicas que optaram pela adoção antecipada da Lei 12.973/2014), para fins de cálculo da remuneração dos juros sobre o capital próprio, serão consideradas exclusivamente as seguintes contas do Patrimônio Líquido:</a:t>
            </a:r>
          </a:p>
          <a:p>
            <a:pPr marL="624078" indent="-514350" algn="just">
              <a:buNone/>
            </a:pPr>
            <a:r>
              <a:rPr lang="pt-BR" dirty="0" smtClean="0"/>
              <a:t>a) Capital Social</a:t>
            </a:r>
          </a:p>
          <a:p>
            <a:pPr marL="624078" indent="-514350" algn="just">
              <a:buNone/>
            </a:pPr>
            <a:r>
              <a:rPr lang="pt-BR" dirty="0" smtClean="0"/>
              <a:t>b) Reservas de Capital</a:t>
            </a:r>
          </a:p>
          <a:p>
            <a:pPr marL="624078" indent="-514350" algn="just">
              <a:buNone/>
            </a:pPr>
            <a:r>
              <a:rPr lang="pt-BR" dirty="0" smtClean="0"/>
              <a:t>c) Reservas de Lucros</a:t>
            </a:r>
          </a:p>
          <a:p>
            <a:pPr marL="624078" indent="-514350" algn="just">
              <a:buNone/>
            </a:pPr>
            <a:r>
              <a:rPr lang="pt-BR" dirty="0" smtClean="0"/>
              <a:t>d) Ações em Tesouraria</a:t>
            </a:r>
          </a:p>
          <a:p>
            <a:pPr marL="624078" indent="-514350" algn="just">
              <a:buNone/>
            </a:pPr>
            <a:r>
              <a:rPr lang="pt-BR" dirty="0" smtClean="0"/>
              <a:t>e) Prejuízos Acumulados</a:t>
            </a:r>
          </a:p>
          <a:p>
            <a:pPr marL="624078" indent="-514350" algn="just">
              <a:buNone/>
            </a:pPr>
            <a:endParaRPr lang="pt-BR" dirty="0" smtClean="0"/>
          </a:p>
        </p:txBody>
      </p:sp>
      <p:sp>
        <p:nvSpPr>
          <p:cNvPr id="3" name="Título 2"/>
          <p:cNvSpPr>
            <a:spLocks noGrp="1"/>
          </p:cNvSpPr>
          <p:nvPr>
            <p:ph type="title"/>
          </p:nvPr>
        </p:nvSpPr>
        <p:spPr/>
        <p:txBody>
          <a:bodyPr/>
          <a:lstStyle/>
          <a:p>
            <a:pPr algn="ctr"/>
            <a:r>
              <a:rPr lang="pt-BR" dirty="0" smtClean="0"/>
              <a:t>Juros sobre Capital Próprio</a:t>
            </a:r>
            <a:endParaRPr lang="pt-BR" dirty="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a:bodyPr>
          <a:lstStyle/>
          <a:p>
            <a:pPr algn="just"/>
            <a:r>
              <a:rPr lang="pt-BR" dirty="0" smtClean="0"/>
              <a:t>É o lucro que serve de base para o cálculo de benefícios fiscais de isenção ou redução do Imposto de Renda, para determinadas atividades exercidas por pessoas jurídicas tributadas pelo lucro real. </a:t>
            </a:r>
          </a:p>
          <a:p>
            <a:pPr algn="just"/>
            <a:endParaRPr lang="pt-BR" dirty="0" smtClean="0"/>
          </a:p>
          <a:p>
            <a:pPr algn="just"/>
            <a:r>
              <a:rPr lang="pt-BR" dirty="0" smtClean="0"/>
              <a:t>As pessoas jurídicas submetidas à apuração trimestral ou anual do imposto sobre a renda com base no lucro real que gozem de benefícios fiscais com base no lucro da exploração, devem calcular o lucro da exploração.</a:t>
            </a:r>
            <a:endParaRPr lang="pt-BR" dirty="0"/>
          </a:p>
        </p:txBody>
      </p:sp>
      <p:sp>
        <p:nvSpPr>
          <p:cNvPr id="3" name="Título 2"/>
          <p:cNvSpPr>
            <a:spLocks noGrp="1"/>
          </p:cNvSpPr>
          <p:nvPr>
            <p:ph type="title"/>
          </p:nvPr>
        </p:nvSpPr>
        <p:spPr/>
        <p:txBody>
          <a:bodyPr/>
          <a:lstStyle/>
          <a:p>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20000"/>
          </a:bodyPr>
          <a:lstStyle/>
          <a:p>
            <a:pPr algn="just">
              <a:buNone/>
            </a:pPr>
            <a:r>
              <a:rPr lang="pt-BR" dirty="0" smtClean="0"/>
              <a:t>Quem deve calcular o lucro da exploração:</a:t>
            </a:r>
          </a:p>
          <a:p>
            <a:pPr algn="just">
              <a:buNone/>
            </a:pPr>
            <a:r>
              <a:rPr lang="pt-BR" dirty="0" smtClean="0"/>
              <a:t>a) empresas instaladas nas áreas de atuação da </a:t>
            </a:r>
            <a:r>
              <a:rPr lang="pt-BR" dirty="0" err="1" smtClean="0"/>
              <a:t>Sudene</a:t>
            </a:r>
            <a:r>
              <a:rPr lang="pt-BR" dirty="0" smtClean="0"/>
              <a:t> e Sudam que gozem de benefícios fiscais;</a:t>
            </a:r>
          </a:p>
          <a:p>
            <a:pPr algn="just">
              <a:buNone/>
            </a:pPr>
            <a:r>
              <a:rPr lang="pt-BR" dirty="0" smtClean="0"/>
              <a:t>b)Empresas que explorem empreendimentos hoteleiros, turísticos aprovados até 1985 em gozo de redução de até 70% do imposto pelo prazo de 10 anos a partir da conclusão das obras;</a:t>
            </a:r>
          </a:p>
          <a:p>
            <a:pPr algn="just">
              <a:buNone/>
            </a:pPr>
            <a:r>
              <a:rPr lang="pt-BR" dirty="0" smtClean="0"/>
              <a:t>c) Empresas que instalaram, ampliaram ou modernizaram até 1990 na área do Programa Grande Carajás, empreendimentos dele integrantes, beneficiadas com isenção do imposto por ato do Conselho Interministerial do Programa Grande Carajás;</a:t>
            </a:r>
            <a:endParaRPr lang="pt-BR" dirty="0"/>
          </a:p>
        </p:txBody>
      </p:sp>
      <p:sp>
        <p:nvSpPr>
          <p:cNvPr id="3" name="Título 2"/>
          <p:cNvSpPr>
            <a:spLocks noGrp="1"/>
          </p:cNvSpPr>
          <p:nvPr>
            <p:ph type="title"/>
          </p:nvPr>
        </p:nvSpPr>
        <p:spPr>
          <a:xfrm>
            <a:off x="428596" y="285728"/>
            <a:ext cx="8229600" cy="1143000"/>
          </a:xfrm>
        </p:spPr>
        <p:txBody>
          <a:bodyPr/>
          <a:lstStyle/>
          <a:p>
            <a:pPr algn="ctr"/>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r>
              <a:rPr lang="pt-BR" dirty="0" smtClean="0"/>
              <a:t>d) Empresas com empreendimentos industriais inclusive de construção civil em operação nas áreas de atuação da Sudam e da Sudene que optaram depositar parte do imposto para reinvestimento, conforme a legislação aplicável.</a:t>
            </a:r>
          </a:p>
          <a:p>
            <a:pPr algn="just">
              <a:buNone/>
            </a:pPr>
            <a:endParaRPr lang="pt-BR" dirty="0" smtClean="0"/>
          </a:p>
          <a:p>
            <a:pPr algn="just">
              <a:buNone/>
            </a:pPr>
            <a:r>
              <a:rPr lang="pt-BR" dirty="0" smtClean="0"/>
              <a:t>e) Outros projetos aprovados no âmbito do Programa de Apoio ao Desenvolvimento Tecnológico.</a:t>
            </a:r>
            <a:endParaRPr lang="pt-BR" dirty="0"/>
          </a:p>
        </p:txBody>
      </p:sp>
      <p:sp>
        <p:nvSpPr>
          <p:cNvPr id="3" name="Título 2"/>
          <p:cNvSpPr>
            <a:spLocks noGrp="1"/>
          </p:cNvSpPr>
          <p:nvPr>
            <p:ph type="title"/>
          </p:nvPr>
        </p:nvSpPr>
        <p:spPr>
          <a:xfrm>
            <a:off x="285720" y="285728"/>
            <a:ext cx="8229600" cy="1143000"/>
          </a:xfrm>
        </p:spPr>
        <p:txBody>
          <a:bodyPr/>
          <a:lstStyle/>
          <a:p>
            <a:pPr algn="ctr"/>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buNone/>
            </a:pPr>
            <a:endParaRPr lang="pt-BR" dirty="0" smtClean="0"/>
          </a:p>
          <a:p>
            <a:pPr algn="just">
              <a:buNone/>
            </a:pPr>
            <a:r>
              <a:rPr lang="pt-BR" dirty="0" smtClean="0"/>
              <a:t> f) empresas que tenham empreendimentos fabricantes de máquinas, equipamentos, instrumentos e dispositivos, baseados em tecnologia digital, voltados para o programa de inclusão digital, cujo projeto tenha sido aprovado na MP 2199-14/2001, Lei 12.715/2012;</a:t>
            </a:r>
          </a:p>
          <a:p>
            <a:pPr>
              <a:buNone/>
            </a:pPr>
            <a:endParaRPr lang="pt-BR" dirty="0" smtClean="0"/>
          </a:p>
          <a:p>
            <a:pPr>
              <a:buNone/>
            </a:pPr>
            <a:endParaRPr lang="pt-BR" dirty="0" smtClean="0"/>
          </a:p>
          <a:p>
            <a:pPr>
              <a:buNone/>
            </a:pPr>
            <a:endParaRPr lang="pt-BR" dirty="0" smtClean="0"/>
          </a:p>
        </p:txBody>
      </p:sp>
      <p:sp>
        <p:nvSpPr>
          <p:cNvPr id="3" name="Título 2"/>
          <p:cNvSpPr>
            <a:spLocks noGrp="1"/>
          </p:cNvSpPr>
          <p:nvPr>
            <p:ph type="title"/>
          </p:nvPr>
        </p:nvSpPr>
        <p:spPr/>
        <p:txBody>
          <a:bodyPr/>
          <a:lstStyle/>
          <a:p>
            <a:pPr algn="ctr"/>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r>
              <a:rPr lang="pt-BR" dirty="0" smtClean="0"/>
              <a:t>g) A subsidiária da </a:t>
            </a:r>
            <a:r>
              <a:rPr lang="pt-BR" dirty="0" err="1" smtClean="0"/>
              <a:t>Fifa</a:t>
            </a:r>
            <a:r>
              <a:rPr lang="pt-BR" dirty="0" smtClean="0"/>
              <a:t> no Brasil e a Emissora Fonte da </a:t>
            </a:r>
            <a:r>
              <a:rPr lang="pt-BR" dirty="0" err="1" smtClean="0"/>
              <a:t>Fifa</a:t>
            </a:r>
            <a:r>
              <a:rPr lang="pt-BR" dirty="0" smtClean="0"/>
              <a:t>, na hipótese de ser pessoa jurídica domiciliada no Brasil em relação às atividades próprias e diretamente vinculadas à organização ou realização dos Eventos (competições e as atividades relacionadas às competições, oficialmente organizadas, chanceladas, patrocinadas ou apoiadas pela Subsidiária </a:t>
            </a:r>
            <a:r>
              <a:rPr lang="pt-BR" dirty="0" err="1" smtClean="0"/>
              <a:t>Fifa</a:t>
            </a:r>
            <a:r>
              <a:rPr lang="pt-BR" dirty="0" smtClean="0"/>
              <a:t> no Brasil). Lei 12.350/2010.</a:t>
            </a:r>
            <a:endParaRPr lang="pt-BR" dirty="0"/>
          </a:p>
        </p:txBody>
      </p:sp>
      <p:sp>
        <p:nvSpPr>
          <p:cNvPr id="3" name="Título 2"/>
          <p:cNvSpPr>
            <a:spLocks noGrp="1"/>
          </p:cNvSpPr>
          <p:nvPr>
            <p:ph type="title"/>
          </p:nvPr>
        </p:nvSpPr>
        <p:spPr/>
        <p:txBody>
          <a:bodyPr/>
          <a:lstStyle/>
          <a:p>
            <a:r>
              <a:rPr lang="pt-BR" dirty="0" smtClean="0"/>
              <a:t>      Lucro da Exploração</a:t>
            </a:r>
            <a:endParaRPr lang="pt-BR"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endParaRPr lang="pt-BR" dirty="0" smtClean="0"/>
          </a:p>
          <a:p>
            <a:pPr algn="just">
              <a:buNone/>
            </a:pPr>
            <a:r>
              <a:rPr lang="pt-BR" dirty="0" smtClean="0"/>
              <a:t>h) O Prestador de Serviços da </a:t>
            </a:r>
            <a:r>
              <a:rPr lang="pt-BR" dirty="0" err="1" smtClean="0"/>
              <a:t>Fifa</a:t>
            </a:r>
            <a:r>
              <a:rPr lang="pt-BR" dirty="0" smtClean="0"/>
              <a:t> de atividades diretamente relacionadas à realização dos Eventos (competições e as atividades relacionadas às competições, oficialmente organizadas, chanceladas, patrocinadas ou apoiadas pela Subsidiária </a:t>
            </a:r>
            <a:r>
              <a:rPr lang="pt-BR" dirty="0" err="1" smtClean="0"/>
              <a:t>Fifa</a:t>
            </a:r>
            <a:r>
              <a:rPr lang="pt-BR" dirty="0" smtClean="0"/>
              <a:t> no Brasil) </a:t>
            </a:r>
          </a:p>
          <a:p>
            <a:pPr algn="just">
              <a:buNone/>
            </a:pPr>
            <a:r>
              <a:rPr lang="pt-BR" dirty="0" smtClean="0"/>
              <a:t>  Lei 12.350/2010.</a:t>
            </a:r>
            <a:endParaRPr lang="pt-BR" dirty="0"/>
          </a:p>
        </p:txBody>
      </p:sp>
      <p:sp>
        <p:nvSpPr>
          <p:cNvPr id="3" name="Título 2"/>
          <p:cNvSpPr>
            <a:spLocks noGrp="1"/>
          </p:cNvSpPr>
          <p:nvPr>
            <p:ph type="title"/>
          </p:nvPr>
        </p:nvSpPr>
        <p:spPr/>
        <p:txBody>
          <a:bodyPr/>
          <a:lstStyle/>
          <a:p>
            <a:r>
              <a:rPr lang="pt-BR" dirty="0" smtClean="0"/>
              <a:t>         Lucro da Exploração</a:t>
            </a:r>
            <a:endParaRPr lang="pt-BR"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lgn="just">
              <a:buNone/>
            </a:pPr>
            <a:r>
              <a:rPr lang="pt-BR" dirty="0" smtClean="0"/>
              <a:t>i) As empresas vinculadas ao Comitê </a:t>
            </a:r>
            <a:r>
              <a:rPr lang="pt-BR" dirty="0" err="1" smtClean="0"/>
              <a:t>International</a:t>
            </a:r>
            <a:r>
              <a:rPr lang="pt-BR" dirty="0" smtClean="0"/>
              <a:t> </a:t>
            </a:r>
            <a:r>
              <a:rPr lang="pt-BR" dirty="0" err="1" smtClean="0"/>
              <a:t>Olympique</a:t>
            </a:r>
            <a:r>
              <a:rPr lang="pt-BR" dirty="0" smtClean="0"/>
              <a:t> (CIO), e domiciliadas no Brasil, em relação aos fatos geradores decorrentes das atividades próprias e diretamente vinculadas à organização ou realização dos Eventos (jogos e as atividades a eles relacionadas, oficialmente organizadas, chanceladas, patrocinadas, ou apoiadas pelo CIO, APO ou Rio 2016) de que trata a Lei 12.780/2013, artigo 9°.</a:t>
            </a:r>
          </a:p>
          <a:p>
            <a:pPr>
              <a:buNone/>
            </a:pPr>
            <a:endParaRPr lang="pt-BR" dirty="0" smtClean="0"/>
          </a:p>
          <a:p>
            <a:pPr>
              <a:buNone/>
            </a:pPr>
            <a:endParaRPr lang="pt-BR" dirty="0" smtClean="0"/>
          </a:p>
        </p:txBody>
      </p:sp>
      <p:sp>
        <p:nvSpPr>
          <p:cNvPr id="3" name="Título 2"/>
          <p:cNvSpPr>
            <a:spLocks noGrp="1"/>
          </p:cNvSpPr>
          <p:nvPr>
            <p:ph type="title"/>
          </p:nvPr>
        </p:nvSpPr>
        <p:spPr/>
        <p:txBody>
          <a:bodyPr/>
          <a:lstStyle/>
          <a:p>
            <a:pPr algn="ctr"/>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lgn="just">
              <a:buNone/>
            </a:pPr>
            <a:r>
              <a:rPr lang="pt-BR" dirty="0" smtClean="0"/>
              <a:t>j) O Comitê Organizador dos Jogos Olímpicos Rio 2016 (RIO 2016), em relação aos fatos geradores decorrentes das atividades próprias e diretamente vinculadas à organização ou realização dos Eventos (Jogos e as atividades a eles relacionadas, oficialmente organizadas, chanceladas, patrocinadas, ou apoiadas pelo CIO, APO ou RIO 2016, de que trata a Lei 12.780/2013, artigo 10. </a:t>
            </a:r>
          </a:p>
          <a:p>
            <a:pPr>
              <a:buNone/>
            </a:pPr>
            <a:endParaRPr lang="pt-BR" dirty="0" smtClean="0"/>
          </a:p>
        </p:txBody>
      </p:sp>
      <p:sp>
        <p:nvSpPr>
          <p:cNvPr id="3" name="Título 2"/>
          <p:cNvSpPr>
            <a:spLocks noGrp="1"/>
          </p:cNvSpPr>
          <p:nvPr>
            <p:ph type="title"/>
          </p:nvPr>
        </p:nvSpPr>
        <p:spPr/>
        <p:txBody>
          <a:bodyPr/>
          <a:lstStyle/>
          <a:p>
            <a:pPr algn="ctr"/>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buNone/>
            </a:pPr>
            <a:r>
              <a:rPr lang="pt-BR" b="1" dirty="0" smtClean="0"/>
              <a:t>Demonstração:</a:t>
            </a:r>
          </a:p>
          <a:p>
            <a:pPr>
              <a:buNone/>
            </a:pPr>
            <a:r>
              <a:rPr lang="pt-BR" dirty="0" smtClean="0"/>
              <a:t>A Demonstração do Lucro da Exploração está contida na Ficha 08 da DIPJ x ECF.</a:t>
            </a:r>
          </a:p>
          <a:p>
            <a:pPr>
              <a:buNone/>
            </a:pPr>
            <a:endParaRPr lang="pt-BR" dirty="0" smtClean="0"/>
          </a:p>
          <a:p>
            <a:pPr>
              <a:buNone/>
            </a:pPr>
            <a:endParaRPr lang="pt-BR" b="1" dirty="0" smtClean="0"/>
          </a:p>
          <a:p>
            <a:pPr>
              <a:buNone/>
            </a:pPr>
            <a:r>
              <a:rPr lang="pt-BR" b="1" dirty="0" smtClean="0"/>
              <a:t>Conceito:</a:t>
            </a:r>
          </a:p>
          <a:p>
            <a:pPr algn="just">
              <a:buNone/>
            </a:pPr>
            <a:r>
              <a:rPr lang="pt-BR" dirty="0" smtClean="0"/>
              <a:t>É o lucro líquido do período de apuração, antes de deduzidas a provisão para a Contribuição Social e a provisão para Imposto de Renda, ajustado pelas adições e exclusões.</a:t>
            </a:r>
          </a:p>
          <a:p>
            <a:pPr>
              <a:buNone/>
            </a:pPr>
            <a:endParaRPr lang="pt-BR" dirty="0"/>
          </a:p>
        </p:txBody>
      </p:sp>
      <p:sp>
        <p:nvSpPr>
          <p:cNvPr id="3" name="Título 2"/>
          <p:cNvSpPr>
            <a:spLocks noGrp="1"/>
          </p:cNvSpPr>
          <p:nvPr>
            <p:ph type="title"/>
          </p:nvPr>
        </p:nvSpPr>
        <p:spPr/>
        <p:txBody>
          <a:bodyPr/>
          <a:lstStyle/>
          <a:p>
            <a:pPr algn="ctr"/>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endParaRPr lang="pt-BR" dirty="0" smtClean="0"/>
          </a:p>
          <a:p>
            <a:pPr>
              <a:buNone/>
            </a:pPr>
            <a:endParaRPr lang="pt-BR" dirty="0" smtClean="0"/>
          </a:p>
          <a:p>
            <a:pPr>
              <a:buNone/>
            </a:pPr>
            <a:r>
              <a:rPr lang="pt-BR" dirty="0" smtClean="0"/>
              <a:t>b) </a:t>
            </a:r>
            <a:r>
              <a:rPr lang="pt-BR" dirty="0" err="1" smtClean="0"/>
              <a:t>IRRFonte</a:t>
            </a:r>
            <a:r>
              <a:rPr lang="pt-BR" dirty="0" smtClean="0"/>
              <a:t> sobre pagamentos efetuados por</a:t>
            </a:r>
          </a:p>
          <a:p>
            <a:pPr>
              <a:buNone/>
            </a:pPr>
            <a:r>
              <a:rPr lang="pt-BR" dirty="0" smtClean="0"/>
              <a:t>         órgãos públicos federais</a:t>
            </a:r>
          </a:p>
          <a:p>
            <a:pPr>
              <a:buNone/>
            </a:pPr>
            <a:r>
              <a:rPr lang="pt-BR" dirty="0" smtClean="0"/>
              <a:t>c) Pagamentos indevidos ou a maior que o devido</a:t>
            </a:r>
          </a:p>
          <a:p>
            <a:pPr>
              <a:buNone/>
            </a:pPr>
            <a:r>
              <a:rPr lang="pt-BR" dirty="0" smtClean="0"/>
              <a:t>d) Outras compensações efetuadas.</a:t>
            </a:r>
            <a:endParaRPr lang="pt-BR" dirty="0"/>
          </a:p>
        </p:txBody>
      </p:sp>
      <p:sp>
        <p:nvSpPr>
          <p:cNvPr id="3" name="Título 2"/>
          <p:cNvSpPr>
            <a:spLocks noGrp="1"/>
          </p:cNvSpPr>
          <p:nvPr>
            <p:ph type="title"/>
          </p:nvPr>
        </p:nvSpPr>
        <p:spPr/>
        <p:txBody>
          <a:bodyPr/>
          <a:lstStyle/>
          <a:p>
            <a:r>
              <a:rPr lang="pt-BR" dirty="0" smtClean="0"/>
              <a:t>Imposto mensal estimado</a:t>
            </a:r>
            <a:endParaRPr lang="pt-BR"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20000"/>
          </a:bodyPr>
          <a:lstStyle/>
          <a:p>
            <a:pPr algn="just">
              <a:buNone/>
            </a:pPr>
            <a:r>
              <a:rPr lang="pt-BR" dirty="0" smtClean="0"/>
              <a:t>Para efeito de cálculo do lucro da exploração, devem ser adicionados ao resultado apurado contabilmente (antes do IRPJ):</a:t>
            </a:r>
          </a:p>
          <a:p>
            <a:pPr algn="just">
              <a:buNone/>
            </a:pPr>
            <a:r>
              <a:rPr lang="pt-BR" dirty="0" smtClean="0"/>
              <a:t>- Contribuição Social sobre o lucro devida;</a:t>
            </a:r>
          </a:p>
          <a:p>
            <a:pPr algn="just">
              <a:buNone/>
            </a:pPr>
            <a:r>
              <a:rPr lang="pt-BR" dirty="0" smtClean="0"/>
              <a:t>-Outras despesas (antigas despesas não operacionais);</a:t>
            </a:r>
          </a:p>
          <a:p>
            <a:pPr algn="just">
              <a:buNone/>
            </a:pPr>
            <a:r>
              <a:rPr lang="pt-BR" dirty="0" smtClean="0"/>
              <a:t>-Resultados negativos em participações societárias;</a:t>
            </a:r>
          </a:p>
          <a:p>
            <a:pPr algn="just">
              <a:buNone/>
            </a:pPr>
            <a:r>
              <a:rPr lang="pt-BR" dirty="0" smtClean="0"/>
              <a:t>-Tributos e contribuições computados no resultado e adicionados ao lucro líquido, para fins de lucro real, por estarem com a sua exigibilidade suspensa.</a:t>
            </a:r>
          </a:p>
          <a:p>
            <a:pPr algn="just">
              <a:buNone/>
            </a:pPr>
            <a:r>
              <a:rPr lang="pt-BR" dirty="0" smtClean="0"/>
              <a:t>- Constam outras adições.</a:t>
            </a:r>
          </a:p>
        </p:txBody>
      </p:sp>
      <p:sp>
        <p:nvSpPr>
          <p:cNvPr id="3" name="Título 2"/>
          <p:cNvSpPr>
            <a:spLocks noGrp="1"/>
          </p:cNvSpPr>
          <p:nvPr>
            <p:ph type="title"/>
          </p:nvPr>
        </p:nvSpPr>
        <p:spPr/>
        <p:txBody>
          <a:bodyPr/>
          <a:lstStyle/>
          <a:p>
            <a:r>
              <a:rPr lang="pt-BR" dirty="0" smtClean="0"/>
              <a:t>Lucro da Exploração - Adições </a:t>
            </a:r>
            <a:endParaRPr lang="pt-BR"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r>
              <a:rPr lang="pt-BR" dirty="0" smtClean="0"/>
              <a:t>Devem ser excluídos do resultado contábil:</a:t>
            </a:r>
          </a:p>
          <a:p>
            <a:pPr algn="just">
              <a:buNone/>
            </a:pPr>
            <a:endParaRPr lang="pt-BR" dirty="0" smtClean="0"/>
          </a:p>
          <a:p>
            <a:pPr algn="just">
              <a:buNone/>
            </a:pPr>
            <a:r>
              <a:rPr lang="pt-BR" dirty="0" smtClean="0"/>
              <a:t>- Diferença entre o somatório das receitas financeiras e o somatório das despesas financeiras (somente quando diferença for positiva);</a:t>
            </a:r>
          </a:p>
          <a:p>
            <a:pPr algn="just">
              <a:buNone/>
            </a:pPr>
            <a:r>
              <a:rPr lang="pt-BR" dirty="0" smtClean="0"/>
              <a:t>- Outras receitas (receitas não operacionais);</a:t>
            </a:r>
          </a:p>
          <a:p>
            <a:pPr algn="just">
              <a:buNone/>
            </a:pPr>
            <a:r>
              <a:rPr lang="pt-BR" dirty="0" smtClean="0"/>
              <a:t>- Rendimentos e ganhos de capital auferidos no exterior diretamente pela empresa;</a:t>
            </a:r>
          </a:p>
          <a:p>
            <a:pPr algn="just">
              <a:buNone/>
            </a:pPr>
            <a:r>
              <a:rPr lang="pt-BR" dirty="0" smtClean="0"/>
              <a:t>- Constam outras exclusões.</a:t>
            </a:r>
            <a:endParaRPr lang="pt-BR" dirty="0"/>
          </a:p>
        </p:txBody>
      </p:sp>
      <p:sp>
        <p:nvSpPr>
          <p:cNvPr id="3" name="Título 2"/>
          <p:cNvSpPr>
            <a:spLocks noGrp="1"/>
          </p:cNvSpPr>
          <p:nvPr>
            <p:ph type="title"/>
          </p:nvPr>
        </p:nvSpPr>
        <p:spPr/>
        <p:txBody>
          <a:bodyPr>
            <a:normAutofit fontScale="90000"/>
          </a:bodyPr>
          <a:lstStyle/>
          <a:p>
            <a:pPr algn="ctr"/>
            <a:r>
              <a:rPr lang="pt-BR" dirty="0" smtClean="0"/>
              <a:t>Lucro da Exploração - Exclusões</a:t>
            </a:r>
            <a:endParaRPr lang="pt-BR" dirty="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10000"/>
          </a:bodyPr>
          <a:lstStyle/>
          <a:p>
            <a:pPr>
              <a:buNone/>
            </a:pPr>
            <a:r>
              <a:rPr lang="pt-BR" dirty="0" smtClean="0"/>
              <a:t>Lucro Líquido antes do IRPJ        10.000.000,00</a:t>
            </a:r>
          </a:p>
          <a:p>
            <a:pPr>
              <a:buNone/>
            </a:pPr>
            <a:r>
              <a:rPr lang="pt-BR" dirty="0" smtClean="0"/>
              <a:t>(+) CSLL                                         650.000,00</a:t>
            </a:r>
          </a:p>
          <a:p>
            <a:pPr>
              <a:buNone/>
            </a:pPr>
            <a:r>
              <a:rPr lang="pt-BR" dirty="0" smtClean="0"/>
              <a:t>(+) Outras Despesas                       350.000,00</a:t>
            </a:r>
          </a:p>
          <a:p>
            <a:pPr>
              <a:buNone/>
            </a:pPr>
            <a:r>
              <a:rPr lang="pt-BR" dirty="0" smtClean="0"/>
              <a:t>(+) Resultados Negativos em part.</a:t>
            </a:r>
          </a:p>
          <a:p>
            <a:pPr>
              <a:buNone/>
            </a:pPr>
            <a:r>
              <a:rPr lang="pt-BR" dirty="0" smtClean="0"/>
              <a:t>      societária e em SCP                   500.000,00</a:t>
            </a:r>
          </a:p>
          <a:p>
            <a:pPr>
              <a:buNone/>
            </a:pPr>
            <a:r>
              <a:rPr lang="pt-BR" dirty="0" smtClean="0"/>
              <a:t>(-) Receitas financeiras excedentes</a:t>
            </a:r>
          </a:p>
          <a:p>
            <a:pPr>
              <a:buNone/>
            </a:pPr>
            <a:r>
              <a:rPr lang="pt-BR" dirty="0" smtClean="0"/>
              <a:t>     das despesas financeiras            400.000,00</a:t>
            </a:r>
          </a:p>
          <a:p>
            <a:pPr>
              <a:buNone/>
            </a:pPr>
            <a:r>
              <a:rPr lang="pt-BR" dirty="0" smtClean="0"/>
              <a:t>(-) Outras Receitas                        1.100.000,00</a:t>
            </a:r>
          </a:p>
          <a:p>
            <a:pPr>
              <a:buNone/>
            </a:pPr>
            <a:r>
              <a:rPr lang="pt-BR" dirty="0" smtClean="0"/>
              <a:t>(-) Resultados positivos em part.</a:t>
            </a:r>
          </a:p>
          <a:p>
            <a:pPr>
              <a:buNone/>
            </a:pPr>
            <a:r>
              <a:rPr lang="pt-BR" dirty="0" smtClean="0"/>
              <a:t>     societárias e em SCP                   950.000,00</a:t>
            </a:r>
          </a:p>
          <a:p>
            <a:pPr>
              <a:buNone/>
            </a:pPr>
            <a:r>
              <a:rPr lang="pt-BR" dirty="0" smtClean="0"/>
              <a:t>(=) Lucro da Exploração                9.050.000,00</a:t>
            </a:r>
            <a:endParaRPr lang="pt-BR" dirty="0"/>
          </a:p>
        </p:txBody>
      </p:sp>
      <p:sp>
        <p:nvSpPr>
          <p:cNvPr id="3" name="Título 2"/>
          <p:cNvSpPr>
            <a:spLocks noGrp="1"/>
          </p:cNvSpPr>
          <p:nvPr>
            <p:ph type="title"/>
          </p:nvPr>
        </p:nvSpPr>
        <p:spPr/>
        <p:txBody>
          <a:bodyPr/>
          <a:lstStyle/>
          <a:p>
            <a:r>
              <a:rPr lang="pt-BR" dirty="0" smtClean="0"/>
              <a:t>Lucro da Exploração - Cálculo</a:t>
            </a:r>
            <a:endParaRPr lang="pt-BR" dirty="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endParaRPr lang="pt-BR" dirty="0" smtClean="0"/>
          </a:p>
          <a:p>
            <a:pPr>
              <a:buNone/>
            </a:pPr>
            <a:endParaRPr lang="pt-BR" dirty="0" smtClean="0"/>
          </a:p>
          <a:p>
            <a:pPr>
              <a:buNone/>
            </a:pPr>
            <a:endParaRPr lang="pt-BR" dirty="0" smtClean="0"/>
          </a:p>
          <a:p>
            <a:pPr>
              <a:buNone/>
            </a:pPr>
            <a:r>
              <a:rPr lang="pt-BR" dirty="0" smtClean="0"/>
              <a:t>Se apurado prejuízo no período-base, em vez de lucro, inicia-se o cálculo do lucro da exploração com esse prejuízo.</a:t>
            </a:r>
            <a:endParaRPr lang="pt-BR" dirty="0"/>
          </a:p>
        </p:txBody>
      </p:sp>
      <p:sp>
        <p:nvSpPr>
          <p:cNvPr id="3" name="Título 2"/>
          <p:cNvSpPr>
            <a:spLocks noGrp="1"/>
          </p:cNvSpPr>
          <p:nvPr>
            <p:ph type="title"/>
          </p:nvPr>
        </p:nvSpPr>
        <p:spPr/>
        <p:txBody>
          <a:bodyPr/>
          <a:lstStyle/>
          <a:p>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buNone/>
            </a:pPr>
            <a:r>
              <a:rPr lang="pt-BR" dirty="0" smtClean="0"/>
              <a:t>Exemplo: Empresa auferiu receita líquida proveniente de:</a:t>
            </a:r>
          </a:p>
          <a:p>
            <a:pPr>
              <a:buNone/>
            </a:pPr>
            <a:r>
              <a:rPr lang="pt-BR" dirty="0" smtClean="0"/>
              <a:t>Atividades Isentas – 20.000.000,00</a:t>
            </a:r>
          </a:p>
          <a:p>
            <a:pPr>
              <a:buNone/>
            </a:pPr>
            <a:r>
              <a:rPr lang="pt-BR" dirty="0" smtClean="0"/>
              <a:t>Atividades não Incentivadas – 30.000.000,00</a:t>
            </a:r>
          </a:p>
          <a:p>
            <a:pPr>
              <a:buNone/>
            </a:pPr>
            <a:endParaRPr lang="pt-BR" dirty="0" smtClean="0"/>
          </a:p>
          <a:p>
            <a:pPr>
              <a:buNone/>
            </a:pPr>
            <a:r>
              <a:rPr lang="pt-BR" dirty="0" smtClean="0"/>
              <a:t>Atividade Isenta =  </a:t>
            </a:r>
            <a:r>
              <a:rPr lang="pt-BR" u="sng" dirty="0" smtClean="0"/>
              <a:t>20.000.000,00</a:t>
            </a:r>
            <a:r>
              <a:rPr lang="pt-BR" dirty="0" smtClean="0"/>
              <a:t> x 100= 40%</a:t>
            </a:r>
          </a:p>
          <a:p>
            <a:pPr>
              <a:buNone/>
            </a:pPr>
            <a:r>
              <a:rPr lang="pt-BR" dirty="0" smtClean="0"/>
              <a:t>                              50.000.000,00</a:t>
            </a:r>
          </a:p>
          <a:p>
            <a:pPr>
              <a:buNone/>
            </a:pPr>
            <a:endParaRPr lang="pt-BR" dirty="0" smtClean="0"/>
          </a:p>
          <a:p>
            <a:pPr>
              <a:buNone/>
            </a:pPr>
            <a:r>
              <a:rPr lang="pt-BR" dirty="0" smtClean="0"/>
              <a:t>Outras Atividades= </a:t>
            </a:r>
            <a:r>
              <a:rPr lang="pt-BR" u="sng" dirty="0" smtClean="0"/>
              <a:t>30.000.000,00</a:t>
            </a:r>
            <a:r>
              <a:rPr lang="pt-BR" dirty="0" smtClean="0"/>
              <a:t> x 100=60%</a:t>
            </a:r>
          </a:p>
          <a:p>
            <a:pPr>
              <a:buNone/>
            </a:pPr>
            <a:r>
              <a:rPr lang="pt-BR" dirty="0" smtClean="0"/>
              <a:t>                               50.000.000,00</a:t>
            </a:r>
          </a:p>
        </p:txBody>
      </p:sp>
      <p:sp>
        <p:nvSpPr>
          <p:cNvPr id="3" name="Título 2"/>
          <p:cNvSpPr>
            <a:spLocks noGrp="1"/>
          </p:cNvSpPr>
          <p:nvPr>
            <p:ph type="title"/>
          </p:nvPr>
        </p:nvSpPr>
        <p:spPr/>
        <p:txBody>
          <a:bodyPr/>
          <a:lstStyle/>
          <a:p>
            <a:r>
              <a:rPr lang="pt-BR" dirty="0" smtClean="0"/>
              <a:t> Lucro da Exploração - Cálculo</a:t>
            </a:r>
            <a:endParaRPr lang="pt-BR"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r>
              <a:rPr lang="pt-BR" dirty="0" smtClean="0"/>
              <a:t>Rateio do lucro da exploração:</a:t>
            </a:r>
          </a:p>
          <a:p>
            <a:pPr>
              <a:buNone/>
            </a:pPr>
            <a:endParaRPr lang="pt-BR" dirty="0" smtClean="0"/>
          </a:p>
          <a:p>
            <a:pPr>
              <a:buNone/>
            </a:pPr>
            <a:r>
              <a:rPr lang="pt-BR" dirty="0" smtClean="0"/>
              <a:t>Atividade Isenta </a:t>
            </a:r>
          </a:p>
          <a:p>
            <a:pPr>
              <a:buNone/>
            </a:pPr>
            <a:r>
              <a:rPr lang="pt-BR" dirty="0" smtClean="0"/>
              <a:t>9.050.000,00 x 40% = 3.620.000,00</a:t>
            </a:r>
          </a:p>
          <a:p>
            <a:pPr>
              <a:buNone/>
            </a:pPr>
            <a:endParaRPr lang="pt-BR" dirty="0" smtClean="0"/>
          </a:p>
          <a:p>
            <a:pPr>
              <a:buNone/>
            </a:pPr>
            <a:r>
              <a:rPr lang="pt-BR" dirty="0" smtClean="0"/>
              <a:t>Demais Atividades</a:t>
            </a:r>
          </a:p>
          <a:p>
            <a:pPr>
              <a:buNone/>
            </a:pPr>
            <a:r>
              <a:rPr lang="pt-BR" dirty="0" smtClean="0"/>
              <a:t>9.050.000,00 x 60% = 5.430.000,00</a:t>
            </a:r>
          </a:p>
          <a:p>
            <a:pPr>
              <a:buNone/>
            </a:pPr>
            <a:endParaRPr lang="pt-BR" dirty="0"/>
          </a:p>
        </p:txBody>
      </p:sp>
      <p:sp>
        <p:nvSpPr>
          <p:cNvPr id="3" name="Título 2"/>
          <p:cNvSpPr>
            <a:spLocks noGrp="1"/>
          </p:cNvSpPr>
          <p:nvPr>
            <p:ph type="title"/>
          </p:nvPr>
        </p:nvSpPr>
        <p:spPr/>
        <p:txBody>
          <a:bodyPr/>
          <a:lstStyle/>
          <a:p>
            <a:r>
              <a:rPr lang="pt-BR" dirty="0" smtClean="0"/>
              <a:t>Lucro da Exploração - Cálculo</a:t>
            </a:r>
            <a:endParaRPr lang="pt-BR"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buNone/>
            </a:pPr>
            <a:r>
              <a:rPr lang="pt-BR" sz="2400" dirty="0" smtClean="0"/>
              <a:t>Cálculo do IR devido sobre o lucro real</a:t>
            </a:r>
          </a:p>
          <a:p>
            <a:pPr>
              <a:buNone/>
            </a:pPr>
            <a:endParaRPr lang="pt-BR" sz="2400" dirty="0" smtClean="0"/>
          </a:p>
          <a:p>
            <a:pPr>
              <a:buNone/>
            </a:pPr>
            <a:r>
              <a:rPr lang="pt-BR" sz="2400" dirty="0" smtClean="0"/>
              <a:t>Exemplo: Empresa auferiu lucro real no valor de 18.900.000,00.</a:t>
            </a:r>
          </a:p>
          <a:p>
            <a:pPr>
              <a:buNone/>
            </a:pPr>
            <a:r>
              <a:rPr lang="pt-BR" sz="2400" dirty="0" smtClean="0"/>
              <a:t>Cálculo IR – 18.900.000,00 x 15% = 2.835.000,00</a:t>
            </a:r>
          </a:p>
          <a:p>
            <a:pPr>
              <a:buNone/>
            </a:pPr>
            <a:r>
              <a:rPr lang="pt-BR" sz="2400" dirty="0" smtClean="0"/>
              <a:t>Adicional – 18.660.000,00 x 10% =  1.866.000,00</a:t>
            </a:r>
          </a:p>
          <a:p>
            <a:pPr>
              <a:buNone/>
            </a:pPr>
            <a:r>
              <a:rPr lang="pt-BR" sz="2400" dirty="0" smtClean="0"/>
              <a:t>IR devido =                                       4.701.000,00</a:t>
            </a:r>
          </a:p>
          <a:p>
            <a:pPr>
              <a:buNone/>
            </a:pPr>
            <a:endParaRPr lang="pt-BR" sz="2400" dirty="0" smtClean="0"/>
          </a:p>
          <a:p>
            <a:pPr>
              <a:buNone/>
            </a:pPr>
            <a:r>
              <a:rPr lang="pt-BR" sz="2400" dirty="0" smtClean="0"/>
              <a:t>18.900.000,00 – 240.000,00 = 18.660.000,00</a:t>
            </a:r>
            <a:endParaRPr lang="pt-BR" sz="2400" dirty="0"/>
          </a:p>
        </p:txBody>
      </p:sp>
      <p:sp>
        <p:nvSpPr>
          <p:cNvPr id="3" name="Título 2"/>
          <p:cNvSpPr>
            <a:spLocks noGrp="1"/>
          </p:cNvSpPr>
          <p:nvPr>
            <p:ph type="title"/>
          </p:nvPr>
        </p:nvSpPr>
        <p:spPr/>
        <p:txBody>
          <a:bodyPr/>
          <a:lstStyle/>
          <a:p>
            <a:r>
              <a:rPr lang="pt-BR" dirty="0" smtClean="0"/>
              <a:t>Lucro da Exploração </a:t>
            </a:r>
            <a:endParaRPr lang="pt-BR" dirty="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457200" y="1214422"/>
            <a:ext cx="8229600" cy="5143536"/>
          </a:xfrm>
        </p:spPr>
        <p:txBody>
          <a:bodyPr/>
          <a:lstStyle/>
          <a:p>
            <a:pPr>
              <a:buNone/>
            </a:pPr>
            <a:r>
              <a:rPr lang="pt-BR" dirty="0" smtClean="0"/>
              <a:t>Cálculo valor correspondente benefício isenção</a:t>
            </a:r>
          </a:p>
          <a:p>
            <a:pPr>
              <a:buNone/>
            </a:pPr>
            <a:endParaRPr lang="pt-BR" dirty="0" smtClean="0"/>
          </a:p>
          <a:p>
            <a:pPr>
              <a:buNone/>
            </a:pPr>
            <a:r>
              <a:rPr lang="pt-BR" sz="2400" b="1" dirty="0" smtClean="0"/>
              <a:t>Alíquota normal </a:t>
            </a:r>
          </a:p>
          <a:p>
            <a:pPr>
              <a:buNone/>
            </a:pPr>
            <a:r>
              <a:rPr lang="pt-BR" sz="2400" dirty="0" smtClean="0"/>
              <a:t> 3.620.000,00 x 15% = valor lucro exploração correspondente atividade isenta =       543.000,00</a:t>
            </a:r>
          </a:p>
          <a:p>
            <a:pPr>
              <a:buNone/>
            </a:pPr>
            <a:r>
              <a:rPr lang="pt-BR" sz="2400" b="1" dirty="0" smtClean="0"/>
              <a:t>Adicional</a:t>
            </a:r>
          </a:p>
          <a:p>
            <a:pPr>
              <a:buNone/>
            </a:pPr>
            <a:r>
              <a:rPr lang="pt-BR" sz="2400" dirty="0" smtClean="0"/>
              <a:t>1.866.000,00 x 19,153439% = valor do </a:t>
            </a:r>
          </a:p>
          <a:p>
            <a:pPr>
              <a:buNone/>
            </a:pPr>
            <a:r>
              <a:rPr lang="pt-BR" sz="2400" dirty="0" smtClean="0"/>
              <a:t>adicional do IR devido =                         357.403,17                                   </a:t>
            </a:r>
          </a:p>
          <a:p>
            <a:pPr>
              <a:buNone/>
            </a:pPr>
            <a:r>
              <a:rPr lang="pt-BR" sz="2400" dirty="0" smtClean="0"/>
              <a:t>Total da Isenção =                                 900.403,17</a:t>
            </a:r>
          </a:p>
          <a:p>
            <a:pPr>
              <a:buNone/>
            </a:pPr>
            <a:endParaRPr lang="pt-BR" sz="2400" dirty="0" smtClean="0"/>
          </a:p>
          <a:p>
            <a:pPr>
              <a:buNone/>
            </a:pPr>
            <a:r>
              <a:rPr lang="pt-BR" sz="2400" u="sng" dirty="0" smtClean="0"/>
              <a:t>3.620.000,00</a:t>
            </a:r>
            <a:r>
              <a:rPr lang="pt-BR" sz="2400" dirty="0" smtClean="0"/>
              <a:t> x 100 = 19,153439%</a:t>
            </a:r>
          </a:p>
          <a:p>
            <a:pPr>
              <a:buNone/>
            </a:pPr>
            <a:r>
              <a:rPr lang="pt-BR" sz="2400" dirty="0" smtClean="0"/>
              <a:t>18.900.000,00</a:t>
            </a:r>
            <a:endParaRPr lang="pt-BR" sz="2400" dirty="0"/>
          </a:p>
        </p:txBody>
      </p:sp>
      <p:sp>
        <p:nvSpPr>
          <p:cNvPr id="3" name="Título 2"/>
          <p:cNvSpPr>
            <a:spLocks noGrp="1"/>
          </p:cNvSpPr>
          <p:nvPr>
            <p:ph type="title"/>
          </p:nvPr>
        </p:nvSpPr>
        <p:spPr/>
        <p:txBody>
          <a:bodyPr/>
          <a:lstStyle/>
          <a:p>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r>
              <a:rPr lang="pt-BR" dirty="0" smtClean="0"/>
              <a:t>Caso o lucro real da pessoa jurídica seja inferior ao lucro da exploração da atividade incentivada, entende-se que o limite máximo da redução correspondente aos incentivos fiscais deve ser o valor resultante da aplicação do Imposto de Renda sobre o lucro real. </a:t>
            </a:r>
          </a:p>
          <a:p>
            <a:pPr algn="just">
              <a:buNone/>
            </a:pPr>
            <a:r>
              <a:rPr lang="pt-BR" dirty="0" smtClean="0"/>
              <a:t>Há decisões do 1° Conselho de Contribuintes que confirmam esse entendimento.</a:t>
            </a:r>
            <a:endParaRPr lang="pt-BR" dirty="0"/>
          </a:p>
        </p:txBody>
      </p:sp>
      <p:sp>
        <p:nvSpPr>
          <p:cNvPr id="3" name="Título 2"/>
          <p:cNvSpPr>
            <a:spLocks noGrp="1"/>
          </p:cNvSpPr>
          <p:nvPr>
            <p:ph type="title"/>
          </p:nvPr>
        </p:nvSpPr>
        <p:spPr/>
        <p:txBody>
          <a:bodyPr/>
          <a:lstStyle/>
          <a:p>
            <a:pPr algn="ctr"/>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buNone/>
            </a:pPr>
            <a:r>
              <a:rPr lang="pt-BR" dirty="0" smtClean="0"/>
              <a:t>Contabilização do imposto que deixou </a:t>
            </a:r>
            <a:r>
              <a:rPr lang="pt-BR" smtClean="0"/>
              <a:t>de ser</a:t>
            </a:r>
          </a:p>
          <a:p>
            <a:pPr>
              <a:buNone/>
            </a:pPr>
            <a:r>
              <a:rPr lang="pt-BR" smtClean="0"/>
              <a:t>pago </a:t>
            </a:r>
            <a:r>
              <a:rPr lang="pt-BR" dirty="0" smtClean="0"/>
              <a:t>em decorrência do benefício de isenção</a:t>
            </a:r>
          </a:p>
          <a:p>
            <a:pPr>
              <a:buNone/>
            </a:pPr>
            <a:endParaRPr lang="pt-BR" dirty="0" smtClean="0"/>
          </a:p>
          <a:p>
            <a:pPr>
              <a:buNone/>
            </a:pPr>
            <a:endParaRPr lang="pt-BR" dirty="0" smtClean="0"/>
          </a:p>
          <a:p>
            <a:pPr>
              <a:buNone/>
            </a:pPr>
            <a:r>
              <a:rPr lang="pt-BR" dirty="0" smtClean="0"/>
              <a:t>D – Provisão para Imposto de Renda</a:t>
            </a:r>
          </a:p>
          <a:p>
            <a:pPr>
              <a:buNone/>
            </a:pPr>
            <a:r>
              <a:rPr lang="pt-BR" dirty="0" smtClean="0"/>
              <a:t>C – Reserva de Capital                    900.403,17</a:t>
            </a:r>
            <a:endParaRPr lang="pt-BR" dirty="0"/>
          </a:p>
        </p:txBody>
      </p:sp>
      <p:sp>
        <p:nvSpPr>
          <p:cNvPr id="3" name="Título 2"/>
          <p:cNvSpPr>
            <a:spLocks noGrp="1"/>
          </p:cNvSpPr>
          <p:nvPr>
            <p:ph type="title"/>
          </p:nvPr>
        </p:nvSpPr>
        <p:spPr/>
        <p:txBody>
          <a:bodyPr/>
          <a:lstStyle/>
          <a:p>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algn="just">
              <a:buNone/>
            </a:pPr>
            <a:r>
              <a:rPr lang="pt-BR" dirty="0" smtClean="0"/>
              <a:t>(-) Incentivos Fiscais</a:t>
            </a:r>
          </a:p>
          <a:p>
            <a:pPr algn="just">
              <a:buNone/>
            </a:pPr>
            <a:r>
              <a:rPr lang="pt-BR" dirty="0" smtClean="0"/>
              <a:t>     - Atividade audiovisual</a:t>
            </a:r>
          </a:p>
          <a:p>
            <a:pPr algn="just">
              <a:buNone/>
            </a:pPr>
            <a:r>
              <a:rPr lang="pt-BR" dirty="0" smtClean="0"/>
              <a:t>     - Programa de Alimentação do Trabalhador</a:t>
            </a:r>
          </a:p>
          <a:p>
            <a:pPr algn="just">
              <a:buNone/>
            </a:pPr>
            <a:r>
              <a:rPr lang="pt-BR" dirty="0" smtClean="0"/>
              <a:t>     - Fundos dos Direitos da Criança e </a:t>
            </a:r>
            <a:r>
              <a:rPr lang="pt-BR" dirty="0" err="1" smtClean="0"/>
              <a:t>Adolesc</a:t>
            </a:r>
            <a:r>
              <a:rPr lang="pt-BR" dirty="0" smtClean="0"/>
              <a:t>.</a:t>
            </a:r>
          </a:p>
          <a:p>
            <a:pPr algn="just">
              <a:buNone/>
            </a:pPr>
            <a:r>
              <a:rPr lang="pt-BR" dirty="0" smtClean="0"/>
              <a:t>     - Operação de Caráter Cultural e Artístico</a:t>
            </a:r>
          </a:p>
          <a:p>
            <a:pPr algn="just">
              <a:buNone/>
            </a:pPr>
            <a:r>
              <a:rPr lang="pt-BR" dirty="0" smtClean="0"/>
              <a:t>(=) Imposto de Renda Mensal Estimado à Pagar</a:t>
            </a:r>
          </a:p>
          <a:p>
            <a:pPr algn="just">
              <a:buNone/>
            </a:pPr>
            <a:endParaRPr lang="pt-BR" dirty="0"/>
          </a:p>
        </p:txBody>
      </p:sp>
      <p:sp>
        <p:nvSpPr>
          <p:cNvPr id="2" name="Título 1"/>
          <p:cNvSpPr>
            <a:spLocks noGrp="1"/>
          </p:cNvSpPr>
          <p:nvPr>
            <p:ph type="title"/>
          </p:nvPr>
        </p:nvSpPr>
        <p:spPr/>
        <p:txBody>
          <a:bodyPr/>
          <a:lstStyle/>
          <a:p>
            <a:r>
              <a:rPr lang="pt-BR" b="1" dirty="0" smtClean="0"/>
              <a:t>Imposto mensal estimado</a:t>
            </a:r>
            <a:endParaRPr lang="pt-BR" b="1"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62500" lnSpcReduction="20000"/>
          </a:bodyPr>
          <a:lstStyle/>
          <a:p>
            <a:pPr algn="just">
              <a:buNone/>
            </a:pPr>
            <a:r>
              <a:rPr lang="pt-BR" dirty="0" smtClean="0"/>
              <a:t>Porém de acordo com o Pronunciamento Técnico CPC 07, Deliberação CVM 646/2010 e Resolução CFC 1305/2010, a contabilização do imposto de renda devido e do benefício da isenção deve ser efetuado:</a:t>
            </a:r>
          </a:p>
          <a:p>
            <a:pPr>
              <a:buNone/>
            </a:pPr>
            <a:endParaRPr lang="pt-BR" dirty="0" smtClean="0"/>
          </a:p>
          <a:p>
            <a:pPr>
              <a:buNone/>
            </a:pPr>
            <a:r>
              <a:rPr lang="pt-BR" dirty="0" smtClean="0"/>
              <a:t>a) D – Despesa (Pelo IR devido)</a:t>
            </a:r>
          </a:p>
          <a:p>
            <a:pPr>
              <a:buNone/>
            </a:pPr>
            <a:r>
              <a:rPr lang="pt-BR" dirty="0" smtClean="0"/>
              <a:t>    C – Imposto de Renda a Pagar(PC)      </a:t>
            </a:r>
          </a:p>
          <a:p>
            <a:pPr>
              <a:buNone/>
            </a:pPr>
            <a:r>
              <a:rPr lang="pt-BR" dirty="0" smtClean="0"/>
              <a:t>          Valor referente ao imposto de renda devido        4.701.000,00</a:t>
            </a:r>
          </a:p>
          <a:p>
            <a:pPr>
              <a:buNone/>
            </a:pPr>
            <a:endParaRPr lang="pt-BR" dirty="0" smtClean="0"/>
          </a:p>
          <a:p>
            <a:pPr>
              <a:buNone/>
            </a:pPr>
            <a:r>
              <a:rPr lang="pt-BR" dirty="0" smtClean="0"/>
              <a:t>b) D – Imposto de Renda a Pagar (PC)</a:t>
            </a:r>
          </a:p>
          <a:p>
            <a:pPr>
              <a:buNone/>
            </a:pPr>
            <a:r>
              <a:rPr lang="pt-BR" dirty="0" smtClean="0"/>
              <a:t>    C – Receita (redutora da Despesa acima debitada)</a:t>
            </a:r>
          </a:p>
          <a:p>
            <a:pPr>
              <a:buNone/>
            </a:pPr>
            <a:r>
              <a:rPr lang="pt-BR" dirty="0" smtClean="0"/>
              <a:t>          Imposto que deixou de ser pago pelo benefício </a:t>
            </a:r>
          </a:p>
          <a:p>
            <a:pPr>
              <a:buNone/>
            </a:pPr>
            <a:r>
              <a:rPr lang="pt-BR" dirty="0" smtClean="0"/>
              <a:t>          da isenção                                                              900.403,17</a:t>
            </a:r>
          </a:p>
          <a:p>
            <a:pPr>
              <a:buNone/>
            </a:pPr>
            <a:endParaRPr lang="pt-BR" dirty="0" smtClean="0"/>
          </a:p>
          <a:p>
            <a:pPr>
              <a:buNone/>
            </a:pPr>
            <a:r>
              <a:rPr lang="pt-BR" dirty="0" smtClean="0"/>
              <a:t>c) D – Lucros Acumulados</a:t>
            </a:r>
          </a:p>
          <a:p>
            <a:pPr>
              <a:buNone/>
            </a:pPr>
            <a:r>
              <a:rPr lang="pt-BR" dirty="0" smtClean="0"/>
              <a:t>    C – Reserva de Lucros de Incentivos Fiscais</a:t>
            </a:r>
          </a:p>
          <a:p>
            <a:pPr>
              <a:buNone/>
            </a:pPr>
            <a:r>
              <a:rPr lang="pt-BR" dirty="0" smtClean="0"/>
              <a:t>          Valor referente ao benefício de isenção                  900.403,17</a:t>
            </a:r>
          </a:p>
          <a:p>
            <a:pPr>
              <a:buNone/>
            </a:pPr>
            <a:endParaRPr lang="pt-BR" dirty="0" smtClean="0"/>
          </a:p>
          <a:p>
            <a:endParaRPr lang="pt-BR" dirty="0"/>
          </a:p>
        </p:txBody>
      </p:sp>
      <p:sp>
        <p:nvSpPr>
          <p:cNvPr id="3" name="Título 2"/>
          <p:cNvSpPr>
            <a:spLocks noGrp="1"/>
          </p:cNvSpPr>
          <p:nvPr>
            <p:ph type="title"/>
          </p:nvPr>
        </p:nvSpPr>
        <p:spPr/>
        <p:txBody>
          <a:bodyPr/>
          <a:lstStyle/>
          <a:p>
            <a:r>
              <a:rPr lang="pt-BR" dirty="0" smtClean="0"/>
              <a:t>       Lucro da Exploração</a:t>
            </a:r>
            <a:endParaRPr lang="pt-BR" dirty="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428596" y="1428736"/>
            <a:ext cx="8229600" cy="4525963"/>
          </a:xfrm>
        </p:spPr>
        <p:txBody>
          <a:bodyPr>
            <a:normAutofit/>
          </a:bodyPr>
          <a:lstStyle/>
          <a:p>
            <a:pPr algn="just">
              <a:buNone/>
            </a:pPr>
            <a:r>
              <a:rPr lang="pt-BR" dirty="0" smtClean="0"/>
              <a:t>Destinação do valor do imposto que deixa de ser pago:</a:t>
            </a:r>
          </a:p>
          <a:p>
            <a:pPr algn="just">
              <a:buNone/>
            </a:pPr>
            <a:endParaRPr lang="pt-BR" dirty="0" smtClean="0"/>
          </a:p>
          <a:p>
            <a:pPr algn="just">
              <a:buNone/>
            </a:pPr>
            <a:r>
              <a:rPr lang="pt-BR" dirty="0" smtClean="0"/>
              <a:t>A pessoa jurídica que for beneficiada com isenção ou redução do imposto (nos casos dos incentivos referentes a </a:t>
            </a:r>
            <a:r>
              <a:rPr lang="pt-BR" dirty="0" err="1" smtClean="0"/>
              <a:t>Sudene</a:t>
            </a:r>
            <a:r>
              <a:rPr lang="pt-BR" dirty="0" smtClean="0"/>
              <a:t> e Sudam, empreendimentos hoteleiros e outros empreendimentos turísticos e ao Programa Grande Carajás) deverá:</a:t>
            </a:r>
          </a:p>
          <a:p>
            <a:pPr>
              <a:buNone/>
            </a:pPr>
            <a:endParaRPr lang="pt-BR" dirty="0" smtClean="0"/>
          </a:p>
          <a:p>
            <a:pPr>
              <a:buNone/>
            </a:pPr>
            <a:endParaRPr lang="pt-BR" dirty="0" smtClean="0"/>
          </a:p>
        </p:txBody>
      </p:sp>
      <p:sp>
        <p:nvSpPr>
          <p:cNvPr id="3" name="Título 2"/>
          <p:cNvSpPr>
            <a:spLocks noGrp="1"/>
          </p:cNvSpPr>
          <p:nvPr>
            <p:ph type="title"/>
          </p:nvPr>
        </p:nvSpPr>
        <p:spPr/>
        <p:txBody>
          <a:bodyPr>
            <a:noAutofit/>
          </a:bodyPr>
          <a:lstStyle/>
          <a:p>
            <a:pPr algn="ctr"/>
            <a:r>
              <a:rPr lang="pt-BR" sz="3200" dirty="0" smtClean="0"/>
              <a:t>Lucro da Exploração</a:t>
            </a:r>
            <a:endParaRPr lang="pt-BR" sz="3200"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20000"/>
          </a:bodyPr>
          <a:lstStyle/>
          <a:p>
            <a:pPr marL="624078" indent="-514350" algn="just">
              <a:buNone/>
            </a:pPr>
            <a:r>
              <a:rPr lang="pt-BR" dirty="0" smtClean="0"/>
              <a:t>a) Reconhecer, como receita, o valor do imposto que deixou de ser pago em decorrência da fruição do benefício;</a:t>
            </a:r>
          </a:p>
          <a:p>
            <a:pPr marL="624078" indent="-514350" algn="just">
              <a:buNone/>
            </a:pPr>
            <a:r>
              <a:rPr lang="pt-BR" dirty="0" smtClean="0"/>
              <a:t>b) Excluir, no LALUR, o valor da receita de que trata a letra “a”, para fins de apuração do lucro real;</a:t>
            </a:r>
          </a:p>
          <a:p>
            <a:pPr marL="624078" indent="-514350" algn="just">
              <a:buNone/>
            </a:pPr>
            <a:r>
              <a:rPr lang="pt-BR" dirty="0" smtClean="0"/>
              <a:t>c) Constituir Reserva de Lucros de Incentivos Fiscais, com base no valor da receita de que trata a letra “a”, em contrapartida à conta de Lucros Acumulados, até o limite do lucro líquido do exercício, observando que o valor correspondente a tal reserva poderá ser excluída da base de cálculo do dividendo obrigatório.</a:t>
            </a:r>
          </a:p>
          <a:p>
            <a:pPr>
              <a:buNone/>
            </a:pPr>
            <a:endParaRPr lang="pt-BR" dirty="0" smtClean="0"/>
          </a:p>
          <a:p>
            <a:pPr>
              <a:buNone/>
            </a:pPr>
            <a:endParaRPr lang="pt-BR" dirty="0" smtClean="0"/>
          </a:p>
        </p:txBody>
      </p:sp>
      <p:sp>
        <p:nvSpPr>
          <p:cNvPr id="3" name="Título 2"/>
          <p:cNvSpPr>
            <a:spLocks noGrp="1"/>
          </p:cNvSpPr>
          <p:nvPr>
            <p:ph type="title"/>
          </p:nvPr>
        </p:nvSpPr>
        <p:spPr/>
        <p:txBody>
          <a:bodyPr/>
          <a:lstStyle/>
          <a:p>
            <a:pPr algn="ctr"/>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buNone/>
            </a:pPr>
            <a:endParaRPr lang="pt-BR" dirty="0" smtClean="0"/>
          </a:p>
          <a:p>
            <a:pPr algn="just">
              <a:buNone/>
            </a:pPr>
            <a:r>
              <a:rPr lang="pt-BR" dirty="0" smtClean="0"/>
              <a:t>A pessoa jurídica que apurar prejuízo contábil ou lucro líquido contábil inferior à parcela decorrente do benefício de redução do imposto, e neste caso não puder constituir a reserva de lucros referida na letra “c”, deverá fazê-lo nos exercícios </a:t>
            </a:r>
            <a:r>
              <a:rPr lang="pt-BR" dirty="0" err="1" smtClean="0"/>
              <a:t>subsequentes</a:t>
            </a:r>
            <a:r>
              <a:rPr lang="pt-BR" dirty="0" smtClean="0"/>
              <a:t>.</a:t>
            </a:r>
          </a:p>
          <a:p>
            <a:endParaRPr lang="pt-BR" dirty="0" smtClean="0"/>
          </a:p>
          <a:p>
            <a:endParaRPr lang="pt-BR" dirty="0" smtClean="0"/>
          </a:p>
        </p:txBody>
      </p:sp>
      <p:sp>
        <p:nvSpPr>
          <p:cNvPr id="3" name="Título 2"/>
          <p:cNvSpPr>
            <a:spLocks noGrp="1"/>
          </p:cNvSpPr>
          <p:nvPr>
            <p:ph type="title"/>
          </p:nvPr>
        </p:nvSpPr>
        <p:spPr/>
        <p:txBody>
          <a:bodyPr/>
          <a:lstStyle/>
          <a:p>
            <a:pPr algn="ctr"/>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r>
              <a:rPr lang="pt-BR" dirty="0" smtClean="0"/>
              <a:t>As pessoas jurídicas que têm projeto protocolizado e aprovado a partir do ano-calendário 2000 até 31.12.2018 para instalação, ampliação, modernização, prioritários para o desenvolvimento regional nas áreas da Sudam e </a:t>
            </a:r>
            <a:r>
              <a:rPr lang="pt-BR" dirty="0" err="1" smtClean="0"/>
              <a:t>Sudene</a:t>
            </a:r>
            <a:r>
              <a:rPr lang="pt-BR" dirty="0" smtClean="0"/>
              <a:t>, terão direito à redução de 75% do Imposto de Renda e Adicional, calculados com base no lucro da exploração.</a:t>
            </a:r>
          </a:p>
          <a:p>
            <a:pPr algn="just">
              <a:buNone/>
            </a:pPr>
            <a:r>
              <a:rPr lang="pt-BR" dirty="0" smtClean="0"/>
              <a:t>(Lei 12.715/2012)</a:t>
            </a:r>
            <a:endParaRPr lang="pt-BR" dirty="0"/>
          </a:p>
        </p:txBody>
      </p:sp>
      <p:sp>
        <p:nvSpPr>
          <p:cNvPr id="3" name="Título 2"/>
          <p:cNvSpPr>
            <a:spLocks noGrp="1"/>
          </p:cNvSpPr>
          <p:nvPr>
            <p:ph type="title"/>
          </p:nvPr>
        </p:nvSpPr>
        <p:spPr/>
        <p:txBody>
          <a:bodyPr/>
          <a:lstStyle/>
          <a:p>
            <a:pPr algn="ctr"/>
            <a:r>
              <a:rPr lang="pt-BR" dirty="0" smtClean="0"/>
              <a:t>Lucro da Exploração</a:t>
            </a:r>
            <a:endParaRPr lang="pt-BR" dirty="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20000"/>
          </a:bodyPr>
          <a:lstStyle/>
          <a:p>
            <a:pPr algn="just">
              <a:buNone/>
            </a:pPr>
            <a:r>
              <a:rPr lang="pt-BR" dirty="0" smtClean="0"/>
              <a:t>À partir do ano-calendário 2014, exercício 2015, todas as pessoas jurídicas, inclusive imunes e isentas, quer sejam tributadas pelo lucro real, arbitrado ou lucro presumido devem entregar a ECF, exceto as empresas optantes pelo Simples Nacional, órgãos públicos, autarquias e fundações públicas e inativas.</a:t>
            </a:r>
          </a:p>
          <a:p>
            <a:pPr algn="just">
              <a:buNone/>
            </a:pPr>
            <a:endParaRPr lang="pt-BR" dirty="0" smtClean="0"/>
          </a:p>
          <a:p>
            <a:pPr algn="just">
              <a:buNone/>
            </a:pPr>
            <a:r>
              <a:rPr lang="pt-BR" dirty="0" smtClean="0"/>
              <a:t>As pessoas jurídicas ficam dispensadas, em relação aos fatos ocorridos a partir de 01.01.2014, da escrituração do Livro de Apuração do Lucro Real (</a:t>
            </a:r>
            <a:r>
              <a:rPr lang="pt-BR" dirty="0" err="1" smtClean="0"/>
              <a:t>Lalur</a:t>
            </a:r>
            <a:r>
              <a:rPr lang="pt-BR" dirty="0" smtClean="0"/>
              <a:t>), em meio físico, e da entrega da Declaração de Informações Econômico-Fiscais da Pessoa Jurídica (DIPJ).</a:t>
            </a:r>
            <a:endParaRPr lang="pt-BR" dirty="0"/>
          </a:p>
        </p:txBody>
      </p:sp>
      <p:sp>
        <p:nvSpPr>
          <p:cNvPr id="3" name="Título 2"/>
          <p:cNvSpPr>
            <a:spLocks noGrp="1"/>
          </p:cNvSpPr>
          <p:nvPr>
            <p:ph type="title"/>
          </p:nvPr>
        </p:nvSpPr>
        <p:spPr/>
        <p:txBody>
          <a:bodyPr>
            <a:normAutofit/>
          </a:bodyPr>
          <a:lstStyle/>
          <a:p>
            <a:pPr algn="ctr"/>
            <a:r>
              <a:rPr lang="pt-BR" sz="3200" dirty="0" smtClean="0"/>
              <a:t>Nova Obrigação Acessória</a:t>
            </a:r>
            <a:br>
              <a:rPr lang="pt-BR" sz="3200" dirty="0" smtClean="0"/>
            </a:br>
            <a:r>
              <a:rPr lang="pt-BR" sz="3200" dirty="0" smtClean="0"/>
              <a:t>Escrituração Contábil Fiscal - ECF</a:t>
            </a:r>
            <a:endParaRPr lang="pt-BR" sz="3200" dirty="0"/>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marL="109728" indent="0" algn="just">
              <a:buNone/>
            </a:pPr>
            <a:r>
              <a:rPr lang="pt-BR" dirty="0" smtClean="0"/>
              <a:t>Na ECF são informadas todas as operações inerentes e que influenciem na apuração da base de cálculo do Imposto de Renda da Pessoa Jurídica (IRPJ) e da Contribuição Social sobre o Lucro Líquido (CSLL). </a:t>
            </a:r>
          </a:p>
          <a:p>
            <a:pPr marL="109728" indent="0" algn="just">
              <a:buNone/>
            </a:pPr>
            <a:r>
              <a:rPr lang="pt-BR" dirty="0" smtClean="0"/>
              <a:t>Tais informações são submetidas à validação do Programa Validador e Autenticador (PVA) da ECF, que são geradas a partir do leiaute definido pela Secretaria da Receita Federal, órgão responsável pela aprovação e divulgação do Manual de Orientação do Leiaute da ECF.</a:t>
            </a:r>
            <a:endParaRPr lang="pt-BR" dirty="0"/>
          </a:p>
        </p:txBody>
      </p:sp>
      <p:sp>
        <p:nvSpPr>
          <p:cNvPr id="3" name="Título 2"/>
          <p:cNvSpPr>
            <a:spLocks noGrp="1"/>
          </p:cNvSpPr>
          <p:nvPr>
            <p:ph type="title"/>
          </p:nvPr>
        </p:nvSpPr>
        <p:spPr/>
        <p:txBody>
          <a:bodyPr>
            <a:normAutofit/>
          </a:bodyPr>
          <a:lstStyle/>
          <a:p>
            <a:pPr algn="ctr"/>
            <a:r>
              <a:rPr lang="pt-BR" sz="3600" dirty="0" smtClean="0"/>
              <a:t>Escrituração Contábil Fiscal - ECF</a:t>
            </a:r>
            <a:endParaRPr lang="pt-BR" sz="3600" dirty="0"/>
          </a:p>
        </p:txBody>
      </p:sp>
    </p:spTree>
    <p:extLst>
      <p:ext uri="{BB962C8B-B14F-4D97-AF65-F5344CB8AC3E}">
        <p14:creationId xmlns:p14="http://schemas.microsoft.com/office/powerpoint/2010/main" val="346071385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lgn="just">
              <a:buNone/>
            </a:pPr>
            <a:r>
              <a:rPr lang="pt-BR" dirty="0" smtClean="0"/>
              <a:t>A ECF deverá ser transmitida anualmente ao Sistema Público de Escrituração Digital (</a:t>
            </a:r>
            <a:r>
              <a:rPr lang="pt-BR" dirty="0" err="1" smtClean="0"/>
              <a:t>Sped</a:t>
            </a:r>
            <a:r>
              <a:rPr lang="pt-BR" dirty="0" smtClean="0"/>
              <a:t>) até o último dia útil do mês de julho do ano seguinte ao ano-calendário a que se refira a escrituração</a:t>
            </a:r>
            <a:r>
              <a:rPr lang="pt-BR" dirty="0"/>
              <a:t>.</a:t>
            </a:r>
            <a:endParaRPr lang="pt-BR" dirty="0" smtClean="0"/>
          </a:p>
          <a:p>
            <a:pPr algn="just">
              <a:buNone/>
            </a:pPr>
            <a:r>
              <a:rPr lang="pt-BR" dirty="0" smtClean="0"/>
              <a:t>A ECF deverá ser assinada digitalmente mediante utilização de certificado digital válido.</a:t>
            </a:r>
          </a:p>
          <a:p>
            <a:pPr algn="just">
              <a:buNone/>
            </a:pPr>
            <a:r>
              <a:rPr lang="pt-BR" dirty="0" smtClean="0"/>
              <a:t>(IN RFB 1422/2013; IN RFB 1.633/2016)</a:t>
            </a:r>
            <a:endParaRPr lang="pt-BR" dirty="0"/>
          </a:p>
        </p:txBody>
      </p:sp>
      <p:sp>
        <p:nvSpPr>
          <p:cNvPr id="3" name="Título 2"/>
          <p:cNvSpPr>
            <a:spLocks noGrp="1"/>
          </p:cNvSpPr>
          <p:nvPr>
            <p:ph type="title"/>
          </p:nvPr>
        </p:nvSpPr>
        <p:spPr/>
        <p:txBody>
          <a:bodyPr>
            <a:normAutofit fontScale="90000"/>
          </a:bodyPr>
          <a:lstStyle/>
          <a:p>
            <a:r>
              <a:rPr lang="pt-BR" dirty="0" smtClean="0"/>
              <a:t>Escrituração Contábil Fiscal - ECF</a:t>
            </a:r>
            <a:endParaRPr lang="pt-BR" dirty="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5818658"/>
          </a:xfrm>
        </p:spPr>
        <p:txBody>
          <a:bodyPr>
            <a:normAutofit/>
          </a:bodyPr>
          <a:lstStyle/>
          <a:p>
            <a:pPr algn="ctr"/>
            <a:r>
              <a:rPr lang="pt-BR" sz="3200" dirty="0" smtClean="0"/>
              <a:t>IMPOSTO DE RENDA PESSOA JURÍDICA</a:t>
            </a:r>
            <a:br>
              <a:rPr lang="pt-BR" sz="3200" dirty="0" smtClean="0"/>
            </a:br>
            <a:r>
              <a:rPr lang="pt-BR" sz="3200" dirty="0" smtClean="0"/>
              <a:t/>
            </a:r>
            <a:br>
              <a:rPr lang="pt-BR" sz="3200" dirty="0" smtClean="0"/>
            </a:br>
            <a:r>
              <a:rPr lang="pt-BR" sz="3200" dirty="0"/>
              <a:t/>
            </a:r>
            <a:br>
              <a:rPr lang="pt-BR" sz="3200" dirty="0"/>
            </a:br>
            <a:r>
              <a:rPr lang="pt-BR" sz="3200" dirty="0" smtClean="0"/>
              <a:t>LUCRO PRESUMIDO</a:t>
            </a:r>
            <a:endParaRPr lang="pt-BR" sz="3200" dirty="0"/>
          </a:p>
        </p:txBody>
      </p:sp>
    </p:spTree>
    <p:extLst>
      <p:ext uri="{BB962C8B-B14F-4D97-AF65-F5344CB8AC3E}">
        <p14:creationId xmlns:p14="http://schemas.microsoft.com/office/powerpoint/2010/main" val="204358726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85000" lnSpcReduction="20000"/>
          </a:bodyPr>
          <a:lstStyle/>
          <a:p>
            <a:pPr marL="109728" indent="0" algn="just">
              <a:buNone/>
            </a:pPr>
            <a:r>
              <a:rPr lang="pt-BR" dirty="0"/>
              <a:t>Desde o ano-calendário de 2014, podem optar pela tributação com base no lucro presumido as pessoas jurídicas, não obrigadas à apuração do lucro real, cuja receita bruta total no ano-calendário imediatamente anterior tenha sido igual ou inferior a R$ 78.000.000,00 ou a R$ 6.500.000,00, multiplicado pelo número de meses de atividade do ano-calendário anterior, quando inferior a 12 meses.</a:t>
            </a:r>
          </a:p>
          <a:p>
            <a:pPr marL="109728" indent="0" algn="just">
              <a:buNone/>
            </a:pPr>
            <a:endParaRPr lang="pt-BR" dirty="0"/>
          </a:p>
          <a:p>
            <a:pPr marL="109728" indent="0" algn="just">
              <a:buNone/>
            </a:pPr>
            <a:r>
              <a:rPr lang="pt-BR" dirty="0"/>
              <a:t>Também podem optar pela tributação com base no lucro presumido as pessoas jurídicas que iniciarem atividades.</a:t>
            </a:r>
          </a:p>
          <a:p>
            <a:pPr marL="109728" indent="0" algn="just">
              <a:buNone/>
            </a:pPr>
            <a:r>
              <a:rPr lang="pt-BR" dirty="0"/>
              <a:t>   </a:t>
            </a:r>
          </a:p>
          <a:p>
            <a:pPr marL="109728" indent="0" algn="just">
              <a:buNone/>
            </a:pPr>
            <a:r>
              <a:rPr lang="pt-BR" dirty="0"/>
              <a:t>(Lei 9.718/98, artigo 13; Lei 12.814/2013, artigo 7°)</a:t>
            </a:r>
          </a:p>
          <a:p>
            <a:pPr marL="109728" indent="0">
              <a:buNone/>
            </a:pPr>
            <a:endParaRPr lang="pt-BR" dirty="0"/>
          </a:p>
          <a:p>
            <a:pPr marL="109728" indent="0">
              <a:buNone/>
            </a:pPr>
            <a:endParaRPr lang="pt-BR" dirty="0"/>
          </a:p>
        </p:txBody>
      </p:sp>
      <p:sp>
        <p:nvSpPr>
          <p:cNvPr id="3" name="Título 2"/>
          <p:cNvSpPr>
            <a:spLocks noGrp="1"/>
          </p:cNvSpPr>
          <p:nvPr>
            <p:ph type="title"/>
          </p:nvPr>
        </p:nvSpPr>
        <p:spPr/>
        <p:txBody>
          <a:bodyPr>
            <a:normAutofit/>
          </a:bodyPr>
          <a:lstStyle/>
          <a:p>
            <a:pPr algn="ctr"/>
            <a:r>
              <a:rPr lang="pt-BR" sz="3200" dirty="0" smtClean="0"/>
              <a:t>Quem pode optar pelo lucro </a:t>
            </a:r>
            <a:br>
              <a:rPr lang="pt-BR" sz="3200" dirty="0" smtClean="0"/>
            </a:br>
            <a:r>
              <a:rPr lang="pt-BR" sz="3200" dirty="0" smtClean="0"/>
              <a:t>presumido</a:t>
            </a:r>
            <a:endParaRPr lang="pt-BR" sz="3200" dirty="0"/>
          </a:p>
        </p:txBody>
      </p:sp>
    </p:spTree>
    <p:extLst>
      <p:ext uri="{BB962C8B-B14F-4D97-AF65-F5344CB8AC3E}">
        <p14:creationId xmlns:p14="http://schemas.microsoft.com/office/powerpoint/2010/main" val="40390083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fontScale="92500" lnSpcReduction="10000"/>
          </a:bodyPr>
          <a:lstStyle/>
          <a:p>
            <a:pPr algn="just">
              <a:buNone/>
            </a:pPr>
            <a:r>
              <a:rPr lang="pt-BR" dirty="0" smtClean="0"/>
              <a:t>- PAT – limite 4% do imposto de renda devido.</a:t>
            </a:r>
          </a:p>
          <a:p>
            <a:pPr algn="just">
              <a:buNone/>
            </a:pPr>
            <a:r>
              <a:rPr lang="pt-BR" dirty="0" smtClean="0"/>
              <a:t>- Doações e patrocínios realizados em favor de projetos culturais ou artísticos previamente aprovados pelo Ministério da Cultura – até 4%  IR devido.</a:t>
            </a:r>
          </a:p>
          <a:p>
            <a:pPr algn="just">
              <a:buNone/>
            </a:pPr>
            <a:r>
              <a:rPr lang="pt-BR" dirty="0" smtClean="0"/>
              <a:t>-Atividade Audiovisual – limite 3% do IR devido.</a:t>
            </a:r>
          </a:p>
          <a:p>
            <a:pPr algn="just">
              <a:buNone/>
            </a:pPr>
            <a:r>
              <a:rPr lang="pt-BR" dirty="0" smtClean="0"/>
              <a:t>-Doações aos Fundos da Criança e Adolescente</a:t>
            </a:r>
          </a:p>
          <a:p>
            <a:pPr algn="just">
              <a:buNone/>
            </a:pPr>
            <a:r>
              <a:rPr lang="pt-BR" dirty="0" smtClean="0"/>
              <a:t>    limite – 1% do IR devido, vedada a dedução da doação como despesa operacional dedutível.</a:t>
            </a:r>
          </a:p>
          <a:p>
            <a:pPr algn="just">
              <a:buNone/>
            </a:pPr>
            <a:r>
              <a:rPr lang="pt-BR" dirty="0" smtClean="0"/>
              <a:t>- Doações e Patrocínios ao Desporto – limite 1% do IR devido, vedada a dedução para fins do lucro real e da base de cálculo da contribuição social.</a:t>
            </a:r>
            <a:endParaRPr lang="pt-BR" dirty="0"/>
          </a:p>
        </p:txBody>
      </p:sp>
      <p:sp>
        <p:nvSpPr>
          <p:cNvPr id="2" name="Título 1"/>
          <p:cNvSpPr>
            <a:spLocks noGrp="1"/>
          </p:cNvSpPr>
          <p:nvPr>
            <p:ph type="title"/>
          </p:nvPr>
        </p:nvSpPr>
        <p:spPr/>
        <p:txBody>
          <a:bodyPr>
            <a:normAutofit/>
          </a:bodyPr>
          <a:lstStyle/>
          <a:p>
            <a:r>
              <a:rPr lang="pt-BR" sz="3200" b="1" dirty="0" smtClean="0"/>
              <a:t>Incentivos Fiscais para redução do IRPJ</a:t>
            </a:r>
            <a:endParaRPr lang="pt-BR" sz="3200" b="1"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20000"/>
          </a:bodyPr>
          <a:lstStyle/>
          <a:p>
            <a:pPr marL="109728" indent="0" algn="just">
              <a:buNone/>
            </a:pPr>
            <a:r>
              <a:rPr lang="pt-BR" dirty="0"/>
              <a:t>-Receitas de prestação de serviços, vendas de produtos fabricação própria, revenda de mercadorias, transporte de carga, industrialização, atividade rural, atividades contidas no objetivo social da empresa;</a:t>
            </a:r>
          </a:p>
          <a:p>
            <a:pPr marL="109728" indent="0" algn="just">
              <a:buNone/>
            </a:pPr>
            <a:r>
              <a:rPr lang="pt-BR" dirty="0"/>
              <a:t>-Ganhos de capital;</a:t>
            </a:r>
          </a:p>
          <a:p>
            <a:pPr marL="109728" indent="0" algn="just">
              <a:buNone/>
            </a:pPr>
            <a:r>
              <a:rPr lang="pt-BR" dirty="0"/>
              <a:t>-Qualquer receita não ligada ao objetivo social.</a:t>
            </a:r>
          </a:p>
          <a:p>
            <a:pPr marL="109728" indent="0" algn="just">
              <a:buNone/>
            </a:pPr>
            <a:r>
              <a:rPr lang="pt-BR" dirty="0"/>
              <a:t>-Rendimentos de aplicações financeira renda fixa e renda variável;</a:t>
            </a:r>
          </a:p>
          <a:p>
            <a:pPr marL="109728" indent="0" algn="just">
              <a:buNone/>
            </a:pPr>
            <a:r>
              <a:rPr lang="pt-BR" dirty="0"/>
              <a:t>-Receitas de exportações com pessoas vinculadas ou domiciliadas em país com tributação favorecida (que não tribute a renda ou tribute à alíquota máxima inferior à 17%).</a:t>
            </a:r>
          </a:p>
        </p:txBody>
      </p:sp>
      <p:sp>
        <p:nvSpPr>
          <p:cNvPr id="3" name="Título 2"/>
          <p:cNvSpPr>
            <a:spLocks noGrp="1"/>
          </p:cNvSpPr>
          <p:nvPr>
            <p:ph type="title"/>
          </p:nvPr>
        </p:nvSpPr>
        <p:spPr/>
        <p:txBody>
          <a:bodyPr>
            <a:normAutofit/>
          </a:bodyPr>
          <a:lstStyle/>
          <a:p>
            <a:pPr algn="ctr"/>
            <a:r>
              <a:rPr lang="pt-BR" sz="3200" dirty="0" smtClean="0"/>
              <a:t>Valores que compõem a receita bruta</a:t>
            </a:r>
            <a:endParaRPr lang="pt-BR" sz="3200" dirty="0"/>
          </a:p>
        </p:txBody>
      </p:sp>
    </p:spTree>
    <p:extLst>
      <p:ext uri="{BB962C8B-B14F-4D97-AF65-F5344CB8AC3E}">
        <p14:creationId xmlns:p14="http://schemas.microsoft.com/office/powerpoint/2010/main" val="71254733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dirty="0"/>
              <a:t>-os valores decorrentes do ajuste a valor presente dos elementos do Ativo, decorrentes de operações de longo prazo, sendo os demais ajustados quando houver efeito relevante, de acordo com a legislação.</a:t>
            </a:r>
          </a:p>
          <a:p>
            <a:pPr marL="109728" indent="0" algn="just">
              <a:buNone/>
            </a:pPr>
            <a:endParaRPr lang="pt-BR" dirty="0"/>
          </a:p>
          <a:p>
            <a:pPr marL="109728" indent="0" algn="just">
              <a:buNone/>
            </a:pPr>
            <a:r>
              <a:rPr lang="pt-BR" dirty="0"/>
              <a:t>(IN RFB 1515/2014 art.3°, § 2° e 3°, art. 122, § 1° a 4°)</a:t>
            </a:r>
          </a:p>
        </p:txBody>
      </p:sp>
      <p:sp>
        <p:nvSpPr>
          <p:cNvPr id="3" name="Título 2"/>
          <p:cNvSpPr>
            <a:spLocks noGrp="1"/>
          </p:cNvSpPr>
          <p:nvPr>
            <p:ph type="title"/>
          </p:nvPr>
        </p:nvSpPr>
        <p:spPr/>
        <p:txBody>
          <a:bodyPr>
            <a:normAutofit/>
          </a:bodyPr>
          <a:lstStyle/>
          <a:p>
            <a:pPr algn="ctr"/>
            <a:r>
              <a:rPr lang="pt-BR" sz="3200" dirty="0" smtClean="0"/>
              <a:t>Valores que compõem a receita bruta</a:t>
            </a:r>
            <a:endParaRPr lang="pt-BR" sz="3200" dirty="0"/>
          </a:p>
        </p:txBody>
      </p:sp>
    </p:spTree>
    <p:extLst>
      <p:ext uri="{BB962C8B-B14F-4D97-AF65-F5344CB8AC3E}">
        <p14:creationId xmlns:p14="http://schemas.microsoft.com/office/powerpoint/2010/main" val="319754891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marL="109728" indent="0" algn="just">
              <a:buNone/>
            </a:pPr>
            <a:r>
              <a:rPr lang="pt-BR" dirty="0"/>
              <a:t>a)Vendas canceladas,  devoluções de vendas,  descontos concedidos incondicionalmente, o IPI cobrado destacadamente de comprador ou contratante, do qual o vendedor dos bens ou prestador dos serviços seja mero depositário;</a:t>
            </a:r>
          </a:p>
          <a:p>
            <a:pPr marL="109728" indent="0" algn="just">
              <a:buNone/>
            </a:pPr>
            <a:r>
              <a:rPr lang="pt-BR" dirty="0"/>
              <a:t>b)As saídas que não decorram de vendas, como sejam transferências para filiais;</a:t>
            </a:r>
          </a:p>
          <a:p>
            <a:pPr marL="109728" indent="0" algn="just">
              <a:buNone/>
            </a:pPr>
            <a:r>
              <a:rPr lang="pt-BR" dirty="0"/>
              <a:t>c) Receitas de valores pagos em espécie ou creditados pelos Estados, Distrito Federal e Municípios, referente ICMS e ISS no âmbito  de programa de concessão de crédito.</a:t>
            </a:r>
          </a:p>
        </p:txBody>
      </p:sp>
      <p:sp>
        <p:nvSpPr>
          <p:cNvPr id="3" name="Título 2"/>
          <p:cNvSpPr>
            <a:spLocks noGrp="1"/>
          </p:cNvSpPr>
          <p:nvPr>
            <p:ph type="title"/>
          </p:nvPr>
        </p:nvSpPr>
        <p:spPr/>
        <p:txBody>
          <a:bodyPr>
            <a:normAutofit/>
          </a:bodyPr>
          <a:lstStyle/>
          <a:p>
            <a:pPr algn="ctr"/>
            <a:r>
              <a:rPr lang="pt-BR" sz="3200" dirty="0" smtClean="0"/>
              <a:t>Não integram a receita bruta</a:t>
            </a:r>
            <a:endParaRPr lang="pt-BR" sz="3200" dirty="0"/>
          </a:p>
        </p:txBody>
      </p:sp>
    </p:spTree>
    <p:extLst>
      <p:ext uri="{BB962C8B-B14F-4D97-AF65-F5344CB8AC3E}">
        <p14:creationId xmlns:p14="http://schemas.microsoft.com/office/powerpoint/2010/main" val="179512972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77500" lnSpcReduction="20000"/>
          </a:bodyPr>
          <a:lstStyle/>
          <a:p>
            <a:pPr marL="109728" indent="0" algn="just">
              <a:buNone/>
            </a:pPr>
            <a:r>
              <a:rPr lang="pt-BR" dirty="0"/>
              <a:t>Para fins de enquadramento do limite que autoriza a opção pelo lucro presumido, a receita bruta do ano-calendário anterior será considerada segundo o regime de competência ou de caixa, observado o critério adotado pela pessoa jurídica, caso tenha, naquele ano, optado pela tributação com base no lucro presumido.</a:t>
            </a:r>
          </a:p>
          <a:p>
            <a:pPr marL="109728" indent="0" algn="just">
              <a:buNone/>
            </a:pPr>
            <a:endParaRPr lang="pt-BR" dirty="0"/>
          </a:p>
          <a:p>
            <a:pPr marL="109728" indent="0" algn="just">
              <a:buNone/>
            </a:pPr>
            <a:endParaRPr lang="pt-BR" dirty="0"/>
          </a:p>
          <a:p>
            <a:pPr marL="109728" indent="0" algn="just">
              <a:buNone/>
            </a:pPr>
            <a:r>
              <a:rPr lang="pt-BR" dirty="0"/>
              <a:t>Integram a receita bruta e não podem dela ser excluídos:</a:t>
            </a:r>
          </a:p>
          <a:p>
            <a:pPr marL="109728" indent="0" algn="just">
              <a:buNone/>
            </a:pPr>
            <a:endParaRPr lang="pt-BR" dirty="0"/>
          </a:p>
          <a:p>
            <a:pPr marL="109728" indent="0" algn="just">
              <a:buNone/>
            </a:pPr>
            <a:r>
              <a:rPr lang="pt-BR" dirty="0"/>
              <a:t>O  ICMS incidente sobre as vendas e o ISS incidente sobre os serviços.</a:t>
            </a:r>
          </a:p>
          <a:p>
            <a:pPr marL="109728" indent="0" algn="just">
              <a:buNone/>
            </a:pPr>
            <a:endParaRPr lang="pt-BR" dirty="0"/>
          </a:p>
          <a:p>
            <a:pPr marL="109728" indent="0" algn="just">
              <a:buNone/>
            </a:pPr>
            <a:endParaRPr lang="pt-BR" dirty="0"/>
          </a:p>
          <a:p>
            <a:pPr marL="109728" indent="0" algn="just">
              <a:buNone/>
            </a:pPr>
            <a:r>
              <a:rPr lang="pt-BR" dirty="0"/>
              <a:t>(RIR/99, artigo 516)</a:t>
            </a:r>
          </a:p>
          <a:p>
            <a:pPr marL="109728" indent="0">
              <a:buNone/>
            </a:pPr>
            <a:endParaRPr lang="pt-BR" dirty="0"/>
          </a:p>
        </p:txBody>
      </p:sp>
      <p:sp>
        <p:nvSpPr>
          <p:cNvPr id="3" name="Título 2"/>
          <p:cNvSpPr>
            <a:spLocks noGrp="1"/>
          </p:cNvSpPr>
          <p:nvPr>
            <p:ph type="title"/>
          </p:nvPr>
        </p:nvSpPr>
        <p:spPr/>
        <p:txBody>
          <a:bodyPr>
            <a:normAutofit/>
          </a:bodyPr>
          <a:lstStyle/>
          <a:p>
            <a:pPr algn="ctr"/>
            <a:r>
              <a:rPr lang="pt-BR" sz="3200" dirty="0" smtClean="0"/>
              <a:t>Regime de caixa e competência</a:t>
            </a:r>
            <a:endParaRPr lang="pt-BR" sz="3200" dirty="0"/>
          </a:p>
        </p:txBody>
      </p:sp>
    </p:spTree>
    <p:extLst>
      <p:ext uri="{BB962C8B-B14F-4D97-AF65-F5344CB8AC3E}">
        <p14:creationId xmlns:p14="http://schemas.microsoft.com/office/powerpoint/2010/main" val="344410562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dirty="0"/>
              <a:t>Apuração será feita trimestralmente por períodos encerrados em 31 de março, 30 de junho, 30 de setembro e 31 de dezembro de cada ano-calendário.</a:t>
            </a:r>
          </a:p>
          <a:p>
            <a:pPr marL="109728" indent="0" algn="just">
              <a:buNone/>
            </a:pPr>
            <a:r>
              <a:rPr lang="pt-BR" dirty="0"/>
              <a:t>A opção pela tributação lucro presumido será manifestada por ocasião do pagamento da primeira quota ou quota única do imposto devido no primeiro trimestre do ano-calendário, vencível no último dia útil de abril.</a:t>
            </a:r>
          </a:p>
        </p:txBody>
      </p:sp>
      <p:sp>
        <p:nvSpPr>
          <p:cNvPr id="3" name="Título 2"/>
          <p:cNvSpPr>
            <a:spLocks noGrp="1"/>
          </p:cNvSpPr>
          <p:nvPr>
            <p:ph type="title"/>
          </p:nvPr>
        </p:nvSpPr>
        <p:spPr/>
        <p:txBody>
          <a:bodyPr>
            <a:normAutofit/>
          </a:bodyPr>
          <a:lstStyle/>
          <a:p>
            <a:pPr algn="ctr"/>
            <a:r>
              <a:rPr lang="pt-BR" sz="3200" dirty="0" smtClean="0"/>
              <a:t>Manifestação opção pelo lucro presumido</a:t>
            </a:r>
            <a:endParaRPr lang="pt-BR" sz="3200" dirty="0"/>
          </a:p>
        </p:txBody>
      </p:sp>
    </p:spTree>
    <p:extLst>
      <p:ext uri="{BB962C8B-B14F-4D97-AF65-F5344CB8AC3E}">
        <p14:creationId xmlns:p14="http://schemas.microsoft.com/office/powerpoint/2010/main" val="374535215"/>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marL="109728" indent="0" algn="just">
              <a:buNone/>
            </a:pPr>
            <a:r>
              <a:rPr lang="pt-BR" dirty="0"/>
              <a:t>Opção tributação lucro presumido é definitiva para todo o ano-calendário, não sendo admitida mudança para outro regime tributário em relação ao mesmo ano-calendário.</a:t>
            </a:r>
          </a:p>
          <a:p>
            <a:pPr marL="109728" indent="0" algn="just">
              <a:buNone/>
            </a:pPr>
            <a:endParaRPr lang="pt-BR" dirty="0"/>
          </a:p>
          <a:p>
            <a:pPr marL="109728" indent="0" algn="just">
              <a:buNone/>
            </a:pPr>
            <a:r>
              <a:rPr lang="pt-BR" dirty="0"/>
              <a:t>Ocorrendo mudança de regime tributário de lucro presumido para lucro real, a PJ que não manteve escrituração contábil, fica obrigada a realizar levantamento patrimonial no 1° dia de janeiro  seguinte a fim de proceder o balanço de abertura e iniciar a escrituração contábil.</a:t>
            </a:r>
          </a:p>
          <a:p>
            <a:pPr marL="109728" indent="0">
              <a:buNone/>
            </a:pPr>
            <a:endParaRPr lang="pt-BR" dirty="0"/>
          </a:p>
        </p:txBody>
      </p:sp>
      <p:sp>
        <p:nvSpPr>
          <p:cNvPr id="3" name="Título 2"/>
          <p:cNvSpPr>
            <a:spLocks noGrp="1"/>
          </p:cNvSpPr>
          <p:nvPr>
            <p:ph type="title"/>
          </p:nvPr>
        </p:nvSpPr>
        <p:spPr/>
        <p:txBody>
          <a:bodyPr>
            <a:normAutofit/>
          </a:bodyPr>
          <a:lstStyle/>
          <a:p>
            <a:pPr algn="ctr"/>
            <a:r>
              <a:rPr lang="pt-BR" sz="3200" dirty="0" smtClean="0"/>
              <a:t>Manifestação opção lucro presumido</a:t>
            </a:r>
            <a:endParaRPr lang="pt-BR" sz="3200" dirty="0"/>
          </a:p>
        </p:txBody>
      </p:sp>
    </p:spTree>
    <p:extLst>
      <p:ext uri="{BB962C8B-B14F-4D97-AF65-F5344CB8AC3E}">
        <p14:creationId xmlns:p14="http://schemas.microsoft.com/office/powerpoint/2010/main" val="3182499963"/>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dirty="0"/>
              <a:t>a)  Aplicação da alíquota de 15% sobre a totalidade do lucro presumido apurado no trimestre;</a:t>
            </a:r>
          </a:p>
          <a:p>
            <a:pPr marL="109728" indent="0" algn="just">
              <a:buNone/>
            </a:pPr>
            <a:r>
              <a:rPr lang="pt-BR" dirty="0"/>
              <a:t>b) Aplicação da alíquota adicional de 10% sobre a parcela do lucro presumido trimestral que exceder a R$ 60.000,00 ou no caso de início ou encerramento de atividades no trimestre, sobre o limite equivalente ao resultado da multiplicação de R$ 20.000,00 pelo número de meses do período de apuração.</a:t>
            </a:r>
          </a:p>
        </p:txBody>
      </p:sp>
      <p:sp>
        <p:nvSpPr>
          <p:cNvPr id="3" name="Título 2"/>
          <p:cNvSpPr>
            <a:spLocks noGrp="1"/>
          </p:cNvSpPr>
          <p:nvPr>
            <p:ph type="title"/>
          </p:nvPr>
        </p:nvSpPr>
        <p:spPr/>
        <p:txBody>
          <a:bodyPr>
            <a:normAutofit/>
          </a:bodyPr>
          <a:lstStyle/>
          <a:p>
            <a:pPr algn="ctr"/>
            <a:r>
              <a:rPr lang="pt-BR" sz="3200" dirty="0" smtClean="0"/>
              <a:t>Alíquotas</a:t>
            </a:r>
            <a:endParaRPr lang="pt-BR" sz="3200" dirty="0"/>
          </a:p>
        </p:txBody>
      </p:sp>
    </p:spTree>
    <p:extLst>
      <p:ext uri="{BB962C8B-B14F-4D97-AF65-F5344CB8AC3E}">
        <p14:creationId xmlns:p14="http://schemas.microsoft.com/office/powerpoint/2010/main" val="65134088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marL="109728" indent="0" algn="just">
              <a:buNone/>
            </a:pPr>
            <a:r>
              <a:rPr lang="pt-BR" dirty="0"/>
              <a:t>Deduções (artigo 526 RIR/99)</a:t>
            </a:r>
          </a:p>
          <a:p>
            <a:pPr marL="109728" indent="0" algn="just">
              <a:buNone/>
            </a:pPr>
            <a:r>
              <a:rPr lang="pt-BR" dirty="0"/>
              <a:t>a)  </a:t>
            </a:r>
            <a:r>
              <a:rPr lang="pt-BR" dirty="0" err="1"/>
              <a:t>IRRFonte</a:t>
            </a:r>
            <a:r>
              <a:rPr lang="pt-BR" dirty="0"/>
              <a:t> s/remuneração </a:t>
            </a:r>
            <a:r>
              <a:rPr lang="pt-BR" dirty="0" err="1"/>
              <a:t>serv.profissionais</a:t>
            </a:r>
            <a:r>
              <a:rPr lang="pt-BR" dirty="0"/>
              <a:t>, comissões, corretagens, intermediação de negócios, serviços de limpeza, conservação de imóveis, segurança, vigilância, locação de mão de obra, rendimentos de aplicação financeira de renda fixa, juros remuneratórios do capital próprio;</a:t>
            </a:r>
          </a:p>
          <a:p>
            <a:pPr marL="109728" indent="0" algn="just">
              <a:buNone/>
            </a:pPr>
            <a:r>
              <a:rPr lang="pt-BR" dirty="0"/>
              <a:t>b)  </a:t>
            </a:r>
            <a:r>
              <a:rPr lang="pt-BR" dirty="0" err="1"/>
              <a:t>IRRFonte</a:t>
            </a:r>
            <a:r>
              <a:rPr lang="pt-BR" dirty="0"/>
              <a:t> s/importâncias recebidas da administração pública federal, pelo fornecimento de bens e serviços;</a:t>
            </a:r>
          </a:p>
        </p:txBody>
      </p:sp>
      <p:sp>
        <p:nvSpPr>
          <p:cNvPr id="3" name="Título 2"/>
          <p:cNvSpPr>
            <a:spLocks noGrp="1"/>
          </p:cNvSpPr>
          <p:nvPr>
            <p:ph type="title"/>
          </p:nvPr>
        </p:nvSpPr>
        <p:spPr>
          <a:xfrm>
            <a:off x="457200" y="338328"/>
            <a:ext cx="8229600" cy="1143000"/>
          </a:xfrm>
        </p:spPr>
        <p:txBody>
          <a:bodyPr>
            <a:normAutofit/>
          </a:bodyPr>
          <a:lstStyle/>
          <a:p>
            <a:pPr algn="ctr"/>
            <a:r>
              <a:rPr lang="pt-BR" sz="3200" dirty="0" smtClean="0"/>
              <a:t>Deduções e compensações do imposto devido</a:t>
            </a:r>
            <a:endParaRPr lang="pt-BR" sz="3200" dirty="0"/>
          </a:p>
        </p:txBody>
      </p:sp>
    </p:spTree>
    <p:extLst>
      <p:ext uri="{BB962C8B-B14F-4D97-AF65-F5344CB8AC3E}">
        <p14:creationId xmlns:p14="http://schemas.microsoft.com/office/powerpoint/2010/main" val="34718553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10000"/>
          </a:bodyPr>
          <a:lstStyle/>
          <a:p>
            <a:pPr marL="109728" indent="0" algn="just">
              <a:buNone/>
            </a:pPr>
            <a:r>
              <a:rPr lang="pt-BR" dirty="0"/>
              <a:t>Deduções:</a:t>
            </a:r>
          </a:p>
          <a:p>
            <a:pPr marL="109728" indent="0" algn="just">
              <a:buNone/>
            </a:pPr>
            <a:r>
              <a:rPr lang="pt-BR" dirty="0"/>
              <a:t>c) O imposto pago pela própria empresa, incidente sobre:</a:t>
            </a:r>
          </a:p>
          <a:p>
            <a:pPr marL="109728" indent="0" algn="just">
              <a:buNone/>
            </a:pPr>
            <a:r>
              <a:rPr lang="pt-BR" dirty="0"/>
              <a:t>-Ganhos líquidos de aplicações financeiras de renda variável;</a:t>
            </a:r>
          </a:p>
          <a:p>
            <a:pPr marL="109728" indent="0" algn="just">
              <a:buNone/>
            </a:pPr>
            <a:r>
              <a:rPr lang="pt-BR" dirty="0"/>
              <a:t>-Remuneração de serviços de propaganda e publicidade recebida de pessoas jurídicas;</a:t>
            </a:r>
          </a:p>
          <a:p>
            <a:pPr marL="109728" indent="0" algn="just">
              <a:buNone/>
            </a:pPr>
            <a:r>
              <a:rPr lang="pt-BR" dirty="0"/>
              <a:t>-Comissões e corretagens recebidas de pessoas jurídicas relativas a vendas de passagens, excursões ou viagens, administração de cartões de crédito, distribuição de refeições pelo sistema refeições-convênio.</a:t>
            </a:r>
          </a:p>
        </p:txBody>
      </p:sp>
      <p:sp>
        <p:nvSpPr>
          <p:cNvPr id="3" name="Título 2"/>
          <p:cNvSpPr>
            <a:spLocks noGrp="1"/>
          </p:cNvSpPr>
          <p:nvPr>
            <p:ph type="title"/>
          </p:nvPr>
        </p:nvSpPr>
        <p:spPr/>
        <p:txBody>
          <a:bodyPr>
            <a:normAutofit/>
          </a:bodyPr>
          <a:lstStyle/>
          <a:p>
            <a:pPr algn="ctr"/>
            <a:r>
              <a:rPr lang="pt-BR" sz="3200" dirty="0" smtClean="0"/>
              <a:t>Deduções e compensações do imposto devido</a:t>
            </a:r>
            <a:endParaRPr lang="pt-BR" sz="3200" dirty="0"/>
          </a:p>
        </p:txBody>
      </p:sp>
    </p:spTree>
    <p:extLst>
      <p:ext uri="{BB962C8B-B14F-4D97-AF65-F5344CB8AC3E}">
        <p14:creationId xmlns:p14="http://schemas.microsoft.com/office/powerpoint/2010/main" val="372916126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dirty="0"/>
              <a:t>Compensações: (Informar na DCTF)</a:t>
            </a:r>
          </a:p>
          <a:p>
            <a:pPr marL="109728" indent="0" algn="just">
              <a:buNone/>
            </a:pPr>
            <a:endParaRPr lang="pt-BR" dirty="0"/>
          </a:p>
          <a:p>
            <a:pPr marL="109728" indent="0" algn="just">
              <a:buNone/>
            </a:pPr>
            <a:r>
              <a:rPr lang="pt-BR" dirty="0"/>
              <a:t>a) Pagamentos indevidos ou a maior que o devido a título de imposto de renda;</a:t>
            </a:r>
          </a:p>
          <a:p>
            <a:pPr marL="109728" indent="0" algn="just">
              <a:buNone/>
            </a:pPr>
            <a:r>
              <a:rPr lang="pt-BR" dirty="0"/>
              <a:t>b) Saldo negativo do Imposto de Renda apurado em períodos anteriores, ainda não compensado; (utilizar </a:t>
            </a:r>
            <a:r>
              <a:rPr lang="pt-BR" dirty="0" err="1"/>
              <a:t>Perdcomp</a:t>
            </a:r>
            <a:r>
              <a:rPr lang="pt-BR" dirty="0"/>
              <a:t> – IN 900/2008)</a:t>
            </a:r>
          </a:p>
          <a:p>
            <a:pPr marL="109728" indent="0" algn="just">
              <a:buNone/>
            </a:pPr>
            <a:r>
              <a:rPr lang="pt-BR" dirty="0"/>
              <a:t>c) Outras compensações efetuadas.</a:t>
            </a:r>
          </a:p>
          <a:p>
            <a:pPr marL="109728" indent="0" algn="just">
              <a:buNone/>
            </a:pPr>
            <a:endParaRPr lang="pt-BR" dirty="0"/>
          </a:p>
          <a:p>
            <a:pPr marL="109728" indent="0">
              <a:buNone/>
            </a:pPr>
            <a:endParaRPr lang="pt-BR" dirty="0"/>
          </a:p>
        </p:txBody>
      </p:sp>
      <p:sp>
        <p:nvSpPr>
          <p:cNvPr id="3" name="Título 2"/>
          <p:cNvSpPr>
            <a:spLocks noGrp="1"/>
          </p:cNvSpPr>
          <p:nvPr>
            <p:ph type="title"/>
          </p:nvPr>
        </p:nvSpPr>
        <p:spPr/>
        <p:txBody>
          <a:bodyPr>
            <a:normAutofit/>
          </a:bodyPr>
          <a:lstStyle/>
          <a:p>
            <a:pPr algn="ctr"/>
            <a:r>
              <a:rPr lang="pt-BR" sz="3200" dirty="0" smtClean="0"/>
              <a:t>Deduções e compensações do imposto devido</a:t>
            </a:r>
            <a:endParaRPr lang="pt-BR" sz="3200" dirty="0"/>
          </a:p>
        </p:txBody>
      </p:sp>
    </p:spTree>
    <p:extLst>
      <p:ext uri="{BB962C8B-B14F-4D97-AF65-F5344CB8AC3E}">
        <p14:creationId xmlns:p14="http://schemas.microsoft.com/office/powerpoint/2010/main" val="1260160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endParaRPr lang="pt-BR" dirty="0" smtClean="0"/>
          </a:p>
          <a:p>
            <a:pPr algn="just">
              <a:buNone/>
            </a:pPr>
            <a:r>
              <a:rPr lang="pt-BR" dirty="0" smtClean="0"/>
              <a:t>- Fundo Nacional do Idoso – as doações e contribuições feitas aos Fundos controlados pelos Conselhos Municipais, Estaduais, cuja soma fica limitada a 1% do imposto, vedada a dedução da doação como despesa operacional.</a:t>
            </a:r>
            <a:endParaRPr lang="pt-BR" dirty="0"/>
          </a:p>
        </p:txBody>
      </p:sp>
      <p:sp>
        <p:nvSpPr>
          <p:cNvPr id="3" name="Título 2"/>
          <p:cNvSpPr>
            <a:spLocks noGrp="1"/>
          </p:cNvSpPr>
          <p:nvPr>
            <p:ph type="title"/>
          </p:nvPr>
        </p:nvSpPr>
        <p:spPr/>
        <p:txBody>
          <a:bodyPr>
            <a:normAutofit/>
          </a:bodyPr>
          <a:lstStyle/>
          <a:p>
            <a:pPr algn="ctr"/>
            <a:r>
              <a:rPr lang="pt-BR" sz="3200" dirty="0" smtClean="0"/>
              <a:t>Incentivos Fiscais para redução do IRPJ</a:t>
            </a:r>
            <a:endParaRPr lang="pt-BR" sz="3200"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endParaRPr lang="pt-BR" dirty="0" smtClean="0"/>
          </a:p>
          <a:p>
            <a:pPr marL="109728" indent="0" algn="just">
              <a:buNone/>
            </a:pPr>
            <a:endParaRPr lang="pt-BR" dirty="0"/>
          </a:p>
          <a:p>
            <a:pPr marL="109728" indent="0" algn="just">
              <a:buNone/>
            </a:pPr>
            <a:endParaRPr lang="pt-BR" dirty="0" smtClean="0"/>
          </a:p>
          <a:p>
            <a:pPr marL="109728" indent="0" algn="just">
              <a:buNone/>
            </a:pPr>
            <a:r>
              <a:rPr lang="pt-BR" dirty="0" smtClean="0"/>
              <a:t>É </a:t>
            </a:r>
            <a:r>
              <a:rPr lang="pt-BR" dirty="0"/>
              <a:t>proibida a dedução de quaisquer incentivos fiscais no imposto devido com base no lucro presumido.</a:t>
            </a:r>
          </a:p>
        </p:txBody>
      </p:sp>
      <p:sp>
        <p:nvSpPr>
          <p:cNvPr id="3" name="Título 2"/>
          <p:cNvSpPr>
            <a:spLocks noGrp="1"/>
          </p:cNvSpPr>
          <p:nvPr>
            <p:ph type="title"/>
          </p:nvPr>
        </p:nvSpPr>
        <p:spPr/>
        <p:txBody>
          <a:bodyPr>
            <a:normAutofit/>
          </a:bodyPr>
          <a:lstStyle/>
          <a:p>
            <a:pPr algn="ctr"/>
            <a:r>
              <a:rPr lang="pt-BR" sz="3200" dirty="0" smtClean="0"/>
              <a:t>Vedação da dedução de incentivos fiscais</a:t>
            </a:r>
            <a:endParaRPr lang="pt-BR" sz="3200" dirty="0"/>
          </a:p>
        </p:txBody>
      </p:sp>
    </p:spTree>
    <p:extLst>
      <p:ext uri="{BB962C8B-B14F-4D97-AF65-F5344CB8AC3E}">
        <p14:creationId xmlns:p14="http://schemas.microsoft.com/office/powerpoint/2010/main" val="34057186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dirty="0"/>
              <a:t>Ficam isentos do imposto renda, independentemente de apuração contábil, até o valor da base de cálculo do Imposto de Renda Pessoa Jurídica, deduzido do IRPJ (inclusive o adicional, quando devido), da CSLL, do </a:t>
            </a:r>
            <a:r>
              <a:rPr lang="pt-BR" dirty="0" err="1"/>
              <a:t>Pis</a:t>
            </a:r>
            <a:r>
              <a:rPr lang="pt-BR" dirty="0"/>
              <a:t> e da </a:t>
            </a:r>
            <a:r>
              <a:rPr lang="pt-BR" dirty="0" err="1"/>
              <a:t>Cofins</a:t>
            </a:r>
            <a:r>
              <a:rPr lang="pt-BR" dirty="0"/>
              <a:t> devidos, desde que a distribuição ocorra após o encerramento do trimestre de apuração.</a:t>
            </a:r>
          </a:p>
          <a:p>
            <a:pPr marL="109728" indent="0" algn="just">
              <a:buNone/>
            </a:pPr>
            <a:endParaRPr lang="pt-BR" dirty="0"/>
          </a:p>
          <a:p>
            <a:pPr marL="109728" indent="0" algn="just">
              <a:buNone/>
            </a:pPr>
            <a:r>
              <a:rPr lang="pt-BR" dirty="0"/>
              <a:t>(IN SRF 93/97, artigo 48; ADN </a:t>
            </a:r>
            <a:r>
              <a:rPr lang="pt-BR" dirty="0" err="1"/>
              <a:t>Cosit</a:t>
            </a:r>
            <a:r>
              <a:rPr lang="pt-BR" dirty="0"/>
              <a:t> 4/96)</a:t>
            </a:r>
          </a:p>
        </p:txBody>
      </p:sp>
      <p:sp>
        <p:nvSpPr>
          <p:cNvPr id="3" name="Título 2"/>
          <p:cNvSpPr>
            <a:spLocks noGrp="1"/>
          </p:cNvSpPr>
          <p:nvPr>
            <p:ph type="title"/>
          </p:nvPr>
        </p:nvSpPr>
        <p:spPr/>
        <p:txBody>
          <a:bodyPr>
            <a:normAutofit/>
          </a:bodyPr>
          <a:lstStyle/>
          <a:p>
            <a:pPr algn="ctr"/>
            <a:r>
              <a:rPr lang="pt-BR" sz="3200" dirty="0" smtClean="0"/>
              <a:t>Distribuição de lucros ou dividendos</a:t>
            </a:r>
            <a:endParaRPr lang="pt-BR" sz="3200" dirty="0"/>
          </a:p>
        </p:txBody>
      </p:sp>
    </p:spTree>
    <p:extLst>
      <p:ext uri="{BB962C8B-B14F-4D97-AF65-F5344CB8AC3E}">
        <p14:creationId xmlns:p14="http://schemas.microsoft.com/office/powerpoint/2010/main" val="242531501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marL="109728" indent="0" algn="just">
              <a:buNone/>
            </a:pPr>
            <a:r>
              <a:rPr lang="pt-BR" dirty="0"/>
              <a:t>-Base de cálculo do IRPJ </a:t>
            </a:r>
          </a:p>
          <a:p>
            <a:pPr marL="109728" indent="0" algn="just">
              <a:buNone/>
            </a:pPr>
            <a:r>
              <a:rPr lang="pt-BR" dirty="0"/>
              <a:t>  devido no 1° </a:t>
            </a:r>
            <a:r>
              <a:rPr lang="pt-BR" dirty="0" smtClean="0"/>
              <a:t>trimestre/2016       </a:t>
            </a:r>
            <a:r>
              <a:rPr lang="pt-BR" dirty="0"/>
              <a:t>116.200,00                            </a:t>
            </a:r>
          </a:p>
          <a:p>
            <a:pPr marL="109728" indent="0" algn="just">
              <a:buNone/>
            </a:pPr>
            <a:r>
              <a:rPr lang="pt-BR" dirty="0"/>
              <a:t>- IRPJ devido                                  (23.050,00)</a:t>
            </a:r>
          </a:p>
          <a:p>
            <a:pPr marL="109728" indent="0" algn="just">
              <a:buNone/>
            </a:pPr>
            <a:r>
              <a:rPr lang="pt-BR" dirty="0"/>
              <a:t>- CSLL no trimestre                        (13.698,00)</a:t>
            </a:r>
          </a:p>
          <a:p>
            <a:pPr marL="109728" indent="0" algn="just">
              <a:buNone/>
            </a:pPr>
            <a:r>
              <a:rPr lang="pt-BR" dirty="0"/>
              <a:t>- PIS devido no trimestre                  (6.240,00)</a:t>
            </a:r>
          </a:p>
          <a:p>
            <a:pPr marL="109728" indent="0" algn="just">
              <a:buNone/>
            </a:pPr>
            <a:r>
              <a:rPr lang="pt-BR" dirty="0" err="1"/>
              <a:t>Cofins</a:t>
            </a:r>
            <a:r>
              <a:rPr lang="pt-BR" dirty="0"/>
              <a:t> devida no trimestre           </a:t>
            </a:r>
            <a:r>
              <a:rPr lang="pt-BR" dirty="0" smtClean="0"/>
              <a:t>   (</a:t>
            </a:r>
            <a:r>
              <a:rPr lang="pt-BR" dirty="0"/>
              <a:t>28.800,00)</a:t>
            </a:r>
          </a:p>
          <a:p>
            <a:pPr marL="109728" indent="0" algn="just">
              <a:buNone/>
            </a:pPr>
            <a:endParaRPr lang="pt-BR" dirty="0"/>
          </a:p>
          <a:p>
            <a:pPr marL="109728" indent="0" algn="just">
              <a:buNone/>
            </a:pPr>
            <a:r>
              <a:rPr lang="pt-BR" dirty="0"/>
              <a:t>Valor distribuível com isenção</a:t>
            </a:r>
          </a:p>
          <a:p>
            <a:pPr marL="109728" indent="0" algn="just">
              <a:buNone/>
            </a:pPr>
            <a:r>
              <a:rPr lang="pt-BR" dirty="0"/>
              <a:t> do imposto à partir </a:t>
            </a:r>
            <a:r>
              <a:rPr lang="pt-BR" dirty="0" smtClean="0"/>
              <a:t>01.04.2016      </a:t>
            </a:r>
            <a:r>
              <a:rPr lang="pt-BR" dirty="0"/>
              <a:t>44.412,00</a:t>
            </a:r>
          </a:p>
          <a:p>
            <a:pPr marL="109728" indent="0" algn="just">
              <a:buNone/>
            </a:pPr>
            <a:r>
              <a:rPr lang="pt-BR" dirty="0"/>
              <a:t> </a:t>
            </a:r>
          </a:p>
        </p:txBody>
      </p:sp>
      <p:sp>
        <p:nvSpPr>
          <p:cNvPr id="3" name="Título 2"/>
          <p:cNvSpPr>
            <a:spLocks noGrp="1"/>
          </p:cNvSpPr>
          <p:nvPr>
            <p:ph type="title"/>
          </p:nvPr>
        </p:nvSpPr>
        <p:spPr/>
        <p:txBody>
          <a:bodyPr>
            <a:normAutofit/>
          </a:bodyPr>
          <a:lstStyle/>
          <a:p>
            <a:pPr algn="ctr"/>
            <a:r>
              <a:rPr lang="pt-BR" sz="3200" dirty="0" smtClean="0"/>
              <a:t>Distribuição de Lucro - Exemplo</a:t>
            </a:r>
            <a:endParaRPr lang="pt-BR" sz="3200" dirty="0"/>
          </a:p>
        </p:txBody>
      </p:sp>
    </p:spTree>
    <p:extLst>
      <p:ext uri="{BB962C8B-B14F-4D97-AF65-F5344CB8AC3E}">
        <p14:creationId xmlns:p14="http://schemas.microsoft.com/office/powerpoint/2010/main" val="300678590"/>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b="1" dirty="0"/>
              <a:t>Excesso na distribuição de lucros no período de 01.01.2008 à 31.12.2014.</a:t>
            </a:r>
          </a:p>
          <a:p>
            <a:pPr marL="109728" indent="0" algn="just">
              <a:buNone/>
            </a:pPr>
            <a:r>
              <a:rPr lang="pt-BR" dirty="0"/>
              <a:t>A parcela excedente de lucros ou dividendos calculados com base nos resultados apurados:</a:t>
            </a:r>
          </a:p>
          <a:p>
            <a:pPr marL="109728" indent="0" algn="just">
              <a:buNone/>
            </a:pPr>
            <a:r>
              <a:rPr lang="pt-BR" dirty="0"/>
              <a:t>a) Entre 01.01.2008 e 31.12.2013, não ficará sujeita à incidência do </a:t>
            </a:r>
            <a:r>
              <a:rPr lang="pt-BR" dirty="0" err="1"/>
              <a:t>IRRFonte</a:t>
            </a:r>
            <a:r>
              <a:rPr lang="pt-BR" dirty="0"/>
              <a:t> nem integrará a base de cálculo do IRPJ e da </a:t>
            </a:r>
            <a:r>
              <a:rPr lang="pt-BR" dirty="0" err="1"/>
              <a:t>C.Social</a:t>
            </a:r>
            <a:r>
              <a:rPr lang="pt-BR" dirty="0"/>
              <a:t> do beneficiário, pessoa física ou jurídica, residente ou domiciliado no exterior;</a:t>
            </a:r>
          </a:p>
        </p:txBody>
      </p:sp>
      <p:sp>
        <p:nvSpPr>
          <p:cNvPr id="3" name="Título 2"/>
          <p:cNvSpPr>
            <a:spLocks noGrp="1"/>
          </p:cNvSpPr>
          <p:nvPr>
            <p:ph type="title"/>
          </p:nvPr>
        </p:nvSpPr>
        <p:spPr/>
        <p:txBody>
          <a:bodyPr>
            <a:normAutofit/>
          </a:bodyPr>
          <a:lstStyle/>
          <a:p>
            <a:pPr algn="ctr"/>
            <a:r>
              <a:rPr lang="pt-BR" sz="3200" dirty="0" smtClean="0"/>
              <a:t>Distribuição de Lucro</a:t>
            </a:r>
            <a:endParaRPr lang="pt-BR" sz="3200" dirty="0"/>
          </a:p>
        </p:txBody>
      </p:sp>
    </p:spTree>
    <p:extLst>
      <p:ext uri="{BB962C8B-B14F-4D97-AF65-F5344CB8AC3E}">
        <p14:creationId xmlns:p14="http://schemas.microsoft.com/office/powerpoint/2010/main" val="334829823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b="1" dirty="0"/>
              <a:t>b) No ano de 2014 deverá:</a:t>
            </a:r>
          </a:p>
          <a:p>
            <a:pPr marL="109728" indent="0" algn="just">
              <a:buNone/>
            </a:pPr>
            <a:r>
              <a:rPr lang="pt-BR" dirty="0"/>
              <a:t>-estar sujeita à incidência do </a:t>
            </a:r>
            <a:r>
              <a:rPr lang="pt-BR" dirty="0" err="1"/>
              <a:t>IRRFonte</a:t>
            </a:r>
            <a:r>
              <a:rPr lang="pt-BR" dirty="0"/>
              <a:t> calculado de acordo com a tabela progressiva mensal e integrar a base de cálculo do Imposto de Renda da Declaração de Ajuste Anual do ano-calendário do recebimento, no caso de beneficiário pessoa física residente no País;</a:t>
            </a:r>
          </a:p>
          <a:p>
            <a:pPr marL="109728" indent="0" algn="just">
              <a:buNone/>
            </a:pPr>
            <a:r>
              <a:rPr lang="pt-BR" dirty="0"/>
              <a:t>-ser computada na base de cálculo do IRPJ e </a:t>
            </a:r>
            <a:r>
              <a:rPr lang="pt-BR" dirty="0" err="1"/>
              <a:t>C.Social</a:t>
            </a:r>
            <a:r>
              <a:rPr lang="pt-BR" dirty="0"/>
              <a:t>, para as pessoas jurídicas domiciliadas no País;</a:t>
            </a:r>
          </a:p>
        </p:txBody>
      </p:sp>
      <p:sp>
        <p:nvSpPr>
          <p:cNvPr id="3" name="Título 2"/>
          <p:cNvSpPr>
            <a:spLocks noGrp="1"/>
          </p:cNvSpPr>
          <p:nvPr>
            <p:ph type="title"/>
          </p:nvPr>
        </p:nvSpPr>
        <p:spPr/>
        <p:txBody>
          <a:bodyPr>
            <a:normAutofit/>
          </a:bodyPr>
          <a:lstStyle/>
          <a:p>
            <a:pPr algn="ctr"/>
            <a:r>
              <a:rPr lang="pt-BR" sz="3200" dirty="0" smtClean="0"/>
              <a:t>Distribuição de Lucro</a:t>
            </a:r>
            <a:endParaRPr lang="pt-BR" sz="3200" dirty="0"/>
          </a:p>
        </p:txBody>
      </p:sp>
    </p:spTree>
    <p:extLst>
      <p:ext uri="{BB962C8B-B14F-4D97-AF65-F5344CB8AC3E}">
        <p14:creationId xmlns:p14="http://schemas.microsoft.com/office/powerpoint/2010/main" val="255181263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dirty="0"/>
              <a:t>-estar sujeita à incidência do </a:t>
            </a:r>
            <a:r>
              <a:rPr lang="pt-BR" dirty="0" err="1"/>
              <a:t>IRRFonte</a:t>
            </a:r>
            <a:r>
              <a:rPr lang="pt-BR" dirty="0"/>
              <a:t> calculado à alíquota de 15%, no caso de beneficiário residente ou domiciliado no exterior;</a:t>
            </a:r>
          </a:p>
          <a:p>
            <a:pPr marL="109728" indent="0" algn="just">
              <a:buNone/>
            </a:pPr>
            <a:r>
              <a:rPr lang="pt-BR" dirty="0"/>
              <a:t>-estar sujeita à incidência do </a:t>
            </a:r>
            <a:r>
              <a:rPr lang="pt-BR" dirty="0" err="1"/>
              <a:t>IRRFonte</a:t>
            </a:r>
            <a:r>
              <a:rPr lang="pt-BR" dirty="0"/>
              <a:t> calculado à alíquota de 25%, no caso de beneficiário residente ou domiciliado em país ou dependência com tributação favorecida a que se refere o art.24 da Lei 9430/96)</a:t>
            </a:r>
          </a:p>
        </p:txBody>
      </p:sp>
      <p:sp>
        <p:nvSpPr>
          <p:cNvPr id="3" name="Título 2"/>
          <p:cNvSpPr>
            <a:spLocks noGrp="1"/>
          </p:cNvSpPr>
          <p:nvPr>
            <p:ph type="title"/>
          </p:nvPr>
        </p:nvSpPr>
        <p:spPr/>
        <p:txBody>
          <a:bodyPr>
            <a:normAutofit/>
          </a:bodyPr>
          <a:lstStyle/>
          <a:p>
            <a:pPr algn="ctr"/>
            <a:r>
              <a:rPr lang="pt-BR" sz="3200" dirty="0" smtClean="0"/>
              <a:t>Distribuição de Lucro</a:t>
            </a:r>
            <a:endParaRPr lang="pt-BR" sz="3200" dirty="0"/>
          </a:p>
        </p:txBody>
      </p:sp>
    </p:spTree>
    <p:extLst>
      <p:ext uri="{BB962C8B-B14F-4D97-AF65-F5344CB8AC3E}">
        <p14:creationId xmlns:p14="http://schemas.microsoft.com/office/powerpoint/2010/main" val="2189509152"/>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dirty="0"/>
              <a:t>As pessoas jurídicas tributadas com base no lucro presumido, que distribuírem, a título de lucros, sem incidência do </a:t>
            </a:r>
            <a:r>
              <a:rPr lang="pt-BR" dirty="0" err="1"/>
              <a:t>IRRFonte</a:t>
            </a:r>
            <a:r>
              <a:rPr lang="pt-BR" dirty="0"/>
              <a:t>, parcela dos lucros ou dividendos superior ao valor da base de cálculo do Imposto, diminuída de todos os impostos e contribuições a que estiverem sujeitas, terão de adotar a Escrituração Contábil Digital – ECD.</a:t>
            </a:r>
          </a:p>
          <a:p>
            <a:pPr marL="109728" indent="0" algn="just">
              <a:buNone/>
            </a:pPr>
            <a:r>
              <a:rPr lang="pt-BR" dirty="0"/>
              <a:t>(IN 1420/2013; IN 1492/2014)</a:t>
            </a:r>
          </a:p>
        </p:txBody>
      </p:sp>
      <p:sp>
        <p:nvSpPr>
          <p:cNvPr id="3" name="Título 2"/>
          <p:cNvSpPr>
            <a:spLocks noGrp="1"/>
          </p:cNvSpPr>
          <p:nvPr>
            <p:ph type="title"/>
          </p:nvPr>
        </p:nvSpPr>
        <p:spPr/>
        <p:txBody>
          <a:bodyPr>
            <a:normAutofit/>
          </a:bodyPr>
          <a:lstStyle/>
          <a:p>
            <a:pPr algn="ctr"/>
            <a:r>
              <a:rPr lang="pt-BR" sz="3200" dirty="0" smtClean="0"/>
              <a:t>Distribuição de Lucro</a:t>
            </a:r>
            <a:endParaRPr lang="pt-BR" sz="3200" dirty="0"/>
          </a:p>
        </p:txBody>
      </p:sp>
    </p:spTree>
    <p:extLst>
      <p:ext uri="{BB962C8B-B14F-4D97-AF65-F5344CB8AC3E}">
        <p14:creationId xmlns:p14="http://schemas.microsoft.com/office/powerpoint/2010/main" val="319650511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a:bodyPr>
          <a:lstStyle/>
          <a:p>
            <a:pPr marL="109728" indent="0" algn="just">
              <a:buNone/>
            </a:pPr>
            <a:r>
              <a:rPr lang="pt-BR" dirty="0"/>
              <a:t>Se a empresa mantiver escrituração contábil e apurar lucro líquido (após a dedução do IRPJ devido) de valor superior ao determinado na forma do exemplo acima, a totalidade do lucro líquido contábil poderá ser distribuída sem incidência do imposto.</a:t>
            </a:r>
          </a:p>
          <a:p>
            <a:pPr marL="109728" indent="0" algn="just">
              <a:buNone/>
            </a:pPr>
            <a:r>
              <a:rPr lang="pt-BR" dirty="0"/>
              <a:t>Se o lucro líquido apurado contabilmente for inferior ao valor determinado de acordo com as regras citadas no exemplo, prevalecerá a isenção sobre a distribuição do lucro presumido líquido do imposto e contribuições devidos.</a:t>
            </a:r>
          </a:p>
        </p:txBody>
      </p:sp>
      <p:sp>
        <p:nvSpPr>
          <p:cNvPr id="3" name="Título 2"/>
          <p:cNvSpPr>
            <a:spLocks noGrp="1"/>
          </p:cNvSpPr>
          <p:nvPr>
            <p:ph type="title"/>
          </p:nvPr>
        </p:nvSpPr>
        <p:spPr/>
        <p:txBody>
          <a:bodyPr>
            <a:normAutofit/>
          </a:bodyPr>
          <a:lstStyle/>
          <a:p>
            <a:pPr algn="ctr"/>
            <a:r>
              <a:rPr lang="pt-BR" sz="3200" dirty="0" smtClean="0"/>
              <a:t>Distribuição de Lucro</a:t>
            </a:r>
            <a:endParaRPr lang="pt-BR" sz="3200" dirty="0"/>
          </a:p>
        </p:txBody>
      </p:sp>
    </p:spTree>
    <p:extLst>
      <p:ext uri="{BB962C8B-B14F-4D97-AF65-F5344CB8AC3E}">
        <p14:creationId xmlns:p14="http://schemas.microsoft.com/office/powerpoint/2010/main" val="324304398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85000" lnSpcReduction="10000"/>
          </a:bodyPr>
          <a:lstStyle/>
          <a:p>
            <a:pPr marL="109728" indent="0" algn="just">
              <a:buNone/>
            </a:pPr>
            <a:r>
              <a:rPr lang="pt-BR" dirty="0"/>
              <a:t>No regime de tributação pelo lucro presumido não há compensação de prejuízos fiscais.</a:t>
            </a:r>
          </a:p>
          <a:p>
            <a:pPr marL="109728" indent="0" algn="just">
              <a:buNone/>
            </a:pPr>
            <a:endParaRPr lang="pt-BR" dirty="0"/>
          </a:p>
          <a:p>
            <a:pPr marL="109728" indent="0" algn="just">
              <a:buNone/>
            </a:pPr>
            <a:r>
              <a:rPr lang="pt-BR" dirty="0"/>
              <a:t>Porém, a empresa optante pelo lucro presumido que em ano calendário anterior, foi tributada pelo lucro real e apurou prejuízo fiscal, se em ano calendário posterior voltar a se submeter à tributação pelo lucro real, poderá compensar, com o lucro real apurado, o prejuízo fiscal apurado no ano em que foi tributada pelo lucro real, observados os limites e as condições da compensação de prejuízos fiscais.</a:t>
            </a:r>
          </a:p>
          <a:p>
            <a:pPr marL="109728" indent="0" algn="just">
              <a:buNone/>
            </a:pPr>
            <a:endParaRPr lang="pt-BR" dirty="0"/>
          </a:p>
          <a:p>
            <a:pPr marL="109728" indent="0" algn="just">
              <a:buNone/>
            </a:pPr>
            <a:r>
              <a:rPr lang="pt-BR" dirty="0"/>
              <a:t>(RIR/99 artigos 509 à 515)</a:t>
            </a:r>
          </a:p>
        </p:txBody>
      </p:sp>
      <p:sp>
        <p:nvSpPr>
          <p:cNvPr id="3" name="Título 2"/>
          <p:cNvSpPr>
            <a:spLocks noGrp="1"/>
          </p:cNvSpPr>
          <p:nvPr>
            <p:ph type="title"/>
          </p:nvPr>
        </p:nvSpPr>
        <p:spPr/>
        <p:txBody>
          <a:bodyPr>
            <a:normAutofit/>
          </a:bodyPr>
          <a:lstStyle/>
          <a:p>
            <a:pPr algn="ctr"/>
            <a:r>
              <a:rPr lang="pt-BR" sz="3200" dirty="0" smtClean="0"/>
              <a:t>Compensação de prejuízos fiscais</a:t>
            </a:r>
            <a:endParaRPr lang="pt-BR" sz="3200" dirty="0"/>
          </a:p>
        </p:txBody>
      </p:sp>
    </p:spTree>
    <p:extLst>
      <p:ext uri="{BB962C8B-B14F-4D97-AF65-F5344CB8AC3E}">
        <p14:creationId xmlns:p14="http://schemas.microsoft.com/office/powerpoint/2010/main" val="366700285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b="1" dirty="0"/>
              <a:t>Exemplo:</a:t>
            </a:r>
          </a:p>
          <a:p>
            <a:pPr marL="109728" indent="0" algn="just">
              <a:buNone/>
            </a:pPr>
            <a:endParaRPr lang="pt-BR" dirty="0"/>
          </a:p>
          <a:p>
            <a:pPr marL="109728" indent="0" algn="just">
              <a:buNone/>
            </a:pPr>
            <a:r>
              <a:rPr lang="pt-BR" dirty="0"/>
              <a:t>Em </a:t>
            </a:r>
            <a:r>
              <a:rPr lang="pt-BR" dirty="0" smtClean="0"/>
              <a:t>2015 </a:t>
            </a:r>
            <a:r>
              <a:rPr lang="pt-BR" dirty="0"/>
              <a:t>a empresa foi tributada pelo lucro real e apurou prejuízo fiscal. Em </a:t>
            </a:r>
            <a:r>
              <a:rPr lang="pt-BR" dirty="0" smtClean="0"/>
              <a:t>2016, </a:t>
            </a:r>
            <a:r>
              <a:rPr lang="pt-BR" dirty="0"/>
              <a:t>optou pelo lucro presumido. Se, em </a:t>
            </a:r>
            <a:r>
              <a:rPr lang="pt-BR" dirty="0" smtClean="0"/>
              <a:t>2017, </a:t>
            </a:r>
            <a:r>
              <a:rPr lang="pt-BR" dirty="0"/>
              <a:t>voltar a ser tributada pelo lucro real, poderá compensar, com o lucro real apurado em </a:t>
            </a:r>
            <a:r>
              <a:rPr lang="pt-BR" dirty="0" smtClean="0"/>
              <a:t>2017, </a:t>
            </a:r>
            <a:r>
              <a:rPr lang="pt-BR" dirty="0"/>
              <a:t>o prejuízo fiscal apurado em </a:t>
            </a:r>
            <a:r>
              <a:rPr lang="pt-BR" dirty="0" smtClean="0"/>
              <a:t>2015, </a:t>
            </a:r>
            <a:r>
              <a:rPr lang="pt-BR" dirty="0"/>
              <a:t>observados os limites e as condições referidas.</a:t>
            </a:r>
          </a:p>
        </p:txBody>
      </p:sp>
      <p:sp>
        <p:nvSpPr>
          <p:cNvPr id="3" name="Título 2"/>
          <p:cNvSpPr>
            <a:spLocks noGrp="1"/>
          </p:cNvSpPr>
          <p:nvPr>
            <p:ph type="title"/>
          </p:nvPr>
        </p:nvSpPr>
        <p:spPr/>
        <p:txBody>
          <a:bodyPr>
            <a:normAutofit/>
          </a:bodyPr>
          <a:lstStyle/>
          <a:p>
            <a:pPr algn="ctr"/>
            <a:r>
              <a:rPr lang="pt-BR" sz="3200" dirty="0" smtClean="0"/>
              <a:t>Compensação de prejuízos fiscais</a:t>
            </a:r>
            <a:endParaRPr lang="pt-BR" sz="3200" dirty="0"/>
          </a:p>
        </p:txBody>
      </p:sp>
    </p:spTree>
    <p:extLst>
      <p:ext uri="{BB962C8B-B14F-4D97-AF65-F5344CB8AC3E}">
        <p14:creationId xmlns:p14="http://schemas.microsoft.com/office/powerpoint/2010/main" val="2328566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20000"/>
          </a:bodyPr>
          <a:lstStyle/>
          <a:p>
            <a:pPr algn="just">
              <a:buNone/>
            </a:pPr>
            <a:r>
              <a:rPr lang="pt-BR" dirty="0" smtClean="0"/>
              <a:t>Desde 01.01.2011, a pessoa jurídica poderá deduzir do imposto de renda devido, em cada período de apuração, o total das doações feitas aos Fundos controlados pelos Conselhos Municipais, Estaduais do Idoso devidamente comprovadas, vedada a dedução como despesa operacional.</a:t>
            </a:r>
          </a:p>
          <a:p>
            <a:pPr algn="just">
              <a:buNone/>
            </a:pPr>
            <a:endParaRPr lang="pt-BR" dirty="0" smtClean="0"/>
          </a:p>
          <a:p>
            <a:pPr algn="just">
              <a:buNone/>
            </a:pPr>
            <a:r>
              <a:rPr lang="pt-BR" dirty="0" smtClean="0"/>
              <a:t>A dedução do incentivo ao Fundo Nacional do Idoso, somada à dedução relativa às doações efetuadas aos Fundos dos Direitos da Criança e do Adolescente não poderá ultrapassar 1% do imposto devido.</a:t>
            </a:r>
            <a:endParaRPr lang="pt-BR" dirty="0"/>
          </a:p>
        </p:txBody>
      </p:sp>
      <p:sp>
        <p:nvSpPr>
          <p:cNvPr id="3" name="Título 2"/>
          <p:cNvSpPr>
            <a:spLocks noGrp="1"/>
          </p:cNvSpPr>
          <p:nvPr>
            <p:ph type="title"/>
          </p:nvPr>
        </p:nvSpPr>
        <p:spPr/>
        <p:txBody>
          <a:bodyPr>
            <a:normAutofit/>
          </a:bodyPr>
          <a:lstStyle/>
          <a:p>
            <a:r>
              <a:rPr lang="pt-BR" sz="3200" dirty="0" smtClean="0"/>
              <a:t>Incentivos Fiscais para redução do IRPJ</a:t>
            </a:r>
            <a:endParaRPr lang="pt-BR" sz="3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lgn="just">
              <a:buNone/>
            </a:pPr>
            <a:r>
              <a:rPr lang="pt-BR" sz="1800" dirty="0" smtClean="0"/>
              <a:t>A partir do ano-calendário de 2013 (exercício de 2014), até o ano-calendário de 2016 (exercício de 2017), o valor despendido a título de aquisição do vale-cultura poderá ser deduzido do Imposto de Renda devido pela pessoa jurídica beneficiária tributada com base no lucro real, observando-se que a dedução é limitada a 1% do imposto devido, sem a inclusão do adicional, e somente se aplica em relação ao valor do vale-cultura distribuído ao usuário.</a:t>
            </a:r>
          </a:p>
          <a:p>
            <a:pPr algn="just">
              <a:buNone/>
            </a:pPr>
            <a:r>
              <a:rPr lang="pt-BR" sz="1800" dirty="0" smtClean="0"/>
              <a:t>O valor mensal do vale-cultura será de R$ 50,00.</a:t>
            </a:r>
          </a:p>
          <a:p>
            <a:pPr algn="just">
              <a:buNone/>
            </a:pPr>
            <a:endParaRPr lang="pt-BR" sz="1800" dirty="0" smtClean="0"/>
          </a:p>
          <a:p>
            <a:pPr algn="just">
              <a:buNone/>
            </a:pPr>
            <a:r>
              <a:rPr lang="pt-BR" sz="1800" dirty="0" smtClean="0"/>
              <a:t>Sem prejuízo, a pessoa jurídica beneficiária do Programa de Cultura do Trabalhador que tiver por objetivo estimular a visitação a estabelecimentos culturais e artísticos, poderá deduzir o valor despendido a título de aquisição do vale-cultura como despesa operacional, devendo, entretanto, adicionar o valor para fins de apuração da base de cálculo da Contribuição Social.</a:t>
            </a:r>
          </a:p>
          <a:p>
            <a:pPr algn="just">
              <a:buNone/>
            </a:pPr>
            <a:r>
              <a:rPr lang="pt-BR" sz="1800" dirty="0" smtClean="0"/>
              <a:t>(Lei 12.761/2012, art.1° a 12; Lei 12.868/2013,art.5°; Decreto 8084/2013)</a:t>
            </a:r>
          </a:p>
          <a:p>
            <a:pPr algn="just">
              <a:buNone/>
            </a:pPr>
            <a:endParaRPr lang="pt-BR" sz="2800" dirty="0" smtClean="0"/>
          </a:p>
          <a:p>
            <a:endParaRPr lang="pt-BR" dirty="0"/>
          </a:p>
        </p:txBody>
      </p:sp>
      <p:sp>
        <p:nvSpPr>
          <p:cNvPr id="3" name="Título 2"/>
          <p:cNvSpPr>
            <a:spLocks noGrp="1"/>
          </p:cNvSpPr>
          <p:nvPr>
            <p:ph type="title"/>
          </p:nvPr>
        </p:nvSpPr>
        <p:spPr/>
        <p:txBody>
          <a:bodyPr>
            <a:normAutofit/>
          </a:bodyPr>
          <a:lstStyle/>
          <a:p>
            <a:pPr algn="ctr"/>
            <a:r>
              <a:rPr lang="pt-BR" sz="2400" dirty="0" smtClean="0"/>
              <a:t>Incentivos Fiscais para redução do IRPJ</a:t>
            </a:r>
            <a:br>
              <a:rPr lang="pt-BR" sz="2400" dirty="0" smtClean="0"/>
            </a:br>
            <a:r>
              <a:rPr lang="pt-BR" sz="2400" dirty="0" smtClean="0"/>
              <a:t>Programa de cultura do trabalhador  - Vale cultura</a:t>
            </a:r>
            <a:endParaRPr lang="pt-BR"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lgn="just">
              <a:buNone/>
            </a:pPr>
            <a:r>
              <a:rPr lang="pt-BR" sz="2400" dirty="0" smtClean="0"/>
              <a:t>Os limites de dedução desses incentivos são calculados, exclusivamente, com base no imposto devido à alíquota de 15% (sem o adicional de 10%) diminuído da parcela do imposto incidente sobre lucros, rendimentos e ganhos de capital auferidos no exterior.</a:t>
            </a:r>
          </a:p>
          <a:p>
            <a:pPr algn="just">
              <a:buNone/>
            </a:pPr>
            <a:endParaRPr lang="pt-BR" sz="2400" dirty="0" smtClean="0"/>
          </a:p>
          <a:p>
            <a:pPr algn="just">
              <a:buNone/>
            </a:pPr>
            <a:r>
              <a:rPr lang="pt-BR" sz="2400" dirty="0" smtClean="0"/>
              <a:t>O incentivo do PAT, calculado com base nas despesas de custeio incorridas no mês, que exceder o limite de 4% do imposto poderá ser aproveitado até o segundo ano-calendário </a:t>
            </a:r>
            <a:r>
              <a:rPr lang="pt-BR" sz="2400" dirty="0" err="1" smtClean="0"/>
              <a:t>subsequente</a:t>
            </a:r>
            <a:r>
              <a:rPr lang="pt-BR" sz="2400" dirty="0" smtClean="0"/>
              <a:t>, sempre respeitando o referido limite.</a:t>
            </a:r>
            <a:endParaRPr lang="pt-BR" sz="2400" dirty="0"/>
          </a:p>
        </p:txBody>
      </p:sp>
      <p:sp>
        <p:nvSpPr>
          <p:cNvPr id="3" name="Título 2"/>
          <p:cNvSpPr>
            <a:spLocks noGrp="1"/>
          </p:cNvSpPr>
          <p:nvPr>
            <p:ph type="title"/>
          </p:nvPr>
        </p:nvSpPr>
        <p:spPr/>
        <p:txBody>
          <a:bodyPr>
            <a:normAutofit/>
          </a:bodyPr>
          <a:lstStyle/>
          <a:p>
            <a:r>
              <a:rPr lang="pt-BR" sz="3200" dirty="0" smtClean="0"/>
              <a:t>Incentivos Fiscais para redução do IRPJ</a:t>
            </a:r>
            <a:endParaRPr lang="pt-BR"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a:buNone/>
            </a:pPr>
            <a:r>
              <a:rPr lang="pt-BR" dirty="0" smtClean="0"/>
              <a:t> </a:t>
            </a:r>
          </a:p>
          <a:p>
            <a:pPr>
              <a:buNone/>
            </a:pPr>
            <a:r>
              <a:rPr lang="pt-BR" sz="3600" dirty="0" smtClean="0"/>
              <a:t>-   Lucro Real</a:t>
            </a:r>
          </a:p>
          <a:p>
            <a:pPr>
              <a:buFontTx/>
              <a:buChar char="-"/>
            </a:pPr>
            <a:r>
              <a:rPr lang="pt-BR" sz="3600" dirty="0" smtClean="0"/>
              <a:t>   Lucro Presumido</a:t>
            </a:r>
          </a:p>
          <a:p>
            <a:pPr>
              <a:buFontTx/>
              <a:buChar char="-"/>
            </a:pPr>
            <a:r>
              <a:rPr lang="pt-BR" sz="3600" dirty="0" smtClean="0"/>
              <a:t>   Lucro Arbitrado</a:t>
            </a:r>
          </a:p>
          <a:p>
            <a:pPr>
              <a:buNone/>
            </a:pPr>
            <a:r>
              <a:rPr lang="pt-BR" sz="3600" dirty="0" smtClean="0"/>
              <a:t>-   Simples Nacional</a:t>
            </a:r>
            <a:endParaRPr lang="pt-BR" sz="3600" dirty="0"/>
          </a:p>
        </p:txBody>
      </p:sp>
      <p:sp>
        <p:nvSpPr>
          <p:cNvPr id="2" name="Título 1"/>
          <p:cNvSpPr>
            <a:spLocks noGrp="1"/>
          </p:cNvSpPr>
          <p:nvPr>
            <p:ph type="title"/>
          </p:nvPr>
        </p:nvSpPr>
        <p:spPr/>
        <p:txBody>
          <a:bodyPr>
            <a:normAutofit/>
          </a:bodyPr>
          <a:lstStyle/>
          <a:p>
            <a:pPr algn="ctr"/>
            <a:r>
              <a:rPr lang="pt-BR" sz="3200" b="1" dirty="0" smtClean="0"/>
              <a:t>FORMAS DE TRIBUTAÇÃO DAS PESSOAS JURÍDICAS</a:t>
            </a:r>
            <a:endParaRPr lang="pt-BR" sz="32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20000"/>
          </a:bodyPr>
          <a:lstStyle/>
          <a:p>
            <a:pPr algn="just">
              <a:buNone/>
            </a:pPr>
            <a:r>
              <a:rPr lang="pt-BR" b="1" dirty="0" smtClean="0"/>
              <a:t>Doação </a:t>
            </a:r>
            <a:r>
              <a:rPr lang="pt-BR" dirty="0" smtClean="0"/>
              <a:t>– a transferência definitiva e irreversível de numerário ou bens em favor da pessoa física ou jurídica sem fins lucrativos, cujo programa, projeto ou ação cultural tenha sido aprovado pelo Ministério da Cultura ou pela </a:t>
            </a:r>
            <a:r>
              <a:rPr lang="pt-BR" dirty="0" err="1" smtClean="0"/>
              <a:t>Ancine</a:t>
            </a:r>
            <a:r>
              <a:rPr lang="pt-BR" dirty="0" smtClean="0"/>
              <a:t>.</a:t>
            </a:r>
          </a:p>
          <a:p>
            <a:pPr algn="just">
              <a:buNone/>
            </a:pPr>
            <a:endParaRPr lang="pt-BR" dirty="0" smtClean="0"/>
          </a:p>
          <a:p>
            <a:pPr algn="just">
              <a:buNone/>
            </a:pPr>
            <a:r>
              <a:rPr lang="pt-BR" b="1" dirty="0" smtClean="0"/>
              <a:t>Patrocínio</a:t>
            </a:r>
            <a:r>
              <a:rPr lang="pt-BR" dirty="0" smtClean="0"/>
              <a:t> – a transferência definitiva e irreversível de numerário ou serviços, com finalidade promocional, a cobertura de gastos ou a utilização de bens móveis ou imóveis do patrocinador, sem a transferência de domínio, para a realização de programa, projeto ou ação cultural que tenha sido aprovado pelo Ministério da Cultura ou pela </a:t>
            </a:r>
            <a:r>
              <a:rPr lang="pt-BR" dirty="0" err="1" smtClean="0"/>
              <a:t>Ancine</a:t>
            </a:r>
            <a:r>
              <a:rPr lang="pt-BR" dirty="0" smtClean="0"/>
              <a:t>.</a:t>
            </a:r>
          </a:p>
          <a:p>
            <a:endParaRPr lang="pt-BR" dirty="0"/>
          </a:p>
        </p:txBody>
      </p:sp>
      <p:sp>
        <p:nvSpPr>
          <p:cNvPr id="3" name="Título 2"/>
          <p:cNvSpPr>
            <a:spLocks noGrp="1"/>
          </p:cNvSpPr>
          <p:nvPr>
            <p:ph type="title"/>
          </p:nvPr>
        </p:nvSpPr>
        <p:spPr/>
        <p:txBody>
          <a:bodyPr>
            <a:noAutofit/>
          </a:bodyPr>
          <a:lstStyle/>
          <a:p>
            <a:r>
              <a:rPr lang="pt-BR" sz="2800" dirty="0" smtClean="0"/>
              <a:t>Classificação como doações ou patrocínios</a:t>
            </a:r>
            <a:endParaRPr lang="pt-BR"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85000" lnSpcReduction="10000"/>
          </a:bodyPr>
          <a:lstStyle/>
          <a:p>
            <a:pPr algn="just">
              <a:buNone/>
            </a:pPr>
            <a:r>
              <a:rPr lang="pt-BR" b="1" dirty="0" smtClean="0"/>
              <a:t>Por pessoa física </a:t>
            </a:r>
            <a:r>
              <a:rPr lang="pt-BR" dirty="0" smtClean="0"/>
              <a:t>– será o valor pelo qual o bem constar na última Declaração de Bens e Direitos da Declaração de Ajuste Anual do doador, desde que não exceda o valor de mercado, ou o valor pago, no caso de bens adquiridos no mesmo ano da doação.</a:t>
            </a:r>
          </a:p>
          <a:p>
            <a:pPr algn="just">
              <a:buNone/>
            </a:pPr>
            <a:endParaRPr lang="pt-BR" dirty="0" smtClean="0"/>
          </a:p>
          <a:p>
            <a:pPr algn="just">
              <a:buNone/>
            </a:pPr>
            <a:r>
              <a:rPr lang="pt-BR" b="1" dirty="0" smtClean="0"/>
              <a:t>Por pessoa jurídica </a:t>
            </a:r>
            <a:r>
              <a:rPr lang="pt-BR" dirty="0" smtClean="0"/>
              <a:t>– será o valor dos bens doados no caso de bens do ativo não circulante (antigo ativo permanente), o valor contábil do bem, constante da escrituração do doador, líquido da depreciação, amortização ou exaustão acumulada ou no caso de bens não integrantes do ativo não circulante será o custo de aquisição ou produção.</a:t>
            </a:r>
          </a:p>
          <a:p>
            <a:endParaRPr lang="pt-BR" dirty="0"/>
          </a:p>
        </p:txBody>
      </p:sp>
      <p:sp>
        <p:nvSpPr>
          <p:cNvPr id="3" name="Título 2"/>
          <p:cNvSpPr>
            <a:spLocks noGrp="1"/>
          </p:cNvSpPr>
          <p:nvPr>
            <p:ph type="title"/>
          </p:nvPr>
        </p:nvSpPr>
        <p:spPr/>
        <p:txBody>
          <a:bodyPr/>
          <a:lstStyle/>
          <a:p>
            <a:r>
              <a:rPr lang="pt-BR" sz="4400" dirty="0" smtClean="0"/>
              <a:t>       </a:t>
            </a:r>
            <a:r>
              <a:rPr lang="pt-BR" sz="3600" dirty="0" smtClean="0"/>
              <a:t>Valor dos bens doados</a:t>
            </a:r>
            <a:endParaRPr lang="pt-BR" sz="3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endParaRPr lang="pt-BR" dirty="0" smtClean="0"/>
          </a:p>
          <a:p>
            <a:pPr algn="just">
              <a:buNone/>
            </a:pPr>
            <a:endParaRPr lang="pt-BR" dirty="0" smtClean="0"/>
          </a:p>
          <a:p>
            <a:pPr algn="just">
              <a:buNone/>
            </a:pPr>
            <a:r>
              <a:rPr lang="pt-BR" dirty="0" smtClean="0"/>
              <a:t>Se as doações forem efetuadas por valor superior aos citados no item anterior, deverá ser apurado o ganho de capital (tributável) com base na legislação vigente.</a:t>
            </a:r>
          </a:p>
          <a:p>
            <a:pPr>
              <a:buNone/>
            </a:pPr>
            <a:endParaRPr lang="pt-BR" dirty="0" smtClean="0"/>
          </a:p>
        </p:txBody>
      </p:sp>
      <p:sp>
        <p:nvSpPr>
          <p:cNvPr id="3" name="Título 2"/>
          <p:cNvSpPr>
            <a:spLocks noGrp="1"/>
          </p:cNvSpPr>
          <p:nvPr>
            <p:ph type="title"/>
          </p:nvPr>
        </p:nvSpPr>
        <p:spPr/>
        <p:txBody>
          <a:bodyPr>
            <a:normAutofit/>
          </a:bodyPr>
          <a:lstStyle/>
          <a:p>
            <a:r>
              <a:rPr lang="pt-BR" sz="3600" dirty="0" smtClean="0"/>
              <a:t>Apuração de ganho de capital</a:t>
            </a:r>
            <a:endParaRPr lang="pt-BR" sz="36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62500" lnSpcReduction="20000"/>
          </a:bodyPr>
          <a:lstStyle/>
          <a:p>
            <a:pPr>
              <a:buNone/>
            </a:pPr>
            <a:r>
              <a:rPr lang="pt-BR" sz="2800" dirty="0" smtClean="0"/>
              <a:t>As pessoas jurídicas tributadas pelo lucro real poderão, respeitado o limite de 4% do IR devido, deduzir diretamente do Imposto de Renda devido importância referente a:</a:t>
            </a:r>
          </a:p>
          <a:p>
            <a:pPr>
              <a:buNone/>
            </a:pPr>
            <a:endParaRPr lang="pt-BR" sz="2800" dirty="0" smtClean="0"/>
          </a:p>
          <a:p>
            <a:pPr>
              <a:buNone/>
            </a:pPr>
            <a:r>
              <a:rPr lang="pt-BR" sz="2800" dirty="0" smtClean="0"/>
              <a:t> a) 40% do valor das doações e</a:t>
            </a:r>
          </a:p>
          <a:p>
            <a:pPr>
              <a:buNone/>
            </a:pPr>
            <a:r>
              <a:rPr lang="pt-BR" sz="2800" dirty="0" smtClean="0"/>
              <a:t>     30% do valor dos patrocínios realizados no período de apuração do imposto, em favor de projetos culturais aprovados pelo Ministério da Cultura, até 24.09.1997;</a:t>
            </a:r>
          </a:p>
          <a:p>
            <a:pPr>
              <a:buNone/>
            </a:pPr>
            <a:r>
              <a:rPr lang="pt-BR" sz="2800" dirty="0" smtClean="0"/>
              <a:t>b) 100% do valor das doações e patrocínios realizados no período de apuração do imposto, em favor de projetos culturais aprovados pelo Ministério da Cultura, a partir de 25.09.1997, que atenderem aos seguintes segmentos:</a:t>
            </a:r>
          </a:p>
          <a:p>
            <a:pPr>
              <a:buNone/>
            </a:pPr>
            <a:r>
              <a:rPr lang="pt-BR" sz="2800" dirty="0" smtClean="0"/>
              <a:t>-  Artes cênicas;</a:t>
            </a:r>
          </a:p>
          <a:p>
            <a:pPr>
              <a:buFontTx/>
              <a:buChar char="-"/>
            </a:pPr>
            <a:r>
              <a:rPr lang="pt-BR" sz="2800" dirty="0" smtClean="0"/>
              <a:t>Livros de valor artístico, literário ou humanístico</a:t>
            </a:r>
          </a:p>
          <a:p>
            <a:pPr>
              <a:buFontTx/>
              <a:buChar char="-"/>
            </a:pPr>
            <a:r>
              <a:rPr lang="pt-BR" sz="2800" dirty="0" smtClean="0"/>
              <a:t>Música erudita ou instrumental</a:t>
            </a:r>
          </a:p>
          <a:p>
            <a:pPr>
              <a:buFontTx/>
              <a:buChar char="-"/>
            </a:pPr>
            <a:r>
              <a:rPr lang="pt-BR" sz="2800" dirty="0" smtClean="0"/>
              <a:t>Circulação de exposições de artes plásticas</a:t>
            </a:r>
          </a:p>
          <a:p>
            <a:pPr>
              <a:buNone/>
            </a:pPr>
            <a:r>
              <a:rPr lang="pt-BR" sz="2800" dirty="0" smtClean="0"/>
              <a:t>-  Doações de acervos para bibliotecas públicas e para museus</a:t>
            </a:r>
          </a:p>
          <a:p>
            <a:endParaRPr lang="pt-BR" dirty="0"/>
          </a:p>
        </p:txBody>
      </p:sp>
      <p:sp>
        <p:nvSpPr>
          <p:cNvPr id="3" name="Título 2"/>
          <p:cNvSpPr>
            <a:spLocks noGrp="1"/>
          </p:cNvSpPr>
          <p:nvPr>
            <p:ph type="title"/>
          </p:nvPr>
        </p:nvSpPr>
        <p:spPr/>
        <p:txBody>
          <a:bodyPr>
            <a:normAutofit/>
          </a:bodyPr>
          <a:lstStyle/>
          <a:p>
            <a:r>
              <a:rPr lang="pt-BR" sz="3600" dirty="0" smtClean="0"/>
              <a:t>         Incentivo fiscal utilizável</a:t>
            </a:r>
            <a:endParaRPr lang="pt-BR" sz="3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77500" lnSpcReduction="20000"/>
          </a:bodyPr>
          <a:lstStyle/>
          <a:p>
            <a:pPr>
              <a:buNone/>
            </a:pPr>
            <a:r>
              <a:rPr lang="pt-BR" sz="2800" dirty="0" smtClean="0"/>
              <a:t>A dedução desse incentivo não poderá exceder a 4% do imposto normal devido.</a:t>
            </a:r>
          </a:p>
          <a:p>
            <a:pPr>
              <a:buNone/>
            </a:pPr>
            <a:endParaRPr lang="pt-BR" sz="2800" dirty="0" smtClean="0"/>
          </a:p>
          <a:p>
            <a:pPr algn="just">
              <a:buNone/>
            </a:pPr>
            <a:r>
              <a:rPr lang="pt-BR" sz="2800" dirty="0" smtClean="0"/>
              <a:t>A parcela do incentivo, que exceder ao limite de 4% do imposto normal devido no mês em que forem realizadas as doações ou os patrocínios, poderá ser deduzida nos meses seguintes, até dezembro do mesmo ano, sempre respeitado esse limite.</a:t>
            </a:r>
          </a:p>
          <a:p>
            <a:pPr algn="just">
              <a:buNone/>
            </a:pPr>
            <a:endParaRPr lang="pt-BR" sz="2800" dirty="0" smtClean="0"/>
          </a:p>
          <a:p>
            <a:pPr algn="just">
              <a:buNone/>
            </a:pPr>
            <a:r>
              <a:rPr lang="pt-BR" sz="2800" dirty="0" smtClean="0"/>
              <a:t>O valor do incentivo que não puder ser aproveitado no ano-calendário da realização das doações e dos patrocínios em face da limitação, não poderá ser deduzido do imposto devido em ano-calendário </a:t>
            </a:r>
            <a:r>
              <a:rPr lang="pt-BR" sz="2800" dirty="0" err="1" smtClean="0"/>
              <a:t>subsequente</a:t>
            </a:r>
            <a:r>
              <a:rPr lang="pt-BR" sz="2800" dirty="0" smtClean="0"/>
              <a:t>.</a:t>
            </a:r>
          </a:p>
          <a:p>
            <a:pPr>
              <a:buNone/>
            </a:pPr>
            <a:r>
              <a:rPr lang="pt-BR" dirty="0" smtClean="0"/>
              <a:t> </a:t>
            </a:r>
          </a:p>
          <a:p>
            <a:endParaRPr lang="pt-BR" dirty="0"/>
          </a:p>
        </p:txBody>
      </p:sp>
      <p:sp>
        <p:nvSpPr>
          <p:cNvPr id="3" name="Título 2"/>
          <p:cNvSpPr>
            <a:spLocks noGrp="1"/>
          </p:cNvSpPr>
          <p:nvPr>
            <p:ph type="title"/>
          </p:nvPr>
        </p:nvSpPr>
        <p:spPr/>
        <p:txBody>
          <a:bodyPr>
            <a:normAutofit/>
          </a:bodyPr>
          <a:lstStyle/>
          <a:p>
            <a:r>
              <a:rPr lang="pt-BR" sz="3600" dirty="0" smtClean="0"/>
              <a:t>       Dedução do incentivo fiscal</a:t>
            </a:r>
            <a:endParaRPr lang="pt-BR" sz="36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r>
              <a:rPr lang="pt-BR" dirty="0" smtClean="0"/>
              <a:t>Em 10/20X1 uma empresa optante pelo pagamento mensal do imposto por estimativa apurou base de cálculo do imposto no valor de R$ 3.000.000,00 e fez doações em favor de projetos culturais devidamente aprovados pelo Ministério da Cultura,  nos seguintes valores:</a:t>
            </a:r>
          </a:p>
          <a:p>
            <a:pPr>
              <a:buNone/>
            </a:pPr>
            <a:endParaRPr lang="pt-BR" dirty="0" smtClean="0"/>
          </a:p>
          <a:p>
            <a:pPr>
              <a:buNone/>
            </a:pPr>
            <a:r>
              <a:rPr lang="pt-BR" dirty="0" smtClean="0"/>
              <a:t>Doações – 40.000,00</a:t>
            </a:r>
          </a:p>
          <a:p>
            <a:pPr>
              <a:buNone/>
            </a:pPr>
            <a:r>
              <a:rPr lang="pt-BR" dirty="0" smtClean="0"/>
              <a:t>Patrocínios – 40.000,00</a:t>
            </a:r>
          </a:p>
          <a:p>
            <a:endParaRPr lang="pt-BR" dirty="0"/>
          </a:p>
        </p:txBody>
      </p:sp>
      <p:sp>
        <p:nvSpPr>
          <p:cNvPr id="3" name="Título 2"/>
          <p:cNvSpPr>
            <a:spLocks noGrp="1"/>
          </p:cNvSpPr>
          <p:nvPr>
            <p:ph type="title"/>
          </p:nvPr>
        </p:nvSpPr>
        <p:spPr/>
        <p:txBody>
          <a:bodyPr>
            <a:normAutofit/>
          </a:bodyPr>
          <a:lstStyle/>
          <a:p>
            <a:r>
              <a:rPr lang="pt-BR" sz="3200" dirty="0" smtClean="0"/>
              <a:t>             Cálculo do incentivo</a:t>
            </a:r>
            <a:endParaRPr lang="pt-BR" sz="3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77500" lnSpcReduction="20000"/>
          </a:bodyPr>
          <a:lstStyle/>
          <a:p>
            <a:pPr>
              <a:buNone/>
            </a:pPr>
            <a:r>
              <a:rPr lang="pt-BR" sz="2800" b="1" dirty="0" smtClean="0"/>
              <a:t>Parcela incentivada</a:t>
            </a:r>
          </a:p>
          <a:p>
            <a:pPr>
              <a:buNone/>
            </a:pPr>
            <a:r>
              <a:rPr lang="pt-BR" sz="2800" dirty="0" smtClean="0"/>
              <a:t>Doações – 40% de 40.000,00 =     16.000,00</a:t>
            </a:r>
          </a:p>
          <a:p>
            <a:pPr>
              <a:buNone/>
            </a:pPr>
            <a:r>
              <a:rPr lang="pt-BR" sz="2800" dirty="0" smtClean="0"/>
              <a:t>Patrocínios – 30% de 40.000,00 = 12.000,00</a:t>
            </a:r>
          </a:p>
          <a:p>
            <a:pPr>
              <a:buNone/>
            </a:pPr>
            <a:r>
              <a:rPr lang="pt-BR" sz="2800" dirty="0" smtClean="0"/>
              <a:t>Total =                                          28.000,00</a:t>
            </a:r>
          </a:p>
          <a:p>
            <a:pPr>
              <a:buNone/>
            </a:pPr>
            <a:endParaRPr lang="pt-BR" sz="2800" dirty="0" smtClean="0"/>
          </a:p>
          <a:p>
            <a:pPr>
              <a:buNone/>
            </a:pPr>
            <a:r>
              <a:rPr lang="pt-BR" sz="2800" b="1" dirty="0" smtClean="0"/>
              <a:t>IRPJ devido no mês </a:t>
            </a:r>
          </a:p>
          <a:p>
            <a:pPr>
              <a:buNone/>
            </a:pPr>
            <a:r>
              <a:rPr lang="pt-BR" sz="2800" dirty="0" smtClean="0"/>
              <a:t>Imposto normal = 15% s/3.000.000,00 =   450.000,00</a:t>
            </a:r>
          </a:p>
          <a:p>
            <a:pPr>
              <a:buNone/>
            </a:pPr>
            <a:r>
              <a:rPr lang="pt-BR" sz="2800" dirty="0" smtClean="0"/>
              <a:t>Adicional = 10% s/2.980.000,00 =             298.000,00</a:t>
            </a:r>
          </a:p>
          <a:p>
            <a:pPr>
              <a:buNone/>
            </a:pPr>
            <a:r>
              <a:rPr lang="pt-BR" sz="2800" dirty="0" smtClean="0"/>
              <a:t>Total =                                                       748.000,00</a:t>
            </a:r>
          </a:p>
          <a:p>
            <a:pPr>
              <a:buNone/>
            </a:pPr>
            <a:endParaRPr lang="pt-BR" sz="2800" dirty="0" smtClean="0"/>
          </a:p>
          <a:p>
            <a:pPr>
              <a:buNone/>
            </a:pPr>
            <a:r>
              <a:rPr lang="pt-BR" sz="2800" b="1" dirty="0" smtClean="0"/>
              <a:t>Limite de dedução do incentivo no mês</a:t>
            </a:r>
          </a:p>
          <a:p>
            <a:pPr>
              <a:buNone/>
            </a:pPr>
            <a:r>
              <a:rPr lang="pt-BR" sz="2800" dirty="0" smtClean="0"/>
              <a:t>4% s/450.000,00 (imposto devido) =         18.000,00</a:t>
            </a:r>
            <a:endParaRPr lang="pt-BR" sz="2800" dirty="0"/>
          </a:p>
        </p:txBody>
      </p:sp>
      <p:sp>
        <p:nvSpPr>
          <p:cNvPr id="3" name="Título 2"/>
          <p:cNvSpPr>
            <a:spLocks noGrp="1"/>
          </p:cNvSpPr>
          <p:nvPr>
            <p:ph type="title"/>
          </p:nvPr>
        </p:nvSpPr>
        <p:spPr/>
        <p:txBody>
          <a:bodyPr>
            <a:normAutofit/>
          </a:bodyPr>
          <a:lstStyle/>
          <a:p>
            <a:r>
              <a:rPr lang="pt-BR" sz="3600" dirty="0" smtClean="0"/>
              <a:t>            Cálculo do incentivo</a:t>
            </a:r>
            <a:endParaRPr lang="pt-BR" sz="36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endParaRPr lang="pt-BR" b="1" dirty="0" smtClean="0"/>
          </a:p>
          <a:p>
            <a:pPr>
              <a:buNone/>
            </a:pPr>
            <a:r>
              <a:rPr lang="pt-BR" b="1" dirty="0" smtClean="0"/>
              <a:t>Incentivo aproveitável no mês </a:t>
            </a:r>
            <a:r>
              <a:rPr lang="pt-BR" dirty="0" smtClean="0"/>
              <a:t>=   18.000,00</a:t>
            </a:r>
          </a:p>
          <a:p>
            <a:pPr>
              <a:buNone/>
            </a:pPr>
            <a:endParaRPr lang="pt-BR" b="1" dirty="0" smtClean="0"/>
          </a:p>
          <a:p>
            <a:pPr>
              <a:buNone/>
            </a:pPr>
            <a:r>
              <a:rPr lang="pt-BR" b="1" dirty="0" smtClean="0"/>
              <a:t>Excedente dedutível nos meses seguintes, até 12/20X1</a:t>
            </a:r>
          </a:p>
          <a:p>
            <a:pPr>
              <a:buNone/>
            </a:pPr>
            <a:r>
              <a:rPr lang="pt-BR" dirty="0" smtClean="0"/>
              <a:t>28.000,00 – 18.000,00 = 10.000,00</a:t>
            </a:r>
          </a:p>
          <a:p>
            <a:endParaRPr lang="pt-BR" dirty="0"/>
          </a:p>
        </p:txBody>
      </p:sp>
      <p:sp>
        <p:nvSpPr>
          <p:cNvPr id="3" name="Título 2"/>
          <p:cNvSpPr>
            <a:spLocks noGrp="1"/>
          </p:cNvSpPr>
          <p:nvPr>
            <p:ph type="title"/>
          </p:nvPr>
        </p:nvSpPr>
        <p:spPr/>
        <p:txBody>
          <a:bodyPr/>
          <a:lstStyle/>
          <a:p>
            <a:r>
              <a:rPr lang="pt-BR" dirty="0" smtClean="0"/>
              <a:t>         Cálculo do incentivo</a:t>
            </a:r>
            <a:endParaRPr lang="pt-B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r>
              <a:rPr lang="pt-BR" b="1" dirty="0" smtClean="0"/>
              <a:t>Dedução do incentivo</a:t>
            </a:r>
          </a:p>
          <a:p>
            <a:pPr>
              <a:buNone/>
            </a:pPr>
            <a:endParaRPr lang="pt-BR" dirty="0" smtClean="0"/>
          </a:p>
          <a:p>
            <a:pPr algn="just">
              <a:buNone/>
            </a:pPr>
            <a:r>
              <a:rPr lang="pt-BR" dirty="0" smtClean="0"/>
              <a:t>As pessoas físicas poderão deduzir o incentivo fiscal exclusivamente na Declaração de Ajuste Anual, desde que apresentem a declaração completa, ou seja, quem apresentar a Declaração Simplificada não poderá aproveitá-lo.</a:t>
            </a:r>
            <a:endParaRPr lang="pt-BR" dirty="0"/>
          </a:p>
        </p:txBody>
      </p:sp>
      <p:sp>
        <p:nvSpPr>
          <p:cNvPr id="3" name="Título 2"/>
          <p:cNvSpPr>
            <a:spLocks noGrp="1"/>
          </p:cNvSpPr>
          <p:nvPr>
            <p:ph type="title"/>
          </p:nvPr>
        </p:nvSpPr>
        <p:spPr/>
        <p:txBody>
          <a:bodyPr/>
          <a:lstStyle/>
          <a:p>
            <a:pPr algn="ctr"/>
            <a:r>
              <a:rPr lang="pt-BR" dirty="0" smtClean="0"/>
              <a:t>Cálculo do incentivo</a:t>
            </a:r>
            <a:endParaRPr lang="pt-B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fontScale="92500" lnSpcReduction="10000"/>
          </a:bodyPr>
          <a:lstStyle/>
          <a:p>
            <a:pPr algn="just">
              <a:buNone/>
            </a:pPr>
            <a:r>
              <a:rPr lang="pt-BR" dirty="0" smtClean="0"/>
              <a:t>Receita bruta mensal sobre a qual se aplicam os percentuais da estimativa de acordo com a atividade geradora, é constituída pelo produto da venda de bens (mercadorias ou produtos) nas operações de conta própria pelo preço dos serviços prestados e pelo resultado auferido nas operações de conta alheia (comissões auferidas na venda de bens ou serviços por conta de terceiros).</a:t>
            </a:r>
          </a:p>
          <a:p>
            <a:pPr algn="just">
              <a:buNone/>
            </a:pPr>
            <a:r>
              <a:rPr lang="pt-BR" dirty="0" smtClean="0"/>
              <a:t>Compreende também as receitas da atividade ou objeto principal da pessoa jurídica não incluídas acima.</a:t>
            </a:r>
            <a:endParaRPr lang="pt-BR" dirty="0"/>
          </a:p>
        </p:txBody>
      </p:sp>
      <p:sp>
        <p:nvSpPr>
          <p:cNvPr id="2" name="Título 1"/>
          <p:cNvSpPr>
            <a:spLocks noGrp="1"/>
          </p:cNvSpPr>
          <p:nvPr>
            <p:ph type="title"/>
          </p:nvPr>
        </p:nvSpPr>
        <p:spPr>
          <a:xfrm>
            <a:off x="914400" y="357166"/>
            <a:ext cx="8229600" cy="1143000"/>
          </a:xfrm>
        </p:spPr>
        <p:txBody>
          <a:bodyPr>
            <a:normAutofit/>
          </a:bodyPr>
          <a:lstStyle/>
          <a:p>
            <a:pPr algn="ctr"/>
            <a:r>
              <a:rPr lang="pt-BR" b="1" dirty="0" smtClean="0"/>
              <a:t>Receita bruta mensal</a:t>
            </a:r>
            <a:endParaRPr lang="pt-BR"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85860"/>
            <a:ext cx="8229600" cy="5072098"/>
          </a:xfrm>
        </p:spPr>
        <p:txBody>
          <a:bodyPr>
            <a:normAutofit lnSpcReduction="10000"/>
          </a:bodyPr>
          <a:lstStyle/>
          <a:p>
            <a:pPr algn="just">
              <a:buNone/>
            </a:pPr>
            <a:r>
              <a:rPr lang="pt-BR" dirty="0" smtClean="0"/>
              <a:t>	É o resultado (lucro ou prejuízo) do período de apuração, antes de computar a provisão para o imposto de renda, ajustado pelas adições, exclusões e compensações prescritas ou autorizadas pela legislação do imposto sobre a renda.</a:t>
            </a:r>
          </a:p>
          <a:p>
            <a:pPr algn="just">
              <a:buNone/>
            </a:pPr>
            <a:r>
              <a:rPr lang="pt-BR" dirty="0" smtClean="0"/>
              <a:t>	É o resultado líquido apurado na escrituração comercial,  e as pessoas jurídicas tributadas pelo real são obrigadas a manter a contabilidade em boa ordem e guarda, com a estrita observância das leis comerciais, fiscais e dos princípios contábeis geralmente aceitos.</a:t>
            </a:r>
          </a:p>
        </p:txBody>
      </p:sp>
      <p:sp>
        <p:nvSpPr>
          <p:cNvPr id="2" name="Título 1"/>
          <p:cNvSpPr>
            <a:spLocks noGrp="1"/>
          </p:cNvSpPr>
          <p:nvPr>
            <p:ph type="title"/>
          </p:nvPr>
        </p:nvSpPr>
        <p:spPr/>
        <p:txBody>
          <a:bodyPr>
            <a:normAutofit/>
          </a:bodyPr>
          <a:lstStyle/>
          <a:p>
            <a:r>
              <a:rPr lang="pt-BR" sz="4000" b="1" dirty="0" smtClean="0"/>
              <a:t>LUCRO REAL</a:t>
            </a:r>
            <a:endParaRPr lang="pt-BR" sz="4000"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a:bodyPr>
          <a:lstStyle/>
          <a:p>
            <a:pPr algn="just">
              <a:buNone/>
            </a:pPr>
            <a:r>
              <a:rPr lang="pt-BR" dirty="0" smtClean="0"/>
              <a:t>	</a:t>
            </a:r>
          </a:p>
          <a:p>
            <a:pPr algn="just">
              <a:buNone/>
            </a:pPr>
            <a:r>
              <a:rPr lang="pt-BR" sz="2400" dirty="0" smtClean="0"/>
              <a:t>A receita deve ser computada pelo regime de competência, excluídos os valores relativos:</a:t>
            </a:r>
          </a:p>
          <a:p>
            <a:pPr algn="just">
              <a:buNone/>
            </a:pPr>
            <a:r>
              <a:rPr lang="pt-BR" sz="2400" dirty="0" smtClean="0"/>
              <a:t>- Às vendas canceladas e às devoluções de vendas</a:t>
            </a:r>
          </a:p>
          <a:p>
            <a:pPr algn="just">
              <a:buNone/>
            </a:pPr>
            <a:r>
              <a:rPr lang="pt-BR" sz="2400" dirty="0" smtClean="0"/>
              <a:t>- Aos descontos incondicionais concedidos, aqueles constantes da nota fiscal de venda dos bens ou da fatura de serviços </a:t>
            </a:r>
          </a:p>
          <a:p>
            <a:pPr algn="just">
              <a:buNone/>
            </a:pPr>
            <a:r>
              <a:rPr lang="pt-BR" sz="2400" dirty="0" smtClean="0"/>
              <a:t>- Ao IPI incidente sobre as vendas e ao ICMS devido pelo contribuinte substituto, no regime de substituição tributária.</a:t>
            </a:r>
          </a:p>
          <a:p>
            <a:pPr algn="just">
              <a:buNone/>
            </a:pPr>
            <a:endParaRPr lang="pt-BR" sz="2400" dirty="0"/>
          </a:p>
        </p:txBody>
      </p:sp>
      <p:sp>
        <p:nvSpPr>
          <p:cNvPr id="2" name="Título 1"/>
          <p:cNvSpPr>
            <a:spLocks noGrp="1"/>
          </p:cNvSpPr>
          <p:nvPr>
            <p:ph type="title"/>
          </p:nvPr>
        </p:nvSpPr>
        <p:spPr/>
        <p:txBody>
          <a:bodyPr>
            <a:normAutofit fontScale="90000"/>
          </a:bodyPr>
          <a:lstStyle/>
          <a:p>
            <a:pPr algn="ctr"/>
            <a:r>
              <a:rPr lang="pt-BR" b="1" dirty="0" smtClean="0"/>
              <a:t>Receita bruta mensal </a:t>
            </a:r>
            <a:br>
              <a:rPr lang="pt-BR" b="1" dirty="0" smtClean="0"/>
            </a:br>
            <a:r>
              <a:rPr lang="pt-BR" b="1" dirty="0" smtClean="0"/>
              <a:t>valores excluídos</a:t>
            </a:r>
            <a:endParaRPr lang="pt-BR"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marL="109728" indent="0" algn="just">
              <a:buNone/>
            </a:pPr>
            <a:r>
              <a:rPr lang="pt-BR" dirty="0"/>
              <a:t>Integram a receita bruta e não podem dela ser excluídos:</a:t>
            </a:r>
          </a:p>
          <a:p>
            <a:pPr algn="just"/>
            <a:endParaRPr lang="pt-BR" dirty="0"/>
          </a:p>
          <a:p>
            <a:pPr marL="109728" indent="0" algn="just">
              <a:buNone/>
            </a:pPr>
            <a:r>
              <a:rPr lang="pt-BR" dirty="0"/>
              <a:t>-O ICMS incidente sobre as vendas e o ISS incidente sobre os serviços;</a:t>
            </a:r>
          </a:p>
          <a:p>
            <a:pPr marL="109728" indent="0" algn="just">
              <a:buNone/>
            </a:pPr>
            <a:r>
              <a:rPr lang="pt-BR" dirty="0"/>
              <a:t>-O custo do financiamento, nas vendas a prazo, contido no valor dos bens ou dos serviços ou destacado na nota fiscal;</a:t>
            </a:r>
          </a:p>
          <a:p>
            <a:pPr marL="109728" indent="0" algn="just">
              <a:buNone/>
            </a:pPr>
            <a:r>
              <a:rPr lang="pt-BR" dirty="0"/>
              <a:t>- Os decorrentes do ajuste a valor presente, de que trata o art.183 da Lei 6404/76, das operações vinculadas à receita bruta.</a:t>
            </a:r>
          </a:p>
        </p:txBody>
      </p:sp>
      <p:sp>
        <p:nvSpPr>
          <p:cNvPr id="3" name="Título 2"/>
          <p:cNvSpPr>
            <a:spLocks noGrp="1"/>
          </p:cNvSpPr>
          <p:nvPr>
            <p:ph type="title"/>
          </p:nvPr>
        </p:nvSpPr>
        <p:spPr/>
        <p:txBody>
          <a:bodyPr/>
          <a:lstStyle/>
          <a:p>
            <a:pPr algn="ctr"/>
            <a:r>
              <a:rPr lang="pt-BR" dirty="0" smtClean="0"/>
              <a:t>Receita Bruta Mensal</a:t>
            </a:r>
            <a:endParaRPr lang="pt-BR" dirty="0"/>
          </a:p>
        </p:txBody>
      </p:sp>
    </p:spTree>
    <p:extLst>
      <p:ext uri="{BB962C8B-B14F-4D97-AF65-F5344CB8AC3E}">
        <p14:creationId xmlns:p14="http://schemas.microsoft.com/office/powerpoint/2010/main" val="4691526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10000"/>
          </a:bodyPr>
          <a:lstStyle/>
          <a:p>
            <a:pPr algn="just">
              <a:buNone/>
            </a:pPr>
            <a:r>
              <a:rPr lang="pt-BR" b="1" dirty="0" smtClean="0"/>
              <a:t>Ajuste a Valor Presente – Pronunciamento Técnico – CPC 12</a:t>
            </a:r>
          </a:p>
          <a:p>
            <a:pPr algn="just">
              <a:buNone/>
            </a:pPr>
            <a:r>
              <a:rPr lang="pt-BR" dirty="0" smtClean="0"/>
              <a:t>Em atendimento Lei 6.404/76, art.183 e Lei 12.973/2014, surge a necessidade de segregar, contabilmente, o valor dos juros embutidos nas operações contratadas com terceiros, proveniente da venda de mercadorias, serviços ou empréstimos, independentemente de a realização se dar em curto ou longo prazo.</a:t>
            </a:r>
          </a:p>
          <a:p>
            <a:pPr algn="just">
              <a:buNone/>
            </a:pPr>
            <a:r>
              <a:rPr lang="pt-BR" dirty="0" smtClean="0"/>
              <a:t>Como a receita bruta é composta inclusive, pelo valor dos juros embutidos na venda, para efeito contábil esses juros serão excluídos.</a:t>
            </a:r>
            <a:endParaRPr lang="pt-BR" dirty="0"/>
          </a:p>
        </p:txBody>
      </p:sp>
      <p:sp>
        <p:nvSpPr>
          <p:cNvPr id="3" name="Título 2"/>
          <p:cNvSpPr>
            <a:spLocks noGrp="1"/>
          </p:cNvSpPr>
          <p:nvPr>
            <p:ph type="title"/>
          </p:nvPr>
        </p:nvSpPr>
        <p:spPr/>
        <p:txBody>
          <a:bodyPr/>
          <a:lstStyle/>
          <a:p>
            <a:pPr algn="ctr"/>
            <a:r>
              <a:rPr lang="pt-BR" dirty="0" smtClean="0"/>
              <a:t>Receita bruta mensal</a:t>
            </a:r>
            <a:endParaRPr lang="pt-B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r>
              <a:rPr lang="pt-BR" b="1" dirty="0" smtClean="0"/>
              <a:t>Ajuste a Valor Presente</a:t>
            </a:r>
          </a:p>
          <a:p>
            <a:pPr>
              <a:buNone/>
            </a:pPr>
            <a:endParaRPr lang="pt-BR" dirty="0" smtClean="0"/>
          </a:p>
          <a:p>
            <a:pPr>
              <a:buNone/>
            </a:pPr>
            <a:endParaRPr lang="pt-BR" dirty="0" smtClean="0"/>
          </a:p>
          <a:p>
            <a:pPr>
              <a:buNone/>
            </a:pPr>
            <a:r>
              <a:rPr lang="pt-BR" dirty="0" smtClean="0"/>
              <a:t>Débito – AVP – Ajuste a Valor Presente (CR)</a:t>
            </a:r>
          </a:p>
          <a:p>
            <a:pPr>
              <a:buNone/>
            </a:pPr>
            <a:r>
              <a:rPr lang="pt-BR" dirty="0" smtClean="0"/>
              <a:t>              (Dedução da Receita Bruta)</a:t>
            </a:r>
          </a:p>
          <a:p>
            <a:pPr>
              <a:buNone/>
            </a:pPr>
            <a:r>
              <a:rPr lang="pt-BR" dirty="0" smtClean="0"/>
              <a:t>Crédito – AVP – Ajuste a Valor Presente</a:t>
            </a:r>
          </a:p>
          <a:p>
            <a:pPr>
              <a:buNone/>
            </a:pPr>
            <a:r>
              <a:rPr lang="pt-BR" dirty="0" smtClean="0"/>
              <a:t>               (conta redutora do ativo           </a:t>
            </a:r>
          </a:p>
          <a:p>
            <a:pPr>
              <a:buNone/>
            </a:pPr>
            <a:r>
              <a:rPr lang="pt-BR" dirty="0" smtClean="0"/>
              <a:t>               correspondente)</a:t>
            </a:r>
          </a:p>
        </p:txBody>
      </p:sp>
      <p:sp>
        <p:nvSpPr>
          <p:cNvPr id="3" name="Título 2"/>
          <p:cNvSpPr>
            <a:spLocks noGrp="1"/>
          </p:cNvSpPr>
          <p:nvPr>
            <p:ph type="title"/>
          </p:nvPr>
        </p:nvSpPr>
        <p:spPr/>
        <p:txBody>
          <a:bodyPr/>
          <a:lstStyle/>
          <a:p>
            <a:pPr algn="ctr"/>
            <a:r>
              <a:rPr lang="pt-BR" dirty="0" smtClean="0"/>
              <a:t>Receita bruta mensal</a:t>
            </a:r>
            <a:endParaRPr lang="pt-BR"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lgn="just">
              <a:buNone/>
            </a:pPr>
            <a:r>
              <a:rPr lang="pt-BR" dirty="0" smtClean="0"/>
              <a:t>Os valores decorrentes do ajuste a valor presente (AVP) serão acrescidos à base de cálculo, independentemente da forma como estas receitas tenham sido contabilizadas.</a:t>
            </a:r>
          </a:p>
          <a:p>
            <a:pPr algn="just">
              <a:buNone/>
            </a:pPr>
            <a:endParaRPr lang="pt-BR" dirty="0" smtClean="0"/>
          </a:p>
          <a:p>
            <a:pPr algn="just">
              <a:buNone/>
            </a:pPr>
            <a:r>
              <a:rPr lang="pt-BR" dirty="0" smtClean="0"/>
              <a:t>Os valores decorrentes do AVP apropriados como receita financeira no mesmo período de apuração do reconhecimento das receitas na forma mencionada, ou em outro período de apuração, não serão incluídos na base de cálculo estimada.</a:t>
            </a:r>
            <a:endParaRPr lang="pt-BR" dirty="0"/>
          </a:p>
        </p:txBody>
      </p:sp>
      <p:sp>
        <p:nvSpPr>
          <p:cNvPr id="3" name="Título 2"/>
          <p:cNvSpPr>
            <a:spLocks noGrp="1"/>
          </p:cNvSpPr>
          <p:nvPr>
            <p:ph type="title"/>
          </p:nvPr>
        </p:nvSpPr>
        <p:spPr/>
        <p:txBody>
          <a:bodyPr/>
          <a:lstStyle/>
          <a:p>
            <a:pPr algn="ctr"/>
            <a:r>
              <a:rPr lang="pt-BR" dirty="0" smtClean="0"/>
              <a:t>Ajuste a valor presente</a:t>
            </a:r>
            <a:endParaRPr lang="pt-BR"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b="1" dirty="0" smtClean="0"/>
              <a:t>Direitos:</a:t>
            </a:r>
          </a:p>
          <a:p>
            <a:pPr marL="109728" indent="0" algn="just">
              <a:buNone/>
            </a:pPr>
            <a:endParaRPr lang="pt-BR" dirty="0" smtClean="0"/>
          </a:p>
          <a:p>
            <a:pPr marL="109728" indent="0" algn="just">
              <a:buNone/>
            </a:pPr>
            <a:r>
              <a:rPr lang="pt-BR" dirty="0" smtClean="0"/>
              <a:t> O AVP deve ser computado na determinação do lucro real no mesmo período em que a receita ou resultado da operação for oferecido à tributação.</a:t>
            </a:r>
          </a:p>
          <a:p>
            <a:pPr marL="109728" indent="0" algn="just">
              <a:buNone/>
            </a:pPr>
            <a:r>
              <a:rPr lang="pt-BR" dirty="0" smtClean="0"/>
              <a:t>A receita deve ser computada pelo valor integral conforme documento fiscal (nota fiscal).</a:t>
            </a:r>
            <a:endParaRPr lang="pt-BR" dirty="0"/>
          </a:p>
        </p:txBody>
      </p:sp>
      <p:sp>
        <p:nvSpPr>
          <p:cNvPr id="3" name="Título 2"/>
          <p:cNvSpPr>
            <a:spLocks noGrp="1"/>
          </p:cNvSpPr>
          <p:nvPr>
            <p:ph type="title"/>
          </p:nvPr>
        </p:nvSpPr>
        <p:spPr/>
        <p:txBody>
          <a:bodyPr>
            <a:normAutofit/>
          </a:bodyPr>
          <a:lstStyle/>
          <a:p>
            <a:pPr algn="ctr"/>
            <a:r>
              <a:rPr lang="pt-BR" sz="3600" dirty="0" smtClean="0"/>
              <a:t>Ajuste a valor presente - AVP</a:t>
            </a:r>
            <a:endParaRPr lang="pt-BR" sz="3600" dirty="0"/>
          </a:p>
        </p:txBody>
      </p:sp>
    </p:spTree>
    <p:extLst>
      <p:ext uri="{BB962C8B-B14F-4D97-AF65-F5344CB8AC3E}">
        <p14:creationId xmlns:p14="http://schemas.microsoft.com/office/powerpoint/2010/main" val="17357271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10000"/>
          </a:bodyPr>
          <a:lstStyle/>
          <a:p>
            <a:pPr marL="109728" indent="0">
              <a:buNone/>
            </a:pPr>
            <a:r>
              <a:rPr lang="pt-BR" b="1" dirty="0" smtClean="0"/>
              <a:t>Obrigações:</a:t>
            </a:r>
          </a:p>
          <a:p>
            <a:pPr marL="109728" indent="0" algn="just">
              <a:buNone/>
            </a:pPr>
            <a:endParaRPr lang="pt-BR" dirty="0" smtClean="0"/>
          </a:p>
          <a:p>
            <a:pPr marL="109728" indent="0" algn="just">
              <a:buNone/>
            </a:pPr>
            <a:r>
              <a:rPr lang="pt-BR" sz="2400" dirty="0" smtClean="0"/>
              <a:t>O AVP deverá ser computado na determinação do lucro real no período em que:</a:t>
            </a:r>
          </a:p>
          <a:p>
            <a:pPr marL="109728" indent="0" algn="just">
              <a:buNone/>
            </a:pPr>
            <a:endParaRPr lang="pt-BR" sz="2400" dirty="0" smtClean="0"/>
          </a:p>
          <a:p>
            <a:pPr marL="109728" indent="0" algn="just">
              <a:buNone/>
            </a:pPr>
            <a:r>
              <a:rPr lang="pt-BR" sz="2400" dirty="0" smtClean="0"/>
              <a:t>- O bem for revendido;</a:t>
            </a:r>
          </a:p>
          <a:p>
            <a:pPr marL="109728" indent="0" algn="just">
              <a:buNone/>
            </a:pPr>
            <a:r>
              <a:rPr lang="pt-BR" sz="2400" dirty="0" smtClean="0"/>
              <a:t>- O bem for utilizado como insumo na produção de bens ou serviços;</a:t>
            </a:r>
          </a:p>
          <a:p>
            <a:pPr marL="109728" indent="0" algn="just">
              <a:buNone/>
            </a:pPr>
            <a:r>
              <a:rPr lang="pt-BR" sz="2400" dirty="0" smtClean="0"/>
              <a:t>- Se der a realização do ativo (via depreciação, exaustão, amortização, alienação ou baixa);</a:t>
            </a:r>
          </a:p>
          <a:p>
            <a:pPr marL="109728" indent="0" algn="just">
              <a:buNone/>
            </a:pPr>
            <a:r>
              <a:rPr lang="pt-BR" sz="2400" dirty="0" smtClean="0"/>
              <a:t>- A despesa for incorrida</a:t>
            </a:r>
          </a:p>
          <a:p>
            <a:pPr marL="109728" indent="0" algn="just">
              <a:buNone/>
            </a:pPr>
            <a:r>
              <a:rPr lang="pt-BR" sz="2400" dirty="0" smtClean="0"/>
              <a:t>- O custo for incorrido.</a:t>
            </a:r>
            <a:endParaRPr lang="pt-BR" sz="2400" dirty="0"/>
          </a:p>
        </p:txBody>
      </p:sp>
      <p:sp>
        <p:nvSpPr>
          <p:cNvPr id="3" name="Título 2"/>
          <p:cNvSpPr>
            <a:spLocks noGrp="1"/>
          </p:cNvSpPr>
          <p:nvPr>
            <p:ph type="title"/>
          </p:nvPr>
        </p:nvSpPr>
        <p:spPr/>
        <p:txBody>
          <a:bodyPr>
            <a:normAutofit/>
          </a:bodyPr>
          <a:lstStyle/>
          <a:p>
            <a:pPr algn="just"/>
            <a:r>
              <a:rPr lang="pt-BR" sz="4000" dirty="0" smtClean="0"/>
              <a:t>   Ajuste a valor presente - AVP</a:t>
            </a:r>
            <a:endParaRPr lang="pt-BR" sz="4000" dirty="0"/>
          </a:p>
        </p:txBody>
      </p:sp>
    </p:spTree>
    <p:extLst>
      <p:ext uri="{BB962C8B-B14F-4D97-AF65-F5344CB8AC3E}">
        <p14:creationId xmlns:p14="http://schemas.microsoft.com/office/powerpoint/2010/main" val="8238469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85860"/>
            <a:ext cx="8229600" cy="4840303"/>
          </a:xfrm>
        </p:spPr>
        <p:txBody>
          <a:bodyPr/>
          <a:lstStyle/>
          <a:p>
            <a:pPr algn="just">
              <a:buNone/>
            </a:pPr>
            <a:r>
              <a:rPr lang="pt-BR" dirty="0" smtClean="0"/>
              <a:t>	As pessoas jurídicas que explorem atividades imobiliárias relativas a loteamento de terrenos, incorporação imobiliária, construção de prédios destinados à venda, bem como a venda de imóveis construídos ou adquiridos para revenda, deverão considerar como receita bruta o montante efetivamente recebido, relativo às unidades imobiliárias vendidas (artigo 227 RIR/99; IN SRF 1515/2014)</a:t>
            </a:r>
            <a:endParaRPr lang="pt-BR" dirty="0"/>
          </a:p>
        </p:txBody>
      </p:sp>
      <p:sp>
        <p:nvSpPr>
          <p:cNvPr id="2" name="Título 1"/>
          <p:cNvSpPr>
            <a:spLocks noGrp="1"/>
          </p:cNvSpPr>
          <p:nvPr>
            <p:ph type="title"/>
          </p:nvPr>
        </p:nvSpPr>
        <p:spPr>
          <a:xfrm>
            <a:off x="457200" y="274638"/>
            <a:ext cx="8229600" cy="1011222"/>
          </a:xfrm>
        </p:spPr>
        <p:txBody>
          <a:bodyPr>
            <a:normAutofit/>
          </a:bodyPr>
          <a:lstStyle/>
          <a:p>
            <a:pPr algn="ctr"/>
            <a:r>
              <a:rPr lang="pt-BR" sz="4000" b="1" dirty="0" smtClean="0"/>
              <a:t>Atividades Imobiliárias</a:t>
            </a:r>
            <a:endParaRPr lang="pt-BR" sz="4000"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fontScale="92500" lnSpcReduction="20000"/>
          </a:bodyPr>
          <a:lstStyle/>
          <a:p>
            <a:pPr>
              <a:buNone/>
            </a:pPr>
            <a:endParaRPr lang="pt-BR" dirty="0" smtClean="0"/>
          </a:p>
          <a:p>
            <a:pPr algn="just">
              <a:buNone/>
            </a:pPr>
            <a:r>
              <a:rPr lang="pt-BR" dirty="0" smtClean="0"/>
              <a:t>	As pessoas jurídicas que explorem atividades imobiliárias relativas a loteamento de terrenos, incorporação imobiliária, construção de prédios destinados à venda, e venda de imóveis construídos ou adquiridos para a revenda, quando esta receita for decorrente da comercialização de imóveis e apurada por meio de índices ou coeficientes previstos em contrato, devem acrescentar à base de cálculo mensal do imposto de renda o percentual de 8% sobre a receita financeira, para os fatos geradores ocorridos a partir de 01.01.2006 (artigo 34 Lei 11.196/2005).</a:t>
            </a:r>
            <a:endParaRPr lang="pt-BR" dirty="0"/>
          </a:p>
        </p:txBody>
      </p:sp>
      <p:sp>
        <p:nvSpPr>
          <p:cNvPr id="2" name="Título 1"/>
          <p:cNvSpPr>
            <a:spLocks noGrp="1"/>
          </p:cNvSpPr>
          <p:nvPr>
            <p:ph type="title"/>
          </p:nvPr>
        </p:nvSpPr>
        <p:spPr/>
        <p:txBody>
          <a:bodyPr>
            <a:normAutofit fontScale="90000"/>
          </a:bodyPr>
          <a:lstStyle/>
          <a:p>
            <a:pPr algn="ctr"/>
            <a:r>
              <a:rPr lang="pt-BR" b="1" dirty="0" smtClean="0"/>
              <a:t>Atividades Imobiliárias </a:t>
            </a:r>
            <a:br>
              <a:rPr lang="pt-BR" b="1" dirty="0" smtClean="0"/>
            </a:br>
            <a:r>
              <a:rPr lang="pt-BR" b="1" dirty="0" smtClean="0"/>
              <a:t>Receita de aplicação financeira</a:t>
            </a:r>
            <a:endParaRPr lang="pt-BR"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fontScale="77500" lnSpcReduction="20000"/>
          </a:bodyPr>
          <a:lstStyle/>
          <a:p>
            <a:pPr algn="just">
              <a:buNone/>
            </a:pPr>
            <a:r>
              <a:rPr lang="pt-BR" dirty="0" smtClean="0"/>
              <a:t>	</a:t>
            </a:r>
          </a:p>
          <a:p>
            <a:pPr algn="just">
              <a:buNone/>
            </a:pPr>
            <a:r>
              <a:rPr lang="pt-BR" dirty="0" smtClean="0"/>
              <a:t>	As pessoas jurídicas que tenham por objeto social declarado em seus atos constitutivos, a compra e a venda de veículos usados adquiridos para revenda ou recebidos como parte do preço da venda de veículos novos ou usados, computarão como receita de vendas de veículos usados a diferença entre o valor pelo qual o veículo houver sido alienado, constante da nota fiscal de venda, e o seu custo de aquisição, constante da nota fiscal de entrada, o qual deve corresponder ao preço ajustado entre as partes.</a:t>
            </a:r>
          </a:p>
          <a:p>
            <a:pPr algn="just">
              <a:buNone/>
            </a:pPr>
            <a:r>
              <a:rPr lang="pt-BR" dirty="0" smtClean="0"/>
              <a:t>	</a:t>
            </a:r>
          </a:p>
          <a:p>
            <a:pPr algn="just">
              <a:buNone/>
            </a:pPr>
            <a:r>
              <a:rPr lang="pt-BR" dirty="0" smtClean="0"/>
              <a:t>	Utilizar alíquota de 32% na determinação base de cálculo.</a:t>
            </a:r>
          </a:p>
          <a:p>
            <a:pPr algn="just">
              <a:buNone/>
            </a:pPr>
            <a:endParaRPr lang="pt-BR" dirty="0" smtClean="0"/>
          </a:p>
          <a:p>
            <a:pPr algn="just">
              <a:buNone/>
            </a:pPr>
            <a:endParaRPr lang="pt-BR" dirty="0" smtClean="0"/>
          </a:p>
          <a:p>
            <a:pPr algn="just">
              <a:buNone/>
            </a:pPr>
            <a:r>
              <a:rPr lang="pt-BR" dirty="0" smtClean="0"/>
              <a:t>(Lei 9.716/98, artigo 5º; IN 152/1998; SC 338/2008, 9ª RF)</a:t>
            </a:r>
            <a:endParaRPr lang="pt-BR" dirty="0"/>
          </a:p>
        </p:txBody>
      </p:sp>
      <p:sp>
        <p:nvSpPr>
          <p:cNvPr id="2" name="Título 1"/>
          <p:cNvSpPr>
            <a:spLocks noGrp="1"/>
          </p:cNvSpPr>
          <p:nvPr>
            <p:ph type="title"/>
          </p:nvPr>
        </p:nvSpPr>
        <p:spPr>
          <a:xfrm>
            <a:off x="457200" y="274638"/>
            <a:ext cx="8229600" cy="1011222"/>
          </a:xfrm>
        </p:spPr>
        <p:txBody>
          <a:bodyPr>
            <a:normAutofit fontScale="90000"/>
          </a:bodyPr>
          <a:lstStyle/>
          <a:p>
            <a:pPr algn="ctr"/>
            <a:r>
              <a:rPr lang="pt-BR" b="1" dirty="0" smtClean="0"/>
              <a:t>Receita venda de veículos usados</a:t>
            </a:r>
            <a:endParaRPr lang="pt-BR"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a:bodyPr>
          <a:lstStyle/>
          <a:p>
            <a:pPr algn="just">
              <a:buNone/>
            </a:pPr>
            <a:r>
              <a:rPr lang="pt-BR" dirty="0" smtClean="0"/>
              <a:t>a) Cuja receita total no ano calendário anterior seja superior a R$ 78.000.000,00 ou R$ 6.500.000,00 x número de meses do período, para fatos geradores à partir de 01.01.2014;</a:t>
            </a:r>
          </a:p>
          <a:p>
            <a:pPr algn="just">
              <a:buNone/>
            </a:pPr>
            <a:r>
              <a:rPr lang="pt-BR" dirty="0" smtClean="0"/>
              <a:t> b) Atividades de bancos e equiparadas;</a:t>
            </a:r>
          </a:p>
          <a:p>
            <a:pPr algn="just">
              <a:buNone/>
            </a:pPr>
            <a:r>
              <a:rPr lang="pt-BR" dirty="0" smtClean="0"/>
              <a:t>c) Que tiverem lucros, rendimentos ou ganhos de capital oriundos do exterior;</a:t>
            </a:r>
          </a:p>
          <a:p>
            <a:pPr algn="just">
              <a:buNone/>
            </a:pPr>
            <a:r>
              <a:rPr lang="pt-BR" dirty="0" smtClean="0"/>
              <a:t>d) Que usufruam de benefícios fiscais referente a isenção ou redução de impostos;</a:t>
            </a:r>
          </a:p>
          <a:p>
            <a:pPr>
              <a:buFontTx/>
              <a:buChar char="-"/>
            </a:pPr>
            <a:endParaRPr lang="pt-BR" dirty="0"/>
          </a:p>
        </p:txBody>
      </p:sp>
      <p:sp>
        <p:nvSpPr>
          <p:cNvPr id="2" name="Título 1"/>
          <p:cNvSpPr>
            <a:spLocks noGrp="1"/>
          </p:cNvSpPr>
          <p:nvPr>
            <p:ph type="title"/>
          </p:nvPr>
        </p:nvSpPr>
        <p:spPr/>
        <p:txBody>
          <a:bodyPr>
            <a:normAutofit fontScale="90000"/>
          </a:bodyPr>
          <a:lstStyle/>
          <a:p>
            <a:pPr algn="ctr"/>
            <a:r>
              <a:rPr lang="pt-BR" b="1" dirty="0" smtClean="0"/>
              <a:t>Pessoas Jurídicas obrigadas à tributação no lucro real</a:t>
            </a:r>
            <a:endParaRPr lang="pt-BR" b="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algn="just">
              <a:buNone/>
            </a:pPr>
            <a:r>
              <a:rPr lang="pt-BR" dirty="0" smtClean="0"/>
              <a:t>	</a:t>
            </a:r>
            <a:r>
              <a:rPr lang="pt-BR" sz="2800" dirty="0" smtClean="0"/>
              <a:t>A atividade gráfica pode configurar-se como industrial, comercial ou de prestação de serviços:</a:t>
            </a:r>
          </a:p>
          <a:p>
            <a:pPr algn="just">
              <a:buNone/>
            </a:pPr>
            <a:endParaRPr lang="pt-BR" sz="2800" dirty="0" smtClean="0"/>
          </a:p>
          <a:p>
            <a:pPr marL="914400" lvl="1" indent="-514350" algn="just">
              <a:buNone/>
            </a:pPr>
            <a:r>
              <a:rPr lang="pt-BR" sz="2800" dirty="0" smtClean="0"/>
              <a:t>a) 8%, quando a empresa gráfica atuar nas áreas comercial e industrial;</a:t>
            </a:r>
          </a:p>
          <a:p>
            <a:pPr marL="514350" indent="-514350" algn="just">
              <a:buNone/>
            </a:pPr>
            <a:r>
              <a:rPr lang="pt-BR" sz="2800" dirty="0" smtClean="0"/>
              <a:t>    b)	  32%, na hipótese de prestação de serviços, com ou sem fornecimento de material.</a:t>
            </a:r>
            <a:endParaRPr lang="pt-BR" sz="2800" dirty="0"/>
          </a:p>
        </p:txBody>
      </p:sp>
      <p:sp>
        <p:nvSpPr>
          <p:cNvPr id="2" name="Título 1"/>
          <p:cNvSpPr>
            <a:spLocks noGrp="1"/>
          </p:cNvSpPr>
          <p:nvPr>
            <p:ph type="title"/>
          </p:nvPr>
        </p:nvSpPr>
        <p:spPr/>
        <p:txBody>
          <a:bodyPr/>
          <a:lstStyle/>
          <a:p>
            <a:pPr algn="ctr"/>
            <a:r>
              <a:rPr lang="pt-BR" b="1" dirty="0" smtClean="0"/>
              <a:t>Atividade gráfica</a:t>
            </a:r>
            <a:endParaRPr lang="pt-BR"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algn="just">
              <a:buNone/>
            </a:pPr>
            <a:r>
              <a:rPr lang="pt-BR" dirty="0" smtClean="0"/>
              <a:t>	O software por encomenda é prestação de serviços cuja receita submete-se a 32%. </a:t>
            </a:r>
          </a:p>
          <a:p>
            <a:pPr algn="just">
              <a:buNone/>
            </a:pPr>
            <a:r>
              <a:rPr lang="pt-BR" dirty="0" smtClean="0"/>
              <a:t>	</a:t>
            </a:r>
          </a:p>
          <a:p>
            <a:pPr algn="just">
              <a:buNone/>
            </a:pPr>
            <a:r>
              <a:rPr lang="pt-BR" dirty="0" smtClean="0"/>
              <a:t>	Software padrão ou de prateleira elaborado pela própria empresa, vendido como mercadoria sujeita-se ao percentual de 8% sobre a receita.</a:t>
            </a:r>
            <a:endParaRPr lang="pt-BR" dirty="0"/>
          </a:p>
        </p:txBody>
      </p:sp>
      <p:sp>
        <p:nvSpPr>
          <p:cNvPr id="2" name="Título 1"/>
          <p:cNvSpPr>
            <a:spLocks noGrp="1"/>
          </p:cNvSpPr>
          <p:nvPr>
            <p:ph type="title"/>
          </p:nvPr>
        </p:nvSpPr>
        <p:spPr/>
        <p:txBody>
          <a:bodyPr/>
          <a:lstStyle/>
          <a:p>
            <a:pPr algn="ctr"/>
            <a:r>
              <a:rPr lang="pt-BR" b="1" dirty="0" smtClean="0"/>
              <a:t>Software</a:t>
            </a:r>
            <a:endParaRPr lang="pt-BR"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algn="just">
              <a:buNone/>
            </a:pPr>
            <a:r>
              <a:rPr lang="pt-BR" dirty="0" smtClean="0"/>
              <a:t>	</a:t>
            </a:r>
          </a:p>
          <a:p>
            <a:pPr algn="just">
              <a:buNone/>
            </a:pPr>
            <a:r>
              <a:rPr lang="pt-BR" dirty="0" smtClean="0"/>
              <a:t>	As receitas provenientes de atividade de hotelaria sujeitam-se ao percentual de 32% e no caso de atividades diversificadas, desde que segregadas as respectivas receitas, aplica-se o percentual de 8% sobre a receita de venda de refeições e de 32% sobre a receita de prestação de serviços de hotelaria.</a:t>
            </a:r>
            <a:endParaRPr lang="pt-BR" dirty="0"/>
          </a:p>
        </p:txBody>
      </p:sp>
      <p:sp>
        <p:nvSpPr>
          <p:cNvPr id="2" name="Título 1"/>
          <p:cNvSpPr>
            <a:spLocks noGrp="1"/>
          </p:cNvSpPr>
          <p:nvPr>
            <p:ph type="title"/>
          </p:nvPr>
        </p:nvSpPr>
        <p:spPr/>
        <p:txBody>
          <a:bodyPr/>
          <a:lstStyle/>
          <a:p>
            <a:pPr algn="ctr"/>
            <a:r>
              <a:rPr lang="pt-BR" b="1" dirty="0" smtClean="0"/>
              <a:t>Atividades de Hotelaria</a:t>
            </a:r>
            <a:endParaRPr lang="pt-BR" b="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457200" y="1142984"/>
            <a:ext cx="8229600" cy="4864307"/>
          </a:xfrm>
        </p:spPr>
        <p:txBody>
          <a:bodyPr>
            <a:normAutofit fontScale="55000" lnSpcReduction="20000"/>
          </a:bodyPr>
          <a:lstStyle/>
          <a:p>
            <a:endParaRPr lang="pt-BR" dirty="0" smtClean="0"/>
          </a:p>
          <a:p>
            <a:pPr>
              <a:buNone/>
            </a:pPr>
            <a:r>
              <a:rPr lang="pt-BR" sz="2900" dirty="0" smtClean="0"/>
              <a:t>Base de cálculo – 8% sobre a receita auferida</a:t>
            </a:r>
          </a:p>
          <a:p>
            <a:endParaRPr lang="pt-BR" sz="2900" dirty="0" smtClean="0"/>
          </a:p>
          <a:p>
            <a:pPr>
              <a:buNone/>
            </a:pPr>
            <a:r>
              <a:rPr lang="pt-BR" sz="2900" dirty="0" smtClean="0"/>
              <a:t>São considerados serviços hospitalares aqueles prestados por estabelecimentos assistenciais de saúde que dispõem de estrutura material e de pessoal destinada a atender a internação de pacientes, garantir atendimento básico de diagnóstico e tratamento, com equipe clínica organizada e com prova de admissão e assistência permanente prestada por médicos, que possuam serviços de enfermagem e atendimento terapêutico direto ao paciente, durante 24 horas, com disponibilidade de serviços de laboratório e radiologia, serviços de cirurgia e/ou parto, bem como registros médicos organizados para a rápida observação e o acompanhamento dos casos.</a:t>
            </a:r>
          </a:p>
          <a:p>
            <a:pPr>
              <a:buNone/>
            </a:pPr>
            <a:endParaRPr lang="pt-BR" sz="2900" dirty="0" smtClean="0"/>
          </a:p>
          <a:p>
            <a:pPr>
              <a:buNone/>
            </a:pPr>
            <a:r>
              <a:rPr lang="pt-BR" sz="2900" dirty="0" smtClean="0"/>
              <a:t>São também considerados serviços hospitalares, aqueles efetuados pelas pessoas jurídicas:</a:t>
            </a:r>
          </a:p>
          <a:p>
            <a:pPr marL="624078" indent="-514350">
              <a:buAutoNum type="alphaLcParenR"/>
            </a:pPr>
            <a:r>
              <a:rPr lang="pt-BR" sz="2900" dirty="0" smtClean="0"/>
              <a:t>Prestadoras de serviços pré-hospitalares, na área de urgência, realizados por meio de UTI móvel, instaladas em ambulâncias de suporte avançado (Tipo “D”) ou em aeronave de suporte médico (Tipo “E”);</a:t>
            </a:r>
          </a:p>
          <a:p>
            <a:pPr marL="624078" indent="-514350">
              <a:buAutoNum type="alphaLcParenR"/>
            </a:pPr>
            <a:r>
              <a:rPr lang="pt-BR" sz="2900" dirty="0" smtClean="0"/>
              <a:t>Prestadoras de serviços de emergências médicas realizados por meio de UTI móvel, instaladas em ambulâncias classificadas nos Tipos “A”, “B”, “C” e “F”, que possuam médicos e equipamentos que possibilitem oferecer ao paciente suporte avançado de vida.</a:t>
            </a:r>
          </a:p>
          <a:p>
            <a:endParaRPr lang="pt-BR" dirty="0" smtClean="0"/>
          </a:p>
          <a:p>
            <a:endParaRPr lang="pt-BR" dirty="0" smtClean="0"/>
          </a:p>
          <a:p>
            <a:endParaRPr lang="pt-BR" dirty="0" smtClean="0"/>
          </a:p>
          <a:p>
            <a:endParaRPr lang="pt-BR" dirty="0" smtClean="0"/>
          </a:p>
        </p:txBody>
      </p:sp>
      <p:sp>
        <p:nvSpPr>
          <p:cNvPr id="3" name="Título 2"/>
          <p:cNvSpPr>
            <a:spLocks noGrp="1"/>
          </p:cNvSpPr>
          <p:nvPr>
            <p:ph type="title"/>
          </p:nvPr>
        </p:nvSpPr>
        <p:spPr>
          <a:xfrm>
            <a:off x="457200" y="274638"/>
            <a:ext cx="8229600" cy="939784"/>
          </a:xfrm>
        </p:spPr>
        <p:txBody>
          <a:bodyPr>
            <a:normAutofit/>
          </a:bodyPr>
          <a:lstStyle/>
          <a:p>
            <a:r>
              <a:rPr lang="pt-BR" sz="3600" dirty="0" smtClean="0"/>
              <a:t>Serviços Hospitalares</a:t>
            </a:r>
            <a:endParaRPr lang="pt-BR" sz="36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20000"/>
          </a:bodyPr>
          <a:lstStyle/>
          <a:p>
            <a:endParaRPr lang="pt-BR" dirty="0" smtClean="0"/>
          </a:p>
          <a:p>
            <a:r>
              <a:rPr lang="pt-BR" dirty="0" smtClean="0"/>
              <a:t>Desde 1º.01.2009, o percentual de 8% aplica-se também aos serviços de auxílio diagnóstico e terapia, patologia clínica, </a:t>
            </a:r>
            <a:r>
              <a:rPr lang="pt-BR" dirty="0" err="1" smtClean="0"/>
              <a:t>imagenologia</a:t>
            </a:r>
            <a:r>
              <a:rPr lang="pt-BR" dirty="0" smtClean="0"/>
              <a:t>, anatomia patológica e </a:t>
            </a:r>
            <a:r>
              <a:rPr lang="pt-BR" dirty="0" err="1" smtClean="0"/>
              <a:t>citopatologia</a:t>
            </a:r>
            <a:r>
              <a:rPr lang="pt-BR" dirty="0" smtClean="0"/>
              <a:t>, medicina nuclear e análises e patologias clínicas, desde que a prestadora destes serviços seja organizada sob a forma de sociedade empresária e atenda às normas da Agência Nacional de Vigilância Sanitária (</a:t>
            </a:r>
            <a:r>
              <a:rPr lang="pt-BR" dirty="0" err="1" smtClean="0"/>
              <a:t>Anvisa</a:t>
            </a:r>
            <a:r>
              <a:rPr lang="pt-BR" dirty="0" smtClean="0"/>
              <a:t>). </a:t>
            </a:r>
          </a:p>
          <a:p>
            <a:endParaRPr lang="pt-BR" dirty="0" smtClean="0"/>
          </a:p>
          <a:p>
            <a:r>
              <a:rPr lang="pt-BR" dirty="0" smtClean="0"/>
              <a:t>(Lei 9249/95, art. 15; Lei 11.727/2008, </a:t>
            </a:r>
            <a:r>
              <a:rPr lang="pt-BR" dirty="0" err="1" smtClean="0"/>
              <a:t>arts</a:t>
            </a:r>
            <a:r>
              <a:rPr lang="pt-BR" dirty="0" smtClean="0"/>
              <a:t>. 29 e 41; IN 1234/2012, art. 30)</a:t>
            </a:r>
            <a:br>
              <a:rPr lang="pt-BR" dirty="0" smtClean="0"/>
            </a:br>
            <a:endParaRPr lang="pt-BR" dirty="0"/>
          </a:p>
        </p:txBody>
      </p:sp>
      <p:sp>
        <p:nvSpPr>
          <p:cNvPr id="3" name="Título 2"/>
          <p:cNvSpPr>
            <a:spLocks noGrp="1"/>
          </p:cNvSpPr>
          <p:nvPr>
            <p:ph type="title"/>
          </p:nvPr>
        </p:nvSpPr>
        <p:spPr/>
        <p:txBody>
          <a:bodyPr>
            <a:normAutofit/>
          </a:bodyPr>
          <a:lstStyle/>
          <a:p>
            <a:r>
              <a:rPr lang="pt-BR" sz="3600" dirty="0" smtClean="0"/>
              <a:t>Serviços Hospitalares</a:t>
            </a:r>
            <a:endParaRPr lang="pt-BR" sz="36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a:bodyPr>
          <a:lstStyle/>
          <a:p>
            <a:pPr algn="just">
              <a:buNone/>
            </a:pPr>
            <a:r>
              <a:rPr lang="pt-BR" dirty="0" smtClean="0"/>
              <a:t>Estão sujeitas ao percentual de 32% concessionárias e </a:t>
            </a:r>
            <a:r>
              <a:rPr lang="pt-BR" dirty="0" err="1" smtClean="0"/>
              <a:t>subconcessionárias</a:t>
            </a:r>
            <a:r>
              <a:rPr lang="pt-BR" dirty="0" smtClean="0"/>
              <a:t> de serviços públicos que exploram atividades:</a:t>
            </a:r>
          </a:p>
          <a:p>
            <a:pPr marL="624078" indent="-514350" algn="just">
              <a:buNone/>
            </a:pPr>
            <a:r>
              <a:rPr lang="pt-BR" dirty="0" smtClean="0"/>
              <a:t>a) Prestação de serviços de suprimento de água tratada e a </a:t>
            </a:r>
            <a:r>
              <a:rPr lang="pt-BR" dirty="0" err="1" smtClean="0"/>
              <a:t>consequente</a:t>
            </a:r>
            <a:r>
              <a:rPr lang="pt-BR" dirty="0" smtClean="0"/>
              <a:t> coleta e tratamento de esgotos, cobrados diretamente dos usuários dos serviços;</a:t>
            </a:r>
          </a:p>
          <a:p>
            <a:pPr marL="624078" indent="-514350" algn="just">
              <a:buNone/>
            </a:pPr>
            <a:r>
              <a:rPr lang="pt-BR" dirty="0" smtClean="0"/>
              <a:t>b) De exploração de rodovia mediante cobrança de preço dos usuários, execução de serviços de conservação, manutenção, monitoração e outros definidos em contrato.</a:t>
            </a:r>
            <a:endParaRPr lang="pt-BR" dirty="0"/>
          </a:p>
        </p:txBody>
      </p:sp>
      <p:sp>
        <p:nvSpPr>
          <p:cNvPr id="3" name="Título 2"/>
          <p:cNvSpPr>
            <a:spLocks noGrp="1"/>
          </p:cNvSpPr>
          <p:nvPr>
            <p:ph type="title"/>
          </p:nvPr>
        </p:nvSpPr>
        <p:spPr/>
        <p:txBody>
          <a:bodyPr>
            <a:noAutofit/>
          </a:bodyPr>
          <a:lstStyle/>
          <a:p>
            <a:r>
              <a:rPr lang="pt-BR" sz="2400" dirty="0" smtClean="0"/>
              <a:t>Serviços de suprimento de água tratada, coleta e tratamento de esgotos e de exploração de rodovias</a:t>
            </a:r>
            <a:endParaRPr lang="pt-BR" sz="24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lgn="just">
              <a:buNone/>
            </a:pPr>
            <a:r>
              <a:rPr lang="pt-BR" dirty="0" smtClean="0"/>
              <a:t>As escolas, inclusive as creches, são consideradas sociedades prestadoras de serviços relativos ao exercício de profissões legalmente regulamentadas, razão pela qual as receitas delas originadas estão sujeitas ao percentual de 32%, ficando proibida a utilização do percentual de 16%, ainda que a receita bruta anual se comporte dentro do limite de R$ 120.000,00.</a:t>
            </a:r>
          </a:p>
          <a:p>
            <a:pPr>
              <a:buNone/>
            </a:pPr>
            <a:endParaRPr lang="pt-BR" dirty="0" smtClean="0"/>
          </a:p>
          <a:p>
            <a:pPr>
              <a:buNone/>
            </a:pPr>
            <a:r>
              <a:rPr lang="pt-BR" dirty="0" smtClean="0"/>
              <a:t>(Ato Declaratório </a:t>
            </a:r>
            <a:r>
              <a:rPr lang="pt-BR" dirty="0" err="1" smtClean="0"/>
              <a:t>Cosit</a:t>
            </a:r>
            <a:r>
              <a:rPr lang="pt-BR" dirty="0" smtClean="0"/>
              <a:t> 22/2000)</a:t>
            </a:r>
          </a:p>
        </p:txBody>
      </p:sp>
      <p:sp>
        <p:nvSpPr>
          <p:cNvPr id="3" name="Título 2"/>
          <p:cNvSpPr>
            <a:spLocks noGrp="1"/>
          </p:cNvSpPr>
          <p:nvPr>
            <p:ph type="title"/>
          </p:nvPr>
        </p:nvSpPr>
        <p:spPr/>
        <p:txBody>
          <a:bodyPr/>
          <a:lstStyle/>
          <a:p>
            <a:pPr algn="ctr"/>
            <a:r>
              <a:rPr lang="pt-BR" dirty="0" smtClean="0"/>
              <a:t>Escolas e Creches</a:t>
            </a:r>
            <a:endParaRPr lang="pt-BR"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a:bodyPr>
          <a:lstStyle/>
          <a:p>
            <a:pPr algn="just">
              <a:buNone/>
            </a:pPr>
            <a:endParaRPr lang="pt-BR" dirty="0" smtClean="0"/>
          </a:p>
          <a:p>
            <a:pPr algn="just">
              <a:buNone/>
            </a:pPr>
            <a:r>
              <a:rPr lang="pt-BR" dirty="0" smtClean="0"/>
              <a:t>Deve ser aplicado sobre a receita bruta o percentual de 8% quando decorra da prestação de serviços de guindastes que integrem obrigatoriamente um contrato de transporte, e seja auferida exclusivamente em função do serviço de transporte contratado e 32%, quando decorra da prestação de serviços de guindastes que não integrem um contrato de transporte ou da locação dos referidos equipamentos.</a:t>
            </a:r>
          </a:p>
          <a:p>
            <a:pPr algn="just">
              <a:buNone/>
            </a:pPr>
            <a:r>
              <a:rPr lang="pt-BR" dirty="0" smtClean="0"/>
              <a:t>(Decisão n° 99/1998 da 8ª RF)</a:t>
            </a:r>
          </a:p>
          <a:p>
            <a:endParaRPr lang="pt-BR" dirty="0"/>
          </a:p>
        </p:txBody>
      </p:sp>
      <p:sp>
        <p:nvSpPr>
          <p:cNvPr id="3" name="Título 2"/>
          <p:cNvSpPr>
            <a:spLocks noGrp="1"/>
          </p:cNvSpPr>
          <p:nvPr>
            <p:ph type="title"/>
          </p:nvPr>
        </p:nvSpPr>
        <p:spPr/>
        <p:txBody>
          <a:bodyPr>
            <a:normAutofit/>
          </a:bodyPr>
          <a:lstStyle/>
          <a:p>
            <a:pPr algn="ctr"/>
            <a:r>
              <a:rPr lang="pt-BR" sz="2800" dirty="0" smtClean="0"/>
              <a:t>Prestação de serviços com guindaste e locação de guindaste</a:t>
            </a:r>
            <a:endParaRPr lang="pt-BR" sz="28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10000"/>
          </a:bodyPr>
          <a:lstStyle/>
          <a:p>
            <a:pPr algn="just">
              <a:buNone/>
            </a:pPr>
            <a:r>
              <a:rPr lang="pt-BR" dirty="0" smtClean="0"/>
              <a:t>Desde 01.01.2009, para efeito de determinação da base de cálculo do IRPJ e da Contribuição Social, tributada com base no lucro presumido, aplicam-se sobre a receita bruta decorrente da prestação de serviços de fisioterapia e </a:t>
            </a:r>
            <a:r>
              <a:rPr lang="pt-BR" dirty="0" err="1" smtClean="0"/>
              <a:t>fonoaudiologia</a:t>
            </a:r>
            <a:r>
              <a:rPr lang="pt-BR" dirty="0" smtClean="0"/>
              <a:t> os percentuais de 8% e 12%, respectivamente, desde que a prestadora desses serviços seja organizada sob a forma de sociedade empresária (de direito ou de fato) e atenda às normas da </a:t>
            </a:r>
            <a:r>
              <a:rPr lang="pt-BR" dirty="0" err="1" smtClean="0"/>
              <a:t>Anvisa</a:t>
            </a:r>
            <a:r>
              <a:rPr lang="pt-BR" dirty="0" smtClean="0"/>
              <a:t>.</a:t>
            </a:r>
          </a:p>
          <a:p>
            <a:pPr algn="just">
              <a:buNone/>
            </a:pPr>
            <a:r>
              <a:rPr lang="pt-BR" dirty="0" smtClean="0"/>
              <a:t>Na hipótese de não atendimento desses requisitos, o percentual será de 32% para ambos os casos.</a:t>
            </a:r>
          </a:p>
          <a:p>
            <a:pPr algn="just">
              <a:buNone/>
            </a:pPr>
            <a:r>
              <a:rPr lang="pt-BR" dirty="0" smtClean="0"/>
              <a:t>(Solução de Consulta </a:t>
            </a:r>
            <a:r>
              <a:rPr lang="pt-BR" dirty="0" err="1" smtClean="0"/>
              <a:t>Cosit</a:t>
            </a:r>
            <a:r>
              <a:rPr lang="pt-BR" dirty="0" smtClean="0"/>
              <a:t>  60/2013)</a:t>
            </a:r>
            <a:endParaRPr lang="pt-BR" dirty="0"/>
          </a:p>
        </p:txBody>
      </p:sp>
      <p:sp>
        <p:nvSpPr>
          <p:cNvPr id="3" name="Título 2"/>
          <p:cNvSpPr>
            <a:spLocks noGrp="1"/>
          </p:cNvSpPr>
          <p:nvPr>
            <p:ph type="title"/>
          </p:nvPr>
        </p:nvSpPr>
        <p:spPr/>
        <p:txBody>
          <a:bodyPr>
            <a:normAutofit/>
          </a:bodyPr>
          <a:lstStyle/>
          <a:p>
            <a:pPr algn="ctr"/>
            <a:r>
              <a:rPr lang="pt-BR" sz="3200" dirty="0" smtClean="0"/>
              <a:t>Serviços de fisioterapia e </a:t>
            </a:r>
            <a:r>
              <a:rPr lang="pt-BR" sz="3200" dirty="0" err="1" smtClean="0"/>
              <a:t>fonoaudiologia</a:t>
            </a:r>
            <a:endParaRPr lang="pt-BR" sz="32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marL="624078" indent="-514350" algn="just">
              <a:buNone/>
            </a:pPr>
            <a:r>
              <a:rPr lang="pt-BR" dirty="0" smtClean="0"/>
              <a:t>  </a:t>
            </a:r>
            <a:r>
              <a:rPr lang="pt-BR" b="1" dirty="0" smtClean="0"/>
              <a:t>8% sobre a receita bruta auferida:</a:t>
            </a:r>
          </a:p>
          <a:p>
            <a:pPr marL="624078" indent="-514350" algn="just">
              <a:buNone/>
            </a:pPr>
            <a:r>
              <a:rPr lang="pt-BR" dirty="0" smtClean="0"/>
              <a:t>- Nas atividades imobiliárias relativas a loteamento de terrenos, incorporação imobiliária, construção de prédios destinados à venda, bem como a venda de imóveis construídos ou adquiridos para revenda;</a:t>
            </a:r>
          </a:p>
          <a:p>
            <a:pPr marL="624078" indent="-514350" algn="just">
              <a:buNone/>
            </a:pPr>
            <a:r>
              <a:rPr lang="pt-BR" dirty="0" smtClean="0"/>
              <a:t>- Na atividade de construção por empreitada com emprego de todos os materiais indispensáveis à sua execução, sendo tais materiais incorporados à obra.</a:t>
            </a:r>
            <a:endParaRPr lang="pt-BR" dirty="0"/>
          </a:p>
        </p:txBody>
      </p:sp>
      <p:sp>
        <p:nvSpPr>
          <p:cNvPr id="3" name="Título 2"/>
          <p:cNvSpPr>
            <a:spLocks noGrp="1"/>
          </p:cNvSpPr>
          <p:nvPr>
            <p:ph type="title"/>
          </p:nvPr>
        </p:nvSpPr>
        <p:spPr/>
        <p:txBody>
          <a:bodyPr/>
          <a:lstStyle/>
          <a:p>
            <a:pPr algn="ctr"/>
            <a:r>
              <a:rPr lang="pt-BR" dirty="0" smtClean="0"/>
              <a:t>Construção civil</a:t>
            </a:r>
            <a:endParaRPr lang="pt-B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600200"/>
            <a:ext cx="8229600" cy="4900634"/>
          </a:xfrm>
        </p:spPr>
        <p:txBody>
          <a:bodyPr>
            <a:normAutofit lnSpcReduction="10000"/>
          </a:bodyPr>
          <a:lstStyle/>
          <a:p>
            <a:pPr algn="just">
              <a:buNone/>
            </a:pPr>
            <a:endParaRPr lang="pt-BR" sz="2400" dirty="0" smtClean="0"/>
          </a:p>
          <a:p>
            <a:pPr algn="just">
              <a:buNone/>
            </a:pPr>
            <a:r>
              <a:rPr lang="pt-BR" sz="2400" dirty="0" smtClean="0"/>
              <a:t>e) Que no decorrer do ano calendário tenham pago imposto por estimativa;</a:t>
            </a:r>
          </a:p>
          <a:p>
            <a:pPr algn="just">
              <a:buNone/>
            </a:pPr>
            <a:r>
              <a:rPr lang="pt-BR" sz="2400" dirty="0" smtClean="0"/>
              <a:t>f) Que explorem atividades de </a:t>
            </a:r>
            <a:r>
              <a:rPr lang="pt-BR" sz="2400" dirty="0" err="1" smtClean="0"/>
              <a:t>factoring</a:t>
            </a:r>
            <a:r>
              <a:rPr lang="pt-BR" sz="2400" dirty="0" smtClean="0"/>
              <a:t>;</a:t>
            </a:r>
          </a:p>
          <a:p>
            <a:pPr algn="just">
              <a:buNone/>
            </a:pPr>
            <a:r>
              <a:rPr lang="pt-BR" sz="2400" dirty="0" smtClean="0"/>
              <a:t>g) Que exerçam atividades de compra e venda, loteamento, incorporação e construção de imóveis, enquanto não concluídas as operações imobiliárias para as quais haja registro de custo orçado;</a:t>
            </a:r>
          </a:p>
          <a:p>
            <a:pPr algn="just">
              <a:buNone/>
            </a:pPr>
            <a:r>
              <a:rPr lang="pt-BR" sz="2400" dirty="0" smtClean="0"/>
              <a:t>h) Que explorem as atividades de securitização de créditos imobiliários, financeiros e do agronegócio, inclusive as atividades de compras de direitos creditórios, ainda que se destinem à formação de lastro de valores mobiliários (securitização).</a:t>
            </a:r>
          </a:p>
        </p:txBody>
      </p:sp>
      <p:sp>
        <p:nvSpPr>
          <p:cNvPr id="2" name="Título 1"/>
          <p:cNvSpPr>
            <a:spLocks noGrp="1"/>
          </p:cNvSpPr>
          <p:nvPr>
            <p:ph type="title"/>
          </p:nvPr>
        </p:nvSpPr>
        <p:spPr/>
        <p:txBody>
          <a:bodyPr>
            <a:normAutofit fontScale="90000"/>
          </a:bodyPr>
          <a:lstStyle/>
          <a:p>
            <a:pPr algn="ctr"/>
            <a:r>
              <a:rPr lang="pt-BR" b="1" dirty="0" smtClean="0"/>
              <a:t>Pessoas Jurídicas obrigadas à tributação pelo Lucro Real</a:t>
            </a:r>
            <a:endParaRPr lang="pt-BR"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lgn="just">
              <a:buNone/>
            </a:pPr>
            <a:r>
              <a:rPr lang="pt-BR" b="1" dirty="0" smtClean="0"/>
              <a:t>32% sobre a receita bruta auferida:</a:t>
            </a:r>
          </a:p>
          <a:p>
            <a:pPr algn="just">
              <a:buNone/>
            </a:pPr>
            <a:r>
              <a:rPr lang="pt-BR" dirty="0" smtClean="0"/>
              <a:t>- Nas atividades de construção por administração ou por empreitada unicamente de mão de obra ou com emprego parcial de materiais;</a:t>
            </a:r>
          </a:p>
          <a:p>
            <a:pPr algn="just">
              <a:buNone/>
            </a:pPr>
            <a:r>
              <a:rPr lang="pt-BR" dirty="0" smtClean="0"/>
              <a:t>- Nas atividades de construção, recuperação, reforma, ampliação ou melhoramento de </a:t>
            </a:r>
            <a:r>
              <a:rPr lang="pt-BR" dirty="0" err="1" smtClean="0"/>
              <a:t>infraestrutura</a:t>
            </a:r>
            <a:r>
              <a:rPr lang="pt-BR" dirty="0" smtClean="0"/>
              <a:t>, no caso de contratos de concessão de serviços públicos, independentemente do emprego parcial ou total de materiais.</a:t>
            </a:r>
            <a:endParaRPr lang="pt-BR" dirty="0"/>
          </a:p>
        </p:txBody>
      </p:sp>
      <p:sp>
        <p:nvSpPr>
          <p:cNvPr id="3" name="Título 2"/>
          <p:cNvSpPr>
            <a:spLocks noGrp="1"/>
          </p:cNvSpPr>
          <p:nvPr>
            <p:ph type="title"/>
          </p:nvPr>
        </p:nvSpPr>
        <p:spPr/>
        <p:txBody>
          <a:bodyPr/>
          <a:lstStyle/>
          <a:p>
            <a:pPr algn="ctr"/>
            <a:r>
              <a:rPr lang="pt-BR" dirty="0" smtClean="0"/>
              <a:t>Construção civil</a:t>
            </a:r>
            <a:endParaRPr lang="pt-BR"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endParaRPr lang="pt-BR" dirty="0" smtClean="0"/>
          </a:p>
          <a:p>
            <a:pPr algn="just">
              <a:buNone/>
            </a:pPr>
            <a:r>
              <a:rPr lang="pt-BR" dirty="0" smtClean="0"/>
              <a:t>A receita bruta auferida pela pessoa jurídica decorrente da prestação de serviços em geral, como limpeza e locação de mão de obra, ainda que sejam fornecidos os materiais, está sujeita à aplicação do percentual de 32%.</a:t>
            </a:r>
          </a:p>
          <a:p>
            <a:pPr algn="just">
              <a:buNone/>
            </a:pPr>
            <a:endParaRPr lang="pt-BR" dirty="0" smtClean="0"/>
          </a:p>
          <a:p>
            <a:pPr algn="just">
              <a:buNone/>
            </a:pPr>
            <a:r>
              <a:rPr lang="pt-BR" dirty="0" smtClean="0"/>
              <a:t>(IN RFB 1515/2014; IN RFB 1556/2015)</a:t>
            </a:r>
            <a:endParaRPr lang="pt-BR" dirty="0"/>
          </a:p>
        </p:txBody>
      </p:sp>
      <p:sp>
        <p:nvSpPr>
          <p:cNvPr id="3" name="Título 2"/>
          <p:cNvSpPr>
            <a:spLocks noGrp="1"/>
          </p:cNvSpPr>
          <p:nvPr>
            <p:ph type="title"/>
          </p:nvPr>
        </p:nvSpPr>
        <p:spPr/>
        <p:txBody>
          <a:bodyPr>
            <a:normAutofit fontScale="90000"/>
          </a:bodyPr>
          <a:lstStyle/>
          <a:p>
            <a:r>
              <a:rPr lang="pt-BR" dirty="0" smtClean="0"/>
              <a:t>Limpeza e locação de mão de obra</a:t>
            </a:r>
            <a:endParaRPr lang="pt-BR"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a:buNone/>
            </a:pPr>
            <a:r>
              <a:rPr lang="pt-BR" dirty="0" smtClean="0"/>
              <a:t>	</a:t>
            </a:r>
          </a:p>
          <a:p>
            <a:pPr algn="just">
              <a:buNone/>
            </a:pPr>
            <a:r>
              <a:rPr lang="pt-BR" dirty="0" smtClean="0"/>
              <a:t>	O imposto devido em cada mês deverá ser pago até o último dia útil do mês </a:t>
            </a:r>
            <a:r>
              <a:rPr lang="pt-BR" dirty="0" err="1" smtClean="0"/>
              <a:t>subsequente</a:t>
            </a:r>
            <a:r>
              <a:rPr lang="pt-BR" dirty="0" smtClean="0"/>
              <a:t> ao mês de apuração.</a:t>
            </a:r>
          </a:p>
          <a:p>
            <a:pPr algn="just">
              <a:buNone/>
            </a:pPr>
            <a:r>
              <a:rPr lang="pt-BR" dirty="0" smtClean="0"/>
              <a:t>	</a:t>
            </a:r>
          </a:p>
          <a:p>
            <a:pPr>
              <a:buNone/>
            </a:pPr>
            <a:r>
              <a:rPr lang="pt-BR" dirty="0" smtClean="0"/>
              <a:t>	(Artigo 858 do RIR/99)</a:t>
            </a:r>
            <a:endParaRPr lang="pt-BR" dirty="0"/>
          </a:p>
        </p:txBody>
      </p:sp>
      <p:sp>
        <p:nvSpPr>
          <p:cNvPr id="2" name="Título 1"/>
          <p:cNvSpPr>
            <a:spLocks noGrp="1"/>
          </p:cNvSpPr>
          <p:nvPr>
            <p:ph type="title"/>
          </p:nvPr>
        </p:nvSpPr>
        <p:spPr/>
        <p:txBody>
          <a:bodyPr>
            <a:normAutofit/>
          </a:bodyPr>
          <a:lstStyle/>
          <a:p>
            <a:r>
              <a:rPr lang="pt-BR" sz="3200" b="1" dirty="0" smtClean="0"/>
              <a:t>Prazo de pagamento do Imposto Mensal</a:t>
            </a:r>
            <a:endParaRPr lang="pt-BR" sz="3200" b="1"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a:buNone/>
            </a:pPr>
            <a:r>
              <a:rPr lang="pt-BR" dirty="0" smtClean="0"/>
              <a:t>	</a:t>
            </a:r>
          </a:p>
          <a:p>
            <a:pPr algn="just">
              <a:buNone/>
            </a:pPr>
            <a:r>
              <a:rPr lang="pt-BR" dirty="0" smtClean="0"/>
              <a:t>	</a:t>
            </a:r>
          </a:p>
          <a:p>
            <a:pPr algn="just">
              <a:buNone/>
            </a:pPr>
            <a:r>
              <a:rPr lang="pt-BR" dirty="0" smtClean="0"/>
              <a:t>Se o imposto mensal a pagar for inferior a R$ 10,00, deverá ser adicionado ao imposto devido em mês </a:t>
            </a:r>
            <a:r>
              <a:rPr lang="pt-BR" dirty="0" err="1" smtClean="0"/>
              <a:t>subsequente</a:t>
            </a:r>
            <a:r>
              <a:rPr lang="pt-BR" dirty="0" smtClean="0"/>
              <a:t>, até que o valor total seja igual ou superior a R$ 10,00.</a:t>
            </a:r>
          </a:p>
          <a:p>
            <a:pPr algn="just">
              <a:buNone/>
            </a:pPr>
            <a:r>
              <a:rPr lang="pt-BR" dirty="0" smtClean="0"/>
              <a:t>   Deverá ser pago no prazo para o pagamento do imposto devido no mês em que esse limite for atingido, sem acréscimo moratório.</a:t>
            </a:r>
            <a:endParaRPr lang="pt-BR" dirty="0"/>
          </a:p>
        </p:txBody>
      </p:sp>
      <p:sp>
        <p:nvSpPr>
          <p:cNvPr id="2" name="Título 1"/>
          <p:cNvSpPr>
            <a:spLocks noGrp="1"/>
          </p:cNvSpPr>
          <p:nvPr>
            <p:ph type="title"/>
          </p:nvPr>
        </p:nvSpPr>
        <p:spPr>
          <a:xfrm>
            <a:off x="457200" y="571480"/>
            <a:ext cx="8229600" cy="1214446"/>
          </a:xfrm>
        </p:spPr>
        <p:txBody>
          <a:bodyPr>
            <a:normAutofit fontScale="90000"/>
          </a:bodyPr>
          <a:lstStyle/>
          <a:p>
            <a:r>
              <a:rPr lang="pt-BR" b="1" dirty="0" smtClean="0"/>
              <a:t/>
            </a:r>
            <a:br>
              <a:rPr lang="pt-BR" b="1" dirty="0" smtClean="0"/>
            </a:br>
            <a:r>
              <a:rPr lang="pt-BR" b="1" dirty="0" smtClean="0"/>
              <a:t>Imposto apurado de valor inferior a R$ 10,00</a:t>
            </a:r>
            <a:br>
              <a:rPr lang="pt-BR" b="1" dirty="0" smtClean="0"/>
            </a:br>
            <a:endParaRPr lang="pt-BR" b="1"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algn="just">
              <a:buNone/>
            </a:pPr>
            <a:r>
              <a:rPr lang="pt-BR" dirty="0" smtClean="0"/>
              <a:t>	O imposto de renda pago mensalmente, será recuperado no final do ano.</a:t>
            </a:r>
          </a:p>
          <a:p>
            <a:pPr algn="just">
              <a:buNone/>
            </a:pPr>
            <a:r>
              <a:rPr lang="pt-BR" dirty="0" smtClean="0"/>
              <a:t>    Será contabilizado em conta do ativo circulante em Imposto a Recuperar.</a:t>
            </a:r>
          </a:p>
          <a:p>
            <a:pPr algn="just">
              <a:buNone/>
            </a:pPr>
            <a:r>
              <a:rPr lang="pt-BR" dirty="0" smtClean="0"/>
              <a:t>    No final do exercício contabiliza-se a Provisão para Imposto de Renda no passivo circulante.</a:t>
            </a:r>
          </a:p>
          <a:p>
            <a:pPr algn="just">
              <a:buNone/>
            </a:pPr>
            <a:r>
              <a:rPr lang="pt-BR" dirty="0" smtClean="0"/>
              <a:t>    Fazer a confrontação do ativo e passivo, para definição do saldo se à pagar ou à recuperar.</a:t>
            </a:r>
            <a:endParaRPr lang="pt-BR" dirty="0"/>
          </a:p>
        </p:txBody>
      </p:sp>
      <p:sp>
        <p:nvSpPr>
          <p:cNvPr id="2" name="Título 1"/>
          <p:cNvSpPr>
            <a:spLocks noGrp="1"/>
          </p:cNvSpPr>
          <p:nvPr>
            <p:ph type="title"/>
          </p:nvPr>
        </p:nvSpPr>
        <p:spPr/>
        <p:txBody>
          <a:bodyPr>
            <a:normAutofit fontScale="90000"/>
          </a:bodyPr>
          <a:lstStyle/>
          <a:p>
            <a:pPr algn="ctr"/>
            <a:r>
              <a:rPr lang="pt-BR" b="1" dirty="0" smtClean="0"/>
              <a:t>Contabilização do IRPJ estimado</a:t>
            </a:r>
            <a:endParaRPr lang="pt-BR" b="1"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r>
              <a:rPr lang="pt-BR" dirty="0" smtClean="0"/>
              <a:t>Resultando saldo a recolher (ficará no passivo circulante) ou saldo a recuperar (ativo circulante).</a:t>
            </a:r>
          </a:p>
          <a:p>
            <a:pPr>
              <a:buNone/>
            </a:pPr>
            <a:endParaRPr lang="pt-BR" dirty="0" smtClean="0"/>
          </a:p>
          <a:p>
            <a:pPr>
              <a:buNone/>
            </a:pPr>
            <a:r>
              <a:rPr lang="pt-BR" dirty="0" smtClean="0"/>
              <a:t>A diferença apurada no encerramento do ano-calendário em 31 de dezembro de cada ano, será paga até 31 de março do ano seguinte, se devedor ou compensada com o imposto a ser pago no ano seguinte, se credor.</a:t>
            </a:r>
            <a:endParaRPr lang="pt-BR" dirty="0"/>
          </a:p>
        </p:txBody>
      </p:sp>
      <p:sp>
        <p:nvSpPr>
          <p:cNvPr id="3" name="Título 2"/>
          <p:cNvSpPr>
            <a:spLocks noGrp="1"/>
          </p:cNvSpPr>
          <p:nvPr>
            <p:ph type="title"/>
          </p:nvPr>
        </p:nvSpPr>
        <p:spPr/>
        <p:txBody>
          <a:bodyPr>
            <a:normAutofit fontScale="90000"/>
          </a:bodyPr>
          <a:lstStyle/>
          <a:p>
            <a:pPr algn="ctr"/>
            <a:r>
              <a:rPr lang="pt-BR" dirty="0" smtClean="0"/>
              <a:t>Contabilização do IRPJ estimado</a:t>
            </a:r>
            <a:endParaRPr lang="pt-BR"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20000"/>
          </a:bodyPr>
          <a:lstStyle/>
          <a:p>
            <a:pPr algn="just">
              <a:buNone/>
            </a:pPr>
            <a:r>
              <a:rPr lang="pt-BR" sz="2400" dirty="0" smtClean="0"/>
              <a:t>- Os rendimentos de aplicações financeiras de renda fixa, submetidos a incidência do </a:t>
            </a:r>
            <a:r>
              <a:rPr lang="pt-BR" sz="2400" dirty="0" err="1" smtClean="0"/>
              <a:t>IRRFonte</a:t>
            </a:r>
            <a:r>
              <a:rPr lang="pt-BR" sz="2400" dirty="0" smtClean="0"/>
              <a:t>;</a:t>
            </a:r>
          </a:p>
          <a:p>
            <a:pPr algn="just">
              <a:buFontTx/>
              <a:buChar char="-"/>
            </a:pPr>
            <a:r>
              <a:rPr lang="pt-BR" sz="2400" dirty="0" smtClean="0"/>
              <a:t>Os ganhos líquidos auferidos em operações financeiras de renda variável, se submetidos à tributação mensal separadamente;</a:t>
            </a:r>
          </a:p>
          <a:p>
            <a:pPr algn="just">
              <a:buFontTx/>
              <a:buChar char="-"/>
            </a:pPr>
            <a:r>
              <a:rPr lang="pt-BR" sz="2400" dirty="0" smtClean="0"/>
              <a:t>O resultado positivo da avaliação de investimentos pela equivalência patrimonial;</a:t>
            </a:r>
          </a:p>
          <a:p>
            <a:pPr algn="just">
              <a:buFontTx/>
              <a:buChar char="-"/>
            </a:pPr>
            <a:r>
              <a:rPr lang="pt-BR" sz="2400" dirty="0" smtClean="0"/>
              <a:t>As recuperações de créditos que não representem ingressos de novas receitas;</a:t>
            </a:r>
          </a:p>
          <a:p>
            <a:pPr algn="just">
              <a:buFontTx/>
              <a:buChar char="-"/>
            </a:pPr>
            <a:r>
              <a:rPr lang="pt-BR" sz="2400" dirty="0" smtClean="0"/>
              <a:t>A reversão de saldo de provisões anteriormente constituídas;</a:t>
            </a:r>
          </a:p>
          <a:p>
            <a:pPr algn="just">
              <a:buFontTx/>
              <a:buChar char="-"/>
            </a:pPr>
            <a:r>
              <a:rPr lang="pt-BR" sz="2400" dirty="0" smtClean="0"/>
              <a:t>Os juros sobre capital próprio;</a:t>
            </a:r>
          </a:p>
          <a:p>
            <a:pPr algn="just">
              <a:buNone/>
            </a:pPr>
            <a:r>
              <a:rPr lang="pt-BR" sz="2400" dirty="0" smtClean="0"/>
              <a:t>- Os lucros e os dividendos recebidos de participações societárias avaliadas pelo custo de aquisição em empresas domiciliadas no país.</a:t>
            </a:r>
            <a:endParaRPr lang="pt-BR" sz="2400" dirty="0"/>
          </a:p>
        </p:txBody>
      </p:sp>
      <p:sp>
        <p:nvSpPr>
          <p:cNvPr id="3" name="Título 2"/>
          <p:cNvSpPr>
            <a:spLocks noGrp="1"/>
          </p:cNvSpPr>
          <p:nvPr>
            <p:ph type="title"/>
          </p:nvPr>
        </p:nvSpPr>
        <p:spPr/>
        <p:txBody>
          <a:bodyPr>
            <a:normAutofit/>
          </a:bodyPr>
          <a:lstStyle/>
          <a:p>
            <a:pPr algn="ctr"/>
            <a:r>
              <a:rPr lang="pt-BR" sz="3200" dirty="0" smtClean="0"/>
              <a:t>Não entram na base de cálculo do imposto mensal estimado</a:t>
            </a:r>
            <a:endParaRPr lang="pt-BR" sz="32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FontTx/>
              <a:buChar char="-"/>
            </a:pPr>
            <a:r>
              <a:rPr lang="pt-BR" dirty="0" smtClean="0"/>
              <a:t>As receitas decorrentes de valores em espécie pagos ou creditados pelos Estados, Distrito Federal e Municípios, relativos ao ICMS e ao ISS, no âmbito de programas de concessão de crédito voltados ao estímulo à solicitação de documento fiscal na aquisição de mercadorias e serviços.</a:t>
            </a:r>
          </a:p>
          <a:p>
            <a:pPr algn="just">
              <a:buFontTx/>
              <a:buChar char="-"/>
            </a:pPr>
            <a:endParaRPr lang="pt-BR" dirty="0" smtClean="0"/>
          </a:p>
          <a:p>
            <a:pPr algn="just">
              <a:buNone/>
            </a:pPr>
            <a:r>
              <a:rPr lang="pt-BR" dirty="0" smtClean="0"/>
              <a:t>(RIR/99, art.225,§ 1°; IN SRF 93/97 art.7°)</a:t>
            </a:r>
          </a:p>
        </p:txBody>
      </p:sp>
      <p:sp>
        <p:nvSpPr>
          <p:cNvPr id="3" name="Título 2"/>
          <p:cNvSpPr>
            <a:spLocks noGrp="1"/>
          </p:cNvSpPr>
          <p:nvPr>
            <p:ph type="title"/>
          </p:nvPr>
        </p:nvSpPr>
        <p:spPr/>
        <p:txBody>
          <a:bodyPr>
            <a:normAutofit/>
          </a:bodyPr>
          <a:lstStyle/>
          <a:p>
            <a:pPr algn="ctr"/>
            <a:r>
              <a:rPr lang="pt-BR" sz="3200" dirty="0" smtClean="0"/>
              <a:t>Não entram na base de cálculo do imposto mensal estimado</a:t>
            </a:r>
            <a:endParaRPr lang="pt-BR" sz="32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lgn="just">
              <a:buNone/>
            </a:pPr>
            <a:r>
              <a:rPr lang="pt-BR" dirty="0" smtClean="0"/>
              <a:t>O ganho proveniente de compra vantajosa que integrará a base de cálculo do imposto no mês em que houver a alienação ou baixa do investimento.</a:t>
            </a:r>
          </a:p>
          <a:p>
            <a:pPr algn="just">
              <a:buNone/>
            </a:pPr>
            <a:endParaRPr lang="pt-BR" dirty="0" smtClean="0"/>
          </a:p>
          <a:p>
            <a:pPr algn="just">
              <a:buNone/>
            </a:pPr>
            <a:r>
              <a:rPr lang="pt-BR" dirty="0" smtClean="0"/>
              <a:t>Esse ganho corresponde ao excesso do valor justo dos ativos líquidos da investida, na proporção da participação adquirida, em relação ao custo de aquisição de investimento.</a:t>
            </a:r>
          </a:p>
          <a:p>
            <a:pPr algn="just">
              <a:buNone/>
            </a:pPr>
            <a:r>
              <a:rPr lang="pt-BR" dirty="0" smtClean="0"/>
              <a:t>(IN 1515/2014, art.92,§ 9°)</a:t>
            </a:r>
            <a:endParaRPr lang="pt-BR" dirty="0"/>
          </a:p>
        </p:txBody>
      </p:sp>
      <p:sp>
        <p:nvSpPr>
          <p:cNvPr id="3" name="Título 2"/>
          <p:cNvSpPr>
            <a:spLocks noGrp="1"/>
          </p:cNvSpPr>
          <p:nvPr>
            <p:ph type="title"/>
          </p:nvPr>
        </p:nvSpPr>
        <p:spPr/>
        <p:txBody>
          <a:bodyPr>
            <a:normAutofit/>
          </a:bodyPr>
          <a:lstStyle/>
          <a:p>
            <a:pPr algn="ctr"/>
            <a:r>
              <a:rPr lang="pt-BR" sz="3200" dirty="0" smtClean="0"/>
              <a:t>Não entram na base de cálculo do imposto mensal estimado</a:t>
            </a:r>
            <a:endParaRPr lang="pt-BR" sz="32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algn="just">
              <a:buNone/>
            </a:pPr>
            <a:r>
              <a:rPr lang="pt-BR" dirty="0" smtClean="0"/>
              <a:t>	</a:t>
            </a:r>
          </a:p>
          <a:p>
            <a:pPr algn="just">
              <a:buNone/>
            </a:pPr>
            <a:r>
              <a:rPr lang="pt-BR" dirty="0" smtClean="0"/>
              <a:t>	As pessoas jurídicas que optarem pelo pagamento mensal do Imposto de Renda por estimativa podem, mediante levantamento de balanços ou balancetes periódicos:</a:t>
            </a:r>
          </a:p>
          <a:p>
            <a:pPr algn="just">
              <a:buNone/>
            </a:pPr>
            <a:r>
              <a:rPr lang="pt-BR" dirty="0" smtClean="0"/>
              <a:t>    - Suspender o pagamento do imposto mensal;</a:t>
            </a:r>
          </a:p>
          <a:p>
            <a:pPr algn="just">
              <a:buNone/>
            </a:pPr>
            <a:r>
              <a:rPr lang="pt-BR" dirty="0" smtClean="0"/>
              <a:t>    - Reduzir o pagamento do imposto mensal. </a:t>
            </a:r>
          </a:p>
          <a:p>
            <a:pPr>
              <a:buNone/>
            </a:pPr>
            <a:endParaRPr lang="pt-BR" dirty="0"/>
          </a:p>
        </p:txBody>
      </p:sp>
      <p:sp>
        <p:nvSpPr>
          <p:cNvPr id="2" name="Título 1"/>
          <p:cNvSpPr>
            <a:spLocks noGrp="1"/>
          </p:cNvSpPr>
          <p:nvPr>
            <p:ph type="title"/>
          </p:nvPr>
        </p:nvSpPr>
        <p:spPr/>
        <p:txBody>
          <a:bodyPr>
            <a:normAutofit fontScale="90000"/>
          </a:bodyPr>
          <a:lstStyle/>
          <a:p>
            <a:pPr algn="ctr"/>
            <a:r>
              <a:rPr lang="pt-BR" b="1" dirty="0" smtClean="0"/>
              <a:t>Suspensão ou Redução do pagamento mensal por estimativa</a:t>
            </a:r>
            <a:endParaRPr lang="pt-BR"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85000" lnSpcReduction="20000"/>
          </a:bodyPr>
          <a:lstStyle/>
          <a:p>
            <a:pPr algn="just">
              <a:buNone/>
            </a:pPr>
            <a:r>
              <a:rPr lang="pt-BR" dirty="0" smtClean="0"/>
              <a:t>As pessoas jurídicas que exploram atividades de compra e venda, loteamento, incorporação e construção de imóveis, a partir ao ano-calendário de 1999, foram autorizadas a optar pelo lucro presumido.</a:t>
            </a:r>
          </a:p>
          <a:p>
            <a:pPr algn="just">
              <a:buNone/>
            </a:pPr>
            <a:endParaRPr lang="pt-BR" dirty="0" smtClean="0"/>
          </a:p>
          <a:p>
            <a:pPr algn="just">
              <a:buNone/>
            </a:pPr>
            <a:r>
              <a:rPr lang="pt-BR" dirty="0" smtClean="0"/>
              <a:t>Porém, se essas empresas, submetidas à tributação pelo lucro real, houverem computado custo orçado de imóveis vendidos antes do término das obras não poderão optar pela tributação pelo lucro presumido enquanto não forem concluídas as operações imobiliárias para as quais houver registro de custo orçado.</a:t>
            </a:r>
          </a:p>
          <a:p>
            <a:pPr algn="just">
              <a:buNone/>
            </a:pPr>
            <a:r>
              <a:rPr lang="pt-BR" dirty="0" smtClean="0"/>
              <a:t>(Lei 9.718/1998, IN SRF 25/1999)</a:t>
            </a:r>
            <a:endParaRPr lang="pt-BR" dirty="0"/>
          </a:p>
        </p:txBody>
      </p:sp>
      <p:sp>
        <p:nvSpPr>
          <p:cNvPr id="3" name="Título 2"/>
          <p:cNvSpPr>
            <a:spLocks noGrp="1"/>
          </p:cNvSpPr>
          <p:nvPr>
            <p:ph type="title"/>
          </p:nvPr>
        </p:nvSpPr>
        <p:spPr/>
        <p:txBody>
          <a:bodyPr>
            <a:normAutofit fontScale="90000"/>
          </a:bodyPr>
          <a:lstStyle/>
          <a:p>
            <a:pPr algn="ctr"/>
            <a:r>
              <a:rPr lang="pt-BR" dirty="0" smtClean="0"/>
              <a:t>Pessoas jurídicas obrigadas a tributação com base no lucro real</a:t>
            </a:r>
            <a:endParaRPr lang="pt-BR"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357298"/>
            <a:ext cx="8229600" cy="4768865"/>
          </a:xfrm>
        </p:spPr>
        <p:txBody>
          <a:bodyPr>
            <a:normAutofit fontScale="85000" lnSpcReduction="20000"/>
          </a:bodyPr>
          <a:lstStyle/>
          <a:p>
            <a:pPr>
              <a:buNone/>
            </a:pPr>
            <a:r>
              <a:rPr lang="pt-BR" dirty="0" smtClean="0"/>
              <a:t>    </a:t>
            </a:r>
          </a:p>
          <a:p>
            <a:pPr algn="just">
              <a:buNone/>
            </a:pPr>
            <a:r>
              <a:rPr lang="pt-BR" dirty="0" smtClean="0"/>
              <a:t> -	Os balanços ou balancetes levantados para fins de </a:t>
            </a:r>
            <a:r>
              <a:rPr lang="pt-BR" b="1" dirty="0" smtClean="0"/>
              <a:t>suspensão ou redução </a:t>
            </a:r>
            <a:r>
              <a:rPr lang="pt-BR" dirty="0" smtClean="0"/>
              <a:t>do Imposto de Renda devem abranger o período de 1° de Janeiro do ano calendário em curso (ou do dia de início de atividades, se dentro do ano em curso) até o último dia do mês cujo imposto se pretende suspender ou reduzir. </a:t>
            </a:r>
          </a:p>
          <a:p>
            <a:pPr algn="just">
              <a:buNone/>
            </a:pPr>
            <a:r>
              <a:rPr lang="pt-BR" dirty="0" smtClean="0"/>
              <a:t> -   Não se encerram as contas de resultado por ocasião do levantamento dos balanços ou balancetes, continuando acumular valores até 31 de dezembro. </a:t>
            </a:r>
          </a:p>
          <a:p>
            <a:pPr algn="just">
              <a:buNone/>
            </a:pPr>
            <a:r>
              <a:rPr lang="pt-BR" dirty="0" smtClean="0"/>
              <a:t> -   Não precisa adotar esse procedimento em todos os meses do ano, somente nos meses em que a empresa deseja </a:t>
            </a:r>
            <a:r>
              <a:rPr lang="pt-BR" b="1" dirty="0" smtClean="0"/>
              <a:t>suspender ou reduzir</a:t>
            </a:r>
            <a:r>
              <a:rPr lang="pt-BR" dirty="0" smtClean="0"/>
              <a:t> o pagamento do imposto mensal estimado.</a:t>
            </a:r>
          </a:p>
        </p:txBody>
      </p:sp>
      <p:sp>
        <p:nvSpPr>
          <p:cNvPr id="2" name="Título 1"/>
          <p:cNvSpPr>
            <a:spLocks noGrp="1"/>
          </p:cNvSpPr>
          <p:nvPr>
            <p:ph type="title"/>
          </p:nvPr>
        </p:nvSpPr>
        <p:spPr/>
        <p:txBody>
          <a:bodyPr>
            <a:normAutofit fontScale="90000"/>
          </a:bodyPr>
          <a:lstStyle/>
          <a:p>
            <a:pPr algn="ctr"/>
            <a:r>
              <a:rPr lang="pt-BR" b="1" dirty="0" smtClean="0"/>
              <a:t>Balanços ou Balancetes de Suspensão ou Redução</a:t>
            </a:r>
            <a:endParaRPr lang="pt-BR" b="1"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lgn="just">
              <a:buNone/>
            </a:pPr>
            <a:r>
              <a:rPr lang="pt-BR" dirty="0" smtClean="0"/>
              <a:t>O balanço ou balancete para efeito de determinação do resultado do período em curso, será:</a:t>
            </a:r>
          </a:p>
          <a:p>
            <a:pPr marL="624078" indent="-514350" algn="just">
              <a:buNone/>
            </a:pPr>
            <a:r>
              <a:rPr lang="pt-BR" dirty="0" smtClean="0"/>
              <a:t>a) Levantado com observância das disposições contidas nas leis comerciais e fiscais;</a:t>
            </a:r>
          </a:p>
          <a:p>
            <a:pPr marL="624078" indent="-514350" algn="just">
              <a:buNone/>
            </a:pPr>
            <a:r>
              <a:rPr lang="pt-BR" dirty="0" smtClean="0"/>
              <a:t>b) Transcrito no livro Diário ou no </a:t>
            </a:r>
            <a:r>
              <a:rPr lang="pt-BR" dirty="0" err="1" smtClean="0"/>
              <a:t>Lalur</a:t>
            </a:r>
            <a:r>
              <a:rPr lang="pt-BR" dirty="0" smtClean="0"/>
              <a:t>, porém, deve ser observado que a transcrição será dispensada no caso em que o contribuinte tenha apresentado a Escrituração Contábil Digital (ECD), nos termos da IN RFB 1420/2013. </a:t>
            </a:r>
            <a:endParaRPr lang="pt-BR" dirty="0"/>
          </a:p>
        </p:txBody>
      </p:sp>
      <p:sp>
        <p:nvSpPr>
          <p:cNvPr id="3" name="Título 2"/>
          <p:cNvSpPr>
            <a:spLocks noGrp="1"/>
          </p:cNvSpPr>
          <p:nvPr>
            <p:ph type="title"/>
          </p:nvPr>
        </p:nvSpPr>
        <p:spPr/>
        <p:txBody>
          <a:bodyPr>
            <a:normAutofit fontScale="90000"/>
          </a:bodyPr>
          <a:lstStyle/>
          <a:p>
            <a:pPr algn="ctr"/>
            <a:r>
              <a:rPr lang="pt-BR" dirty="0" smtClean="0"/>
              <a:t>Balanços ou Balancetes de Suspensão ou Redução</a:t>
            </a:r>
            <a:endParaRPr lang="pt-BR"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a:bodyPr>
          <a:lstStyle/>
          <a:p>
            <a:pPr marL="109728" indent="0" algn="just">
              <a:buNone/>
            </a:pPr>
            <a:r>
              <a:rPr lang="pt-BR" dirty="0" smtClean="0"/>
              <a:t>- Dispensada a escrituração do Livro Registro de Inventário mensalmente. (IN 1515/2014)</a:t>
            </a:r>
          </a:p>
          <a:p>
            <a:pPr marL="109728" indent="0" algn="just">
              <a:buNone/>
            </a:pPr>
            <a:r>
              <a:rPr lang="pt-BR" dirty="0" smtClean="0"/>
              <a:t>- Balanços ou balancetes levantados para fins de suspensão ou redução do Imposto de Renda deverão ser transcritos no Livro Diário até o último dia útil do mês seguinte àquele a que se referir o imposto suspenso ou reduzido.</a:t>
            </a:r>
          </a:p>
          <a:p>
            <a:pPr algn="just">
              <a:buNone/>
            </a:pPr>
            <a:r>
              <a:rPr lang="pt-BR" dirty="0" smtClean="0"/>
              <a:t>- O resultado apurado deverá ser ajustado no LALUR, pelas adições, exclusões e compensações.</a:t>
            </a:r>
            <a:endParaRPr lang="pt-BR" dirty="0"/>
          </a:p>
        </p:txBody>
      </p:sp>
      <p:sp>
        <p:nvSpPr>
          <p:cNvPr id="2" name="Título 1"/>
          <p:cNvSpPr>
            <a:spLocks noGrp="1"/>
          </p:cNvSpPr>
          <p:nvPr>
            <p:ph type="title"/>
          </p:nvPr>
        </p:nvSpPr>
        <p:spPr/>
        <p:txBody>
          <a:bodyPr>
            <a:normAutofit fontScale="90000"/>
          </a:bodyPr>
          <a:lstStyle/>
          <a:p>
            <a:pPr algn="ctr"/>
            <a:r>
              <a:rPr lang="pt-BR" sz="4000" b="1" dirty="0" smtClean="0"/>
              <a:t>Suspensão ou redução do imposto</a:t>
            </a:r>
            <a:endParaRPr lang="pt-BR" sz="4000" b="1"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lgn="just">
              <a:buNone/>
            </a:pPr>
            <a:r>
              <a:rPr lang="pt-BR" dirty="0" smtClean="0"/>
              <a:t>A não escrituração do livro Diário e do </a:t>
            </a:r>
            <a:r>
              <a:rPr lang="pt-BR" dirty="0" err="1" smtClean="0"/>
              <a:t>Lalur</a:t>
            </a:r>
            <a:r>
              <a:rPr lang="pt-BR" dirty="0" smtClean="0"/>
              <a:t> até a data fixada para o pagamento do imposto do respectivo mês (último dia útil do mês </a:t>
            </a:r>
            <a:r>
              <a:rPr lang="pt-BR" dirty="0" err="1" smtClean="0"/>
              <a:t>subsequente</a:t>
            </a:r>
            <a:r>
              <a:rPr lang="pt-BR" dirty="0" smtClean="0"/>
              <a:t>), constatada pelo Fisco, implicará a desconsideração do balanço ou do balancete de suspensão ou redução, ficando a empresa sujeita à cobrança dos valores indevidamente suspensos ou reduzidos, com os acréscimos legais previstos na legislação.</a:t>
            </a:r>
          </a:p>
          <a:p>
            <a:pPr algn="just">
              <a:buNone/>
            </a:pPr>
            <a:r>
              <a:rPr lang="pt-BR" dirty="0" smtClean="0"/>
              <a:t>   (RIR/99 art.230; IN RFB 1.515/2014)</a:t>
            </a:r>
            <a:endParaRPr lang="pt-BR" dirty="0"/>
          </a:p>
        </p:txBody>
      </p:sp>
      <p:sp>
        <p:nvSpPr>
          <p:cNvPr id="3" name="Título 2"/>
          <p:cNvSpPr>
            <a:spLocks noGrp="1"/>
          </p:cNvSpPr>
          <p:nvPr>
            <p:ph type="title"/>
          </p:nvPr>
        </p:nvSpPr>
        <p:spPr/>
        <p:txBody>
          <a:bodyPr>
            <a:normAutofit fontScale="90000"/>
          </a:bodyPr>
          <a:lstStyle/>
          <a:p>
            <a:r>
              <a:rPr lang="pt-BR" dirty="0" smtClean="0"/>
              <a:t>Suspensão ou redução do imposto</a:t>
            </a:r>
            <a:endParaRPr lang="pt-BR"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marL="109728" indent="0" algn="just">
              <a:buNone/>
            </a:pPr>
            <a:r>
              <a:rPr lang="pt-BR" sz="2000" dirty="0" smtClean="0"/>
              <a:t>A cada balanço ou balancete levantado, deverá ser determinado um novo lucro real para o período em curso, desconsiderando as apurações em meses anteriores do mesmo ano-calendário.</a:t>
            </a:r>
          </a:p>
          <a:p>
            <a:pPr marL="109728" indent="0" algn="just">
              <a:buNone/>
            </a:pPr>
            <a:endParaRPr lang="pt-BR" sz="2000" dirty="0" smtClean="0"/>
          </a:p>
          <a:p>
            <a:pPr marL="109728" indent="0" algn="just">
              <a:buNone/>
            </a:pPr>
            <a:r>
              <a:rPr lang="pt-BR" sz="2000" dirty="0" smtClean="0"/>
              <a:t>As adições, as exclusões e as compensações computadas na apuração do lucro real correspondente aos balanços ou balancetes deverão constar, discriminadamente, na Parte A do LALUR.</a:t>
            </a:r>
          </a:p>
          <a:p>
            <a:pPr marL="109728" indent="0" algn="just">
              <a:buNone/>
            </a:pPr>
            <a:endParaRPr lang="pt-BR" sz="2000" dirty="0" smtClean="0"/>
          </a:p>
          <a:p>
            <a:pPr marL="109728" indent="0" algn="just">
              <a:buNone/>
            </a:pPr>
            <a:r>
              <a:rPr lang="pt-BR" sz="2000" dirty="0" smtClean="0"/>
              <a:t>Não caberá nenhum registro na Parte B do LALUR relativo a adições, exclusões ou compensações feitas na determinação do lucro real.</a:t>
            </a:r>
            <a:endParaRPr lang="pt-BR" sz="2000" dirty="0"/>
          </a:p>
        </p:txBody>
      </p:sp>
      <p:sp>
        <p:nvSpPr>
          <p:cNvPr id="3" name="Título 2"/>
          <p:cNvSpPr>
            <a:spLocks noGrp="1"/>
          </p:cNvSpPr>
          <p:nvPr>
            <p:ph type="title"/>
          </p:nvPr>
        </p:nvSpPr>
        <p:spPr/>
        <p:txBody>
          <a:bodyPr>
            <a:normAutofit/>
          </a:bodyPr>
          <a:lstStyle/>
          <a:p>
            <a:pPr algn="ctr"/>
            <a:r>
              <a:rPr lang="pt-BR" sz="2800" dirty="0" smtClean="0"/>
              <a:t>Suspensão ou redução do imposto</a:t>
            </a:r>
            <a:r>
              <a:rPr lang="pt-BR" sz="2800" dirty="0"/>
              <a:t/>
            </a:r>
            <a:br>
              <a:rPr lang="pt-BR" sz="2800" dirty="0"/>
            </a:br>
            <a:r>
              <a:rPr lang="pt-BR" sz="2800" dirty="0" smtClean="0"/>
              <a:t>Registros no LALUR</a:t>
            </a:r>
            <a:endParaRPr lang="pt-BR" sz="2800" dirty="0"/>
          </a:p>
        </p:txBody>
      </p:sp>
    </p:spTree>
    <p:extLst>
      <p:ext uri="{BB962C8B-B14F-4D97-AF65-F5344CB8AC3E}">
        <p14:creationId xmlns:p14="http://schemas.microsoft.com/office/powerpoint/2010/main" val="405437648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lgn="just">
              <a:buNone/>
            </a:pPr>
            <a:r>
              <a:rPr lang="pt-BR" dirty="0" smtClean="0"/>
              <a:t> Empresa teve a seguinte movimentação durante o ano calendário:</a:t>
            </a:r>
          </a:p>
          <a:p>
            <a:pPr lvl="0" algn="just"/>
            <a:r>
              <a:rPr lang="pt-BR" dirty="0" smtClean="0"/>
              <a:t>pagou por estimativa, nos meses de fevereiro a junho, o Imposto de Renda  devido nos meses de janeiro a maio, no valor total de R$ 72.000,00;</a:t>
            </a:r>
          </a:p>
          <a:p>
            <a:pPr lvl="0" algn="just"/>
            <a:r>
              <a:rPr lang="pt-BR" dirty="0" smtClean="0"/>
              <a:t>em 30 de junho, levantou um balanço com base no qual determinou o lucro real do período de 1º de janeiro a 30 de junho, no valor de R$ 380.000,00;</a:t>
            </a:r>
            <a:endParaRPr lang="pt-BR" dirty="0"/>
          </a:p>
        </p:txBody>
      </p:sp>
      <p:sp>
        <p:nvSpPr>
          <p:cNvPr id="3" name="Título 2"/>
          <p:cNvSpPr>
            <a:spLocks noGrp="1"/>
          </p:cNvSpPr>
          <p:nvPr>
            <p:ph type="title"/>
          </p:nvPr>
        </p:nvSpPr>
        <p:spPr/>
        <p:txBody>
          <a:bodyPr>
            <a:normAutofit/>
          </a:bodyPr>
          <a:lstStyle/>
          <a:p>
            <a:pPr algn="ctr"/>
            <a:r>
              <a:rPr lang="pt-BR" sz="3200" dirty="0" smtClean="0"/>
              <a:t>Suspensão IRPJ  - Exemplo</a:t>
            </a:r>
            <a:endParaRPr lang="pt-BR" sz="320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lvl="0"/>
            <a:endParaRPr lang="pt-BR" dirty="0" smtClean="0"/>
          </a:p>
          <a:p>
            <a:pPr lvl="0"/>
            <a:endParaRPr lang="pt-BR" dirty="0" smtClean="0"/>
          </a:p>
          <a:p>
            <a:pPr lvl="0" algn="just"/>
            <a:r>
              <a:rPr lang="pt-BR" dirty="0" smtClean="0"/>
              <a:t>sofreu retenção do Imposto de Renda na Fonte, no valor de R$ 12.000,00, sobre receitas computadas no lucro real apurado em 30 de junho e tem direito à dedução do incentivo do PAT, no limite máximo admitido (4% do imposto normal devido).</a:t>
            </a:r>
          </a:p>
        </p:txBody>
      </p:sp>
      <p:sp>
        <p:nvSpPr>
          <p:cNvPr id="3" name="Título 2"/>
          <p:cNvSpPr>
            <a:spLocks noGrp="1"/>
          </p:cNvSpPr>
          <p:nvPr>
            <p:ph type="title"/>
          </p:nvPr>
        </p:nvSpPr>
        <p:spPr/>
        <p:txBody>
          <a:bodyPr>
            <a:normAutofit/>
          </a:bodyPr>
          <a:lstStyle/>
          <a:p>
            <a:pPr algn="ctr"/>
            <a:r>
              <a:rPr lang="pt-BR" sz="3200" dirty="0" smtClean="0"/>
              <a:t>Suspensão IRPJ  - Exemplo</a:t>
            </a:r>
            <a:endParaRPr lang="pt-BR" sz="32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Autofit/>
          </a:bodyPr>
          <a:lstStyle/>
          <a:p>
            <a:pPr>
              <a:buNone/>
            </a:pPr>
            <a:r>
              <a:rPr lang="pt-BR" sz="1400" dirty="0" smtClean="0"/>
              <a:t>Determinação do Excesso de Pagamento dos Tributos</a:t>
            </a:r>
          </a:p>
          <a:p>
            <a:pPr>
              <a:buNone/>
            </a:pPr>
            <a:r>
              <a:rPr lang="pt-BR" sz="1400" dirty="0" smtClean="0"/>
              <a:t>- Suspensão do Pagamento do IRPJ</a:t>
            </a:r>
          </a:p>
          <a:p>
            <a:pPr>
              <a:buNone/>
            </a:pPr>
            <a:r>
              <a:rPr lang="pt-BR" sz="1400" dirty="0" smtClean="0"/>
              <a:t>01. Lucro real do período de 1º de janeiro a 30 de junho                   380.000,00</a:t>
            </a:r>
          </a:p>
          <a:p>
            <a:pPr>
              <a:buNone/>
            </a:pPr>
            <a:r>
              <a:rPr lang="pt-BR" sz="1400" dirty="0" smtClean="0"/>
              <a:t>02. (x) Alíquota normal do IRPJ                                                                15%</a:t>
            </a:r>
          </a:p>
          <a:p>
            <a:pPr>
              <a:buNone/>
            </a:pPr>
            <a:r>
              <a:rPr lang="pt-BR" sz="1400" dirty="0" smtClean="0"/>
              <a:t>03. (=) IMPOSTO DE RENDA PESSOA JURÍDICA- NORMAL                     57.000,00</a:t>
            </a:r>
          </a:p>
          <a:p>
            <a:pPr>
              <a:buNone/>
            </a:pPr>
            <a:r>
              <a:rPr lang="pt-BR" sz="1400" dirty="0" smtClean="0"/>
              <a:t>04. (+) Adicional: 10% s/ 260.000,00</a:t>
            </a:r>
          </a:p>
          <a:p>
            <a:pPr>
              <a:buNone/>
            </a:pPr>
            <a:r>
              <a:rPr lang="pt-BR" sz="1400" dirty="0" smtClean="0"/>
              <a:t>                             ( 380.000,00 – 120.000,00)                                      26.000,00</a:t>
            </a:r>
          </a:p>
          <a:p>
            <a:pPr>
              <a:buNone/>
            </a:pPr>
            <a:r>
              <a:rPr lang="pt-BR" sz="1400" dirty="0" smtClean="0"/>
              <a:t>05. (=) IMPOSTO DE RENDA  PESSOA JURÍDICA E ADICIONAL                  83.000,00</a:t>
            </a:r>
          </a:p>
          <a:p>
            <a:pPr>
              <a:buNone/>
            </a:pPr>
            <a:r>
              <a:rPr lang="pt-BR" sz="1400" dirty="0" smtClean="0"/>
              <a:t>06. (- ) Dedução do Incentivo do PAT: 4% s/ 57.000,00                            2.280,00</a:t>
            </a:r>
          </a:p>
          <a:p>
            <a:pPr lvl="0">
              <a:buNone/>
            </a:pPr>
            <a:r>
              <a:rPr lang="pt-BR" sz="1400" dirty="0" smtClean="0"/>
              <a:t>07. (=) IMPOSTO DEVIDO NO PERÍODO EM CURSO, LÍQUIDO</a:t>
            </a:r>
          </a:p>
          <a:p>
            <a:pPr>
              <a:buNone/>
            </a:pPr>
            <a:r>
              <a:rPr lang="pt-BR" sz="1400" dirty="0" smtClean="0"/>
              <a:t>             DO INCENTIVO                                                                           80.720,00</a:t>
            </a:r>
          </a:p>
          <a:p>
            <a:pPr lvl="0">
              <a:buNone/>
            </a:pPr>
            <a:r>
              <a:rPr lang="pt-BR" sz="1400" dirty="0" smtClean="0"/>
              <a:t>08. (-)  Imposto pago por estimativa nos meses de fevereiro a</a:t>
            </a:r>
          </a:p>
          <a:p>
            <a:pPr>
              <a:buNone/>
            </a:pPr>
            <a:r>
              <a:rPr lang="pt-BR" sz="1400" dirty="0" smtClean="0"/>
              <a:t>                junho                                                                                      72.000,00</a:t>
            </a:r>
          </a:p>
          <a:p>
            <a:pPr lvl="0">
              <a:buNone/>
            </a:pPr>
            <a:r>
              <a:rPr lang="pt-BR" sz="1400" dirty="0" smtClean="0"/>
              <a:t>09. (-)  Imposto de Renda retido na fonte sobre receitas</a:t>
            </a:r>
          </a:p>
          <a:p>
            <a:pPr>
              <a:buNone/>
            </a:pPr>
            <a:r>
              <a:rPr lang="pt-BR" sz="1400" dirty="0" smtClean="0"/>
              <a:t>           computadas no lucro real                                                            12.000,00</a:t>
            </a:r>
          </a:p>
          <a:p>
            <a:pPr>
              <a:buNone/>
            </a:pPr>
            <a:r>
              <a:rPr lang="pt-BR" sz="1400" b="1" dirty="0" smtClean="0"/>
              <a:t>10. (=) EXCESSO DE PAGAMENTO VERIFICADO                                         (3.280,00)</a:t>
            </a:r>
            <a:endParaRPr lang="pt-BR" sz="1400" dirty="0"/>
          </a:p>
        </p:txBody>
      </p:sp>
      <p:sp>
        <p:nvSpPr>
          <p:cNvPr id="3" name="Título 2"/>
          <p:cNvSpPr>
            <a:spLocks noGrp="1"/>
          </p:cNvSpPr>
          <p:nvPr>
            <p:ph type="title"/>
          </p:nvPr>
        </p:nvSpPr>
        <p:spPr/>
        <p:txBody>
          <a:bodyPr>
            <a:normAutofit/>
          </a:bodyPr>
          <a:lstStyle/>
          <a:p>
            <a:pPr algn="ctr"/>
            <a:r>
              <a:rPr lang="pt-BR" sz="3200" dirty="0" smtClean="0"/>
              <a:t>Suspensão IRPJ  - Exemplo</a:t>
            </a:r>
            <a:endParaRPr lang="pt-BR" sz="3200"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endParaRPr lang="pt-BR" dirty="0" smtClean="0"/>
          </a:p>
          <a:p>
            <a:pPr algn="just">
              <a:buNone/>
            </a:pPr>
            <a:endParaRPr lang="pt-BR" dirty="0" smtClean="0"/>
          </a:p>
          <a:p>
            <a:pPr algn="just">
              <a:buNone/>
            </a:pPr>
            <a:r>
              <a:rPr lang="pt-BR" dirty="0" smtClean="0"/>
              <a:t>Nesta situação, poderá ser suspenso o pagamento do imposto mensal relativo ao mês de junho que seria pago em julho, porque o valor acumulado pago até junho supera o valor do imposto efetivamente devido sobre o lucro real apurado até esse mês.</a:t>
            </a:r>
            <a:endParaRPr lang="pt-BR" dirty="0"/>
          </a:p>
        </p:txBody>
      </p:sp>
      <p:sp>
        <p:nvSpPr>
          <p:cNvPr id="3" name="Título 2"/>
          <p:cNvSpPr>
            <a:spLocks noGrp="1"/>
          </p:cNvSpPr>
          <p:nvPr>
            <p:ph type="title"/>
          </p:nvPr>
        </p:nvSpPr>
        <p:spPr/>
        <p:txBody>
          <a:bodyPr>
            <a:normAutofit/>
          </a:bodyPr>
          <a:lstStyle/>
          <a:p>
            <a:pPr algn="ctr"/>
            <a:r>
              <a:rPr lang="pt-BR" sz="3200" dirty="0" smtClean="0"/>
              <a:t>Suspensão IRPJ  - Exemplo</a:t>
            </a:r>
            <a:endParaRPr lang="pt-BR" sz="320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77500" lnSpcReduction="20000"/>
          </a:bodyPr>
          <a:lstStyle/>
          <a:p>
            <a:pPr>
              <a:buNone/>
            </a:pPr>
            <a:r>
              <a:rPr lang="pt-BR" b="1" dirty="0" smtClean="0"/>
              <a:t> </a:t>
            </a:r>
            <a:endParaRPr lang="pt-BR" dirty="0" smtClean="0"/>
          </a:p>
          <a:p>
            <a:pPr algn="just">
              <a:buNone/>
            </a:pPr>
            <a:r>
              <a:rPr lang="pt-BR" dirty="0" smtClean="0"/>
              <a:t> Empresa  teve a seguinte movimentação durante o ano calendário:</a:t>
            </a:r>
          </a:p>
          <a:p>
            <a:pPr algn="just">
              <a:buNone/>
            </a:pPr>
            <a:r>
              <a:rPr lang="pt-BR" dirty="0" smtClean="0"/>
              <a:t> </a:t>
            </a:r>
          </a:p>
          <a:p>
            <a:pPr lvl="0" algn="just">
              <a:buNone/>
            </a:pPr>
            <a:r>
              <a:rPr lang="pt-BR" dirty="0" smtClean="0"/>
              <a:t>Pagou por estimativa, nos meses de fevereiro a junho, o Imposto de Renda  devido nos meses de janeiro a maio, no valor de   R$ 72.000,00;</a:t>
            </a:r>
          </a:p>
          <a:p>
            <a:pPr lvl="0" algn="just">
              <a:buNone/>
            </a:pPr>
            <a:endParaRPr lang="pt-BR" dirty="0" smtClean="0"/>
          </a:p>
          <a:p>
            <a:pPr lvl="0" algn="just">
              <a:buNone/>
            </a:pPr>
            <a:r>
              <a:rPr lang="pt-BR" dirty="0" smtClean="0"/>
              <a:t>Em 30 de junho, levantou um balanço com base no qual determinou o lucro real do período de 1º de janeiro a 30 de junho, no valor de R$ 380.000,00;</a:t>
            </a:r>
          </a:p>
          <a:p>
            <a:pPr lvl="0" algn="just">
              <a:buNone/>
            </a:pPr>
            <a:endParaRPr lang="pt-BR" dirty="0" smtClean="0"/>
          </a:p>
          <a:p>
            <a:pPr lvl="0" algn="just">
              <a:buNone/>
            </a:pPr>
            <a:r>
              <a:rPr lang="pt-BR" dirty="0" smtClean="0"/>
              <a:t> </a:t>
            </a:r>
            <a:r>
              <a:rPr lang="pt-BR" dirty="0"/>
              <a:t>T</a:t>
            </a:r>
            <a:r>
              <a:rPr lang="pt-BR" dirty="0" smtClean="0"/>
              <a:t>em direito à dedução do incentivo do PAT, no limite máximo admitido (4% do imposto normal devido).</a:t>
            </a:r>
          </a:p>
          <a:p>
            <a:pPr algn="just">
              <a:buNone/>
            </a:pPr>
            <a:r>
              <a:rPr lang="pt-BR" dirty="0" smtClean="0"/>
              <a:t> </a:t>
            </a:r>
          </a:p>
          <a:p>
            <a:pPr algn="just">
              <a:buNone/>
            </a:pPr>
            <a:endParaRPr lang="pt-BR" dirty="0"/>
          </a:p>
        </p:txBody>
      </p:sp>
      <p:sp>
        <p:nvSpPr>
          <p:cNvPr id="3" name="Título 2"/>
          <p:cNvSpPr>
            <a:spLocks noGrp="1"/>
          </p:cNvSpPr>
          <p:nvPr>
            <p:ph type="title"/>
          </p:nvPr>
        </p:nvSpPr>
        <p:spPr/>
        <p:txBody>
          <a:bodyPr/>
          <a:lstStyle/>
          <a:p>
            <a:pPr algn="ctr"/>
            <a:r>
              <a:rPr lang="pt-BR" dirty="0" smtClean="0"/>
              <a:t>Redução IRPJ  - Exemplo</a:t>
            </a:r>
            <a:endParaRPr lang="pt-B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algn="just">
              <a:buFontTx/>
              <a:buChar char="-"/>
            </a:pPr>
            <a:endParaRPr lang="pt-BR" dirty="0" smtClean="0"/>
          </a:p>
          <a:p>
            <a:pPr algn="just">
              <a:buFontTx/>
              <a:buChar char="-"/>
            </a:pPr>
            <a:r>
              <a:rPr lang="pt-BR" dirty="0" smtClean="0"/>
              <a:t>Com base em balanço anual – pagando estimativa mensal    ou </a:t>
            </a:r>
          </a:p>
          <a:p>
            <a:pPr algn="just">
              <a:buNone/>
            </a:pPr>
            <a:r>
              <a:rPr lang="pt-BR" dirty="0"/>
              <a:t> </a:t>
            </a:r>
            <a:r>
              <a:rPr lang="pt-BR" dirty="0" smtClean="0"/>
              <a:t> poderá suspender ou reduzir os pagamentos mensais do imposto</a:t>
            </a:r>
          </a:p>
          <a:p>
            <a:pPr algn="just">
              <a:buNone/>
            </a:pPr>
            <a:r>
              <a:rPr lang="pt-BR" dirty="0"/>
              <a:t> </a:t>
            </a:r>
            <a:r>
              <a:rPr lang="pt-BR" dirty="0" smtClean="0"/>
              <a:t>   </a:t>
            </a:r>
          </a:p>
          <a:p>
            <a:pPr algn="just">
              <a:buNone/>
            </a:pPr>
            <a:r>
              <a:rPr lang="pt-BR" dirty="0" smtClean="0"/>
              <a:t>-   Com base em balanços trimestrais </a:t>
            </a:r>
            <a:endParaRPr lang="pt-BR" dirty="0"/>
          </a:p>
        </p:txBody>
      </p:sp>
      <p:sp>
        <p:nvSpPr>
          <p:cNvPr id="2" name="Título 1"/>
          <p:cNvSpPr>
            <a:spLocks noGrp="1"/>
          </p:cNvSpPr>
          <p:nvPr>
            <p:ph type="title"/>
          </p:nvPr>
        </p:nvSpPr>
        <p:spPr>
          <a:xfrm>
            <a:off x="457200" y="500042"/>
            <a:ext cx="8229600" cy="917596"/>
          </a:xfrm>
        </p:spPr>
        <p:txBody>
          <a:bodyPr>
            <a:normAutofit fontScale="90000"/>
          </a:bodyPr>
          <a:lstStyle/>
          <a:p>
            <a:r>
              <a:rPr lang="pt-BR" dirty="0" smtClean="0"/>
              <a:t>Formas de Apuração do Lucro Real</a:t>
            </a:r>
            <a:endParaRPr lang="pt-BR"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62500" lnSpcReduction="20000"/>
          </a:bodyPr>
          <a:lstStyle/>
          <a:p>
            <a:pPr>
              <a:buNone/>
            </a:pPr>
            <a:endParaRPr lang="pt-BR" b="1" dirty="0" smtClean="0"/>
          </a:p>
          <a:p>
            <a:pPr>
              <a:buNone/>
            </a:pPr>
            <a:endParaRPr lang="pt-BR" dirty="0" smtClean="0"/>
          </a:p>
          <a:p>
            <a:pPr>
              <a:buNone/>
            </a:pPr>
            <a:r>
              <a:rPr lang="pt-BR" dirty="0" smtClean="0"/>
              <a:t>01. Lucro Real do período de 1º de janeiro a 30 de junho         380.000,00</a:t>
            </a:r>
          </a:p>
          <a:p>
            <a:pPr>
              <a:buNone/>
            </a:pPr>
            <a:r>
              <a:rPr lang="pt-BR" dirty="0" smtClean="0"/>
              <a:t>02. (x)  Alíquota normal do IRPJ                                                       15%</a:t>
            </a:r>
          </a:p>
          <a:p>
            <a:pPr>
              <a:buNone/>
            </a:pPr>
            <a:r>
              <a:rPr lang="pt-BR" dirty="0" smtClean="0"/>
              <a:t>03. (=)  IMPOSTO DE RENDA PESSOA JURÍDICA-NORMAL             57.000,00</a:t>
            </a:r>
          </a:p>
          <a:p>
            <a:pPr>
              <a:buNone/>
            </a:pPr>
            <a:r>
              <a:rPr lang="pt-BR" dirty="0" smtClean="0"/>
              <a:t>04. (+)  Adicional: 10% s/260.000,00</a:t>
            </a:r>
          </a:p>
          <a:p>
            <a:pPr>
              <a:buNone/>
            </a:pPr>
            <a:r>
              <a:rPr lang="pt-BR" dirty="0" smtClean="0"/>
              <a:t>              (380.000,00 – 120.000,00)                                           26.000,00                                              </a:t>
            </a:r>
          </a:p>
          <a:p>
            <a:pPr>
              <a:buNone/>
            </a:pPr>
            <a:r>
              <a:rPr lang="pt-BR" dirty="0" smtClean="0"/>
              <a:t>05. (=)  IMPOSTO DE RENDA PESSOA JURÍDICA E </a:t>
            </a:r>
          </a:p>
          <a:p>
            <a:pPr>
              <a:buNone/>
            </a:pPr>
            <a:r>
              <a:rPr lang="pt-BR" dirty="0" smtClean="0"/>
              <a:t>             ADICIONAL DEVIDOS                                                    83.000,00</a:t>
            </a:r>
          </a:p>
          <a:p>
            <a:pPr>
              <a:buNone/>
            </a:pPr>
            <a:r>
              <a:rPr lang="pt-BR" dirty="0" smtClean="0"/>
              <a:t>06. (-)  Dedução do incentivo do PAT: 4% s/ 57.000,00              2.280,00</a:t>
            </a:r>
          </a:p>
          <a:p>
            <a:pPr lvl="0">
              <a:buNone/>
            </a:pPr>
            <a:r>
              <a:rPr lang="pt-BR" dirty="0" smtClean="0"/>
              <a:t>(=) IMPOSTO DEVIDO NO PERÍODO EM CURSO,</a:t>
            </a:r>
          </a:p>
          <a:p>
            <a:pPr>
              <a:buNone/>
            </a:pPr>
            <a:r>
              <a:rPr lang="pt-BR" dirty="0" smtClean="0"/>
              <a:t>          LÍQUIDO DO INCENTIVO                                                  80.720,00</a:t>
            </a:r>
          </a:p>
          <a:p>
            <a:pPr>
              <a:buNone/>
            </a:pPr>
            <a:r>
              <a:rPr lang="pt-BR" dirty="0" smtClean="0"/>
              <a:t>08 (-)  Imposto pago por estimativa nos meses de </a:t>
            </a:r>
          </a:p>
          <a:p>
            <a:pPr>
              <a:buNone/>
            </a:pPr>
            <a:r>
              <a:rPr lang="pt-BR" dirty="0" smtClean="0"/>
              <a:t>                   fevereiro a junho                                                    72.000,00</a:t>
            </a:r>
          </a:p>
          <a:p>
            <a:pPr>
              <a:buNone/>
            </a:pPr>
            <a:endParaRPr lang="pt-BR" dirty="0"/>
          </a:p>
          <a:p>
            <a:pPr>
              <a:buNone/>
            </a:pPr>
            <a:endParaRPr lang="pt-BR" dirty="0" smtClean="0"/>
          </a:p>
          <a:p>
            <a:pPr>
              <a:buNone/>
            </a:pPr>
            <a:r>
              <a:rPr lang="pt-BR" b="1" dirty="0" smtClean="0"/>
              <a:t>09. (=) SALDO DE IMPOSTO DE RENDA A PAGAR                         8.720,00</a:t>
            </a:r>
            <a:endParaRPr lang="pt-BR" dirty="0" smtClean="0"/>
          </a:p>
          <a:p>
            <a:pPr>
              <a:buNone/>
            </a:pPr>
            <a:endParaRPr lang="pt-BR" dirty="0"/>
          </a:p>
        </p:txBody>
      </p:sp>
      <p:sp>
        <p:nvSpPr>
          <p:cNvPr id="3" name="Título 2"/>
          <p:cNvSpPr>
            <a:spLocks noGrp="1"/>
          </p:cNvSpPr>
          <p:nvPr>
            <p:ph type="title"/>
          </p:nvPr>
        </p:nvSpPr>
        <p:spPr/>
        <p:txBody>
          <a:bodyPr/>
          <a:lstStyle/>
          <a:p>
            <a:pPr algn="ctr"/>
            <a:r>
              <a:rPr lang="pt-BR" dirty="0" smtClean="0"/>
              <a:t>Redução IRPJ - Exemplo</a:t>
            </a:r>
            <a:endParaRPr lang="pt-BR"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85000" lnSpcReduction="20000"/>
          </a:bodyPr>
          <a:lstStyle/>
          <a:p>
            <a:pPr algn="just">
              <a:buNone/>
            </a:pPr>
            <a:endParaRPr lang="pt-BR" dirty="0" smtClean="0"/>
          </a:p>
          <a:p>
            <a:pPr algn="just">
              <a:buNone/>
            </a:pPr>
            <a:r>
              <a:rPr lang="pt-BR" dirty="0" smtClean="0"/>
              <a:t>Neste caso, admitindo-se que o imposto calculado por estimativa no mês de junho seja de R$ 10.000,00, seu pagamento em julho poderá limitar-se  a R$ 8.720,00, que é o saldo a pagar do imposto efetivamente devido até o mês de junho.</a:t>
            </a:r>
          </a:p>
          <a:p>
            <a:pPr algn="just">
              <a:buNone/>
            </a:pPr>
            <a:r>
              <a:rPr lang="pt-BR" dirty="0" smtClean="0"/>
              <a:t> </a:t>
            </a:r>
          </a:p>
          <a:p>
            <a:pPr algn="just">
              <a:buNone/>
            </a:pPr>
            <a:r>
              <a:rPr lang="pt-BR" dirty="0" smtClean="0"/>
              <a:t>Se o saldo a pagar do imposto calculado sobre o lucro real determinado com base no balanço ou balancete, de acordo com os procedimentos exemplificados, for superior ao valor do imposto calculado por estimativa, com base na receita bruta do mês de junho, a empresa, simplesmente, pode ignorar o balanço ou balancete levantado e pagar  o imposto pelo valor determinado por estimativa.</a:t>
            </a:r>
          </a:p>
          <a:p>
            <a:pPr algn="just"/>
            <a:endParaRPr lang="pt-BR" dirty="0"/>
          </a:p>
        </p:txBody>
      </p:sp>
      <p:sp>
        <p:nvSpPr>
          <p:cNvPr id="3" name="Título 2"/>
          <p:cNvSpPr>
            <a:spLocks noGrp="1"/>
          </p:cNvSpPr>
          <p:nvPr>
            <p:ph type="title"/>
          </p:nvPr>
        </p:nvSpPr>
        <p:spPr/>
        <p:txBody>
          <a:bodyPr/>
          <a:lstStyle/>
          <a:p>
            <a:pPr algn="ctr"/>
            <a:r>
              <a:rPr lang="pt-BR" dirty="0" smtClean="0"/>
              <a:t>Redução IRPJ  - Exemplo</a:t>
            </a:r>
            <a:endParaRPr lang="pt-BR"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endParaRPr lang="pt-BR" dirty="0" smtClean="0"/>
          </a:p>
          <a:p>
            <a:pPr marL="109728" indent="0" algn="just">
              <a:buNone/>
            </a:pPr>
            <a:r>
              <a:rPr lang="pt-BR" dirty="0" smtClean="0"/>
              <a:t>Se a empresa pretender suspender ou reduzir o pagamento do imposto devido em qualquer outro mês posterior, deverá sempre levantar um novo balanço ou balancete, ainda que, com base no último balanço ou balancete levantado, tenha verificado haver pago imposto maior que o devido até a data do balanço ou balancete.</a:t>
            </a:r>
            <a:endParaRPr lang="pt-BR" dirty="0"/>
          </a:p>
        </p:txBody>
      </p:sp>
      <p:sp>
        <p:nvSpPr>
          <p:cNvPr id="3" name="Título 2"/>
          <p:cNvSpPr>
            <a:spLocks noGrp="1"/>
          </p:cNvSpPr>
          <p:nvPr>
            <p:ph type="title"/>
          </p:nvPr>
        </p:nvSpPr>
        <p:spPr/>
        <p:txBody>
          <a:bodyPr>
            <a:normAutofit/>
          </a:bodyPr>
          <a:lstStyle/>
          <a:p>
            <a:pPr algn="ctr"/>
            <a:r>
              <a:rPr lang="pt-BR" sz="3200" dirty="0" smtClean="0"/>
              <a:t>Balanço de Suspensão e Redução</a:t>
            </a:r>
            <a:endParaRPr lang="pt-BR" sz="3200" dirty="0"/>
          </a:p>
        </p:txBody>
      </p:sp>
    </p:spTree>
    <p:extLst>
      <p:ext uri="{BB962C8B-B14F-4D97-AF65-F5344CB8AC3E}">
        <p14:creationId xmlns:p14="http://schemas.microsoft.com/office/powerpoint/2010/main" val="93780536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dirty="0" smtClean="0"/>
              <a:t>No exemplo visto, o excesso de imposto pago até junho, de R$ 3.280,00, não poderá ser deduzido do valor do imposto estimado devido em julho a ser pago em agosto.</a:t>
            </a:r>
          </a:p>
          <a:p>
            <a:pPr marL="109728" indent="0" algn="just">
              <a:buNone/>
            </a:pPr>
            <a:endParaRPr lang="pt-BR" dirty="0"/>
          </a:p>
          <a:p>
            <a:pPr marL="109728" indent="0" algn="just">
              <a:buNone/>
            </a:pPr>
            <a:r>
              <a:rPr lang="pt-BR" dirty="0" smtClean="0"/>
              <a:t>Se a empresa quiser suspender ou reduzir o imposto de julho, terá de levantar outro balanço ou balancete em 31 de julho, que compreenderá o período de 01.01 à 31.07.</a:t>
            </a:r>
          </a:p>
          <a:p>
            <a:pPr marL="109728" indent="0" algn="just">
              <a:buNone/>
            </a:pPr>
            <a:r>
              <a:rPr lang="pt-BR" dirty="0" smtClean="0"/>
              <a:t>(IN 1515/2014, art. 13, I)</a:t>
            </a:r>
            <a:endParaRPr lang="pt-BR" dirty="0"/>
          </a:p>
        </p:txBody>
      </p:sp>
      <p:sp>
        <p:nvSpPr>
          <p:cNvPr id="3" name="Título 2"/>
          <p:cNvSpPr>
            <a:spLocks noGrp="1"/>
          </p:cNvSpPr>
          <p:nvPr>
            <p:ph type="title"/>
          </p:nvPr>
        </p:nvSpPr>
        <p:spPr/>
        <p:txBody>
          <a:bodyPr>
            <a:normAutofit/>
          </a:bodyPr>
          <a:lstStyle/>
          <a:p>
            <a:pPr algn="ctr"/>
            <a:r>
              <a:rPr lang="pt-BR" sz="3200" dirty="0" smtClean="0"/>
              <a:t>Balanço de Suspensão e Redução</a:t>
            </a:r>
            <a:endParaRPr lang="pt-BR" sz="3200" dirty="0"/>
          </a:p>
        </p:txBody>
      </p:sp>
    </p:spTree>
    <p:extLst>
      <p:ext uri="{BB962C8B-B14F-4D97-AF65-F5344CB8AC3E}">
        <p14:creationId xmlns:p14="http://schemas.microsoft.com/office/powerpoint/2010/main" val="30012948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endParaRPr lang="pt-BR" dirty="0" smtClean="0"/>
          </a:p>
          <a:p>
            <a:pPr marL="109728" indent="0" algn="just">
              <a:buNone/>
            </a:pPr>
            <a:r>
              <a:rPr lang="pt-BR" dirty="0" smtClean="0"/>
              <a:t>A apresentação dos livros digitais, de acordo com (IN 1420/2013, art. 6°, III) em relação aos períodos posteriores a 31.12.2007, supre a obrigatoriedade de transcrever no livro Diário o balancete ou balanço de Suspensão ou Redução.</a:t>
            </a:r>
            <a:endParaRPr lang="pt-BR" dirty="0"/>
          </a:p>
        </p:txBody>
      </p:sp>
      <p:sp>
        <p:nvSpPr>
          <p:cNvPr id="3" name="Título 2"/>
          <p:cNvSpPr>
            <a:spLocks noGrp="1"/>
          </p:cNvSpPr>
          <p:nvPr>
            <p:ph type="title"/>
          </p:nvPr>
        </p:nvSpPr>
        <p:spPr/>
        <p:txBody>
          <a:bodyPr>
            <a:normAutofit/>
          </a:bodyPr>
          <a:lstStyle/>
          <a:p>
            <a:pPr algn="ctr"/>
            <a:r>
              <a:rPr lang="pt-BR" sz="3200" dirty="0" smtClean="0"/>
              <a:t>Balanço ou Balancete de Suspensão</a:t>
            </a:r>
            <a:endParaRPr lang="pt-BR" sz="3200" dirty="0"/>
          </a:p>
        </p:txBody>
      </p:sp>
    </p:spTree>
    <p:extLst>
      <p:ext uri="{BB962C8B-B14F-4D97-AF65-F5344CB8AC3E}">
        <p14:creationId xmlns:p14="http://schemas.microsoft.com/office/powerpoint/2010/main" val="292514092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algn="just">
              <a:buNone/>
            </a:pPr>
            <a:r>
              <a:rPr lang="pt-BR" dirty="0" smtClean="0"/>
              <a:t>	Com o lucro real apurado por ocasião do levantamento de balanços ou balancetes de suspensão ou redução do imposto, poderão ser compensados os prejuízos fiscais existentes em 31 de dezembro do ano calendário anterior, registrado na Parte B do LALUR, respeitado o limite de 30% do lucro real apurado. (artigo  510 RIR/99)</a:t>
            </a:r>
            <a:endParaRPr lang="pt-BR" dirty="0"/>
          </a:p>
        </p:txBody>
      </p:sp>
      <p:sp>
        <p:nvSpPr>
          <p:cNvPr id="2" name="Título 1"/>
          <p:cNvSpPr>
            <a:spLocks noGrp="1"/>
          </p:cNvSpPr>
          <p:nvPr>
            <p:ph type="title"/>
          </p:nvPr>
        </p:nvSpPr>
        <p:spPr/>
        <p:txBody>
          <a:bodyPr>
            <a:normAutofit fontScale="90000"/>
          </a:bodyPr>
          <a:lstStyle/>
          <a:p>
            <a:r>
              <a:rPr lang="pt-BR" sz="4000" b="1" dirty="0" smtClean="0"/>
              <a:t>Compensação de prejuízos fiscais</a:t>
            </a:r>
            <a:endParaRPr lang="pt-BR" sz="4000" b="1"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25000" lnSpcReduction="20000"/>
          </a:bodyPr>
          <a:lstStyle/>
          <a:p>
            <a:pPr>
              <a:buNone/>
            </a:pPr>
            <a:endParaRPr lang="pt-BR" dirty="0" smtClean="0"/>
          </a:p>
          <a:p>
            <a:pPr algn="just">
              <a:buNone/>
            </a:pPr>
            <a:r>
              <a:rPr lang="pt-BR" sz="9600" dirty="0" smtClean="0"/>
              <a:t>A pessoa jurídica não poderá compensar seus prejuízos fiscais se entre a data da apuração e a da compensação do prejuízo houver ocorrido, cumulativamente, modificação do seu controle societário e do ramo de atividade (</a:t>
            </a:r>
            <a:r>
              <a:rPr lang="pt-BR" sz="9600" smtClean="0"/>
              <a:t>art.513 RIR/99).</a:t>
            </a:r>
          </a:p>
          <a:p>
            <a:pPr algn="just">
              <a:buNone/>
            </a:pPr>
            <a:r>
              <a:rPr lang="pt-BR" sz="9600" dirty="0" smtClean="0"/>
              <a:t> </a:t>
            </a:r>
            <a:br>
              <a:rPr lang="pt-BR" sz="9600" dirty="0" smtClean="0"/>
            </a:br>
            <a:r>
              <a:rPr lang="pt-BR" sz="9600" dirty="0" smtClean="0"/>
              <a:t/>
            </a:r>
            <a:br>
              <a:rPr lang="pt-BR" sz="9600" dirty="0" smtClean="0"/>
            </a:br>
            <a:r>
              <a:rPr lang="pt-BR" sz="9600" dirty="0" smtClean="0"/>
              <a:t>Observe-se que esses dois eventos só constituem causa impeditiva da compensação de prejuízos fiscais se houverem ocorrido, cumulativamente (embora não necessariamente na mesma ocasião), entre o encerramento do período de apuração no qual o prejuízo foi apurado e o encerramento do período-base da compensação. </a:t>
            </a:r>
            <a:br>
              <a:rPr lang="pt-BR" sz="9600" dirty="0" smtClean="0"/>
            </a:br>
            <a:endParaRPr lang="pt-BR" sz="9600" dirty="0"/>
          </a:p>
        </p:txBody>
      </p:sp>
      <p:sp>
        <p:nvSpPr>
          <p:cNvPr id="3" name="Título 2"/>
          <p:cNvSpPr>
            <a:spLocks noGrp="1"/>
          </p:cNvSpPr>
          <p:nvPr>
            <p:ph type="title"/>
          </p:nvPr>
        </p:nvSpPr>
        <p:spPr/>
        <p:txBody>
          <a:bodyPr>
            <a:normAutofit fontScale="90000"/>
          </a:bodyPr>
          <a:lstStyle/>
          <a:p>
            <a:r>
              <a:rPr lang="pt-BR" dirty="0" smtClean="0"/>
              <a:t>Compensação de prejuízos fiscais</a:t>
            </a:r>
            <a:endParaRPr lang="pt-BR"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pPr algn="just">
              <a:buNone/>
            </a:pPr>
            <a:endParaRPr lang="pt-BR" dirty="0" smtClean="0"/>
          </a:p>
          <a:p>
            <a:pPr algn="just">
              <a:buNone/>
            </a:pPr>
            <a:r>
              <a:rPr lang="pt-BR" dirty="0" smtClean="0"/>
              <a:t>A apuração trimestral é definitiva, de modo que o lucro real de um trimestre não pode ser compensado com o prejuízo fiscal de trimestre </a:t>
            </a:r>
            <a:r>
              <a:rPr lang="pt-BR" dirty="0" err="1" smtClean="0"/>
              <a:t>subsequente</a:t>
            </a:r>
            <a:r>
              <a:rPr lang="pt-BR" dirty="0" smtClean="0"/>
              <a:t>, ainda que do mesmo ano-calendário. </a:t>
            </a:r>
          </a:p>
          <a:p>
            <a:pPr algn="just">
              <a:buNone/>
            </a:pPr>
            <a:r>
              <a:rPr lang="pt-BR" dirty="0" smtClean="0"/>
              <a:t>Se for apurado prejuízo fiscal em um trimestre, a compensação desse prejuízo com o lucro real apurado nos trimestres seguintes ficará sujeita ao limite máximo de 30% do lucro real.</a:t>
            </a:r>
            <a:endParaRPr lang="pt-BR" dirty="0"/>
          </a:p>
        </p:txBody>
      </p:sp>
      <p:sp>
        <p:nvSpPr>
          <p:cNvPr id="3" name="Título 2"/>
          <p:cNvSpPr>
            <a:spLocks noGrp="1"/>
          </p:cNvSpPr>
          <p:nvPr>
            <p:ph type="title"/>
          </p:nvPr>
        </p:nvSpPr>
        <p:spPr/>
        <p:txBody>
          <a:bodyPr>
            <a:normAutofit fontScale="90000"/>
          </a:bodyPr>
          <a:lstStyle/>
          <a:p>
            <a:pPr algn="ctr"/>
            <a:r>
              <a:rPr lang="pt-BR" dirty="0" smtClean="0"/>
              <a:t>Compensação de prejuízos fiscais</a:t>
            </a:r>
            <a:endParaRPr lang="pt-BR"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lgn="just">
              <a:buNone/>
            </a:pPr>
            <a:endParaRPr lang="pt-BR" sz="2400" dirty="0" smtClean="0"/>
          </a:p>
          <a:p>
            <a:pPr algn="just">
              <a:buNone/>
            </a:pPr>
            <a:endParaRPr lang="pt-BR" sz="2400" dirty="0" smtClean="0"/>
          </a:p>
          <a:p>
            <a:pPr algn="just">
              <a:buNone/>
            </a:pPr>
            <a:r>
              <a:rPr lang="pt-BR" sz="2400" dirty="0" smtClean="0"/>
              <a:t>No regime de pagamentos mensais, o que prevalecerá será a apuração anual do lucro real, de modo que os resultados positivos e negativos do ano são compensados automaticamente, sem nenhuma restrição, qualquer que seja a sua natureza (operacional ou não operacional)</a:t>
            </a:r>
            <a:endParaRPr lang="pt-BR" sz="2400" dirty="0"/>
          </a:p>
        </p:txBody>
      </p:sp>
      <p:sp>
        <p:nvSpPr>
          <p:cNvPr id="3" name="Título 2"/>
          <p:cNvSpPr>
            <a:spLocks noGrp="1"/>
          </p:cNvSpPr>
          <p:nvPr>
            <p:ph type="title"/>
          </p:nvPr>
        </p:nvSpPr>
        <p:spPr/>
        <p:txBody>
          <a:bodyPr>
            <a:normAutofit fontScale="90000"/>
          </a:bodyPr>
          <a:lstStyle/>
          <a:p>
            <a:pPr algn="ctr"/>
            <a:r>
              <a:rPr lang="pt-BR" dirty="0" smtClean="0"/>
              <a:t>Compensação de prejuízos fiscais</a:t>
            </a:r>
            <a:endParaRPr lang="pt-BR"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lgn="just">
              <a:buNone/>
            </a:pPr>
            <a:r>
              <a:rPr lang="pt-BR" sz="2400" dirty="0" smtClean="0"/>
              <a:t>Até 31.12.2013, os prejuízos fiscais de períodos de apuração anteriores devem ser registrados na parte “A” e controlados na parte “B” do </a:t>
            </a:r>
            <a:r>
              <a:rPr lang="pt-BR" sz="2400" dirty="0" err="1" smtClean="0"/>
              <a:t>Lalur</a:t>
            </a:r>
            <a:r>
              <a:rPr lang="pt-BR" sz="2400" dirty="0" smtClean="0"/>
              <a:t>. A partir do ano-calendário de 2014, este livro estará inserido dentro da ECF, observando:</a:t>
            </a:r>
          </a:p>
          <a:p>
            <a:pPr marL="566928" indent="-457200" algn="just">
              <a:buNone/>
            </a:pPr>
            <a:r>
              <a:rPr lang="pt-BR" sz="2400" dirty="0" smtClean="0"/>
              <a:t>a) São compensáveis os prejuízos fiscais apurados em períodos de apuração encerrados a partir do ano-calendário de 1995, bem como os saldos ainda não compensados existentes em 31.12.1994, de prejuízos fiscais apurados a partir do ano-calendário de 1991;</a:t>
            </a:r>
          </a:p>
          <a:p>
            <a:pPr marL="566928" indent="-457200" algn="just">
              <a:buNone/>
            </a:pPr>
            <a:endParaRPr lang="pt-BR" sz="2400" dirty="0"/>
          </a:p>
        </p:txBody>
      </p:sp>
      <p:sp>
        <p:nvSpPr>
          <p:cNvPr id="3" name="Título 2"/>
          <p:cNvSpPr>
            <a:spLocks noGrp="1"/>
          </p:cNvSpPr>
          <p:nvPr>
            <p:ph type="title"/>
          </p:nvPr>
        </p:nvSpPr>
        <p:spPr/>
        <p:txBody>
          <a:bodyPr>
            <a:normAutofit fontScale="90000"/>
          </a:bodyPr>
          <a:lstStyle/>
          <a:p>
            <a:r>
              <a:rPr lang="pt-BR" dirty="0" smtClean="0"/>
              <a:t>Compensação de Prejuízos Fiscais</a:t>
            </a:r>
            <a:endParaRPr lang="pt-B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85860"/>
            <a:ext cx="8229600" cy="5072098"/>
          </a:xfrm>
        </p:spPr>
        <p:txBody>
          <a:bodyPr>
            <a:normAutofit fontScale="92500" lnSpcReduction="20000"/>
          </a:bodyPr>
          <a:lstStyle/>
          <a:p>
            <a:pPr>
              <a:buNone/>
            </a:pPr>
            <a:r>
              <a:rPr lang="pt-BR" dirty="0" smtClean="0"/>
              <a:t>Determinação da receita total:</a:t>
            </a:r>
          </a:p>
          <a:p>
            <a:pPr>
              <a:buNone/>
            </a:pPr>
            <a:endParaRPr lang="pt-BR" dirty="0" smtClean="0"/>
          </a:p>
          <a:p>
            <a:pPr>
              <a:buNone/>
            </a:pPr>
            <a:r>
              <a:rPr lang="pt-BR" dirty="0" smtClean="0"/>
              <a:t>- Receitas da prestação de serviço</a:t>
            </a:r>
          </a:p>
          <a:p>
            <a:pPr>
              <a:buNone/>
            </a:pPr>
            <a:r>
              <a:rPr lang="pt-BR" dirty="0" smtClean="0"/>
              <a:t>- Venda produtos de fabricação própria</a:t>
            </a:r>
          </a:p>
          <a:p>
            <a:pPr>
              <a:buNone/>
            </a:pPr>
            <a:r>
              <a:rPr lang="pt-BR" dirty="0" smtClean="0"/>
              <a:t>- Revenda de mercadorias, transporte de cargas</a:t>
            </a:r>
          </a:p>
          <a:p>
            <a:pPr>
              <a:buNone/>
            </a:pPr>
            <a:r>
              <a:rPr lang="pt-BR" dirty="0" smtClean="0"/>
              <a:t>- Receitas da atividade rural</a:t>
            </a:r>
          </a:p>
          <a:p>
            <a:pPr>
              <a:buNone/>
            </a:pPr>
            <a:r>
              <a:rPr lang="pt-BR" dirty="0" smtClean="0"/>
              <a:t>- Outras atividades compreendidas nos objetivos sociais da pessoa jurídica</a:t>
            </a:r>
          </a:p>
          <a:p>
            <a:pPr>
              <a:buNone/>
            </a:pPr>
            <a:r>
              <a:rPr lang="pt-BR" dirty="0" smtClean="0"/>
              <a:t>- Ganhos de capital</a:t>
            </a:r>
          </a:p>
          <a:p>
            <a:pPr>
              <a:buNone/>
            </a:pPr>
            <a:r>
              <a:rPr lang="pt-BR" dirty="0" smtClean="0"/>
              <a:t>- Ganhos líquidos obtidos operações renda variável</a:t>
            </a:r>
          </a:p>
          <a:p>
            <a:pPr>
              <a:buNone/>
            </a:pPr>
            <a:r>
              <a:rPr lang="pt-BR" dirty="0" smtClean="0"/>
              <a:t>- Rendimentos ganhos aplicações financeiras renda fixa</a:t>
            </a:r>
          </a:p>
          <a:p>
            <a:pPr>
              <a:buNone/>
            </a:pPr>
            <a:r>
              <a:rPr lang="pt-BR" dirty="0" smtClean="0"/>
              <a:t>- Receitas auferidas nas exportações</a:t>
            </a:r>
            <a:endParaRPr lang="pt-BR" dirty="0"/>
          </a:p>
        </p:txBody>
      </p:sp>
      <p:sp>
        <p:nvSpPr>
          <p:cNvPr id="2" name="Título 1"/>
          <p:cNvSpPr>
            <a:spLocks noGrp="1"/>
          </p:cNvSpPr>
          <p:nvPr>
            <p:ph type="title"/>
          </p:nvPr>
        </p:nvSpPr>
        <p:spPr>
          <a:xfrm>
            <a:off x="457200" y="274638"/>
            <a:ext cx="8229600" cy="1011222"/>
          </a:xfrm>
        </p:spPr>
        <p:txBody>
          <a:bodyPr>
            <a:normAutofit fontScale="90000"/>
          </a:bodyPr>
          <a:lstStyle/>
          <a:p>
            <a:r>
              <a:rPr lang="pt-BR" b="1" dirty="0" smtClean="0"/>
              <a:t>Valores integrantes da receita total</a:t>
            </a:r>
            <a:endParaRPr lang="pt-BR" b="1"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algn="just">
              <a:buNone/>
            </a:pPr>
            <a:r>
              <a:rPr lang="pt-BR" sz="2400" dirty="0" smtClean="0"/>
              <a:t>b) Somente podem compensar prejuízos fiscais as pessoas jurídicas que mantiverem os livros e documentos exigidos pela legislação fiscal, comprobatórios do montante do prejuízo fiscal utilizado para a compensação;</a:t>
            </a:r>
          </a:p>
          <a:p>
            <a:pPr algn="just">
              <a:buNone/>
            </a:pPr>
            <a:r>
              <a:rPr lang="pt-BR" sz="2400" dirty="0" smtClean="0"/>
              <a:t>c) Somente podem ser compensados prejuízos fiscais apurados em períodos nos quais a empresa foi tributada pelo lucro real;</a:t>
            </a:r>
          </a:p>
          <a:p>
            <a:pPr algn="just">
              <a:buNone/>
            </a:pPr>
            <a:r>
              <a:rPr lang="pt-BR" sz="2400" dirty="0" smtClean="0"/>
              <a:t>O limite de 30% está relacionado com o lucro real do período de apuração em que o prejuízo for compensado e não com o prejuízo a compensar.</a:t>
            </a:r>
            <a:endParaRPr lang="pt-BR" sz="2400" dirty="0"/>
          </a:p>
        </p:txBody>
      </p:sp>
      <p:sp>
        <p:nvSpPr>
          <p:cNvPr id="3" name="Título 2"/>
          <p:cNvSpPr>
            <a:spLocks noGrp="1"/>
          </p:cNvSpPr>
          <p:nvPr>
            <p:ph type="title"/>
          </p:nvPr>
        </p:nvSpPr>
        <p:spPr/>
        <p:txBody>
          <a:bodyPr>
            <a:normAutofit fontScale="90000"/>
          </a:bodyPr>
          <a:lstStyle/>
          <a:p>
            <a:r>
              <a:rPr lang="pt-BR" dirty="0" smtClean="0"/>
              <a:t>Compensação de Prejuízos Fiscais</a:t>
            </a:r>
            <a:endParaRPr lang="pt-BR"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20000"/>
          </a:bodyPr>
          <a:lstStyle/>
          <a:p>
            <a:pPr algn="just">
              <a:buNone/>
            </a:pPr>
            <a:r>
              <a:rPr lang="pt-BR" dirty="0" smtClean="0"/>
              <a:t>Exemplo:</a:t>
            </a:r>
          </a:p>
          <a:p>
            <a:pPr algn="just">
              <a:buNone/>
            </a:pPr>
            <a:r>
              <a:rPr lang="pt-BR" dirty="0" smtClean="0"/>
              <a:t>Lucro Líquido do período        1.000.000,00</a:t>
            </a:r>
          </a:p>
          <a:p>
            <a:pPr algn="just">
              <a:buNone/>
            </a:pPr>
            <a:r>
              <a:rPr lang="pt-BR" dirty="0" smtClean="0"/>
              <a:t>Adições                                      400.000,00</a:t>
            </a:r>
          </a:p>
          <a:p>
            <a:pPr algn="just">
              <a:buNone/>
            </a:pPr>
            <a:r>
              <a:rPr lang="pt-BR" dirty="0" smtClean="0"/>
              <a:t>Exclusões                                  (200.000,00)</a:t>
            </a:r>
          </a:p>
          <a:p>
            <a:pPr algn="just">
              <a:buNone/>
            </a:pPr>
            <a:r>
              <a:rPr lang="pt-BR" dirty="0" smtClean="0"/>
              <a:t>Lucro Real antes da </a:t>
            </a:r>
            <a:r>
              <a:rPr lang="pt-BR" dirty="0" err="1" smtClean="0"/>
              <a:t>compens</a:t>
            </a:r>
            <a:r>
              <a:rPr lang="pt-BR" dirty="0" smtClean="0"/>
              <a:t>.</a:t>
            </a:r>
          </a:p>
          <a:p>
            <a:pPr algn="just">
              <a:buNone/>
            </a:pPr>
            <a:r>
              <a:rPr lang="pt-BR" dirty="0" smtClean="0"/>
              <a:t>   de prejuízos fiscais                1.200.000,00</a:t>
            </a:r>
          </a:p>
          <a:p>
            <a:pPr algn="just">
              <a:buNone/>
            </a:pPr>
            <a:endParaRPr lang="pt-BR" dirty="0" smtClean="0"/>
          </a:p>
          <a:p>
            <a:pPr algn="just">
              <a:buNone/>
            </a:pPr>
            <a:r>
              <a:rPr lang="pt-BR" dirty="0" smtClean="0"/>
              <a:t>O limite máximo para a compensação de prejuízos fiscais de períodos de apuração anteriores é R$ 360.000,00 (30% de 1.200.000,00). Se o saldo  de prejuízos fiscais a compensar não ultrapassar R$ 360.000,00, poderá ser totalmente compensado.</a:t>
            </a:r>
            <a:endParaRPr lang="pt-BR" dirty="0"/>
          </a:p>
        </p:txBody>
      </p:sp>
      <p:sp>
        <p:nvSpPr>
          <p:cNvPr id="3" name="Título 2"/>
          <p:cNvSpPr>
            <a:spLocks noGrp="1"/>
          </p:cNvSpPr>
          <p:nvPr>
            <p:ph type="title"/>
          </p:nvPr>
        </p:nvSpPr>
        <p:spPr/>
        <p:txBody>
          <a:bodyPr>
            <a:normAutofit fontScale="90000"/>
          </a:bodyPr>
          <a:lstStyle/>
          <a:p>
            <a:r>
              <a:rPr lang="pt-BR" dirty="0" smtClean="0"/>
              <a:t>Compensação de Prejuízos Fiscais</a:t>
            </a:r>
            <a:endParaRPr lang="pt-BR"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endParaRPr lang="pt-BR" dirty="0" smtClean="0"/>
          </a:p>
          <a:p>
            <a:pPr algn="just">
              <a:buNone/>
            </a:pPr>
            <a:r>
              <a:rPr lang="pt-BR" dirty="0" smtClean="0"/>
              <a:t>Se ultrapassar esse limite, o excedente não poderá ser compensado nesse período de apuração, devendo permanecer registrado na conta de controle da Parte “B” do </a:t>
            </a:r>
            <a:r>
              <a:rPr lang="pt-BR" dirty="0" err="1" smtClean="0"/>
              <a:t>Lalur</a:t>
            </a:r>
            <a:r>
              <a:rPr lang="pt-BR" dirty="0" smtClean="0"/>
              <a:t>, (ECF, a partir do ano-calendário de 2014, exercício  2015), para ser compensado com o lucro real que vier a ser apurado nos períodos de apuração </a:t>
            </a:r>
            <a:r>
              <a:rPr lang="pt-BR" dirty="0" err="1" smtClean="0"/>
              <a:t>subsequente</a:t>
            </a:r>
            <a:r>
              <a:rPr lang="pt-BR" dirty="0" smtClean="0"/>
              <a:t>, sempre respeitando o limite de 30%.</a:t>
            </a:r>
            <a:endParaRPr lang="pt-BR" dirty="0"/>
          </a:p>
        </p:txBody>
      </p:sp>
      <p:sp>
        <p:nvSpPr>
          <p:cNvPr id="3" name="Título 2"/>
          <p:cNvSpPr>
            <a:spLocks noGrp="1"/>
          </p:cNvSpPr>
          <p:nvPr>
            <p:ph type="title"/>
          </p:nvPr>
        </p:nvSpPr>
        <p:spPr/>
        <p:txBody>
          <a:bodyPr>
            <a:normAutofit fontScale="90000"/>
          </a:bodyPr>
          <a:lstStyle/>
          <a:p>
            <a:r>
              <a:rPr lang="pt-BR" dirty="0" smtClean="0"/>
              <a:t>Compensação de Prejuízos Fiscais</a:t>
            </a:r>
            <a:endParaRPr lang="pt-BR"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fontScale="62500" lnSpcReduction="20000"/>
          </a:bodyPr>
          <a:lstStyle/>
          <a:p>
            <a:pPr algn="just">
              <a:buNone/>
            </a:pPr>
            <a:r>
              <a:rPr lang="pt-BR" dirty="0" smtClean="0"/>
              <a:t>	</a:t>
            </a:r>
            <a:r>
              <a:rPr lang="pt-BR" sz="3800" dirty="0" smtClean="0"/>
              <a:t>A não escrituração do </a:t>
            </a:r>
            <a:r>
              <a:rPr lang="pt-BR" sz="3800" b="1" dirty="0" smtClean="0"/>
              <a:t>Livro Diário </a:t>
            </a:r>
            <a:r>
              <a:rPr lang="pt-BR" sz="3800" dirty="0" smtClean="0"/>
              <a:t>(inclusive com a transcrição do balanço ou balancete levantado para efeito de suspensão ou redução de pagamentos mensais  do Imposto de Renda e da Contribuição Social sobre o Lucro) e do </a:t>
            </a:r>
            <a:r>
              <a:rPr lang="pt-BR" sz="3800" b="1" dirty="0" smtClean="0"/>
              <a:t>LALUR</a:t>
            </a:r>
            <a:r>
              <a:rPr lang="pt-BR" sz="3800" dirty="0" smtClean="0"/>
              <a:t> (com os ajustes ao lucro líquido e a demonstração do lucro real do período em curso) até a data fixada para pagamento do imposto do respectivo mês (até o último dia útil do mês seguinte), quando detectada pelo Fisco, implicará a desconsideração do balanço ou balancete levantado e o lançamento e a cobrança dos valores indevidamente suspensos ou reduzidos, com os acréscimos legais e as penalidades previstas na legislação vigente. (IN 93/97; IN RFB 1.515/2014).</a:t>
            </a:r>
            <a:endParaRPr lang="pt-BR" sz="3800" dirty="0"/>
          </a:p>
        </p:txBody>
      </p:sp>
      <p:sp>
        <p:nvSpPr>
          <p:cNvPr id="2" name="Título 1"/>
          <p:cNvSpPr>
            <a:spLocks noGrp="1"/>
          </p:cNvSpPr>
          <p:nvPr>
            <p:ph type="title"/>
          </p:nvPr>
        </p:nvSpPr>
        <p:spPr>
          <a:xfrm>
            <a:off x="642910" y="357166"/>
            <a:ext cx="8229600" cy="1143000"/>
          </a:xfrm>
        </p:spPr>
        <p:txBody>
          <a:bodyPr>
            <a:normAutofit fontScale="90000"/>
          </a:bodyPr>
          <a:lstStyle/>
          <a:p>
            <a:pPr algn="ctr"/>
            <a:r>
              <a:rPr lang="pt-BR" sz="3600" b="1" dirty="0" smtClean="0"/>
              <a:t>Desconsideração do Balanço ou Balancete</a:t>
            </a:r>
            <a:endParaRPr lang="pt-BR" sz="3600" b="1"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14422"/>
            <a:ext cx="8229600" cy="5286412"/>
          </a:xfrm>
        </p:spPr>
        <p:txBody>
          <a:bodyPr>
            <a:normAutofit fontScale="92500" lnSpcReduction="10000"/>
          </a:bodyPr>
          <a:lstStyle/>
          <a:p>
            <a:pPr algn="just">
              <a:buNone/>
            </a:pPr>
            <a:r>
              <a:rPr lang="pt-BR" dirty="0" smtClean="0"/>
              <a:t>Resultado líquido do período de apuração antes do Imposto de Renda</a:t>
            </a:r>
          </a:p>
          <a:p>
            <a:pPr algn="just">
              <a:buNone/>
            </a:pPr>
            <a:r>
              <a:rPr lang="pt-BR" dirty="0" smtClean="0"/>
              <a:t>(+)  Adições ao lucro líquido (valores debitados ao resultado contábil, mas não dedutíveis do lucro real); </a:t>
            </a:r>
          </a:p>
          <a:p>
            <a:pPr algn="just">
              <a:buNone/>
            </a:pPr>
            <a:r>
              <a:rPr lang="pt-BR" dirty="0" smtClean="0"/>
              <a:t>(+)  Adições ao lucro líquido (valores não computados no resultado contábil, mas que devem ser adicionados ao lucro real);</a:t>
            </a:r>
          </a:p>
          <a:p>
            <a:pPr algn="just">
              <a:buNone/>
            </a:pPr>
            <a:r>
              <a:rPr lang="pt-BR" dirty="0" smtClean="0"/>
              <a:t>(-)  Exclusões (valores creditados ao resultado, mas não tributáveis; valores não computados no resultado que podem ser excluídos do lucro real);</a:t>
            </a:r>
          </a:p>
          <a:p>
            <a:pPr algn="just">
              <a:buNone/>
            </a:pPr>
            <a:r>
              <a:rPr lang="pt-BR" dirty="0" smtClean="0"/>
              <a:t>(=)  SUBTOTAL (Lucro Real Parcial)</a:t>
            </a:r>
          </a:p>
          <a:p>
            <a:pPr algn="just">
              <a:buNone/>
            </a:pPr>
            <a:r>
              <a:rPr lang="pt-BR" dirty="0" smtClean="0"/>
              <a:t>(-)  Compensação de Prejuízos Fiscais</a:t>
            </a:r>
          </a:p>
          <a:p>
            <a:pPr algn="just">
              <a:buNone/>
            </a:pPr>
            <a:r>
              <a:rPr lang="pt-BR" dirty="0" smtClean="0"/>
              <a:t>(=)  Lucro Real ou Prejuízo Fiscal à Compensar</a:t>
            </a:r>
          </a:p>
          <a:p>
            <a:pPr algn="just">
              <a:buNone/>
            </a:pPr>
            <a:endParaRPr lang="pt-BR" dirty="0" smtClean="0"/>
          </a:p>
          <a:p>
            <a:pPr>
              <a:buNone/>
            </a:pPr>
            <a:endParaRPr lang="pt-BR" dirty="0"/>
          </a:p>
        </p:txBody>
      </p:sp>
      <p:sp>
        <p:nvSpPr>
          <p:cNvPr id="2" name="Título 1"/>
          <p:cNvSpPr>
            <a:spLocks noGrp="1"/>
          </p:cNvSpPr>
          <p:nvPr>
            <p:ph type="title"/>
          </p:nvPr>
        </p:nvSpPr>
        <p:spPr/>
        <p:txBody>
          <a:bodyPr>
            <a:normAutofit/>
          </a:bodyPr>
          <a:lstStyle/>
          <a:p>
            <a:pPr algn="ctr"/>
            <a:r>
              <a:rPr lang="pt-BR" sz="4000" b="1" dirty="0" smtClean="0"/>
              <a:t>Apuração do Lucro Real</a:t>
            </a:r>
            <a:endParaRPr lang="pt-BR" sz="4000" b="1"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14422"/>
            <a:ext cx="8229600" cy="4911741"/>
          </a:xfrm>
        </p:spPr>
        <p:txBody>
          <a:bodyPr>
            <a:normAutofit fontScale="92500"/>
          </a:bodyPr>
          <a:lstStyle/>
          <a:p>
            <a:pPr marL="681228" indent="-571500">
              <a:buNone/>
            </a:pPr>
            <a:r>
              <a:rPr lang="pt-BR" sz="2800" dirty="0" smtClean="0"/>
              <a:t>(x)Alíquota de 15% sobre o valor do lucro real</a:t>
            </a:r>
          </a:p>
          <a:p>
            <a:pPr marL="681228" indent="-571500">
              <a:buNone/>
            </a:pPr>
            <a:r>
              <a:rPr lang="pt-BR" sz="2800" dirty="0" smtClean="0"/>
              <a:t>(x)Alíquota de 10% sobre o valor do lucro real que exceder a: </a:t>
            </a:r>
          </a:p>
          <a:p>
            <a:pPr marL="571500" indent="-571500">
              <a:buNone/>
            </a:pPr>
            <a:r>
              <a:rPr lang="pt-BR" sz="2800" dirty="0" smtClean="0"/>
              <a:t>       20.000,00 – lucro real por estimativa mensal</a:t>
            </a:r>
          </a:p>
          <a:p>
            <a:pPr marL="571500" indent="-571500">
              <a:buNone/>
            </a:pPr>
            <a:r>
              <a:rPr lang="pt-BR" sz="2800" dirty="0" smtClean="0"/>
              <a:t>       60.000,00 – lucro real trimestral</a:t>
            </a:r>
          </a:p>
          <a:p>
            <a:pPr marL="571500" indent="-571500">
              <a:buNone/>
            </a:pPr>
            <a:r>
              <a:rPr lang="pt-BR" sz="2800" dirty="0" smtClean="0"/>
              <a:t>     240.000,00 – lucro real anual</a:t>
            </a:r>
          </a:p>
          <a:p>
            <a:pPr marL="571500" indent="-571500">
              <a:buNone/>
            </a:pPr>
            <a:r>
              <a:rPr lang="pt-BR" sz="2800" dirty="0" smtClean="0"/>
              <a:t>(=)  Imposto de Renda Real a Pagar</a:t>
            </a:r>
          </a:p>
          <a:p>
            <a:pPr marL="571500" indent="-571500">
              <a:buNone/>
            </a:pPr>
            <a:r>
              <a:rPr lang="pt-BR" sz="2800" dirty="0" smtClean="0"/>
              <a:t>(-)   Deduções de Incentivos Fiscais</a:t>
            </a:r>
          </a:p>
          <a:p>
            <a:pPr marL="571500" indent="-571500">
              <a:buNone/>
            </a:pPr>
            <a:r>
              <a:rPr lang="pt-BR" sz="2800" dirty="0" smtClean="0"/>
              <a:t>(-)   Compensação de </a:t>
            </a:r>
            <a:r>
              <a:rPr lang="pt-BR" sz="2800" dirty="0" err="1" smtClean="0"/>
              <a:t>IRenda</a:t>
            </a:r>
            <a:r>
              <a:rPr lang="pt-BR" sz="2800" dirty="0" smtClean="0"/>
              <a:t> pago ou retido na fonte</a:t>
            </a:r>
          </a:p>
          <a:p>
            <a:pPr marL="571500" indent="-571500">
              <a:buNone/>
            </a:pPr>
            <a:r>
              <a:rPr lang="pt-BR" sz="2800" dirty="0" smtClean="0"/>
              <a:t>(=)  Imposto de Renda Real à Pagar</a:t>
            </a:r>
            <a:endParaRPr lang="pt-BR" sz="2800" dirty="0"/>
          </a:p>
        </p:txBody>
      </p:sp>
      <p:sp>
        <p:nvSpPr>
          <p:cNvPr id="2" name="Título 1"/>
          <p:cNvSpPr>
            <a:spLocks noGrp="1"/>
          </p:cNvSpPr>
          <p:nvPr>
            <p:ph type="title"/>
          </p:nvPr>
        </p:nvSpPr>
        <p:spPr>
          <a:xfrm>
            <a:off x="457200" y="274638"/>
            <a:ext cx="8229600" cy="1011222"/>
          </a:xfrm>
        </p:spPr>
        <p:txBody>
          <a:bodyPr/>
          <a:lstStyle/>
          <a:p>
            <a:pPr algn="ctr"/>
            <a:r>
              <a:rPr lang="pt-BR" b="1" dirty="0" smtClean="0"/>
              <a:t>Apuração do Lucro Real</a:t>
            </a:r>
            <a:endParaRPr lang="pt-BR" b="1"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57200" y="1214422"/>
            <a:ext cx="8229600" cy="4911741"/>
          </a:xfrm>
        </p:spPr>
        <p:txBody>
          <a:bodyPr>
            <a:normAutofit fontScale="77500" lnSpcReduction="20000"/>
          </a:bodyPr>
          <a:lstStyle/>
          <a:p>
            <a:pPr algn="just">
              <a:buNone/>
            </a:pPr>
            <a:endParaRPr lang="pt-BR" b="1" dirty="0" smtClean="0"/>
          </a:p>
          <a:p>
            <a:pPr algn="just">
              <a:buNone/>
            </a:pPr>
            <a:r>
              <a:rPr lang="pt-BR" b="1" dirty="0" smtClean="0"/>
              <a:t>Adições </a:t>
            </a:r>
            <a:r>
              <a:rPr lang="pt-BR" dirty="0" smtClean="0"/>
              <a:t>– Multas de trânsito, resultado negativo </a:t>
            </a:r>
            <a:r>
              <a:rPr lang="pt-BR" dirty="0" err="1" smtClean="0"/>
              <a:t>equiv.patrimonial,</a:t>
            </a:r>
            <a:r>
              <a:rPr lang="pt-BR" dirty="0" smtClean="0"/>
              <a:t>despesas  alimentação sócios, brindes, provisões </a:t>
            </a:r>
            <a:r>
              <a:rPr lang="pt-BR" dirty="0" err="1" smtClean="0"/>
              <a:t>indedutíveis</a:t>
            </a:r>
            <a:r>
              <a:rPr lang="pt-BR" dirty="0" smtClean="0"/>
              <a:t>; remuneração indireta de sócios;</a:t>
            </a:r>
          </a:p>
          <a:p>
            <a:pPr algn="just">
              <a:buNone/>
            </a:pPr>
            <a:r>
              <a:rPr lang="pt-BR" dirty="0" smtClean="0"/>
              <a:t>   Depreciação, amortização, manutenção, reparo, conservação, impostos, taxas, seguros, não relacionados </a:t>
            </a:r>
            <a:r>
              <a:rPr lang="pt-BR" dirty="0" err="1" smtClean="0"/>
              <a:t>intrinsicamente</a:t>
            </a:r>
            <a:r>
              <a:rPr lang="pt-BR" dirty="0" smtClean="0"/>
              <a:t> com a produção ou com a comercialização dos bens e serviços; Despesas com brindes; Contribuição Social.</a:t>
            </a:r>
          </a:p>
          <a:p>
            <a:pPr algn="just">
              <a:buNone/>
            </a:pPr>
            <a:endParaRPr lang="pt-BR" b="1" dirty="0" smtClean="0"/>
          </a:p>
          <a:p>
            <a:pPr algn="just">
              <a:buNone/>
            </a:pPr>
            <a:r>
              <a:rPr lang="pt-BR" b="1" dirty="0" smtClean="0"/>
              <a:t>Outras Adições</a:t>
            </a:r>
            <a:r>
              <a:rPr lang="pt-BR" dirty="0" smtClean="0"/>
              <a:t> – Reserva de reavaliação que deva ser computada na apuração do lucro real; reserva especial relativa à CM facultativa de bens do Ativo não Circulante (antigo Permanente) proporcional à realização dos bens que tenham sido objeto dessa correção, mediante alienação, depreciação, amortização,  ou baixa a qualquer título.</a:t>
            </a:r>
          </a:p>
          <a:p>
            <a:pPr algn="just">
              <a:buNone/>
            </a:pPr>
            <a:endParaRPr lang="pt-BR" dirty="0" smtClean="0"/>
          </a:p>
        </p:txBody>
      </p:sp>
      <p:sp>
        <p:nvSpPr>
          <p:cNvPr id="2" name="Título 1"/>
          <p:cNvSpPr>
            <a:spLocks noGrp="1"/>
          </p:cNvSpPr>
          <p:nvPr>
            <p:ph type="title"/>
          </p:nvPr>
        </p:nvSpPr>
        <p:spPr>
          <a:xfrm>
            <a:off x="457200" y="274638"/>
            <a:ext cx="8229600" cy="939784"/>
          </a:xfrm>
        </p:spPr>
        <p:txBody>
          <a:bodyPr/>
          <a:lstStyle/>
          <a:p>
            <a:pPr algn="ctr"/>
            <a:r>
              <a:rPr lang="pt-BR" b="1" dirty="0" smtClean="0"/>
              <a:t>Apuração do Lucro Real</a:t>
            </a:r>
            <a:endParaRPr lang="pt-BR" b="1"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a:bodyPr>
          <a:lstStyle/>
          <a:p>
            <a:pPr algn="just">
              <a:buNone/>
            </a:pPr>
            <a:r>
              <a:rPr lang="pt-BR" b="1" dirty="0" smtClean="0"/>
              <a:t>Exclusões</a:t>
            </a:r>
            <a:r>
              <a:rPr lang="pt-BR" dirty="0" smtClean="0"/>
              <a:t> </a:t>
            </a:r>
            <a:endParaRPr lang="pt-BR" b="1" dirty="0" smtClean="0"/>
          </a:p>
          <a:p>
            <a:pPr algn="just">
              <a:buNone/>
            </a:pPr>
            <a:r>
              <a:rPr lang="pt-BR" dirty="0" smtClean="0"/>
              <a:t>   Resultado positivo da avaliação pela equivalência patrimonial; lucros e dividendos recebidos de participações societárias; Depreciação acelerada incentivada.</a:t>
            </a:r>
          </a:p>
          <a:p>
            <a:pPr algn="just">
              <a:buNone/>
            </a:pPr>
            <a:endParaRPr lang="pt-BR" b="1" dirty="0" smtClean="0"/>
          </a:p>
          <a:p>
            <a:pPr algn="just">
              <a:buNone/>
            </a:pPr>
            <a:r>
              <a:rPr lang="pt-BR" b="1" dirty="0" smtClean="0"/>
              <a:t>Multas dedutíveis </a:t>
            </a:r>
            <a:r>
              <a:rPr lang="pt-BR" dirty="0" smtClean="0"/>
              <a:t>– atraso pagamento impostos</a:t>
            </a:r>
          </a:p>
          <a:p>
            <a:pPr algn="just">
              <a:buNone/>
            </a:pPr>
            <a:r>
              <a:rPr lang="pt-BR" b="1" dirty="0" smtClean="0"/>
              <a:t>Multas </a:t>
            </a:r>
            <a:r>
              <a:rPr lang="pt-BR" b="1" dirty="0" err="1" smtClean="0"/>
              <a:t>indedutíveis</a:t>
            </a:r>
            <a:r>
              <a:rPr lang="pt-BR" b="1" dirty="0" smtClean="0"/>
              <a:t> </a:t>
            </a:r>
            <a:r>
              <a:rPr lang="pt-BR" dirty="0" smtClean="0"/>
              <a:t>– multas de trânsito, INSS,  FGTS, CLT, pesos e medidas,  multas decorrentes de infração impostas por punição.</a:t>
            </a:r>
            <a:endParaRPr lang="pt-BR" dirty="0"/>
          </a:p>
        </p:txBody>
      </p:sp>
      <p:sp>
        <p:nvSpPr>
          <p:cNvPr id="3" name="Título 2"/>
          <p:cNvSpPr>
            <a:spLocks noGrp="1"/>
          </p:cNvSpPr>
          <p:nvPr>
            <p:ph type="title"/>
          </p:nvPr>
        </p:nvSpPr>
        <p:spPr/>
        <p:txBody>
          <a:bodyPr/>
          <a:lstStyle/>
          <a:p>
            <a:pPr algn="ctr"/>
            <a:r>
              <a:rPr lang="pt-BR" dirty="0" smtClean="0"/>
              <a:t>Apuração do Lucro Real</a:t>
            </a:r>
            <a:endParaRPr lang="pt-BR"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85000" lnSpcReduction="20000"/>
          </a:bodyPr>
          <a:lstStyle/>
          <a:p>
            <a:pPr algn="just">
              <a:buNone/>
            </a:pPr>
            <a:r>
              <a:rPr lang="pt-BR" dirty="0" smtClean="0"/>
              <a:t>A opção pelo pagamento mensal do  Imposto de Renda por Estimativa implica a observância obrigatória dessa forma de pagamento também para a Contribuição Social sobre o Lucro Líquido ou seja:</a:t>
            </a:r>
          </a:p>
          <a:p>
            <a:pPr algn="just">
              <a:buNone/>
            </a:pPr>
            <a:r>
              <a:rPr lang="pt-BR" dirty="0" smtClean="0"/>
              <a:t> </a:t>
            </a:r>
          </a:p>
          <a:p>
            <a:pPr lvl="0" algn="just">
              <a:buNone/>
            </a:pPr>
            <a:r>
              <a:rPr lang="pt-BR" dirty="0" smtClean="0"/>
              <a:t>	No mês em que o Imposto de Renda for pago pelo valor determinado por estimativa, a Contribuição Social deverá ser paga com base no cálculo estimado.</a:t>
            </a:r>
          </a:p>
          <a:p>
            <a:pPr lvl="0" algn="just">
              <a:buNone/>
            </a:pPr>
            <a:r>
              <a:rPr lang="pt-BR" dirty="0" smtClean="0"/>
              <a:t>	</a:t>
            </a:r>
          </a:p>
          <a:p>
            <a:pPr lvl="0" algn="just">
              <a:buNone/>
            </a:pPr>
            <a:r>
              <a:rPr lang="pt-BR" dirty="0" smtClean="0"/>
              <a:t>	No mês em que o pagamento do Imposto de Renda for suspenso ou reduzido, deverá ser calculada a Contribuição Social devida no ano calendário em curso, com base no resultado efetivamente apurado no balanço ou balancete levantado.</a:t>
            </a:r>
          </a:p>
        </p:txBody>
      </p:sp>
      <p:sp>
        <p:nvSpPr>
          <p:cNvPr id="3" name="Título 2"/>
          <p:cNvSpPr>
            <a:spLocks noGrp="1"/>
          </p:cNvSpPr>
          <p:nvPr>
            <p:ph type="title"/>
          </p:nvPr>
        </p:nvSpPr>
        <p:spPr>
          <a:xfrm>
            <a:off x="500034" y="357166"/>
            <a:ext cx="8229600" cy="1143000"/>
          </a:xfrm>
        </p:spPr>
        <p:txBody>
          <a:bodyPr>
            <a:normAutofit fontScale="90000"/>
          </a:bodyPr>
          <a:lstStyle/>
          <a:p>
            <a:pPr algn="ctr"/>
            <a:r>
              <a:rPr lang="pt-BR" dirty="0" smtClean="0"/>
              <a:t>Contribuição Social sobre o Lucro Líquido</a:t>
            </a:r>
            <a:endParaRPr lang="pt-BR"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endParaRPr lang="pt-BR" dirty="0" smtClean="0"/>
          </a:p>
          <a:p>
            <a:pPr algn="just">
              <a:buNone/>
            </a:pPr>
            <a:r>
              <a:rPr lang="pt-BR" dirty="0" smtClean="0"/>
              <a:t>A Contribuição Social será calculada na mesma modalidade de opção do lucro real.</a:t>
            </a:r>
          </a:p>
          <a:p>
            <a:pPr algn="just">
              <a:buNone/>
            </a:pPr>
            <a:r>
              <a:rPr lang="pt-BR" dirty="0" smtClean="0"/>
              <a:t>	O regime de reconhecimento da receita será o mesmo aplicado para tributação do Imposto de Renda (regime de competência ou caixa).</a:t>
            </a:r>
          </a:p>
          <a:p>
            <a:pPr algn="just">
              <a:buNone/>
            </a:pPr>
            <a:r>
              <a:rPr lang="pt-BR" dirty="0" smtClean="0"/>
              <a:t>	Base de cálculo – comércio 12%</a:t>
            </a:r>
          </a:p>
          <a:p>
            <a:pPr algn="just">
              <a:buNone/>
            </a:pPr>
            <a:r>
              <a:rPr lang="pt-BR" dirty="0" smtClean="0"/>
              <a:t>                              serviços   32%</a:t>
            </a:r>
          </a:p>
          <a:p>
            <a:pPr algn="just">
              <a:buNone/>
            </a:pPr>
            <a:r>
              <a:rPr lang="pt-BR" dirty="0" smtClean="0"/>
              <a:t>	Alíquota – 9%</a:t>
            </a:r>
          </a:p>
          <a:p>
            <a:endParaRPr lang="pt-BR" dirty="0" smtClean="0"/>
          </a:p>
          <a:p>
            <a:endParaRPr lang="pt-BR" dirty="0"/>
          </a:p>
        </p:txBody>
      </p:sp>
      <p:sp>
        <p:nvSpPr>
          <p:cNvPr id="3" name="Título 2"/>
          <p:cNvSpPr>
            <a:spLocks noGrp="1"/>
          </p:cNvSpPr>
          <p:nvPr>
            <p:ph type="title"/>
          </p:nvPr>
        </p:nvSpPr>
        <p:spPr/>
        <p:txBody>
          <a:bodyPr/>
          <a:lstStyle/>
          <a:p>
            <a:pPr algn="ctr"/>
            <a:r>
              <a:rPr lang="pt-BR" dirty="0" smtClean="0"/>
              <a:t>Contribuição Social</a:t>
            </a:r>
            <a:endParaRPr lang="pt-B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normAutofit lnSpcReduction="10000"/>
          </a:bodyPr>
          <a:lstStyle/>
          <a:p>
            <a:pPr>
              <a:buNone/>
            </a:pPr>
            <a:r>
              <a:rPr lang="pt-BR" dirty="0" smtClean="0"/>
              <a:t>Receita bruta mensal da atividade</a:t>
            </a:r>
          </a:p>
          <a:p>
            <a:pPr>
              <a:buNone/>
            </a:pPr>
            <a:r>
              <a:rPr lang="pt-BR" dirty="0" smtClean="0"/>
              <a:t>(x) Percentual de determinação lucro estimado</a:t>
            </a:r>
          </a:p>
          <a:p>
            <a:pPr>
              <a:buNone/>
            </a:pPr>
            <a:r>
              <a:rPr lang="pt-BR" dirty="0" smtClean="0"/>
              <a:t>(=) Valor do lucro estimado</a:t>
            </a:r>
          </a:p>
          <a:p>
            <a:pPr>
              <a:buNone/>
            </a:pPr>
            <a:r>
              <a:rPr lang="pt-BR" dirty="0" smtClean="0"/>
              <a:t>(+) Demais receitas não abrangidas pelos percentuais do lucro estimado, como:</a:t>
            </a:r>
          </a:p>
          <a:p>
            <a:pPr marL="514350" indent="-514350">
              <a:buNone/>
            </a:pPr>
            <a:r>
              <a:rPr lang="pt-BR" dirty="0" smtClean="0"/>
              <a:t>a) Juros ativos não decorrentes de </a:t>
            </a:r>
            <a:r>
              <a:rPr lang="pt-BR" dirty="0" err="1" smtClean="0"/>
              <a:t>ap.financeira</a:t>
            </a:r>
            <a:endParaRPr lang="pt-BR" dirty="0" smtClean="0"/>
          </a:p>
          <a:p>
            <a:pPr marL="514350" indent="-514350">
              <a:buNone/>
            </a:pPr>
            <a:r>
              <a:rPr lang="pt-BR" dirty="0" smtClean="0"/>
              <a:t>b) Descontos financeiros obtidos</a:t>
            </a:r>
          </a:p>
          <a:p>
            <a:pPr marL="514350" indent="-514350">
              <a:buNone/>
            </a:pPr>
            <a:r>
              <a:rPr lang="pt-BR" dirty="0" smtClean="0"/>
              <a:t>c) Variações monetárias ativas</a:t>
            </a:r>
          </a:p>
          <a:p>
            <a:pPr marL="514350" indent="-514350">
              <a:buNone/>
            </a:pPr>
            <a:r>
              <a:rPr lang="pt-BR" dirty="0" smtClean="0"/>
              <a:t>d) Multas contratuais recebidas</a:t>
            </a:r>
          </a:p>
          <a:p>
            <a:pPr marL="514350" indent="-514350">
              <a:buNone/>
            </a:pPr>
            <a:r>
              <a:rPr lang="pt-BR" dirty="0" smtClean="0"/>
              <a:t>e) Ganhos de capital venda bens do ativo</a:t>
            </a:r>
          </a:p>
        </p:txBody>
      </p:sp>
      <p:sp>
        <p:nvSpPr>
          <p:cNvPr id="2" name="Título 1"/>
          <p:cNvSpPr>
            <a:spLocks noGrp="1"/>
          </p:cNvSpPr>
          <p:nvPr>
            <p:ph type="title"/>
          </p:nvPr>
        </p:nvSpPr>
        <p:spPr/>
        <p:txBody>
          <a:bodyPr/>
          <a:lstStyle/>
          <a:p>
            <a:r>
              <a:rPr lang="pt-BR" b="1" dirty="0" smtClean="0"/>
              <a:t>Imposto estimado mensal</a:t>
            </a:r>
            <a:endParaRPr lang="pt-BR" b="1"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10000"/>
          </a:bodyPr>
          <a:lstStyle/>
          <a:p>
            <a:pPr algn="just">
              <a:buNone/>
            </a:pPr>
            <a:r>
              <a:rPr lang="pt-BR" dirty="0" smtClean="0"/>
              <a:t>Resultado do período antes da CSLL</a:t>
            </a:r>
          </a:p>
          <a:p>
            <a:pPr algn="just">
              <a:buNone/>
            </a:pPr>
            <a:r>
              <a:rPr lang="pt-BR" dirty="0" smtClean="0"/>
              <a:t>(+) Adições (dentre outras)</a:t>
            </a:r>
          </a:p>
          <a:p>
            <a:pPr algn="just">
              <a:buNone/>
            </a:pPr>
            <a:r>
              <a:rPr lang="pt-BR" dirty="0" smtClean="0"/>
              <a:t>    a) Contrapartida da constituição de qualquer provisão exceção prov.</a:t>
            </a:r>
            <a:r>
              <a:rPr lang="pt-BR" dirty="0" err="1" smtClean="0"/>
              <a:t>p/férias</a:t>
            </a:r>
            <a:r>
              <a:rPr lang="pt-BR" dirty="0" smtClean="0"/>
              <a:t>, 13° salário;</a:t>
            </a:r>
          </a:p>
          <a:p>
            <a:pPr algn="just">
              <a:buNone/>
            </a:pPr>
            <a:r>
              <a:rPr lang="pt-BR" dirty="0" smtClean="0"/>
              <a:t>    b) Doações, exceto as autorizadas;</a:t>
            </a:r>
          </a:p>
          <a:p>
            <a:pPr algn="just">
              <a:buNone/>
            </a:pPr>
            <a:r>
              <a:rPr lang="pt-BR" dirty="0" smtClean="0"/>
              <a:t>    c) Depreciação, amortização, manutenção, </a:t>
            </a:r>
          </a:p>
          <a:p>
            <a:pPr algn="just">
              <a:buNone/>
            </a:pPr>
            <a:r>
              <a:rPr lang="pt-BR" dirty="0" smtClean="0"/>
              <a:t>          reparo de bens móveis e imóveis não </a:t>
            </a:r>
          </a:p>
          <a:p>
            <a:pPr algn="just">
              <a:buNone/>
            </a:pPr>
            <a:r>
              <a:rPr lang="pt-BR" dirty="0" smtClean="0"/>
              <a:t>          ligados </a:t>
            </a:r>
            <a:r>
              <a:rPr lang="pt-BR" dirty="0" err="1" smtClean="0"/>
              <a:t>intrinsicamente</a:t>
            </a:r>
            <a:r>
              <a:rPr lang="pt-BR" dirty="0" smtClean="0"/>
              <a:t> com a produção e </a:t>
            </a:r>
          </a:p>
          <a:p>
            <a:pPr algn="just">
              <a:buNone/>
            </a:pPr>
            <a:r>
              <a:rPr lang="pt-BR" dirty="0" smtClean="0"/>
              <a:t>          comercialização dos bens e serviços;</a:t>
            </a:r>
          </a:p>
          <a:p>
            <a:pPr algn="just">
              <a:buNone/>
            </a:pPr>
            <a:r>
              <a:rPr lang="pt-BR" dirty="0" smtClean="0"/>
              <a:t>    d) despesas com alimentação de sócios;</a:t>
            </a:r>
          </a:p>
          <a:p>
            <a:pPr algn="just">
              <a:buNone/>
            </a:pPr>
            <a:r>
              <a:rPr lang="pt-BR" dirty="0" smtClean="0"/>
              <a:t>    e) despesas com brindes.</a:t>
            </a:r>
            <a:endParaRPr lang="pt-BR" dirty="0"/>
          </a:p>
        </p:txBody>
      </p:sp>
      <p:sp>
        <p:nvSpPr>
          <p:cNvPr id="3" name="Título 2"/>
          <p:cNvSpPr>
            <a:spLocks noGrp="1"/>
          </p:cNvSpPr>
          <p:nvPr>
            <p:ph type="title"/>
          </p:nvPr>
        </p:nvSpPr>
        <p:spPr/>
        <p:txBody>
          <a:bodyPr>
            <a:normAutofit fontScale="90000"/>
          </a:bodyPr>
          <a:lstStyle/>
          <a:p>
            <a:r>
              <a:rPr lang="pt-BR" dirty="0" smtClean="0"/>
              <a:t>           Contribuição Social</a:t>
            </a:r>
            <a:br>
              <a:rPr lang="pt-BR" dirty="0" smtClean="0"/>
            </a:br>
            <a:r>
              <a:rPr lang="pt-BR" dirty="0" smtClean="0"/>
              <a:t>              Base de Cálculo</a:t>
            </a:r>
            <a:endParaRPr lang="pt-BR"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buNone/>
            </a:pPr>
            <a:endParaRPr lang="pt-BR" dirty="0" smtClean="0"/>
          </a:p>
          <a:p>
            <a:pPr algn="just">
              <a:buNone/>
            </a:pPr>
            <a:r>
              <a:rPr lang="pt-BR" dirty="0" smtClean="0"/>
              <a:t>(-) Exclusões (dentre outras)</a:t>
            </a:r>
          </a:p>
          <a:p>
            <a:pPr algn="just">
              <a:buNone/>
            </a:pPr>
            <a:endParaRPr lang="pt-BR" dirty="0" smtClean="0"/>
          </a:p>
          <a:p>
            <a:pPr algn="just">
              <a:buNone/>
            </a:pPr>
            <a:r>
              <a:rPr lang="pt-BR" dirty="0" smtClean="0"/>
              <a:t>     a) reversão de provisões não dedutíveis;</a:t>
            </a:r>
          </a:p>
          <a:p>
            <a:pPr algn="just">
              <a:buNone/>
            </a:pPr>
            <a:r>
              <a:rPr lang="pt-BR" dirty="0" smtClean="0"/>
              <a:t>     b) resultado positivo da avaliação pela </a:t>
            </a:r>
          </a:p>
          <a:p>
            <a:pPr algn="just">
              <a:buNone/>
            </a:pPr>
            <a:r>
              <a:rPr lang="pt-BR" dirty="0" smtClean="0"/>
              <a:t>          equivalência patrimonial;</a:t>
            </a:r>
          </a:p>
          <a:p>
            <a:pPr algn="just">
              <a:buNone/>
            </a:pPr>
            <a:r>
              <a:rPr lang="pt-BR" dirty="0" smtClean="0"/>
              <a:t>     c)  lucros e dividendos derivados de participações societárias não sujeitas a avaliação pela equivalência patrimonial</a:t>
            </a:r>
            <a:endParaRPr lang="pt-BR" dirty="0"/>
          </a:p>
        </p:txBody>
      </p:sp>
      <p:sp>
        <p:nvSpPr>
          <p:cNvPr id="3" name="Título 2"/>
          <p:cNvSpPr>
            <a:spLocks noGrp="1"/>
          </p:cNvSpPr>
          <p:nvPr>
            <p:ph type="title"/>
          </p:nvPr>
        </p:nvSpPr>
        <p:spPr/>
        <p:txBody>
          <a:bodyPr>
            <a:normAutofit fontScale="90000"/>
          </a:bodyPr>
          <a:lstStyle/>
          <a:p>
            <a:r>
              <a:rPr lang="pt-BR" dirty="0" smtClean="0"/>
              <a:t>         Contribuição Social </a:t>
            </a:r>
            <a:br>
              <a:rPr lang="pt-BR" dirty="0" smtClean="0"/>
            </a:br>
            <a:r>
              <a:rPr lang="pt-BR" dirty="0" smtClean="0"/>
              <a:t>             Base de cálculo</a:t>
            </a:r>
            <a:endParaRPr lang="pt-BR"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a:xfrm>
            <a:off x="428596" y="1500174"/>
            <a:ext cx="8229600" cy="4525963"/>
          </a:xfrm>
        </p:spPr>
        <p:txBody>
          <a:bodyPr>
            <a:normAutofit fontScale="85000" lnSpcReduction="20000"/>
          </a:bodyPr>
          <a:lstStyle/>
          <a:p>
            <a:pPr algn="just">
              <a:buNone/>
            </a:pPr>
            <a:endParaRPr lang="pt-BR" dirty="0" smtClean="0"/>
          </a:p>
          <a:p>
            <a:pPr algn="just">
              <a:buNone/>
            </a:pPr>
            <a:r>
              <a:rPr lang="pt-BR" dirty="0" smtClean="0"/>
              <a:t>(=) Subtotal </a:t>
            </a:r>
          </a:p>
          <a:p>
            <a:pPr algn="just">
              <a:buNone/>
            </a:pPr>
            <a:r>
              <a:rPr lang="pt-BR" dirty="0" smtClean="0"/>
              <a:t>(-)  Base de cálculo negativa de períodos de apuração anteriores, limitada a 30% do subtotal acima, quando positivo;</a:t>
            </a:r>
          </a:p>
          <a:p>
            <a:pPr algn="just">
              <a:buNone/>
            </a:pPr>
            <a:r>
              <a:rPr lang="pt-BR" dirty="0" smtClean="0"/>
              <a:t>(x) Alíquota 9%</a:t>
            </a:r>
          </a:p>
          <a:p>
            <a:pPr algn="just">
              <a:buNone/>
            </a:pPr>
            <a:r>
              <a:rPr lang="pt-BR" dirty="0" smtClean="0"/>
              <a:t>(=) Contribuição Social a Pagar</a:t>
            </a:r>
          </a:p>
          <a:p>
            <a:pPr algn="just">
              <a:buNone/>
            </a:pPr>
            <a:r>
              <a:rPr lang="pt-BR" dirty="0" smtClean="0"/>
              <a:t>(-)  Compensações e deduções</a:t>
            </a:r>
          </a:p>
          <a:p>
            <a:pPr algn="just">
              <a:buNone/>
            </a:pPr>
            <a:r>
              <a:rPr lang="pt-BR" dirty="0" smtClean="0"/>
              <a:t>      a) valor da contribuição social já paga</a:t>
            </a:r>
          </a:p>
          <a:p>
            <a:pPr algn="just">
              <a:buNone/>
            </a:pPr>
            <a:r>
              <a:rPr lang="pt-BR" dirty="0" smtClean="0"/>
              <a:t>      b) valor CSL paga indevidamente ou à maior</a:t>
            </a:r>
          </a:p>
          <a:p>
            <a:pPr algn="just">
              <a:buNone/>
            </a:pPr>
            <a:r>
              <a:rPr lang="pt-BR" dirty="0" smtClean="0"/>
              <a:t>      c) contribuição paga por estimativa</a:t>
            </a:r>
          </a:p>
          <a:p>
            <a:pPr algn="just">
              <a:buNone/>
            </a:pPr>
            <a:r>
              <a:rPr lang="pt-BR" dirty="0" smtClean="0"/>
              <a:t>      d) outras compensações efetuadas </a:t>
            </a:r>
          </a:p>
          <a:p>
            <a:pPr algn="just">
              <a:buNone/>
            </a:pPr>
            <a:r>
              <a:rPr lang="pt-BR" dirty="0" smtClean="0"/>
              <a:t>(=)  Contribuição Social sobre o Lucro Líquido Real a Pagar</a:t>
            </a:r>
            <a:endParaRPr lang="pt-BR" dirty="0"/>
          </a:p>
        </p:txBody>
      </p:sp>
      <p:sp>
        <p:nvSpPr>
          <p:cNvPr id="3" name="Título 2"/>
          <p:cNvSpPr>
            <a:spLocks noGrp="1"/>
          </p:cNvSpPr>
          <p:nvPr>
            <p:ph type="title"/>
          </p:nvPr>
        </p:nvSpPr>
        <p:spPr/>
        <p:txBody>
          <a:bodyPr>
            <a:normAutofit fontScale="90000"/>
          </a:bodyPr>
          <a:lstStyle/>
          <a:p>
            <a:r>
              <a:rPr lang="pt-BR" dirty="0" smtClean="0"/>
              <a:t>            Contribuição Social </a:t>
            </a:r>
            <a:br>
              <a:rPr lang="pt-BR" dirty="0" smtClean="0"/>
            </a:br>
            <a:r>
              <a:rPr lang="pt-BR" dirty="0" smtClean="0"/>
              <a:t>               Base de cálculo</a:t>
            </a:r>
            <a:endParaRPr lang="pt-BR"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lnSpcReduction="10000"/>
          </a:bodyPr>
          <a:lstStyle/>
          <a:p>
            <a:endParaRPr lang="pt-BR" dirty="0" smtClean="0"/>
          </a:p>
          <a:p>
            <a:pPr algn="just">
              <a:buNone/>
            </a:pPr>
            <a:r>
              <a:rPr lang="pt-BR" dirty="0" smtClean="0"/>
              <a:t>Se o resultado em vez de saldo a pagar, for apurado saldo de contribuição paga a maior, esse poderá ser restituído ou compensado com a contribuição devida a partir do mês de janeiro do ano seguinte, a ser paga a partir do mês de fevereiro desse mesmo ano seguinte, acrescida de juros de acordo com as mesmas regras aplicáveis ao cálculo de juros sobre o saldo a restituir ou a compensar do IRPJ.</a:t>
            </a:r>
          </a:p>
          <a:p>
            <a:pPr algn="just"/>
            <a:endParaRPr lang="pt-BR" dirty="0"/>
          </a:p>
        </p:txBody>
      </p:sp>
      <p:sp>
        <p:nvSpPr>
          <p:cNvPr id="3" name="Título 2"/>
          <p:cNvSpPr>
            <a:spLocks noGrp="1"/>
          </p:cNvSpPr>
          <p:nvPr>
            <p:ph type="title"/>
          </p:nvPr>
        </p:nvSpPr>
        <p:spPr/>
        <p:txBody>
          <a:bodyPr>
            <a:normAutofit/>
          </a:bodyPr>
          <a:lstStyle/>
          <a:p>
            <a:pPr algn="ctr"/>
            <a:r>
              <a:rPr lang="pt-BR" sz="3200" dirty="0" smtClean="0"/>
              <a:t>Contribuição Social  Restituição ou Compensação saldo Negativo Apurado</a:t>
            </a:r>
            <a:endParaRPr lang="pt-BR" sz="3200"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20000"/>
          </a:bodyPr>
          <a:lstStyle/>
          <a:p>
            <a:pPr algn="just">
              <a:buNone/>
            </a:pPr>
            <a:r>
              <a:rPr lang="pt-BR" sz="2400" dirty="0" smtClean="0"/>
              <a:t>A base de cálculo da Contribuição Social em cada mês corresponderá à soma:</a:t>
            </a:r>
          </a:p>
          <a:p>
            <a:pPr marL="624078" indent="-514350" algn="just">
              <a:buNone/>
            </a:pPr>
            <a:r>
              <a:rPr lang="pt-BR" sz="2400" dirty="0" smtClean="0"/>
              <a:t>a) 12% ou 32% da receita bruta de acordo com a atividade da empresa;</a:t>
            </a:r>
          </a:p>
          <a:p>
            <a:pPr marL="624078" indent="-514350" algn="just">
              <a:buNone/>
            </a:pPr>
            <a:r>
              <a:rPr lang="pt-BR" sz="2400" dirty="0" smtClean="0"/>
              <a:t>b) Ganhos de capital (lucros) obtidos na alienação de bens do Ativo Não Circulante e demais ganhos auferidos no mês, não compreendidos na receita bruta de vendas e serviços;</a:t>
            </a:r>
          </a:p>
          <a:p>
            <a:pPr marL="624078" indent="-514350" algn="just">
              <a:buNone/>
            </a:pPr>
            <a:r>
              <a:rPr lang="pt-BR" sz="2400" dirty="0" smtClean="0"/>
              <a:t>c) Rendimentos de aplicação financeira de renda fixa;</a:t>
            </a:r>
          </a:p>
          <a:p>
            <a:pPr marL="624078" indent="-514350" algn="just">
              <a:buNone/>
            </a:pPr>
            <a:r>
              <a:rPr lang="pt-BR" sz="2400" dirty="0" smtClean="0"/>
              <a:t>d) Rendimentos auferidos em operações de mútuo;</a:t>
            </a:r>
          </a:p>
          <a:p>
            <a:pPr marL="624078" indent="-514350" algn="just">
              <a:buNone/>
            </a:pPr>
            <a:r>
              <a:rPr lang="pt-BR" sz="2400" dirty="0" smtClean="0"/>
              <a:t>e) Ganhos líquidos operações financeiras renda variável;</a:t>
            </a:r>
          </a:p>
          <a:p>
            <a:pPr marL="624078" indent="-514350" algn="just">
              <a:buNone/>
            </a:pPr>
            <a:r>
              <a:rPr lang="pt-BR" sz="2400" dirty="0" smtClean="0"/>
              <a:t>f) Ganhos de capital auferidos em alienação de participações societárias</a:t>
            </a:r>
          </a:p>
          <a:p>
            <a:pPr marL="624078" indent="-514350" algn="just">
              <a:buNone/>
            </a:pPr>
            <a:r>
              <a:rPr lang="pt-BR" sz="2400" dirty="0" smtClean="0"/>
              <a:t>e) Ganhos auferidos operações de cobertura (hedge) realizadas em bolsas de valores, mercado de balcão;</a:t>
            </a:r>
          </a:p>
          <a:p>
            <a:pPr marL="624078" indent="-514350" algn="just">
              <a:buNone/>
            </a:pPr>
            <a:endParaRPr lang="pt-BR" sz="2400" dirty="0"/>
          </a:p>
        </p:txBody>
      </p:sp>
      <p:sp>
        <p:nvSpPr>
          <p:cNvPr id="3" name="Título 2"/>
          <p:cNvSpPr>
            <a:spLocks noGrp="1"/>
          </p:cNvSpPr>
          <p:nvPr>
            <p:ph type="title"/>
          </p:nvPr>
        </p:nvSpPr>
        <p:spPr/>
        <p:txBody>
          <a:bodyPr>
            <a:normAutofit fontScale="90000"/>
          </a:bodyPr>
          <a:lstStyle/>
          <a:p>
            <a:pPr algn="ctr"/>
            <a:r>
              <a:rPr lang="pt-BR" dirty="0" smtClean="0"/>
              <a:t>Contribuição Social - Estimativa</a:t>
            </a:r>
            <a:endParaRPr lang="pt-BR"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algn="just">
              <a:buNone/>
            </a:pPr>
            <a:r>
              <a:rPr lang="pt-BR" dirty="0" smtClean="0"/>
              <a:t>f) Receita de aluguel de bens se a locação dos bens não estiver compreendida no objeto da empresa, deduzida dos encargos necessários à sua percepção.</a:t>
            </a:r>
          </a:p>
          <a:p>
            <a:pPr algn="just">
              <a:buNone/>
            </a:pPr>
            <a:endParaRPr lang="pt-BR" dirty="0" smtClean="0"/>
          </a:p>
          <a:p>
            <a:pPr algn="just">
              <a:buNone/>
            </a:pPr>
            <a:r>
              <a:rPr lang="pt-BR" dirty="0" smtClean="0"/>
              <a:t>Se a locação dos bens estiver compreendida no objeto da empresa, os aluguéis serão computados na receita bruta sobre o qual se aplica o percentual de 32%.</a:t>
            </a:r>
            <a:endParaRPr lang="pt-BR" dirty="0"/>
          </a:p>
        </p:txBody>
      </p:sp>
      <p:sp>
        <p:nvSpPr>
          <p:cNvPr id="3" name="Título 2"/>
          <p:cNvSpPr>
            <a:spLocks noGrp="1"/>
          </p:cNvSpPr>
          <p:nvPr>
            <p:ph type="title"/>
          </p:nvPr>
        </p:nvSpPr>
        <p:spPr/>
        <p:txBody>
          <a:bodyPr>
            <a:normAutofit fontScale="90000"/>
          </a:bodyPr>
          <a:lstStyle/>
          <a:p>
            <a:pPr algn="ctr"/>
            <a:r>
              <a:rPr lang="pt-BR" dirty="0" smtClean="0"/>
              <a:t>Contribuição Social - Estimativa</a:t>
            </a:r>
            <a:endParaRPr lang="pt-BR"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10000"/>
          </a:bodyPr>
          <a:lstStyle/>
          <a:p>
            <a:pPr algn="just">
              <a:buNone/>
            </a:pPr>
            <a:r>
              <a:rPr lang="pt-BR" dirty="0" smtClean="0"/>
              <a:t>g) Juros equivalentes à taxa </a:t>
            </a:r>
            <a:r>
              <a:rPr lang="pt-BR" dirty="0" err="1" smtClean="0"/>
              <a:t>Selic</a:t>
            </a:r>
            <a:r>
              <a:rPr lang="pt-BR" dirty="0" smtClean="0"/>
              <a:t>, relativos a impostos e contribuições a serem restituídos ou compensados;</a:t>
            </a:r>
          </a:p>
          <a:p>
            <a:pPr algn="just">
              <a:buNone/>
            </a:pPr>
            <a:r>
              <a:rPr lang="pt-BR" dirty="0" smtClean="0"/>
              <a:t>h) Variações monetárias ativas, receitas de variações cambiais decorrentes da atualização monetária de direitos de créditos e obrigações expressos  moeda estrangeira;</a:t>
            </a:r>
          </a:p>
          <a:p>
            <a:pPr marL="681228" indent="-571500" algn="just">
              <a:buNone/>
            </a:pPr>
            <a:r>
              <a:rPr lang="pt-BR" dirty="0" smtClean="0"/>
              <a:t>i) Ganhos de capital auferidos devolução de capital ao titular, sócios ou acionistas, em bens e direitos avaliados pelo preço de mercado. O ganho de capital será a diferença entre valor de mercado e o valor contábil.</a:t>
            </a:r>
          </a:p>
          <a:p>
            <a:pPr marL="681228" indent="-571500" algn="just">
              <a:buNone/>
            </a:pPr>
            <a:endParaRPr lang="pt-BR" dirty="0" smtClean="0"/>
          </a:p>
          <a:p>
            <a:pPr marL="681228" indent="-571500" algn="just">
              <a:buAutoNum type="romanLcParenR"/>
            </a:pPr>
            <a:endParaRPr lang="pt-BR" dirty="0" smtClean="0"/>
          </a:p>
          <a:p>
            <a:pPr marL="681228" indent="-571500" algn="just">
              <a:buAutoNum type="romanLcParenR"/>
            </a:pPr>
            <a:endParaRPr lang="pt-BR" dirty="0" smtClean="0"/>
          </a:p>
          <a:p>
            <a:pPr marL="681228" indent="-571500" algn="just">
              <a:buAutoNum type="romanLcParenR"/>
            </a:pPr>
            <a:endParaRPr lang="pt-BR" dirty="0" smtClean="0"/>
          </a:p>
          <a:p>
            <a:pPr marL="681228" indent="-571500" algn="just">
              <a:buAutoNum type="romanLcParenR"/>
            </a:pPr>
            <a:endParaRPr lang="pt-BR" dirty="0" smtClean="0"/>
          </a:p>
          <a:p>
            <a:pPr marL="681228" indent="-571500" algn="just">
              <a:buAutoNum type="romanLcParenR"/>
            </a:pPr>
            <a:endParaRPr lang="pt-BR" dirty="0" smtClean="0"/>
          </a:p>
          <a:p>
            <a:pPr marL="681228" indent="-571500" algn="just">
              <a:buNone/>
            </a:pPr>
            <a:endParaRPr lang="pt-BR" dirty="0"/>
          </a:p>
        </p:txBody>
      </p:sp>
      <p:sp>
        <p:nvSpPr>
          <p:cNvPr id="3" name="Título 2"/>
          <p:cNvSpPr>
            <a:spLocks noGrp="1"/>
          </p:cNvSpPr>
          <p:nvPr>
            <p:ph type="title"/>
          </p:nvPr>
        </p:nvSpPr>
        <p:spPr/>
        <p:txBody>
          <a:bodyPr>
            <a:normAutofit fontScale="90000"/>
          </a:bodyPr>
          <a:lstStyle/>
          <a:p>
            <a:pPr algn="ctr"/>
            <a:r>
              <a:rPr lang="pt-BR" dirty="0" smtClean="0"/>
              <a:t>Contribuição Social - Estimativa</a:t>
            </a:r>
            <a:endParaRPr lang="pt-BR"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fontScale="92500" lnSpcReduction="10000"/>
          </a:bodyPr>
          <a:lstStyle/>
          <a:p>
            <a:pPr marL="109728" indent="0">
              <a:buNone/>
            </a:pPr>
            <a:r>
              <a:rPr lang="pt-BR" b="1" dirty="0" smtClean="0"/>
              <a:t>Exemplo:</a:t>
            </a:r>
          </a:p>
          <a:p>
            <a:pPr marL="109728" indent="0" algn="just">
              <a:buNone/>
            </a:pPr>
            <a:r>
              <a:rPr lang="pt-BR" dirty="0" smtClean="0"/>
              <a:t>Uma empresa optante pelo pagamento mensal do Imposto de Renda por estimativa em 20x1 no mês de janeiro deste ano:</a:t>
            </a:r>
          </a:p>
          <a:p>
            <a:pPr marL="109728" indent="0" algn="just">
              <a:buNone/>
            </a:pPr>
            <a:r>
              <a:rPr lang="pt-BR" dirty="0" smtClean="0"/>
              <a:t>-Auferiu receitas de vendas de mercadorias no valor de R$ 2.300.000,00, sem inclusão do IPI, líquidas de vendas canceladas ou devoluções de clientes e de descontos incondicionais;</a:t>
            </a:r>
          </a:p>
          <a:p>
            <a:pPr marL="109728" indent="0" algn="just">
              <a:buNone/>
            </a:pPr>
            <a:r>
              <a:rPr lang="pt-BR" dirty="0" smtClean="0"/>
              <a:t>-Auferiu rendimentos de aplicações financeiras de renda fixa de R$ 25.000,00;</a:t>
            </a:r>
          </a:p>
          <a:p>
            <a:pPr marL="109728" indent="0" algn="just">
              <a:buNone/>
            </a:pPr>
            <a:r>
              <a:rPr lang="pt-BR" dirty="0" smtClean="0"/>
              <a:t>-Obteve ganho líquidos em operações financeiras de renda variável de R$ 18.000,00;</a:t>
            </a:r>
          </a:p>
          <a:p>
            <a:pPr marL="109728" indent="0">
              <a:buNone/>
            </a:pPr>
            <a:endParaRPr lang="pt-BR" dirty="0"/>
          </a:p>
        </p:txBody>
      </p:sp>
      <p:sp>
        <p:nvSpPr>
          <p:cNvPr id="3" name="Título 2"/>
          <p:cNvSpPr>
            <a:spLocks noGrp="1"/>
          </p:cNvSpPr>
          <p:nvPr>
            <p:ph type="title"/>
          </p:nvPr>
        </p:nvSpPr>
        <p:spPr/>
        <p:txBody>
          <a:bodyPr>
            <a:normAutofit/>
          </a:bodyPr>
          <a:lstStyle/>
          <a:p>
            <a:pPr algn="ctr"/>
            <a:r>
              <a:rPr lang="pt-BR" sz="3200" dirty="0" smtClean="0"/>
              <a:t>Contribuição Social - Estimativa</a:t>
            </a:r>
            <a:endParaRPr lang="pt-BR" sz="3200" dirty="0"/>
          </a:p>
        </p:txBody>
      </p:sp>
    </p:spTree>
    <p:extLst>
      <p:ext uri="{BB962C8B-B14F-4D97-AF65-F5344CB8AC3E}">
        <p14:creationId xmlns:p14="http://schemas.microsoft.com/office/powerpoint/2010/main" val="401280227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lstStyle/>
          <a:p>
            <a:pPr marL="109728" indent="0" algn="just">
              <a:buNone/>
            </a:pPr>
            <a:r>
              <a:rPr lang="pt-BR" b="1" dirty="0" smtClean="0"/>
              <a:t>Exemplo:</a:t>
            </a:r>
          </a:p>
          <a:p>
            <a:pPr marL="109728" indent="0" algn="just">
              <a:buNone/>
            </a:pPr>
            <a:endParaRPr lang="pt-BR" dirty="0" smtClean="0"/>
          </a:p>
          <a:p>
            <a:pPr marL="109728" indent="0" algn="just">
              <a:buNone/>
            </a:pPr>
            <a:r>
              <a:rPr lang="pt-BR" dirty="0" smtClean="0"/>
              <a:t>-Alienou bens do ativo não circulante (antigo Ativo Permanente), apurando ganho de capital (lucro) de R$ 50.000,00;</a:t>
            </a:r>
          </a:p>
          <a:p>
            <a:pPr marL="109728" indent="0" algn="just">
              <a:buNone/>
            </a:pPr>
            <a:r>
              <a:rPr lang="pt-BR" dirty="0" smtClean="0"/>
              <a:t>-Não teve outros ganhos, receitas ou resultados que devam ser computados na base de cálculo da CSL.</a:t>
            </a:r>
            <a:endParaRPr lang="pt-BR" dirty="0"/>
          </a:p>
        </p:txBody>
      </p:sp>
      <p:sp>
        <p:nvSpPr>
          <p:cNvPr id="3" name="Título 2"/>
          <p:cNvSpPr>
            <a:spLocks noGrp="1"/>
          </p:cNvSpPr>
          <p:nvPr>
            <p:ph type="title"/>
          </p:nvPr>
        </p:nvSpPr>
        <p:spPr/>
        <p:txBody>
          <a:bodyPr>
            <a:normAutofit/>
          </a:bodyPr>
          <a:lstStyle/>
          <a:p>
            <a:pPr algn="ctr"/>
            <a:r>
              <a:rPr lang="pt-BR" sz="3200" dirty="0" smtClean="0"/>
              <a:t>Contribuição Social - Estimativa</a:t>
            </a:r>
            <a:endParaRPr lang="pt-BR" sz="3200" dirty="0"/>
          </a:p>
        </p:txBody>
      </p:sp>
    </p:spTree>
    <p:extLst>
      <p:ext uri="{BB962C8B-B14F-4D97-AF65-F5344CB8AC3E}">
        <p14:creationId xmlns:p14="http://schemas.microsoft.com/office/powerpoint/2010/main" val="8164025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p:cNvSpPr>
            <a:spLocks noGrp="1"/>
          </p:cNvSpPr>
          <p:nvPr>
            <p:ph idx="1"/>
          </p:nvPr>
        </p:nvSpPr>
        <p:spPr/>
        <p:txBody>
          <a:bodyPr>
            <a:normAutofit/>
          </a:bodyPr>
          <a:lstStyle/>
          <a:p>
            <a:pPr marL="109728" indent="0">
              <a:buNone/>
            </a:pPr>
            <a:r>
              <a:rPr lang="pt-BR" b="1" dirty="0" smtClean="0"/>
              <a:t>Base de cálculo contribuição social:</a:t>
            </a:r>
          </a:p>
          <a:p>
            <a:pPr marL="109728" indent="0">
              <a:buNone/>
            </a:pPr>
            <a:r>
              <a:rPr lang="pt-BR" dirty="0" smtClean="0"/>
              <a:t>12% de 2.300.000,00                    276.000,00</a:t>
            </a:r>
          </a:p>
          <a:p>
            <a:pPr marL="109728" indent="0">
              <a:buNone/>
            </a:pPr>
            <a:r>
              <a:rPr lang="pt-BR" dirty="0" smtClean="0"/>
              <a:t>Rendimentos </a:t>
            </a:r>
            <a:r>
              <a:rPr lang="pt-BR" dirty="0" err="1" smtClean="0"/>
              <a:t>aplic.financeira</a:t>
            </a:r>
            <a:r>
              <a:rPr lang="pt-BR" dirty="0" smtClean="0"/>
              <a:t>          25.000,00</a:t>
            </a:r>
            <a:endParaRPr lang="pt-BR" dirty="0"/>
          </a:p>
          <a:p>
            <a:pPr marL="109728" indent="0">
              <a:buNone/>
            </a:pPr>
            <a:r>
              <a:rPr lang="pt-BR" dirty="0" smtClean="0"/>
              <a:t>Ganhos líquidos </a:t>
            </a:r>
            <a:r>
              <a:rPr lang="pt-BR" dirty="0" err="1" smtClean="0"/>
              <a:t>oper.financ</a:t>
            </a:r>
            <a:r>
              <a:rPr lang="pt-BR" dirty="0" smtClean="0"/>
              <a:t>.          18.000,00</a:t>
            </a:r>
          </a:p>
          <a:p>
            <a:pPr marL="109728" indent="0">
              <a:buNone/>
            </a:pPr>
            <a:r>
              <a:rPr lang="pt-BR" dirty="0" smtClean="0"/>
              <a:t>Ganhos de capital venda de bens    50.000,00</a:t>
            </a:r>
          </a:p>
          <a:p>
            <a:pPr marL="109728" indent="0">
              <a:buNone/>
            </a:pPr>
            <a:r>
              <a:rPr lang="pt-BR" dirty="0" smtClean="0"/>
              <a:t>Total                                             369.000,00</a:t>
            </a:r>
          </a:p>
          <a:p>
            <a:pPr marL="109728" indent="0">
              <a:buNone/>
            </a:pPr>
            <a:endParaRPr lang="pt-BR" dirty="0" smtClean="0"/>
          </a:p>
          <a:p>
            <a:pPr marL="109728" indent="0">
              <a:buNone/>
            </a:pPr>
            <a:r>
              <a:rPr lang="pt-BR" b="1" dirty="0" smtClean="0"/>
              <a:t>Contribuição devida: </a:t>
            </a:r>
          </a:p>
          <a:p>
            <a:pPr marL="109728" indent="0">
              <a:buNone/>
            </a:pPr>
            <a:r>
              <a:rPr lang="pt-BR" dirty="0" smtClean="0"/>
              <a:t>9% x 369.000,00 = 33.210,00</a:t>
            </a:r>
            <a:endParaRPr lang="pt-BR" dirty="0"/>
          </a:p>
        </p:txBody>
      </p:sp>
      <p:sp>
        <p:nvSpPr>
          <p:cNvPr id="3" name="Título 2"/>
          <p:cNvSpPr>
            <a:spLocks noGrp="1"/>
          </p:cNvSpPr>
          <p:nvPr>
            <p:ph type="title"/>
          </p:nvPr>
        </p:nvSpPr>
        <p:spPr/>
        <p:txBody>
          <a:bodyPr>
            <a:normAutofit/>
          </a:bodyPr>
          <a:lstStyle/>
          <a:p>
            <a:pPr algn="ctr"/>
            <a:r>
              <a:rPr lang="pt-BR" sz="3200" dirty="0" smtClean="0"/>
              <a:t>Contribuição Social - Estimativa</a:t>
            </a:r>
            <a:endParaRPr lang="pt-BR" sz="3200" dirty="0"/>
          </a:p>
        </p:txBody>
      </p:sp>
    </p:spTree>
    <p:extLst>
      <p:ext uri="{BB962C8B-B14F-4D97-AF65-F5344CB8AC3E}">
        <p14:creationId xmlns:p14="http://schemas.microsoft.com/office/powerpoint/2010/main" val="144772208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s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Concurso">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urso">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11304</TotalTime>
  <Words>10879</Words>
  <Application>Microsoft Office PowerPoint</Application>
  <PresentationFormat>Apresentação na tela (4:3)</PresentationFormat>
  <Paragraphs>951</Paragraphs>
  <Slides>169</Slides>
  <Notes>0</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169</vt:i4>
      </vt:variant>
    </vt:vector>
  </HeadingPairs>
  <TitlesOfParts>
    <vt:vector size="175" baseType="lpstr">
      <vt:lpstr>Calibri</vt:lpstr>
      <vt:lpstr>Lucida Sans Unicode</vt:lpstr>
      <vt:lpstr>Verdana</vt:lpstr>
      <vt:lpstr>Wingdings 2</vt:lpstr>
      <vt:lpstr>Wingdings 3</vt:lpstr>
      <vt:lpstr>Concurso</vt:lpstr>
      <vt:lpstr>IMPOSTO DE RENDA  PESSOA JURÍDICA  LUCRO REAL</vt:lpstr>
      <vt:lpstr>FORMAS DE TRIBUTAÇÃO DAS PESSOAS JURÍDICAS</vt:lpstr>
      <vt:lpstr>LUCRO REAL</vt:lpstr>
      <vt:lpstr>Pessoas Jurídicas obrigadas à tributação no lucro real</vt:lpstr>
      <vt:lpstr>Pessoas Jurídicas obrigadas à tributação pelo Lucro Real</vt:lpstr>
      <vt:lpstr>Pessoas jurídicas obrigadas a tributação com base no lucro real</vt:lpstr>
      <vt:lpstr>Formas de Apuração do Lucro Real</vt:lpstr>
      <vt:lpstr>Valores integrantes da receita total</vt:lpstr>
      <vt:lpstr>Imposto estimado mensal</vt:lpstr>
      <vt:lpstr>Imposto estimado mensal</vt:lpstr>
      <vt:lpstr>Imposto estimado mensal</vt:lpstr>
      <vt:lpstr>Imposto mensal estimado</vt:lpstr>
      <vt:lpstr>Imposto mensal estimado</vt:lpstr>
      <vt:lpstr>Imposto mensal estimado</vt:lpstr>
      <vt:lpstr>Incentivos Fiscais para redução do IRPJ</vt:lpstr>
      <vt:lpstr>Incentivos Fiscais para redução do IRPJ</vt:lpstr>
      <vt:lpstr>Incentivos Fiscais para redução do IRPJ</vt:lpstr>
      <vt:lpstr>Incentivos Fiscais para redução do IRPJ Programa de cultura do trabalhador  - Vale cultura</vt:lpstr>
      <vt:lpstr>Incentivos Fiscais para redução do IRPJ</vt:lpstr>
      <vt:lpstr>Classificação como doações ou patrocínios</vt:lpstr>
      <vt:lpstr>       Valor dos bens doados</vt:lpstr>
      <vt:lpstr>Apuração de ganho de capital</vt:lpstr>
      <vt:lpstr>         Incentivo fiscal utilizável</vt:lpstr>
      <vt:lpstr>       Dedução do incentivo fiscal</vt:lpstr>
      <vt:lpstr>             Cálculo do incentivo</vt:lpstr>
      <vt:lpstr>            Cálculo do incentivo</vt:lpstr>
      <vt:lpstr>         Cálculo do incentivo</vt:lpstr>
      <vt:lpstr>Cálculo do incentivo</vt:lpstr>
      <vt:lpstr>Receita bruta mensal</vt:lpstr>
      <vt:lpstr>Receita bruta mensal  valores excluídos</vt:lpstr>
      <vt:lpstr>Receita Bruta Mensal</vt:lpstr>
      <vt:lpstr>Receita bruta mensal</vt:lpstr>
      <vt:lpstr>Receita bruta mensal</vt:lpstr>
      <vt:lpstr>Ajuste a valor presente</vt:lpstr>
      <vt:lpstr>Ajuste a valor presente - AVP</vt:lpstr>
      <vt:lpstr>   Ajuste a valor presente - AVP</vt:lpstr>
      <vt:lpstr>Atividades Imobiliárias</vt:lpstr>
      <vt:lpstr>Atividades Imobiliárias  Receita de aplicação financeira</vt:lpstr>
      <vt:lpstr>Receita venda de veículos usados</vt:lpstr>
      <vt:lpstr>Atividade gráfica</vt:lpstr>
      <vt:lpstr>Software</vt:lpstr>
      <vt:lpstr>Atividades de Hotelaria</vt:lpstr>
      <vt:lpstr>Serviços Hospitalares</vt:lpstr>
      <vt:lpstr>Serviços Hospitalares</vt:lpstr>
      <vt:lpstr>Serviços de suprimento de água tratada, coleta e tratamento de esgotos e de exploração de rodovias</vt:lpstr>
      <vt:lpstr>Escolas e Creches</vt:lpstr>
      <vt:lpstr>Prestação de serviços com guindaste e locação de guindaste</vt:lpstr>
      <vt:lpstr>Serviços de fisioterapia e fonoaudiologia</vt:lpstr>
      <vt:lpstr>Construção civil</vt:lpstr>
      <vt:lpstr>Construção civil</vt:lpstr>
      <vt:lpstr>Limpeza e locação de mão de obra</vt:lpstr>
      <vt:lpstr>Prazo de pagamento do Imposto Mensal</vt:lpstr>
      <vt:lpstr> Imposto apurado de valor inferior a R$ 10,00 </vt:lpstr>
      <vt:lpstr>Contabilização do IRPJ estimado</vt:lpstr>
      <vt:lpstr>Contabilização do IRPJ estimado</vt:lpstr>
      <vt:lpstr>Não entram na base de cálculo do imposto mensal estimado</vt:lpstr>
      <vt:lpstr>Não entram na base de cálculo do imposto mensal estimado</vt:lpstr>
      <vt:lpstr>Não entram na base de cálculo do imposto mensal estimado</vt:lpstr>
      <vt:lpstr>Suspensão ou Redução do pagamento mensal por estimativa</vt:lpstr>
      <vt:lpstr>Balanços ou Balancetes de Suspensão ou Redução</vt:lpstr>
      <vt:lpstr>Balanços ou Balancetes de Suspensão ou Redução</vt:lpstr>
      <vt:lpstr>Suspensão ou redução do imposto</vt:lpstr>
      <vt:lpstr>Suspensão ou redução do imposto</vt:lpstr>
      <vt:lpstr>Suspensão ou redução do imposto Registros no LALUR</vt:lpstr>
      <vt:lpstr>Suspensão IRPJ  - Exemplo</vt:lpstr>
      <vt:lpstr>Suspensão IRPJ  - Exemplo</vt:lpstr>
      <vt:lpstr>Suspensão IRPJ  - Exemplo</vt:lpstr>
      <vt:lpstr>Suspensão IRPJ  - Exemplo</vt:lpstr>
      <vt:lpstr>Redução IRPJ  - Exemplo</vt:lpstr>
      <vt:lpstr>Redução IRPJ - Exemplo</vt:lpstr>
      <vt:lpstr>Redução IRPJ  - Exemplo</vt:lpstr>
      <vt:lpstr>Balanço de Suspensão e Redução</vt:lpstr>
      <vt:lpstr>Balanço de Suspensão e Redução</vt:lpstr>
      <vt:lpstr>Balanço ou Balancete de Suspensão</vt:lpstr>
      <vt:lpstr>Compensação de prejuízos fiscais</vt:lpstr>
      <vt:lpstr>Compensação de prejuízos fiscais</vt:lpstr>
      <vt:lpstr>Compensação de prejuízos fiscais</vt:lpstr>
      <vt:lpstr>Compensação de prejuízos fiscais</vt:lpstr>
      <vt:lpstr>Compensação de Prejuízos Fiscais</vt:lpstr>
      <vt:lpstr>Compensação de Prejuízos Fiscais</vt:lpstr>
      <vt:lpstr>Compensação de Prejuízos Fiscais</vt:lpstr>
      <vt:lpstr>Compensação de Prejuízos Fiscais</vt:lpstr>
      <vt:lpstr>Desconsideração do Balanço ou Balancete</vt:lpstr>
      <vt:lpstr>Apuração do Lucro Real</vt:lpstr>
      <vt:lpstr>Apuração do Lucro Real</vt:lpstr>
      <vt:lpstr>Apuração do Lucro Real</vt:lpstr>
      <vt:lpstr>Apuração do Lucro Real</vt:lpstr>
      <vt:lpstr>Contribuição Social sobre o Lucro Líquido</vt:lpstr>
      <vt:lpstr>Contribuição Social</vt:lpstr>
      <vt:lpstr>           Contribuição Social               Base de Cálculo</vt:lpstr>
      <vt:lpstr>         Contribuição Social               Base de cálculo</vt:lpstr>
      <vt:lpstr>            Contribuição Social                 Base de cálculo</vt:lpstr>
      <vt:lpstr>Contribuição Social  Restituição ou Compensação saldo Negativo Apurado</vt:lpstr>
      <vt:lpstr>Contribuição Social - Estimativa</vt:lpstr>
      <vt:lpstr>Contribuição Social - Estimativa</vt:lpstr>
      <vt:lpstr>Contribuição Social - Estimativa</vt:lpstr>
      <vt:lpstr>Contribuição Social - Estimativa</vt:lpstr>
      <vt:lpstr>Contribuição Social - Estimativa</vt:lpstr>
      <vt:lpstr>Contribuição Social - Estimativa</vt:lpstr>
      <vt:lpstr>Bônus de adimplência fiscal</vt:lpstr>
      <vt:lpstr>Contribuição Social - Bônus de Adimplência Fiscal</vt:lpstr>
      <vt:lpstr>Contribuição Social – Bônus de Adimplência Fiscal</vt:lpstr>
      <vt:lpstr>Contribuição Social – Bônus de Adimplência Fiscal</vt:lpstr>
      <vt:lpstr>Bônus de adimplência fiscal Contabilização</vt:lpstr>
      <vt:lpstr>Bônus de Adimplência Fiscal</vt:lpstr>
      <vt:lpstr>Juros sobre Capital Próprio</vt:lpstr>
      <vt:lpstr>Juros sobre Capital Próprio</vt:lpstr>
      <vt:lpstr>Juros sobre o Capital Próprio</vt:lpstr>
      <vt:lpstr>Juros sobre Capital Próprio</vt:lpstr>
      <vt:lpstr>Juros sobre o Capital Próprio</vt:lpstr>
      <vt:lpstr>Juros sobre o Capital Próprio</vt:lpstr>
      <vt:lpstr>Juros sobre o Capital Próprio</vt:lpstr>
      <vt:lpstr>Juros sobre Capital Próprio</vt:lpstr>
      <vt:lpstr>Juros sobre Capital Próprio</vt:lpstr>
      <vt:lpstr>Juros sobre Capital Próprio</vt:lpstr>
      <vt:lpstr>Juros sobre o Capital Próprio</vt:lpstr>
      <vt:lpstr>Juros sobre Capital Próprio</vt:lpstr>
      <vt:lpstr>Juros sobre Capital Próprio</vt:lpstr>
      <vt:lpstr>Juros sobre Capital Próprio</vt:lpstr>
      <vt:lpstr>Juros sobre Capital Próprio</vt:lpstr>
      <vt:lpstr>Lucro da Exploração</vt:lpstr>
      <vt:lpstr>Lucro da Exploração</vt:lpstr>
      <vt:lpstr>Lucro da Exploração</vt:lpstr>
      <vt:lpstr>Lucro da Exploração</vt:lpstr>
      <vt:lpstr>      Lucro da Exploração</vt:lpstr>
      <vt:lpstr>         Lucro da Exploração</vt:lpstr>
      <vt:lpstr>Lucro da Exploração</vt:lpstr>
      <vt:lpstr>Lucro da Exploração</vt:lpstr>
      <vt:lpstr>Lucro da Exploração</vt:lpstr>
      <vt:lpstr>Lucro da Exploração - Adições </vt:lpstr>
      <vt:lpstr>Lucro da Exploração - Exclusões</vt:lpstr>
      <vt:lpstr>Lucro da Exploração - Cálculo</vt:lpstr>
      <vt:lpstr>Lucro da Exploração</vt:lpstr>
      <vt:lpstr> Lucro da Exploração - Cálculo</vt:lpstr>
      <vt:lpstr>Lucro da Exploração - Cálculo</vt:lpstr>
      <vt:lpstr>Lucro da Exploração </vt:lpstr>
      <vt:lpstr>Lucro da Exploração</vt:lpstr>
      <vt:lpstr>Lucro da Exploração</vt:lpstr>
      <vt:lpstr>Lucro da Exploração</vt:lpstr>
      <vt:lpstr>       Lucro da Exploração</vt:lpstr>
      <vt:lpstr>Lucro da Exploração</vt:lpstr>
      <vt:lpstr>Lucro da Exploração</vt:lpstr>
      <vt:lpstr>Lucro da Exploração</vt:lpstr>
      <vt:lpstr>Lucro da Exploração</vt:lpstr>
      <vt:lpstr>Nova Obrigação Acessória Escrituração Contábil Fiscal - ECF</vt:lpstr>
      <vt:lpstr>Escrituração Contábil Fiscal - ECF</vt:lpstr>
      <vt:lpstr>Escrituração Contábil Fiscal - ECF</vt:lpstr>
      <vt:lpstr>IMPOSTO DE RENDA PESSOA JURÍDICA   LUCRO PRESUMIDO</vt:lpstr>
      <vt:lpstr>Quem pode optar pelo lucro  presumido</vt:lpstr>
      <vt:lpstr>Valores que compõem a receita bruta</vt:lpstr>
      <vt:lpstr>Valores que compõem a receita bruta</vt:lpstr>
      <vt:lpstr>Não integram a receita bruta</vt:lpstr>
      <vt:lpstr>Regime de caixa e competência</vt:lpstr>
      <vt:lpstr>Manifestação opção pelo lucro presumido</vt:lpstr>
      <vt:lpstr>Manifestação opção lucro presumido</vt:lpstr>
      <vt:lpstr>Alíquotas</vt:lpstr>
      <vt:lpstr>Deduções e compensações do imposto devido</vt:lpstr>
      <vt:lpstr>Deduções e compensações do imposto devido</vt:lpstr>
      <vt:lpstr>Deduções e compensações do imposto devido</vt:lpstr>
      <vt:lpstr>Vedação da dedução de incentivos fiscais</vt:lpstr>
      <vt:lpstr>Distribuição de lucros ou dividendos</vt:lpstr>
      <vt:lpstr>Distribuição de Lucro - Exemplo</vt:lpstr>
      <vt:lpstr>Distribuição de Lucro</vt:lpstr>
      <vt:lpstr>Distribuição de Lucro</vt:lpstr>
      <vt:lpstr>Distribuição de Lucro</vt:lpstr>
      <vt:lpstr>Distribuição de Lucro</vt:lpstr>
      <vt:lpstr>Distribuição de Lucro</vt:lpstr>
      <vt:lpstr>Compensação de prejuízos fiscais</vt:lpstr>
      <vt:lpstr>Compensação de prejuízos fiscais</vt:lpstr>
    </vt:vector>
  </TitlesOfParts>
  <Company>Casa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Isnar</dc:creator>
  <cp:lastModifiedBy>Isna</cp:lastModifiedBy>
  <cp:revision>584</cp:revision>
  <dcterms:created xsi:type="dcterms:W3CDTF">2011-01-17T23:26:18Z</dcterms:created>
  <dcterms:modified xsi:type="dcterms:W3CDTF">2017-03-14T13:02:40Z</dcterms:modified>
</cp:coreProperties>
</file>