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4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00" autoAdjust="0"/>
    <p:restoredTop sz="96625" autoAdjust="0"/>
  </p:normalViewPr>
  <p:slideViewPr>
    <p:cSldViewPr snapToGrid="0">
      <p:cViewPr>
        <p:scale>
          <a:sx n="70" d="100"/>
          <a:sy n="70" d="100"/>
        </p:scale>
        <p:origin x="-744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C0500F-9ADF-43DD-89D4-63D473A5E04E}" type="datetimeFigureOut">
              <a:rPr lang="pt-BR" smtClean="0"/>
              <a:pPr/>
              <a:t>01/02/2019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10FD2C-FEBB-48E3-804B-30140651268F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892176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0FD2C-FEBB-48E3-804B-30140651268F}" type="slidenum">
              <a:rPr lang="pt-BR" smtClean="0"/>
              <a:pPr/>
              <a:t>2</a:t>
            </a:fld>
            <a:endParaRPr lang="pt-BR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0FD2C-FEBB-48E3-804B-30140651268F}" type="slidenum">
              <a:rPr lang="pt-BR" smtClean="0"/>
              <a:pPr/>
              <a:t>11</a:t>
            </a:fld>
            <a:endParaRPr lang="pt-BR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0FD2C-FEBB-48E3-804B-30140651268F}" type="slidenum">
              <a:rPr lang="pt-BR" smtClean="0"/>
              <a:pPr/>
              <a:t>12</a:t>
            </a:fld>
            <a:endParaRPr lang="pt-B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0FD2C-FEBB-48E3-804B-30140651268F}" type="slidenum">
              <a:rPr lang="pt-BR" smtClean="0"/>
              <a:pPr/>
              <a:t>3</a:t>
            </a:fld>
            <a:endParaRPr lang="pt-B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0FD2C-FEBB-48E3-804B-30140651268F}" type="slidenum">
              <a:rPr lang="pt-BR" smtClean="0"/>
              <a:pPr/>
              <a:t>4</a:t>
            </a:fld>
            <a:endParaRPr lang="pt-B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0FD2C-FEBB-48E3-804B-30140651268F}" type="slidenum">
              <a:rPr lang="pt-BR" smtClean="0"/>
              <a:pPr/>
              <a:t>5</a:t>
            </a:fld>
            <a:endParaRPr lang="pt-B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0FD2C-FEBB-48E3-804B-30140651268F}" type="slidenum">
              <a:rPr lang="pt-BR" smtClean="0"/>
              <a:pPr/>
              <a:t>6</a:t>
            </a:fld>
            <a:endParaRPr lang="pt-B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0FD2C-FEBB-48E3-804B-30140651268F}" type="slidenum">
              <a:rPr lang="pt-BR" smtClean="0"/>
              <a:pPr/>
              <a:t>7</a:t>
            </a:fld>
            <a:endParaRPr lang="pt-BR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0FD2C-FEBB-48E3-804B-30140651268F}" type="slidenum">
              <a:rPr lang="pt-BR" smtClean="0"/>
              <a:pPr/>
              <a:t>8</a:t>
            </a:fld>
            <a:endParaRPr lang="pt-B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0FD2C-FEBB-48E3-804B-30140651268F}" type="slidenum">
              <a:rPr lang="pt-BR" smtClean="0"/>
              <a:pPr/>
              <a:t>9</a:t>
            </a:fld>
            <a:endParaRPr lang="pt-BR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0FD2C-FEBB-48E3-804B-30140651268F}" type="slidenum">
              <a:rPr lang="pt-BR" smtClean="0"/>
              <a:pPr/>
              <a:t>10</a:t>
            </a:fld>
            <a:endParaRPr lang="pt-B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84DC1-269C-4508-BA86-18E4A7392BE7}" type="datetimeFigureOut">
              <a:rPr lang="pt-BR" smtClean="0"/>
              <a:pPr/>
              <a:t>01/02/2019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ED6A-363A-4068-9360-60AD84C8D52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024447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84DC1-269C-4508-BA86-18E4A7392BE7}" type="datetimeFigureOut">
              <a:rPr lang="pt-BR" smtClean="0"/>
              <a:pPr/>
              <a:t>01/02/2019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ED6A-363A-4068-9360-60AD84C8D52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98303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84DC1-269C-4508-BA86-18E4A7392BE7}" type="datetimeFigureOut">
              <a:rPr lang="pt-BR" smtClean="0"/>
              <a:pPr/>
              <a:t>01/02/2019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ED6A-363A-4068-9360-60AD84C8D52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215319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84DC1-269C-4508-BA86-18E4A7392BE7}" type="datetimeFigureOut">
              <a:rPr lang="pt-BR" smtClean="0"/>
              <a:pPr/>
              <a:t>01/02/2019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ED6A-363A-4068-9360-60AD84C8D52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990778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84DC1-269C-4508-BA86-18E4A7392BE7}" type="datetimeFigureOut">
              <a:rPr lang="pt-BR" smtClean="0"/>
              <a:pPr/>
              <a:t>01/02/2019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ED6A-363A-4068-9360-60AD84C8D52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983298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84DC1-269C-4508-BA86-18E4A7392BE7}" type="datetimeFigureOut">
              <a:rPr lang="pt-BR" smtClean="0"/>
              <a:pPr/>
              <a:t>01/02/2019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ED6A-363A-4068-9360-60AD84C8D52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594127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84DC1-269C-4508-BA86-18E4A7392BE7}" type="datetimeFigureOut">
              <a:rPr lang="pt-BR" smtClean="0"/>
              <a:pPr/>
              <a:t>01/02/2019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ED6A-363A-4068-9360-60AD84C8D52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4269342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84DC1-269C-4508-BA86-18E4A7392BE7}" type="datetimeFigureOut">
              <a:rPr lang="pt-BR" smtClean="0"/>
              <a:pPr/>
              <a:t>01/02/2019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ED6A-363A-4068-9360-60AD84C8D52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649817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84DC1-269C-4508-BA86-18E4A7392BE7}" type="datetimeFigureOut">
              <a:rPr lang="pt-BR" smtClean="0"/>
              <a:pPr/>
              <a:t>01/02/2019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ED6A-363A-4068-9360-60AD84C8D52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643332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84DC1-269C-4508-BA86-18E4A7392BE7}" type="datetimeFigureOut">
              <a:rPr lang="pt-BR" smtClean="0"/>
              <a:pPr/>
              <a:t>01/02/2019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ED6A-363A-4068-9360-60AD84C8D52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4180988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84DC1-269C-4508-BA86-18E4A7392BE7}" type="datetimeFigureOut">
              <a:rPr lang="pt-BR" smtClean="0"/>
              <a:pPr/>
              <a:t>01/02/2019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ED6A-363A-4068-9360-60AD84C8D52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503031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84DC1-269C-4508-BA86-18E4A7392BE7}" type="datetimeFigureOut">
              <a:rPr lang="pt-BR" smtClean="0"/>
              <a:pPr/>
              <a:t>01/02/2019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1ED6A-363A-4068-9360-60AD84C8D52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90342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6205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620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6205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205"/>
            <a:ext cx="12192000" cy="6876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2726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1978"/>
            <a:ext cx="12192000" cy="6876205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518615" y="1651379"/>
            <a:ext cx="104132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>
                <a:solidFill>
                  <a:schemeClr val="accent5">
                    <a:lumMod val="50000"/>
                  </a:schemeClr>
                </a:solidFill>
              </a:rPr>
              <a:t>   *  GESTOR DO CONTRATO E SUA IMPORTANCIA</a:t>
            </a:r>
            <a:r>
              <a:rPr lang="pt-BR" sz="4000" b="1" dirty="0" smtClean="0"/>
              <a:t> </a:t>
            </a:r>
            <a:endParaRPr lang="pt-BR" sz="4000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696036" y="2497540"/>
            <a:ext cx="87755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>
                <a:solidFill>
                  <a:schemeClr val="accent5">
                    <a:lumMod val="50000"/>
                  </a:schemeClr>
                </a:solidFill>
              </a:rPr>
              <a:t> *   DA ALTERAÇÃO DOS CONTRATOS  </a:t>
            </a:r>
            <a:endParaRPr lang="pt-BR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64024" y="3357349"/>
            <a:ext cx="90621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   </a:t>
            </a:r>
            <a:r>
              <a:rPr lang="pt-BR" sz="4000" b="1" dirty="0" smtClean="0">
                <a:solidFill>
                  <a:schemeClr val="accent5">
                    <a:lumMod val="50000"/>
                  </a:schemeClr>
                </a:solidFill>
              </a:rPr>
              <a:t>  *  DA EXECUÇÃO DOS CONTRATOS </a:t>
            </a:r>
            <a:endParaRPr lang="pt-BR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996286" y="5076968"/>
            <a:ext cx="99628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>
                <a:solidFill>
                  <a:schemeClr val="accent5">
                    <a:lumMod val="50000"/>
                  </a:schemeClr>
                </a:solidFill>
              </a:rPr>
              <a:t>* DAS SANÇÕES ADMINISTRATIVAS </a:t>
            </a:r>
            <a:endParaRPr lang="pt-BR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491320" y="4135272"/>
            <a:ext cx="1097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>
                <a:solidFill>
                  <a:schemeClr val="accent5">
                    <a:lumMod val="50000"/>
                  </a:schemeClr>
                </a:solidFill>
              </a:rPr>
              <a:t>   * </a:t>
            </a:r>
            <a:r>
              <a:rPr lang="pt-BR" sz="3600" b="1" dirty="0" smtClean="0">
                <a:solidFill>
                  <a:schemeClr val="accent5">
                    <a:lumMod val="50000"/>
                  </a:schemeClr>
                </a:solidFill>
              </a:rPr>
              <a:t>DA INEXECUÇÃO E DA RESCISÃO DOS  CONTRATOS  </a:t>
            </a:r>
            <a:endParaRPr lang="pt-BR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8978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45660" y="295694"/>
            <a:ext cx="12192000" cy="6876205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425588" y="2251881"/>
            <a:ext cx="469064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b="1" dirty="0" smtClean="0">
                <a:solidFill>
                  <a:schemeClr val="accent4">
                    <a:lumMod val="50000"/>
                  </a:schemeClr>
                </a:solidFill>
              </a:rPr>
              <a:t>Obrigada !!!!</a:t>
            </a:r>
            <a:endParaRPr lang="pt-BR" sz="6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965279" y="3466531"/>
            <a:ext cx="75745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 smtClean="0">
                <a:solidFill>
                  <a:schemeClr val="tx2"/>
                </a:solidFill>
              </a:rPr>
              <a:t>       analuciacb@hotmail.com</a:t>
            </a:r>
            <a:endParaRPr lang="pt-BR" sz="4400" b="1" dirty="0">
              <a:solidFill>
                <a:schemeClr val="tx2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029803" y="4585648"/>
            <a:ext cx="69467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 smtClean="0">
                <a:solidFill>
                  <a:schemeClr val="accent5">
                    <a:lumMod val="50000"/>
                  </a:schemeClr>
                </a:solidFill>
              </a:rPr>
              <a:t>(85)   9 9951.91.33 </a:t>
            </a:r>
            <a:endParaRPr lang="pt-BR" sz="4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8978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205"/>
            <a:ext cx="12192000" cy="6876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8978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4453"/>
            <a:ext cx="12942627" cy="7299554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 flipH="1">
            <a:off x="272955" y="2210937"/>
            <a:ext cx="111229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 smtClean="0"/>
              <a:t>      </a:t>
            </a:r>
            <a:r>
              <a:rPr lang="pt-BR" sz="4400" b="1" dirty="0" smtClean="0"/>
              <a:t>LICITAÇÃO E CONTRATO ADMINISTRATIVO</a:t>
            </a:r>
            <a:r>
              <a:rPr lang="pt-BR" sz="4000" b="1" dirty="0" smtClean="0"/>
              <a:t> </a:t>
            </a:r>
            <a:endParaRPr lang="pt-BR" sz="4000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723332" y="3043451"/>
            <a:ext cx="75608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                        LEGISLAÇÃO </a:t>
            </a:r>
            <a:endParaRPr lang="pt-BR" sz="4000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1009934" y="4339989"/>
            <a:ext cx="57730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/>
              <a:t> </a:t>
            </a:r>
            <a:r>
              <a:rPr lang="pt-BR" sz="4000" b="1" dirty="0" smtClean="0"/>
              <a:t>- Art.37</a:t>
            </a:r>
            <a:r>
              <a:rPr lang="pt-BR" sz="4000" dirty="0" smtClean="0"/>
              <a:t>,</a:t>
            </a:r>
            <a:r>
              <a:rPr lang="pt-BR" sz="4000" b="1" dirty="0" smtClean="0"/>
              <a:t> XXI DA CF/88</a:t>
            </a:r>
            <a:r>
              <a:rPr lang="pt-BR" sz="4000" dirty="0" smtClean="0"/>
              <a:t> </a:t>
            </a:r>
            <a:endParaRPr lang="pt-BR" sz="40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832513" y="5172501"/>
            <a:ext cx="63462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   </a:t>
            </a:r>
            <a:r>
              <a:rPr lang="pt-BR" sz="4000" b="1" dirty="0" smtClean="0"/>
              <a:t>- LEI Nº 8.666/93</a:t>
            </a:r>
            <a:endParaRPr lang="pt-BR" sz="4000" b="1" dirty="0"/>
          </a:p>
        </p:txBody>
      </p:sp>
    </p:spTree>
    <p:extLst>
      <p:ext uri="{BB962C8B-B14F-4D97-AF65-F5344CB8AC3E}">
        <p14:creationId xmlns:p14="http://schemas.microsoft.com/office/powerpoint/2010/main" xmlns="" val="2058978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7421"/>
            <a:ext cx="12192000" cy="6876205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436728" y="1760561"/>
            <a:ext cx="79839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 </a:t>
            </a:r>
            <a:r>
              <a:rPr lang="pt-BR" sz="4000" b="1" dirty="0" smtClean="0"/>
              <a:t>- LEI Nº 10.520/2002</a:t>
            </a:r>
            <a:endParaRPr lang="pt-BR" sz="4000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395784" y="2497541"/>
            <a:ext cx="77382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/>
              <a:t> </a:t>
            </a:r>
            <a:r>
              <a:rPr lang="pt-BR" sz="4000" b="1" dirty="0" smtClean="0"/>
              <a:t>- LEI Nº 13.303/16</a:t>
            </a:r>
            <a:endParaRPr lang="pt-BR" sz="4000" b="1" dirty="0"/>
          </a:p>
        </p:txBody>
      </p:sp>
      <p:sp>
        <p:nvSpPr>
          <p:cNvPr id="5" name="CaixaDeTexto 4"/>
          <p:cNvSpPr txBox="1"/>
          <p:nvPr/>
        </p:nvSpPr>
        <p:spPr>
          <a:xfrm>
            <a:off x="436728" y="3343701"/>
            <a:ext cx="7915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 </a:t>
            </a:r>
            <a:r>
              <a:rPr lang="pt-BR" sz="4000" b="1" dirty="0" smtClean="0"/>
              <a:t>- DECRETO FEDERAL Nº 5.450/2005</a:t>
            </a:r>
            <a:endParaRPr lang="pt-BR" sz="4000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409433" y="4380930"/>
            <a:ext cx="8966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  </a:t>
            </a:r>
            <a:r>
              <a:rPr lang="pt-BR" sz="4000" b="1" dirty="0" smtClean="0"/>
              <a:t>- DECRETO FEDERAL Nº 7.892/2013</a:t>
            </a:r>
            <a:r>
              <a:rPr lang="pt-BR" dirty="0" smtClean="0"/>
              <a:t> </a:t>
            </a: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436728" y="5459104"/>
            <a:ext cx="79702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 - LEI COMPLEMENTAR Nº 123/2013</a:t>
            </a:r>
            <a:endParaRPr lang="pt-BR" sz="4000" b="1" dirty="0"/>
          </a:p>
        </p:txBody>
      </p:sp>
    </p:spTree>
    <p:extLst>
      <p:ext uri="{BB962C8B-B14F-4D97-AF65-F5344CB8AC3E}">
        <p14:creationId xmlns:p14="http://schemas.microsoft.com/office/powerpoint/2010/main" xmlns="" val="543361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6205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0" y="1596788"/>
            <a:ext cx="1155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u="sng" dirty="0" smtClean="0">
                <a:solidFill>
                  <a:schemeClr val="tx2"/>
                </a:solidFill>
              </a:rPr>
              <a:t> PRINCIPIOS DA LICITAÇÃO  (art. 3º Lei nº  8.666 /93)</a:t>
            </a:r>
            <a:endParaRPr lang="pt-BR" sz="4000" b="1" u="sng" dirty="0">
              <a:solidFill>
                <a:schemeClr val="tx2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405720" y="2552130"/>
            <a:ext cx="60869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/>
              <a:t>   </a:t>
            </a:r>
            <a:r>
              <a:rPr lang="pt-BR" sz="4000" b="1" dirty="0" smtClean="0"/>
              <a:t>*  LEGALIDADE</a:t>
            </a:r>
            <a:endParaRPr lang="pt-BR" sz="4000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1624084" y="3179928"/>
            <a:ext cx="42990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 *  IGUALDADE </a:t>
            </a:r>
            <a:endParaRPr lang="pt-BR" sz="4000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1473959" y="3807725"/>
            <a:ext cx="43536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/>
              <a:t>  </a:t>
            </a:r>
            <a:r>
              <a:rPr lang="pt-BR" sz="4000" b="1" dirty="0" smtClean="0"/>
              <a:t>*  PUBLICIDADE</a:t>
            </a:r>
            <a:r>
              <a:rPr lang="pt-BR" sz="4000" dirty="0" smtClean="0"/>
              <a:t>  </a:t>
            </a:r>
            <a:endParaRPr lang="pt-BR" sz="40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1378424" y="4449170"/>
            <a:ext cx="43536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    </a:t>
            </a:r>
            <a:r>
              <a:rPr lang="pt-BR" b="1" dirty="0" smtClean="0"/>
              <a:t>  </a:t>
            </a:r>
            <a:r>
              <a:rPr lang="pt-BR" sz="4000" b="1" dirty="0" smtClean="0"/>
              <a:t>*  MORALIDADE</a:t>
            </a:r>
            <a:endParaRPr lang="pt-BR" sz="4000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2320119" y="498143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596789" y="5145205"/>
            <a:ext cx="5609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*  IMPESSOALIDADE</a:t>
            </a:r>
            <a:endParaRPr lang="pt-BR" sz="4000" b="1" dirty="0"/>
          </a:p>
        </p:txBody>
      </p:sp>
    </p:spTree>
    <p:extLst>
      <p:ext uri="{BB962C8B-B14F-4D97-AF65-F5344CB8AC3E}">
        <p14:creationId xmlns:p14="http://schemas.microsoft.com/office/powerpoint/2010/main" xmlns="" val="2058978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6205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 flipH="1">
            <a:off x="627797" y="1665027"/>
            <a:ext cx="61824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 smtClean="0"/>
              <a:t>- O QUE É LICITAÇÃO  ?</a:t>
            </a:r>
            <a:endParaRPr lang="pt-BR" sz="4400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818866" y="2797791"/>
            <a:ext cx="100311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DISPENSA E INEXIGIBILIDADE DE LICITAÇÃO        (ART.24 E 25 DA LEI Nº 8.666/93)</a:t>
            </a:r>
            <a:endParaRPr lang="pt-BR" sz="4000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600501" y="4476466"/>
            <a:ext cx="106452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  HABILITAÇÃO NAS LICITAÇÕES ( art. 27 a 31 da         Lei   nº 8.666/93)</a:t>
            </a:r>
            <a:endParaRPr lang="pt-BR" sz="4000" b="1" dirty="0"/>
          </a:p>
        </p:txBody>
      </p:sp>
    </p:spTree>
    <p:extLst>
      <p:ext uri="{BB962C8B-B14F-4D97-AF65-F5344CB8AC3E}">
        <p14:creationId xmlns:p14="http://schemas.microsoft.com/office/powerpoint/2010/main" xmlns="" val="2058978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205"/>
            <a:ext cx="12192000" cy="6876205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559558" y="1528549"/>
            <a:ext cx="10508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u="sng" dirty="0" smtClean="0">
                <a:solidFill>
                  <a:schemeClr val="accent1">
                    <a:lumMod val="75000"/>
                  </a:schemeClr>
                </a:solidFill>
              </a:rPr>
              <a:t>MODALIDADES DE LICITAÇÃO ( art. 22 )</a:t>
            </a:r>
            <a:r>
              <a:rPr lang="pt-BR" sz="4000" u="sng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t-BR" sz="4000" u="sng" dirty="0" smtClean="0"/>
              <a:t> </a:t>
            </a:r>
            <a:endParaRPr lang="pt-BR" sz="4000" u="sng" dirty="0"/>
          </a:p>
        </p:txBody>
      </p:sp>
      <p:sp>
        <p:nvSpPr>
          <p:cNvPr id="4" name="CaixaDeTexto 3"/>
          <p:cNvSpPr txBox="1"/>
          <p:nvPr/>
        </p:nvSpPr>
        <p:spPr>
          <a:xfrm>
            <a:off x="968991" y="2470245"/>
            <a:ext cx="7656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*  CONCORRENCIA PÚBLICA </a:t>
            </a:r>
            <a:endParaRPr lang="pt-BR" sz="4000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887104" y="3302758"/>
            <a:ext cx="54863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 *  TOMADA DE PREÇOS </a:t>
            </a:r>
            <a:endParaRPr lang="pt-BR" sz="4000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914401" y="4107976"/>
            <a:ext cx="66328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  </a:t>
            </a:r>
            <a:r>
              <a:rPr lang="pt-BR" sz="4000" b="1" dirty="0" smtClean="0"/>
              <a:t>*  CONVITE </a:t>
            </a:r>
            <a:endParaRPr lang="pt-BR" sz="4000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996287" y="4804012"/>
            <a:ext cx="36712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*  CONCURSO  </a:t>
            </a:r>
            <a:endParaRPr lang="pt-BR" sz="4000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968991" y="5472752"/>
            <a:ext cx="4339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  </a:t>
            </a:r>
            <a:r>
              <a:rPr lang="pt-BR" sz="4000" b="1" dirty="0" smtClean="0"/>
              <a:t>*  LEILÃO</a:t>
            </a:r>
            <a:endParaRPr lang="pt-BR" sz="4000" b="1" dirty="0"/>
          </a:p>
        </p:txBody>
      </p:sp>
    </p:spTree>
    <p:extLst>
      <p:ext uri="{BB962C8B-B14F-4D97-AF65-F5344CB8AC3E}">
        <p14:creationId xmlns:p14="http://schemas.microsoft.com/office/powerpoint/2010/main" xmlns="" val="2058978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86511"/>
            <a:ext cx="12192000" cy="6876205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272955" y="1760561"/>
            <a:ext cx="107134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               </a:t>
            </a:r>
            <a:r>
              <a:rPr lang="pt-BR" sz="4000" b="1" dirty="0" smtClean="0">
                <a:solidFill>
                  <a:schemeClr val="accent4">
                    <a:lumMod val="50000"/>
                  </a:schemeClr>
                </a:solidFill>
              </a:rPr>
              <a:t>MODALIDADE DE LICITAÇÃO PREGÃO </a:t>
            </a:r>
          </a:p>
          <a:p>
            <a:r>
              <a:rPr lang="pt-BR" sz="4000" b="1" dirty="0" smtClean="0">
                <a:solidFill>
                  <a:schemeClr val="accent4">
                    <a:lumMod val="50000"/>
                  </a:schemeClr>
                </a:solidFill>
              </a:rPr>
              <a:t>                            (LEI Nº 10.520/02 )</a:t>
            </a:r>
            <a:endParaRPr lang="pt-BR" sz="4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074460" y="3330053"/>
            <a:ext cx="56774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>
                <a:solidFill>
                  <a:schemeClr val="accent1">
                    <a:lumMod val="50000"/>
                  </a:schemeClr>
                </a:solidFill>
              </a:rPr>
              <a:t>- PREGÃO PRESENCIAL </a:t>
            </a:r>
            <a:endParaRPr lang="pt-BR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897039" y="4353636"/>
            <a:ext cx="65645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    </a:t>
            </a:r>
            <a:r>
              <a:rPr lang="pt-BR" sz="4000" b="1" dirty="0" smtClean="0">
                <a:solidFill>
                  <a:schemeClr val="accent1">
                    <a:lumMod val="50000"/>
                  </a:schemeClr>
                </a:solidFill>
              </a:rPr>
              <a:t>-  PREGÃO ELETRÔNICO </a:t>
            </a:r>
            <a:endParaRPr lang="pt-BR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573206" y="5445457"/>
            <a:ext cx="106861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 smtClean="0">
                <a:solidFill>
                  <a:srgbClr val="002060"/>
                </a:solidFill>
              </a:rPr>
              <a:t>**** CARACTERISTICAS  E VANTAGENS DO  PREGÃO </a:t>
            </a:r>
            <a:endParaRPr lang="pt-BR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8978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205"/>
            <a:ext cx="12192000" cy="6876205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600501" y="1828800"/>
            <a:ext cx="91303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 smtClean="0"/>
              <a:t>       </a:t>
            </a:r>
            <a:r>
              <a:rPr lang="pt-BR" sz="4400" b="1" dirty="0" smtClean="0"/>
              <a:t>EDITAL DE LICITAÇÃO</a:t>
            </a:r>
            <a:r>
              <a:rPr lang="pt-BR" b="1" dirty="0" smtClean="0"/>
              <a:t>  </a:t>
            </a:r>
            <a:r>
              <a:rPr lang="pt-BR" sz="4000" b="1" dirty="0" smtClean="0"/>
              <a:t>( ART 40  )</a:t>
            </a:r>
            <a:endParaRPr lang="pt-BR" sz="4000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2456597" y="2784143"/>
            <a:ext cx="6851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>
                <a:solidFill>
                  <a:schemeClr val="accent4">
                    <a:lumMod val="75000"/>
                  </a:schemeClr>
                </a:solidFill>
              </a:rPr>
              <a:t>* CLAUSULAS NECESSARIAS</a:t>
            </a:r>
            <a:r>
              <a:rPr lang="pt-BR" b="1" dirty="0" smtClean="0"/>
              <a:t>  </a:t>
            </a:r>
            <a:endParaRPr lang="pt-BR" b="1" dirty="0"/>
          </a:p>
        </p:txBody>
      </p:sp>
      <p:sp>
        <p:nvSpPr>
          <p:cNvPr id="5" name="CaixaDeTexto 4"/>
          <p:cNvSpPr txBox="1"/>
          <p:nvPr/>
        </p:nvSpPr>
        <p:spPr>
          <a:xfrm flipH="1">
            <a:off x="1542195" y="4039737"/>
            <a:ext cx="71241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                  </a:t>
            </a:r>
            <a:r>
              <a:rPr lang="pt-BR" sz="4000" b="1" dirty="0" smtClean="0">
                <a:solidFill>
                  <a:schemeClr val="accent4">
                    <a:lumMod val="75000"/>
                  </a:schemeClr>
                </a:solidFill>
              </a:rPr>
              <a:t>*  IMPUGNAÇÃO </a:t>
            </a:r>
            <a:endParaRPr lang="pt-BR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2347415" y="5336274"/>
            <a:ext cx="8079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>
                <a:solidFill>
                  <a:schemeClr val="accent4">
                    <a:lumMod val="75000"/>
                  </a:schemeClr>
                </a:solidFill>
              </a:rPr>
              <a:t> * RECURSOS ADMINISTRATIVOS </a:t>
            </a:r>
            <a:r>
              <a:rPr lang="pt-BR" dirty="0" smtClean="0"/>
              <a:t>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058978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205"/>
            <a:ext cx="12192000" cy="6876205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1746913" y="1501254"/>
            <a:ext cx="78747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       </a:t>
            </a:r>
            <a:r>
              <a:rPr lang="pt-BR" sz="4000" dirty="0" smtClean="0"/>
              <a:t> </a:t>
            </a:r>
            <a:r>
              <a:rPr lang="pt-BR" sz="4000" b="1" u="sng" dirty="0" smtClean="0">
                <a:solidFill>
                  <a:schemeClr val="accent1">
                    <a:lumMod val="50000"/>
                  </a:schemeClr>
                </a:solidFill>
              </a:rPr>
              <a:t>CONTRATOS ADMINISTRATIVOS </a:t>
            </a:r>
            <a:r>
              <a:rPr lang="pt-BR" sz="4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r>
              <a:rPr lang="pt-BR" sz="4000" b="1" dirty="0" smtClean="0">
                <a:solidFill>
                  <a:schemeClr val="accent1">
                    <a:lumMod val="50000"/>
                  </a:schemeClr>
                </a:solidFill>
              </a:rPr>
              <a:t>  (ART.  54 a 80 DA LEI Nº 8.666/93)  </a:t>
            </a:r>
            <a:endParaRPr lang="pt-BR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82388" y="3152633"/>
            <a:ext cx="68102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>
                <a:solidFill>
                  <a:schemeClr val="accent5">
                    <a:lumMod val="75000"/>
                  </a:schemeClr>
                </a:solidFill>
              </a:rPr>
              <a:t>* CONCEITO </a:t>
            </a:r>
            <a:endParaRPr lang="pt-BR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382137" y="3862315"/>
            <a:ext cx="7342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   </a:t>
            </a:r>
            <a:r>
              <a:rPr lang="pt-BR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pt-BR" sz="4000" b="1" dirty="0" smtClean="0">
                <a:solidFill>
                  <a:schemeClr val="accent5">
                    <a:lumMod val="75000"/>
                  </a:schemeClr>
                </a:solidFill>
              </a:rPr>
              <a:t>*  CLÁUSULAS EXORBITANTES</a:t>
            </a:r>
            <a:endParaRPr lang="pt-BR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354842" y="4572000"/>
            <a:ext cx="81886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     </a:t>
            </a:r>
            <a:r>
              <a:rPr lang="pt-BR" sz="4000" b="1" dirty="0" smtClean="0">
                <a:solidFill>
                  <a:schemeClr val="accent5">
                    <a:lumMod val="75000"/>
                  </a:schemeClr>
                </a:solidFill>
              </a:rPr>
              <a:t>* CLÁUSULAS  NECESSÁRIAS </a:t>
            </a:r>
            <a:endParaRPr lang="pt-BR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8978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</TotalTime>
  <Words>254</Words>
  <Application>Microsoft Office PowerPoint</Application>
  <PresentationFormat>Personalizar</PresentationFormat>
  <Paragraphs>57</Paragraphs>
  <Slides>12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3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NataliaCandido</dc:creator>
  <cp:lastModifiedBy>ALUCOM</cp:lastModifiedBy>
  <cp:revision>177</cp:revision>
  <dcterms:created xsi:type="dcterms:W3CDTF">2014-07-22T13:53:05Z</dcterms:created>
  <dcterms:modified xsi:type="dcterms:W3CDTF">2019-02-01T12:03:15Z</dcterms:modified>
</cp:coreProperties>
</file>