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33"/>
  </p:notesMasterIdLst>
  <p:sldIdLst>
    <p:sldId id="287" r:id="rId3"/>
    <p:sldId id="289" r:id="rId4"/>
    <p:sldId id="257" r:id="rId5"/>
    <p:sldId id="258" r:id="rId6"/>
    <p:sldId id="259" r:id="rId7"/>
    <p:sldId id="273" r:id="rId8"/>
    <p:sldId id="272" r:id="rId9"/>
    <p:sldId id="260" r:id="rId10"/>
    <p:sldId id="276" r:id="rId11"/>
    <p:sldId id="262" r:id="rId12"/>
    <p:sldId id="263" r:id="rId13"/>
    <p:sldId id="274" r:id="rId14"/>
    <p:sldId id="275" r:id="rId15"/>
    <p:sldId id="267" r:id="rId16"/>
    <p:sldId id="268" r:id="rId17"/>
    <p:sldId id="264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65" r:id="rId28"/>
    <p:sldId id="277" r:id="rId29"/>
    <p:sldId id="261" r:id="rId30"/>
    <p:sldId id="266" r:id="rId31"/>
    <p:sldId id="290" r:id="rId3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2" d="100"/>
          <a:sy n="92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83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96e8b6b7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g396e8b6b7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62EE1-E367-BAFD-E7DD-BDD41E373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C19AC5-B79F-8B10-FE08-70E7834D23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BDF43A-A6D6-CD61-CE96-CA14EAB2C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B72E9-5A26-8FEA-C532-BB0DE7A391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78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B84E8-1FD4-1C54-EA08-6C13478E3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6753D0-C836-5141-F49A-311AC6304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FF5EB-ACF9-CA39-5459-6F7A4EBAE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0A8F0-2EBF-6BBB-494B-F4045592B6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93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D0D62-A837-8CDB-9082-A1DC727A8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59D6B8-8DDF-4955-1816-0DFEDE5F2E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017293-2E9C-46C8-0360-BAE946C5A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40887-F9B5-3172-4D2D-D37D4E7CC1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32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A62C3-D395-9DA6-5264-4CD0BC1B4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D8283C-55B7-97D0-C9F0-B7F28B1B5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09D98E-BC5C-6269-9B42-4DD4228150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77657-E965-3892-6BB8-9B4C8D9FF8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92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C9452-62FB-CEEC-7ADB-F48AAED69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618B3F-DC99-2D9E-A37E-E8853A5732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70165-87A7-45F5-7AA8-EA9DB66D7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E6BFC-30EB-FA72-45A6-204452091B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21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6EF5E-6105-E0B6-C79C-531565A64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07B73F-86D3-C1DF-C45B-736E026BF4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521078-3489-18AC-82F2-C0F18405C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1C177-5146-DFAF-012B-F1D039B90D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09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4C061-D521-AC48-340B-8CFFF1E6D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B6092E-C169-0794-FA89-8D1045126F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0B0F49-2EA6-2833-5DB0-018B0EF45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CE21C-85EF-FFC3-F3EA-2ACE68CDB1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10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B0F3E-AE9E-34E0-159C-3AA82C94D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BE48FA-2733-3A71-2E17-E3A1803FF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8796AA-27FE-9019-6825-7C0B29F6CF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C1C71-7B6A-79A0-975A-A7CECF75E9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42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AE59A-EC5C-772B-33A1-3AB35013F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E7651B-D80F-59C4-2BD7-D5B299FFC0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102219-40E3-C942-09E2-0D744EC918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41C7E-74F3-8453-43C6-7B8E45E40E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17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9072D-50E8-F3CB-D837-ED18A42FC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C9F735-8A77-B87F-CE61-F66B633D5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B9C43B-1200-DD35-D289-908788FC07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D58F6-8AD7-F7A2-B375-D1AFA1C1CC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86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1CCCD-8981-644B-EC9D-C0C6B4D1D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8A910F-079E-F500-B9FE-A87338374C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0F3651-3B62-8DBD-5BEA-2DCE76E2A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82324-6B5F-7478-81B1-E9414A5A60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93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CFBCD-6AE1-C066-FC67-232B26C0F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3F1E06-26F6-EDCF-12D0-A1461EEFC9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D65925-1CB6-DB9B-39CF-EF2D7ACCA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12893-D954-F382-118D-57A35BF4CA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286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EA4E0-5A1F-22F1-ADB4-4165E44AB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80EE07-8677-5036-8E8D-956220247D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1786CB-F851-35EC-E7BD-33B862B330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05F8B-9FCD-D5CB-60C1-2D4F750AEA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892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087F7-8645-9762-6044-CD69F30DB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1EC2D4-84BE-AB9D-B003-6325F59DEF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5D9C62-D981-97D0-4EE4-3534727238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E3AD3-97FE-121A-8FEA-165BAEC8FD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091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97A88-6378-0175-4549-5BBD248ED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7C1689-33D1-8956-C433-58A3CFE639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E0EC0F-E84E-685C-058A-83FEE0A074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D4849-2441-F5C8-5242-FB82F4D0B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8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C6E30-6FBD-2200-D57B-143FAF502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8BDEE2-387C-CCD9-6522-75D8663E09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EC1EC9-D390-19B8-61E2-6C0EE2799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3FD4D-83DE-FA1A-D348-8EE182367F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3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8161C-22B6-94F0-EC3E-858C28FED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42B3A0-9BC7-3DC7-6AB9-21C73EBB9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E150DB-C89A-14E0-D841-842C61C9D5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C29E8-35CF-8477-3C73-8962A1A11C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56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1154510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00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2366169" y="1085851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0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3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3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000">
                <a:solidFill>
                  <a:srgbClr val="888888"/>
                </a:solidFill>
              </a:defRPr>
            </a:lvl1pPr>
            <a:lvl2pPr marL="457200" lvl="1" indent="-1143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900">
                <a:solidFill>
                  <a:srgbClr val="888888"/>
                </a:solidFill>
              </a:defRPr>
            </a:lvl2pPr>
            <a:lvl3pPr marL="685800" lvl="2" indent="-1143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800">
                <a:solidFill>
                  <a:srgbClr val="888888"/>
                </a:solidFill>
              </a:defRPr>
            </a:lvl3pPr>
            <a:lvl4pPr marL="914400" lvl="3" indent="-11430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4pPr>
            <a:lvl5pPr marL="1143000" lvl="4" indent="-11430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5pPr>
            <a:lvl6pPr marL="1371600" lvl="5" indent="-11430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6pPr>
            <a:lvl7pPr marL="1600200" lvl="6" indent="-11430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7pPr>
            <a:lvl8pPr marL="1828800" lvl="7" indent="-11430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8pPr>
            <a:lvl9pPr marL="2057400" lvl="8" indent="-11430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4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6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0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0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159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600"/>
            </a:lvl1pPr>
            <a:lvl2pPr marL="457200" lvl="1" indent="-20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400"/>
            </a:lvl2pPr>
            <a:lvl3pPr marL="685800" lvl="2" indent="-1905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3pPr>
            <a:lvl4pPr marL="914400" lvl="3" indent="-177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4pPr>
            <a:lvl5pPr marL="1143000" lvl="4" indent="-177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000"/>
            </a:lvl5pPr>
            <a:lvl6pPr marL="1371600" lvl="5" indent="-177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6pPr>
            <a:lvl7pPr marL="1600200" lvl="6" indent="-177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7pPr>
            <a:lvl8pPr marL="1828800" lvl="7" indent="-177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8pPr>
            <a:lvl9pPr marL="2057400" lvl="8" indent="-177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6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404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9DDCB01-6C27-25A0-891A-80F5398AD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18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3"/>
          <p:cNvSpPr/>
          <p:nvPr/>
        </p:nvSpPr>
        <p:spPr>
          <a:xfrm>
            <a:off x="6095991" y="1978819"/>
            <a:ext cx="2619356" cy="1785938"/>
          </a:xfrm>
          <a:prstGeom prst="rect">
            <a:avLst/>
          </a:prstGeom>
          <a:solidFill>
            <a:srgbClr val="E6F0FA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46534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" name="Text 1"/>
          <p:cNvSpPr/>
          <p:nvPr/>
        </p:nvSpPr>
        <p:spPr>
          <a:xfrm>
            <a:off x="428625" y="285750"/>
            <a:ext cx="8715375" cy="3770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245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Exemplo Prático: Dr</a:t>
            </a:r>
            <a:r>
              <a:rPr lang="pt-BR" sz="245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a. Adriana </a:t>
            </a:r>
            <a:r>
              <a:rPr lang="pt-BR" sz="245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(Psicóloga)</a:t>
            </a:r>
            <a:endParaRPr lang="pt-BR" sz="2450" noProof="0" dirty="0"/>
          </a:p>
        </p:txBody>
      </p:sp>
      <p:sp>
        <p:nvSpPr>
          <p:cNvPr id="5" name="Text 2"/>
          <p:cNvSpPr/>
          <p:nvPr/>
        </p:nvSpPr>
        <p:spPr>
          <a:xfrm>
            <a:off x="428625" y="1141483"/>
            <a:ext cx="8286750" cy="6463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pt-BR" sz="1400" dirty="0">
                <a:latin typeface="Montserrat" panose="00000500000000000000" pitchFamily="2" charset="0"/>
              </a:rPr>
              <a:t>Exemplo 1: Dra. Adriana é empregada da Clínica X, recebendo salário mensal de R$ 7.000,00. Em maio de 2026, além das suas atividades como empregada, trabalhou como contribuinte individual na Clínica Y, recebendo a quantia de R$ 5.000,00.</a:t>
            </a:r>
            <a:endParaRPr lang="pt-BR" sz="1250" noProof="0" dirty="0">
              <a:latin typeface="Montserrat" panose="00000500000000000000" pitchFamily="2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28625" y="1978819"/>
            <a:ext cx="2619356" cy="1785938"/>
          </a:xfrm>
          <a:prstGeom prst="rect">
            <a:avLst/>
          </a:prstGeom>
          <a:solidFill>
            <a:srgbClr val="E6F0F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7" name="Shape 4"/>
          <p:cNvSpPr/>
          <p:nvPr/>
        </p:nvSpPr>
        <p:spPr>
          <a:xfrm>
            <a:off x="428625" y="1978819"/>
            <a:ext cx="2619356" cy="42863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" y="2219920"/>
            <a:ext cx="357188" cy="28575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42938" y="2684264"/>
            <a:ext cx="2190731" cy="19109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1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Hospital A</a:t>
            </a:r>
            <a:endParaRPr lang="pt-BR" sz="1100" noProof="0" dirty="0"/>
          </a:p>
        </p:txBody>
      </p:sp>
      <p:sp>
        <p:nvSpPr>
          <p:cNvPr id="10" name="Text 6"/>
          <p:cNvSpPr/>
          <p:nvPr/>
        </p:nvSpPr>
        <p:spPr>
          <a:xfrm>
            <a:off x="642938" y="2982516"/>
            <a:ext cx="2190731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6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R$ 7.000,00</a:t>
            </a:r>
            <a:endParaRPr lang="pt-BR" sz="1600" noProof="0" dirty="0"/>
          </a:p>
        </p:txBody>
      </p:sp>
      <p:sp>
        <p:nvSpPr>
          <p:cNvPr id="11" name="Text 7"/>
          <p:cNvSpPr/>
          <p:nvPr/>
        </p:nvSpPr>
        <p:spPr>
          <a:xfrm>
            <a:off x="642938" y="3332559"/>
            <a:ext cx="2190731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950" i="1" noProof="0" dirty="0">
                <a:solidFill>
                  <a:srgbClr val="6666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Vínculo CLT</a:t>
            </a:r>
            <a:endParaRPr lang="pt-BR" sz="950" noProof="0" dirty="0"/>
          </a:p>
        </p:txBody>
      </p:sp>
      <p:sp>
        <p:nvSpPr>
          <p:cNvPr id="12" name="Shape 8"/>
          <p:cNvSpPr/>
          <p:nvPr/>
        </p:nvSpPr>
        <p:spPr>
          <a:xfrm>
            <a:off x="6095963" y="2031226"/>
            <a:ext cx="2619384" cy="1785938"/>
          </a:xfrm>
          <a:prstGeom prst="rect">
            <a:avLst/>
          </a:prstGeom>
          <a:solidFill>
            <a:srgbClr val="E6F0FA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568" y="2184202"/>
            <a:ext cx="321469" cy="285750"/>
          </a:xfrm>
          <a:prstGeom prst="rect">
            <a:avLst/>
          </a:prstGeom>
        </p:spPr>
      </p:pic>
      <p:sp>
        <p:nvSpPr>
          <p:cNvPr id="19" name="Shape 14"/>
          <p:cNvSpPr/>
          <p:nvPr/>
        </p:nvSpPr>
        <p:spPr>
          <a:xfrm>
            <a:off x="6095991" y="1978819"/>
            <a:ext cx="2619356" cy="42863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21" name="Text 15"/>
          <p:cNvSpPr/>
          <p:nvPr/>
        </p:nvSpPr>
        <p:spPr>
          <a:xfrm>
            <a:off x="6310303" y="2684264"/>
            <a:ext cx="2190731" cy="19109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1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PJ Própria</a:t>
            </a:r>
            <a:endParaRPr lang="pt-BR" sz="1100" noProof="0" dirty="0"/>
          </a:p>
        </p:txBody>
      </p:sp>
      <p:sp>
        <p:nvSpPr>
          <p:cNvPr id="22" name="Text 16"/>
          <p:cNvSpPr/>
          <p:nvPr/>
        </p:nvSpPr>
        <p:spPr>
          <a:xfrm>
            <a:off x="6310303" y="2982516"/>
            <a:ext cx="2190731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6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R$ 5.000,00</a:t>
            </a:r>
            <a:endParaRPr lang="pt-BR" sz="1600" noProof="0" dirty="0"/>
          </a:p>
        </p:txBody>
      </p:sp>
      <p:sp>
        <p:nvSpPr>
          <p:cNvPr id="23" name="Text 17"/>
          <p:cNvSpPr/>
          <p:nvPr/>
        </p:nvSpPr>
        <p:spPr>
          <a:xfrm>
            <a:off x="6310303" y="3332559"/>
            <a:ext cx="2190731" cy="14619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950" i="1" noProof="0" dirty="0">
                <a:solidFill>
                  <a:srgbClr val="6666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Contribuinte Individual do RGPS</a:t>
            </a:r>
            <a:endParaRPr lang="pt-BR" sz="950" noProof="0" dirty="0"/>
          </a:p>
        </p:txBody>
      </p:sp>
      <p:sp>
        <p:nvSpPr>
          <p:cNvPr id="24" name="Shape 18"/>
          <p:cNvSpPr/>
          <p:nvPr/>
        </p:nvSpPr>
        <p:spPr>
          <a:xfrm>
            <a:off x="428625" y="4121944"/>
            <a:ext cx="8286750" cy="528638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25" name="Text 19"/>
          <p:cNvSpPr/>
          <p:nvPr/>
        </p:nvSpPr>
        <p:spPr>
          <a:xfrm>
            <a:off x="428625" y="4121944"/>
            <a:ext cx="8286750" cy="558871"/>
          </a:xfrm>
          <a:prstGeom prst="rect">
            <a:avLst/>
          </a:prstGeom>
          <a:noFill/>
          <a:ln/>
        </p:spPr>
        <p:txBody>
          <a:bodyPr wrap="square" lIns="340233" tIns="170053" rIns="0" bIns="170053" rtlCol="0" anchor="t">
            <a:spAutoFit/>
          </a:bodyPr>
          <a:lstStyle/>
          <a:p>
            <a:r>
              <a:rPr lang="pt-BR" sz="140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Rendimento Mensal Total: R$ 12.000,00, sem comunicação às empresas tomadoras. </a:t>
            </a:r>
            <a:endParaRPr lang="pt-BR" sz="1400" b="1" dirty="0">
              <a:solidFill>
                <a:srgbClr val="FFFFFF"/>
              </a:solidFill>
              <a:latin typeface="Montserrat Bold" pitchFamily="34" charset="0"/>
            </a:endParaRPr>
          </a:p>
        </p:txBody>
      </p:sp>
      <p:sp>
        <p:nvSpPr>
          <p:cNvPr id="26" name="Cruz 25">
            <a:extLst>
              <a:ext uri="{FF2B5EF4-FFF2-40B4-BE49-F238E27FC236}">
                <a16:creationId xmlns:a16="http://schemas.microsoft.com/office/drawing/2014/main" id="{0898D7E0-3B21-E1B1-6F26-626963534300}"/>
              </a:ext>
            </a:extLst>
          </p:cNvPr>
          <p:cNvSpPr/>
          <p:nvPr/>
        </p:nvSpPr>
        <p:spPr>
          <a:xfrm>
            <a:off x="4010276" y="2571750"/>
            <a:ext cx="1123420" cy="651867"/>
          </a:xfrm>
          <a:prstGeom prst="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77433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46534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" name="Text 1"/>
          <p:cNvSpPr/>
          <p:nvPr/>
        </p:nvSpPr>
        <p:spPr>
          <a:xfrm>
            <a:off x="428625" y="285750"/>
            <a:ext cx="8715375" cy="3770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245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Cálculo do Excedente - Dra. Adriana (psicóloga)</a:t>
            </a:r>
            <a:endParaRPr lang="pt-BR" sz="2450" noProof="0" dirty="0"/>
          </a:p>
        </p:txBody>
      </p:sp>
      <p:sp>
        <p:nvSpPr>
          <p:cNvPr id="5" name="Shape 2"/>
          <p:cNvSpPr/>
          <p:nvPr/>
        </p:nvSpPr>
        <p:spPr>
          <a:xfrm>
            <a:off x="571500" y="1203722"/>
            <a:ext cx="6384559" cy="423267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6" name="Text 3"/>
          <p:cNvSpPr/>
          <p:nvPr/>
        </p:nvSpPr>
        <p:spPr>
          <a:xfrm>
            <a:off x="571500" y="1203722"/>
            <a:ext cx="6384559" cy="423267"/>
          </a:xfrm>
          <a:prstGeom prst="rect">
            <a:avLst/>
          </a:prstGeom>
          <a:noFill/>
          <a:ln/>
        </p:spPr>
        <p:txBody>
          <a:bodyPr wrap="square" lIns="170053" tIns="127508" rIns="0" bIns="127508" rtlCol="0" anchor="ctr">
            <a:spAutoFit/>
          </a:bodyPr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Descrição do Cálculo</a:t>
            </a:r>
            <a:endParaRPr lang="pt-BR" sz="1200" noProof="0" dirty="0"/>
          </a:p>
        </p:txBody>
      </p:sp>
      <p:sp>
        <p:nvSpPr>
          <p:cNvPr id="7" name="Shape 4"/>
          <p:cNvSpPr/>
          <p:nvPr/>
        </p:nvSpPr>
        <p:spPr>
          <a:xfrm>
            <a:off x="6956059" y="1203722"/>
            <a:ext cx="1616441" cy="423267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8" name="Text 5"/>
          <p:cNvSpPr/>
          <p:nvPr/>
        </p:nvSpPr>
        <p:spPr>
          <a:xfrm>
            <a:off x="6956059" y="1194270"/>
            <a:ext cx="1616441" cy="442172"/>
          </a:xfrm>
          <a:prstGeom prst="rect">
            <a:avLst/>
          </a:prstGeom>
          <a:noFill/>
          <a:ln/>
        </p:spPr>
        <p:txBody>
          <a:bodyPr wrap="square" lIns="170053" tIns="127508" rIns="0" bIns="127508" rtlCol="0" anchor="ctr">
            <a:spAutoFit/>
          </a:bodyPr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Observação</a:t>
            </a:r>
            <a:endParaRPr lang="pt-BR" sz="1200" noProof="0" dirty="0"/>
          </a:p>
        </p:txBody>
      </p:sp>
      <p:sp>
        <p:nvSpPr>
          <p:cNvPr id="9" name="Text 6"/>
          <p:cNvSpPr/>
          <p:nvPr/>
        </p:nvSpPr>
        <p:spPr>
          <a:xfrm>
            <a:off x="571500" y="1603151"/>
            <a:ext cx="6384559" cy="528093"/>
          </a:xfrm>
          <a:prstGeom prst="rect">
            <a:avLst/>
          </a:prstGeom>
          <a:noFill/>
          <a:ln/>
        </p:spPr>
        <p:txBody>
          <a:bodyPr wrap="square" lIns="170053" tIns="170053" rIns="0" bIns="170053" rtlCol="0" anchor="ctr">
            <a:spAutoFit/>
          </a:bodyPr>
          <a:lstStyle/>
          <a:p>
            <a:r>
              <a:rPr lang="pt-BR" sz="1150" dirty="0">
                <a:solidFill>
                  <a:srgbClr val="333333"/>
                </a:solidFill>
                <a:latin typeface="Montserrat" pitchFamily="34" charset="0"/>
              </a:rPr>
              <a:t>Empresa X desconta R$ 789,60 do valor de R$ 7.000,00</a:t>
            </a:r>
          </a:p>
        </p:txBody>
      </p:sp>
      <p:sp>
        <p:nvSpPr>
          <p:cNvPr id="10" name="Text 7"/>
          <p:cNvSpPr/>
          <p:nvPr/>
        </p:nvSpPr>
        <p:spPr>
          <a:xfrm>
            <a:off x="6956059" y="1606998"/>
            <a:ext cx="1616441" cy="520399"/>
          </a:xfrm>
          <a:prstGeom prst="rect">
            <a:avLst/>
          </a:prstGeom>
          <a:noFill/>
          <a:ln/>
        </p:spPr>
        <p:txBody>
          <a:bodyPr wrap="square" lIns="170053" tIns="170053" rIns="0" bIns="170053" rtlCol="0" anchor="ctr">
            <a:spAutoFit/>
          </a:bodyPr>
          <a:lstStyle/>
          <a:p>
            <a:pPr marL="0" indent="0" algn="l">
              <a:buNone/>
            </a:pPr>
            <a:r>
              <a:rPr lang="pt-BR" sz="1150" dirty="0">
                <a:solidFill>
                  <a:srgbClr val="333333"/>
                </a:solidFill>
                <a:latin typeface="Montserrat" pitchFamily="34" charset="0"/>
              </a:rPr>
              <a:t>CLT - faixas</a:t>
            </a:r>
            <a:endParaRPr lang="pt-BR" sz="1150" noProof="0" dirty="0"/>
          </a:p>
        </p:txBody>
      </p:sp>
      <p:sp>
        <p:nvSpPr>
          <p:cNvPr id="11" name="Text 8"/>
          <p:cNvSpPr/>
          <p:nvPr/>
        </p:nvSpPr>
        <p:spPr>
          <a:xfrm>
            <a:off x="571500" y="2085354"/>
            <a:ext cx="6384559" cy="528093"/>
          </a:xfrm>
          <a:prstGeom prst="rect">
            <a:avLst/>
          </a:prstGeom>
          <a:noFill/>
          <a:ln/>
        </p:spPr>
        <p:txBody>
          <a:bodyPr wrap="square" lIns="170053" tIns="170053" rIns="0" bIns="170053" rtlCol="0" anchor="ctr">
            <a:spAutoFit/>
          </a:bodyPr>
          <a:lstStyle/>
          <a:p>
            <a:r>
              <a:rPr lang="pt-BR" sz="1150" dirty="0">
                <a:solidFill>
                  <a:srgbClr val="333333"/>
                </a:solidFill>
                <a:latin typeface="Montserrat" pitchFamily="34" charset="0"/>
              </a:rPr>
              <a:t>Empresa Y desconta R$ 550,00 do valor de R$ 5.000,00  </a:t>
            </a:r>
          </a:p>
        </p:txBody>
      </p:sp>
      <p:sp>
        <p:nvSpPr>
          <p:cNvPr id="12" name="Text 9"/>
          <p:cNvSpPr/>
          <p:nvPr/>
        </p:nvSpPr>
        <p:spPr>
          <a:xfrm>
            <a:off x="6956059" y="2089201"/>
            <a:ext cx="1616441" cy="520399"/>
          </a:xfrm>
          <a:prstGeom prst="rect">
            <a:avLst/>
          </a:prstGeom>
          <a:noFill/>
          <a:ln/>
        </p:spPr>
        <p:txBody>
          <a:bodyPr wrap="square" lIns="170053" tIns="170053" rIns="0" bIns="170053" rtlCol="0" anchor="ctr">
            <a:spAutoFit/>
          </a:bodyPr>
          <a:lstStyle/>
          <a:p>
            <a:pPr marL="0" indent="0" algn="l">
              <a:buNone/>
            </a:pPr>
            <a:r>
              <a:rPr lang="pt-BR" sz="11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CI - 11%</a:t>
            </a:r>
            <a:endParaRPr lang="pt-BR" sz="1150" noProof="0" dirty="0"/>
          </a:p>
        </p:txBody>
      </p:sp>
      <p:sp>
        <p:nvSpPr>
          <p:cNvPr id="13" name="Shape 10"/>
          <p:cNvSpPr/>
          <p:nvPr/>
        </p:nvSpPr>
        <p:spPr>
          <a:xfrm>
            <a:off x="571500" y="2591395"/>
            <a:ext cx="8001000" cy="483989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4" name="Text 11"/>
          <p:cNvSpPr/>
          <p:nvPr/>
        </p:nvSpPr>
        <p:spPr>
          <a:xfrm>
            <a:off x="714375" y="2737842"/>
            <a:ext cx="2539603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100" b="1" dirty="0">
                <a:solidFill>
                  <a:srgbClr val="333333"/>
                </a:solidFill>
                <a:latin typeface="Montserrat Bold" pitchFamily="34" charset="0"/>
              </a:rPr>
              <a:t>Teto RGPS 2026: R$ 8.475,55</a:t>
            </a:r>
            <a:endParaRPr lang="pt-BR" sz="1100" noProof="0" dirty="0"/>
          </a:p>
        </p:txBody>
      </p:sp>
      <p:sp>
        <p:nvSpPr>
          <p:cNvPr id="16" name="Shape 13"/>
          <p:cNvSpPr/>
          <p:nvPr/>
        </p:nvSpPr>
        <p:spPr>
          <a:xfrm>
            <a:off x="571500" y="3364706"/>
            <a:ext cx="8001000" cy="1212652"/>
          </a:xfrm>
          <a:prstGeom prst="rect">
            <a:avLst/>
          </a:prstGeom>
          <a:solidFill>
            <a:srgbClr val="E6F0F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7" name="Shape 14"/>
          <p:cNvSpPr/>
          <p:nvPr/>
        </p:nvSpPr>
        <p:spPr>
          <a:xfrm>
            <a:off x="571500" y="3364706"/>
            <a:ext cx="71438" cy="1212652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8" name="Text 15"/>
          <p:cNvSpPr/>
          <p:nvPr/>
        </p:nvSpPr>
        <p:spPr>
          <a:xfrm>
            <a:off x="857250" y="3579019"/>
            <a:ext cx="7429500" cy="9233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1200" b="1" noProof="0" dirty="0">
                <a:solidFill>
                  <a:srgbClr val="003366"/>
                </a:solidFill>
                <a:latin typeface="Montserrat Bold" pitchFamily="34" charset="0"/>
              </a:rPr>
              <a:t>Contribuições como empregado, avulso ou doméstico são prioritárias para o cálculo do excedente, não é optativo. </a:t>
            </a:r>
            <a:r>
              <a:rPr lang="pt-BR" sz="1200" b="1" dirty="0">
                <a:solidFill>
                  <a:srgbClr val="003366"/>
                </a:solidFill>
                <a:latin typeface="Montserrat Bold" pitchFamily="34" charset="0"/>
              </a:rPr>
              <a:t>Com base nessa perspectiva, o valor máximo que deveria ter sido transferido de X era o valor de R$ 1.475,55 (R$ 8475,55-7000). E o valor máximo a ser descontado como CI seria o valor de 11% de R$ 1.475,55, que é R$ 162,31, mas descontou o valor de R$ 550,00. Sendo assim, o valor a restituir é de R$ 387,69 (R$ 550-162,31)</a:t>
            </a:r>
            <a:endParaRPr lang="pt-BR" sz="1200" noProof="0" dirty="0"/>
          </a:p>
        </p:txBody>
      </p:sp>
      <p:sp>
        <p:nvSpPr>
          <p:cNvPr id="21" name="Text 18"/>
          <p:cNvSpPr/>
          <p:nvPr/>
        </p:nvSpPr>
        <p:spPr>
          <a:xfrm>
            <a:off x="571500" y="4863108"/>
            <a:ext cx="8001000" cy="14619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900" b="1" i="1" noProof="0" dirty="0">
                <a:solidFill>
                  <a:srgbClr val="6666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Ação Importante:</a:t>
            </a:r>
            <a:r>
              <a:rPr lang="pt-BR" sz="950" i="1" noProof="0" dirty="0">
                <a:solidFill>
                  <a:srgbClr val="6666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Retificação das obrigações acessórias e protocolo do Pedido de Restituição via PER/DCOMP Web </a:t>
            </a:r>
            <a:endParaRPr lang="pt-BR" sz="950" noProof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3B665-4741-AA88-40C1-6712B2B10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3">
            <a:extLst>
              <a:ext uri="{FF2B5EF4-FFF2-40B4-BE49-F238E27FC236}">
                <a16:creationId xmlns:a16="http://schemas.microsoft.com/office/drawing/2014/main" id="{72F390DA-720D-3FA9-03BD-B66EFCDFD369}"/>
              </a:ext>
            </a:extLst>
          </p:cNvPr>
          <p:cNvSpPr/>
          <p:nvPr/>
        </p:nvSpPr>
        <p:spPr>
          <a:xfrm>
            <a:off x="6095991" y="1978819"/>
            <a:ext cx="2619356" cy="1785938"/>
          </a:xfrm>
          <a:prstGeom prst="rect">
            <a:avLst/>
          </a:prstGeom>
          <a:solidFill>
            <a:srgbClr val="E6F0FA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923B8B53-C012-9C07-9E7D-8C5C0E550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>
            <a:extLst>
              <a:ext uri="{FF2B5EF4-FFF2-40B4-BE49-F238E27FC236}">
                <a16:creationId xmlns:a16="http://schemas.microsoft.com/office/drawing/2014/main" id="{5B8F330C-ECD3-C4F4-978F-537C50C383EE}"/>
              </a:ext>
            </a:extLst>
          </p:cNvPr>
          <p:cNvSpPr/>
          <p:nvPr/>
        </p:nvSpPr>
        <p:spPr>
          <a:xfrm>
            <a:off x="0" y="0"/>
            <a:ext cx="9144000" cy="846534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72C39C8A-7905-15DC-DE45-44DF7FD59B87}"/>
              </a:ext>
            </a:extLst>
          </p:cNvPr>
          <p:cNvSpPr/>
          <p:nvPr/>
        </p:nvSpPr>
        <p:spPr>
          <a:xfrm>
            <a:off x="428625" y="285750"/>
            <a:ext cx="8715375" cy="3770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245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Exemplo Prático: Dr</a:t>
            </a:r>
            <a:r>
              <a:rPr lang="pt-BR" sz="245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a. Bianca </a:t>
            </a:r>
            <a:r>
              <a:rPr lang="pt-BR" sz="245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(Enfermeira)</a:t>
            </a:r>
            <a:endParaRPr lang="pt-BR" sz="2450" noProof="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F94718BA-4D01-DF57-3963-72C89547E9CB}"/>
              </a:ext>
            </a:extLst>
          </p:cNvPr>
          <p:cNvSpPr/>
          <p:nvPr/>
        </p:nvSpPr>
        <p:spPr>
          <a:xfrm>
            <a:off x="428625" y="1141483"/>
            <a:ext cx="8286750" cy="6463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pt-BR" sz="1400" dirty="0">
                <a:latin typeface="Montserrat" panose="00000500000000000000" pitchFamily="2" charset="0"/>
              </a:rPr>
              <a:t>Exemplo 2: Dra. Bianca é empregada do hospital X, recebendo salário mensal de R$ 5.000,00. Além disso, ela também possui vínculo empregatício com o hospital, no qual recebe salário mensal de R$ 4.000,00.</a:t>
            </a:r>
            <a:endParaRPr lang="pt-BR" sz="1250" noProof="0" dirty="0">
              <a:latin typeface="Montserrat" panose="00000500000000000000" pitchFamily="2" charset="0"/>
            </a:endParaRPr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48FB3D94-1300-BAF0-D080-69D3D21ACF8D}"/>
              </a:ext>
            </a:extLst>
          </p:cNvPr>
          <p:cNvSpPr/>
          <p:nvPr/>
        </p:nvSpPr>
        <p:spPr>
          <a:xfrm>
            <a:off x="428625" y="1978819"/>
            <a:ext cx="2619356" cy="1785938"/>
          </a:xfrm>
          <a:prstGeom prst="rect">
            <a:avLst/>
          </a:prstGeom>
          <a:solidFill>
            <a:srgbClr val="E6F0F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5C116D7C-EE50-5417-CB01-05DB0BD52DCF}"/>
              </a:ext>
            </a:extLst>
          </p:cNvPr>
          <p:cNvSpPr/>
          <p:nvPr/>
        </p:nvSpPr>
        <p:spPr>
          <a:xfrm>
            <a:off x="428625" y="1978819"/>
            <a:ext cx="2619356" cy="42863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4365A002-C398-0B53-0360-A62C391C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" y="2219920"/>
            <a:ext cx="357188" cy="285750"/>
          </a:xfrm>
          <a:prstGeom prst="rect">
            <a:avLst/>
          </a:prstGeom>
        </p:spPr>
      </p:pic>
      <p:sp>
        <p:nvSpPr>
          <p:cNvPr id="9" name="Text 5">
            <a:extLst>
              <a:ext uri="{FF2B5EF4-FFF2-40B4-BE49-F238E27FC236}">
                <a16:creationId xmlns:a16="http://schemas.microsoft.com/office/drawing/2014/main" id="{91C9F190-9F9E-CECA-A7F8-0E164F12524B}"/>
              </a:ext>
            </a:extLst>
          </p:cNvPr>
          <p:cNvSpPr/>
          <p:nvPr/>
        </p:nvSpPr>
        <p:spPr>
          <a:xfrm>
            <a:off x="642938" y="2684264"/>
            <a:ext cx="2190731" cy="19109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1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Hospital A</a:t>
            </a:r>
            <a:endParaRPr lang="pt-BR" sz="1100" noProof="0" dirty="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699AB78B-9CDA-D15D-C134-A57A8A052DD3}"/>
              </a:ext>
            </a:extLst>
          </p:cNvPr>
          <p:cNvSpPr/>
          <p:nvPr/>
        </p:nvSpPr>
        <p:spPr>
          <a:xfrm>
            <a:off x="642938" y="2982516"/>
            <a:ext cx="2190731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6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R$ </a:t>
            </a:r>
            <a:r>
              <a:rPr lang="pt-BR" sz="1600" b="1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5</a:t>
            </a:r>
            <a:r>
              <a:rPr lang="pt-BR" sz="16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.000,00</a:t>
            </a:r>
            <a:endParaRPr lang="pt-BR" sz="1600" noProof="0" dirty="0"/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0241C6B3-F15A-73A6-3A6D-8822A02AC981}"/>
              </a:ext>
            </a:extLst>
          </p:cNvPr>
          <p:cNvSpPr/>
          <p:nvPr/>
        </p:nvSpPr>
        <p:spPr>
          <a:xfrm>
            <a:off x="642938" y="3332559"/>
            <a:ext cx="2190731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950" i="1" noProof="0" dirty="0">
                <a:solidFill>
                  <a:srgbClr val="6666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Vínculo CLT</a:t>
            </a:r>
            <a:endParaRPr lang="pt-BR" sz="950" noProof="0" dirty="0"/>
          </a:p>
        </p:txBody>
      </p:sp>
      <p:sp>
        <p:nvSpPr>
          <p:cNvPr id="12" name="Shape 8">
            <a:extLst>
              <a:ext uri="{FF2B5EF4-FFF2-40B4-BE49-F238E27FC236}">
                <a16:creationId xmlns:a16="http://schemas.microsoft.com/office/drawing/2014/main" id="{658BC596-3C7C-F779-0510-4089E2796E3A}"/>
              </a:ext>
            </a:extLst>
          </p:cNvPr>
          <p:cNvSpPr/>
          <p:nvPr/>
        </p:nvSpPr>
        <p:spPr>
          <a:xfrm>
            <a:off x="6095963" y="2031226"/>
            <a:ext cx="2619384" cy="1785938"/>
          </a:xfrm>
          <a:prstGeom prst="rect">
            <a:avLst/>
          </a:prstGeom>
          <a:solidFill>
            <a:srgbClr val="E6F0F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9" name="Shape 14">
            <a:extLst>
              <a:ext uri="{FF2B5EF4-FFF2-40B4-BE49-F238E27FC236}">
                <a16:creationId xmlns:a16="http://schemas.microsoft.com/office/drawing/2014/main" id="{FD6D72D8-2065-D6AD-D6CB-0CE55C70C1DC}"/>
              </a:ext>
            </a:extLst>
          </p:cNvPr>
          <p:cNvSpPr/>
          <p:nvPr/>
        </p:nvSpPr>
        <p:spPr>
          <a:xfrm>
            <a:off x="6095991" y="1978819"/>
            <a:ext cx="2619356" cy="42863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21" name="Text 15">
            <a:extLst>
              <a:ext uri="{FF2B5EF4-FFF2-40B4-BE49-F238E27FC236}">
                <a16:creationId xmlns:a16="http://schemas.microsoft.com/office/drawing/2014/main" id="{6D46CCA6-7FE8-476E-3A9F-27927ED9000A}"/>
              </a:ext>
            </a:extLst>
          </p:cNvPr>
          <p:cNvSpPr/>
          <p:nvPr/>
        </p:nvSpPr>
        <p:spPr>
          <a:xfrm>
            <a:off x="6310303" y="2684264"/>
            <a:ext cx="2190731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1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Hospital Y</a:t>
            </a:r>
            <a:endParaRPr lang="pt-BR" sz="1100" noProof="0" dirty="0"/>
          </a:p>
        </p:txBody>
      </p:sp>
      <p:sp>
        <p:nvSpPr>
          <p:cNvPr id="22" name="Text 16">
            <a:extLst>
              <a:ext uri="{FF2B5EF4-FFF2-40B4-BE49-F238E27FC236}">
                <a16:creationId xmlns:a16="http://schemas.microsoft.com/office/drawing/2014/main" id="{291D3113-7C79-6E05-B650-7F6CB9864980}"/>
              </a:ext>
            </a:extLst>
          </p:cNvPr>
          <p:cNvSpPr/>
          <p:nvPr/>
        </p:nvSpPr>
        <p:spPr>
          <a:xfrm>
            <a:off x="6310303" y="2982516"/>
            <a:ext cx="2190731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6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R$ 4.000,00</a:t>
            </a:r>
            <a:endParaRPr lang="pt-BR" sz="1600" noProof="0" dirty="0"/>
          </a:p>
        </p:txBody>
      </p:sp>
      <p:sp>
        <p:nvSpPr>
          <p:cNvPr id="23" name="Text 17">
            <a:extLst>
              <a:ext uri="{FF2B5EF4-FFF2-40B4-BE49-F238E27FC236}">
                <a16:creationId xmlns:a16="http://schemas.microsoft.com/office/drawing/2014/main" id="{726D860B-0F19-18CA-504C-B7DFB66F2108}"/>
              </a:ext>
            </a:extLst>
          </p:cNvPr>
          <p:cNvSpPr/>
          <p:nvPr/>
        </p:nvSpPr>
        <p:spPr>
          <a:xfrm>
            <a:off x="6310303" y="3332559"/>
            <a:ext cx="2190731" cy="14619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950" i="1" noProof="0" dirty="0">
                <a:solidFill>
                  <a:srgbClr val="6666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Vínculo CLT</a:t>
            </a:r>
            <a:endParaRPr lang="pt-BR" sz="950" noProof="0" dirty="0"/>
          </a:p>
        </p:txBody>
      </p:sp>
      <p:sp>
        <p:nvSpPr>
          <p:cNvPr id="24" name="Shape 18">
            <a:extLst>
              <a:ext uri="{FF2B5EF4-FFF2-40B4-BE49-F238E27FC236}">
                <a16:creationId xmlns:a16="http://schemas.microsoft.com/office/drawing/2014/main" id="{9882F6F7-C229-8217-0F85-36A93DC013B4}"/>
              </a:ext>
            </a:extLst>
          </p:cNvPr>
          <p:cNvSpPr/>
          <p:nvPr/>
        </p:nvSpPr>
        <p:spPr>
          <a:xfrm>
            <a:off x="428625" y="4121944"/>
            <a:ext cx="8286750" cy="528638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25" name="Text 19">
            <a:extLst>
              <a:ext uri="{FF2B5EF4-FFF2-40B4-BE49-F238E27FC236}">
                <a16:creationId xmlns:a16="http://schemas.microsoft.com/office/drawing/2014/main" id="{01B5FFA4-0A49-3E67-471A-E734826B442E}"/>
              </a:ext>
            </a:extLst>
          </p:cNvPr>
          <p:cNvSpPr/>
          <p:nvPr/>
        </p:nvSpPr>
        <p:spPr>
          <a:xfrm>
            <a:off x="428625" y="4121944"/>
            <a:ext cx="8286750" cy="558871"/>
          </a:xfrm>
          <a:prstGeom prst="rect">
            <a:avLst/>
          </a:prstGeom>
          <a:noFill/>
          <a:ln/>
        </p:spPr>
        <p:txBody>
          <a:bodyPr wrap="square" lIns="340233" tIns="170053" rIns="0" bIns="170053" rtlCol="0" anchor="t">
            <a:spAutoFit/>
          </a:bodyPr>
          <a:lstStyle/>
          <a:p>
            <a:r>
              <a:rPr lang="pt-BR" sz="140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Rendimento Mensal Total: R$ 9.000,00, sem comunicação às empresas tomadoras. </a:t>
            </a:r>
            <a:endParaRPr lang="pt-BR" sz="1400" b="1" dirty="0">
              <a:solidFill>
                <a:srgbClr val="FFFFFF"/>
              </a:solidFill>
              <a:latin typeface="Montserrat Bold" pitchFamily="34" charset="0"/>
            </a:endParaRPr>
          </a:p>
        </p:txBody>
      </p:sp>
      <p:sp>
        <p:nvSpPr>
          <p:cNvPr id="26" name="Cruz 25">
            <a:extLst>
              <a:ext uri="{FF2B5EF4-FFF2-40B4-BE49-F238E27FC236}">
                <a16:creationId xmlns:a16="http://schemas.microsoft.com/office/drawing/2014/main" id="{1512944C-45B1-C955-FE83-0E39EAEDEE80}"/>
              </a:ext>
            </a:extLst>
          </p:cNvPr>
          <p:cNvSpPr/>
          <p:nvPr/>
        </p:nvSpPr>
        <p:spPr>
          <a:xfrm>
            <a:off x="4010276" y="2571750"/>
            <a:ext cx="1123420" cy="651867"/>
          </a:xfrm>
          <a:prstGeom prst="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34E1433B-7B50-52EC-FDF3-D62F46EEB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303" y="2180709"/>
            <a:ext cx="357188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39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CBF15-3E3C-E301-76ED-91F0C2BE9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A9406560-4A9F-E127-FC51-E9D545B2E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77433"/>
          </a:xfrm>
          <a:prstGeom prst="rect">
            <a:avLst/>
          </a:prstGeom>
        </p:spPr>
      </p:pic>
      <p:sp>
        <p:nvSpPr>
          <p:cNvPr id="3" name="Shape 0">
            <a:extLst>
              <a:ext uri="{FF2B5EF4-FFF2-40B4-BE49-F238E27FC236}">
                <a16:creationId xmlns:a16="http://schemas.microsoft.com/office/drawing/2014/main" id="{8690A348-616E-867E-262D-9B0EC3B831D1}"/>
              </a:ext>
            </a:extLst>
          </p:cNvPr>
          <p:cNvSpPr/>
          <p:nvPr/>
        </p:nvSpPr>
        <p:spPr>
          <a:xfrm>
            <a:off x="0" y="0"/>
            <a:ext cx="9144000" cy="846534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87B5F97B-9D03-28CC-5224-066E88EB6D85}"/>
              </a:ext>
            </a:extLst>
          </p:cNvPr>
          <p:cNvSpPr/>
          <p:nvPr/>
        </p:nvSpPr>
        <p:spPr>
          <a:xfrm>
            <a:off x="428625" y="285750"/>
            <a:ext cx="8715375" cy="3770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245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Cálculo do Excedente - Dra. Bianca</a:t>
            </a:r>
            <a:endParaRPr lang="pt-BR" sz="2450" noProof="0" dirty="0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EFCD7E58-2466-5C05-E8D6-2AA3E992B378}"/>
              </a:ext>
            </a:extLst>
          </p:cNvPr>
          <p:cNvSpPr/>
          <p:nvPr/>
        </p:nvSpPr>
        <p:spPr>
          <a:xfrm>
            <a:off x="571500" y="1203722"/>
            <a:ext cx="6384559" cy="423267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D88BB929-2ABD-166A-3121-AAD7DC0F5715}"/>
              </a:ext>
            </a:extLst>
          </p:cNvPr>
          <p:cNvSpPr/>
          <p:nvPr/>
        </p:nvSpPr>
        <p:spPr>
          <a:xfrm>
            <a:off x="571500" y="1203722"/>
            <a:ext cx="6384559" cy="423267"/>
          </a:xfrm>
          <a:prstGeom prst="rect">
            <a:avLst/>
          </a:prstGeom>
          <a:noFill/>
          <a:ln/>
        </p:spPr>
        <p:txBody>
          <a:bodyPr wrap="square" lIns="170053" tIns="127508" rIns="0" bIns="127508" rtlCol="0" anchor="ctr">
            <a:spAutoFit/>
          </a:bodyPr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Descrição do Cálculo</a:t>
            </a:r>
            <a:endParaRPr lang="pt-BR" sz="1200" noProof="0" dirty="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E06AAE05-2114-0373-58EC-80F11BBD726A}"/>
              </a:ext>
            </a:extLst>
          </p:cNvPr>
          <p:cNvSpPr/>
          <p:nvPr/>
        </p:nvSpPr>
        <p:spPr>
          <a:xfrm>
            <a:off x="6956059" y="1203722"/>
            <a:ext cx="1616441" cy="423267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A9BB4527-CE1F-4C81-29EA-BA4B9B79A129}"/>
              </a:ext>
            </a:extLst>
          </p:cNvPr>
          <p:cNvSpPr/>
          <p:nvPr/>
        </p:nvSpPr>
        <p:spPr>
          <a:xfrm>
            <a:off x="6956059" y="1194270"/>
            <a:ext cx="1616441" cy="442172"/>
          </a:xfrm>
          <a:prstGeom prst="rect">
            <a:avLst/>
          </a:prstGeom>
          <a:noFill/>
          <a:ln/>
        </p:spPr>
        <p:txBody>
          <a:bodyPr wrap="square" lIns="170053" tIns="127508" rIns="0" bIns="127508" rtlCol="0" anchor="ctr">
            <a:spAutoFit/>
          </a:bodyPr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Observação</a:t>
            </a:r>
            <a:endParaRPr lang="pt-BR" sz="1200" noProof="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1B89B14A-AD97-D89E-D895-A603C12B24E4}"/>
              </a:ext>
            </a:extLst>
          </p:cNvPr>
          <p:cNvSpPr/>
          <p:nvPr/>
        </p:nvSpPr>
        <p:spPr>
          <a:xfrm>
            <a:off x="571500" y="1603151"/>
            <a:ext cx="6384559" cy="528093"/>
          </a:xfrm>
          <a:prstGeom prst="rect">
            <a:avLst/>
          </a:prstGeom>
          <a:noFill/>
          <a:ln/>
        </p:spPr>
        <p:txBody>
          <a:bodyPr wrap="square" lIns="170053" tIns="170053" rIns="0" bIns="170053" rtlCol="0" anchor="ctr">
            <a:spAutoFit/>
          </a:bodyPr>
          <a:lstStyle/>
          <a:p>
            <a:r>
              <a:rPr lang="pt-BR" sz="1150" dirty="0">
                <a:solidFill>
                  <a:srgbClr val="333333"/>
                </a:solidFill>
                <a:latin typeface="Montserrat" pitchFamily="34" charset="0"/>
              </a:rPr>
              <a:t>Empresa X desconta R$ 509,60 do valor de R$ 5.000,00</a:t>
            </a:r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D2819313-B237-2E3F-AF34-18F9B0B5082E}"/>
              </a:ext>
            </a:extLst>
          </p:cNvPr>
          <p:cNvSpPr/>
          <p:nvPr/>
        </p:nvSpPr>
        <p:spPr>
          <a:xfrm>
            <a:off x="6956059" y="1606998"/>
            <a:ext cx="1616441" cy="520399"/>
          </a:xfrm>
          <a:prstGeom prst="rect">
            <a:avLst/>
          </a:prstGeom>
          <a:noFill/>
          <a:ln/>
        </p:spPr>
        <p:txBody>
          <a:bodyPr wrap="square" lIns="170053" tIns="170053" rIns="0" bIns="170053" rtlCol="0" anchor="ctr">
            <a:spAutoFit/>
          </a:bodyPr>
          <a:lstStyle/>
          <a:p>
            <a:pPr marL="0" indent="0" algn="l">
              <a:buNone/>
            </a:pPr>
            <a:r>
              <a:rPr lang="pt-BR" sz="1150" dirty="0">
                <a:solidFill>
                  <a:srgbClr val="333333"/>
                </a:solidFill>
                <a:latin typeface="Montserrat" pitchFamily="34" charset="0"/>
              </a:rPr>
              <a:t>CLT - faixas</a:t>
            </a:r>
            <a:endParaRPr lang="pt-BR" sz="1150" noProof="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DF869BFA-F1EF-DEBD-567F-24DDCCB21762}"/>
              </a:ext>
            </a:extLst>
          </p:cNvPr>
          <p:cNvSpPr/>
          <p:nvPr/>
        </p:nvSpPr>
        <p:spPr>
          <a:xfrm>
            <a:off x="571500" y="2085354"/>
            <a:ext cx="6384559" cy="528093"/>
          </a:xfrm>
          <a:prstGeom prst="rect">
            <a:avLst/>
          </a:prstGeom>
          <a:noFill/>
          <a:ln/>
        </p:spPr>
        <p:txBody>
          <a:bodyPr wrap="square" lIns="170053" tIns="170053" rIns="0" bIns="170053" rtlCol="0" anchor="ctr">
            <a:spAutoFit/>
          </a:bodyPr>
          <a:lstStyle/>
          <a:p>
            <a:r>
              <a:rPr lang="pt-BR" sz="1150" dirty="0">
                <a:solidFill>
                  <a:srgbClr val="333333"/>
                </a:solidFill>
                <a:latin typeface="Montserrat" pitchFamily="34" charset="0"/>
              </a:rPr>
              <a:t>Empresa Y desconta R$ 373,41 do valor de R$ 4.000,00  </a:t>
            </a:r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AC1675D0-A8F7-2C6A-44AF-5C855DC9BAC1}"/>
              </a:ext>
            </a:extLst>
          </p:cNvPr>
          <p:cNvSpPr/>
          <p:nvPr/>
        </p:nvSpPr>
        <p:spPr>
          <a:xfrm>
            <a:off x="6956059" y="2089201"/>
            <a:ext cx="1616441" cy="520399"/>
          </a:xfrm>
          <a:prstGeom prst="rect">
            <a:avLst/>
          </a:prstGeom>
          <a:noFill/>
          <a:ln/>
        </p:spPr>
        <p:txBody>
          <a:bodyPr wrap="square" lIns="170053" tIns="170053" rIns="0" bIns="170053" rtlCol="0" anchor="ctr">
            <a:spAutoFit/>
          </a:bodyPr>
          <a:lstStyle/>
          <a:p>
            <a:pPr marL="0" indent="0" algn="l">
              <a:buNone/>
            </a:pPr>
            <a:r>
              <a:rPr lang="pt-BR" sz="11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CLT - faixas</a:t>
            </a:r>
            <a:endParaRPr lang="pt-BR" sz="1150" noProof="0" dirty="0"/>
          </a:p>
        </p:txBody>
      </p:sp>
      <p:sp>
        <p:nvSpPr>
          <p:cNvPr id="13" name="Shape 10">
            <a:extLst>
              <a:ext uri="{FF2B5EF4-FFF2-40B4-BE49-F238E27FC236}">
                <a16:creationId xmlns:a16="http://schemas.microsoft.com/office/drawing/2014/main" id="{2F260283-874A-5DC3-1B71-A9791F4E27D7}"/>
              </a:ext>
            </a:extLst>
          </p:cNvPr>
          <p:cNvSpPr/>
          <p:nvPr/>
        </p:nvSpPr>
        <p:spPr>
          <a:xfrm>
            <a:off x="571500" y="2591395"/>
            <a:ext cx="8001000" cy="483989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2DB41B22-768A-977F-64AB-DCF6BD979D88}"/>
              </a:ext>
            </a:extLst>
          </p:cNvPr>
          <p:cNvSpPr/>
          <p:nvPr/>
        </p:nvSpPr>
        <p:spPr>
          <a:xfrm>
            <a:off x="714375" y="2737842"/>
            <a:ext cx="2539603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100" b="1" dirty="0">
                <a:solidFill>
                  <a:srgbClr val="333333"/>
                </a:solidFill>
                <a:latin typeface="Montserrat Bold" pitchFamily="34" charset="0"/>
              </a:rPr>
              <a:t>Teto RGPS 2026: R$ 8.475,55</a:t>
            </a:r>
            <a:endParaRPr lang="pt-BR" sz="1100" noProof="0" dirty="0"/>
          </a:p>
        </p:txBody>
      </p:sp>
      <p:sp>
        <p:nvSpPr>
          <p:cNvPr id="16" name="Shape 13">
            <a:extLst>
              <a:ext uri="{FF2B5EF4-FFF2-40B4-BE49-F238E27FC236}">
                <a16:creationId xmlns:a16="http://schemas.microsoft.com/office/drawing/2014/main" id="{E8B0D99F-1DA3-FED2-CA8A-759E56650316}"/>
              </a:ext>
            </a:extLst>
          </p:cNvPr>
          <p:cNvSpPr/>
          <p:nvPr/>
        </p:nvSpPr>
        <p:spPr>
          <a:xfrm>
            <a:off x="571500" y="3364706"/>
            <a:ext cx="8001000" cy="1212652"/>
          </a:xfrm>
          <a:prstGeom prst="rect">
            <a:avLst/>
          </a:prstGeom>
          <a:solidFill>
            <a:srgbClr val="E6F0F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7" name="Shape 14">
            <a:extLst>
              <a:ext uri="{FF2B5EF4-FFF2-40B4-BE49-F238E27FC236}">
                <a16:creationId xmlns:a16="http://schemas.microsoft.com/office/drawing/2014/main" id="{57628CC5-BFF4-141E-95A6-79F1193FE51F}"/>
              </a:ext>
            </a:extLst>
          </p:cNvPr>
          <p:cNvSpPr/>
          <p:nvPr/>
        </p:nvSpPr>
        <p:spPr>
          <a:xfrm>
            <a:off x="571500" y="3364706"/>
            <a:ext cx="71438" cy="1212652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8" name="Text 15">
            <a:extLst>
              <a:ext uri="{FF2B5EF4-FFF2-40B4-BE49-F238E27FC236}">
                <a16:creationId xmlns:a16="http://schemas.microsoft.com/office/drawing/2014/main" id="{EB7ECDCC-2E9C-07D8-AB3C-036257A1E4AF}"/>
              </a:ext>
            </a:extLst>
          </p:cNvPr>
          <p:cNvSpPr/>
          <p:nvPr/>
        </p:nvSpPr>
        <p:spPr>
          <a:xfrm>
            <a:off x="857250" y="3456557"/>
            <a:ext cx="7429500" cy="12926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1200" b="1" dirty="0">
                <a:solidFill>
                  <a:srgbClr val="003366"/>
                </a:solidFill>
                <a:latin typeface="Montserrat Bold" pitchFamily="34" charset="0"/>
              </a:rPr>
              <a:t>Quando se tratar apenas de CLT, o valor máximo a descontar é de R$ 988,09 para contribuições no teto. Observe que a contribuinte pagou menos que isso, mesmo ganhando além teto. Sendo assim, não há valor a maior e sim a menor. Sendo assim, se a contribuinte não regularizar e pagar o que falta, que seria R$ 105,08 (R$ 988,09-509,60-373,41), ela poderá ter sua aposentadoria impactada, visto que não está contribuindo com o teto. Outra forma de chegar a esse valor seria considerar um salário único CLT de R$ 9.000,00 e calcular a contribuição INSS a partir daí.</a:t>
            </a:r>
            <a:endParaRPr lang="pt-BR" sz="1200" noProof="0" dirty="0"/>
          </a:p>
        </p:txBody>
      </p:sp>
    </p:spTree>
    <p:extLst>
      <p:ext uri="{BB962C8B-B14F-4D97-AF65-F5344CB8AC3E}">
        <p14:creationId xmlns:p14="http://schemas.microsoft.com/office/powerpoint/2010/main" val="1076555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26050-01DE-86D4-26DD-66D16FED4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3C2978CE-A842-92EF-DB21-BA1AB7DDF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>
            <a:extLst>
              <a:ext uri="{FF2B5EF4-FFF2-40B4-BE49-F238E27FC236}">
                <a16:creationId xmlns:a16="http://schemas.microsoft.com/office/drawing/2014/main" id="{25A20670-DB17-C835-9F4B-BAF128B6CEE1}"/>
              </a:ext>
            </a:extLst>
          </p:cNvPr>
          <p:cNvSpPr/>
          <p:nvPr/>
        </p:nvSpPr>
        <p:spPr>
          <a:xfrm>
            <a:off x="0" y="0"/>
            <a:ext cx="9144000" cy="846534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DCC09143-E424-6033-0C52-7FAA5B18ADA9}"/>
              </a:ext>
            </a:extLst>
          </p:cNvPr>
          <p:cNvSpPr/>
          <p:nvPr/>
        </p:nvSpPr>
        <p:spPr>
          <a:xfrm>
            <a:off x="428625" y="285750"/>
            <a:ext cx="8715375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245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Exemplo Prático: Dr. Carlos (Médico)</a:t>
            </a:r>
            <a:endParaRPr lang="pt-BR" sz="2450" noProof="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BAB1A824-AA50-E065-1104-524DC1B2B021}"/>
              </a:ext>
            </a:extLst>
          </p:cNvPr>
          <p:cNvSpPr/>
          <p:nvPr/>
        </p:nvSpPr>
        <p:spPr>
          <a:xfrm>
            <a:off x="428625" y="1275159"/>
            <a:ext cx="8286750" cy="3847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Cenário comum de um profissional da saúde com múltiplas fontes de renda em um único mês (Ref. 2026):</a:t>
            </a:r>
            <a:endParaRPr lang="pt-BR" sz="1250" noProof="0" dirty="0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53C45F83-D3B4-D162-7C7D-86ACE6E6EB8D}"/>
              </a:ext>
            </a:extLst>
          </p:cNvPr>
          <p:cNvSpPr/>
          <p:nvPr/>
        </p:nvSpPr>
        <p:spPr>
          <a:xfrm>
            <a:off x="428625" y="1978819"/>
            <a:ext cx="2619356" cy="1785938"/>
          </a:xfrm>
          <a:prstGeom prst="rect">
            <a:avLst/>
          </a:prstGeom>
          <a:solidFill>
            <a:srgbClr val="E6F0F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F1FFCBEC-349D-1EBE-DEFB-ACB2CD885C7E}"/>
              </a:ext>
            </a:extLst>
          </p:cNvPr>
          <p:cNvSpPr/>
          <p:nvPr/>
        </p:nvSpPr>
        <p:spPr>
          <a:xfrm>
            <a:off x="428625" y="1978819"/>
            <a:ext cx="2619356" cy="42863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609BE61A-0C48-BF39-F25F-8E400AD0C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" y="2219920"/>
            <a:ext cx="357188" cy="285750"/>
          </a:xfrm>
          <a:prstGeom prst="rect">
            <a:avLst/>
          </a:prstGeom>
        </p:spPr>
      </p:pic>
      <p:sp>
        <p:nvSpPr>
          <p:cNvPr id="9" name="Text 5">
            <a:extLst>
              <a:ext uri="{FF2B5EF4-FFF2-40B4-BE49-F238E27FC236}">
                <a16:creationId xmlns:a16="http://schemas.microsoft.com/office/drawing/2014/main" id="{04F7C0FC-1FB1-6790-5BDB-0F12906CC1F1}"/>
              </a:ext>
            </a:extLst>
          </p:cNvPr>
          <p:cNvSpPr/>
          <p:nvPr/>
        </p:nvSpPr>
        <p:spPr>
          <a:xfrm>
            <a:off x="642938" y="2684264"/>
            <a:ext cx="2190731" cy="19109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1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Hospital A</a:t>
            </a:r>
            <a:endParaRPr lang="pt-BR" sz="1100" noProof="0" dirty="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15D16492-462A-6813-928E-5339F8E120BD}"/>
              </a:ext>
            </a:extLst>
          </p:cNvPr>
          <p:cNvSpPr/>
          <p:nvPr/>
        </p:nvSpPr>
        <p:spPr>
          <a:xfrm>
            <a:off x="642938" y="2982516"/>
            <a:ext cx="2190731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6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R$ 6.500,00</a:t>
            </a:r>
            <a:endParaRPr lang="pt-BR" sz="1600" noProof="0" dirty="0"/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DF6A1003-3B54-83F0-93A9-1FC97C3B3EF5}"/>
              </a:ext>
            </a:extLst>
          </p:cNvPr>
          <p:cNvSpPr/>
          <p:nvPr/>
        </p:nvSpPr>
        <p:spPr>
          <a:xfrm>
            <a:off x="642938" y="3332559"/>
            <a:ext cx="2190731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950" i="1" noProof="0" dirty="0">
                <a:solidFill>
                  <a:srgbClr val="6666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Vínculo CLT</a:t>
            </a:r>
            <a:endParaRPr lang="pt-BR" sz="950" noProof="0" dirty="0"/>
          </a:p>
        </p:txBody>
      </p:sp>
      <p:sp>
        <p:nvSpPr>
          <p:cNvPr id="12" name="Shape 8">
            <a:extLst>
              <a:ext uri="{FF2B5EF4-FFF2-40B4-BE49-F238E27FC236}">
                <a16:creationId xmlns:a16="http://schemas.microsoft.com/office/drawing/2014/main" id="{BCE241B4-D896-CCB4-6BF8-B8902A065F16}"/>
              </a:ext>
            </a:extLst>
          </p:cNvPr>
          <p:cNvSpPr/>
          <p:nvPr/>
        </p:nvSpPr>
        <p:spPr>
          <a:xfrm>
            <a:off x="3262294" y="1978819"/>
            <a:ext cx="2619384" cy="1785938"/>
          </a:xfrm>
          <a:prstGeom prst="rect">
            <a:avLst/>
          </a:prstGeom>
          <a:solidFill>
            <a:srgbClr val="E6F0F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id="{6B612B5D-5862-D027-3168-2E4FE4595A74}"/>
              </a:ext>
            </a:extLst>
          </p:cNvPr>
          <p:cNvSpPr/>
          <p:nvPr/>
        </p:nvSpPr>
        <p:spPr>
          <a:xfrm>
            <a:off x="3262294" y="1978819"/>
            <a:ext cx="2619384" cy="42863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14" name="Image 2" descr="preencoded.png">
            <a:extLst>
              <a:ext uri="{FF2B5EF4-FFF2-40B4-BE49-F238E27FC236}">
                <a16:creationId xmlns:a16="http://schemas.microsoft.com/office/drawing/2014/main" id="{D6926F64-FEFD-9972-3912-8230A9870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606" y="2219920"/>
            <a:ext cx="321469" cy="285750"/>
          </a:xfrm>
          <a:prstGeom prst="rect">
            <a:avLst/>
          </a:prstGeom>
        </p:spPr>
      </p:pic>
      <p:sp>
        <p:nvSpPr>
          <p:cNvPr id="15" name="Text 10">
            <a:extLst>
              <a:ext uri="{FF2B5EF4-FFF2-40B4-BE49-F238E27FC236}">
                <a16:creationId xmlns:a16="http://schemas.microsoft.com/office/drawing/2014/main" id="{1C306A8E-3E63-101D-8357-8F60FE62A5EC}"/>
              </a:ext>
            </a:extLst>
          </p:cNvPr>
          <p:cNvSpPr/>
          <p:nvPr/>
        </p:nvSpPr>
        <p:spPr>
          <a:xfrm>
            <a:off x="3476606" y="2684264"/>
            <a:ext cx="2190759" cy="19109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1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Clínica B</a:t>
            </a:r>
            <a:endParaRPr lang="pt-BR" sz="1100" noProof="0" dirty="0"/>
          </a:p>
        </p:txBody>
      </p:sp>
      <p:sp>
        <p:nvSpPr>
          <p:cNvPr id="16" name="Text 11">
            <a:extLst>
              <a:ext uri="{FF2B5EF4-FFF2-40B4-BE49-F238E27FC236}">
                <a16:creationId xmlns:a16="http://schemas.microsoft.com/office/drawing/2014/main" id="{A73FB8C7-4854-BC47-267E-F12C81C8891B}"/>
              </a:ext>
            </a:extLst>
          </p:cNvPr>
          <p:cNvSpPr/>
          <p:nvPr/>
        </p:nvSpPr>
        <p:spPr>
          <a:xfrm>
            <a:off x="3476606" y="2982516"/>
            <a:ext cx="2190759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6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R$ 4.500,00</a:t>
            </a:r>
            <a:endParaRPr lang="pt-BR" sz="1600" noProof="0" dirty="0"/>
          </a:p>
        </p:txBody>
      </p:sp>
      <p:sp>
        <p:nvSpPr>
          <p:cNvPr id="17" name="Text 12">
            <a:extLst>
              <a:ext uri="{FF2B5EF4-FFF2-40B4-BE49-F238E27FC236}">
                <a16:creationId xmlns:a16="http://schemas.microsoft.com/office/drawing/2014/main" id="{3112DD88-78D4-60A5-29B8-AB1E5A867F30}"/>
              </a:ext>
            </a:extLst>
          </p:cNvPr>
          <p:cNvSpPr/>
          <p:nvPr/>
        </p:nvSpPr>
        <p:spPr>
          <a:xfrm>
            <a:off x="3476606" y="3332559"/>
            <a:ext cx="2190759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950" i="1" noProof="0" dirty="0">
                <a:solidFill>
                  <a:srgbClr val="6666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Contribuinte Individual</a:t>
            </a:r>
            <a:endParaRPr lang="pt-BR" sz="950" noProof="0" dirty="0"/>
          </a:p>
        </p:txBody>
      </p:sp>
      <p:sp>
        <p:nvSpPr>
          <p:cNvPr id="18" name="Shape 13">
            <a:extLst>
              <a:ext uri="{FF2B5EF4-FFF2-40B4-BE49-F238E27FC236}">
                <a16:creationId xmlns:a16="http://schemas.microsoft.com/office/drawing/2014/main" id="{107D3CB8-A9C7-3D96-DE93-AA34C7D0A191}"/>
              </a:ext>
            </a:extLst>
          </p:cNvPr>
          <p:cNvSpPr/>
          <p:nvPr/>
        </p:nvSpPr>
        <p:spPr>
          <a:xfrm>
            <a:off x="6095991" y="1978819"/>
            <a:ext cx="2619356" cy="1785938"/>
          </a:xfrm>
          <a:prstGeom prst="rect">
            <a:avLst/>
          </a:prstGeom>
          <a:solidFill>
            <a:srgbClr val="E6F0F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9" name="Shape 14">
            <a:extLst>
              <a:ext uri="{FF2B5EF4-FFF2-40B4-BE49-F238E27FC236}">
                <a16:creationId xmlns:a16="http://schemas.microsoft.com/office/drawing/2014/main" id="{12E64FE7-7B49-2175-E7DF-957E46A03374}"/>
              </a:ext>
            </a:extLst>
          </p:cNvPr>
          <p:cNvSpPr/>
          <p:nvPr/>
        </p:nvSpPr>
        <p:spPr>
          <a:xfrm>
            <a:off x="6095991" y="1978819"/>
            <a:ext cx="2619356" cy="42863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20" name="Image 3" descr="preencoded.png">
            <a:extLst>
              <a:ext uri="{FF2B5EF4-FFF2-40B4-BE49-F238E27FC236}">
                <a16:creationId xmlns:a16="http://schemas.microsoft.com/office/drawing/2014/main" id="{4CF008FB-0CA4-3BE4-9D7C-C944154575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0303" y="2219920"/>
            <a:ext cx="250031" cy="285750"/>
          </a:xfrm>
          <a:prstGeom prst="rect">
            <a:avLst/>
          </a:prstGeom>
        </p:spPr>
      </p:pic>
      <p:sp>
        <p:nvSpPr>
          <p:cNvPr id="21" name="Text 15">
            <a:extLst>
              <a:ext uri="{FF2B5EF4-FFF2-40B4-BE49-F238E27FC236}">
                <a16:creationId xmlns:a16="http://schemas.microsoft.com/office/drawing/2014/main" id="{F52F7A10-1FE7-50C3-6B8D-402CD3D40690}"/>
              </a:ext>
            </a:extLst>
          </p:cNvPr>
          <p:cNvSpPr/>
          <p:nvPr/>
        </p:nvSpPr>
        <p:spPr>
          <a:xfrm>
            <a:off x="6310303" y="2684264"/>
            <a:ext cx="2190731" cy="19109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1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PJ Própria</a:t>
            </a:r>
            <a:endParaRPr lang="pt-BR" sz="1100" noProof="0" dirty="0"/>
          </a:p>
        </p:txBody>
      </p:sp>
      <p:sp>
        <p:nvSpPr>
          <p:cNvPr id="22" name="Text 16">
            <a:extLst>
              <a:ext uri="{FF2B5EF4-FFF2-40B4-BE49-F238E27FC236}">
                <a16:creationId xmlns:a16="http://schemas.microsoft.com/office/drawing/2014/main" id="{45C2B981-E50A-5FA6-7CFF-FFDFB2FAB525}"/>
              </a:ext>
            </a:extLst>
          </p:cNvPr>
          <p:cNvSpPr/>
          <p:nvPr/>
        </p:nvSpPr>
        <p:spPr>
          <a:xfrm>
            <a:off x="6310303" y="2982516"/>
            <a:ext cx="2190731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6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R$ 5.000,00</a:t>
            </a:r>
            <a:endParaRPr lang="pt-BR" sz="1600" noProof="0" dirty="0"/>
          </a:p>
        </p:txBody>
      </p:sp>
      <p:sp>
        <p:nvSpPr>
          <p:cNvPr id="23" name="Text 17">
            <a:extLst>
              <a:ext uri="{FF2B5EF4-FFF2-40B4-BE49-F238E27FC236}">
                <a16:creationId xmlns:a16="http://schemas.microsoft.com/office/drawing/2014/main" id="{685B6184-2BEE-C334-2F63-FE4F7030F1D7}"/>
              </a:ext>
            </a:extLst>
          </p:cNvPr>
          <p:cNvSpPr/>
          <p:nvPr/>
        </p:nvSpPr>
        <p:spPr>
          <a:xfrm>
            <a:off x="6310303" y="3332559"/>
            <a:ext cx="2190731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950" i="1" noProof="0" dirty="0">
                <a:solidFill>
                  <a:srgbClr val="6666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Pró-labore</a:t>
            </a:r>
            <a:endParaRPr lang="pt-BR" sz="950" noProof="0" dirty="0"/>
          </a:p>
        </p:txBody>
      </p:sp>
      <p:sp>
        <p:nvSpPr>
          <p:cNvPr id="24" name="Shape 18">
            <a:extLst>
              <a:ext uri="{FF2B5EF4-FFF2-40B4-BE49-F238E27FC236}">
                <a16:creationId xmlns:a16="http://schemas.microsoft.com/office/drawing/2014/main" id="{CCDA3842-E6FD-4ECD-6775-C9B097099EF9}"/>
              </a:ext>
            </a:extLst>
          </p:cNvPr>
          <p:cNvSpPr/>
          <p:nvPr/>
        </p:nvSpPr>
        <p:spPr>
          <a:xfrm>
            <a:off x="428625" y="4121944"/>
            <a:ext cx="8286750" cy="528638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25" name="Text 19">
            <a:extLst>
              <a:ext uri="{FF2B5EF4-FFF2-40B4-BE49-F238E27FC236}">
                <a16:creationId xmlns:a16="http://schemas.microsoft.com/office/drawing/2014/main" id="{AF997FB7-9E76-DEF1-630C-2EB69CC15E23}"/>
              </a:ext>
            </a:extLst>
          </p:cNvPr>
          <p:cNvSpPr/>
          <p:nvPr/>
        </p:nvSpPr>
        <p:spPr>
          <a:xfrm>
            <a:off x="428625" y="4121944"/>
            <a:ext cx="8286750" cy="528638"/>
          </a:xfrm>
          <a:prstGeom prst="rect">
            <a:avLst/>
          </a:prstGeom>
          <a:noFill/>
          <a:ln/>
        </p:spPr>
        <p:txBody>
          <a:bodyPr wrap="square" lIns="340233" tIns="170053" rIns="0" bIns="170053" rtlCol="0" anchor="t">
            <a:spAutoFit/>
          </a:bodyPr>
          <a:lstStyle/>
          <a:p>
            <a:pPr marL="0" indent="0" algn="l">
              <a:buNone/>
            </a:pPr>
            <a:r>
              <a:rPr lang="pt-BR" sz="140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Rendimento Mensal Total: R$ 16.000,00</a:t>
            </a:r>
            <a:endParaRPr lang="pt-BR" sz="1400" noProof="0" dirty="0"/>
          </a:p>
        </p:txBody>
      </p:sp>
    </p:spTree>
    <p:extLst>
      <p:ext uri="{BB962C8B-B14F-4D97-AF65-F5344CB8AC3E}">
        <p14:creationId xmlns:p14="http://schemas.microsoft.com/office/powerpoint/2010/main" val="527885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F0DBF-166D-8C57-ACF2-CD61E6375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2922167D-B13C-8737-73FE-2DA2AD85B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77433"/>
          </a:xfrm>
          <a:prstGeom prst="rect">
            <a:avLst/>
          </a:prstGeom>
        </p:spPr>
      </p:pic>
      <p:sp>
        <p:nvSpPr>
          <p:cNvPr id="3" name="Shape 0">
            <a:extLst>
              <a:ext uri="{FF2B5EF4-FFF2-40B4-BE49-F238E27FC236}">
                <a16:creationId xmlns:a16="http://schemas.microsoft.com/office/drawing/2014/main" id="{3AAE5975-FD8A-6E51-5B87-4365085BAC37}"/>
              </a:ext>
            </a:extLst>
          </p:cNvPr>
          <p:cNvSpPr/>
          <p:nvPr/>
        </p:nvSpPr>
        <p:spPr>
          <a:xfrm>
            <a:off x="0" y="0"/>
            <a:ext cx="9144000" cy="846534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9FCF90E2-32BE-C617-59A5-E2F01A9182A1}"/>
              </a:ext>
            </a:extLst>
          </p:cNvPr>
          <p:cNvSpPr/>
          <p:nvPr/>
        </p:nvSpPr>
        <p:spPr>
          <a:xfrm>
            <a:off x="428625" y="285750"/>
            <a:ext cx="8715375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245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Cálculo do Excedente - Dr. Carlos</a:t>
            </a:r>
            <a:endParaRPr lang="pt-BR" sz="2450" noProof="0" dirty="0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597B8772-AB4B-D342-87E2-D9DBD9648137}"/>
              </a:ext>
            </a:extLst>
          </p:cNvPr>
          <p:cNvSpPr/>
          <p:nvPr/>
        </p:nvSpPr>
        <p:spPr>
          <a:xfrm>
            <a:off x="571500" y="1203722"/>
            <a:ext cx="6384559" cy="423267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D30EAFF9-9B97-C42F-A347-2C42B85C8497}"/>
              </a:ext>
            </a:extLst>
          </p:cNvPr>
          <p:cNvSpPr/>
          <p:nvPr/>
        </p:nvSpPr>
        <p:spPr>
          <a:xfrm>
            <a:off x="571500" y="1203722"/>
            <a:ext cx="6384559" cy="423267"/>
          </a:xfrm>
          <a:prstGeom prst="rect">
            <a:avLst/>
          </a:prstGeom>
          <a:noFill/>
          <a:ln/>
        </p:spPr>
        <p:txBody>
          <a:bodyPr wrap="square" lIns="170053" tIns="127508" rIns="0" bIns="127508" rtlCol="0" anchor="ctr">
            <a:spAutoFit/>
          </a:bodyPr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Descrição do Cálculo</a:t>
            </a:r>
            <a:endParaRPr lang="pt-BR" sz="1200" noProof="0" dirty="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7999E986-9F45-B3A5-7528-624113C47698}"/>
              </a:ext>
            </a:extLst>
          </p:cNvPr>
          <p:cNvSpPr/>
          <p:nvPr/>
        </p:nvSpPr>
        <p:spPr>
          <a:xfrm>
            <a:off x="6956059" y="1203722"/>
            <a:ext cx="1616441" cy="423267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15C329A6-2098-E828-CD36-C6119B4C2720}"/>
              </a:ext>
            </a:extLst>
          </p:cNvPr>
          <p:cNvSpPr/>
          <p:nvPr/>
        </p:nvSpPr>
        <p:spPr>
          <a:xfrm>
            <a:off x="6956059" y="1203722"/>
            <a:ext cx="1616441" cy="423267"/>
          </a:xfrm>
          <a:prstGeom prst="rect">
            <a:avLst/>
          </a:prstGeom>
          <a:noFill/>
          <a:ln/>
        </p:spPr>
        <p:txBody>
          <a:bodyPr wrap="square" lIns="170053" tIns="127508" rIns="0" bIns="127508" rtlCol="0" anchor="ctr">
            <a:spAutoFit/>
          </a:bodyPr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Valores (R$)</a:t>
            </a:r>
            <a:endParaRPr lang="pt-BR" sz="1200" noProof="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5B92F5D2-1C1D-D809-3549-A5B29E6EF1AA}"/>
              </a:ext>
            </a:extLst>
          </p:cNvPr>
          <p:cNvSpPr/>
          <p:nvPr/>
        </p:nvSpPr>
        <p:spPr>
          <a:xfrm>
            <a:off x="571500" y="1626989"/>
            <a:ext cx="6384559" cy="480417"/>
          </a:xfrm>
          <a:prstGeom prst="rect">
            <a:avLst/>
          </a:prstGeom>
          <a:noFill/>
          <a:ln/>
        </p:spPr>
        <p:txBody>
          <a:bodyPr wrap="square" lIns="170053" tIns="170053" rIns="0" bIns="170053" rtlCol="0" anchor="ctr">
            <a:spAutoFit/>
          </a:bodyPr>
          <a:lstStyle/>
          <a:p>
            <a:pPr marL="0" indent="0" algn="l">
              <a:buNone/>
            </a:pPr>
            <a:r>
              <a:rPr lang="pt-BR" sz="11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Soma das Contribuições Realizadas (Hospital + Clínica + PJ)</a:t>
            </a:r>
            <a:endParaRPr lang="pt-BR" sz="1150" noProof="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C8768F3B-EEEA-870F-750A-FB65BCB897A7}"/>
              </a:ext>
            </a:extLst>
          </p:cNvPr>
          <p:cNvSpPr/>
          <p:nvPr/>
        </p:nvSpPr>
        <p:spPr>
          <a:xfrm>
            <a:off x="6956059" y="1626989"/>
            <a:ext cx="1616441" cy="480417"/>
          </a:xfrm>
          <a:prstGeom prst="rect">
            <a:avLst/>
          </a:prstGeom>
          <a:noFill/>
          <a:ln/>
        </p:spPr>
        <p:txBody>
          <a:bodyPr wrap="square" lIns="170053" tIns="170053" rIns="0" bIns="170053" rtlCol="0" anchor="ctr">
            <a:spAutoFit/>
          </a:bodyPr>
          <a:lstStyle/>
          <a:p>
            <a:pPr marL="0" indent="0" algn="l">
              <a:buNone/>
            </a:pPr>
            <a:r>
              <a:rPr lang="pt-BR" sz="11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R$ 2.600,00</a:t>
            </a:r>
            <a:endParaRPr lang="pt-BR" sz="1150" noProof="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22C97AA5-9249-4DC3-CFB1-7EEC5DD5DDF8}"/>
              </a:ext>
            </a:extLst>
          </p:cNvPr>
          <p:cNvSpPr/>
          <p:nvPr/>
        </p:nvSpPr>
        <p:spPr>
          <a:xfrm>
            <a:off x="571500" y="2107406"/>
            <a:ext cx="6384559" cy="483989"/>
          </a:xfrm>
          <a:prstGeom prst="rect">
            <a:avLst/>
          </a:prstGeom>
          <a:noFill/>
          <a:ln/>
        </p:spPr>
        <p:txBody>
          <a:bodyPr wrap="square" lIns="170053" tIns="170053" rIns="0" bIns="170053" rtlCol="0" anchor="ctr">
            <a:spAutoFit/>
          </a:bodyPr>
          <a:lstStyle/>
          <a:p>
            <a:pPr marL="0" indent="0" algn="l">
              <a:buNone/>
            </a:pPr>
            <a:r>
              <a:rPr lang="pt-BR" sz="11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Contribuição Máxima Devida (Teto 2026: R$ 8.475,55)</a:t>
            </a:r>
            <a:endParaRPr lang="pt-BR" sz="1150" noProof="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BB8EAC4B-2AC9-8029-2243-FB98D3337CCE}"/>
              </a:ext>
            </a:extLst>
          </p:cNvPr>
          <p:cNvSpPr/>
          <p:nvPr/>
        </p:nvSpPr>
        <p:spPr>
          <a:xfrm>
            <a:off x="6956059" y="2107406"/>
            <a:ext cx="1616441" cy="483989"/>
          </a:xfrm>
          <a:prstGeom prst="rect">
            <a:avLst/>
          </a:prstGeom>
          <a:noFill/>
          <a:ln/>
        </p:spPr>
        <p:txBody>
          <a:bodyPr wrap="square" lIns="170053" tIns="170053" rIns="0" bIns="170053" rtlCol="0" anchor="ctr">
            <a:spAutoFit/>
          </a:bodyPr>
          <a:lstStyle/>
          <a:p>
            <a:pPr marL="0" indent="0" algn="l">
              <a:buNone/>
            </a:pPr>
            <a:r>
              <a:rPr lang="pt-BR" sz="11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R$ 988,09</a:t>
            </a:r>
            <a:endParaRPr lang="pt-BR" sz="1150" noProof="0" dirty="0"/>
          </a:p>
        </p:txBody>
      </p:sp>
      <p:sp>
        <p:nvSpPr>
          <p:cNvPr id="13" name="Shape 10">
            <a:extLst>
              <a:ext uri="{FF2B5EF4-FFF2-40B4-BE49-F238E27FC236}">
                <a16:creationId xmlns:a16="http://schemas.microsoft.com/office/drawing/2014/main" id="{28A968CF-F0D9-1DB2-3D31-F9465BC67B0D}"/>
              </a:ext>
            </a:extLst>
          </p:cNvPr>
          <p:cNvSpPr/>
          <p:nvPr/>
        </p:nvSpPr>
        <p:spPr>
          <a:xfrm>
            <a:off x="571500" y="2591395"/>
            <a:ext cx="8001000" cy="483989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58A938DC-1EF5-6DDC-F9C1-59634DB069A8}"/>
              </a:ext>
            </a:extLst>
          </p:cNvPr>
          <p:cNvSpPr/>
          <p:nvPr/>
        </p:nvSpPr>
        <p:spPr>
          <a:xfrm>
            <a:off x="714375" y="2737842"/>
            <a:ext cx="2539603" cy="19109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100" b="1" noProof="0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Excedente Mensal Identificado</a:t>
            </a:r>
            <a:endParaRPr lang="pt-BR" sz="1100" noProof="0" dirty="0"/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FB19339F-F65C-5488-D9D0-A7F350CE1556}"/>
              </a:ext>
            </a:extLst>
          </p:cNvPr>
          <p:cNvSpPr/>
          <p:nvPr/>
        </p:nvSpPr>
        <p:spPr>
          <a:xfrm>
            <a:off x="7098934" y="2737842"/>
            <a:ext cx="791170" cy="191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100" b="1" noProof="0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R$ 1.611,91</a:t>
            </a:r>
            <a:endParaRPr lang="pt-BR" sz="1100" noProof="0" dirty="0"/>
          </a:p>
        </p:txBody>
      </p:sp>
      <p:sp>
        <p:nvSpPr>
          <p:cNvPr id="16" name="Shape 13">
            <a:extLst>
              <a:ext uri="{FF2B5EF4-FFF2-40B4-BE49-F238E27FC236}">
                <a16:creationId xmlns:a16="http://schemas.microsoft.com/office/drawing/2014/main" id="{56A50354-F5B7-64B9-B25A-C1DBE6570A7B}"/>
              </a:ext>
            </a:extLst>
          </p:cNvPr>
          <p:cNvSpPr/>
          <p:nvPr/>
        </p:nvSpPr>
        <p:spPr>
          <a:xfrm>
            <a:off x="571500" y="3364706"/>
            <a:ext cx="8001000" cy="1212652"/>
          </a:xfrm>
          <a:prstGeom prst="rect">
            <a:avLst/>
          </a:prstGeom>
          <a:solidFill>
            <a:srgbClr val="E6F0F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7" name="Shape 14">
            <a:extLst>
              <a:ext uri="{FF2B5EF4-FFF2-40B4-BE49-F238E27FC236}">
                <a16:creationId xmlns:a16="http://schemas.microsoft.com/office/drawing/2014/main" id="{2B7B93CD-4A27-50D8-5BAC-F0E0C87B403C}"/>
              </a:ext>
            </a:extLst>
          </p:cNvPr>
          <p:cNvSpPr/>
          <p:nvPr/>
        </p:nvSpPr>
        <p:spPr>
          <a:xfrm>
            <a:off x="571500" y="3364706"/>
            <a:ext cx="71438" cy="1212652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8" name="Text 15">
            <a:extLst>
              <a:ext uri="{FF2B5EF4-FFF2-40B4-BE49-F238E27FC236}">
                <a16:creationId xmlns:a16="http://schemas.microsoft.com/office/drawing/2014/main" id="{D07D215E-A6F1-076B-BEB0-797D1C33CDA1}"/>
              </a:ext>
            </a:extLst>
          </p:cNvPr>
          <p:cNvSpPr/>
          <p:nvPr/>
        </p:nvSpPr>
        <p:spPr>
          <a:xfrm>
            <a:off x="857250" y="3579019"/>
            <a:ext cx="7429500" cy="2089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Potencial de Restituição (Estimativa 12 meses)</a:t>
            </a:r>
            <a:endParaRPr lang="pt-BR" sz="1200" noProof="0" dirty="0"/>
          </a:p>
        </p:txBody>
      </p:sp>
      <p:sp>
        <p:nvSpPr>
          <p:cNvPr id="19" name="Text 16">
            <a:extLst>
              <a:ext uri="{FF2B5EF4-FFF2-40B4-BE49-F238E27FC236}">
                <a16:creationId xmlns:a16="http://schemas.microsoft.com/office/drawing/2014/main" id="{AA9149EB-43A4-E2B2-C7E9-D62906EF9049}"/>
              </a:ext>
            </a:extLst>
          </p:cNvPr>
          <p:cNvSpPr/>
          <p:nvPr/>
        </p:nvSpPr>
        <p:spPr>
          <a:xfrm>
            <a:off x="857250" y="3859411"/>
            <a:ext cx="7429500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2450" b="1" noProof="0" dirty="0">
                <a:solidFill>
                  <a:srgbClr val="D32F2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R$ 19.342,92</a:t>
            </a:r>
            <a:endParaRPr lang="pt-BR" sz="2450" noProof="0" dirty="0"/>
          </a:p>
        </p:txBody>
      </p:sp>
      <p:sp>
        <p:nvSpPr>
          <p:cNvPr id="20" name="Text 17">
            <a:extLst>
              <a:ext uri="{FF2B5EF4-FFF2-40B4-BE49-F238E27FC236}">
                <a16:creationId xmlns:a16="http://schemas.microsoft.com/office/drawing/2014/main" id="{15147064-A976-18E2-AA91-6DD26913103A}"/>
              </a:ext>
            </a:extLst>
          </p:cNvPr>
          <p:cNvSpPr/>
          <p:nvPr/>
        </p:nvSpPr>
        <p:spPr>
          <a:xfrm>
            <a:off x="857250" y="4420195"/>
            <a:ext cx="742950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950" i="1" noProof="0" dirty="0">
                <a:solidFill>
                  <a:srgbClr val="6666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* Cálculo baseado na manutenção dos mesmos rendimentos mensais acima do teto.</a:t>
            </a:r>
            <a:endParaRPr lang="pt-BR" sz="950" noProof="0" dirty="0"/>
          </a:p>
        </p:txBody>
      </p:sp>
      <p:sp>
        <p:nvSpPr>
          <p:cNvPr id="21" name="Text 18">
            <a:extLst>
              <a:ext uri="{FF2B5EF4-FFF2-40B4-BE49-F238E27FC236}">
                <a16:creationId xmlns:a16="http://schemas.microsoft.com/office/drawing/2014/main" id="{51BA7C90-8FA6-FB5C-9618-A3667182FE76}"/>
              </a:ext>
            </a:extLst>
          </p:cNvPr>
          <p:cNvSpPr/>
          <p:nvPr/>
        </p:nvSpPr>
        <p:spPr>
          <a:xfrm>
            <a:off x="571500" y="4863108"/>
            <a:ext cx="800100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900" b="1" i="1" noProof="0" dirty="0">
                <a:solidFill>
                  <a:srgbClr val="6666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Ação Necessária:</a:t>
            </a:r>
            <a:r>
              <a:rPr lang="pt-BR" sz="950" i="1" noProof="0" dirty="0">
                <a:solidFill>
                  <a:srgbClr val="6666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Retificação das obrigações acessórias e protocolo do Pedido de Restituição via PER/DCOMP Web para recuperação dos últimos 5 anos.</a:t>
            </a:r>
            <a:endParaRPr lang="pt-BR" sz="950" noProof="0" dirty="0"/>
          </a:p>
        </p:txBody>
      </p:sp>
    </p:spTree>
    <p:extLst>
      <p:ext uri="{BB962C8B-B14F-4D97-AF65-F5344CB8AC3E}">
        <p14:creationId xmlns:p14="http://schemas.microsoft.com/office/powerpoint/2010/main" val="455724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46534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" name="Text 1"/>
          <p:cNvSpPr/>
          <p:nvPr/>
        </p:nvSpPr>
        <p:spPr>
          <a:xfrm>
            <a:off x="428625" y="285750"/>
            <a:ext cx="8715375" cy="3770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245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Como saber se houve desconto a maior?</a:t>
            </a:r>
            <a:endParaRPr lang="pt-BR" sz="2450" noProof="0" dirty="0"/>
          </a:p>
        </p:txBody>
      </p:sp>
      <p:sp>
        <p:nvSpPr>
          <p:cNvPr id="5" name="Shape 2"/>
          <p:cNvSpPr/>
          <p:nvPr/>
        </p:nvSpPr>
        <p:spPr>
          <a:xfrm>
            <a:off x="571500" y="1060847"/>
            <a:ext cx="8001000" cy="455414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6" name="Shape 3"/>
          <p:cNvSpPr/>
          <p:nvPr/>
        </p:nvSpPr>
        <p:spPr>
          <a:xfrm>
            <a:off x="571500" y="1060847"/>
            <a:ext cx="57150" cy="455414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7" name="Text 4"/>
          <p:cNvSpPr/>
          <p:nvPr/>
        </p:nvSpPr>
        <p:spPr>
          <a:xfrm>
            <a:off x="785813" y="1132284"/>
            <a:ext cx="357188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8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01</a:t>
            </a:r>
            <a:endParaRPr lang="pt-BR" sz="1800" noProof="0" dirty="0"/>
          </a:p>
        </p:txBody>
      </p:sp>
      <p:sp>
        <p:nvSpPr>
          <p:cNvPr id="8" name="Text 5"/>
          <p:cNvSpPr/>
          <p:nvPr/>
        </p:nvSpPr>
        <p:spPr>
          <a:xfrm>
            <a:off x="1357313" y="1184077"/>
            <a:ext cx="6540103" cy="1923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Acessar o “Meu INSS”</a:t>
            </a:r>
            <a:endParaRPr lang="pt-BR" sz="1250" noProof="0" dirty="0"/>
          </a:p>
        </p:txBody>
      </p:sp>
      <p:sp>
        <p:nvSpPr>
          <p:cNvPr id="9" name="Shape 6"/>
          <p:cNvSpPr/>
          <p:nvPr/>
        </p:nvSpPr>
        <p:spPr>
          <a:xfrm>
            <a:off x="571500" y="1630561"/>
            <a:ext cx="8001000" cy="455414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0" name="Shape 7"/>
          <p:cNvSpPr/>
          <p:nvPr/>
        </p:nvSpPr>
        <p:spPr>
          <a:xfrm>
            <a:off x="571500" y="1630561"/>
            <a:ext cx="57150" cy="455414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1" name="Text 8"/>
          <p:cNvSpPr/>
          <p:nvPr/>
        </p:nvSpPr>
        <p:spPr>
          <a:xfrm>
            <a:off x="785813" y="1701998"/>
            <a:ext cx="357188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8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02</a:t>
            </a:r>
            <a:endParaRPr lang="pt-BR" sz="1800" noProof="0" dirty="0"/>
          </a:p>
        </p:txBody>
      </p:sp>
      <p:sp>
        <p:nvSpPr>
          <p:cNvPr id="12" name="Text 9"/>
          <p:cNvSpPr/>
          <p:nvPr/>
        </p:nvSpPr>
        <p:spPr>
          <a:xfrm>
            <a:off x="1357313" y="1753791"/>
            <a:ext cx="7111603" cy="1923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Baixar o “Extrato de Contribuições (CNIS)”</a:t>
            </a:r>
            <a:endParaRPr lang="pt-BR" sz="1250" noProof="0" dirty="0"/>
          </a:p>
        </p:txBody>
      </p:sp>
      <p:sp>
        <p:nvSpPr>
          <p:cNvPr id="13" name="Shape 10"/>
          <p:cNvSpPr/>
          <p:nvPr/>
        </p:nvSpPr>
        <p:spPr>
          <a:xfrm>
            <a:off x="571500" y="2200275"/>
            <a:ext cx="8001000" cy="560784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4" name="Shape 11"/>
          <p:cNvSpPr/>
          <p:nvPr/>
        </p:nvSpPr>
        <p:spPr>
          <a:xfrm>
            <a:off x="571500" y="2200275"/>
            <a:ext cx="57150" cy="560784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5" name="Text 12"/>
          <p:cNvSpPr/>
          <p:nvPr/>
        </p:nvSpPr>
        <p:spPr>
          <a:xfrm>
            <a:off x="785813" y="2324398"/>
            <a:ext cx="357188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8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03</a:t>
            </a:r>
            <a:endParaRPr lang="pt-BR" sz="1800" noProof="0" dirty="0"/>
          </a:p>
        </p:txBody>
      </p:sp>
      <p:sp>
        <p:nvSpPr>
          <p:cNvPr id="16" name="Text 13"/>
          <p:cNvSpPr/>
          <p:nvPr/>
        </p:nvSpPr>
        <p:spPr>
          <a:xfrm>
            <a:off x="1357313" y="2271713"/>
            <a:ext cx="7215188" cy="1923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Analisar o documento para buscar os indícios por competência/ano</a:t>
            </a:r>
            <a:endParaRPr lang="pt-BR" sz="1250" noProof="0" dirty="0"/>
          </a:p>
        </p:txBody>
      </p:sp>
      <p:sp>
        <p:nvSpPr>
          <p:cNvPr id="17" name="Shape 14"/>
          <p:cNvSpPr/>
          <p:nvPr/>
        </p:nvSpPr>
        <p:spPr>
          <a:xfrm>
            <a:off x="571500" y="2875359"/>
            <a:ext cx="8001000" cy="560784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8" name="Shape 15"/>
          <p:cNvSpPr/>
          <p:nvPr/>
        </p:nvSpPr>
        <p:spPr>
          <a:xfrm>
            <a:off x="571500" y="2875359"/>
            <a:ext cx="57150" cy="560784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9" name="Text 16"/>
          <p:cNvSpPr/>
          <p:nvPr/>
        </p:nvSpPr>
        <p:spPr>
          <a:xfrm>
            <a:off x="785813" y="2999482"/>
            <a:ext cx="357188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8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04</a:t>
            </a:r>
            <a:endParaRPr lang="pt-BR" sz="1800" noProof="0" dirty="0"/>
          </a:p>
        </p:txBody>
      </p:sp>
      <p:sp>
        <p:nvSpPr>
          <p:cNvPr id="20" name="Text 17"/>
          <p:cNvSpPr/>
          <p:nvPr/>
        </p:nvSpPr>
        <p:spPr>
          <a:xfrm>
            <a:off x="1357313" y="2946797"/>
            <a:ext cx="7215188" cy="1923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Analisar o ECAC do cliente nos meses em que há indícios de recolhimentos a maior</a:t>
            </a:r>
            <a:endParaRPr lang="pt-BR" sz="1250" noProof="0" dirty="0"/>
          </a:p>
        </p:txBody>
      </p:sp>
      <p:sp>
        <p:nvSpPr>
          <p:cNvPr id="21" name="Shape 18"/>
          <p:cNvSpPr/>
          <p:nvPr/>
        </p:nvSpPr>
        <p:spPr>
          <a:xfrm>
            <a:off x="571500" y="3550444"/>
            <a:ext cx="8001000" cy="560784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22" name="Shape 19"/>
          <p:cNvSpPr/>
          <p:nvPr/>
        </p:nvSpPr>
        <p:spPr>
          <a:xfrm>
            <a:off x="571500" y="3550444"/>
            <a:ext cx="57150" cy="560784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23" name="Text 20"/>
          <p:cNvSpPr/>
          <p:nvPr/>
        </p:nvSpPr>
        <p:spPr>
          <a:xfrm>
            <a:off x="785813" y="3674566"/>
            <a:ext cx="357188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8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05</a:t>
            </a:r>
            <a:endParaRPr lang="pt-BR" sz="1800" noProof="0" dirty="0"/>
          </a:p>
        </p:txBody>
      </p:sp>
      <p:sp>
        <p:nvSpPr>
          <p:cNvPr id="24" name="Text 21"/>
          <p:cNvSpPr/>
          <p:nvPr/>
        </p:nvSpPr>
        <p:spPr>
          <a:xfrm>
            <a:off x="1357313" y="3621881"/>
            <a:ext cx="7215188" cy="1923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Seria ótimo se você tiver acesso aos contracheques/holerites etc.</a:t>
            </a:r>
            <a:endParaRPr lang="pt-BR" sz="1250" noProof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69DE4-B5F0-899B-759E-4244FCD24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27873CB8-1F11-B23E-7889-AF76F46CA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>
            <a:extLst>
              <a:ext uri="{FF2B5EF4-FFF2-40B4-BE49-F238E27FC236}">
                <a16:creationId xmlns:a16="http://schemas.microsoft.com/office/drawing/2014/main" id="{376559C6-2698-4982-7B75-0946E31C3344}"/>
              </a:ext>
            </a:extLst>
          </p:cNvPr>
          <p:cNvSpPr/>
          <p:nvPr/>
        </p:nvSpPr>
        <p:spPr>
          <a:xfrm>
            <a:off x="0" y="0"/>
            <a:ext cx="9144000" cy="846534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E3BC144-BEE9-31AB-E388-B368A722B850}"/>
              </a:ext>
            </a:extLst>
          </p:cNvPr>
          <p:cNvSpPr/>
          <p:nvPr/>
        </p:nvSpPr>
        <p:spPr>
          <a:xfrm>
            <a:off x="428625" y="285750"/>
            <a:ext cx="8715375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245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Como Corrigir: Processo de Restituição</a:t>
            </a:r>
            <a:endParaRPr lang="pt-BR" sz="2450" noProof="0" dirty="0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E15EEC5A-97E8-6EE6-807C-10009B735D01}"/>
              </a:ext>
            </a:extLst>
          </p:cNvPr>
          <p:cNvSpPr/>
          <p:nvPr/>
        </p:nvSpPr>
        <p:spPr>
          <a:xfrm>
            <a:off x="571500" y="1060847"/>
            <a:ext cx="8001000" cy="455414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B195AC98-5FC3-900E-1423-2FFFDF2CB34B}"/>
              </a:ext>
            </a:extLst>
          </p:cNvPr>
          <p:cNvSpPr/>
          <p:nvPr/>
        </p:nvSpPr>
        <p:spPr>
          <a:xfrm>
            <a:off x="571500" y="1060847"/>
            <a:ext cx="57150" cy="455414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47C12AAD-BB27-969D-A4B6-62935CE4094F}"/>
              </a:ext>
            </a:extLst>
          </p:cNvPr>
          <p:cNvSpPr/>
          <p:nvPr/>
        </p:nvSpPr>
        <p:spPr>
          <a:xfrm>
            <a:off x="785813" y="1132284"/>
            <a:ext cx="357188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8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01</a:t>
            </a:r>
            <a:endParaRPr lang="pt-BR" sz="1800" noProof="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86F3F03C-4B9F-83EE-60E5-4950D34B0916}"/>
              </a:ext>
            </a:extLst>
          </p:cNvPr>
          <p:cNvSpPr/>
          <p:nvPr/>
        </p:nvSpPr>
        <p:spPr>
          <a:xfrm>
            <a:off x="1357313" y="1184077"/>
            <a:ext cx="6540103" cy="2089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Acessar o portal </a:t>
            </a:r>
            <a:r>
              <a:rPr lang="pt-BR" sz="12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e-CAC</a:t>
            </a: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da Receita Federal com conta Gov.br (Prata ou Ouro).</a:t>
            </a:r>
            <a:endParaRPr lang="pt-BR" sz="1250" noProof="0" dirty="0"/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29C82443-9E7D-5D5D-168F-148EA8D41A8F}"/>
              </a:ext>
            </a:extLst>
          </p:cNvPr>
          <p:cNvSpPr/>
          <p:nvPr/>
        </p:nvSpPr>
        <p:spPr>
          <a:xfrm>
            <a:off x="571500" y="1630561"/>
            <a:ext cx="8001000" cy="455414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67CB3195-A4A2-B771-5FFA-39E914346B8B}"/>
              </a:ext>
            </a:extLst>
          </p:cNvPr>
          <p:cNvSpPr/>
          <p:nvPr/>
        </p:nvSpPr>
        <p:spPr>
          <a:xfrm>
            <a:off x="571500" y="1630561"/>
            <a:ext cx="57150" cy="455414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E0DC36AD-12A8-6BE4-8309-FB215992FAF2}"/>
              </a:ext>
            </a:extLst>
          </p:cNvPr>
          <p:cNvSpPr/>
          <p:nvPr/>
        </p:nvSpPr>
        <p:spPr>
          <a:xfrm>
            <a:off x="785813" y="1701998"/>
            <a:ext cx="357188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8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02</a:t>
            </a:r>
            <a:endParaRPr lang="pt-BR" sz="1800" noProof="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C2C0C07E-B5DE-B73A-CA96-C05E43E38881}"/>
              </a:ext>
            </a:extLst>
          </p:cNvPr>
          <p:cNvSpPr/>
          <p:nvPr/>
        </p:nvSpPr>
        <p:spPr>
          <a:xfrm>
            <a:off x="1357313" y="1753791"/>
            <a:ext cx="7111603" cy="2089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Localizar a ferramenta </a:t>
            </a:r>
            <a:r>
              <a:rPr lang="pt-BR" sz="12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PER/DCOMP Web</a:t>
            </a: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no menu de Restituição e Compensação.</a:t>
            </a:r>
            <a:endParaRPr lang="pt-BR" sz="1250" noProof="0" dirty="0"/>
          </a:p>
        </p:txBody>
      </p:sp>
      <p:sp>
        <p:nvSpPr>
          <p:cNvPr id="13" name="Shape 10">
            <a:extLst>
              <a:ext uri="{FF2B5EF4-FFF2-40B4-BE49-F238E27FC236}">
                <a16:creationId xmlns:a16="http://schemas.microsoft.com/office/drawing/2014/main" id="{2DFABA16-82CC-AEE8-FA70-6F969F8C2C1F}"/>
              </a:ext>
            </a:extLst>
          </p:cNvPr>
          <p:cNvSpPr/>
          <p:nvPr/>
        </p:nvSpPr>
        <p:spPr>
          <a:xfrm>
            <a:off x="571500" y="2200275"/>
            <a:ext cx="8001000" cy="560784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4" name="Shape 11">
            <a:extLst>
              <a:ext uri="{FF2B5EF4-FFF2-40B4-BE49-F238E27FC236}">
                <a16:creationId xmlns:a16="http://schemas.microsoft.com/office/drawing/2014/main" id="{FFC5F7FB-55B9-28F8-2162-9261F2B9A5DF}"/>
              </a:ext>
            </a:extLst>
          </p:cNvPr>
          <p:cNvSpPr/>
          <p:nvPr/>
        </p:nvSpPr>
        <p:spPr>
          <a:xfrm>
            <a:off x="571500" y="2200275"/>
            <a:ext cx="57150" cy="560784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442B8A39-7106-9A69-E5FB-0287D0CBF58C}"/>
              </a:ext>
            </a:extLst>
          </p:cNvPr>
          <p:cNvSpPr/>
          <p:nvPr/>
        </p:nvSpPr>
        <p:spPr>
          <a:xfrm>
            <a:off x="785813" y="2324398"/>
            <a:ext cx="357188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8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03</a:t>
            </a:r>
            <a:endParaRPr lang="pt-BR" sz="1800" noProof="0" dirty="0"/>
          </a:p>
        </p:txBody>
      </p:sp>
      <p:sp>
        <p:nvSpPr>
          <p:cNvPr id="16" name="Text 13">
            <a:extLst>
              <a:ext uri="{FF2B5EF4-FFF2-40B4-BE49-F238E27FC236}">
                <a16:creationId xmlns:a16="http://schemas.microsoft.com/office/drawing/2014/main" id="{98DCFB8A-69F6-1733-4770-B632A24E3928}"/>
              </a:ext>
            </a:extLst>
          </p:cNvPr>
          <p:cNvSpPr/>
          <p:nvPr/>
        </p:nvSpPr>
        <p:spPr>
          <a:xfrm>
            <a:off x="1357313" y="2271713"/>
            <a:ext cx="7215188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Criar um novo </a:t>
            </a:r>
            <a:r>
              <a:rPr lang="pt-BR" sz="12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Pedido de Restituição</a:t>
            </a: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para "Contribuição Previdenciária Indevida ou a Maior".</a:t>
            </a:r>
            <a:endParaRPr lang="pt-BR" sz="1250" noProof="0" dirty="0"/>
          </a:p>
        </p:txBody>
      </p:sp>
      <p:sp>
        <p:nvSpPr>
          <p:cNvPr id="17" name="Shape 14">
            <a:extLst>
              <a:ext uri="{FF2B5EF4-FFF2-40B4-BE49-F238E27FC236}">
                <a16:creationId xmlns:a16="http://schemas.microsoft.com/office/drawing/2014/main" id="{23DB9F34-C2AD-DEC5-FC77-310325E2E473}"/>
              </a:ext>
            </a:extLst>
          </p:cNvPr>
          <p:cNvSpPr/>
          <p:nvPr/>
        </p:nvSpPr>
        <p:spPr>
          <a:xfrm>
            <a:off x="571500" y="2875359"/>
            <a:ext cx="8001000" cy="560784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8" name="Shape 15">
            <a:extLst>
              <a:ext uri="{FF2B5EF4-FFF2-40B4-BE49-F238E27FC236}">
                <a16:creationId xmlns:a16="http://schemas.microsoft.com/office/drawing/2014/main" id="{4B5D639A-87FA-79B1-DB88-4411846633D0}"/>
              </a:ext>
            </a:extLst>
          </p:cNvPr>
          <p:cNvSpPr/>
          <p:nvPr/>
        </p:nvSpPr>
        <p:spPr>
          <a:xfrm>
            <a:off x="571500" y="2875359"/>
            <a:ext cx="57150" cy="560784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9" name="Text 16">
            <a:extLst>
              <a:ext uri="{FF2B5EF4-FFF2-40B4-BE49-F238E27FC236}">
                <a16:creationId xmlns:a16="http://schemas.microsoft.com/office/drawing/2014/main" id="{207AD7B6-F70F-8324-8ADA-ABC1D4D47255}"/>
              </a:ext>
            </a:extLst>
          </p:cNvPr>
          <p:cNvSpPr/>
          <p:nvPr/>
        </p:nvSpPr>
        <p:spPr>
          <a:xfrm>
            <a:off x="785813" y="2999482"/>
            <a:ext cx="357188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8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04</a:t>
            </a:r>
            <a:endParaRPr lang="pt-BR" sz="1800" noProof="0" dirty="0"/>
          </a:p>
        </p:txBody>
      </p:sp>
      <p:sp>
        <p:nvSpPr>
          <p:cNvPr id="20" name="Text 17">
            <a:extLst>
              <a:ext uri="{FF2B5EF4-FFF2-40B4-BE49-F238E27FC236}">
                <a16:creationId xmlns:a16="http://schemas.microsoft.com/office/drawing/2014/main" id="{BF31AFAF-16D4-933F-1D45-9F6489DC067D}"/>
              </a:ext>
            </a:extLst>
          </p:cNvPr>
          <p:cNvSpPr/>
          <p:nvPr/>
        </p:nvSpPr>
        <p:spPr>
          <a:xfrm>
            <a:off x="1357313" y="2946797"/>
            <a:ext cx="7215188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Informar o </a:t>
            </a:r>
            <a:r>
              <a:rPr lang="pt-BR" sz="12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NIT/PIS</a:t>
            </a: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e detalhar as contribuições de cada fonte pagadora na competência.</a:t>
            </a:r>
            <a:endParaRPr lang="pt-BR" sz="1250" noProof="0" dirty="0"/>
          </a:p>
        </p:txBody>
      </p:sp>
      <p:sp>
        <p:nvSpPr>
          <p:cNvPr id="21" name="Shape 18">
            <a:extLst>
              <a:ext uri="{FF2B5EF4-FFF2-40B4-BE49-F238E27FC236}">
                <a16:creationId xmlns:a16="http://schemas.microsoft.com/office/drawing/2014/main" id="{1B17859F-DD34-0261-A7C0-E65042F35548}"/>
              </a:ext>
            </a:extLst>
          </p:cNvPr>
          <p:cNvSpPr/>
          <p:nvPr/>
        </p:nvSpPr>
        <p:spPr>
          <a:xfrm>
            <a:off x="571500" y="3550444"/>
            <a:ext cx="8001000" cy="560784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22" name="Shape 19">
            <a:extLst>
              <a:ext uri="{FF2B5EF4-FFF2-40B4-BE49-F238E27FC236}">
                <a16:creationId xmlns:a16="http://schemas.microsoft.com/office/drawing/2014/main" id="{DC3CCBD7-571B-B408-D602-35E16D9F5EF2}"/>
              </a:ext>
            </a:extLst>
          </p:cNvPr>
          <p:cNvSpPr/>
          <p:nvPr/>
        </p:nvSpPr>
        <p:spPr>
          <a:xfrm>
            <a:off x="571500" y="3550444"/>
            <a:ext cx="57150" cy="560784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23" name="Text 20">
            <a:extLst>
              <a:ext uri="{FF2B5EF4-FFF2-40B4-BE49-F238E27FC236}">
                <a16:creationId xmlns:a16="http://schemas.microsoft.com/office/drawing/2014/main" id="{D40970FA-8AF1-AC31-B7D0-2AC2BE73627C}"/>
              </a:ext>
            </a:extLst>
          </p:cNvPr>
          <p:cNvSpPr/>
          <p:nvPr/>
        </p:nvSpPr>
        <p:spPr>
          <a:xfrm>
            <a:off x="785813" y="3674566"/>
            <a:ext cx="357188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8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05</a:t>
            </a:r>
            <a:endParaRPr lang="pt-BR" sz="1800" noProof="0" dirty="0"/>
          </a:p>
        </p:txBody>
      </p:sp>
      <p:sp>
        <p:nvSpPr>
          <p:cNvPr id="24" name="Text 21">
            <a:extLst>
              <a:ext uri="{FF2B5EF4-FFF2-40B4-BE49-F238E27FC236}">
                <a16:creationId xmlns:a16="http://schemas.microsoft.com/office/drawing/2014/main" id="{75DECEC1-FA72-B62E-7A13-0243AAF3E4C1}"/>
              </a:ext>
            </a:extLst>
          </p:cNvPr>
          <p:cNvSpPr/>
          <p:nvPr/>
        </p:nvSpPr>
        <p:spPr>
          <a:xfrm>
            <a:off x="1357313" y="3621881"/>
            <a:ext cx="7215188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Vincular a </a:t>
            </a:r>
            <a:r>
              <a:rPr lang="pt-BR" sz="12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conta bancária</a:t>
            </a: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do segurado para o recebimento do crédito corrigido pela SELIC.</a:t>
            </a:r>
            <a:endParaRPr lang="pt-BR" sz="1250" noProof="0" dirty="0"/>
          </a:p>
        </p:txBody>
      </p:sp>
      <p:sp>
        <p:nvSpPr>
          <p:cNvPr id="25" name="Shape 22">
            <a:extLst>
              <a:ext uri="{FF2B5EF4-FFF2-40B4-BE49-F238E27FC236}">
                <a16:creationId xmlns:a16="http://schemas.microsoft.com/office/drawing/2014/main" id="{618F1B5A-90C2-D3FC-392D-A1A280F3525A}"/>
              </a:ext>
            </a:extLst>
          </p:cNvPr>
          <p:cNvSpPr/>
          <p:nvPr/>
        </p:nvSpPr>
        <p:spPr>
          <a:xfrm>
            <a:off x="571500" y="4254103"/>
            <a:ext cx="8001000" cy="517922"/>
          </a:xfrm>
          <a:prstGeom prst="rect">
            <a:avLst/>
          </a:prstGeom>
          <a:solidFill>
            <a:srgbClr val="E6F0FA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26" name="Image 1" descr="preencoded.png">
            <a:extLst>
              <a:ext uri="{FF2B5EF4-FFF2-40B4-BE49-F238E27FC236}">
                <a16:creationId xmlns:a16="http://schemas.microsoft.com/office/drawing/2014/main" id="{351DD6A5-E654-FBB9-1A05-5BA6F8D36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3" y="4352330"/>
            <a:ext cx="142875" cy="142875"/>
          </a:xfrm>
          <a:prstGeom prst="rect">
            <a:avLst/>
          </a:prstGeom>
        </p:spPr>
      </p:pic>
      <p:sp>
        <p:nvSpPr>
          <p:cNvPr id="27" name="Text 23">
            <a:extLst>
              <a:ext uri="{FF2B5EF4-FFF2-40B4-BE49-F238E27FC236}">
                <a16:creationId xmlns:a16="http://schemas.microsoft.com/office/drawing/2014/main" id="{3FB08DA2-4558-3BA6-57E9-B7D47BB053F6}"/>
              </a:ext>
            </a:extLst>
          </p:cNvPr>
          <p:cNvSpPr/>
          <p:nvPr/>
        </p:nvSpPr>
        <p:spPr>
          <a:xfrm>
            <a:off x="928688" y="4339828"/>
            <a:ext cx="7070527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050" i="1" noProof="0" dirty="0">
                <a:solidFill>
                  <a:srgbClr val="0033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Prazo de análise: A Receita Federal tem até 5 anos para analisar, mas pedidos via PER/DCOMP Web</a:t>
            </a:r>
            <a:endParaRPr lang="pt-BR" sz="1050" noProof="0" dirty="0"/>
          </a:p>
        </p:txBody>
      </p:sp>
      <p:sp>
        <p:nvSpPr>
          <p:cNvPr id="28" name="Text 24">
            <a:extLst>
              <a:ext uri="{FF2B5EF4-FFF2-40B4-BE49-F238E27FC236}">
                <a16:creationId xmlns:a16="http://schemas.microsoft.com/office/drawing/2014/main" id="{01EBAADF-F526-2EFF-C512-6E9CF7F6812C}"/>
              </a:ext>
            </a:extLst>
          </p:cNvPr>
          <p:cNvSpPr/>
          <p:nvPr/>
        </p:nvSpPr>
        <p:spPr>
          <a:xfrm>
            <a:off x="785813" y="4513064"/>
            <a:ext cx="1978819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050" i="1" noProof="0" dirty="0">
                <a:solidFill>
                  <a:srgbClr val="0033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costumam ser mais céleres.</a:t>
            </a:r>
            <a:endParaRPr lang="pt-BR" sz="1050" noProof="0" dirty="0"/>
          </a:p>
        </p:txBody>
      </p:sp>
    </p:spTree>
    <p:extLst>
      <p:ext uri="{BB962C8B-B14F-4D97-AF65-F5344CB8AC3E}">
        <p14:creationId xmlns:p14="http://schemas.microsoft.com/office/powerpoint/2010/main" val="1656019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B6992-D655-A9A1-41DF-43D5EBA2C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60CA718B-928C-694F-3752-89D6740C8E1B}"/>
              </a:ext>
            </a:extLst>
          </p:cNvPr>
          <p:cNvSpPr/>
          <p:nvPr/>
        </p:nvSpPr>
        <p:spPr>
          <a:xfrm>
            <a:off x="0" y="0"/>
            <a:ext cx="9144000" cy="846534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70F2AD2D-B706-BC53-700F-1078BEAF124F}"/>
              </a:ext>
            </a:extLst>
          </p:cNvPr>
          <p:cNvSpPr/>
          <p:nvPr/>
        </p:nvSpPr>
        <p:spPr>
          <a:xfrm>
            <a:off x="428625" y="285750"/>
            <a:ext cx="8715375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245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Como Corrigir: Processo de Restituição</a:t>
            </a:r>
            <a:endParaRPr lang="pt-BR" sz="2450" noProof="0" dirty="0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2F22AAC8-4C28-1377-EA6B-4DAF30436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79" y="1333291"/>
            <a:ext cx="8117241" cy="32176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0" name="Seta: para Baixo 29">
            <a:extLst>
              <a:ext uri="{FF2B5EF4-FFF2-40B4-BE49-F238E27FC236}">
                <a16:creationId xmlns:a16="http://schemas.microsoft.com/office/drawing/2014/main" id="{5877A934-D66B-6081-8D79-2F73690DFEF6}"/>
              </a:ext>
            </a:extLst>
          </p:cNvPr>
          <p:cNvSpPr/>
          <p:nvPr/>
        </p:nvSpPr>
        <p:spPr>
          <a:xfrm>
            <a:off x="2060028" y="1418897"/>
            <a:ext cx="819806" cy="106154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366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A1CBB-AF17-3936-B7C5-06EB96FB4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210AE72-A50D-D059-B62B-899C2900C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23" y="1424184"/>
            <a:ext cx="8572754" cy="28760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Shape 0">
            <a:extLst>
              <a:ext uri="{FF2B5EF4-FFF2-40B4-BE49-F238E27FC236}">
                <a16:creationId xmlns:a16="http://schemas.microsoft.com/office/drawing/2014/main" id="{F314D2E9-3F5D-51E4-CFA8-709F55EB4359}"/>
              </a:ext>
            </a:extLst>
          </p:cNvPr>
          <p:cNvSpPr/>
          <p:nvPr/>
        </p:nvSpPr>
        <p:spPr>
          <a:xfrm>
            <a:off x="0" y="0"/>
            <a:ext cx="9144000" cy="846534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09022121-C85A-5144-4EDF-127C9DE619FE}"/>
              </a:ext>
            </a:extLst>
          </p:cNvPr>
          <p:cNvSpPr/>
          <p:nvPr/>
        </p:nvSpPr>
        <p:spPr>
          <a:xfrm>
            <a:off x="428625" y="285750"/>
            <a:ext cx="8715375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245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Como Corrigir: Processo de Restituição</a:t>
            </a:r>
            <a:endParaRPr lang="pt-BR" sz="2450" noProof="0" dirty="0"/>
          </a:p>
        </p:txBody>
      </p:sp>
      <p:sp>
        <p:nvSpPr>
          <p:cNvPr id="30" name="Seta: para Baixo 29">
            <a:extLst>
              <a:ext uri="{FF2B5EF4-FFF2-40B4-BE49-F238E27FC236}">
                <a16:creationId xmlns:a16="http://schemas.microsoft.com/office/drawing/2014/main" id="{85EEB876-D2F5-3ACA-1DE9-D25A80987A40}"/>
              </a:ext>
            </a:extLst>
          </p:cNvPr>
          <p:cNvSpPr/>
          <p:nvPr/>
        </p:nvSpPr>
        <p:spPr>
          <a:xfrm>
            <a:off x="1986455" y="1933370"/>
            <a:ext cx="819806" cy="106154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94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96e8b6b7e2_0_0"/>
          <p:cNvSpPr txBox="1"/>
          <p:nvPr/>
        </p:nvSpPr>
        <p:spPr>
          <a:xfrm>
            <a:off x="322269" y="1828317"/>
            <a:ext cx="773055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457200">
              <a:lnSpc>
                <a:spcPct val="115983"/>
              </a:lnSpc>
              <a:buClr>
                <a:srgbClr val="000000"/>
              </a:buClr>
              <a:buSzPts val="6000"/>
            </a:pPr>
            <a:r>
              <a:rPr lang="en-US" sz="3000" i="1" kern="0" dirty="0" err="1">
                <a:solidFill>
                  <a:srgbClr val="545454"/>
                </a:solidFill>
                <a:latin typeface="Arial"/>
                <a:cs typeface="Arial"/>
                <a:sym typeface="Arial"/>
              </a:rPr>
              <a:t>Riscos</a:t>
            </a:r>
            <a:r>
              <a:rPr lang="en-US" sz="3000" i="1" kern="0" dirty="0">
                <a:solidFill>
                  <a:srgbClr val="545454"/>
                </a:solidFill>
                <a:latin typeface="Arial"/>
                <a:cs typeface="Arial"/>
                <a:sym typeface="Arial"/>
              </a:rPr>
              <a:t> e </a:t>
            </a:r>
            <a:r>
              <a:rPr lang="en-US" sz="3000" i="1" kern="0" dirty="0" err="1">
                <a:solidFill>
                  <a:srgbClr val="545454"/>
                </a:solidFill>
                <a:latin typeface="Arial"/>
                <a:cs typeface="Arial"/>
                <a:sym typeface="Arial"/>
              </a:rPr>
              <a:t>Oportunidades</a:t>
            </a:r>
            <a:endParaRPr sz="7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396e8b6b7e2_0_0"/>
          <p:cNvSpPr txBox="1"/>
          <p:nvPr/>
        </p:nvSpPr>
        <p:spPr>
          <a:xfrm>
            <a:off x="488524" y="1139213"/>
            <a:ext cx="7730550" cy="80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457200">
              <a:lnSpc>
                <a:spcPct val="116000"/>
              </a:lnSpc>
              <a:buClr>
                <a:srgbClr val="000000"/>
              </a:buClr>
              <a:buSzPts val="9000"/>
            </a:pPr>
            <a:r>
              <a:rPr lang="en-US" sz="4500" b="1" i="1" kern="0" dirty="0">
                <a:solidFill>
                  <a:srgbClr val="0E2654"/>
                </a:solidFill>
                <a:latin typeface="Arial"/>
                <a:ea typeface="Arial"/>
                <a:cs typeface="Arial"/>
                <a:sym typeface="Arial"/>
              </a:rPr>
              <a:t>INSS ACIMA DO TETO</a:t>
            </a:r>
            <a:endParaRPr sz="7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93FE6B4-D53D-F76D-4B95-BE19A580B9BF}"/>
              </a:ext>
            </a:extLst>
          </p:cNvPr>
          <p:cNvSpPr txBox="1"/>
          <p:nvPr/>
        </p:nvSpPr>
        <p:spPr>
          <a:xfrm>
            <a:off x="592290" y="2446948"/>
            <a:ext cx="7523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1800" noProof="0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Grupo de Estudos Online para Contadores - CRC-CE</a:t>
            </a:r>
            <a:endParaRPr lang="pt-BR" sz="1800" noProof="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19CC2E4-A69C-FC2F-2CD7-8E80B67703DE}"/>
              </a:ext>
            </a:extLst>
          </p:cNvPr>
          <p:cNvSpPr txBox="1"/>
          <p:nvPr/>
        </p:nvSpPr>
        <p:spPr>
          <a:xfrm>
            <a:off x="1195034" y="2997552"/>
            <a:ext cx="6317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1800" b="1" noProof="0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Palestrantes:</a:t>
            </a:r>
          </a:p>
          <a:p>
            <a:pPr marL="0" indent="0" algn="ctr">
              <a:buNone/>
            </a:pPr>
            <a:r>
              <a:rPr lang="pt-BR" sz="1800" b="1" noProof="0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Mauro </a:t>
            </a:r>
            <a:r>
              <a:rPr lang="pt-BR" sz="1400" b="1" noProof="0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Turbay</a:t>
            </a:r>
            <a:r>
              <a:rPr lang="pt-BR" sz="1800" b="1" noProof="0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e Walleska Queiroz</a:t>
            </a:r>
            <a:endParaRPr lang="pt-BR" sz="2000" noProof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BD27E-B6FD-E1CD-0083-3A4DAFA7C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979DF9D-ABC5-AECB-7E03-1872A9703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59" y="1384036"/>
            <a:ext cx="8826881" cy="29291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Shape 0">
            <a:extLst>
              <a:ext uri="{FF2B5EF4-FFF2-40B4-BE49-F238E27FC236}">
                <a16:creationId xmlns:a16="http://schemas.microsoft.com/office/drawing/2014/main" id="{46CA65DF-37BD-A503-19C7-461DE4917891}"/>
              </a:ext>
            </a:extLst>
          </p:cNvPr>
          <p:cNvSpPr/>
          <p:nvPr/>
        </p:nvSpPr>
        <p:spPr>
          <a:xfrm>
            <a:off x="0" y="0"/>
            <a:ext cx="9144000" cy="846534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BB8CB02A-3AD7-EF78-0696-6AE2BA029568}"/>
              </a:ext>
            </a:extLst>
          </p:cNvPr>
          <p:cNvSpPr/>
          <p:nvPr/>
        </p:nvSpPr>
        <p:spPr>
          <a:xfrm>
            <a:off x="428625" y="285750"/>
            <a:ext cx="8715375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245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Como Corrigir: Processo de Restituição</a:t>
            </a:r>
            <a:endParaRPr lang="pt-BR" sz="2450" noProof="0" dirty="0"/>
          </a:p>
        </p:txBody>
      </p:sp>
      <p:sp>
        <p:nvSpPr>
          <p:cNvPr id="30" name="Seta: para Baixo 29">
            <a:extLst>
              <a:ext uri="{FF2B5EF4-FFF2-40B4-BE49-F238E27FC236}">
                <a16:creationId xmlns:a16="http://schemas.microsoft.com/office/drawing/2014/main" id="{A40F8956-D5C6-F4D1-4269-CBD4CB9A1651}"/>
              </a:ext>
            </a:extLst>
          </p:cNvPr>
          <p:cNvSpPr/>
          <p:nvPr/>
        </p:nvSpPr>
        <p:spPr>
          <a:xfrm>
            <a:off x="3300248" y="1468116"/>
            <a:ext cx="819806" cy="106154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471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594DC-35D8-14D2-5E25-F7E6B7766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393FE79-BF4A-0681-7D36-E20EE3571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59" y="1384036"/>
            <a:ext cx="8826881" cy="29291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Shape 0">
            <a:extLst>
              <a:ext uri="{FF2B5EF4-FFF2-40B4-BE49-F238E27FC236}">
                <a16:creationId xmlns:a16="http://schemas.microsoft.com/office/drawing/2014/main" id="{683CE2E5-9C93-4B29-4162-7BD469C0603E}"/>
              </a:ext>
            </a:extLst>
          </p:cNvPr>
          <p:cNvSpPr/>
          <p:nvPr/>
        </p:nvSpPr>
        <p:spPr>
          <a:xfrm>
            <a:off x="0" y="0"/>
            <a:ext cx="9144000" cy="846534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5D834BEC-AD48-0198-A5EA-EDD758BE2991}"/>
              </a:ext>
            </a:extLst>
          </p:cNvPr>
          <p:cNvSpPr/>
          <p:nvPr/>
        </p:nvSpPr>
        <p:spPr>
          <a:xfrm>
            <a:off x="428625" y="285750"/>
            <a:ext cx="8715375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245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Como Corrigir: Processo de Restituição</a:t>
            </a:r>
            <a:endParaRPr lang="pt-BR" sz="2450" noProof="0" dirty="0"/>
          </a:p>
        </p:txBody>
      </p:sp>
      <p:sp>
        <p:nvSpPr>
          <p:cNvPr id="30" name="Seta: para Baixo 29">
            <a:extLst>
              <a:ext uri="{FF2B5EF4-FFF2-40B4-BE49-F238E27FC236}">
                <a16:creationId xmlns:a16="http://schemas.microsoft.com/office/drawing/2014/main" id="{076878FC-9819-25EC-19E1-7C08BAB0BE0D}"/>
              </a:ext>
            </a:extLst>
          </p:cNvPr>
          <p:cNvSpPr/>
          <p:nvPr/>
        </p:nvSpPr>
        <p:spPr>
          <a:xfrm>
            <a:off x="3300248" y="1468116"/>
            <a:ext cx="819806" cy="106154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288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97988-3C4B-4F21-6DDA-DD6AB11D7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FB608F16-A775-2425-4D5C-108A68824D25}"/>
              </a:ext>
            </a:extLst>
          </p:cNvPr>
          <p:cNvSpPr/>
          <p:nvPr/>
        </p:nvSpPr>
        <p:spPr>
          <a:xfrm>
            <a:off x="0" y="0"/>
            <a:ext cx="9144000" cy="846534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5722722D-432F-838D-F707-16C16A4987D8}"/>
              </a:ext>
            </a:extLst>
          </p:cNvPr>
          <p:cNvSpPr/>
          <p:nvPr/>
        </p:nvSpPr>
        <p:spPr>
          <a:xfrm>
            <a:off x="428625" y="285750"/>
            <a:ext cx="8715375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245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Como Corrigir: Processo de Restituição</a:t>
            </a:r>
            <a:endParaRPr lang="pt-BR" sz="2450" noProof="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1E11C21-D167-E1EC-ABBA-44731DD42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24" y="1347294"/>
            <a:ext cx="8067151" cy="29132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6532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1E785-EF8D-CBD6-CC15-5CC4AFD86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2FEC3B5C-A7C1-74D0-6D2A-17AD26DBEBD3}"/>
              </a:ext>
            </a:extLst>
          </p:cNvPr>
          <p:cNvSpPr/>
          <p:nvPr/>
        </p:nvSpPr>
        <p:spPr>
          <a:xfrm>
            <a:off x="0" y="0"/>
            <a:ext cx="9144000" cy="846534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6D50C646-BF42-33D2-ADFD-3E583E87E3FA}"/>
              </a:ext>
            </a:extLst>
          </p:cNvPr>
          <p:cNvSpPr/>
          <p:nvPr/>
        </p:nvSpPr>
        <p:spPr>
          <a:xfrm>
            <a:off x="428625" y="285750"/>
            <a:ext cx="8715375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245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Como Corrigir: Processo de Restituição</a:t>
            </a:r>
            <a:endParaRPr lang="pt-BR" sz="2450" noProof="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9F655B3-187C-374B-7AEB-0EAB03DB9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88" y="1132284"/>
            <a:ext cx="8239624" cy="35830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1403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FD4A8-699A-3EE0-F84C-D1C793D10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A0518520-0E2B-5909-6FA7-0588AB4D0CD9}"/>
              </a:ext>
            </a:extLst>
          </p:cNvPr>
          <p:cNvSpPr/>
          <p:nvPr/>
        </p:nvSpPr>
        <p:spPr>
          <a:xfrm>
            <a:off x="0" y="0"/>
            <a:ext cx="9144000" cy="846534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73207B56-694A-BC5F-6EA2-520BE8CDFB10}"/>
              </a:ext>
            </a:extLst>
          </p:cNvPr>
          <p:cNvSpPr/>
          <p:nvPr/>
        </p:nvSpPr>
        <p:spPr>
          <a:xfrm>
            <a:off x="428625" y="285750"/>
            <a:ext cx="8715375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245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Como Corrigir: Processo de Restituição</a:t>
            </a:r>
            <a:endParaRPr lang="pt-BR" sz="2450" noProof="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8A65490-0F14-1C1A-28BF-C1597FB7F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09" y="1132284"/>
            <a:ext cx="7979981" cy="34119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5187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D4E5C-2DDB-51C9-9F2D-1419ABB1E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F1E9EED9-B22B-1665-7CFB-7A4C1E2448C6}"/>
              </a:ext>
            </a:extLst>
          </p:cNvPr>
          <p:cNvSpPr/>
          <p:nvPr/>
        </p:nvSpPr>
        <p:spPr>
          <a:xfrm>
            <a:off x="0" y="0"/>
            <a:ext cx="9144000" cy="846534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4289BE1D-ADF8-EA9B-E370-794225BBDD4D}"/>
              </a:ext>
            </a:extLst>
          </p:cNvPr>
          <p:cNvSpPr/>
          <p:nvPr/>
        </p:nvSpPr>
        <p:spPr>
          <a:xfrm>
            <a:off x="428625" y="285750"/>
            <a:ext cx="8715375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245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Como Corrigir: Processo de Restituição</a:t>
            </a:r>
            <a:endParaRPr lang="pt-BR" sz="2450" noProof="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AD6FC28-4817-3185-69F9-D9890F49E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94" y="1132284"/>
            <a:ext cx="8190211" cy="34864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5262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46534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" name="Text 1"/>
          <p:cNvSpPr/>
          <p:nvPr/>
        </p:nvSpPr>
        <p:spPr>
          <a:xfrm>
            <a:off x="428625" y="285750"/>
            <a:ext cx="8715375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245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Estratégias Preventivas</a:t>
            </a:r>
            <a:endParaRPr lang="pt-BR" sz="2450" noProof="0" dirty="0"/>
          </a:p>
        </p:txBody>
      </p:sp>
      <p:sp>
        <p:nvSpPr>
          <p:cNvPr id="5" name="Shape 2"/>
          <p:cNvSpPr/>
          <p:nvPr/>
        </p:nvSpPr>
        <p:spPr>
          <a:xfrm>
            <a:off x="571500" y="1132284"/>
            <a:ext cx="3857625" cy="1923455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6" name="Shape 3"/>
          <p:cNvSpPr/>
          <p:nvPr/>
        </p:nvSpPr>
        <p:spPr>
          <a:xfrm>
            <a:off x="571500" y="1132284"/>
            <a:ext cx="3857625" cy="42863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3" y="1367135"/>
            <a:ext cx="208955" cy="18573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101923" y="1346597"/>
            <a:ext cx="1769864" cy="22681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3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Ação do Segurado</a:t>
            </a:r>
            <a:endParaRPr lang="pt-BR" sz="1300" noProof="0" dirty="0"/>
          </a:p>
        </p:txBody>
      </p:sp>
      <p:sp>
        <p:nvSpPr>
          <p:cNvPr id="9" name="Text 5"/>
          <p:cNvSpPr/>
          <p:nvPr/>
        </p:nvSpPr>
        <p:spPr>
          <a:xfrm>
            <a:off x="785813" y="1716286"/>
            <a:ext cx="3429000" cy="346472"/>
          </a:xfrm>
          <a:prstGeom prst="rect">
            <a:avLst/>
          </a:prstGeom>
          <a:noFill/>
          <a:ln/>
        </p:spPr>
        <p:txBody>
          <a:bodyPr wrap="square" lIns="212598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0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Emitir mensalmente a </a:t>
            </a:r>
            <a:r>
              <a:rPr lang="pt-BR" sz="1000" b="1" noProof="0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Declaração de Múltiplos Vínculos</a:t>
            </a:r>
            <a:r>
              <a:rPr lang="pt-BR" sz="10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pt-BR" sz="1050" noProof="0" dirty="0"/>
          </a:p>
        </p:txBody>
      </p:sp>
      <p:sp>
        <p:nvSpPr>
          <p:cNvPr id="10" name="Text 6"/>
          <p:cNvSpPr/>
          <p:nvPr/>
        </p:nvSpPr>
        <p:spPr>
          <a:xfrm>
            <a:off x="785813" y="2148483"/>
            <a:ext cx="3429000" cy="346472"/>
          </a:xfrm>
          <a:prstGeom prst="rect">
            <a:avLst/>
          </a:prstGeom>
          <a:noFill/>
          <a:ln/>
        </p:spPr>
        <p:txBody>
          <a:bodyPr wrap="square" lIns="212598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0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Eleger uma fonte pagadora principal para reter até o teto.</a:t>
            </a:r>
            <a:endParaRPr lang="pt-BR" sz="1050" noProof="0" dirty="0"/>
          </a:p>
        </p:txBody>
      </p:sp>
      <p:sp>
        <p:nvSpPr>
          <p:cNvPr id="11" name="Text 7"/>
          <p:cNvSpPr/>
          <p:nvPr/>
        </p:nvSpPr>
        <p:spPr>
          <a:xfrm>
            <a:off x="785813" y="2580680"/>
            <a:ext cx="3429000" cy="346472"/>
          </a:xfrm>
          <a:prstGeom prst="rect">
            <a:avLst/>
          </a:prstGeom>
          <a:noFill/>
          <a:ln/>
        </p:spPr>
        <p:txBody>
          <a:bodyPr wrap="square" lIns="212598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0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Informar às demais fontes que o teto já foi atingido.</a:t>
            </a:r>
            <a:endParaRPr lang="pt-BR" sz="1050" noProof="0" dirty="0"/>
          </a:p>
        </p:txBody>
      </p:sp>
      <p:sp>
        <p:nvSpPr>
          <p:cNvPr id="12" name="Shape 8"/>
          <p:cNvSpPr/>
          <p:nvPr/>
        </p:nvSpPr>
        <p:spPr>
          <a:xfrm>
            <a:off x="4714875" y="1132284"/>
            <a:ext cx="3857625" cy="1923455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3" name="Shape 9"/>
          <p:cNvSpPr/>
          <p:nvPr/>
        </p:nvSpPr>
        <p:spPr>
          <a:xfrm>
            <a:off x="4714875" y="1132284"/>
            <a:ext cx="3857625" cy="42863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4" name="Text 10"/>
          <p:cNvSpPr/>
          <p:nvPr/>
        </p:nvSpPr>
        <p:spPr>
          <a:xfrm>
            <a:off x="785813" y="1716286"/>
            <a:ext cx="119658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0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✓</a:t>
            </a:r>
            <a:endParaRPr lang="pt-BR" sz="1000" noProof="0" dirty="0"/>
          </a:p>
        </p:txBody>
      </p:sp>
      <p:sp>
        <p:nvSpPr>
          <p:cNvPr id="15" name="Text 11"/>
          <p:cNvSpPr/>
          <p:nvPr/>
        </p:nvSpPr>
        <p:spPr>
          <a:xfrm>
            <a:off x="785813" y="2148483"/>
            <a:ext cx="119658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0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✓</a:t>
            </a:r>
            <a:endParaRPr lang="pt-BR" sz="1000" noProof="0" dirty="0"/>
          </a:p>
        </p:txBody>
      </p:sp>
      <p:sp>
        <p:nvSpPr>
          <p:cNvPr id="16" name="Text 12"/>
          <p:cNvSpPr/>
          <p:nvPr/>
        </p:nvSpPr>
        <p:spPr>
          <a:xfrm>
            <a:off x="785813" y="2580680"/>
            <a:ext cx="119658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0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✓</a:t>
            </a:r>
            <a:endParaRPr lang="pt-BR" sz="1000" noProof="0" dirty="0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88" y="1367135"/>
            <a:ext cx="232172" cy="185738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5268516" y="1346597"/>
            <a:ext cx="1803797" cy="22681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3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Papel do Contador</a:t>
            </a:r>
            <a:endParaRPr lang="pt-BR" sz="1300" noProof="0" dirty="0"/>
          </a:p>
        </p:txBody>
      </p:sp>
      <p:sp>
        <p:nvSpPr>
          <p:cNvPr id="19" name="Text 14"/>
          <p:cNvSpPr/>
          <p:nvPr/>
        </p:nvSpPr>
        <p:spPr>
          <a:xfrm>
            <a:off x="4929188" y="1716286"/>
            <a:ext cx="3429000" cy="346472"/>
          </a:xfrm>
          <a:prstGeom prst="rect">
            <a:avLst/>
          </a:prstGeom>
          <a:noFill/>
          <a:ln/>
        </p:spPr>
        <p:txBody>
          <a:bodyPr wrap="square" lIns="212598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0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Realizar o monitoramento mensal dos rendimentos globais.</a:t>
            </a:r>
            <a:endParaRPr lang="pt-BR" sz="1050" noProof="0" dirty="0"/>
          </a:p>
        </p:txBody>
      </p:sp>
      <p:sp>
        <p:nvSpPr>
          <p:cNvPr id="20" name="Text 15"/>
          <p:cNvSpPr/>
          <p:nvPr/>
        </p:nvSpPr>
        <p:spPr>
          <a:xfrm>
            <a:off x="4929188" y="2148483"/>
            <a:ext cx="3429000" cy="346472"/>
          </a:xfrm>
          <a:prstGeom prst="rect">
            <a:avLst/>
          </a:prstGeom>
          <a:noFill/>
          <a:ln/>
        </p:spPr>
        <p:txBody>
          <a:bodyPr wrap="square" lIns="212598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0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Orientar o cliente sobre a documentação necessária.</a:t>
            </a:r>
            <a:endParaRPr lang="pt-BR" sz="1050" noProof="0" dirty="0"/>
          </a:p>
        </p:txBody>
      </p:sp>
      <p:sp>
        <p:nvSpPr>
          <p:cNvPr id="21" name="Text 16"/>
          <p:cNvSpPr/>
          <p:nvPr/>
        </p:nvSpPr>
        <p:spPr>
          <a:xfrm>
            <a:off x="4929188" y="2580680"/>
            <a:ext cx="3429000" cy="346472"/>
          </a:xfrm>
          <a:prstGeom prst="rect">
            <a:avLst/>
          </a:prstGeom>
          <a:noFill/>
          <a:ln/>
        </p:spPr>
        <p:txBody>
          <a:bodyPr wrap="square" lIns="212598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0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Conferir os recibos de pagamento (holerites e </a:t>
            </a:r>
            <a:r>
              <a:rPr lang="pt-BR" sz="1050" noProof="0" dirty="0" err="1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RPAs</a:t>
            </a:r>
            <a:r>
              <a:rPr lang="pt-BR" sz="10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).</a:t>
            </a:r>
            <a:endParaRPr lang="pt-BR" sz="1050" noProof="0" dirty="0"/>
          </a:p>
        </p:txBody>
      </p:sp>
      <p:sp>
        <p:nvSpPr>
          <p:cNvPr id="22" name="Shape 17"/>
          <p:cNvSpPr/>
          <p:nvPr/>
        </p:nvSpPr>
        <p:spPr>
          <a:xfrm>
            <a:off x="571500" y="3298627"/>
            <a:ext cx="8001000" cy="739378"/>
          </a:xfrm>
          <a:prstGeom prst="rect">
            <a:avLst/>
          </a:prstGeom>
          <a:solidFill>
            <a:srgbClr val="E6F0F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23" name="Shape 18"/>
          <p:cNvSpPr/>
          <p:nvPr/>
        </p:nvSpPr>
        <p:spPr>
          <a:xfrm>
            <a:off x="571500" y="3298627"/>
            <a:ext cx="71438" cy="739378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24" name="Text 19"/>
          <p:cNvSpPr/>
          <p:nvPr/>
        </p:nvSpPr>
        <p:spPr>
          <a:xfrm>
            <a:off x="4929188" y="1716286"/>
            <a:ext cx="119658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0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✓</a:t>
            </a:r>
            <a:endParaRPr lang="pt-BR" sz="1000" noProof="0" dirty="0"/>
          </a:p>
        </p:txBody>
      </p:sp>
      <p:sp>
        <p:nvSpPr>
          <p:cNvPr id="25" name="Text 20"/>
          <p:cNvSpPr/>
          <p:nvPr/>
        </p:nvSpPr>
        <p:spPr>
          <a:xfrm>
            <a:off x="4929188" y="2148483"/>
            <a:ext cx="119658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0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✓</a:t>
            </a:r>
            <a:endParaRPr lang="pt-BR" sz="1000" noProof="0" dirty="0"/>
          </a:p>
        </p:txBody>
      </p:sp>
      <p:sp>
        <p:nvSpPr>
          <p:cNvPr id="26" name="Text 21"/>
          <p:cNvSpPr/>
          <p:nvPr/>
        </p:nvSpPr>
        <p:spPr>
          <a:xfrm>
            <a:off x="4929188" y="2580680"/>
            <a:ext cx="119658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0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✓</a:t>
            </a:r>
            <a:endParaRPr lang="pt-BR" sz="1000" noProof="0" dirty="0"/>
          </a:p>
        </p:txBody>
      </p:sp>
      <p:sp>
        <p:nvSpPr>
          <p:cNvPr id="27" name="Text 22"/>
          <p:cNvSpPr/>
          <p:nvPr/>
        </p:nvSpPr>
        <p:spPr>
          <a:xfrm>
            <a:off x="857250" y="3477220"/>
            <a:ext cx="7429500" cy="38219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pt-BR" sz="11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 prevenção evita o desembolso desnecessário de caixa e elimina a necessidade de processos administrativos longos de restituição.</a:t>
            </a:r>
            <a:endParaRPr lang="pt-BR" sz="1100" noProof="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EE7B6-ECC0-F8A6-C6F7-AA65CD1FA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3BC62620-E569-D00B-1C71-B470A2CB2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>
            <a:extLst>
              <a:ext uri="{FF2B5EF4-FFF2-40B4-BE49-F238E27FC236}">
                <a16:creationId xmlns:a16="http://schemas.microsoft.com/office/drawing/2014/main" id="{19B98695-BF76-C83F-15E8-B969F13E703D}"/>
              </a:ext>
            </a:extLst>
          </p:cNvPr>
          <p:cNvSpPr/>
          <p:nvPr/>
        </p:nvSpPr>
        <p:spPr>
          <a:xfrm>
            <a:off x="0" y="0"/>
            <a:ext cx="9144000" cy="846534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3CD15C1-903E-4D94-4D6F-DE0BB4A4469D}"/>
              </a:ext>
            </a:extLst>
          </p:cNvPr>
          <p:cNvSpPr/>
          <p:nvPr/>
        </p:nvSpPr>
        <p:spPr>
          <a:xfrm>
            <a:off x="428625" y="285750"/>
            <a:ext cx="8715375" cy="3770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245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Decadência</a:t>
            </a:r>
            <a:endParaRPr lang="pt-BR" sz="2450" noProof="0" dirty="0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44BE39AD-1624-1584-04F0-03653A8FC09E}"/>
              </a:ext>
            </a:extLst>
          </p:cNvPr>
          <p:cNvSpPr/>
          <p:nvPr/>
        </p:nvSpPr>
        <p:spPr>
          <a:xfrm>
            <a:off x="571500" y="1060847"/>
            <a:ext cx="8001000" cy="455414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38FE953E-FB62-DF36-EB7C-142D6348B3F2}"/>
              </a:ext>
            </a:extLst>
          </p:cNvPr>
          <p:cNvSpPr/>
          <p:nvPr/>
        </p:nvSpPr>
        <p:spPr>
          <a:xfrm>
            <a:off x="571500" y="1060847"/>
            <a:ext cx="57150" cy="455414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1D0FB886-6DA0-B90A-B6D6-F8E5EC3CF7D1}"/>
              </a:ext>
            </a:extLst>
          </p:cNvPr>
          <p:cNvSpPr/>
          <p:nvPr/>
        </p:nvSpPr>
        <p:spPr>
          <a:xfrm>
            <a:off x="1357313" y="1184077"/>
            <a:ext cx="6540103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pt-BR" sz="1250" dirty="0">
                <a:solidFill>
                  <a:srgbClr val="333333"/>
                </a:solidFill>
                <a:latin typeface="Montserrat" pitchFamily="34" charset="0"/>
              </a:rPr>
              <a:t>O prazo para solicitar a restituição é de 5 anos da data do pagamento</a:t>
            </a:r>
            <a:r>
              <a:rPr lang="pt-BR" sz="1400" dirty="0"/>
              <a:t>. </a:t>
            </a:r>
            <a:endParaRPr lang="pt-BR" sz="1250" noProof="0" dirty="0"/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1B6862C4-6356-F049-B7BF-881F30D5D64E}"/>
              </a:ext>
            </a:extLst>
          </p:cNvPr>
          <p:cNvSpPr/>
          <p:nvPr/>
        </p:nvSpPr>
        <p:spPr>
          <a:xfrm>
            <a:off x="571500" y="1630561"/>
            <a:ext cx="8001000" cy="455414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C5A6155B-2F2C-F1B0-8453-44AC171B171A}"/>
              </a:ext>
            </a:extLst>
          </p:cNvPr>
          <p:cNvSpPr/>
          <p:nvPr/>
        </p:nvSpPr>
        <p:spPr>
          <a:xfrm>
            <a:off x="571500" y="1630561"/>
            <a:ext cx="57150" cy="455414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3EF08C46-CDE9-9B77-EB53-C5371C82D8DB}"/>
              </a:ext>
            </a:extLst>
          </p:cNvPr>
          <p:cNvSpPr/>
          <p:nvPr/>
        </p:nvSpPr>
        <p:spPr>
          <a:xfrm>
            <a:off x="785813" y="1701998"/>
            <a:ext cx="65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endParaRPr lang="pt-BR" sz="1800" noProof="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85B92A6C-E881-DE16-04EF-EAACEB102C92}"/>
              </a:ext>
            </a:extLst>
          </p:cNvPr>
          <p:cNvSpPr/>
          <p:nvPr/>
        </p:nvSpPr>
        <p:spPr>
          <a:xfrm>
            <a:off x="1357313" y="1753791"/>
            <a:ext cx="7111603" cy="1923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Art. 168, I, CTN.</a:t>
            </a:r>
            <a:endParaRPr lang="pt-BR" sz="1250" noProof="0" dirty="0"/>
          </a:p>
        </p:txBody>
      </p:sp>
      <p:sp>
        <p:nvSpPr>
          <p:cNvPr id="13" name="Shape 10">
            <a:extLst>
              <a:ext uri="{FF2B5EF4-FFF2-40B4-BE49-F238E27FC236}">
                <a16:creationId xmlns:a16="http://schemas.microsoft.com/office/drawing/2014/main" id="{319F98ED-E475-4653-8C18-9585C0291993}"/>
              </a:ext>
            </a:extLst>
          </p:cNvPr>
          <p:cNvSpPr/>
          <p:nvPr/>
        </p:nvSpPr>
        <p:spPr>
          <a:xfrm>
            <a:off x="571500" y="2200275"/>
            <a:ext cx="8001000" cy="560784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4" name="Shape 11">
            <a:extLst>
              <a:ext uri="{FF2B5EF4-FFF2-40B4-BE49-F238E27FC236}">
                <a16:creationId xmlns:a16="http://schemas.microsoft.com/office/drawing/2014/main" id="{F4A5B529-F96E-F8DC-6739-A9FA2765F9D7}"/>
              </a:ext>
            </a:extLst>
          </p:cNvPr>
          <p:cNvSpPr/>
          <p:nvPr/>
        </p:nvSpPr>
        <p:spPr>
          <a:xfrm>
            <a:off x="571500" y="2200275"/>
            <a:ext cx="57150" cy="560784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06202EC9-F1B0-7D7C-A0CC-76B7EAA149E4}"/>
              </a:ext>
            </a:extLst>
          </p:cNvPr>
          <p:cNvSpPr/>
          <p:nvPr/>
        </p:nvSpPr>
        <p:spPr>
          <a:xfrm>
            <a:off x="785813" y="2324398"/>
            <a:ext cx="65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endParaRPr lang="pt-BR" sz="1800" noProof="0" dirty="0"/>
          </a:p>
        </p:txBody>
      </p:sp>
      <p:sp>
        <p:nvSpPr>
          <p:cNvPr id="16" name="Text 13">
            <a:extLst>
              <a:ext uri="{FF2B5EF4-FFF2-40B4-BE49-F238E27FC236}">
                <a16:creationId xmlns:a16="http://schemas.microsoft.com/office/drawing/2014/main" id="{18BDC4B3-4336-9C11-5040-6E9F54DD300E}"/>
              </a:ext>
            </a:extLst>
          </p:cNvPr>
          <p:cNvSpPr/>
          <p:nvPr/>
        </p:nvSpPr>
        <p:spPr>
          <a:xfrm>
            <a:off x="1357313" y="2271713"/>
            <a:ext cx="7215188" cy="3847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pt-BR" sz="1250" dirty="0">
                <a:solidFill>
                  <a:srgbClr val="333333"/>
                </a:solidFill>
                <a:latin typeface="Montserrat" pitchFamily="34" charset="0"/>
              </a:rPr>
              <a:t>Art. 168. O direito de pleitear a restituição extingue-se com o decurso do prazo de 5 (cinco) anos, contados:</a:t>
            </a:r>
          </a:p>
        </p:txBody>
      </p:sp>
      <p:sp>
        <p:nvSpPr>
          <p:cNvPr id="17" name="Shape 14">
            <a:extLst>
              <a:ext uri="{FF2B5EF4-FFF2-40B4-BE49-F238E27FC236}">
                <a16:creationId xmlns:a16="http://schemas.microsoft.com/office/drawing/2014/main" id="{BDC2519C-29C5-FD86-161D-482E8B823195}"/>
              </a:ext>
            </a:extLst>
          </p:cNvPr>
          <p:cNvSpPr/>
          <p:nvPr/>
        </p:nvSpPr>
        <p:spPr>
          <a:xfrm>
            <a:off x="571500" y="2875359"/>
            <a:ext cx="8001000" cy="560784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8" name="Shape 15">
            <a:extLst>
              <a:ext uri="{FF2B5EF4-FFF2-40B4-BE49-F238E27FC236}">
                <a16:creationId xmlns:a16="http://schemas.microsoft.com/office/drawing/2014/main" id="{9E9DA644-2C4B-19FB-FF98-35D880F8C237}"/>
              </a:ext>
            </a:extLst>
          </p:cNvPr>
          <p:cNvSpPr/>
          <p:nvPr/>
        </p:nvSpPr>
        <p:spPr>
          <a:xfrm>
            <a:off x="571500" y="2875359"/>
            <a:ext cx="57150" cy="560784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9" name="Text 16">
            <a:extLst>
              <a:ext uri="{FF2B5EF4-FFF2-40B4-BE49-F238E27FC236}">
                <a16:creationId xmlns:a16="http://schemas.microsoft.com/office/drawing/2014/main" id="{549F798F-3B17-D129-129A-955B635C876B}"/>
              </a:ext>
            </a:extLst>
          </p:cNvPr>
          <p:cNvSpPr/>
          <p:nvPr/>
        </p:nvSpPr>
        <p:spPr>
          <a:xfrm>
            <a:off x="785813" y="2999482"/>
            <a:ext cx="65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endParaRPr lang="pt-BR" sz="1800" noProof="0" dirty="0"/>
          </a:p>
        </p:txBody>
      </p:sp>
      <p:sp>
        <p:nvSpPr>
          <p:cNvPr id="20" name="Text 17">
            <a:extLst>
              <a:ext uri="{FF2B5EF4-FFF2-40B4-BE49-F238E27FC236}">
                <a16:creationId xmlns:a16="http://schemas.microsoft.com/office/drawing/2014/main" id="{E48C7AC3-FD93-F7D7-73A5-9B76A3BEE86C}"/>
              </a:ext>
            </a:extLst>
          </p:cNvPr>
          <p:cNvSpPr/>
          <p:nvPr/>
        </p:nvSpPr>
        <p:spPr>
          <a:xfrm>
            <a:off x="1357313" y="2946797"/>
            <a:ext cx="7215188" cy="4308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pt-BR" sz="1400" dirty="0">
                <a:latin typeface="Montserrat" panose="00000500000000000000" pitchFamily="2" charset="0"/>
              </a:rPr>
              <a:t>I - nas hipótese dos incisos I e II do art. 165, da data da extinção do crédito tributário</a:t>
            </a:r>
            <a:r>
              <a:rPr lang="pt-BR" sz="1250" noProof="0" dirty="0">
                <a:solidFill>
                  <a:srgbClr val="333333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.</a:t>
            </a:r>
            <a:endParaRPr lang="pt-BR" sz="1250" noProof="0" dirty="0">
              <a:latin typeface="Montserrat" panose="00000500000000000000" pitchFamily="2" charset="0"/>
            </a:endParaRPr>
          </a:p>
        </p:txBody>
      </p:sp>
      <p:sp>
        <p:nvSpPr>
          <p:cNvPr id="21" name="Shape 18">
            <a:extLst>
              <a:ext uri="{FF2B5EF4-FFF2-40B4-BE49-F238E27FC236}">
                <a16:creationId xmlns:a16="http://schemas.microsoft.com/office/drawing/2014/main" id="{CFDC9F46-9D6A-3F02-E134-EED458D855FA}"/>
              </a:ext>
            </a:extLst>
          </p:cNvPr>
          <p:cNvSpPr/>
          <p:nvPr/>
        </p:nvSpPr>
        <p:spPr>
          <a:xfrm>
            <a:off x="571500" y="3550444"/>
            <a:ext cx="8001000" cy="560784"/>
          </a:xfrm>
          <a:prstGeom prst="rect">
            <a:avLst/>
          </a:prstGeom>
          <a:solidFill>
            <a:srgbClr val="F8FAFC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22" name="Shape 19">
            <a:extLst>
              <a:ext uri="{FF2B5EF4-FFF2-40B4-BE49-F238E27FC236}">
                <a16:creationId xmlns:a16="http://schemas.microsoft.com/office/drawing/2014/main" id="{CE48F0EE-58D0-EA4B-BDB9-6C45A2DB5D7A}"/>
              </a:ext>
            </a:extLst>
          </p:cNvPr>
          <p:cNvSpPr/>
          <p:nvPr/>
        </p:nvSpPr>
        <p:spPr>
          <a:xfrm>
            <a:off x="571500" y="3550444"/>
            <a:ext cx="57150" cy="560784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23" name="Text 20">
            <a:extLst>
              <a:ext uri="{FF2B5EF4-FFF2-40B4-BE49-F238E27FC236}">
                <a16:creationId xmlns:a16="http://schemas.microsoft.com/office/drawing/2014/main" id="{AE08C95F-C587-810F-6B28-E53E7098E969}"/>
              </a:ext>
            </a:extLst>
          </p:cNvPr>
          <p:cNvSpPr/>
          <p:nvPr/>
        </p:nvSpPr>
        <p:spPr>
          <a:xfrm>
            <a:off x="785813" y="3674566"/>
            <a:ext cx="65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endParaRPr lang="pt-BR" sz="1800" noProof="0" dirty="0"/>
          </a:p>
        </p:txBody>
      </p:sp>
      <p:sp>
        <p:nvSpPr>
          <p:cNvPr id="24" name="Text 21">
            <a:extLst>
              <a:ext uri="{FF2B5EF4-FFF2-40B4-BE49-F238E27FC236}">
                <a16:creationId xmlns:a16="http://schemas.microsoft.com/office/drawing/2014/main" id="{D4B41D71-96A8-95C1-31B6-66FFF86C9EEC}"/>
              </a:ext>
            </a:extLst>
          </p:cNvPr>
          <p:cNvSpPr/>
          <p:nvPr/>
        </p:nvSpPr>
        <p:spPr>
          <a:xfrm>
            <a:off x="1357313" y="3621881"/>
            <a:ext cx="7215188" cy="19236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Perceba que contribuição previdenciária está na seara do Direito Tributário.</a:t>
            </a:r>
            <a:endParaRPr lang="pt-BR" sz="1250" noProof="0" dirty="0"/>
          </a:p>
        </p:txBody>
      </p:sp>
      <p:sp>
        <p:nvSpPr>
          <p:cNvPr id="25" name="Shape 22">
            <a:extLst>
              <a:ext uri="{FF2B5EF4-FFF2-40B4-BE49-F238E27FC236}">
                <a16:creationId xmlns:a16="http://schemas.microsoft.com/office/drawing/2014/main" id="{B41FACFA-CEED-D78C-7FA5-B37A326C2929}"/>
              </a:ext>
            </a:extLst>
          </p:cNvPr>
          <p:cNvSpPr/>
          <p:nvPr/>
        </p:nvSpPr>
        <p:spPr>
          <a:xfrm>
            <a:off x="571500" y="4254103"/>
            <a:ext cx="8001000" cy="517922"/>
          </a:xfrm>
          <a:prstGeom prst="rect">
            <a:avLst/>
          </a:prstGeom>
          <a:solidFill>
            <a:srgbClr val="E6F0FA"/>
          </a:solidFill>
          <a:ln/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16380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75722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46534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" name="Text 1"/>
          <p:cNvSpPr/>
          <p:nvPr/>
        </p:nvSpPr>
        <p:spPr>
          <a:xfrm>
            <a:off x="428625" y="285750"/>
            <a:ext cx="8715375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245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Base Legal: IN RFB nº 2.110/2022</a:t>
            </a:r>
            <a:endParaRPr lang="pt-BR" sz="2450" noProof="0" dirty="0"/>
          </a:p>
        </p:txBody>
      </p:sp>
      <p:sp>
        <p:nvSpPr>
          <p:cNvPr id="5" name="Shape 2"/>
          <p:cNvSpPr/>
          <p:nvPr/>
        </p:nvSpPr>
        <p:spPr>
          <a:xfrm>
            <a:off x="428625" y="1203722"/>
            <a:ext cx="4000500" cy="1571625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6" name="Shape 3"/>
          <p:cNvSpPr/>
          <p:nvPr/>
        </p:nvSpPr>
        <p:spPr>
          <a:xfrm>
            <a:off x="428625" y="1203722"/>
            <a:ext cx="4000500" cy="35719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" y="1436787"/>
            <a:ext cx="128588" cy="17145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439693" y="1418034"/>
            <a:ext cx="888459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Artigo 36</a:t>
            </a:r>
            <a:endParaRPr lang="pt-BR" sz="1200" noProof="0" dirty="0"/>
          </a:p>
        </p:txBody>
      </p:sp>
      <p:sp>
        <p:nvSpPr>
          <p:cNvPr id="9" name="Text 5"/>
          <p:cNvSpPr/>
          <p:nvPr/>
        </p:nvSpPr>
        <p:spPr>
          <a:xfrm>
            <a:off x="642938" y="1734145"/>
            <a:ext cx="3571875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pt-BR" sz="10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Estabelece o dever do </a:t>
            </a:r>
            <a:r>
              <a:rPr lang="pt-BR" sz="1000" b="1" noProof="0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segurado empregado</a:t>
            </a:r>
            <a:r>
              <a:rPr lang="pt-BR" sz="10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de comunicar mensalmente a todos os seus empregadores a remuneração recebida até o limite do teto.</a:t>
            </a:r>
            <a:endParaRPr lang="pt-BR" sz="1050" noProof="0" dirty="0"/>
          </a:p>
        </p:txBody>
      </p:sp>
      <p:sp>
        <p:nvSpPr>
          <p:cNvPr id="10" name="Shape 6"/>
          <p:cNvSpPr/>
          <p:nvPr/>
        </p:nvSpPr>
        <p:spPr>
          <a:xfrm>
            <a:off x="4714875" y="1203722"/>
            <a:ext cx="4000500" cy="1571625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1" name="Shape 7"/>
          <p:cNvSpPr/>
          <p:nvPr/>
        </p:nvSpPr>
        <p:spPr>
          <a:xfrm>
            <a:off x="4714875" y="1203722"/>
            <a:ext cx="4000500" cy="35719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88" y="1436787"/>
            <a:ext cx="150019" cy="17145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186363" y="1418034"/>
            <a:ext cx="825103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Artigo 39</a:t>
            </a:r>
            <a:endParaRPr lang="pt-BR" sz="1200" noProof="0" dirty="0"/>
          </a:p>
        </p:txBody>
      </p:sp>
      <p:sp>
        <p:nvSpPr>
          <p:cNvPr id="14" name="Text 9"/>
          <p:cNvSpPr/>
          <p:nvPr/>
        </p:nvSpPr>
        <p:spPr>
          <a:xfrm>
            <a:off x="4929188" y="1734145"/>
            <a:ext cx="3571875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pt-BR" sz="10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Define as regras para o </a:t>
            </a:r>
            <a:r>
              <a:rPr lang="pt-BR" sz="1000" b="1" noProof="0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contribuinte individual</a:t>
            </a:r>
            <a:r>
              <a:rPr lang="pt-BR" sz="10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(autônomo) informar às empresas tomadoras sobre o atingimento do teto em outros vínculos.</a:t>
            </a:r>
            <a:endParaRPr lang="pt-BR" sz="1050" noProof="0" dirty="0"/>
          </a:p>
        </p:txBody>
      </p:sp>
      <p:sp>
        <p:nvSpPr>
          <p:cNvPr id="15" name="Shape 10"/>
          <p:cNvSpPr/>
          <p:nvPr/>
        </p:nvSpPr>
        <p:spPr>
          <a:xfrm>
            <a:off x="428625" y="3061097"/>
            <a:ext cx="4000500" cy="1571625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6" name="Shape 11"/>
          <p:cNvSpPr/>
          <p:nvPr/>
        </p:nvSpPr>
        <p:spPr>
          <a:xfrm>
            <a:off x="428625" y="3061097"/>
            <a:ext cx="4000500" cy="35719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" y="3294162"/>
            <a:ext cx="171450" cy="17145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921544" y="3275409"/>
            <a:ext cx="848320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Artigo 40</a:t>
            </a:r>
            <a:endParaRPr lang="pt-BR" sz="1200" noProof="0" dirty="0"/>
          </a:p>
        </p:txBody>
      </p:sp>
      <p:sp>
        <p:nvSpPr>
          <p:cNvPr id="19" name="Text 13"/>
          <p:cNvSpPr/>
          <p:nvPr/>
        </p:nvSpPr>
        <p:spPr>
          <a:xfrm>
            <a:off x="642938" y="3591520"/>
            <a:ext cx="3571875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pt-BR" sz="10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Regulamenta os procedimentos para </a:t>
            </a:r>
            <a:r>
              <a:rPr lang="pt-BR" sz="1000" b="1" noProof="0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atividades concomitantes</a:t>
            </a:r>
            <a:r>
              <a:rPr lang="pt-BR" sz="10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garantindo que o recolhimento respeite o limite máximo do salário de contribuição.</a:t>
            </a:r>
            <a:endParaRPr lang="pt-BR" sz="1050" noProof="0" dirty="0"/>
          </a:p>
        </p:txBody>
      </p:sp>
      <p:sp>
        <p:nvSpPr>
          <p:cNvPr id="20" name="Shape 14"/>
          <p:cNvSpPr/>
          <p:nvPr/>
        </p:nvSpPr>
        <p:spPr>
          <a:xfrm>
            <a:off x="4714875" y="3061097"/>
            <a:ext cx="4000500" cy="1571625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21" name="Shape 15"/>
          <p:cNvSpPr/>
          <p:nvPr/>
        </p:nvSpPr>
        <p:spPr>
          <a:xfrm>
            <a:off x="4714875" y="3061097"/>
            <a:ext cx="4000500" cy="35719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9188" y="3294162"/>
            <a:ext cx="171450" cy="171450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5207794" y="3275409"/>
            <a:ext cx="1017984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Artigo 257+</a:t>
            </a:r>
            <a:endParaRPr lang="pt-BR" sz="1200" noProof="0" dirty="0"/>
          </a:p>
        </p:txBody>
      </p:sp>
      <p:sp>
        <p:nvSpPr>
          <p:cNvPr id="24" name="Text 17"/>
          <p:cNvSpPr/>
          <p:nvPr/>
        </p:nvSpPr>
        <p:spPr>
          <a:xfrm>
            <a:off x="4929188" y="3591520"/>
            <a:ext cx="3571875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pt-BR" sz="10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Dispõe sobre as normas gerais de </a:t>
            </a:r>
            <a:r>
              <a:rPr lang="pt-BR" sz="1000" b="1" noProof="0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restituição e compensação</a:t>
            </a:r>
            <a:r>
              <a:rPr lang="pt-BR" sz="10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de contribuições previdenciárias pagas indevidamente ou a maior.</a:t>
            </a:r>
            <a:endParaRPr lang="pt-BR" sz="1050" noProof="0" dirty="0"/>
          </a:p>
        </p:txBody>
      </p:sp>
      <p:sp>
        <p:nvSpPr>
          <p:cNvPr id="25" name="Shape 18"/>
          <p:cNvSpPr/>
          <p:nvPr/>
        </p:nvSpPr>
        <p:spPr>
          <a:xfrm>
            <a:off x="428625" y="5061347"/>
            <a:ext cx="8286750" cy="714375"/>
          </a:xfrm>
          <a:prstGeom prst="rect">
            <a:avLst/>
          </a:prstGeom>
          <a:solidFill>
            <a:srgbClr val="E6F0F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26" name="Shape 19"/>
          <p:cNvSpPr/>
          <p:nvPr/>
        </p:nvSpPr>
        <p:spPr>
          <a:xfrm>
            <a:off x="428625" y="5061347"/>
            <a:ext cx="71438" cy="714375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2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938" y="5254228"/>
            <a:ext cx="157163" cy="157163"/>
          </a:xfrm>
          <a:prstGeom prst="rect">
            <a:avLst/>
          </a:prstGeom>
        </p:spPr>
      </p:pic>
      <p:sp>
        <p:nvSpPr>
          <p:cNvPr id="28" name="Text 20"/>
          <p:cNvSpPr/>
          <p:nvPr/>
        </p:nvSpPr>
        <p:spPr>
          <a:xfrm>
            <a:off x="800100" y="5239941"/>
            <a:ext cx="7216973" cy="19109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1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IMPORTANTE: O valor recolhido acima do teto NÃO gera aumento no valor do benefício</a:t>
            </a:r>
            <a:endParaRPr lang="pt-BR" sz="1100" noProof="0" dirty="0"/>
          </a:p>
        </p:txBody>
      </p:sp>
      <p:sp>
        <p:nvSpPr>
          <p:cNvPr id="29" name="Text 21"/>
          <p:cNvSpPr/>
          <p:nvPr/>
        </p:nvSpPr>
        <p:spPr>
          <a:xfrm>
            <a:off x="642938" y="5431036"/>
            <a:ext cx="4754166" cy="19109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1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futuro e NÃO conta para tempo de contribuição adicional.</a:t>
            </a:r>
            <a:endParaRPr lang="pt-BR" sz="1100" noProof="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87686" y="671513"/>
            <a:ext cx="6168628" cy="48756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pt-BR" sz="285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Conclusão e Próximos Passos</a:t>
            </a:r>
            <a:endParaRPr lang="pt-BR" sz="2850" noProof="0" dirty="0"/>
          </a:p>
        </p:txBody>
      </p:sp>
      <p:sp>
        <p:nvSpPr>
          <p:cNvPr id="4" name="Shape 1"/>
          <p:cNvSpPr/>
          <p:nvPr/>
        </p:nvSpPr>
        <p:spPr>
          <a:xfrm>
            <a:off x="1071563" y="1730573"/>
            <a:ext cx="2143125" cy="164663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5" name="Shape 2"/>
          <p:cNvSpPr/>
          <p:nvPr/>
        </p:nvSpPr>
        <p:spPr>
          <a:xfrm>
            <a:off x="1071563" y="1730573"/>
            <a:ext cx="2143125" cy="57150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538" y="2005608"/>
            <a:ext cx="257175" cy="3429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85875" y="2534245"/>
            <a:ext cx="1714500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12000"/>
              </a:lnSpc>
              <a:buNone/>
            </a:pPr>
            <a:r>
              <a:rPr lang="pt-BR" sz="1000" b="1" noProof="0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Oportunidade de Consultoria Estratégica</a:t>
            </a:r>
            <a:endParaRPr lang="pt-BR" sz="1000" noProof="0" dirty="0"/>
          </a:p>
        </p:txBody>
      </p:sp>
      <p:sp>
        <p:nvSpPr>
          <p:cNvPr id="8" name="Shape 4"/>
          <p:cNvSpPr/>
          <p:nvPr/>
        </p:nvSpPr>
        <p:spPr>
          <a:xfrm>
            <a:off x="3500438" y="1759148"/>
            <a:ext cx="2143125" cy="158948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9" name="Shape 5"/>
          <p:cNvSpPr/>
          <p:nvPr/>
        </p:nvSpPr>
        <p:spPr>
          <a:xfrm>
            <a:off x="3500438" y="1759148"/>
            <a:ext cx="2143125" cy="57150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9119" y="2005608"/>
            <a:ext cx="385763" cy="34290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3714750" y="2534245"/>
            <a:ext cx="17145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12000"/>
              </a:lnSpc>
              <a:buNone/>
            </a:pPr>
            <a:r>
              <a:rPr lang="pt-BR" sz="1000" b="1" noProof="0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Recuperação de Caixa para o Cliente</a:t>
            </a:r>
            <a:endParaRPr lang="pt-BR" sz="1000" noProof="0" dirty="0"/>
          </a:p>
        </p:txBody>
      </p:sp>
      <p:sp>
        <p:nvSpPr>
          <p:cNvPr id="12" name="Shape 7"/>
          <p:cNvSpPr/>
          <p:nvPr/>
        </p:nvSpPr>
        <p:spPr>
          <a:xfrm>
            <a:off x="5929313" y="1759148"/>
            <a:ext cx="2143125" cy="158948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3" name="Shape 8"/>
          <p:cNvSpPr/>
          <p:nvPr/>
        </p:nvSpPr>
        <p:spPr>
          <a:xfrm>
            <a:off x="5929313" y="1759148"/>
            <a:ext cx="2143125" cy="57150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9425" y="2005608"/>
            <a:ext cx="342900" cy="34290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6143625" y="2534245"/>
            <a:ext cx="17145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12000"/>
              </a:lnSpc>
              <a:buNone/>
            </a:pPr>
            <a:r>
              <a:rPr lang="pt-BR" sz="1000" b="1" noProof="0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Segurança e Conformidade Legal</a:t>
            </a:r>
            <a:endParaRPr lang="pt-BR" sz="1000" noProof="0" dirty="0"/>
          </a:p>
        </p:txBody>
      </p:sp>
      <p:sp>
        <p:nvSpPr>
          <p:cNvPr id="16" name="Text 10"/>
          <p:cNvSpPr/>
          <p:nvPr/>
        </p:nvSpPr>
        <p:spPr>
          <a:xfrm>
            <a:off x="2941439" y="3920133"/>
            <a:ext cx="3261122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pt-BR" sz="16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Dúvidas e Debates</a:t>
            </a:r>
            <a:endParaRPr lang="pt-BR" sz="1600" noProof="0" dirty="0"/>
          </a:p>
        </p:txBody>
      </p:sp>
      <p:sp>
        <p:nvSpPr>
          <p:cNvPr id="17" name="Text 11"/>
          <p:cNvSpPr/>
          <p:nvPr/>
        </p:nvSpPr>
        <p:spPr>
          <a:xfrm>
            <a:off x="2941439" y="4270177"/>
            <a:ext cx="3261122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pt-BR" sz="1050" noProof="0" dirty="0">
                <a:solidFill>
                  <a:srgbClr val="6666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Obrigado pela atenção! Estamos à disposição.</a:t>
            </a:r>
            <a:endParaRPr lang="pt-BR" sz="1050" noProof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" name="Text 1"/>
          <p:cNvSpPr/>
          <p:nvPr/>
        </p:nvSpPr>
        <p:spPr>
          <a:xfrm>
            <a:off x="428625" y="285750"/>
            <a:ext cx="8715375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245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Objetivos da Apresentação</a:t>
            </a:r>
            <a:endParaRPr lang="pt-BR" sz="2450" noProof="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80" y="1344811"/>
            <a:ext cx="225028" cy="25717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143000" y="1285875"/>
            <a:ext cx="7238405" cy="2800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pt-BR" sz="150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Compreender o novo cenário previdenciário de 2026 e suas atualizações.</a:t>
            </a:r>
            <a:endParaRPr lang="pt-BR" sz="1500" noProof="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6" y="1978819"/>
            <a:ext cx="257175" cy="2571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143000" y="1919883"/>
            <a:ext cx="7061597" cy="2800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pt-BR" sz="150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Identificar as principais causas de recolhimento acima do teto do INSS.</a:t>
            </a:r>
            <a:endParaRPr lang="pt-BR" sz="1500" noProof="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95" y="2612827"/>
            <a:ext cx="257175" cy="25717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128378" y="2553891"/>
            <a:ext cx="7444122" cy="5600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pt-BR" sz="150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Dominar a base legal e o processo operacional de restituição via PER/DCOMP.</a:t>
            </a:r>
            <a:endParaRPr lang="pt-BR" sz="1500" noProof="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0" y="3458635"/>
            <a:ext cx="225028" cy="257175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1143000" y="3399699"/>
            <a:ext cx="7093744" cy="2800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pt-BR" sz="150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Analisar um caso prático detalhado focado na área da saúde (médicos).</a:t>
            </a:r>
            <a:endParaRPr lang="pt-BR" sz="1500" noProof="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A684517-5B86-14D8-963D-F59114D99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46534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" name="Text 1"/>
          <p:cNvSpPr/>
          <p:nvPr/>
        </p:nvSpPr>
        <p:spPr>
          <a:xfrm>
            <a:off x="428625" y="285750"/>
            <a:ext cx="8715375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245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Cenário Previdenciário 2026</a:t>
            </a:r>
            <a:endParaRPr lang="pt-BR" sz="2450" noProof="0" dirty="0"/>
          </a:p>
        </p:txBody>
      </p:sp>
      <p:sp>
        <p:nvSpPr>
          <p:cNvPr id="5" name="Shape 2"/>
          <p:cNvSpPr/>
          <p:nvPr/>
        </p:nvSpPr>
        <p:spPr>
          <a:xfrm>
            <a:off x="698697" y="1275159"/>
            <a:ext cx="3571875" cy="2252067"/>
          </a:xfrm>
          <a:prstGeom prst="rect">
            <a:avLst/>
          </a:prstGeom>
          <a:solidFill>
            <a:srgbClr val="E6F0F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6" name="Shape 3"/>
          <p:cNvSpPr/>
          <p:nvPr/>
        </p:nvSpPr>
        <p:spPr>
          <a:xfrm>
            <a:off x="698697" y="1275159"/>
            <a:ext cx="3571875" cy="57150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7" name="Text 4"/>
          <p:cNvSpPr/>
          <p:nvPr/>
        </p:nvSpPr>
        <p:spPr>
          <a:xfrm>
            <a:off x="984447" y="1560909"/>
            <a:ext cx="3000375" cy="2089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TETO DO INSS 2026</a:t>
            </a:r>
            <a:endParaRPr lang="pt-BR" sz="1200" noProof="0" dirty="0"/>
          </a:p>
        </p:txBody>
      </p:sp>
      <p:sp>
        <p:nvSpPr>
          <p:cNvPr id="8" name="Text 5"/>
          <p:cNvSpPr/>
          <p:nvPr/>
        </p:nvSpPr>
        <p:spPr>
          <a:xfrm>
            <a:off x="984447" y="1912739"/>
            <a:ext cx="3000375" cy="5572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33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R$ 8.475,55</a:t>
            </a:r>
            <a:endParaRPr lang="pt-BR" sz="3300" noProof="0" dirty="0"/>
          </a:p>
        </p:txBody>
      </p:sp>
      <p:sp>
        <p:nvSpPr>
          <p:cNvPr id="9" name="Text 6"/>
          <p:cNvSpPr/>
          <p:nvPr/>
        </p:nvSpPr>
        <p:spPr>
          <a:xfrm>
            <a:off x="984447" y="2612827"/>
            <a:ext cx="3000375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pt-BR" sz="10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Reajuste de </a:t>
            </a:r>
            <a:r>
              <a:rPr lang="pt-BR" sz="1000" b="1" noProof="0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3,9%</a:t>
            </a:r>
            <a:r>
              <a:rPr lang="pt-BR" sz="10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em relação ao ano anterior.
Limite máximo para benefícios e contribuições.</a:t>
            </a:r>
            <a:endParaRPr lang="pt-BR" sz="1050" noProof="0" dirty="0"/>
          </a:p>
        </p:txBody>
      </p:sp>
      <p:sp>
        <p:nvSpPr>
          <p:cNvPr id="10" name="Shape 7"/>
          <p:cNvSpPr/>
          <p:nvPr/>
        </p:nvSpPr>
        <p:spPr>
          <a:xfrm>
            <a:off x="4905356" y="1275159"/>
            <a:ext cx="3571875" cy="2143125"/>
          </a:xfrm>
          <a:prstGeom prst="rect">
            <a:avLst/>
          </a:prstGeom>
          <a:solidFill>
            <a:srgbClr val="E6F0F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1" name="Shape 8"/>
          <p:cNvSpPr/>
          <p:nvPr/>
        </p:nvSpPr>
        <p:spPr>
          <a:xfrm>
            <a:off x="4905356" y="1275159"/>
            <a:ext cx="3571875" cy="57150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2" name="Text 9"/>
          <p:cNvSpPr/>
          <p:nvPr/>
        </p:nvSpPr>
        <p:spPr>
          <a:xfrm>
            <a:off x="5191106" y="1560909"/>
            <a:ext cx="3000375" cy="2089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SALÁRIO MÍNIMO 2026</a:t>
            </a:r>
            <a:endParaRPr lang="pt-BR" sz="1200" noProof="0" dirty="0"/>
          </a:p>
        </p:txBody>
      </p:sp>
      <p:sp>
        <p:nvSpPr>
          <p:cNvPr id="13" name="Text 10"/>
          <p:cNvSpPr/>
          <p:nvPr/>
        </p:nvSpPr>
        <p:spPr>
          <a:xfrm>
            <a:off x="5191106" y="1912739"/>
            <a:ext cx="3000375" cy="5572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33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R$ 1.621,00</a:t>
            </a:r>
            <a:endParaRPr lang="pt-BR" sz="3300" noProof="0" dirty="0"/>
          </a:p>
        </p:txBody>
      </p:sp>
      <p:sp>
        <p:nvSpPr>
          <p:cNvPr id="14" name="Text 11"/>
          <p:cNvSpPr/>
          <p:nvPr/>
        </p:nvSpPr>
        <p:spPr>
          <a:xfrm>
            <a:off x="5191106" y="2612827"/>
            <a:ext cx="300037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pt-BR" sz="10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Piso nacional que serve de base para a primeira faixa de contribuição.</a:t>
            </a:r>
            <a:endParaRPr lang="pt-BR" sz="1050" noProof="0" dirty="0"/>
          </a:p>
        </p:txBody>
      </p:sp>
      <p:sp>
        <p:nvSpPr>
          <p:cNvPr id="15" name="Text 12"/>
          <p:cNvSpPr/>
          <p:nvPr/>
        </p:nvSpPr>
        <p:spPr>
          <a:xfrm>
            <a:off x="571500" y="4184452"/>
            <a:ext cx="8001000" cy="626864"/>
          </a:xfrm>
          <a:prstGeom prst="rect">
            <a:avLst/>
          </a:prstGeom>
          <a:noFill/>
          <a:ln/>
        </p:spPr>
        <p:txBody>
          <a:bodyPr wrap="square" lIns="170053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 atualização do teto impacta diretamente o planejamento tributário de profissionais liberais e a gestão de folha de pagamento das empresas, exigindo atenção redobrada dos contadores.</a:t>
            </a:r>
            <a:endParaRPr lang="pt-BR" sz="1250" noProof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6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46534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" name="Text 1"/>
          <p:cNvSpPr/>
          <p:nvPr/>
        </p:nvSpPr>
        <p:spPr>
          <a:xfrm>
            <a:off x="428625" y="285750"/>
            <a:ext cx="8715375" cy="3770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245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Tabela de Contribuição 2026 (RGPS)</a:t>
            </a:r>
            <a:endParaRPr lang="pt-BR" sz="2000" noProof="0" dirty="0"/>
          </a:p>
        </p:txBody>
      </p:sp>
      <p:sp>
        <p:nvSpPr>
          <p:cNvPr id="5" name="Shape 2"/>
          <p:cNvSpPr/>
          <p:nvPr/>
        </p:nvSpPr>
        <p:spPr>
          <a:xfrm>
            <a:off x="571500" y="1275159"/>
            <a:ext cx="3666809" cy="494705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6" name="Text 3"/>
          <p:cNvSpPr/>
          <p:nvPr/>
        </p:nvSpPr>
        <p:spPr>
          <a:xfrm>
            <a:off x="571500" y="1275159"/>
            <a:ext cx="3666809" cy="494705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Faixa Salarial</a:t>
            </a:r>
            <a:endParaRPr lang="pt-BR" sz="1200" noProof="0" dirty="0"/>
          </a:p>
        </p:txBody>
      </p:sp>
      <p:sp>
        <p:nvSpPr>
          <p:cNvPr id="7" name="Shape 4"/>
          <p:cNvSpPr/>
          <p:nvPr/>
        </p:nvSpPr>
        <p:spPr>
          <a:xfrm>
            <a:off x="4238309" y="1275159"/>
            <a:ext cx="1333816" cy="494705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8" name="Text 5"/>
          <p:cNvSpPr/>
          <p:nvPr/>
        </p:nvSpPr>
        <p:spPr>
          <a:xfrm>
            <a:off x="4238309" y="1275159"/>
            <a:ext cx="1333816" cy="494705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Alíquota</a:t>
            </a:r>
            <a:endParaRPr lang="pt-BR" sz="1200" noProof="0" dirty="0"/>
          </a:p>
        </p:txBody>
      </p:sp>
      <p:sp>
        <p:nvSpPr>
          <p:cNvPr id="9" name="Text 6"/>
          <p:cNvSpPr/>
          <p:nvPr/>
        </p:nvSpPr>
        <p:spPr>
          <a:xfrm>
            <a:off x="571500" y="1769864"/>
            <a:ext cx="3666809" cy="498277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buNone/>
            </a:pP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Até R$ 1.621,00</a:t>
            </a:r>
            <a:endParaRPr lang="pt-BR" sz="1250" noProof="0" dirty="0"/>
          </a:p>
        </p:txBody>
      </p:sp>
      <p:sp>
        <p:nvSpPr>
          <p:cNvPr id="10" name="Text 7"/>
          <p:cNvSpPr/>
          <p:nvPr/>
        </p:nvSpPr>
        <p:spPr>
          <a:xfrm>
            <a:off x="4238309" y="1769864"/>
            <a:ext cx="1333816" cy="498277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buNone/>
            </a:pP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7,5%</a:t>
            </a:r>
            <a:endParaRPr lang="pt-BR" sz="1250" noProof="0" dirty="0"/>
          </a:p>
        </p:txBody>
      </p:sp>
      <p:sp>
        <p:nvSpPr>
          <p:cNvPr id="11" name="Shape 8"/>
          <p:cNvSpPr/>
          <p:nvPr/>
        </p:nvSpPr>
        <p:spPr>
          <a:xfrm>
            <a:off x="571500" y="2268141"/>
            <a:ext cx="5000625" cy="501848"/>
          </a:xfrm>
          <a:prstGeom prst="rect">
            <a:avLst/>
          </a:prstGeom>
          <a:solidFill>
            <a:srgbClr val="F9FBFF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2" name="Text 9"/>
          <p:cNvSpPr/>
          <p:nvPr/>
        </p:nvSpPr>
        <p:spPr>
          <a:xfrm>
            <a:off x="571500" y="2268141"/>
            <a:ext cx="3666809" cy="501848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buNone/>
            </a:pP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 R$ 1.621,01 até R$ 2.902,84</a:t>
            </a:r>
            <a:endParaRPr lang="pt-BR" sz="1250" noProof="0" dirty="0"/>
          </a:p>
        </p:txBody>
      </p:sp>
      <p:sp>
        <p:nvSpPr>
          <p:cNvPr id="13" name="Text 10"/>
          <p:cNvSpPr/>
          <p:nvPr/>
        </p:nvSpPr>
        <p:spPr>
          <a:xfrm>
            <a:off x="4238309" y="2268141"/>
            <a:ext cx="1333816" cy="501848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buNone/>
            </a:pP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9%</a:t>
            </a:r>
            <a:endParaRPr lang="pt-BR" sz="1250" noProof="0" dirty="0"/>
          </a:p>
        </p:txBody>
      </p:sp>
      <p:sp>
        <p:nvSpPr>
          <p:cNvPr id="14" name="Text 11"/>
          <p:cNvSpPr/>
          <p:nvPr/>
        </p:nvSpPr>
        <p:spPr>
          <a:xfrm>
            <a:off x="571500" y="2769989"/>
            <a:ext cx="3666809" cy="501848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buNone/>
            </a:pP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 R$ 2.902,85 até R$ 4.354,27</a:t>
            </a:r>
            <a:endParaRPr lang="pt-BR" sz="1250" noProof="0" dirty="0"/>
          </a:p>
        </p:txBody>
      </p:sp>
      <p:sp>
        <p:nvSpPr>
          <p:cNvPr id="15" name="Text 12"/>
          <p:cNvSpPr/>
          <p:nvPr/>
        </p:nvSpPr>
        <p:spPr>
          <a:xfrm>
            <a:off x="4238309" y="2769989"/>
            <a:ext cx="1333816" cy="501848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buNone/>
            </a:pP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12%</a:t>
            </a:r>
            <a:endParaRPr lang="pt-BR" sz="1250" noProof="0" dirty="0"/>
          </a:p>
        </p:txBody>
      </p:sp>
      <p:sp>
        <p:nvSpPr>
          <p:cNvPr id="16" name="Shape 13"/>
          <p:cNvSpPr/>
          <p:nvPr/>
        </p:nvSpPr>
        <p:spPr>
          <a:xfrm>
            <a:off x="571500" y="3271838"/>
            <a:ext cx="5000625" cy="501848"/>
          </a:xfrm>
          <a:prstGeom prst="rect">
            <a:avLst/>
          </a:prstGeom>
          <a:solidFill>
            <a:srgbClr val="F9FBFF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7" name="Text 14"/>
          <p:cNvSpPr/>
          <p:nvPr/>
        </p:nvSpPr>
        <p:spPr>
          <a:xfrm>
            <a:off x="571500" y="3271838"/>
            <a:ext cx="3666809" cy="501848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buNone/>
            </a:pP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 R$ 4.354,28 até R$ 8.475,55</a:t>
            </a:r>
            <a:endParaRPr lang="pt-BR" sz="1250" noProof="0" dirty="0"/>
          </a:p>
        </p:txBody>
      </p:sp>
      <p:sp>
        <p:nvSpPr>
          <p:cNvPr id="18" name="Text 15"/>
          <p:cNvSpPr/>
          <p:nvPr/>
        </p:nvSpPr>
        <p:spPr>
          <a:xfrm>
            <a:off x="4238309" y="3271838"/>
            <a:ext cx="1333816" cy="501848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buNone/>
            </a:pP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14%</a:t>
            </a:r>
            <a:endParaRPr lang="pt-BR" sz="1250" noProof="0" dirty="0"/>
          </a:p>
        </p:txBody>
      </p:sp>
      <p:sp>
        <p:nvSpPr>
          <p:cNvPr id="19" name="Text 16"/>
          <p:cNvSpPr/>
          <p:nvPr/>
        </p:nvSpPr>
        <p:spPr>
          <a:xfrm>
            <a:off x="571500" y="4063008"/>
            <a:ext cx="5000625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950" i="1" noProof="0" dirty="0">
                <a:solidFill>
                  <a:srgbClr val="6666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* Cálculo progressivo por faixa salarial conforme Portaria MPS/MF.</a:t>
            </a:r>
            <a:endParaRPr lang="pt-BR" sz="950" noProof="0" dirty="0"/>
          </a:p>
        </p:txBody>
      </p:sp>
      <p:sp>
        <p:nvSpPr>
          <p:cNvPr id="20" name="Shape 17"/>
          <p:cNvSpPr/>
          <p:nvPr/>
        </p:nvSpPr>
        <p:spPr>
          <a:xfrm>
            <a:off x="6072188" y="1418034"/>
            <a:ext cx="2500313" cy="1455539"/>
          </a:xfrm>
          <a:prstGeom prst="rect">
            <a:avLst/>
          </a:prstGeom>
          <a:solidFill>
            <a:srgbClr val="E6F0F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21" name="Shape 18"/>
          <p:cNvSpPr/>
          <p:nvPr/>
        </p:nvSpPr>
        <p:spPr>
          <a:xfrm>
            <a:off x="6072188" y="1418034"/>
            <a:ext cx="57150" cy="1455539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22" name="Text 19"/>
          <p:cNvSpPr/>
          <p:nvPr/>
        </p:nvSpPr>
        <p:spPr>
          <a:xfrm>
            <a:off x="6286500" y="1632347"/>
            <a:ext cx="2071688" cy="38219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1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Contribuição Máxima (Empregado)</a:t>
            </a:r>
            <a:endParaRPr lang="pt-BR" sz="1100" noProof="0" dirty="0"/>
          </a:p>
        </p:txBody>
      </p:sp>
      <p:sp>
        <p:nvSpPr>
          <p:cNvPr id="23" name="Text 20"/>
          <p:cNvSpPr/>
          <p:nvPr/>
        </p:nvSpPr>
        <p:spPr>
          <a:xfrm>
            <a:off x="6286500" y="2121694"/>
            <a:ext cx="2071688" cy="3661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21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R$ 988,09</a:t>
            </a:r>
            <a:endParaRPr lang="pt-BR" sz="2100" noProof="0" dirty="0"/>
          </a:p>
        </p:txBody>
      </p:sp>
      <p:sp>
        <p:nvSpPr>
          <p:cNvPr id="24" name="Text 21"/>
          <p:cNvSpPr/>
          <p:nvPr/>
        </p:nvSpPr>
        <p:spPr>
          <a:xfrm>
            <a:off x="6286500" y="2559248"/>
            <a:ext cx="2071688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9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Valor máximo mensal a ser descontado em folha em 2026.</a:t>
            </a:r>
            <a:endParaRPr lang="pt-BR" sz="950" noProof="0" dirty="0"/>
          </a:p>
        </p:txBody>
      </p:sp>
      <p:sp>
        <p:nvSpPr>
          <p:cNvPr id="25" name="Shape 22"/>
          <p:cNvSpPr/>
          <p:nvPr/>
        </p:nvSpPr>
        <p:spPr>
          <a:xfrm>
            <a:off x="6072188" y="2873573"/>
            <a:ext cx="2500313" cy="1455539"/>
          </a:xfrm>
          <a:prstGeom prst="rect">
            <a:avLst/>
          </a:prstGeom>
          <a:solidFill>
            <a:srgbClr val="E6F0F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26" name="Shape 23"/>
          <p:cNvSpPr/>
          <p:nvPr/>
        </p:nvSpPr>
        <p:spPr>
          <a:xfrm>
            <a:off x="6072188" y="2873573"/>
            <a:ext cx="57150" cy="1455539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F92D9-6E73-ADD2-F0D5-94F0CAD3E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881D8BA0-2928-EB06-D7E7-71ECD3B4AE21}"/>
              </a:ext>
            </a:extLst>
          </p:cNvPr>
          <p:cNvSpPr/>
          <p:nvPr/>
        </p:nvSpPr>
        <p:spPr>
          <a:xfrm>
            <a:off x="0" y="-66079"/>
            <a:ext cx="9144000" cy="846534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84A069EC-B56A-C20A-ECB7-30D7863BA1DB}"/>
              </a:ext>
            </a:extLst>
          </p:cNvPr>
          <p:cNvSpPr/>
          <p:nvPr/>
        </p:nvSpPr>
        <p:spPr>
          <a:xfrm>
            <a:off x="214312" y="203299"/>
            <a:ext cx="8715375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2000" b="1" dirty="0">
                <a:solidFill>
                  <a:srgbClr val="FFFFFF"/>
                </a:solidFill>
                <a:latin typeface="Montserrat Bold" pitchFamily="34" charset="0"/>
              </a:rPr>
              <a:t>EXEMPLO: REMUNERAÇÃO MENSAL DE R$ 30.000,00 COMO CLT</a:t>
            </a:r>
            <a:endParaRPr lang="pt-BR" sz="1600" noProof="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79AF97E9-08B0-EC0A-22BD-4BF170D66399}"/>
              </a:ext>
            </a:extLst>
          </p:cNvPr>
          <p:cNvSpPr/>
          <p:nvPr/>
        </p:nvSpPr>
        <p:spPr>
          <a:xfrm>
            <a:off x="4238309" y="1275159"/>
            <a:ext cx="1333816" cy="494705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Alíquota</a:t>
            </a:r>
            <a:endParaRPr lang="pt-BR" sz="1200" noProof="0" dirty="0"/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27756C2D-C874-10DE-68B8-2C6552A35FEB}"/>
              </a:ext>
            </a:extLst>
          </p:cNvPr>
          <p:cNvSpPr/>
          <p:nvPr/>
        </p:nvSpPr>
        <p:spPr>
          <a:xfrm>
            <a:off x="571500" y="2268141"/>
            <a:ext cx="5000625" cy="501848"/>
          </a:xfrm>
          <a:prstGeom prst="rect">
            <a:avLst/>
          </a:prstGeom>
          <a:solidFill>
            <a:srgbClr val="F9FBFF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9" name="Text 16">
            <a:extLst>
              <a:ext uri="{FF2B5EF4-FFF2-40B4-BE49-F238E27FC236}">
                <a16:creationId xmlns:a16="http://schemas.microsoft.com/office/drawing/2014/main" id="{738733BD-268F-4D65-54D7-FCA6F1BA9D9B}"/>
              </a:ext>
            </a:extLst>
          </p:cNvPr>
          <p:cNvSpPr/>
          <p:nvPr/>
        </p:nvSpPr>
        <p:spPr>
          <a:xfrm>
            <a:off x="416230" y="3340712"/>
            <a:ext cx="5155895" cy="14619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950" i="1" dirty="0">
                <a:solidFill>
                  <a:srgbClr val="66666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Contribuição previdenciária de R$ 988,09 (R$ 121,58+R$ 115,36+R$ 174,17+R$ 576,99)</a:t>
            </a:r>
          </a:p>
        </p:txBody>
      </p:sp>
      <p:sp>
        <p:nvSpPr>
          <p:cNvPr id="20" name="Shape 17">
            <a:extLst>
              <a:ext uri="{FF2B5EF4-FFF2-40B4-BE49-F238E27FC236}">
                <a16:creationId xmlns:a16="http://schemas.microsoft.com/office/drawing/2014/main" id="{2BB241A2-11E2-D949-A9B4-2DCDF7FD04BA}"/>
              </a:ext>
            </a:extLst>
          </p:cNvPr>
          <p:cNvSpPr/>
          <p:nvPr/>
        </p:nvSpPr>
        <p:spPr>
          <a:xfrm>
            <a:off x="6100763" y="1843980"/>
            <a:ext cx="2500313" cy="1455539"/>
          </a:xfrm>
          <a:prstGeom prst="rect">
            <a:avLst/>
          </a:prstGeom>
          <a:solidFill>
            <a:srgbClr val="E6F0F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21" name="Shape 18">
            <a:extLst>
              <a:ext uri="{FF2B5EF4-FFF2-40B4-BE49-F238E27FC236}">
                <a16:creationId xmlns:a16="http://schemas.microsoft.com/office/drawing/2014/main" id="{BD35BB0D-1C4E-1BE3-051B-06A109914FC0}"/>
              </a:ext>
            </a:extLst>
          </p:cNvPr>
          <p:cNvSpPr/>
          <p:nvPr/>
        </p:nvSpPr>
        <p:spPr>
          <a:xfrm>
            <a:off x="6072188" y="1418034"/>
            <a:ext cx="57150" cy="1455539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22" name="Text 19">
            <a:extLst>
              <a:ext uri="{FF2B5EF4-FFF2-40B4-BE49-F238E27FC236}">
                <a16:creationId xmlns:a16="http://schemas.microsoft.com/office/drawing/2014/main" id="{5017C21C-36E3-4BCC-3DB2-50494AFA3D55}"/>
              </a:ext>
            </a:extLst>
          </p:cNvPr>
          <p:cNvSpPr/>
          <p:nvPr/>
        </p:nvSpPr>
        <p:spPr>
          <a:xfrm>
            <a:off x="6329363" y="2024791"/>
            <a:ext cx="2071688" cy="38219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1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Contribuição Máxima (Empregado)</a:t>
            </a:r>
            <a:endParaRPr lang="pt-BR" sz="1100" noProof="0" dirty="0"/>
          </a:p>
        </p:txBody>
      </p:sp>
      <p:sp>
        <p:nvSpPr>
          <p:cNvPr id="23" name="Text 20">
            <a:extLst>
              <a:ext uri="{FF2B5EF4-FFF2-40B4-BE49-F238E27FC236}">
                <a16:creationId xmlns:a16="http://schemas.microsoft.com/office/drawing/2014/main" id="{F6021CB4-15AF-4E1C-5AEC-5D392D64845B}"/>
              </a:ext>
            </a:extLst>
          </p:cNvPr>
          <p:cNvSpPr/>
          <p:nvPr/>
        </p:nvSpPr>
        <p:spPr>
          <a:xfrm>
            <a:off x="6329363" y="2530889"/>
            <a:ext cx="2071688" cy="3661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21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R$ 988,09</a:t>
            </a:r>
            <a:endParaRPr lang="pt-BR" sz="2100" noProof="0" dirty="0"/>
          </a:p>
        </p:txBody>
      </p:sp>
      <p:sp>
        <p:nvSpPr>
          <p:cNvPr id="24" name="Text 21">
            <a:extLst>
              <a:ext uri="{FF2B5EF4-FFF2-40B4-BE49-F238E27FC236}">
                <a16:creationId xmlns:a16="http://schemas.microsoft.com/office/drawing/2014/main" id="{116EC7E7-A5FF-DD4B-53A7-C46A49315C67}"/>
              </a:ext>
            </a:extLst>
          </p:cNvPr>
          <p:cNvSpPr/>
          <p:nvPr/>
        </p:nvSpPr>
        <p:spPr>
          <a:xfrm>
            <a:off x="6329363" y="3020913"/>
            <a:ext cx="2071688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9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Valor máximo mensal a ser descontado em folha em 2026.</a:t>
            </a:r>
            <a:endParaRPr lang="pt-BR" sz="950" noProof="0" dirty="0"/>
          </a:p>
        </p:txBody>
      </p:sp>
      <p:sp>
        <p:nvSpPr>
          <p:cNvPr id="26" name="Shape 23">
            <a:extLst>
              <a:ext uri="{FF2B5EF4-FFF2-40B4-BE49-F238E27FC236}">
                <a16:creationId xmlns:a16="http://schemas.microsoft.com/office/drawing/2014/main" id="{B4BCAB91-A560-CC9C-5ACE-59F5C595D249}"/>
              </a:ext>
            </a:extLst>
          </p:cNvPr>
          <p:cNvSpPr/>
          <p:nvPr/>
        </p:nvSpPr>
        <p:spPr>
          <a:xfrm>
            <a:off x="6072188" y="2873573"/>
            <a:ext cx="57150" cy="1455539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2779052C-260B-0CDD-11B6-FF8C68309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30" y="1537041"/>
            <a:ext cx="5324866" cy="130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70D4C-AB6C-C5B2-53AF-6E7FB1BEC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8526F963-A87C-0E3D-1141-7016087EF902}"/>
              </a:ext>
            </a:extLst>
          </p:cNvPr>
          <p:cNvSpPr/>
          <p:nvPr/>
        </p:nvSpPr>
        <p:spPr>
          <a:xfrm>
            <a:off x="0" y="0"/>
            <a:ext cx="9144000" cy="846534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B873D256-B07A-6996-4A88-7E9F3B3CCD29}"/>
              </a:ext>
            </a:extLst>
          </p:cNvPr>
          <p:cNvSpPr/>
          <p:nvPr/>
        </p:nvSpPr>
        <p:spPr>
          <a:xfrm>
            <a:off x="428625" y="285750"/>
            <a:ext cx="8715375" cy="35394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230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Contribuição dos Segurados Contribuintes Individuais</a:t>
            </a:r>
            <a:endParaRPr lang="pt-BR" sz="2300" noProof="0" dirty="0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4E7258B8-378D-1038-5ACA-0DAEB16221BE}"/>
              </a:ext>
            </a:extLst>
          </p:cNvPr>
          <p:cNvSpPr/>
          <p:nvPr/>
        </p:nvSpPr>
        <p:spPr>
          <a:xfrm>
            <a:off x="571500" y="1275159"/>
            <a:ext cx="3666809" cy="494705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DBAA67E0-1675-00BA-722D-FA31FB0E7BB3}"/>
              </a:ext>
            </a:extLst>
          </p:cNvPr>
          <p:cNvSpPr/>
          <p:nvPr/>
        </p:nvSpPr>
        <p:spPr>
          <a:xfrm>
            <a:off x="571500" y="1258465"/>
            <a:ext cx="3666809" cy="528093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Forma de prestação dos serviços</a:t>
            </a:r>
            <a:endParaRPr lang="pt-BR" sz="1200" noProof="0" dirty="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BC059436-A365-AB5C-94E2-09AD678CC5EA}"/>
              </a:ext>
            </a:extLst>
          </p:cNvPr>
          <p:cNvSpPr/>
          <p:nvPr/>
        </p:nvSpPr>
        <p:spPr>
          <a:xfrm>
            <a:off x="4238309" y="1275159"/>
            <a:ext cx="1333816" cy="494705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EB9CD217-8A69-D070-E0DD-15F2B101BDD5}"/>
              </a:ext>
            </a:extLst>
          </p:cNvPr>
          <p:cNvSpPr/>
          <p:nvPr/>
        </p:nvSpPr>
        <p:spPr>
          <a:xfrm>
            <a:off x="4238309" y="1275159"/>
            <a:ext cx="1333816" cy="494705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Alíquota</a:t>
            </a:r>
            <a:endParaRPr lang="pt-BR" sz="1200" noProof="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2814705C-3777-EEF2-C303-C56D192CA056}"/>
              </a:ext>
            </a:extLst>
          </p:cNvPr>
          <p:cNvSpPr/>
          <p:nvPr/>
        </p:nvSpPr>
        <p:spPr>
          <a:xfrm>
            <a:off x="557687" y="1656614"/>
            <a:ext cx="3666809" cy="920508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buNone/>
            </a:pPr>
            <a:r>
              <a:rPr lang="pt-BR" sz="1250" dirty="0">
                <a:solidFill>
                  <a:srgbClr val="333333"/>
                </a:solidFill>
                <a:latin typeface="Montserrat" pitchFamily="34" charset="0"/>
              </a:rPr>
              <a:t>Trabalha por conta própria ou para outras pessoas físicas, como uma diarista. </a:t>
            </a:r>
            <a:r>
              <a:rPr lang="pt-BR" sz="1250" noProof="0" dirty="0"/>
              <a:t>	</a:t>
            </a:r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60D5CEF2-FA60-283D-E230-E9831B147367}"/>
              </a:ext>
            </a:extLst>
          </p:cNvPr>
          <p:cNvSpPr/>
          <p:nvPr/>
        </p:nvSpPr>
        <p:spPr>
          <a:xfrm>
            <a:off x="4238309" y="1751109"/>
            <a:ext cx="1333816" cy="535788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buNone/>
            </a:pP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11% ou 20%</a:t>
            </a:r>
            <a:endParaRPr lang="pt-BR" sz="1250" noProof="0" dirty="0"/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D94F8DA4-90E3-3743-EF1E-34A4A177EE12}"/>
              </a:ext>
            </a:extLst>
          </p:cNvPr>
          <p:cNvSpPr/>
          <p:nvPr/>
        </p:nvSpPr>
        <p:spPr>
          <a:xfrm>
            <a:off x="571500" y="2268141"/>
            <a:ext cx="5000625" cy="501848"/>
          </a:xfrm>
          <a:prstGeom prst="rect">
            <a:avLst/>
          </a:prstGeom>
          <a:solidFill>
            <a:srgbClr val="F9FBFF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423B4A56-DCF5-4F1F-CD1B-72E8E87754C1}"/>
              </a:ext>
            </a:extLst>
          </p:cNvPr>
          <p:cNvSpPr/>
          <p:nvPr/>
        </p:nvSpPr>
        <p:spPr>
          <a:xfrm>
            <a:off x="571500" y="2251171"/>
            <a:ext cx="3666809" cy="535788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buNone/>
            </a:pPr>
            <a:r>
              <a:rPr lang="pt-BR" sz="1250" dirty="0">
                <a:solidFill>
                  <a:srgbClr val="333333"/>
                </a:solidFill>
                <a:latin typeface="Montserrat" pitchFamily="34" charset="0"/>
              </a:rPr>
              <a:t>Presta serviço para outras empresas</a:t>
            </a:r>
            <a:endParaRPr lang="pt-BR" sz="1250" noProof="0" dirty="0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B5C7E826-0DF7-0AA3-5FF4-7CE4DF39F54A}"/>
              </a:ext>
            </a:extLst>
          </p:cNvPr>
          <p:cNvSpPr/>
          <p:nvPr/>
        </p:nvSpPr>
        <p:spPr>
          <a:xfrm>
            <a:off x="4238309" y="2251171"/>
            <a:ext cx="1333816" cy="535788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buNone/>
            </a:pP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11%</a:t>
            </a:r>
            <a:endParaRPr lang="pt-BR" sz="1250" noProof="0" dirty="0"/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FF454070-713A-B9DC-CE02-D03E3216E290}"/>
              </a:ext>
            </a:extLst>
          </p:cNvPr>
          <p:cNvSpPr/>
          <p:nvPr/>
        </p:nvSpPr>
        <p:spPr>
          <a:xfrm>
            <a:off x="571500" y="2560659"/>
            <a:ext cx="3666809" cy="920508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buNone/>
            </a:pP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Presta serviço para entidades beneficentes de assistência social, isenta de contribuição patronal</a:t>
            </a:r>
            <a:endParaRPr lang="pt-BR" sz="1250" noProof="0" dirty="0"/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7EDE3FAF-82EF-5B5C-C1B9-C4550D0A66D1}"/>
              </a:ext>
            </a:extLst>
          </p:cNvPr>
          <p:cNvSpPr/>
          <p:nvPr/>
        </p:nvSpPr>
        <p:spPr>
          <a:xfrm>
            <a:off x="4238309" y="2753019"/>
            <a:ext cx="1333816" cy="535788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buNone/>
            </a:pP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20%</a:t>
            </a:r>
            <a:endParaRPr lang="pt-BR" sz="1250" noProof="0" dirty="0"/>
          </a:p>
        </p:txBody>
      </p:sp>
      <p:sp>
        <p:nvSpPr>
          <p:cNvPr id="16" name="Shape 13">
            <a:extLst>
              <a:ext uri="{FF2B5EF4-FFF2-40B4-BE49-F238E27FC236}">
                <a16:creationId xmlns:a16="http://schemas.microsoft.com/office/drawing/2014/main" id="{21C6EA05-5E67-4B34-BF5D-7C747B6276E7}"/>
              </a:ext>
            </a:extLst>
          </p:cNvPr>
          <p:cNvSpPr/>
          <p:nvPr/>
        </p:nvSpPr>
        <p:spPr>
          <a:xfrm>
            <a:off x="571500" y="3271838"/>
            <a:ext cx="5000625" cy="501848"/>
          </a:xfrm>
          <a:prstGeom prst="rect">
            <a:avLst/>
          </a:prstGeom>
          <a:solidFill>
            <a:srgbClr val="F9FBFF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7" name="Text 14">
            <a:extLst>
              <a:ext uri="{FF2B5EF4-FFF2-40B4-BE49-F238E27FC236}">
                <a16:creationId xmlns:a16="http://schemas.microsoft.com/office/drawing/2014/main" id="{E4884387-BE76-DC4B-F7FA-AD05E2386B4B}"/>
              </a:ext>
            </a:extLst>
          </p:cNvPr>
          <p:cNvSpPr/>
          <p:nvPr/>
        </p:nvSpPr>
        <p:spPr>
          <a:xfrm>
            <a:off x="571500" y="3254868"/>
            <a:ext cx="3666809" cy="535788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buNone/>
            </a:pP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Cooperativa </a:t>
            </a:r>
            <a:endParaRPr lang="pt-BR" sz="1250" noProof="0" dirty="0"/>
          </a:p>
        </p:txBody>
      </p:sp>
      <p:sp>
        <p:nvSpPr>
          <p:cNvPr id="18" name="Text 15">
            <a:extLst>
              <a:ext uri="{FF2B5EF4-FFF2-40B4-BE49-F238E27FC236}">
                <a16:creationId xmlns:a16="http://schemas.microsoft.com/office/drawing/2014/main" id="{C8FD1545-F392-E960-529D-122EC35D3B92}"/>
              </a:ext>
            </a:extLst>
          </p:cNvPr>
          <p:cNvSpPr/>
          <p:nvPr/>
        </p:nvSpPr>
        <p:spPr>
          <a:xfrm>
            <a:off x="4238309" y="3254868"/>
            <a:ext cx="1333816" cy="535788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buNone/>
            </a:pPr>
            <a:r>
              <a:rPr lang="pt-BR" sz="12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20% </a:t>
            </a:r>
            <a:endParaRPr lang="pt-BR" sz="1250" noProof="0" dirty="0"/>
          </a:p>
        </p:txBody>
      </p:sp>
      <p:sp>
        <p:nvSpPr>
          <p:cNvPr id="21" name="Shape 18">
            <a:extLst>
              <a:ext uri="{FF2B5EF4-FFF2-40B4-BE49-F238E27FC236}">
                <a16:creationId xmlns:a16="http://schemas.microsoft.com/office/drawing/2014/main" id="{B507C32A-B391-4230-BC83-0421C7C5E192}"/>
              </a:ext>
            </a:extLst>
          </p:cNvPr>
          <p:cNvSpPr/>
          <p:nvPr/>
        </p:nvSpPr>
        <p:spPr>
          <a:xfrm>
            <a:off x="6072188" y="1418034"/>
            <a:ext cx="57150" cy="1455539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26" name="Shape 23">
            <a:extLst>
              <a:ext uri="{FF2B5EF4-FFF2-40B4-BE49-F238E27FC236}">
                <a16:creationId xmlns:a16="http://schemas.microsoft.com/office/drawing/2014/main" id="{5AA1824E-00AE-BAF1-6610-557BCC4F1434}"/>
              </a:ext>
            </a:extLst>
          </p:cNvPr>
          <p:cNvSpPr/>
          <p:nvPr/>
        </p:nvSpPr>
        <p:spPr>
          <a:xfrm>
            <a:off x="6072188" y="2873573"/>
            <a:ext cx="57150" cy="1455539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9743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46534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" name="Text 1"/>
          <p:cNvSpPr/>
          <p:nvPr/>
        </p:nvSpPr>
        <p:spPr>
          <a:xfrm>
            <a:off x="428625" y="285750"/>
            <a:ext cx="8715375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2450" b="1" noProof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Causas do Recolhimento Excedente</a:t>
            </a:r>
            <a:endParaRPr lang="pt-BR" sz="2450" noProof="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439466"/>
            <a:ext cx="225028" cy="20002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03684" y="1418034"/>
            <a:ext cx="1927027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4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Múltiplos Vínculos</a:t>
            </a:r>
            <a:endParaRPr lang="pt-BR" sz="1400" noProof="0" dirty="0"/>
          </a:p>
        </p:txBody>
      </p:sp>
      <p:sp>
        <p:nvSpPr>
          <p:cNvPr id="7" name="Text 3"/>
          <p:cNvSpPr/>
          <p:nvPr/>
        </p:nvSpPr>
        <p:spPr>
          <a:xfrm>
            <a:off x="571500" y="1768078"/>
            <a:ext cx="3857625" cy="382191"/>
          </a:xfrm>
          <a:prstGeom prst="rect">
            <a:avLst/>
          </a:prstGeom>
          <a:noFill/>
          <a:ln/>
        </p:spPr>
        <p:txBody>
          <a:bodyPr wrap="square" lIns="255143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1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Médicos com vários plantões em diferentes hospitais (CLT, cooperativas).</a:t>
            </a:r>
            <a:endParaRPr lang="pt-BR" sz="1150" noProof="0" dirty="0"/>
          </a:p>
        </p:txBody>
      </p:sp>
      <p:sp>
        <p:nvSpPr>
          <p:cNvPr id="8" name="Text 4"/>
          <p:cNvSpPr/>
          <p:nvPr/>
        </p:nvSpPr>
        <p:spPr>
          <a:xfrm>
            <a:off x="571500" y="2257425"/>
            <a:ext cx="3857625" cy="382191"/>
          </a:xfrm>
          <a:prstGeom prst="rect">
            <a:avLst/>
          </a:prstGeom>
          <a:noFill/>
          <a:ln/>
        </p:spPr>
        <p:txBody>
          <a:bodyPr wrap="square" lIns="255143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1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Profissionais da saúde com acúmulo de cargos públicos e privados.</a:t>
            </a:r>
            <a:endParaRPr lang="pt-BR" sz="1150" noProof="0" dirty="0"/>
          </a:p>
        </p:txBody>
      </p:sp>
      <p:sp>
        <p:nvSpPr>
          <p:cNvPr id="9" name="Text 5"/>
          <p:cNvSpPr/>
          <p:nvPr/>
        </p:nvSpPr>
        <p:spPr>
          <a:xfrm>
            <a:off x="571500" y="1768078"/>
            <a:ext cx="57150" cy="191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1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•</a:t>
            </a:r>
            <a:endParaRPr lang="pt-BR" sz="1100" noProof="0" dirty="0"/>
          </a:p>
        </p:txBody>
      </p:sp>
      <p:sp>
        <p:nvSpPr>
          <p:cNvPr id="10" name="Text 6"/>
          <p:cNvSpPr/>
          <p:nvPr/>
        </p:nvSpPr>
        <p:spPr>
          <a:xfrm>
            <a:off x="571500" y="2257425"/>
            <a:ext cx="57150" cy="191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1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•</a:t>
            </a:r>
            <a:endParaRPr lang="pt-BR" sz="1100" noProof="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5" y="1439466"/>
            <a:ext cx="200025" cy="200025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5022056" y="1418034"/>
            <a:ext cx="2757488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4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Atividades Concomitantes</a:t>
            </a:r>
            <a:endParaRPr lang="pt-BR" sz="1400" noProof="0" dirty="0"/>
          </a:p>
        </p:txBody>
      </p:sp>
      <p:sp>
        <p:nvSpPr>
          <p:cNvPr id="13" name="Text 8"/>
          <p:cNvSpPr/>
          <p:nvPr/>
        </p:nvSpPr>
        <p:spPr>
          <a:xfrm>
            <a:off x="4714875" y="1768078"/>
            <a:ext cx="3857625" cy="382191"/>
          </a:xfrm>
          <a:prstGeom prst="rect">
            <a:avLst/>
          </a:prstGeom>
          <a:noFill/>
          <a:ln/>
        </p:spPr>
        <p:txBody>
          <a:bodyPr wrap="square" lIns="255143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1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Profissional que atua como CLT e também como Autônomo.</a:t>
            </a:r>
            <a:endParaRPr lang="pt-BR" sz="1150" noProof="0" dirty="0"/>
          </a:p>
        </p:txBody>
      </p:sp>
      <p:sp>
        <p:nvSpPr>
          <p:cNvPr id="14" name="Text 9"/>
          <p:cNvSpPr/>
          <p:nvPr/>
        </p:nvSpPr>
        <p:spPr>
          <a:xfrm>
            <a:off x="4714875" y="2257425"/>
            <a:ext cx="3857625" cy="382191"/>
          </a:xfrm>
          <a:prstGeom prst="rect">
            <a:avLst/>
          </a:prstGeom>
          <a:noFill/>
          <a:ln/>
        </p:spPr>
        <p:txBody>
          <a:bodyPr wrap="square" lIns="255143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1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Recebimento de Pró-labore em mais de uma empresa (Sócios).</a:t>
            </a:r>
            <a:endParaRPr lang="pt-BR" sz="1150" noProof="0" dirty="0"/>
          </a:p>
        </p:txBody>
      </p:sp>
      <p:sp>
        <p:nvSpPr>
          <p:cNvPr id="15" name="Shape 10"/>
          <p:cNvSpPr/>
          <p:nvPr/>
        </p:nvSpPr>
        <p:spPr>
          <a:xfrm>
            <a:off x="571500" y="3175397"/>
            <a:ext cx="8001000" cy="846534"/>
          </a:xfrm>
          <a:prstGeom prst="rect">
            <a:avLst/>
          </a:prstGeom>
          <a:solidFill>
            <a:srgbClr val="E6F0F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6" name="Shape 11"/>
          <p:cNvSpPr/>
          <p:nvPr/>
        </p:nvSpPr>
        <p:spPr>
          <a:xfrm>
            <a:off x="571500" y="3175397"/>
            <a:ext cx="57150" cy="846534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7" name="Text 12"/>
          <p:cNvSpPr/>
          <p:nvPr/>
        </p:nvSpPr>
        <p:spPr>
          <a:xfrm>
            <a:off x="4714875" y="1768078"/>
            <a:ext cx="57150" cy="191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1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•</a:t>
            </a:r>
            <a:endParaRPr lang="pt-BR" sz="1100" noProof="0" dirty="0"/>
          </a:p>
        </p:txBody>
      </p:sp>
      <p:sp>
        <p:nvSpPr>
          <p:cNvPr id="18" name="Text 13"/>
          <p:cNvSpPr/>
          <p:nvPr/>
        </p:nvSpPr>
        <p:spPr>
          <a:xfrm>
            <a:off x="4714875" y="2257425"/>
            <a:ext cx="57150" cy="1910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100" b="1" noProof="0" dirty="0">
                <a:solidFill>
                  <a:srgbClr val="00509E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•</a:t>
            </a:r>
            <a:endParaRPr lang="pt-BR" sz="1100" noProof="0" dirty="0"/>
          </a:p>
        </p:txBody>
      </p:sp>
      <p:sp>
        <p:nvSpPr>
          <p:cNvPr id="19" name="Text 14"/>
          <p:cNvSpPr/>
          <p:nvPr/>
        </p:nvSpPr>
        <p:spPr>
          <a:xfrm>
            <a:off x="857250" y="3389709"/>
            <a:ext cx="7429500" cy="417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pt-BR" sz="12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A principal causa é a falta de comunicação: as fontes pagadoras desconhecem os outros rendimentos do segurado e retêm o INSS de forma isolada.</a:t>
            </a:r>
            <a:endParaRPr lang="pt-BR" sz="1200" noProof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7060B-9230-E1A0-77F0-353B37D3F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000C196C-8ED5-F057-5330-66FAD72B4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75722"/>
          </a:xfrm>
          <a:prstGeom prst="rect">
            <a:avLst/>
          </a:prstGeom>
        </p:spPr>
      </p:pic>
      <p:sp>
        <p:nvSpPr>
          <p:cNvPr id="3" name="Shape 0">
            <a:extLst>
              <a:ext uri="{FF2B5EF4-FFF2-40B4-BE49-F238E27FC236}">
                <a16:creationId xmlns:a16="http://schemas.microsoft.com/office/drawing/2014/main" id="{A96111E8-C266-3A08-493C-AB041093308C}"/>
              </a:ext>
            </a:extLst>
          </p:cNvPr>
          <p:cNvSpPr/>
          <p:nvPr/>
        </p:nvSpPr>
        <p:spPr>
          <a:xfrm>
            <a:off x="0" y="0"/>
            <a:ext cx="9144000" cy="846534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A8055845-7F00-A8CB-80AA-75AF3C7A7C0B}"/>
              </a:ext>
            </a:extLst>
          </p:cNvPr>
          <p:cNvSpPr/>
          <p:nvPr/>
        </p:nvSpPr>
        <p:spPr>
          <a:xfrm>
            <a:off x="428625" y="285750"/>
            <a:ext cx="8715375" cy="3770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2450" b="1" dirty="0">
                <a:solidFill>
                  <a:srgbClr val="FFFFFF"/>
                </a:solidFill>
                <a:latin typeface="Montserrat Bold" pitchFamily="34" charset="0"/>
              </a:rPr>
              <a:t>Profissionais/clientes com maior risco</a:t>
            </a:r>
            <a:endParaRPr lang="pt-BR" sz="2450" noProof="0" dirty="0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221B4521-821B-5595-9987-9482463BFB53}"/>
              </a:ext>
            </a:extLst>
          </p:cNvPr>
          <p:cNvSpPr/>
          <p:nvPr/>
        </p:nvSpPr>
        <p:spPr>
          <a:xfrm>
            <a:off x="428625" y="1203722"/>
            <a:ext cx="4000500" cy="1571625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8D98C903-8936-FB22-9D65-75DE8BA826C4}"/>
              </a:ext>
            </a:extLst>
          </p:cNvPr>
          <p:cNvSpPr/>
          <p:nvPr/>
        </p:nvSpPr>
        <p:spPr>
          <a:xfrm>
            <a:off x="428625" y="1203722"/>
            <a:ext cx="4000500" cy="35719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341A05B1-59AB-37D0-817F-506CF62D15E2}"/>
              </a:ext>
            </a:extLst>
          </p:cNvPr>
          <p:cNvSpPr/>
          <p:nvPr/>
        </p:nvSpPr>
        <p:spPr>
          <a:xfrm>
            <a:off x="903684" y="1389459"/>
            <a:ext cx="2775120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Profissionais da área da saúde</a:t>
            </a:r>
            <a:endParaRPr lang="pt-BR" sz="1200" noProof="0" dirty="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6E7BD594-81C9-C9BA-2FB5-0EB0D1604459}"/>
              </a:ext>
            </a:extLst>
          </p:cNvPr>
          <p:cNvSpPr/>
          <p:nvPr/>
        </p:nvSpPr>
        <p:spPr>
          <a:xfrm>
            <a:off x="642938" y="1734145"/>
            <a:ext cx="3571875" cy="1804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pt-BR" sz="10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Médicos, enfermeiros, dentistas, psicólogos etc. </a:t>
            </a:r>
            <a:endParaRPr lang="pt-BR" sz="1050" noProof="0" dirty="0"/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2C0DB0CE-2061-77ED-CFBA-DF5769FE0CC3}"/>
              </a:ext>
            </a:extLst>
          </p:cNvPr>
          <p:cNvSpPr/>
          <p:nvPr/>
        </p:nvSpPr>
        <p:spPr>
          <a:xfrm>
            <a:off x="4714875" y="1203722"/>
            <a:ext cx="4000500" cy="1571625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921CB465-9EEA-0423-5A01-A4ED6F7142BC}"/>
              </a:ext>
            </a:extLst>
          </p:cNvPr>
          <p:cNvSpPr/>
          <p:nvPr/>
        </p:nvSpPr>
        <p:spPr>
          <a:xfrm>
            <a:off x="4714875" y="1203722"/>
            <a:ext cx="4000500" cy="35719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7B69FFF7-6C9C-A1FB-79BF-C97D1B169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88" y="1436787"/>
            <a:ext cx="150019" cy="171450"/>
          </a:xfrm>
          <a:prstGeom prst="rect">
            <a:avLst/>
          </a:prstGeom>
        </p:spPr>
      </p:pic>
      <p:sp>
        <p:nvSpPr>
          <p:cNvPr id="13" name="Text 8">
            <a:extLst>
              <a:ext uri="{FF2B5EF4-FFF2-40B4-BE49-F238E27FC236}">
                <a16:creationId xmlns:a16="http://schemas.microsoft.com/office/drawing/2014/main" id="{6CCFEEC2-2497-ED76-861B-BD4A31A4AD4C}"/>
              </a:ext>
            </a:extLst>
          </p:cNvPr>
          <p:cNvSpPr/>
          <p:nvPr/>
        </p:nvSpPr>
        <p:spPr>
          <a:xfrm>
            <a:off x="5186363" y="1418034"/>
            <a:ext cx="945772" cy="18466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Professores</a:t>
            </a:r>
            <a:endParaRPr lang="pt-BR" sz="1200" noProof="0" dirty="0"/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DF1D5951-55FA-F231-764E-ED77C1FB682F}"/>
              </a:ext>
            </a:extLst>
          </p:cNvPr>
          <p:cNvSpPr/>
          <p:nvPr/>
        </p:nvSpPr>
        <p:spPr>
          <a:xfrm>
            <a:off x="4929188" y="1734145"/>
            <a:ext cx="3571875" cy="18094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endParaRPr lang="pt-BR" sz="1050" noProof="0" dirty="0"/>
          </a:p>
        </p:txBody>
      </p:sp>
      <p:sp>
        <p:nvSpPr>
          <p:cNvPr id="15" name="Shape 10">
            <a:extLst>
              <a:ext uri="{FF2B5EF4-FFF2-40B4-BE49-F238E27FC236}">
                <a16:creationId xmlns:a16="http://schemas.microsoft.com/office/drawing/2014/main" id="{BF91212F-CBB9-C520-C43B-1779D57B5B08}"/>
              </a:ext>
            </a:extLst>
          </p:cNvPr>
          <p:cNvSpPr/>
          <p:nvPr/>
        </p:nvSpPr>
        <p:spPr>
          <a:xfrm>
            <a:off x="428625" y="3061097"/>
            <a:ext cx="4000500" cy="1571625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6" name="Shape 11">
            <a:extLst>
              <a:ext uri="{FF2B5EF4-FFF2-40B4-BE49-F238E27FC236}">
                <a16:creationId xmlns:a16="http://schemas.microsoft.com/office/drawing/2014/main" id="{00AFD448-0C0D-5B13-CC55-2277C9C741B8}"/>
              </a:ext>
            </a:extLst>
          </p:cNvPr>
          <p:cNvSpPr/>
          <p:nvPr/>
        </p:nvSpPr>
        <p:spPr>
          <a:xfrm>
            <a:off x="428625" y="3061097"/>
            <a:ext cx="4000500" cy="35719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18" name="Text 12">
            <a:extLst>
              <a:ext uri="{FF2B5EF4-FFF2-40B4-BE49-F238E27FC236}">
                <a16:creationId xmlns:a16="http://schemas.microsoft.com/office/drawing/2014/main" id="{4B80C9CC-00FE-45A7-8BDF-6C358C8540F7}"/>
              </a:ext>
            </a:extLst>
          </p:cNvPr>
          <p:cNvSpPr/>
          <p:nvPr/>
        </p:nvSpPr>
        <p:spPr>
          <a:xfrm>
            <a:off x="806485" y="3246834"/>
            <a:ext cx="932948" cy="18466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Contadores</a:t>
            </a:r>
            <a:endParaRPr lang="pt-BR" sz="1200" noProof="0" dirty="0"/>
          </a:p>
        </p:txBody>
      </p:sp>
      <p:sp>
        <p:nvSpPr>
          <p:cNvPr id="19" name="Text 13">
            <a:extLst>
              <a:ext uri="{FF2B5EF4-FFF2-40B4-BE49-F238E27FC236}">
                <a16:creationId xmlns:a16="http://schemas.microsoft.com/office/drawing/2014/main" id="{C2F86F71-2DDC-91D3-11D6-91D60EFE598A}"/>
              </a:ext>
            </a:extLst>
          </p:cNvPr>
          <p:cNvSpPr/>
          <p:nvPr/>
        </p:nvSpPr>
        <p:spPr>
          <a:xfrm>
            <a:off x="642938" y="3591520"/>
            <a:ext cx="3571875" cy="1804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pt-BR" sz="10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pt-BR" sz="1050" noProof="0" dirty="0"/>
          </a:p>
        </p:txBody>
      </p:sp>
      <p:sp>
        <p:nvSpPr>
          <p:cNvPr id="20" name="Shape 14">
            <a:extLst>
              <a:ext uri="{FF2B5EF4-FFF2-40B4-BE49-F238E27FC236}">
                <a16:creationId xmlns:a16="http://schemas.microsoft.com/office/drawing/2014/main" id="{E1C05436-A2F3-F7AF-0BFF-B991FA5C6AE3}"/>
              </a:ext>
            </a:extLst>
          </p:cNvPr>
          <p:cNvSpPr/>
          <p:nvPr/>
        </p:nvSpPr>
        <p:spPr>
          <a:xfrm>
            <a:off x="4714875" y="3061097"/>
            <a:ext cx="4000500" cy="1571625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21" name="Shape 15">
            <a:extLst>
              <a:ext uri="{FF2B5EF4-FFF2-40B4-BE49-F238E27FC236}">
                <a16:creationId xmlns:a16="http://schemas.microsoft.com/office/drawing/2014/main" id="{719D6D0A-68D2-F77B-7B45-3AB6884F58DE}"/>
              </a:ext>
            </a:extLst>
          </p:cNvPr>
          <p:cNvSpPr/>
          <p:nvPr/>
        </p:nvSpPr>
        <p:spPr>
          <a:xfrm>
            <a:off x="4714875" y="3061097"/>
            <a:ext cx="4000500" cy="35719"/>
          </a:xfrm>
          <a:prstGeom prst="rect">
            <a:avLst/>
          </a:prstGeom>
          <a:solidFill>
            <a:srgbClr val="00509E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23" name="Text 16">
            <a:extLst>
              <a:ext uri="{FF2B5EF4-FFF2-40B4-BE49-F238E27FC236}">
                <a16:creationId xmlns:a16="http://schemas.microsoft.com/office/drawing/2014/main" id="{CB944688-9DF2-A932-078F-30C6A05497CE}"/>
              </a:ext>
            </a:extLst>
          </p:cNvPr>
          <p:cNvSpPr/>
          <p:nvPr/>
        </p:nvSpPr>
        <p:spPr>
          <a:xfrm>
            <a:off x="5207794" y="3275409"/>
            <a:ext cx="650819" cy="18466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200" b="1" noProof="0" dirty="0">
                <a:solidFill>
                  <a:srgbClr val="003366"/>
                </a:solidFill>
                <a:latin typeface="Montserrat Bold" pitchFamily="34" charset="0"/>
              </a:rPr>
              <a:t>E mais...</a:t>
            </a:r>
            <a:endParaRPr lang="pt-BR" sz="1200" noProof="0" dirty="0"/>
          </a:p>
        </p:txBody>
      </p:sp>
      <p:sp>
        <p:nvSpPr>
          <p:cNvPr id="24" name="Text 17">
            <a:extLst>
              <a:ext uri="{FF2B5EF4-FFF2-40B4-BE49-F238E27FC236}">
                <a16:creationId xmlns:a16="http://schemas.microsoft.com/office/drawing/2014/main" id="{A399838B-BE15-E4D8-714D-F4ADD1262CBB}"/>
              </a:ext>
            </a:extLst>
          </p:cNvPr>
          <p:cNvSpPr/>
          <p:nvPr/>
        </p:nvSpPr>
        <p:spPr>
          <a:xfrm>
            <a:off x="4929188" y="3591520"/>
            <a:ext cx="3571875" cy="1804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pt-BR" sz="1050" noProof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Jornalistas, advogados, engenheiros</a:t>
            </a:r>
            <a:endParaRPr lang="pt-BR" sz="1050" noProof="0" dirty="0"/>
          </a:p>
        </p:txBody>
      </p:sp>
      <p:sp>
        <p:nvSpPr>
          <p:cNvPr id="25" name="Shape 18">
            <a:extLst>
              <a:ext uri="{FF2B5EF4-FFF2-40B4-BE49-F238E27FC236}">
                <a16:creationId xmlns:a16="http://schemas.microsoft.com/office/drawing/2014/main" id="{03852B4E-39EC-B984-4254-D45FC5DD0930}"/>
              </a:ext>
            </a:extLst>
          </p:cNvPr>
          <p:cNvSpPr/>
          <p:nvPr/>
        </p:nvSpPr>
        <p:spPr>
          <a:xfrm>
            <a:off x="428625" y="5061347"/>
            <a:ext cx="8286750" cy="714375"/>
          </a:xfrm>
          <a:prstGeom prst="rect">
            <a:avLst/>
          </a:prstGeom>
          <a:solidFill>
            <a:srgbClr val="E6F0FA"/>
          </a:solidFill>
          <a:ln/>
        </p:spPr>
        <p:txBody>
          <a:bodyPr/>
          <a:lstStyle/>
          <a:p>
            <a:endParaRPr lang="pt-BR" noProof="0" dirty="0"/>
          </a:p>
        </p:txBody>
      </p:sp>
      <p:sp>
        <p:nvSpPr>
          <p:cNvPr id="26" name="Shape 19">
            <a:extLst>
              <a:ext uri="{FF2B5EF4-FFF2-40B4-BE49-F238E27FC236}">
                <a16:creationId xmlns:a16="http://schemas.microsoft.com/office/drawing/2014/main" id="{FC1856F5-4930-F5BB-761D-6E4D3A4CD657}"/>
              </a:ext>
            </a:extLst>
          </p:cNvPr>
          <p:cNvSpPr/>
          <p:nvPr/>
        </p:nvSpPr>
        <p:spPr>
          <a:xfrm>
            <a:off x="428625" y="5061347"/>
            <a:ext cx="71438" cy="714375"/>
          </a:xfrm>
          <a:prstGeom prst="rect">
            <a:avLst/>
          </a:prstGeom>
          <a:solidFill>
            <a:srgbClr val="003366"/>
          </a:solidFill>
          <a:ln/>
        </p:spPr>
        <p:txBody>
          <a:bodyPr/>
          <a:lstStyle/>
          <a:p>
            <a:endParaRPr lang="pt-BR" noProof="0" dirty="0"/>
          </a:p>
        </p:txBody>
      </p:sp>
      <p:pic>
        <p:nvPicPr>
          <p:cNvPr id="27" name="Image 5" descr="preencoded.png">
            <a:extLst>
              <a:ext uri="{FF2B5EF4-FFF2-40B4-BE49-F238E27FC236}">
                <a16:creationId xmlns:a16="http://schemas.microsoft.com/office/drawing/2014/main" id="{7EF5E40E-0CEE-0A84-41A5-730551E4D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50" y="5225653"/>
            <a:ext cx="157163" cy="157163"/>
          </a:xfrm>
          <a:prstGeom prst="rect">
            <a:avLst/>
          </a:prstGeom>
        </p:spPr>
      </p:pic>
      <p:sp>
        <p:nvSpPr>
          <p:cNvPr id="28" name="Text 20">
            <a:extLst>
              <a:ext uri="{FF2B5EF4-FFF2-40B4-BE49-F238E27FC236}">
                <a16:creationId xmlns:a16="http://schemas.microsoft.com/office/drawing/2014/main" id="{8DB7E6B5-6399-402C-3812-0372A8537100}"/>
              </a:ext>
            </a:extLst>
          </p:cNvPr>
          <p:cNvSpPr/>
          <p:nvPr/>
        </p:nvSpPr>
        <p:spPr>
          <a:xfrm>
            <a:off x="903684" y="5239941"/>
            <a:ext cx="7216973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pt-BR" sz="1100" b="1" noProof="0" dirty="0">
                <a:solidFill>
                  <a:srgbClr val="003366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IMPORTANTE: Qualquer profissional pode ter contribuições a maior</a:t>
            </a:r>
            <a:endParaRPr lang="pt-BR" sz="1100" noProof="0" dirty="0"/>
          </a:p>
        </p:txBody>
      </p:sp>
      <p:pic>
        <p:nvPicPr>
          <p:cNvPr id="30" name="Image 2" descr="preencoded.png">
            <a:extLst>
              <a:ext uri="{FF2B5EF4-FFF2-40B4-BE49-F238E27FC236}">
                <a16:creationId xmlns:a16="http://schemas.microsoft.com/office/drawing/2014/main" id="{2DE37042-5061-9744-55C6-A52728E43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09" y="1365350"/>
            <a:ext cx="150019" cy="171450"/>
          </a:xfrm>
          <a:prstGeom prst="rect">
            <a:avLst/>
          </a:prstGeom>
        </p:spPr>
      </p:pic>
      <p:pic>
        <p:nvPicPr>
          <p:cNvPr id="31" name="Image 2" descr="preencoded.png">
            <a:extLst>
              <a:ext uri="{FF2B5EF4-FFF2-40B4-BE49-F238E27FC236}">
                <a16:creationId xmlns:a16="http://schemas.microsoft.com/office/drawing/2014/main" id="{826412E0-5A9E-8603-A7F8-DC19FED6C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776" y="3266479"/>
            <a:ext cx="150019" cy="171450"/>
          </a:xfrm>
          <a:prstGeom prst="rect">
            <a:avLst/>
          </a:prstGeom>
        </p:spPr>
      </p:pic>
      <p:pic>
        <p:nvPicPr>
          <p:cNvPr id="32" name="Image 2" descr="preencoded.png">
            <a:extLst>
              <a:ext uri="{FF2B5EF4-FFF2-40B4-BE49-F238E27FC236}">
                <a16:creationId xmlns:a16="http://schemas.microsoft.com/office/drawing/2014/main" id="{003541C2-517A-14B4-F025-3EF2A729E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13" y="3236198"/>
            <a:ext cx="150019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59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1690</Words>
  <Application>Microsoft Office PowerPoint</Application>
  <PresentationFormat>Apresentação na tela (16:9)</PresentationFormat>
  <Paragraphs>231</Paragraphs>
  <Slides>30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Calibri</vt:lpstr>
      <vt:lpstr>Montserrat</vt:lpstr>
      <vt:lpstr>Montserrat Bold</vt:lpstr>
      <vt:lpstr>Office Theme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Walleska Queiroz</cp:lastModifiedBy>
  <cp:revision>7</cp:revision>
  <dcterms:created xsi:type="dcterms:W3CDTF">2026-05-18T16:09:20Z</dcterms:created>
  <dcterms:modified xsi:type="dcterms:W3CDTF">2026-05-20T19:12:04Z</dcterms:modified>
</cp:coreProperties>
</file>