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03"/>
  </p:notesMasterIdLst>
  <p:sldIdLst>
    <p:sldId id="256" r:id="rId2"/>
    <p:sldId id="257" r:id="rId3"/>
    <p:sldId id="258" r:id="rId4"/>
    <p:sldId id="263" r:id="rId5"/>
    <p:sldId id="264" r:id="rId6"/>
    <p:sldId id="298" r:id="rId7"/>
    <p:sldId id="775" r:id="rId8"/>
    <p:sldId id="777" r:id="rId9"/>
    <p:sldId id="778" r:id="rId10"/>
    <p:sldId id="780" r:id="rId11"/>
    <p:sldId id="781" r:id="rId12"/>
    <p:sldId id="782" r:id="rId13"/>
    <p:sldId id="838" r:id="rId14"/>
    <p:sldId id="839" r:id="rId15"/>
    <p:sldId id="840" r:id="rId16"/>
    <p:sldId id="841" r:id="rId17"/>
    <p:sldId id="842" r:id="rId18"/>
    <p:sldId id="843" r:id="rId19"/>
    <p:sldId id="844" r:id="rId20"/>
    <p:sldId id="869" r:id="rId21"/>
    <p:sldId id="870" r:id="rId22"/>
    <p:sldId id="871" r:id="rId23"/>
    <p:sldId id="872" r:id="rId24"/>
    <p:sldId id="873" r:id="rId25"/>
    <p:sldId id="874" r:id="rId26"/>
    <p:sldId id="875" r:id="rId27"/>
    <p:sldId id="876" r:id="rId28"/>
    <p:sldId id="760" r:id="rId29"/>
    <p:sldId id="762" r:id="rId30"/>
    <p:sldId id="854" r:id="rId31"/>
    <p:sldId id="792" r:id="rId32"/>
    <p:sldId id="830" r:id="rId33"/>
    <p:sldId id="856" r:id="rId34"/>
    <p:sldId id="857" r:id="rId35"/>
    <p:sldId id="858" r:id="rId36"/>
    <p:sldId id="859" r:id="rId37"/>
    <p:sldId id="860" r:id="rId38"/>
    <p:sldId id="861" r:id="rId39"/>
    <p:sldId id="863" r:id="rId40"/>
    <p:sldId id="831" r:id="rId41"/>
    <p:sldId id="832" r:id="rId42"/>
    <p:sldId id="833" r:id="rId43"/>
    <p:sldId id="834" r:id="rId44"/>
    <p:sldId id="849" r:id="rId45"/>
    <p:sldId id="835" r:id="rId46"/>
    <p:sldId id="791" r:id="rId47"/>
    <p:sldId id="852" r:id="rId48"/>
    <p:sldId id="862" r:id="rId49"/>
    <p:sldId id="853" r:id="rId50"/>
    <p:sldId id="847" r:id="rId51"/>
    <p:sldId id="766" r:id="rId52"/>
    <p:sldId id="765" r:id="rId53"/>
    <p:sldId id="767" r:id="rId54"/>
    <p:sldId id="768" r:id="rId55"/>
    <p:sldId id="769" r:id="rId56"/>
    <p:sldId id="836" r:id="rId57"/>
    <p:sldId id="837" r:id="rId58"/>
    <p:sldId id="887" r:id="rId59"/>
    <p:sldId id="888" r:id="rId60"/>
    <p:sldId id="889" r:id="rId61"/>
    <p:sldId id="772" r:id="rId62"/>
    <p:sldId id="894" r:id="rId63"/>
    <p:sldId id="262" r:id="rId64"/>
    <p:sldId id="896" r:id="rId65"/>
    <p:sldId id="265" r:id="rId66"/>
    <p:sldId id="898" r:id="rId67"/>
    <p:sldId id="897" r:id="rId68"/>
    <p:sldId id="893" r:id="rId69"/>
    <p:sldId id="770" r:id="rId70"/>
    <p:sldId id="881" r:id="rId71"/>
    <p:sldId id="882" r:id="rId72"/>
    <p:sldId id="883" r:id="rId73"/>
    <p:sldId id="884" r:id="rId74"/>
    <p:sldId id="885" r:id="rId75"/>
    <p:sldId id="771" r:id="rId76"/>
    <p:sldId id="886" r:id="rId77"/>
    <p:sldId id="783" r:id="rId78"/>
    <p:sldId id="890" r:id="rId79"/>
    <p:sldId id="891" r:id="rId80"/>
    <p:sldId id="892" r:id="rId81"/>
    <p:sldId id="899" r:id="rId82"/>
    <p:sldId id="785" r:id="rId83"/>
    <p:sldId id="903" r:id="rId84"/>
    <p:sldId id="905" r:id="rId85"/>
    <p:sldId id="906" r:id="rId86"/>
    <p:sldId id="907" r:id="rId87"/>
    <p:sldId id="909" r:id="rId88"/>
    <p:sldId id="910" r:id="rId89"/>
    <p:sldId id="912" r:id="rId90"/>
    <p:sldId id="917" r:id="rId91"/>
    <p:sldId id="918" r:id="rId92"/>
    <p:sldId id="919" r:id="rId93"/>
    <p:sldId id="922" r:id="rId94"/>
    <p:sldId id="921" r:id="rId95"/>
    <p:sldId id="920" r:id="rId96"/>
    <p:sldId id="789" r:id="rId97"/>
    <p:sldId id="790" r:id="rId98"/>
    <p:sldId id="878" r:id="rId99"/>
    <p:sldId id="877" r:id="rId100"/>
    <p:sldId id="285" r:id="rId101"/>
    <p:sldId id="261" r:id="rId102"/>
  </p:sldIdLst>
  <p:sldSz cx="18288000" cy="10287000"/>
  <p:notesSz cx="6858000" cy="9144000"/>
  <p:embeddedFontLst>
    <p:embeddedFont>
      <p:font typeface="Cambria" panose="02040503050406030204" pitchFamily="18" charset="0"/>
      <p:regular r:id="rId104"/>
      <p:bold r:id="rId105"/>
      <p:italic r:id="rId106"/>
      <p:boldItalic r:id="rId107"/>
    </p:embeddedFont>
    <p:embeddedFont>
      <p:font typeface="Inter" panose="02000503000000020004" pitchFamily="2" charset="0"/>
      <p:regular r:id="rId108"/>
      <p:bold r:id="rId109"/>
      <p:italic r:id="rId110"/>
      <p:boldItalic r:id="rId111"/>
    </p:embeddedFont>
    <p:embeddedFont>
      <p:font typeface="Inter ExtraBold" panose="02000503000000020004" pitchFamily="2" charset="0"/>
      <p:bold r:id="rId112"/>
      <p:boldItalic r:id="rId113"/>
    </p:embeddedFont>
    <p:embeddedFont>
      <p:font typeface="Inter Medium" panose="02000503000000020004" pitchFamily="2" charset="0"/>
      <p:regular r:id="rId114"/>
      <p:italic r:id="rId115"/>
    </p:embeddedFont>
    <p:embeddedFont>
      <p:font typeface="Inter SemiBold" panose="02000503000000020004" pitchFamily="2" charset="0"/>
      <p:bold r:id="rId116"/>
      <p:boldItalic r:id="rId117"/>
    </p:embeddedFont>
    <p:embeddedFont>
      <p:font typeface="Montserrat" panose="00000500000000000000" pitchFamily="2" charset="0"/>
      <p:regular r:id="rId118"/>
      <p:bold r:id="rId119"/>
      <p:italic r:id="rId120"/>
      <p:boldItalic r:id="rId121"/>
    </p:embeddedFont>
    <p:embeddedFont>
      <p:font typeface="Montserrat Bold" panose="00000800000000000000" charset="0"/>
      <p:bold r:id="rId122"/>
    </p:embeddedFont>
    <p:embeddedFont>
      <p:font typeface="Open Sans" panose="020B0606030504020204" pitchFamily="34" charset="0"/>
      <p:regular r:id="rId123"/>
      <p:bold r:id="rId124"/>
      <p:italic r:id="rId125"/>
      <p:boldItalic r:id="rId126"/>
    </p:embeddedFont>
    <p:embeddedFont>
      <p:font typeface="Roboto" panose="02000000000000000000" pitchFamily="2" charset="0"/>
      <p:regular r:id="rId127"/>
      <p:bold r:id="rId128"/>
      <p:italic r:id="rId129"/>
      <p:boldItalic r:id="rId130"/>
    </p:embeddedFont>
    <p:embeddedFont>
      <p:font typeface="Roboto Mono" panose="00000009000000000000" pitchFamily="49" charset="0"/>
      <p:regular r:id="rId131"/>
      <p:bold r:id="rId132"/>
      <p:italic r:id="rId133"/>
      <p:boldItalic r:id="rId1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35" roundtripDataSignature="AMtx7miIPZA8mifFw8Uj6HxcpFZ2lr8D9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1639"/>
    <a:srgbClr val="D5AF37"/>
    <a:srgbClr val="D904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3" d="100"/>
          <a:sy n="43" d="100"/>
        </p:scale>
        <p:origin x="936" y="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font" Target="fonts/font14.fntdata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font" Target="fonts/font4.fntdata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font" Target="fonts/font20.fntdata"/><Relationship Id="rId128" Type="http://schemas.openxmlformats.org/officeDocument/2006/relationships/font" Target="fonts/font25.fntdata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font" Target="fonts/font10.fntdata"/><Relationship Id="rId118" Type="http://schemas.openxmlformats.org/officeDocument/2006/relationships/font" Target="fonts/font15.fntdata"/><Relationship Id="rId134" Type="http://schemas.openxmlformats.org/officeDocument/2006/relationships/font" Target="fonts/font31.fntdata"/><Relationship Id="rId139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notesMaster" Target="notesMasters/notesMaster1.xml"/><Relationship Id="rId108" Type="http://schemas.openxmlformats.org/officeDocument/2006/relationships/font" Target="fonts/font5.fntdata"/><Relationship Id="rId124" Type="http://schemas.openxmlformats.org/officeDocument/2006/relationships/font" Target="fonts/font21.fntdata"/><Relationship Id="rId129" Type="http://schemas.openxmlformats.org/officeDocument/2006/relationships/font" Target="fonts/font26.fntdata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font" Target="fonts/font11.fntdata"/><Relationship Id="rId119" Type="http://schemas.openxmlformats.org/officeDocument/2006/relationships/font" Target="fonts/font16.fntdata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font" Target="fonts/font27.fntdata"/><Relationship Id="rId135" Type="http://customschemas.google.com/relationships/presentationmetadata" Target="metadata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font" Target="fonts/font6.fntdata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font" Target="fonts/font1.fntdata"/><Relationship Id="rId120" Type="http://schemas.openxmlformats.org/officeDocument/2006/relationships/font" Target="fonts/font17.fntdata"/><Relationship Id="rId125" Type="http://schemas.openxmlformats.org/officeDocument/2006/relationships/font" Target="fonts/font22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font" Target="fonts/font7.fntdata"/><Relationship Id="rId115" Type="http://schemas.openxmlformats.org/officeDocument/2006/relationships/font" Target="fonts/font12.fntdata"/><Relationship Id="rId131" Type="http://schemas.openxmlformats.org/officeDocument/2006/relationships/font" Target="fonts/font28.fntdata"/><Relationship Id="rId136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font" Target="fonts/font2.fntdata"/><Relationship Id="rId126" Type="http://schemas.openxmlformats.org/officeDocument/2006/relationships/font" Target="fonts/font23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font" Target="fonts/font18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font" Target="fonts/font13.fntdata"/><Relationship Id="rId13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font" Target="fonts/font8.fntdata"/><Relationship Id="rId132" Type="http://schemas.openxmlformats.org/officeDocument/2006/relationships/font" Target="fonts/font29.fntdata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font" Target="fonts/font3.fntdata"/><Relationship Id="rId127" Type="http://schemas.openxmlformats.org/officeDocument/2006/relationships/font" Target="fonts/font24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font" Target="fonts/font1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font" Target="fonts/font9.fntdata"/><Relationship Id="rId133" Type="http://schemas.openxmlformats.org/officeDocument/2006/relationships/font" Target="fonts/font3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96e8b6b7e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6" name="Google Shape;96;g396e8b6b7e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F1125847-281A-95DF-2727-4491C443F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7C39B086-7D2D-8A44-C5FE-A722E37479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8C57EE33-7196-B6AC-26F8-4542B6C0DC8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404059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F6F10AB3-124E-9195-458B-73583AFC9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AED6B2E4-9FBB-4109-0EC7-9DE50E48E34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0200F27A-E2F3-EB67-7FDE-C1CAB48DBD9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849467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5B162D6A-F09D-90E6-5DEE-FDE0579B9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DD0CF4F4-FFDB-BCC7-1A79-CDFBCFFE4B1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03E1E60A-BBAA-C775-FD94-8480B53D32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640265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5E57F24D-EDFC-3704-4B71-10E1A0870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C4484703-7103-2357-8F19-40B34601C6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9AC9411F-1493-E94F-8EDC-D47D8729B7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345598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CB50E4FA-2D80-90AD-DE58-102961AFD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DB8378E0-9861-EECD-3B2F-0DB47D15FD6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AC736115-E006-3F09-2574-9E3166AA2F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455719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BB4134F4-49EF-DD01-C31D-7612478ED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92216256-A9B0-1D49-8C9F-611FB458D1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4399049B-C9CE-7D24-FE0F-DB2DC1E634A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39767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CA9F1C07-D285-10AF-ECC7-2989EABEF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90633405-4DEE-A446-3879-B3905D36EE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D76BDED4-5248-58F8-E623-C63C8635B1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95184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44B75448-F8C0-A759-E708-CE656C8D0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E4424591-93FB-404C-AD3E-6E276BB37B3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169EA785-AC25-AD20-AA8F-91AAB68A77D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466285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A50582FC-BF06-C075-F6CC-433ACCB48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AEDBED0A-941F-C816-BD62-36162F091C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F629B83D-7415-0390-AD9F-067659F60B3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521225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AA49E81E-B5E6-6A42-0C93-A9A7D18C5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275FDFD5-44F8-CC2B-C6E2-66FD0E0696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F1E932CB-3900-4398-DF54-93C8D33780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742383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66EAD085-71BC-7223-D711-9F4B07544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9C688D6B-E3BF-5197-6EED-955A52C0CB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84BBAA67-A99C-7EBF-0424-F130B762EE5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518251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77B9858C-6FA9-22AB-C988-A3B28D5EA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05D2DE31-0715-8FD0-5D73-A72202864C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C8148281-0B59-CB8E-0A51-2087CCD1B0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445619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6F41F677-BE2B-B457-2442-E18FE3112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827EED1C-5D03-1AD7-152A-A52D90971D9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A8D56767-F8A4-BE43-F6F7-2981F9C9BC6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214286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7EFBFA0F-3867-45F8-4CEF-98B534A2B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1A414C7F-DFE0-2DB4-9F42-A63A5A44E51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75EA7241-1688-9A8C-1A75-AAB81225BF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552874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9E9BB66C-8228-69B9-E7F9-E58BDD4D5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69F37EB5-F890-77A5-0CEB-3B3173D398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3F59D075-6BBE-6EC9-A15A-6B957CFAFDE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886824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C4B06669-86CD-3347-1432-37A385EDA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F0CDA52F-D122-9CA3-1018-5C87F2E79EB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33A6D969-090F-FFC5-2E8A-08294CF2CA6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530712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04202713-14EF-B4DB-981B-5A87575E9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E7E86908-4B2B-52D9-CFC6-18DB7DF3D6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9B632DC8-962F-B1AA-E4EC-58C8D5662BC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728842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23BA0357-0C84-A293-6214-063748547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E3AE2093-7189-AB09-BE53-A76EEBE402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ED421D0D-65F8-933F-F84E-62F89CA8DA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552764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0F150A92-4F5B-40FD-92FC-5222962A3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9BAD8A4A-2972-F4B8-E168-394176374C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EBEF6F17-DCCD-8863-7310-FF8A63BBC49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425039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A8803C26-4EA5-8D00-7F5E-C15939776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81BA0219-77A2-F2FB-AA60-56159AA194B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06D48C3E-331C-EFB1-7AFA-6148F4EA2A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131297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DD82966F-D8B4-1101-8734-1B856B0C5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BC40D699-E775-6318-0BF3-0D88CF274B8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E16F996B-C618-09BB-B632-52F1F3FACDB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600796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E5DED3B5-0410-98F2-D23D-C4EB7B592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74D458CF-F61E-F5E7-6379-EB94A7D213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65F090BB-582F-38C2-C40F-6CD38AB099A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861817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7108A99F-E4B0-92FA-F363-30AE9CDE2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925599D0-5501-7280-D0FF-2F355889349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8E53408E-5304-B5AD-0F9B-658A35E946F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779142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4AC25457-6366-00EB-AFF5-977E3AE48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80868869-E5D6-19C2-7145-D96E31C1920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ED7D3BC5-3863-2D34-898A-A982E97E65C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23473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C5BC1005-B013-D93A-E029-A7F8AD7DB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D8DEFFFA-18B5-865C-7BBA-1E699BA013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5A67D846-5EB6-D616-5DBF-BD4153052B5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757141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B63326ED-4D91-365A-9D4E-78CA68529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5FE77275-51D4-2366-72DD-CD1CA9CD700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EAB53616-0E5A-2452-C76A-54F84C69783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0293004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B8BBA359-57D6-E2FC-2B77-424F34F02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C09B4231-204B-B3E3-284A-B7E22477009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627DBED2-D609-80BE-BF30-C071EC4529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756828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69DFA8C2-FE86-EBF0-828B-BC1EE3E14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24A0646A-2C4D-781D-FBD1-5DF684AA3F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20A9542A-0A74-11A2-EB78-30E84D081D5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5418551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ECE6D38C-868B-22F4-B0E6-5DDB63517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50CFC672-BCA3-5843-DE7F-B3018038430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E73511A9-1E85-6179-AAB3-69B263FE374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5419708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D17B3A9B-7C0A-80D5-44DF-EDC855DAB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237F19AB-2648-957E-1017-9817F8F834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38A067CE-7367-8146-2DC3-DF6FE23CB7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475059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A95CBABD-6BF7-7FED-6136-30BE69AAC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F7A867AA-2AC4-10B9-05C4-BBA089AE481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ECF42BAB-252D-00FD-3996-CDF9DA2BA1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4211100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780A138B-3D22-E59C-D9F9-0ADE9C7DB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E7E2658F-D02B-2CB7-2C5A-782A7B26A79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E44FE037-D23B-B009-C77A-1A041D2CCA5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2894090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11F57643-8451-1C7E-6237-33482EB3F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3C02A40A-51F4-F1C5-9950-291A3CC432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6543125A-7F69-1890-1FD3-3DE67BA473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7341917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53E55A8F-7116-CEE0-89CB-0DAC89F89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CE8CC533-0852-631D-BCC0-5354EEC8DB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E99D8CA8-58CB-B60E-2340-4D8015902D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6730804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484592EF-8820-D2AA-45CC-2D7F8EB18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C7CB294B-2941-3E9C-3D73-E80DCB4E65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D2D9C564-5D6A-6BCA-AE15-11D77F6B1CC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4808327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B39B0F5E-EA6E-7669-3A21-EE1B9324B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5A26E2AE-A7E7-6147-DB19-3572083B4BD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3425773F-7C0E-9B9C-2BDD-D5A5A4FFA3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6663602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CF0F68FE-C1F3-8DE5-ED61-FD948FE63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E58AC24E-B340-9641-5767-B975DE15D2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1B4CE990-2C3F-A4A2-8F60-5E0C51F72A9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8044392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48559085-0CD7-6C9A-0188-7AC020A2E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0BB582FF-27C8-858A-484B-D3414DAE79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10E8607F-14A7-7EAD-B562-D82D844FDFC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7380451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E2496CED-8203-DB7D-6347-B54ADDFB0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04CBB98A-00C2-6C1B-0402-7C4ECE7165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F5613BF3-C293-8062-3DAE-338140EA04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69140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E2832EA7-AC4F-420C-BB80-25ADB2C56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17F0A29D-110E-3A9B-8D1F-E0CB4D8168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36CD9BF0-F457-66B5-BA7E-F58CB338DC9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1177671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908C6BE3-E522-522D-8893-D1845C636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BB512E6F-AA5D-94FC-408E-51750DBD003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D32DA418-70B2-0D93-C8AC-3C708C8596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1654565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1D35E17A-73E2-C87E-7D0E-EF11CD291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68D7BAD6-5811-639F-2F8D-E449861D07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4A433C41-8D3B-3CF5-F3D0-FE96BD55BBA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0375457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A580D4DA-38CD-8A02-3210-70DE2E4FE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50EC7780-7E0B-75B6-EBA0-CF335482DB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051AF5FA-5122-B2DA-B86D-D4BE3955A79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4224718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61041ABE-6984-0089-C7B9-0E7FC035D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210ECC02-4BD5-AD38-6451-B50849EBD0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1AB78ECD-B217-E710-D6E6-E48FDBC8C3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6036789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D65BF045-9DA0-5EE0-AB79-637AC898E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DC9DB8A7-2D96-1708-2FCC-BCBCBB6046C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C672FD29-989F-25F0-14D7-58C847F49B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1341460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E48F21A6-141C-2205-92C8-81DAAE6C1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AFEDCD86-3F7F-EB20-9B63-1C55A82C6C2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ED5A93AA-FBE1-8420-BE19-D8F1CE5D1D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4438903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86B963AA-7B8A-DBD4-1291-78FA053D5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9F617BC6-0B81-4BBD-080A-3E3D816E0B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53129F56-304A-2FB3-5D46-B2895A78096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0094845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6F0BDA02-AB45-9A77-9ABF-123858775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04AEBE1F-009F-D8A6-5D95-03105830E64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BA52671D-1387-8946-B22C-A1CCEBF0678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480787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90A665F9-C257-6CAF-99E2-937655EA4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6F2C17F9-57E8-F621-45CB-18D2D681ABB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B403BEB7-90C0-E902-39C1-F95D17DF1E2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0310524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2F8A16AF-DC8B-A112-A57F-730A6E814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1FBB1B95-A415-7E11-5273-06EE62E11E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603ED36C-E9DA-1F2A-296D-FA917228E25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3354374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A54793A0-BB9A-C7E8-57BB-88596F7B4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48BD15ED-2919-33E8-6889-56EB0C813FB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F279B495-4E7D-4919-CB88-F360C407DA5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0237919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63B725A6-6A17-D708-E2AC-AE626542D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F4E0BBA9-4614-991C-442C-FB5B2962825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6014B9DA-0C16-EA0E-642C-3CE5953D18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021997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CD1451DC-043F-9987-40C2-7B39A11C6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4D7E1D04-1D40-C7DD-F6A0-A73C7D2B8E2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C3CB39E2-3A8A-0364-3BDE-8BEB645BF60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1093939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C3B92239-68E3-D382-2B01-194DE6481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E6E9D936-C056-5E40-542E-269EA1230A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A4B123BD-E5EF-F5B6-AB8F-711A4A159CE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6567469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6470F40D-5E6F-B610-4775-E59A4E503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FA4CB9E2-1EF1-9E26-D10A-CC4E4D5CBFB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8DBB04AC-3693-9F6E-6555-768C9DDA85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5301185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9696AEF0-9C15-948E-6C03-0ECD9C8E0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A67B5E52-5D82-456E-FCE1-5FFBBD1D71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5882F648-D823-9A8D-48BB-3FCD3E87AC2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0727839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5F871A16-1545-5778-FC0F-6EAFCBF85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A2E99BB1-EABB-46C1-E1DD-77B1BD4B5C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6F9ECD92-B86A-892E-4FE1-D88C1D3180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562504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648414BF-CC95-71CE-DFD3-97FADAA9F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07EDD362-2226-2F4D-4A54-A13CBBD1006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96D1CC21-A220-D6FF-F695-003962B709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3970731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7F879-D1EA-E831-0CEF-4F9A57979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15E2EA-D1D2-BC08-F187-BDCBADC635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B1823C-20D6-C395-8827-700021460B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351FB4-CF8D-2C7A-64D9-AC5FBCA1EE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64860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AA89B-EA50-AEFA-43F5-038A3AEB3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857EB9-B865-C899-1EAB-7D1F4BA622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076C61-DF4D-6A30-91EB-5A47401E84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E16F86-641E-543C-E6F0-9E36CB0D69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955836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A3DD04A4-7C42-1351-EAD6-6B27B9116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BB7DA53B-0FC5-76D9-CB40-E0013C45FD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491F2EA1-4E4B-D6DA-4AB8-87D23781F7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6430647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AF865AA5-FC70-3B55-EA6F-AD2E3CA3A0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8DCD9E9A-A691-94F7-5998-288652DA47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E6FFC34A-560E-9084-1F4F-D4E7FBF1B04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6520825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2C8F8680-A0E1-D379-3548-D7874B9F2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97343CFE-DC61-7875-6B85-6D98E0ECF5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C7D5DB13-BB61-2360-B551-1A394FF8B3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8880633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E9C7D450-0ADB-90AC-05FA-51570B852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7DAC18AC-6250-4FCB-E778-D06EF4259D1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58439C34-3F0E-C383-7875-00B4433A85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20086749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7584BCB8-D52C-156F-DBCA-FAFB1E03D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6384ED48-A441-0813-4324-8D91E55E11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72CD3F44-8613-ACB4-0559-8508DB7D71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57567100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FE0F2F21-8EFD-EE5A-1834-976D2A5BD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06773291-085C-EB6D-B83A-D322C58018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27569074-35A3-0684-6A5F-2E588991B0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10181867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ACB54D5D-68CC-856E-EC9F-C7A86CE3B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B11E7252-A6EB-D2A2-50A7-A940140F7AB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75553F0C-48F7-A7EF-6FA3-798F1B4E3A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190324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908D59BC-31B0-0F06-97D1-CD0B89958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0430A043-7A62-D77C-4810-60452CEBA3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75CAEDFA-D7A5-B3E2-185C-FCC592C01A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62359794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3CA260E4-86C7-E2B0-1773-B59398E26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C091204F-81A3-DB8D-8D3F-211154D2D14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8ADCE018-3405-47BB-6DC0-ADB84D52B6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08022385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89569C91-FE50-68A4-4C80-A5089DC96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A298F909-E001-7397-85B7-154783A3BA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8F7F4C3D-B7FB-3B2B-0A0D-2C3CA67F4B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91487637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044CEB6E-81E0-155F-1808-0B2875186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C7B9D9C6-D4EE-2A9D-55F6-C760832568F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4D46DA35-A87D-2787-A0F9-63171FD171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18707112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7DC2B3CE-2728-9AE3-7B7C-EB2657D36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3F357B85-31DC-A0D0-625A-461901EC36B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8F1F39BF-376B-DEFA-B137-4D46D71781A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01215093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662878E1-894F-ED06-F66F-2ACA0EB04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84385371-8418-69B9-451E-D0B88ECC29C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0337EB5D-9F24-5CDE-98A9-E26C227394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47405943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E22B877E-4DFE-8D83-3389-E6F8355DF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E59684CF-C83B-2602-C3A2-3D6458CAA1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F289C798-82B4-EA02-39EF-1147EA202FB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10814658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01174434-EE05-D6C9-0E28-D2465F1D8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AC6BC1D0-E2E8-03D4-B7FD-DA3B894C70B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D4391DEA-702D-6D7F-F4CA-E5D2B90EC55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6981406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DCB57B6C-2A4A-2DFE-5961-51311D35F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2C38B606-0B4C-997D-70AB-5238FE2BEE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823141DF-C40D-44EF-B48A-0D030FB4329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4776657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7D7DD672-82C8-CEAC-D9E0-F455DC2D4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0AA790DA-041F-9CE6-6706-F1B62A7725C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D839150E-DCF6-354B-1D8D-319A734DB33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7128948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35FD75DA-06B5-3ABA-B899-3C9A3A7B3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652C6B4B-BD9C-BB81-FB84-C0B397D7F52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79039D40-7987-A9F0-5B5D-EA0ACB361D3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71949453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ACAD5265-F50D-EB0B-0FFC-B3CBC4CCC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67FB5FD2-BFC4-313A-06B2-0320403007B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D672323B-0B4A-7C62-AD15-2A00D0D9278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18220694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2040C544-4C77-34F2-43E3-0DBC92169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CB28C960-890C-C1B6-9C95-48E6BD6576E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2FE6B065-E09C-5424-750D-5659EF8C9F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28078102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8FA783AD-5A3E-2A33-BDC8-94DEB3419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C42ABD41-965E-90C5-9E65-B80B5F16E1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D855464C-DD49-F6A4-A3B7-8FD8E60E5B2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41404971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DF0D28E3-DA24-216E-6003-43401B44E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D464B168-7BD1-237E-11CC-C72EF0A5F1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695924E9-8F13-E3C1-BEBE-3CDC881C800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65760042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370E8990-8FB7-55E0-0896-3E5994569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71E18811-D281-302C-6B4D-FEB9B91A0E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E5297BEF-9574-F1BD-215D-CC711D8C5C7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09956587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367EDFC2-25B8-D94D-1E7E-6FEE003E0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C1E7D5C0-85F2-4EAD-F83F-786905185D9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F72EBF23-67C4-CB08-F325-26CECD1D42A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69014549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9E57A4A5-E6AC-5A41-987F-6F362D79D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F8278950-2EB8-AE7F-3993-F33353AC199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0BD2B6C4-E533-E834-FBBC-7F9133AE0EA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29844606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50215F39-7202-91E8-C518-86563E138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4A46FA34-BE00-8885-3957-A89BDF6164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3F521158-67B4-B2C0-C58B-E5D0E4F136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07963118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69E04F50-5DA7-0288-8017-2EF7D971B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DDC12907-7BD1-608D-9105-4805F2BE9F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83D9348D-46B9-DCF2-FC93-1E5D75D254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47995834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88370A54-5D0F-DD8E-E30E-9C4868642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20B2BFBB-98B1-859C-7ECD-B88ED7D7415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3A760784-7FE6-2531-E90D-1E8C8E4162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54859019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B9357A57-E78E-8AAE-524D-625E16066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3A51007D-6C44-49A9-B5B0-16F3BA3215F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FD4C257E-1B18-1FFD-504D-0073424BECB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02371005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04B44C87-3D3E-AB57-E6BD-D1780815B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CC90372B-4A68-37F2-F9F5-187EC9A4451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212FD8AE-FA8B-7AFF-29A8-4C830323B6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62814908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D8D55CD4-F15A-1CEA-C79A-E3FA749C1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D6881382-99C8-E918-F192-9770A9786C1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7BDC234D-8CBB-D0C4-1D4E-8AA39A4D77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23464547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E329DF6E-7B3C-D63E-BC14-9F055CF6B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E165C194-7C22-3147-0CBE-B89564DB549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C8331B89-4A1F-D212-A384-87E2841F3ED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03643053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96D64271-BF76-A4C1-922F-9564B291A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8608BC81-80C4-610C-1D87-849127E5279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>
            <a:extLst>
              <a:ext uri="{FF2B5EF4-FFF2-40B4-BE49-F238E27FC236}">
                <a16:creationId xmlns:a16="http://schemas.microsoft.com/office/drawing/2014/main" id="{A3FFAA10-41E4-0B61-A47A-83D9B168E8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27353980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0" name="Google Shape;13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9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1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2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3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5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5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media_extract/image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8287543" cy="1028700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7282160" y="9710928"/>
            <a:ext cx="480060" cy="24688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8A8A8A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93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26.png"/><Relationship Id="rId4" Type="http://schemas.openxmlformats.org/officeDocument/2006/relationships/image" Target="../media/image3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.jpg"/><Relationship Id="rId4" Type="http://schemas.openxmlformats.org/officeDocument/2006/relationships/image" Target="../media/image4.jpe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/>
          <p:nvPr/>
        </p:nvSpPr>
        <p:spPr>
          <a:xfrm>
            <a:off x="9763125" y="11269415"/>
            <a:ext cx="5587711" cy="5587711"/>
          </a:xfrm>
          <a:prstGeom prst="rect">
            <a:avLst/>
          </a:prstGeom>
          <a:noFill/>
          <a:ln>
            <a:noFill/>
          </a:ln>
        </p:spPr>
      </p:sp>
      <p:sp>
        <p:nvSpPr>
          <p:cNvPr id="85" name="Google Shape;85;p19"/>
          <p:cNvSpPr/>
          <p:nvPr/>
        </p:nvSpPr>
        <p:spPr>
          <a:xfrm>
            <a:off x="10639107" y="13568043"/>
            <a:ext cx="3746468" cy="2294093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9"/>
          <p:cNvSpPr/>
          <p:nvPr/>
        </p:nvSpPr>
        <p:spPr>
          <a:xfrm>
            <a:off x="4419978" y="13837513"/>
            <a:ext cx="5207919" cy="175515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"/>
          <p:cNvSpPr txBox="1"/>
          <p:nvPr/>
        </p:nvSpPr>
        <p:spPr>
          <a:xfrm>
            <a:off x="0" y="519479"/>
            <a:ext cx="9209244" cy="975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88000"/>
              </a:lnSpc>
            </a:pPr>
            <a:r>
              <a:rPr lang="en-US" sz="7200" b="1">
                <a:solidFill>
                  <a:srgbClr val="0F172A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Luan Evangelista</a:t>
            </a:r>
            <a:endParaRPr lang="en-US" sz="7200" dirty="0"/>
          </a:p>
        </p:txBody>
      </p:sp>
      <p:sp>
        <p:nvSpPr>
          <p:cNvPr id="45" name="Text 1">
            <a:extLst>
              <a:ext uri="{FF2B5EF4-FFF2-40B4-BE49-F238E27FC236}">
                <a16:creationId xmlns:a16="http://schemas.microsoft.com/office/drawing/2014/main" id="{B3E2A58E-CABE-3CDB-6580-1B6E211D9C2F}"/>
              </a:ext>
            </a:extLst>
          </p:cNvPr>
          <p:cNvSpPr/>
          <p:nvPr/>
        </p:nvSpPr>
        <p:spPr>
          <a:xfrm>
            <a:off x="200721" y="2196885"/>
            <a:ext cx="10214517" cy="57371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F172A"/>
                </a:solidFill>
                <a:latin typeface="+mj-lt"/>
                <a:ea typeface="Inter ExtraBold" pitchFamily="34" charset="-122"/>
                <a:cs typeface="Inter ExtraBold" pitchFamily="34" charset="-120"/>
              </a:rPr>
              <a:t>Contador</a:t>
            </a:r>
          </a:p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F172A"/>
                </a:solidFill>
                <a:latin typeface="+mj-lt"/>
                <a:ea typeface="Inter ExtraBold" pitchFamily="34" charset="-122"/>
              </a:rPr>
              <a:t>Consultor Tributário</a:t>
            </a:r>
          </a:p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F172A"/>
                </a:solidFill>
                <a:latin typeface="+mj-lt"/>
                <a:ea typeface="Inter ExtraBold" pitchFamily="34" charset="-122"/>
              </a:rPr>
              <a:t>Palestrante</a:t>
            </a:r>
          </a:p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F172A"/>
                </a:solidFill>
                <a:latin typeface="+mj-lt"/>
                <a:ea typeface="Inter ExtraBold" pitchFamily="34" charset="-122"/>
              </a:rPr>
              <a:t>Perito Contábil</a:t>
            </a:r>
          </a:p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F172A"/>
                </a:solidFill>
                <a:latin typeface="+mj-lt"/>
                <a:ea typeface="Inter ExtraBold" pitchFamily="34" charset="-122"/>
              </a:rPr>
              <a:t>Professor</a:t>
            </a:r>
          </a:p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F172A"/>
                </a:solidFill>
                <a:latin typeface="+mj-lt"/>
                <a:ea typeface="Inter ExtraBold" pitchFamily="34" charset="-122"/>
              </a:rPr>
              <a:t>Sócio (Evangelista Uchoa – Consultoria e Gestão Tributária)</a:t>
            </a:r>
          </a:p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F172A"/>
                </a:solidFill>
                <a:latin typeface="+mj-lt"/>
                <a:ea typeface="Inter ExtraBold" pitchFamily="34" charset="-122"/>
              </a:rPr>
              <a:t>Colunista da Jettax</a:t>
            </a:r>
          </a:p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F172A"/>
                </a:solidFill>
                <a:latin typeface="+mj-lt"/>
                <a:ea typeface="Inter ExtraBold" pitchFamily="34" charset="-122"/>
              </a:rPr>
              <a:t>Membro da Comissão do Simples Nacional CRCCE</a:t>
            </a:r>
          </a:p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F172A"/>
                </a:solidFill>
                <a:latin typeface="+mj-lt"/>
                <a:ea typeface="Inter ExtraBold" pitchFamily="34" charset="-122"/>
              </a:rPr>
              <a:t>Membro da Comissão de Perícia Contábil CRCCE</a:t>
            </a:r>
            <a:endParaRPr lang="en-US" sz="2800" dirty="0">
              <a:latin typeface="+mj-lt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A110E45-3D2D-DE34-FC8A-A39D6716AE7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237" t="18247" r="12064" b="7601"/>
          <a:stretch>
            <a:fillRect/>
          </a:stretch>
        </p:blipFill>
        <p:spPr>
          <a:xfrm>
            <a:off x="7924642" y="2553724"/>
            <a:ext cx="2970647" cy="238272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CDAB87FF-2DE5-6C4D-B841-83B3957E5D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7885" y="0"/>
            <a:ext cx="6858000" cy="1028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3">
            <a:extLst>
              <a:ext uri="{FF2B5EF4-FFF2-40B4-BE49-F238E27FC236}">
                <a16:creationId xmlns:a16="http://schemas.microsoft.com/office/drawing/2014/main" id="{D60039B4-4523-7B17-0EC6-B2C1D8264A68}"/>
              </a:ext>
            </a:extLst>
          </p:cNvPr>
          <p:cNvSpPr/>
          <p:nvPr/>
        </p:nvSpPr>
        <p:spPr>
          <a:xfrm>
            <a:off x="2290930" y="2888119"/>
            <a:ext cx="13706139" cy="42473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3800" b="1" kern="0" spc="3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REFORMA </a:t>
            </a:r>
          </a:p>
          <a:p>
            <a:pPr marL="0" indent="0" algn="ctr">
              <a:buNone/>
            </a:pPr>
            <a:r>
              <a:rPr lang="en-US" sz="13800" b="1" kern="0" spc="3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TRIBUTÁRIA</a:t>
            </a:r>
            <a:endParaRPr lang="en-US" sz="13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EAA36B3D-71DD-6C9B-9DE9-2F1037C69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 0">
            <a:extLst>
              <a:ext uri="{FF2B5EF4-FFF2-40B4-BE49-F238E27FC236}">
                <a16:creationId xmlns:a16="http://schemas.microsoft.com/office/drawing/2014/main" id="{2B5F408E-9C9A-C099-BDC1-B0FA7CAEB613}"/>
              </a:ext>
            </a:extLst>
          </p:cNvPr>
          <p:cNvSpPr/>
          <p:nvPr/>
        </p:nvSpPr>
        <p:spPr>
          <a:xfrm>
            <a:off x="1143000" y="857250"/>
            <a:ext cx="16002000" cy="7674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00"/>
              </a:lnSpc>
            </a:pPr>
            <a:r>
              <a:rPr lang="en-US" sz="4872" b="1" spc="2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Panorama Geral</a:t>
            </a:r>
            <a:endParaRPr lang="en-US" sz="4872" dirty="0">
              <a:solidFill>
                <a:srgbClr val="002060"/>
              </a:solidFill>
            </a:endParaRPr>
          </a:p>
        </p:txBody>
      </p:sp>
      <p:sp>
        <p:nvSpPr>
          <p:cNvPr id="69" name="Text 1">
            <a:extLst>
              <a:ext uri="{FF2B5EF4-FFF2-40B4-BE49-F238E27FC236}">
                <a16:creationId xmlns:a16="http://schemas.microsoft.com/office/drawing/2014/main" id="{2F576943-BA19-F5A6-3F0D-152E816715E9}"/>
              </a:ext>
            </a:extLst>
          </p:cNvPr>
          <p:cNvSpPr/>
          <p:nvPr/>
        </p:nvSpPr>
        <p:spPr>
          <a:xfrm>
            <a:off x="4464848" y="2671762"/>
            <a:ext cx="9358331" cy="5091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6400" b="1" dirty="0">
                <a:solidFill>
                  <a:srgbClr val="00206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 </a:t>
            </a:r>
            <a:r>
              <a:rPr lang="en-US" sz="6400" b="1">
                <a:solidFill>
                  <a:srgbClr val="00206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Caos à Simplificação?</a:t>
            </a:r>
            <a:endParaRPr lang="en-US" sz="6400" b="1" dirty="0">
              <a:solidFill>
                <a:srgbClr val="002060"/>
              </a:solidFill>
            </a:endParaRPr>
          </a:p>
        </p:txBody>
      </p:sp>
      <p:sp>
        <p:nvSpPr>
          <p:cNvPr id="71" name="Text 2">
            <a:extLst>
              <a:ext uri="{FF2B5EF4-FFF2-40B4-BE49-F238E27FC236}">
                <a16:creationId xmlns:a16="http://schemas.microsoft.com/office/drawing/2014/main" id="{6BB5FA79-44A7-DBE0-CCB9-D45966070F26}"/>
              </a:ext>
            </a:extLst>
          </p:cNvPr>
          <p:cNvSpPr/>
          <p:nvPr/>
        </p:nvSpPr>
        <p:spPr>
          <a:xfrm>
            <a:off x="2871732" y="3929063"/>
            <a:ext cx="4114909" cy="821763"/>
          </a:xfrm>
          <a:prstGeom prst="rect">
            <a:avLst/>
          </a:prstGeom>
          <a:noFill/>
          <a:ln/>
        </p:spPr>
        <p:txBody>
          <a:bodyPr wrap="none" lIns="0" tIns="0" rIns="0" bIns="255016" rtlCol="0" anchor="t">
            <a:spAutoFit/>
          </a:bodyPr>
          <a:lstStyle/>
          <a:p>
            <a:pPr algn="ctr">
              <a:lnSpc>
                <a:spcPts val="4400"/>
              </a:lnSpc>
            </a:pPr>
            <a:r>
              <a:rPr lang="en-US" sz="4400" b="1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Sistema Atual</a:t>
            </a:r>
            <a:endParaRPr lang="en-US" sz="4400" dirty="0">
              <a:solidFill>
                <a:srgbClr val="002060"/>
              </a:solidFill>
            </a:endParaRPr>
          </a:p>
        </p:txBody>
      </p:sp>
      <p:pic>
        <p:nvPicPr>
          <p:cNvPr id="73" name="Image 1" descr="preencoded.png">
            <a:extLst>
              <a:ext uri="{FF2B5EF4-FFF2-40B4-BE49-F238E27FC236}">
                <a16:creationId xmlns:a16="http://schemas.microsoft.com/office/drawing/2014/main" id="{DFF39B12-9816-500A-F6ED-52A28B7FC2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5869" y="5175646"/>
            <a:ext cx="385762" cy="342900"/>
          </a:xfrm>
          <a:prstGeom prst="rect">
            <a:avLst/>
          </a:prstGeom>
        </p:spPr>
      </p:pic>
      <p:sp>
        <p:nvSpPr>
          <p:cNvPr id="75" name="Text 3">
            <a:extLst>
              <a:ext uri="{FF2B5EF4-FFF2-40B4-BE49-F238E27FC236}">
                <a16:creationId xmlns:a16="http://schemas.microsoft.com/office/drawing/2014/main" id="{CF6487EA-0F36-A8CC-006F-CF0CDFD7903C}"/>
              </a:ext>
            </a:extLst>
          </p:cNvPr>
          <p:cNvSpPr/>
          <p:nvPr/>
        </p:nvSpPr>
        <p:spPr>
          <a:xfrm>
            <a:off x="2000250" y="5173861"/>
            <a:ext cx="4858702" cy="3615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3000"/>
              </a:lnSpc>
            </a:pPr>
            <a:r>
              <a:rPr lang="en-US" sz="2318" dirty="0">
                <a:solidFill>
                  <a:schemeClr val="tx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 tributos (ICMS, ISS, PIS, Cofins, IPI)</a:t>
            </a:r>
            <a:endParaRPr lang="en-US" sz="2318" dirty="0">
              <a:solidFill>
                <a:schemeClr val="tx1"/>
              </a:solidFill>
            </a:endParaRPr>
          </a:p>
        </p:txBody>
      </p:sp>
      <p:pic>
        <p:nvPicPr>
          <p:cNvPr id="77" name="Image 2" descr="preencoded.png">
            <a:extLst>
              <a:ext uri="{FF2B5EF4-FFF2-40B4-BE49-F238E27FC236}">
                <a16:creationId xmlns:a16="http://schemas.microsoft.com/office/drawing/2014/main" id="{E4C0C063-8E00-FD64-AD9C-FC9A12A7CA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5869" y="5932884"/>
            <a:ext cx="385762" cy="342900"/>
          </a:xfrm>
          <a:prstGeom prst="rect">
            <a:avLst/>
          </a:prstGeom>
        </p:spPr>
      </p:pic>
      <p:sp>
        <p:nvSpPr>
          <p:cNvPr id="79" name="Text 4">
            <a:extLst>
              <a:ext uri="{FF2B5EF4-FFF2-40B4-BE49-F238E27FC236}">
                <a16:creationId xmlns:a16="http://schemas.microsoft.com/office/drawing/2014/main" id="{7C346D3C-A304-B60A-D0CE-25B313F5DE46}"/>
              </a:ext>
            </a:extLst>
          </p:cNvPr>
          <p:cNvSpPr/>
          <p:nvPr/>
        </p:nvSpPr>
        <p:spPr>
          <a:xfrm>
            <a:off x="2000251" y="5931099"/>
            <a:ext cx="3565079" cy="3615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3000"/>
              </a:lnSpc>
            </a:pPr>
            <a:r>
              <a:rPr lang="en-US" sz="2318" dirty="0">
                <a:solidFill>
                  <a:schemeClr val="tx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Guerra fiscal entre estados</a:t>
            </a:r>
            <a:endParaRPr lang="en-US" sz="2318" dirty="0">
              <a:solidFill>
                <a:schemeClr val="tx1"/>
              </a:solidFill>
            </a:endParaRPr>
          </a:p>
        </p:txBody>
      </p:sp>
      <p:pic>
        <p:nvPicPr>
          <p:cNvPr id="81" name="Image 3" descr="preencoded.png">
            <a:extLst>
              <a:ext uri="{FF2B5EF4-FFF2-40B4-BE49-F238E27FC236}">
                <a16:creationId xmlns:a16="http://schemas.microsoft.com/office/drawing/2014/main" id="{3EC9B9A9-2318-3F41-FF7E-2F9AFD0BB1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0162" y="6690122"/>
            <a:ext cx="257176" cy="342900"/>
          </a:xfrm>
          <a:prstGeom prst="rect">
            <a:avLst/>
          </a:prstGeom>
        </p:spPr>
      </p:pic>
      <p:sp>
        <p:nvSpPr>
          <p:cNvPr id="83" name="Text 5">
            <a:extLst>
              <a:ext uri="{FF2B5EF4-FFF2-40B4-BE49-F238E27FC236}">
                <a16:creationId xmlns:a16="http://schemas.microsoft.com/office/drawing/2014/main" id="{FB8B4215-89C6-D309-2F71-D80A47E52846}"/>
              </a:ext>
            </a:extLst>
          </p:cNvPr>
          <p:cNvSpPr/>
          <p:nvPr/>
        </p:nvSpPr>
        <p:spPr>
          <a:xfrm>
            <a:off x="2000251" y="6688337"/>
            <a:ext cx="6381555" cy="3615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3000"/>
              </a:lnSpc>
            </a:pPr>
            <a:r>
              <a:rPr lang="en-US" sz="2318" dirty="0">
                <a:solidFill>
                  <a:schemeClr val="tx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Cumulatividade parcial (imposto sobre imposto)</a:t>
            </a:r>
            <a:endParaRPr lang="en-US" sz="2318" dirty="0">
              <a:solidFill>
                <a:schemeClr val="tx1"/>
              </a:solidFill>
            </a:endParaRPr>
          </a:p>
        </p:txBody>
      </p:sp>
      <p:pic>
        <p:nvPicPr>
          <p:cNvPr id="85" name="Image 4" descr="preencoded.png">
            <a:extLst>
              <a:ext uri="{FF2B5EF4-FFF2-40B4-BE49-F238E27FC236}">
                <a16:creationId xmlns:a16="http://schemas.microsoft.com/office/drawing/2014/main" id="{C35A822C-3984-D615-5EED-8790F2CA81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8733" y="7447360"/>
            <a:ext cx="300038" cy="342900"/>
          </a:xfrm>
          <a:prstGeom prst="rect">
            <a:avLst/>
          </a:prstGeom>
        </p:spPr>
      </p:pic>
      <p:sp>
        <p:nvSpPr>
          <p:cNvPr id="87" name="Text 6">
            <a:extLst>
              <a:ext uri="{FF2B5EF4-FFF2-40B4-BE49-F238E27FC236}">
                <a16:creationId xmlns:a16="http://schemas.microsoft.com/office/drawing/2014/main" id="{FDCFBB5B-DD2F-4EBE-AF86-922D208C29D8}"/>
              </a:ext>
            </a:extLst>
          </p:cNvPr>
          <p:cNvSpPr/>
          <p:nvPr/>
        </p:nvSpPr>
        <p:spPr>
          <a:xfrm>
            <a:off x="2000251" y="7445575"/>
            <a:ext cx="4876335" cy="3615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3000"/>
              </a:lnSpc>
            </a:pPr>
            <a:r>
              <a:rPr lang="en-US" sz="2318" dirty="0">
                <a:solidFill>
                  <a:schemeClr val="tx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27 legislações estaduais divergentes</a:t>
            </a:r>
            <a:endParaRPr lang="en-US" sz="2318" dirty="0">
              <a:solidFill>
                <a:schemeClr val="tx1"/>
              </a:solidFill>
            </a:endParaRPr>
          </a:p>
        </p:txBody>
      </p:sp>
      <p:pic>
        <p:nvPicPr>
          <p:cNvPr id="89" name="Image 5" descr="preencoded.png">
            <a:extLst>
              <a:ext uri="{FF2B5EF4-FFF2-40B4-BE49-F238E27FC236}">
                <a16:creationId xmlns:a16="http://schemas.microsoft.com/office/drawing/2014/main" id="{ABECE876-2AF9-FD51-DEBC-D5440BA91E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35869" y="8204596"/>
            <a:ext cx="385762" cy="342900"/>
          </a:xfrm>
          <a:prstGeom prst="rect">
            <a:avLst/>
          </a:prstGeom>
        </p:spPr>
      </p:pic>
      <p:sp>
        <p:nvSpPr>
          <p:cNvPr id="92" name="Text 7">
            <a:extLst>
              <a:ext uri="{FF2B5EF4-FFF2-40B4-BE49-F238E27FC236}">
                <a16:creationId xmlns:a16="http://schemas.microsoft.com/office/drawing/2014/main" id="{E6AA845A-A018-8CF4-6BED-21BEEBAD8264}"/>
              </a:ext>
            </a:extLst>
          </p:cNvPr>
          <p:cNvSpPr/>
          <p:nvPr/>
        </p:nvSpPr>
        <p:spPr>
          <a:xfrm>
            <a:off x="2000251" y="8202811"/>
            <a:ext cx="2542363" cy="3615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3000"/>
              </a:lnSpc>
            </a:pPr>
            <a:r>
              <a:rPr lang="en-US" sz="2318">
                <a:solidFill>
                  <a:schemeClr val="tx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Imposto por dentro</a:t>
            </a:r>
            <a:endParaRPr lang="en-US" sz="2318" dirty="0">
              <a:solidFill>
                <a:schemeClr val="tx1"/>
              </a:solidFill>
            </a:endParaRPr>
          </a:p>
        </p:txBody>
      </p:sp>
      <p:sp>
        <p:nvSpPr>
          <p:cNvPr id="94" name="Text 8">
            <a:extLst>
              <a:ext uri="{FF2B5EF4-FFF2-40B4-BE49-F238E27FC236}">
                <a16:creationId xmlns:a16="http://schemas.microsoft.com/office/drawing/2014/main" id="{9AF2A772-BADB-AEB7-89FC-F019A48FFF2E}"/>
              </a:ext>
            </a:extLst>
          </p:cNvPr>
          <p:cNvSpPr/>
          <p:nvPr/>
        </p:nvSpPr>
        <p:spPr>
          <a:xfrm>
            <a:off x="11327008" y="3929063"/>
            <a:ext cx="4063613" cy="821763"/>
          </a:xfrm>
          <a:prstGeom prst="rect">
            <a:avLst/>
          </a:prstGeom>
          <a:noFill/>
          <a:ln/>
        </p:spPr>
        <p:txBody>
          <a:bodyPr wrap="none" lIns="0" tIns="0" rIns="0" bIns="255016" rtlCol="0" anchor="t">
            <a:spAutoFit/>
          </a:bodyPr>
          <a:lstStyle/>
          <a:p>
            <a:pPr algn="ctr">
              <a:lnSpc>
                <a:spcPts val="4400"/>
              </a:lnSpc>
            </a:pPr>
            <a:r>
              <a:rPr lang="en-US" sz="4400" b="1">
                <a:solidFill>
                  <a:srgbClr val="D4AF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Novo Sistema</a:t>
            </a:r>
            <a:endParaRPr lang="en-US" sz="4400" dirty="0"/>
          </a:p>
        </p:txBody>
      </p:sp>
      <p:pic>
        <p:nvPicPr>
          <p:cNvPr id="96" name="Image 6" descr="preencoded.png">
            <a:extLst>
              <a:ext uri="{FF2B5EF4-FFF2-40B4-BE49-F238E27FC236}">
                <a16:creationId xmlns:a16="http://schemas.microsoft.com/office/drawing/2014/main" id="{3683FD4E-89F7-DAE2-A407-0E6C92C754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08357" y="5175646"/>
            <a:ext cx="300038" cy="342900"/>
          </a:xfrm>
          <a:prstGeom prst="rect">
            <a:avLst/>
          </a:prstGeom>
        </p:spPr>
      </p:pic>
      <p:sp>
        <p:nvSpPr>
          <p:cNvPr id="98" name="Text 9">
            <a:extLst>
              <a:ext uri="{FF2B5EF4-FFF2-40B4-BE49-F238E27FC236}">
                <a16:creationId xmlns:a16="http://schemas.microsoft.com/office/drawing/2014/main" id="{87E3449B-C447-6145-D08F-7799534011BF}"/>
              </a:ext>
            </a:extLst>
          </p:cNvPr>
          <p:cNvSpPr/>
          <p:nvPr/>
        </p:nvSpPr>
        <p:spPr>
          <a:xfrm>
            <a:off x="10429877" y="5173861"/>
            <a:ext cx="2590453" cy="3615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3000"/>
              </a:lnSpc>
            </a:pPr>
            <a:r>
              <a:rPr lang="en-US" sz="2318" dirty="0">
                <a:solidFill>
                  <a:schemeClr val="tx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IVA Dual: IBS + CBS</a:t>
            </a:r>
            <a:endParaRPr lang="en-US" sz="2318" dirty="0">
              <a:solidFill>
                <a:schemeClr val="tx1"/>
              </a:solidFill>
            </a:endParaRPr>
          </a:p>
        </p:txBody>
      </p:sp>
      <p:pic>
        <p:nvPicPr>
          <p:cNvPr id="100" name="Image 7" descr="preencoded.png">
            <a:extLst>
              <a:ext uri="{FF2B5EF4-FFF2-40B4-BE49-F238E27FC236}">
                <a16:creationId xmlns:a16="http://schemas.microsoft.com/office/drawing/2014/main" id="{FE8D96F2-271E-61B5-147F-FEC7B03E249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65495" y="5932884"/>
            <a:ext cx="385762" cy="342900"/>
          </a:xfrm>
          <a:prstGeom prst="rect">
            <a:avLst/>
          </a:prstGeom>
        </p:spPr>
      </p:pic>
      <p:sp>
        <p:nvSpPr>
          <p:cNvPr id="102" name="Text 10">
            <a:extLst>
              <a:ext uri="{FF2B5EF4-FFF2-40B4-BE49-F238E27FC236}">
                <a16:creationId xmlns:a16="http://schemas.microsoft.com/office/drawing/2014/main" id="{B976C878-1ACF-C901-B68A-78A0E0493A5C}"/>
              </a:ext>
            </a:extLst>
          </p:cNvPr>
          <p:cNvSpPr/>
          <p:nvPr/>
        </p:nvSpPr>
        <p:spPr>
          <a:xfrm>
            <a:off x="10429876" y="5931099"/>
            <a:ext cx="3432030" cy="3615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3000"/>
              </a:lnSpc>
            </a:pPr>
            <a:r>
              <a:rPr lang="en-US" sz="2318" dirty="0">
                <a:solidFill>
                  <a:schemeClr val="tx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Não cumulatividade plena</a:t>
            </a:r>
            <a:endParaRPr lang="en-US" sz="2318" dirty="0">
              <a:solidFill>
                <a:schemeClr val="tx1"/>
              </a:solidFill>
            </a:endParaRPr>
          </a:p>
        </p:txBody>
      </p:sp>
      <p:pic>
        <p:nvPicPr>
          <p:cNvPr id="104" name="Image 8" descr="preencoded.png">
            <a:extLst>
              <a:ext uri="{FF2B5EF4-FFF2-40B4-BE49-F238E27FC236}">
                <a16:creationId xmlns:a16="http://schemas.microsoft.com/office/drawing/2014/main" id="{F3D76102-A8DD-90B8-086F-02EA7C2C30A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29788" y="6690122"/>
            <a:ext cx="257176" cy="342900"/>
          </a:xfrm>
          <a:prstGeom prst="rect">
            <a:avLst/>
          </a:prstGeom>
        </p:spPr>
      </p:pic>
      <p:sp>
        <p:nvSpPr>
          <p:cNvPr id="106" name="Text 11">
            <a:extLst>
              <a:ext uri="{FF2B5EF4-FFF2-40B4-BE49-F238E27FC236}">
                <a16:creationId xmlns:a16="http://schemas.microsoft.com/office/drawing/2014/main" id="{71E6C4B9-EF89-0CA5-6AC3-C405F2794D3E}"/>
              </a:ext>
            </a:extLst>
          </p:cNvPr>
          <p:cNvSpPr/>
          <p:nvPr/>
        </p:nvSpPr>
        <p:spPr>
          <a:xfrm>
            <a:off x="10429877" y="6688337"/>
            <a:ext cx="5070299" cy="3615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3000"/>
              </a:lnSpc>
            </a:pPr>
            <a:r>
              <a:rPr lang="en-US" sz="2318" dirty="0">
                <a:solidFill>
                  <a:schemeClr val="tx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Destino: imposto no local de consumo</a:t>
            </a:r>
            <a:endParaRPr lang="en-US" sz="2318" dirty="0">
              <a:solidFill>
                <a:schemeClr val="tx1"/>
              </a:solidFill>
            </a:endParaRPr>
          </a:p>
        </p:txBody>
      </p:sp>
      <p:pic>
        <p:nvPicPr>
          <p:cNvPr id="108" name="Image 9" descr="preencoded.png">
            <a:extLst>
              <a:ext uri="{FF2B5EF4-FFF2-40B4-BE49-F238E27FC236}">
                <a16:creationId xmlns:a16="http://schemas.microsoft.com/office/drawing/2014/main" id="{6EB5196B-1C1A-0B39-4B24-6A631779A8B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86926" y="7447360"/>
            <a:ext cx="342900" cy="342900"/>
          </a:xfrm>
          <a:prstGeom prst="rect">
            <a:avLst/>
          </a:prstGeom>
        </p:spPr>
      </p:pic>
      <p:sp>
        <p:nvSpPr>
          <p:cNvPr id="110" name="Text 12">
            <a:extLst>
              <a:ext uri="{FF2B5EF4-FFF2-40B4-BE49-F238E27FC236}">
                <a16:creationId xmlns:a16="http://schemas.microsoft.com/office/drawing/2014/main" id="{E9F34F7B-3E73-91A7-E325-7A156B13ACFA}"/>
              </a:ext>
            </a:extLst>
          </p:cNvPr>
          <p:cNvSpPr/>
          <p:nvPr/>
        </p:nvSpPr>
        <p:spPr>
          <a:xfrm>
            <a:off x="10429876" y="7445575"/>
            <a:ext cx="3746218" cy="3615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3000"/>
              </a:lnSpc>
            </a:pPr>
            <a:r>
              <a:rPr lang="en-US" sz="2318" dirty="0">
                <a:solidFill>
                  <a:schemeClr val="tx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Regulamento nacional único</a:t>
            </a:r>
            <a:endParaRPr lang="en-US" sz="2318" dirty="0">
              <a:solidFill>
                <a:schemeClr val="tx1"/>
              </a:solidFill>
            </a:endParaRPr>
          </a:p>
        </p:txBody>
      </p:sp>
      <p:pic>
        <p:nvPicPr>
          <p:cNvPr id="112" name="Image 10" descr="preencoded.png">
            <a:extLst>
              <a:ext uri="{FF2B5EF4-FFF2-40B4-BE49-F238E27FC236}">
                <a16:creationId xmlns:a16="http://schemas.microsoft.com/office/drawing/2014/main" id="{3E4EA3CB-BE3E-D1B3-4E05-E8D3BF30F67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86926" y="8204596"/>
            <a:ext cx="342900" cy="342900"/>
          </a:xfrm>
          <a:prstGeom prst="rect">
            <a:avLst/>
          </a:prstGeom>
        </p:spPr>
      </p:pic>
      <p:sp>
        <p:nvSpPr>
          <p:cNvPr id="114" name="Text 13">
            <a:extLst>
              <a:ext uri="{FF2B5EF4-FFF2-40B4-BE49-F238E27FC236}">
                <a16:creationId xmlns:a16="http://schemas.microsoft.com/office/drawing/2014/main" id="{709C7AD1-B845-6C37-8534-0D129492B315}"/>
              </a:ext>
            </a:extLst>
          </p:cNvPr>
          <p:cNvSpPr/>
          <p:nvPr/>
        </p:nvSpPr>
        <p:spPr>
          <a:xfrm>
            <a:off x="10429877" y="8202811"/>
            <a:ext cx="5124801" cy="3615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3000"/>
              </a:lnSpc>
            </a:pPr>
            <a:r>
              <a:rPr lang="en-US" sz="2318" dirty="0">
                <a:solidFill>
                  <a:schemeClr val="tx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Transparência </a:t>
            </a:r>
            <a:r>
              <a:rPr lang="en-US" sz="2318">
                <a:solidFill>
                  <a:schemeClr val="tx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 previsibilidade (Será?)</a:t>
            </a:r>
            <a:endParaRPr lang="en-US" sz="2318" dirty="0">
              <a:solidFill>
                <a:schemeClr val="tx1"/>
              </a:solidFill>
            </a:endParaRPr>
          </a:p>
        </p:txBody>
      </p:sp>
      <p:sp>
        <p:nvSpPr>
          <p:cNvPr id="116" name="Shape 14">
            <a:extLst>
              <a:ext uri="{FF2B5EF4-FFF2-40B4-BE49-F238E27FC236}">
                <a16:creationId xmlns:a16="http://schemas.microsoft.com/office/drawing/2014/main" id="{1326F267-9225-CC24-70AC-8067172816A0}"/>
              </a:ext>
            </a:extLst>
          </p:cNvPr>
          <p:cNvSpPr/>
          <p:nvPr/>
        </p:nvSpPr>
        <p:spPr>
          <a:xfrm flipH="1">
            <a:off x="8984360" y="3929063"/>
            <a:ext cx="50352" cy="4635257"/>
          </a:xfrm>
          <a:prstGeom prst="rect">
            <a:avLst/>
          </a:prstGeom>
          <a:solidFill>
            <a:srgbClr val="D4AF37"/>
          </a:solidFill>
          <a:ln w="38100">
            <a:solidFill>
              <a:srgbClr val="D5AF37"/>
            </a:solidFill>
          </a:ln>
        </p:spPr>
      </p:sp>
      <p:sp>
        <p:nvSpPr>
          <p:cNvPr id="118" name="Shape 1">
            <a:extLst>
              <a:ext uri="{FF2B5EF4-FFF2-40B4-BE49-F238E27FC236}">
                <a16:creationId xmlns:a16="http://schemas.microsoft.com/office/drawing/2014/main" id="{17C40637-7B57-85F2-854D-BCD039E1AEE9}"/>
              </a:ext>
            </a:extLst>
          </p:cNvPr>
          <p:cNvSpPr/>
          <p:nvPr/>
        </p:nvSpPr>
        <p:spPr>
          <a:xfrm>
            <a:off x="1150144" y="1742514"/>
            <a:ext cx="16002000" cy="28576"/>
          </a:xfrm>
          <a:prstGeom prst="rect">
            <a:avLst/>
          </a:prstGeom>
          <a:solidFill>
            <a:srgbClr val="D4AF37"/>
          </a:solidFill>
          <a:ln/>
        </p:spPr>
      </p:sp>
    </p:spTree>
    <p:extLst>
      <p:ext uri="{BB962C8B-B14F-4D97-AF65-F5344CB8AC3E}">
        <p14:creationId xmlns:p14="http://schemas.microsoft.com/office/powerpoint/2010/main" val="488787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BB2B42EA-9C0C-6381-F99C-DD760652F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1F0A26C9-3705-2177-347D-6986A0C43C69}"/>
              </a:ext>
            </a:extLst>
          </p:cNvPr>
          <p:cNvSpPr/>
          <p:nvPr/>
        </p:nvSpPr>
        <p:spPr>
          <a:xfrm>
            <a:off x="3413873" y="919340"/>
            <a:ext cx="11460253" cy="564257"/>
          </a:xfrm>
          <a:prstGeom prst="rect">
            <a:avLst/>
          </a:prstGeom>
          <a:noFill/>
          <a:ln/>
        </p:spPr>
        <p:txBody>
          <a:bodyPr wrap="none" lIns="340106" tIns="0" rIns="0" bIns="0" rtlCol="0" anchor="t">
            <a:spAutoFit/>
          </a:bodyPr>
          <a:lstStyle/>
          <a:p>
            <a:pPr>
              <a:lnSpc>
                <a:spcPts val="4400"/>
              </a:lnSpc>
            </a:pPr>
            <a:r>
              <a:rPr lang="en-US" sz="4000" b="1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TRANSIÇÃO E A INSEGURANÇA JURÍDICA</a:t>
            </a:r>
            <a:endParaRPr lang="en-US" sz="4000" dirty="0">
              <a:solidFill>
                <a:srgbClr val="002060"/>
              </a:solidFill>
            </a:endParaRPr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E14036F0-2264-68F9-1CE0-8D8DD9B5527A}"/>
              </a:ext>
            </a:extLst>
          </p:cNvPr>
          <p:cNvSpPr/>
          <p:nvPr/>
        </p:nvSpPr>
        <p:spPr>
          <a:xfrm>
            <a:off x="1121946" y="1953414"/>
            <a:ext cx="8658226" cy="17298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400"/>
              </a:lnSpc>
            </a:pP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Entre 2026 e 2033, as empresas enfrentarão o maior desafio de conformidade da história brasileira: a convivência simultânea entre o sistema atual (ICMS, ISS, PIS, COFINS) e o novo IVA Dual (IBS e CBS).</a:t>
            </a:r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EB335006-BBC4-7FF2-BD83-BA76E58A3346}"/>
              </a:ext>
            </a:extLst>
          </p:cNvPr>
          <p:cNvSpPr/>
          <p:nvPr/>
        </p:nvSpPr>
        <p:spPr>
          <a:xfrm>
            <a:off x="1121946" y="4047872"/>
            <a:ext cx="8658226" cy="17298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400"/>
              </a:lnSpc>
            </a:pP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Esta dualidade exige a manutenção de estruturas de compliance redundantes, elevando drasticamente o custo administrativo e o risco de interpretações divergentes pelos fiscos federal, estadual e municipal.</a:t>
            </a:r>
          </a:p>
        </p:txBody>
      </p:sp>
      <p:sp>
        <p:nvSpPr>
          <p:cNvPr id="17" name="Text 3">
            <a:extLst>
              <a:ext uri="{FF2B5EF4-FFF2-40B4-BE49-F238E27FC236}">
                <a16:creationId xmlns:a16="http://schemas.microsoft.com/office/drawing/2014/main" id="{A641EFA7-DA90-D4D0-E929-44A8DA127E03}"/>
              </a:ext>
            </a:extLst>
          </p:cNvPr>
          <p:cNvSpPr/>
          <p:nvPr/>
        </p:nvSpPr>
        <p:spPr>
          <a:xfrm>
            <a:off x="1136233" y="6130519"/>
            <a:ext cx="2499082" cy="41043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3000"/>
              </a:lnSpc>
            </a:pPr>
            <a:r>
              <a:rPr lang="en-US" sz="3600" b="1" dirty="0">
                <a:solidFill>
                  <a:srgbClr val="D4AF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2026 — 2033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 4">
            <a:extLst>
              <a:ext uri="{FF2B5EF4-FFF2-40B4-BE49-F238E27FC236}">
                <a16:creationId xmlns:a16="http://schemas.microsoft.com/office/drawing/2014/main" id="{9DC94DA5-4EE7-D6BD-12C5-609DB2473486}"/>
              </a:ext>
            </a:extLst>
          </p:cNvPr>
          <p:cNvSpPr/>
          <p:nvPr/>
        </p:nvSpPr>
        <p:spPr>
          <a:xfrm>
            <a:off x="1136232" y="6584147"/>
            <a:ext cx="8750793" cy="29283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200"/>
              </a:lnSpc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Período de transição com coexistência de 7 tributos sobre o consumo.</a:t>
            </a:r>
          </a:p>
        </p:txBody>
      </p:sp>
      <p:sp>
        <p:nvSpPr>
          <p:cNvPr id="25" name="Text 5">
            <a:extLst>
              <a:ext uri="{FF2B5EF4-FFF2-40B4-BE49-F238E27FC236}">
                <a16:creationId xmlns:a16="http://schemas.microsoft.com/office/drawing/2014/main" id="{E29B4FEC-DDBB-AD81-657F-A1DF86168FD8}"/>
              </a:ext>
            </a:extLst>
          </p:cNvPr>
          <p:cNvSpPr/>
          <p:nvPr/>
        </p:nvSpPr>
        <p:spPr>
          <a:xfrm>
            <a:off x="1136233" y="7202081"/>
            <a:ext cx="2447786" cy="41043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3000"/>
              </a:lnSpc>
            </a:pPr>
            <a:r>
              <a:rPr lang="en-US" sz="3600" b="1" dirty="0">
                <a:solidFill>
                  <a:srgbClr val="D4AF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Ajuste Anual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 6">
            <a:extLst>
              <a:ext uri="{FF2B5EF4-FFF2-40B4-BE49-F238E27FC236}">
                <a16:creationId xmlns:a16="http://schemas.microsoft.com/office/drawing/2014/main" id="{C4FD1D82-8987-A78D-DE40-8467C3D8027B}"/>
              </a:ext>
            </a:extLst>
          </p:cNvPr>
          <p:cNvSpPr/>
          <p:nvPr/>
        </p:nvSpPr>
        <p:spPr>
          <a:xfrm>
            <a:off x="1136233" y="7655709"/>
            <a:ext cx="8272462" cy="5749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00"/>
              </a:lnSpc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Alíquotas de referência voláteis para manter a carga tributária constante.</a:t>
            </a:r>
          </a:p>
        </p:txBody>
      </p:sp>
      <p:sp>
        <p:nvSpPr>
          <p:cNvPr id="31" name="Shape 7">
            <a:extLst>
              <a:ext uri="{FF2B5EF4-FFF2-40B4-BE49-F238E27FC236}">
                <a16:creationId xmlns:a16="http://schemas.microsoft.com/office/drawing/2014/main" id="{C4EE2855-0206-7F73-4A14-923DBBC23A24}"/>
              </a:ext>
            </a:extLst>
          </p:cNvPr>
          <p:cNvSpPr/>
          <p:nvPr/>
        </p:nvSpPr>
        <p:spPr>
          <a:xfrm>
            <a:off x="10780295" y="2089075"/>
            <a:ext cx="6629400" cy="7007126"/>
          </a:xfrm>
          <a:prstGeom prst="rect">
            <a:avLst/>
          </a:prstGeom>
          <a:solidFill>
            <a:srgbClr val="112240"/>
          </a:solidFill>
          <a:ln/>
        </p:spPr>
      </p:sp>
      <p:sp>
        <p:nvSpPr>
          <p:cNvPr id="33" name="Shape 8">
            <a:extLst>
              <a:ext uri="{FF2B5EF4-FFF2-40B4-BE49-F238E27FC236}">
                <a16:creationId xmlns:a16="http://schemas.microsoft.com/office/drawing/2014/main" id="{B3A32C91-6F3C-822B-6C18-CDCDE8BAC632}"/>
              </a:ext>
            </a:extLst>
          </p:cNvPr>
          <p:cNvSpPr/>
          <p:nvPr/>
        </p:nvSpPr>
        <p:spPr>
          <a:xfrm>
            <a:off x="10780295" y="2089075"/>
            <a:ext cx="6629400" cy="57150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35" name="Text 9">
            <a:extLst>
              <a:ext uri="{FF2B5EF4-FFF2-40B4-BE49-F238E27FC236}">
                <a16:creationId xmlns:a16="http://schemas.microsoft.com/office/drawing/2014/main" id="{4CE52497-C811-49AD-EC79-19DC355D5DB6}"/>
              </a:ext>
            </a:extLst>
          </p:cNvPr>
          <p:cNvSpPr/>
          <p:nvPr/>
        </p:nvSpPr>
        <p:spPr>
          <a:xfrm>
            <a:off x="11208921" y="2660575"/>
            <a:ext cx="4135748" cy="3077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400"/>
              </a:lnSpc>
            </a:pPr>
            <a:r>
              <a:rPr lang="en-US" sz="2200" b="1" dirty="0">
                <a:solidFill>
                  <a:srgbClr val="D4AF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CUSTO DE CONFORMIDADE</a:t>
            </a:r>
            <a:endParaRPr lang="en-US" sz="2200" dirty="0"/>
          </a:p>
        </p:txBody>
      </p:sp>
      <p:sp>
        <p:nvSpPr>
          <p:cNvPr id="37" name="Text 10">
            <a:extLst>
              <a:ext uri="{FF2B5EF4-FFF2-40B4-BE49-F238E27FC236}">
                <a16:creationId xmlns:a16="http://schemas.microsoft.com/office/drawing/2014/main" id="{6D765611-D412-DF9D-21C3-2F5FB969681D}"/>
              </a:ext>
            </a:extLst>
          </p:cNvPr>
          <p:cNvSpPr/>
          <p:nvPr/>
        </p:nvSpPr>
        <p:spPr>
          <a:xfrm>
            <a:off x="11208922" y="3117774"/>
            <a:ext cx="5772150" cy="666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00"/>
              </a:lnSpc>
            </a:pPr>
            <a:r>
              <a:rPr lang="en-US" sz="22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Duplicação de sistemas de TI e processos de auditoria fiscal.</a:t>
            </a:r>
            <a:endParaRPr lang="en-US" sz="2200" dirty="0"/>
          </a:p>
        </p:txBody>
      </p:sp>
      <p:sp>
        <p:nvSpPr>
          <p:cNvPr id="39" name="Text 11">
            <a:extLst>
              <a:ext uri="{FF2B5EF4-FFF2-40B4-BE49-F238E27FC236}">
                <a16:creationId xmlns:a16="http://schemas.microsoft.com/office/drawing/2014/main" id="{487807DC-7EA8-FD0E-7C0F-C76AEC5A9E89}"/>
              </a:ext>
            </a:extLst>
          </p:cNvPr>
          <p:cNvSpPr/>
          <p:nvPr/>
        </p:nvSpPr>
        <p:spPr>
          <a:xfrm>
            <a:off x="11208921" y="4257873"/>
            <a:ext cx="3374322" cy="3077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400"/>
              </a:lnSpc>
            </a:pPr>
            <a:r>
              <a:rPr lang="en-US" sz="2200" b="1" dirty="0">
                <a:solidFill>
                  <a:srgbClr val="D4AF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RISCO DE AUTUAÇÕES</a:t>
            </a:r>
            <a:endParaRPr lang="en-US" sz="2200" dirty="0"/>
          </a:p>
        </p:txBody>
      </p:sp>
      <p:sp>
        <p:nvSpPr>
          <p:cNvPr id="41" name="Text 12">
            <a:extLst>
              <a:ext uri="{FF2B5EF4-FFF2-40B4-BE49-F238E27FC236}">
                <a16:creationId xmlns:a16="http://schemas.microsoft.com/office/drawing/2014/main" id="{C576D3A7-E374-552D-7AF0-D09A3DDD7E7C}"/>
              </a:ext>
            </a:extLst>
          </p:cNvPr>
          <p:cNvSpPr/>
          <p:nvPr/>
        </p:nvSpPr>
        <p:spPr>
          <a:xfrm>
            <a:off x="11208922" y="4715072"/>
            <a:ext cx="5772150" cy="666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00"/>
              </a:lnSpc>
            </a:pPr>
            <a:r>
              <a:rPr lang="en-US" sz="22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Conflitos de competência entre as regras antigas e as novas normas.</a:t>
            </a:r>
            <a:endParaRPr lang="en-US" sz="2200" dirty="0"/>
          </a:p>
        </p:txBody>
      </p:sp>
      <p:sp>
        <p:nvSpPr>
          <p:cNvPr id="43" name="Text 13">
            <a:extLst>
              <a:ext uri="{FF2B5EF4-FFF2-40B4-BE49-F238E27FC236}">
                <a16:creationId xmlns:a16="http://schemas.microsoft.com/office/drawing/2014/main" id="{009688D0-3BF5-51F0-686D-62913AA50409}"/>
              </a:ext>
            </a:extLst>
          </p:cNvPr>
          <p:cNvSpPr/>
          <p:nvPr/>
        </p:nvSpPr>
        <p:spPr>
          <a:xfrm>
            <a:off x="11208921" y="5855171"/>
            <a:ext cx="5264262" cy="3077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400"/>
              </a:lnSpc>
            </a:pPr>
            <a:r>
              <a:rPr lang="en-US" sz="2200" b="1" dirty="0">
                <a:solidFill>
                  <a:srgbClr val="D4AF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INSEGURANÇA DE PLANEJAMENTO</a:t>
            </a:r>
            <a:endParaRPr lang="en-US" sz="2200" dirty="0"/>
          </a:p>
        </p:txBody>
      </p:sp>
      <p:sp>
        <p:nvSpPr>
          <p:cNvPr id="45" name="Text 14">
            <a:extLst>
              <a:ext uri="{FF2B5EF4-FFF2-40B4-BE49-F238E27FC236}">
                <a16:creationId xmlns:a16="http://schemas.microsoft.com/office/drawing/2014/main" id="{4607782F-4579-46BB-802D-1878828175AE}"/>
              </a:ext>
            </a:extLst>
          </p:cNvPr>
          <p:cNvSpPr/>
          <p:nvPr/>
        </p:nvSpPr>
        <p:spPr>
          <a:xfrm>
            <a:off x="11208922" y="6312370"/>
            <a:ext cx="5772150" cy="666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00"/>
              </a:lnSpc>
            </a:pPr>
            <a:r>
              <a:rPr lang="en-US" sz="22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Impossibilidade de prever o custo tributário real a longo prazo.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603322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E82120D9-F368-09C3-C36C-99774F2DF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2">
            <a:extLst>
              <a:ext uri="{FF2B5EF4-FFF2-40B4-BE49-F238E27FC236}">
                <a16:creationId xmlns:a16="http://schemas.microsoft.com/office/drawing/2014/main" id="{72894F92-3CED-5E73-E39A-9D3B63381D7E}"/>
              </a:ext>
            </a:extLst>
          </p:cNvPr>
          <p:cNvSpPr/>
          <p:nvPr/>
        </p:nvSpPr>
        <p:spPr>
          <a:xfrm>
            <a:off x="822960" y="1234440"/>
            <a:ext cx="157734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200" b="1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Dois regimes tributários, </a:t>
            </a:r>
            <a:r>
              <a:rPr lang="en-US" sz="4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um só contribuinte</a:t>
            </a:r>
            <a:endParaRPr lang="en-US" sz="4200" dirty="0"/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8C841732-D424-5FDF-2641-95101233761F}"/>
              </a:ext>
            </a:extLst>
          </p:cNvPr>
          <p:cNvSpPr/>
          <p:nvPr/>
        </p:nvSpPr>
        <p:spPr>
          <a:xfrm>
            <a:off x="864108" y="2194560"/>
            <a:ext cx="15910560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just">
              <a:lnSpc>
                <a:spcPts val="2850"/>
              </a:lnSpc>
            </a:pPr>
            <a:r>
              <a:rPr lang="en-US" sz="2800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Durante a transição, o regime antigo (ICMS, ISS, PIS, Cofins remanescentes) convive com o novo (IBS, CBS</a:t>
            </a:r>
            <a:r>
              <a:rPr lang="en-US" sz="280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 Este é o principal ponto de conflitos normativos </a:t>
            </a:r>
            <a:r>
              <a:rPr lang="en-US" sz="2800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período.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15" name="Shape 4">
            <a:extLst>
              <a:ext uri="{FF2B5EF4-FFF2-40B4-BE49-F238E27FC236}">
                <a16:creationId xmlns:a16="http://schemas.microsoft.com/office/drawing/2014/main" id="{302BCF07-3241-4022-DF15-AC0DF1F5DE49}"/>
              </a:ext>
            </a:extLst>
          </p:cNvPr>
          <p:cNvSpPr/>
          <p:nvPr/>
        </p:nvSpPr>
        <p:spPr>
          <a:xfrm>
            <a:off x="822960" y="3362829"/>
            <a:ext cx="5184648" cy="5349240"/>
          </a:xfrm>
          <a:prstGeom prst="roundRect">
            <a:avLst>
              <a:gd name="adj" fmla="val 2646"/>
            </a:avLst>
          </a:prstGeom>
          <a:solidFill>
            <a:schemeClr val="tx2"/>
          </a:solidFill>
          <a:ln/>
        </p:spPr>
      </p:sp>
      <p:sp>
        <p:nvSpPr>
          <p:cNvPr id="17" name="Shape 5">
            <a:extLst>
              <a:ext uri="{FF2B5EF4-FFF2-40B4-BE49-F238E27FC236}">
                <a16:creationId xmlns:a16="http://schemas.microsoft.com/office/drawing/2014/main" id="{EBDA2C9B-65CB-8DC4-8EB5-0744D7B70FDE}"/>
              </a:ext>
            </a:extLst>
          </p:cNvPr>
          <p:cNvSpPr/>
          <p:nvPr/>
        </p:nvSpPr>
        <p:spPr>
          <a:xfrm>
            <a:off x="1207008" y="3966813"/>
            <a:ext cx="1097280" cy="109728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23" name="Image 0" descr="clock.png">
            <a:extLst>
              <a:ext uri="{FF2B5EF4-FFF2-40B4-BE49-F238E27FC236}">
                <a16:creationId xmlns:a16="http://schemas.microsoft.com/office/drawing/2014/main" id="{A8CF7D7B-D8E5-D373-23C7-302A4CDFDF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2300" y="4252105"/>
            <a:ext cx="526696" cy="526696"/>
          </a:xfrm>
          <a:prstGeom prst="rect">
            <a:avLst/>
          </a:prstGeom>
        </p:spPr>
      </p:pic>
      <p:sp>
        <p:nvSpPr>
          <p:cNvPr id="25" name="Text 6">
            <a:extLst>
              <a:ext uri="{FF2B5EF4-FFF2-40B4-BE49-F238E27FC236}">
                <a16:creationId xmlns:a16="http://schemas.microsoft.com/office/drawing/2014/main" id="{41CAB721-FB24-C292-488B-9E32A62E2B04}"/>
              </a:ext>
            </a:extLst>
          </p:cNvPr>
          <p:cNvSpPr/>
          <p:nvPr/>
        </p:nvSpPr>
        <p:spPr>
          <a:xfrm>
            <a:off x="1207008" y="5338413"/>
            <a:ext cx="4430268" cy="8915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ts val="2700"/>
              </a:lnSpc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Cobrança-teste (2026)</a:t>
            </a:r>
            <a:endParaRPr lang="en-US" sz="2400" dirty="0"/>
          </a:p>
        </p:txBody>
      </p:sp>
      <p:sp>
        <p:nvSpPr>
          <p:cNvPr id="28" name="Text 7">
            <a:extLst>
              <a:ext uri="{FF2B5EF4-FFF2-40B4-BE49-F238E27FC236}">
                <a16:creationId xmlns:a16="http://schemas.microsoft.com/office/drawing/2014/main" id="{6A52D619-B775-89FB-F944-66609D32B821}"/>
              </a:ext>
            </a:extLst>
          </p:cNvPr>
          <p:cNvSpPr/>
          <p:nvPr/>
        </p:nvSpPr>
        <p:spPr>
          <a:xfrm>
            <a:off x="1207008" y="6298533"/>
            <a:ext cx="4430268" cy="2400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just"/>
            <a:r>
              <a:rPr lang="en-US" sz="2800" dirty="0">
                <a:solidFill>
                  <a:srgbClr val="0A19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Alíquota de 1% para IBS e CBS, com dispensa de pagamento se cumpridas as obrigações acessórias.</a:t>
            </a:r>
            <a:endParaRPr lang="en-US" sz="2800" dirty="0">
              <a:solidFill>
                <a:srgbClr val="0A1930"/>
              </a:solidFill>
            </a:endParaRPr>
          </a:p>
        </p:txBody>
      </p:sp>
      <p:sp>
        <p:nvSpPr>
          <p:cNvPr id="31" name="Shape 8">
            <a:extLst>
              <a:ext uri="{FF2B5EF4-FFF2-40B4-BE49-F238E27FC236}">
                <a16:creationId xmlns:a16="http://schemas.microsoft.com/office/drawing/2014/main" id="{B9AB82A1-8C08-F5E5-EDAF-2881E9A8EEDF}"/>
              </a:ext>
            </a:extLst>
          </p:cNvPr>
          <p:cNvSpPr/>
          <p:nvPr/>
        </p:nvSpPr>
        <p:spPr>
          <a:xfrm>
            <a:off x="6391656" y="3362829"/>
            <a:ext cx="5184648" cy="5349240"/>
          </a:xfrm>
          <a:prstGeom prst="roundRect">
            <a:avLst>
              <a:gd name="adj" fmla="val 2646"/>
            </a:avLst>
          </a:prstGeom>
          <a:solidFill>
            <a:schemeClr val="tx2"/>
          </a:solidFill>
          <a:ln/>
        </p:spPr>
      </p:sp>
      <p:sp>
        <p:nvSpPr>
          <p:cNvPr id="33" name="Shape 9">
            <a:extLst>
              <a:ext uri="{FF2B5EF4-FFF2-40B4-BE49-F238E27FC236}">
                <a16:creationId xmlns:a16="http://schemas.microsoft.com/office/drawing/2014/main" id="{9BB0E942-788C-B9D2-33B3-F8EDFDACC951}"/>
              </a:ext>
            </a:extLst>
          </p:cNvPr>
          <p:cNvSpPr/>
          <p:nvPr/>
        </p:nvSpPr>
        <p:spPr>
          <a:xfrm>
            <a:off x="6775704" y="3966813"/>
            <a:ext cx="1097280" cy="109728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35" name="Image 1" descr="layers.png">
            <a:extLst>
              <a:ext uri="{FF2B5EF4-FFF2-40B4-BE49-F238E27FC236}">
                <a16:creationId xmlns:a16="http://schemas.microsoft.com/office/drawing/2014/main" id="{46170A6F-739A-DAFF-AF1F-152AF8D221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0996" y="4252105"/>
            <a:ext cx="526696" cy="526696"/>
          </a:xfrm>
          <a:prstGeom prst="rect">
            <a:avLst/>
          </a:prstGeom>
        </p:spPr>
      </p:pic>
      <p:sp>
        <p:nvSpPr>
          <p:cNvPr id="37" name="Text 10">
            <a:extLst>
              <a:ext uri="{FF2B5EF4-FFF2-40B4-BE49-F238E27FC236}">
                <a16:creationId xmlns:a16="http://schemas.microsoft.com/office/drawing/2014/main" id="{E088F240-6F0C-8CC3-E4B9-3323825322D0}"/>
              </a:ext>
            </a:extLst>
          </p:cNvPr>
          <p:cNvSpPr/>
          <p:nvPr/>
        </p:nvSpPr>
        <p:spPr>
          <a:xfrm>
            <a:off x="6775704" y="5338413"/>
            <a:ext cx="4430268" cy="8915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ts val="2700"/>
              </a:lnSpc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Créditos acumulados</a:t>
            </a:r>
            <a:endParaRPr lang="en-US" sz="2400" dirty="0"/>
          </a:p>
        </p:txBody>
      </p:sp>
      <p:sp>
        <p:nvSpPr>
          <p:cNvPr id="39" name="Text 11">
            <a:extLst>
              <a:ext uri="{FF2B5EF4-FFF2-40B4-BE49-F238E27FC236}">
                <a16:creationId xmlns:a16="http://schemas.microsoft.com/office/drawing/2014/main" id="{64BF3DD2-FBDB-70D8-4D6E-CD80F034AC1B}"/>
              </a:ext>
            </a:extLst>
          </p:cNvPr>
          <p:cNvSpPr/>
          <p:nvPr/>
        </p:nvSpPr>
        <p:spPr>
          <a:xfrm>
            <a:off x="6775704" y="6298533"/>
            <a:ext cx="4430268" cy="2400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just"/>
            <a:r>
              <a:rPr lang="en-US" sz="2800" dirty="0">
                <a:solidFill>
                  <a:srgbClr val="0A19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Gestão dos créditos do regime antigo e sua utilização para abater débitos no novo regime.</a:t>
            </a:r>
            <a:endParaRPr lang="en-US" sz="2800" dirty="0">
              <a:solidFill>
                <a:srgbClr val="0A1930"/>
              </a:solidFill>
            </a:endParaRPr>
          </a:p>
        </p:txBody>
      </p:sp>
      <p:sp>
        <p:nvSpPr>
          <p:cNvPr id="41" name="Shape 12">
            <a:extLst>
              <a:ext uri="{FF2B5EF4-FFF2-40B4-BE49-F238E27FC236}">
                <a16:creationId xmlns:a16="http://schemas.microsoft.com/office/drawing/2014/main" id="{1BCD361F-983C-5AE8-6D7D-53307478C4DE}"/>
              </a:ext>
            </a:extLst>
          </p:cNvPr>
          <p:cNvSpPr/>
          <p:nvPr/>
        </p:nvSpPr>
        <p:spPr>
          <a:xfrm>
            <a:off x="11960352" y="3362829"/>
            <a:ext cx="5184648" cy="5349240"/>
          </a:xfrm>
          <a:prstGeom prst="roundRect">
            <a:avLst>
              <a:gd name="adj" fmla="val 2646"/>
            </a:avLst>
          </a:prstGeom>
          <a:solidFill>
            <a:schemeClr val="tx2"/>
          </a:solidFill>
          <a:ln/>
        </p:spPr>
      </p:sp>
      <p:sp>
        <p:nvSpPr>
          <p:cNvPr id="43" name="Shape 13">
            <a:extLst>
              <a:ext uri="{FF2B5EF4-FFF2-40B4-BE49-F238E27FC236}">
                <a16:creationId xmlns:a16="http://schemas.microsoft.com/office/drawing/2014/main" id="{81F4A768-3936-7E76-B6D4-C6696A31903F}"/>
              </a:ext>
            </a:extLst>
          </p:cNvPr>
          <p:cNvSpPr/>
          <p:nvPr/>
        </p:nvSpPr>
        <p:spPr>
          <a:xfrm>
            <a:off x="12344400" y="3966813"/>
            <a:ext cx="1097280" cy="1097280"/>
          </a:xfrm>
          <a:prstGeom prst="ellipse">
            <a:avLst/>
          </a:prstGeom>
          <a:solidFill>
            <a:srgbClr val="E8A33D"/>
          </a:solidFill>
          <a:ln/>
        </p:spPr>
      </p:sp>
      <p:pic>
        <p:nvPicPr>
          <p:cNvPr id="45" name="Image 2" descr="warning.png">
            <a:extLst>
              <a:ext uri="{FF2B5EF4-FFF2-40B4-BE49-F238E27FC236}">
                <a16:creationId xmlns:a16="http://schemas.microsoft.com/office/drawing/2014/main" id="{EE18FBA2-CB07-E972-6323-160DEB644D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29692" y="4252105"/>
            <a:ext cx="526696" cy="526696"/>
          </a:xfrm>
          <a:prstGeom prst="rect">
            <a:avLst/>
          </a:prstGeom>
        </p:spPr>
      </p:pic>
      <p:sp>
        <p:nvSpPr>
          <p:cNvPr id="47" name="Text 14">
            <a:extLst>
              <a:ext uri="{FF2B5EF4-FFF2-40B4-BE49-F238E27FC236}">
                <a16:creationId xmlns:a16="http://schemas.microsoft.com/office/drawing/2014/main" id="{F1719801-C653-DCD5-C2D5-F444B0E67CBE}"/>
              </a:ext>
            </a:extLst>
          </p:cNvPr>
          <p:cNvSpPr/>
          <p:nvPr/>
        </p:nvSpPr>
        <p:spPr>
          <a:xfrm>
            <a:off x="12344400" y="5338413"/>
            <a:ext cx="4430268" cy="8915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ts val="2700"/>
              </a:lnSpc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Risco de bitributação</a:t>
            </a:r>
            <a:endParaRPr lang="en-US" sz="2400" dirty="0"/>
          </a:p>
        </p:txBody>
      </p:sp>
      <p:sp>
        <p:nvSpPr>
          <p:cNvPr id="49" name="Text 15">
            <a:extLst>
              <a:ext uri="{FF2B5EF4-FFF2-40B4-BE49-F238E27FC236}">
                <a16:creationId xmlns:a16="http://schemas.microsoft.com/office/drawing/2014/main" id="{9DF73BFD-153B-7503-4D49-702AFAE02FAB}"/>
              </a:ext>
            </a:extLst>
          </p:cNvPr>
          <p:cNvSpPr/>
          <p:nvPr/>
        </p:nvSpPr>
        <p:spPr>
          <a:xfrm>
            <a:off x="12344400" y="6298533"/>
            <a:ext cx="4430268" cy="2400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just"/>
            <a:r>
              <a:rPr lang="en-US" sz="2800" dirty="0">
                <a:solidFill>
                  <a:srgbClr val="0A19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Lacunas normativas na fase </a:t>
            </a:r>
            <a:r>
              <a:rPr lang="en-US" sz="2800">
                <a:solidFill>
                  <a:srgbClr val="0A19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transição </a:t>
            </a:r>
            <a:r>
              <a:rPr lang="en-US" sz="2800" dirty="0">
                <a:solidFill>
                  <a:srgbClr val="0A19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podem gerar </a:t>
            </a:r>
            <a:r>
              <a:rPr lang="en-US" sz="2800">
                <a:solidFill>
                  <a:srgbClr val="0A19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cobrança dupla </a:t>
            </a:r>
            <a:r>
              <a:rPr lang="en-US" sz="2800" dirty="0">
                <a:solidFill>
                  <a:srgbClr val="0A19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 ausência de incidência.</a:t>
            </a:r>
            <a:endParaRPr lang="en-US" sz="2800" dirty="0">
              <a:solidFill>
                <a:srgbClr val="0A1930"/>
              </a:solidFill>
            </a:endParaRPr>
          </a:p>
        </p:txBody>
      </p:sp>
      <p:sp>
        <p:nvSpPr>
          <p:cNvPr id="51" name="Shape 0">
            <a:extLst>
              <a:ext uri="{FF2B5EF4-FFF2-40B4-BE49-F238E27FC236}">
                <a16:creationId xmlns:a16="http://schemas.microsoft.com/office/drawing/2014/main" id="{458446E9-41B9-9EB3-C181-3FE885B2316C}"/>
              </a:ext>
            </a:extLst>
          </p:cNvPr>
          <p:cNvSpPr/>
          <p:nvPr/>
        </p:nvSpPr>
        <p:spPr>
          <a:xfrm>
            <a:off x="822960" y="468488"/>
            <a:ext cx="5952744" cy="548640"/>
          </a:xfrm>
          <a:prstGeom prst="roundRect">
            <a:avLst>
              <a:gd name="adj" fmla="val 20000"/>
            </a:avLst>
          </a:prstGeom>
          <a:solidFill>
            <a:srgbClr val="1E2761"/>
          </a:solidFill>
          <a:ln/>
        </p:spPr>
      </p:sp>
      <p:sp>
        <p:nvSpPr>
          <p:cNvPr id="53" name="Text 1">
            <a:extLst>
              <a:ext uri="{FF2B5EF4-FFF2-40B4-BE49-F238E27FC236}">
                <a16:creationId xmlns:a16="http://schemas.microsoft.com/office/drawing/2014/main" id="{71F67AB8-8467-86D2-5FB0-7B6696B321C5}"/>
              </a:ext>
            </a:extLst>
          </p:cNvPr>
          <p:cNvSpPr/>
          <p:nvPr/>
        </p:nvSpPr>
        <p:spPr>
          <a:xfrm>
            <a:off x="722494" y="449014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800" b="1" spc="300">
                <a:solidFill>
                  <a:srgbClr val="FFC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CONFLITO 01 · INTERTEMPORAL</a:t>
            </a:r>
            <a:endParaRPr lang="en-US" sz="28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0870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EF12DF45-B3A6-CCCD-DA7A-575CBAA35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3">
            <a:extLst>
              <a:ext uri="{FF2B5EF4-FFF2-40B4-BE49-F238E27FC236}">
                <a16:creationId xmlns:a16="http://schemas.microsoft.com/office/drawing/2014/main" id="{F2155C75-9EC0-27FD-462B-740F44106E58}"/>
              </a:ext>
            </a:extLst>
          </p:cNvPr>
          <p:cNvSpPr/>
          <p:nvPr/>
        </p:nvSpPr>
        <p:spPr>
          <a:xfrm>
            <a:off x="2290930" y="2888119"/>
            <a:ext cx="13706139" cy="42473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3800" b="1" spc="3">
                <a:solidFill>
                  <a:srgbClr val="002060"/>
                </a:solidFill>
                <a:latin typeface="Montserrat" pitchFamily="34" charset="0"/>
              </a:rPr>
              <a:t>EMISSÃO </a:t>
            </a:r>
          </a:p>
          <a:p>
            <a:pPr marL="0" indent="0" algn="ctr">
              <a:buNone/>
            </a:pPr>
            <a:r>
              <a:rPr lang="en-US" sz="13800" b="1" spc="3">
                <a:solidFill>
                  <a:srgbClr val="002060"/>
                </a:solidFill>
                <a:latin typeface="Montserrat" pitchFamily="34" charset="0"/>
              </a:rPr>
              <a:t>DE NFS</a:t>
            </a:r>
            <a:endParaRPr lang="en-US" sz="13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0979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B73781FE-B25C-E20E-13FD-8EA9C55AF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1">
            <a:extLst>
              <a:ext uri="{FF2B5EF4-FFF2-40B4-BE49-F238E27FC236}">
                <a16:creationId xmlns:a16="http://schemas.microsoft.com/office/drawing/2014/main" id="{98707202-DF70-07B7-56DF-608C62B7F27C}"/>
              </a:ext>
            </a:extLst>
          </p:cNvPr>
          <p:cNvSpPr/>
          <p:nvPr/>
        </p:nvSpPr>
        <p:spPr>
          <a:xfrm>
            <a:off x="960120" y="1165860"/>
            <a:ext cx="1618488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800" b="1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Modelo fragmentado.</a:t>
            </a:r>
            <a:endParaRPr lang="en-US" sz="4800" dirty="0"/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4888BD00-B1DF-B859-828D-14E49CB805AC}"/>
              </a:ext>
            </a:extLst>
          </p:cNvPr>
          <p:cNvSpPr/>
          <p:nvPr/>
        </p:nvSpPr>
        <p:spPr>
          <a:xfrm>
            <a:off x="960120" y="2400300"/>
            <a:ext cx="7543800" cy="2057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30000"/>
              </a:lnSpc>
            </a:pPr>
            <a:r>
              <a:rPr lang="en-US" sz="2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da unificação, cada prefeitura brasileira operava seu próprio emissor de NFS-e — com layout, regras e código de serviço específicos.</a:t>
            </a:r>
            <a:endParaRPr lang="en-US" sz="2250" dirty="0">
              <a:solidFill>
                <a:schemeClr val="tx1"/>
              </a:solidFill>
            </a:endParaRPr>
          </a:p>
        </p:txBody>
      </p:sp>
      <p:sp>
        <p:nvSpPr>
          <p:cNvPr id="11" name="Text 3">
            <a:extLst>
              <a:ext uri="{FF2B5EF4-FFF2-40B4-BE49-F238E27FC236}">
                <a16:creationId xmlns:a16="http://schemas.microsoft.com/office/drawing/2014/main" id="{F0AD781A-E795-796A-2E2E-CECC58A9F863}"/>
              </a:ext>
            </a:extLst>
          </p:cNvPr>
          <p:cNvSpPr/>
          <p:nvPr/>
        </p:nvSpPr>
        <p:spPr>
          <a:xfrm>
            <a:off x="960120" y="4320540"/>
            <a:ext cx="7543800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30000"/>
              </a:lnSpc>
            </a:pPr>
            <a:r>
              <a:rPr lang="en-US" sz="2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quem prestava serviço em mais de um município, isso significava aprender — e manter — vários sistemas ao mesmo tempo.</a:t>
            </a:r>
            <a:endParaRPr lang="en-US" sz="2250" dirty="0">
              <a:solidFill>
                <a:schemeClr val="tx1"/>
              </a:solidFill>
            </a:endParaRPr>
          </a:p>
        </p:txBody>
      </p:sp>
      <p:sp>
        <p:nvSpPr>
          <p:cNvPr id="13" name="Shape 4">
            <a:extLst>
              <a:ext uri="{FF2B5EF4-FFF2-40B4-BE49-F238E27FC236}">
                <a16:creationId xmlns:a16="http://schemas.microsoft.com/office/drawing/2014/main" id="{5B244E41-2720-812F-2113-ECABE323C3FB}"/>
              </a:ext>
            </a:extLst>
          </p:cNvPr>
          <p:cNvSpPr/>
          <p:nvPr/>
        </p:nvSpPr>
        <p:spPr>
          <a:xfrm>
            <a:off x="9189720" y="2331720"/>
            <a:ext cx="3909060" cy="3154680"/>
          </a:xfrm>
          <a:prstGeom prst="roundRect">
            <a:avLst>
              <a:gd name="adj" fmla="val 4348"/>
            </a:avLst>
          </a:prstGeom>
          <a:solidFill>
            <a:srgbClr val="F4F7FA"/>
          </a:solidFill>
          <a:ln/>
        </p:spPr>
      </p:sp>
      <p:sp>
        <p:nvSpPr>
          <p:cNvPr id="16" name="Shape 5">
            <a:extLst>
              <a:ext uri="{FF2B5EF4-FFF2-40B4-BE49-F238E27FC236}">
                <a16:creationId xmlns:a16="http://schemas.microsoft.com/office/drawing/2014/main" id="{AABB6E17-FBB3-816C-DA8A-733D4BE3D703}"/>
              </a:ext>
            </a:extLst>
          </p:cNvPr>
          <p:cNvSpPr/>
          <p:nvPr/>
        </p:nvSpPr>
        <p:spPr>
          <a:xfrm>
            <a:off x="9532620" y="2674620"/>
            <a:ext cx="685800" cy="68580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19" name="Text 6">
            <a:extLst>
              <a:ext uri="{FF2B5EF4-FFF2-40B4-BE49-F238E27FC236}">
                <a16:creationId xmlns:a16="http://schemas.microsoft.com/office/drawing/2014/main" id="{E1583362-DD89-8361-738B-D2FF5A61A308}"/>
              </a:ext>
            </a:extLst>
          </p:cNvPr>
          <p:cNvSpPr/>
          <p:nvPr/>
        </p:nvSpPr>
        <p:spPr>
          <a:xfrm>
            <a:off x="9532620" y="267462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400" dirty="0"/>
          </a:p>
        </p:txBody>
      </p:sp>
      <p:sp>
        <p:nvSpPr>
          <p:cNvPr id="21" name="Text 7">
            <a:extLst>
              <a:ext uri="{FF2B5EF4-FFF2-40B4-BE49-F238E27FC236}">
                <a16:creationId xmlns:a16="http://schemas.microsoft.com/office/drawing/2014/main" id="{43B59E73-6E09-383C-9BB8-7B01ED7FC1FA}"/>
              </a:ext>
            </a:extLst>
          </p:cNvPr>
          <p:cNvSpPr/>
          <p:nvPr/>
        </p:nvSpPr>
        <p:spPr>
          <a:xfrm>
            <a:off x="9532620" y="3497580"/>
            <a:ext cx="3291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025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Layouts diferentes</a:t>
            </a:r>
            <a:endParaRPr lang="en-US" sz="2025" dirty="0"/>
          </a:p>
        </p:txBody>
      </p:sp>
      <p:sp>
        <p:nvSpPr>
          <p:cNvPr id="24" name="Text 8">
            <a:extLst>
              <a:ext uri="{FF2B5EF4-FFF2-40B4-BE49-F238E27FC236}">
                <a16:creationId xmlns:a16="http://schemas.microsoft.com/office/drawing/2014/main" id="{5505FC01-BD7A-5AA8-46A4-ACD7551F508B}"/>
              </a:ext>
            </a:extLst>
          </p:cNvPr>
          <p:cNvSpPr/>
          <p:nvPr/>
        </p:nvSpPr>
        <p:spPr>
          <a:xfrm>
            <a:off x="9532620" y="4046220"/>
            <a:ext cx="3291840" cy="1303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5B6B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prefeitura definia seu próprio modelo de nota e campos obrigatórios.</a:t>
            </a:r>
            <a:endParaRPr lang="en-US" sz="2000" dirty="0"/>
          </a:p>
        </p:txBody>
      </p:sp>
      <p:sp>
        <p:nvSpPr>
          <p:cNvPr id="27" name="Shape 9">
            <a:extLst>
              <a:ext uri="{FF2B5EF4-FFF2-40B4-BE49-F238E27FC236}">
                <a16:creationId xmlns:a16="http://schemas.microsoft.com/office/drawing/2014/main" id="{779B316B-1341-097D-31DC-67F1B11B00C1}"/>
              </a:ext>
            </a:extLst>
          </p:cNvPr>
          <p:cNvSpPr/>
          <p:nvPr/>
        </p:nvSpPr>
        <p:spPr>
          <a:xfrm>
            <a:off x="13373100" y="2331720"/>
            <a:ext cx="3909060" cy="3154680"/>
          </a:xfrm>
          <a:prstGeom prst="roundRect">
            <a:avLst>
              <a:gd name="adj" fmla="val 4348"/>
            </a:avLst>
          </a:prstGeom>
          <a:solidFill>
            <a:srgbClr val="F4F7FA"/>
          </a:solidFill>
          <a:ln/>
        </p:spPr>
      </p:sp>
      <p:sp>
        <p:nvSpPr>
          <p:cNvPr id="30" name="Shape 10">
            <a:extLst>
              <a:ext uri="{FF2B5EF4-FFF2-40B4-BE49-F238E27FC236}">
                <a16:creationId xmlns:a16="http://schemas.microsoft.com/office/drawing/2014/main" id="{A5E83001-FCC7-CA91-637A-25DCE0C2F768}"/>
              </a:ext>
            </a:extLst>
          </p:cNvPr>
          <p:cNvSpPr/>
          <p:nvPr/>
        </p:nvSpPr>
        <p:spPr>
          <a:xfrm>
            <a:off x="13716000" y="2674620"/>
            <a:ext cx="685800" cy="68580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34" name="Text 11">
            <a:extLst>
              <a:ext uri="{FF2B5EF4-FFF2-40B4-BE49-F238E27FC236}">
                <a16:creationId xmlns:a16="http://schemas.microsoft.com/office/drawing/2014/main" id="{B5A3006E-488A-BEE4-8CCE-D7FBDCD07774}"/>
              </a:ext>
            </a:extLst>
          </p:cNvPr>
          <p:cNvSpPr/>
          <p:nvPr/>
        </p:nvSpPr>
        <p:spPr>
          <a:xfrm>
            <a:off x="13716000" y="267462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400" dirty="0"/>
          </a:p>
        </p:txBody>
      </p:sp>
      <p:sp>
        <p:nvSpPr>
          <p:cNvPr id="38" name="Text 12">
            <a:extLst>
              <a:ext uri="{FF2B5EF4-FFF2-40B4-BE49-F238E27FC236}">
                <a16:creationId xmlns:a16="http://schemas.microsoft.com/office/drawing/2014/main" id="{5D1F3097-8900-7ADB-C203-5E55B3AAA4F4}"/>
              </a:ext>
            </a:extLst>
          </p:cNvPr>
          <p:cNvSpPr/>
          <p:nvPr/>
        </p:nvSpPr>
        <p:spPr>
          <a:xfrm>
            <a:off x="13716000" y="3497580"/>
            <a:ext cx="3291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025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Códigos próprios de serviço</a:t>
            </a:r>
            <a:endParaRPr lang="en-US" sz="2025" dirty="0"/>
          </a:p>
        </p:txBody>
      </p:sp>
      <p:sp>
        <p:nvSpPr>
          <p:cNvPr id="42" name="Text 13">
            <a:extLst>
              <a:ext uri="{FF2B5EF4-FFF2-40B4-BE49-F238E27FC236}">
                <a16:creationId xmlns:a16="http://schemas.microsoft.com/office/drawing/2014/main" id="{014E3CC5-CE9B-BE23-8998-4FBDF59AEB50}"/>
              </a:ext>
            </a:extLst>
          </p:cNvPr>
          <p:cNvSpPr/>
          <p:nvPr/>
        </p:nvSpPr>
        <p:spPr>
          <a:xfrm>
            <a:off x="13716000" y="4046220"/>
            <a:ext cx="3291840" cy="1303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5B6B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padronização entre municípios, o mesmo serviço tinha códigos distintos.</a:t>
            </a:r>
            <a:endParaRPr lang="en-US" sz="2000" dirty="0"/>
          </a:p>
        </p:txBody>
      </p:sp>
      <p:sp>
        <p:nvSpPr>
          <p:cNvPr id="46" name="Shape 14">
            <a:extLst>
              <a:ext uri="{FF2B5EF4-FFF2-40B4-BE49-F238E27FC236}">
                <a16:creationId xmlns:a16="http://schemas.microsoft.com/office/drawing/2014/main" id="{6AF83CAC-1154-E412-E011-7A76D75E3E91}"/>
              </a:ext>
            </a:extLst>
          </p:cNvPr>
          <p:cNvSpPr/>
          <p:nvPr/>
        </p:nvSpPr>
        <p:spPr>
          <a:xfrm>
            <a:off x="9189720" y="5829300"/>
            <a:ext cx="3909060" cy="3154680"/>
          </a:xfrm>
          <a:prstGeom prst="roundRect">
            <a:avLst>
              <a:gd name="adj" fmla="val 4348"/>
            </a:avLst>
          </a:prstGeom>
          <a:solidFill>
            <a:srgbClr val="F4F7FA"/>
          </a:solidFill>
          <a:ln/>
        </p:spPr>
      </p:sp>
      <p:sp>
        <p:nvSpPr>
          <p:cNvPr id="50" name="Shape 15">
            <a:extLst>
              <a:ext uri="{FF2B5EF4-FFF2-40B4-BE49-F238E27FC236}">
                <a16:creationId xmlns:a16="http://schemas.microsoft.com/office/drawing/2014/main" id="{C90146BB-D2A7-A277-C390-47D82296F435}"/>
              </a:ext>
            </a:extLst>
          </p:cNvPr>
          <p:cNvSpPr/>
          <p:nvPr/>
        </p:nvSpPr>
        <p:spPr>
          <a:xfrm>
            <a:off x="9532620" y="6172200"/>
            <a:ext cx="685800" cy="68580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54" name="Text 16">
            <a:extLst>
              <a:ext uri="{FF2B5EF4-FFF2-40B4-BE49-F238E27FC236}">
                <a16:creationId xmlns:a16="http://schemas.microsoft.com/office/drawing/2014/main" id="{D31B3CCC-D44D-DC42-6B44-615669A1586B}"/>
              </a:ext>
            </a:extLst>
          </p:cNvPr>
          <p:cNvSpPr/>
          <p:nvPr/>
        </p:nvSpPr>
        <p:spPr>
          <a:xfrm>
            <a:off x="9532620" y="617220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400" dirty="0"/>
          </a:p>
        </p:txBody>
      </p:sp>
      <p:sp>
        <p:nvSpPr>
          <p:cNvPr id="58" name="Text 17">
            <a:extLst>
              <a:ext uri="{FF2B5EF4-FFF2-40B4-BE49-F238E27FC236}">
                <a16:creationId xmlns:a16="http://schemas.microsoft.com/office/drawing/2014/main" id="{CA94AC51-810B-2728-19C1-DC27E20C9531}"/>
              </a:ext>
            </a:extLst>
          </p:cNvPr>
          <p:cNvSpPr/>
          <p:nvPr/>
        </p:nvSpPr>
        <p:spPr>
          <a:xfrm>
            <a:off x="9532620" y="6995160"/>
            <a:ext cx="3291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025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Retrabalho e erro</a:t>
            </a:r>
            <a:endParaRPr lang="en-US" sz="2025" dirty="0"/>
          </a:p>
        </p:txBody>
      </p:sp>
      <p:sp>
        <p:nvSpPr>
          <p:cNvPr id="62" name="Text 18">
            <a:extLst>
              <a:ext uri="{FF2B5EF4-FFF2-40B4-BE49-F238E27FC236}">
                <a16:creationId xmlns:a16="http://schemas.microsoft.com/office/drawing/2014/main" id="{D12F6831-7282-AE60-ABF6-731BE52B9F30}"/>
              </a:ext>
            </a:extLst>
          </p:cNvPr>
          <p:cNvSpPr/>
          <p:nvPr/>
        </p:nvSpPr>
        <p:spPr>
          <a:xfrm>
            <a:off x="9532620" y="7543800"/>
            <a:ext cx="3291840" cy="1303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5B6B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Empresas multi-município reproduziam o cadastro em cada sistema local.</a:t>
            </a:r>
            <a:endParaRPr lang="en-US" sz="2000" dirty="0"/>
          </a:p>
        </p:txBody>
      </p:sp>
      <p:sp>
        <p:nvSpPr>
          <p:cNvPr id="66" name="Shape 19">
            <a:extLst>
              <a:ext uri="{FF2B5EF4-FFF2-40B4-BE49-F238E27FC236}">
                <a16:creationId xmlns:a16="http://schemas.microsoft.com/office/drawing/2014/main" id="{CF0AE658-5B23-66B5-DE0A-6BC67B86029F}"/>
              </a:ext>
            </a:extLst>
          </p:cNvPr>
          <p:cNvSpPr/>
          <p:nvPr/>
        </p:nvSpPr>
        <p:spPr>
          <a:xfrm>
            <a:off x="13373100" y="5829300"/>
            <a:ext cx="3909060" cy="3154680"/>
          </a:xfrm>
          <a:prstGeom prst="roundRect">
            <a:avLst>
              <a:gd name="adj" fmla="val 4348"/>
            </a:avLst>
          </a:prstGeom>
          <a:solidFill>
            <a:srgbClr val="F4F7FA"/>
          </a:solidFill>
          <a:ln/>
        </p:spPr>
      </p:sp>
      <p:sp>
        <p:nvSpPr>
          <p:cNvPr id="70" name="Shape 20">
            <a:extLst>
              <a:ext uri="{FF2B5EF4-FFF2-40B4-BE49-F238E27FC236}">
                <a16:creationId xmlns:a16="http://schemas.microsoft.com/office/drawing/2014/main" id="{6480FB87-5293-B75A-69F2-9730DA72D304}"/>
              </a:ext>
            </a:extLst>
          </p:cNvPr>
          <p:cNvSpPr/>
          <p:nvPr/>
        </p:nvSpPr>
        <p:spPr>
          <a:xfrm>
            <a:off x="13716000" y="6172200"/>
            <a:ext cx="685800" cy="68580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72" name="Text 21">
            <a:extLst>
              <a:ext uri="{FF2B5EF4-FFF2-40B4-BE49-F238E27FC236}">
                <a16:creationId xmlns:a16="http://schemas.microsoft.com/office/drawing/2014/main" id="{13FDCF87-0584-8F55-3F2E-2FCE1CB5D9CB}"/>
              </a:ext>
            </a:extLst>
          </p:cNvPr>
          <p:cNvSpPr/>
          <p:nvPr/>
        </p:nvSpPr>
        <p:spPr>
          <a:xfrm>
            <a:off x="13716000" y="617220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400" dirty="0"/>
          </a:p>
        </p:txBody>
      </p:sp>
      <p:sp>
        <p:nvSpPr>
          <p:cNvPr id="74" name="Text 22">
            <a:extLst>
              <a:ext uri="{FF2B5EF4-FFF2-40B4-BE49-F238E27FC236}">
                <a16:creationId xmlns:a16="http://schemas.microsoft.com/office/drawing/2014/main" id="{86685F59-CF8C-2097-1E72-9F00BF5A85D8}"/>
              </a:ext>
            </a:extLst>
          </p:cNvPr>
          <p:cNvSpPr/>
          <p:nvPr/>
        </p:nvSpPr>
        <p:spPr>
          <a:xfrm>
            <a:off x="13716000" y="6995160"/>
            <a:ext cx="3291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025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Fiscalização isolada</a:t>
            </a:r>
            <a:endParaRPr lang="en-US" sz="2025" dirty="0"/>
          </a:p>
        </p:txBody>
      </p:sp>
      <p:sp>
        <p:nvSpPr>
          <p:cNvPr id="76" name="Text 23">
            <a:extLst>
              <a:ext uri="{FF2B5EF4-FFF2-40B4-BE49-F238E27FC236}">
                <a16:creationId xmlns:a16="http://schemas.microsoft.com/office/drawing/2014/main" id="{4642B058-3418-EBA6-D326-8B44BE9C9C00}"/>
              </a:ext>
            </a:extLst>
          </p:cNvPr>
          <p:cNvSpPr/>
          <p:nvPr/>
        </p:nvSpPr>
        <p:spPr>
          <a:xfrm>
            <a:off x="13716000" y="7543800"/>
            <a:ext cx="3291840" cy="1303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5B6B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Dados de ISS ficavam pulverizados, dificultando o cruzamento de informações.</a:t>
            </a:r>
            <a:endParaRPr lang="en-US" sz="2000" dirty="0"/>
          </a:p>
        </p:txBody>
      </p:sp>
      <p:sp>
        <p:nvSpPr>
          <p:cNvPr id="80" name="Text 0">
            <a:extLst>
              <a:ext uri="{FF2B5EF4-FFF2-40B4-BE49-F238E27FC236}">
                <a16:creationId xmlns:a16="http://schemas.microsoft.com/office/drawing/2014/main" id="{1F487612-96AC-F69F-BB96-C1025ECC3E6D}"/>
              </a:ext>
            </a:extLst>
          </p:cNvPr>
          <p:cNvSpPr/>
          <p:nvPr/>
        </p:nvSpPr>
        <p:spPr>
          <a:xfrm>
            <a:off x="960120" y="68580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800" b="1" spc="30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ATUALMENTE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1082303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7909323C-6FC0-CEA2-C8E6-5DAA8A79F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>
            <a:extLst>
              <a:ext uri="{FF2B5EF4-FFF2-40B4-BE49-F238E27FC236}">
                <a16:creationId xmlns:a16="http://schemas.microsoft.com/office/drawing/2014/main" id="{4399BC94-C676-8DC3-A49D-165A953E2880}"/>
              </a:ext>
            </a:extLst>
          </p:cNvPr>
          <p:cNvSpPr/>
          <p:nvPr/>
        </p:nvSpPr>
        <p:spPr>
          <a:xfrm>
            <a:off x="960120" y="1165860"/>
            <a:ext cx="1618488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Um único portal, um único padrão</a:t>
            </a:r>
            <a:endParaRPr lang="en-US" sz="4800" dirty="0"/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26D7BB88-1768-9426-2F16-70B9BE2F7582}"/>
              </a:ext>
            </a:extLst>
          </p:cNvPr>
          <p:cNvSpPr/>
          <p:nvPr/>
        </p:nvSpPr>
        <p:spPr>
          <a:xfrm>
            <a:off x="960120" y="2331720"/>
            <a:ext cx="163220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30000"/>
              </a:lnSpc>
            </a:pPr>
            <a:r>
              <a:rPr lang="en-US" sz="22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Portal Nacional da NFS-e é a plataforma oficial que passa a centralizar e padronizar a emissão de notas fiscais de serviço em todo o país — criada pelo Comitê Gestor do Simples Nacional (CGSN) e gerida pela Receita Federal.</a:t>
            </a:r>
            <a:endParaRPr lang="en-US" sz="2250" dirty="0"/>
          </a:p>
        </p:txBody>
      </p:sp>
      <p:sp>
        <p:nvSpPr>
          <p:cNvPr id="12" name="Shape 3">
            <a:extLst>
              <a:ext uri="{FF2B5EF4-FFF2-40B4-BE49-F238E27FC236}">
                <a16:creationId xmlns:a16="http://schemas.microsoft.com/office/drawing/2014/main" id="{502B4F25-6697-CD66-FD84-A8030B9DF4A6}"/>
              </a:ext>
            </a:extLst>
          </p:cNvPr>
          <p:cNvSpPr/>
          <p:nvPr/>
        </p:nvSpPr>
        <p:spPr>
          <a:xfrm>
            <a:off x="960120" y="4046220"/>
            <a:ext cx="630936" cy="63093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5" name="Shape 4">
            <a:extLst>
              <a:ext uri="{FF2B5EF4-FFF2-40B4-BE49-F238E27FC236}">
                <a16:creationId xmlns:a16="http://schemas.microsoft.com/office/drawing/2014/main" id="{D633D19C-83C9-4D6B-61F1-AF4937EF0271}"/>
              </a:ext>
            </a:extLst>
          </p:cNvPr>
          <p:cNvSpPr/>
          <p:nvPr/>
        </p:nvSpPr>
        <p:spPr>
          <a:xfrm>
            <a:off x="1275588" y="4183380"/>
            <a:ext cx="0" cy="356616"/>
          </a:xfrm>
          <a:prstGeom prst="line">
            <a:avLst/>
          </a:prstGeom>
          <a:noFill/>
          <a:ln w="31750">
            <a:solidFill>
              <a:srgbClr val="FFFFFF"/>
            </a:solidFill>
            <a:prstDash val="solid"/>
          </a:ln>
        </p:spPr>
      </p:sp>
      <p:sp>
        <p:nvSpPr>
          <p:cNvPr id="18" name="Shape 5">
            <a:extLst>
              <a:ext uri="{FF2B5EF4-FFF2-40B4-BE49-F238E27FC236}">
                <a16:creationId xmlns:a16="http://schemas.microsoft.com/office/drawing/2014/main" id="{C2375A31-5E6D-8426-BAC0-30CA2E49F688}"/>
              </a:ext>
            </a:extLst>
          </p:cNvPr>
          <p:cNvSpPr/>
          <p:nvPr/>
        </p:nvSpPr>
        <p:spPr>
          <a:xfrm>
            <a:off x="1138428" y="4361688"/>
            <a:ext cx="274320" cy="0"/>
          </a:xfrm>
          <a:prstGeom prst="line">
            <a:avLst/>
          </a:prstGeom>
          <a:noFill/>
          <a:ln w="31750">
            <a:solidFill>
              <a:srgbClr val="FFFFFF"/>
            </a:solidFill>
            <a:prstDash val="solid"/>
          </a:ln>
        </p:spPr>
      </p:sp>
      <p:sp>
        <p:nvSpPr>
          <p:cNvPr id="22" name="Text 6">
            <a:extLst>
              <a:ext uri="{FF2B5EF4-FFF2-40B4-BE49-F238E27FC236}">
                <a16:creationId xmlns:a16="http://schemas.microsoft.com/office/drawing/2014/main" id="{FE3ADECB-4BEA-8AAA-7CB9-C495379278F9}"/>
              </a:ext>
            </a:extLst>
          </p:cNvPr>
          <p:cNvSpPr/>
          <p:nvPr/>
        </p:nvSpPr>
        <p:spPr>
          <a:xfrm>
            <a:off x="1851660" y="3963924"/>
            <a:ext cx="4526280" cy="7543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1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Layout e XML únicos</a:t>
            </a:r>
            <a:endParaRPr lang="en-US" sz="2100" dirty="0"/>
          </a:p>
        </p:txBody>
      </p:sp>
      <p:sp>
        <p:nvSpPr>
          <p:cNvPr id="25" name="Text 7">
            <a:extLst>
              <a:ext uri="{FF2B5EF4-FFF2-40B4-BE49-F238E27FC236}">
                <a16:creationId xmlns:a16="http://schemas.microsoft.com/office/drawing/2014/main" id="{02568017-68C4-A195-1730-BD1715912446}"/>
              </a:ext>
            </a:extLst>
          </p:cNvPr>
          <p:cNvSpPr/>
          <p:nvPr/>
        </p:nvSpPr>
        <p:spPr>
          <a:xfrm>
            <a:off x="6515100" y="3963924"/>
            <a:ext cx="107670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0000"/>
              </a:lnSpc>
            </a:pPr>
            <a:r>
              <a:rPr lang="en-US" sz="2400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mesmo modelo de nota vale para qualquer município do Brasil, sem variações locais.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28" name="Shape 8">
            <a:extLst>
              <a:ext uri="{FF2B5EF4-FFF2-40B4-BE49-F238E27FC236}">
                <a16:creationId xmlns:a16="http://schemas.microsoft.com/office/drawing/2014/main" id="{D9726181-5EE4-07AC-6734-ACAB39A2D9EF}"/>
              </a:ext>
            </a:extLst>
          </p:cNvPr>
          <p:cNvSpPr/>
          <p:nvPr/>
        </p:nvSpPr>
        <p:spPr>
          <a:xfrm>
            <a:off x="960120" y="5308092"/>
            <a:ext cx="630936" cy="63093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31" name="Shape 9">
            <a:extLst>
              <a:ext uri="{FF2B5EF4-FFF2-40B4-BE49-F238E27FC236}">
                <a16:creationId xmlns:a16="http://schemas.microsoft.com/office/drawing/2014/main" id="{76AF490C-89B6-4588-152B-9E79107A0D95}"/>
              </a:ext>
            </a:extLst>
          </p:cNvPr>
          <p:cNvSpPr/>
          <p:nvPr/>
        </p:nvSpPr>
        <p:spPr>
          <a:xfrm>
            <a:off x="1275588" y="5445252"/>
            <a:ext cx="0" cy="356616"/>
          </a:xfrm>
          <a:prstGeom prst="line">
            <a:avLst/>
          </a:prstGeom>
          <a:noFill/>
          <a:ln w="31750">
            <a:solidFill>
              <a:srgbClr val="FFFFFF"/>
            </a:solidFill>
            <a:prstDash val="solid"/>
          </a:ln>
        </p:spPr>
      </p:sp>
      <p:sp>
        <p:nvSpPr>
          <p:cNvPr id="33" name="Shape 10">
            <a:extLst>
              <a:ext uri="{FF2B5EF4-FFF2-40B4-BE49-F238E27FC236}">
                <a16:creationId xmlns:a16="http://schemas.microsoft.com/office/drawing/2014/main" id="{936375BD-F5EA-E13E-B798-601B17C7D916}"/>
              </a:ext>
            </a:extLst>
          </p:cNvPr>
          <p:cNvSpPr/>
          <p:nvPr/>
        </p:nvSpPr>
        <p:spPr>
          <a:xfrm>
            <a:off x="1138428" y="5623560"/>
            <a:ext cx="274320" cy="0"/>
          </a:xfrm>
          <a:prstGeom prst="line">
            <a:avLst/>
          </a:prstGeom>
          <a:noFill/>
          <a:ln w="31750">
            <a:solidFill>
              <a:srgbClr val="FFFFFF"/>
            </a:solidFill>
            <a:prstDash val="solid"/>
          </a:ln>
        </p:spPr>
      </p:sp>
      <p:sp>
        <p:nvSpPr>
          <p:cNvPr id="36" name="Text 11">
            <a:extLst>
              <a:ext uri="{FF2B5EF4-FFF2-40B4-BE49-F238E27FC236}">
                <a16:creationId xmlns:a16="http://schemas.microsoft.com/office/drawing/2014/main" id="{BF515286-CF3D-F163-6E3B-675BE53FA6E5}"/>
              </a:ext>
            </a:extLst>
          </p:cNvPr>
          <p:cNvSpPr/>
          <p:nvPr/>
        </p:nvSpPr>
        <p:spPr>
          <a:xfrm>
            <a:off x="1851660" y="5225796"/>
            <a:ext cx="4526280" cy="7543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1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Autorização em tempo real</a:t>
            </a:r>
            <a:endParaRPr lang="en-US" sz="2100" dirty="0"/>
          </a:p>
        </p:txBody>
      </p:sp>
      <p:sp>
        <p:nvSpPr>
          <p:cNvPr id="39" name="Text 12">
            <a:extLst>
              <a:ext uri="{FF2B5EF4-FFF2-40B4-BE49-F238E27FC236}">
                <a16:creationId xmlns:a16="http://schemas.microsoft.com/office/drawing/2014/main" id="{E5EB69F4-A1C4-EBE3-3EE2-C5EC1C6F95EC}"/>
              </a:ext>
            </a:extLst>
          </p:cNvPr>
          <p:cNvSpPr/>
          <p:nvPr/>
        </p:nvSpPr>
        <p:spPr>
          <a:xfrm>
            <a:off x="6515100" y="5225796"/>
            <a:ext cx="107670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0000"/>
              </a:lnSpc>
            </a:pPr>
            <a:r>
              <a:rPr lang="en-US" sz="2400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Receita Federal valida e autoriza a nota instantaneamente, antes do envio à prefeitura.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41" name="Shape 13">
            <a:extLst>
              <a:ext uri="{FF2B5EF4-FFF2-40B4-BE49-F238E27FC236}">
                <a16:creationId xmlns:a16="http://schemas.microsoft.com/office/drawing/2014/main" id="{C7916345-DDBF-C28F-9981-A76FCC15FFF6}"/>
              </a:ext>
            </a:extLst>
          </p:cNvPr>
          <p:cNvSpPr/>
          <p:nvPr/>
        </p:nvSpPr>
        <p:spPr>
          <a:xfrm>
            <a:off x="960120" y="6569964"/>
            <a:ext cx="630936" cy="63093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44" name="Shape 14">
            <a:extLst>
              <a:ext uri="{FF2B5EF4-FFF2-40B4-BE49-F238E27FC236}">
                <a16:creationId xmlns:a16="http://schemas.microsoft.com/office/drawing/2014/main" id="{672ECCDD-CAA5-3B04-7EAD-FBB9C2457688}"/>
              </a:ext>
            </a:extLst>
          </p:cNvPr>
          <p:cNvSpPr/>
          <p:nvPr/>
        </p:nvSpPr>
        <p:spPr>
          <a:xfrm>
            <a:off x="1275588" y="6707124"/>
            <a:ext cx="0" cy="356616"/>
          </a:xfrm>
          <a:prstGeom prst="line">
            <a:avLst/>
          </a:prstGeom>
          <a:noFill/>
          <a:ln w="31750">
            <a:solidFill>
              <a:srgbClr val="FFFFFF"/>
            </a:solidFill>
            <a:prstDash val="solid"/>
          </a:ln>
        </p:spPr>
      </p:sp>
      <p:sp>
        <p:nvSpPr>
          <p:cNvPr id="47" name="Shape 15">
            <a:extLst>
              <a:ext uri="{FF2B5EF4-FFF2-40B4-BE49-F238E27FC236}">
                <a16:creationId xmlns:a16="http://schemas.microsoft.com/office/drawing/2014/main" id="{A0614E63-8815-EF4A-3591-9B2DDCD149E9}"/>
              </a:ext>
            </a:extLst>
          </p:cNvPr>
          <p:cNvSpPr/>
          <p:nvPr/>
        </p:nvSpPr>
        <p:spPr>
          <a:xfrm>
            <a:off x="1138428" y="6885432"/>
            <a:ext cx="274320" cy="0"/>
          </a:xfrm>
          <a:prstGeom prst="line">
            <a:avLst/>
          </a:prstGeom>
          <a:noFill/>
          <a:ln w="31750">
            <a:solidFill>
              <a:srgbClr val="FFFFFF"/>
            </a:solidFill>
            <a:prstDash val="solid"/>
          </a:ln>
        </p:spPr>
      </p:sp>
      <p:sp>
        <p:nvSpPr>
          <p:cNvPr id="49" name="Text 16">
            <a:extLst>
              <a:ext uri="{FF2B5EF4-FFF2-40B4-BE49-F238E27FC236}">
                <a16:creationId xmlns:a16="http://schemas.microsoft.com/office/drawing/2014/main" id="{FFB19C7D-BFE7-3453-7541-ADA7FC6B1D8F}"/>
              </a:ext>
            </a:extLst>
          </p:cNvPr>
          <p:cNvSpPr/>
          <p:nvPr/>
        </p:nvSpPr>
        <p:spPr>
          <a:xfrm>
            <a:off x="1851660" y="6487668"/>
            <a:ext cx="4526280" cy="7543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1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Acesso direto pelo e-CAC</a:t>
            </a:r>
            <a:endParaRPr lang="en-US" sz="2100" dirty="0"/>
          </a:p>
        </p:txBody>
      </p:sp>
      <p:sp>
        <p:nvSpPr>
          <p:cNvPr id="52" name="Text 17">
            <a:extLst>
              <a:ext uri="{FF2B5EF4-FFF2-40B4-BE49-F238E27FC236}">
                <a16:creationId xmlns:a16="http://schemas.microsoft.com/office/drawing/2014/main" id="{630C7D5E-617E-EE96-F86E-329F794316D3}"/>
              </a:ext>
            </a:extLst>
          </p:cNvPr>
          <p:cNvSpPr/>
          <p:nvPr/>
        </p:nvSpPr>
        <p:spPr>
          <a:xfrm>
            <a:off x="6515100" y="6487668"/>
            <a:ext cx="107670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0000"/>
              </a:lnSpc>
            </a:pPr>
            <a:r>
              <a:rPr lang="en-US" sz="2400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 e empresas do Simples podem emitir pelo portal, sem precisar de um sistema emissor à parte.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55" name="Shape 18">
            <a:extLst>
              <a:ext uri="{FF2B5EF4-FFF2-40B4-BE49-F238E27FC236}">
                <a16:creationId xmlns:a16="http://schemas.microsoft.com/office/drawing/2014/main" id="{7F4045D5-4EDA-A211-AC82-99E5D9E3D531}"/>
              </a:ext>
            </a:extLst>
          </p:cNvPr>
          <p:cNvSpPr/>
          <p:nvPr/>
        </p:nvSpPr>
        <p:spPr>
          <a:xfrm>
            <a:off x="960120" y="7831836"/>
            <a:ext cx="630936" cy="63093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7" name="Shape 19">
            <a:extLst>
              <a:ext uri="{FF2B5EF4-FFF2-40B4-BE49-F238E27FC236}">
                <a16:creationId xmlns:a16="http://schemas.microsoft.com/office/drawing/2014/main" id="{99B95C62-B792-667D-42B0-DD89B24D8906}"/>
              </a:ext>
            </a:extLst>
          </p:cNvPr>
          <p:cNvSpPr/>
          <p:nvPr/>
        </p:nvSpPr>
        <p:spPr>
          <a:xfrm>
            <a:off x="1275588" y="7968996"/>
            <a:ext cx="0" cy="356616"/>
          </a:xfrm>
          <a:prstGeom prst="line">
            <a:avLst/>
          </a:prstGeom>
          <a:noFill/>
          <a:ln w="31750">
            <a:solidFill>
              <a:srgbClr val="FFFFFF"/>
            </a:solidFill>
            <a:prstDash val="solid"/>
          </a:ln>
        </p:spPr>
      </p:sp>
      <p:sp>
        <p:nvSpPr>
          <p:cNvPr id="60" name="Shape 20">
            <a:extLst>
              <a:ext uri="{FF2B5EF4-FFF2-40B4-BE49-F238E27FC236}">
                <a16:creationId xmlns:a16="http://schemas.microsoft.com/office/drawing/2014/main" id="{D223879B-D933-9AF1-3FE8-AA77DE1DF7CF}"/>
              </a:ext>
            </a:extLst>
          </p:cNvPr>
          <p:cNvSpPr/>
          <p:nvPr/>
        </p:nvSpPr>
        <p:spPr>
          <a:xfrm>
            <a:off x="1138428" y="8147304"/>
            <a:ext cx="274320" cy="0"/>
          </a:xfrm>
          <a:prstGeom prst="line">
            <a:avLst/>
          </a:prstGeom>
          <a:noFill/>
          <a:ln w="31750">
            <a:solidFill>
              <a:srgbClr val="FFFFFF"/>
            </a:solidFill>
            <a:prstDash val="solid"/>
          </a:ln>
        </p:spPr>
      </p:sp>
      <p:sp>
        <p:nvSpPr>
          <p:cNvPr id="63" name="Text 21">
            <a:extLst>
              <a:ext uri="{FF2B5EF4-FFF2-40B4-BE49-F238E27FC236}">
                <a16:creationId xmlns:a16="http://schemas.microsoft.com/office/drawing/2014/main" id="{BCE34960-1620-D539-FA82-82749B2DCCCD}"/>
              </a:ext>
            </a:extLst>
          </p:cNvPr>
          <p:cNvSpPr/>
          <p:nvPr/>
        </p:nvSpPr>
        <p:spPr>
          <a:xfrm>
            <a:off x="1851660" y="7749540"/>
            <a:ext cx="4526280" cy="7543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1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Dados em ambiente nacional</a:t>
            </a:r>
            <a:endParaRPr lang="en-US" sz="2100" dirty="0"/>
          </a:p>
        </p:txBody>
      </p:sp>
      <p:sp>
        <p:nvSpPr>
          <p:cNvPr id="65" name="Text 22">
            <a:extLst>
              <a:ext uri="{FF2B5EF4-FFF2-40B4-BE49-F238E27FC236}">
                <a16:creationId xmlns:a16="http://schemas.microsoft.com/office/drawing/2014/main" id="{37AFBBEA-AAB4-78AB-A4F3-D5BDC28FC00B}"/>
              </a:ext>
            </a:extLst>
          </p:cNvPr>
          <p:cNvSpPr/>
          <p:nvPr/>
        </p:nvSpPr>
        <p:spPr>
          <a:xfrm>
            <a:off x="6515100" y="7749540"/>
            <a:ext cx="107670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0000"/>
              </a:lnSpc>
            </a:pPr>
            <a:r>
              <a:rPr lang="en-US" sz="2400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informações passam a ficar reunidas em uma base única, íntegra e auditável.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68" name="Text 0">
            <a:extLst>
              <a:ext uri="{FF2B5EF4-FFF2-40B4-BE49-F238E27FC236}">
                <a16:creationId xmlns:a16="http://schemas.microsoft.com/office/drawing/2014/main" id="{3B224B46-53BE-38D5-501A-7898281B52BE}"/>
              </a:ext>
            </a:extLst>
          </p:cNvPr>
          <p:cNvSpPr/>
          <p:nvPr/>
        </p:nvSpPr>
        <p:spPr>
          <a:xfrm>
            <a:off x="960120" y="68580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800" b="1" spc="30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REFORMA TRIBUTÁRIA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4547735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282552B8-86D6-1388-0A16-7313EF3EB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18D4D7CC-AEE1-9522-6BFC-5345A68A1E71}"/>
              </a:ext>
            </a:extLst>
          </p:cNvPr>
          <p:cNvSpPr/>
          <p:nvPr/>
        </p:nvSpPr>
        <p:spPr>
          <a:xfrm>
            <a:off x="960120" y="68580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800" b="1" spc="3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IMPACTO PRÁTICO</a:t>
            </a:r>
            <a:endParaRPr lang="en-US" sz="1800"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657EE4BE-1D45-2D5C-7A81-B37C90D47534}"/>
              </a:ext>
            </a:extLst>
          </p:cNvPr>
          <p:cNvSpPr/>
          <p:nvPr/>
        </p:nvSpPr>
        <p:spPr>
          <a:xfrm>
            <a:off x="960120" y="1165860"/>
            <a:ext cx="1618488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que muda para empresas e contadores</a:t>
            </a:r>
            <a:endParaRPr lang="en-US" sz="4800" dirty="0"/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73DA152C-F25B-BD79-362D-BA259B9B2B4C}"/>
              </a:ext>
            </a:extLst>
          </p:cNvPr>
          <p:cNvSpPr/>
          <p:nvPr/>
        </p:nvSpPr>
        <p:spPr>
          <a:xfrm>
            <a:off x="960120" y="2331720"/>
            <a:ext cx="16322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175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o prestador de serviço, o impacto central é a mudança da porta de entrada: onde e como a nota passa a ser emitida.</a:t>
            </a:r>
            <a:endParaRPr lang="en-US" sz="2175" dirty="0"/>
          </a:p>
        </p:txBody>
      </p:sp>
      <p:sp>
        <p:nvSpPr>
          <p:cNvPr id="11" name="Shape 3">
            <a:extLst>
              <a:ext uri="{FF2B5EF4-FFF2-40B4-BE49-F238E27FC236}">
                <a16:creationId xmlns:a16="http://schemas.microsoft.com/office/drawing/2014/main" id="{454D25BA-E958-5CDF-4520-A3B31A368FF5}"/>
              </a:ext>
            </a:extLst>
          </p:cNvPr>
          <p:cNvSpPr/>
          <p:nvPr/>
        </p:nvSpPr>
        <p:spPr>
          <a:xfrm>
            <a:off x="960120" y="3497580"/>
            <a:ext cx="5349240" cy="5349240"/>
          </a:xfrm>
          <a:prstGeom prst="roundRect">
            <a:avLst>
              <a:gd name="adj" fmla="val 2051"/>
            </a:avLst>
          </a:prstGeom>
          <a:solidFill>
            <a:schemeClr val="accent5">
              <a:lumMod val="20000"/>
              <a:lumOff val="80000"/>
            </a:schemeClr>
          </a:solidFill>
          <a:ln/>
        </p:spPr>
      </p:sp>
      <p:sp>
        <p:nvSpPr>
          <p:cNvPr id="14" name="Shape 4">
            <a:extLst>
              <a:ext uri="{FF2B5EF4-FFF2-40B4-BE49-F238E27FC236}">
                <a16:creationId xmlns:a16="http://schemas.microsoft.com/office/drawing/2014/main" id="{F0AF9ADD-0F34-E00B-9065-3844075C60AA}"/>
              </a:ext>
            </a:extLst>
          </p:cNvPr>
          <p:cNvSpPr/>
          <p:nvPr/>
        </p:nvSpPr>
        <p:spPr>
          <a:xfrm>
            <a:off x="1440180" y="3520443"/>
            <a:ext cx="4389120" cy="82296"/>
          </a:xfrm>
          <a:prstGeom prst="roundRect">
            <a:avLst/>
          </a:prstGeom>
          <a:solidFill>
            <a:srgbClr val="1C7293"/>
          </a:solidFill>
          <a:ln/>
        </p:spPr>
      </p:sp>
      <p:sp>
        <p:nvSpPr>
          <p:cNvPr id="17" name="Text 5">
            <a:extLst>
              <a:ext uri="{FF2B5EF4-FFF2-40B4-BE49-F238E27FC236}">
                <a16:creationId xmlns:a16="http://schemas.microsoft.com/office/drawing/2014/main" id="{18B76042-12DB-6E26-1002-2E683D848410}"/>
              </a:ext>
            </a:extLst>
          </p:cNvPr>
          <p:cNvSpPr/>
          <p:nvPr/>
        </p:nvSpPr>
        <p:spPr>
          <a:xfrm>
            <a:off x="1440180" y="3942750"/>
            <a:ext cx="43891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15000"/>
              </a:lnSpc>
            </a:pPr>
            <a:r>
              <a:rPr lang="en-US" sz="24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Quem usa ERP ou emissor próprio</a:t>
            </a:r>
            <a:endParaRPr lang="en-US" sz="2400" dirty="0"/>
          </a:p>
        </p:txBody>
      </p:sp>
      <p:sp>
        <p:nvSpPr>
          <p:cNvPr id="20" name="Shape 6">
            <a:extLst>
              <a:ext uri="{FF2B5EF4-FFF2-40B4-BE49-F238E27FC236}">
                <a16:creationId xmlns:a16="http://schemas.microsoft.com/office/drawing/2014/main" id="{4DE15DA0-3651-E4F5-20C0-117109047223}"/>
              </a:ext>
            </a:extLst>
          </p:cNvPr>
          <p:cNvSpPr/>
          <p:nvPr/>
        </p:nvSpPr>
        <p:spPr>
          <a:xfrm>
            <a:off x="1440180" y="5362956"/>
            <a:ext cx="150876" cy="15087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3" name="Text 7">
            <a:extLst>
              <a:ext uri="{FF2B5EF4-FFF2-40B4-BE49-F238E27FC236}">
                <a16:creationId xmlns:a16="http://schemas.microsoft.com/office/drawing/2014/main" id="{70C08F20-F522-2F73-9C6D-6CDFEF65DE64}"/>
              </a:ext>
            </a:extLst>
          </p:cNvPr>
          <p:cNvSpPr/>
          <p:nvPr/>
        </p:nvSpPr>
        <p:spPr>
          <a:xfrm>
            <a:off x="1783080" y="4806618"/>
            <a:ext cx="4046220" cy="1303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5000"/>
              </a:lnSpc>
            </a:pPr>
            <a:r>
              <a:rPr lang="en-US" sz="2400" dirty="0">
                <a:solidFill>
                  <a:srgbClr val="5B6B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Confirmar se o fornecedor já integra com a API do Portal Nacional.</a:t>
            </a:r>
            <a:endParaRPr lang="en-US" sz="2400" dirty="0"/>
          </a:p>
        </p:txBody>
      </p:sp>
      <p:sp>
        <p:nvSpPr>
          <p:cNvPr id="26" name="Shape 8">
            <a:extLst>
              <a:ext uri="{FF2B5EF4-FFF2-40B4-BE49-F238E27FC236}">
                <a16:creationId xmlns:a16="http://schemas.microsoft.com/office/drawing/2014/main" id="{E6F3C65A-4456-462A-F315-5B42A8DB8EBB}"/>
              </a:ext>
            </a:extLst>
          </p:cNvPr>
          <p:cNvSpPr/>
          <p:nvPr/>
        </p:nvSpPr>
        <p:spPr>
          <a:xfrm>
            <a:off x="1440180" y="6803136"/>
            <a:ext cx="150876" cy="15087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9" name="Text 9">
            <a:extLst>
              <a:ext uri="{FF2B5EF4-FFF2-40B4-BE49-F238E27FC236}">
                <a16:creationId xmlns:a16="http://schemas.microsoft.com/office/drawing/2014/main" id="{D9202F00-F63F-33EE-C9B4-1C302FE464F3}"/>
              </a:ext>
            </a:extLst>
          </p:cNvPr>
          <p:cNvSpPr/>
          <p:nvPr/>
        </p:nvSpPr>
        <p:spPr>
          <a:xfrm>
            <a:off x="1783080" y="6246798"/>
            <a:ext cx="4046220" cy="1303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5000"/>
              </a:lnSpc>
            </a:pPr>
            <a:r>
              <a:rPr lang="en-US" sz="2400" dirty="0">
                <a:solidFill>
                  <a:srgbClr val="5B6B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Sistemas desatualizados deixam de emitir notas válidas.</a:t>
            </a:r>
            <a:endParaRPr lang="en-US" sz="2400" dirty="0"/>
          </a:p>
        </p:txBody>
      </p:sp>
      <p:sp>
        <p:nvSpPr>
          <p:cNvPr id="32" name="Shape 10">
            <a:extLst>
              <a:ext uri="{FF2B5EF4-FFF2-40B4-BE49-F238E27FC236}">
                <a16:creationId xmlns:a16="http://schemas.microsoft.com/office/drawing/2014/main" id="{A82841F8-B8BD-7EB7-9BED-F531B073377B}"/>
              </a:ext>
            </a:extLst>
          </p:cNvPr>
          <p:cNvSpPr/>
          <p:nvPr/>
        </p:nvSpPr>
        <p:spPr>
          <a:xfrm>
            <a:off x="6652260" y="3497580"/>
            <a:ext cx="5349240" cy="5349240"/>
          </a:xfrm>
          <a:prstGeom prst="roundRect">
            <a:avLst>
              <a:gd name="adj" fmla="val 2051"/>
            </a:avLst>
          </a:prstGeom>
          <a:solidFill>
            <a:schemeClr val="accent5">
              <a:lumMod val="20000"/>
              <a:lumOff val="80000"/>
            </a:schemeClr>
          </a:solidFill>
          <a:ln/>
        </p:spPr>
      </p:sp>
      <p:sp>
        <p:nvSpPr>
          <p:cNvPr id="35" name="Shape 11">
            <a:extLst>
              <a:ext uri="{FF2B5EF4-FFF2-40B4-BE49-F238E27FC236}">
                <a16:creationId xmlns:a16="http://schemas.microsoft.com/office/drawing/2014/main" id="{AACAA94E-B28F-4B81-1F97-1E5069883B27}"/>
              </a:ext>
            </a:extLst>
          </p:cNvPr>
          <p:cNvSpPr/>
          <p:nvPr/>
        </p:nvSpPr>
        <p:spPr>
          <a:xfrm>
            <a:off x="7132320" y="3520443"/>
            <a:ext cx="4389120" cy="82296"/>
          </a:xfrm>
          <a:prstGeom prst="roundRect">
            <a:avLst/>
          </a:prstGeom>
          <a:solidFill>
            <a:srgbClr val="1C7293"/>
          </a:solidFill>
          <a:ln/>
        </p:spPr>
      </p:sp>
      <p:sp>
        <p:nvSpPr>
          <p:cNvPr id="38" name="Text 12">
            <a:extLst>
              <a:ext uri="{FF2B5EF4-FFF2-40B4-BE49-F238E27FC236}">
                <a16:creationId xmlns:a16="http://schemas.microsoft.com/office/drawing/2014/main" id="{73788D84-9178-7322-2661-9CFB51854798}"/>
              </a:ext>
            </a:extLst>
          </p:cNvPr>
          <p:cNvSpPr/>
          <p:nvPr/>
        </p:nvSpPr>
        <p:spPr>
          <a:xfrm>
            <a:off x="7132320" y="3942750"/>
            <a:ext cx="43891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15000"/>
              </a:lnSpc>
            </a:pPr>
            <a:r>
              <a:rPr lang="en-US" sz="24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Quem não usa sistema emissor</a:t>
            </a:r>
            <a:endParaRPr lang="en-US" sz="2400" dirty="0"/>
          </a:p>
        </p:txBody>
      </p:sp>
      <p:sp>
        <p:nvSpPr>
          <p:cNvPr id="42" name="Shape 13">
            <a:extLst>
              <a:ext uri="{FF2B5EF4-FFF2-40B4-BE49-F238E27FC236}">
                <a16:creationId xmlns:a16="http://schemas.microsoft.com/office/drawing/2014/main" id="{FF14298F-F134-5297-20BC-24D4C9AE8510}"/>
              </a:ext>
            </a:extLst>
          </p:cNvPr>
          <p:cNvSpPr/>
          <p:nvPr/>
        </p:nvSpPr>
        <p:spPr>
          <a:xfrm>
            <a:off x="7132320" y="5362956"/>
            <a:ext cx="150876" cy="15087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45" name="Text 14">
            <a:extLst>
              <a:ext uri="{FF2B5EF4-FFF2-40B4-BE49-F238E27FC236}">
                <a16:creationId xmlns:a16="http://schemas.microsoft.com/office/drawing/2014/main" id="{2DD2C7BA-4E3C-40EC-3B99-1869BD5C7506}"/>
              </a:ext>
            </a:extLst>
          </p:cNvPr>
          <p:cNvSpPr/>
          <p:nvPr/>
        </p:nvSpPr>
        <p:spPr>
          <a:xfrm>
            <a:off x="7475220" y="4806618"/>
            <a:ext cx="4046220" cy="1303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5000"/>
              </a:lnSpc>
            </a:pPr>
            <a:r>
              <a:rPr lang="en-US" sz="2400" dirty="0">
                <a:solidFill>
                  <a:srgbClr val="5B6B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 e empresas do Simples podem emitir direto pelo e-CAC.</a:t>
            </a:r>
            <a:endParaRPr lang="en-US" sz="2400" dirty="0"/>
          </a:p>
        </p:txBody>
      </p:sp>
      <p:sp>
        <p:nvSpPr>
          <p:cNvPr id="48" name="Shape 15">
            <a:extLst>
              <a:ext uri="{FF2B5EF4-FFF2-40B4-BE49-F238E27FC236}">
                <a16:creationId xmlns:a16="http://schemas.microsoft.com/office/drawing/2014/main" id="{471F113E-50BE-DFDA-E641-5682C2EEA934}"/>
              </a:ext>
            </a:extLst>
          </p:cNvPr>
          <p:cNvSpPr/>
          <p:nvPr/>
        </p:nvSpPr>
        <p:spPr>
          <a:xfrm>
            <a:off x="7132320" y="6803136"/>
            <a:ext cx="150876" cy="15087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1" name="Text 16">
            <a:extLst>
              <a:ext uri="{FF2B5EF4-FFF2-40B4-BE49-F238E27FC236}">
                <a16:creationId xmlns:a16="http://schemas.microsoft.com/office/drawing/2014/main" id="{44F10DEE-F02A-D501-9E76-7E3D00C11959}"/>
              </a:ext>
            </a:extLst>
          </p:cNvPr>
          <p:cNvSpPr/>
          <p:nvPr/>
        </p:nvSpPr>
        <p:spPr>
          <a:xfrm>
            <a:off x="7475220" y="6246798"/>
            <a:ext cx="4046220" cy="1303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5000"/>
              </a:lnSpc>
            </a:pPr>
            <a:r>
              <a:rPr lang="en-US" sz="2400" dirty="0">
                <a:solidFill>
                  <a:srgbClr val="5B6B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Mesmas regras do padrão nacional, sem custo adicional de software.</a:t>
            </a:r>
            <a:endParaRPr lang="en-US" sz="2400" dirty="0"/>
          </a:p>
        </p:txBody>
      </p:sp>
      <p:sp>
        <p:nvSpPr>
          <p:cNvPr id="54" name="Shape 17">
            <a:extLst>
              <a:ext uri="{FF2B5EF4-FFF2-40B4-BE49-F238E27FC236}">
                <a16:creationId xmlns:a16="http://schemas.microsoft.com/office/drawing/2014/main" id="{AE3677F2-7C77-6241-ED7E-08D182FC1BF3}"/>
              </a:ext>
            </a:extLst>
          </p:cNvPr>
          <p:cNvSpPr/>
          <p:nvPr/>
        </p:nvSpPr>
        <p:spPr>
          <a:xfrm>
            <a:off x="12344400" y="3497580"/>
            <a:ext cx="5349240" cy="5349240"/>
          </a:xfrm>
          <a:prstGeom prst="roundRect">
            <a:avLst>
              <a:gd name="adj" fmla="val 2051"/>
            </a:avLst>
          </a:prstGeom>
          <a:solidFill>
            <a:schemeClr val="accent5">
              <a:lumMod val="20000"/>
              <a:lumOff val="80000"/>
            </a:schemeClr>
          </a:solidFill>
          <a:ln/>
        </p:spPr>
      </p:sp>
      <p:sp>
        <p:nvSpPr>
          <p:cNvPr id="58" name="Shape 18">
            <a:extLst>
              <a:ext uri="{FF2B5EF4-FFF2-40B4-BE49-F238E27FC236}">
                <a16:creationId xmlns:a16="http://schemas.microsoft.com/office/drawing/2014/main" id="{DC6EAA44-5F57-1BBE-F80C-5F47B2150EE6}"/>
              </a:ext>
            </a:extLst>
          </p:cNvPr>
          <p:cNvSpPr/>
          <p:nvPr/>
        </p:nvSpPr>
        <p:spPr>
          <a:xfrm>
            <a:off x="12824460" y="3520443"/>
            <a:ext cx="4389120" cy="82296"/>
          </a:xfrm>
          <a:prstGeom prst="roundRect">
            <a:avLst/>
          </a:prstGeom>
          <a:solidFill>
            <a:srgbClr val="1C7293"/>
          </a:solidFill>
          <a:ln/>
        </p:spPr>
      </p:sp>
      <p:sp>
        <p:nvSpPr>
          <p:cNvPr id="61" name="Text 19">
            <a:extLst>
              <a:ext uri="{FF2B5EF4-FFF2-40B4-BE49-F238E27FC236}">
                <a16:creationId xmlns:a16="http://schemas.microsoft.com/office/drawing/2014/main" id="{3008F7E0-A82B-36B1-1254-EEF7DC58EB99}"/>
              </a:ext>
            </a:extLst>
          </p:cNvPr>
          <p:cNvSpPr/>
          <p:nvPr/>
        </p:nvSpPr>
        <p:spPr>
          <a:xfrm>
            <a:off x="12824460" y="3942750"/>
            <a:ext cx="43891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15000"/>
              </a:lnSpc>
            </a:pPr>
            <a:r>
              <a:rPr lang="en-US" sz="24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prefeituras</a:t>
            </a:r>
            <a:endParaRPr lang="en-US" sz="2400" dirty="0"/>
          </a:p>
        </p:txBody>
      </p:sp>
      <p:sp>
        <p:nvSpPr>
          <p:cNvPr id="64" name="Shape 20">
            <a:extLst>
              <a:ext uri="{FF2B5EF4-FFF2-40B4-BE49-F238E27FC236}">
                <a16:creationId xmlns:a16="http://schemas.microsoft.com/office/drawing/2014/main" id="{C2C4CA14-8496-F042-AE5A-AB7C531DDB28}"/>
              </a:ext>
            </a:extLst>
          </p:cNvPr>
          <p:cNvSpPr/>
          <p:nvPr/>
        </p:nvSpPr>
        <p:spPr>
          <a:xfrm>
            <a:off x="12824460" y="5362956"/>
            <a:ext cx="150876" cy="15087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67" name="Text 21">
            <a:extLst>
              <a:ext uri="{FF2B5EF4-FFF2-40B4-BE49-F238E27FC236}">
                <a16:creationId xmlns:a16="http://schemas.microsoft.com/office/drawing/2014/main" id="{1B66F488-6114-FD0A-E2AB-FBB31C3F1E4D}"/>
              </a:ext>
            </a:extLst>
          </p:cNvPr>
          <p:cNvSpPr/>
          <p:nvPr/>
        </p:nvSpPr>
        <p:spPr>
          <a:xfrm>
            <a:off x="13167360" y="4806618"/>
            <a:ext cx="4046220" cy="1303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5000"/>
              </a:lnSpc>
            </a:pPr>
            <a:r>
              <a:rPr lang="en-US" sz="2400" dirty="0">
                <a:solidFill>
                  <a:srgbClr val="5B6B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Passam a ter o dever de conveniamento e integração plena.</a:t>
            </a:r>
            <a:endParaRPr lang="en-US" sz="2400" dirty="0"/>
          </a:p>
        </p:txBody>
      </p:sp>
      <p:sp>
        <p:nvSpPr>
          <p:cNvPr id="70" name="Shape 22">
            <a:extLst>
              <a:ext uri="{FF2B5EF4-FFF2-40B4-BE49-F238E27FC236}">
                <a16:creationId xmlns:a16="http://schemas.microsoft.com/office/drawing/2014/main" id="{1DFF91C5-4EE5-77BE-CC45-322A6051BC53}"/>
              </a:ext>
            </a:extLst>
          </p:cNvPr>
          <p:cNvSpPr/>
          <p:nvPr/>
        </p:nvSpPr>
        <p:spPr>
          <a:xfrm>
            <a:off x="12824460" y="6803136"/>
            <a:ext cx="150876" cy="15087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72" name="Text 23">
            <a:extLst>
              <a:ext uri="{FF2B5EF4-FFF2-40B4-BE49-F238E27FC236}">
                <a16:creationId xmlns:a16="http://schemas.microsoft.com/office/drawing/2014/main" id="{CC29CF30-075F-80F3-BEAC-E7234D82825D}"/>
              </a:ext>
            </a:extLst>
          </p:cNvPr>
          <p:cNvSpPr/>
          <p:nvPr/>
        </p:nvSpPr>
        <p:spPr>
          <a:xfrm>
            <a:off x="13167360" y="6246798"/>
            <a:ext cx="4046220" cy="1303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5000"/>
              </a:lnSpc>
            </a:pPr>
            <a:r>
              <a:rPr lang="en-US" sz="2400" dirty="0">
                <a:solidFill>
                  <a:srgbClr val="5B6B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Emissor próprio segue possível, mas sem dados isolados do município.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611162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DA0D33D9-D05B-914E-595D-18BFD57C8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>
            <a:extLst>
              <a:ext uri="{FF2B5EF4-FFF2-40B4-BE49-F238E27FC236}">
                <a16:creationId xmlns:a16="http://schemas.microsoft.com/office/drawing/2014/main" id="{0A0F9C49-1DB8-1E7A-B26C-F4A8396FF4FE}"/>
              </a:ext>
            </a:extLst>
          </p:cNvPr>
          <p:cNvSpPr/>
          <p:nvPr/>
        </p:nvSpPr>
        <p:spPr>
          <a:xfrm>
            <a:off x="960120" y="68580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800" b="1" spc="3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MUDA NA PRÁTICA</a:t>
            </a:r>
            <a:endParaRPr lang="en-US" sz="1800" dirty="0"/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AE0B2D14-15F4-B614-D7E7-0284D79ACABD}"/>
              </a:ext>
            </a:extLst>
          </p:cNvPr>
          <p:cNvSpPr/>
          <p:nvPr/>
        </p:nvSpPr>
        <p:spPr>
          <a:xfrm>
            <a:off x="960120" y="1165860"/>
            <a:ext cx="1618488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800" b="1" dirty="0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Quatro mudanças técnicas centrais</a:t>
            </a:r>
            <a:endParaRPr lang="en-US" sz="4800" dirty="0">
              <a:solidFill>
                <a:srgbClr val="002060"/>
              </a:solidFill>
            </a:endParaRPr>
          </a:p>
        </p:txBody>
      </p:sp>
      <p:sp>
        <p:nvSpPr>
          <p:cNvPr id="10" name="Shape 2">
            <a:extLst>
              <a:ext uri="{FF2B5EF4-FFF2-40B4-BE49-F238E27FC236}">
                <a16:creationId xmlns:a16="http://schemas.microsoft.com/office/drawing/2014/main" id="{1F5E414A-5199-3B6F-ADA9-4A08701CF66F}"/>
              </a:ext>
            </a:extLst>
          </p:cNvPr>
          <p:cNvSpPr/>
          <p:nvPr/>
        </p:nvSpPr>
        <p:spPr>
          <a:xfrm>
            <a:off x="960120" y="2454444"/>
            <a:ext cx="7886700" cy="2811780"/>
          </a:xfrm>
          <a:prstGeom prst="roundRect">
            <a:avLst>
              <a:gd name="adj" fmla="val 3902"/>
            </a:avLst>
          </a:prstGeom>
          <a:solidFill>
            <a:srgbClr val="1A2452"/>
          </a:solidFill>
          <a:ln/>
        </p:spPr>
      </p:sp>
      <p:sp>
        <p:nvSpPr>
          <p:cNvPr id="13" name="Shape 3">
            <a:extLst>
              <a:ext uri="{FF2B5EF4-FFF2-40B4-BE49-F238E27FC236}">
                <a16:creationId xmlns:a16="http://schemas.microsoft.com/office/drawing/2014/main" id="{E4BA6DAC-5408-08C4-8074-1CA06CF62B8C}"/>
              </a:ext>
            </a:extLst>
          </p:cNvPr>
          <p:cNvSpPr/>
          <p:nvPr/>
        </p:nvSpPr>
        <p:spPr>
          <a:xfrm>
            <a:off x="1371600" y="2865924"/>
            <a:ext cx="754380" cy="754380"/>
          </a:xfrm>
          <a:prstGeom prst="roundRect">
            <a:avLst>
              <a:gd name="adj" fmla="val 50909"/>
            </a:avLst>
          </a:prstGeom>
          <a:solidFill>
            <a:srgbClr val="1C7293"/>
          </a:solidFill>
          <a:ln/>
        </p:spPr>
      </p:sp>
      <p:sp>
        <p:nvSpPr>
          <p:cNvPr id="16" name="Text 4">
            <a:extLst>
              <a:ext uri="{FF2B5EF4-FFF2-40B4-BE49-F238E27FC236}">
                <a16:creationId xmlns:a16="http://schemas.microsoft.com/office/drawing/2014/main" id="{065F0A33-C3A5-A8F2-9B67-D6C9516A5463}"/>
              </a:ext>
            </a:extLst>
          </p:cNvPr>
          <p:cNvSpPr/>
          <p:nvPr/>
        </p:nvSpPr>
        <p:spPr>
          <a:xfrm>
            <a:off x="1371600" y="2865924"/>
            <a:ext cx="754380" cy="7543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700" dirty="0"/>
          </a:p>
        </p:txBody>
      </p:sp>
      <p:sp>
        <p:nvSpPr>
          <p:cNvPr id="19" name="Text 5">
            <a:extLst>
              <a:ext uri="{FF2B5EF4-FFF2-40B4-BE49-F238E27FC236}">
                <a16:creationId xmlns:a16="http://schemas.microsoft.com/office/drawing/2014/main" id="{0264AE15-E824-3668-F83A-4C474978F227}"/>
              </a:ext>
            </a:extLst>
          </p:cNvPr>
          <p:cNvSpPr/>
          <p:nvPr/>
        </p:nvSpPr>
        <p:spPr>
          <a:xfrm>
            <a:off x="2400300" y="2838492"/>
            <a:ext cx="6035040" cy="7543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DPS substitui o RPS</a:t>
            </a:r>
            <a:endParaRPr lang="en-US" sz="2800" dirty="0"/>
          </a:p>
        </p:txBody>
      </p:sp>
      <p:sp>
        <p:nvSpPr>
          <p:cNvPr id="22" name="Text 6">
            <a:extLst>
              <a:ext uri="{FF2B5EF4-FFF2-40B4-BE49-F238E27FC236}">
                <a16:creationId xmlns:a16="http://schemas.microsoft.com/office/drawing/2014/main" id="{9C02EC6D-6697-336E-D20D-EDA7F31ABC0A}"/>
              </a:ext>
            </a:extLst>
          </p:cNvPr>
          <p:cNvSpPr/>
          <p:nvPr/>
        </p:nvSpPr>
        <p:spPr>
          <a:xfrm>
            <a:off x="1371600" y="3777918"/>
            <a:ext cx="7063740" cy="1303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5000"/>
              </a:lnSpc>
            </a:pPr>
            <a:r>
              <a:rPr lang="en-US" sz="2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Documento de Prestação de Serviço passa a ser a base do fluxo de emissão em lote.</a:t>
            </a:r>
            <a:endParaRPr lang="en-US" sz="2800" dirty="0"/>
          </a:p>
        </p:txBody>
      </p:sp>
      <p:sp>
        <p:nvSpPr>
          <p:cNvPr id="25" name="Shape 7">
            <a:extLst>
              <a:ext uri="{FF2B5EF4-FFF2-40B4-BE49-F238E27FC236}">
                <a16:creationId xmlns:a16="http://schemas.microsoft.com/office/drawing/2014/main" id="{0D7AF4C9-6CBB-95D4-CD3B-E69DF643AE22}"/>
              </a:ext>
            </a:extLst>
          </p:cNvPr>
          <p:cNvSpPr/>
          <p:nvPr/>
        </p:nvSpPr>
        <p:spPr>
          <a:xfrm>
            <a:off x="9326880" y="2454444"/>
            <a:ext cx="7886700" cy="2811780"/>
          </a:xfrm>
          <a:prstGeom prst="roundRect">
            <a:avLst>
              <a:gd name="adj" fmla="val 3902"/>
            </a:avLst>
          </a:prstGeom>
          <a:solidFill>
            <a:srgbClr val="1A2452"/>
          </a:solidFill>
          <a:ln/>
        </p:spPr>
      </p:sp>
      <p:sp>
        <p:nvSpPr>
          <p:cNvPr id="28" name="Shape 8">
            <a:extLst>
              <a:ext uri="{FF2B5EF4-FFF2-40B4-BE49-F238E27FC236}">
                <a16:creationId xmlns:a16="http://schemas.microsoft.com/office/drawing/2014/main" id="{BC15655A-B17C-A5D2-A6D7-C41FC187CB24}"/>
              </a:ext>
            </a:extLst>
          </p:cNvPr>
          <p:cNvSpPr/>
          <p:nvPr/>
        </p:nvSpPr>
        <p:spPr>
          <a:xfrm>
            <a:off x="9738360" y="2865924"/>
            <a:ext cx="754380" cy="754380"/>
          </a:xfrm>
          <a:prstGeom prst="roundRect">
            <a:avLst>
              <a:gd name="adj" fmla="val 50909"/>
            </a:avLst>
          </a:prstGeom>
          <a:solidFill>
            <a:srgbClr val="1C7293"/>
          </a:solidFill>
          <a:ln/>
        </p:spPr>
      </p:sp>
      <p:sp>
        <p:nvSpPr>
          <p:cNvPr id="31" name="Text 9">
            <a:extLst>
              <a:ext uri="{FF2B5EF4-FFF2-40B4-BE49-F238E27FC236}">
                <a16:creationId xmlns:a16="http://schemas.microsoft.com/office/drawing/2014/main" id="{844D6849-BAC9-0874-EF6F-931147CF201F}"/>
              </a:ext>
            </a:extLst>
          </p:cNvPr>
          <p:cNvSpPr/>
          <p:nvPr/>
        </p:nvSpPr>
        <p:spPr>
          <a:xfrm>
            <a:off x="9738360" y="2865924"/>
            <a:ext cx="754380" cy="7543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700" dirty="0"/>
          </a:p>
        </p:txBody>
      </p:sp>
      <p:sp>
        <p:nvSpPr>
          <p:cNvPr id="34" name="Text 10">
            <a:extLst>
              <a:ext uri="{FF2B5EF4-FFF2-40B4-BE49-F238E27FC236}">
                <a16:creationId xmlns:a16="http://schemas.microsoft.com/office/drawing/2014/main" id="{76B2E479-7156-AB89-56AA-136BE6C3AD55}"/>
              </a:ext>
            </a:extLst>
          </p:cNvPr>
          <p:cNvSpPr/>
          <p:nvPr/>
        </p:nvSpPr>
        <p:spPr>
          <a:xfrm>
            <a:off x="10767060" y="2838492"/>
            <a:ext cx="6035040" cy="7543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NBS no lugar do código municipal</a:t>
            </a:r>
            <a:endParaRPr lang="en-US" sz="2800" dirty="0"/>
          </a:p>
        </p:txBody>
      </p:sp>
      <p:sp>
        <p:nvSpPr>
          <p:cNvPr id="37" name="Text 11">
            <a:extLst>
              <a:ext uri="{FF2B5EF4-FFF2-40B4-BE49-F238E27FC236}">
                <a16:creationId xmlns:a16="http://schemas.microsoft.com/office/drawing/2014/main" id="{E3C3B03D-9223-59A1-087A-C60D1480050F}"/>
              </a:ext>
            </a:extLst>
          </p:cNvPr>
          <p:cNvSpPr/>
          <p:nvPr/>
        </p:nvSpPr>
        <p:spPr>
          <a:xfrm>
            <a:off x="9738360" y="3777918"/>
            <a:ext cx="7063740" cy="1303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5000"/>
              </a:lnSpc>
            </a:pPr>
            <a:r>
              <a:rPr lang="en-US" sz="2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Nomenclatura Brasileira de Serviços padroniza a identificação do serviço prestado.</a:t>
            </a:r>
            <a:endParaRPr lang="en-US" sz="2800" dirty="0"/>
          </a:p>
        </p:txBody>
      </p:sp>
      <p:sp>
        <p:nvSpPr>
          <p:cNvPr id="40" name="Shape 12">
            <a:extLst>
              <a:ext uri="{FF2B5EF4-FFF2-40B4-BE49-F238E27FC236}">
                <a16:creationId xmlns:a16="http://schemas.microsoft.com/office/drawing/2014/main" id="{3D622C14-1033-A093-DD68-0FB503EE09F1}"/>
              </a:ext>
            </a:extLst>
          </p:cNvPr>
          <p:cNvSpPr/>
          <p:nvPr/>
        </p:nvSpPr>
        <p:spPr>
          <a:xfrm>
            <a:off x="960120" y="5677704"/>
            <a:ext cx="7886700" cy="2811780"/>
          </a:xfrm>
          <a:prstGeom prst="roundRect">
            <a:avLst>
              <a:gd name="adj" fmla="val 3902"/>
            </a:avLst>
          </a:prstGeom>
          <a:solidFill>
            <a:srgbClr val="1A2452"/>
          </a:solidFill>
          <a:ln/>
        </p:spPr>
      </p:sp>
      <p:sp>
        <p:nvSpPr>
          <p:cNvPr id="43" name="Shape 13">
            <a:extLst>
              <a:ext uri="{FF2B5EF4-FFF2-40B4-BE49-F238E27FC236}">
                <a16:creationId xmlns:a16="http://schemas.microsoft.com/office/drawing/2014/main" id="{7B4B351B-5086-DE6E-79EC-E96B3A92983A}"/>
              </a:ext>
            </a:extLst>
          </p:cNvPr>
          <p:cNvSpPr/>
          <p:nvPr/>
        </p:nvSpPr>
        <p:spPr>
          <a:xfrm>
            <a:off x="1371600" y="6089184"/>
            <a:ext cx="754380" cy="754380"/>
          </a:xfrm>
          <a:prstGeom prst="roundRect">
            <a:avLst>
              <a:gd name="adj" fmla="val 50909"/>
            </a:avLst>
          </a:prstGeom>
          <a:solidFill>
            <a:srgbClr val="1C7293"/>
          </a:solidFill>
          <a:ln/>
        </p:spPr>
      </p:sp>
      <p:sp>
        <p:nvSpPr>
          <p:cNvPr id="46" name="Text 14">
            <a:extLst>
              <a:ext uri="{FF2B5EF4-FFF2-40B4-BE49-F238E27FC236}">
                <a16:creationId xmlns:a16="http://schemas.microsoft.com/office/drawing/2014/main" id="{9534EE2D-262A-DB78-FA54-B2186962F547}"/>
              </a:ext>
            </a:extLst>
          </p:cNvPr>
          <p:cNvSpPr/>
          <p:nvPr/>
        </p:nvSpPr>
        <p:spPr>
          <a:xfrm>
            <a:off x="1371600" y="6089184"/>
            <a:ext cx="754380" cy="7543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700" dirty="0"/>
          </a:p>
        </p:txBody>
      </p:sp>
      <p:sp>
        <p:nvSpPr>
          <p:cNvPr id="49" name="Text 15">
            <a:extLst>
              <a:ext uri="{FF2B5EF4-FFF2-40B4-BE49-F238E27FC236}">
                <a16:creationId xmlns:a16="http://schemas.microsoft.com/office/drawing/2014/main" id="{E0F0BA0F-0BAB-59A1-662D-18879A55F327}"/>
              </a:ext>
            </a:extLst>
          </p:cNvPr>
          <p:cNvSpPr/>
          <p:nvPr/>
        </p:nvSpPr>
        <p:spPr>
          <a:xfrm>
            <a:off x="2400300" y="6061752"/>
            <a:ext cx="6035040" cy="7543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Validação antes do envio</a:t>
            </a:r>
            <a:endParaRPr lang="en-US" sz="2800" dirty="0"/>
          </a:p>
        </p:txBody>
      </p:sp>
      <p:sp>
        <p:nvSpPr>
          <p:cNvPr id="52" name="Text 16">
            <a:extLst>
              <a:ext uri="{FF2B5EF4-FFF2-40B4-BE49-F238E27FC236}">
                <a16:creationId xmlns:a16="http://schemas.microsoft.com/office/drawing/2014/main" id="{22133029-8E15-6095-8390-56C8D0707CD1}"/>
              </a:ext>
            </a:extLst>
          </p:cNvPr>
          <p:cNvSpPr/>
          <p:nvPr/>
        </p:nvSpPr>
        <p:spPr>
          <a:xfrm>
            <a:off x="1371600" y="7001178"/>
            <a:ext cx="7063740" cy="1303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5000"/>
              </a:lnSpc>
            </a:pPr>
            <a:r>
              <a:rPr lang="en-US" sz="2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nota só chega à prefeitura depois de autorizada pela Receita Federal.</a:t>
            </a:r>
            <a:endParaRPr lang="en-US" sz="2800" dirty="0"/>
          </a:p>
        </p:txBody>
      </p:sp>
      <p:sp>
        <p:nvSpPr>
          <p:cNvPr id="55" name="Shape 17">
            <a:extLst>
              <a:ext uri="{FF2B5EF4-FFF2-40B4-BE49-F238E27FC236}">
                <a16:creationId xmlns:a16="http://schemas.microsoft.com/office/drawing/2014/main" id="{1BF7C1A9-624A-CE78-B683-9E60498F94AA}"/>
              </a:ext>
            </a:extLst>
          </p:cNvPr>
          <p:cNvSpPr/>
          <p:nvPr/>
        </p:nvSpPr>
        <p:spPr>
          <a:xfrm>
            <a:off x="9326880" y="5677704"/>
            <a:ext cx="7886700" cy="2811780"/>
          </a:xfrm>
          <a:prstGeom prst="roundRect">
            <a:avLst>
              <a:gd name="adj" fmla="val 3902"/>
            </a:avLst>
          </a:prstGeom>
          <a:solidFill>
            <a:srgbClr val="1A2452"/>
          </a:solidFill>
          <a:ln/>
        </p:spPr>
      </p:sp>
      <p:sp>
        <p:nvSpPr>
          <p:cNvPr id="57" name="Shape 18">
            <a:extLst>
              <a:ext uri="{FF2B5EF4-FFF2-40B4-BE49-F238E27FC236}">
                <a16:creationId xmlns:a16="http://schemas.microsoft.com/office/drawing/2014/main" id="{BF610770-280C-A52A-C7B6-695CE79FCFE0}"/>
              </a:ext>
            </a:extLst>
          </p:cNvPr>
          <p:cNvSpPr/>
          <p:nvPr/>
        </p:nvSpPr>
        <p:spPr>
          <a:xfrm>
            <a:off x="9738360" y="6089184"/>
            <a:ext cx="754380" cy="754380"/>
          </a:xfrm>
          <a:prstGeom prst="roundRect">
            <a:avLst>
              <a:gd name="adj" fmla="val 50909"/>
            </a:avLst>
          </a:prstGeom>
          <a:solidFill>
            <a:srgbClr val="1C7293"/>
          </a:solidFill>
          <a:ln/>
        </p:spPr>
      </p:sp>
      <p:sp>
        <p:nvSpPr>
          <p:cNvPr id="60" name="Text 19">
            <a:extLst>
              <a:ext uri="{FF2B5EF4-FFF2-40B4-BE49-F238E27FC236}">
                <a16:creationId xmlns:a16="http://schemas.microsoft.com/office/drawing/2014/main" id="{964975A3-F8EB-17DD-AFB4-AB26053158E6}"/>
              </a:ext>
            </a:extLst>
          </p:cNvPr>
          <p:cNvSpPr/>
          <p:nvPr/>
        </p:nvSpPr>
        <p:spPr>
          <a:xfrm>
            <a:off x="9738360" y="6089184"/>
            <a:ext cx="754380" cy="7543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700" dirty="0"/>
          </a:p>
        </p:txBody>
      </p:sp>
      <p:sp>
        <p:nvSpPr>
          <p:cNvPr id="63" name="Text 20">
            <a:extLst>
              <a:ext uri="{FF2B5EF4-FFF2-40B4-BE49-F238E27FC236}">
                <a16:creationId xmlns:a16="http://schemas.microsoft.com/office/drawing/2014/main" id="{F40913AB-0830-D1CB-5CBC-69D430BB8F5C}"/>
              </a:ext>
            </a:extLst>
          </p:cNvPr>
          <p:cNvSpPr/>
          <p:nvPr/>
        </p:nvSpPr>
        <p:spPr>
          <a:xfrm>
            <a:off x="10767060" y="6061752"/>
            <a:ext cx="6035040" cy="7543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Regras de cancelamento novas</a:t>
            </a:r>
            <a:endParaRPr lang="en-US" sz="2800" dirty="0"/>
          </a:p>
        </p:txBody>
      </p:sp>
      <p:sp>
        <p:nvSpPr>
          <p:cNvPr id="66" name="Text 21">
            <a:extLst>
              <a:ext uri="{FF2B5EF4-FFF2-40B4-BE49-F238E27FC236}">
                <a16:creationId xmlns:a16="http://schemas.microsoft.com/office/drawing/2014/main" id="{A89E959F-814E-800B-31E0-21D326775BCB}"/>
              </a:ext>
            </a:extLst>
          </p:cNvPr>
          <p:cNvSpPr/>
          <p:nvPr/>
        </p:nvSpPr>
        <p:spPr>
          <a:xfrm>
            <a:off x="9738360" y="7001178"/>
            <a:ext cx="7063740" cy="13030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5000"/>
              </a:lnSpc>
            </a:pPr>
            <a:r>
              <a:rPr lang="en-US" sz="2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Prazo limitado para cancelar, e a substituição exige vínculo com o documento original.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485665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9C199FC3-64F3-3AFB-4462-EB4560EEC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50615066-F1FD-F960-6208-8279B903FA9C}"/>
              </a:ext>
            </a:extLst>
          </p:cNvPr>
          <p:cNvSpPr/>
          <p:nvPr/>
        </p:nvSpPr>
        <p:spPr>
          <a:xfrm>
            <a:off x="960120" y="68580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800" b="1" spc="3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PONTOS DE ATENÇÃO</a:t>
            </a:r>
            <a:endParaRPr lang="en-US" sz="1800"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0D4EC556-22E1-EC1E-4E57-19DD21CDABE0}"/>
              </a:ext>
            </a:extLst>
          </p:cNvPr>
          <p:cNvSpPr/>
          <p:nvPr/>
        </p:nvSpPr>
        <p:spPr>
          <a:xfrm>
            <a:off x="960120" y="973356"/>
            <a:ext cx="1618488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800" b="1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Emitir NFSe não basta, será </a:t>
            </a:r>
            <a:r>
              <a:rPr lang="en-US" sz="4800" b="1" dirty="0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preciso </a:t>
            </a:r>
            <a:r>
              <a:rPr lang="en-US" sz="4800" b="1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emitir corretamente</a:t>
            </a:r>
            <a:endParaRPr lang="en-US" sz="4800" dirty="0">
              <a:solidFill>
                <a:srgbClr val="002060"/>
              </a:solidFill>
            </a:endParaRPr>
          </a:p>
        </p:txBody>
      </p:sp>
      <p:sp>
        <p:nvSpPr>
          <p:cNvPr id="9" name="Shape 2">
            <a:extLst>
              <a:ext uri="{FF2B5EF4-FFF2-40B4-BE49-F238E27FC236}">
                <a16:creationId xmlns:a16="http://schemas.microsoft.com/office/drawing/2014/main" id="{B2EA46F7-4A64-BAEE-30C0-6C6EE7AB5960}"/>
              </a:ext>
            </a:extLst>
          </p:cNvPr>
          <p:cNvSpPr/>
          <p:nvPr/>
        </p:nvSpPr>
        <p:spPr>
          <a:xfrm>
            <a:off x="960120" y="2234268"/>
            <a:ext cx="16322040" cy="1440180"/>
          </a:xfrm>
          <a:prstGeom prst="roundRect">
            <a:avLst>
              <a:gd name="adj" fmla="val 5714"/>
            </a:avLst>
          </a:prstGeom>
          <a:solidFill>
            <a:srgbClr val="1A2452"/>
          </a:solidFill>
          <a:ln/>
        </p:spPr>
      </p:sp>
      <p:sp>
        <p:nvSpPr>
          <p:cNvPr id="12" name="Shape 3">
            <a:extLst>
              <a:ext uri="{FF2B5EF4-FFF2-40B4-BE49-F238E27FC236}">
                <a16:creationId xmlns:a16="http://schemas.microsoft.com/office/drawing/2014/main" id="{D1EF0CC3-53C7-1E5A-75F5-786332FC3A19}"/>
              </a:ext>
            </a:extLst>
          </p:cNvPr>
          <p:cNvSpPr/>
          <p:nvPr/>
        </p:nvSpPr>
        <p:spPr>
          <a:xfrm>
            <a:off x="960120" y="2234268"/>
            <a:ext cx="164592" cy="1440180"/>
          </a:xfrm>
          <a:prstGeom prst="roundRect">
            <a:avLst/>
          </a:prstGeom>
          <a:solidFill>
            <a:srgbClr val="FF0000"/>
          </a:solidFill>
          <a:ln/>
        </p:spPr>
      </p:sp>
      <p:sp>
        <p:nvSpPr>
          <p:cNvPr id="15" name="Text 4">
            <a:extLst>
              <a:ext uri="{FF2B5EF4-FFF2-40B4-BE49-F238E27FC236}">
                <a16:creationId xmlns:a16="http://schemas.microsoft.com/office/drawing/2014/main" id="{F51DC89D-A048-5094-EFF6-D0DCEC7A02D5}"/>
              </a:ext>
            </a:extLst>
          </p:cNvPr>
          <p:cNvSpPr/>
          <p:nvPr/>
        </p:nvSpPr>
        <p:spPr>
          <a:xfrm>
            <a:off x="1577340" y="2343996"/>
            <a:ext cx="493776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10000"/>
              </a:lnSpc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Portais antigos saindo do ar</a:t>
            </a:r>
            <a:endParaRPr lang="en-US" sz="2800" dirty="0"/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DDB08898-6C4F-0D2E-6D4F-141B7769C985}"/>
              </a:ext>
            </a:extLst>
          </p:cNvPr>
          <p:cNvSpPr/>
          <p:nvPr/>
        </p:nvSpPr>
        <p:spPr>
          <a:xfrm>
            <a:off x="6720840" y="2343996"/>
            <a:ext cx="1028700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Sistemas das prefeituras são desativados ou passam a redirecionar para o portal nacional.</a:t>
            </a:r>
            <a:endParaRPr lang="en-US" sz="2800" dirty="0"/>
          </a:p>
        </p:txBody>
      </p:sp>
      <p:sp>
        <p:nvSpPr>
          <p:cNvPr id="21" name="Shape 6">
            <a:extLst>
              <a:ext uri="{FF2B5EF4-FFF2-40B4-BE49-F238E27FC236}">
                <a16:creationId xmlns:a16="http://schemas.microsoft.com/office/drawing/2014/main" id="{F8D7F8F3-346B-1D27-7B9E-2FC6BCFC383E}"/>
              </a:ext>
            </a:extLst>
          </p:cNvPr>
          <p:cNvSpPr/>
          <p:nvPr/>
        </p:nvSpPr>
        <p:spPr>
          <a:xfrm>
            <a:off x="960120" y="3935052"/>
            <a:ext cx="16322040" cy="1440180"/>
          </a:xfrm>
          <a:prstGeom prst="roundRect">
            <a:avLst>
              <a:gd name="adj" fmla="val 5714"/>
            </a:avLst>
          </a:prstGeom>
          <a:solidFill>
            <a:srgbClr val="1A2452"/>
          </a:solidFill>
          <a:ln/>
        </p:spPr>
      </p:sp>
      <p:sp>
        <p:nvSpPr>
          <p:cNvPr id="24" name="Shape 7">
            <a:extLst>
              <a:ext uri="{FF2B5EF4-FFF2-40B4-BE49-F238E27FC236}">
                <a16:creationId xmlns:a16="http://schemas.microsoft.com/office/drawing/2014/main" id="{05BCEDB5-090C-3D50-5033-CD48EC99F9F4}"/>
              </a:ext>
            </a:extLst>
          </p:cNvPr>
          <p:cNvSpPr/>
          <p:nvPr/>
        </p:nvSpPr>
        <p:spPr>
          <a:xfrm>
            <a:off x="960120" y="3935052"/>
            <a:ext cx="164592" cy="1440180"/>
          </a:xfrm>
          <a:prstGeom prst="roundRect">
            <a:avLst/>
          </a:prstGeom>
          <a:solidFill>
            <a:srgbClr val="FF0000"/>
          </a:solidFill>
          <a:ln/>
        </p:spPr>
      </p:sp>
      <p:sp>
        <p:nvSpPr>
          <p:cNvPr id="27" name="Text 8">
            <a:extLst>
              <a:ext uri="{FF2B5EF4-FFF2-40B4-BE49-F238E27FC236}">
                <a16:creationId xmlns:a16="http://schemas.microsoft.com/office/drawing/2014/main" id="{3E532902-380F-1852-DD36-708C898D88B4}"/>
              </a:ext>
            </a:extLst>
          </p:cNvPr>
          <p:cNvSpPr/>
          <p:nvPr/>
        </p:nvSpPr>
        <p:spPr>
          <a:xfrm>
            <a:off x="1577340" y="4044780"/>
            <a:ext cx="493776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10000"/>
              </a:lnSpc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Erro de código gera rejeição</a:t>
            </a:r>
            <a:endParaRPr lang="en-US" sz="2800" dirty="0"/>
          </a:p>
        </p:txBody>
      </p:sp>
      <p:sp>
        <p:nvSpPr>
          <p:cNvPr id="30" name="Text 9">
            <a:extLst>
              <a:ext uri="{FF2B5EF4-FFF2-40B4-BE49-F238E27FC236}">
                <a16:creationId xmlns:a16="http://schemas.microsoft.com/office/drawing/2014/main" id="{C4F1DA32-15F4-DA16-2F6D-B835516EC267}"/>
              </a:ext>
            </a:extLst>
          </p:cNvPr>
          <p:cNvSpPr/>
          <p:nvPr/>
        </p:nvSpPr>
        <p:spPr>
          <a:xfrm>
            <a:off x="6720840" y="4044780"/>
            <a:ext cx="1028700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NBS incorreto pode reprovar a nota e exigir retificação.</a:t>
            </a:r>
            <a:endParaRPr lang="en-US" sz="2800" dirty="0"/>
          </a:p>
        </p:txBody>
      </p:sp>
      <p:sp>
        <p:nvSpPr>
          <p:cNvPr id="33" name="Shape 10">
            <a:extLst>
              <a:ext uri="{FF2B5EF4-FFF2-40B4-BE49-F238E27FC236}">
                <a16:creationId xmlns:a16="http://schemas.microsoft.com/office/drawing/2014/main" id="{98428959-CCC2-A80F-2583-646B65DB275E}"/>
              </a:ext>
            </a:extLst>
          </p:cNvPr>
          <p:cNvSpPr/>
          <p:nvPr/>
        </p:nvSpPr>
        <p:spPr>
          <a:xfrm>
            <a:off x="960120" y="5635836"/>
            <a:ext cx="16322040" cy="1440180"/>
          </a:xfrm>
          <a:prstGeom prst="roundRect">
            <a:avLst>
              <a:gd name="adj" fmla="val 5714"/>
            </a:avLst>
          </a:prstGeom>
          <a:solidFill>
            <a:srgbClr val="1A2452"/>
          </a:solidFill>
          <a:ln/>
        </p:spPr>
      </p:sp>
      <p:sp>
        <p:nvSpPr>
          <p:cNvPr id="36" name="Shape 11">
            <a:extLst>
              <a:ext uri="{FF2B5EF4-FFF2-40B4-BE49-F238E27FC236}">
                <a16:creationId xmlns:a16="http://schemas.microsoft.com/office/drawing/2014/main" id="{31E1C8FF-B146-CFA3-D1A0-BA831CA74124}"/>
              </a:ext>
            </a:extLst>
          </p:cNvPr>
          <p:cNvSpPr/>
          <p:nvPr/>
        </p:nvSpPr>
        <p:spPr>
          <a:xfrm>
            <a:off x="960120" y="5635836"/>
            <a:ext cx="164592" cy="1440180"/>
          </a:xfrm>
          <a:prstGeom prst="roundRect">
            <a:avLst/>
          </a:prstGeom>
          <a:solidFill>
            <a:srgbClr val="FF0000"/>
          </a:solidFill>
          <a:ln/>
        </p:spPr>
      </p:sp>
      <p:sp>
        <p:nvSpPr>
          <p:cNvPr id="39" name="Text 12">
            <a:extLst>
              <a:ext uri="{FF2B5EF4-FFF2-40B4-BE49-F238E27FC236}">
                <a16:creationId xmlns:a16="http://schemas.microsoft.com/office/drawing/2014/main" id="{31E38C40-B6A8-B49D-5DB2-F118DA242CBD}"/>
              </a:ext>
            </a:extLst>
          </p:cNvPr>
          <p:cNvSpPr/>
          <p:nvPr/>
        </p:nvSpPr>
        <p:spPr>
          <a:xfrm>
            <a:off x="1577340" y="5745564"/>
            <a:ext cx="493776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10000"/>
              </a:lnSpc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Fiscalização mais rápida</a:t>
            </a:r>
            <a:endParaRPr lang="en-US" sz="2800" dirty="0"/>
          </a:p>
        </p:txBody>
      </p:sp>
      <p:sp>
        <p:nvSpPr>
          <p:cNvPr id="42" name="Text 13">
            <a:extLst>
              <a:ext uri="{FF2B5EF4-FFF2-40B4-BE49-F238E27FC236}">
                <a16:creationId xmlns:a16="http://schemas.microsoft.com/office/drawing/2014/main" id="{54F27B28-A1C7-828A-D245-9477CCB48AEB}"/>
              </a:ext>
            </a:extLst>
          </p:cNvPr>
          <p:cNvSpPr/>
          <p:nvPr/>
        </p:nvSpPr>
        <p:spPr>
          <a:xfrm>
            <a:off x="6720840" y="5745564"/>
            <a:ext cx="1028700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dados centralizados, um erro de emissão vira exposição fiscal quase imediata.</a:t>
            </a:r>
            <a:endParaRPr lang="en-US" sz="2800" dirty="0"/>
          </a:p>
        </p:txBody>
      </p:sp>
      <p:sp>
        <p:nvSpPr>
          <p:cNvPr id="45" name="Shape 14">
            <a:extLst>
              <a:ext uri="{FF2B5EF4-FFF2-40B4-BE49-F238E27FC236}">
                <a16:creationId xmlns:a16="http://schemas.microsoft.com/office/drawing/2014/main" id="{C7B066FD-3764-C6D9-5B1B-9F3123D4453A}"/>
              </a:ext>
            </a:extLst>
          </p:cNvPr>
          <p:cNvSpPr/>
          <p:nvPr/>
        </p:nvSpPr>
        <p:spPr>
          <a:xfrm>
            <a:off x="960120" y="7336620"/>
            <a:ext cx="16322040" cy="1440180"/>
          </a:xfrm>
          <a:prstGeom prst="roundRect">
            <a:avLst>
              <a:gd name="adj" fmla="val 5714"/>
            </a:avLst>
          </a:prstGeom>
          <a:solidFill>
            <a:srgbClr val="1A2452"/>
          </a:solidFill>
          <a:ln/>
        </p:spPr>
      </p:sp>
      <p:sp>
        <p:nvSpPr>
          <p:cNvPr id="48" name="Shape 15">
            <a:extLst>
              <a:ext uri="{FF2B5EF4-FFF2-40B4-BE49-F238E27FC236}">
                <a16:creationId xmlns:a16="http://schemas.microsoft.com/office/drawing/2014/main" id="{32CEF336-18C8-EDF2-276D-6F983D328B18}"/>
              </a:ext>
            </a:extLst>
          </p:cNvPr>
          <p:cNvSpPr/>
          <p:nvPr/>
        </p:nvSpPr>
        <p:spPr>
          <a:xfrm>
            <a:off x="960120" y="7336620"/>
            <a:ext cx="164592" cy="1440180"/>
          </a:xfrm>
          <a:prstGeom prst="roundRect">
            <a:avLst/>
          </a:prstGeom>
          <a:solidFill>
            <a:srgbClr val="FF0000"/>
          </a:solidFill>
          <a:ln/>
        </p:spPr>
      </p:sp>
      <p:sp>
        <p:nvSpPr>
          <p:cNvPr id="51" name="Text 16">
            <a:extLst>
              <a:ext uri="{FF2B5EF4-FFF2-40B4-BE49-F238E27FC236}">
                <a16:creationId xmlns:a16="http://schemas.microsoft.com/office/drawing/2014/main" id="{EC49F91E-F59A-2F32-9875-01B97A745F0D}"/>
              </a:ext>
            </a:extLst>
          </p:cNvPr>
          <p:cNvSpPr/>
          <p:nvPr/>
        </p:nvSpPr>
        <p:spPr>
          <a:xfrm>
            <a:off x="1577340" y="7446348"/>
            <a:ext cx="493776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10000"/>
              </a:lnSpc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Cancelamento com prazo curto</a:t>
            </a:r>
            <a:endParaRPr lang="en-US" sz="2800" dirty="0"/>
          </a:p>
        </p:txBody>
      </p:sp>
      <p:sp>
        <p:nvSpPr>
          <p:cNvPr id="54" name="Text 17">
            <a:extLst>
              <a:ext uri="{FF2B5EF4-FFF2-40B4-BE49-F238E27FC236}">
                <a16:creationId xmlns:a16="http://schemas.microsoft.com/office/drawing/2014/main" id="{877180B6-0AC6-6C00-70D2-4917F0C9F6B6}"/>
              </a:ext>
            </a:extLst>
          </p:cNvPr>
          <p:cNvSpPr/>
          <p:nvPr/>
        </p:nvSpPr>
        <p:spPr>
          <a:xfrm>
            <a:off x="6720840" y="7446348"/>
            <a:ext cx="1028700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janela para cancelar é limitada, e a substituição precisa citar o documento original.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288457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65F89E09-9ACB-44A3-2618-E8123C242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AB370004-CE17-3109-C3C4-915102D0BE3E}"/>
              </a:ext>
            </a:extLst>
          </p:cNvPr>
          <p:cNvSpPr/>
          <p:nvPr/>
        </p:nvSpPr>
        <p:spPr>
          <a:xfrm>
            <a:off x="960120" y="68580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200" b="1" spc="30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AJUSTE SINIEF 49/2025</a:t>
            </a:r>
            <a:endParaRPr lang="en-US" sz="3200" dirty="0"/>
          </a:p>
        </p:txBody>
      </p:sp>
      <p:sp>
        <p:nvSpPr>
          <p:cNvPr id="4" name="Text 3">
            <a:extLst>
              <a:ext uri="{FF2B5EF4-FFF2-40B4-BE49-F238E27FC236}">
                <a16:creationId xmlns:a16="http://schemas.microsoft.com/office/drawing/2014/main" id="{3D636B57-E494-DA0F-5940-E224F1215FDA}"/>
              </a:ext>
            </a:extLst>
          </p:cNvPr>
          <p:cNvSpPr/>
          <p:nvPr/>
        </p:nvSpPr>
        <p:spPr>
          <a:xfrm>
            <a:off x="750771" y="1726532"/>
            <a:ext cx="161848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800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ajuste padroniza, em NF-e, o tratamento fiscal de quatro situações do dia a dia que antes geravam dúvida sobre qual documento emitir e quais campos preencher.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D457BD40-0297-AB99-6A1F-6C7C24188717}"/>
              </a:ext>
            </a:extLst>
          </p:cNvPr>
          <p:cNvSpPr/>
          <p:nvPr/>
        </p:nvSpPr>
        <p:spPr>
          <a:xfrm>
            <a:off x="826971" y="3570572"/>
            <a:ext cx="3771900" cy="3497580"/>
          </a:xfrm>
          <a:prstGeom prst="roundRect">
            <a:avLst>
              <a:gd name="adj" fmla="val 3137"/>
            </a:avLst>
          </a:prstGeom>
          <a:solidFill>
            <a:schemeClr val="bg1">
              <a:lumMod val="95000"/>
            </a:schemeClr>
          </a:solidFill>
          <a:ln/>
          <a:effectLst>
            <a:outerShdw blurRad="762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0" name="Shape 5">
            <a:extLst>
              <a:ext uri="{FF2B5EF4-FFF2-40B4-BE49-F238E27FC236}">
                <a16:creationId xmlns:a16="http://schemas.microsoft.com/office/drawing/2014/main" id="{116449F1-F417-55D5-AA96-400863897124}"/>
              </a:ext>
            </a:extLst>
          </p:cNvPr>
          <p:cNvSpPr/>
          <p:nvPr/>
        </p:nvSpPr>
        <p:spPr>
          <a:xfrm>
            <a:off x="2164281" y="3982052"/>
            <a:ext cx="1097280" cy="109728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3" name="Image 0" descr="icons/calendar_white.png">
            <a:extLst>
              <a:ext uri="{FF2B5EF4-FFF2-40B4-BE49-F238E27FC236}">
                <a16:creationId xmlns:a16="http://schemas.microsoft.com/office/drawing/2014/main" id="{1B2F6F00-59B7-1805-B63D-95BB890635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3737" y="4201508"/>
            <a:ext cx="658368" cy="658368"/>
          </a:xfrm>
          <a:prstGeom prst="rect">
            <a:avLst/>
          </a:prstGeom>
        </p:spPr>
      </p:pic>
      <p:sp>
        <p:nvSpPr>
          <p:cNvPr id="16" name="Text 6">
            <a:extLst>
              <a:ext uri="{FF2B5EF4-FFF2-40B4-BE49-F238E27FC236}">
                <a16:creationId xmlns:a16="http://schemas.microsoft.com/office/drawing/2014/main" id="{46CD6E79-EDAA-24AE-AD94-4679E1DCE0C2}"/>
              </a:ext>
            </a:extLst>
          </p:cNvPr>
          <p:cNvSpPr/>
          <p:nvPr/>
        </p:nvSpPr>
        <p:spPr>
          <a:xfrm>
            <a:off x="3913071" y="373516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9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50" dirty="0"/>
          </a:p>
        </p:txBody>
      </p:sp>
      <p:sp>
        <p:nvSpPr>
          <p:cNvPr id="19" name="Text 7">
            <a:extLst>
              <a:ext uri="{FF2B5EF4-FFF2-40B4-BE49-F238E27FC236}">
                <a16:creationId xmlns:a16="http://schemas.microsoft.com/office/drawing/2014/main" id="{457C0B1D-804B-427A-8F9D-B654A2FA816B}"/>
              </a:ext>
            </a:extLst>
          </p:cNvPr>
          <p:cNvSpPr/>
          <p:nvPr/>
        </p:nvSpPr>
        <p:spPr>
          <a:xfrm>
            <a:off x="1032711" y="5285072"/>
            <a:ext cx="3360420" cy="7543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Venda p/ entrega futura</a:t>
            </a:r>
            <a:endParaRPr lang="en-US" sz="2400" dirty="0"/>
          </a:p>
        </p:txBody>
      </p:sp>
      <p:sp>
        <p:nvSpPr>
          <p:cNvPr id="22" name="Text 8">
            <a:extLst>
              <a:ext uri="{FF2B5EF4-FFF2-40B4-BE49-F238E27FC236}">
                <a16:creationId xmlns:a16="http://schemas.microsoft.com/office/drawing/2014/main" id="{E42FEAD1-810B-D715-4A2D-0D34410B9793}"/>
              </a:ext>
            </a:extLst>
          </p:cNvPr>
          <p:cNvSpPr/>
          <p:nvPr/>
        </p:nvSpPr>
        <p:spPr>
          <a:xfrm>
            <a:off x="1101291" y="5970872"/>
            <a:ext cx="3223260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000" dirty="0">
                <a:solidFill>
                  <a:srgbClr val="5B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pagamento antecipado total ou parcial pelo adquirente</a:t>
            </a:r>
            <a:endParaRPr lang="en-US" sz="2000" dirty="0"/>
          </a:p>
        </p:txBody>
      </p:sp>
      <p:sp>
        <p:nvSpPr>
          <p:cNvPr id="25" name="Shape 9">
            <a:extLst>
              <a:ext uri="{FF2B5EF4-FFF2-40B4-BE49-F238E27FC236}">
                <a16:creationId xmlns:a16="http://schemas.microsoft.com/office/drawing/2014/main" id="{60312A6A-F18F-AF16-1E0D-88B24CC8EC88}"/>
              </a:ext>
            </a:extLst>
          </p:cNvPr>
          <p:cNvSpPr/>
          <p:nvPr/>
        </p:nvSpPr>
        <p:spPr>
          <a:xfrm>
            <a:off x="4982919" y="3570572"/>
            <a:ext cx="3771900" cy="3497580"/>
          </a:xfrm>
          <a:prstGeom prst="roundRect">
            <a:avLst>
              <a:gd name="adj" fmla="val 3137"/>
            </a:avLst>
          </a:prstGeom>
          <a:solidFill>
            <a:schemeClr val="bg1">
              <a:lumMod val="95000"/>
            </a:schemeClr>
          </a:solidFill>
          <a:ln/>
          <a:effectLst>
            <a:outerShdw blurRad="762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8" name="Shape 10">
            <a:extLst>
              <a:ext uri="{FF2B5EF4-FFF2-40B4-BE49-F238E27FC236}">
                <a16:creationId xmlns:a16="http://schemas.microsoft.com/office/drawing/2014/main" id="{2C2A3B51-732D-F034-860D-6CD9682E4E21}"/>
              </a:ext>
            </a:extLst>
          </p:cNvPr>
          <p:cNvSpPr/>
          <p:nvPr/>
        </p:nvSpPr>
        <p:spPr>
          <a:xfrm>
            <a:off x="6320229" y="3982052"/>
            <a:ext cx="1097280" cy="109728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31" name="Image 1" descr="icons/warehouse_white.png">
            <a:extLst>
              <a:ext uri="{FF2B5EF4-FFF2-40B4-BE49-F238E27FC236}">
                <a16:creationId xmlns:a16="http://schemas.microsoft.com/office/drawing/2014/main" id="{74B56846-22DD-A032-0A92-0CC45EB1DE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9685" y="4201508"/>
            <a:ext cx="658368" cy="658368"/>
          </a:xfrm>
          <a:prstGeom prst="rect">
            <a:avLst/>
          </a:prstGeom>
        </p:spPr>
      </p:pic>
      <p:sp>
        <p:nvSpPr>
          <p:cNvPr id="34" name="Text 11">
            <a:extLst>
              <a:ext uri="{FF2B5EF4-FFF2-40B4-BE49-F238E27FC236}">
                <a16:creationId xmlns:a16="http://schemas.microsoft.com/office/drawing/2014/main" id="{833BC246-6D76-0F20-8A86-372FFAE1953D}"/>
              </a:ext>
            </a:extLst>
          </p:cNvPr>
          <p:cNvSpPr/>
          <p:nvPr/>
        </p:nvSpPr>
        <p:spPr>
          <a:xfrm>
            <a:off x="8069019" y="373516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9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50" dirty="0"/>
          </a:p>
        </p:txBody>
      </p:sp>
      <p:sp>
        <p:nvSpPr>
          <p:cNvPr id="37" name="Text 12">
            <a:extLst>
              <a:ext uri="{FF2B5EF4-FFF2-40B4-BE49-F238E27FC236}">
                <a16:creationId xmlns:a16="http://schemas.microsoft.com/office/drawing/2014/main" id="{1E7469F6-33F6-6E22-2D65-17C9496D84A0}"/>
              </a:ext>
            </a:extLst>
          </p:cNvPr>
          <p:cNvSpPr/>
          <p:nvPr/>
        </p:nvSpPr>
        <p:spPr>
          <a:xfrm>
            <a:off x="5188659" y="5285072"/>
            <a:ext cx="3360420" cy="7543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Perda de estoque</a:t>
            </a:r>
            <a:endParaRPr lang="en-US" sz="2400" dirty="0"/>
          </a:p>
        </p:txBody>
      </p:sp>
      <p:sp>
        <p:nvSpPr>
          <p:cNvPr id="40" name="Text 13">
            <a:extLst>
              <a:ext uri="{FF2B5EF4-FFF2-40B4-BE49-F238E27FC236}">
                <a16:creationId xmlns:a16="http://schemas.microsoft.com/office/drawing/2014/main" id="{5767CFCD-591F-A386-A854-F0228674809B}"/>
              </a:ext>
            </a:extLst>
          </p:cNvPr>
          <p:cNvSpPr/>
          <p:nvPr/>
        </p:nvSpPr>
        <p:spPr>
          <a:xfrm>
            <a:off x="5257239" y="5970872"/>
            <a:ext cx="3223260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000" dirty="0">
                <a:solidFill>
                  <a:srgbClr val="5B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Extravio, perecimento, deterioração, furto ou roubo</a:t>
            </a:r>
            <a:endParaRPr lang="en-US" sz="2000" dirty="0"/>
          </a:p>
        </p:txBody>
      </p:sp>
      <p:sp>
        <p:nvSpPr>
          <p:cNvPr id="43" name="Shape 14">
            <a:extLst>
              <a:ext uri="{FF2B5EF4-FFF2-40B4-BE49-F238E27FC236}">
                <a16:creationId xmlns:a16="http://schemas.microsoft.com/office/drawing/2014/main" id="{AF125F76-1141-9062-9577-FE563BC9BC99}"/>
              </a:ext>
            </a:extLst>
          </p:cNvPr>
          <p:cNvSpPr/>
          <p:nvPr/>
        </p:nvSpPr>
        <p:spPr>
          <a:xfrm>
            <a:off x="9138867" y="3570572"/>
            <a:ext cx="3771900" cy="3497580"/>
          </a:xfrm>
          <a:prstGeom prst="roundRect">
            <a:avLst>
              <a:gd name="adj" fmla="val 3137"/>
            </a:avLst>
          </a:prstGeom>
          <a:solidFill>
            <a:schemeClr val="bg1">
              <a:lumMod val="95000"/>
            </a:schemeClr>
          </a:solidFill>
          <a:ln/>
          <a:effectLst>
            <a:outerShdw blurRad="762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46" name="Shape 15">
            <a:extLst>
              <a:ext uri="{FF2B5EF4-FFF2-40B4-BE49-F238E27FC236}">
                <a16:creationId xmlns:a16="http://schemas.microsoft.com/office/drawing/2014/main" id="{229602EA-0752-153B-F3DD-14D252DFBAE6}"/>
              </a:ext>
            </a:extLst>
          </p:cNvPr>
          <p:cNvSpPr/>
          <p:nvPr/>
        </p:nvSpPr>
        <p:spPr>
          <a:xfrm>
            <a:off x="10476177" y="3982052"/>
            <a:ext cx="1097280" cy="109728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49" name="Image 2" descr="icons/balance_white.png">
            <a:extLst>
              <a:ext uri="{FF2B5EF4-FFF2-40B4-BE49-F238E27FC236}">
                <a16:creationId xmlns:a16="http://schemas.microsoft.com/office/drawing/2014/main" id="{1ECB1E2A-4770-7046-AD0F-56E1F68041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95633" y="4201508"/>
            <a:ext cx="658368" cy="658368"/>
          </a:xfrm>
          <a:prstGeom prst="rect">
            <a:avLst/>
          </a:prstGeom>
        </p:spPr>
      </p:pic>
      <p:sp>
        <p:nvSpPr>
          <p:cNvPr id="52" name="Text 16">
            <a:extLst>
              <a:ext uri="{FF2B5EF4-FFF2-40B4-BE49-F238E27FC236}">
                <a16:creationId xmlns:a16="http://schemas.microsoft.com/office/drawing/2014/main" id="{34182703-AC61-7C5B-308A-40511C917968}"/>
              </a:ext>
            </a:extLst>
          </p:cNvPr>
          <p:cNvSpPr/>
          <p:nvPr/>
        </p:nvSpPr>
        <p:spPr>
          <a:xfrm>
            <a:off x="12224967" y="373516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9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50" dirty="0"/>
          </a:p>
        </p:txBody>
      </p:sp>
      <p:sp>
        <p:nvSpPr>
          <p:cNvPr id="55" name="Text 17">
            <a:extLst>
              <a:ext uri="{FF2B5EF4-FFF2-40B4-BE49-F238E27FC236}">
                <a16:creationId xmlns:a16="http://schemas.microsoft.com/office/drawing/2014/main" id="{ADA20F1F-A0D8-D294-771C-F40E07F65864}"/>
              </a:ext>
            </a:extLst>
          </p:cNvPr>
          <p:cNvSpPr/>
          <p:nvPr/>
        </p:nvSpPr>
        <p:spPr>
          <a:xfrm>
            <a:off x="9344607" y="5285072"/>
            <a:ext cx="3360420" cy="7543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Redução de valores</a:t>
            </a:r>
            <a:endParaRPr lang="en-US" sz="2400" dirty="0"/>
          </a:p>
        </p:txBody>
      </p:sp>
      <p:sp>
        <p:nvSpPr>
          <p:cNvPr id="57" name="Text 18">
            <a:extLst>
              <a:ext uri="{FF2B5EF4-FFF2-40B4-BE49-F238E27FC236}">
                <a16:creationId xmlns:a16="http://schemas.microsoft.com/office/drawing/2014/main" id="{0FF9ACBC-D7F4-EDF3-F719-FA91B0AF5F26}"/>
              </a:ext>
            </a:extLst>
          </p:cNvPr>
          <p:cNvSpPr/>
          <p:nvPr/>
        </p:nvSpPr>
        <p:spPr>
          <a:xfrm>
            <a:off x="9413187" y="5970872"/>
            <a:ext cx="3223260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000" dirty="0">
                <a:solidFill>
                  <a:srgbClr val="5B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não é possível cancelar a NF-e de saída</a:t>
            </a:r>
            <a:endParaRPr lang="en-US" sz="2000" dirty="0"/>
          </a:p>
        </p:txBody>
      </p:sp>
      <p:sp>
        <p:nvSpPr>
          <p:cNvPr id="60" name="Shape 19">
            <a:extLst>
              <a:ext uri="{FF2B5EF4-FFF2-40B4-BE49-F238E27FC236}">
                <a16:creationId xmlns:a16="http://schemas.microsoft.com/office/drawing/2014/main" id="{7064095B-4D68-23F6-9549-3F1496F1A94A}"/>
              </a:ext>
            </a:extLst>
          </p:cNvPr>
          <p:cNvSpPr/>
          <p:nvPr/>
        </p:nvSpPr>
        <p:spPr>
          <a:xfrm>
            <a:off x="13294815" y="3570572"/>
            <a:ext cx="3771900" cy="3497580"/>
          </a:xfrm>
          <a:prstGeom prst="roundRect">
            <a:avLst>
              <a:gd name="adj" fmla="val 3137"/>
            </a:avLst>
          </a:prstGeom>
          <a:solidFill>
            <a:schemeClr val="bg1">
              <a:lumMod val="95000"/>
            </a:schemeClr>
          </a:solidFill>
          <a:ln/>
          <a:effectLst>
            <a:outerShdw blurRad="762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63" name="Shape 20">
            <a:extLst>
              <a:ext uri="{FF2B5EF4-FFF2-40B4-BE49-F238E27FC236}">
                <a16:creationId xmlns:a16="http://schemas.microsoft.com/office/drawing/2014/main" id="{02464808-5729-2054-DEFF-A06DD672A3EA}"/>
              </a:ext>
            </a:extLst>
          </p:cNvPr>
          <p:cNvSpPr/>
          <p:nvPr/>
        </p:nvSpPr>
        <p:spPr>
          <a:xfrm>
            <a:off x="14632125" y="3982052"/>
            <a:ext cx="1097280" cy="109728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66" name="Image 3" descr="icons/undo_white.png">
            <a:extLst>
              <a:ext uri="{FF2B5EF4-FFF2-40B4-BE49-F238E27FC236}">
                <a16:creationId xmlns:a16="http://schemas.microsoft.com/office/drawing/2014/main" id="{121D209D-D62A-37BF-A6C5-6029A5BDC9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1581" y="4201508"/>
            <a:ext cx="658368" cy="658368"/>
          </a:xfrm>
          <a:prstGeom prst="rect">
            <a:avLst/>
          </a:prstGeom>
        </p:spPr>
      </p:pic>
      <p:sp>
        <p:nvSpPr>
          <p:cNvPr id="69" name="Text 21">
            <a:extLst>
              <a:ext uri="{FF2B5EF4-FFF2-40B4-BE49-F238E27FC236}">
                <a16:creationId xmlns:a16="http://schemas.microsoft.com/office/drawing/2014/main" id="{282578BF-6B28-C490-DBE1-22590D2CCCC9}"/>
              </a:ext>
            </a:extLst>
          </p:cNvPr>
          <p:cNvSpPr/>
          <p:nvPr/>
        </p:nvSpPr>
        <p:spPr>
          <a:xfrm>
            <a:off x="16380915" y="373516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9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950" dirty="0"/>
          </a:p>
        </p:txBody>
      </p:sp>
      <p:sp>
        <p:nvSpPr>
          <p:cNvPr id="73" name="Text 22">
            <a:extLst>
              <a:ext uri="{FF2B5EF4-FFF2-40B4-BE49-F238E27FC236}">
                <a16:creationId xmlns:a16="http://schemas.microsoft.com/office/drawing/2014/main" id="{D67421C9-73B7-684A-A619-83ECF8B41AC8}"/>
              </a:ext>
            </a:extLst>
          </p:cNvPr>
          <p:cNvSpPr/>
          <p:nvPr/>
        </p:nvSpPr>
        <p:spPr>
          <a:xfrm>
            <a:off x="13500555" y="5285072"/>
            <a:ext cx="3360420" cy="7543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Retorno por recusa</a:t>
            </a:r>
            <a:endParaRPr lang="en-US" sz="2400" dirty="0"/>
          </a:p>
        </p:txBody>
      </p:sp>
      <p:sp>
        <p:nvSpPr>
          <p:cNvPr id="75" name="Text 23">
            <a:extLst>
              <a:ext uri="{FF2B5EF4-FFF2-40B4-BE49-F238E27FC236}">
                <a16:creationId xmlns:a16="http://schemas.microsoft.com/office/drawing/2014/main" id="{5AECAAAE-AA74-5540-6516-30840F66DA25}"/>
              </a:ext>
            </a:extLst>
          </p:cNvPr>
          <p:cNvSpPr/>
          <p:nvPr/>
        </p:nvSpPr>
        <p:spPr>
          <a:xfrm>
            <a:off x="13569135" y="5970872"/>
            <a:ext cx="3223260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000" dirty="0">
                <a:solidFill>
                  <a:srgbClr val="5B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Recusa total/parcial na entrega ou destinatário não localizado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2232784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ECC8E0DB-6ACD-73C2-43EB-944567F99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>
            <a:extLst>
              <a:ext uri="{FF2B5EF4-FFF2-40B4-BE49-F238E27FC236}">
                <a16:creationId xmlns:a16="http://schemas.microsoft.com/office/drawing/2014/main" id="{2C355CAA-1FEE-F05B-2DD4-BF8E630DF057}"/>
              </a:ext>
            </a:extLst>
          </p:cNvPr>
          <p:cNvSpPr/>
          <p:nvPr/>
        </p:nvSpPr>
        <p:spPr>
          <a:xfrm>
            <a:off x="822960" y="2022509"/>
            <a:ext cx="7680960" cy="1165860"/>
          </a:xfrm>
          <a:prstGeom prst="roundRect">
            <a:avLst>
              <a:gd name="adj" fmla="val 9412"/>
            </a:avLst>
          </a:prstGeom>
          <a:solidFill>
            <a:srgbClr val="F4F7FC"/>
          </a:solidFill>
          <a:ln/>
        </p:spPr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11EF2F55-6EF2-F883-D41D-4AF13973DA38}"/>
              </a:ext>
            </a:extLst>
          </p:cNvPr>
          <p:cNvSpPr/>
          <p:nvPr/>
        </p:nvSpPr>
        <p:spPr>
          <a:xfrm>
            <a:off x="1097280" y="2118521"/>
            <a:ext cx="7132320" cy="9875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Situação prática: </a:t>
            </a:r>
            <a:r>
              <a:rPr lang="en-US" sz="2400" dirty="0">
                <a:solidFill>
                  <a:srgbClr val="2B2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cliente paga antecipadamente por mercadoria que só será entregue depois (ex.: safra futura, encomenda industrial).</a:t>
            </a:r>
            <a:endParaRPr lang="en-US" sz="2400" dirty="0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A9275DFE-238C-E80E-65A5-BCA6323D53EC}"/>
              </a:ext>
            </a:extLst>
          </p:cNvPr>
          <p:cNvSpPr/>
          <p:nvPr/>
        </p:nvSpPr>
        <p:spPr>
          <a:xfrm>
            <a:off x="822960" y="3394109"/>
            <a:ext cx="8229600" cy="4800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Passo 1 — NF-e de débito no recebimento antecipado</a:t>
            </a:r>
            <a:endParaRPr lang="en-US" sz="2100" dirty="0"/>
          </a:p>
        </p:txBody>
      </p:sp>
      <p:graphicFrame>
        <p:nvGraphicFramePr>
          <p:cNvPr id="14" name="Table 0">
            <a:extLst>
              <a:ext uri="{FF2B5EF4-FFF2-40B4-BE49-F238E27FC236}">
                <a16:creationId xmlns:a16="http://schemas.microsoft.com/office/drawing/2014/main" id="{96E5D8BC-72EA-74E2-6223-2969AC711F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911917"/>
              </p:ext>
            </p:extLst>
          </p:nvPr>
        </p:nvGraphicFramePr>
        <p:xfrm>
          <a:off x="822961" y="3942749"/>
          <a:ext cx="8366762" cy="3291840"/>
        </p:xfrm>
        <a:graphic>
          <a:graphicData uri="http://schemas.openxmlformats.org/drawingml/2006/table">
            <a:tbl>
              <a:tblPr/>
              <a:tblGrid>
                <a:gridCol w="284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22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</a:rPr>
                        <a:t>Campo</a:t>
                      </a:r>
                      <a:endParaRPr lang="en-US" sz="18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</a:rPr>
                        <a:t>Conteúdo</a:t>
                      </a:r>
                      <a:endParaRPr lang="en-US" sz="18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1E2761"/>
                          </a:solidFill>
                        </a:rPr>
                        <a:t>finNFe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B2B3A"/>
                          </a:solidFill>
                        </a:rPr>
                        <a:t>6 = Nota de débito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1E2761"/>
                          </a:solidFill>
                        </a:rPr>
                        <a:t>tpNFDebito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B2B3A"/>
                          </a:solidFill>
                        </a:rPr>
                        <a:t>06 = Pagamento antecipado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1E2761"/>
                          </a:solidFill>
                        </a:rPr>
                        <a:t>natOp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B2B3A"/>
                          </a:solidFill>
                        </a:rPr>
                        <a:t>"Venda para entrega futura - Pagamento antecipado"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1E2761"/>
                          </a:solidFill>
                        </a:rPr>
                        <a:t>CFOP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B2B3A"/>
                          </a:solidFill>
                        </a:rPr>
                        <a:t>5.922 (interna) ou 6.922 (interestadual)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1E2761"/>
                          </a:solidFill>
                        </a:rPr>
                        <a:t>ICMS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B2B3A"/>
                          </a:solidFill>
                        </a:rPr>
                        <a:t>Sem destaque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7" name="Shape 8">
            <a:extLst>
              <a:ext uri="{FF2B5EF4-FFF2-40B4-BE49-F238E27FC236}">
                <a16:creationId xmlns:a16="http://schemas.microsoft.com/office/drawing/2014/main" id="{F776C3A1-F94D-0AD5-F000-DAB11038AD19}"/>
              </a:ext>
            </a:extLst>
          </p:cNvPr>
          <p:cNvSpPr/>
          <p:nvPr/>
        </p:nvSpPr>
        <p:spPr>
          <a:xfrm>
            <a:off x="9669780" y="2022509"/>
            <a:ext cx="7749540" cy="6652260"/>
          </a:xfrm>
          <a:prstGeom prst="roundRect">
            <a:avLst>
              <a:gd name="adj" fmla="val 2062"/>
            </a:avLst>
          </a:prstGeom>
          <a:solidFill>
            <a:srgbClr val="1E2761"/>
          </a:solidFill>
          <a:ln/>
        </p:spPr>
      </p:sp>
      <p:sp>
        <p:nvSpPr>
          <p:cNvPr id="20" name="Text 9">
            <a:extLst>
              <a:ext uri="{FF2B5EF4-FFF2-40B4-BE49-F238E27FC236}">
                <a16:creationId xmlns:a16="http://schemas.microsoft.com/office/drawing/2014/main" id="{6B189731-07FC-D543-7F18-0A7D9743B36C}"/>
              </a:ext>
            </a:extLst>
          </p:cNvPr>
          <p:cNvSpPr/>
          <p:nvPr/>
        </p:nvSpPr>
        <p:spPr>
          <a:xfrm>
            <a:off x="10081260" y="2296829"/>
            <a:ext cx="6858000" cy="4800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200" b="1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Exemplo:</a:t>
            </a:r>
            <a:endParaRPr lang="en-US" sz="3200" dirty="0"/>
          </a:p>
        </p:txBody>
      </p:sp>
      <p:sp>
        <p:nvSpPr>
          <p:cNvPr id="23" name="Text 10">
            <a:extLst>
              <a:ext uri="{FF2B5EF4-FFF2-40B4-BE49-F238E27FC236}">
                <a16:creationId xmlns:a16="http://schemas.microsoft.com/office/drawing/2014/main" id="{BF6A6913-CA04-2FCB-EA16-22C378ED98FB}"/>
              </a:ext>
            </a:extLst>
          </p:cNvPr>
          <p:cNvSpPr/>
          <p:nvPr/>
        </p:nvSpPr>
        <p:spPr>
          <a:xfrm>
            <a:off x="10081260" y="2914049"/>
            <a:ext cx="6995160" cy="5349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5000"/>
              </a:lnSpc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Indústria vende 100 sacas </a:t>
            </a:r>
            <a:r>
              <a:rPr lang="en-US" sz="24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cimento </a:t>
            </a: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entrega em 90 dias.</a:t>
            </a:r>
            <a:endParaRPr lang="en-US" sz="2400" dirty="0"/>
          </a:p>
          <a:p>
            <a:pPr>
              <a:lnSpc>
                <a:spcPct val="125000"/>
              </a:lnSpc>
            </a:pPr>
            <a:r>
              <a:rPr lang="en-US" sz="24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Cliente antecipa R$ 50.000 hoje.</a:t>
            </a:r>
            <a:endParaRPr lang="en-US" sz="2400" dirty="0"/>
          </a:p>
          <a:p>
            <a:pPr>
              <a:lnSpc>
                <a:spcPct val="125000"/>
              </a:lnSpc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2400" dirty="0"/>
          </a:p>
          <a:p>
            <a:pPr>
              <a:lnSpc>
                <a:spcPct val="125000"/>
              </a:lnSpc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Emitir NF-e de débito (finNFe=6, tpNFDebito=06)</a:t>
            </a:r>
            <a:endParaRPr lang="en-US" sz="2400" dirty="0"/>
          </a:p>
          <a:p>
            <a:pPr>
              <a:lnSpc>
                <a:spcPct val="125000"/>
              </a:lnSpc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natOp: Venda para entrega futura - Pagamento antecipado</a:t>
            </a:r>
            <a:endParaRPr lang="en-US" sz="2400" dirty="0"/>
          </a:p>
          <a:p>
            <a:pPr>
              <a:lnSpc>
                <a:spcPct val="125000"/>
              </a:lnSpc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CFOP 5.922, sem destaque de ICMS</a:t>
            </a:r>
            <a:endParaRPr lang="en-US" sz="2400" dirty="0"/>
          </a:p>
          <a:p>
            <a:pPr>
              <a:lnSpc>
                <a:spcPct val="125000"/>
              </a:lnSpc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Valor: R$ 50.000 (o adiantamento recebido)</a:t>
            </a:r>
            <a:endParaRPr lang="en-US" sz="2400" dirty="0"/>
          </a:p>
        </p:txBody>
      </p:sp>
      <p:sp>
        <p:nvSpPr>
          <p:cNvPr id="26" name="Text 11">
            <a:extLst>
              <a:ext uri="{FF2B5EF4-FFF2-40B4-BE49-F238E27FC236}">
                <a16:creationId xmlns:a16="http://schemas.microsoft.com/office/drawing/2014/main" id="{63D86771-AE4F-DCFE-0C08-1E40C42D7323}"/>
              </a:ext>
            </a:extLst>
          </p:cNvPr>
          <p:cNvSpPr/>
          <p:nvPr/>
        </p:nvSpPr>
        <p:spPr>
          <a:xfrm>
            <a:off x="548640" y="8235857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dirty="0">
                <a:solidFill>
                  <a:srgbClr val="5B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Ajuste SINIEF 49/2025  |  CONFAZ</a:t>
            </a:r>
            <a:endParaRPr lang="en-US" sz="1500" dirty="0"/>
          </a:p>
        </p:txBody>
      </p:sp>
      <p:sp>
        <p:nvSpPr>
          <p:cNvPr id="29" name="Text 0">
            <a:extLst>
              <a:ext uri="{FF2B5EF4-FFF2-40B4-BE49-F238E27FC236}">
                <a16:creationId xmlns:a16="http://schemas.microsoft.com/office/drawing/2014/main" id="{3F9E87F3-C0B1-2E28-BD53-4ACAE20FE7A4}"/>
              </a:ext>
            </a:extLst>
          </p:cNvPr>
          <p:cNvSpPr/>
          <p:nvPr/>
        </p:nvSpPr>
        <p:spPr>
          <a:xfrm>
            <a:off x="960120" y="68580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200" b="1" spc="30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VENDA PARA ENTREGA FUTURA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83417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2CE2FD32-CAD6-8D80-BA98-AE49E8360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0">
            <a:extLst>
              <a:ext uri="{FF2B5EF4-FFF2-40B4-BE49-F238E27FC236}">
                <a16:creationId xmlns:a16="http://schemas.microsoft.com/office/drawing/2014/main" id="{4F7F9B1B-DB8A-1A20-4B77-69734192333A}"/>
              </a:ext>
            </a:extLst>
          </p:cNvPr>
          <p:cNvSpPr/>
          <p:nvPr/>
        </p:nvSpPr>
        <p:spPr>
          <a:xfrm>
            <a:off x="960120" y="68580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200" b="1" spc="30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VENDA PARA ENTREGA FUTURA</a:t>
            </a:r>
            <a:endParaRPr lang="en-US" sz="3200" dirty="0"/>
          </a:p>
        </p:txBody>
      </p:sp>
      <p:sp>
        <p:nvSpPr>
          <p:cNvPr id="3" name="Shape 5">
            <a:extLst>
              <a:ext uri="{FF2B5EF4-FFF2-40B4-BE49-F238E27FC236}">
                <a16:creationId xmlns:a16="http://schemas.microsoft.com/office/drawing/2014/main" id="{CB5DCEE1-D915-6C3E-2B83-20CC9DEBFC5B}"/>
              </a:ext>
            </a:extLst>
          </p:cNvPr>
          <p:cNvSpPr/>
          <p:nvPr/>
        </p:nvSpPr>
        <p:spPr>
          <a:xfrm>
            <a:off x="617220" y="1541245"/>
            <a:ext cx="16322040" cy="960120"/>
          </a:xfrm>
          <a:prstGeom prst="roundRect">
            <a:avLst>
              <a:gd name="adj" fmla="val 11429"/>
            </a:avLst>
          </a:prstGeom>
          <a:solidFill>
            <a:srgbClr val="FDF1E6"/>
          </a:solidFill>
          <a:ln/>
        </p:spPr>
      </p:sp>
      <p:sp>
        <p:nvSpPr>
          <p:cNvPr id="6" name="Text 6">
            <a:extLst>
              <a:ext uri="{FF2B5EF4-FFF2-40B4-BE49-F238E27FC236}">
                <a16:creationId xmlns:a16="http://schemas.microsoft.com/office/drawing/2014/main" id="{AB08B1A6-3DD8-BD61-583B-9F74BDD66AB2}"/>
              </a:ext>
            </a:extLst>
          </p:cNvPr>
          <p:cNvSpPr/>
          <p:nvPr/>
        </p:nvSpPr>
        <p:spPr>
          <a:xfrm>
            <a:off x="960120" y="1637257"/>
            <a:ext cx="15636240" cy="7955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B851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Atenção: </a:t>
            </a:r>
            <a:r>
              <a:rPr lang="en-US" sz="2400" dirty="0">
                <a:solidFill>
                  <a:srgbClr val="2B2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NF-e de débito do adiantamento NÃO substitui a NF-e de venda. Quando a mercadoria efetivamente sair do estabelecimento, uma segunda NF-e é obrigatória.</a:t>
            </a:r>
            <a:endParaRPr lang="en-US" sz="24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AB276C49-7B74-EDD6-D00E-87FF6AA79484}"/>
              </a:ext>
            </a:extLst>
          </p:cNvPr>
          <p:cNvSpPr/>
          <p:nvPr/>
        </p:nvSpPr>
        <p:spPr>
          <a:xfrm>
            <a:off x="617220" y="2844265"/>
            <a:ext cx="8229600" cy="4800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Passo 2 — NF-e de venda (saída efetiva)</a:t>
            </a:r>
            <a:endParaRPr lang="en-US" sz="2100" dirty="0"/>
          </a:p>
        </p:txBody>
      </p:sp>
      <p:graphicFrame>
        <p:nvGraphicFramePr>
          <p:cNvPr id="12" name="Table 0">
            <a:extLst>
              <a:ext uri="{FF2B5EF4-FFF2-40B4-BE49-F238E27FC236}">
                <a16:creationId xmlns:a16="http://schemas.microsoft.com/office/drawing/2014/main" id="{5ACC9F20-0647-16F2-0E0C-FC71ED53E6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0592790"/>
              </p:ext>
            </p:extLst>
          </p:nvPr>
        </p:nvGraphicFramePr>
        <p:xfrm>
          <a:off x="617221" y="3392905"/>
          <a:ext cx="8641082" cy="2743200"/>
        </p:xfrm>
        <a:graphic>
          <a:graphicData uri="http://schemas.openxmlformats.org/drawingml/2006/table">
            <a:tbl>
              <a:tblPr/>
              <a:tblGrid>
                <a:gridCol w="29379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031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</a:rPr>
                        <a:t>Campo</a:t>
                      </a:r>
                      <a:endParaRPr lang="en-US" sz="18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</a:rPr>
                        <a:t>Conteúdo</a:t>
                      </a:r>
                      <a:endParaRPr lang="en-US" sz="18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1E2761"/>
                          </a:solidFill>
                        </a:rPr>
                        <a:t>finNFe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B2B3A"/>
                          </a:solidFill>
                        </a:rPr>
                        <a:t>1 = NF-e normal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1E2761"/>
                          </a:solidFill>
                        </a:rPr>
                        <a:t>refNFe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B2B3A"/>
                          </a:solidFill>
                        </a:rPr>
                        <a:t>Chave de acesso da NF-e do adiantamento (Passo 1)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1E2761"/>
                          </a:solidFill>
                        </a:rPr>
                        <a:t>ICMS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B2B3A"/>
                          </a:solidFill>
                        </a:rPr>
                        <a:t>Com destaque, quando houver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Shape 8">
            <a:extLst>
              <a:ext uri="{FF2B5EF4-FFF2-40B4-BE49-F238E27FC236}">
                <a16:creationId xmlns:a16="http://schemas.microsoft.com/office/drawing/2014/main" id="{0C2C1314-3F7B-E340-6336-126BB39D0A2D}"/>
              </a:ext>
            </a:extLst>
          </p:cNvPr>
          <p:cNvSpPr/>
          <p:nvPr/>
        </p:nvSpPr>
        <p:spPr>
          <a:xfrm>
            <a:off x="9738360" y="3392905"/>
            <a:ext cx="7475220" cy="4800600"/>
          </a:xfrm>
          <a:prstGeom prst="roundRect">
            <a:avLst>
              <a:gd name="adj" fmla="val 2857"/>
            </a:avLst>
          </a:prstGeom>
          <a:solidFill>
            <a:srgbClr val="F4F7FC"/>
          </a:solidFill>
          <a:ln/>
          <a:effectLst>
            <a:outerShdw blurRad="762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8" name="Text 9">
            <a:extLst>
              <a:ext uri="{FF2B5EF4-FFF2-40B4-BE49-F238E27FC236}">
                <a16:creationId xmlns:a16="http://schemas.microsoft.com/office/drawing/2014/main" id="{476967AE-E266-19AF-19DC-6705AFD7B5D7}"/>
              </a:ext>
            </a:extLst>
          </p:cNvPr>
          <p:cNvSpPr/>
          <p:nvPr/>
        </p:nvSpPr>
        <p:spPr>
          <a:xfrm>
            <a:off x="10149840" y="3667225"/>
            <a:ext cx="6858000" cy="4800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Continuando o exemplo</a:t>
            </a:r>
            <a:endParaRPr lang="en-US" sz="3200" dirty="0"/>
          </a:p>
        </p:txBody>
      </p:sp>
      <p:sp>
        <p:nvSpPr>
          <p:cNvPr id="21" name="Text 10">
            <a:extLst>
              <a:ext uri="{FF2B5EF4-FFF2-40B4-BE49-F238E27FC236}">
                <a16:creationId xmlns:a16="http://schemas.microsoft.com/office/drawing/2014/main" id="{45421014-86C3-CD5C-3152-40B502E2F743}"/>
              </a:ext>
            </a:extLst>
          </p:cNvPr>
          <p:cNvSpPr/>
          <p:nvPr/>
        </p:nvSpPr>
        <p:spPr>
          <a:xfrm>
            <a:off x="10149840" y="4284445"/>
            <a:ext cx="6858000" cy="3771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5000"/>
              </a:lnSpc>
            </a:pPr>
            <a:r>
              <a:rPr lang="en-US" sz="2400" dirty="0">
                <a:solidFill>
                  <a:srgbClr val="2B2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Após 90 dias, as 100 sacas saem do estoque.</a:t>
            </a:r>
            <a:endParaRPr lang="en-US" sz="2400" dirty="0"/>
          </a:p>
          <a:p>
            <a:pPr>
              <a:lnSpc>
                <a:spcPct val="125000"/>
              </a:lnSpc>
            </a:pPr>
            <a:r>
              <a:rPr lang="en-US" sz="2400" dirty="0">
                <a:solidFill>
                  <a:srgbClr val="2B2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2400" dirty="0"/>
          </a:p>
          <a:p>
            <a:pPr>
              <a:lnSpc>
                <a:spcPct val="125000"/>
              </a:lnSpc>
            </a:pPr>
            <a:r>
              <a:rPr lang="en-US" sz="2400" dirty="0">
                <a:solidFill>
                  <a:srgbClr val="2B2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Emitir nova NF-e, finNFe = 1 (normal)</a:t>
            </a:r>
            <a:endParaRPr lang="en-US" sz="2400" dirty="0"/>
          </a:p>
          <a:p>
            <a:pPr>
              <a:lnSpc>
                <a:spcPct val="125000"/>
              </a:lnSpc>
            </a:pPr>
            <a:r>
              <a:rPr lang="en-US" sz="2400" dirty="0">
                <a:solidFill>
                  <a:srgbClr val="2B2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Referenciar a chave da NF-e do Passo 1 no campo refNFe</a:t>
            </a:r>
            <a:endParaRPr lang="en-US" sz="2400" dirty="0"/>
          </a:p>
          <a:p>
            <a:pPr>
              <a:lnSpc>
                <a:spcPct val="125000"/>
              </a:lnSpc>
            </a:pPr>
            <a:r>
              <a:rPr lang="en-US" sz="2400" dirty="0">
                <a:solidFill>
                  <a:srgbClr val="2B2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Destacar o ICMS normalmente</a:t>
            </a:r>
            <a:endParaRPr lang="en-US" sz="2400" dirty="0"/>
          </a:p>
          <a:p>
            <a:pPr>
              <a:lnSpc>
                <a:spcPct val="125000"/>
              </a:lnSpc>
            </a:pPr>
            <a:r>
              <a:rPr lang="en-US" sz="2400" dirty="0">
                <a:solidFill>
                  <a:srgbClr val="2B2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Valor total da operação (ex.: R$ 120.000, considerando o já adiantado)</a:t>
            </a:r>
            <a:endParaRPr lang="en-US" sz="2400" dirty="0"/>
          </a:p>
        </p:txBody>
      </p:sp>
      <p:sp>
        <p:nvSpPr>
          <p:cNvPr id="24" name="Shape 11">
            <a:extLst>
              <a:ext uri="{FF2B5EF4-FFF2-40B4-BE49-F238E27FC236}">
                <a16:creationId xmlns:a16="http://schemas.microsoft.com/office/drawing/2014/main" id="{6DFA93CF-2456-6DB4-8A47-4054E17929BA}"/>
              </a:ext>
            </a:extLst>
          </p:cNvPr>
          <p:cNvSpPr/>
          <p:nvPr/>
        </p:nvSpPr>
        <p:spPr>
          <a:xfrm>
            <a:off x="617220" y="8536405"/>
            <a:ext cx="16596360" cy="0"/>
          </a:xfrm>
          <a:prstGeom prst="line">
            <a:avLst/>
          </a:prstGeom>
          <a:noFill/>
          <a:ln w="12700">
            <a:solidFill>
              <a:srgbClr val="E5E9F2"/>
            </a:solidFill>
            <a:prstDash val="solid"/>
          </a:ln>
        </p:spPr>
      </p:sp>
      <p:sp>
        <p:nvSpPr>
          <p:cNvPr id="27" name="Text 13">
            <a:extLst>
              <a:ext uri="{FF2B5EF4-FFF2-40B4-BE49-F238E27FC236}">
                <a16:creationId xmlns:a16="http://schemas.microsoft.com/office/drawing/2014/main" id="{494DFD17-3740-24F3-8C7D-690DADF542FE}"/>
              </a:ext>
            </a:extLst>
          </p:cNvPr>
          <p:cNvSpPr/>
          <p:nvPr/>
        </p:nvSpPr>
        <p:spPr>
          <a:xfrm>
            <a:off x="480060" y="7705025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dirty="0">
                <a:solidFill>
                  <a:srgbClr val="5B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Ajuste SINIEF 49/2025  |  CONFAZ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0300213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3D3F1F99-1726-3131-1C4A-06DEF6DEF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0">
            <a:extLst>
              <a:ext uri="{FF2B5EF4-FFF2-40B4-BE49-F238E27FC236}">
                <a16:creationId xmlns:a16="http://schemas.microsoft.com/office/drawing/2014/main" id="{78C09FAF-EDF8-A2BA-E772-409D871C5989}"/>
              </a:ext>
            </a:extLst>
          </p:cNvPr>
          <p:cNvSpPr/>
          <p:nvPr/>
        </p:nvSpPr>
        <p:spPr>
          <a:xfrm>
            <a:off x="960120" y="68580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200" b="1" spc="30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PERDA DE ESTOQUE</a:t>
            </a:r>
            <a:endParaRPr lang="en-US" sz="3200" dirty="0"/>
          </a:p>
        </p:txBody>
      </p:sp>
      <p:sp>
        <p:nvSpPr>
          <p:cNvPr id="4" name="Shape 5">
            <a:extLst>
              <a:ext uri="{FF2B5EF4-FFF2-40B4-BE49-F238E27FC236}">
                <a16:creationId xmlns:a16="http://schemas.microsoft.com/office/drawing/2014/main" id="{7BED98D8-D448-8D9F-FFC8-B473A8A40A82}"/>
              </a:ext>
            </a:extLst>
          </p:cNvPr>
          <p:cNvSpPr/>
          <p:nvPr/>
        </p:nvSpPr>
        <p:spPr>
          <a:xfrm>
            <a:off x="960120" y="1982403"/>
            <a:ext cx="7818120" cy="1371600"/>
          </a:xfrm>
          <a:prstGeom prst="roundRect">
            <a:avLst>
              <a:gd name="adj" fmla="val 8000"/>
            </a:avLst>
          </a:prstGeom>
          <a:solidFill>
            <a:srgbClr val="F4F7FC"/>
          </a:solidFill>
          <a:ln/>
        </p:spPr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1B40FE4B-F8EC-EBAD-FD24-F8D7BCDFB4E5}"/>
              </a:ext>
            </a:extLst>
          </p:cNvPr>
          <p:cNvSpPr/>
          <p:nvPr/>
        </p:nvSpPr>
        <p:spPr>
          <a:xfrm>
            <a:off x="1303020" y="2078415"/>
            <a:ext cx="7269480" cy="1165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Situação prática: </a:t>
            </a:r>
            <a:r>
              <a:rPr lang="en-US" sz="2100" dirty="0">
                <a:solidFill>
                  <a:srgbClr val="2B2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incêndio destrói parte do estoque de um depósito, ou mercadorias perecíveis vencem antes da venda.</a:t>
            </a:r>
            <a:endParaRPr lang="en-US" sz="2100" dirty="0"/>
          </a:p>
        </p:txBody>
      </p:sp>
      <p:graphicFrame>
        <p:nvGraphicFramePr>
          <p:cNvPr id="10" name="Table 0">
            <a:extLst>
              <a:ext uri="{FF2B5EF4-FFF2-40B4-BE49-F238E27FC236}">
                <a16:creationId xmlns:a16="http://schemas.microsoft.com/office/drawing/2014/main" id="{AF0136D8-7E1A-4CE0-3705-4E49770282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4920691"/>
              </p:ext>
            </p:extLst>
          </p:nvPr>
        </p:nvGraphicFramePr>
        <p:xfrm>
          <a:off x="960121" y="3628323"/>
          <a:ext cx="8366762" cy="3840480"/>
        </p:xfrm>
        <a:graphic>
          <a:graphicData uri="http://schemas.openxmlformats.org/drawingml/2006/table">
            <a:tbl>
              <a:tblPr/>
              <a:tblGrid>
                <a:gridCol w="284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22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00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</a:rPr>
                        <a:t>Campo</a:t>
                      </a:r>
                      <a:endParaRPr lang="en-US" sz="18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</a:rPr>
                        <a:t>Conteúdo</a:t>
                      </a:r>
                      <a:endParaRPr lang="en-US" sz="18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1E2761"/>
                          </a:solidFill>
                        </a:rPr>
                        <a:t>finNFe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B2B3A"/>
                          </a:solidFill>
                        </a:rPr>
                        <a:t>6 = Nota de débito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1E2761"/>
                          </a:solidFill>
                        </a:rPr>
                        <a:t>tpNFDebito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B2B3A"/>
                          </a:solidFill>
                        </a:rPr>
                        <a:t>07 = Perda em estoque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1E2761"/>
                          </a:solidFill>
                        </a:rPr>
                        <a:t>CFOP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B2B3A"/>
                          </a:solidFill>
                        </a:rPr>
                        <a:t>5.927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1E2761"/>
                          </a:solidFill>
                        </a:rPr>
                        <a:t>natOp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B2B3A"/>
                          </a:solidFill>
                        </a:rPr>
                        <a:t>"Baixa de Estoque"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1E2761"/>
                          </a:solidFill>
                        </a:rPr>
                        <a:t>ICMS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B2B3A"/>
                          </a:solidFill>
                        </a:rPr>
                        <a:t>Sem destaque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1E2761"/>
                          </a:solidFill>
                        </a:rPr>
                        <a:t>infAdFisco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B2B3A"/>
                          </a:solidFill>
                        </a:rPr>
                        <a:t>Motivação da baixa (ex.: incêndio, furto)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1E2761"/>
                          </a:solidFill>
                        </a:rPr>
                        <a:t>Destinatário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B2B3A"/>
                          </a:solidFill>
                        </a:rPr>
                        <a:t>Dados do próprio emitente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3" name="Shape 7">
            <a:extLst>
              <a:ext uri="{FF2B5EF4-FFF2-40B4-BE49-F238E27FC236}">
                <a16:creationId xmlns:a16="http://schemas.microsoft.com/office/drawing/2014/main" id="{BD3F8505-612F-0878-F22C-893EF5ACB82D}"/>
              </a:ext>
            </a:extLst>
          </p:cNvPr>
          <p:cNvSpPr/>
          <p:nvPr/>
        </p:nvSpPr>
        <p:spPr>
          <a:xfrm>
            <a:off x="9806940" y="1982403"/>
            <a:ext cx="7749540" cy="6652260"/>
          </a:xfrm>
          <a:prstGeom prst="roundRect">
            <a:avLst>
              <a:gd name="adj" fmla="val 2062"/>
            </a:avLst>
          </a:prstGeom>
          <a:solidFill>
            <a:srgbClr val="1E2761"/>
          </a:solidFill>
          <a:ln/>
        </p:spPr>
      </p:sp>
      <p:sp>
        <p:nvSpPr>
          <p:cNvPr id="16" name="Text 8">
            <a:extLst>
              <a:ext uri="{FF2B5EF4-FFF2-40B4-BE49-F238E27FC236}">
                <a16:creationId xmlns:a16="http://schemas.microsoft.com/office/drawing/2014/main" id="{1FCCD10C-CFE5-5B64-F228-15B78EA42F9B}"/>
              </a:ext>
            </a:extLst>
          </p:cNvPr>
          <p:cNvSpPr/>
          <p:nvPr/>
        </p:nvSpPr>
        <p:spPr>
          <a:xfrm>
            <a:off x="10218420" y="2256723"/>
            <a:ext cx="6858000" cy="4800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2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prático</a:t>
            </a:r>
            <a:endParaRPr lang="en-US" sz="3200" dirty="0"/>
          </a:p>
        </p:txBody>
      </p:sp>
      <p:sp>
        <p:nvSpPr>
          <p:cNvPr id="19" name="Text 9">
            <a:extLst>
              <a:ext uri="{FF2B5EF4-FFF2-40B4-BE49-F238E27FC236}">
                <a16:creationId xmlns:a16="http://schemas.microsoft.com/office/drawing/2014/main" id="{6BFDFC2E-11B1-D0D2-886E-7E8C90D841E3}"/>
              </a:ext>
            </a:extLst>
          </p:cNvPr>
          <p:cNvSpPr/>
          <p:nvPr/>
        </p:nvSpPr>
        <p:spPr>
          <a:xfrm>
            <a:off x="10218420" y="2873943"/>
            <a:ext cx="6995160" cy="5349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5000"/>
              </a:lnSpc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Distribuidora perde 200 unidades de um produto perecível por deterioração no depósito.</a:t>
            </a:r>
            <a:endParaRPr lang="en-US" sz="2400" dirty="0"/>
          </a:p>
          <a:p>
            <a:pPr>
              <a:lnSpc>
                <a:spcPct val="125000"/>
              </a:lnSpc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2400" dirty="0"/>
          </a:p>
          <a:p>
            <a:pPr>
              <a:lnSpc>
                <a:spcPct val="125000"/>
              </a:lnSpc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Emitir NF-e (finNFe=6, tpNFDebito=07, CFOP 5.927)</a:t>
            </a:r>
            <a:endParaRPr lang="en-US" sz="2400" dirty="0"/>
          </a:p>
          <a:p>
            <a:pPr>
              <a:lnSpc>
                <a:spcPct val="125000"/>
              </a:lnSpc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natOp: Baixa de Estoque</a:t>
            </a:r>
            <a:endParaRPr lang="en-US" sz="2400" dirty="0"/>
          </a:p>
          <a:p>
            <a:pPr>
              <a:lnSpc>
                <a:spcPct val="125000"/>
              </a:lnSpc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Grupo destinatário = o próprio emitente</a:t>
            </a:r>
            <a:endParaRPr lang="en-US" sz="2400" dirty="0"/>
          </a:p>
          <a:p>
            <a:pPr>
              <a:lnSpc>
                <a:spcPct val="125000"/>
              </a:lnSpc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infAdFisco: descrever a deterioração e sua causa</a:t>
            </a:r>
            <a:endParaRPr lang="en-US" sz="2400" dirty="0"/>
          </a:p>
          <a:p>
            <a:pPr>
              <a:lnSpc>
                <a:spcPct val="125000"/>
              </a:lnSpc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Estornar o crédito de ICMS da mercadoria perdida, conforme legislação estadual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845832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66187ACC-358D-D2E2-2F8A-B6362BB0F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0">
            <a:extLst>
              <a:ext uri="{FF2B5EF4-FFF2-40B4-BE49-F238E27FC236}">
                <a16:creationId xmlns:a16="http://schemas.microsoft.com/office/drawing/2014/main" id="{165EECD1-4E56-27AE-DFEF-4D8A32828CD8}"/>
              </a:ext>
            </a:extLst>
          </p:cNvPr>
          <p:cNvSpPr/>
          <p:nvPr/>
        </p:nvSpPr>
        <p:spPr>
          <a:xfrm>
            <a:off x="960120" y="68580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200" b="1" spc="30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REDUÇÃO DE VALORES OU QUANTIDADES</a:t>
            </a:r>
            <a:endParaRPr lang="en-US" sz="3200" dirty="0"/>
          </a:p>
        </p:txBody>
      </p:sp>
      <p:sp>
        <p:nvSpPr>
          <p:cNvPr id="3" name="Shape 5">
            <a:extLst>
              <a:ext uri="{FF2B5EF4-FFF2-40B4-BE49-F238E27FC236}">
                <a16:creationId xmlns:a16="http://schemas.microsoft.com/office/drawing/2014/main" id="{2D4A7F5B-BFBF-DB26-279E-7D92A276E6A0}"/>
              </a:ext>
            </a:extLst>
          </p:cNvPr>
          <p:cNvSpPr/>
          <p:nvPr/>
        </p:nvSpPr>
        <p:spPr>
          <a:xfrm>
            <a:off x="798897" y="1637498"/>
            <a:ext cx="7818120" cy="1371600"/>
          </a:xfrm>
          <a:prstGeom prst="roundRect">
            <a:avLst>
              <a:gd name="adj" fmla="val 8000"/>
            </a:avLst>
          </a:prstGeom>
          <a:solidFill>
            <a:srgbClr val="F4F7FC"/>
          </a:solidFill>
          <a:ln/>
        </p:spPr>
      </p:sp>
      <p:sp>
        <p:nvSpPr>
          <p:cNvPr id="6" name="Text 6">
            <a:extLst>
              <a:ext uri="{FF2B5EF4-FFF2-40B4-BE49-F238E27FC236}">
                <a16:creationId xmlns:a16="http://schemas.microsoft.com/office/drawing/2014/main" id="{EB8DD35C-42B2-374D-9914-FB038EDA3E7B}"/>
              </a:ext>
            </a:extLst>
          </p:cNvPr>
          <p:cNvSpPr/>
          <p:nvPr/>
        </p:nvSpPr>
        <p:spPr>
          <a:xfrm>
            <a:off x="1141797" y="1733510"/>
            <a:ext cx="7269480" cy="1165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Situação prática: </a:t>
            </a:r>
            <a:r>
              <a:rPr lang="en-US" sz="2100" dirty="0">
                <a:solidFill>
                  <a:srgbClr val="2B2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após o prazo de cancelamento da NF-e, percebe-se que a quantidade faturada foi maior que a efetivamente entregue.</a:t>
            </a:r>
            <a:endParaRPr lang="en-US" sz="2100" dirty="0"/>
          </a:p>
        </p:txBody>
      </p:sp>
      <p:graphicFrame>
        <p:nvGraphicFramePr>
          <p:cNvPr id="9" name="Table 0">
            <a:extLst>
              <a:ext uri="{FF2B5EF4-FFF2-40B4-BE49-F238E27FC236}">
                <a16:creationId xmlns:a16="http://schemas.microsoft.com/office/drawing/2014/main" id="{CF8F7665-3F7D-8ECD-618C-AC96A14A47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9781324"/>
              </p:ext>
            </p:extLst>
          </p:nvPr>
        </p:nvGraphicFramePr>
        <p:xfrm>
          <a:off x="798898" y="3283418"/>
          <a:ext cx="8366762" cy="3893820"/>
        </p:xfrm>
        <a:graphic>
          <a:graphicData uri="http://schemas.openxmlformats.org/drawingml/2006/table">
            <a:tbl>
              <a:tblPr/>
              <a:tblGrid>
                <a:gridCol w="284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22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</a:rPr>
                        <a:t>Campo</a:t>
                      </a:r>
                      <a:endParaRPr lang="en-US" sz="18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</a:rPr>
                        <a:t>Conteúdo</a:t>
                      </a:r>
                      <a:endParaRPr lang="en-US" sz="18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1E2761"/>
                          </a:solidFill>
                        </a:rPr>
                        <a:t>finNFe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B2B3A"/>
                          </a:solidFill>
                        </a:rPr>
                        <a:t>5 = Nota de crédito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1E2761"/>
                          </a:solidFill>
                        </a:rPr>
                        <a:t>tpNFCredito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B2B3A"/>
                          </a:solidFill>
                        </a:rPr>
                        <a:t>04 = Redução de valores ou quantidades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19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1E2761"/>
                          </a:solidFill>
                        </a:rPr>
                        <a:t>CFOP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B2B3A"/>
                          </a:solidFill>
                        </a:rPr>
                        <a:t>Inverso do documento original (ou CFOP de outras entradas)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1E2761"/>
                          </a:solidFill>
                        </a:rPr>
                        <a:t>natOp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B2B3A"/>
                          </a:solidFill>
                        </a:rPr>
                        <a:t>"Redução de valores ou quantidades"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1E2761"/>
                          </a:solidFill>
                        </a:rPr>
                        <a:t>infAdFisco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B2B3A"/>
                          </a:solidFill>
                        </a:rPr>
                        <a:t>Justificativa da redução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1E2761"/>
                          </a:solidFill>
                        </a:rPr>
                        <a:t>refNFe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B2B3A"/>
                          </a:solidFill>
                        </a:rPr>
                        <a:t>Chave da NF-e que será reduzida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" name="Shape 7">
            <a:extLst>
              <a:ext uri="{FF2B5EF4-FFF2-40B4-BE49-F238E27FC236}">
                <a16:creationId xmlns:a16="http://schemas.microsoft.com/office/drawing/2014/main" id="{6219C509-41A3-BE76-4B32-1DFFF8CDBE3F}"/>
              </a:ext>
            </a:extLst>
          </p:cNvPr>
          <p:cNvSpPr/>
          <p:nvPr/>
        </p:nvSpPr>
        <p:spPr>
          <a:xfrm>
            <a:off x="9645717" y="1637498"/>
            <a:ext cx="7749540" cy="6652260"/>
          </a:xfrm>
          <a:prstGeom prst="roundRect">
            <a:avLst>
              <a:gd name="adj" fmla="val 2062"/>
            </a:avLst>
          </a:prstGeom>
          <a:solidFill>
            <a:srgbClr val="1E2761"/>
          </a:solidFill>
          <a:ln/>
        </p:spPr>
      </p:sp>
      <p:sp>
        <p:nvSpPr>
          <p:cNvPr id="15" name="Text 8">
            <a:extLst>
              <a:ext uri="{FF2B5EF4-FFF2-40B4-BE49-F238E27FC236}">
                <a16:creationId xmlns:a16="http://schemas.microsoft.com/office/drawing/2014/main" id="{8A4FD9F2-36DB-BE0C-E31A-F007FC0EC789}"/>
              </a:ext>
            </a:extLst>
          </p:cNvPr>
          <p:cNvSpPr/>
          <p:nvPr/>
        </p:nvSpPr>
        <p:spPr>
          <a:xfrm>
            <a:off x="10057197" y="1911818"/>
            <a:ext cx="6858000" cy="4800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2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prático</a:t>
            </a:r>
            <a:endParaRPr lang="en-US" sz="3200" dirty="0"/>
          </a:p>
        </p:txBody>
      </p:sp>
      <p:sp>
        <p:nvSpPr>
          <p:cNvPr id="18" name="Text 9">
            <a:extLst>
              <a:ext uri="{FF2B5EF4-FFF2-40B4-BE49-F238E27FC236}">
                <a16:creationId xmlns:a16="http://schemas.microsoft.com/office/drawing/2014/main" id="{5CADF3E6-F955-1101-F5A8-220072D58B14}"/>
              </a:ext>
            </a:extLst>
          </p:cNvPr>
          <p:cNvSpPr/>
          <p:nvPr/>
        </p:nvSpPr>
        <p:spPr>
          <a:xfrm>
            <a:off x="10057197" y="2529038"/>
            <a:ext cx="6995160" cy="5349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5000"/>
              </a:lnSpc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NF-e original: 500 unidades faturadas.</a:t>
            </a:r>
            <a:endParaRPr lang="en-US" sz="2400" dirty="0"/>
          </a:p>
          <a:p>
            <a:pPr>
              <a:lnSpc>
                <a:spcPct val="125000"/>
              </a:lnSpc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conferência, o cliente recebeu apenas 480 (20 a menos), e o prazo de cancelamento já passou.</a:t>
            </a:r>
            <a:endParaRPr lang="en-US" sz="2400" dirty="0"/>
          </a:p>
          <a:p>
            <a:pPr>
              <a:lnSpc>
                <a:spcPct val="125000"/>
              </a:lnSpc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2400" dirty="0"/>
          </a:p>
          <a:p>
            <a:pPr>
              <a:lnSpc>
                <a:spcPct val="125000"/>
              </a:lnSpc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Emitente da NF-e original emite NF-e de entrada</a:t>
            </a:r>
            <a:endParaRPr lang="en-US" sz="2400" dirty="0"/>
          </a:p>
          <a:p>
            <a:pPr>
              <a:lnSpc>
                <a:spcPct val="125000"/>
              </a:lnSpc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finNFe=5, tpNFCredito=04</a:t>
            </a:r>
            <a:endParaRPr lang="en-US" sz="2400" dirty="0"/>
          </a:p>
          <a:p>
            <a:pPr>
              <a:lnSpc>
                <a:spcPct val="125000"/>
              </a:lnSpc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refNFe: chave da NF-e original</a:t>
            </a:r>
            <a:endParaRPr lang="en-US" sz="2400" dirty="0"/>
          </a:p>
          <a:p>
            <a:pPr>
              <a:lnSpc>
                <a:spcPct val="125000"/>
              </a:lnSpc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Quantidade lançada: 20 unidades (a diferença a deduzir)</a:t>
            </a:r>
            <a:endParaRPr lang="en-US" sz="2400" dirty="0"/>
          </a:p>
        </p:txBody>
      </p:sp>
      <p:sp>
        <p:nvSpPr>
          <p:cNvPr id="21" name="Text 11">
            <a:extLst>
              <a:ext uri="{FF2B5EF4-FFF2-40B4-BE49-F238E27FC236}">
                <a16:creationId xmlns:a16="http://schemas.microsoft.com/office/drawing/2014/main" id="{B75C41C5-7374-309D-DD20-648BFB6E899C}"/>
              </a:ext>
            </a:extLst>
          </p:cNvPr>
          <p:cNvSpPr/>
          <p:nvPr/>
        </p:nvSpPr>
        <p:spPr>
          <a:xfrm>
            <a:off x="661737" y="7937234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dirty="0">
                <a:solidFill>
                  <a:srgbClr val="5B6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Ajuste SINIEF 49/2025  |  CONFAZ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1067998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B3F5EA3B-D6B8-2D79-8EE3-8FBCD06C1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0">
            <a:extLst>
              <a:ext uri="{FF2B5EF4-FFF2-40B4-BE49-F238E27FC236}">
                <a16:creationId xmlns:a16="http://schemas.microsoft.com/office/drawing/2014/main" id="{2248356D-6F08-9BE9-6B6F-F7B5F5050032}"/>
              </a:ext>
            </a:extLst>
          </p:cNvPr>
          <p:cNvSpPr/>
          <p:nvPr/>
        </p:nvSpPr>
        <p:spPr>
          <a:xfrm>
            <a:off x="960120" y="68580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200" b="1" spc="30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RETORNO POR RECUSA OU NÃO LOCALIZAÇÃO</a:t>
            </a:r>
            <a:endParaRPr lang="en-US" sz="3200" dirty="0"/>
          </a:p>
        </p:txBody>
      </p:sp>
      <p:sp>
        <p:nvSpPr>
          <p:cNvPr id="4" name="Shape 5">
            <a:extLst>
              <a:ext uri="{FF2B5EF4-FFF2-40B4-BE49-F238E27FC236}">
                <a16:creationId xmlns:a16="http://schemas.microsoft.com/office/drawing/2014/main" id="{2482128B-0838-C4F5-61AA-3790D164A84E}"/>
              </a:ext>
            </a:extLst>
          </p:cNvPr>
          <p:cNvSpPr/>
          <p:nvPr/>
        </p:nvSpPr>
        <p:spPr>
          <a:xfrm>
            <a:off x="617220" y="1833612"/>
            <a:ext cx="7818120" cy="1303020"/>
          </a:xfrm>
          <a:prstGeom prst="roundRect">
            <a:avLst>
              <a:gd name="adj" fmla="val 8421"/>
            </a:avLst>
          </a:prstGeom>
          <a:solidFill>
            <a:srgbClr val="F4F7FC"/>
          </a:solidFill>
          <a:ln/>
        </p:spPr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A1A8008D-4825-4262-25B4-4AEC230CE4EA}"/>
              </a:ext>
            </a:extLst>
          </p:cNvPr>
          <p:cNvSpPr/>
          <p:nvPr/>
        </p:nvSpPr>
        <p:spPr>
          <a:xfrm>
            <a:off x="960120" y="1929624"/>
            <a:ext cx="72694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Situação prática: </a:t>
            </a:r>
            <a:r>
              <a:rPr lang="en-US" sz="2100" dirty="0">
                <a:solidFill>
                  <a:srgbClr val="2B2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transportador chega ao destino, mas o cliente recusa parte da carga ou não é encontrado no endereço.</a:t>
            </a:r>
            <a:endParaRPr lang="en-US" sz="2100" dirty="0"/>
          </a:p>
        </p:txBody>
      </p:sp>
      <p:graphicFrame>
        <p:nvGraphicFramePr>
          <p:cNvPr id="10" name="Table 0">
            <a:extLst>
              <a:ext uri="{FF2B5EF4-FFF2-40B4-BE49-F238E27FC236}">
                <a16:creationId xmlns:a16="http://schemas.microsoft.com/office/drawing/2014/main" id="{F14DF26A-D820-0A41-A8BB-9AC4FD9E78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5283956"/>
              </p:ext>
            </p:extLst>
          </p:nvPr>
        </p:nvGraphicFramePr>
        <p:xfrm>
          <a:off x="617221" y="3342372"/>
          <a:ext cx="8366762" cy="3482340"/>
        </p:xfrm>
        <a:graphic>
          <a:graphicData uri="http://schemas.openxmlformats.org/drawingml/2006/table">
            <a:tbl>
              <a:tblPr/>
              <a:tblGrid>
                <a:gridCol w="284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22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00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</a:rPr>
                        <a:t>Campo</a:t>
                      </a:r>
                      <a:endParaRPr lang="en-US" sz="18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</a:rPr>
                        <a:t>Conteúdo</a:t>
                      </a:r>
                      <a:endParaRPr lang="en-US" sz="18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1E2761"/>
                          </a:solidFill>
                        </a:rPr>
                        <a:t>finNFe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B2B3A"/>
                          </a:solidFill>
                        </a:rPr>
                        <a:t>5 = Nota de crédito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1E2761"/>
                          </a:solidFill>
                        </a:rPr>
                        <a:t>tpNFCredito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B2B3A"/>
                          </a:solidFill>
                        </a:rPr>
                        <a:t>03 = Recusa total / não localizado · 06 = Recusa parcial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1E2761"/>
                          </a:solidFill>
                        </a:rPr>
                        <a:t>natOp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B2B3A"/>
                          </a:solidFill>
                        </a:rPr>
                        <a:t>"Retorno por Recusa ou não localização"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1E2761"/>
                          </a:solidFill>
                        </a:rPr>
                        <a:t>prod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B2B3A"/>
                          </a:solidFill>
                        </a:rPr>
                        <a:t>Itens recusados ou não entregues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19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1E2761"/>
                          </a:solidFill>
                        </a:rPr>
                        <a:t>refNFe / DFeReferenciado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B2B3A"/>
                          </a:solidFill>
                        </a:rPr>
                        <a:t>Chave da NF-e original (total) ou itens referenciados (parcial)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1E2761"/>
                          </a:solidFill>
                        </a:rPr>
                        <a:t>ICMS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B2B3A"/>
                          </a:solidFill>
                        </a:rPr>
                        <a:t>Com destaque, quando houver</a:t>
                      </a:r>
                      <a:endParaRPr lang="en-US" sz="1600" dirty="0"/>
                    </a:p>
                  </a:txBody>
                  <a:tcPr marL="114300" marR="114300" marT="57150" marB="57150" anchor="ctr">
                    <a:lnL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0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3" name="Shape 7">
            <a:extLst>
              <a:ext uri="{FF2B5EF4-FFF2-40B4-BE49-F238E27FC236}">
                <a16:creationId xmlns:a16="http://schemas.microsoft.com/office/drawing/2014/main" id="{12869948-EE60-D3F7-A594-0E1899A5A280}"/>
              </a:ext>
            </a:extLst>
          </p:cNvPr>
          <p:cNvSpPr/>
          <p:nvPr/>
        </p:nvSpPr>
        <p:spPr>
          <a:xfrm>
            <a:off x="9464040" y="1833612"/>
            <a:ext cx="7749540" cy="6720840"/>
          </a:xfrm>
          <a:prstGeom prst="roundRect">
            <a:avLst>
              <a:gd name="adj" fmla="val 2041"/>
            </a:avLst>
          </a:prstGeom>
          <a:solidFill>
            <a:srgbClr val="1E2761"/>
          </a:solidFill>
          <a:ln/>
        </p:spPr>
      </p:sp>
      <p:sp>
        <p:nvSpPr>
          <p:cNvPr id="16" name="Text 8">
            <a:extLst>
              <a:ext uri="{FF2B5EF4-FFF2-40B4-BE49-F238E27FC236}">
                <a16:creationId xmlns:a16="http://schemas.microsoft.com/office/drawing/2014/main" id="{BB761E65-6528-DCA2-9295-ADED0C6BDAAF}"/>
              </a:ext>
            </a:extLst>
          </p:cNvPr>
          <p:cNvSpPr/>
          <p:nvPr/>
        </p:nvSpPr>
        <p:spPr>
          <a:xfrm>
            <a:off x="9875520" y="2107932"/>
            <a:ext cx="6858000" cy="4800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2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prático</a:t>
            </a:r>
            <a:endParaRPr lang="en-US" sz="3200" dirty="0"/>
          </a:p>
        </p:txBody>
      </p:sp>
      <p:sp>
        <p:nvSpPr>
          <p:cNvPr id="19" name="Text 9">
            <a:extLst>
              <a:ext uri="{FF2B5EF4-FFF2-40B4-BE49-F238E27FC236}">
                <a16:creationId xmlns:a16="http://schemas.microsoft.com/office/drawing/2014/main" id="{CB8A851D-7C8B-5CF2-3726-070F3229520B}"/>
              </a:ext>
            </a:extLst>
          </p:cNvPr>
          <p:cNvSpPr/>
          <p:nvPr/>
        </p:nvSpPr>
        <p:spPr>
          <a:xfrm>
            <a:off x="9875520" y="2725152"/>
            <a:ext cx="6995160" cy="5486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0000"/>
              </a:lnSpc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Carga com 3 itens; o destinatário recusa 1 item por avaria.</a:t>
            </a:r>
            <a:endParaRPr lang="en-US" sz="2400" dirty="0"/>
          </a:p>
          <a:p>
            <a:pPr>
              <a:lnSpc>
                <a:spcPct val="120000"/>
              </a:lnSpc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2400" dirty="0"/>
          </a:p>
          <a:p>
            <a:pPr>
              <a:lnSpc>
                <a:spcPct val="120000"/>
              </a:lnSpc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Remetente emite NF-e de entrada (finNFe=5)</a:t>
            </a:r>
            <a:endParaRPr lang="en-US" sz="2400" dirty="0"/>
          </a:p>
          <a:p>
            <a:pPr>
              <a:lnSpc>
                <a:spcPct val="120000"/>
              </a:lnSpc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tpNFCredito = 06 (recusa parcial)</a:t>
            </a:r>
            <a:endParaRPr lang="en-US" sz="2400" dirty="0"/>
          </a:p>
          <a:p>
            <a:pPr>
              <a:lnSpc>
                <a:spcPct val="120000"/>
              </a:lnSpc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Grupo prod: apenas o item recusado</a:t>
            </a:r>
            <a:endParaRPr lang="en-US" sz="2400" dirty="0"/>
          </a:p>
          <a:p>
            <a:pPr>
              <a:lnSpc>
                <a:spcPct val="120000"/>
              </a:lnSpc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DFeReferenciado aponta o item da NF-e original</a:t>
            </a:r>
            <a:endParaRPr lang="en-US" sz="2400" dirty="0"/>
          </a:p>
          <a:p>
            <a:pPr>
              <a:lnSpc>
                <a:spcPct val="120000"/>
              </a:lnSpc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Transportador/destinatário registram o evento correspondente (Insucesso na Entrega, Operação não Realizada etc.)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437866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631A3686-3480-652F-AA50-6D808EA3C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3">
            <a:extLst>
              <a:ext uri="{FF2B5EF4-FFF2-40B4-BE49-F238E27FC236}">
                <a16:creationId xmlns:a16="http://schemas.microsoft.com/office/drawing/2014/main" id="{854E2408-193B-BD44-4D2D-5E40C822AA94}"/>
              </a:ext>
            </a:extLst>
          </p:cNvPr>
          <p:cNvSpPr/>
          <p:nvPr/>
        </p:nvSpPr>
        <p:spPr>
          <a:xfrm>
            <a:off x="2290930" y="2551235"/>
            <a:ext cx="13706139" cy="42473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3800" b="1" spc="3">
                <a:solidFill>
                  <a:srgbClr val="002060"/>
                </a:solidFill>
                <a:latin typeface="Montserrat" pitchFamily="34" charset="0"/>
              </a:rPr>
              <a:t>SALDOS CREDORES</a:t>
            </a:r>
            <a:endParaRPr lang="en-US" sz="13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84634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294AB6F5-B67B-C1CD-AF76-8058DD1B1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C3E60407-6C52-E521-B366-6E44F41F6CAB}"/>
              </a:ext>
            </a:extLst>
          </p:cNvPr>
          <p:cNvSpPr txBox="1"/>
          <p:nvPr/>
        </p:nvSpPr>
        <p:spPr>
          <a:xfrm>
            <a:off x="891540" y="1069848"/>
            <a:ext cx="16459200" cy="6809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825" b="1">
                <a:solidFill>
                  <a:srgbClr val="002060"/>
                </a:solidFill>
                <a:latin typeface="Aptos"/>
              </a:rPr>
              <a:t>Todo saldo credor vira dinheiro?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97254A-1B27-0600-4F12-4A2752B0EEA4}"/>
              </a:ext>
            </a:extLst>
          </p:cNvPr>
          <p:cNvSpPr txBox="1"/>
          <p:nvPr/>
        </p:nvSpPr>
        <p:spPr>
          <a:xfrm>
            <a:off x="891540" y="1920240"/>
            <a:ext cx="16459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>
                <a:solidFill>
                  <a:srgbClr val="002060"/>
                </a:solidFill>
                <a:latin typeface="Aptos"/>
              </a:rPr>
              <a:t>A resposta muda conforme o regime, a origem do crédito e o momento da transição.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66562764-9446-68E6-BEF1-E88E4F0D8546}"/>
              </a:ext>
            </a:extLst>
          </p:cNvPr>
          <p:cNvSpPr/>
          <p:nvPr/>
        </p:nvSpPr>
        <p:spPr>
          <a:xfrm>
            <a:off x="891540" y="2633472"/>
            <a:ext cx="1440180" cy="68580"/>
          </a:xfrm>
          <a:prstGeom prst="rect">
            <a:avLst/>
          </a:prstGeom>
          <a:solidFill>
            <a:srgbClr val="D2A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6211EC19-0665-FCB0-BD11-0DBC2620758A}"/>
              </a:ext>
            </a:extLst>
          </p:cNvPr>
          <p:cNvSpPr txBox="1"/>
          <p:nvPr/>
        </p:nvSpPr>
        <p:spPr>
          <a:xfrm>
            <a:off x="1097280" y="3497580"/>
            <a:ext cx="4114800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700" b="1">
                <a:solidFill>
                  <a:srgbClr val="002060"/>
                </a:solidFill>
                <a:latin typeface="Aptos"/>
              </a:rPr>
              <a:t>NÃO.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CB8A0CD6-2794-00D1-976D-A12638EEFEB2}"/>
              </a:ext>
            </a:extLst>
          </p:cNvPr>
          <p:cNvSpPr txBox="1"/>
          <p:nvPr/>
        </p:nvSpPr>
        <p:spPr>
          <a:xfrm>
            <a:off x="1097280" y="4869181"/>
            <a:ext cx="8915400" cy="4847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50" b="1">
                <a:solidFill>
                  <a:srgbClr val="F8FAFC"/>
                </a:solidFill>
                <a:latin typeface="Aptos"/>
              </a:rPr>
              <a:t>Antes de falar em ressarcimento, precisamos saber:</a:t>
            </a: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3FEBFB74-A367-E684-02B1-E36831CA18F6}"/>
              </a:ext>
            </a:extLst>
          </p:cNvPr>
          <p:cNvSpPr txBox="1"/>
          <p:nvPr/>
        </p:nvSpPr>
        <p:spPr>
          <a:xfrm>
            <a:off x="891540" y="4807964"/>
            <a:ext cx="6172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D2A037"/>
                </a:solidFill>
                <a:latin typeface="Aptos"/>
              </a:rPr>
              <a:t>01</a:t>
            </a: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3109F1E7-E334-D23D-61FB-26D5C30E11AA}"/>
              </a:ext>
            </a:extLst>
          </p:cNvPr>
          <p:cNvSpPr txBox="1"/>
          <p:nvPr/>
        </p:nvSpPr>
        <p:spPr>
          <a:xfrm>
            <a:off x="1714500" y="4739384"/>
            <a:ext cx="8915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>
                <a:solidFill>
                  <a:srgbClr val="002060"/>
                </a:solidFill>
                <a:latin typeface="Aptos"/>
              </a:rPr>
              <a:t>De onde veio o crédito?</a:t>
            </a:r>
          </a:p>
        </p:txBody>
      </p:sp>
      <p:sp>
        <p:nvSpPr>
          <p:cNvPr id="18" name="TextBox 12">
            <a:extLst>
              <a:ext uri="{FF2B5EF4-FFF2-40B4-BE49-F238E27FC236}">
                <a16:creationId xmlns:a16="http://schemas.microsoft.com/office/drawing/2014/main" id="{D8F5BF1D-E79B-2DAA-5BFE-EFFB61615CA5}"/>
              </a:ext>
            </a:extLst>
          </p:cNvPr>
          <p:cNvSpPr txBox="1"/>
          <p:nvPr/>
        </p:nvSpPr>
        <p:spPr>
          <a:xfrm>
            <a:off x="891540" y="5562344"/>
            <a:ext cx="6172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D2A037"/>
                </a:solidFill>
                <a:latin typeface="Aptos"/>
              </a:rPr>
              <a:t>02</a:t>
            </a:r>
          </a:p>
        </p:txBody>
      </p:sp>
      <p:sp>
        <p:nvSpPr>
          <p:cNvPr id="20" name="TextBox 13">
            <a:extLst>
              <a:ext uri="{FF2B5EF4-FFF2-40B4-BE49-F238E27FC236}">
                <a16:creationId xmlns:a16="http://schemas.microsoft.com/office/drawing/2014/main" id="{D471DBBF-83BE-8876-D18E-01836FE3CFE2}"/>
              </a:ext>
            </a:extLst>
          </p:cNvPr>
          <p:cNvSpPr txBox="1"/>
          <p:nvPr/>
        </p:nvSpPr>
        <p:spPr>
          <a:xfrm>
            <a:off x="1714500" y="5493764"/>
            <a:ext cx="8915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>
                <a:solidFill>
                  <a:srgbClr val="002060"/>
                </a:solidFill>
                <a:latin typeface="Aptos"/>
              </a:rPr>
              <a:t>O contribuinte está no regime regular?</a:t>
            </a:r>
          </a:p>
        </p:txBody>
      </p:sp>
      <p:sp>
        <p:nvSpPr>
          <p:cNvPr id="22" name="TextBox 14">
            <a:extLst>
              <a:ext uri="{FF2B5EF4-FFF2-40B4-BE49-F238E27FC236}">
                <a16:creationId xmlns:a16="http://schemas.microsoft.com/office/drawing/2014/main" id="{1A6F8F57-61F2-D6BF-0678-AFA2C2AB505D}"/>
              </a:ext>
            </a:extLst>
          </p:cNvPr>
          <p:cNvSpPr txBox="1"/>
          <p:nvPr/>
        </p:nvSpPr>
        <p:spPr>
          <a:xfrm>
            <a:off x="891540" y="6316724"/>
            <a:ext cx="6172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D2A037"/>
                </a:solidFill>
                <a:latin typeface="Aptos"/>
              </a:rPr>
              <a:t>03</a:t>
            </a:r>
          </a:p>
        </p:txBody>
      </p:sp>
      <p:sp>
        <p:nvSpPr>
          <p:cNvPr id="24" name="TextBox 15">
            <a:extLst>
              <a:ext uri="{FF2B5EF4-FFF2-40B4-BE49-F238E27FC236}">
                <a16:creationId xmlns:a16="http://schemas.microsoft.com/office/drawing/2014/main" id="{D8B6183B-23DA-994D-98D0-24D945192B8D}"/>
              </a:ext>
            </a:extLst>
          </p:cNvPr>
          <p:cNvSpPr txBox="1"/>
          <p:nvPr/>
        </p:nvSpPr>
        <p:spPr>
          <a:xfrm>
            <a:off x="1714500" y="6248144"/>
            <a:ext cx="8915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>
                <a:solidFill>
                  <a:srgbClr val="002060"/>
                </a:solidFill>
                <a:latin typeface="Aptos"/>
              </a:rPr>
              <a:t>O crédito pode ser compensado?</a:t>
            </a:r>
          </a:p>
        </p:txBody>
      </p:sp>
      <p:sp>
        <p:nvSpPr>
          <p:cNvPr id="26" name="TextBox 16">
            <a:extLst>
              <a:ext uri="{FF2B5EF4-FFF2-40B4-BE49-F238E27FC236}">
                <a16:creationId xmlns:a16="http://schemas.microsoft.com/office/drawing/2014/main" id="{B039861B-8E21-24C0-0A3B-84003C5C78A7}"/>
              </a:ext>
            </a:extLst>
          </p:cNvPr>
          <p:cNvSpPr txBox="1"/>
          <p:nvPr/>
        </p:nvSpPr>
        <p:spPr>
          <a:xfrm>
            <a:off x="891540" y="7071104"/>
            <a:ext cx="6172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D2A037"/>
                </a:solidFill>
                <a:latin typeface="Aptos"/>
              </a:rPr>
              <a:t>04</a:t>
            </a:r>
          </a:p>
        </p:txBody>
      </p:sp>
      <p:sp>
        <p:nvSpPr>
          <p:cNvPr id="28" name="TextBox 17">
            <a:extLst>
              <a:ext uri="{FF2B5EF4-FFF2-40B4-BE49-F238E27FC236}">
                <a16:creationId xmlns:a16="http://schemas.microsoft.com/office/drawing/2014/main" id="{A580D22C-6F14-2202-EBE4-3A7DFEC26703}"/>
              </a:ext>
            </a:extLst>
          </p:cNvPr>
          <p:cNvSpPr txBox="1"/>
          <p:nvPr/>
        </p:nvSpPr>
        <p:spPr>
          <a:xfrm>
            <a:off x="1714500" y="7002524"/>
            <a:ext cx="8915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>
                <a:solidFill>
                  <a:srgbClr val="002060"/>
                </a:solidFill>
                <a:latin typeface="Aptos"/>
              </a:rPr>
              <a:t>Existe regra específica para o estoque?</a:t>
            </a:r>
          </a:p>
        </p:txBody>
      </p:sp>
      <p:sp>
        <p:nvSpPr>
          <p:cNvPr id="30" name="Rounded Rectangle 18">
            <a:extLst>
              <a:ext uri="{FF2B5EF4-FFF2-40B4-BE49-F238E27FC236}">
                <a16:creationId xmlns:a16="http://schemas.microsoft.com/office/drawing/2014/main" id="{5B142A91-E2B0-F4C5-142B-4C94D113D5B8}"/>
              </a:ext>
            </a:extLst>
          </p:cNvPr>
          <p:cNvSpPr/>
          <p:nvPr/>
        </p:nvSpPr>
        <p:spPr>
          <a:xfrm>
            <a:off x="10835640" y="2819144"/>
            <a:ext cx="5349240" cy="2743200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32" name="TextBox 19">
            <a:extLst>
              <a:ext uri="{FF2B5EF4-FFF2-40B4-BE49-F238E27FC236}">
                <a16:creationId xmlns:a16="http://schemas.microsoft.com/office/drawing/2014/main" id="{B15D76A8-1775-BC03-9662-ED190A61F819}"/>
              </a:ext>
            </a:extLst>
          </p:cNvPr>
          <p:cNvSpPr txBox="1"/>
          <p:nvPr/>
        </p:nvSpPr>
        <p:spPr>
          <a:xfrm>
            <a:off x="11109960" y="3066032"/>
            <a:ext cx="480060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>
                <a:solidFill>
                  <a:srgbClr val="B04E4C"/>
                </a:solidFill>
                <a:latin typeface="Aptos"/>
              </a:rPr>
              <a:t>A armadilha</a:t>
            </a:r>
          </a:p>
        </p:txBody>
      </p:sp>
      <p:sp>
        <p:nvSpPr>
          <p:cNvPr id="34" name="TextBox 20">
            <a:extLst>
              <a:ext uri="{FF2B5EF4-FFF2-40B4-BE49-F238E27FC236}">
                <a16:creationId xmlns:a16="http://schemas.microsoft.com/office/drawing/2014/main" id="{3F680912-19C6-8B8B-28AE-C259AE2FFBD4}"/>
              </a:ext>
            </a:extLst>
          </p:cNvPr>
          <p:cNvSpPr txBox="1"/>
          <p:nvPr/>
        </p:nvSpPr>
        <p:spPr>
          <a:xfrm>
            <a:off x="11109960" y="3703707"/>
            <a:ext cx="4800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DDE4EB"/>
                </a:solidFill>
                <a:latin typeface="Aptos"/>
              </a:rPr>
              <a:t>Tratar “saldo credor”, “estoque” e “crédito presumido” como se fossem a mesma coisa.</a:t>
            </a:r>
          </a:p>
        </p:txBody>
      </p:sp>
      <p:sp>
        <p:nvSpPr>
          <p:cNvPr id="36" name="Rounded Rectangle 21">
            <a:extLst>
              <a:ext uri="{FF2B5EF4-FFF2-40B4-BE49-F238E27FC236}">
                <a16:creationId xmlns:a16="http://schemas.microsoft.com/office/drawing/2014/main" id="{A48125BD-EB35-A397-4076-DDFFFC222956}"/>
              </a:ext>
            </a:extLst>
          </p:cNvPr>
          <p:cNvSpPr/>
          <p:nvPr/>
        </p:nvSpPr>
        <p:spPr>
          <a:xfrm>
            <a:off x="10835640" y="5905244"/>
            <a:ext cx="5349240" cy="2461516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38" name="TextBox 22">
            <a:extLst>
              <a:ext uri="{FF2B5EF4-FFF2-40B4-BE49-F238E27FC236}">
                <a16:creationId xmlns:a16="http://schemas.microsoft.com/office/drawing/2014/main" id="{06BAA6BD-0AB5-422A-EFAE-598A4EC3072D}"/>
              </a:ext>
            </a:extLst>
          </p:cNvPr>
          <p:cNvSpPr txBox="1"/>
          <p:nvPr/>
        </p:nvSpPr>
        <p:spPr>
          <a:xfrm>
            <a:off x="11109960" y="5983690"/>
            <a:ext cx="480060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>
                <a:solidFill>
                  <a:srgbClr val="438B65"/>
                </a:solidFill>
                <a:latin typeface="Aptos"/>
              </a:rPr>
              <a:t>A abordagem correta</a:t>
            </a:r>
          </a:p>
        </p:txBody>
      </p:sp>
      <p:sp>
        <p:nvSpPr>
          <p:cNvPr id="40" name="TextBox 23">
            <a:extLst>
              <a:ext uri="{FF2B5EF4-FFF2-40B4-BE49-F238E27FC236}">
                <a16:creationId xmlns:a16="http://schemas.microsoft.com/office/drawing/2014/main" id="{20528FB5-0FB7-8EB8-875D-7EC28E46B5B9}"/>
              </a:ext>
            </a:extLst>
          </p:cNvPr>
          <p:cNvSpPr txBox="1"/>
          <p:nvPr/>
        </p:nvSpPr>
        <p:spPr>
          <a:xfrm>
            <a:off x="11109960" y="6476986"/>
            <a:ext cx="48006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DDE4EB"/>
                </a:solidFill>
                <a:latin typeface="Aptos"/>
              </a:rPr>
              <a:t>Separar crédito novo de IBS/CBS, saldos legados de PIS/Cofins e crédito de transição sobre estoque.</a:t>
            </a:r>
          </a:p>
        </p:txBody>
      </p:sp>
    </p:spTree>
    <p:extLst>
      <p:ext uri="{BB962C8B-B14F-4D97-AF65-F5344CB8AC3E}">
        <p14:creationId xmlns:p14="http://schemas.microsoft.com/office/powerpoint/2010/main" val="1025884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9838B065-4E0C-6563-1586-A4F7AD5CA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4">
            <a:extLst>
              <a:ext uri="{FF2B5EF4-FFF2-40B4-BE49-F238E27FC236}">
                <a16:creationId xmlns:a16="http://schemas.microsoft.com/office/drawing/2014/main" id="{F73F7107-1CAB-B943-30B3-0E6C161A670D}"/>
              </a:ext>
            </a:extLst>
          </p:cNvPr>
          <p:cNvSpPr txBox="1"/>
          <p:nvPr/>
        </p:nvSpPr>
        <p:spPr>
          <a:xfrm>
            <a:off x="891540" y="1069848"/>
            <a:ext cx="16459200" cy="6809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825" b="1">
                <a:solidFill>
                  <a:srgbClr val="002060"/>
                </a:solidFill>
                <a:latin typeface="Aptos"/>
              </a:rPr>
              <a:t>Cenário A — IBS/CBS permanecem no DAS</a:t>
            </a:r>
          </a:p>
        </p:txBody>
      </p:sp>
      <p:sp>
        <p:nvSpPr>
          <p:cNvPr id="31" name="TextBox 5">
            <a:extLst>
              <a:ext uri="{FF2B5EF4-FFF2-40B4-BE49-F238E27FC236}">
                <a16:creationId xmlns:a16="http://schemas.microsoft.com/office/drawing/2014/main" id="{BA6BA7B9-EB66-0882-FD02-8F286FD9899E}"/>
              </a:ext>
            </a:extLst>
          </p:cNvPr>
          <p:cNvSpPr txBox="1"/>
          <p:nvPr/>
        </p:nvSpPr>
        <p:spPr>
          <a:xfrm>
            <a:off x="891540" y="1920240"/>
            <a:ext cx="16459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>
                <a:solidFill>
                  <a:srgbClr val="002060"/>
                </a:solidFill>
                <a:latin typeface="Aptos"/>
              </a:rPr>
              <a:t>O Simples preserva sua lógica própria.</a:t>
            </a:r>
          </a:p>
        </p:txBody>
      </p:sp>
      <p:sp>
        <p:nvSpPr>
          <p:cNvPr id="35" name="Rectangle 6">
            <a:extLst>
              <a:ext uri="{FF2B5EF4-FFF2-40B4-BE49-F238E27FC236}">
                <a16:creationId xmlns:a16="http://schemas.microsoft.com/office/drawing/2014/main" id="{787DA1F1-6EFC-7D42-7298-E2802B177C57}"/>
              </a:ext>
            </a:extLst>
          </p:cNvPr>
          <p:cNvSpPr/>
          <p:nvPr/>
        </p:nvSpPr>
        <p:spPr>
          <a:xfrm>
            <a:off x="891540" y="2633472"/>
            <a:ext cx="1440180" cy="68580"/>
          </a:xfrm>
          <a:prstGeom prst="rect">
            <a:avLst/>
          </a:prstGeom>
          <a:solidFill>
            <a:srgbClr val="D2A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39" name="TextBox 8">
            <a:extLst>
              <a:ext uri="{FF2B5EF4-FFF2-40B4-BE49-F238E27FC236}">
                <a16:creationId xmlns:a16="http://schemas.microsoft.com/office/drawing/2014/main" id="{797E09B5-D633-EED1-12CB-9A2F71BB9A64}"/>
              </a:ext>
            </a:extLst>
          </p:cNvPr>
          <p:cNvSpPr txBox="1"/>
          <p:nvPr/>
        </p:nvSpPr>
        <p:spPr>
          <a:xfrm>
            <a:off x="1165860" y="3360421"/>
            <a:ext cx="740664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600" b="1">
                <a:solidFill>
                  <a:srgbClr val="B04E4C"/>
                </a:solidFill>
                <a:latin typeface="Aptos"/>
              </a:rPr>
              <a:t>0</a:t>
            </a:r>
          </a:p>
        </p:txBody>
      </p:sp>
      <p:sp>
        <p:nvSpPr>
          <p:cNvPr id="42" name="TextBox 9">
            <a:extLst>
              <a:ext uri="{FF2B5EF4-FFF2-40B4-BE49-F238E27FC236}">
                <a16:creationId xmlns:a16="http://schemas.microsoft.com/office/drawing/2014/main" id="{9F57EA59-F95C-A0F3-3AC1-F685646386D6}"/>
              </a:ext>
            </a:extLst>
          </p:cNvPr>
          <p:cNvSpPr txBox="1"/>
          <p:nvPr/>
        </p:nvSpPr>
        <p:spPr>
          <a:xfrm>
            <a:off x="1165860" y="5615907"/>
            <a:ext cx="74066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>
                <a:solidFill>
                  <a:srgbClr val="002060"/>
                </a:solidFill>
                <a:latin typeface="Aptos"/>
              </a:rPr>
              <a:t>crédito próprio de IBS/CBS apropriado pelo optante, em regra</a:t>
            </a:r>
          </a:p>
        </p:txBody>
      </p:sp>
      <p:sp>
        <p:nvSpPr>
          <p:cNvPr id="44" name="Rounded Rectangle 10">
            <a:extLst>
              <a:ext uri="{FF2B5EF4-FFF2-40B4-BE49-F238E27FC236}">
                <a16:creationId xmlns:a16="http://schemas.microsoft.com/office/drawing/2014/main" id="{1C9262FA-8375-A6D9-DC3C-1C7B989E3194}"/>
              </a:ext>
            </a:extLst>
          </p:cNvPr>
          <p:cNvSpPr/>
          <p:nvPr/>
        </p:nvSpPr>
        <p:spPr>
          <a:xfrm>
            <a:off x="9326880" y="3291840"/>
            <a:ext cx="7132320" cy="2263140"/>
          </a:xfrm>
          <a:prstGeom prst="roundRect">
            <a:avLst/>
          </a:prstGeom>
          <a:solidFill>
            <a:srgbClr val="0E2641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46" name="TextBox 11">
            <a:extLst>
              <a:ext uri="{FF2B5EF4-FFF2-40B4-BE49-F238E27FC236}">
                <a16:creationId xmlns:a16="http://schemas.microsoft.com/office/drawing/2014/main" id="{26603658-3CDE-1173-685B-F520BF92E01A}"/>
              </a:ext>
            </a:extLst>
          </p:cNvPr>
          <p:cNvSpPr txBox="1"/>
          <p:nvPr/>
        </p:nvSpPr>
        <p:spPr>
          <a:xfrm>
            <a:off x="9601200" y="3538728"/>
            <a:ext cx="65836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>
                <a:solidFill>
                  <a:srgbClr val="B04E4C"/>
                </a:solidFill>
                <a:latin typeface="Aptos"/>
              </a:rPr>
              <a:t>Consequência</a:t>
            </a:r>
          </a:p>
        </p:txBody>
      </p:sp>
      <p:sp>
        <p:nvSpPr>
          <p:cNvPr id="48" name="TextBox 12">
            <a:extLst>
              <a:ext uri="{FF2B5EF4-FFF2-40B4-BE49-F238E27FC236}">
                <a16:creationId xmlns:a16="http://schemas.microsoft.com/office/drawing/2014/main" id="{D999E122-C782-457C-7322-E15C57635FCC}"/>
              </a:ext>
            </a:extLst>
          </p:cNvPr>
          <p:cNvSpPr txBox="1"/>
          <p:nvPr/>
        </p:nvSpPr>
        <p:spPr>
          <a:xfrm>
            <a:off x="9601200" y="3959835"/>
            <a:ext cx="65836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>
                <a:solidFill>
                  <a:srgbClr val="DDE4EB"/>
                </a:solidFill>
                <a:latin typeface="Aptos"/>
              </a:rPr>
              <a:t>Não há saldo a recuperar de IBS/CBS formado pela empresa nos mesmos moldes do regime regular.</a:t>
            </a:r>
          </a:p>
        </p:txBody>
      </p:sp>
      <p:sp>
        <p:nvSpPr>
          <p:cNvPr id="50" name="Rounded Rectangle 13">
            <a:extLst>
              <a:ext uri="{FF2B5EF4-FFF2-40B4-BE49-F238E27FC236}">
                <a16:creationId xmlns:a16="http://schemas.microsoft.com/office/drawing/2014/main" id="{72D7FFCE-2215-D687-B092-B6D1CFD3F54C}"/>
              </a:ext>
            </a:extLst>
          </p:cNvPr>
          <p:cNvSpPr/>
          <p:nvPr/>
        </p:nvSpPr>
        <p:spPr>
          <a:xfrm>
            <a:off x="9326880" y="5966459"/>
            <a:ext cx="7132320" cy="2263140"/>
          </a:xfrm>
          <a:prstGeom prst="roundRect">
            <a:avLst/>
          </a:prstGeom>
          <a:solidFill>
            <a:srgbClr val="0E2641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52" name="TextBox 14">
            <a:extLst>
              <a:ext uri="{FF2B5EF4-FFF2-40B4-BE49-F238E27FC236}">
                <a16:creationId xmlns:a16="http://schemas.microsoft.com/office/drawing/2014/main" id="{383372AC-959D-E6F8-E647-1D38020EEB33}"/>
              </a:ext>
            </a:extLst>
          </p:cNvPr>
          <p:cNvSpPr txBox="1"/>
          <p:nvPr/>
        </p:nvSpPr>
        <p:spPr>
          <a:xfrm>
            <a:off x="9601200" y="6213347"/>
            <a:ext cx="65836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>
                <a:solidFill>
                  <a:srgbClr val="D2A037"/>
                </a:solidFill>
                <a:latin typeface="Aptos"/>
              </a:rPr>
              <a:t>Cliente B2B</a:t>
            </a:r>
          </a:p>
        </p:txBody>
      </p:sp>
      <p:sp>
        <p:nvSpPr>
          <p:cNvPr id="54" name="TextBox 15">
            <a:extLst>
              <a:ext uri="{FF2B5EF4-FFF2-40B4-BE49-F238E27FC236}">
                <a16:creationId xmlns:a16="http://schemas.microsoft.com/office/drawing/2014/main" id="{C8F61887-0111-AEAD-B4D8-DDD258FB9ACC}"/>
              </a:ext>
            </a:extLst>
          </p:cNvPr>
          <p:cNvSpPr txBox="1"/>
          <p:nvPr/>
        </p:nvSpPr>
        <p:spPr>
          <a:xfrm>
            <a:off x="9601200" y="6634454"/>
            <a:ext cx="658368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>
                <a:solidFill>
                  <a:srgbClr val="DDE4EB"/>
                </a:solidFill>
                <a:latin typeface="Aptos"/>
              </a:rPr>
              <a:t>O adquirente no regime regular pode ter crédito limitado ao montante de IBS/CBS devido pelo fornecedor do Simples, conforme a disciplina legal.</a:t>
            </a:r>
          </a:p>
        </p:txBody>
      </p:sp>
    </p:spTree>
    <p:extLst>
      <p:ext uri="{BB962C8B-B14F-4D97-AF65-F5344CB8AC3E}">
        <p14:creationId xmlns:p14="http://schemas.microsoft.com/office/powerpoint/2010/main" val="198025871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F7DB4D8B-0B6D-2C8C-5FE3-579C7906A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id="{290F4B9A-643C-5D74-C4AC-D78D8E963E34}"/>
              </a:ext>
            </a:extLst>
          </p:cNvPr>
          <p:cNvSpPr txBox="1"/>
          <p:nvPr/>
        </p:nvSpPr>
        <p:spPr>
          <a:xfrm>
            <a:off x="914400" y="901406"/>
            <a:ext cx="16459200" cy="6809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825" b="1">
                <a:solidFill>
                  <a:srgbClr val="002060"/>
                </a:solidFill>
                <a:latin typeface="Aptos"/>
              </a:rPr>
              <a:t>Cenário B — opção pelo regime regular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15177C0A-9691-4A11-2A9F-B1896FDEF239}"/>
              </a:ext>
            </a:extLst>
          </p:cNvPr>
          <p:cNvSpPr txBox="1"/>
          <p:nvPr/>
        </p:nvSpPr>
        <p:spPr>
          <a:xfrm>
            <a:off x="914400" y="1751798"/>
            <a:ext cx="16459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>
                <a:solidFill>
                  <a:srgbClr val="002060"/>
                </a:solidFill>
                <a:latin typeface="Aptos"/>
              </a:rPr>
              <a:t>A empresa continua no Simples para os demais tributos, mas IBS/CBS passam para fora do DAS.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430BC6-CC14-20A7-012D-82A7F9BC4A94}"/>
              </a:ext>
            </a:extLst>
          </p:cNvPr>
          <p:cNvSpPr/>
          <p:nvPr/>
        </p:nvSpPr>
        <p:spPr>
          <a:xfrm>
            <a:off x="914400" y="2465030"/>
            <a:ext cx="1440180" cy="68580"/>
          </a:xfrm>
          <a:prstGeom prst="rect">
            <a:avLst/>
          </a:prstGeom>
          <a:solidFill>
            <a:srgbClr val="D2A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6E7303-4284-284D-C04D-B7C5A9452136}"/>
              </a:ext>
            </a:extLst>
          </p:cNvPr>
          <p:cNvSpPr txBox="1"/>
          <p:nvPr/>
        </p:nvSpPr>
        <p:spPr>
          <a:xfrm>
            <a:off x="1188720" y="3054819"/>
            <a:ext cx="2743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D2A037"/>
                </a:solidFill>
                <a:latin typeface="Aptos"/>
              </a:rPr>
              <a:t>A lógica muda:</a:t>
            </a:r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22BD1948-FE5E-1E36-8A92-8690AD5BE11F}"/>
              </a:ext>
            </a:extLst>
          </p:cNvPr>
          <p:cNvSpPr/>
          <p:nvPr/>
        </p:nvSpPr>
        <p:spPr>
          <a:xfrm>
            <a:off x="1188720" y="3809198"/>
            <a:ext cx="9875520" cy="822960"/>
          </a:xfrm>
          <a:prstGeom prst="roundRect">
            <a:avLst/>
          </a:prstGeom>
          <a:solidFill>
            <a:srgbClr val="0E2641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3828136D-EECD-04B1-67D8-9A605E0FADF6}"/>
              </a:ext>
            </a:extLst>
          </p:cNvPr>
          <p:cNvSpPr txBox="1"/>
          <p:nvPr/>
        </p:nvSpPr>
        <p:spPr>
          <a:xfrm>
            <a:off x="1373832" y="3989181"/>
            <a:ext cx="6172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D2A037"/>
                </a:solidFill>
                <a:latin typeface="Aptos"/>
              </a:rPr>
              <a:t>01</a:t>
            </a: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2B6A8B26-1888-0BCF-A586-0D5D41FDADB6}"/>
              </a:ext>
            </a:extLst>
          </p:cNvPr>
          <p:cNvSpPr txBox="1"/>
          <p:nvPr/>
        </p:nvSpPr>
        <p:spPr>
          <a:xfrm>
            <a:off x="2007216" y="3973791"/>
            <a:ext cx="92354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8FAFC"/>
                </a:solidFill>
                <a:latin typeface="Aptos"/>
              </a:rPr>
              <a:t>apropria créditos conforme as regras do regime regular</a:t>
            </a:r>
          </a:p>
        </p:txBody>
      </p:sp>
      <p:sp>
        <p:nvSpPr>
          <p:cNvPr id="17" name="Rounded Rectangle 12">
            <a:extLst>
              <a:ext uri="{FF2B5EF4-FFF2-40B4-BE49-F238E27FC236}">
                <a16:creationId xmlns:a16="http://schemas.microsoft.com/office/drawing/2014/main" id="{02469CF6-4E68-AD6A-349C-95A5C8213268}"/>
              </a:ext>
            </a:extLst>
          </p:cNvPr>
          <p:cNvSpPr/>
          <p:nvPr/>
        </p:nvSpPr>
        <p:spPr>
          <a:xfrm>
            <a:off x="1188720" y="4879045"/>
            <a:ext cx="9875520" cy="822960"/>
          </a:xfrm>
          <a:prstGeom prst="roundRect">
            <a:avLst/>
          </a:prstGeom>
          <a:solidFill>
            <a:srgbClr val="0E2641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9" name="TextBox 13">
            <a:extLst>
              <a:ext uri="{FF2B5EF4-FFF2-40B4-BE49-F238E27FC236}">
                <a16:creationId xmlns:a16="http://schemas.microsoft.com/office/drawing/2014/main" id="{CE82B146-EDFC-3F4E-4656-A52239987ED9}"/>
              </a:ext>
            </a:extLst>
          </p:cNvPr>
          <p:cNvSpPr txBox="1"/>
          <p:nvPr/>
        </p:nvSpPr>
        <p:spPr>
          <a:xfrm>
            <a:off x="1373832" y="5059029"/>
            <a:ext cx="6172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D2A037"/>
                </a:solidFill>
                <a:latin typeface="Aptos"/>
              </a:rPr>
              <a:t>02</a:t>
            </a:r>
          </a:p>
        </p:txBody>
      </p:sp>
      <p:sp>
        <p:nvSpPr>
          <p:cNvPr id="21" name="TextBox 14">
            <a:extLst>
              <a:ext uri="{FF2B5EF4-FFF2-40B4-BE49-F238E27FC236}">
                <a16:creationId xmlns:a16="http://schemas.microsoft.com/office/drawing/2014/main" id="{BA0A49C9-A04D-68EC-ED6E-0E9BEC4839E0}"/>
              </a:ext>
            </a:extLst>
          </p:cNvPr>
          <p:cNvSpPr txBox="1"/>
          <p:nvPr/>
        </p:nvSpPr>
        <p:spPr>
          <a:xfrm>
            <a:off x="2080260" y="5043639"/>
            <a:ext cx="89839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8FAFC"/>
                </a:solidFill>
                <a:latin typeface="Aptos"/>
              </a:rPr>
              <a:t>apura débitos de IBS e CBS separadamente</a:t>
            </a:r>
          </a:p>
        </p:txBody>
      </p:sp>
      <p:sp>
        <p:nvSpPr>
          <p:cNvPr id="23" name="Rounded Rectangle 15">
            <a:extLst>
              <a:ext uri="{FF2B5EF4-FFF2-40B4-BE49-F238E27FC236}">
                <a16:creationId xmlns:a16="http://schemas.microsoft.com/office/drawing/2014/main" id="{7D19D230-768E-4D39-817A-B86E728F1A77}"/>
              </a:ext>
            </a:extLst>
          </p:cNvPr>
          <p:cNvSpPr/>
          <p:nvPr/>
        </p:nvSpPr>
        <p:spPr>
          <a:xfrm>
            <a:off x="1188720" y="5948894"/>
            <a:ext cx="9875520" cy="822960"/>
          </a:xfrm>
          <a:prstGeom prst="roundRect">
            <a:avLst/>
          </a:prstGeom>
          <a:solidFill>
            <a:srgbClr val="0E2641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25" name="TextBox 16">
            <a:extLst>
              <a:ext uri="{FF2B5EF4-FFF2-40B4-BE49-F238E27FC236}">
                <a16:creationId xmlns:a16="http://schemas.microsoft.com/office/drawing/2014/main" id="{94FAEA30-689B-B721-90EB-5679F82EB235}"/>
              </a:ext>
            </a:extLst>
          </p:cNvPr>
          <p:cNvSpPr txBox="1"/>
          <p:nvPr/>
        </p:nvSpPr>
        <p:spPr>
          <a:xfrm>
            <a:off x="1373832" y="6128877"/>
            <a:ext cx="6172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D2A037"/>
                </a:solidFill>
                <a:latin typeface="Aptos"/>
              </a:rPr>
              <a:t>03</a:t>
            </a:r>
          </a:p>
        </p:txBody>
      </p:sp>
      <p:sp>
        <p:nvSpPr>
          <p:cNvPr id="28" name="TextBox 17">
            <a:extLst>
              <a:ext uri="{FF2B5EF4-FFF2-40B4-BE49-F238E27FC236}">
                <a16:creationId xmlns:a16="http://schemas.microsoft.com/office/drawing/2014/main" id="{18805609-5160-2ECA-A427-21A814233D80}"/>
              </a:ext>
            </a:extLst>
          </p:cNvPr>
          <p:cNvSpPr txBox="1"/>
          <p:nvPr/>
        </p:nvSpPr>
        <p:spPr>
          <a:xfrm>
            <a:off x="2080260" y="6113487"/>
            <a:ext cx="89839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8FAFC"/>
                </a:solidFill>
                <a:latin typeface="Aptos"/>
              </a:rPr>
              <a:t>pode formar saldo a recuperar</a:t>
            </a:r>
          </a:p>
        </p:txBody>
      </p:sp>
      <p:sp>
        <p:nvSpPr>
          <p:cNvPr id="30" name="Rounded Rectangle 18">
            <a:extLst>
              <a:ext uri="{FF2B5EF4-FFF2-40B4-BE49-F238E27FC236}">
                <a16:creationId xmlns:a16="http://schemas.microsoft.com/office/drawing/2014/main" id="{071A2386-D0BB-2211-723F-E6BE0EA64068}"/>
              </a:ext>
            </a:extLst>
          </p:cNvPr>
          <p:cNvSpPr/>
          <p:nvPr/>
        </p:nvSpPr>
        <p:spPr>
          <a:xfrm>
            <a:off x="1188720" y="7018742"/>
            <a:ext cx="9875520" cy="822960"/>
          </a:xfrm>
          <a:prstGeom prst="roundRect">
            <a:avLst/>
          </a:prstGeom>
          <a:solidFill>
            <a:srgbClr val="0E2641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33" name="TextBox 19">
            <a:extLst>
              <a:ext uri="{FF2B5EF4-FFF2-40B4-BE49-F238E27FC236}">
                <a16:creationId xmlns:a16="http://schemas.microsoft.com/office/drawing/2014/main" id="{6510BC2C-D8E4-52BE-38D8-1F3261FAC79C}"/>
              </a:ext>
            </a:extLst>
          </p:cNvPr>
          <p:cNvSpPr txBox="1"/>
          <p:nvPr/>
        </p:nvSpPr>
        <p:spPr>
          <a:xfrm>
            <a:off x="1373832" y="7198725"/>
            <a:ext cx="6172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D2A037"/>
                </a:solidFill>
                <a:latin typeface="Aptos"/>
              </a:rPr>
              <a:t>04</a:t>
            </a:r>
          </a:p>
        </p:txBody>
      </p:sp>
      <p:sp>
        <p:nvSpPr>
          <p:cNvPr id="36" name="TextBox 20">
            <a:extLst>
              <a:ext uri="{FF2B5EF4-FFF2-40B4-BE49-F238E27FC236}">
                <a16:creationId xmlns:a16="http://schemas.microsoft.com/office/drawing/2014/main" id="{247EB102-EDC6-66AD-4B2B-7A8E59876640}"/>
              </a:ext>
            </a:extLst>
          </p:cNvPr>
          <p:cNvSpPr txBox="1"/>
          <p:nvPr/>
        </p:nvSpPr>
        <p:spPr>
          <a:xfrm>
            <a:off x="2080260" y="7183333"/>
            <a:ext cx="89839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8FAFC"/>
                </a:solidFill>
                <a:latin typeface="Aptos"/>
              </a:rPr>
              <a:t>pode avaliar compensação e ressarcimento</a:t>
            </a:r>
          </a:p>
        </p:txBody>
      </p:sp>
      <p:sp>
        <p:nvSpPr>
          <p:cNvPr id="38" name="Rounded Rectangle 21">
            <a:extLst>
              <a:ext uri="{FF2B5EF4-FFF2-40B4-BE49-F238E27FC236}">
                <a16:creationId xmlns:a16="http://schemas.microsoft.com/office/drawing/2014/main" id="{D46BE5D1-8B5C-AD92-41CD-230B93F7102C}"/>
              </a:ext>
            </a:extLst>
          </p:cNvPr>
          <p:cNvSpPr/>
          <p:nvPr/>
        </p:nvSpPr>
        <p:spPr>
          <a:xfrm>
            <a:off x="11750040" y="3329138"/>
            <a:ext cx="5212080" cy="3360420"/>
          </a:xfrm>
          <a:prstGeom prst="roundRect">
            <a:avLst/>
          </a:prstGeom>
          <a:solidFill>
            <a:srgbClr val="0E2641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41" name="TextBox 22">
            <a:extLst>
              <a:ext uri="{FF2B5EF4-FFF2-40B4-BE49-F238E27FC236}">
                <a16:creationId xmlns:a16="http://schemas.microsoft.com/office/drawing/2014/main" id="{3824E334-66D7-4E8C-ABD2-BF3D4DB7E7EA}"/>
              </a:ext>
            </a:extLst>
          </p:cNvPr>
          <p:cNvSpPr txBox="1"/>
          <p:nvPr/>
        </p:nvSpPr>
        <p:spPr>
          <a:xfrm>
            <a:off x="12806064" y="3601449"/>
            <a:ext cx="466344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>
                <a:solidFill>
                  <a:srgbClr val="FFFF00"/>
                </a:solidFill>
                <a:latin typeface="Aptos"/>
              </a:rPr>
              <a:t>Mas atenção ao estoque</a:t>
            </a:r>
          </a:p>
        </p:txBody>
      </p:sp>
      <p:sp>
        <p:nvSpPr>
          <p:cNvPr id="45" name="TextBox 23">
            <a:extLst>
              <a:ext uri="{FF2B5EF4-FFF2-40B4-BE49-F238E27FC236}">
                <a16:creationId xmlns:a16="http://schemas.microsoft.com/office/drawing/2014/main" id="{67EE0E47-D1B1-280B-FBA3-B89C43F6BCF9}"/>
              </a:ext>
            </a:extLst>
          </p:cNvPr>
          <p:cNvSpPr txBox="1"/>
          <p:nvPr/>
        </p:nvSpPr>
        <p:spPr>
          <a:xfrm>
            <a:off x="12024360" y="4261826"/>
            <a:ext cx="466344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>
                <a:solidFill>
                  <a:srgbClr val="DDE4EB"/>
                </a:solidFill>
                <a:latin typeface="Aptos"/>
              </a:rPr>
              <a:t>Entrar no regime regular em 2027 não transforma automaticamente o estoque formado no Simples em crédito presumido de 9,25%.</a:t>
            </a:r>
          </a:p>
        </p:txBody>
      </p:sp>
      <p:sp>
        <p:nvSpPr>
          <p:cNvPr id="49" name="TextBox 24">
            <a:extLst>
              <a:ext uri="{FF2B5EF4-FFF2-40B4-BE49-F238E27FC236}">
                <a16:creationId xmlns:a16="http://schemas.microsoft.com/office/drawing/2014/main" id="{55CE14EC-DE18-0FC1-FBB3-96EFACC05C93}"/>
              </a:ext>
            </a:extLst>
          </p:cNvPr>
          <p:cNvSpPr txBox="1"/>
          <p:nvPr/>
        </p:nvSpPr>
        <p:spPr>
          <a:xfrm>
            <a:off x="11887200" y="7169618"/>
            <a:ext cx="493776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>
                <a:solidFill>
                  <a:srgbClr val="C00000"/>
                </a:solidFill>
                <a:latin typeface="Aptos"/>
              </a:rPr>
              <a:t>Regime regular ≠ crédito automático sobre estoque anterior</a:t>
            </a:r>
          </a:p>
        </p:txBody>
      </p:sp>
    </p:spTree>
    <p:extLst>
      <p:ext uri="{BB962C8B-B14F-4D97-AF65-F5344CB8AC3E}">
        <p14:creationId xmlns:p14="http://schemas.microsoft.com/office/powerpoint/2010/main" val="31138537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4B81B1F7-8594-DB9E-EAA4-0D2F18D04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92956D9-2784-660A-1CE8-ED42011A1981}"/>
              </a:ext>
            </a:extLst>
          </p:cNvPr>
          <p:cNvSpPr txBox="1"/>
          <p:nvPr/>
        </p:nvSpPr>
        <p:spPr>
          <a:xfrm>
            <a:off x="891540" y="576072"/>
            <a:ext cx="6858000" cy="311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25" b="1">
                <a:solidFill>
                  <a:srgbClr val="002060"/>
                </a:solidFill>
                <a:latin typeface="Aptos"/>
              </a:rPr>
              <a:t>LUCRO PRESUMIDO</a:t>
            </a: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F1796931-2C17-1E63-4321-A4281360F8CB}"/>
              </a:ext>
            </a:extLst>
          </p:cNvPr>
          <p:cNvSpPr txBox="1"/>
          <p:nvPr/>
        </p:nvSpPr>
        <p:spPr>
          <a:xfrm>
            <a:off x="891540" y="1069848"/>
            <a:ext cx="16459200" cy="6809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825" b="1">
                <a:solidFill>
                  <a:srgbClr val="002060"/>
                </a:solidFill>
                <a:latin typeface="Aptos"/>
              </a:rPr>
              <a:t>O caso clássico do crédito presumido de estoque</a:t>
            </a:r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28FE9624-016A-1CEC-6FBC-BEB0A8DAD1C5}"/>
              </a:ext>
            </a:extLst>
          </p:cNvPr>
          <p:cNvSpPr txBox="1"/>
          <p:nvPr/>
        </p:nvSpPr>
        <p:spPr>
          <a:xfrm>
            <a:off x="891540" y="1920240"/>
            <a:ext cx="16459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>
                <a:solidFill>
                  <a:srgbClr val="002060"/>
                </a:solidFill>
                <a:latin typeface="Aptos"/>
              </a:rPr>
              <a:t>A cumulatividade de PIS/Cofins é uma das hipóteses centrais do art. 381.</a:t>
            </a:r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9A76E943-3543-723F-C15F-514111FFC9E6}"/>
              </a:ext>
            </a:extLst>
          </p:cNvPr>
          <p:cNvSpPr/>
          <p:nvPr/>
        </p:nvSpPr>
        <p:spPr>
          <a:xfrm>
            <a:off x="891540" y="2633472"/>
            <a:ext cx="1440180" cy="68580"/>
          </a:xfrm>
          <a:prstGeom prst="rect">
            <a:avLst/>
          </a:prstGeom>
          <a:solidFill>
            <a:srgbClr val="D2A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0" name="Rounded Rectangle 8">
            <a:extLst>
              <a:ext uri="{FF2B5EF4-FFF2-40B4-BE49-F238E27FC236}">
                <a16:creationId xmlns:a16="http://schemas.microsoft.com/office/drawing/2014/main" id="{4EF4025F-42F8-C14D-6742-CE88E17DF166}"/>
              </a:ext>
            </a:extLst>
          </p:cNvPr>
          <p:cNvSpPr/>
          <p:nvPr/>
        </p:nvSpPr>
        <p:spPr>
          <a:xfrm>
            <a:off x="891540" y="3086100"/>
            <a:ext cx="5280660" cy="3154680"/>
          </a:xfrm>
          <a:prstGeom prst="roundRect">
            <a:avLst/>
          </a:prstGeom>
          <a:solidFill>
            <a:srgbClr val="0E2641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4" name="TextBox 9">
            <a:extLst>
              <a:ext uri="{FF2B5EF4-FFF2-40B4-BE49-F238E27FC236}">
                <a16:creationId xmlns:a16="http://schemas.microsoft.com/office/drawing/2014/main" id="{29677FCD-606D-AE08-E57A-52408A4B1D0E}"/>
              </a:ext>
            </a:extLst>
          </p:cNvPr>
          <p:cNvSpPr txBox="1"/>
          <p:nvPr/>
        </p:nvSpPr>
        <p:spPr>
          <a:xfrm>
            <a:off x="1165860" y="3332988"/>
            <a:ext cx="473202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>
                <a:solidFill>
                  <a:srgbClr val="438B65"/>
                </a:solidFill>
                <a:latin typeface="Aptos"/>
              </a:rPr>
              <a:t>REQUISITO</a:t>
            </a: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410DA496-C657-AAEC-71D7-EB58F94F70C0}"/>
              </a:ext>
            </a:extLst>
          </p:cNvPr>
          <p:cNvSpPr txBox="1"/>
          <p:nvPr/>
        </p:nvSpPr>
        <p:spPr>
          <a:xfrm>
            <a:off x="1165860" y="3850348"/>
            <a:ext cx="473202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>
                <a:solidFill>
                  <a:srgbClr val="DDE4EB"/>
                </a:solidFill>
                <a:latin typeface="Aptos"/>
              </a:rPr>
              <a:t>Em 31/12/2026, sujeito ao regime cumulativo de PIS/Cofins e estoque sem crédito anterior em razão desse regime.</a:t>
            </a:r>
          </a:p>
        </p:txBody>
      </p:sp>
      <p:sp>
        <p:nvSpPr>
          <p:cNvPr id="31" name="Rounded Rectangle 11">
            <a:extLst>
              <a:ext uri="{FF2B5EF4-FFF2-40B4-BE49-F238E27FC236}">
                <a16:creationId xmlns:a16="http://schemas.microsoft.com/office/drawing/2014/main" id="{65F0D661-ED72-C72F-3CAD-B0BF4999CCCD}"/>
              </a:ext>
            </a:extLst>
          </p:cNvPr>
          <p:cNvSpPr/>
          <p:nvPr/>
        </p:nvSpPr>
        <p:spPr>
          <a:xfrm>
            <a:off x="6501384" y="3086100"/>
            <a:ext cx="5280660" cy="3154680"/>
          </a:xfrm>
          <a:prstGeom prst="roundRect">
            <a:avLst/>
          </a:prstGeom>
          <a:solidFill>
            <a:srgbClr val="0E2641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34" name="TextBox 12">
            <a:extLst>
              <a:ext uri="{FF2B5EF4-FFF2-40B4-BE49-F238E27FC236}">
                <a16:creationId xmlns:a16="http://schemas.microsoft.com/office/drawing/2014/main" id="{E636CC24-71D8-E709-6518-29A739145064}"/>
              </a:ext>
            </a:extLst>
          </p:cNvPr>
          <p:cNvSpPr txBox="1"/>
          <p:nvPr/>
        </p:nvSpPr>
        <p:spPr>
          <a:xfrm>
            <a:off x="6775704" y="3332988"/>
            <a:ext cx="473202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>
                <a:solidFill>
                  <a:srgbClr val="D2A037"/>
                </a:solidFill>
                <a:latin typeface="Aptos"/>
              </a:rPr>
              <a:t>BENS ELEGÍVEIS</a:t>
            </a:r>
          </a:p>
        </p:txBody>
      </p:sp>
      <p:sp>
        <p:nvSpPr>
          <p:cNvPr id="37" name="TextBox 13">
            <a:extLst>
              <a:ext uri="{FF2B5EF4-FFF2-40B4-BE49-F238E27FC236}">
                <a16:creationId xmlns:a16="http://schemas.microsoft.com/office/drawing/2014/main" id="{FBDA8C55-B54A-52C2-257E-0967905AF3D4}"/>
              </a:ext>
            </a:extLst>
          </p:cNvPr>
          <p:cNvSpPr txBox="1"/>
          <p:nvPr/>
        </p:nvSpPr>
        <p:spPr>
          <a:xfrm>
            <a:off x="6775704" y="3850348"/>
            <a:ext cx="473202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>
                <a:solidFill>
                  <a:srgbClr val="DDE4EB"/>
                </a:solidFill>
                <a:latin typeface="Aptos"/>
              </a:rPr>
              <a:t>Bens materiais novos adquiridos de PJ no País ou importados para revenda, produção ou prestação de serviços.</a:t>
            </a:r>
          </a:p>
        </p:txBody>
      </p:sp>
      <p:sp>
        <p:nvSpPr>
          <p:cNvPr id="40" name="Rounded Rectangle 14">
            <a:extLst>
              <a:ext uri="{FF2B5EF4-FFF2-40B4-BE49-F238E27FC236}">
                <a16:creationId xmlns:a16="http://schemas.microsoft.com/office/drawing/2014/main" id="{53ADA886-E87B-B8E1-90AA-93251F03FF70}"/>
              </a:ext>
            </a:extLst>
          </p:cNvPr>
          <p:cNvSpPr/>
          <p:nvPr/>
        </p:nvSpPr>
        <p:spPr>
          <a:xfrm>
            <a:off x="12111228" y="3086100"/>
            <a:ext cx="5280660" cy="3154680"/>
          </a:xfrm>
          <a:prstGeom prst="roundRect">
            <a:avLst/>
          </a:prstGeom>
          <a:solidFill>
            <a:srgbClr val="0E2641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43" name="TextBox 15">
            <a:extLst>
              <a:ext uri="{FF2B5EF4-FFF2-40B4-BE49-F238E27FC236}">
                <a16:creationId xmlns:a16="http://schemas.microsoft.com/office/drawing/2014/main" id="{93DDD7A7-A3C7-CF8F-32C3-C632F4253DD5}"/>
              </a:ext>
            </a:extLst>
          </p:cNvPr>
          <p:cNvSpPr txBox="1"/>
          <p:nvPr/>
        </p:nvSpPr>
        <p:spPr>
          <a:xfrm>
            <a:off x="12385547" y="3332988"/>
            <a:ext cx="473202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>
                <a:solidFill>
                  <a:srgbClr val="B04E4C"/>
                </a:solidFill>
                <a:latin typeface="Aptos"/>
              </a:rPr>
              <a:t>FORA DA REGRA</a:t>
            </a:r>
          </a:p>
        </p:txBody>
      </p:sp>
      <p:sp>
        <p:nvSpPr>
          <p:cNvPr id="46" name="TextBox 16">
            <a:extLst>
              <a:ext uri="{FF2B5EF4-FFF2-40B4-BE49-F238E27FC236}">
                <a16:creationId xmlns:a16="http://schemas.microsoft.com/office/drawing/2014/main" id="{1591231C-A3A7-A361-BC40-6C92576CA65B}"/>
              </a:ext>
            </a:extLst>
          </p:cNvPr>
          <p:cNvSpPr txBox="1"/>
          <p:nvPr/>
        </p:nvSpPr>
        <p:spPr>
          <a:xfrm>
            <a:off x="12385547" y="3850348"/>
            <a:ext cx="473202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>
                <a:solidFill>
                  <a:srgbClr val="DDE4EB"/>
                </a:solidFill>
                <a:latin typeface="Aptos"/>
              </a:rPr>
              <a:t>Ativo imobilizado, imóveis, uso/consumo pessoal e hipóteses legais de alíquota zero, isenção, suspensão ou não incidência.</a:t>
            </a:r>
          </a:p>
        </p:txBody>
      </p:sp>
      <p:sp>
        <p:nvSpPr>
          <p:cNvPr id="48" name="TextBox 17">
            <a:extLst>
              <a:ext uri="{FF2B5EF4-FFF2-40B4-BE49-F238E27FC236}">
                <a16:creationId xmlns:a16="http://schemas.microsoft.com/office/drawing/2014/main" id="{F9D63E29-A5FC-6C64-A410-8059512C9A56}"/>
              </a:ext>
            </a:extLst>
          </p:cNvPr>
          <p:cNvSpPr txBox="1"/>
          <p:nvPr/>
        </p:nvSpPr>
        <p:spPr>
          <a:xfrm>
            <a:off x="2606040" y="7288875"/>
            <a:ext cx="199002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800" b="1">
                <a:solidFill>
                  <a:srgbClr val="D2A037"/>
                </a:solidFill>
                <a:latin typeface="Aptos"/>
              </a:rPr>
              <a:t>9,25%</a:t>
            </a:r>
          </a:p>
        </p:txBody>
      </p:sp>
      <p:sp>
        <p:nvSpPr>
          <p:cNvPr id="51" name="TextBox 18">
            <a:extLst>
              <a:ext uri="{FF2B5EF4-FFF2-40B4-BE49-F238E27FC236}">
                <a16:creationId xmlns:a16="http://schemas.microsoft.com/office/drawing/2014/main" id="{5C5B12BD-D4E6-16A3-19D8-0E3467FD4D8A}"/>
              </a:ext>
            </a:extLst>
          </p:cNvPr>
          <p:cNvSpPr txBox="1"/>
          <p:nvPr/>
        </p:nvSpPr>
        <p:spPr>
          <a:xfrm>
            <a:off x="1097280" y="8119872"/>
            <a:ext cx="7132320" cy="380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75">
                <a:solidFill>
                  <a:srgbClr val="002060"/>
                </a:solidFill>
                <a:latin typeface="Aptos"/>
              </a:rPr>
              <a:t>sobre o valor do estoque elegível adquirido no País</a:t>
            </a:r>
          </a:p>
        </p:txBody>
      </p:sp>
    </p:spTree>
    <p:extLst>
      <p:ext uri="{BB962C8B-B14F-4D97-AF65-F5344CB8AC3E}">
        <p14:creationId xmlns:p14="http://schemas.microsoft.com/office/powerpoint/2010/main" val="11749411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2298A77D-7F83-3E32-0270-1479DE184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">
            <a:extLst>
              <a:ext uri="{FF2B5EF4-FFF2-40B4-BE49-F238E27FC236}">
                <a16:creationId xmlns:a16="http://schemas.microsoft.com/office/drawing/2014/main" id="{08C09519-E7B2-9FFB-8D41-5432AAF378D5}"/>
              </a:ext>
            </a:extLst>
          </p:cNvPr>
          <p:cNvSpPr txBox="1"/>
          <p:nvPr/>
        </p:nvSpPr>
        <p:spPr>
          <a:xfrm>
            <a:off x="891540" y="1069848"/>
            <a:ext cx="16459200" cy="6809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825" b="1">
                <a:solidFill>
                  <a:srgbClr val="002060"/>
                </a:solidFill>
                <a:latin typeface="Aptos"/>
              </a:rPr>
              <a:t>Como eu classificaria o estoque antes da virada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B2DF3167-ED50-8B58-8FB6-6FE99BE77783}"/>
              </a:ext>
            </a:extLst>
          </p:cNvPr>
          <p:cNvSpPr txBox="1"/>
          <p:nvPr/>
        </p:nvSpPr>
        <p:spPr>
          <a:xfrm>
            <a:off x="891540" y="1920240"/>
            <a:ext cx="16459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>
                <a:solidFill>
                  <a:srgbClr val="002060"/>
                </a:solidFill>
                <a:latin typeface="Aptos"/>
              </a:rPr>
              <a:t>O inventário precisa conversar com XML, EFD-Contribuições, cadastro e contabilidade.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580AB0CE-C2DA-CCB0-1519-084F943998C8}"/>
              </a:ext>
            </a:extLst>
          </p:cNvPr>
          <p:cNvSpPr/>
          <p:nvPr/>
        </p:nvSpPr>
        <p:spPr>
          <a:xfrm>
            <a:off x="891540" y="2633472"/>
            <a:ext cx="1440180" cy="68580"/>
          </a:xfrm>
          <a:prstGeom prst="rect">
            <a:avLst/>
          </a:prstGeom>
          <a:solidFill>
            <a:srgbClr val="D2A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4" name="Rounded Rectangle 8">
            <a:extLst>
              <a:ext uri="{FF2B5EF4-FFF2-40B4-BE49-F238E27FC236}">
                <a16:creationId xmlns:a16="http://schemas.microsoft.com/office/drawing/2014/main" id="{C0753940-B5C9-FB58-8535-3B933ABF9E3A}"/>
              </a:ext>
            </a:extLst>
          </p:cNvPr>
          <p:cNvSpPr/>
          <p:nvPr/>
        </p:nvSpPr>
        <p:spPr>
          <a:xfrm>
            <a:off x="754380" y="3360420"/>
            <a:ext cx="3223260" cy="3360420"/>
          </a:xfrm>
          <a:prstGeom prst="roundRect">
            <a:avLst/>
          </a:prstGeom>
          <a:solidFill>
            <a:srgbClr val="0E2641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7" name="TextBox 9">
            <a:extLst>
              <a:ext uri="{FF2B5EF4-FFF2-40B4-BE49-F238E27FC236}">
                <a16:creationId xmlns:a16="http://schemas.microsoft.com/office/drawing/2014/main" id="{314C9BD9-B8DE-66A5-71E3-6ED078A2FF15}"/>
              </a:ext>
            </a:extLst>
          </p:cNvPr>
          <p:cNvSpPr txBox="1"/>
          <p:nvPr/>
        </p:nvSpPr>
        <p:spPr>
          <a:xfrm>
            <a:off x="960120" y="3675889"/>
            <a:ext cx="6172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438B65"/>
                </a:solidFill>
                <a:latin typeface="Aptos"/>
              </a:rPr>
              <a:t>A</a:t>
            </a:r>
          </a:p>
        </p:txBody>
      </p:sp>
      <p:sp>
        <p:nvSpPr>
          <p:cNvPr id="19" name="TextBox 10">
            <a:extLst>
              <a:ext uri="{FF2B5EF4-FFF2-40B4-BE49-F238E27FC236}">
                <a16:creationId xmlns:a16="http://schemas.microsoft.com/office/drawing/2014/main" id="{129FCA83-B54E-7F30-6D4F-514603F7D026}"/>
              </a:ext>
            </a:extLst>
          </p:cNvPr>
          <p:cNvSpPr txBox="1"/>
          <p:nvPr/>
        </p:nvSpPr>
        <p:spPr>
          <a:xfrm>
            <a:off x="960121" y="4457700"/>
            <a:ext cx="281177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100" b="1">
                <a:solidFill>
                  <a:srgbClr val="F8FAFC"/>
                </a:solidFill>
                <a:latin typeface="Aptos"/>
              </a:rPr>
              <a:t>Cumulativo
sem crédito</a:t>
            </a:r>
          </a:p>
        </p:txBody>
      </p:sp>
      <p:sp>
        <p:nvSpPr>
          <p:cNvPr id="22" name="TextBox 11">
            <a:extLst>
              <a:ext uri="{FF2B5EF4-FFF2-40B4-BE49-F238E27FC236}">
                <a16:creationId xmlns:a16="http://schemas.microsoft.com/office/drawing/2014/main" id="{6F873A9D-57F7-4CC8-A715-6A0ADE941C4D}"/>
              </a:ext>
            </a:extLst>
          </p:cNvPr>
          <p:cNvSpPr txBox="1"/>
          <p:nvPr/>
        </p:nvSpPr>
        <p:spPr>
          <a:xfrm>
            <a:off x="960121" y="5966459"/>
            <a:ext cx="281177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>
                <a:solidFill>
                  <a:srgbClr val="438B65"/>
                </a:solidFill>
                <a:latin typeface="Aptos"/>
              </a:rPr>
              <a:t>POTENCIAL</a:t>
            </a:r>
          </a:p>
        </p:txBody>
      </p:sp>
      <p:sp>
        <p:nvSpPr>
          <p:cNvPr id="25" name="Rounded Rectangle 12">
            <a:extLst>
              <a:ext uri="{FF2B5EF4-FFF2-40B4-BE49-F238E27FC236}">
                <a16:creationId xmlns:a16="http://schemas.microsoft.com/office/drawing/2014/main" id="{603246DE-A989-EEBF-CC5E-926D5689BBCC}"/>
              </a:ext>
            </a:extLst>
          </p:cNvPr>
          <p:cNvSpPr/>
          <p:nvPr/>
        </p:nvSpPr>
        <p:spPr>
          <a:xfrm>
            <a:off x="4251959" y="3360420"/>
            <a:ext cx="3223260" cy="3360420"/>
          </a:xfrm>
          <a:prstGeom prst="roundRect">
            <a:avLst/>
          </a:prstGeom>
          <a:solidFill>
            <a:srgbClr val="0E2641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8" name="TextBox 13">
            <a:extLst>
              <a:ext uri="{FF2B5EF4-FFF2-40B4-BE49-F238E27FC236}">
                <a16:creationId xmlns:a16="http://schemas.microsoft.com/office/drawing/2014/main" id="{6499EABB-3466-48E2-AA61-DCE4DB7787ED}"/>
              </a:ext>
            </a:extLst>
          </p:cNvPr>
          <p:cNvSpPr txBox="1"/>
          <p:nvPr/>
        </p:nvSpPr>
        <p:spPr>
          <a:xfrm>
            <a:off x="4457699" y="3675889"/>
            <a:ext cx="6172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B04E4C"/>
                </a:solidFill>
                <a:latin typeface="Aptos"/>
              </a:rPr>
              <a:t>B</a:t>
            </a:r>
          </a:p>
        </p:txBody>
      </p:sp>
      <p:sp>
        <p:nvSpPr>
          <p:cNvPr id="30" name="TextBox 14">
            <a:extLst>
              <a:ext uri="{FF2B5EF4-FFF2-40B4-BE49-F238E27FC236}">
                <a16:creationId xmlns:a16="http://schemas.microsoft.com/office/drawing/2014/main" id="{A86793EC-31A5-770F-ECEB-F209009EEC18}"/>
              </a:ext>
            </a:extLst>
          </p:cNvPr>
          <p:cNvSpPr txBox="1"/>
          <p:nvPr/>
        </p:nvSpPr>
        <p:spPr>
          <a:xfrm>
            <a:off x="4457699" y="4457701"/>
            <a:ext cx="281177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100" b="1">
                <a:solidFill>
                  <a:srgbClr val="F8FAFC"/>
                </a:solidFill>
                <a:latin typeface="Aptos"/>
              </a:rPr>
              <a:t>Não cumulativo
já creditado</a:t>
            </a:r>
          </a:p>
        </p:txBody>
      </p:sp>
      <p:sp>
        <p:nvSpPr>
          <p:cNvPr id="33" name="TextBox 15">
            <a:extLst>
              <a:ext uri="{FF2B5EF4-FFF2-40B4-BE49-F238E27FC236}">
                <a16:creationId xmlns:a16="http://schemas.microsoft.com/office/drawing/2014/main" id="{4D4D1707-01D0-6B44-83C5-3243AB51ADA2}"/>
              </a:ext>
            </a:extLst>
          </p:cNvPr>
          <p:cNvSpPr txBox="1"/>
          <p:nvPr/>
        </p:nvSpPr>
        <p:spPr>
          <a:xfrm>
            <a:off x="4457699" y="5966459"/>
            <a:ext cx="281177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>
                <a:solidFill>
                  <a:srgbClr val="B04E4C"/>
                </a:solidFill>
                <a:latin typeface="Aptos"/>
              </a:rPr>
              <a:t>SEM NOVO CRÉDITO</a:t>
            </a:r>
          </a:p>
        </p:txBody>
      </p:sp>
      <p:sp>
        <p:nvSpPr>
          <p:cNvPr id="36" name="Rounded Rectangle 16">
            <a:extLst>
              <a:ext uri="{FF2B5EF4-FFF2-40B4-BE49-F238E27FC236}">
                <a16:creationId xmlns:a16="http://schemas.microsoft.com/office/drawing/2014/main" id="{61510498-2742-1CE0-F2C1-26E946128E60}"/>
              </a:ext>
            </a:extLst>
          </p:cNvPr>
          <p:cNvSpPr/>
          <p:nvPr/>
        </p:nvSpPr>
        <p:spPr>
          <a:xfrm>
            <a:off x="7749539" y="3360420"/>
            <a:ext cx="3223260" cy="3360420"/>
          </a:xfrm>
          <a:prstGeom prst="roundRect">
            <a:avLst/>
          </a:prstGeom>
          <a:solidFill>
            <a:srgbClr val="0E2641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39" name="TextBox 17">
            <a:extLst>
              <a:ext uri="{FF2B5EF4-FFF2-40B4-BE49-F238E27FC236}">
                <a16:creationId xmlns:a16="http://schemas.microsoft.com/office/drawing/2014/main" id="{73412C78-180C-0AC1-B640-347348D63DAF}"/>
              </a:ext>
            </a:extLst>
          </p:cNvPr>
          <p:cNvSpPr txBox="1"/>
          <p:nvPr/>
        </p:nvSpPr>
        <p:spPr>
          <a:xfrm>
            <a:off x="7955280" y="3675889"/>
            <a:ext cx="6172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D2A037"/>
                </a:solidFill>
                <a:latin typeface="Aptos"/>
              </a:rPr>
              <a:t>C</a:t>
            </a:r>
          </a:p>
        </p:txBody>
      </p:sp>
      <p:sp>
        <p:nvSpPr>
          <p:cNvPr id="42" name="TextBox 18">
            <a:extLst>
              <a:ext uri="{FF2B5EF4-FFF2-40B4-BE49-F238E27FC236}">
                <a16:creationId xmlns:a16="http://schemas.microsoft.com/office/drawing/2014/main" id="{FD1EF3AF-BA91-352C-D894-34255B4D5805}"/>
              </a:ext>
            </a:extLst>
          </p:cNvPr>
          <p:cNvSpPr txBox="1"/>
          <p:nvPr/>
        </p:nvSpPr>
        <p:spPr>
          <a:xfrm>
            <a:off x="7955281" y="4457700"/>
            <a:ext cx="281177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100" b="1">
                <a:solidFill>
                  <a:srgbClr val="F8FAFC"/>
                </a:solidFill>
                <a:latin typeface="Aptos"/>
              </a:rPr>
              <a:t>Monofásico /
ST legal</a:t>
            </a:r>
          </a:p>
        </p:txBody>
      </p:sp>
      <p:sp>
        <p:nvSpPr>
          <p:cNvPr id="45" name="TextBox 19">
            <a:extLst>
              <a:ext uri="{FF2B5EF4-FFF2-40B4-BE49-F238E27FC236}">
                <a16:creationId xmlns:a16="http://schemas.microsoft.com/office/drawing/2014/main" id="{F8294096-3122-FC49-58EF-89ADD78EA45B}"/>
              </a:ext>
            </a:extLst>
          </p:cNvPr>
          <p:cNvSpPr txBox="1"/>
          <p:nvPr/>
        </p:nvSpPr>
        <p:spPr>
          <a:xfrm>
            <a:off x="7955281" y="5966459"/>
            <a:ext cx="281177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>
                <a:solidFill>
                  <a:srgbClr val="D2A037"/>
                </a:solidFill>
                <a:latin typeface="Aptos"/>
              </a:rPr>
              <a:t>REVISAR</a:t>
            </a:r>
          </a:p>
        </p:txBody>
      </p:sp>
      <p:sp>
        <p:nvSpPr>
          <p:cNvPr id="49" name="Rounded Rectangle 20">
            <a:extLst>
              <a:ext uri="{FF2B5EF4-FFF2-40B4-BE49-F238E27FC236}">
                <a16:creationId xmlns:a16="http://schemas.microsoft.com/office/drawing/2014/main" id="{A5C4C05F-7092-2042-2EB9-410944005E4B}"/>
              </a:ext>
            </a:extLst>
          </p:cNvPr>
          <p:cNvSpPr/>
          <p:nvPr/>
        </p:nvSpPr>
        <p:spPr>
          <a:xfrm>
            <a:off x="11247119" y="3360420"/>
            <a:ext cx="3223260" cy="3360420"/>
          </a:xfrm>
          <a:prstGeom prst="roundRect">
            <a:avLst/>
          </a:prstGeom>
          <a:solidFill>
            <a:srgbClr val="0E2641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52" name="TextBox 21">
            <a:extLst>
              <a:ext uri="{FF2B5EF4-FFF2-40B4-BE49-F238E27FC236}">
                <a16:creationId xmlns:a16="http://schemas.microsoft.com/office/drawing/2014/main" id="{4F7A6541-5F78-017C-C7E4-C598F61ED594}"/>
              </a:ext>
            </a:extLst>
          </p:cNvPr>
          <p:cNvSpPr txBox="1"/>
          <p:nvPr/>
        </p:nvSpPr>
        <p:spPr>
          <a:xfrm>
            <a:off x="11452860" y="3675889"/>
            <a:ext cx="6172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B04E4C"/>
                </a:solidFill>
                <a:latin typeface="Aptos"/>
              </a:rPr>
              <a:t>D</a:t>
            </a:r>
          </a:p>
        </p:txBody>
      </p:sp>
      <p:sp>
        <p:nvSpPr>
          <p:cNvPr id="55" name="TextBox 22">
            <a:extLst>
              <a:ext uri="{FF2B5EF4-FFF2-40B4-BE49-F238E27FC236}">
                <a16:creationId xmlns:a16="http://schemas.microsoft.com/office/drawing/2014/main" id="{793DA5E0-B296-8C51-381E-12F880229E21}"/>
              </a:ext>
            </a:extLst>
          </p:cNvPr>
          <p:cNvSpPr txBox="1"/>
          <p:nvPr/>
        </p:nvSpPr>
        <p:spPr>
          <a:xfrm>
            <a:off x="11452861" y="4457701"/>
            <a:ext cx="281177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100" b="1">
                <a:solidFill>
                  <a:srgbClr val="F8FAFC"/>
                </a:solidFill>
                <a:latin typeface="Aptos"/>
              </a:rPr>
              <a:t>Alíquota zero /
isento / suspenso</a:t>
            </a:r>
          </a:p>
        </p:txBody>
      </p:sp>
      <p:sp>
        <p:nvSpPr>
          <p:cNvPr id="57" name="TextBox 23">
            <a:extLst>
              <a:ext uri="{FF2B5EF4-FFF2-40B4-BE49-F238E27FC236}">
                <a16:creationId xmlns:a16="http://schemas.microsoft.com/office/drawing/2014/main" id="{71E0D3C3-3E78-D32E-2E42-C98EE8652B12}"/>
              </a:ext>
            </a:extLst>
          </p:cNvPr>
          <p:cNvSpPr txBox="1"/>
          <p:nvPr/>
        </p:nvSpPr>
        <p:spPr>
          <a:xfrm>
            <a:off x="11452861" y="5966459"/>
            <a:ext cx="281177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>
                <a:solidFill>
                  <a:srgbClr val="B04E4C"/>
                </a:solidFill>
                <a:latin typeface="Aptos"/>
              </a:rPr>
              <a:t>SEM NOVO CRÉDITO</a:t>
            </a:r>
          </a:p>
        </p:txBody>
      </p:sp>
      <p:sp>
        <p:nvSpPr>
          <p:cNvPr id="59" name="Rounded Rectangle 24">
            <a:extLst>
              <a:ext uri="{FF2B5EF4-FFF2-40B4-BE49-F238E27FC236}">
                <a16:creationId xmlns:a16="http://schemas.microsoft.com/office/drawing/2014/main" id="{D0C3DDE2-2BD7-CDA5-41F2-7ACB565C1A89}"/>
              </a:ext>
            </a:extLst>
          </p:cNvPr>
          <p:cNvSpPr/>
          <p:nvPr/>
        </p:nvSpPr>
        <p:spPr>
          <a:xfrm>
            <a:off x="14744700" y="3360420"/>
            <a:ext cx="3223260" cy="3360420"/>
          </a:xfrm>
          <a:prstGeom prst="roundRect">
            <a:avLst/>
          </a:prstGeom>
          <a:solidFill>
            <a:srgbClr val="0E2641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61" name="TextBox 25">
            <a:extLst>
              <a:ext uri="{FF2B5EF4-FFF2-40B4-BE49-F238E27FC236}">
                <a16:creationId xmlns:a16="http://schemas.microsoft.com/office/drawing/2014/main" id="{A39C28C4-EED0-A41A-EE19-F95D28BD7F69}"/>
              </a:ext>
            </a:extLst>
          </p:cNvPr>
          <p:cNvSpPr txBox="1"/>
          <p:nvPr/>
        </p:nvSpPr>
        <p:spPr>
          <a:xfrm>
            <a:off x="14950440" y="3675889"/>
            <a:ext cx="6172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B04E4C"/>
                </a:solidFill>
                <a:latin typeface="Aptos"/>
              </a:rPr>
              <a:t>E</a:t>
            </a:r>
          </a:p>
        </p:txBody>
      </p:sp>
      <p:sp>
        <p:nvSpPr>
          <p:cNvPr id="63" name="TextBox 26">
            <a:extLst>
              <a:ext uri="{FF2B5EF4-FFF2-40B4-BE49-F238E27FC236}">
                <a16:creationId xmlns:a16="http://schemas.microsoft.com/office/drawing/2014/main" id="{031D53CF-187E-ECAD-A3C6-74EDBA31ADD7}"/>
              </a:ext>
            </a:extLst>
          </p:cNvPr>
          <p:cNvSpPr txBox="1"/>
          <p:nvPr/>
        </p:nvSpPr>
        <p:spPr>
          <a:xfrm>
            <a:off x="14950441" y="4457700"/>
            <a:ext cx="281177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100" b="1">
                <a:solidFill>
                  <a:srgbClr val="F8FAFC"/>
                </a:solidFill>
                <a:latin typeface="Aptos"/>
              </a:rPr>
              <a:t>Ativo /
imóvel</a:t>
            </a:r>
          </a:p>
        </p:txBody>
      </p:sp>
      <p:sp>
        <p:nvSpPr>
          <p:cNvPr id="65" name="TextBox 27">
            <a:extLst>
              <a:ext uri="{FF2B5EF4-FFF2-40B4-BE49-F238E27FC236}">
                <a16:creationId xmlns:a16="http://schemas.microsoft.com/office/drawing/2014/main" id="{91595B4C-DEB9-F00D-7ED5-7A345D830C99}"/>
              </a:ext>
            </a:extLst>
          </p:cNvPr>
          <p:cNvSpPr txBox="1"/>
          <p:nvPr/>
        </p:nvSpPr>
        <p:spPr>
          <a:xfrm>
            <a:off x="14950441" y="5966459"/>
            <a:ext cx="281177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>
                <a:solidFill>
                  <a:srgbClr val="B04E4C"/>
                </a:solidFill>
                <a:latin typeface="Aptos"/>
              </a:rPr>
              <a:t>SEM NOVO CRÉDITO</a:t>
            </a:r>
          </a:p>
        </p:txBody>
      </p:sp>
      <p:sp>
        <p:nvSpPr>
          <p:cNvPr id="67" name="TextBox 28">
            <a:extLst>
              <a:ext uri="{FF2B5EF4-FFF2-40B4-BE49-F238E27FC236}">
                <a16:creationId xmlns:a16="http://schemas.microsoft.com/office/drawing/2014/main" id="{410C38B2-0375-BAD4-DCC4-807B6B26ECB8}"/>
              </a:ext>
            </a:extLst>
          </p:cNvPr>
          <p:cNvSpPr txBox="1"/>
          <p:nvPr/>
        </p:nvSpPr>
        <p:spPr>
          <a:xfrm>
            <a:off x="1165860" y="7770109"/>
            <a:ext cx="15910560" cy="4847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550" b="1">
                <a:solidFill>
                  <a:srgbClr val="002060"/>
                </a:solidFill>
                <a:latin typeface="Aptos"/>
              </a:rPr>
              <a:t>Essa matriz reduz o risco de duplicidade e de crédito sem suporte documental.</a:t>
            </a:r>
          </a:p>
        </p:txBody>
      </p:sp>
    </p:spTree>
    <p:extLst>
      <p:ext uri="{BB962C8B-B14F-4D97-AF65-F5344CB8AC3E}">
        <p14:creationId xmlns:p14="http://schemas.microsoft.com/office/powerpoint/2010/main" val="13988704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3C0788DD-A0C5-3045-7AEA-DFC554EFB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id="{94670197-B71B-0C95-8590-4B777126D19F}"/>
              </a:ext>
            </a:extLst>
          </p:cNvPr>
          <p:cNvSpPr txBox="1"/>
          <p:nvPr/>
        </p:nvSpPr>
        <p:spPr>
          <a:xfrm>
            <a:off x="891540" y="1069848"/>
            <a:ext cx="16459200" cy="6809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825" b="1">
                <a:solidFill>
                  <a:srgbClr val="002060"/>
                </a:solidFill>
                <a:latin typeface="Aptos"/>
              </a:rPr>
              <a:t>Do saldo ao caixa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D3C2FAF4-6290-E109-69E2-F7429BBB855E}"/>
              </a:ext>
            </a:extLst>
          </p:cNvPr>
          <p:cNvSpPr txBox="1"/>
          <p:nvPr/>
        </p:nvSpPr>
        <p:spPr>
          <a:xfrm>
            <a:off x="891540" y="1920240"/>
            <a:ext cx="16459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>
                <a:solidFill>
                  <a:srgbClr val="002060"/>
                </a:solidFill>
                <a:latin typeface="Aptos"/>
              </a:rPr>
              <a:t>Na CBS, o Decreto 12.955/2026 já detalha pontos operacionais do pedido.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858819FE-8CE8-791B-2FC0-B4737FF369E0}"/>
              </a:ext>
            </a:extLst>
          </p:cNvPr>
          <p:cNvSpPr/>
          <p:nvPr/>
        </p:nvSpPr>
        <p:spPr>
          <a:xfrm>
            <a:off x="891540" y="2633472"/>
            <a:ext cx="1440180" cy="68580"/>
          </a:xfrm>
          <a:prstGeom prst="rect">
            <a:avLst/>
          </a:prstGeom>
          <a:solidFill>
            <a:srgbClr val="D2A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2" name="Rounded Rectangle 8">
            <a:extLst>
              <a:ext uri="{FF2B5EF4-FFF2-40B4-BE49-F238E27FC236}">
                <a16:creationId xmlns:a16="http://schemas.microsoft.com/office/drawing/2014/main" id="{0CF7504B-C891-C894-986C-970B24F30B35}"/>
              </a:ext>
            </a:extLst>
          </p:cNvPr>
          <p:cNvSpPr/>
          <p:nvPr/>
        </p:nvSpPr>
        <p:spPr>
          <a:xfrm>
            <a:off x="754380" y="3634740"/>
            <a:ext cx="2948940" cy="1577340"/>
          </a:xfrm>
          <a:prstGeom prst="roundRect">
            <a:avLst/>
          </a:prstGeom>
          <a:solidFill>
            <a:srgbClr val="0E2641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B6588672-5C8C-394E-FAE3-05996EAE21D7}"/>
              </a:ext>
            </a:extLst>
          </p:cNvPr>
          <p:cNvSpPr txBox="1"/>
          <p:nvPr/>
        </p:nvSpPr>
        <p:spPr>
          <a:xfrm>
            <a:off x="918972" y="4221879"/>
            <a:ext cx="548640" cy="346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50" b="1">
                <a:solidFill>
                  <a:srgbClr val="D2A037"/>
                </a:solidFill>
                <a:latin typeface="Aptos"/>
              </a:rPr>
              <a:t>01</a:t>
            </a:r>
          </a:p>
        </p:txBody>
      </p:sp>
      <p:sp>
        <p:nvSpPr>
          <p:cNvPr id="18" name="TextBox 10">
            <a:extLst>
              <a:ext uri="{FF2B5EF4-FFF2-40B4-BE49-F238E27FC236}">
                <a16:creationId xmlns:a16="http://schemas.microsoft.com/office/drawing/2014/main" id="{16C07665-2407-F4EC-9AB9-507A349E337E}"/>
              </a:ext>
            </a:extLst>
          </p:cNvPr>
          <p:cNvSpPr txBox="1"/>
          <p:nvPr/>
        </p:nvSpPr>
        <p:spPr>
          <a:xfrm>
            <a:off x="1508760" y="4180732"/>
            <a:ext cx="1920240" cy="392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950" b="1">
                <a:solidFill>
                  <a:srgbClr val="F8FAFC"/>
                </a:solidFill>
                <a:latin typeface="Aptos"/>
              </a:rPr>
              <a:t>APURAR</a:t>
            </a:r>
          </a:p>
        </p:txBody>
      </p:sp>
      <p:sp>
        <p:nvSpPr>
          <p:cNvPr id="21" name="TextBox 11">
            <a:extLst>
              <a:ext uri="{FF2B5EF4-FFF2-40B4-BE49-F238E27FC236}">
                <a16:creationId xmlns:a16="http://schemas.microsoft.com/office/drawing/2014/main" id="{22F01CB3-0C94-D5D9-D0F5-F9FA20C745D4}"/>
              </a:ext>
            </a:extLst>
          </p:cNvPr>
          <p:cNvSpPr txBox="1"/>
          <p:nvPr/>
        </p:nvSpPr>
        <p:spPr>
          <a:xfrm>
            <a:off x="3703320" y="4317892"/>
            <a:ext cx="54864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700" b="1">
                <a:solidFill>
                  <a:srgbClr val="D2A037"/>
                </a:solidFill>
                <a:latin typeface="Aptos"/>
              </a:rPr>
              <a:t>→</a:t>
            </a:r>
          </a:p>
        </p:txBody>
      </p:sp>
      <p:sp>
        <p:nvSpPr>
          <p:cNvPr id="24" name="Rounded Rectangle 12">
            <a:extLst>
              <a:ext uri="{FF2B5EF4-FFF2-40B4-BE49-F238E27FC236}">
                <a16:creationId xmlns:a16="http://schemas.microsoft.com/office/drawing/2014/main" id="{B862DBFB-64E3-27F4-6D1D-FF1EF821BD3E}"/>
              </a:ext>
            </a:extLst>
          </p:cNvPr>
          <p:cNvSpPr/>
          <p:nvPr/>
        </p:nvSpPr>
        <p:spPr>
          <a:xfrm>
            <a:off x="4251959" y="3634740"/>
            <a:ext cx="2948940" cy="1577340"/>
          </a:xfrm>
          <a:prstGeom prst="roundRect">
            <a:avLst/>
          </a:prstGeom>
          <a:solidFill>
            <a:srgbClr val="0E2641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7" name="TextBox 13">
            <a:extLst>
              <a:ext uri="{FF2B5EF4-FFF2-40B4-BE49-F238E27FC236}">
                <a16:creationId xmlns:a16="http://schemas.microsoft.com/office/drawing/2014/main" id="{B895E10D-434A-F95A-38E5-640C1566B028}"/>
              </a:ext>
            </a:extLst>
          </p:cNvPr>
          <p:cNvSpPr txBox="1"/>
          <p:nvPr/>
        </p:nvSpPr>
        <p:spPr>
          <a:xfrm>
            <a:off x="4416552" y="4221879"/>
            <a:ext cx="548640" cy="346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50" b="1">
                <a:solidFill>
                  <a:srgbClr val="D2A037"/>
                </a:solidFill>
                <a:latin typeface="Aptos"/>
              </a:rPr>
              <a:t>02</a:t>
            </a:r>
          </a:p>
        </p:txBody>
      </p:sp>
      <p:sp>
        <p:nvSpPr>
          <p:cNvPr id="31" name="TextBox 14">
            <a:extLst>
              <a:ext uri="{FF2B5EF4-FFF2-40B4-BE49-F238E27FC236}">
                <a16:creationId xmlns:a16="http://schemas.microsoft.com/office/drawing/2014/main" id="{3D817327-0B1C-9070-8E6F-5BA3890BE5F1}"/>
              </a:ext>
            </a:extLst>
          </p:cNvPr>
          <p:cNvSpPr txBox="1"/>
          <p:nvPr/>
        </p:nvSpPr>
        <p:spPr>
          <a:xfrm>
            <a:off x="5006339" y="4180732"/>
            <a:ext cx="1920240" cy="392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950" b="1">
                <a:solidFill>
                  <a:srgbClr val="F8FAFC"/>
                </a:solidFill>
                <a:latin typeface="Aptos"/>
              </a:rPr>
              <a:t>VALIDAR</a:t>
            </a:r>
          </a:p>
        </p:txBody>
      </p:sp>
      <p:sp>
        <p:nvSpPr>
          <p:cNvPr id="34" name="TextBox 15">
            <a:extLst>
              <a:ext uri="{FF2B5EF4-FFF2-40B4-BE49-F238E27FC236}">
                <a16:creationId xmlns:a16="http://schemas.microsoft.com/office/drawing/2014/main" id="{44B352E5-0FDF-15D1-93A9-E6A95514B0B1}"/>
              </a:ext>
            </a:extLst>
          </p:cNvPr>
          <p:cNvSpPr txBox="1"/>
          <p:nvPr/>
        </p:nvSpPr>
        <p:spPr>
          <a:xfrm>
            <a:off x="7200900" y="4317892"/>
            <a:ext cx="54864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700" b="1">
                <a:solidFill>
                  <a:srgbClr val="D2A037"/>
                </a:solidFill>
                <a:latin typeface="Aptos"/>
              </a:rPr>
              <a:t>→</a:t>
            </a:r>
          </a:p>
        </p:txBody>
      </p:sp>
      <p:sp>
        <p:nvSpPr>
          <p:cNvPr id="37" name="Rounded Rectangle 16">
            <a:extLst>
              <a:ext uri="{FF2B5EF4-FFF2-40B4-BE49-F238E27FC236}">
                <a16:creationId xmlns:a16="http://schemas.microsoft.com/office/drawing/2014/main" id="{DC12D424-6E77-96B9-C297-69A68B52A881}"/>
              </a:ext>
            </a:extLst>
          </p:cNvPr>
          <p:cNvSpPr/>
          <p:nvPr/>
        </p:nvSpPr>
        <p:spPr>
          <a:xfrm>
            <a:off x="7749539" y="3634740"/>
            <a:ext cx="2948940" cy="1577340"/>
          </a:xfrm>
          <a:prstGeom prst="roundRect">
            <a:avLst/>
          </a:prstGeom>
          <a:solidFill>
            <a:srgbClr val="0E2641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40" name="TextBox 17">
            <a:extLst>
              <a:ext uri="{FF2B5EF4-FFF2-40B4-BE49-F238E27FC236}">
                <a16:creationId xmlns:a16="http://schemas.microsoft.com/office/drawing/2014/main" id="{350ED281-DBFD-929C-7C80-82B4683B4343}"/>
              </a:ext>
            </a:extLst>
          </p:cNvPr>
          <p:cNvSpPr txBox="1"/>
          <p:nvPr/>
        </p:nvSpPr>
        <p:spPr>
          <a:xfrm>
            <a:off x="7914132" y="4221879"/>
            <a:ext cx="548640" cy="346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50" b="1">
                <a:solidFill>
                  <a:srgbClr val="D2A037"/>
                </a:solidFill>
                <a:latin typeface="Aptos"/>
              </a:rPr>
              <a:t>03</a:t>
            </a:r>
          </a:p>
        </p:txBody>
      </p:sp>
      <p:sp>
        <p:nvSpPr>
          <p:cNvPr id="43" name="TextBox 18">
            <a:extLst>
              <a:ext uri="{FF2B5EF4-FFF2-40B4-BE49-F238E27FC236}">
                <a16:creationId xmlns:a16="http://schemas.microsoft.com/office/drawing/2014/main" id="{6E815DFC-FEA3-F6AF-B22A-CA267116694A}"/>
              </a:ext>
            </a:extLst>
          </p:cNvPr>
          <p:cNvSpPr txBox="1"/>
          <p:nvPr/>
        </p:nvSpPr>
        <p:spPr>
          <a:xfrm>
            <a:off x="8503919" y="4180732"/>
            <a:ext cx="1920240" cy="392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950" b="1">
                <a:solidFill>
                  <a:srgbClr val="F8FAFC"/>
                </a:solidFill>
                <a:latin typeface="Aptos"/>
              </a:rPr>
              <a:t>ESCOLHER</a:t>
            </a:r>
          </a:p>
        </p:txBody>
      </p:sp>
      <p:sp>
        <p:nvSpPr>
          <p:cNvPr id="46" name="TextBox 19">
            <a:extLst>
              <a:ext uri="{FF2B5EF4-FFF2-40B4-BE49-F238E27FC236}">
                <a16:creationId xmlns:a16="http://schemas.microsoft.com/office/drawing/2014/main" id="{9B17BACC-F5AF-1768-073C-08E8FD58803B}"/>
              </a:ext>
            </a:extLst>
          </p:cNvPr>
          <p:cNvSpPr txBox="1"/>
          <p:nvPr/>
        </p:nvSpPr>
        <p:spPr>
          <a:xfrm>
            <a:off x="10698479" y="4317892"/>
            <a:ext cx="54864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700" b="1">
                <a:solidFill>
                  <a:srgbClr val="D2A037"/>
                </a:solidFill>
                <a:latin typeface="Aptos"/>
              </a:rPr>
              <a:t>→</a:t>
            </a:r>
          </a:p>
        </p:txBody>
      </p:sp>
      <p:sp>
        <p:nvSpPr>
          <p:cNvPr id="48" name="Rounded Rectangle 20">
            <a:extLst>
              <a:ext uri="{FF2B5EF4-FFF2-40B4-BE49-F238E27FC236}">
                <a16:creationId xmlns:a16="http://schemas.microsoft.com/office/drawing/2014/main" id="{3B69BC6D-CA69-8A3F-A5D4-9C3318BDD36B}"/>
              </a:ext>
            </a:extLst>
          </p:cNvPr>
          <p:cNvSpPr/>
          <p:nvPr/>
        </p:nvSpPr>
        <p:spPr>
          <a:xfrm>
            <a:off x="11247119" y="3634740"/>
            <a:ext cx="2948940" cy="1577340"/>
          </a:xfrm>
          <a:prstGeom prst="roundRect">
            <a:avLst/>
          </a:prstGeom>
          <a:solidFill>
            <a:srgbClr val="0E2641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51" name="TextBox 21">
            <a:extLst>
              <a:ext uri="{FF2B5EF4-FFF2-40B4-BE49-F238E27FC236}">
                <a16:creationId xmlns:a16="http://schemas.microsoft.com/office/drawing/2014/main" id="{EE011C52-F116-79A5-40BC-350D047BE59E}"/>
              </a:ext>
            </a:extLst>
          </p:cNvPr>
          <p:cNvSpPr txBox="1"/>
          <p:nvPr/>
        </p:nvSpPr>
        <p:spPr>
          <a:xfrm>
            <a:off x="11411711" y="4221879"/>
            <a:ext cx="548640" cy="346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50" b="1">
                <a:solidFill>
                  <a:srgbClr val="D2A037"/>
                </a:solidFill>
                <a:latin typeface="Aptos"/>
              </a:rPr>
              <a:t>04</a:t>
            </a:r>
          </a:p>
        </p:txBody>
      </p:sp>
      <p:sp>
        <p:nvSpPr>
          <p:cNvPr id="54" name="TextBox 22">
            <a:extLst>
              <a:ext uri="{FF2B5EF4-FFF2-40B4-BE49-F238E27FC236}">
                <a16:creationId xmlns:a16="http://schemas.microsoft.com/office/drawing/2014/main" id="{6166DD34-A021-838C-0C2D-79F29B16B306}"/>
              </a:ext>
            </a:extLst>
          </p:cNvPr>
          <p:cNvSpPr txBox="1"/>
          <p:nvPr/>
        </p:nvSpPr>
        <p:spPr>
          <a:xfrm>
            <a:off x="12001500" y="4180732"/>
            <a:ext cx="1920240" cy="392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950" b="1">
                <a:solidFill>
                  <a:srgbClr val="F8FAFC"/>
                </a:solidFill>
                <a:latin typeface="Aptos"/>
              </a:rPr>
              <a:t>PEDIR</a:t>
            </a:r>
          </a:p>
        </p:txBody>
      </p:sp>
      <p:sp>
        <p:nvSpPr>
          <p:cNvPr id="58" name="TextBox 23">
            <a:extLst>
              <a:ext uri="{FF2B5EF4-FFF2-40B4-BE49-F238E27FC236}">
                <a16:creationId xmlns:a16="http://schemas.microsoft.com/office/drawing/2014/main" id="{2F43007E-D967-D0CC-1981-BD26FBB6EC61}"/>
              </a:ext>
            </a:extLst>
          </p:cNvPr>
          <p:cNvSpPr txBox="1"/>
          <p:nvPr/>
        </p:nvSpPr>
        <p:spPr>
          <a:xfrm>
            <a:off x="14196060" y="4317892"/>
            <a:ext cx="54864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700" b="1">
                <a:solidFill>
                  <a:srgbClr val="D2A037"/>
                </a:solidFill>
                <a:latin typeface="Aptos"/>
              </a:rPr>
              <a:t>→</a:t>
            </a:r>
          </a:p>
        </p:txBody>
      </p:sp>
      <p:sp>
        <p:nvSpPr>
          <p:cNvPr id="62" name="Rounded Rectangle 24">
            <a:extLst>
              <a:ext uri="{FF2B5EF4-FFF2-40B4-BE49-F238E27FC236}">
                <a16:creationId xmlns:a16="http://schemas.microsoft.com/office/drawing/2014/main" id="{E2A1DA76-A963-FDCB-F998-EF074A150BEE}"/>
              </a:ext>
            </a:extLst>
          </p:cNvPr>
          <p:cNvSpPr/>
          <p:nvPr/>
        </p:nvSpPr>
        <p:spPr>
          <a:xfrm>
            <a:off x="14744700" y="3634740"/>
            <a:ext cx="2948940" cy="1577340"/>
          </a:xfrm>
          <a:prstGeom prst="roundRect">
            <a:avLst/>
          </a:prstGeom>
          <a:solidFill>
            <a:srgbClr val="0E2641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66" name="TextBox 25">
            <a:extLst>
              <a:ext uri="{FF2B5EF4-FFF2-40B4-BE49-F238E27FC236}">
                <a16:creationId xmlns:a16="http://schemas.microsoft.com/office/drawing/2014/main" id="{4CCB9527-6EFF-8F7F-80D5-ADFB81382712}"/>
              </a:ext>
            </a:extLst>
          </p:cNvPr>
          <p:cNvSpPr txBox="1"/>
          <p:nvPr/>
        </p:nvSpPr>
        <p:spPr>
          <a:xfrm>
            <a:off x="14909292" y="4221879"/>
            <a:ext cx="548640" cy="346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50" b="1">
                <a:solidFill>
                  <a:srgbClr val="D2A037"/>
                </a:solidFill>
                <a:latin typeface="Aptos"/>
              </a:rPr>
              <a:t>05</a:t>
            </a:r>
          </a:p>
        </p:txBody>
      </p:sp>
      <p:sp>
        <p:nvSpPr>
          <p:cNvPr id="69" name="TextBox 26">
            <a:extLst>
              <a:ext uri="{FF2B5EF4-FFF2-40B4-BE49-F238E27FC236}">
                <a16:creationId xmlns:a16="http://schemas.microsoft.com/office/drawing/2014/main" id="{AF09F0ED-053B-AB3B-401F-F515451E9AE2}"/>
              </a:ext>
            </a:extLst>
          </p:cNvPr>
          <p:cNvSpPr txBox="1"/>
          <p:nvPr/>
        </p:nvSpPr>
        <p:spPr>
          <a:xfrm>
            <a:off x="15499080" y="4180732"/>
            <a:ext cx="1920240" cy="392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950" b="1">
                <a:solidFill>
                  <a:srgbClr val="F8FAFC"/>
                </a:solidFill>
                <a:latin typeface="Aptos"/>
              </a:rPr>
              <a:t>ACOMPANHAR</a:t>
            </a:r>
          </a:p>
        </p:txBody>
      </p:sp>
      <p:sp>
        <p:nvSpPr>
          <p:cNvPr id="71" name="Rounded Rectangle 27">
            <a:extLst>
              <a:ext uri="{FF2B5EF4-FFF2-40B4-BE49-F238E27FC236}">
                <a16:creationId xmlns:a16="http://schemas.microsoft.com/office/drawing/2014/main" id="{E0DFE91E-8829-6318-E6F6-3310C16EDA72}"/>
              </a:ext>
            </a:extLst>
          </p:cNvPr>
          <p:cNvSpPr/>
          <p:nvPr/>
        </p:nvSpPr>
        <p:spPr>
          <a:xfrm>
            <a:off x="1097280" y="6103620"/>
            <a:ext cx="7886700" cy="1920240"/>
          </a:xfrm>
          <a:prstGeom prst="roundRect">
            <a:avLst/>
          </a:prstGeom>
          <a:solidFill>
            <a:srgbClr val="0E2641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73" name="TextBox 28">
            <a:extLst>
              <a:ext uri="{FF2B5EF4-FFF2-40B4-BE49-F238E27FC236}">
                <a16:creationId xmlns:a16="http://schemas.microsoft.com/office/drawing/2014/main" id="{EF1903F4-2B63-D3A7-6EA7-6B014B1ECEE7}"/>
              </a:ext>
            </a:extLst>
          </p:cNvPr>
          <p:cNvSpPr txBox="1"/>
          <p:nvPr/>
        </p:nvSpPr>
        <p:spPr>
          <a:xfrm>
            <a:off x="1371600" y="6350508"/>
            <a:ext cx="733806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>
                <a:solidFill>
                  <a:srgbClr val="D2A037"/>
                </a:solidFill>
                <a:latin typeface="Aptos"/>
              </a:rPr>
              <a:t>CBS</a:t>
            </a:r>
          </a:p>
        </p:txBody>
      </p:sp>
      <p:sp>
        <p:nvSpPr>
          <p:cNvPr id="75" name="TextBox 29">
            <a:extLst>
              <a:ext uri="{FF2B5EF4-FFF2-40B4-BE49-F238E27FC236}">
                <a16:creationId xmlns:a16="http://schemas.microsoft.com/office/drawing/2014/main" id="{435ABF3F-83A3-4C47-DCD7-2751E397A138}"/>
              </a:ext>
            </a:extLst>
          </p:cNvPr>
          <p:cNvSpPr txBox="1"/>
          <p:nvPr/>
        </p:nvSpPr>
        <p:spPr>
          <a:xfrm>
            <a:off x="1371600" y="6819741"/>
            <a:ext cx="73380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>
                <a:solidFill>
                  <a:srgbClr val="DDE4EB"/>
                </a:solidFill>
                <a:latin typeface="Aptos"/>
              </a:rPr>
              <a:t>Pedido até o último dia útil do mês seguinte ao período do saldo, conforme o Decreto 12.955/2026.</a:t>
            </a:r>
          </a:p>
        </p:txBody>
      </p:sp>
      <p:sp>
        <p:nvSpPr>
          <p:cNvPr id="77" name="Rounded Rectangle 30">
            <a:extLst>
              <a:ext uri="{FF2B5EF4-FFF2-40B4-BE49-F238E27FC236}">
                <a16:creationId xmlns:a16="http://schemas.microsoft.com/office/drawing/2014/main" id="{3385E210-213B-5EDC-8DDB-72D95286FBB5}"/>
              </a:ext>
            </a:extLst>
          </p:cNvPr>
          <p:cNvSpPr/>
          <p:nvPr/>
        </p:nvSpPr>
        <p:spPr>
          <a:xfrm>
            <a:off x="9326880" y="6103620"/>
            <a:ext cx="7886700" cy="1920240"/>
          </a:xfrm>
          <a:prstGeom prst="roundRect">
            <a:avLst/>
          </a:prstGeom>
          <a:solidFill>
            <a:srgbClr val="0E2641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79" name="TextBox 31">
            <a:extLst>
              <a:ext uri="{FF2B5EF4-FFF2-40B4-BE49-F238E27FC236}">
                <a16:creationId xmlns:a16="http://schemas.microsoft.com/office/drawing/2014/main" id="{23C2DC7C-4115-87F1-A95E-F98DF27EC9D2}"/>
              </a:ext>
            </a:extLst>
          </p:cNvPr>
          <p:cNvSpPr txBox="1"/>
          <p:nvPr/>
        </p:nvSpPr>
        <p:spPr>
          <a:xfrm>
            <a:off x="9601200" y="6350508"/>
            <a:ext cx="733806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>
                <a:solidFill>
                  <a:srgbClr val="00B050"/>
                </a:solidFill>
                <a:latin typeface="Aptos"/>
              </a:rPr>
              <a:t>CONTROLE</a:t>
            </a:r>
          </a:p>
        </p:txBody>
      </p:sp>
      <p:sp>
        <p:nvSpPr>
          <p:cNvPr id="81" name="TextBox 32">
            <a:extLst>
              <a:ext uri="{FF2B5EF4-FFF2-40B4-BE49-F238E27FC236}">
                <a16:creationId xmlns:a16="http://schemas.microsoft.com/office/drawing/2014/main" id="{4533BAA0-2D0E-4049-3FD0-961DF7C381EF}"/>
              </a:ext>
            </a:extLst>
          </p:cNvPr>
          <p:cNvSpPr txBox="1"/>
          <p:nvPr/>
        </p:nvSpPr>
        <p:spPr>
          <a:xfrm>
            <a:off x="9601200" y="6819741"/>
            <a:ext cx="73380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>
                <a:solidFill>
                  <a:srgbClr val="DDE4EB"/>
                </a:solidFill>
                <a:latin typeface="Aptos"/>
              </a:rPr>
              <a:t>O valor formalmente pedido fica indisponível para compensação enquanto estiver em análise.</a:t>
            </a:r>
          </a:p>
        </p:txBody>
      </p:sp>
    </p:spTree>
    <p:extLst>
      <p:ext uri="{BB962C8B-B14F-4D97-AF65-F5344CB8AC3E}">
        <p14:creationId xmlns:p14="http://schemas.microsoft.com/office/powerpoint/2010/main" val="42181284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030F3DAC-2577-02B7-6A1E-AE27132AC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9F0D50E8-1226-43A0-5693-61B1902885B2}"/>
              </a:ext>
            </a:extLst>
          </p:cNvPr>
          <p:cNvSpPr txBox="1"/>
          <p:nvPr/>
        </p:nvSpPr>
        <p:spPr>
          <a:xfrm>
            <a:off x="891540" y="1069848"/>
            <a:ext cx="16459200" cy="6809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825" b="1">
                <a:solidFill>
                  <a:srgbClr val="002060"/>
                </a:solidFill>
                <a:latin typeface="Aptos"/>
              </a:rPr>
              <a:t>Saldo credor de ICMS é outra história</a:t>
            </a: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9D250BA4-FB2B-5D65-5B1C-F3456926CB38}"/>
              </a:ext>
            </a:extLst>
          </p:cNvPr>
          <p:cNvSpPr txBox="1"/>
          <p:nvPr/>
        </p:nvSpPr>
        <p:spPr>
          <a:xfrm>
            <a:off x="939666" y="1751799"/>
            <a:ext cx="16459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>
                <a:solidFill>
                  <a:srgbClr val="002060"/>
                </a:solidFill>
                <a:latin typeface="Aptos"/>
              </a:rPr>
              <a:t>A fotografia relevante será 31/12/2032, com homologação e regras próprias.</a:t>
            </a: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4E4A40E2-DA07-8EC5-6408-89328B616D5F}"/>
              </a:ext>
            </a:extLst>
          </p:cNvPr>
          <p:cNvSpPr/>
          <p:nvPr/>
        </p:nvSpPr>
        <p:spPr>
          <a:xfrm>
            <a:off x="891540" y="2633472"/>
            <a:ext cx="1440180" cy="68580"/>
          </a:xfrm>
          <a:prstGeom prst="rect">
            <a:avLst/>
          </a:prstGeom>
          <a:solidFill>
            <a:srgbClr val="D2A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3" name="TextBox 8">
            <a:extLst>
              <a:ext uri="{FF2B5EF4-FFF2-40B4-BE49-F238E27FC236}">
                <a16:creationId xmlns:a16="http://schemas.microsoft.com/office/drawing/2014/main" id="{F80305C9-243C-5E2C-44CE-B57B6622466B}"/>
              </a:ext>
            </a:extLst>
          </p:cNvPr>
          <p:cNvSpPr txBox="1"/>
          <p:nvPr/>
        </p:nvSpPr>
        <p:spPr>
          <a:xfrm>
            <a:off x="891540" y="3603289"/>
            <a:ext cx="32918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800" b="1">
                <a:solidFill>
                  <a:srgbClr val="002060"/>
                </a:solidFill>
                <a:latin typeface="Aptos"/>
              </a:rPr>
              <a:t>31/12/2032</a:t>
            </a: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10E456C7-D425-3E6E-E75A-08D8D7B89E74}"/>
              </a:ext>
            </a:extLst>
          </p:cNvPr>
          <p:cNvSpPr txBox="1"/>
          <p:nvPr/>
        </p:nvSpPr>
        <p:spPr>
          <a:xfrm>
            <a:off x="1131570" y="4426919"/>
            <a:ext cx="411480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>
                <a:solidFill>
                  <a:srgbClr val="002060"/>
                </a:solidFill>
                <a:latin typeface="Aptos"/>
              </a:rPr>
              <a:t>saldo credor de ICMS</a:t>
            </a:r>
          </a:p>
        </p:txBody>
      </p:sp>
      <p:sp>
        <p:nvSpPr>
          <p:cNvPr id="19" name="TextBox 10">
            <a:extLst>
              <a:ext uri="{FF2B5EF4-FFF2-40B4-BE49-F238E27FC236}">
                <a16:creationId xmlns:a16="http://schemas.microsoft.com/office/drawing/2014/main" id="{F9C2491A-09FC-32FB-43E1-872D273A5824}"/>
              </a:ext>
            </a:extLst>
          </p:cNvPr>
          <p:cNvSpPr txBox="1"/>
          <p:nvPr/>
        </p:nvSpPr>
        <p:spPr>
          <a:xfrm>
            <a:off x="4869180" y="3771901"/>
            <a:ext cx="960120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900" b="1">
                <a:solidFill>
                  <a:srgbClr val="D2A037"/>
                </a:solidFill>
                <a:latin typeface="Aptos"/>
              </a:rPr>
              <a:t>→</a:t>
            </a:r>
          </a:p>
        </p:txBody>
      </p:sp>
      <p:sp>
        <p:nvSpPr>
          <p:cNvPr id="22" name="Rounded Rectangle 11">
            <a:extLst>
              <a:ext uri="{FF2B5EF4-FFF2-40B4-BE49-F238E27FC236}">
                <a16:creationId xmlns:a16="http://schemas.microsoft.com/office/drawing/2014/main" id="{743AD539-D475-E7BF-6088-F002D50B4D5F}"/>
              </a:ext>
            </a:extLst>
          </p:cNvPr>
          <p:cNvSpPr/>
          <p:nvPr/>
        </p:nvSpPr>
        <p:spPr>
          <a:xfrm>
            <a:off x="5829300" y="3086100"/>
            <a:ext cx="4869180" cy="2194560"/>
          </a:xfrm>
          <a:prstGeom prst="roundRect">
            <a:avLst/>
          </a:prstGeom>
          <a:solidFill>
            <a:srgbClr val="0E2641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5" name="TextBox 12">
            <a:extLst>
              <a:ext uri="{FF2B5EF4-FFF2-40B4-BE49-F238E27FC236}">
                <a16:creationId xmlns:a16="http://schemas.microsoft.com/office/drawing/2014/main" id="{66153337-865D-1603-7DBA-2EB9123AD3D1}"/>
              </a:ext>
            </a:extLst>
          </p:cNvPr>
          <p:cNvSpPr txBox="1"/>
          <p:nvPr/>
        </p:nvSpPr>
        <p:spPr>
          <a:xfrm>
            <a:off x="6103620" y="3332988"/>
            <a:ext cx="432054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>
                <a:solidFill>
                  <a:srgbClr val="D2A037"/>
                </a:solidFill>
                <a:latin typeface="Aptos"/>
              </a:rPr>
              <a:t>HOMOLOGAÇÃO</a:t>
            </a:r>
          </a:p>
        </p:txBody>
      </p:sp>
      <p:sp>
        <p:nvSpPr>
          <p:cNvPr id="28" name="TextBox 13">
            <a:extLst>
              <a:ext uri="{FF2B5EF4-FFF2-40B4-BE49-F238E27FC236}">
                <a16:creationId xmlns:a16="http://schemas.microsoft.com/office/drawing/2014/main" id="{36E92D9A-8AFD-41B3-D083-A973D9A98775}"/>
              </a:ext>
            </a:extLst>
          </p:cNvPr>
          <p:cNvSpPr txBox="1"/>
          <p:nvPr/>
        </p:nvSpPr>
        <p:spPr>
          <a:xfrm>
            <a:off x="6103620" y="4018788"/>
            <a:ext cx="43205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>
                <a:solidFill>
                  <a:srgbClr val="DDE4EB"/>
                </a:solidFill>
                <a:latin typeface="Aptos"/>
              </a:rPr>
              <a:t>Estado/DF reconhece o saldo conforme os requisitos legais.</a:t>
            </a:r>
          </a:p>
        </p:txBody>
      </p:sp>
      <p:sp>
        <p:nvSpPr>
          <p:cNvPr id="30" name="TextBox 14">
            <a:extLst>
              <a:ext uri="{FF2B5EF4-FFF2-40B4-BE49-F238E27FC236}">
                <a16:creationId xmlns:a16="http://schemas.microsoft.com/office/drawing/2014/main" id="{A9799F7F-077D-8575-1266-ACD733F34C0B}"/>
              </a:ext>
            </a:extLst>
          </p:cNvPr>
          <p:cNvSpPr txBox="1"/>
          <p:nvPr/>
        </p:nvSpPr>
        <p:spPr>
          <a:xfrm>
            <a:off x="10904220" y="3771901"/>
            <a:ext cx="960120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900" b="1">
                <a:solidFill>
                  <a:srgbClr val="D2A037"/>
                </a:solidFill>
                <a:latin typeface="Aptos"/>
              </a:rPr>
              <a:t>→</a:t>
            </a:r>
          </a:p>
        </p:txBody>
      </p:sp>
      <p:sp>
        <p:nvSpPr>
          <p:cNvPr id="33" name="Rounded Rectangle 15">
            <a:extLst>
              <a:ext uri="{FF2B5EF4-FFF2-40B4-BE49-F238E27FC236}">
                <a16:creationId xmlns:a16="http://schemas.microsoft.com/office/drawing/2014/main" id="{CEDE9E7F-1C9A-F2C9-C30E-826834155987}"/>
              </a:ext>
            </a:extLst>
          </p:cNvPr>
          <p:cNvSpPr/>
          <p:nvPr/>
        </p:nvSpPr>
        <p:spPr>
          <a:xfrm>
            <a:off x="11864340" y="3086100"/>
            <a:ext cx="5074920" cy="2194560"/>
          </a:xfrm>
          <a:prstGeom prst="roundRect">
            <a:avLst/>
          </a:prstGeom>
          <a:solidFill>
            <a:srgbClr val="0E2641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36" name="TextBox 16">
            <a:extLst>
              <a:ext uri="{FF2B5EF4-FFF2-40B4-BE49-F238E27FC236}">
                <a16:creationId xmlns:a16="http://schemas.microsoft.com/office/drawing/2014/main" id="{82EB563F-6D69-12DD-7ABE-4AADFA4D0261}"/>
              </a:ext>
            </a:extLst>
          </p:cNvPr>
          <p:cNvSpPr txBox="1"/>
          <p:nvPr/>
        </p:nvSpPr>
        <p:spPr>
          <a:xfrm>
            <a:off x="12138660" y="3332988"/>
            <a:ext cx="45262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>
                <a:solidFill>
                  <a:srgbClr val="438B65"/>
                </a:solidFill>
                <a:latin typeface="Aptos"/>
              </a:rPr>
              <a:t>CGIBS</a:t>
            </a:r>
          </a:p>
        </p:txBody>
      </p:sp>
      <p:sp>
        <p:nvSpPr>
          <p:cNvPr id="39" name="TextBox 17">
            <a:extLst>
              <a:ext uri="{FF2B5EF4-FFF2-40B4-BE49-F238E27FC236}">
                <a16:creationId xmlns:a16="http://schemas.microsoft.com/office/drawing/2014/main" id="{5BBA9F2F-0F2F-61D0-1726-A92E058CB8A5}"/>
              </a:ext>
            </a:extLst>
          </p:cNvPr>
          <p:cNvSpPr txBox="1"/>
          <p:nvPr/>
        </p:nvSpPr>
        <p:spPr>
          <a:xfrm>
            <a:off x="12138660" y="4018788"/>
            <a:ext cx="45262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>
                <a:solidFill>
                  <a:srgbClr val="DDE4EB"/>
                </a:solidFill>
                <a:latin typeface="Aptos"/>
              </a:rPr>
              <a:t>Saldo homologado é informado para utilização na transição.</a:t>
            </a:r>
          </a:p>
        </p:txBody>
      </p:sp>
      <p:sp>
        <p:nvSpPr>
          <p:cNvPr id="42" name="Rounded Rectangle 18">
            <a:extLst>
              <a:ext uri="{FF2B5EF4-FFF2-40B4-BE49-F238E27FC236}">
                <a16:creationId xmlns:a16="http://schemas.microsoft.com/office/drawing/2014/main" id="{AEF043C5-40EC-CBF7-E651-A26B430FFD83}"/>
              </a:ext>
            </a:extLst>
          </p:cNvPr>
          <p:cNvSpPr/>
          <p:nvPr/>
        </p:nvSpPr>
        <p:spPr>
          <a:xfrm>
            <a:off x="1028700" y="6240780"/>
            <a:ext cx="5006340" cy="1988820"/>
          </a:xfrm>
          <a:prstGeom prst="roundRect">
            <a:avLst/>
          </a:prstGeom>
          <a:solidFill>
            <a:srgbClr val="0E2641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45" name="TextBox 19">
            <a:extLst>
              <a:ext uri="{FF2B5EF4-FFF2-40B4-BE49-F238E27FC236}">
                <a16:creationId xmlns:a16="http://schemas.microsoft.com/office/drawing/2014/main" id="{E6CC8609-7836-DA56-CCC8-DF18969D7256}"/>
              </a:ext>
            </a:extLst>
          </p:cNvPr>
          <p:cNvSpPr txBox="1"/>
          <p:nvPr/>
        </p:nvSpPr>
        <p:spPr>
          <a:xfrm>
            <a:off x="1303020" y="6487668"/>
            <a:ext cx="445770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>
                <a:solidFill>
                  <a:srgbClr val="396799"/>
                </a:solidFill>
                <a:latin typeface="Aptos"/>
              </a:rPr>
              <a:t>ATIVO PERMANENTE</a:t>
            </a:r>
          </a:p>
        </p:txBody>
      </p:sp>
      <p:sp>
        <p:nvSpPr>
          <p:cNvPr id="49" name="TextBox 20">
            <a:extLst>
              <a:ext uri="{FF2B5EF4-FFF2-40B4-BE49-F238E27FC236}">
                <a16:creationId xmlns:a16="http://schemas.microsoft.com/office/drawing/2014/main" id="{DFED8A76-3A09-186E-B021-DA05A548DBAD}"/>
              </a:ext>
            </a:extLst>
          </p:cNvPr>
          <p:cNvSpPr txBox="1"/>
          <p:nvPr/>
        </p:nvSpPr>
        <p:spPr>
          <a:xfrm>
            <a:off x="1303020" y="6932838"/>
            <a:ext cx="44577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>
                <a:solidFill>
                  <a:srgbClr val="DDE4EB"/>
                </a:solidFill>
                <a:latin typeface="Aptos"/>
              </a:rPr>
              <a:t>Compensação pelo prazo remanescente da Lei Kandir.</a:t>
            </a:r>
          </a:p>
        </p:txBody>
      </p:sp>
      <p:sp>
        <p:nvSpPr>
          <p:cNvPr id="52" name="Rounded Rectangle 21">
            <a:extLst>
              <a:ext uri="{FF2B5EF4-FFF2-40B4-BE49-F238E27FC236}">
                <a16:creationId xmlns:a16="http://schemas.microsoft.com/office/drawing/2014/main" id="{A8E6CFBD-65D3-D133-721D-449BC16565AD}"/>
              </a:ext>
            </a:extLst>
          </p:cNvPr>
          <p:cNvSpPr/>
          <p:nvPr/>
        </p:nvSpPr>
        <p:spPr>
          <a:xfrm>
            <a:off x="6652260" y="6240780"/>
            <a:ext cx="5006340" cy="1988820"/>
          </a:xfrm>
          <a:prstGeom prst="roundRect">
            <a:avLst/>
          </a:prstGeom>
          <a:solidFill>
            <a:srgbClr val="0E2641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55" name="TextBox 22">
            <a:extLst>
              <a:ext uri="{FF2B5EF4-FFF2-40B4-BE49-F238E27FC236}">
                <a16:creationId xmlns:a16="http://schemas.microsoft.com/office/drawing/2014/main" id="{B6950556-CE7D-5292-2DA3-D69888E23AFA}"/>
              </a:ext>
            </a:extLst>
          </p:cNvPr>
          <p:cNvSpPr txBox="1"/>
          <p:nvPr/>
        </p:nvSpPr>
        <p:spPr>
          <a:xfrm>
            <a:off x="6926580" y="6487668"/>
            <a:ext cx="445770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>
                <a:solidFill>
                  <a:srgbClr val="D2A037"/>
                </a:solidFill>
                <a:latin typeface="Aptos"/>
              </a:rPr>
              <a:t>DEMAIS CRÉDITOS</a:t>
            </a:r>
          </a:p>
        </p:txBody>
      </p:sp>
      <p:sp>
        <p:nvSpPr>
          <p:cNvPr id="57" name="TextBox 23">
            <a:extLst>
              <a:ext uri="{FF2B5EF4-FFF2-40B4-BE49-F238E27FC236}">
                <a16:creationId xmlns:a16="http://schemas.microsoft.com/office/drawing/2014/main" id="{406EAC6B-D79A-CC85-ABC3-D4159ECD7754}"/>
              </a:ext>
            </a:extLst>
          </p:cNvPr>
          <p:cNvSpPr txBox="1"/>
          <p:nvPr/>
        </p:nvSpPr>
        <p:spPr>
          <a:xfrm>
            <a:off x="6926580" y="6932838"/>
            <a:ext cx="44577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>
                <a:solidFill>
                  <a:srgbClr val="DDE4EB"/>
                </a:solidFill>
                <a:latin typeface="Aptos"/>
              </a:rPr>
              <a:t>Compensação com IBS em 240 parcelas mensais iguais e sucessivas.</a:t>
            </a:r>
          </a:p>
        </p:txBody>
      </p:sp>
      <p:sp>
        <p:nvSpPr>
          <p:cNvPr id="60" name="Rounded Rectangle 24">
            <a:extLst>
              <a:ext uri="{FF2B5EF4-FFF2-40B4-BE49-F238E27FC236}">
                <a16:creationId xmlns:a16="http://schemas.microsoft.com/office/drawing/2014/main" id="{D64CAF60-E805-B9B2-94EF-8FF96164FE46}"/>
              </a:ext>
            </a:extLst>
          </p:cNvPr>
          <p:cNvSpPr/>
          <p:nvPr/>
        </p:nvSpPr>
        <p:spPr>
          <a:xfrm>
            <a:off x="12275819" y="6240780"/>
            <a:ext cx="5006340" cy="1988820"/>
          </a:xfrm>
          <a:prstGeom prst="roundRect">
            <a:avLst/>
          </a:prstGeom>
          <a:solidFill>
            <a:srgbClr val="0E2641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63" name="TextBox 25">
            <a:extLst>
              <a:ext uri="{FF2B5EF4-FFF2-40B4-BE49-F238E27FC236}">
                <a16:creationId xmlns:a16="http://schemas.microsoft.com/office/drawing/2014/main" id="{9B9B78EB-C571-4DE5-6C34-659CD184B076}"/>
              </a:ext>
            </a:extLst>
          </p:cNvPr>
          <p:cNvSpPr txBox="1"/>
          <p:nvPr/>
        </p:nvSpPr>
        <p:spPr>
          <a:xfrm>
            <a:off x="12550139" y="6487668"/>
            <a:ext cx="445770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>
                <a:solidFill>
                  <a:srgbClr val="438B65"/>
                </a:solidFill>
                <a:latin typeface="Aptos"/>
              </a:rPr>
              <a:t>RESSARCIMENTO</a:t>
            </a:r>
          </a:p>
        </p:txBody>
      </p:sp>
      <p:sp>
        <p:nvSpPr>
          <p:cNvPr id="65" name="TextBox 26">
            <a:extLst>
              <a:ext uri="{FF2B5EF4-FFF2-40B4-BE49-F238E27FC236}">
                <a16:creationId xmlns:a16="http://schemas.microsoft.com/office/drawing/2014/main" id="{49FFC7F0-9278-AA63-0214-42714C4F31BE}"/>
              </a:ext>
            </a:extLst>
          </p:cNvPr>
          <p:cNvSpPr txBox="1"/>
          <p:nvPr/>
        </p:nvSpPr>
        <p:spPr>
          <a:xfrm>
            <a:off x="12550139" y="6932839"/>
            <a:ext cx="44577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>
                <a:solidFill>
                  <a:srgbClr val="DDE4EB"/>
                </a:solidFill>
                <a:latin typeface="Aptos"/>
              </a:rPr>
              <a:t>Na impossibilidade de compensação, a LC 227 prevê ressarcimento em espécie conforme suas regras.</a:t>
            </a:r>
          </a:p>
        </p:txBody>
      </p:sp>
    </p:spTree>
    <p:extLst>
      <p:ext uri="{BB962C8B-B14F-4D97-AF65-F5344CB8AC3E}">
        <p14:creationId xmlns:p14="http://schemas.microsoft.com/office/powerpoint/2010/main" val="40932590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069E245C-5A2E-23E9-B5EE-896A083CF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id="{4C68B5BE-4796-F29E-2B45-674CEF59398A}"/>
              </a:ext>
            </a:extLst>
          </p:cNvPr>
          <p:cNvSpPr txBox="1"/>
          <p:nvPr/>
        </p:nvSpPr>
        <p:spPr>
          <a:xfrm>
            <a:off x="891540" y="732966"/>
            <a:ext cx="16459200" cy="6809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825" b="1">
                <a:solidFill>
                  <a:srgbClr val="002060"/>
                </a:solidFill>
                <a:latin typeface="Aptos"/>
              </a:rPr>
              <a:t>O que eu faria antes de 31/12/2026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11AD4A-7384-F47C-9B88-A97293C9FDB5}"/>
              </a:ext>
            </a:extLst>
          </p:cNvPr>
          <p:cNvSpPr txBox="1"/>
          <p:nvPr/>
        </p:nvSpPr>
        <p:spPr>
          <a:xfrm>
            <a:off x="891540" y="1583358"/>
            <a:ext cx="16459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>
                <a:solidFill>
                  <a:srgbClr val="002060"/>
                </a:solidFill>
                <a:latin typeface="Aptos"/>
              </a:rPr>
              <a:t>A transição exige trabalho de dados, não apenas leitura de lei.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093768B-643F-3EFF-C1DD-96693706B8F5}"/>
              </a:ext>
            </a:extLst>
          </p:cNvPr>
          <p:cNvSpPr/>
          <p:nvPr/>
        </p:nvSpPr>
        <p:spPr>
          <a:xfrm>
            <a:off x="891540" y="2296590"/>
            <a:ext cx="1440180" cy="68580"/>
          </a:xfrm>
          <a:prstGeom prst="rect">
            <a:avLst/>
          </a:prstGeom>
          <a:solidFill>
            <a:srgbClr val="D2A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2" name="Rounded Rectangle 8">
            <a:extLst>
              <a:ext uri="{FF2B5EF4-FFF2-40B4-BE49-F238E27FC236}">
                <a16:creationId xmlns:a16="http://schemas.microsoft.com/office/drawing/2014/main" id="{A322B117-57E1-AEE0-EC5F-32EF21B83497}"/>
              </a:ext>
            </a:extLst>
          </p:cNvPr>
          <p:cNvSpPr/>
          <p:nvPr/>
        </p:nvSpPr>
        <p:spPr>
          <a:xfrm>
            <a:off x="960120" y="2886378"/>
            <a:ext cx="5143500" cy="1920240"/>
          </a:xfrm>
          <a:prstGeom prst="roundRect">
            <a:avLst/>
          </a:prstGeom>
          <a:solidFill>
            <a:srgbClr val="0E2641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B6B08879-6E08-3E49-86A0-1545B85CE986}"/>
              </a:ext>
            </a:extLst>
          </p:cNvPr>
          <p:cNvSpPr txBox="1"/>
          <p:nvPr/>
        </p:nvSpPr>
        <p:spPr>
          <a:xfrm>
            <a:off x="1165860" y="3160699"/>
            <a:ext cx="6172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D2A037"/>
                </a:solidFill>
                <a:latin typeface="Aptos"/>
              </a:rPr>
              <a:t>01</a:t>
            </a:r>
          </a:p>
        </p:txBody>
      </p:sp>
      <p:sp>
        <p:nvSpPr>
          <p:cNvPr id="18" name="TextBox 10">
            <a:extLst>
              <a:ext uri="{FF2B5EF4-FFF2-40B4-BE49-F238E27FC236}">
                <a16:creationId xmlns:a16="http://schemas.microsoft.com/office/drawing/2014/main" id="{0A8BA561-2E2A-A5C6-7F2A-525F9480CEFA}"/>
              </a:ext>
            </a:extLst>
          </p:cNvPr>
          <p:cNvSpPr txBox="1"/>
          <p:nvPr/>
        </p:nvSpPr>
        <p:spPr>
          <a:xfrm>
            <a:off x="1920240" y="3119551"/>
            <a:ext cx="35661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8FAFC"/>
                </a:solidFill>
                <a:latin typeface="Aptos"/>
              </a:rPr>
              <a:t>INVENTÁRIO</a:t>
            </a:r>
          </a:p>
        </p:txBody>
      </p:sp>
      <p:sp>
        <p:nvSpPr>
          <p:cNvPr id="21" name="TextBox 11">
            <a:extLst>
              <a:ext uri="{FF2B5EF4-FFF2-40B4-BE49-F238E27FC236}">
                <a16:creationId xmlns:a16="http://schemas.microsoft.com/office/drawing/2014/main" id="{A7605B69-F2AB-684A-5CC9-579E035BAD98}"/>
              </a:ext>
            </a:extLst>
          </p:cNvPr>
          <p:cNvSpPr txBox="1"/>
          <p:nvPr/>
        </p:nvSpPr>
        <p:spPr>
          <a:xfrm>
            <a:off x="1920240" y="3736771"/>
            <a:ext cx="37033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>
                <a:solidFill>
                  <a:srgbClr val="DDE4EB"/>
                </a:solidFill>
                <a:latin typeface="Aptos"/>
              </a:rPr>
              <a:t>quantidade, custo, origem e tributação</a:t>
            </a:r>
          </a:p>
        </p:txBody>
      </p:sp>
      <p:sp>
        <p:nvSpPr>
          <p:cNvPr id="24" name="Rounded Rectangle 12">
            <a:extLst>
              <a:ext uri="{FF2B5EF4-FFF2-40B4-BE49-F238E27FC236}">
                <a16:creationId xmlns:a16="http://schemas.microsoft.com/office/drawing/2014/main" id="{DE5952E3-F60E-65B3-3C9F-FF42C71220AF}"/>
              </a:ext>
            </a:extLst>
          </p:cNvPr>
          <p:cNvSpPr/>
          <p:nvPr/>
        </p:nvSpPr>
        <p:spPr>
          <a:xfrm>
            <a:off x="6652260" y="2886378"/>
            <a:ext cx="5143500" cy="1920240"/>
          </a:xfrm>
          <a:prstGeom prst="roundRect">
            <a:avLst/>
          </a:prstGeom>
          <a:solidFill>
            <a:srgbClr val="0E2641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7" name="TextBox 13">
            <a:extLst>
              <a:ext uri="{FF2B5EF4-FFF2-40B4-BE49-F238E27FC236}">
                <a16:creationId xmlns:a16="http://schemas.microsoft.com/office/drawing/2014/main" id="{D4967AF3-CAC0-F177-F1B8-90EDEC023A31}"/>
              </a:ext>
            </a:extLst>
          </p:cNvPr>
          <p:cNvSpPr txBox="1"/>
          <p:nvPr/>
        </p:nvSpPr>
        <p:spPr>
          <a:xfrm>
            <a:off x="6858000" y="3160699"/>
            <a:ext cx="6172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D2A037"/>
                </a:solidFill>
                <a:latin typeface="Aptos"/>
              </a:rPr>
              <a:t>02</a:t>
            </a:r>
          </a:p>
        </p:txBody>
      </p:sp>
      <p:sp>
        <p:nvSpPr>
          <p:cNvPr id="31" name="TextBox 14">
            <a:extLst>
              <a:ext uri="{FF2B5EF4-FFF2-40B4-BE49-F238E27FC236}">
                <a16:creationId xmlns:a16="http://schemas.microsoft.com/office/drawing/2014/main" id="{9BE60882-37FE-8EFD-CE6D-EED9E720AE39}"/>
              </a:ext>
            </a:extLst>
          </p:cNvPr>
          <p:cNvSpPr txBox="1"/>
          <p:nvPr/>
        </p:nvSpPr>
        <p:spPr>
          <a:xfrm>
            <a:off x="7612380" y="3119551"/>
            <a:ext cx="35661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8FAFC"/>
                </a:solidFill>
                <a:latin typeface="Aptos"/>
              </a:rPr>
              <a:t>CONCILIAÇÃO</a:t>
            </a:r>
          </a:p>
        </p:txBody>
      </p:sp>
      <p:sp>
        <p:nvSpPr>
          <p:cNvPr id="34" name="TextBox 15">
            <a:extLst>
              <a:ext uri="{FF2B5EF4-FFF2-40B4-BE49-F238E27FC236}">
                <a16:creationId xmlns:a16="http://schemas.microsoft.com/office/drawing/2014/main" id="{91AEBB0E-5D93-C519-79E6-EA1A44B441E3}"/>
              </a:ext>
            </a:extLst>
          </p:cNvPr>
          <p:cNvSpPr txBox="1"/>
          <p:nvPr/>
        </p:nvSpPr>
        <p:spPr>
          <a:xfrm>
            <a:off x="7612380" y="3736771"/>
            <a:ext cx="37033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>
                <a:solidFill>
                  <a:srgbClr val="DDE4EB"/>
                </a:solidFill>
                <a:latin typeface="Aptos"/>
              </a:rPr>
              <a:t>XML × EFD × contabilidade × cadastro</a:t>
            </a:r>
          </a:p>
        </p:txBody>
      </p:sp>
      <p:sp>
        <p:nvSpPr>
          <p:cNvPr id="37" name="Rounded Rectangle 16">
            <a:extLst>
              <a:ext uri="{FF2B5EF4-FFF2-40B4-BE49-F238E27FC236}">
                <a16:creationId xmlns:a16="http://schemas.microsoft.com/office/drawing/2014/main" id="{6345554D-7A77-23EF-A76D-4915D20F7E54}"/>
              </a:ext>
            </a:extLst>
          </p:cNvPr>
          <p:cNvSpPr/>
          <p:nvPr/>
        </p:nvSpPr>
        <p:spPr>
          <a:xfrm>
            <a:off x="12344400" y="2886378"/>
            <a:ext cx="5143500" cy="1920240"/>
          </a:xfrm>
          <a:prstGeom prst="roundRect">
            <a:avLst/>
          </a:prstGeom>
          <a:solidFill>
            <a:srgbClr val="0E2641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40" name="TextBox 17">
            <a:extLst>
              <a:ext uri="{FF2B5EF4-FFF2-40B4-BE49-F238E27FC236}">
                <a16:creationId xmlns:a16="http://schemas.microsoft.com/office/drawing/2014/main" id="{351109D7-A8F2-DC51-381C-2D3D4D5B7C91}"/>
              </a:ext>
            </a:extLst>
          </p:cNvPr>
          <p:cNvSpPr txBox="1"/>
          <p:nvPr/>
        </p:nvSpPr>
        <p:spPr>
          <a:xfrm>
            <a:off x="12550140" y="3160699"/>
            <a:ext cx="6172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D2A037"/>
                </a:solidFill>
                <a:latin typeface="Aptos"/>
              </a:rPr>
              <a:t>03</a:t>
            </a:r>
          </a:p>
        </p:txBody>
      </p:sp>
      <p:sp>
        <p:nvSpPr>
          <p:cNvPr id="43" name="TextBox 18">
            <a:extLst>
              <a:ext uri="{FF2B5EF4-FFF2-40B4-BE49-F238E27FC236}">
                <a16:creationId xmlns:a16="http://schemas.microsoft.com/office/drawing/2014/main" id="{B4DE36EA-F60E-8FDD-15BA-DFD42CFCB335}"/>
              </a:ext>
            </a:extLst>
          </p:cNvPr>
          <p:cNvSpPr txBox="1"/>
          <p:nvPr/>
        </p:nvSpPr>
        <p:spPr>
          <a:xfrm>
            <a:off x="13304520" y="3119551"/>
            <a:ext cx="35661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8FAFC"/>
                </a:solidFill>
                <a:latin typeface="Aptos"/>
              </a:rPr>
              <a:t>SEGREGAÇÃO</a:t>
            </a:r>
          </a:p>
        </p:txBody>
      </p:sp>
      <p:sp>
        <p:nvSpPr>
          <p:cNvPr id="46" name="TextBox 19">
            <a:extLst>
              <a:ext uri="{FF2B5EF4-FFF2-40B4-BE49-F238E27FC236}">
                <a16:creationId xmlns:a16="http://schemas.microsoft.com/office/drawing/2014/main" id="{29912C0E-B08A-070A-E642-F6DF420AB271}"/>
              </a:ext>
            </a:extLst>
          </p:cNvPr>
          <p:cNvSpPr txBox="1"/>
          <p:nvPr/>
        </p:nvSpPr>
        <p:spPr>
          <a:xfrm>
            <a:off x="13304520" y="3568330"/>
            <a:ext cx="37033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>
                <a:solidFill>
                  <a:srgbClr val="DDE4EB"/>
                </a:solidFill>
                <a:latin typeface="Aptos"/>
              </a:rPr>
              <a:t>cumulativo, não cumulativo, monofásico/ST, zero, ativo</a:t>
            </a:r>
          </a:p>
        </p:txBody>
      </p:sp>
      <p:sp>
        <p:nvSpPr>
          <p:cNvPr id="48" name="Rounded Rectangle 20">
            <a:extLst>
              <a:ext uri="{FF2B5EF4-FFF2-40B4-BE49-F238E27FC236}">
                <a16:creationId xmlns:a16="http://schemas.microsoft.com/office/drawing/2014/main" id="{CF54EEF5-D836-8C0A-6AEF-7985E7ABBE6C}"/>
              </a:ext>
            </a:extLst>
          </p:cNvPr>
          <p:cNvSpPr/>
          <p:nvPr/>
        </p:nvSpPr>
        <p:spPr>
          <a:xfrm>
            <a:off x="960120" y="5286677"/>
            <a:ext cx="5143500" cy="1920240"/>
          </a:xfrm>
          <a:prstGeom prst="roundRect">
            <a:avLst/>
          </a:prstGeom>
          <a:solidFill>
            <a:srgbClr val="0E2641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51" name="TextBox 21">
            <a:extLst>
              <a:ext uri="{FF2B5EF4-FFF2-40B4-BE49-F238E27FC236}">
                <a16:creationId xmlns:a16="http://schemas.microsoft.com/office/drawing/2014/main" id="{003D89E6-9D6B-147F-AC21-21945CA448A5}"/>
              </a:ext>
            </a:extLst>
          </p:cNvPr>
          <p:cNvSpPr txBox="1"/>
          <p:nvPr/>
        </p:nvSpPr>
        <p:spPr>
          <a:xfrm>
            <a:off x="1165860" y="5560999"/>
            <a:ext cx="6172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D2A037"/>
                </a:solidFill>
                <a:latin typeface="Aptos"/>
              </a:rPr>
              <a:t>04</a:t>
            </a:r>
          </a:p>
        </p:txBody>
      </p:sp>
      <p:sp>
        <p:nvSpPr>
          <p:cNvPr id="54" name="TextBox 22">
            <a:extLst>
              <a:ext uri="{FF2B5EF4-FFF2-40B4-BE49-F238E27FC236}">
                <a16:creationId xmlns:a16="http://schemas.microsoft.com/office/drawing/2014/main" id="{95FA910B-95FC-2E65-2590-5C5802A5BA48}"/>
              </a:ext>
            </a:extLst>
          </p:cNvPr>
          <p:cNvSpPr txBox="1"/>
          <p:nvPr/>
        </p:nvSpPr>
        <p:spPr>
          <a:xfrm>
            <a:off x="1920240" y="5519849"/>
            <a:ext cx="35661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8FAFC"/>
                </a:solidFill>
                <a:latin typeface="Aptos"/>
              </a:rPr>
              <a:t>SIMULAÇÃO</a:t>
            </a:r>
          </a:p>
        </p:txBody>
      </p:sp>
      <p:sp>
        <p:nvSpPr>
          <p:cNvPr id="58" name="TextBox 23">
            <a:extLst>
              <a:ext uri="{FF2B5EF4-FFF2-40B4-BE49-F238E27FC236}">
                <a16:creationId xmlns:a16="http://schemas.microsoft.com/office/drawing/2014/main" id="{49F7CAC6-8306-A2A2-50BD-62329D23D01E}"/>
              </a:ext>
            </a:extLst>
          </p:cNvPr>
          <p:cNvSpPr txBox="1"/>
          <p:nvPr/>
        </p:nvSpPr>
        <p:spPr>
          <a:xfrm>
            <a:off x="1920240" y="6137071"/>
            <a:ext cx="37033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>
                <a:solidFill>
                  <a:srgbClr val="DDE4EB"/>
                </a:solidFill>
                <a:latin typeface="Aptos"/>
              </a:rPr>
              <a:t>crédito de estoque e consumo futuro</a:t>
            </a:r>
          </a:p>
        </p:txBody>
      </p:sp>
      <p:sp>
        <p:nvSpPr>
          <p:cNvPr id="61" name="Rounded Rectangle 24">
            <a:extLst>
              <a:ext uri="{FF2B5EF4-FFF2-40B4-BE49-F238E27FC236}">
                <a16:creationId xmlns:a16="http://schemas.microsoft.com/office/drawing/2014/main" id="{481C35BB-8D30-C048-7D9D-AEA6FEA27AC2}"/>
              </a:ext>
            </a:extLst>
          </p:cNvPr>
          <p:cNvSpPr/>
          <p:nvPr/>
        </p:nvSpPr>
        <p:spPr>
          <a:xfrm>
            <a:off x="6652260" y="5286677"/>
            <a:ext cx="5143500" cy="1920240"/>
          </a:xfrm>
          <a:prstGeom prst="roundRect">
            <a:avLst/>
          </a:prstGeom>
          <a:solidFill>
            <a:srgbClr val="0E2641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64" name="TextBox 25">
            <a:extLst>
              <a:ext uri="{FF2B5EF4-FFF2-40B4-BE49-F238E27FC236}">
                <a16:creationId xmlns:a16="http://schemas.microsoft.com/office/drawing/2014/main" id="{ED891901-60A7-8782-D062-C612B382D6A2}"/>
              </a:ext>
            </a:extLst>
          </p:cNvPr>
          <p:cNvSpPr txBox="1"/>
          <p:nvPr/>
        </p:nvSpPr>
        <p:spPr>
          <a:xfrm>
            <a:off x="6858000" y="5560999"/>
            <a:ext cx="6172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D2A037"/>
                </a:solidFill>
                <a:latin typeface="Aptos"/>
              </a:rPr>
              <a:t>05</a:t>
            </a:r>
          </a:p>
        </p:txBody>
      </p:sp>
      <p:sp>
        <p:nvSpPr>
          <p:cNvPr id="67" name="TextBox 26">
            <a:extLst>
              <a:ext uri="{FF2B5EF4-FFF2-40B4-BE49-F238E27FC236}">
                <a16:creationId xmlns:a16="http://schemas.microsoft.com/office/drawing/2014/main" id="{18D9C0E8-C3A2-D8F7-C0F4-B96BBA747BE2}"/>
              </a:ext>
            </a:extLst>
          </p:cNvPr>
          <p:cNvSpPr txBox="1"/>
          <p:nvPr/>
        </p:nvSpPr>
        <p:spPr>
          <a:xfrm>
            <a:off x="7612380" y="5519849"/>
            <a:ext cx="35661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8FAFC"/>
                </a:solidFill>
                <a:latin typeface="Aptos"/>
              </a:rPr>
              <a:t>CAIXA</a:t>
            </a:r>
          </a:p>
        </p:txBody>
      </p:sp>
      <p:sp>
        <p:nvSpPr>
          <p:cNvPr id="69" name="TextBox 27">
            <a:extLst>
              <a:ext uri="{FF2B5EF4-FFF2-40B4-BE49-F238E27FC236}">
                <a16:creationId xmlns:a16="http://schemas.microsoft.com/office/drawing/2014/main" id="{BF90E373-054C-EEA7-7AE4-EF3FD8746BA2}"/>
              </a:ext>
            </a:extLst>
          </p:cNvPr>
          <p:cNvSpPr txBox="1"/>
          <p:nvPr/>
        </p:nvSpPr>
        <p:spPr>
          <a:xfrm>
            <a:off x="7612380" y="6137071"/>
            <a:ext cx="37033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>
                <a:solidFill>
                  <a:srgbClr val="DDE4EB"/>
                </a:solidFill>
                <a:latin typeface="Aptos"/>
              </a:rPr>
              <a:t>compensação × ressarcimento</a:t>
            </a:r>
          </a:p>
        </p:txBody>
      </p:sp>
      <p:sp>
        <p:nvSpPr>
          <p:cNvPr id="71" name="Rounded Rectangle 28">
            <a:extLst>
              <a:ext uri="{FF2B5EF4-FFF2-40B4-BE49-F238E27FC236}">
                <a16:creationId xmlns:a16="http://schemas.microsoft.com/office/drawing/2014/main" id="{7C1CF158-879E-9B26-18CE-08132FAFCB9D}"/>
              </a:ext>
            </a:extLst>
          </p:cNvPr>
          <p:cNvSpPr/>
          <p:nvPr/>
        </p:nvSpPr>
        <p:spPr>
          <a:xfrm>
            <a:off x="12344400" y="5286677"/>
            <a:ext cx="5143500" cy="1920240"/>
          </a:xfrm>
          <a:prstGeom prst="roundRect">
            <a:avLst/>
          </a:prstGeom>
          <a:solidFill>
            <a:srgbClr val="0E2641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73" name="TextBox 29">
            <a:extLst>
              <a:ext uri="{FF2B5EF4-FFF2-40B4-BE49-F238E27FC236}">
                <a16:creationId xmlns:a16="http://schemas.microsoft.com/office/drawing/2014/main" id="{7CE8A0E7-D69E-5B09-760D-67268F2C9169}"/>
              </a:ext>
            </a:extLst>
          </p:cNvPr>
          <p:cNvSpPr txBox="1"/>
          <p:nvPr/>
        </p:nvSpPr>
        <p:spPr>
          <a:xfrm>
            <a:off x="12550140" y="5560999"/>
            <a:ext cx="6172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D2A037"/>
                </a:solidFill>
                <a:latin typeface="Aptos"/>
              </a:rPr>
              <a:t>06</a:t>
            </a:r>
          </a:p>
        </p:txBody>
      </p:sp>
      <p:sp>
        <p:nvSpPr>
          <p:cNvPr id="75" name="TextBox 30">
            <a:extLst>
              <a:ext uri="{FF2B5EF4-FFF2-40B4-BE49-F238E27FC236}">
                <a16:creationId xmlns:a16="http://schemas.microsoft.com/office/drawing/2014/main" id="{B59151E8-E0F4-5ECE-A34C-F1FAE9E5E7D2}"/>
              </a:ext>
            </a:extLst>
          </p:cNvPr>
          <p:cNvSpPr txBox="1"/>
          <p:nvPr/>
        </p:nvSpPr>
        <p:spPr>
          <a:xfrm>
            <a:off x="13304520" y="5519849"/>
            <a:ext cx="35661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8FAFC"/>
                </a:solidFill>
                <a:latin typeface="Aptos"/>
              </a:rPr>
              <a:t>SIMPLES</a:t>
            </a:r>
          </a:p>
        </p:txBody>
      </p:sp>
      <p:sp>
        <p:nvSpPr>
          <p:cNvPr id="77" name="TextBox 31">
            <a:extLst>
              <a:ext uri="{FF2B5EF4-FFF2-40B4-BE49-F238E27FC236}">
                <a16:creationId xmlns:a16="http://schemas.microsoft.com/office/drawing/2014/main" id="{F58DE395-4041-D9FB-E5C1-EA8F40466D1C}"/>
              </a:ext>
            </a:extLst>
          </p:cNvPr>
          <p:cNvSpPr txBox="1"/>
          <p:nvPr/>
        </p:nvSpPr>
        <p:spPr>
          <a:xfrm>
            <a:off x="13304520" y="6137071"/>
            <a:ext cx="37033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>
                <a:solidFill>
                  <a:srgbClr val="DDE4EB"/>
                </a:solidFill>
                <a:latin typeface="Aptos"/>
              </a:rPr>
              <a:t>DAS × opção pelo regime regular</a:t>
            </a:r>
          </a:p>
        </p:txBody>
      </p:sp>
      <p:sp>
        <p:nvSpPr>
          <p:cNvPr id="79" name="TextBox 32">
            <a:extLst>
              <a:ext uri="{FF2B5EF4-FFF2-40B4-BE49-F238E27FC236}">
                <a16:creationId xmlns:a16="http://schemas.microsoft.com/office/drawing/2014/main" id="{5BFB8955-2449-2AB9-06C8-8644FD4EA16C}"/>
              </a:ext>
            </a:extLst>
          </p:cNvPr>
          <p:cNvSpPr txBox="1"/>
          <p:nvPr/>
        </p:nvSpPr>
        <p:spPr>
          <a:xfrm>
            <a:off x="914400" y="8057311"/>
            <a:ext cx="16459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>
                <a:solidFill>
                  <a:srgbClr val="002060"/>
                </a:solidFill>
                <a:latin typeface="Aptos"/>
              </a:rPr>
              <a:t>Meta: chegar em janeiro de 2027 sabendo o que é crédito real, crédito potencial e valor sem direito de apropriação.</a:t>
            </a:r>
          </a:p>
        </p:txBody>
      </p:sp>
    </p:spTree>
    <p:extLst>
      <p:ext uri="{BB962C8B-B14F-4D97-AF65-F5344CB8AC3E}">
        <p14:creationId xmlns:p14="http://schemas.microsoft.com/office/powerpoint/2010/main" val="16836679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C17750FB-5898-5F07-9FC7-79D705850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3">
            <a:extLst>
              <a:ext uri="{FF2B5EF4-FFF2-40B4-BE49-F238E27FC236}">
                <a16:creationId xmlns:a16="http://schemas.microsoft.com/office/drawing/2014/main" id="{C1631E5E-93D8-8E7B-29F1-65C568D4CD77}"/>
              </a:ext>
            </a:extLst>
          </p:cNvPr>
          <p:cNvSpPr/>
          <p:nvPr/>
        </p:nvSpPr>
        <p:spPr>
          <a:xfrm>
            <a:off x="2290930" y="2888119"/>
            <a:ext cx="13706139" cy="42473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3800" b="1" spc="3">
                <a:solidFill>
                  <a:srgbClr val="002060"/>
                </a:solidFill>
                <a:latin typeface="Montserrat" pitchFamily="34" charset="0"/>
              </a:rPr>
              <a:t>SIMPLES NACIONAL</a:t>
            </a:r>
            <a:endParaRPr lang="en-US" sz="13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3172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8B8193D9-7C12-787E-A32E-E9C5EDF0E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>
            <a:extLst>
              <a:ext uri="{FF2B5EF4-FFF2-40B4-BE49-F238E27FC236}">
                <a16:creationId xmlns:a16="http://schemas.microsoft.com/office/drawing/2014/main" id="{58383972-60FC-00B2-73C2-76C2C138981A}"/>
              </a:ext>
            </a:extLst>
          </p:cNvPr>
          <p:cNvSpPr txBox="1"/>
          <p:nvPr/>
        </p:nvSpPr>
        <p:spPr>
          <a:xfrm>
            <a:off x="822960" y="540462"/>
            <a:ext cx="15087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500" b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que vamos discutir?</a:t>
            </a:r>
            <a:endParaRPr lang="en-US" sz="4500" dirty="0"/>
          </a:p>
        </p:txBody>
      </p:sp>
      <p:sp>
        <p:nvSpPr>
          <p:cNvPr id="76" name="Rectangle 3">
            <a:extLst>
              <a:ext uri="{FF2B5EF4-FFF2-40B4-BE49-F238E27FC236}">
                <a16:creationId xmlns:a16="http://schemas.microsoft.com/office/drawing/2014/main" id="{A39CC766-41AA-D05E-BBB3-F6101F3BC109}"/>
              </a:ext>
            </a:extLst>
          </p:cNvPr>
          <p:cNvSpPr/>
          <p:nvPr/>
        </p:nvSpPr>
        <p:spPr>
          <a:xfrm>
            <a:off x="891540" y="1604772"/>
            <a:ext cx="1577340" cy="82296"/>
          </a:xfrm>
          <a:prstGeom prst="rect">
            <a:avLst/>
          </a:prstGeom>
          <a:solidFill>
            <a:srgbClr val="DAA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78" name="TextBox 4">
            <a:extLst>
              <a:ext uri="{FF2B5EF4-FFF2-40B4-BE49-F238E27FC236}">
                <a16:creationId xmlns:a16="http://schemas.microsoft.com/office/drawing/2014/main" id="{77629374-7C47-07E7-EACE-991D2A638315}"/>
              </a:ext>
            </a:extLst>
          </p:cNvPr>
          <p:cNvSpPr txBox="1"/>
          <p:nvPr/>
        </p:nvSpPr>
        <p:spPr>
          <a:xfrm>
            <a:off x="1165860" y="2400300"/>
            <a:ext cx="16047720" cy="4006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950"/>
              </a:spcAft>
              <a:defRPr sz="1900">
                <a:solidFill>
                  <a:srgbClr val="F8F9FB"/>
                </a:solidFill>
                <a:latin typeface="Aptos"/>
              </a:defRPr>
            </a:pPr>
            <a:r>
              <a:rPr sz="2850">
                <a:solidFill>
                  <a:srgbClr val="002060"/>
                </a:solidFill>
              </a:rPr>
              <a:t>• O que realmente muda no Simples Nacional a partir de 2027?</a:t>
            </a:r>
          </a:p>
          <a:p>
            <a:pPr>
              <a:spcAft>
                <a:spcPts val="1950"/>
              </a:spcAft>
              <a:defRPr sz="1900">
                <a:solidFill>
                  <a:srgbClr val="F8F9FB"/>
                </a:solidFill>
                <a:latin typeface="Aptos"/>
              </a:defRPr>
            </a:pPr>
            <a:r>
              <a:rPr sz="2850">
                <a:solidFill>
                  <a:srgbClr val="002060"/>
                </a:solidFill>
              </a:rPr>
              <a:t>• O que precisa ser decidido em setembro de 2026?</a:t>
            </a:r>
          </a:p>
          <a:p>
            <a:pPr>
              <a:spcAft>
                <a:spcPts val="1950"/>
              </a:spcAft>
              <a:defRPr sz="1900">
                <a:solidFill>
                  <a:srgbClr val="F8F9FB"/>
                </a:solidFill>
                <a:latin typeface="Aptos"/>
              </a:defRPr>
            </a:pPr>
            <a:r>
              <a:rPr sz="2850">
                <a:solidFill>
                  <a:srgbClr val="002060"/>
                </a:solidFill>
              </a:rPr>
              <a:t>• Quando faz sentido manter IBS/CBS dentro do Simples?</a:t>
            </a:r>
          </a:p>
          <a:p>
            <a:pPr>
              <a:spcAft>
                <a:spcPts val="1950"/>
              </a:spcAft>
              <a:defRPr sz="1900">
                <a:solidFill>
                  <a:srgbClr val="F8F9FB"/>
                </a:solidFill>
                <a:latin typeface="Aptos"/>
              </a:defRPr>
            </a:pPr>
            <a:r>
              <a:rPr sz="2850">
                <a:solidFill>
                  <a:srgbClr val="002060"/>
                </a:solidFill>
              </a:rPr>
              <a:t>• Quando avaliar IBS/CBS pelo regime regular?</a:t>
            </a:r>
          </a:p>
          <a:p>
            <a:pPr>
              <a:spcAft>
                <a:spcPts val="1950"/>
              </a:spcAft>
              <a:defRPr sz="1900">
                <a:solidFill>
                  <a:srgbClr val="F8F9FB"/>
                </a:solidFill>
                <a:latin typeface="Aptos"/>
              </a:defRPr>
            </a:pPr>
            <a:r>
              <a:rPr sz="2850">
                <a:solidFill>
                  <a:srgbClr val="002060"/>
                </a:solidFill>
              </a:rPr>
              <a:t>• Como o perfil B2B/B2C, créditos, margem e preço mudam a decisão?</a:t>
            </a:r>
          </a:p>
          <a:p>
            <a:pPr>
              <a:spcAft>
                <a:spcPts val="1950"/>
              </a:spcAft>
              <a:defRPr sz="1900">
                <a:solidFill>
                  <a:srgbClr val="F8F9FB"/>
                </a:solidFill>
                <a:latin typeface="Aptos"/>
              </a:defRPr>
            </a:pPr>
            <a:r>
              <a:rPr sz="2850">
                <a:solidFill>
                  <a:srgbClr val="002060"/>
                </a:solidFill>
              </a:rPr>
              <a:t>• O que o ERP, o cadastro e o documento fiscal precisam suportar?</a:t>
            </a:r>
          </a:p>
        </p:txBody>
      </p:sp>
    </p:spTree>
    <p:extLst>
      <p:ext uri="{BB962C8B-B14F-4D97-AF65-F5344CB8AC3E}">
        <p14:creationId xmlns:p14="http://schemas.microsoft.com/office/powerpoint/2010/main" val="27737797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F5DE36AB-000D-7485-5AA4-0DC9756C5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>
            <a:extLst>
              <a:ext uri="{FF2B5EF4-FFF2-40B4-BE49-F238E27FC236}">
                <a16:creationId xmlns:a16="http://schemas.microsoft.com/office/drawing/2014/main" id="{43387E3A-6149-02A6-427B-A72B876FCB62}"/>
              </a:ext>
            </a:extLst>
          </p:cNvPr>
          <p:cNvSpPr txBox="1"/>
          <p:nvPr/>
        </p:nvSpPr>
        <p:spPr>
          <a:xfrm>
            <a:off x="822960" y="540462"/>
            <a:ext cx="15087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5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Setembro de 2026: a decisão</a:t>
            </a:r>
            <a:endParaRPr lang="en-US" sz="4500" dirty="0"/>
          </a:p>
        </p:txBody>
      </p:sp>
      <p:sp>
        <p:nvSpPr>
          <p:cNvPr id="11" name="Shape 3">
            <a:extLst>
              <a:ext uri="{FF2B5EF4-FFF2-40B4-BE49-F238E27FC236}">
                <a16:creationId xmlns:a16="http://schemas.microsoft.com/office/drawing/2014/main" id="{7B153C42-7E3D-8BDF-285C-421A24F6BA0F}"/>
              </a:ext>
            </a:extLst>
          </p:cNvPr>
          <p:cNvSpPr/>
          <p:nvPr/>
        </p:nvSpPr>
        <p:spPr>
          <a:xfrm>
            <a:off x="1371600" y="2847879"/>
            <a:ext cx="15567660" cy="0"/>
          </a:xfrm>
          <a:prstGeom prst="line">
            <a:avLst/>
          </a:prstGeom>
          <a:noFill/>
          <a:ln w="38100">
            <a:solidFill>
              <a:srgbClr val="CADCFC"/>
            </a:solidFill>
            <a:prstDash val="solid"/>
          </a:ln>
        </p:spPr>
      </p:sp>
      <p:sp>
        <p:nvSpPr>
          <p:cNvPr id="14" name="Shape 4">
            <a:extLst>
              <a:ext uri="{FF2B5EF4-FFF2-40B4-BE49-F238E27FC236}">
                <a16:creationId xmlns:a16="http://schemas.microsoft.com/office/drawing/2014/main" id="{53B089BF-4D6C-E8D0-1AB3-C3055A86D4D0}"/>
              </a:ext>
            </a:extLst>
          </p:cNvPr>
          <p:cNvSpPr/>
          <p:nvPr/>
        </p:nvSpPr>
        <p:spPr>
          <a:xfrm>
            <a:off x="1220724" y="2697003"/>
            <a:ext cx="301752" cy="301752"/>
          </a:xfrm>
          <a:prstGeom prst="ellipse">
            <a:avLst/>
          </a:prstGeom>
          <a:solidFill>
            <a:srgbClr val="1E276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9" name="Text 5">
            <a:extLst>
              <a:ext uri="{FF2B5EF4-FFF2-40B4-BE49-F238E27FC236}">
                <a16:creationId xmlns:a16="http://schemas.microsoft.com/office/drawing/2014/main" id="{E85D0132-9912-1809-F432-13AFFEB624A6}"/>
              </a:ext>
            </a:extLst>
          </p:cNvPr>
          <p:cNvSpPr txBox="1"/>
          <p:nvPr/>
        </p:nvSpPr>
        <p:spPr>
          <a:xfrm>
            <a:off x="1303020" y="3190779"/>
            <a:ext cx="3566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75" b="1" spc="75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SET 2026</a:t>
            </a:r>
            <a:endParaRPr lang="en-US" sz="1875" dirty="0"/>
          </a:p>
        </p:txBody>
      </p:sp>
      <p:sp>
        <p:nvSpPr>
          <p:cNvPr id="22" name="Text 6">
            <a:extLst>
              <a:ext uri="{FF2B5EF4-FFF2-40B4-BE49-F238E27FC236}">
                <a16:creationId xmlns:a16="http://schemas.microsoft.com/office/drawing/2014/main" id="{F63F1655-7456-3278-794C-1948D73A15E6}"/>
              </a:ext>
            </a:extLst>
          </p:cNvPr>
          <p:cNvSpPr txBox="1"/>
          <p:nvPr/>
        </p:nvSpPr>
        <p:spPr>
          <a:xfrm>
            <a:off x="1303020" y="3602259"/>
            <a:ext cx="3566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25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Abertura do portal</a:t>
            </a:r>
            <a:endParaRPr lang="en-US" sz="2025" dirty="0"/>
          </a:p>
        </p:txBody>
      </p:sp>
      <p:sp>
        <p:nvSpPr>
          <p:cNvPr id="30" name="Text 7">
            <a:extLst>
              <a:ext uri="{FF2B5EF4-FFF2-40B4-BE49-F238E27FC236}">
                <a16:creationId xmlns:a16="http://schemas.microsoft.com/office/drawing/2014/main" id="{0883C8F2-56DC-5A6B-ADFA-47B90D5C1C28}"/>
              </a:ext>
            </a:extLst>
          </p:cNvPr>
          <p:cNvSpPr txBox="1"/>
          <p:nvPr/>
        </p:nvSpPr>
        <p:spPr>
          <a:xfrm>
            <a:off x="1303020" y="4041171"/>
            <a:ext cx="356616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5000"/>
              </a:lnSpc>
            </a:pPr>
            <a:r>
              <a:rPr lang="en-US" sz="2000" dirty="0">
                <a:solidFill>
                  <a:srgbClr val="5B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Início da janela de opção pelo Simples Nacional para 2027.</a:t>
            </a:r>
            <a:endParaRPr lang="en-US" sz="2000" dirty="0"/>
          </a:p>
        </p:txBody>
      </p:sp>
      <p:sp>
        <p:nvSpPr>
          <p:cNvPr id="40" name="Shape 8">
            <a:extLst>
              <a:ext uri="{FF2B5EF4-FFF2-40B4-BE49-F238E27FC236}">
                <a16:creationId xmlns:a16="http://schemas.microsoft.com/office/drawing/2014/main" id="{90F36712-0F24-2EEB-1ACD-2C988E898FE6}"/>
              </a:ext>
            </a:extLst>
          </p:cNvPr>
          <p:cNvSpPr/>
          <p:nvPr/>
        </p:nvSpPr>
        <p:spPr>
          <a:xfrm>
            <a:off x="6409944" y="2697003"/>
            <a:ext cx="301752" cy="301752"/>
          </a:xfrm>
          <a:prstGeom prst="ellipse">
            <a:avLst/>
          </a:prstGeom>
          <a:solidFill>
            <a:srgbClr val="C9962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42" name="Text 9">
            <a:extLst>
              <a:ext uri="{FF2B5EF4-FFF2-40B4-BE49-F238E27FC236}">
                <a16:creationId xmlns:a16="http://schemas.microsoft.com/office/drawing/2014/main" id="{46DF3845-9662-F6D0-2A11-1EA14EC1B162}"/>
              </a:ext>
            </a:extLst>
          </p:cNvPr>
          <p:cNvSpPr txBox="1"/>
          <p:nvPr/>
        </p:nvSpPr>
        <p:spPr>
          <a:xfrm>
            <a:off x="4777740" y="3190779"/>
            <a:ext cx="3566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75" b="1" spc="75" dirty="0">
                <a:solidFill>
                  <a:srgbClr val="C99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SET 2026</a:t>
            </a:r>
            <a:endParaRPr lang="en-US" sz="1875" dirty="0"/>
          </a:p>
        </p:txBody>
      </p:sp>
      <p:sp>
        <p:nvSpPr>
          <p:cNvPr id="44" name="Text 10">
            <a:extLst>
              <a:ext uri="{FF2B5EF4-FFF2-40B4-BE49-F238E27FC236}">
                <a16:creationId xmlns:a16="http://schemas.microsoft.com/office/drawing/2014/main" id="{515D682D-858F-BB4D-A6B5-7F97821DE1D4}"/>
              </a:ext>
            </a:extLst>
          </p:cNvPr>
          <p:cNvSpPr txBox="1"/>
          <p:nvPr/>
        </p:nvSpPr>
        <p:spPr>
          <a:xfrm>
            <a:off x="4777740" y="3602259"/>
            <a:ext cx="3566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25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Prazo final</a:t>
            </a:r>
            <a:endParaRPr lang="en-US" sz="2025" dirty="0"/>
          </a:p>
        </p:txBody>
      </p:sp>
      <p:sp>
        <p:nvSpPr>
          <p:cNvPr id="46" name="Text 11">
            <a:extLst>
              <a:ext uri="{FF2B5EF4-FFF2-40B4-BE49-F238E27FC236}">
                <a16:creationId xmlns:a16="http://schemas.microsoft.com/office/drawing/2014/main" id="{17FB82C9-E3A0-D3BE-E1F3-DEC74998F3ED}"/>
              </a:ext>
            </a:extLst>
          </p:cNvPr>
          <p:cNvSpPr txBox="1"/>
          <p:nvPr/>
        </p:nvSpPr>
        <p:spPr>
          <a:xfrm>
            <a:off x="4905757" y="4041171"/>
            <a:ext cx="356616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5000"/>
              </a:lnSpc>
            </a:pPr>
            <a:r>
              <a:rPr lang="en-US" sz="2000" dirty="0">
                <a:solidFill>
                  <a:srgbClr val="5B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Encerramento da opção pelo Simples e pelo regime de IBS/CBS (unificado ou regular).</a:t>
            </a:r>
            <a:endParaRPr lang="en-US" sz="2000" dirty="0"/>
          </a:p>
        </p:txBody>
      </p:sp>
      <p:sp>
        <p:nvSpPr>
          <p:cNvPr id="48" name="Shape 12">
            <a:extLst>
              <a:ext uri="{FF2B5EF4-FFF2-40B4-BE49-F238E27FC236}">
                <a16:creationId xmlns:a16="http://schemas.microsoft.com/office/drawing/2014/main" id="{D60DE543-05F7-0381-3499-1C0F27C6D32F}"/>
              </a:ext>
            </a:extLst>
          </p:cNvPr>
          <p:cNvSpPr/>
          <p:nvPr/>
        </p:nvSpPr>
        <p:spPr>
          <a:xfrm>
            <a:off x="11599164" y="2697003"/>
            <a:ext cx="301752" cy="301752"/>
          </a:xfrm>
          <a:prstGeom prst="ellipse">
            <a:avLst/>
          </a:prstGeom>
          <a:solidFill>
            <a:srgbClr val="1E276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50" name="Text 13">
            <a:extLst>
              <a:ext uri="{FF2B5EF4-FFF2-40B4-BE49-F238E27FC236}">
                <a16:creationId xmlns:a16="http://schemas.microsoft.com/office/drawing/2014/main" id="{06E2E618-5D64-88FB-6627-793E210A9250}"/>
              </a:ext>
            </a:extLst>
          </p:cNvPr>
          <p:cNvSpPr txBox="1"/>
          <p:nvPr/>
        </p:nvSpPr>
        <p:spPr>
          <a:xfrm>
            <a:off x="9966960" y="3190779"/>
            <a:ext cx="3566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75" b="1" spc="75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NOV 2026</a:t>
            </a:r>
            <a:endParaRPr lang="en-US" sz="1875" dirty="0"/>
          </a:p>
        </p:txBody>
      </p:sp>
      <p:sp>
        <p:nvSpPr>
          <p:cNvPr id="52" name="Text 14">
            <a:extLst>
              <a:ext uri="{FF2B5EF4-FFF2-40B4-BE49-F238E27FC236}">
                <a16:creationId xmlns:a16="http://schemas.microsoft.com/office/drawing/2014/main" id="{42C924C6-A8EA-E135-C4CD-EC02B8D9366A}"/>
              </a:ext>
            </a:extLst>
          </p:cNvPr>
          <p:cNvSpPr txBox="1"/>
          <p:nvPr/>
        </p:nvSpPr>
        <p:spPr>
          <a:xfrm>
            <a:off x="9966960" y="3602259"/>
            <a:ext cx="3566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25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Cancelamento</a:t>
            </a:r>
            <a:endParaRPr lang="en-US" sz="2025" dirty="0"/>
          </a:p>
        </p:txBody>
      </p:sp>
      <p:sp>
        <p:nvSpPr>
          <p:cNvPr id="54" name="Text 15">
            <a:extLst>
              <a:ext uri="{FF2B5EF4-FFF2-40B4-BE49-F238E27FC236}">
                <a16:creationId xmlns:a16="http://schemas.microsoft.com/office/drawing/2014/main" id="{7178368D-025F-16F5-54DD-DA33E6AE32A1}"/>
              </a:ext>
            </a:extLst>
          </p:cNvPr>
          <p:cNvSpPr txBox="1"/>
          <p:nvPr/>
        </p:nvSpPr>
        <p:spPr>
          <a:xfrm>
            <a:off x="9816084" y="4041171"/>
            <a:ext cx="356616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5000"/>
              </a:lnSpc>
            </a:pPr>
            <a:r>
              <a:rPr lang="en-US" sz="2000" dirty="0">
                <a:solidFill>
                  <a:srgbClr val="5B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Último dia para desistir da opção pelo regime regular — irretratável após essa data.</a:t>
            </a:r>
            <a:endParaRPr lang="en-US" sz="2000" dirty="0"/>
          </a:p>
        </p:txBody>
      </p:sp>
      <p:sp>
        <p:nvSpPr>
          <p:cNvPr id="56" name="Shape 16">
            <a:extLst>
              <a:ext uri="{FF2B5EF4-FFF2-40B4-BE49-F238E27FC236}">
                <a16:creationId xmlns:a16="http://schemas.microsoft.com/office/drawing/2014/main" id="{BD1D2951-C98F-7202-080E-5E7D5C863579}"/>
              </a:ext>
            </a:extLst>
          </p:cNvPr>
          <p:cNvSpPr/>
          <p:nvPr/>
        </p:nvSpPr>
        <p:spPr>
          <a:xfrm>
            <a:off x="16788384" y="2697003"/>
            <a:ext cx="301752" cy="301752"/>
          </a:xfrm>
          <a:prstGeom prst="ellipse">
            <a:avLst/>
          </a:prstGeom>
          <a:solidFill>
            <a:srgbClr val="1E276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58" name="Text 17">
            <a:extLst>
              <a:ext uri="{FF2B5EF4-FFF2-40B4-BE49-F238E27FC236}">
                <a16:creationId xmlns:a16="http://schemas.microsoft.com/office/drawing/2014/main" id="{B5DC0B17-7E75-F721-6AA0-F28AF9803A63}"/>
              </a:ext>
            </a:extLst>
          </p:cNvPr>
          <p:cNvSpPr txBox="1"/>
          <p:nvPr/>
        </p:nvSpPr>
        <p:spPr>
          <a:xfrm>
            <a:off x="13441680" y="3190779"/>
            <a:ext cx="3566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875" b="1" spc="75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JAN 2027</a:t>
            </a:r>
            <a:endParaRPr lang="en-US" sz="1875" dirty="0"/>
          </a:p>
        </p:txBody>
      </p:sp>
      <p:sp>
        <p:nvSpPr>
          <p:cNvPr id="60" name="Text 18">
            <a:extLst>
              <a:ext uri="{FF2B5EF4-FFF2-40B4-BE49-F238E27FC236}">
                <a16:creationId xmlns:a16="http://schemas.microsoft.com/office/drawing/2014/main" id="{60CC3C75-462D-F901-C4A7-33550D0A4691}"/>
              </a:ext>
            </a:extLst>
          </p:cNvPr>
          <p:cNvSpPr txBox="1"/>
          <p:nvPr/>
        </p:nvSpPr>
        <p:spPr>
          <a:xfrm>
            <a:off x="13441680" y="3602259"/>
            <a:ext cx="3566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025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Entrada em vigor</a:t>
            </a:r>
            <a:endParaRPr lang="en-US" sz="2025" dirty="0"/>
          </a:p>
        </p:txBody>
      </p:sp>
      <p:sp>
        <p:nvSpPr>
          <p:cNvPr id="62" name="Text 19">
            <a:extLst>
              <a:ext uri="{FF2B5EF4-FFF2-40B4-BE49-F238E27FC236}">
                <a16:creationId xmlns:a16="http://schemas.microsoft.com/office/drawing/2014/main" id="{E16A390A-82FA-AB50-AD2E-DBCCE03611E5}"/>
              </a:ext>
            </a:extLst>
          </p:cNvPr>
          <p:cNvSpPr txBox="1"/>
          <p:nvPr/>
        </p:nvSpPr>
        <p:spPr>
          <a:xfrm>
            <a:off x="13853160" y="4041171"/>
            <a:ext cx="356616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15000"/>
              </a:lnSpc>
            </a:pPr>
            <a:r>
              <a:rPr lang="en-US" sz="2000" dirty="0">
                <a:solidFill>
                  <a:srgbClr val="5B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Efeitos valem para o 1º semestre de 2027 (Resolução CGSN nº 186/2026).</a:t>
            </a:r>
            <a:endParaRPr lang="en-US" sz="2000" dirty="0"/>
          </a:p>
        </p:txBody>
      </p:sp>
      <p:sp>
        <p:nvSpPr>
          <p:cNvPr id="64" name="Shape 20">
            <a:extLst>
              <a:ext uri="{FF2B5EF4-FFF2-40B4-BE49-F238E27FC236}">
                <a16:creationId xmlns:a16="http://schemas.microsoft.com/office/drawing/2014/main" id="{319D3038-B806-7638-E9A1-C17C736998C2}"/>
              </a:ext>
            </a:extLst>
          </p:cNvPr>
          <p:cNvSpPr/>
          <p:nvPr/>
        </p:nvSpPr>
        <p:spPr>
          <a:xfrm>
            <a:off x="822960" y="6414039"/>
            <a:ext cx="8023860" cy="2400300"/>
          </a:xfrm>
          <a:prstGeom prst="roundRect">
            <a:avLst>
              <a:gd name="adj" fmla="val 5143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E3E7F0"/>
            </a:solidFill>
            <a:prstDash val="solid"/>
          </a:ln>
          <a:effectLst>
            <a:outerShdw blurRad="101600" dist="25400" dir="5400000" algn="bl" rotWithShape="0">
              <a:srgbClr val="1E2761">
                <a:alpha val="10000"/>
              </a:srgbClr>
            </a:outerShdw>
          </a:effectLst>
        </p:spPr>
      </p:sp>
      <p:sp>
        <p:nvSpPr>
          <p:cNvPr id="66" name="Text 21">
            <a:extLst>
              <a:ext uri="{FF2B5EF4-FFF2-40B4-BE49-F238E27FC236}">
                <a16:creationId xmlns:a16="http://schemas.microsoft.com/office/drawing/2014/main" id="{98BFC8AA-0202-5489-1458-9DDE59E9BF64}"/>
              </a:ext>
            </a:extLst>
          </p:cNvPr>
          <p:cNvSpPr txBox="1"/>
          <p:nvPr/>
        </p:nvSpPr>
        <p:spPr>
          <a:xfrm>
            <a:off x="1234440" y="6688359"/>
            <a:ext cx="72009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50" b="1" spc="150" dirty="0">
                <a:solidFill>
                  <a:srgbClr val="C99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QUEM DEVE AVALIAR A MUDANÇA</a:t>
            </a:r>
            <a:endParaRPr lang="en-US" sz="1650" dirty="0"/>
          </a:p>
        </p:txBody>
      </p:sp>
      <p:sp>
        <p:nvSpPr>
          <p:cNvPr id="68" name="Text 22">
            <a:extLst>
              <a:ext uri="{FF2B5EF4-FFF2-40B4-BE49-F238E27FC236}">
                <a16:creationId xmlns:a16="http://schemas.microsoft.com/office/drawing/2014/main" id="{734E610C-CF91-A8EC-C83C-BE444C9F3A93}"/>
              </a:ext>
            </a:extLst>
          </p:cNvPr>
          <p:cNvSpPr txBox="1"/>
          <p:nvPr/>
        </p:nvSpPr>
        <p:spPr>
          <a:xfrm>
            <a:off x="1234440" y="6999978"/>
            <a:ext cx="7200900" cy="1440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5000"/>
              </a:lnSpc>
            </a:pPr>
            <a:r>
              <a:rPr lang="en-US" sz="2000" dirty="0">
                <a:solidFill>
                  <a:srgbClr val="5B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Empresas com fornecedores no regime regular, operações B2B relevantes, margens apertadas ou alto volume de </a:t>
            </a:r>
            <a:r>
              <a:rPr lang="en-US" sz="2000">
                <a:solidFill>
                  <a:srgbClr val="5B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compras tributadas, </a:t>
            </a:r>
            <a:r>
              <a:rPr lang="en-US" sz="2000" dirty="0">
                <a:solidFill>
                  <a:srgbClr val="5B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opção pode representar economia real.</a:t>
            </a:r>
            <a:endParaRPr lang="en-US" sz="2000" dirty="0"/>
          </a:p>
        </p:txBody>
      </p:sp>
      <p:sp>
        <p:nvSpPr>
          <p:cNvPr id="70" name="Shape 23">
            <a:extLst>
              <a:ext uri="{FF2B5EF4-FFF2-40B4-BE49-F238E27FC236}">
                <a16:creationId xmlns:a16="http://schemas.microsoft.com/office/drawing/2014/main" id="{DB192A72-FD64-57CD-A4B0-825945861BEC}"/>
              </a:ext>
            </a:extLst>
          </p:cNvPr>
          <p:cNvSpPr/>
          <p:nvPr/>
        </p:nvSpPr>
        <p:spPr>
          <a:xfrm>
            <a:off x="9395460" y="6414039"/>
            <a:ext cx="8023860" cy="2400300"/>
          </a:xfrm>
          <a:prstGeom prst="roundRect">
            <a:avLst>
              <a:gd name="adj" fmla="val 5143"/>
            </a:avLst>
          </a:prstGeom>
          <a:solidFill>
            <a:srgbClr val="1E2761"/>
          </a:solidFill>
          <a:ln/>
        </p:spPr>
      </p:sp>
      <p:sp>
        <p:nvSpPr>
          <p:cNvPr id="72" name="Text 24">
            <a:extLst>
              <a:ext uri="{FF2B5EF4-FFF2-40B4-BE49-F238E27FC236}">
                <a16:creationId xmlns:a16="http://schemas.microsoft.com/office/drawing/2014/main" id="{69AC57C3-463A-C27F-599B-5A7CFAA750E7}"/>
              </a:ext>
            </a:extLst>
          </p:cNvPr>
          <p:cNvSpPr txBox="1"/>
          <p:nvPr/>
        </p:nvSpPr>
        <p:spPr>
          <a:xfrm>
            <a:off x="9806940" y="6688359"/>
            <a:ext cx="72009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50" b="1" spc="1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 EMPRESA NÃO DECIDIR</a:t>
            </a:r>
            <a:endParaRPr lang="en-US" sz="1650" dirty="0"/>
          </a:p>
        </p:txBody>
      </p:sp>
      <p:sp>
        <p:nvSpPr>
          <p:cNvPr id="74" name="Text 25">
            <a:extLst>
              <a:ext uri="{FF2B5EF4-FFF2-40B4-BE49-F238E27FC236}">
                <a16:creationId xmlns:a16="http://schemas.microsoft.com/office/drawing/2014/main" id="{165A8151-7C92-3258-D401-C6474A01A7FB}"/>
              </a:ext>
            </a:extLst>
          </p:cNvPr>
          <p:cNvSpPr txBox="1"/>
          <p:nvPr/>
        </p:nvSpPr>
        <p:spPr>
          <a:xfrm>
            <a:off x="9806940" y="6999978"/>
            <a:ext cx="7200900" cy="1440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5000"/>
              </a:lnSpc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Ela permanece automaticamente no modelo unificado (IBS/CBS dentro do DAS) até o 1º semestre de 2027, com nova janela de opção em março/2027, válida a partir do 2º semestre.</a:t>
            </a:r>
            <a:endParaRPr lang="en-US" sz="20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ABA225F-47E8-DFA9-E0F3-368DBCF6C677}"/>
              </a:ext>
            </a:extLst>
          </p:cNvPr>
          <p:cNvSpPr txBox="1"/>
          <p:nvPr/>
        </p:nvSpPr>
        <p:spPr>
          <a:xfrm>
            <a:off x="822959" y="1507560"/>
            <a:ext cx="1508759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80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 especial, </a:t>
            </a:r>
            <a:r>
              <a:rPr lang="pt-BR" sz="2800" b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Resolução CGSN nº 186/2026 </a:t>
            </a:r>
            <a:r>
              <a:rPr lang="pt-BR" sz="280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estabelece que duas decisões precisarão ser tomadas neste mês:</a:t>
            </a:r>
          </a:p>
        </p:txBody>
      </p:sp>
    </p:spTree>
    <p:extLst>
      <p:ext uri="{BB962C8B-B14F-4D97-AF65-F5344CB8AC3E}">
        <p14:creationId xmlns:p14="http://schemas.microsoft.com/office/powerpoint/2010/main" val="17976983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2D721101-F33C-ED25-E6CA-67CC6E5E8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2">
            <a:extLst>
              <a:ext uri="{FF2B5EF4-FFF2-40B4-BE49-F238E27FC236}">
                <a16:creationId xmlns:a16="http://schemas.microsoft.com/office/drawing/2014/main" id="{04FA6F39-3A3F-D9F3-F4A7-D04EC5CE8FB4}"/>
              </a:ext>
            </a:extLst>
          </p:cNvPr>
          <p:cNvSpPr/>
          <p:nvPr/>
        </p:nvSpPr>
        <p:spPr>
          <a:xfrm>
            <a:off x="822960" y="960120"/>
            <a:ext cx="15087600" cy="15773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800" b="1" dirty="0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Conflito de Normas na Opção de Setembro/2026</a:t>
            </a:r>
            <a:endParaRPr lang="en-US" sz="4800" dirty="0">
              <a:solidFill>
                <a:srgbClr val="002060"/>
              </a:solidFill>
            </a:endParaRPr>
          </a:p>
        </p:txBody>
      </p:sp>
      <p:sp>
        <p:nvSpPr>
          <p:cNvPr id="8" name="Text 3">
            <a:extLst>
              <a:ext uri="{FF2B5EF4-FFF2-40B4-BE49-F238E27FC236}">
                <a16:creationId xmlns:a16="http://schemas.microsoft.com/office/drawing/2014/main" id="{ED5A9349-9307-3998-E6D7-A8987EF4F460}"/>
              </a:ext>
            </a:extLst>
          </p:cNvPr>
          <p:cNvSpPr/>
          <p:nvPr/>
        </p:nvSpPr>
        <p:spPr>
          <a:xfrm>
            <a:off x="822960" y="2331720"/>
            <a:ext cx="14401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250" i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Resolução CGSN nº 186/2026 x LC nº 214/2025 x LC nº 227/2025</a:t>
            </a:r>
            <a:endParaRPr lang="en-US" sz="2250" dirty="0">
              <a:solidFill>
                <a:srgbClr val="002060"/>
              </a:solidFill>
            </a:endParaRPr>
          </a:p>
        </p:txBody>
      </p:sp>
      <p:sp>
        <p:nvSpPr>
          <p:cNvPr id="11" name="Shape 4">
            <a:extLst>
              <a:ext uri="{FF2B5EF4-FFF2-40B4-BE49-F238E27FC236}">
                <a16:creationId xmlns:a16="http://schemas.microsoft.com/office/drawing/2014/main" id="{E89C7608-B0B4-34C1-B33B-9F29CB532188}"/>
              </a:ext>
            </a:extLst>
          </p:cNvPr>
          <p:cNvSpPr/>
          <p:nvPr/>
        </p:nvSpPr>
        <p:spPr>
          <a:xfrm>
            <a:off x="822960" y="3497580"/>
            <a:ext cx="15361920" cy="4869180"/>
          </a:xfrm>
          <a:prstGeom prst="roundRect">
            <a:avLst>
              <a:gd name="adj" fmla="val 3944"/>
            </a:avLst>
          </a:prstGeom>
          <a:solidFill>
            <a:srgbClr val="002060">
              <a:alpha val="88000"/>
            </a:srgbClr>
          </a:solidFill>
          <a:ln w="12700">
            <a:solidFill>
              <a:srgbClr val="A7BEAE"/>
            </a:solidFill>
            <a:prstDash val="solid"/>
          </a:ln>
        </p:spPr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E4358AD5-115A-AD07-73AD-3BC96E57C053}"/>
              </a:ext>
            </a:extLst>
          </p:cNvPr>
          <p:cNvSpPr/>
          <p:nvPr/>
        </p:nvSpPr>
        <p:spPr>
          <a:xfrm>
            <a:off x="1234440" y="3799332"/>
            <a:ext cx="14538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800" b="1" spc="15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A RESOLUÇÃO CGSN Nº 186/2026 ESTABELECE</a:t>
            </a:r>
            <a:endParaRPr lang="en-US" sz="2800" dirty="0"/>
          </a:p>
        </p:txBody>
      </p:sp>
      <p:sp>
        <p:nvSpPr>
          <p:cNvPr id="16" name="Shape 6">
            <a:extLst>
              <a:ext uri="{FF2B5EF4-FFF2-40B4-BE49-F238E27FC236}">
                <a16:creationId xmlns:a16="http://schemas.microsoft.com/office/drawing/2014/main" id="{4B7C3FC7-31A2-5649-4715-2B2E0309414F}"/>
              </a:ext>
            </a:extLst>
          </p:cNvPr>
          <p:cNvSpPr/>
          <p:nvPr/>
        </p:nvSpPr>
        <p:spPr>
          <a:xfrm>
            <a:off x="1234440" y="4567428"/>
            <a:ext cx="192024" cy="192024"/>
          </a:xfrm>
          <a:prstGeom prst="ellipse">
            <a:avLst/>
          </a:prstGeom>
          <a:solidFill>
            <a:srgbClr val="A7BEAE"/>
          </a:solidFill>
          <a:ln/>
        </p:spPr>
      </p:sp>
      <p:sp>
        <p:nvSpPr>
          <p:cNvPr id="19" name="Text 7">
            <a:extLst>
              <a:ext uri="{FF2B5EF4-FFF2-40B4-BE49-F238E27FC236}">
                <a16:creationId xmlns:a16="http://schemas.microsoft.com/office/drawing/2014/main" id="{18BFD05B-42F9-7555-8343-CFFBD17A8DF1}"/>
              </a:ext>
            </a:extLst>
          </p:cNvPr>
          <p:cNvSpPr/>
          <p:nvPr/>
        </p:nvSpPr>
        <p:spPr>
          <a:xfrm>
            <a:off x="1645920" y="4320540"/>
            <a:ext cx="14127480" cy="8503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10000"/>
              </a:lnSpc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Janela de opção  </a:t>
            </a:r>
            <a:r>
              <a:rPr lang="en-US" sz="28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1º a 30 de setembro de 2026 — antes concentrada em janeiro.</a:t>
            </a:r>
            <a:endParaRPr lang="en-US" sz="2800" dirty="0"/>
          </a:p>
        </p:txBody>
      </p:sp>
      <p:sp>
        <p:nvSpPr>
          <p:cNvPr id="21" name="Shape 8">
            <a:extLst>
              <a:ext uri="{FF2B5EF4-FFF2-40B4-BE49-F238E27FC236}">
                <a16:creationId xmlns:a16="http://schemas.microsoft.com/office/drawing/2014/main" id="{28E954C5-03FC-576C-C19A-11F7EA14B579}"/>
              </a:ext>
            </a:extLst>
          </p:cNvPr>
          <p:cNvSpPr/>
          <p:nvPr/>
        </p:nvSpPr>
        <p:spPr>
          <a:xfrm>
            <a:off x="1234440" y="5554980"/>
            <a:ext cx="192024" cy="192024"/>
          </a:xfrm>
          <a:prstGeom prst="ellipse">
            <a:avLst/>
          </a:prstGeom>
          <a:solidFill>
            <a:srgbClr val="A7BEAE"/>
          </a:solidFill>
          <a:ln/>
        </p:spPr>
      </p:sp>
      <p:sp>
        <p:nvSpPr>
          <p:cNvPr id="24" name="Text 9">
            <a:extLst>
              <a:ext uri="{FF2B5EF4-FFF2-40B4-BE49-F238E27FC236}">
                <a16:creationId xmlns:a16="http://schemas.microsoft.com/office/drawing/2014/main" id="{CF5378F8-C2EF-BC2B-6B8D-1CA22555E561}"/>
              </a:ext>
            </a:extLst>
          </p:cNvPr>
          <p:cNvSpPr/>
          <p:nvPr/>
        </p:nvSpPr>
        <p:spPr>
          <a:xfrm>
            <a:off x="1645920" y="5308092"/>
            <a:ext cx="14127480" cy="8503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10000"/>
              </a:lnSpc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decisões no mesmo período  </a:t>
            </a:r>
            <a:r>
              <a:rPr lang="en-US" sz="28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(1) Opção pelo Simples Nacional para 2027; (2) opção pelo regime regular de IBS/CBS "por fora" do DAS (regime híbrido).</a:t>
            </a:r>
            <a:endParaRPr lang="en-US" sz="2800" dirty="0"/>
          </a:p>
        </p:txBody>
      </p:sp>
      <p:sp>
        <p:nvSpPr>
          <p:cNvPr id="27" name="Shape 10">
            <a:extLst>
              <a:ext uri="{FF2B5EF4-FFF2-40B4-BE49-F238E27FC236}">
                <a16:creationId xmlns:a16="http://schemas.microsoft.com/office/drawing/2014/main" id="{A864FC4C-BB73-7D42-7EF6-29793E87F0FC}"/>
              </a:ext>
            </a:extLst>
          </p:cNvPr>
          <p:cNvSpPr/>
          <p:nvPr/>
        </p:nvSpPr>
        <p:spPr>
          <a:xfrm>
            <a:off x="1234440" y="6542532"/>
            <a:ext cx="192024" cy="192024"/>
          </a:xfrm>
          <a:prstGeom prst="ellipse">
            <a:avLst/>
          </a:prstGeom>
          <a:solidFill>
            <a:srgbClr val="A7BEAE"/>
          </a:solidFill>
          <a:ln/>
        </p:spPr>
      </p:sp>
      <p:sp>
        <p:nvSpPr>
          <p:cNvPr id="30" name="Text 11">
            <a:extLst>
              <a:ext uri="{FF2B5EF4-FFF2-40B4-BE49-F238E27FC236}">
                <a16:creationId xmlns:a16="http://schemas.microsoft.com/office/drawing/2014/main" id="{3413589B-8244-516A-99BB-6C89E94FD927}"/>
              </a:ext>
            </a:extLst>
          </p:cNvPr>
          <p:cNvSpPr/>
          <p:nvPr/>
        </p:nvSpPr>
        <p:spPr>
          <a:xfrm>
            <a:off x="1645920" y="6295644"/>
            <a:ext cx="14127480" cy="8503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10000"/>
              </a:lnSpc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Efeitos  </a:t>
            </a:r>
            <a:r>
              <a:rPr lang="en-US" sz="28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partir de janeiro/2027 (regime híbrido vale para o 1º semestre de 2027).</a:t>
            </a:r>
            <a:endParaRPr lang="en-US" sz="2800" dirty="0"/>
          </a:p>
        </p:txBody>
      </p:sp>
      <p:sp>
        <p:nvSpPr>
          <p:cNvPr id="34" name="Shape 12">
            <a:extLst>
              <a:ext uri="{FF2B5EF4-FFF2-40B4-BE49-F238E27FC236}">
                <a16:creationId xmlns:a16="http://schemas.microsoft.com/office/drawing/2014/main" id="{9BB110D9-2DF5-ED67-8D10-2F25449B8F6A}"/>
              </a:ext>
            </a:extLst>
          </p:cNvPr>
          <p:cNvSpPr/>
          <p:nvPr/>
        </p:nvSpPr>
        <p:spPr>
          <a:xfrm>
            <a:off x="1234440" y="7530084"/>
            <a:ext cx="192024" cy="192024"/>
          </a:xfrm>
          <a:prstGeom prst="ellipse">
            <a:avLst/>
          </a:prstGeom>
          <a:solidFill>
            <a:srgbClr val="A7BEAE"/>
          </a:solidFill>
          <a:ln/>
        </p:spPr>
      </p:sp>
      <p:sp>
        <p:nvSpPr>
          <p:cNvPr id="38" name="Text 13">
            <a:extLst>
              <a:ext uri="{FF2B5EF4-FFF2-40B4-BE49-F238E27FC236}">
                <a16:creationId xmlns:a16="http://schemas.microsoft.com/office/drawing/2014/main" id="{F51B82D6-20CC-DE67-64B4-890A86CF0E2F}"/>
              </a:ext>
            </a:extLst>
          </p:cNvPr>
          <p:cNvSpPr/>
          <p:nvPr/>
        </p:nvSpPr>
        <p:spPr>
          <a:xfrm>
            <a:off x="1645920" y="7283196"/>
            <a:ext cx="14127480" cy="8503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10000"/>
              </a:lnSpc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Reversibilidade  </a:t>
            </a:r>
            <a:r>
              <a:rPr lang="en-US" sz="28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Cancelamento possível, em caráter irretratável, até o fim de novembro de 2026.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455450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442597AC-39E3-0E13-00A3-7FF2E0FF8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91EDB836-55EB-B543-2ED9-86C497155985}"/>
              </a:ext>
            </a:extLst>
          </p:cNvPr>
          <p:cNvGrpSpPr/>
          <p:nvPr/>
        </p:nvGrpSpPr>
        <p:grpSpPr>
          <a:xfrm>
            <a:off x="5434829" y="541978"/>
            <a:ext cx="8076710" cy="803338"/>
            <a:chOff x="571500" y="324342"/>
            <a:chExt cx="4110293" cy="401669"/>
          </a:xfrm>
        </p:grpSpPr>
        <p:sp>
          <p:nvSpPr>
            <p:cNvPr id="3" name="Text 0">
              <a:extLst>
                <a:ext uri="{FF2B5EF4-FFF2-40B4-BE49-F238E27FC236}">
                  <a16:creationId xmlns:a16="http://schemas.microsoft.com/office/drawing/2014/main" id="{9B172694-0601-598A-3E63-864907AA43AC}"/>
                </a:ext>
              </a:extLst>
            </p:cNvPr>
            <p:cNvSpPr/>
            <p:nvPr/>
          </p:nvSpPr>
          <p:spPr>
            <a:xfrm>
              <a:off x="662144" y="394404"/>
              <a:ext cx="3570461" cy="261546"/>
            </a:xfrm>
            <a:prstGeom prst="rect">
              <a:avLst/>
            </a:prstGeom>
            <a:noFill/>
            <a:ln/>
          </p:spPr>
          <p:txBody>
            <a:bodyPr wrap="none" lIns="340106" tIns="0" rIns="0" bIns="0" rtlCol="0" anchor="t">
              <a:spAutoFit/>
            </a:bodyPr>
            <a:lstStyle/>
            <a:p>
              <a:pPr>
                <a:lnSpc>
                  <a:spcPts val="4400"/>
                </a:lnSpc>
              </a:pPr>
              <a:r>
                <a:rPr lang="en-US" sz="3204" b="1">
                  <a:solidFill>
                    <a:srgbClr val="002060"/>
                  </a:solidFill>
                  <a:latin typeface="Montserrat" pitchFamily="34" charset="0"/>
                </a:rPr>
                <a:t>B2B, B2C E O SIMPLES HÍBRIDO</a:t>
              </a:r>
              <a:endParaRPr lang="en-US" sz="3204" dirty="0">
                <a:solidFill>
                  <a:srgbClr val="002060"/>
                </a:solidFill>
              </a:endParaRPr>
            </a:p>
          </p:txBody>
        </p:sp>
        <p:sp>
          <p:nvSpPr>
            <p:cNvPr id="6" name="Retângulo: Cantos Arredondados 5">
              <a:extLst>
                <a:ext uri="{FF2B5EF4-FFF2-40B4-BE49-F238E27FC236}">
                  <a16:creationId xmlns:a16="http://schemas.microsoft.com/office/drawing/2014/main" id="{A6F50481-5F97-2BCB-1C7E-C51B3876B2C0}"/>
                </a:ext>
              </a:extLst>
            </p:cNvPr>
            <p:cNvSpPr/>
            <p:nvPr/>
          </p:nvSpPr>
          <p:spPr>
            <a:xfrm>
              <a:off x="571500" y="324342"/>
              <a:ext cx="4110293" cy="401669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800">
                <a:solidFill>
                  <a:schemeClr val="tx1"/>
                </a:solidFill>
              </a:endParaRPr>
            </a:p>
          </p:txBody>
        </p:sp>
      </p:grpSp>
      <p:sp>
        <p:nvSpPr>
          <p:cNvPr id="5" name="Shape 2">
            <a:extLst>
              <a:ext uri="{FF2B5EF4-FFF2-40B4-BE49-F238E27FC236}">
                <a16:creationId xmlns:a16="http://schemas.microsoft.com/office/drawing/2014/main" id="{C6FD9A2A-2B78-CB5E-263D-74E9FCCCEA8A}"/>
              </a:ext>
            </a:extLst>
          </p:cNvPr>
          <p:cNvSpPr/>
          <p:nvPr/>
        </p:nvSpPr>
        <p:spPr>
          <a:xfrm>
            <a:off x="811530" y="1952725"/>
            <a:ext cx="5280660" cy="6240780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E2761">
                <a:alpha val="12000"/>
              </a:srgbClr>
            </a:outerShdw>
          </a:effectLst>
        </p:spPr>
      </p:sp>
      <p:sp>
        <p:nvSpPr>
          <p:cNvPr id="9" name="Shape 3">
            <a:extLst>
              <a:ext uri="{FF2B5EF4-FFF2-40B4-BE49-F238E27FC236}">
                <a16:creationId xmlns:a16="http://schemas.microsoft.com/office/drawing/2014/main" id="{C35D5488-C243-4C89-073D-E5F727785B10}"/>
              </a:ext>
            </a:extLst>
          </p:cNvPr>
          <p:cNvSpPr/>
          <p:nvPr/>
        </p:nvSpPr>
        <p:spPr>
          <a:xfrm>
            <a:off x="2903220" y="2364205"/>
            <a:ext cx="1097280" cy="10972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2" name="Image 0" descr="icon_chart_FFFFFF.png">
            <a:extLst>
              <a:ext uri="{FF2B5EF4-FFF2-40B4-BE49-F238E27FC236}">
                <a16:creationId xmlns:a16="http://schemas.microsoft.com/office/drawing/2014/main" id="{CD294492-13AE-854C-8BFF-BD7AE598D7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2676" y="2583661"/>
            <a:ext cx="658368" cy="658368"/>
          </a:xfrm>
          <a:prstGeom prst="rect">
            <a:avLst/>
          </a:prstGeom>
        </p:spPr>
      </p:pic>
      <p:sp>
        <p:nvSpPr>
          <p:cNvPr id="15" name="Shape 4">
            <a:extLst>
              <a:ext uri="{FF2B5EF4-FFF2-40B4-BE49-F238E27FC236}">
                <a16:creationId xmlns:a16="http://schemas.microsoft.com/office/drawing/2014/main" id="{71C112C9-8575-3557-27B9-FA010393EF24}"/>
              </a:ext>
            </a:extLst>
          </p:cNvPr>
          <p:cNvSpPr/>
          <p:nvPr/>
        </p:nvSpPr>
        <p:spPr>
          <a:xfrm>
            <a:off x="1154430" y="3804385"/>
            <a:ext cx="4594860" cy="754380"/>
          </a:xfrm>
          <a:prstGeom prst="roundRect">
            <a:avLst>
              <a:gd name="adj" fmla="val 14545"/>
            </a:avLst>
          </a:prstGeom>
          <a:solidFill>
            <a:srgbClr val="E3F1EA"/>
          </a:solidFill>
          <a:ln/>
        </p:spPr>
      </p:sp>
      <p:sp>
        <p:nvSpPr>
          <p:cNvPr id="19" name="Text 5">
            <a:extLst>
              <a:ext uri="{FF2B5EF4-FFF2-40B4-BE49-F238E27FC236}">
                <a16:creationId xmlns:a16="http://schemas.microsoft.com/office/drawing/2014/main" id="{8B866600-7D51-BA94-6B83-1FFF7D8646FC}"/>
              </a:ext>
            </a:extLst>
          </p:cNvPr>
          <p:cNvSpPr/>
          <p:nvPr/>
        </p:nvSpPr>
        <p:spPr>
          <a:xfrm>
            <a:off x="1360170" y="3804385"/>
            <a:ext cx="418338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00" b="1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Perfil de clientes B2B</a:t>
            </a:r>
            <a:endParaRPr lang="en-US" sz="2100" dirty="0"/>
          </a:p>
        </p:txBody>
      </p:sp>
      <p:sp>
        <p:nvSpPr>
          <p:cNvPr id="22" name="Shape 6">
            <a:extLst>
              <a:ext uri="{FF2B5EF4-FFF2-40B4-BE49-F238E27FC236}">
                <a16:creationId xmlns:a16="http://schemas.microsoft.com/office/drawing/2014/main" id="{81E1E975-CFEB-8174-819F-F9AC1DA010D7}"/>
              </a:ext>
            </a:extLst>
          </p:cNvPr>
          <p:cNvSpPr/>
          <p:nvPr/>
        </p:nvSpPr>
        <p:spPr>
          <a:xfrm>
            <a:off x="1154430" y="4695925"/>
            <a:ext cx="4594860" cy="754380"/>
          </a:xfrm>
          <a:prstGeom prst="roundRect">
            <a:avLst>
              <a:gd name="adj" fmla="val 14545"/>
            </a:avLst>
          </a:prstGeom>
          <a:solidFill>
            <a:srgbClr val="F5E1DF"/>
          </a:solidFill>
          <a:ln/>
        </p:spPr>
      </p:sp>
      <p:sp>
        <p:nvSpPr>
          <p:cNvPr id="25" name="Text 7">
            <a:extLst>
              <a:ext uri="{FF2B5EF4-FFF2-40B4-BE49-F238E27FC236}">
                <a16:creationId xmlns:a16="http://schemas.microsoft.com/office/drawing/2014/main" id="{6641EF86-C493-9230-DCDC-2B110AB0BFDB}"/>
              </a:ext>
            </a:extLst>
          </p:cNvPr>
          <p:cNvSpPr/>
          <p:nvPr/>
        </p:nvSpPr>
        <p:spPr>
          <a:xfrm>
            <a:off x="1360170" y="4695925"/>
            <a:ext cx="418338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00" b="1" dirty="0">
                <a:solidFill>
                  <a:srgbClr val="B84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Perfil de clientes B2C</a:t>
            </a:r>
            <a:endParaRPr lang="en-US" sz="2100" dirty="0"/>
          </a:p>
        </p:txBody>
      </p:sp>
      <p:sp>
        <p:nvSpPr>
          <p:cNvPr id="29" name="Text 8">
            <a:extLst>
              <a:ext uri="{FF2B5EF4-FFF2-40B4-BE49-F238E27FC236}">
                <a16:creationId xmlns:a16="http://schemas.microsoft.com/office/drawing/2014/main" id="{B32639DF-1621-47AE-6AFC-B206C3A9D2F5}"/>
              </a:ext>
            </a:extLst>
          </p:cNvPr>
          <p:cNvSpPr/>
          <p:nvPr/>
        </p:nvSpPr>
        <p:spPr>
          <a:xfrm>
            <a:off x="1223010" y="5724625"/>
            <a:ext cx="445770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200" dirty="0">
                <a:solidFill>
                  <a:srgbClr val="0022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Cliente contribuinte aproveita o crédito; consumidor final não usa crédito tributário</a:t>
            </a:r>
            <a:endParaRPr lang="en-US" sz="2200" dirty="0">
              <a:solidFill>
                <a:srgbClr val="002261"/>
              </a:solidFill>
            </a:endParaRPr>
          </a:p>
        </p:txBody>
      </p:sp>
      <p:sp>
        <p:nvSpPr>
          <p:cNvPr id="32" name="Shape 9">
            <a:extLst>
              <a:ext uri="{FF2B5EF4-FFF2-40B4-BE49-F238E27FC236}">
                <a16:creationId xmlns:a16="http://schemas.microsoft.com/office/drawing/2014/main" id="{2651BD3E-DCC7-49D9-A123-CBC1E7AD5FE5}"/>
              </a:ext>
            </a:extLst>
          </p:cNvPr>
          <p:cNvSpPr/>
          <p:nvPr/>
        </p:nvSpPr>
        <p:spPr>
          <a:xfrm>
            <a:off x="6503670" y="1952725"/>
            <a:ext cx="5280660" cy="6240780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E2761">
                <a:alpha val="12000"/>
              </a:srgbClr>
            </a:outerShdw>
          </a:effectLst>
        </p:spPr>
      </p:sp>
      <p:sp>
        <p:nvSpPr>
          <p:cNvPr id="36" name="Shape 10">
            <a:extLst>
              <a:ext uri="{FF2B5EF4-FFF2-40B4-BE49-F238E27FC236}">
                <a16:creationId xmlns:a16="http://schemas.microsoft.com/office/drawing/2014/main" id="{C418C38E-D397-9BE4-0713-27D3943955A1}"/>
              </a:ext>
            </a:extLst>
          </p:cNvPr>
          <p:cNvSpPr/>
          <p:nvPr/>
        </p:nvSpPr>
        <p:spPr>
          <a:xfrm>
            <a:off x="8595360" y="2364205"/>
            <a:ext cx="1097280" cy="10972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40" name="Image 1" descr="icon_invoice_FFFFFF.png">
            <a:extLst>
              <a:ext uri="{FF2B5EF4-FFF2-40B4-BE49-F238E27FC236}">
                <a16:creationId xmlns:a16="http://schemas.microsoft.com/office/drawing/2014/main" id="{BE6CA243-09EA-3093-1D81-DF909565A8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4816" y="2583661"/>
            <a:ext cx="658368" cy="658368"/>
          </a:xfrm>
          <a:prstGeom prst="rect">
            <a:avLst/>
          </a:prstGeom>
        </p:spPr>
      </p:pic>
      <p:sp>
        <p:nvSpPr>
          <p:cNvPr id="42" name="Shape 11">
            <a:extLst>
              <a:ext uri="{FF2B5EF4-FFF2-40B4-BE49-F238E27FC236}">
                <a16:creationId xmlns:a16="http://schemas.microsoft.com/office/drawing/2014/main" id="{7A017564-0787-FBF8-0BB3-2C0DB51B2781}"/>
              </a:ext>
            </a:extLst>
          </p:cNvPr>
          <p:cNvSpPr/>
          <p:nvPr/>
        </p:nvSpPr>
        <p:spPr>
          <a:xfrm>
            <a:off x="6846570" y="3804385"/>
            <a:ext cx="4594860" cy="754380"/>
          </a:xfrm>
          <a:prstGeom prst="roundRect">
            <a:avLst>
              <a:gd name="adj" fmla="val 14545"/>
            </a:avLst>
          </a:prstGeom>
          <a:solidFill>
            <a:srgbClr val="E3F1EA"/>
          </a:solidFill>
          <a:ln/>
        </p:spPr>
      </p:sp>
      <p:sp>
        <p:nvSpPr>
          <p:cNvPr id="45" name="Text 12">
            <a:extLst>
              <a:ext uri="{FF2B5EF4-FFF2-40B4-BE49-F238E27FC236}">
                <a16:creationId xmlns:a16="http://schemas.microsoft.com/office/drawing/2014/main" id="{1611DC48-BAB7-C891-1CE4-AB7C28F75CAA}"/>
              </a:ext>
            </a:extLst>
          </p:cNvPr>
          <p:cNvSpPr/>
          <p:nvPr/>
        </p:nvSpPr>
        <p:spPr>
          <a:xfrm>
            <a:off x="7052310" y="3804385"/>
            <a:ext cx="418338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00" b="1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Alto volume de compras com nota</a:t>
            </a:r>
            <a:endParaRPr lang="en-US" sz="2100" dirty="0"/>
          </a:p>
        </p:txBody>
      </p:sp>
      <p:sp>
        <p:nvSpPr>
          <p:cNvPr id="47" name="Shape 13">
            <a:extLst>
              <a:ext uri="{FF2B5EF4-FFF2-40B4-BE49-F238E27FC236}">
                <a16:creationId xmlns:a16="http://schemas.microsoft.com/office/drawing/2014/main" id="{80EF5EC4-531C-F672-2DCC-57AA34ADBA58}"/>
              </a:ext>
            </a:extLst>
          </p:cNvPr>
          <p:cNvSpPr/>
          <p:nvPr/>
        </p:nvSpPr>
        <p:spPr>
          <a:xfrm>
            <a:off x="6846570" y="4695925"/>
            <a:ext cx="4594860" cy="754380"/>
          </a:xfrm>
          <a:prstGeom prst="roundRect">
            <a:avLst>
              <a:gd name="adj" fmla="val 14545"/>
            </a:avLst>
          </a:prstGeom>
          <a:solidFill>
            <a:srgbClr val="F5E1DF"/>
          </a:solidFill>
          <a:ln/>
        </p:spPr>
      </p:sp>
      <p:sp>
        <p:nvSpPr>
          <p:cNvPr id="49" name="Text 14">
            <a:extLst>
              <a:ext uri="{FF2B5EF4-FFF2-40B4-BE49-F238E27FC236}">
                <a16:creationId xmlns:a16="http://schemas.microsoft.com/office/drawing/2014/main" id="{FA850B80-079D-8B34-1898-4CF5D81ED259}"/>
              </a:ext>
            </a:extLst>
          </p:cNvPr>
          <p:cNvSpPr/>
          <p:nvPr/>
        </p:nvSpPr>
        <p:spPr>
          <a:xfrm>
            <a:off x="7052310" y="4695925"/>
            <a:ext cx="418338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00" b="1" dirty="0">
                <a:solidFill>
                  <a:srgbClr val="B84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Poucas compras, custo concentrado em folha</a:t>
            </a:r>
            <a:endParaRPr lang="en-US" sz="2100" dirty="0"/>
          </a:p>
        </p:txBody>
      </p:sp>
      <p:sp>
        <p:nvSpPr>
          <p:cNvPr id="51" name="Text 15">
            <a:extLst>
              <a:ext uri="{FF2B5EF4-FFF2-40B4-BE49-F238E27FC236}">
                <a16:creationId xmlns:a16="http://schemas.microsoft.com/office/drawing/2014/main" id="{3ABE0976-591A-27D4-FC1A-E8077D34B5EC}"/>
              </a:ext>
            </a:extLst>
          </p:cNvPr>
          <p:cNvSpPr/>
          <p:nvPr/>
        </p:nvSpPr>
        <p:spPr>
          <a:xfrm>
            <a:off x="6915150" y="5724625"/>
            <a:ext cx="445770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200" dirty="0">
                <a:solidFill>
                  <a:srgbClr val="0022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Crédito só existe sobre insumos e despesas — folha de pagamento não gera crédito</a:t>
            </a:r>
            <a:endParaRPr lang="en-US" sz="2200" dirty="0">
              <a:solidFill>
                <a:srgbClr val="002261"/>
              </a:solidFill>
            </a:endParaRPr>
          </a:p>
        </p:txBody>
      </p:sp>
      <p:sp>
        <p:nvSpPr>
          <p:cNvPr id="53" name="Shape 16">
            <a:extLst>
              <a:ext uri="{FF2B5EF4-FFF2-40B4-BE49-F238E27FC236}">
                <a16:creationId xmlns:a16="http://schemas.microsoft.com/office/drawing/2014/main" id="{958ED318-80CE-54E3-FBAC-A8492F0AF617}"/>
              </a:ext>
            </a:extLst>
          </p:cNvPr>
          <p:cNvSpPr/>
          <p:nvPr/>
        </p:nvSpPr>
        <p:spPr>
          <a:xfrm>
            <a:off x="12195810" y="1952725"/>
            <a:ext cx="5280660" cy="6240780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E2761">
                <a:alpha val="12000"/>
              </a:srgbClr>
            </a:outerShdw>
          </a:effectLst>
        </p:spPr>
      </p:sp>
      <p:sp>
        <p:nvSpPr>
          <p:cNvPr id="55" name="Shape 17">
            <a:extLst>
              <a:ext uri="{FF2B5EF4-FFF2-40B4-BE49-F238E27FC236}">
                <a16:creationId xmlns:a16="http://schemas.microsoft.com/office/drawing/2014/main" id="{DC06B74E-7661-E146-3B74-14908EC98860}"/>
              </a:ext>
            </a:extLst>
          </p:cNvPr>
          <p:cNvSpPr/>
          <p:nvPr/>
        </p:nvSpPr>
        <p:spPr>
          <a:xfrm>
            <a:off x="14287500" y="2364205"/>
            <a:ext cx="1097280" cy="10972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57" name="Image 2" descr="icon_coins_FFFFFF.png">
            <a:extLst>
              <a:ext uri="{FF2B5EF4-FFF2-40B4-BE49-F238E27FC236}">
                <a16:creationId xmlns:a16="http://schemas.microsoft.com/office/drawing/2014/main" id="{F1237D25-5B59-414C-3B83-6CF05E0D32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06956" y="2583661"/>
            <a:ext cx="658368" cy="658368"/>
          </a:xfrm>
          <a:prstGeom prst="rect">
            <a:avLst/>
          </a:prstGeom>
        </p:spPr>
      </p:pic>
      <p:sp>
        <p:nvSpPr>
          <p:cNvPr id="59" name="Shape 18">
            <a:extLst>
              <a:ext uri="{FF2B5EF4-FFF2-40B4-BE49-F238E27FC236}">
                <a16:creationId xmlns:a16="http://schemas.microsoft.com/office/drawing/2014/main" id="{D6BC5E5E-5F3C-4D8D-F660-8726D37DB083}"/>
              </a:ext>
            </a:extLst>
          </p:cNvPr>
          <p:cNvSpPr/>
          <p:nvPr/>
        </p:nvSpPr>
        <p:spPr>
          <a:xfrm>
            <a:off x="12538710" y="3804385"/>
            <a:ext cx="4594860" cy="754380"/>
          </a:xfrm>
          <a:prstGeom prst="roundRect">
            <a:avLst>
              <a:gd name="adj" fmla="val 14545"/>
            </a:avLst>
          </a:prstGeom>
          <a:solidFill>
            <a:srgbClr val="E3F1EA"/>
          </a:solidFill>
          <a:ln/>
        </p:spPr>
      </p:sp>
      <p:sp>
        <p:nvSpPr>
          <p:cNvPr id="61" name="Text 19">
            <a:extLst>
              <a:ext uri="{FF2B5EF4-FFF2-40B4-BE49-F238E27FC236}">
                <a16:creationId xmlns:a16="http://schemas.microsoft.com/office/drawing/2014/main" id="{BA683FE1-C604-293C-CB46-6D4261D04138}"/>
              </a:ext>
            </a:extLst>
          </p:cNvPr>
          <p:cNvSpPr/>
          <p:nvPr/>
        </p:nvSpPr>
        <p:spPr>
          <a:xfrm>
            <a:off x="12744450" y="3804385"/>
            <a:ext cx="418338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00" b="1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Fluxo de caixa estável</a:t>
            </a:r>
            <a:endParaRPr lang="en-US" sz="2100" dirty="0"/>
          </a:p>
        </p:txBody>
      </p:sp>
      <p:sp>
        <p:nvSpPr>
          <p:cNvPr id="63" name="Shape 20">
            <a:extLst>
              <a:ext uri="{FF2B5EF4-FFF2-40B4-BE49-F238E27FC236}">
                <a16:creationId xmlns:a16="http://schemas.microsoft.com/office/drawing/2014/main" id="{D9F99D8C-DD2F-308E-598F-FE2E97E754E7}"/>
              </a:ext>
            </a:extLst>
          </p:cNvPr>
          <p:cNvSpPr/>
          <p:nvPr/>
        </p:nvSpPr>
        <p:spPr>
          <a:xfrm>
            <a:off x="12538710" y="4695925"/>
            <a:ext cx="4594860" cy="754380"/>
          </a:xfrm>
          <a:prstGeom prst="roundRect">
            <a:avLst>
              <a:gd name="adj" fmla="val 14545"/>
            </a:avLst>
          </a:prstGeom>
          <a:solidFill>
            <a:srgbClr val="F5E1DF"/>
          </a:solidFill>
          <a:ln/>
        </p:spPr>
      </p:sp>
      <p:sp>
        <p:nvSpPr>
          <p:cNvPr id="65" name="Text 21">
            <a:extLst>
              <a:ext uri="{FF2B5EF4-FFF2-40B4-BE49-F238E27FC236}">
                <a16:creationId xmlns:a16="http://schemas.microsoft.com/office/drawing/2014/main" id="{180580EB-64F4-E6C1-5235-3923D2510486}"/>
              </a:ext>
            </a:extLst>
          </p:cNvPr>
          <p:cNvSpPr/>
          <p:nvPr/>
        </p:nvSpPr>
        <p:spPr>
          <a:xfrm>
            <a:off x="12744450" y="4695925"/>
            <a:ext cx="418338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00" b="1" dirty="0">
                <a:solidFill>
                  <a:srgbClr val="B84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Caixa apertado</a:t>
            </a:r>
            <a:endParaRPr lang="en-US" sz="2100" dirty="0"/>
          </a:p>
        </p:txBody>
      </p:sp>
      <p:sp>
        <p:nvSpPr>
          <p:cNvPr id="67" name="Text 22">
            <a:extLst>
              <a:ext uri="{FF2B5EF4-FFF2-40B4-BE49-F238E27FC236}">
                <a16:creationId xmlns:a16="http://schemas.microsoft.com/office/drawing/2014/main" id="{0F315618-946F-863C-9621-F9A12E351902}"/>
              </a:ext>
            </a:extLst>
          </p:cNvPr>
          <p:cNvSpPr/>
          <p:nvPr/>
        </p:nvSpPr>
        <p:spPr>
          <a:xfrm>
            <a:off x="12607290" y="5724625"/>
            <a:ext cx="445770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200" dirty="0">
                <a:solidFill>
                  <a:srgbClr val="0022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Regime regular pode exigir recolhimento mais imediato do que o DAS unificado</a:t>
            </a:r>
            <a:endParaRPr lang="en-US" sz="2200" dirty="0">
              <a:solidFill>
                <a:srgbClr val="0022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5612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0CAD911D-3215-E902-5CEA-4652940E3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>
            <a:extLst>
              <a:ext uri="{FF2B5EF4-FFF2-40B4-BE49-F238E27FC236}">
                <a16:creationId xmlns:a16="http://schemas.microsoft.com/office/drawing/2014/main" id="{8C58DA33-AAE6-AC93-2FC8-C4414668373A}"/>
              </a:ext>
            </a:extLst>
          </p:cNvPr>
          <p:cNvSpPr txBox="1"/>
          <p:nvPr/>
        </p:nvSpPr>
        <p:spPr>
          <a:xfrm>
            <a:off x="914400" y="352527"/>
            <a:ext cx="16459200" cy="71558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050" b="1">
                <a:solidFill>
                  <a:srgbClr val="002060"/>
                </a:solidFill>
                <a:latin typeface="Aptos"/>
              </a:rPr>
              <a:t>A decisão não é só tributária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1D71D929-4FF1-1773-42F7-BC4A3D871FC4}"/>
              </a:ext>
            </a:extLst>
          </p:cNvPr>
          <p:cNvSpPr/>
          <p:nvPr/>
        </p:nvSpPr>
        <p:spPr>
          <a:xfrm>
            <a:off x="914400" y="1340078"/>
            <a:ext cx="1577340" cy="82296"/>
          </a:xfrm>
          <a:prstGeom prst="rect">
            <a:avLst/>
          </a:prstGeom>
          <a:solidFill>
            <a:srgbClr val="DAA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3" name="Rounded Rectangle 4">
            <a:extLst>
              <a:ext uri="{FF2B5EF4-FFF2-40B4-BE49-F238E27FC236}">
                <a16:creationId xmlns:a16="http://schemas.microsoft.com/office/drawing/2014/main" id="{B82AB13D-649E-0BC6-0B84-E23A68C4CFB4}"/>
              </a:ext>
            </a:extLst>
          </p:cNvPr>
          <p:cNvSpPr/>
          <p:nvPr/>
        </p:nvSpPr>
        <p:spPr>
          <a:xfrm>
            <a:off x="982980" y="1730144"/>
            <a:ext cx="5760720" cy="850392"/>
          </a:xfrm>
          <a:prstGeom prst="roundRect">
            <a:avLst/>
          </a:prstGeom>
          <a:solidFill>
            <a:srgbClr val="13355B"/>
          </a:solidFill>
          <a:ln>
            <a:solidFill>
              <a:srgbClr val="30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53AC0017-B738-7931-B5AF-06F9B83CE17B}"/>
              </a:ext>
            </a:extLst>
          </p:cNvPr>
          <p:cNvSpPr txBox="1"/>
          <p:nvPr/>
        </p:nvSpPr>
        <p:spPr>
          <a:xfrm>
            <a:off x="1284731" y="1856717"/>
            <a:ext cx="5157216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600" b="1">
                <a:solidFill>
                  <a:srgbClr val="DAA63F"/>
                </a:solidFill>
                <a:latin typeface="Aptos"/>
              </a:rPr>
              <a:t>Variável</a:t>
            </a:r>
          </a:p>
        </p:txBody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F4C8CB36-372C-26E3-EFDB-7AF0C137C0C0}"/>
              </a:ext>
            </a:extLst>
          </p:cNvPr>
          <p:cNvSpPr txBox="1"/>
          <p:nvPr/>
        </p:nvSpPr>
        <p:spPr>
          <a:xfrm>
            <a:off x="1284731" y="2690264"/>
            <a:ext cx="5157216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endParaRPr sz="3200"/>
          </a:p>
        </p:txBody>
      </p:sp>
      <p:sp>
        <p:nvSpPr>
          <p:cNvPr id="24" name="Rounded Rectangle 8">
            <a:extLst>
              <a:ext uri="{FF2B5EF4-FFF2-40B4-BE49-F238E27FC236}">
                <a16:creationId xmlns:a16="http://schemas.microsoft.com/office/drawing/2014/main" id="{82A7E2A4-5BBA-0E99-91BE-84CDFDCE7871}"/>
              </a:ext>
            </a:extLst>
          </p:cNvPr>
          <p:cNvSpPr/>
          <p:nvPr/>
        </p:nvSpPr>
        <p:spPr>
          <a:xfrm>
            <a:off x="6864015" y="1730144"/>
            <a:ext cx="10972800" cy="850392"/>
          </a:xfrm>
          <a:prstGeom prst="roundRect">
            <a:avLst/>
          </a:prstGeom>
          <a:solidFill>
            <a:srgbClr val="13355B"/>
          </a:solidFill>
          <a:ln>
            <a:solidFill>
              <a:srgbClr val="30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7" name="TextBox 9">
            <a:extLst>
              <a:ext uri="{FF2B5EF4-FFF2-40B4-BE49-F238E27FC236}">
                <a16:creationId xmlns:a16="http://schemas.microsoft.com/office/drawing/2014/main" id="{DBDCD4BD-2E8F-7418-A4AF-58288555A0A2}"/>
              </a:ext>
            </a:extLst>
          </p:cNvPr>
          <p:cNvSpPr txBox="1"/>
          <p:nvPr/>
        </p:nvSpPr>
        <p:spPr>
          <a:xfrm>
            <a:off x="7165767" y="1856717"/>
            <a:ext cx="10369296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600" b="1">
                <a:solidFill>
                  <a:srgbClr val="DAA63F"/>
                </a:solidFill>
                <a:latin typeface="Aptos"/>
              </a:rPr>
              <a:t>Peso na análise</a:t>
            </a: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6E032F89-6A0F-55F2-8585-9B5F7B4B9519}"/>
              </a:ext>
            </a:extLst>
          </p:cNvPr>
          <p:cNvSpPr txBox="1"/>
          <p:nvPr/>
        </p:nvSpPr>
        <p:spPr>
          <a:xfrm>
            <a:off x="7165767" y="2690264"/>
            <a:ext cx="10369296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endParaRPr sz="3200"/>
          </a:p>
        </p:txBody>
      </p:sp>
      <p:sp>
        <p:nvSpPr>
          <p:cNvPr id="35" name="Rectangle 12">
            <a:extLst>
              <a:ext uri="{FF2B5EF4-FFF2-40B4-BE49-F238E27FC236}">
                <a16:creationId xmlns:a16="http://schemas.microsoft.com/office/drawing/2014/main" id="{EFB65A77-AE1E-42D1-7175-6BAA252C9CAE}"/>
              </a:ext>
            </a:extLst>
          </p:cNvPr>
          <p:cNvSpPr/>
          <p:nvPr/>
        </p:nvSpPr>
        <p:spPr>
          <a:xfrm>
            <a:off x="982980" y="2690264"/>
            <a:ext cx="16733520" cy="795528"/>
          </a:xfrm>
          <a:prstGeom prst="rect">
            <a:avLst/>
          </a:prstGeom>
          <a:solidFill>
            <a:srgbClr val="1026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8" name="TextBox 13">
            <a:extLst>
              <a:ext uri="{FF2B5EF4-FFF2-40B4-BE49-F238E27FC236}">
                <a16:creationId xmlns:a16="http://schemas.microsoft.com/office/drawing/2014/main" id="{7ED5EC40-189A-D530-E425-14D679A1EF43}"/>
              </a:ext>
            </a:extLst>
          </p:cNvPr>
          <p:cNvSpPr txBox="1"/>
          <p:nvPr/>
        </p:nvSpPr>
        <p:spPr>
          <a:xfrm>
            <a:off x="1188720" y="2827425"/>
            <a:ext cx="534924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F8F9FB"/>
                </a:solidFill>
                <a:latin typeface="Aptos"/>
              </a:rPr>
              <a:t>Perfil dos clientes</a:t>
            </a:r>
          </a:p>
        </p:txBody>
      </p:sp>
      <p:sp>
        <p:nvSpPr>
          <p:cNvPr id="41" name="TextBox 14">
            <a:extLst>
              <a:ext uri="{FF2B5EF4-FFF2-40B4-BE49-F238E27FC236}">
                <a16:creationId xmlns:a16="http://schemas.microsoft.com/office/drawing/2014/main" id="{886AC4DE-B8AB-A9E7-6091-772D406192CB}"/>
              </a:ext>
            </a:extLst>
          </p:cNvPr>
          <p:cNvSpPr txBox="1"/>
          <p:nvPr/>
        </p:nvSpPr>
        <p:spPr>
          <a:xfrm>
            <a:off x="7069755" y="2827425"/>
            <a:ext cx="1056132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>
                <a:solidFill>
                  <a:srgbClr val="F8F9FB"/>
                </a:solidFill>
                <a:latin typeface="Aptos"/>
              </a:rPr>
              <a:t>B2B × B2C</a:t>
            </a:r>
          </a:p>
        </p:txBody>
      </p:sp>
      <p:sp>
        <p:nvSpPr>
          <p:cNvPr id="44" name="Rectangle 15">
            <a:extLst>
              <a:ext uri="{FF2B5EF4-FFF2-40B4-BE49-F238E27FC236}">
                <a16:creationId xmlns:a16="http://schemas.microsoft.com/office/drawing/2014/main" id="{29C37F49-2E38-1A8A-D457-1504EDBB3888}"/>
              </a:ext>
            </a:extLst>
          </p:cNvPr>
          <p:cNvSpPr/>
          <p:nvPr/>
        </p:nvSpPr>
        <p:spPr>
          <a:xfrm>
            <a:off x="982980" y="3540656"/>
            <a:ext cx="16733520" cy="795528"/>
          </a:xfrm>
          <a:prstGeom prst="rect">
            <a:avLst/>
          </a:prstGeom>
          <a:solidFill>
            <a:srgbClr val="0C1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48" name="TextBox 16">
            <a:extLst>
              <a:ext uri="{FF2B5EF4-FFF2-40B4-BE49-F238E27FC236}">
                <a16:creationId xmlns:a16="http://schemas.microsoft.com/office/drawing/2014/main" id="{85D4A615-742F-830D-0D7B-38EB4F3DC888}"/>
              </a:ext>
            </a:extLst>
          </p:cNvPr>
          <p:cNvSpPr txBox="1"/>
          <p:nvPr/>
        </p:nvSpPr>
        <p:spPr>
          <a:xfrm>
            <a:off x="1188720" y="3677817"/>
            <a:ext cx="534924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F8F9FB"/>
                </a:solidFill>
                <a:latin typeface="Aptos"/>
              </a:rPr>
              <a:t>Créditos</a:t>
            </a:r>
          </a:p>
        </p:txBody>
      </p:sp>
      <p:sp>
        <p:nvSpPr>
          <p:cNvPr id="52" name="TextBox 17">
            <a:extLst>
              <a:ext uri="{FF2B5EF4-FFF2-40B4-BE49-F238E27FC236}">
                <a16:creationId xmlns:a16="http://schemas.microsoft.com/office/drawing/2014/main" id="{F0D5C163-1DF0-AE82-1573-4241F8555FE5}"/>
              </a:ext>
            </a:extLst>
          </p:cNvPr>
          <p:cNvSpPr txBox="1"/>
          <p:nvPr/>
        </p:nvSpPr>
        <p:spPr>
          <a:xfrm>
            <a:off x="7069755" y="3677817"/>
            <a:ext cx="1056132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>
                <a:solidFill>
                  <a:srgbClr val="F8F9FB"/>
                </a:solidFill>
                <a:latin typeface="Aptos"/>
              </a:rPr>
              <a:t>Volume e qualidade das aquisições</a:t>
            </a:r>
          </a:p>
        </p:txBody>
      </p:sp>
      <p:sp>
        <p:nvSpPr>
          <p:cNvPr id="56" name="Rectangle 18">
            <a:extLst>
              <a:ext uri="{FF2B5EF4-FFF2-40B4-BE49-F238E27FC236}">
                <a16:creationId xmlns:a16="http://schemas.microsoft.com/office/drawing/2014/main" id="{64AA6C15-7E96-0CB6-0E89-3F5B49E2FD42}"/>
              </a:ext>
            </a:extLst>
          </p:cNvPr>
          <p:cNvSpPr/>
          <p:nvPr/>
        </p:nvSpPr>
        <p:spPr>
          <a:xfrm>
            <a:off x="982980" y="4391047"/>
            <a:ext cx="16733520" cy="795528"/>
          </a:xfrm>
          <a:prstGeom prst="rect">
            <a:avLst/>
          </a:prstGeom>
          <a:solidFill>
            <a:srgbClr val="1026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60" name="TextBox 19">
            <a:extLst>
              <a:ext uri="{FF2B5EF4-FFF2-40B4-BE49-F238E27FC236}">
                <a16:creationId xmlns:a16="http://schemas.microsoft.com/office/drawing/2014/main" id="{4A322075-E4F7-CBB9-6DCB-838B2481656F}"/>
              </a:ext>
            </a:extLst>
          </p:cNvPr>
          <p:cNvSpPr txBox="1"/>
          <p:nvPr/>
        </p:nvSpPr>
        <p:spPr>
          <a:xfrm>
            <a:off x="1188720" y="4528209"/>
            <a:ext cx="534924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F8F9FB"/>
                </a:solidFill>
                <a:latin typeface="Aptos"/>
              </a:rPr>
              <a:t>Margem</a:t>
            </a:r>
          </a:p>
        </p:txBody>
      </p:sp>
      <p:sp>
        <p:nvSpPr>
          <p:cNvPr id="64" name="TextBox 20">
            <a:extLst>
              <a:ext uri="{FF2B5EF4-FFF2-40B4-BE49-F238E27FC236}">
                <a16:creationId xmlns:a16="http://schemas.microsoft.com/office/drawing/2014/main" id="{86B10A9E-19D5-6049-DBC6-CCD6E2021D19}"/>
              </a:ext>
            </a:extLst>
          </p:cNvPr>
          <p:cNvSpPr txBox="1"/>
          <p:nvPr/>
        </p:nvSpPr>
        <p:spPr>
          <a:xfrm>
            <a:off x="7069755" y="4528209"/>
            <a:ext cx="1056132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>
                <a:solidFill>
                  <a:srgbClr val="F8F9FB"/>
                </a:solidFill>
                <a:latin typeface="Aptos"/>
              </a:rPr>
              <a:t>Capacidade de absorver mudanças</a:t>
            </a:r>
          </a:p>
        </p:txBody>
      </p:sp>
      <p:sp>
        <p:nvSpPr>
          <p:cNvPr id="68" name="Rectangle 21">
            <a:extLst>
              <a:ext uri="{FF2B5EF4-FFF2-40B4-BE49-F238E27FC236}">
                <a16:creationId xmlns:a16="http://schemas.microsoft.com/office/drawing/2014/main" id="{5E8554BF-D69A-C02C-E5A8-12C02570F1B0}"/>
              </a:ext>
            </a:extLst>
          </p:cNvPr>
          <p:cNvSpPr/>
          <p:nvPr/>
        </p:nvSpPr>
        <p:spPr>
          <a:xfrm>
            <a:off x="982980" y="5241440"/>
            <a:ext cx="16733520" cy="795528"/>
          </a:xfrm>
          <a:prstGeom prst="rect">
            <a:avLst/>
          </a:prstGeom>
          <a:solidFill>
            <a:srgbClr val="0C1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70" name="TextBox 22">
            <a:extLst>
              <a:ext uri="{FF2B5EF4-FFF2-40B4-BE49-F238E27FC236}">
                <a16:creationId xmlns:a16="http://schemas.microsoft.com/office/drawing/2014/main" id="{E272200D-1E40-E74E-5649-DAECA1093C11}"/>
              </a:ext>
            </a:extLst>
          </p:cNvPr>
          <p:cNvSpPr txBox="1"/>
          <p:nvPr/>
        </p:nvSpPr>
        <p:spPr>
          <a:xfrm>
            <a:off x="1188720" y="5378599"/>
            <a:ext cx="534924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F8F9FB"/>
                </a:solidFill>
                <a:latin typeface="Aptos"/>
              </a:rPr>
              <a:t>Preço</a:t>
            </a:r>
          </a:p>
        </p:txBody>
      </p:sp>
      <p:sp>
        <p:nvSpPr>
          <p:cNvPr id="72" name="TextBox 23">
            <a:extLst>
              <a:ext uri="{FF2B5EF4-FFF2-40B4-BE49-F238E27FC236}">
                <a16:creationId xmlns:a16="http://schemas.microsoft.com/office/drawing/2014/main" id="{31766F0D-3804-B06A-A719-E0483583F02B}"/>
              </a:ext>
            </a:extLst>
          </p:cNvPr>
          <p:cNvSpPr txBox="1"/>
          <p:nvPr/>
        </p:nvSpPr>
        <p:spPr>
          <a:xfrm>
            <a:off x="7069755" y="5378599"/>
            <a:ext cx="1056132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>
                <a:solidFill>
                  <a:srgbClr val="F8F9FB"/>
                </a:solidFill>
                <a:latin typeface="Aptos"/>
              </a:rPr>
              <a:t>Repasse e competitividade</a:t>
            </a:r>
          </a:p>
        </p:txBody>
      </p:sp>
      <p:sp>
        <p:nvSpPr>
          <p:cNvPr id="74" name="Rectangle 24">
            <a:extLst>
              <a:ext uri="{FF2B5EF4-FFF2-40B4-BE49-F238E27FC236}">
                <a16:creationId xmlns:a16="http://schemas.microsoft.com/office/drawing/2014/main" id="{AD144E1F-B8DD-2E1E-E52F-3275EA39F3E9}"/>
              </a:ext>
            </a:extLst>
          </p:cNvPr>
          <p:cNvSpPr/>
          <p:nvPr/>
        </p:nvSpPr>
        <p:spPr>
          <a:xfrm>
            <a:off x="982980" y="6091832"/>
            <a:ext cx="16733520" cy="795528"/>
          </a:xfrm>
          <a:prstGeom prst="rect">
            <a:avLst/>
          </a:prstGeom>
          <a:solidFill>
            <a:srgbClr val="1026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76" name="TextBox 25">
            <a:extLst>
              <a:ext uri="{FF2B5EF4-FFF2-40B4-BE49-F238E27FC236}">
                <a16:creationId xmlns:a16="http://schemas.microsoft.com/office/drawing/2014/main" id="{C292CA5B-B6AB-C452-2FAF-5309D3D7C626}"/>
              </a:ext>
            </a:extLst>
          </p:cNvPr>
          <p:cNvSpPr txBox="1"/>
          <p:nvPr/>
        </p:nvSpPr>
        <p:spPr>
          <a:xfrm>
            <a:off x="1188720" y="6228993"/>
            <a:ext cx="534924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F8F9FB"/>
                </a:solidFill>
                <a:latin typeface="Aptos"/>
              </a:rPr>
              <a:t>Cadeia</a:t>
            </a:r>
          </a:p>
        </p:txBody>
      </p:sp>
      <p:sp>
        <p:nvSpPr>
          <p:cNvPr id="78" name="TextBox 26">
            <a:extLst>
              <a:ext uri="{FF2B5EF4-FFF2-40B4-BE49-F238E27FC236}">
                <a16:creationId xmlns:a16="http://schemas.microsoft.com/office/drawing/2014/main" id="{9E29D018-91D7-A6D5-05F1-A352EAEDF856}"/>
              </a:ext>
            </a:extLst>
          </p:cNvPr>
          <p:cNvSpPr txBox="1"/>
          <p:nvPr/>
        </p:nvSpPr>
        <p:spPr>
          <a:xfrm>
            <a:off x="7069755" y="6228993"/>
            <a:ext cx="1056132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>
                <a:solidFill>
                  <a:srgbClr val="F8F9FB"/>
                </a:solidFill>
                <a:latin typeface="Aptos"/>
              </a:rPr>
              <a:t>Fornecedor → empresa → cliente</a:t>
            </a:r>
          </a:p>
        </p:txBody>
      </p:sp>
      <p:sp>
        <p:nvSpPr>
          <p:cNvPr id="80" name="Rectangle 27">
            <a:extLst>
              <a:ext uri="{FF2B5EF4-FFF2-40B4-BE49-F238E27FC236}">
                <a16:creationId xmlns:a16="http://schemas.microsoft.com/office/drawing/2014/main" id="{838826AB-915C-8196-E65E-2F6E63FB84E7}"/>
              </a:ext>
            </a:extLst>
          </p:cNvPr>
          <p:cNvSpPr/>
          <p:nvPr/>
        </p:nvSpPr>
        <p:spPr>
          <a:xfrm>
            <a:off x="982980" y="6942224"/>
            <a:ext cx="16733520" cy="795528"/>
          </a:xfrm>
          <a:prstGeom prst="rect">
            <a:avLst/>
          </a:prstGeom>
          <a:solidFill>
            <a:srgbClr val="0C1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82" name="TextBox 28">
            <a:extLst>
              <a:ext uri="{FF2B5EF4-FFF2-40B4-BE49-F238E27FC236}">
                <a16:creationId xmlns:a16="http://schemas.microsoft.com/office/drawing/2014/main" id="{6106E458-0103-B2E9-87AC-8CE01A99A462}"/>
              </a:ext>
            </a:extLst>
          </p:cNvPr>
          <p:cNvSpPr txBox="1"/>
          <p:nvPr/>
        </p:nvSpPr>
        <p:spPr>
          <a:xfrm>
            <a:off x="1188720" y="7079385"/>
            <a:ext cx="534924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F8F9FB"/>
                </a:solidFill>
                <a:latin typeface="Aptos"/>
              </a:rPr>
              <a:t>ERP / cadastro</a:t>
            </a:r>
          </a:p>
        </p:txBody>
      </p:sp>
      <p:sp>
        <p:nvSpPr>
          <p:cNvPr id="84" name="TextBox 29">
            <a:extLst>
              <a:ext uri="{FF2B5EF4-FFF2-40B4-BE49-F238E27FC236}">
                <a16:creationId xmlns:a16="http://schemas.microsoft.com/office/drawing/2014/main" id="{31E5BD74-153D-A586-76FF-15375AAAB18D}"/>
              </a:ext>
            </a:extLst>
          </p:cNvPr>
          <p:cNvSpPr txBox="1"/>
          <p:nvPr/>
        </p:nvSpPr>
        <p:spPr>
          <a:xfrm>
            <a:off x="7069755" y="7079385"/>
            <a:ext cx="1056132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>
                <a:solidFill>
                  <a:srgbClr val="F8F9FB"/>
                </a:solidFill>
                <a:latin typeface="Aptos"/>
              </a:rPr>
              <a:t>Capacidade operacional</a:t>
            </a:r>
          </a:p>
        </p:txBody>
      </p:sp>
      <p:sp>
        <p:nvSpPr>
          <p:cNvPr id="86" name="Rectangle 30">
            <a:extLst>
              <a:ext uri="{FF2B5EF4-FFF2-40B4-BE49-F238E27FC236}">
                <a16:creationId xmlns:a16="http://schemas.microsoft.com/office/drawing/2014/main" id="{0895EA18-8163-CF4E-8C65-6C6EFC35F959}"/>
              </a:ext>
            </a:extLst>
          </p:cNvPr>
          <p:cNvSpPr/>
          <p:nvPr/>
        </p:nvSpPr>
        <p:spPr>
          <a:xfrm>
            <a:off x="982980" y="7792615"/>
            <a:ext cx="16733520" cy="795528"/>
          </a:xfrm>
          <a:prstGeom prst="rect">
            <a:avLst/>
          </a:prstGeom>
          <a:solidFill>
            <a:srgbClr val="1026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88" name="TextBox 31">
            <a:extLst>
              <a:ext uri="{FF2B5EF4-FFF2-40B4-BE49-F238E27FC236}">
                <a16:creationId xmlns:a16="http://schemas.microsoft.com/office/drawing/2014/main" id="{C5DA247B-41B9-B8B0-74CE-25D31A879655}"/>
              </a:ext>
            </a:extLst>
          </p:cNvPr>
          <p:cNvSpPr txBox="1"/>
          <p:nvPr/>
        </p:nvSpPr>
        <p:spPr>
          <a:xfrm>
            <a:off x="1188720" y="7929775"/>
            <a:ext cx="534924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F8F9FB"/>
                </a:solidFill>
                <a:latin typeface="Aptos"/>
              </a:rPr>
              <a:t>Compliance</a:t>
            </a:r>
          </a:p>
        </p:txBody>
      </p:sp>
      <p:sp>
        <p:nvSpPr>
          <p:cNvPr id="90" name="TextBox 32">
            <a:extLst>
              <a:ext uri="{FF2B5EF4-FFF2-40B4-BE49-F238E27FC236}">
                <a16:creationId xmlns:a16="http://schemas.microsoft.com/office/drawing/2014/main" id="{921EB9DA-7E4F-3F79-0D58-9816D69F2982}"/>
              </a:ext>
            </a:extLst>
          </p:cNvPr>
          <p:cNvSpPr txBox="1"/>
          <p:nvPr/>
        </p:nvSpPr>
        <p:spPr>
          <a:xfrm>
            <a:off x="7069755" y="7929775"/>
            <a:ext cx="1056132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>
                <a:solidFill>
                  <a:srgbClr val="F8F9FB"/>
                </a:solidFill>
                <a:latin typeface="Aptos"/>
              </a:rPr>
              <a:t>Novas obrigações e documentos</a:t>
            </a:r>
          </a:p>
        </p:txBody>
      </p:sp>
    </p:spTree>
    <p:extLst>
      <p:ext uri="{BB962C8B-B14F-4D97-AF65-F5344CB8AC3E}">
        <p14:creationId xmlns:p14="http://schemas.microsoft.com/office/powerpoint/2010/main" val="14395162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677ED4E3-EC2F-0752-0C41-96416399B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>
            <a:extLst>
              <a:ext uri="{FF2B5EF4-FFF2-40B4-BE49-F238E27FC236}">
                <a16:creationId xmlns:a16="http://schemas.microsoft.com/office/drawing/2014/main" id="{9973FD3B-3BAE-1913-E1BC-97C79E028CE8}"/>
              </a:ext>
            </a:extLst>
          </p:cNvPr>
          <p:cNvSpPr txBox="1"/>
          <p:nvPr/>
        </p:nvSpPr>
        <p:spPr>
          <a:xfrm>
            <a:off x="891540" y="617221"/>
            <a:ext cx="16459200" cy="71558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pt-BR" sz="4050" b="1">
                <a:solidFill>
                  <a:srgbClr val="002060"/>
                </a:solidFill>
                <a:latin typeface="Aptos"/>
              </a:rPr>
              <a:t>CENÁRIO </a:t>
            </a:r>
            <a:r>
              <a:rPr sz="4050" b="1">
                <a:solidFill>
                  <a:srgbClr val="002060"/>
                </a:solidFill>
                <a:latin typeface="Aptos"/>
              </a:rPr>
              <a:t>01 — Comércio B2B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05676162-4B18-15F2-7F7C-5F58770F8803}"/>
              </a:ext>
            </a:extLst>
          </p:cNvPr>
          <p:cNvSpPr/>
          <p:nvPr/>
        </p:nvSpPr>
        <p:spPr>
          <a:xfrm>
            <a:off x="891540" y="1604772"/>
            <a:ext cx="1577340" cy="82296"/>
          </a:xfrm>
          <a:prstGeom prst="rect">
            <a:avLst/>
          </a:prstGeom>
          <a:solidFill>
            <a:srgbClr val="DAA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FEB9238F-3894-2471-7E94-E3EFCA10CA34}"/>
              </a:ext>
            </a:extLst>
          </p:cNvPr>
          <p:cNvSpPr/>
          <p:nvPr/>
        </p:nvSpPr>
        <p:spPr>
          <a:xfrm>
            <a:off x="960120" y="2331720"/>
            <a:ext cx="5486400" cy="4389120"/>
          </a:xfrm>
          <a:prstGeom prst="roundRect">
            <a:avLst/>
          </a:prstGeom>
          <a:solidFill>
            <a:srgbClr val="13355B"/>
          </a:solidFill>
          <a:ln>
            <a:solidFill>
              <a:srgbClr val="30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76E9E408-E150-1A6A-8CC8-71BBF2AD48B0}"/>
              </a:ext>
            </a:extLst>
          </p:cNvPr>
          <p:cNvSpPr txBox="1"/>
          <p:nvPr/>
        </p:nvSpPr>
        <p:spPr>
          <a:xfrm>
            <a:off x="1261871" y="2578608"/>
            <a:ext cx="4882896" cy="4847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550" b="1">
                <a:solidFill>
                  <a:srgbClr val="DAA63F"/>
                </a:solidFill>
                <a:latin typeface="Aptos"/>
              </a:rPr>
              <a:t>COMERCIAL </a:t>
            </a:r>
            <a:r>
              <a:rPr lang="pt-BR" sz="2550" b="1">
                <a:solidFill>
                  <a:srgbClr val="DAA63F"/>
                </a:solidFill>
                <a:latin typeface="Aptos"/>
              </a:rPr>
              <a:t>ABC</a:t>
            </a:r>
            <a:endParaRPr sz="2550" b="1">
              <a:solidFill>
                <a:srgbClr val="DAA63F"/>
              </a:solidFill>
              <a:latin typeface="Aptos"/>
            </a:endParaRPr>
          </a:p>
        </p:txBody>
      </p:sp>
      <p:sp>
        <p:nvSpPr>
          <p:cNvPr id="19" name="TextBox 6">
            <a:extLst>
              <a:ext uri="{FF2B5EF4-FFF2-40B4-BE49-F238E27FC236}">
                <a16:creationId xmlns:a16="http://schemas.microsoft.com/office/drawing/2014/main" id="{5A09B462-7CA9-20E9-95E8-864AEF68CDCF}"/>
              </a:ext>
            </a:extLst>
          </p:cNvPr>
          <p:cNvSpPr txBox="1"/>
          <p:nvPr/>
        </p:nvSpPr>
        <p:spPr>
          <a:xfrm>
            <a:off x="1261871" y="3291840"/>
            <a:ext cx="4882896" cy="26155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2800">
                <a:solidFill>
                  <a:srgbClr val="F8F9FB"/>
                </a:solidFill>
                <a:latin typeface="Aptos"/>
              </a:rPr>
              <a:t>Materiais elétricos
RBT12: R$ 2,4 mi
Faturamento: R$ 200 mil/mês
Compras: R$ 150 mil/mês</a:t>
            </a:r>
          </a:p>
        </p:txBody>
      </p:sp>
      <p:sp>
        <p:nvSpPr>
          <p:cNvPr id="22" name="Rounded Rectangle 7">
            <a:extLst>
              <a:ext uri="{FF2B5EF4-FFF2-40B4-BE49-F238E27FC236}">
                <a16:creationId xmlns:a16="http://schemas.microsoft.com/office/drawing/2014/main" id="{6E03A6E0-124B-C087-034E-4617DB6E5E67}"/>
              </a:ext>
            </a:extLst>
          </p:cNvPr>
          <p:cNvSpPr/>
          <p:nvPr/>
        </p:nvSpPr>
        <p:spPr>
          <a:xfrm>
            <a:off x="6789420" y="2331720"/>
            <a:ext cx="4800600" cy="4389120"/>
          </a:xfrm>
          <a:prstGeom prst="roundRect">
            <a:avLst/>
          </a:prstGeom>
          <a:solidFill>
            <a:srgbClr val="13355B"/>
          </a:solidFill>
          <a:ln>
            <a:solidFill>
              <a:srgbClr val="30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5" name="TextBox 8">
            <a:extLst>
              <a:ext uri="{FF2B5EF4-FFF2-40B4-BE49-F238E27FC236}">
                <a16:creationId xmlns:a16="http://schemas.microsoft.com/office/drawing/2014/main" id="{2221348F-92CB-5020-3605-181D976519F3}"/>
              </a:ext>
            </a:extLst>
          </p:cNvPr>
          <p:cNvSpPr txBox="1"/>
          <p:nvPr/>
        </p:nvSpPr>
        <p:spPr>
          <a:xfrm>
            <a:off x="7091172" y="2578608"/>
            <a:ext cx="4197096" cy="4847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550" b="1">
                <a:solidFill>
                  <a:srgbClr val="DAA63F"/>
                </a:solidFill>
                <a:latin typeface="Aptos"/>
              </a:rPr>
              <a:t>PERFIL</a:t>
            </a:r>
          </a:p>
        </p:txBody>
      </p:sp>
      <p:sp>
        <p:nvSpPr>
          <p:cNvPr id="28" name="TextBox 9">
            <a:extLst>
              <a:ext uri="{FF2B5EF4-FFF2-40B4-BE49-F238E27FC236}">
                <a16:creationId xmlns:a16="http://schemas.microsoft.com/office/drawing/2014/main" id="{2329AB4A-F47D-810F-E3F3-F97E9ED744C4}"/>
              </a:ext>
            </a:extLst>
          </p:cNvPr>
          <p:cNvSpPr txBox="1"/>
          <p:nvPr/>
        </p:nvSpPr>
        <p:spPr>
          <a:xfrm>
            <a:off x="7091172" y="3291841"/>
            <a:ext cx="4197096" cy="196919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2800">
                <a:solidFill>
                  <a:srgbClr val="F8F9FB"/>
                </a:solidFill>
                <a:latin typeface="Aptos"/>
              </a:rPr>
              <a:t>80% dos clientes são PJ
20% PF
Margem bruta: 25%</a:t>
            </a:r>
          </a:p>
        </p:txBody>
      </p:sp>
      <p:sp>
        <p:nvSpPr>
          <p:cNvPr id="31" name="Rounded Rectangle 10">
            <a:extLst>
              <a:ext uri="{FF2B5EF4-FFF2-40B4-BE49-F238E27FC236}">
                <a16:creationId xmlns:a16="http://schemas.microsoft.com/office/drawing/2014/main" id="{70244FD2-6B71-2777-AA27-2B5C89FE269C}"/>
              </a:ext>
            </a:extLst>
          </p:cNvPr>
          <p:cNvSpPr/>
          <p:nvPr/>
        </p:nvSpPr>
        <p:spPr>
          <a:xfrm>
            <a:off x="11932919" y="2331720"/>
            <a:ext cx="5349240" cy="4389120"/>
          </a:xfrm>
          <a:prstGeom prst="roundRect">
            <a:avLst/>
          </a:prstGeom>
          <a:solidFill>
            <a:srgbClr val="13355B"/>
          </a:solidFill>
          <a:ln>
            <a:solidFill>
              <a:srgbClr val="30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34" name="TextBox 11">
            <a:extLst>
              <a:ext uri="{FF2B5EF4-FFF2-40B4-BE49-F238E27FC236}">
                <a16:creationId xmlns:a16="http://schemas.microsoft.com/office/drawing/2014/main" id="{18142223-059E-8879-4908-8B237CD45F86}"/>
              </a:ext>
            </a:extLst>
          </p:cNvPr>
          <p:cNvSpPr txBox="1"/>
          <p:nvPr/>
        </p:nvSpPr>
        <p:spPr>
          <a:xfrm>
            <a:off x="12234672" y="2578608"/>
            <a:ext cx="4745736" cy="4847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550" b="1">
                <a:solidFill>
                  <a:srgbClr val="DAA63F"/>
                </a:solidFill>
                <a:latin typeface="Aptos"/>
              </a:rPr>
              <a:t>DESAFIO</a:t>
            </a:r>
          </a:p>
        </p:txBody>
      </p:sp>
      <p:sp>
        <p:nvSpPr>
          <p:cNvPr id="37" name="TextBox 12">
            <a:extLst>
              <a:ext uri="{FF2B5EF4-FFF2-40B4-BE49-F238E27FC236}">
                <a16:creationId xmlns:a16="http://schemas.microsoft.com/office/drawing/2014/main" id="{2EA4B1E5-EB36-E6C2-FF14-E6D295DD83DC}"/>
              </a:ext>
            </a:extLst>
          </p:cNvPr>
          <p:cNvSpPr txBox="1"/>
          <p:nvPr/>
        </p:nvSpPr>
        <p:spPr>
          <a:xfrm>
            <a:off x="12234672" y="3291841"/>
            <a:ext cx="4745736" cy="32618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2800">
                <a:solidFill>
                  <a:srgbClr val="F8F9FB"/>
                </a:solidFill>
                <a:latin typeface="Aptos"/>
              </a:rPr>
              <a:t>Continuar no Simples ou avaliar IBS/CBS no regime regular?
O cliente B2B valoriza crédito?</a:t>
            </a:r>
          </a:p>
        </p:txBody>
      </p:sp>
      <p:sp>
        <p:nvSpPr>
          <p:cNvPr id="40" name="TextBox 13">
            <a:extLst>
              <a:ext uri="{FF2B5EF4-FFF2-40B4-BE49-F238E27FC236}">
                <a16:creationId xmlns:a16="http://schemas.microsoft.com/office/drawing/2014/main" id="{A9E1095E-4A6F-6098-7E00-3511BBC43DC7}"/>
              </a:ext>
            </a:extLst>
          </p:cNvPr>
          <p:cNvSpPr txBox="1"/>
          <p:nvPr/>
        </p:nvSpPr>
        <p:spPr>
          <a:xfrm>
            <a:off x="1234440" y="7475220"/>
            <a:ext cx="15636240" cy="507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pt-BR" sz="2700" b="1">
                <a:solidFill>
                  <a:srgbClr val="002060"/>
                </a:solidFill>
                <a:latin typeface="Aptos"/>
              </a:rPr>
              <a:t>O</a:t>
            </a:r>
            <a:r>
              <a:rPr sz="2700" b="1">
                <a:solidFill>
                  <a:srgbClr val="002060"/>
                </a:solidFill>
                <a:latin typeface="Aptos"/>
              </a:rPr>
              <a:t> preço menor do fornecedor é necessariamente o menor custo para o cliente?</a:t>
            </a:r>
          </a:p>
        </p:txBody>
      </p:sp>
    </p:spTree>
    <p:extLst>
      <p:ext uri="{BB962C8B-B14F-4D97-AF65-F5344CB8AC3E}">
        <p14:creationId xmlns:p14="http://schemas.microsoft.com/office/powerpoint/2010/main" val="40727499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D343F12A-0979-3716-0058-DE21BA240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5AC95CF-F17B-AD76-9121-5DB92781AABF}"/>
              </a:ext>
            </a:extLst>
          </p:cNvPr>
          <p:cNvSpPr txBox="1"/>
          <p:nvPr/>
        </p:nvSpPr>
        <p:spPr>
          <a:xfrm>
            <a:off x="891540" y="617221"/>
            <a:ext cx="16459200" cy="71558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pt-BR" sz="4050" b="1">
                <a:solidFill>
                  <a:srgbClr val="002060"/>
                </a:solidFill>
                <a:latin typeface="Aptos"/>
              </a:rPr>
              <a:t>CENÁRIO </a:t>
            </a:r>
            <a:r>
              <a:rPr sz="4050" b="1">
                <a:solidFill>
                  <a:srgbClr val="002060"/>
                </a:solidFill>
                <a:latin typeface="Aptos"/>
              </a:rPr>
              <a:t>02 — Comércio B2C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07B2EA0-EAC8-B7FD-87CC-394E9583FBA5}"/>
              </a:ext>
            </a:extLst>
          </p:cNvPr>
          <p:cNvSpPr/>
          <p:nvPr/>
        </p:nvSpPr>
        <p:spPr>
          <a:xfrm>
            <a:off x="891540" y="1604772"/>
            <a:ext cx="1577340" cy="82296"/>
          </a:xfrm>
          <a:prstGeom prst="rect">
            <a:avLst/>
          </a:prstGeom>
          <a:solidFill>
            <a:srgbClr val="DAA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8" name="Rounded Rectangle 4">
            <a:extLst>
              <a:ext uri="{FF2B5EF4-FFF2-40B4-BE49-F238E27FC236}">
                <a16:creationId xmlns:a16="http://schemas.microsoft.com/office/drawing/2014/main" id="{7D15C96C-D61E-84AF-00EA-680C263ACDC2}"/>
              </a:ext>
            </a:extLst>
          </p:cNvPr>
          <p:cNvSpPr/>
          <p:nvPr/>
        </p:nvSpPr>
        <p:spPr>
          <a:xfrm>
            <a:off x="960120" y="2400300"/>
            <a:ext cx="5486400" cy="3703320"/>
          </a:xfrm>
          <a:prstGeom prst="roundRect">
            <a:avLst/>
          </a:prstGeom>
          <a:solidFill>
            <a:srgbClr val="13355B"/>
          </a:solidFill>
          <a:ln>
            <a:solidFill>
              <a:srgbClr val="30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FE136A7C-4BC4-C859-E920-D33F86A5C437}"/>
              </a:ext>
            </a:extLst>
          </p:cNvPr>
          <p:cNvSpPr txBox="1"/>
          <p:nvPr/>
        </p:nvSpPr>
        <p:spPr>
          <a:xfrm>
            <a:off x="1261871" y="2647188"/>
            <a:ext cx="4882896" cy="62440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2550" b="1">
                <a:solidFill>
                  <a:srgbClr val="DAA63F"/>
                </a:solidFill>
                <a:latin typeface="Aptos"/>
              </a:rPr>
              <a:t>VAREJISTA </a:t>
            </a:r>
            <a:r>
              <a:rPr lang="pt-BR" sz="2550" b="1">
                <a:solidFill>
                  <a:srgbClr val="DAA63F"/>
                </a:solidFill>
                <a:latin typeface="Aptos"/>
              </a:rPr>
              <a:t>123</a:t>
            </a:r>
            <a:endParaRPr sz="2550" b="1">
              <a:solidFill>
                <a:srgbClr val="DAA63F"/>
              </a:solidFill>
              <a:latin typeface="Aptos"/>
            </a:endParaRPr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1B2593C5-BA09-850F-E13E-E3DB31FBF7E4}"/>
              </a:ext>
            </a:extLst>
          </p:cNvPr>
          <p:cNvSpPr txBox="1"/>
          <p:nvPr/>
        </p:nvSpPr>
        <p:spPr>
          <a:xfrm>
            <a:off x="1261871" y="3360421"/>
            <a:ext cx="4882896" cy="196919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2800">
                <a:solidFill>
                  <a:srgbClr val="F8F9FB"/>
                </a:solidFill>
                <a:latin typeface="Aptos"/>
              </a:rPr>
              <a:t>RBT12: R$ 1,8 mi
Faturamento: R$ 150 mil/mês
Margem média: 45%</a:t>
            </a:r>
          </a:p>
        </p:txBody>
      </p:sp>
      <p:sp>
        <p:nvSpPr>
          <p:cNvPr id="17" name="Rounded Rectangle 7">
            <a:extLst>
              <a:ext uri="{FF2B5EF4-FFF2-40B4-BE49-F238E27FC236}">
                <a16:creationId xmlns:a16="http://schemas.microsoft.com/office/drawing/2014/main" id="{DFBBE280-587E-C53B-6C64-C290EC16F4DF}"/>
              </a:ext>
            </a:extLst>
          </p:cNvPr>
          <p:cNvSpPr/>
          <p:nvPr/>
        </p:nvSpPr>
        <p:spPr>
          <a:xfrm>
            <a:off x="6789420" y="2400300"/>
            <a:ext cx="4800600" cy="3703320"/>
          </a:xfrm>
          <a:prstGeom prst="roundRect">
            <a:avLst/>
          </a:prstGeom>
          <a:solidFill>
            <a:srgbClr val="13355B"/>
          </a:solidFill>
          <a:ln>
            <a:solidFill>
              <a:srgbClr val="30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0" name="TextBox 8">
            <a:extLst>
              <a:ext uri="{FF2B5EF4-FFF2-40B4-BE49-F238E27FC236}">
                <a16:creationId xmlns:a16="http://schemas.microsoft.com/office/drawing/2014/main" id="{E971DAC4-0C51-40C7-0122-01E8A1B3A2F3}"/>
              </a:ext>
            </a:extLst>
          </p:cNvPr>
          <p:cNvSpPr txBox="1"/>
          <p:nvPr/>
        </p:nvSpPr>
        <p:spPr>
          <a:xfrm>
            <a:off x="7091172" y="2647188"/>
            <a:ext cx="4197096" cy="62440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2550" b="1">
                <a:solidFill>
                  <a:srgbClr val="DAA63F"/>
                </a:solidFill>
                <a:latin typeface="Aptos"/>
              </a:rPr>
              <a:t>CLIENTES</a:t>
            </a:r>
          </a:p>
        </p:txBody>
      </p:sp>
      <p:sp>
        <p:nvSpPr>
          <p:cNvPr id="23" name="TextBox 9">
            <a:extLst>
              <a:ext uri="{FF2B5EF4-FFF2-40B4-BE49-F238E27FC236}">
                <a16:creationId xmlns:a16="http://schemas.microsoft.com/office/drawing/2014/main" id="{AE1255C9-BBBF-68A5-55D0-780EE98DECA5}"/>
              </a:ext>
            </a:extLst>
          </p:cNvPr>
          <p:cNvSpPr txBox="1"/>
          <p:nvPr/>
        </p:nvSpPr>
        <p:spPr>
          <a:xfrm>
            <a:off x="7091172" y="3360420"/>
            <a:ext cx="4197096" cy="13228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2800">
                <a:solidFill>
                  <a:srgbClr val="F8F9FB"/>
                </a:solidFill>
                <a:latin typeface="Aptos"/>
              </a:rPr>
              <a:t>98% pessoa física
2% pessoa jurídica</a:t>
            </a:r>
          </a:p>
        </p:txBody>
      </p:sp>
      <p:sp>
        <p:nvSpPr>
          <p:cNvPr id="26" name="Rounded Rectangle 10">
            <a:extLst>
              <a:ext uri="{FF2B5EF4-FFF2-40B4-BE49-F238E27FC236}">
                <a16:creationId xmlns:a16="http://schemas.microsoft.com/office/drawing/2014/main" id="{4B4EEA3E-963F-4276-2A2D-E327D41D9019}"/>
              </a:ext>
            </a:extLst>
          </p:cNvPr>
          <p:cNvSpPr/>
          <p:nvPr/>
        </p:nvSpPr>
        <p:spPr>
          <a:xfrm>
            <a:off x="11932919" y="2400300"/>
            <a:ext cx="5349240" cy="3703320"/>
          </a:xfrm>
          <a:prstGeom prst="roundRect">
            <a:avLst/>
          </a:prstGeom>
          <a:solidFill>
            <a:srgbClr val="13355B"/>
          </a:solidFill>
          <a:ln>
            <a:solidFill>
              <a:srgbClr val="30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9" name="TextBox 11">
            <a:extLst>
              <a:ext uri="{FF2B5EF4-FFF2-40B4-BE49-F238E27FC236}">
                <a16:creationId xmlns:a16="http://schemas.microsoft.com/office/drawing/2014/main" id="{A798ACE7-3781-92B3-CF9F-5897562DA819}"/>
              </a:ext>
            </a:extLst>
          </p:cNvPr>
          <p:cNvSpPr txBox="1"/>
          <p:nvPr/>
        </p:nvSpPr>
        <p:spPr>
          <a:xfrm>
            <a:off x="12234672" y="2647188"/>
            <a:ext cx="4745736" cy="62440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2550" b="1">
                <a:solidFill>
                  <a:srgbClr val="DAA63F"/>
                </a:solidFill>
                <a:latin typeface="Aptos"/>
              </a:rPr>
              <a:t>DESAFIO</a:t>
            </a:r>
          </a:p>
        </p:txBody>
      </p:sp>
      <p:sp>
        <p:nvSpPr>
          <p:cNvPr id="32" name="TextBox 12">
            <a:extLst>
              <a:ext uri="{FF2B5EF4-FFF2-40B4-BE49-F238E27FC236}">
                <a16:creationId xmlns:a16="http://schemas.microsoft.com/office/drawing/2014/main" id="{300FE45D-900C-2704-5849-CA26110180AA}"/>
              </a:ext>
            </a:extLst>
          </p:cNvPr>
          <p:cNvSpPr txBox="1"/>
          <p:nvPr/>
        </p:nvSpPr>
        <p:spPr>
          <a:xfrm>
            <a:off x="12234672" y="3360421"/>
            <a:ext cx="4745736" cy="26155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2800">
                <a:solidFill>
                  <a:srgbClr val="F8F9FB"/>
                </a:solidFill>
                <a:latin typeface="Aptos"/>
              </a:rPr>
              <a:t>O benefício de créditos na cadeia tem o mesmo peso?
Preço final e simplicidade ganham relevância.</a:t>
            </a:r>
          </a:p>
        </p:txBody>
      </p:sp>
      <p:sp>
        <p:nvSpPr>
          <p:cNvPr id="35" name="TextBox 13">
            <a:extLst>
              <a:ext uri="{FF2B5EF4-FFF2-40B4-BE49-F238E27FC236}">
                <a16:creationId xmlns:a16="http://schemas.microsoft.com/office/drawing/2014/main" id="{82F46976-C5D4-675A-4C70-5258A07DBF58}"/>
              </a:ext>
            </a:extLst>
          </p:cNvPr>
          <p:cNvSpPr txBox="1"/>
          <p:nvPr/>
        </p:nvSpPr>
        <p:spPr>
          <a:xfrm>
            <a:off x="1234440" y="6995160"/>
            <a:ext cx="15636240" cy="92333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pt-BR" sz="2700" b="1">
                <a:solidFill>
                  <a:srgbClr val="002060"/>
                </a:solidFill>
                <a:latin typeface="Aptos"/>
              </a:rPr>
              <a:t>D</a:t>
            </a:r>
            <a:r>
              <a:rPr sz="2700" b="1">
                <a:solidFill>
                  <a:srgbClr val="002060"/>
                </a:solidFill>
                <a:latin typeface="Aptos"/>
              </a:rPr>
              <a:t>uas empresas com faturamento semelhante podem tomar decisões diferentes por causa do perfil dos clientes.</a:t>
            </a:r>
          </a:p>
        </p:txBody>
      </p:sp>
    </p:spTree>
    <p:extLst>
      <p:ext uri="{BB962C8B-B14F-4D97-AF65-F5344CB8AC3E}">
        <p14:creationId xmlns:p14="http://schemas.microsoft.com/office/powerpoint/2010/main" val="32941659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715EE908-B733-89EA-D412-6D9325126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D4679F1E-BF17-92A7-E6B4-AE68A910322D}"/>
              </a:ext>
            </a:extLst>
          </p:cNvPr>
          <p:cNvSpPr txBox="1"/>
          <p:nvPr/>
        </p:nvSpPr>
        <p:spPr>
          <a:xfrm>
            <a:off x="891540" y="617221"/>
            <a:ext cx="16459200" cy="71558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pt-BR" sz="4050" b="1">
                <a:solidFill>
                  <a:srgbClr val="002060"/>
                </a:solidFill>
                <a:latin typeface="Aptos"/>
              </a:rPr>
              <a:t>CENÁRIO </a:t>
            </a:r>
            <a:r>
              <a:rPr sz="4050" b="1">
                <a:solidFill>
                  <a:srgbClr val="002060"/>
                </a:solidFill>
                <a:latin typeface="Aptos"/>
              </a:rPr>
              <a:t>03 — Indústria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82FA495C-AE6E-3115-2A55-973389AC87EE}"/>
              </a:ext>
            </a:extLst>
          </p:cNvPr>
          <p:cNvSpPr/>
          <p:nvPr/>
        </p:nvSpPr>
        <p:spPr>
          <a:xfrm>
            <a:off x="891540" y="1604772"/>
            <a:ext cx="1577340" cy="82296"/>
          </a:xfrm>
          <a:prstGeom prst="rect">
            <a:avLst/>
          </a:prstGeom>
          <a:solidFill>
            <a:srgbClr val="DAA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BDE70CB8-B51A-1FDE-9C85-2F61627C2531}"/>
              </a:ext>
            </a:extLst>
          </p:cNvPr>
          <p:cNvSpPr/>
          <p:nvPr/>
        </p:nvSpPr>
        <p:spPr>
          <a:xfrm>
            <a:off x="960120" y="2331720"/>
            <a:ext cx="5074920" cy="3840480"/>
          </a:xfrm>
          <a:prstGeom prst="roundRect">
            <a:avLst/>
          </a:prstGeom>
          <a:solidFill>
            <a:srgbClr val="13355B"/>
          </a:solidFill>
          <a:ln>
            <a:solidFill>
              <a:srgbClr val="30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F758CD31-83EA-CA97-90B4-FA667F6C58E5}"/>
              </a:ext>
            </a:extLst>
          </p:cNvPr>
          <p:cNvSpPr txBox="1"/>
          <p:nvPr/>
        </p:nvSpPr>
        <p:spPr>
          <a:xfrm>
            <a:off x="1261871" y="2578608"/>
            <a:ext cx="4471416" cy="4847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550" b="1">
                <a:solidFill>
                  <a:srgbClr val="DAA63F"/>
                </a:solidFill>
                <a:latin typeface="Aptos"/>
              </a:rPr>
              <a:t>INDÚSTRIA</a:t>
            </a:r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6F146C3B-3256-3CB2-ECE9-34568387AAC3}"/>
              </a:ext>
            </a:extLst>
          </p:cNvPr>
          <p:cNvSpPr txBox="1"/>
          <p:nvPr/>
        </p:nvSpPr>
        <p:spPr>
          <a:xfrm>
            <a:off x="1261871" y="3075274"/>
            <a:ext cx="4471416" cy="26155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2800">
                <a:solidFill>
                  <a:srgbClr val="F8F9FB"/>
                </a:solidFill>
                <a:latin typeface="Aptos"/>
              </a:rPr>
              <a:t>Alimentos
RBT12: R$ 4,8 mi
Faturamento: R$ 400 mil/mês</a:t>
            </a:r>
          </a:p>
        </p:txBody>
      </p:sp>
      <p:sp>
        <p:nvSpPr>
          <p:cNvPr id="19" name="Rounded Rectangle 7">
            <a:extLst>
              <a:ext uri="{FF2B5EF4-FFF2-40B4-BE49-F238E27FC236}">
                <a16:creationId xmlns:a16="http://schemas.microsoft.com/office/drawing/2014/main" id="{01965ABA-005E-F74C-E947-08E4830486EA}"/>
              </a:ext>
            </a:extLst>
          </p:cNvPr>
          <p:cNvSpPr/>
          <p:nvPr/>
        </p:nvSpPr>
        <p:spPr>
          <a:xfrm>
            <a:off x="6377940" y="2331720"/>
            <a:ext cx="5486400" cy="3840480"/>
          </a:xfrm>
          <a:prstGeom prst="roundRect">
            <a:avLst/>
          </a:prstGeom>
          <a:solidFill>
            <a:srgbClr val="13355B"/>
          </a:solidFill>
          <a:ln>
            <a:solidFill>
              <a:srgbClr val="30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2" name="TextBox 8">
            <a:extLst>
              <a:ext uri="{FF2B5EF4-FFF2-40B4-BE49-F238E27FC236}">
                <a16:creationId xmlns:a16="http://schemas.microsoft.com/office/drawing/2014/main" id="{2DD1D158-2CAE-8AE2-5B1A-9DBEF05C7B73}"/>
              </a:ext>
            </a:extLst>
          </p:cNvPr>
          <p:cNvSpPr txBox="1"/>
          <p:nvPr/>
        </p:nvSpPr>
        <p:spPr>
          <a:xfrm>
            <a:off x="6679692" y="2578608"/>
            <a:ext cx="4882896" cy="4847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550" b="1">
                <a:solidFill>
                  <a:srgbClr val="DAA63F"/>
                </a:solidFill>
                <a:latin typeface="Aptos"/>
              </a:rPr>
              <a:t>ESTRUTURA</a:t>
            </a:r>
          </a:p>
        </p:txBody>
      </p:sp>
      <p:sp>
        <p:nvSpPr>
          <p:cNvPr id="25" name="TextBox 9">
            <a:extLst>
              <a:ext uri="{FF2B5EF4-FFF2-40B4-BE49-F238E27FC236}">
                <a16:creationId xmlns:a16="http://schemas.microsoft.com/office/drawing/2014/main" id="{55602886-F56A-DBF6-9319-F6A9D0582C6B}"/>
              </a:ext>
            </a:extLst>
          </p:cNvPr>
          <p:cNvSpPr txBox="1"/>
          <p:nvPr/>
        </p:nvSpPr>
        <p:spPr>
          <a:xfrm>
            <a:off x="6679692" y="3075274"/>
            <a:ext cx="4882896" cy="26155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2800">
                <a:solidFill>
                  <a:srgbClr val="F8F9FB"/>
                </a:solidFill>
                <a:latin typeface="Aptos"/>
              </a:rPr>
              <a:t>Insumos: R$ 250 mil
Folha: R$ 60 mil
Energia: R$ 20 mil
Serviços: R$ 15 mil</a:t>
            </a:r>
          </a:p>
        </p:txBody>
      </p:sp>
      <p:sp>
        <p:nvSpPr>
          <p:cNvPr id="28" name="Rounded Rectangle 10">
            <a:extLst>
              <a:ext uri="{FF2B5EF4-FFF2-40B4-BE49-F238E27FC236}">
                <a16:creationId xmlns:a16="http://schemas.microsoft.com/office/drawing/2014/main" id="{0EC39599-89DE-9971-7386-7ECFC185C0E1}"/>
              </a:ext>
            </a:extLst>
          </p:cNvPr>
          <p:cNvSpPr/>
          <p:nvPr/>
        </p:nvSpPr>
        <p:spPr>
          <a:xfrm>
            <a:off x="12207240" y="2331720"/>
            <a:ext cx="4937760" cy="3840480"/>
          </a:xfrm>
          <a:prstGeom prst="roundRect">
            <a:avLst/>
          </a:prstGeom>
          <a:solidFill>
            <a:srgbClr val="13355B"/>
          </a:solidFill>
          <a:ln>
            <a:solidFill>
              <a:srgbClr val="30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31" name="TextBox 11">
            <a:extLst>
              <a:ext uri="{FF2B5EF4-FFF2-40B4-BE49-F238E27FC236}">
                <a16:creationId xmlns:a16="http://schemas.microsoft.com/office/drawing/2014/main" id="{B1CFDB9A-293B-8AF8-741B-015C90399353}"/>
              </a:ext>
            </a:extLst>
          </p:cNvPr>
          <p:cNvSpPr txBox="1"/>
          <p:nvPr/>
        </p:nvSpPr>
        <p:spPr>
          <a:xfrm>
            <a:off x="12508992" y="2578608"/>
            <a:ext cx="4334256" cy="4847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550" b="1">
                <a:solidFill>
                  <a:srgbClr val="DAA63F"/>
                </a:solidFill>
                <a:latin typeface="Aptos"/>
              </a:rPr>
              <a:t>CLIENTES</a:t>
            </a:r>
          </a:p>
        </p:txBody>
      </p:sp>
      <p:sp>
        <p:nvSpPr>
          <p:cNvPr id="34" name="TextBox 12">
            <a:extLst>
              <a:ext uri="{FF2B5EF4-FFF2-40B4-BE49-F238E27FC236}">
                <a16:creationId xmlns:a16="http://schemas.microsoft.com/office/drawing/2014/main" id="{50938725-1DBC-AA44-7AD8-925F2D195F07}"/>
              </a:ext>
            </a:extLst>
          </p:cNvPr>
          <p:cNvSpPr txBox="1"/>
          <p:nvPr/>
        </p:nvSpPr>
        <p:spPr>
          <a:xfrm>
            <a:off x="12508992" y="3075274"/>
            <a:ext cx="4334256" cy="196919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2800">
                <a:solidFill>
                  <a:srgbClr val="F8F9FB"/>
                </a:solidFill>
                <a:latin typeface="Aptos"/>
              </a:rPr>
              <a:t>90% supermercados
10% consumidor final
Grande cadeia B2B</a:t>
            </a:r>
          </a:p>
        </p:txBody>
      </p:sp>
      <p:sp>
        <p:nvSpPr>
          <p:cNvPr id="37" name="TextBox 13">
            <a:extLst>
              <a:ext uri="{FF2B5EF4-FFF2-40B4-BE49-F238E27FC236}">
                <a16:creationId xmlns:a16="http://schemas.microsoft.com/office/drawing/2014/main" id="{8370BCF1-4E8A-976B-ED57-6B532425E5FA}"/>
              </a:ext>
            </a:extLst>
          </p:cNvPr>
          <p:cNvSpPr txBox="1"/>
          <p:nvPr/>
        </p:nvSpPr>
        <p:spPr>
          <a:xfrm>
            <a:off x="1234440" y="6926580"/>
            <a:ext cx="15636240" cy="507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pt-BR" sz="2700" b="1">
                <a:solidFill>
                  <a:srgbClr val="002060"/>
                </a:solidFill>
                <a:latin typeface="Aptos"/>
              </a:rPr>
              <a:t>A</a:t>
            </a:r>
            <a:r>
              <a:rPr sz="2700" b="1">
                <a:solidFill>
                  <a:srgbClr val="002060"/>
                </a:solidFill>
                <a:latin typeface="Aptos"/>
              </a:rPr>
              <a:t>valiar créditos, cadeia, preço e impacto operacional — não apenas o percentual do DAS.</a:t>
            </a:r>
          </a:p>
        </p:txBody>
      </p:sp>
    </p:spTree>
    <p:extLst>
      <p:ext uri="{BB962C8B-B14F-4D97-AF65-F5344CB8AC3E}">
        <p14:creationId xmlns:p14="http://schemas.microsoft.com/office/powerpoint/2010/main" val="6024090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04D4F492-0CA3-066C-85CE-765DD05C9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823A7C2-A758-8589-0A5D-502E6B584501}"/>
              </a:ext>
            </a:extLst>
          </p:cNvPr>
          <p:cNvSpPr txBox="1"/>
          <p:nvPr/>
        </p:nvSpPr>
        <p:spPr>
          <a:xfrm>
            <a:off x="891540" y="617221"/>
            <a:ext cx="16459200" cy="71558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pt-BR" sz="4050" b="1">
                <a:solidFill>
                  <a:srgbClr val="002060"/>
                </a:solidFill>
                <a:latin typeface="Aptos"/>
              </a:rPr>
              <a:t>CENÁRIO </a:t>
            </a:r>
            <a:r>
              <a:rPr sz="4050" b="1">
                <a:solidFill>
                  <a:srgbClr val="002060"/>
                </a:solidFill>
                <a:latin typeface="Aptos"/>
              </a:rPr>
              <a:t>04 — Serviços B2B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737C625-DF2A-2F96-CB6A-957A594E061F}"/>
              </a:ext>
            </a:extLst>
          </p:cNvPr>
          <p:cNvSpPr/>
          <p:nvPr/>
        </p:nvSpPr>
        <p:spPr>
          <a:xfrm>
            <a:off x="891540" y="1604772"/>
            <a:ext cx="1577340" cy="82296"/>
          </a:xfrm>
          <a:prstGeom prst="rect">
            <a:avLst/>
          </a:prstGeom>
          <a:solidFill>
            <a:srgbClr val="DAA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9" name="Rounded Rectangle 4">
            <a:extLst>
              <a:ext uri="{FF2B5EF4-FFF2-40B4-BE49-F238E27FC236}">
                <a16:creationId xmlns:a16="http://schemas.microsoft.com/office/drawing/2014/main" id="{0B89EC4A-AC6B-010B-EBDA-72EFBE11A319}"/>
              </a:ext>
            </a:extLst>
          </p:cNvPr>
          <p:cNvSpPr/>
          <p:nvPr/>
        </p:nvSpPr>
        <p:spPr>
          <a:xfrm>
            <a:off x="960120" y="2331720"/>
            <a:ext cx="5486400" cy="3703320"/>
          </a:xfrm>
          <a:prstGeom prst="roundRect">
            <a:avLst/>
          </a:prstGeom>
          <a:solidFill>
            <a:srgbClr val="13355B"/>
          </a:solidFill>
          <a:ln>
            <a:solidFill>
              <a:srgbClr val="30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15C8D9B9-5F76-7F9C-BE09-AAEC948AE1B4}"/>
              </a:ext>
            </a:extLst>
          </p:cNvPr>
          <p:cNvSpPr txBox="1"/>
          <p:nvPr/>
        </p:nvSpPr>
        <p:spPr>
          <a:xfrm>
            <a:off x="1261871" y="2578609"/>
            <a:ext cx="4882896" cy="4847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550" b="1">
                <a:solidFill>
                  <a:srgbClr val="DAA63F"/>
                </a:solidFill>
                <a:latin typeface="Aptos"/>
              </a:rPr>
              <a:t>CONSULTORIA DELTA</a:t>
            </a:r>
          </a:p>
        </p:txBody>
      </p:sp>
      <p:sp>
        <p:nvSpPr>
          <p:cNvPr id="15" name="TextBox 6">
            <a:extLst>
              <a:ext uri="{FF2B5EF4-FFF2-40B4-BE49-F238E27FC236}">
                <a16:creationId xmlns:a16="http://schemas.microsoft.com/office/drawing/2014/main" id="{C04E3210-4E39-C562-DDA9-22C3537A2FE6}"/>
              </a:ext>
            </a:extLst>
          </p:cNvPr>
          <p:cNvSpPr txBox="1"/>
          <p:nvPr/>
        </p:nvSpPr>
        <p:spPr>
          <a:xfrm>
            <a:off x="1261871" y="3003085"/>
            <a:ext cx="4882896" cy="196919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2800">
                <a:solidFill>
                  <a:srgbClr val="F8F9FB"/>
                </a:solidFill>
                <a:latin typeface="Aptos"/>
              </a:rPr>
              <a:t>RBT12: R$ 1,2 mi
Faturamento: R$ 100 mil/mês
95% dos clientes: PJ</a:t>
            </a:r>
          </a:p>
        </p:txBody>
      </p:sp>
      <p:sp>
        <p:nvSpPr>
          <p:cNvPr id="18" name="Rounded Rectangle 7">
            <a:extLst>
              <a:ext uri="{FF2B5EF4-FFF2-40B4-BE49-F238E27FC236}">
                <a16:creationId xmlns:a16="http://schemas.microsoft.com/office/drawing/2014/main" id="{E0BF1D4C-9413-7F80-3DAE-04671452546C}"/>
              </a:ext>
            </a:extLst>
          </p:cNvPr>
          <p:cNvSpPr/>
          <p:nvPr/>
        </p:nvSpPr>
        <p:spPr>
          <a:xfrm>
            <a:off x="6789420" y="2331720"/>
            <a:ext cx="4800600" cy="3703320"/>
          </a:xfrm>
          <a:prstGeom prst="roundRect">
            <a:avLst/>
          </a:prstGeom>
          <a:solidFill>
            <a:srgbClr val="13355B"/>
          </a:solidFill>
          <a:ln>
            <a:solidFill>
              <a:srgbClr val="30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1" name="TextBox 8">
            <a:extLst>
              <a:ext uri="{FF2B5EF4-FFF2-40B4-BE49-F238E27FC236}">
                <a16:creationId xmlns:a16="http://schemas.microsoft.com/office/drawing/2014/main" id="{D5B67B4C-C1EE-D5AB-BCBA-4D0C44167049}"/>
              </a:ext>
            </a:extLst>
          </p:cNvPr>
          <p:cNvSpPr txBox="1"/>
          <p:nvPr/>
        </p:nvSpPr>
        <p:spPr>
          <a:xfrm>
            <a:off x="7091172" y="2578608"/>
            <a:ext cx="4197096" cy="4847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550" b="1">
                <a:solidFill>
                  <a:srgbClr val="DAA63F"/>
                </a:solidFill>
                <a:latin typeface="Aptos"/>
              </a:rPr>
              <a:t>CUSTOS</a:t>
            </a:r>
          </a:p>
        </p:txBody>
      </p:sp>
      <p:sp>
        <p:nvSpPr>
          <p:cNvPr id="24" name="TextBox 9">
            <a:extLst>
              <a:ext uri="{FF2B5EF4-FFF2-40B4-BE49-F238E27FC236}">
                <a16:creationId xmlns:a16="http://schemas.microsoft.com/office/drawing/2014/main" id="{3EF713B9-B231-6B35-A17A-35531B193A4F}"/>
              </a:ext>
            </a:extLst>
          </p:cNvPr>
          <p:cNvSpPr txBox="1"/>
          <p:nvPr/>
        </p:nvSpPr>
        <p:spPr>
          <a:xfrm>
            <a:off x="7091172" y="3003085"/>
            <a:ext cx="4197096" cy="196919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2800">
                <a:solidFill>
                  <a:srgbClr val="F8F9FB"/>
                </a:solidFill>
                <a:latin typeface="Aptos"/>
              </a:rPr>
              <a:t>Operacional</a:t>
            </a:r>
            <a:r>
              <a:rPr sz="2800">
                <a:solidFill>
                  <a:srgbClr val="F8F9FB"/>
                </a:solidFill>
                <a:latin typeface="Aptos"/>
              </a:rPr>
              <a:t>: R$ 30 mil
Folha: R$ 25 mil
Administrativo: R$ 15 mil</a:t>
            </a:r>
          </a:p>
        </p:txBody>
      </p:sp>
      <p:sp>
        <p:nvSpPr>
          <p:cNvPr id="27" name="Rounded Rectangle 10">
            <a:extLst>
              <a:ext uri="{FF2B5EF4-FFF2-40B4-BE49-F238E27FC236}">
                <a16:creationId xmlns:a16="http://schemas.microsoft.com/office/drawing/2014/main" id="{2C7A7BE7-51D3-39AC-4353-A9C5B2ABC83E}"/>
              </a:ext>
            </a:extLst>
          </p:cNvPr>
          <p:cNvSpPr/>
          <p:nvPr/>
        </p:nvSpPr>
        <p:spPr>
          <a:xfrm>
            <a:off x="11932919" y="2331720"/>
            <a:ext cx="5349240" cy="3703320"/>
          </a:xfrm>
          <a:prstGeom prst="roundRect">
            <a:avLst/>
          </a:prstGeom>
          <a:solidFill>
            <a:srgbClr val="13355B"/>
          </a:solidFill>
          <a:ln>
            <a:solidFill>
              <a:srgbClr val="30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30" name="TextBox 11">
            <a:extLst>
              <a:ext uri="{FF2B5EF4-FFF2-40B4-BE49-F238E27FC236}">
                <a16:creationId xmlns:a16="http://schemas.microsoft.com/office/drawing/2014/main" id="{D1C52616-4F1E-AF6F-64CD-ECD0F64E426B}"/>
              </a:ext>
            </a:extLst>
          </p:cNvPr>
          <p:cNvSpPr txBox="1"/>
          <p:nvPr/>
        </p:nvSpPr>
        <p:spPr>
          <a:xfrm>
            <a:off x="12234672" y="2578608"/>
            <a:ext cx="4745736" cy="4847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550" b="1">
                <a:solidFill>
                  <a:srgbClr val="DAA63F"/>
                </a:solidFill>
                <a:latin typeface="Aptos"/>
              </a:rPr>
              <a:t>QUESTÃO</a:t>
            </a: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5AB4311F-CA02-D7C4-5416-D22EFE71F9E0}"/>
              </a:ext>
            </a:extLst>
          </p:cNvPr>
          <p:cNvSpPr txBox="1"/>
          <p:nvPr/>
        </p:nvSpPr>
        <p:spPr>
          <a:xfrm>
            <a:off x="12234672" y="3003085"/>
            <a:ext cx="4745736" cy="26155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2800">
                <a:solidFill>
                  <a:srgbClr val="F8F9FB"/>
                </a:solidFill>
                <a:latin typeface="Aptos"/>
              </a:rPr>
              <a:t>O cliente empresarial olha apenas para o preço</a:t>
            </a:r>
            <a:r>
              <a:rPr lang="pt-BR" sz="2800">
                <a:solidFill>
                  <a:srgbClr val="F8F9FB"/>
                </a:solidFill>
                <a:latin typeface="Aptos"/>
              </a:rPr>
              <a:t> o</a:t>
            </a:r>
            <a:r>
              <a:rPr sz="2800">
                <a:solidFill>
                  <a:srgbClr val="F8F9FB"/>
                </a:solidFill>
                <a:latin typeface="Aptos"/>
              </a:rPr>
              <a:t>u também para o crédito que consegue aproveitar?</a:t>
            </a:r>
          </a:p>
        </p:txBody>
      </p:sp>
      <p:sp>
        <p:nvSpPr>
          <p:cNvPr id="36" name="TextBox 13">
            <a:extLst>
              <a:ext uri="{FF2B5EF4-FFF2-40B4-BE49-F238E27FC236}">
                <a16:creationId xmlns:a16="http://schemas.microsoft.com/office/drawing/2014/main" id="{FCF2BC7F-2D14-D99B-9578-325CC29D837F}"/>
              </a:ext>
            </a:extLst>
          </p:cNvPr>
          <p:cNvSpPr txBox="1"/>
          <p:nvPr/>
        </p:nvSpPr>
        <p:spPr>
          <a:xfrm>
            <a:off x="1234440" y="6858000"/>
            <a:ext cx="15636240" cy="53091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850" b="1">
                <a:solidFill>
                  <a:srgbClr val="002060"/>
                </a:solidFill>
                <a:latin typeface="Aptos"/>
              </a:rPr>
              <a:t>O fornecedor mais barato continuará sendo o mais barato depois da Reforma?</a:t>
            </a:r>
          </a:p>
        </p:txBody>
      </p:sp>
    </p:spTree>
    <p:extLst>
      <p:ext uri="{BB962C8B-B14F-4D97-AF65-F5344CB8AC3E}">
        <p14:creationId xmlns:p14="http://schemas.microsoft.com/office/powerpoint/2010/main" val="22980777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E3ADAD2E-7D97-F0BF-80E2-24BA0F8BE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2EC31ACF-6FFD-101F-F6DE-2BCE73C0E4DB}"/>
              </a:ext>
            </a:extLst>
          </p:cNvPr>
          <p:cNvSpPr txBox="1"/>
          <p:nvPr/>
        </p:nvSpPr>
        <p:spPr>
          <a:xfrm>
            <a:off x="891540" y="617221"/>
            <a:ext cx="16459200" cy="71558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pt-BR" sz="4050" b="1">
                <a:solidFill>
                  <a:srgbClr val="002060"/>
                </a:solidFill>
                <a:latin typeface="Aptos"/>
              </a:rPr>
              <a:t>CENÁRIO </a:t>
            </a:r>
            <a:r>
              <a:rPr sz="4050" b="1">
                <a:solidFill>
                  <a:srgbClr val="002060"/>
                </a:solidFill>
                <a:latin typeface="Aptos"/>
              </a:rPr>
              <a:t>05 — Serviços B2C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56326288-BAC2-CFFB-457C-4486F7B864BA}"/>
              </a:ext>
            </a:extLst>
          </p:cNvPr>
          <p:cNvSpPr/>
          <p:nvPr/>
        </p:nvSpPr>
        <p:spPr>
          <a:xfrm>
            <a:off x="891540" y="1604772"/>
            <a:ext cx="1577340" cy="82296"/>
          </a:xfrm>
          <a:prstGeom prst="rect">
            <a:avLst/>
          </a:prstGeom>
          <a:solidFill>
            <a:srgbClr val="DAA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BB630E46-D0E7-3EB5-33DE-5B17C68043A4}"/>
              </a:ext>
            </a:extLst>
          </p:cNvPr>
          <p:cNvSpPr/>
          <p:nvPr/>
        </p:nvSpPr>
        <p:spPr>
          <a:xfrm>
            <a:off x="960120" y="2331720"/>
            <a:ext cx="5486400" cy="3703320"/>
          </a:xfrm>
          <a:prstGeom prst="roundRect">
            <a:avLst/>
          </a:prstGeom>
          <a:solidFill>
            <a:srgbClr val="13355B"/>
          </a:solidFill>
          <a:ln>
            <a:solidFill>
              <a:srgbClr val="30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152CDE7D-8D4F-F946-4806-D0CEAC099486}"/>
              </a:ext>
            </a:extLst>
          </p:cNvPr>
          <p:cNvSpPr txBox="1"/>
          <p:nvPr/>
        </p:nvSpPr>
        <p:spPr>
          <a:xfrm>
            <a:off x="1261871" y="2578608"/>
            <a:ext cx="4882896" cy="4847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pt-BR" sz="2550" b="1">
                <a:solidFill>
                  <a:srgbClr val="DAA63F"/>
                </a:solidFill>
                <a:latin typeface="Aptos"/>
              </a:rPr>
              <a:t>EMPRESA 2A</a:t>
            </a:r>
            <a:endParaRPr sz="2550" b="1">
              <a:solidFill>
                <a:srgbClr val="DAA63F"/>
              </a:solidFill>
              <a:latin typeface="Aptos"/>
            </a:endParaRPr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578901CB-0A52-6327-F931-56771B036446}"/>
              </a:ext>
            </a:extLst>
          </p:cNvPr>
          <p:cNvSpPr txBox="1"/>
          <p:nvPr/>
        </p:nvSpPr>
        <p:spPr>
          <a:xfrm>
            <a:off x="1261871" y="2979022"/>
            <a:ext cx="4882896" cy="196919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2800">
                <a:solidFill>
                  <a:srgbClr val="F8F9FB"/>
                </a:solidFill>
                <a:latin typeface="Aptos"/>
              </a:rPr>
              <a:t>Serviços
RBT12: R$ 1,44 mi
Faturamento: R$ 120 mil/mês</a:t>
            </a:r>
          </a:p>
        </p:txBody>
      </p:sp>
      <p:sp>
        <p:nvSpPr>
          <p:cNvPr id="19" name="Rounded Rectangle 7">
            <a:extLst>
              <a:ext uri="{FF2B5EF4-FFF2-40B4-BE49-F238E27FC236}">
                <a16:creationId xmlns:a16="http://schemas.microsoft.com/office/drawing/2014/main" id="{5EAE4D79-5F46-8FCB-A7D6-B13F1D22E374}"/>
              </a:ext>
            </a:extLst>
          </p:cNvPr>
          <p:cNvSpPr/>
          <p:nvPr/>
        </p:nvSpPr>
        <p:spPr>
          <a:xfrm>
            <a:off x="6789420" y="2331720"/>
            <a:ext cx="4800600" cy="3703320"/>
          </a:xfrm>
          <a:prstGeom prst="roundRect">
            <a:avLst/>
          </a:prstGeom>
          <a:solidFill>
            <a:srgbClr val="13355B"/>
          </a:solidFill>
          <a:ln>
            <a:solidFill>
              <a:srgbClr val="30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2" name="TextBox 8">
            <a:extLst>
              <a:ext uri="{FF2B5EF4-FFF2-40B4-BE49-F238E27FC236}">
                <a16:creationId xmlns:a16="http://schemas.microsoft.com/office/drawing/2014/main" id="{AAA7DDD8-BDC9-D0BD-A916-D1BFD85566B5}"/>
              </a:ext>
            </a:extLst>
          </p:cNvPr>
          <p:cNvSpPr txBox="1"/>
          <p:nvPr/>
        </p:nvSpPr>
        <p:spPr>
          <a:xfrm>
            <a:off x="7091172" y="2578608"/>
            <a:ext cx="4197096" cy="4847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550" b="1">
                <a:solidFill>
                  <a:srgbClr val="DAA63F"/>
                </a:solidFill>
                <a:latin typeface="Aptos"/>
              </a:rPr>
              <a:t>PERFIL</a:t>
            </a:r>
          </a:p>
        </p:txBody>
      </p:sp>
      <p:sp>
        <p:nvSpPr>
          <p:cNvPr id="25" name="TextBox 9">
            <a:extLst>
              <a:ext uri="{FF2B5EF4-FFF2-40B4-BE49-F238E27FC236}">
                <a16:creationId xmlns:a16="http://schemas.microsoft.com/office/drawing/2014/main" id="{2B2CAC3C-C4B6-464A-93A4-8C19B876135E}"/>
              </a:ext>
            </a:extLst>
          </p:cNvPr>
          <p:cNvSpPr txBox="1"/>
          <p:nvPr/>
        </p:nvSpPr>
        <p:spPr>
          <a:xfrm>
            <a:off x="7091172" y="2979021"/>
            <a:ext cx="4197096" cy="26155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2800">
                <a:solidFill>
                  <a:srgbClr val="F8F9FB"/>
                </a:solidFill>
                <a:latin typeface="Aptos"/>
              </a:rPr>
              <a:t>95% consumidores finais
Poucos insumos tributáveis
Folha relevante</a:t>
            </a:r>
          </a:p>
        </p:txBody>
      </p:sp>
      <p:sp>
        <p:nvSpPr>
          <p:cNvPr id="28" name="Rounded Rectangle 10">
            <a:extLst>
              <a:ext uri="{FF2B5EF4-FFF2-40B4-BE49-F238E27FC236}">
                <a16:creationId xmlns:a16="http://schemas.microsoft.com/office/drawing/2014/main" id="{2D512F00-F7F0-4C4A-9EB5-754BF5654379}"/>
              </a:ext>
            </a:extLst>
          </p:cNvPr>
          <p:cNvSpPr/>
          <p:nvPr/>
        </p:nvSpPr>
        <p:spPr>
          <a:xfrm>
            <a:off x="11932919" y="2331720"/>
            <a:ext cx="5349240" cy="3703320"/>
          </a:xfrm>
          <a:prstGeom prst="roundRect">
            <a:avLst/>
          </a:prstGeom>
          <a:solidFill>
            <a:srgbClr val="13355B"/>
          </a:solidFill>
          <a:ln>
            <a:solidFill>
              <a:srgbClr val="30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31" name="TextBox 11">
            <a:extLst>
              <a:ext uri="{FF2B5EF4-FFF2-40B4-BE49-F238E27FC236}">
                <a16:creationId xmlns:a16="http://schemas.microsoft.com/office/drawing/2014/main" id="{0FE1B63A-D6A7-45AF-4998-0AA69FAD9AFB}"/>
              </a:ext>
            </a:extLst>
          </p:cNvPr>
          <p:cNvSpPr txBox="1"/>
          <p:nvPr/>
        </p:nvSpPr>
        <p:spPr>
          <a:xfrm>
            <a:off x="12234672" y="2578608"/>
            <a:ext cx="4745736" cy="4847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550" b="1">
                <a:solidFill>
                  <a:srgbClr val="DAA63F"/>
                </a:solidFill>
                <a:latin typeface="Aptos"/>
              </a:rPr>
              <a:t>DESAFIO</a:t>
            </a:r>
          </a:p>
        </p:txBody>
      </p:sp>
      <p:sp>
        <p:nvSpPr>
          <p:cNvPr id="34" name="TextBox 12">
            <a:extLst>
              <a:ext uri="{FF2B5EF4-FFF2-40B4-BE49-F238E27FC236}">
                <a16:creationId xmlns:a16="http://schemas.microsoft.com/office/drawing/2014/main" id="{CB57964C-9FAC-1B9B-6709-E5B611C4DBE5}"/>
              </a:ext>
            </a:extLst>
          </p:cNvPr>
          <p:cNvSpPr txBox="1"/>
          <p:nvPr/>
        </p:nvSpPr>
        <p:spPr>
          <a:xfrm>
            <a:off x="12234672" y="2979022"/>
            <a:ext cx="4745736" cy="26155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2800">
                <a:solidFill>
                  <a:srgbClr val="F8F9FB"/>
                </a:solidFill>
                <a:latin typeface="Aptos"/>
              </a:rPr>
              <a:t>Optar pelo IBS/CBS regular gera vantagem?
Crédito não significa automaticamente economia.</a:t>
            </a:r>
          </a:p>
        </p:txBody>
      </p:sp>
      <p:sp>
        <p:nvSpPr>
          <p:cNvPr id="37" name="TextBox 13">
            <a:extLst>
              <a:ext uri="{FF2B5EF4-FFF2-40B4-BE49-F238E27FC236}">
                <a16:creationId xmlns:a16="http://schemas.microsoft.com/office/drawing/2014/main" id="{9603AA68-1C84-2E9A-2FDB-0E032ABEACEA}"/>
              </a:ext>
            </a:extLst>
          </p:cNvPr>
          <p:cNvSpPr txBox="1"/>
          <p:nvPr/>
        </p:nvSpPr>
        <p:spPr>
          <a:xfrm>
            <a:off x="1234440" y="6858001"/>
            <a:ext cx="15636240" cy="4847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550" b="1">
                <a:solidFill>
                  <a:srgbClr val="002060"/>
                </a:solidFill>
                <a:latin typeface="Aptos"/>
              </a:rPr>
              <a:t>Analisar</a:t>
            </a:r>
            <a:r>
              <a:rPr lang="pt-BR" sz="2550" b="1">
                <a:solidFill>
                  <a:srgbClr val="002060"/>
                </a:solidFill>
                <a:latin typeface="Aptos"/>
              </a:rPr>
              <a:t> </a:t>
            </a:r>
            <a:r>
              <a:rPr sz="2550" b="1">
                <a:solidFill>
                  <a:srgbClr val="002060"/>
                </a:solidFill>
                <a:latin typeface="Aptos"/>
              </a:rPr>
              <a:t>entradas tributadas + débitos nas vendas + clientes + preço + margem + operação.</a:t>
            </a:r>
          </a:p>
        </p:txBody>
      </p:sp>
    </p:spTree>
    <p:extLst>
      <p:ext uri="{BB962C8B-B14F-4D97-AF65-F5344CB8AC3E}">
        <p14:creationId xmlns:p14="http://schemas.microsoft.com/office/powerpoint/2010/main" val="18242811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E9B685A6-6D4F-120D-7118-32E700874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F5C3AC37-4173-622D-87DB-55F7BE04A7CF}"/>
              </a:ext>
            </a:extLst>
          </p:cNvPr>
          <p:cNvSpPr txBox="1"/>
          <p:nvPr/>
        </p:nvSpPr>
        <p:spPr>
          <a:xfrm>
            <a:off x="891540" y="617221"/>
            <a:ext cx="16459200" cy="71558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050" b="1">
                <a:solidFill>
                  <a:srgbClr val="002060"/>
                </a:solidFill>
                <a:latin typeface="Aptos"/>
              </a:rPr>
              <a:t>Como tomar a decisão?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A3A02B56-6161-0FDD-12F5-1ADA68489497}"/>
              </a:ext>
            </a:extLst>
          </p:cNvPr>
          <p:cNvSpPr/>
          <p:nvPr/>
        </p:nvSpPr>
        <p:spPr>
          <a:xfrm>
            <a:off x="891540" y="1604772"/>
            <a:ext cx="1577340" cy="82296"/>
          </a:xfrm>
          <a:prstGeom prst="rect">
            <a:avLst/>
          </a:prstGeom>
          <a:solidFill>
            <a:srgbClr val="DAA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>
              <a:solidFill>
                <a:srgbClr val="002060"/>
              </a:solidFill>
            </a:endParaRPr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45D7925A-3E5A-54BE-B574-A4D0E5129A7E}"/>
              </a:ext>
            </a:extLst>
          </p:cNvPr>
          <p:cNvSpPr txBox="1"/>
          <p:nvPr/>
        </p:nvSpPr>
        <p:spPr>
          <a:xfrm>
            <a:off x="1165860" y="2400300"/>
            <a:ext cx="16047720" cy="46987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950"/>
              </a:spcAft>
              <a:defRPr sz="1900">
                <a:solidFill>
                  <a:srgbClr val="F8F9FB"/>
                </a:solidFill>
                <a:latin typeface="Aptos"/>
              </a:defRPr>
            </a:pPr>
            <a:r>
              <a:rPr sz="3600">
                <a:solidFill>
                  <a:srgbClr val="002060"/>
                </a:solidFill>
              </a:rPr>
              <a:t>• 1. Mapear faturamento, RBT12, margem e composição de custos.</a:t>
            </a:r>
          </a:p>
          <a:p>
            <a:pPr>
              <a:spcAft>
                <a:spcPts val="1950"/>
              </a:spcAft>
              <a:defRPr sz="1900">
                <a:solidFill>
                  <a:srgbClr val="F8F9FB"/>
                </a:solidFill>
                <a:latin typeface="Aptos"/>
              </a:defRPr>
            </a:pPr>
            <a:r>
              <a:rPr sz="3600">
                <a:solidFill>
                  <a:srgbClr val="002060"/>
                </a:solidFill>
              </a:rPr>
              <a:t>• 2. Segmentar clientes: B2B, B2C, grandes contas e consumidor final.</a:t>
            </a:r>
          </a:p>
          <a:p>
            <a:pPr>
              <a:spcAft>
                <a:spcPts val="1950"/>
              </a:spcAft>
              <a:defRPr sz="1900">
                <a:solidFill>
                  <a:srgbClr val="F8F9FB"/>
                </a:solidFill>
                <a:latin typeface="Aptos"/>
              </a:defRPr>
            </a:pPr>
            <a:r>
              <a:rPr sz="3600">
                <a:solidFill>
                  <a:srgbClr val="002060"/>
                </a:solidFill>
              </a:rPr>
              <a:t>• 3. Mapear fornecedores e créditos potenciais.</a:t>
            </a:r>
          </a:p>
          <a:p>
            <a:pPr>
              <a:spcAft>
                <a:spcPts val="1950"/>
              </a:spcAft>
              <a:defRPr sz="1900">
                <a:solidFill>
                  <a:srgbClr val="F8F9FB"/>
                </a:solidFill>
                <a:latin typeface="Aptos"/>
              </a:defRPr>
            </a:pPr>
            <a:r>
              <a:rPr sz="3600">
                <a:solidFill>
                  <a:srgbClr val="002060"/>
                </a:solidFill>
              </a:rPr>
              <a:t>• 4. Simular preço e margem em cada cenário.</a:t>
            </a:r>
          </a:p>
          <a:p>
            <a:pPr>
              <a:spcAft>
                <a:spcPts val="1950"/>
              </a:spcAft>
              <a:defRPr sz="1900">
                <a:solidFill>
                  <a:srgbClr val="F8F9FB"/>
                </a:solidFill>
                <a:latin typeface="Aptos"/>
              </a:defRPr>
            </a:pPr>
            <a:r>
              <a:rPr sz="3600">
                <a:solidFill>
                  <a:srgbClr val="002060"/>
                </a:solidFill>
              </a:rPr>
              <a:t>• 5. Avaliar ERP, cadastro, documentos fiscais e compliance.</a:t>
            </a:r>
          </a:p>
          <a:p>
            <a:pPr>
              <a:spcAft>
                <a:spcPts val="1950"/>
              </a:spcAft>
              <a:defRPr sz="1900">
                <a:solidFill>
                  <a:srgbClr val="F8F9FB"/>
                </a:solidFill>
                <a:latin typeface="Aptos"/>
              </a:defRPr>
            </a:pPr>
            <a:r>
              <a:rPr sz="3600">
                <a:solidFill>
                  <a:srgbClr val="002060"/>
                </a:solidFill>
              </a:rPr>
              <a:t>• 6. Formalizar a decisão para 2027 e revisar quando necessário.</a:t>
            </a:r>
          </a:p>
        </p:txBody>
      </p:sp>
    </p:spTree>
    <p:extLst>
      <p:ext uri="{BB962C8B-B14F-4D97-AF65-F5344CB8AC3E}">
        <p14:creationId xmlns:p14="http://schemas.microsoft.com/office/powerpoint/2010/main" val="223488628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6EF7A401-E851-AFF5-407C-EA2728EF5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63EBE805-8598-ED13-F3D3-E535B677B8F7}"/>
              </a:ext>
            </a:extLst>
          </p:cNvPr>
          <p:cNvGrpSpPr/>
          <p:nvPr/>
        </p:nvGrpSpPr>
        <p:grpSpPr>
          <a:xfrm>
            <a:off x="5881720" y="377293"/>
            <a:ext cx="6524560" cy="803338"/>
            <a:chOff x="571500" y="324342"/>
            <a:chExt cx="4110293" cy="401669"/>
          </a:xfrm>
        </p:grpSpPr>
        <p:sp>
          <p:nvSpPr>
            <p:cNvPr id="3" name="Text 0">
              <a:extLst>
                <a:ext uri="{FF2B5EF4-FFF2-40B4-BE49-F238E27FC236}">
                  <a16:creationId xmlns:a16="http://schemas.microsoft.com/office/drawing/2014/main" id="{116353FF-965F-C088-82C3-3D9C3CF7BF6E}"/>
                </a:ext>
              </a:extLst>
            </p:cNvPr>
            <p:cNvSpPr/>
            <p:nvPr/>
          </p:nvSpPr>
          <p:spPr>
            <a:xfrm>
              <a:off x="662144" y="394404"/>
              <a:ext cx="3081394" cy="261546"/>
            </a:xfrm>
            <a:prstGeom prst="rect">
              <a:avLst/>
            </a:prstGeom>
            <a:noFill/>
            <a:ln/>
          </p:spPr>
          <p:txBody>
            <a:bodyPr wrap="none" lIns="340106" tIns="0" rIns="0" bIns="0" rtlCol="0" anchor="t">
              <a:spAutoFit/>
            </a:bodyPr>
            <a:lstStyle/>
            <a:p>
              <a:pPr>
                <a:lnSpc>
                  <a:spcPts val="4400"/>
                </a:lnSpc>
              </a:pPr>
              <a:r>
                <a:rPr lang="en-US" sz="3204" b="1">
                  <a:solidFill>
                    <a:srgbClr val="002060"/>
                  </a:solidFill>
                  <a:latin typeface="Montserrat" pitchFamily="34" charset="0"/>
                </a:rPr>
                <a:t>PRESTAÇÃO DE SERVIÇOS</a:t>
              </a:r>
              <a:endParaRPr lang="en-US" sz="3204" dirty="0">
                <a:solidFill>
                  <a:srgbClr val="002060"/>
                </a:solidFill>
              </a:endParaRPr>
            </a:p>
          </p:txBody>
        </p:sp>
        <p:sp>
          <p:nvSpPr>
            <p:cNvPr id="6" name="Retângulo: Cantos Arredondados 5">
              <a:extLst>
                <a:ext uri="{FF2B5EF4-FFF2-40B4-BE49-F238E27FC236}">
                  <a16:creationId xmlns:a16="http://schemas.microsoft.com/office/drawing/2014/main" id="{50A98994-4E30-4ACE-5181-4E856E063054}"/>
                </a:ext>
              </a:extLst>
            </p:cNvPr>
            <p:cNvSpPr/>
            <p:nvPr/>
          </p:nvSpPr>
          <p:spPr>
            <a:xfrm>
              <a:off x="571500" y="324342"/>
              <a:ext cx="4110293" cy="401669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800">
                <a:solidFill>
                  <a:schemeClr val="tx1"/>
                </a:solidFill>
              </a:endParaRPr>
            </a:p>
          </p:txBody>
        </p:sp>
      </p:grpSp>
      <p:sp>
        <p:nvSpPr>
          <p:cNvPr id="7" name="Shape 2">
            <a:extLst>
              <a:ext uri="{FF2B5EF4-FFF2-40B4-BE49-F238E27FC236}">
                <a16:creationId xmlns:a16="http://schemas.microsoft.com/office/drawing/2014/main" id="{A1663990-DA11-04B8-3C84-0800A82DCDE0}"/>
              </a:ext>
            </a:extLst>
          </p:cNvPr>
          <p:cNvSpPr/>
          <p:nvPr/>
        </p:nvSpPr>
        <p:spPr>
          <a:xfrm>
            <a:off x="1087654" y="1885950"/>
            <a:ext cx="5623560" cy="6515100"/>
          </a:xfrm>
          <a:prstGeom prst="roundRect">
            <a:avLst>
              <a:gd name="adj" fmla="val 2439"/>
            </a:avLst>
          </a:prstGeom>
          <a:solidFill>
            <a:schemeClr val="bg1">
              <a:lumMod val="95000"/>
            </a:schemeClr>
          </a:solidFill>
          <a:ln/>
        </p:spPr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C7C6912D-B97B-4651-15EE-8FF451A2A5F0}"/>
              </a:ext>
            </a:extLst>
          </p:cNvPr>
          <p:cNvSpPr/>
          <p:nvPr/>
        </p:nvSpPr>
        <p:spPr>
          <a:xfrm>
            <a:off x="1499134" y="2228850"/>
            <a:ext cx="480060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spc="15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PREMISSAS DO MÊS</a:t>
            </a:r>
            <a:endParaRPr lang="en-US" sz="2400" dirty="0"/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B83FD8C8-172D-917C-EC02-67822A162472}"/>
              </a:ext>
            </a:extLst>
          </p:cNvPr>
          <p:cNvSpPr/>
          <p:nvPr/>
        </p:nvSpPr>
        <p:spPr>
          <a:xfrm>
            <a:off x="1499134" y="2867802"/>
            <a:ext cx="322326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 mensal</a:t>
            </a:r>
            <a:endParaRPr lang="en-US" sz="2400" dirty="0"/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93A23DDB-EA90-1851-68E2-9271FCF7367F}"/>
              </a:ext>
            </a:extLst>
          </p:cNvPr>
          <p:cNvSpPr/>
          <p:nvPr/>
        </p:nvSpPr>
        <p:spPr>
          <a:xfrm>
            <a:off x="4790974" y="277749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8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R$ 50.000</a:t>
            </a:r>
            <a:endParaRPr lang="en-US" sz="2800" dirty="0"/>
          </a:p>
        </p:txBody>
      </p:sp>
      <p:sp>
        <p:nvSpPr>
          <p:cNvPr id="18" name="Text 6">
            <a:extLst>
              <a:ext uri="{FF2B5EF4-FFF2-40B4-BE49-F238E27FC236}">
                <a16:creationId xmlns:a16="http://schemas.microsoft.com/office/drawing/2014/main" id="{753F40F9-4574-D122-861A-7C3F9C81C3CA}"/>
              </a:ext>
            </a:extLst>
          </p:cNvPr>
          <p:cNvSpPr/>
          <p:nvPr/>
        </p:nvSpPr>
        <p:spPr>
          <a:xfrm>
            <a:off x="1499134" y="3896502"/>
            <a:ext cx="322326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 com folha</a:t>
            </a:r>
            <a:endParaRPr lang="en-US" sz="2400" dirty="0"/>
          </a:p>
        </p:txBody>
      </p:sp>
      <p:sp>
        <p:nvSpPr>
          <p:cNvPr id="21" name="Text 7">
            <a:extLst>
              <a:ext uri="{FF2B5EF4-FFF2-40B4-BE49-F238E27FC236}">
                <a16:creationId xmlns:a16="http://schemas.microsoft.com/office/drawing/2014/main" id="{70A18D58-22E3-E676-A3A0-E935887E19AD}"/>
              </a:ext>
            </a:extLst>
          </p:cNvPr>
          <p:cNvSpPr/>
          <p:nvPr/>
        </p:nvSpPr>
        <p:spPr>
          <a:xfrm>
            <a:off x="4790974" y="380619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8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R$ 30.000</a:t>
            </a:r>
            <a:endParaRPr lang="en-US" sz="2800" dirty="0"/>
          </a:p>
        </p:txBody>
      </p:sp>
      <p:sp>
        <p:nvSpPr>
          <p:cNvPr id="24" name="Text 8">
            <a:extLst>
              <a:ext uri="{FF2B5EF4-FFF2-40B4-BE49-F238E27FC236}">
                <a16:creationId xmlns:a16="http://schemas.microsoft.com/office/drawing/2014/main" id="{A4D7BDB5-63CB-7B8E-13D5-AA9B8CD7E745}"/>
              </a:ext>
            </a:extLst>
          </p:cNvPr>
          <p:cNvSpPr/>
          <p:nvPr/>
        </p:nvSpPr>
        <p:spPr>
          <a:xfrm>
            <a:off x="1499134" y="4834890"/>
            <a:ext cx="322326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Compras c/ nota (softwares, aluguel)</a:t>
            </a:r>
            <a:endParaRPr lang="en-US" sz="2400" dirty="0"/>
          </a:p>
        </p:txBody>
      </p:sp>
      <p:sp>
        <p:nvSpPr>
          <p:cNvPr id="27" name="Text 9">
            <a:extLst>
              <a:ext uri="{FF2B5EF4-FFF2-40B4-BE49-F238E27FC236}">
                <a16:creationId xmlns:a16="http://schemas.microsoft.com/office/drawing/2014/main" id="{49A7A5EB-3435-4927-76BE-A139DB74D5DE}"/>
              </a:ext>
            </a:extLst>
          </p:cNvPr>
          <p:cNvSpPr/>
          <p:nvPr/>
        </p:nvSpPr>
        <p:spPr>
          <a:xfrm>
            <a:off x="4790974" y="483489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8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R$ 5.000</a:t>
            </a:r>
            <a:endParaRPr lang="en-US" sz="2800" dirty="0"/>
          </a:p>
        </p:txBody>
      </p:sp>
      <p:sp>
        <p:nvSpPr>
          <p:cNvPr id="30" name="Text 10">
            <a:extLst>
              <a:ext uri="{FF2B5EF4-FFF2-40B4-BE49-F238E27FC236}">
                <a16:creationId xmlns:a16="http://schemas.microsoft.com/office/drawing/2014/main" id="{7388F0FD-0527-79A9-6BC0-1B7881716BEA}"/>
              </a:ext>
            </a:extLst>
          </p:cNvPr>
          <p:cNvSpPr/>
          <p:nvPr/>
        </p:nvSpPr>
        <p:spPr>
          <a:xfrm>
            <a:off x="1499134" y="5953902"/>
            <a:ext cx="322326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Alíquota CBS estimada</a:t>
            </a:r>
            <a:endParaRPr lang="en-US" sz="2400" dirty="0"/>
          </a:p>
        </p:txBody>
      </p:sp>
      <p:sp>
        <p:nvSpPr>
          <p:cNvPr id="33" name="Text 11">
            <a:extLst>
              <a:ext uri="{FF2B5EF4-FFF2-40B4-BE49-F238E27FC236}">
                <a16:creationId xmlns:a16="http://schemas.microsoft.com/office/drawing/2014/main" id="{2D954A20-302D-517E-EE05-DE26BF31E149}"/>
              </a:ext>
            </a:extLst>
          </p:cNvPr>
          <p:cNvSpPr/>
          <p:nvPr/>
        </p:nvSpPr>
        <p:spPr>
          <a:xfrm>
            <a:off x="4790974" y="586359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8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9%</a:t>
            </a:r>
            <a:endParaRPr lang="en-US" sz="2800" dirty="0"/>
          </a:p>
        </p:txBody>
      </p:sp>
      <p:sp>
        <p:nvSpPr>
          <p:cNvPr id="35" name="Shape 12">
            <a:extLst>
              <a:ext uri="{FF2B5EF4-FFF2-40B4-BE49-F238E27FC236}">
                <a16:creationId xmlns:a16="http://schemas.microsoft.com/office/drawing/2014/main" id="{4EBDCC63-D568-3CB6-A56A-375AF99F09D0}"/>
              </a:ext>
            </a:extLst>
          </p:cNvPr>
          <p:cNvSpPr/>
          <p:nvPr/>
        </p:nvSpPr>
        <p:spPr>
          <a:xfrm>
            <a:off x="1499134" y="6960870"/>
            <a:ext cx="4800600" cy="0"/>
          </a:xfrm>
          <a:prstGeom prst="line">
            <a:avLst/>
          </a:prstGeom>
          <a:noFill/>
          <a:ln w="12700">
            <a:solidFill>
              <a:srgbClr val="C7D3D9"/>
            </a:solidFill>
            <a:prstDash val="solid"/>
          </a:ln>
        </p:spPr>
      </p:sp>
      <p:sp>
        <p:nvSpPr>
          <p:cNvPr id="38" name="Text 13">
            <a:extLst>
              <a:ext uri="{FF2B5EF4-FFF2-40B4-BE49-F238E27FC236}">
                <a16:creationId xmlns:a16="http://schemas.microsoft.com/office/drawing/2014/main" id="{FF6F0914-007A-DB91-CEBB-CAF98FD4E406}"/>
              </a:ext>
            </a:extLst>
          </p:cNvPr>
          <p:cNvSpPr/>
          <p:nvPr/>
        </p:nvSpPr>
        <p:spPr>
          <a:xfrm>
            <a:off x="1499134" y="7166610"/>
            <a:ext cx="4800600" cy="11658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50" i="1" dirty="0">
                <a:solidFill>
                  <a:srgbClr val="5B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Folha de pagamento não gera crédito de CBS — o maior custo da empresa fica fora da conta.</a:t>
            </a:r>
            <a:endParaRPr lang="en-US" sz="1650" dirty="0"/>
          </a:p>
        </p:txBody>
      </p:sp>
      <p:sp>
        <p:nvSpPr>
          <p:cNvPr id="41" name="Shape 14">
            <a:extLst>
              <a:ext uri="{FF2B5EF4-FFF2-40B4-BE49-F238E27FC236}">
                <a16:creationId xmlns:a16="http://schemas.microsoft.com/office/drawing/2014/main" id="{6F738A50-4AC4-544F-BF2D-7349F52CDA15}"/>
              </a:ext>
            </a:extLst>
          </p:cNvPr>
          <p:cNvSpPr/>
          <p:nvPr/>
        </p:nvSpPr>
        <p:spPr>
          <a:xfrm>
            <a:off x="7122694" y="1885950"/>
            <a:ext cx="10149840" cy="6515100"/>
          </a:xfrm>
          <a:prstGeom prst="roundRect">
            <a:avLst>
              <a:gd name="adj" fmla="val 2105"/>
            </a:avLst>
          </a:prstGeom>
          <a:solidFill>
            <a:srgbClr val="21295C"/>
          </a:solidFill>
          <a:ln/>
        </p:spPr>
      </p:sp>
      <p:sp>
        <p:nvSpPr>
          <p:cNvPr id="44" name="Text 15">
            <a:extLst>
              <a:ext uri="{FF2B5EF4-FFF2-40B4-BE49-F238E27FC236}">
                <a16:creationId xmlns:a16="http://schemas.microsoft.com/office/drawing/2014/main" id="{7B538533-2933-5A6D-5C66-8214F5C2A0B7}"/>
              </a:ext>
            </a:extLst>
          </p:cNvPr>
          <p:cNvSpPr/>
          <p:nvPr/>
        </p:nvSpPr>
        <p:spPr>
          <a:xfrm>
            <a:off x="7534174" y="2228850"/>
            <a:ext cx="932688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spc="76" dirty="0">
                <a:solidFill>
                  <a:srgbClr val="D9A4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COMPARAÇÃO: DAS x REGIME HÍBRIDO</a:t>
            </a:r>
            <a:endParaRPr lang="en-US" sz="2400" dirty="0"/>
          </a:p>
        </p:txBody>
      </p:sp>
      <p:sp>
        <p:nvSpPr>
          <p:cNvPr id="48" name="Text 16">
            <a:extLst>
              <a:ext uri="{FF2B5EF4-FFF2-40B4-BE49-F238E27FC236}">
                <a16:creationId xmlns:a16="http://schemas.microsoft.com/office/drawing/2014/main" id="{EA4BD752-EEE4-31F1-5C00-BE3C6B5E75B5}"/>
              </a:ext>
            </a:extLst>
          </p:cNvPr>
          <p:cNvSpPr/>
          <p:nvPr/>
        </p:nvSpPr>
        <p:spPr>
          <a:xfrm>
            <a:off x="7534174" y="2914650"/>
            <a:ext cx="6446520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dirty="0">
                <a:solidFill>
                  <a:srgbClr val="EAF3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Débito CBS (9% s/ receita)</a:t>
            </a:r>
            <a:endParaRPr lang="en-US" sz="2800" dirty="0"/>
          </a:p>
        </p:txBody>
      </p:sp>
      <p:sp>
        <p:nvSpPr>
          <p:cNvPr id="52" name="Text 17">
            <a:extLst>
              <a:ext uri="{FF2B5EF4-FFF2-40B4-BE49-F238E27FC236}">
                <a16:creationId xmlns:a16="http://schemas.microsoft.com/office/drawing/2014/main" id="{9AB8C005-CA38-5476-5254-2F764A9D9269}"/>
              </a:ext>
            </a:extLst>
          </p:cNvPr>
          <p:cNvSpPr/>
          <p:nvPr/>
        </p:nvSpPr>
        <p:spPr>
          <a:xfrm>
            <a:off x="13843534" y="2914650"/>
            <a:ext cx="3154680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800" dirty="0">
                <a:solidFill>
                  <a:srgbClr val="EAF3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R$ 4.500</a:t>
            </a:r>
            <a:endParaRPr lang="en-US" sz="2800" dirty="0"/>
          </a:p>
        </p:txBody>
      </p:sp>
      <p:sp>
        <p:nvSpPr>
          <p:cNvPr id="56" name="Text 18">
            <a:extLst>
              <a:ext uri="{FF2B5EF4-FFF2-40B4-BE49-F238E27FC236}">
                <a16:creationId xmlns:a16="http://schemas.microsoft.com/office/drawing/2014/main" id="{40508734-ED54-9933-1FD6-B1932F2FEA8C}"/>
              </a:ext>
            </a:extLst>
          </p:cNvPr>
          <p:cNvSpPr/>
          <p:nvPr/>
        </p:nvSpPr>
        <p:spPr>
          <a:xfrm>
            <a:off x="7534174" y="3669030"/>
            <a:ext cx="6446520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dirty="0">
                <a:solidFill>
                  <a:srgbClr val="EAF3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− ) Crédito CBS s/ compras com nota</a:t>
            </a:r>
            <a:endParaRPr lang="en-US" sz="2800" dirty="0"/>
          </a:p>
        </p:txBody>
      </p:sp>
      <p:sp>
        <p:nvSpPr>
          <p:cNvPr id="60" name="Text 19">
            <a:extLst>
              <a:ext uri="{FF2B5EF4-FFF2-40B4-BE49-F238E27FC236}">
                <a16:creationId xmlns:a16="http://schemas.microsoft.com/office/drawing/2014/main" id="{A62D5E7A-AE59-7599-9DB9-5D75B7757823}"/>
              </a:ext>
            </a:extLst>
          </p:cNvPr>
          <p:cNvSpPr/>
          <p:nvPr/>
        </p:nvSpPr>
        <p:spPr>
          <a:xfrm>
            <a:off x="13843534" y="3669030"/>
            <a:ext cx="3154680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800" dirty="0">
                <a:solidFill>
                  <a:srgbClr val="EAF3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R$ 450</a:t>
            </a:r>
            <a:endParaRPr lang="en-US" sz="2800" dirty="0"/>
          </a:p>
        </p:txBody>
      </p:sp>
      <p:sp>
        <p:nvSpPr>
          <p:cNvPr id="64" name="Text 20">
            <a:extLst>
              <a:ext uri="{FF2B5EF4-FFF2-40B4-BE49-F238E27FC236}">
                <a16:creationId xmlns:a16="http://schemas.microsoft.com/office/drawing/2014/main" id="{1058DCB0-22CC-2E16-C34A-EB60E697949A}"/>
              </a:ext>
            </a:extLst>
          </p:cNvPr>
          <p:cNvSpPr/>
          <p:nvPr/>
        </p:nvSpPr>
        <p:spPr>
          <a:xfrm>
            <a:off x="7534174" y="4423410"/>
            <a:ext cx="6446520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CBS líquido a pagar "por fora"</a:t>
            </a:r>
            <a:endParaRPr lang="en-US" sz="2800" dirty="0"/>
          </a:p>
        </p:txBody>
      </p:sp>
      <p:sp>
        <p:nvSpPr>
          <p:cNvPr id="68" name="Text 21">
            <a:extLst>
              <a:ext uri="{FF2B5EF4-FFF2-40B4-BE49-F238E27FC236}">
                <a16:creationId xmlns:a16="http://schemas.microsoft.com/office/drawing/2014/main" id="{1D8D071E-BF62-3A42-5D23-AE7F5CC6244E}"/>
              </a:ext>
            </a:extLst>
          </p:cNvPr>
          <p:cNvSpPr/>
          <p:nvPr/>
        </p:nvSpPr>
        <p:spPr>
          <a:xfrm>
            <a:off x="13843534" y="4423410"/>
            <a:ext cx="3154680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800" b="1" dirty="0">
                <a:solidFill>
                  <a:srgbClr val="D9A4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R$ 4.050</a:t>
            </a:r>
            <a:endParaRPr lang="en-US" sz="2800" dirty="0"/>
          </a:p>
        </p:txBody>
      </p:sp>
      <p:sp>
        <p:nvSpPr>
          <p:cNvPr id="70" name="Shape 22">
            <a:extLst>
              <a:ext uri="{FF2B5EF4-FFF2-40B4-BE49-F238E27FC236}">
                <a16:creationId xmlns:a16="http://schemas.microsoft.com/office/drawing/2014/main" id="{506FF192-8498-A1F0-43E8-5DADA20C114B}"/>
              </a:ext>
            </a:extLst>
          </p:cNvPr>
          <p:cNvSpPr/>
          <p:nvPr/>
        </p:nvSpPr>
        <p:spPr>
          <a:xfrm>
            <a:off x="7534174" y="5314950"/>
            <a:ext cx="9326880" cy="0"/>
          </a:xfrm>
          <a:prstGeom prst="line">
            <a:avLst/>
          </a:prstGeom>
          <a:noFill/>
          <a:ln w="12700">
            <a:solidFill>
              <a:srgbClr val="1C7293"/>
            </a:solidFill>
            <a:prstDash val="solid"/>
          </a:ln>
        </p:spPr>
      </p:sp>
      <p:sp>
        <p:nvSpPr>
          <p:cNvPr id="72" name="Text 23">
            <a:extLst>
              <a:ext uri="{FF2B5EF4-FFF2-40B4-BE49-F238E27FC236}">
                <a16:creationId xmlns:a16="http://schemas.microsoft.com/office/drawing/2014/main" id="{D383CF91-459A-FFF8-0CBF-2260CAFF78D2}"/>
              </a:ext>
            </a:extLst>
          </p:cNvPr>
          <p:cNvSpPr/>
          <p:nvPr/>
        </p:nvSpPr>
        <p:spPr>
          <a:xfrm>
            <a:off x="7534174" y="5589270"/>
            <a:ext cx="93268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00" dirty="0">
                <a:solidFill>
                  <a:srgbClr val="EAF3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DAS tradicional, esse mesmo valor de CBS já está embutido na alíquota única do Anexo — sem apuração extra e sem risco de sobra a pagar "por fora".</a:t>
            </a:r>
            <a:endParaRPr lang="en-US" sz="2100" dirty="0"/>
          </a:p>
        </p:txBody>
      </p:sp>
      <p:sp>
        <p:nvSpPr>
          <p:cNvPr id="74" name="Shape 24">
            <a:extLst>
              <a:ext uri="{FF2B5EF4-FFF2-40B4-BE49-F238E27FC236}">
                <a16:creationId xmlns:a16="http://schemas.microsoft.com/office/drawing/2014/main" id="{D15E1875-09C0-5AB8-5ABE-73DD73FEE66E}"/>
              </a:ext>
            </a:extLst>
          </p:cNvPr>
          <p:cNvSpPr/>
          <p:nvPr/>
        </p:nvSpPr>
        <p:spPr>
          <a:xfrm>
            <a:off x="7534174" y="7166610"/>
            <a:ext cx="8915400" cy="1028700"/>
          </a:xfrm>
          <a:prstGeom prst="roundRect">
            <a:avLst>
              <a:gd name="adj" fmla="val 10667"/>
            </a:avLst>
          </a:prstGeom>
          <a:solidFill>
            <a:srgbClr val="B8433D"/>
          </a:solidFill>
          <a:ln/>
        </p:spPr>
      </p:sp>
      <p:sp>
        <p:nvSpPr>
          <p:cNvPr id="76" name="Text 25">
            <a:extLst>
              <a:ext uri="{FF2B5EF4-FFF2-40B4-BE49-F238E27FC236}">
                <a16:creationId xmlns:a16="http://schemas.microsoft.com/office/drawing/2014/main" id="{B101F4EF-2C7D-7E58-6D7E-E8AF8E9CDB2F}"/>
              </a:ext>
            </a:extLst>
          </p:cNvPr>
          <p:cNvSpPr/>
          <p:nvPr/>
        </p:nvSpPr>
        <p:spPr>
          <a:xfrm>
            <a:off x="7808494" y="7166610"/>
            <a:ext cx="836676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Cliente é majoritariamente B2C → crédito gerado não é aproveitado por ninguém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840464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453EED23-99A5-4EC6-E1B8-CA8A8A475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7A873412-58CA-6882-8F62-24F6F41205CA}"/>
              </a:ext>
            </a:extLst>
          </p:cNvPr>
          <p:cNvGrpSpPr/>
          <p:nvPr/>
        </p:nvGrpSpPr>
        <p:grpSpPr>
          <a:xfrm>
            <a:off x="5881720" y="377293"/>
            <a:ext cx="6524560" cy="803338"/>
            <a:chOff x="571500" y="324342"/>
            <a:chExt cx="4110293" cy="401669"/>
          </a:xfrm>
        </p:grpSpPr>
        <p:sp>
          <p:nvSpPr>
            <p:cNvPr id="3" name="Text 0">
              <a:extLst>
                <a:ext uri="{FF2B5EF4-FFF2-40B4-BE49-F238E27FC236}">
                  <a16:creationId xmlns:a16="http://schemas.microsoft.com/office/drawing/2014/main" id="{9083FB37-F37B-0833-281B-67B0015C0A10}"/>
                </a:ext>
              </a:extLst>
            </p:cNvPr>
            <p:cNvSpPr/>
            <p:nvPr/>
          </p:nvSpPr>
          <p:spPr>
            <a:xfrm>
              <a:off x="662144" y="394404"/>
              <a:ext cx="3081394" cy="261546"/>
            </a:xfrm>
            <a:prstGeom prst="rect">
              <a:avLst/>
            </a:prstGeom>
            <a:noFill/>
            <a:ln/>
          </p:spPr>
          <p:txBody>
            <a:bodyPr wrap="none" lIns="340106" tIns="0" rIns="0" bIns="0" rtlCol="0" anchor="t">
              <a:spAutoFit/>
            </a:bodyPr>
            <a:lstStyle/>
            <a:p>
              <a:pPr>
                <a:lnSpc>
                  <a:spcPts val="4400"/>
                </a:lnSpc>
              </a:pPr>
              <a:r>
                <a:rPr lang="en-US" sz="3204" b="1">
                  <a:solidFill>
                    <a:srgbClr val="002060"/>
                  </a:solidFill>
                  <a:latin typeface="Montserrat" pitchFamily="34" charset="0"/>
                </a:rPr>
                <a:t>PRESTAÇÃO DE SERVIÇOS</a:t>
              </a:r>
              <a:endParaRPr lang="en-US" sz="3204" dirty="0">
                <a:solidFill>
                  <a:srgbClr val="002060"/>
                </a:solidFill>
              </a:endParaRPr>
            </a:p>
          </p:txBody>
        </p:sp>
        <p:sp>
          <p:nvSpPr>
            <p:cNvPr id="6" name="Retângulo: Cantos Arredondados 5">
              <a:extLst>
                <a:ext uri="{FF2B5EF4-FFF2-40B4-BE49-F238E27FC236}">
                  <a16:creationId xmlns:a16="http://schemas.microsoft.com/office/drawing/2014/main" id="{B33D09D5-8D21-A5DB-AD5E-78AFEDAC5421}"/>
                </a:ext>
              </a:extLst>
            </p:cNvPr>
            <p:cNvSpPr/>
            <p:nvPr/>
          </p:nvSpPr>
          <p:spPr>
            <a:xfrm>
              <a:off x="571500" y="324342"/>
              <a:ext cx="4110293" cy="401669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800">
                <a:solidFill>
                  <a:schemeClr val="tx1"/>
                </a:solidFill>
              </a:endParaRPr>
            </a:p>
          </p:txBody>
        </p:sp>
      </p:grpSp>
      <p:sp>
        <p:nvSpPr>
          <p:cNvPr id="5" name="Shape 2">
            <a:extLst>
              <a:ext uri="{FF2B5EF4-FFF2-40B4-BE49-F238E27FC236}">
                <a16:creationId xmlns:a16="http://schemas.microsoft.com/office/drawing/2014/main" id="{4C8DB08A-D270-3081-6DC8-E6333CB572EE}"/>
              </a:ext>
            </a:extLst>
          </p:cNvPr>
          <p:cNvSpPr/>
          <p:nvPr/>
        </p:nvSpPr>
        <p:spPr>
          <a:xfrm>
            <a:off x="991402" y="1661561"/>
            <a:ext cx="5623560" cy="6515100"/>
          </a:xfrm>
          <a:prstGeom prst="roundRect">
            <a:avLst>
              <a:gd name="adj" fmla="val 2439"/>
            </a:avLst>
          </a:prstGeom>
          <a:solidFill>
            <a:schemeClr val="bg1">
              <a:lumMod val="95000"/>
            </a:schemeClr>
          </a:solidFill>
          <a:ln/>
        </p:spPr>
        <p:txBody>
          <a:bodyPr/>
          <a:lstStyle/>
          <a:p>
            <a:endParaRPr lang="pt-BR" sz="2800"/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5CCF7AAD-E28C-E093-D240-DB63E6186C05}"/>
              </a:ext>
            </a:extLst>
          </p:cNvPr>
          <p:cNvSpPr/>
          <p:nvPr/>
        </p:nvSpPr>
        <p:spPr>
          <a:xfrm>
            <a:off x="1402882" y="2004461"/>
            <a:ext cx="480060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spc="15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PREMISSAS DO MÊS</a:t>
            </a:r>
            <a:endParaRPr lang="en-US" sz="2400" dirty="0"/>
          </a:p>
        </p:txBody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AC423A7C-C9B6-3CEC-A5FB-579BE56C1546}"/>
              </a:ext>
            </a:extLst>
          </p:cNvPr>
          <p:cNvSpPr/>
          <p:nvPr/>
        </p:nvSpPr>
        <p:spPr>
          <a:xfrm>
            <a:off x="1402882" y="2620835"/>
            <a:ext cx="322326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 mensal</a:t>
            </a:r>
            <a:endParaRPr lang="en-US" sz="2200" dirty="0"/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4425280E-3117-E0D4-3828-69C0EE20DF18}"/>
              </a:ext>
            </a:extLst>
          </p:cNvPr>
          <p:cNvSpPr/>
          <p:nvPr/>
        </p:nvSpPr>
        <p:spPr>
          <a:xfrm>
            <a:off x="4694722" y="2553101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8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R$ 200.000</a:t>
            </a:r>
            <a:endParaRPr lang="en-US" sz="2800" dirty="0"/>
          </a:p>
        </p:txBody>
      </p:sp>
      <p:sp>
        <p:nvSpPr>
          <p:cNvPr id="19" name="Text 6">
            <a:extLst>
              <a:ext uri="{FF2B5EF4-FFF2-40B4-BE49-F238E27FC236}">
                <a16:creationId xmlns:a16="http://schemas.microsoft.com/office/drawing/2014/main" id="{7A890E22-69D8-5023-307E-E12EF6C5F9C1}"/>
              </a:ext>
            </a:extLst>
          </p:cNvPr>
          <p:cNvSpPr/>
          <p:nvPr/>
        </p:nvSpPr>
        <p:spPr>
          <a:xfrm>
            <a:off x="1402882" y="3672113"/>
            <a:ext cx="322326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Compras de mercadorias c/ nota</a:t>
            </a:r>
            <a:endParaRPr lang="en-US" sz="2200" dirty="0"/>
          </a:p>
        </p:txBody>
      </p:sp>
      <p:sp>
        <p:nvSpPr>
          <p:cNvPr id="22" name="Text 7">
            <a:extLst>
              <a:ext uri="{FF2B5EF4-FFF2-40B4-BE49-F238E27FC236}">
                <a16:creationId xmlns:a16="http://schemas.microsoft.com/office/drawing/2014/main" id="{BC10570A-9328-20EE-984A-9A06CED6E235}"/>
              </a:ext>
            </a:extLst>
          </p:cNvPr>
          <p:cNvSpPr/>
          <p:nvPr/>
        </p:nvSpPr>
        <p:spPr>
          <a:xfrm>
            <a:off x="4694722" y="3581801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8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R$ 140.000</a:t>
            </a:r>
            <a:endParaRPr lang="en-US" sz="2800" dirty="0"/>
          </a:p>
        </p:txBody>
      </p:sp>
      <p:sp>
        <p:nvSpPr>
          <p:cNvPr id="25" name="Text 8">
            <a:extLst>
              <a:ext uri="{FF2B5EF4-FFF2-40B4-BE49-F238E27FC236}">
                <a16:creationId xmlns:a16="http://schemas.microsoft.com/office/drawing/2014/main" id="{CE68DC3F-9BB7-865C-1340-DE9419FE84F4}"/>
              </a:ext>
            </a:extLst>
          </p:cNvPr>
          <p:cNvSpPr/>
          <p:nvPr/>
        </p:nvSpPr>
        <p:spPr>
          <a:xfrm>
            <a:off x="1402882" y="4745969"/>
            <a:ext cx="322326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Perfil de clientes</a:t>
            </a:r>
            <a:endParaRPr lang="en-US" sz="2200" dirty="0"/>
          </a:p>
        </p:txBody>
      </p:sp>
      <p:sp>
        <p:nvSpPr>
          <p:cNvPr id="28" name="Text 9">
            <a:extLst>
              <a:ext uri="{FF2B5EF4-FFF2-40B4-BE49-F238E27FC236}">
                <a16:creationId xmlns:a16="http://schemas.microsoft.com/office/drawing/2014/main" id="{DCF50870-5C15-3AD5-7589-53F4793228B5}"/>
              </a:ext>
            </a:extLst>
          </p:cNvPr>
          <p:cNvSpPr/>
          <p:nvPr/>
        </p:nvSpPr>
        <p:spPr>
          <a:xfrm>
            <a:off x="4694722" y="4610501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8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80% B2B</a:t>
            </a:r>
            <a:endParaRPr lang="en-US" sz="2800" dirty="0"/>
          </a:p>
        </p:txBody>
      </p:sp>
      <p:sp>
        <p:nvSpPr>
          <p:cNvPr id="31" name="Text 10">
            <a:extLst>
              <a:ext uri="{FF2B5EF4-FFF2-40B4-BE49-F238E27FC236}">
                <a16:creationId xmlns:a16="http://schemas.microsoft.com/office/drawing/2014/main" id="{9A540051-6A1D-EE4E-5EAF-F5322FDDA169}"/>
              </a:ext>
            </a:extLst>
          </p:cNvPr>
          <p:cNvSpPr/>
          <p:nvPr/>
        </p:nvSpPr>
        <p:spPr>
          <a:xfrm>
            <a:off x="1402882" y="5729513"/>
            <a:ext cx="322326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Alíquota CBS estimada</a:t>
            </a:r>
            <a:endParaRPr lang="en-US" sz="2200" dirty="0"/>
          </a:p>
        </p:txBody>
      </p:sp>
      <p:sp>
        <p:nvSpPr>
          <p:cNvPr id="34" name="Text 11">
            <a:extLst>
              <a:ext uri="{FF2B5EF4-FFF2-40B4-BE49-F238E27FC236}">
                <a16:creationId xmlns:a16="http://schemas.microsoft.com/office/drawing/2014/main" id="{7FE97093-AF65-5837-CCB6-DB6B2915834A}"/>
              </a:ext>
            </a:extLst>
          </p:cNvPr>
          <p:cNvSpPr/>
          <p:nvPr/>
        </p:nvSpPr>
        <p:spPr>
          <a:xfrm>
            <a:off x="4694722" y="5639201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8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9%</a:t>
            </a:r>
            <a:endParaRPr lang="en-US" sz="2800" dirty="0"/>
          </a:p>
        </p:txBody>
      </p:sp>
      <p:sp>
        <p:nvSpPr>
          <p:cNvPr id="37" name="Shape 12">
            <a:extLst>
              <a:ext uri="{FF2B5EF4-FFF2-40B4-BE49-F238E27FC236}">
                <a16:creationId xmlns:a16="http://schemas.microsoft.com/office/drawing/2014/main" id="{B4F09248-1EF1-C826-3680-90640F7A9F94}"/>
              </a:ext>
            </a:extLst>
          </p:cNvPr>
          <p:cNvSpPr/>
          <p:nvPr/>
        </p:nvSpPr>
        <p:spPr>
          <a:xfrm>
            <a:off x="1402882" y="6736481"/>
            <a:ext cx="4800600" cy="0"/>
          </a:xfrm>
          <a:prstGeom prst="line">
            <a:avLst/>
          </a:prstGeom>
          <a:noFill/>
          <a:ln w="12700">
            <a:solidFill>
              <a:srgbClr val="C7D3D9"/>
            </a:solidFill>
            <a:prstDash val="solid"/>
          </a:ln>
        </p:spPr>
      </p:sp>
      <p:sp>
        <p:nvSpPr>
          <p:cNvPr id="40" name="Text 13">
            <a:extLst>
              <a:ext uri="{FF2B5EF4-FFF2-40B4-BE49-F238E27FC236}">
                <a16:creationId xmlns:a16="http://schemas.microsoft.com/office/drawing/2014/main" id="{76637C34-F144-1B48-ABAC-BC1F47F44AEA}"/>
              </a:ext>
            </a:extLst>
          </p:cNvPr>
          <p:cNvSpPr/>
          <p:nvPr/>
        </p:nvSpPr>
        <p:spPr>
          <a:xfrm>
            <a:off x="1402882" y="6942221"/>
            <a:ext cx="4800600" cy="11658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50" i="1" dirty="0">
                <a:solidFill>
                  <a:srgbClr val="5B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Alto volume de mercadorias compradas com nota fiscal gera uma base de crédito muito mais relevante.</a:t>
            </a:r>
            <a:endParaRPr lang="en-US" sz="1650" dirty="0"/>
          </a:p>
        </p:txBody>
      </p:sp>
      <p:sp>
        <p:nvSpPr>
          <p:cNvPr id="43" name="Shape 14">
            <a:extLst>
              <a:ext uri="{FF2B5EF4-FFF2-40B4-BE49-F238E27FC236}">
                <a16:creationId xmlns:a16="http://schemas.microsoft.com/office/drawing/2014/main" id="{EC9FF3B6-107F-2A41-8D84-D0A1C49F0502}"/>
              </a:ext>
            </a:extLst>
          </p:cNvPr>
          <p:cNvSpPr/>
          <p:nvPr/>
        </p:nvSpPr>
        <p:spPr>
          <a:xfrm>
            <a:off x="7026442" y="1661561"/>
            <a:ext cx="10149840" cy="6515100"/>
          </a:xfrm>
          <a:prstGeom prst="roundRect">
            <a:avLst>
              <a:gd name="adj" fmla="val 2105"/>
            </a:avLst>
          </a:prstGeom>
          <a:solidFill>
            <a:srgbClr val="21295C"/>
          </a:solidFill>
          <a:ln/>
        </p:spPr>
      </p:sp>
      <p:sp>
        <p:nvSpPr>
          <p:cNvPr id="46" name="Text 15">
            <a:extLst>
              <a:ext uri="{FF2B5EF4-FFF2-40B4-BE49-F238E27FC236}">
                <a16:creationId xmlns:a16="http://schemas.microsoft.com/office/drawing/2014/main" id="{7F49118C-B173-721E-C38E-05BF56E6B5BB}"/>
              </a:ext>
            </a:extLst>
          </p:cNvPr>
          <p:cNvSpPr/>
          <p:nvPr/>
        </p:nvSpPr>
        <p:spPr>
          <a:xfrm>
            <a:off x="7437922" y="2004461"/>
            <a:ext cx="932688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spc="76" dirty="0">
                <a:solidFill>
                  <a:srgbClr val="D9A4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COMPARAÇÃO: DAS x REGIME HÍBRIDO</a:t>
            </a:r>
            <a:endParaRPr lang="en-US" sz="2400" dirty="0"/>
          </a:p>
        </p:txBody>
      </p:sp>
      <p:sp>
        <p:nvSpPr>
          <p:cNvPr id="49" name="Text 16">
            <a:extLst>
              <a:ext uri="{FF2B5EF4-FFF2-40B4-BE49-F238E27FC236}">
                <a16:creationId xmlns:a16="http://schemas.microsoft.com/office/drawing/2014/main" id="{58CE3DC1-1FD4-1573-BBAF-C9C5AE9E2AF0}"/>
              </a:ext>
            </a:extLst>
          </p:cNvPr>
          <p:cNvSpPr/>
          <p:nvPr/>
        </p:nvSpPr>
        <p:spPr>
          <a:xfrm>
            <a:off x="7437922" y="2690261"/>
            <a:ext cx="6446520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dirty="0">
                <a:solidFill>
                  <a:srgbClr val="EAF3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Débito CBS (9% s/ receita)</a:t>
            </a:r>
            <a:endParaRPr lang="en-US" sz="2800" dirty="0"/>
          </a:p>
        </p:txBody>
      </p:sp>
      <p:sp>
        <p:nvSpPr>
          <p:cNvPr id="51" name="Text 17">
            <a:extLst>
              <a:ext uri="{FF2B5EF4-FFF2-40B4-BE49-F238E27FC236}">
                <a16:creationId xmlns:a16="http://schemas.microsoft.com/office/drawing/2014/main" id="{CC99DB4F-F393-F6E1-1B69-6D9E7A3A1B34}"/>
              </a:ext>
            </a:extLst>
          </p:cNvPr>
          <p:cNvSpPr/>
          <p:nvPr/>
        </p:nvSpPr>
        <p:spPr>
          <a:xfrm>
            <a:off x="13747282" y="2690261"/>
            <a:ext cx="3154680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800" dirty="0">
                <a:solidFill>
                  <a:srgbClr val="EAF3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R$ 18.000</a:t>
            </a:r>
            <a:endParaRPr lang="en-US" sz="2800" dirty="0"/>
          </a:p>
        </p:txBody>
      </p:sp>
      <p:sp>
        <p:nvSpPr>
          <p:cNvPr id="54" name="Text 18">
            <a:extLst>
              <a:ext uri="{FF2B5EF4-FFF2-40B4-BE49-F238E27FC236}">
                <a16:creationId xmlns:a16="http://schemas.microsoft.com/office/drawing/2014/main" id="{A25E67E0-7BDE-C644-5C76-EEB9E3F2EA6E}"/>
              </a:ext>
            </a:extLst>
          </p:cNvPr>
          <p:cNvSpPr/>
          <p:nvPr/>
        </p:nvSpPr>
        <p:spPr>
          <a:xfrm>
            <a:off x="7437922" y="3444641"/>
            <a:ext cx="6446520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dirty="0">
                <a:solidFill>
                  <a:srgbClr val="EAF3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− ) Crédito CBS s/ mercadorias compradas</a:t>
            </a:r>
            <a:endParaRPr lang="en-US" sz="2800" dirty="0"/>
          </a:p>
        </p:txBody>
      </p:sp>
      <p:sp>
        <p:nvSpPr>
          <p:cNvPr id="57" name="Text 19">
            <a:extLst>
              <a:ext uri="{FF2B5EF4-FFF2-40B4-BE49-F238E27FC236}">
                <a16:creationId xmlns:a16="http://schemas.microsoft.com/office/drawing/2014/main" id="{2705F8E3-4CBB-ED21-97E3-73B0DA2F24C0}"/>
              </a:ext>
            </a:extLst>
          </p:cNvPr>
          <p:cNvSpPr/>
          <p:nvPr/>
        </p:nvSpPr>
        <p:spPr>
          <a:xfrm>
            <a:off x="13747282" y="3444641"/>
            <a:ext cx="3154680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800" dirty="0">
                <a:solidFill>
                  <a:srgbClr val="EAF3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R$ 12.600</a:t>
            </a:r>
            <a:endParaRPr lang="en-US" sz="2800" dirty="0"/>
          </a:p>
        </p:txBody>
      </p:sp>
      <p:sp>
        <p:nvSpPr>
          <p:cNvPr id="59" name="Text 20">
            <a:extLst>
              <a:ext uri="{FF2B5EF4-FFF2-40B4-BE49-F238E27FC236}">
                <a16:creationId xmlns:a16="http://schemas.microsoft.com/office/drawing/2014/main" id="{188A99C0-0529-D575-3449-982AF6FB6BC4}"/>
              </a:ext>
            </a:extLst>
          </p:cNvPr>
          <p:cNvSpPr/>
          <p:nvPr/>
        </p:nvSpPr>
        <p:spPr>
          <a:xfrm>
            <a:off x="7437922" y="4199021"/>
            <a:ext cx="6446520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CBS líquido a pagar "por fora"</a:t>
            </a:r>
            <a:endParaRPr lang="en-US" sz="2800" dirty="0"/>
          </a:p>
        </p:txBody>
      </p:sp>
      <p:sp>
        <p:nvSpPr>
          <p:cNvPr id="62" name="Text 21">
            <a:extLst>
              <a:ext uri="{FF2B5EF4-FFF2-40B4-BE49-F238E27FC236}">
                <a16:creationId xmlns:a16="http://schemas.microsoft.com/office/drawing/2014/main" id="{536E1349-363D-3E33-DDF0-D784E2C469E1}"/>
              </a:ext>
            </a:extLst>
          </p:cNvPr>
          <p:cNvSpPr/>
          <p:nvPr/>
        </p:nvSpPr>
        <p:spPr>
          <a:xfrm>
            <a:off x="13747282" y="4199021"/>
            <a:ext cx="3154680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800" b="1" dirty="0">
                <a:solidFill>
                  <a:srgbClr val="D9A4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R$ 5.400</a:t>
            </a:r>
            <a:endParaRPr lang="en-US" sz="2800" dirty="0"/>
          </a:p>
        </p:txBody>
      </p:sp>
      <p:sp>
        <p:nvSpPr>
          <p:cNvPr id="65" name="Shape 22">
            <a:extLst>
              <a:ext uri="{FF2B5EF4-FFF2-40B4-BE49-F238E27FC236}">
                <a16:creationId xmlns:a16="http://schemas.microsoft.com/office/drawing/2014/main" id="{A430B2F3-FF41-23BD-7929-CDF8C592CF88}"/>
              </a:ext>
            </a:extLst>
          </p:cNvPr>
          <p:cNvSpPr/>
          <p:nvPr/>
        </p:nvSpPr>
        <p:spPr>
          <a:xfrm>
            <a:off x="7437922" y="5090561"/>
            <a:ext cx="9326880" cy="0"/>
          </a:xfrm>
          <a:prstGeom prst="line">
            <a:avLst/>
          </a:prstGeom>
          <a:noFill/>
          <a:ln w="12700">
            <a:solidFill>
              <a:srgbClr val="1C7293"/>
            </a:solidFill>
            <a:prstDash val="solid"/>
          </a:ln>
        </p:spPr>
      </p:sp>
      <p:sp>
        <p:nvSpPr>
          <p:cNvPr id="67" name="Text 23">
            <a:extLst>
              <a:ext uri="{FF2B5EF4-FFF2-40B4-BE49-F238E27FC236}">
                <a16:creationId xmlns:a16="http://schemas.microsoft.com/office/drawing/2014/main" id="{0862A4C2-7563-EF9F-3A41-6DA2D0707D7B}"/>
              </a:ext>
            </a:extLst>
          </p:cNvPr>
          <p:cNvSpPr/>
          <p:nvPr/>
        </p:nvSpPr>
        <p:spPr>
          <a:xfrm>
            <a:off x="7437922" y="5364881"/>
            <a:ext cx="93268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dirty="0">
                <a:solidFill>
                  <a:srgbClr val="EAF3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clientes B2B recebem nota com R$ 18.000 de CBS destacado — crédito integral que pode pesar na escolha do fornecedor.</a:t>
            </a:r>
            <a:endParaRPr lang="en-US" sz="2000" dirty="0"/>
          </a:p>
        </p:txBody>
      </p:sp>
      <p:sp>
        <p:nvSpPr>
          <p:cNvPr id="71" name="Shape 24">
            <a:extLst>
              <a:ext uri="{FF2B5EF4-FFF2-40B4-BE49-F238E27FC236}">
                <a16:creationId xmlns:a16="http://schemas.microsoft.com/office/drawing/2014/main" id="{A3E3FB80-3548-5086-B8DD-B6498A52664E}"/>
              </a:ext>
            </a:extLst>
          </p:cNvPr>
          <p:cNvSpPr/>
          <p:nvPr/>
        </p:nvSpPr>
        <p:spPr>
          <a:xfrm>
            <a:off x="7437922" y="6942221"/>
            <a:ext cx="8915400" cy="1028700"/>
          </a:xfrm>
          <a:prstGeom prst="roundRect">
            <a:avLst>
              <a:gd name="adj" fmla="val 10667"/>
            </a:avLst>
          </a:prstGeom>
          <a:solidFill>
            <a:srgbClr val="2E7D5B"/>
          </a:solidFill>
          <a:ln/>
        </p:spPr>
      </p:sp>
      <p:sp>
        <p:nvSpPr>
          <p:cNvPr id="75" name="Text 25">
            <a:extLst>
              <a:ext uri="{FF2B5EF4-FFF2-40B4-BE49-F238E27FC236}">
                <a16:creationId xmlns:a16="http://schemas.microsoft.com/office/drawing/2014/main" id="{75485CC4-0C49-1777-D2F0-F1EE4C01AC46}"/>
              </a:ext>
            </a:extLst>
          </p:cNvPr>
          <p:cNvSpPr/>
          <p:nvPr/>
        </p:nvSpPr>
        <p:spPr>
          <a:xfrm>
            <a:off x="7712242" y="6942221"/>
            <a:ext cx="836676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Cliente é majoritariamente B2B → crédito é o principal fator de decisão de compra</a:t>
            </a:r>
            <a:endParaRPr lang="en-US" sz="2100" dirty="0"/>
          </a:p>
        </p:txBody>
      </p:sp>
      <p:sp>
        <p:nvSpPr>
          <p:cNvPr id="78" name="Text 26">
            <a:extLst>
              <a:ext uri="{FF2B5EF4-FFF2-40B4-BE49-F238E27FC236}">
                <a16:creationId xmlns:a16="http://schemas.microsoft.com/office/drawing/2014/main" id="{6C4EFFE6-6C3A-0188-26B7-48FBBB72E164}"/>
              </a:ext>
            </a:extLst>
          </p:cNvPr>
          <p:cNvSpPr/>
          <p:nvPr/>
        </p:nvSpPr>
        <p:spPr>
          <a:xfrm>
            <a:off x="991402" y="8382401"/>
            <a:ext cx="16047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500" i="1" dirty="0">
                <a:solidFill>
                  <a:srgbClr val="5B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ilustrativo e simplificado — a decisão real depende de simulação individual com o contador.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2367009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EA6F90CC-3A07-1EAB-5A1F-CF18C3F8A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C4C40A1A-F016-A233-0532-0776DD4AE8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18278283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7240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3B0BDDBB-94D8-4207-0871-5911E3370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>
            <a:extLst>
              <a:ext uri="{FF2B5EF4-FFF2-40B4-BE49-F238E27FC236}">
                <a16:creationId xmlns:a16="http://schemas.microsoft.com/office/drawing/2014/main" id="{BAAE8A64-DFA2-B0F9-F2AA-94C31BDD569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9901" b="8224"/>
          <a:stretch>
            <a:fillRect/>
          </a:stretch>
        </p:blipFill>
        <p:spPr>
          <a:xfrm>
            <a:off x="2093494" y="0"/>
            <a:ext cx="13467121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09553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7F9586B0-E236-FD80-1A02-E3C66B286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6B840A3C-E726-50A6-6A51-2F36A9B2B497}"/>
              </a:ext>
            </a:extLst>
          </p:cNvPr>
          <p:cNvGrpSpPr/>
          <p:nvPr/>
        </p:nvGrpSpPr>
        <p:grpSpPr>
          <a:xfrm>
            <a:off x="5193000" y="293878"/>
            <a:ext cx="7247653" cy="803338"/>
            <a:chOff x="571500" y="324342"/>
            <a:chExt cx="4110293" cy="401669"/>
          </a:xfrm>
        </p:grpSpPr>
        <p:sp>
          <p:nvSpPr>
            <p:cNvPr id="3" name="Text 0">
              <a:extLst>
                <a:ext uri="{FF2B5EF4-FFF2-40B4-BE49-F238E27FC236}">
                  <a16:creationId xmlns:a16="http://schemas.microsoft.com/office/drawing/2014/main" id="{4A4FF806-11B7-591F-CCCB-D1243502797B}"/>
                </a:ext>
              </a:extLst>
            </p:cNvPr>
            <p:cNvSpPr/>
            <p:nvPr/>
          </p:nvSpPr>
          <p:spPr>
            <a:xfrm>
              <a:off x="662144" y="394404"/>
              <a:ext cx="3118779" cy="261546"/>
            </a:xfrm>
            <a:prstGeom prst="rect">
              <a:avLst/>
            </a:prstGeom>
            <a:noFill/>
            <a:ln/>
          </p:spPr>
          <p:txBody>
            <a:bodyPr wrap="none" lIns="340106" tIns="0" rIns="0" bIns="0" rtlCol="0" anchor="t">
              <a:spAutoFit/>
            </a:bodyPr>
            <a:lstStyle/>
            <a:p>
              <a:pPr>
                <a:lnSpc>
                  <a:spcPts val="4400"/>
                </a:lnSpc>
              </a:pPr>
              <a:r>
                <a:rPr lang="en-US" sz="3204" b="1">
                  <a:solidFill>
                    <a:srgbClr val="002060"/>
                  </a:solidFill>
                  <a:latin typeface="Montserrat" pitchFamily="34" charset="0"/>
                </a:rPr>
                <a:t>APURAÇÃO PGDAS HÍBRIDO</a:t>
              </a:r>
              <a:endParaRPr lang="en-US" sz="3204" dirty="0">
                <a:solidFill>
                  <a:srgbClr val="002060"/>
                </a:solidFill>
              </a:endParaRPr>
            </a:p>
          </p:txBody>
        </p:sp>
        <p:sp>
          <p:nvSpPr>
            <p:cNvPr id="4" name="Retângulo: Cantos Arredondados 3">
              <a:extLst>
                <a:ext uri="{FF2B5EF4-FFF2-40B4-BE49-F238E27FC236}">
                  <a16:creationId xmlns:a16="http://schemas.microsoft.com/office/drawing/2014/main" id="{936DB096-F8AC-761A-D93D-BB0E917C2A8A}"/>
                </a:ext>
              </a:extLst>
            </p:cNvPr>
            <p:cNvSpPr/>
            <p:nvPr/>
          </p:nvSpPr>
          <p:spPr>
            <a:xfrm>
              <a:off x="571500" y="324342"/>
              <a:ext cx="4110293" cy="401669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800">
                <a:solidFill>
                  <a:schemeClr val="tx1"/>
                </a:solidFill>
              </a:endParaRPr>
            </a:p>
          </p:txBody>
        </p:sp>
      </p:grpSp>
      <p:sp>
        <p:nvSpPr>
          <p:cNvPr id="47" name="Shape 2">
            <a:extLst>
              <a:ext uri="{FF2B5EF4-FFF2-40B4-BE49-F238E27FC236}">
                <a16:creationId xmlns:a16="http://schemas.microsoft.com/office/drawing/2014/main" id="{D8A0D9CA-98AB-A975-84BB-56BF85AC2FB9}"/>
              </a:ext>
            </a:extLst>
          </p:cNvPr>
          <p:cNvSpPr/>
          <p:nvPr/>
        </p:nvSpPr>
        <p:spPr>
          <a:xfrm>
            <a:off x="1597863" y="2060289"/>
            <a:ext cx="6309360" cy="3497580"/>
          </a:xfrm>
          <a:prstGeom prst="roundRect">
            <a:avLst>
              <a:gd name="adj" fmla="val 3922"/>
            </a:avLst>
          </a:prstGeom>
          <a:solidFill>
            <a:srgbClr val="1E2761"/>
          </a:solidFill>
          <a:ln/>
        </p:spPr>
      </p:sp>
      <p:sp>
        <p:nvSpPr>
          <p:cNvPr id="49" name="Text 3">
            <a:extLst>
              <a:ext uri="{FF2B5EF4-FFF2-40B4-BE49-F238E27FC236}">
                <a16:creationId xmlns:a16="http://schemas.microsoft.com/office/drawing/2014/main" id="{C799CD85-8169-F094-E87F-79587128C07D}"/>
              </a:ext>
            </a:extLst>
          </p:cNvPr>
          <p:cNvSpPr txBox="1"/>
          <p:nvPr/>
        </p:nvSpPr>
        <p:spPr>
          <a:xfrm>
            <a:off x="2009343" y="2444337"/>
            <a:ext cx="548640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50" b="1" spc="1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SIMPLES NACIONAL</a:t>
            </a:r>
            <a:endParaRPr lang="en-US" sz="1950" dirty="0"/>
          </a:p>
        </p:txBody>
      </p:sp>
      <p:sp>
        <p:nvSpPr>
          <p:cNvPr id="51" name="Text 4">
            <a:extLst>
              <a:ext uri="{FF2B5EF4-FFF2-40B4-BE49-F238E27FC236}">
                <a16:creationId xmlns:a16="http://schemas.microsoft.com/office/drawing/2014/main" id="{72604D59-C2EF-19A0-456F-F46597136E4A}"/>
              </a:ext>
            </a:extLst>
          </p:cNvPr>
          <p:cNvSpPr txBox="1"/>
          <p:nvPr/>
        </p:nvSpPr>
        <p:spPr>
          <a:xfrm>
            <a:off x="2009343" y="2992977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DAS — guia única</a:t>
            </a:r>
            <a:endParaRPr lang="en-US" sz="2850" dirty="0"/>
          </a:p>
        </p:txBody>
      </p:sp>
      <p:sp>
        <p:nvSpPr>
          <p:cNvPr id="55" name="Text 6">
            <a:extLst>
              <a:ext uri="{FF2B5EF4-FFF2-40B4-BE49-F238E27FC236}">
                <a16:creationId xmlns:a16="http://schemas.microsoft.com/office/drawing/2014/main" id="{BE2A858F-8E5B-28F3-13FD-49181015CCF7}"/>
              </a:ext>
            </a:extLst>
          </p:cNvPr>
          <p:cNvSpPr txBox="1"/>
          <p:nvPr/>
        </p:nvSpPr>
        <p:spPr>
          <a:xfrm>
            <a:off x="2009343" y="3852996"/>
            <a:ext cx="5486400" cy="11658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empresa permanece enquadrada no Simples e mantém o tratamento diferenciado — não representa saída do regime.</a:t>
            </a:r>
            <a:endParaRPr lang="en-US" sz="2400" dirty="0"/>
          </a:p>
        </p:txBody>
      </p:sp>
      <p:sp>
        <p:nvSpPr>
          <p:cNvPr id="57" name="Shape 7">
            <a:extLst>
              <a:ext uri="{FF2B5EF4-FFF2-40B4-BE49-F238E27FC236}">
                <a16:creationId xmlns:a16="http://schemas.microsoft.com/office/drawing/2014/main" id="{552EC576-0FA5-BB46-C59E-9418F723F778}"/>
              </a:ext>
            </a:extLst>
          </p:cNvPr>
          <p:cNvSpPr/>
          <p:nvPr/>
        </p:nvSpPr>
        <p:spPr>
          <a:xfrm>
            <a:off x="8208975" y="3425031"/>
            <a:ext cx="1234440" cy="768096"/>
          </a:xfrm>
          <a:prstGeom prst="roundRect">
            <a:avLst>
              <a:gd name="adj" fmla="val 50000"/>
            </a:avLst>
          </a:prstGeom>
          <a:solidFill>
            <a:srgbClr val="C9962B"/>
          </a:solidFill>
          <a:ln/>
        </p:spPr>
      </p:sp>
      <p:sp>
        <p:nvSpPr>
          <p:cNvPr id="59" name="Text 8">
            <a:extLst>
              <a:ext uri="{FF2B5EF4-FFF2-40B4-BE49-F238E27FC236}">
                <a16:creationId xmlns:a16="http://schemas.microsoft.com/office/drawing/2014/main" id="{842885B5-7688-2609-C9EE-D2BB162AAAAD}"/>
              </a:ext>
            </a:extLst>
          </p:cNvPr>
          <p:cNvSpPr txBox="1"/>
          <p:nvPr/>
        </p:nvSpPr>
        <p:spPr>
          <a:xfrm>
            <a:off x="8208975" y="3425031"/>
            <a:ext cx="12344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endParaRPr lang="en-US" sz="3300" dirty="0"/>
          </a:p>
        </p:txBody>
      </p:sp>
      <p:sp>
        <p:nvSpPr>
          <p:cNvPr id="61" name="Shape 9">
            <a:extLst>
              <a:ext uri="{FF2B5EF4-FFF2-40B4-BE49-F238E27FC236}">
                <a16:creationId xmlns:a16="http://schemas.microsoft.com/office/drawing/2014/main" id="{41743C9D-7C83-AD3A-8725-5EA7CFBBC52B}"/>
              </a:ext>
            </a:extLst>
          </p:cNvPr>
          <p:cNvSpPr/>
          <p:nvPr/>
        </p:nvSpPr>
        <p:spPr>
          <a:xfrm>
            <a:off x="9758883" y="2060289"/>
            <a:ext cx="6309360" cy="3497580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 w="19050">
            <a:solidFill>
              <a:srgbClr val="C9962B"/>
            </a:solidFill>
            <a:prstDash val="solid"/>
          </a:ln>
        </p:spPr>
      </p:sp>
      <p:sp>
        <p:nvSpPr>
          <p:cNvPr id="63" name="Text 10">
            <a:extLst>
              <a:ext uri="{FF2B5EF4-FFF2-40B4-BE49-F238E27FC236}">
                <a16:creationId xmlns:a16="http://schemas.microsoft.com/office/drawing/2014/main" id="{2BC0F7A6-9BE9-E49B-BD5B-81B672169554}"/>
              </a:ext>
            </a:extLst>
          </p:cNvPr>
          <p:cNvSpPr txBox="1"/>
          <p:nvPr/>
        </p:nvSpPr>
        <p:spPr>
          <a:xfrm>
            <a:off x="10170363" y="2444337"/>
            <a:ext cx="548640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50" b="1" spc="150" dirty="0">
                <a:solidFill>
                  <a:srgbClr val="C99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REGIME REGULAR</a:t>
            </a:r>
            <a:endParaRPr lang="en-US" sz="1950" dirty="0"/>
          </a:p>
        </p:txBody>
      </p:sp>
      <p:sp>
        <p:nvSpPr>
          <p:cNvPr id="65" name="Text 11">
            <a:extLst>
              <a:ext uri="{FF2B5EF4-FFF2-40B4-BE49-F238E27FC236}">
                <a16:creationId xmlns:a16="http://schemas.microsoft.com/office/drawing/2014/main" id="{4DAEB030-286C-DD84-48B9-E67EFCD0DA9B}"/>
              </a:ext>
            </a:extLst>
          </p:cNvPr>
          <p:cNvSpPr txBox="1"/>
          <p:nvPr/>
        </p:nvSpPr>
        <p:spPr>
          <a:xfrm>
            <a:off x="10170363" y="2992977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IBS + CBS por fora</a:t>
            </a:r>
            <a:endParaRPr lang="en-US" sz="2850" dirty="0"/>
          </a:p>
        </p:txBody>
      </p:sp>
      <p:sp>
        <p:nvSpPr>
          <p:cNvPr id="69" name="Text 13">
            <a:extLst>
              <a:ext uri="{FF2B5EF4-FFF2-40B4-BE49-F238E27FC236}">
                <a16:creationId xmlns:a16="http://schemas.microsoft.com/office/drawing/2014/main" id="{02B60AA2-7624-2324-F0B1-2B0829BD8714}"/>
              </a:ext>
            </a:extLst>
          </p:cNvPr>
          <p:cNvSpPr txBox="1"/>
          <p:nvPr/>
        </p:nvSpPr>
        <p:spPr>
          <a:xfrm>
            <a:off x="10170363" y="3773948"/>
            <a:ext cx="5486400" cy="11658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400" dirty="0">
                <a:solidFill>
                  <a:srgbClr val="5B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Sujeitos à não cumulatividade: a empresa pode gerar crédito ao cliente e, dependendo do caso, aproveitar créditos de compras.</a:t>
            </a:r>
            <a:endParaRPr lang="en-US" sz="2400" dirty="0"/>
          </a:p>
        </p:txBody>
      </p:sp>
      <p:sp>
        <p:nvSpPr>
          <p:cNvPr id="71" name="Shape 14">
            <a:extLst>
              <a:ext uri="{FF2B5EF4-FFF2-40B4-BE49-F238E27FC236}">
                <a16:creationId xmlns:a16="http://schemas.microsoft.com/office/drawing/2014/main" id="{983AB7BA-4258-1271-4AF0-6C4C9FEBCE1A}"/>
              </a:ext>
            </a:extLst>
          </p:cNvPr>
          <p:cNvSpPr/>
          <p:nvPr/>
        </p:nvSpPr>
        <p:spPr>
          <a:xfrm>
            <a:off x="739941" y="5941917"/>
            <a:ext cx="8023860" cy="2606040"/>
          </a:xfrm>
          <a:prstGeom prst="roundRect">
            <a:avLst>
              <a:gd name="adj" fmla="val 4737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73" name="Text 15">
            <a:extLst>
              <a:ext uri="{FF2B5EF4-FFF2-40B4-BE49-F238E27FC236}">
                <a16:creationId xmlns:a16="http://schemas.microsoft.com/office/drawing/2014/main" id="{B4EC717D-F96D-983D-795D-AD834CE8FC79}"/>
              </a:ext>
            </a:extLst>
          </p:cNvPr>
          <p:cNvSpPr txBox="1"/>
          <p:nvPr/>
        </p:nvSpPr>
        <p:spPr>
          <a:xfrm>
            <a:off x="1151421" y="6216237"/>
            <a:ext cx="7200900" cy="480060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B2B — venda para empresas</a:t>
            </a:r>
            <a:endParaRPr lang="en-US" sz="2800" dirty="0"/>
          </a:p>
        </p:txBody>
      </p:sp>
      <p:sp>
        <p:nvSpPr>
          <p:cNvPr id="75" name="Text 16">
            <a:extLst>
              <a:ext uri="{FF2B5EF4-FFF2-40B4-BE49-F238E27FC236}">
                <a16:creationId xmlns:a16="http://schemas.microsoft.com/office/drawing/2014/main" id="{D00CCAF6-E52C-019D-FB3A-022716734BC3}"/>
              </a:ext>
            </a:extLst>
          </p:cNvPr>
          <p:cNvSpPr txBox="1"/>
          <p:nvPr/>
        </p:nvSpPr>
        <p:spPr>
          <a:xfrm>
            <a:off x="1151421" y="6737445"/>
            <a:ext cx="7200900" cy="1577340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</p:spPr>
        <p:txBody>
          <a:bodyPr wrap="square" lIns="0" tIns="0" rIns="0" bIns="0" rtlCol="0" anchor="ctr"/>
          <a:lstStyle/>
          <a:p>
            <a:pPr>
              <a:lnSpc>
                <a:spcPct val="125000"/>
              </a:lnSpc>
            </a:pPr>
            <a:r>
              <a:rPr lang="en-US" sz="2400" dirty="0">
                <a:solidFill>
                  <a:srgbClr val="5B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crédito de IBS/CBS gerado ao cliente do regime regular tende a ser uma vantagem competitiva real na negociação de preço.</a:t>
            </a:r>
            <a:endParaRPr lang="en-US" sz="2400" dirty="0"/>
          </a:p>
        </p:txBody>
      </p:sp>
      <p:sp>
        <p:nvSpPr>
          <p:cNvPr id="77" name="Shape 17">
            <a:extLst>
              <a:ext uri="{FF2B5EF4-FFF2-40B4-BE49-F238E27FC236}">
                <a16:creationId xmlns:a16="http://schemas.microsoft.com/office/drawing/2014/main" id="{43205F84-AD6C-02A2-493A-A831BFF3D90F}"/>
              </a:ext>
            </a:extLst>
          </p:cNvPr>
          <p:cNvSpPr/>
          <p:nvPr/>
        </p:nvSpPr>
        <p:spPr>
          <a:xfrm>
            <a:off x="9312441" y="5941917"/>
            <a:ext cx="8023860" cy="2606040"/>
          </a:xfrm>
          <a:prstGeom prst="roundRect">
            <a:avLst>
              <a:gd name="adj" fmla="val 4737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79" name="Text 18">
            <a:extLst>
              <a:ext uri="{FF2B5EF4-FFF2-40B4-BE49-F238E27FC236}">
                <a16:creationId xmlns:a16="http://schemas.microsoft.com/office/drawing/2014/main" id="{DC52C6C2-8BAA-D0ED-5880-F2D10B651813}"/>
              </a:ext>
            </a:extLst>
          </p:cNvPr>
          <p:cNvSpPr txBox="1"/>
          <p:nvPr/>
        </p:nvSpPr>
        <p:spPr>
          <a:xfrm>
            <a:off x="9723921" y="6216237"/>
            <a:ext cx="7200900" cy="480060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B2C — venda para consumidor final</a:t>
            </a:r>
            <a:endParaRPr lang="en-US" sz="2800" dirty="0"/>
          </a:p>
        </p:txBody>
      </p:sp>
      <p:sp>
        <p:nvSpPr>
          <p:cNvPr id="81" name="Text 19">
            <a:extLst>
              <a:ext uri="{FF2B5EF4-FFF2-40B4-BE49-F238E27FC236}">
                <a16:creationId xmlns:a16="http://schemas.microsoft.com/office/drawing/2014/main" id="{60F78BA5-869D-626A-4BCC-5D5402BD59E0}"/>
              </a:ext>
            </a:extLst>
          </p:cNvPr>
          <p:cNvSpPr txBox="1"/>
          <p:nvPr/>
        </p:nvSpPr>
        <p:spPr>
          <a:xfrm>
            <a:off x="9723921" y="6737445"/>
            <a:ext cx="7200900" cy="1577340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</p:spPr>
        <p:txBody>
          <a:bodyPr wrap="square" lIns="0" tIns="0" rIns="0" bIns="0" rtlCol="0" anchor="ctr"/>
          <a:lstStyle/>
          <a:p>
            <a:pPr>
              <a:lnSpc>
                <a:spcPct val="125000"/>
              </a:lnSpc>
            </a:pPr>
            <a:r>
              <a:rPr lang="en-US" sz="2400" dirty="0">
                <a:solidFill>
                  <a:srgbClr val="5B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consumidor final não aproveita crédito — nesses casos, o modelo unificado costuma preservar simplicidade sem perda de competitividade.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684883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1D4C55A9-C0B8-470D-B8BC-1A322EFD2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3B5DD242-EBA0-C075-097F-331F66462C3B}"/>
              </a:ext>
            </a:extLst>
          </p:cNvPr>
          <p:cNvGrpSpPr/>
          <p:nvPr/>
        </p:nvGrpSpPr>
        <p:grpSpPr>
          <a:xfrm>
            <a:off x="6742839" y="40411"/>
            <a:ext cx="4802322" cy="803338"/>
            <a:chOff x="571500" y="324342"/>
            <a:chExt cx="4110293" cy="401669"/>
          </a:xfrm>
        </p:grpSpPr>
        <p:sp>
          <p:nvSpPr>
            <p:cNvPr id="3" name="Text 0">
              <a:extLst>
                <a:ext uri="{FF2B5EF4-FFF2-40B4-BE49-F238E27FC236}">
                  <a16:creationId xmlns:a16="http://schemas.microsoft.com/office/drawing/2014/main" id="{CC4F704A-F3E9-AC1A-66C8-A8BDEE4A128B}"/>
                </a:ext>
              </a:extLst>
            </p:cNvPr>
            <p:cNvSpPr/>
            <p:nvPr/>
          </p:nvSpPr>
          <p:spPr>
            <a:xfrm>
              <a:off x="662144" y="394404"/>
              <a:ext cx="2842964" cy="261546"/>
            </a:xfrm>
            <a:prstGeom prst="rect">
              <a:avLst/>
            </a:prstGeom>
            <a:noFill/>
            <a:ln/>
          </p:spPr>
          <p:txBody>
            <a:bodyPr wrap="none" lIns="340106" tIns="0" rIns="0" bIns="0" rtlCol="0" anchor="t">
              <a:spAutoFit/>
            </a:bodyPr>
            <a:lstStyle/>
            <a:p>
              <a:pPr>
                <a:lnSpc>
                  <a:spcPts val="4400"/>
                </a:lnSpc>
              </a:pPr>
              <a:r>
                <a:rPr lang="en-US" sz="3204" b="1">
                  <a:solidFill>
                    <a:srgbClr val="002060"/>
                  </a:solidFill>
                  <a:latin typeface="Montserrat" pitchFamily="34" charset="0"/>
                </a:rPr>
                <a:t>APURAÇÃO PGDAS</a:t>
              </a:r>
              <a:endParaRPr lang="en-US" sz="3204" dirty="0">
                <a:solidFill>
                  <a:srgbClr val="002060"/>
                </a:solidFill>
              </a:endParaRPr>
            </a:p>
          </p:txBody>
        </p:sp>
        <p:sp>
          <p:nvSpPr>
            <p:cNvPr id="4" name="Retângulo: Cantos Arredondados 3">
              <a:extLst>
                <a:ext uri="{FF2B5EF4-FFF2-40B4-BE49-F238E27FC236}">
                  <a16:creationId xmlns:a16="http://schemas.microsoft.com/office/drawing/2014/main" id="{26B28BE7-29F7-8213-36CF-E9D308A94290}"/>
                </a:ext>
              </a:extLst>
            </p:cNvPr>
            <p:cNvSpPr/>
            <p:nvPr/>
          </p:nvSpPr>
          <p:spPr>
            <a:xfrm>
              <a:off x="571500" y="324342"/>
              <a:ext cx="4110293" cy="401669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800">
                <a:solidFill>
                  <a:schemeClr val="tx1"/>
                </a:solidFill>
              </a:endParaRPr>
            </a:p>
          </p:txBody>
        </p:sp>
      </p:grpSp>
      <p:pic>
        <p:nvPicPr>
          <p:cNvPr id="9" name="Imagem 8">
            <a:extLst>
              <a:ext uri="{FF2B5EF4-FFF2-40B4-BE49-F238E27FC236}">
                <a16:creationId xmlns:a16="http://schemas.microsoft.com/office/drawing/2014/main" id="{5710AA01-4B3D-B8A6-CDB0-6562006A5EC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9239"/>
          <a:stretch>
            <a:fillRect/>
          </a:stretch>
        </p:blipFill>
        <p:spPr>
          <a:xfrm>
            <a:off x="2285999" y="0"/>
            <a:ext cx="15112346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4110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76760111-F092-C97E-EFDC-3D545A692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4">
            <a:extLst>
              <a:ext uri="{FF2B5EF4-FFF2-40B4-BE49-F238E27FC236}">
                <a16:creationId xmlns:a16="http://schemas.microsoft.com/office/drawing/2014/main" id="{BA566CBE-14F1-DEF9-7304-F4E4E87532D2}"/>
              </a:ext>
            </a:extLst>
          </p:cNvPr>
          <p:cNvSpPr/>
          <p:nvPr/>
        </p:nvSpPr>
        <p:spPr>
          <a:xfrm>
            <a:off x="1078992" y="1390595"/>
            <a:ext cx="5577840" cy="356616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5F5D9E67-E442-5BCB-AA1C-086624F393F4}"/>
              </a:ext>
            </a:extLst>
          </p:cNvPr>
          <p:cNvSpPr/>
          <p:nvPr/>
        </p:nvSpPr>
        <p:spPr>
          <a:xfrm>
            <a:off x="1078992" y="1390595"/>
            <a:ext cx="109728" cy="3566160"/>
          </a:xfrm>
          <a:prstGeom prst="rect">
            <a:avLst/>
          </a:prstGeom>
          <a:solidFill>
            <a:srgbClr val="0B7A7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6">
            <a:extLst>
              <a:ext uri="{FF2B5EF4-FFF2-40B4-BE49-F238E27FC236}">
                <a16:creationId xmlns:a16="http://schemas.microsoft.com/office/drawing/2014/main" id="{D4087DBD-BABF-BEDA-7265-37A47EE954F8}"/>
              </a:ext>
            </a:extLst>
          </p:cNvPr>
          <p:cNvSpPr/>
          <p:nvPr/>
        </p:nvSpPr>
        <p:spPr>
          <a:xfrm>
            <a:off x="1078992" y="1390595"/>
            <a:ext cx="5577840" cy="877824"/>
          </a:xfrm>
          <a:prstGeom prst="rect">
            <a:avLst/>
          </a:prstGeom>
          <a:solidFill>
            <a:srgbClr val="0B7A75">
              <a:alpha val="12000"/>
            </a:srgbClr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7">
            <a:extLst>
              <a:ext uri="{FF2B5EF4-FFF2-40B4-BE49-F238E27FC236}">
                <a16:creationId xmlns:a16="http://schemas.microsoft.com/office/drawing/2014/main" id="{CE761B93-B352-3F30-6EBD-0745E6C570DF}"/>
              </a:ext>
            </a:extLst>
          </p:cNvPr>
          <p:cNvSpPr/>
          <p:nvPr/>
        </p:nvSpPr>
        <p:spPr>
          <a:xfrm>
            <a:off x="1335024" y="1500323"/>
            <a:ext cx="4480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1E2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🏪  Comércio</a:t>
            </a:r>
            <a:endParaRPr lang="en-US" sz="2400" dirty="0"/>
          </a:p>
        </p:txBody>
      </p:sp>
      <p:sp>
        <p:nvSpPr>
          <p:cNvPr id="15" name="Shape 8">
            <a:extLst>
              <a:ext uri="{FF2B5EF4-FFF2-40B4-BE49-F238E27FC236}">
                <a16:creationId xmlns:a16="http://schemas.microsoft.com/office/drawing/2014/main" id="{BC0FDBE1-1CBA-D161-B368-6325B61D3F6C}"/>
              </a:ext>
            </a:extLst>
          </p:cNvPr>
          <p:cNvSpPr/>
          <p:nvPr/>
        </p:nvSpPr>
        <p:spPr>
          <a:xfrm>
            <a:off x="4498848" y="1536899"/>
            <a:ext cx="2011680" cy="512064"/>
          </a:xfrm>
          <a:prstGeom prst="roundRect">
            <a:avLst>
              <a:gd name="adj" fmla="val 14286"/>
            </a:avLst>
          </a:prstGeom>
          <a:solidFill>
            <a:srgbClr val="0B7A7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Text 9">
            <a:extLst>
              <a:ext uri="{FF2B5EF4-FFF2-40B4-BE49-F238E27FC236}">
                <a16:creationId xmlns:a16="http://schemas.microsoft.com/office/drawing/2014/main" id="{2C96D1BF-1DA6-1B74-2875-5CCF195D1830}"/>
              </a:ext>
            </a:extLst>
          </p:cNvPr>
          <p:cNvSpPr/>
          <p:nvPr/>
        </p:nvSpPr>
        <p:spPr>
          <a:xfrm>
            <a:off x="4498848" y="1536899"/>
            <a:ext cx="20116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Moderada</a:t>
            </a:r>
            <a:endParaRPr lang="en-US" sz="1500" dirty="0"/>
          </a:p>
        </p:txBody>
      </p:sp>
      <p:sp>
        <p:nvSpPr>
          <p:cNvPr id="23" name="Text 10">
            <a:extLst>
              <a:ext uri="{FF2B5EF4-FFF2-40B4-BE49-F238E27FC236}">
                <a16:creationId xmlns:a16="http://schemas.microsoft.com/office/drawing/2014/main" id="{5668E280-3701-9C57-DCD2-25CD36D342DF}"/>
              </a:ext>
            </a:extLst>
          </p:cNvPr>
          <p:cNvSpPr/>
          <p:nvPr/>
        </p:nvSpPr>
        <p:spPr>
          <a:xfrm>
            <a:off x="1335024" y="2359859"/>
            <a:ext cx="1280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00" dirty="0">
                <a:solidFill>
                  <a:srgbClr val="8A9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Impacto: </a:t>
            </a:r>
            <a:endParaRPr lang="en-US" sz="1700" dirty="0"/>
          </a:p>
        </p:txBody>
      </p:sp>
      <p:sp>
        <p:nvSpPr>
          <p:cNvPr id="26" name="Text 11">
            <a:extLst>
              <a:ext uri="{FF2B5EF4-FFF2-40B4-BE49-F238E27FC236}">
                <a16:creationId xmlns:a16="http://schemas.microsoft.com/office/drawing/2014/main" id="{41E3F602-A4FB-787B-3621-46F315626D9B}"/>
              </a:ext>
            </a:extLst>
          </p:cNvPr>
          <p:cNvSpPr/>
          <p:nvPr/>
        </p:nvSpPr>
        <p:spPr>
          <a:xfrm>
            <a:off x="2359152" y="2359859"/>
            <a:ext cx="3090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B7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Neutro a positivo</a:t>
            </a:r>
            <a:endParaRPr lang="en-US" sz="2400" dirty="0"/>
          </a:p>
        </p:txBody>
      </p:sp>
      <p:sp>
        <p:nvSpPr>
          <p:cNvPr id="29" name="Text 12">
            <a:extLst>
              <a:ext uri="{FF2B5EF4-FFF2-40B4-BE49-F238E27FC236}">
                <a16:creationId xmlns:a16="http://schemas.microsoft.com/office/drawing/2014/main" id="{34B1A5DB-F52A-A0B8-1520-2E54107F5141}"/>
              </a:ext>
            </a:extLst>
          </p:cNvPr>
          <p:cNvSpPr/>
          <p:nvPr/>
        </p:nvSpPr>
        <p:spPr>
          <a:xfrm>
            <a:off x="1335024" y="2725619"/>
            <a:ext cx="11887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00" dirty="0">
                <a:solidFill>
                  <a:srgbClr val="8A9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Crédito: </a:t>
            </a:r>
            <a:endParaRPr lang="en-US" sz="1700" dirty="0"/>
          </a:p>
        </p:txBody>
      </p:sp>
      <p:sp>
        <p:nvSpPr>
          <p:cNvPr id="32" name="Text 13">
            <a:extLst>
              <a:ext uri="{FF2B5EF4-FFF2-40B4-BE49-F238E27FC236}">
                <a16:creationId xmlns:a16="http://schemas.microsoft.com/office/drawing/2014/main" id="{5CC0DEB8-00AD-35F3-2815-B9F14B6EE74B}"/>
              </a:ext>
            </a:extLst>
          </p:cNvPr>
          <p:cNvSpPr/>
          <p:nvPr/>
        </p:nvSpPr>
        <p:spPr>
          <a:xfrm>
            <a:off x="2359152" y="2725619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00" b="1" dirty="0">
                <a:solidFill>
                  <a:srgbClr val="1E2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Médio</a:t>
            </a:r>
            <a:endParaRPr lang="en-US" sz="1700" dirty="0"/>
          </a:p>
        </p:txBody>
      </p:sp>
      <p:sp>
        <p:nvSpPr>
          <p:cNvPr id="36" name="Text 14">
            <a:extLst>
              <a:ext uri="{FF2B5EF4-FFF2-40B4-BE49-F238E27FC236}">
                <a16:creationId xmlns:a16="http://schemas.microsoft.com/office/drawing/2014/main" id="{57491767-93FC-F79F-FB5E-6E6AC194732E}"/>
              </a:ext>
            </a:extLst>
          </p:cNvPr>
          <p:cNvSpPr/>
          <p:nvPr/>
        </p:nvSpPr>
        <p:spPr>
          <a:xfrm>
            <a:off x="1335024" y="3091379"/>
            <a:ext cx="13167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00" dirty="0">
                <a:solidFill>
                  <a:srgbClr val="8A9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Urgência: </a:t>
            </a:r>
            <a:endParaRPr lang="en-US" sz="1700" dirty="0"/>
          </a:p>
        </p:txBody>
      </p:sp>
      <p:sp>
        <p:nvSpPr>
          <p:cNvPr id="39" name="Text 15">
            <a:extLst>
              <a:ext uri="{FF2B5EF4-FFF2-40B4-BE49-F238E27FC236}">
                <a16:creationId xmlns:a16="http://schemas.microsoft.com/office/drawing/2014/main" id="{5D85FCCC-6F2D-D58B-7C51-61FE67BAA444}"/>
              </a:ext>
            </a:extLst>
          </p:cNvPr>
          <p:cNvSpPr/>
          <p:nvPr/>
        </p:nvSpPr>
        <p:spPr>
          <a:xfrm>
            <a:off x="2542032" y="3091379"/>
            <a:ext cx="2194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00" b="1" dirty="0">
                <a:solidFill>
                  <a:srgbClr val="1E2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2027–2029</a:t>
            </a:r>
            <a:endParaRPr lang="en-US" sz="1700" dirty="0"/>
          </a:p>
        </p:txBody>
      </p:sp>
      <p:sp>
        <p:nvSpPr>
          <p:cNvPr id="42" name="Shape 16">
            <a:extLst>
              <a:ext uri="{FF2B5EF4-FFF2-40B4-BE49-F238E27FC236}">
                <a16:creationId xmlns:a16="http://schemas.microsoft.com/office/drawing/2014/main" id="{DF124B42-533A-7C5D-B8A0-F5131EA05F98}"/>
              </a:ext>
            </a:extLst>
          </p:cNvPr>
          <p:cNvSpPr/>
          <p:nvPr/>
        </p:nvSpPr>
        <p:spPr>
          <a:xfrm>
            <a:off x="1335024" y="3530291"/>
            <a:ext cx="5065776" cy="36576"/>
          </a:xfrm>
          <a:prstGeom prst="rect">
            <a:avLst/>
          </a:prstGeom>
          <a:solidFill>
            <a:srgbClr val="D8DE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5" name="Text 17">
            <a:extLst>
              <a:ext uri="{FF2B5EF4-FFF2-40B4-BE49-F238E27FC236}">
                <a16:creationId xmlns:a16="http://schemas.microsoft.com/office/drawing/2014/main" id="{B034DD0F-9EC7-E072-7502-FFAC8EFB2BFD}"/>
              </a:ext>
            </a:extLst>
          </p:cNvPr>
          <p:cNvSpPr/>
          <p:nvPr/>
        </p:nvSpPr>
        <p:spPr>
          <a:xfrm>
            <a:off x="1335024" y="3603443"/>
            <a:ext cx="517550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dirty="0">
                <a:solidFill>
                  <a:srgbClr val="1E2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Revisar fornecedores do Simples Nacional
2. Mapear créditos de estoque transitório
3. Renegociar margens com distribuidores</a:t>
            </a:r>
            <a:endParaRPr lang="en-US" sz="2000" dirty="0"/>
          </a:p>
        </p:txBody>
      </p:sp>
      <p:sp>
        <p:nvSpPr>
          <p:cNvPr id="48" name="Shape 18">
            <a:extLst>
              <a:ext uri="{FF2B5EF4-FFF2-40B4-BE49-F238E27FC236}">
                <a16:creationId xmlns:a16="http://schemas.microsoft.com/office/drawing/2014/main" id="{C75F59F8-B22C-3E19-B5EB-6FE074345CA6}"/>
              </a:ext>
            </a:extLst>
          </p:cNvPr>
          <p:cNvSpPr/>
          <p:nvPr/>
        </p:nvSpPr>
        <p:spPr>
          <a:xfrm>
            <a:off x="10634472" y="1392775"/>
            <a:ext cx="5577840" cy="356616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2" name="Shape 19">
            <a:extLst>
              <a:ext uri="{FF2B5EF4-FFF2-40B4-BE49-F238E27FC236}">
                <a16:creationId xmlns:a16="http://schemas.microsoft.com/office/drawing/2014/main" id="{00DCC529-3698-470B-7B17-35D6BCC9B292}"/>
              </a:ext>
            </a:extLst>
          </p:cNvPr>
          <p:cNvSpPr/>
          <p:nvPr/>
        </p:nvSpPr>
        <p:spPr>
          <a:xfrm>
            <a:off x="10634472" y="1392775"/>
            <a:ext cx="109728" cy="3566160"/>
          </a:xfrm>
          <a:prstGeom prst="rect">
            <a:avLst/>
          </a:prstGeom>
          <a:solidFill>
            <a:srgbClr val="1A7A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5" name="Shape 20">
            <a:extLst>
              <a:ext uri="{FF2B5EF4-FFF2-40B4-BE49-F238E27FC236}">
                <a16:creationId xmlns:a16="http://schemas.microsoft.com/office/drawing/2014/main" id="{E03B829E-9BF7-66EB-3980-EBB6503076F0}"/>
              </a:ext>
            </a:extLst>
          </p:cNvPr>
          <p:cNvSpPr/>
          <p:nvPr/>
        </p:nvSpPr>
        <p:spPr>
          <a:xfrm>
            <a:off x="10634472" y="1392775"/>
            <a:ext cx="5577840" cy="877824"/>
          </a:xfrm>
          <a:prstGeom prst="rect">
            <a:avLst/>
          </a:prstGeom>
          <a:solidFill>
            <a:srgbClr val="1A7A4A">
              <a:alpha val="12000"/>
            </a:srgbClr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8" name="Text 21">
            <a:extLst>
              <a:ext uri="{FF2B5EF4-FFF2-40B4-BE49-F238E27FC236}">
                <a16:creationId xmlns:a16="http://schemas.microsoft.com/office/drawing/2014/main" id="{265D44CC-3E85-72A3-0FB7-C5A048FF9B57}"/>
              </a:ext>
            </a:extLst>
          </p:cNvPr>
          <p:cNvSpPr/>
          <p:nvPr/>
        </p:nvSpPr>
        <p:spPr>
          <a:xfrm>
            <a:off x="10890504" y="1502503"/>
            <a:ext cx="4480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1E2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🏭  Indústria</a:t>
            </a:r>
            <a:endParaRPr lang="en-US" sz="2400" dirty="0"/>
          </a:p>
        </p:txBody>
      </p:sp>
      <p:sp>
        <p:nvSpPr>
          <p:cNvPr id="60" name="Shape 22">
            <a:extLst>
              <a:ext uri="{FF2B5EF4-FFF2-40B4-BE49-F238E27FC236}">
                <a16:creationId xmlns:a16="http://schemas.microsoft.com/office/drawing/2014/main" id="{B0D703A3-B088-A2B5-48F2-4F9B5C13DAA0}"/>
              </a:ext>
            </a:extLst>
          </p:cNvPr>
          <p:cNvSpPr/>
          <p:nvPr/>
        </p:nvSpPr>
        <p:spPr>
          <a:xfrm>
            <a:off x="14054328" y="1539079"/>
            <a:ext cx="2011680" cy="512064"/>
          </a:xfrm>
          <a:prstGeom prst="roundRect">
            <a:avLst>
              <a:gd name="adj" fmla="val 14286"/>
            </a:avLst>
          </a:prstGeom>
          <a:solidFill>
            <a:srgbClr val="1A7A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3" name="Text 23">
            <a:extLst>
              <a:ext uri="{FF2B5EF4-FFF2-40B4-BE49-F238E27FC236}">
                <a16:creationId xmlns:a16="http://schemas.microsoft.com/office/drawing/2014/main" id="{E65B83B7-ABDE-72A6-6177-8154F71F0757}"/>
              </a:ext>
            </a:extLst>
          </p:cNvPr>
          <p:cNvSpPr/>
          <p:nvPr/>
        </p:nvSpPr>
        <p:spPr>
          <a:xfrm>
            <a:off x="14054328" y="1539079"/>
            <a:ext cx="20116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Positiva</a:t>
            </a:r>
            <a:endParaRPr lang="en-US" sz="1500" dirty="0"/>
          </a:p>
        </p:txBody>
      </p:sp>
      <p:sp>
        <p:nvSpPr>
          <p:cNvPr id="66" name="Text 24">
            <a:extLst>
              <a:ext uri="{FF2B5EF4-FFF2-40B4-BE49-F238E27FC236}">
                <a16:creationId xmlns:a16="http://schemas.microsoft.com/office/drawing/2014/main" id="{9E0DDF79-8A82-9240-F5DF-458FB27F713C}"/>
              </a:ext>
            </a:extLst>
          </p:cNvPr>
          <p:cNvSpPr/>
          <p:nvPr/>
        </p:nvSpPr>
        <p:spPr>
          <a:xfrm>
            <a:off x="10890504" y="2362039"/>
            <a:ext cx="1280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00" dirty="0">
                <a:solidFill>
                  <a:srgbClr val="8A9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Impacto: </a:t>
            </a:r>
            <a:endParaRPr lang="en-US" sz="1700" dirty="0"/>
          </a:p>
        </p:txBody>
      </p:sp>
      <p:sp>
        <p:nvSpPr>
          <p:cNvPr id="68" name="Text 25">
            <a:extLst>
              <a:ext uri="{FF2B5EF4-FFF2-40B4-BE49-F238E27FC236}">
                <a16:creationId xmlns:a16="http://schemas.microsoft.com/office/drawing/2014/main" id="{F26C2B52-47E2-2EA2-4D2A-D1EDF41AD1AE}"/>
              </a:ext>
            </a:extLst>
          </p:cNvPr>
          <p:cNvSpPr/>
          <p:nvPr/>
        </p:nvSpPr>
        <p:spPr>
          <a:xfrm>
            <a:off x="11914632" y="2362039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1A7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Positivo</a:t>
            </a:r>
            <a:endParaRPr lang="en-US" sz="2400" dirty="0"/>
          </a:p>
        </p:txBody>
      </p:sp>
      <p:sp>
        <p:nvSpPr>
          <p:cNvPr id="71" name="Text 26">
            <a:extLst>
              <a:ext uri="{FF2B5EF4-FFF2-40B4-BE49-F238E27FC236}">
                <a16:creationId xmlns:a16="http://schemas.microsoft.com/office/drawing/2014/main" id="{D1B00980-B328-D3E9-2259-FB37198EDC9F}"/>
              </a:ext>
            </a:extLst>
          </p:cNvPr>
          <p:cNvSpPr/>
          <p:nvPr/>
        </p:nvSpPr>
        <p:spPr>
          <a:xfrm>
            <a:off x="10890504" y="2727799"/>
            <a:ext cx="11887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00" dirty="0">
                <a:solidFill>
                  <a:srgbClr val="8A9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Crédito: </a:t>
            </a:r>
            <a:endParaRPr lang="en-US" sz="1700" dirty="0"/>
          </a:p>
        </p:txBody>
      </p:sp>
      <p:sp>
        <p:nvSpPr>
          <p:cNvPr id="74" name="Text 27">
            <a:extLst>
              <a:ext uri="{FF2B5EF4-FFF2-40B4-BE49-F238E27FC236}">
                <a16:creationId xmlns:a16="http://schemas.microsoft.com/office/drawing/2014/main" id="{DB4B2F15-0AB0-71B0-5685-0BC0430A4BEE}"/>
              </a:ext>
            </a:extLst>
          </p:cNvPr>
          <p:cNvSpPr/>
          <p:nvPr/>
        </p:nvSpPr>
        <p:spPr>
          <a:xfrm>
            <a:off x="11914632" y="2727799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00" b="1" dirty="0">
                <a:solidFill>
                  <a:srgbClr val="1E2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Alto</a:t>
            </a:r>
            <a:endParaRPr lang="en-US" sz="1700" dirty="0"/>
          </a:p>
        </p:txBody>
      </p:sp>
      <p:sp>
        <p:nvSpPr>
          <p:cNvPr id="76" name="Text 28">
            <a:extLst>
              <a:ext uri="{FF2B5EF4-FFF2-40B4-BE49-F238E27FC236}">
                <a16:creationId xmlns:a16="http://schemas.microsoft.com/office/drawing/2014/main" id="{8E694853-DC55-040C-40A1-9C02E3752141}"/>
              </a:ext>
            </a:extLst>
          </p:cNvPr>
          <p:cNvSpPr/>
          <p:nvPr/>
        </p:nvSpPr>
        <p:spPr>
          <a:xfrm>
            <a:off x="10890504" y="3093559"/>
            <a:ext cx="13167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00" dirty="0">
                <a:solidFill>
                  <a:srgbClr val="8A9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Urgência: </a:t>
            </a:r>
            <a:endParaRPr lang="en-US" sz="1700" dirty="0"/>
          </a:p>
        </p:txBody>
      </p:sp>
      <p:sp>
        <p:nvSpPr>
          <p:cNvPr id="79" name="Text 29">
            <a:extLst>
              <a:ext uri="{FF2B5EF4-FFF2-40B4-BE49-F238E27FC236}">
                <a16:creationId xmlns:a16="http://schemas.microsoft.com/office/drawing/2014/main" id="{04260655-992A-3CC8-01EC-93C94E41E26D}"/>
              </a:ext>
            </a:extLst>
          </p:cNvPr>
          <p:cNvSpPr/>
          <p:nvPr/>
        </p:nvSpPr>
        <p:spPr>
          <a:xfrm>
            <a:off x="12097512" y="3093559"/>
            <a:ext cx="2194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00" b="1" dirty="0">
                <a:solidFill>
                  <a:srgbClr val="1E2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2026–2028</a:t>
            </a:r>
            <a:endParaRPr lang="en-US" sz="1700" dirty="0"/>
          </a:p>
        </p:txBody>
      </p:sp>
      <p:sp>
        <p:nvSpPr>
          <p:cNvPr id="82" name="Shape 30">
            <a:extLst>
              <a:ext uri="{FF2B5EF4-FFF2-40B4-BE49-F238E27FC236}">
                <a16:creationId xmlns:a16="http://schemas.microsoft.com/office/drawing/2014/main" id="{CD5AEAE5-B527-B35B-C962-BEC724895ACD}"/>
              </a:ext>
            </a:extLst>
          </p:cNvPr>
          <p:cNvSpPr/>
          <p:nvPr/>
        </p:nvSpPr>
        <p:spPr>
          <a:xfrm>
            <a:off x="10890504" y="3532471"/>
            <a:ext cx="5065776" cy="36576"/>
          </a:xfrm>
          <a:prstGeom prst="rect">
            <a:avLst/>
          </a:prstGeom>
          <a:solidFill>
            <a:srgbClr val="D8DE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4" name="Text 31">
            <a:extLst>
              <a:ext uri="{FF2B5EF4-FFF2-40B4-BE49-F238E27FC236}">
                <a16:creationId xmlns:a16="http://schemas.microsoft.com/office/drawing/2014/main" id="{9EDECBDB-7F7C-E9DB-F3DF-E0F82C49ACA8}"/>
              </a:ext>
            </a:extLst>
          </p:cNvPr>
          <p:cNvSpPr/>
          <p:nvPr/>
        </p:nvSpPr>
        <p:spPr>
          <a:xfrm>
            <a:off x="10890504" y="3605623"/>
            <a:ext cx="517550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dirty="0">
                <a:solidFill>
                  <a:srgbClr val="1E2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Estruturar </a:t>
            </a:r>
            <a:r>
              <a:rPr lang="en-US" sz="2000">
                <a:solidFill>
                  <a:srgbClr val="1E2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split payment.</a:t>
            </a:r>
            <a:r>
              <a:rPr lang="en-US" sz="2000" dirty="0">
                <a:solidFill>
                  <a:srgbClr val="1E2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2. Calcular crédito acumulado de ativos
3</a:t>
            </a:r>
            <a:r>
              <a:rPr lang="en-US" sz="2000">
                <a:solidFill>
                  <a:srgbClr val="1E2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Mapear aproveitamento de créditos</a:t>
            </a:r>
            <a:endParaRPr lang="en-US" sz="2000" dirty="0"/>
          </a:p>
        </p:txBody>
      </p:sp>
      <p:sp>
        <p:nvSpPr>
          <p:cNvPr id="88" name="Shape 32">
            <a:extLst>
              <a:ext uri="{FF2B5EF4-FFF2-40B4-BE49-F238E27FC236}">
                <a16:creationId xmlns:a16="http://schemas.microsoft.com/office/drawing/2014/main" id="{E21764BA-55F0-6DAB-A5B1-4CB506145EDB}"/>
              </a:ext>
            </a:extLst>
          </p:cNvPr>
          <p:cNvSpPr/>
          <p:nvPr/>
        </p:nvSpPr>
        <p:spPr>
          <a:xfrm>
            <a:off x="1078992" y="5207742"/>
            <a:ext cx="5577840" cy="356616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2" name="Shape 33">
            <a:extLst>
              <a:ext uri="{FF2B5EF4-FFF2-40B4-BE49-F238E27FC236}">
                <a16:creationId xmlns:a16="http://schemas.microsoft.com/office/drawing/2014/main" id="{5B141141-933A-443D-6910-AAFF42B1980E}"/>
              </a:ext>
            </a:extLst>
          </p:cNvPr>
          <p:cNvSpPr/>
          <p:nvPr/>
        </p:nvSpPr>
        <p:spPr>
          <a:xfrm>
            <a:off x="1078992" y="5207742"/>
            <a:ext cx="109728" cy="3566160"/>
          </a:xfrm>
          <a:prstGeom prst="rect">
            <a:avLst/>
          </a:prstGeom>
          <a:solidFill>
            <a:srgbClr val="C8A84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6" name="Shape 34">
            <a:extLst>
              <a:ext uri="{FF2B5EF4-FFF2-40B4-BE49-F238E27FC236}">
                <a16:creationId xmlns:a16="http://schemas.microsoft.com/office/drawing/2014/main" id="{B0E8DE7E-ED86-5E85-621C-9C3B0C01BE34}"/>
              </a:ext>
            </a:extLst>
          </p:cNvPr>
          <p:cNvSpPr/>
          <p:nvPr/>
        </p:nvSpPr>
        <p:spPr>
          <a:xfrm>
            <a:off x="1078992" y="5207742"/>
            <a:ext cx="5577840" cy="877824"/>
          </a:xfrm>
          <a:prstGeom prst="rect">
            <a:avLst/>
          </a:prstGeom>
          <a:solidFill>
            <a:srgbClr val="C8A84B">
              <a:alpha val="12000"/>
            </a:srgbClr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0" name="Text 35">
            <a:extLst>
              <a:ext uri="{FF2B5EF4-FFF2-40B4-BE49-F238E27FC236}">
                <a16:creationId xmlns:a16="http://schemas.microsoft.com/office/drawing/2014/main" id="{43AB782A-B23B-4EAA-AB8F-EFF8240C7062}"/>
              </a:ext>
            </a:extLst>
          </p:cNvPr>
          <p:cNvSpPr/>
          <p:nvPr/>
        </p:nvSpPr>
        <p:spPr>
          <a:xfrm>
            <a:off x="1335024" y="5317470"/>
            <a:ext cx="4480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1E2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💼  Serviços B2B</a:t>
            </a:r>
            <a:endParaRPr lang="en-US" sz="2400" dirty="0"/>
          </a:p>
        </p:txBody>
      </p:sp>
      <p:sp>
        <p:nvSpPr>
          <p:cNvPr id="104" name="Shape 36">
            <a:extLst>
              <a:ext uri="{FF2B5EF4-FFF2-40B4-BE49-F238E27FC236}">
                <a16:creationId xmlns:a16="http://schemas.microsoft.com/office/drawing/2014/main" id="{5F644E31-FC74-36DC-BD89-53D05DED7269}"/>
              </a:ext>
            </a:extLst>
          </p:cNvPr>
          <p:cNvSpPr/>
          <p:nvPr/>
        </p:nvSpPr>
        <p:spPr>
          <a:xfrm>
            <a:off x="4498848" y="5354046"/>
            <a:ext cx="2011680" cy="512064"/>
          </a:xfrm>
          <a:prstGeom prst="roundRect">
            <a:avLst>
              <a:gd name="adj" fmla="val 14286"/>
            </a:avLst>
          </a:prstGeom>
          <a:solidFill>
            <a:srgbClr val="C8A84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8" name="Text 37">
            <a:extLst>
              <a:ext uri="{FF2B5EF4-FFF2-40B4-BE49-F238E27FC236}">
                <a16:creationId xmlns:a16="http://schemas.microsoft.com/office/drawing/2014/main" id="{7A07DD68-0E5B-7E88-56BD-891A0465E3CE}"/>
              </a:ext>
            </a:extLst>
          </p:cNvPr>
          <p:cNvSpPr/>
          <p:nvPr/>
        </p:nvSpPr>
        <p:spPr>
          <a:xfrm>
            <a:off x="4498848" y="5354046"/>
            <a:ext cx="20116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Variável</a:t>
            </a:r>
            <a:endParaRPr lang="en-US" sz="1500" dirty="0"/>
          </a:p>
        </p:txBody>
      </p:sp>
      <p:sp>
        <p:nvSpPr>
          <p:cNvPr id="112" name="Text 38">
            <a:extLst>
              <a:ext uri="{FF2B5EF4-FFF2-40B4-BE49-F238E27FC236}">
                <a16:creationId xmlns:a16="http://schemas.microsoft.com/office/drawing/2014/main" id="{4ABF1249-FA03-1B2F-84B0-5B8363BC7ADC}"/>
              </a:ext>
            </a:extLst>
          </p:cNvPr>
          <p:cNvSpPr/>
          <p:nvPr/>
        </p:nvSpPr>
        <p:spPr>
          <a:xfrm>
            <a:off x="1335024" y="6177006"/>
            <a:ext cx="1280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00" dirty="0">
                <a:solidFill>
                  <a:srgbClr val="8A9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Impacto: </a:t>
            </a:r>
            <a:endParaRPr lang="en-US" sz="1700" dirty="0"/>
          </a:p>
        </p:txBody>
      </p:sp>
      <p:sp>
        <p:nvSpPr>
          <p:cNvPr id="115" name="Text 39">
            <a:extLst>
              <a:ext uri="{FF2B5EF4-FFF2-40B4-BE49-F238E27FC236}">
                <a16:creationId xmlns:a16="http://schemas.microsoft.com/office/drawing/2014/main" id="{1006DF65-BBB6-A514-3BA7-968BE3108237}"/>
              </a:ext>
            </a:extLst>
          </p:cNvPr>
          <p:cNvSpPr/>
          <p:nvPr/>
        </p:nvSpPr>
        <p:spPr>
          <a:xfrm>
            <a:off x="2359152" y="6177006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C8A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Variável</a:t>
            </a:r>
            <a:endParaRPr lang="en-US" sz="2400" dirty="0"/>
          </a:p>
        </p:txBody>
      </p:sp>
      <p:sp>
        <p:nvSpPr>
          <p:cNvPr id="117" name="Text 40">
            <a:extLst>
              <a:ext uri="{FF2B5EF4-FFF2-40B4-BE49-F238E27FC236}">
                <a16:creationId xmlns:a16="http://schemas.microsoft.com/office/drawing/2014/main" id="{1F22F107-C2FF-1DD4-ADD2-D066193B73FA}"/>
              </a:ext>
            </a:extLst>
          </p:cNvPr>
          <p:cNvSpPr/>
          <p:nvPr/>
        </p:nvSpPr>
        <p:spPr>
          <a:xfrm>
            <a:off x="1335024" y="6542766"/>
            <a:ext cx="11887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00" dirty="0">
                <a:solidFill>
                  <a:srgbClr val="8A9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Crédito: </a:t>
            </a:r>
            <a:endParaRPr lang="en-US" sz="1700" dirty="0"/>
          </a:p>
        </p:txBody>
      </p:sp>
      <p:sp>
        <p:nvSpPr>
          <p:cNvPr id="119" name="Text 41">
            <a:extLst>
              <a:ext uri="{FF2B5EF4-FFF2-40B4-BE49-F238E27FC236}">
                <a16:creationId xmlns:a16="http://schemas.microsoft.com/office/drawing/2014/main" id="{C084149E-1905-1D05-634B-21B1634F50DE}"/>
              </a:ext>
            </a:extLst>
          </p:cNvPr>
          <p:cNvSpPr/>
          <p:nvPr/>
        </p:nvSpPr>
        <p:spPr>
          <a:xfrm>
            <a:off x="2359152" y="6542766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00" b="1" dirty="0">
                <a:solidFill>
                  <a:srgbClr val="1E2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Médio-alto</a:t>
            </a:r>
            <a:endParaRPr lang="en-US" sz="1700" dirty="0"/>
          </a:p>
        </p:txBody>
      </p:sp>
      <p:sp>
        <p:nvSpPr>
          <p:cNvPr id="121" name="Text 42">
            <a:extLst>
              <a:ext uri="{FF2B5EF4-FFF2-40B4-BE49-F238E27FC236}">
                <a16:creationId xmlns:a16="http://schemas.microsoft.com/office/drawing/2014/main" id="{14858E2E-E69A-858E-2C1E-B491282645D5}"/>
              </a:ext>
            </a:extLst>
          </p:cNvPr>
          <p:cNvSpPr/>
          <p:nvPr/>
        </p:nvSpPr>
        <p:spPr>
          <a:xfrm>
            <a:off x="1335024" y="6908526"/>
            <a:ext cx="13167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00" dirty="0">
                <a:solidFill>
                  <a:srgbClr val="8A9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Urgência: </a:t>
            </a:r>
            <a:endParaRPr lang="en-US" sz="1700" dirty="0"/>
          </a:p>
        </p:txBody>
      </p:sp>
      <p:sp>
        <p:nvSpPr>
          <p:cNvPr id="123" name="Text 43">
            <a:extLst>
              <a:ext uri="{FF2B5EF4-FFF2-40B4-BE49-F238E27FC236}">
                <a16:creationId xmlns:a16="http://schemas.microsoft.com/office/drawing/2014/main" id="{20510302-7BC5-E7A2-2DCE-2A3731747035}"/>
              </a:ext>
            </a:extLst>
          </p:cNvPr>
          <p:cNvSpPr/>
          <p:nvPr/>
        </p:nvSpPr>
        <p:spPr>
          <a:xfrm>
            <a:off x="2542032" y="6908526"/>
            <a:ext cx="2194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00" b="1" dirty="0">
                <a:solidFill>
                  <a:srgbClr val="1E2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2026–2030</a:t>
            </a:r>
            <a:endParaRPr lang="en-US" sz="1700" dirty="0"/>
          </a:p>
        </p:txBody>
      </p:sp>
      <p:sp>
        <p:nvSpPr>
          <p:cNvPr id="125" name="Shape 44">
            <a:extLst>
              <a:ext uri="{FF2B5EF4-FFF2-40B4-BE49-F238E27FC236}">
                <a16:creationId xmlns:a16="http://schemas.microsoft.com/office/drawing/2014/main" id="{543CB695-1803-D1C7-8B69-E80A7A03268A}"/>
              </a:ext>
            </a:extLst>
          </p:cNvPr>
          <p:cNvSpPr/>
          <p:nvPr/>
        </p:nvSpPr>
        <p:spPr>
          <a:xfrm>
            <a:off x="1335024" y="7347438"/>
            <a:ext cx="5065776" cy="36576"/>
          </a:xfrm>
          <a:prstGeom prst="rect">
            <a:avLst/>
          </a:prstGeom>
          <a:solidFill>
            <a:srgbClr val="D8DE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7" name="Text 45">
            <a:extLst>
              <a:ext uri="{FF2B5EF4-FFF2-40B4-BE49-F238E27FC236}">
                <a16:creationId xmlns:a16="http://schemas.microsoft.com/office/drawing/2014/main" id="{87E62A3C-E7F5-F0D3-6827-38E5ABE84264}"/>
              </a:ext>
            </a:extLst>
          </p:cNvPr>
          <p:cNvSpPr/>
          <p:nvPr/>
        </p:nvSpPr>
        <p:spPr>
          <a:xfrm>
            <a:off x="1335024" y="7420590"/>
            <a:ext cx="517550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dirty="0">
                <a:solidFill>
                  <a:srgbClr val="1E2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Incluir cláusula tributária em contratos
2. Avaliar crédito financeiro sobre serviços
3. Monitorar alíquota definitiva do IBS</a:t>
            </a:r>
            <a:endParaRPr lang="en-US" sz="2000" dirty="0"/>
          </a:p>
        </p:txBody>
      </p:sp>
      <p:sp>
        <p:nvSpPr>
          <p:cNvPr id="129" name="Shape 46">
            <a:extLst>
              <a:ext uri="{FF2B5EF4-FFF2-40B4-BE49-F238E27FC236}">
                <a16:creationId xmlns:a16="http://schemas.microsoft.com/office/drawing/2014/main" id="{F7D23E91-495F-3002-4B7B-3238FBA350A3}"/>
              </a:ext>
            </a:extLst>
          </p:cNvPr>
          <p:cNvSpPr/>
          <p:nvPr/>
        </p:nvSpPr>
        <p:spPr>
          <a:xfrm>
            <a:off x="10634472" y="5245761"/>
            <a:ext cx="5577840" cy="356616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1" name="Shape 47">
            <a:extLst>
              <a:ext uri="{FF2B5EF4-FFF2-40B4-BE49-F238E27FC236}">
                <a16:creationId xmlns:a16="http://schemas.microsoft.com/office/drawing/2014/main" id="{471571E2-2BB8-7E9E-3330-15A90015DEBA}"/>
              </a:ext>
            </a:extLst>
          </p:cNvPr>
          <p:cNvSpPr/>
          <p:nvPr/>
        </p:nvSpPr>
        <p:spPr>
          <a:xfrm>
            <a:off x="10634472" y="5245761"/>
            <a:ext cx="109728" cy="3566160"/>
          </a:xfrm>
          <a:prstGeom prst="rect">
            <a:avLst/>
          </a:prstGeom>
          <a:solidFill>
            <a:srgbClr val="C0392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3" name="Shape 48">
            <a:extLst>
              <a:ext uri="{FF2B5EF4-FFF2-40B4-BE49-F238E27FC236}">
                <a16:creationId xmlns:a16="http://schemas.microsoft.com/office/drawing/2014/main" id="{F8B65A96-7C6D-1840-258F-CFD3F7A36396}"/>
              </a:ext>
            </a:extLst>
          </p:cNvPr>
          <p:cNvSpPr/>
          <p:nvPr/>
        </p:nvSpPr>
        <p:spPr>
          <a:xfrm>
            <a:off x="10634472" y="5245761"/>
            <a:ext cx="5577840" cy="877824"/>
          </a:xfrm>
          <a:prstGeom prst="rect">
            <a:avLst/>
          </a:prstGeom>
          <a:solidFill>
            <a:srgbClr val="C0392B">
              <a:alpha val="12000"/>
            </a:srgbClr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5" name="Text 49">
            <a:extLst>
              <a:ext uri="{FF2B5EF4-FFF2-40B4-BE49-F238E27FC236}">
                <a16:creationId xmlns:a16="http://schemas.microsoft.com/office/drawing/2014/main" id="{4CD22EC4-6062-7B68-DEA4-4FD78BB58110}"/>
              </a:ext>
            </a:extLst>
          </p:cNvPr>
          <p:cNvSpPr/>
          <p:nvPr/>
        </p:nvSpPr>
        <p:spPr>
          <a:xfrm>
            <a:off x="10890504" y="5355489"/>
            <a:ext cx="4480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1E2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👤  Serviços B2C</a:t>
            </a:r>
            <a:endParaRPr lang="en-US" sz="2400" dirty="0"/>
          </a:p>
        </p:txBody>
      </p:sp>
      <p:sp>
        <p:nvSpPr>
          <p:cNvPr id="137" name="Shape 50">
            <a:extLst>
              <a:ext uri="{FF2B5EF4-FFF2-40B4-BE49-F238E27FC236}">
                <a16:creationId xmlns:a16="http://schemas.microsoft.com/office/drawing/2014/main" id="{61900CA4-1717-58AC-A6DC-C9DF0592F606}"/>
              </a:ext>
            </a:extLst>
          </p:cNvPr>
          <p:cNvSpPr/>
          <p:nvPr/>
        </p:nvSpPr>
        <p:spPr>
          <a:xfrm>
            <a:off x="14054328" y="5392065"/>
            <a:ext cx="2011680" cy="512064"/>
          </a:xfrm>
          <a:prstGeom prst="roundRect">
            <a:avLst>
              <a:gd name="adj" fmla="val 14286"/>
            </a:avLst>
          </a:prstGeom>
          <a:solidFill>
            <a:srgbClr val="C0392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9" name="Text 51">
            <a:extLst>
              <a:ext uri="{FF2B5EF4-FFF2-40B4-BE49-F238E27FC236}">
                <a16:creationId xmlns:a16="http://schemas.microsoft.com/office/drawing/2014/main" id="{001521FF-D5DB-61AF-4A71-D37345663543}"/>
              </a:ext>
            </a:extLst>
          </p:cNvPr>
          <p:cNvSpPr/>
          <p:nvPr/>
        </p:nvSpPr>
        <p:spPr>
          <a:xfrm>
            <a:off x="14054328" y="5392065"/>
            <a:ext cx="20116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Risco elevado</a:t>
            </a:r>
            <a:endParaRPr lang="en-US" sz="1500" dirty="0"/>
          </a:p>
        </p:txBody>
      </p:sp>
      <p:sp>
        <p:nvSpPr>
          <p:cNvPr id="141" name="Text 52">
            <a:extLst>
              <a:ext uri="{FF2B5EF4-FFF2-40B4-BE49-F238E27FC236}">
                <a16:creationId xmlns:a16="http://schemas.microsoft.com/office/drawing/2014/main" id="{9B88BE42-F249-A073-5532-1E8211A35236}"/>
              </a:ext>
            </a:extLst>
          </p:cNvPr>
          <p:cNvSpPr/>
          <p:nvPr/>
        </p:nvSpPr>
        <p:spPr>
          <a:xfrm>
            <a:off x="10890504" y="6215025"/>
            <a:ext cx="1280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00" dirty="0">
                <a:solidFill>
                  <a:srgbClr val="8A9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Impacto: </a:t>
            </a:r>
            <a:endParaRPr lang="en-US" sz="1700" dirty="0"/>
          </a:p>
        </p:txBody>
      </p:sp>
      <p:sp>
        <p:nvSpPr>
          <p:cNvPr id="143" name="Text 53">
            <a:extLst>
              <a:ext uri="{FF2B5EF4-FFF2-40B4-BE49-F238E27FC236}">
                <a16:creationId xmlns:a16="http://schemas.microsoft.com/office/drawing/2014/main" id="{CFD5F42E-557E-5BF8-01C2-BA420E2656EF}"/>
              </a:ext>
            </a:extLst>
          </p:cNvPr>
          <p:cNvSpPr/>
          <p:nvPr/>
        </p:nvSpPr>
        <p:spPr>
          <a:xfrm>
            <a:off x="11914632" y="6215025"/>
            <a:ext cx="30906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Negativo (Maioria)</a:t>
            </a:r>
            <a:endParaRPr lang="en-US" sz="2400" dirty="0"/>
          </a:p>
        </p:txBody>
      </p:sp>
      <p:sp>
        <p:nvSpPr>
          <p:cNvPr id="145" name="Text 54">
            <a:extLst>
              <a:ext uri="{FF2B5EF4-FFF2-40B4-BE49-F238E27FC236}">
                <a16:creationId xmlns:a16="http://schemas.microsoft.com/office/drawing/2014/main" id="{C7841BDD-DA76-DB40-B509-19B7D659CF67}"/>
              </a:ext>
            </a:extLst>
          </p:cNvPr>
          <p:cNvSpPr/>
          <p:nvPr/>
        </p:nvSpPr>
        <p:spPr>
          <a:xfrm>
            <a:off x="10890504" y="6580785"/>
            <a:ext cx="11887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00" dirty="0">
                <a:solidFill>
                  <a:srgbClr val="8A9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Crédito: </a:t>
            </a:r>
            <a:endParaRPr lang="en-US" sz="1700" dirty="0"/>
          </a:p>
        </p:txBody>
      </p:sp>
      <p:sp>
        <p:nvSpPr>
          <p:cNvPr id="147" name="Text 55">
            <a:extLst>
              <a:ext uri="{FF2B5EF4-FFF2-40B4-BE49-F238E27FC236}">
                <a16:creationId xmlns:a16="http://schemas.microsoft.com/office/drawing/2014/main" id="{98984CC4-1DF4-85FD-1D34-CDFF2AC63851}"/>
              </a:ext>
            </a:extLst>
          </p:cNvPr>
          <p:cNvSpPr/>
          <p:nvPr/>
        </p:nvSpPr>
        <p:spPr>
          <a:xfrm>
            <a:off x="11914632" y="6580785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00" b="1" dirty="0">
                <a:solidFill>
                  <a:srgbClr val="1E2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Baixo</a:t>
            </a:r>
            <a:endParaRPr lang="en-US" sz="1700" dirty="0"/>
          </a:p>
        </p:txBody>
      </p:sp>
      <p:sp>
        <p:nvSpPr>
          <p:cNvPr id="149" name="Text 56">
            <a:extLst>
              <a:ext uri="{FF2B5EF4-FFF2-40B4-BE49-F238E27FC236}">
                <a16:creationId xmlns:a16="http://schemas.microsoft.com/office/drawing/2014/main" id="{34D1E18D-F635-224D-8EFC-E8EDA134CD1A}"/>
              </a:ext>
            </a:extLst>
          </p:cNvPr>
          <p:cNvSpPr/>
          <p:nvPr/>
        </p:nvSpPr>
        <p:spPr>
          <a:xfrm>
            <a:off x="10890504" y="6946545"/>
            <a:ext cx="13167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00" dirty="0">
                <a:solidFill>
                  <a:srgbClr val="8A9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Urgência: </a:t>
            </a:r>
            <a:endParaRPr lang="en-US" sz="1700" dirty="0"/>
          </a:p>
        </p:txBody>
      </p:sp>
      <p:sp>
        <p:nvSpPr>
          <p:cNvPr id="151" name="Text 57">
            <a:extLst>
              <a:ext uri="{FF2B5EF4-FFF2-40B4-BE49-F238E27FC236}">
                <a16:creationId xmlns:a16="http://schemas.microsoft.com/office/drawing/2014/main" id="{F7A87B7D-1A04-A60D-6758-90D441215366}"/>
              </a:ext>
            </a:extLst>
          </p:cNvPr>
          <p:cNvSpPr/>
          <p:nvPr/>
        </p:nvSpPr>
        <p:spPr>
          <a:xfrm>
            <a:off x="12097512" y="6946545"/>
            <a:ext cx="2194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00" b="1" dirty="0">
                <a:solidFill>
                  <a:srgbClr val="1E2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2026–2027</a:t>
            </a:r>
            <a:endParaRPr lang="en-US" sz="1700" dirty="0"/>
          </a:p>
        </p:txBody>
      </p:sp>
      <p:sp>
        <p:nvSpPr>
          <p:cNvPr id="153" name="Shape 58">
            <a:extLst>
              <a:ext uri="{FF2B5EF4-FFF2-40B4-BE49-F238E27FC236}">
                <a16:creationId xmlns:a16="http://schemas.microsoft.com/office/drawing/2014/main" id="{19FB7107-388E-2F9B-6560-AB3C0645F9B5}"/>
              </a:ext>
            </a:extLst>
          </p:cNvPr>
          <p:cNvSpPr/>
          <p:nvPr/>
        </p:nvSpPr>
        <p:spPr>
          <a:xfrm>
            <a:off x="10890504" y="7385457"/>
            <a:ext cx="5065776" cy="36576"/>
          </a:xfrm>
          <a:prstGeom prst="rect">
            <a:avLst/>
          </a:prstGeom>
          <a:solidFill>
            <a:srgbClr val="D8DEE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5" name="Text 59">
            <a:extLst>
              <a:ext uri="{FF2B5EF4-FFF2-40B4-BE49-F238E27FC236}">
                <a16:creationId xmlns:a16="http://schemas.microsoft.com/office/drawing/2014/main" id="{EF5C829A-79A2-1CA3-C8BA-24F6B3C02005}"/>
              </a:ext>
            </a:extLst>
          </p:cNvPr>
          <p:cNvSpPr/>
          <p:nvPr/>
        </p:nvSpPr>
        <p:spPr>
          <a:xfrm>
            <a:off x="10890504" y="7458609"/>
            <a:ext cx="517550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dirty="0">
                <a:solidFill>
                  <a:srgbClr val="1E2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</a:t>
            </a:r>
            <a:r>
              <a:rPr lang="en-US" sz="2000">
                <a:solidFill>
                  <a:srgbClr val="1E2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Revisar percificação </a:t>
            </a:r>
            <a:r>
              <a:rPr lang="en-US" sz="2000" dirty="0">
                <a:solidFill>
                  <a:srgbClr val="1E2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</a:t>
            </a:r>
            <a:r>
              <a:rPr lang="en-US" sz="2000">
                <a:solidFill>
                  <a:srgbClr val="1E2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2027</a:t>
            </a:r>
            <a:r>
              <a:rPr lang="en-US" sz="2000" dirty="0">
                <a:solidFill>
                  <a:srgbClr val="1E2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2. Avaliar mudança de modelo de negócio
3. Atenção ao IS para serviços seletivos</a:t>
            </a:r>
            <a:endParaRPr lang="en-US" sz="2000" dirty="0"/>
          </a:p>
        </p:txBody>
      </p:sp>
      <p:sp>
        <p:nvSpPr>
          <p:cNvPr id="185" name="Rectangle 1">
            <a:extLst>
              <a:ext uri="{FF2B5EF4-FFF2-40B4-BE49-F238E27FC236}">
                <a16:creationId xmlns:a16="http://schemas.microsoft.com/office/drawing/2014/main" id="{0CE5ADF5-7BD2-8B81-F144-254B9199C2D5}"/>
              </a:ext>
            </a:extLst>
          </p:cNvPr>
          <p:cNvSpPr/>
          <p:nvPr/>
        </p:nvSpPr>
        <p:spPr>
          <a:xfrm>
            <a:off x="0" y="456364"/>
            <a:ext cx="4716379" cy="80093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87" name="Text 0">
            <a:extLst>
              <a:ext uri="{FF2B5EF4-FFF2-40B4-BE49-F238E27FC236}">
                <a16:creationId xmlns:a16="http://schemas.microsoft.com/office/drawing/2014/main" id="{D0504097-8E73-6CA4-7E47-5015807D695E}"/>
              </a:ext>
            </a:extLst>
          </p:cNvPr>
          <p:cNvSpPr/>
          <p:nvPr/>
        </p:nvSpPr>
        <p:spPr>
          <a:xfrm>
            <a:off x="96252" y="339035"/>
            <a:ext cx="53598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500" b="1">
                <a:solidFill>
                  <a:schemeClr val="bg1"/>
                </a:solidFill>
                <a:latin typeface="Cambria" pitchFamily="34" charset="0"/>
                <a:ea typeface="Cambria" pitchFamily="34" charset="-122"/>
              </a:rPr>
              <a:t>Análise Setorial</a:t>
            </a:r>
            <a:endParaRPr lang="en-US" sz="4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074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0" grpId="0" animBg="1"/>
      <p:bldP spid="23" grpId="0" animBg="1"/>
      <p:bldP spid="26" grpId="0" animBg="1"/>
      <p:bldP spid="29" grpId="0" animBg="1"/>
      <p:bldP spid="32" grpId="0" animBg="1"/>
      <p:bldP spid="36" grpId="0" animBg="1"/>
      <p:bldP spid="39" grpId="0" animBg="1"/>
      <p:bldP spid="45" grpId="0" animBg="1"/>
      <p:bldP spid="58" grpId="0" animBg="1"/>
      <p:bldP spid="63" grpId="0" animBg="1"/>
      <p:bldP spid="66" grpId="0" animBg="1"/>
      <p:bldP spid="68" grpId="0" animBg="1"/>
      <p:bldP spid="71" grpId="0" animBg="1"/>
      <p:bldP spid="74" grpId="0" animBg="1"/>
      <p:bldP spid="76" grpId="0" animBg="1"/>
      <p:bldP spid="79" grpId="0" animBg="1"/>
      <p:bldP spid="84" grpId="0" animBg="1"/>
      <p:bldP spid="100" grpId="0" animBg="1"/>
      <p:bldP spid="108" grpId="0" animBg="1"/>
      <p:bldP spid="112" grpId="0" animBg="1"/>
      <p:bldP spid="115" grpId="0" animBg="1"/>
      <p:bldP spid="117" grpId="0" animBg="1"/>
      <p:bldP spid="119" grpId="0" animBg="1"/>
      <p:bldP spid="121" grpId="0" animBg="1"/>
      <p:bldP spid="123" grpId="0" animBg="1"/>
      <p:bldP spid="127" grpId="0" animBg="1"/>
      <p:bldP spid="135" grpId="0" animBg="1"/>
      <p:bldP spid="139" grpId="0" animBg="1"/>
      <p:bldP spid="141" grpId="0" animBg="1"/>
      <p:bldP spid="143" grpId="0" animBg="1"/>
      <p:bldP spid="145" grpId="0" animBg="1"/>
      <p:bldP spid="147" grpId="0" animBg="1"/>
      <p:bldP spid="149" grpId="0" animBg="1"/>
      <p:bldP spid="151" grpId="0" animBg="1"/>
      <p:bldP spid="155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5FBABAF6-B66E-4687-73CC-44C080877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AEE98DFE-E18E-152D-94E4-220B9D289A0A}"/>
              </a:ext>
            </a:extLst>
          </p:cNvPr>
          <p:cNvGrpSpPr/>
          <p:nvPr/>
        </p:nvGrpSpPr>
        <p:grpSpPr>
          <a:xfrm>
            <a:off x="6742839" y="556416"/>
            <a:ext cx="4229961" cy="803338"/>
            <a:chOff x="571500" y="324342"/>
            <a:chExt cx="4110293" cy="401669"/>
          </a:xfrm>
        </p:grpSpPr>
        <p:sp>
          <p:nvSpPr>
            <p:cNvPr id="3" name="Text 0">
              <a:extLst>
                <a:ext uri="{FF2B5EF4-FFF2-40B4-BE49-F238E27FC236}">
                  <a16:creationId xmlns:a16="http://schemas.microsoft.com/office/drawing/2014/main" id="{012A9D62-FE54-2311-DFEA-C3CDC87B814C}"/>
                </a:ext>
              </a:extLst>
            </p:cNvPr>
            <p:cNvSpPr/>
            <p:nvPr/>
          </p:nvSpPr>
          <p:spPr>
            <a:xfrm>
              <a:off x="662144" y="394404"/>
              <a:ext cx="3128501" cy="261546"/>
            </a:xfrm>
            <a:prstGeom prst="rect">
              <a:avLst/>
            </a:prstGeom>
            <a:noFill/>
            <a:ln/>
          </p:spPr>
          <p:txBody>
            <a:bodyPr wrap="none" lIns="340106" tIns="0" rIns="0" bIns="0" rtlCol="0" anchor="t">
              <a:spAutoFit/>
            </a:bodyPr>
            <a:lstStyle/>
            <a:p>
              <a:pPr>
                <a:lnSpc>
                  <a:spcPts val="4400"/>
                </a:lnSpc>
              </a:pPr>
              <a:r>
                <a:rPr lang="en-US" sz="3204" b="1">
                  <a:solidFill>
                    <a:srgbClr val="002060"/>
                  </a:solidFill>
                  <a:latin typeface="Montserrat" pitchFamily="34" charset="0"/>
                </a:rPr>
                <a:t>COMPARATIVO</a:t>
              </a:r>
              <a:endParaRPr lang="en-US" sz="3204" dirty="0">
                <a:solidFill>
                  <a:srgbClr val="002060"/>
                </a:solidFill>
              </a:endParaRPr>
            </a:p>
          </p:txBody>
        </p:sp>
        <p:sp>
          <p:nvSpPr>
            <p:cNvPr id="4" name="Retângulo: Cantos Arredondados 3">
              <a:extLst>
                <a:ext uri="{FF2B5EF4-FFF2-40B4-BE49-F238E27FC236}">
                  <a16:creationId xmlns:a16="http://schemas.microsoft.com/office/drawing/2014/main" id="{89DF79E7-2922-9FAB-E081-283BBBE5F7E6}"/>
                </a:ext>
              </a:extLst>
            </p:cNvPr>
            <p:cNvSpPr/>
            <p:nvPr/>
          </p:nvSpPr>
          <p:spPr>
            <a:xfrm>
              <a:off x="571500" y="324342"/>
              <a:ext cx="4110293" cy="401669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800">
                <a:solidFill>
                  <a:schemeClr val="tx1"/>
                </a:solidFill>
              </a:endParaRPr>
            </a:p>
          </p:txBody>
        </p:sp>
      </p:grpSp>
      <p:sp>
        <p:nvSpPr>
          <p:cNvPr id="11" name="Shape 3">
            <a:extLst>
              <a:ext uri="{FF2B5EF4-FFF2-40B4-BE49-F238E27FC236}">
                <a16:creationId xmlns:a16="http://schemas.microsoft.com/office/drawing/2014/main" id="{6D6EC5D5-0EFB-BABF-A875-DD1CF0574A8C}"/>
              </a:ext>
            </a:extLst>
          </p:cNvPr>
          <p:cNvSpPr/>
          <p:nvPr/>
        </p:nvSpPr>
        <p:spPr>
          <a:xfrm>
            <a:off x="5263575" y="1830003"/>
            <a:ext cx="6172200" cy="754380"/>
          </a:xfrm>
          <a:prstGeom prst="roundRect">
            <a:avLst>
              <a:gd name="adj" fmla="val 10909"/>
            </a:avLst>
          </a:prstGeom>
          <a:solidFill>
            <a:srgbClr val="1E2761"/>
          </a:solidFill>
          <a:ln/>
        </p:spPr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7F1B6B41-BE69-8F55-7C83-9227546F8FE4}"/>
              </a:ext>
            </a:extLst>
          </p:cNvPr>
          <p:cNvSpPr txBox="1"/>
          <p:nvPr/>
        </p:nvSpPr>
        <p:spPr>
          <a:xfrm>
            <a:off x="5263575" y="1830003"/>
            <a:ext cx="617220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950" b="1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SIMPLES NACIONAL</a:t>
            </a:r>
            <a:endParaRPr lang="en-US" sz="1950" dirty="0"/>
          </a:p>
        </p:txBody>
      </p:sp>
      <p:sp>
        <p:nvSpPr>
          <p:cNvPr id="15" name="Shape 5">
            <a:extLst>
              <a:ext uri="{FF2B5EF4-FFF2-40B4-BE49-F238E27FC236}">
                <a16:creationId xmlns:a16="http://schemas.microsoft.com/office/drawing/2014/main" id="{A75EA57C-ABE7-9054-72E8-F63F3CF2AA5B}"/>
              </a:ext>
            </a:extLst>
          </p:cNvPr>
          <p:cNvSpPr/>
          <p:nvPr/>
        </p:nvSpPr>
        <p:spPr>
          <a:xfrm>
            <a:off x="11600367" y="1830003"/>
            <a:ext cx="6172200" cy="754380"/>
          </a:xfrm>
          <a:prstGeom prst="roundRect">
            <a:avLst>
              <a:gd name="adj" fmla="val 10909"/>
            </a:avLst>
          </a:prstGeom>
          <a:solidFill>
            <a:srgbClr val="C9962B"/>
          </a:solidFill>
          <a:ln/>
        </p:spPr>
      </p:sp>
      <p:sp>
        <p:nvSpPr>
          <p:cNvPr id="17" name="Text 6">
            <a:extLst>
              <a:ext uri="{FF2B5EF4-FFF2-40B4-BE49-F238E27FC236}">
                <a16:creationId xmlns:a16="http://schemas.microsoft.com/office/drawing/2014/main" id="{D09206BE-19B2-913D-6433-878247AFC6C6}"/>
              </a:ext>
            </a:extLst>
          </p:cNvPr>
          <p:cNvSpPr txBox="1"/>
          <p:nvPr/>
        </p:nvSpPr>
        <p:spPr>
          <a:xfrm>
            <a:off x="11600367" y="1830003"/>
            <a:ext cx="617220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950" b="1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LUCRO PRESUMIDO</a:t>
            </a:r>
            <a:endParaRPr lang="en-US" sz="1950" dirty="0"/>
          </a:p>
        </p:txBody>
      </p:sp>
      <p:sp>
        <p:nvSpPr>
          <p:cNvPr id="19" name="Shape 7">
            <a:extLst>
              <a:ext uri="{FF2B5EF4-FFF2-40B4-BE49-F238E27FC236}">
                <a16:creationId xmlns:a16="http://schemas.microsoft.com/office/drawing/2014/main" id="{89E5D3BE-E122-EB1F-34AE-E050B99E7D7B}"/>
              </a:ext>
            </a:extLst>
          </p:cNvPr>
          <p:cNvSpPr/>
          <p:nvPr/>
        </p:nvSpPr>
        <p:spPr>
          <a:xfrm>
            <a:off x="847023" y="2721543"/>
            <a:ext cx="4251960" cy="987552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/>
        </p:spPr>
      </p:sp>
      <p:sp>
        <p:nvSpPr>
          <p:cNvPr id="21" name="Text 8">
            <a:extLst>
              <a:ext uri="{FF2B5EF4-FFF2-40B4-BE49-F238E27FC236}">
                <a16:creationId xmlns:a16="http://schemas.microsoft.com/office/drawing/2014/main" id="{5BD75074-9E36-95B3-0BCF-0478F621C067}"/>
              </a:ext>
            </a:extLst>
          </p:cNvPr>
          <p:cNvSpPr txBox="1"/>
          <p:nvPr/>
        </p:nvSpPr>
        <p:spPr>
          <a:xfrm>
            <a:off x="1052763" y="2721543"/>
            <a:ext cx="384048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 de recolhimento</a:t>
            </a:r>
            <a:endParaRPr lang="en-US" sz="1800" dirty="0"/>
          </a:p>
        </p:txBody>
      </p:sp>
      <p:sp>
        <p:nvSpPr>
          <p:cNvPr id="23" name="Shape 9">
            <a:extLst>
              <a:ext uri="{FF2B5EF4-FFF2-40B4-BE49-F238E27FC236}">
                <a16:creationId xmlns:a16="http://schemas.microsoft.com/office/drawing/2014/main" id="{CF6AF4D8-4220-8D86-CEC7-AB2771416697}"/>
              </a:ext>
            </a:extLst>
          </p:cNvPr>
          <p:cNvSpPr/>
          <p:nvPr/>
        </p:nvSpPr>
        <p:spPr>
          <a:xfrm>
            <a:off x="5263575" y="2721543"/>
            <a:ext cx="6172200" cy="987552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9525">
            <a:solidFill>
              <a:srgbClr val="E3E7F0"/>
            </a:solidFill>
            <a:prstDash val="solid"/>
          </a:ln>
        </p:spPr>
      </p:sp>
      <p:sp>
        <p:nvSpPr>
          <p:cNvPr id="25" name="Text 10">
            <a:extLst>
              <a:ext uri="{FF2B5EF4-FFF2-40B4-BE49-F238E27FC236}">
                <a16:creationId xmlns:a16="http://schemas.microsoft.com/office/drawing/2014/main" id="{1931EB4F-5132-CF8E-71A1-966042C6DC62}"/>
              </a:ext>
            </a:extLst>
          </p:cNvPr>
          <p:cNvSpPr txBox="1"/>
          <p:nvPr/>
        </p:nvSpPr>
        <p:spPr>
          <a:xfrm>
            <a:off x="5469315" y="2721543"/>
            <a:ext cx="576072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2000"/>
              </a:lnSpc>
            </a:pPr>
            <a:r>
              <a:rPr lang="en-US" sz="2000" b="1" dirty="0">
                <a:solidFill>
                  <a:srgbClr val="5B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Guia única (DAS) ou híbrido a partir de 2027</a:t>
            </a:r>
            <a:endParaRPr lang="en-US" sz="2000" b="1" dirty="0"/>
          </a:p>
        </p:txBody>
      </p:sp>
      <p:sp>
        <p:nvSpPr>
          <p:cNvPr id="27" name="Shape 11">
            <a:extLst>
              <a:ext uri="{FF2B5EF4-FFF2-40B4-BE49-F238E27FC236}">
                <a16:creationId xmlns:a16="http://schemas.microsoft.com/office/drawing/2014/main" id="{638174D9-2E17-0C2C-4A63-99D066024317}"/>
              </a:ext>
            </a:extLst>
          </p:cNvPr>
          <p:cNvSpPr/>
          <p:nvPr/>
        </p:nvSpPr>
        <p:spPr>
          <a:xfrm>
            <a:off x="11600367" y="2721543"/>
            <a:ext cx="6172200" cy="987552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9525">
            <a:solidFill>
              <a:srgbClr val="E3E7F0"/>
            </a:solidFill>
            <a:prstDash val="solid"/>
          </a:ln>
        </p:spPr>
      </p:sp>
      <p:sp>
        <p:nvSpPr>
          <p:cNvPr id="29" name="Text 12">
            <a:extLst>
              <a:ext uri="{FF2B5EF4-FFF2-40B4-BE49-F238E27FC236}">
                <a16:creationId xmlns:a16="http://schemas.microsoft.com/office/drawing/2014/main" id="{0EABDEA2-F45C-CD27-E64C-637677FF2A14}"/>
              </a:ext>
            </a:extLst>
          </p:cNvPr>
          <p:cNvSpPr txBox="1"/>
          <p:nvPr/>
        </p:nvSpPr>
        <p:spPr>
          <a:xfrm>
            <a:off x="11806107" y="2721543"/>
            <a:ext cx="576072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2000"/>
              </a:lnSpc>
            </a:pPr>
            <a:r>
              <a:rPr lang="en-US" sz="2000" b="1" dirty="0">
                <a:solidFill>
                  <a:srgbClr val="5B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Apuração e recolhimento separados por tributo</a:t>
            </a:r>
            <a:endParaRPr lang="en-US" sz="2000" b="1" dirty="0"/>
          </a:p>
        </p:txBody>
      </p:sp>
      <p:sp>
        <p:nvSpPr>
          <p:cNvPr id="31" name="Shape 13">
            <a:extLst>
              <a:ext uri="{FF2B5EF4-FFF2-40B4-BE49-F238E27FC236}">
                <a16:creationId xmlns:a16="http://schemas.microsoft.com/office/drawing/2014/main" id="{B69329F5-15CD-8AD7-19DF-E85C0AF2BCE3}"/>
              </a:ext>
            </a:extLst>
          </p:cNvPr>
          <p:cNvSpPr/>
          <p:nvPr/>
        </p:nvSpPr>
        <p:spPr>
          <a:xfrm>
            <a:off x="847023" y="3832539"/>
            <a:ext cx="4251960" cy="987552"/>
          </a:xfrm>
          <a:prstGeom prst="roundRect">
            <a:avLst>
              <a:gd name="adj" fmla="val 6944"/>
            </a:avLst>
          </a:prstGeom>
          <a:solidFill>
            <a:srgbClr val="EEF3FC"/>
          </a:solidFill>
          <a:ln/>
        </p:spPr>
      </p:sp>
      <p:sp>
        <p:nvSpPr>
          <p:cNvPr id="33" name="Text 14">
            <a:extLst>
              <a:ext uri="{FF2B5EF4-FFF2-40B4-BE49-F238E27FC236}">
                <a16:creationId xmlns:a16="http://schemas.microsoft.com/office/drawing/2014/main" id="{BB586B2A-F922-322D-09E8-B3789D09C4AA}"/>
              </a:ext>
            </a:extLst>
          </p:cNvPr>
          <p:cNvSpPr txBox="1"/>
          <p:nvPr/>
        </p:nvSpPr>
        <p:spPr>
          <a:xfrm>
            <a:off x="1052763" y="3832539"/>
            <a:ext cx="384048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Créditos de IBS/CBS</a:t>
            </a:r>
            <a:endParaRPr lang="en-US" sz="1800" dirty="0"/>
          </a:p>
        </p:txBody>
      </p:sp>
      <p:sp>
        <p:nvSpPr>
          <p:cNvPr id="35" name="Shape 15">
            <a:extLst>
              <a:ext uri="{FF2B5EF4-FFF2-40B4-BE49-F238E27FC236}">
                <a16:creationId xmlns:a16="http://schemas.microsoft.com/office/drawing/2014/main" id="{966012D2-C0CD-7A13-6062-B00831F93B0C}"/>
              </a:ext>
            </a:extLst>
          </p:cNvPr>
          <p:cNvSpPr/>
          <p:nvPr/>
        </p:nvSpPr>
        <p:spPr>
          <a:xfrm>
            <a:off x="5263575" y="3832539"/>
            <a:ext cx="6172200" cy="987552"/>
          </a:xfrm>
          <a:prstGeom prst="roundRect">
            <a:avLst>
              <a:gd name="adj" fmla="val 6944"/>
            </a:avLst>
          </a:prstGeom>
          <a:solidFill>
            <a:srgbClr val="EEF3FC"/>
          </a:solidFill>
          <a:ln w="9525">
            <a:solidFill>
              <a:srgbClr val="E3E7F0"/>
            </a:solidFill>
            <a:prstDash val="solid"/>
          </a:ln>
        </p:spPr>
      </p:sp>
      <p:sp>
        <p:nvSpPr>
          <p:cNvPr id="37" name="Text 16">
            <a:extLst>
              <a:ext uri="{FF2B5EF4-FFF2-40B4-BE49-F238E27FC236}">
                <a16:creationId xmlns:a16="http://schemas.microsoft.com/office/drawing/2014/main" id="{CB427C54-3198-05AB-6670-1F10991F3EF5}"/>
              </a:ext>
            </a:extLst>
          </p:cNvPr>
          <p:cNvSpPr txBox="1"/>
          <p:nvPr/>
        </p:nvSpPr>
        <p:spPr>
          <a:xfrm>
            <a:off x="5469315" y="3832539"/>
            <a:ext cx="576072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2000"/>
              </a:lnSpc>
            </a:pPr>
            <a:r>
              <a:rPr lang="en-US" sz="2000" b="1" dirty="0">
                <a:solidFill>
                  <a:srgbClr val="5B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crédito no unificado; com crédito se optar pelo regime regular</a:t>
            </a:r>
            <a:endParaRPr lang="en-US" sz="2000" b="1" dirty="0"/>
          </a:p>
        </p:txBody>
      </p:sp>
      <p:sp>
        <p:nvSpPr>
          <p:cNvPr id="39" name="Shape 17">
            <a:extLst>
              <a:ext uri="{FF2B5EF4-FFF2-40B4-BE49-F238E27FC236}">
                <a16:creationId xmlns:a16="http://schemas.microsoft.com/office/drawing/2014/main" id="{7D19E823-4D51-B78A-D010-A57EA87560DD}"/>
              </a:ext>
            </a:extLst>
          </p:cNvPr>
          <p:cNvSpPr/>
          <p:nvPr/>
        </p:nvSpPr>
        <p:spPr>
          <a:xfrm>
            <a:off x="11600367" y="3832539"/>
            <a:ext cx="6172200" cy="987552"/>
          </a:xfrm>
          <a:prstGeom prst="roundRect">
            <a:avLst>
              <a:gd name="adj" fmla="val 6944"/>
            </a:avLst>
          </a:prstGeom>
          <a:solidFill>
            <a:srgbClr val="EEF3FC"/>
          </a:solidFill>
          <a:ln w="9525">
            <a:solidFill>
              <a:srgbClr val="E3E7F0"/>
            </a:solidFill>
            <a:prstDash val="solid"/>
          </a:ln>
        </p:spPr>
      </p:sp>
      <p:sp>
        <p:nvSpPr>
          <p:cNvPr id="41" name="Text 18">
            <a:extLst>
              <a:ext uri="{FF2B5EF4-FFF2-40B4-BE49-F238E27FC236}">
                <a16:creationId xmlns:a16="http://schemas.microsoft.com/office/drawing/2014/main" id="{C150A043-9255-852B-ADDC-18C8B60535AD}"/>
              </a:ext>
            </a:extLst>
          </p:cNvPr>
          <p:cNvSpPr txBox="1"/>
          <p:nvPr/>
        </p:nvSpPr>
        <p:spPr>
          <a:xfrm>
            <a:off x="11806107" y="3832539"/>
            <a:ext cx="576072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2000"/>
              </a:lnSpc>
            </a:pPr>
            <a:r>
              <a:rPr lang="en-US" sz="2000" b="1" dirty="0">
                <a:solidFill>
                  <a:srgbClr val="5B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Crédito integral na cadeia (não cumulatividade plena)</a:t>
            </a:r>
            <a:endParaRPr lang="en-US" sz="2000" b="1" dirty="0"/>
          </a:p>
        </p:txBody>
      </p:sp>
      <p:sp>
        <p:nvSpPr>
          <p:cNvPr id="43" name="Shape 19">
            <a:extLst>
              <a:ext uri="{FF2B5EF4-FFF2-40B4-BE49-F238E27FC236}">
                <a16:creationId xmlns:a16="http://schemas.microsoft.com/office/drawing/2014/main" id="{6D8F07C9-0A06-78C2-287C-1CE52E4C5A65}"/>
              </a:ext>
            </a:extLst>
          </p:cNvPr>
          <p:cNvSpPr/>
          <p:nvPr/>
        </p:nvSpPr>
        <p:spPr>
          <a:xfrm>
            <a:off x="847023" y="4943535"/>
            <a:ext cx="4251960" cy="987552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/>
        </p:spPr>
      </p:sp>
      <p:sp>
        <p:nvSpPr>
          <p:cNvPr id="45" name="Text 20">
            <a:extLst>
              <a:ext uri="{FF2B5EF4-FFF2-40B4-BE49-F238E27FC236}">
                <a16:creationId xmlns:a16="http://schemas.microsoft.com/office/drawing/2014/main" id="{CC5E5126-F635-4D13-CECB-8C2FBCA1B324}"/>
              </a:ext>
            </a:extLst>
          </p:cNvPr>
          <p:cNvSpPr txBox="1"/>
          <p:nvPr/>
        </p:nvSpPr>
        <p:spPr>
          <a:xfrm>
            <a:off x="1052763" y="4943535"/>
            <a:ext cx="384048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Carga tributária efetiva</a:t>
            </a:r>
            <a:endParaRPr lang="en-US" sz="1800" dirty="0"/>
          </a:p>
        </p:txBody>
      </p:sp>
      <p:sp>
        <p:nvSpPr>
          <p:cNvPr id="47" name="Shape 21">
            <a:extLst>
              <a:ext uri="{FF2B5EF4-FFF2-40B4-BE49-F238E27FC236}">
                <a16:creationId xmlns:a16="http://schemas.microsoft.com/office/drawing/2014/main" id="{631AE011-B976-E7F7-F34A-366D4F69C5C8}"/>
              </a:ext>
            </a:extLst>
          </p:cNvPr>
          <p:cNvSpPr/>
          <p:nvPr/>
        </p:nvSpPr>
        <p:spPr>
          <a:xfrm>
            <a:off x="5263575" y="4943535"/>
            <a:ext cx="6172200" cy="987552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9525">
            <a:solidFill>
              <a:srgbClr val="E3E7F0"/>
            </a:solidFill>
            <a:prstDash val="solid"/>
          </a:ln>
        </p:spPr>
      </p:sp>
      <p:sp>
        <p:nvSpPr>
          <p:cNvPr id="49" name="Text 22">
            <a:extLst>
              <a:ext uri="{FF2B5EF4-FFF2-40B4-BE49-F238E27FC236}">
                <a16:creationId xmlns:a16="http://schemas.microsoft.com/office/drawing/2014/main" id="{CEC4A059-8CF7-AF79-6E8D-CECF66399D1F}"/>
              </a:ext>
            </a:extLst>
          </p:cNvPr>
          <p:cNvSpPr txBox="1"/>
          <p:nvPr/>
        </p:nvSpPr>
        <p:spPr>
          <a:xfrm>
            <a:off x="5469315" y="4943535"/>
            <a:ext cx="576072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2000"/>
              </a:lnSpc>
            </a:pPr>
            <a:r>
              <a:rPr lang="en-US" sz="2000" b="1" dirty="0">
                <a:solidFill>
                  <a:srgbClr val="5B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Menor em geral, mas cresce com o faturamento (alíquota efetiva)</a:t>
            </a:r>
            <a:endParaRPr lang="en-US" sz="2000" b="1" dirty="0"/>
          </a:p>
        </p:txBody>
      </p:sp>
      <p:sp>
        <p:nvSpPr>
          <p:cNvPr id="51" name="Shape 23">
            <a:extLst>
              <a:ext uri="{FF2B5EF4-FFF2-40B4-BE49-F238E27FC236}">
                <a16:creationId xmlns:a16="http://schemas.microsoft.com/office/drawing/2014/main" id="{2EE07435-53CB-9165-A9C8-BDA90EFC7E96}"/>
              </a:ext>
            </a:extLst>
          </p:cNvPr>
          <p:cNvSpPr/>
          <p:nvPr/>
        </p:nvSpPr>
        <p:spPr>
          <a:xfrm>
            <a:off x="11600367" y="4943535"/>
            <a:ext cx="6172200" cy="987552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9525">
            <a:solidFill>
              <a:srgbClr val="E3E7F0"/>
            </a:solidFill>
            <a:prstDash val="solid"/>
          </a:ln>
        </p:spPr>
      </p:sp>
      <p:sp>
        <p:nvSpPr>
          <p:cNvPr id="53" name="Text 24">
            <a:extLst>
              <a:ext uri="{FF2B5EF4-FFF2-40B4-BE49-F238E27FC236}">
                <a16:creationId xmlns:a16="http://schemas.microsoft.com/office/drawing/2014/main" id="{564E9D75-6E13-0BCC-F060-632DA0763808}"/>
              </a:ext>
            </a:extLst>
          </p:cNvPr>
          <p:cNvSpPr txBox="1"/>
          <p:nvPr/>
        </p:nvSpPr>
        <p:spPr>
          <a:xfrm>
            <a:off x="11806107" y="4943535"/>
            <a:ext cx="576072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2000"/>
              </a:lnSpc>
            </a:pPr>
            <a:r>
              <a:rPr lang="en-US" sz="2000" b="1" dirty="0">
                <a:solidFill>
                  <a:srgbClr val="5B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Pode ser mais competitiva em cadeias longas B2B</a:t>
            </a:r>
            <a:endParaRPr lang="en-US" sz="2000" b="1" dirty="0"/>
          </a:p>
        </p:txBody>
      </p:sp>
      <p:sp>
        <p:nvSpPr>
          <p:cNvPr id="55" name="Shape 25">
            <a:extLst>
              <a:ext uri="{FF2B5EF4-FFF2-40B4-BE49-F238E27FC236}">
                <a16:creationId xmlns:a16="http://schemas.microsoft.com/office/drawing/2014/main" id="{1E1B67DA-AF70-1D4E-9B39-EE0E690D533A}"/>
              </a:ext>
            </a:extLst>
          </p:cNvPr>
          <p:cNvSpPr/>
          <p:nvPr/>
        </p:nvSpPr>
        <p:spPr>
          <a:xfrm>
            <a:off x="847023" y="6054531"/>
            <a:ext cx="4251960" cy="987552"/>
          </a:xfrm>
          <a:prstGeom prst="roundRect">
            <a:avLst>
              <a:gd name="adj" fmla="val 6944"/>
            </a:avLst>
          </a:prstGeom>
          <a:solidFill>
            <a:srgbClr val="EEF3FC"/>
          </a:solidFill>
          <a:ln/>
        </p:spPr>
      </p:sp>
      <p:sp>
        <p:nvSpPr>
          <p:cNvPr id="57" name="Text 26">
            <a:extLst>
              <a:ext uri="{FF2B5EF4-FFF2-40B4-BE49-F238E27FC236}">
                <a16:creationId xmlns:a16="http://schemas.microsoft.com/office/drawing/2014/main" id="{C8FF87C1-BB13-E41D-2EC5-52D913792BA5}"/>
              </a:ext>
            </a:extLst>
          </p:cNvPr>
          <p:cNvSpPr txBox="1"/>
          <p:nvPr/>
        </p:nvSpPr>
        <p:spPr>
          <a:xfrm>
            <a:off x="1052763" y="6054531"/>
            <a:ext cx="384048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Complexidade operacional</a:t>
            </a:r>
            <a:endParaRPr lang="en-US" sz="1800" dirty="0"/>
          </a:p>
        </p:txBody>
      </p:sp>
      <p:sp>
        <p:nvSpPr>
          <p:cNvPr id="59" name="Shape 27">
            <a:extLst>
              <a:ext uri="{FF2B5EF4-FFF2-40B4-BE49-F238E27FC236}">
                <a16:creationId xmlns:a16="http://schemas.microsoft.com/office/drawing/2014/main" id="{DACBDEEC-D731-C215-E996-9FF01607E445}"/>
              </a:ext>
            </a:extLst>
          </p:cNvPr>
          <p:cNvSpPr/>
          <p:nvPr/>
        </p:nvSpPr>
        <p:spPr>
          <a:xfrm>
            <a:off x="5263575" y="6054531"/>
            <a:ext cx="6172200" cy="987552"/>
          </a:xfrm>
          <a:prstGeom prst="roundRect">
            <a:avLst>
              <a:gd name="adj" fmla="val 6944"/>
            </a:avLst>
          </a:prstGeom>
          <a:solidFill>
            <a:srgbClr val="EEF3FC"/>
          </a:solidFill>
          <a:ln w="9525">
            <a:solidFill>
              <a:srgbClr val="E3E7F0"/>
            </a:solidFill>
            <a:prstDash val="solid"/>
          </a:ln>
        </p:spPr>
      </p:sp>
      <p:sp>
        <p:nvSpPr>
          <p:cNvPr id="61" name="Text 28">
            <a:extLst>
              <a:ext uri="{FF2B5EF4-FFF2-40B4-BE49-F238E27FC236}">
                <a16:creationId xmlns:a16="http://schemas.microsoft.com/office/drawing/2014/main" id="{1EF875CE-4151-94BA-4009-1A69E9F7FBAE}"/>
              </a:ext>
            </a:extLst>
          </p:cNvPr>
          <p:cNvSpPr txBox="1"/>
          <p:nvPr/>
        </p:nvSpPr>
        <p:spPr>
          <a:xfrm>
            <a:off x="5469315" y="6054531"/>
            <a:ext cx="576072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2000"/>
              </a:lnSpc>
            </a:pPr>
            <a:r>
              <a:rPr lang="en-US" sz="2000" b="1" dirty="0">
                <a:solidFill>
                  <a:srgbClr val="5B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Baixa</a:t>
            </a:r>
            <a:endParaRPr lang="en-US" sz="2000" b="1" dirty="0"/>
          </a:p>
        </p:txBody>
      </p:sp>
      <p:sp>
        <p:nvSpPr>
          <p:cNvPr id="63" name="Shape 29">
            <a:extLst>
              <a:ext uri="{FF2B5EF4-FFF2-40B4-BE49-F238E27FC236}">
                <a16:creationId xmlns:a16="http://schemas.microsoft.com/office/drawing/2014/main" id="{B3219069-C733-0A3D-D90B-023D7C919895}"/>
              </a:ext>
            </a:extLst>
          </p:cNvPr>
          <p:cNvSpPr/>
          <p:nvPr/>
        </p:nvSpPr>
        <p:spPr>
          <a:xfrm>
            <a:off x="11600367" y="6054531"/>
            <a:ext cx="6172200" cy="987552"/>
          </a:xfrm>
          <a:prstGeom prst="roundRect">
            <a:avLst>
              <a:gd name="adj" fmla="val 6944"/>
            </a:avLst>
          </a:prstGeom>
          <a:solidFill>
            <a:srgbClr val="EEF3FC"/>
          </a:solidFill>
          <a:ln w="9525">
            <a:solidFill>
              <a:srgbClr val="E3E7F0"/>
            </a:solidFill>
            <a:prstDash val="solid"/>
          </a:ln>
        </p:spPr>
      </p:sp>
      <p:sp>
        <p:nvSpPr>
          <p:cNvPr id="65" name="Text 30">
            <a:extLst>
              <a:ext uri="{FF2B5EF4-FFF2-40B4-BE49-F238E27FC236}">
                <a16:creationId xmlns:a16="http://schemas.microsoft.com/office/drawing/2014/main" id="{43169E18-8327-49D1-8866-56A65C3C8424}"/>
              </a:ext>
            </a:extLst>
          </p:cNvPr>
          <p:cNvSpPr txBox="1"/>
          <p:nvPr/>
        </p:nvSpPr>
        <p:spPr>
          <a:xfrm>
            <a:off x="11806107" y="6054531"/>
            <a:ext cx="576072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2000"/>
              </a:lnSpc>
            </a:pPr>
            <a:r>
              <a:rPr lang="en-US" sz="2000" b="1" dirty="0">
                <a:solidFill>
                  <a:srgbClr val="5B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Alta — exige controles fiscais robustos</a:t>
            </a:r>
            <a:endParaRPr lang="en-US" sz="2000" b="1" dirty="0"/>
          </a:p>
        </p:txBody>
      </p:sp>
      <p:sp>
        <p:nvSpPr>
          <p:cNvPr id="67" name="Shape 31">
            <a:extLst>
              <a:ext uri="{FF2B5EF4-FFF2-40B4-BE49-F238E27FC236}">
                <a16:creationId xmlns:a16="http://schemas.microsoft.com/office/drawing/2014/main" id="{208B9DE8-AFEC-C01B-471A-1F60C2FB283A}"/>
              </a:ext>
            </a:extLst>
          </p:cNvPr>
          <p:cNvSpPr/>
          <p:nvPr/>
        </p:nvSpPr>
        <p:spPr>
          <a:xfrm>
            <a:off x="847023" y="7165527"/>
            <a:ext cx="4251960" cy="987552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/>
        </p:spPr>
      </p:sp>
      <p:sp>
        <p:nvSpPr>
          <p:cNvPr id="69" name="Text 32">
            <a:extLst>
              <a:ext uri="{FF2B5EF4-FFF2-40B4-BE49-F238E27FC236}">
                <a16:creationId xmlns:a16="http://schemas.microsoft.com/office/drawing/2014/main" id="{9B2789EB-A89B-AA8F-D367-2EC45D87BA69}"/>
              </a:ext>
            </a:extLst>
          </p:cNvPr>
          <p:cNvSpPr txBox="1"/>
          <p:nvPr/>
        </p:nvSpPr>
        <p:spPr>
          <a:xfrm>
            <a:off x="1052763" y="7165527"/>
            <a:ext cx="384048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Perfil ideal</a:t>
            </a:r>
            <a:endParaRPr lang="en-US" sz="1800" dirty="0"/>
          </a:p>
        </p:txBody>
      </p:sp>
      <p:sp>
        <p:nvSpPr>
          <p:cNvPr id="71" name="Shape 33">
            <a:extLst>
              <a:ext uri="{FF2B5EF4-FFF2-40B4-BE49-F238E27FC236}">
                <a16:creationId xmlns:a16="http://schemas.microsoft.com/office/drawing/2014/main" id="{2B1229EB-D244-6C44-6FEA-DD75C894EB08}"/>
              </a:ext>
            </a:extLst>
          </p:cNvPr>
          <p:cNvSpPr/>
          <p:nvPr/>
        </p:nvSpPr>
        <p:spPr>
          <a:xfrm>
            <a:off x="5263575" y="7165527"/>
            <a:ext cx="6172200" cy="987552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9525">
            <a:solidFill>
              <a:srgbClr val="E3E7F0"/>
            </a:solidFill>
            <a:prstDash val="solid"/>
          </a:ln>
        </p:spPr>
      </p:sp>
      <p:sp>
        <p:nvSpPr>
          <p:cNvPr id="73" name="Text 34">
            <a:extLst>
              <a:ext uri="{FF2B5EF4-FFF2-40B4-BE49-F238E27FC236}">
                <a16:creationId xmlns:a16="http://schemas.microsoft.com/office/drawing/2014/main" id="{7CC5C18A-D46C-B987-BE42-55C0C9EA397D}"/>
              </a:ext>
            </a:extLst>
          </p:cNvPr>
          <p:cNvSpPr txBox="1"/>
          <p:nvPr/>
        </p:nvSpPr>
        <p:spPr>
          <a:xfrm>
            <a:off x="5469315" y="7165527"/>
            <a:ext cx="576072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2000"/>
              </a:lnSpc>
            </a:pPr>
            <a:r>
              <a:rPr lang="en-US" sz="2000" b="1" dirty="0">
                <a:solidFill>
                  <a:srgbClr val="5B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B2C ou poucos fornecedores no regime regular</a:t>
            </a:r>
            <a:endParaRPr lang="en-US" sz="2000" b="1" dirty="0"/>
          </a:p>
        </p:txBody>
      </p:sp>
      <p:sp>
        <p:nvSpPr>
          <p:cNvPr id="75" name="Shape 35">
            <a:extLst>
              <a:ext uri="{FF2B5EF4-FFF2-40B4-BE49-F238E27FC236}">
                <a16:creationId xmlns:a16="http://schemas.microsoft.com/office/drawing/2014/main" id="{2A4093FD-2D75-AAB8-3533-43D6AA6785AA}"/>
              </a:ext>
            </a:extLst>
          </p:cNvPr>
          <p:cNvSpPr/>
          <p:nvPr/>
        </p:nvSpPr>
        <p:spPr>
          <a:xfrm>
            <a:off x="11600367" y="7165527"/>
            <a:ext cx="6172200" cy="987552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9525">
            <a:solidFill>
              <a:srgbClr val="E3E7F0"/>
            </a:solidFill>
            <a:prstDash val="solid"/>
          </a:ln>
        </p:spPr>
      </p:sp>
      <p:sp>
        <p:nvSpPr>
          <p:cNvPr id="77" name="Text 36">
            <a:extLst>
              <a:ext uri="{FF2B5EF4-FFF2-40B4-BE49-F238E27FC236}">
                <a16:creationId xmlns:a16="http://schemas.microsoft.com/office/drawing/2014/main" id="{F893BF91-0EDA-03BC-9D15-6B2F8FCC8BEE}"/>
              </a:ext>
            </a:extLst>
          </p:cNvPr>
          <p:cNvSpPr txBox="1"/>
          <p:nvPr/>
        </p:nvSpPr>
        <p:spPr>
          <a:xfrm>
            <a:off x="11806107" y="7165527"/>
            <a:ext cx="576072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2000"/>
              </a:lnSpc>
            </a:pPr>
            <a:r>
              <a:rPr lang="en-US" sz="2000" b="1" dirty="0">
                <a:solidFill>
                  <a:srgbClr val="5B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B2B, margens maiores, fornecedores e clientes no regular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0491609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7D485207-B2DE-7F7D-B384-05A0CA379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C7BD38A-6C7A-EAC3-8F50-FF58536843BD}"/>
              </a:ext>
            </a:extLst>
          </p:cNvPr>
          <p:cNvSpPr txBox="1"/>
          <p:nvPr/>
        </p:nvSpPr>
        <p:spPr>
          <a:xfrm>
            <a:off x="891540" y="617220"/>
            <a:ext cx="16459200" cy="71558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pt-BR" sz="4050" b="1">
                <a:solidFill>
                  <a:srgbClr val="002060"/>
                </a:solidFill>
                <a:latin typeface="Aptos"/>
              </a:rPr>
              <a:t>Cenário </a:t>
            </a:r>
            <a:r>
              <a:rPr sz="4050" b="1">
                <a:solidFill>
                  <a:srgbClr val="002060"/>
                </a:solidFill>
                <a:latin typeface="Aptos"/>
              </a:rPr>
              <a:t>06 — Simples × IBS/CBS regular × Presumido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EEB4C563-7448-49A7-C7CB-CFBD4B7B8A22}"/>
              </a:ext>
            </a:extLst>
          </p:cNvPr>
          <p:cNvSpPr/>
          <p:nvPr/>
        </p:nvSpPr>
        <p:spPr>
          <a:xfrm>
            <a:off x="891540" y="1604772"/>
            <a:ext cx="1577340" cy="82296"/>
          </a:xfrm>
          <a:prstGeom prst="rect">
            <a:avLst/>
          </a:prstGeom>
          <a:solidFill>
            <a:srgbClr val="DAA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9" name="Rounded Rectangle 4">
            <a:extLst>
              <a:ext uri="{FF2B5EF4-FFF2-40B4-BE49-F238E27FC236}">
                <a16:creationId xmlns:a16="http://schemas.microsoft.com/office/drawing/2014/main" id="{D6740EA6-E1AD-1159-B963-59E551EAE280}"/>
              </a:ext>
            </a:extLst>
          </p:cNvPr>
          <p:cNvSpPr/>
          <p:nvPr/>
        </p:nvSpPr>
        <p:spPr>
          <a:xfrm>
            <a:off x="815743" y="2331720"/>
            <a:ext cx="5486400" cy="4526280"/>
          </a:xfrm>
          <a:prstGeom prst="roundRect">
            <a:avLst/>
          </a:prstGeom>
          <a:solidFill>
            <a:srgbClr val="13355B"/>
          </a:solidFill>
          <a:ln>
            <a:solidFill>
              <a:srgbClr val="30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D986FC6F-540D-B63F-65AE-11AFF422FA04}"/>
              </a:ext>
            </a:extLst>
          </p:cNvPr>
          <p:cNvSpPr txBox="1"/>
          <p:nvPr/>
        </p:nvSpPr>
        <p:spPr>
          <a:xfrm>
            <a:off x="1117494" y="2578608"/>
            <a:ext cx="4882896" cy="4847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pt-BR" sz="2550" b="1">
                <a:solidFill>
                  <a:srgbClr val="DAA63F"/>
                </a:solidFill>
                <a:latin typeface="Aptos"/>
              </a:rPr>
              <a:t>MB PEÇAS</a:t>
            </a:r>
            <a:endParaRPr sz="2550" b="1">
              <a:solidFill>
                <a:srgbClr val="DAA63F"/>
              </a:solidFill>
              <a:latin typeface="Aptos"/>
            </a:endParaRPr>
          </a:p>
        </p:txBody>
      </p:sp>
      <p:sp>
        <p:nvSpPr>
          <p:cNvPr id="15" name="TextBox 6">
            <a:extLst>
              <a:ext uri="{FF2B5EF4-FFF2-40B4-BE49-F238E27FC236}">
                <a16:creationId xmlns:a16="http://schemas.microsoft.com/office/drawing/2014/main" id="{4360AF69-A97D-5A70-39E9-F51D70A67E36}"/>
              </a:ext>
            </a:extLst>
          </p:cNvPr>
          <p:cNvSpPr txBox="1"/>
          <p:nvPr/>
        </p:nvSpPr>
        <p:spPr>
          <a:xfrm>
            <a:off x="1117494" y="2882770"/>
            <a:ext cx="4882896" cy="32618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2800">
                <a:solidFill>
                  <a:srgbClr val="F8F9FB"/>
                </a:solidFill>
                <a:latin typeface="Aptos"/>
              </a:rPr>
              <a:t>Comércio
Faturamento: R$ 300 mil/mês
RBT12: R$ 3,6 mi
Compras: R$ 230 mil
70% PJ / 30% PF</a:t>
            </a:r>
          </a:p>
        </p:txBody>
      </p:sp>
      <p:sp>
        <p:nvSpPr>
          <p:cNvPr id="18" name="Rounded Rectangle 7">
            <a:extLst>
              <a:ext uri="{FF2B5EF4-FFF2-40B4-BE49-F238E27FC236}">
                <a16:creationId xmlns:a16="http://schemas.microsoft.com/office/drawing/2014/main" id="{2CB754E4-9C5C-D8F6-0072-FBDA33A51587}"/>
              </a:ext>
            </a:extLst>
          </p:cNvPr>
          <p:cNvSpPr/>
          <p:nvPr/>
        </p:nvSpPr>
        <p:spPr>
          <a:xfrm>
            <a:off x="6500663" y="2331720"/>
            <a:ext cx="3566159" cy="4526280"/>
          </a:xfrm>
          <a:prstGeom prst="roundRect">
            <a:avLst/>
          </a:prstGeom>
          <a:solidFill>
            <a:srgbClr val="13355B"/>
          </a:solidFill>
          <a:ln>
            <a:solidFill>
              <a:srgbClr val="30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1" name="TextBox 8">
            <a:extLst>
              <a:ext uri="{FF2B5EF4-FFF2-40B4-BE49-F238E27FC236}">
                <a16:creationId xmlns:a16="http://schemas.microsoft.com/office/drawing/2014/main" id="{4ECAD2EE-BA26-DCAD-51F8-823E1A045D49}"/>
              </a:ext>
            </a:extLst>
          </p:cNvPr>
          <p:cNvSpPr txBox="1"/>
          <p:nvPr/>
        </p:nvSpPr>
        <p:spPr>
          <a:xfrm>
            <a:off x="6802416" y="2578609"/>
            <a:ext cx="2551176" cy="4847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550" b="1">
                <a:solidFill>
                  <a:srgbClr val="DAA63F"/>
                </a:solidFill>
                <a:latin typeface="Aptos"/>
              </a:rPr>
              <a:t>CENÁRIO A</a:t>
            </a:r>
          </a:p>
        </p:txBody>
      </p:sp>
      <p:sp>
        <p:nvSpPr>
          <p:cNvPr id="24" name="TextBox 9">
            <a:extLst>
              <a:ext uri="{FF2B5EF4-FFF2-40B4-BE49-F238E27FC236}">
                <a16:creationId xmlns:a16="http://schemas.microsoft.com/office/drawing/2014/main" id="{774DA2C6-1CBF-3750-F196-D04ACA85C1FA}"/>
              </a:ext>
            </a:extLst>
          </p:cNvPr>
          <p:cNvSpPr txBox="1"/>
          <p:nvPr/>
        </p:nvSpPr>
        <p:spPr>
          <a:xfrm>
            <a:off x="6802415" y="3051210"/>
            <a:ext cx="2943407" cy="26155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2800">
                <a:solidFill>
                  <a:srgbClr val="F8F9FB"/>
                </a:solidFill>
                <a:latin typeface="Aptos"/>
              </a:rPr>
              <a:t>Simples Nacional
Menor complexidade
DAS unificado</a:t>
            </a:r>
          </a:p>
        </p:txBody>
      </p:sp>
      <p:sp>
        <p:nvSpPr>
          <p:cNvPr id="27" name="Rounded Rectangle 10">
            <a:extLst>
              <a:ext uri="{FF2B5EF4-FFF2-40B4-BE49-F238E27FC236}">
                <a16:creationId xmlns:a16="http://schemas.microsoft.com/office/drawing/2014/main" id="{94792EAB-9D86-C4A7-0746-7FD9A4A79809}"/>
              </a:ext>
            </a:extLst>
          </p:cNvPr>
          <p:cNvSpPr/>
          <p:nvPr/>
        </p:nvSpPr>
        <p:spPr>
          <a:xfrm>
            <a:off x="10218423" y="2331720"/>
            <a:ext cx="3566160" cy="4526280"/>
          </a:xfrm>
          <a:prstGeom prst="roundRect">
            <a:avLst/>
          </a:prstGeom>
          <a:solidFill>
            <a:srgbClr val="13355B"/>
          </a:solidFill>
          <a:ln>
            <a:solidFill>
              <a:srgbClr val="30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30" name="TextBox 11">
            <a:extLst>
              <a:ext uri="{FF2B5EF4-FFF2-40B4-BE49-F238E27FC236}">
                <a16:creationId xmlns:a16="http://schemas.microsoft.com/office/drawing/2014/main" id="{34586CEE-B4BC-CFCC-5B50-1B8CE8CE543F}"/>
              </a:ext>
            </a:extLst>
          </p:cNvPr>
          <p:cNvSpPr txBox="1"/>
          <p:nvPr/>
        </p:nvSpPr>
        <p:spPr>
          <a:xfrm>
            <a:off x="10520175" y="2578609"/>
            <a:ext cx="2883938" cy="4847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550" b="1">
                <a:solidFill>
                  <a:srgbClr val="DAA63F"/>
                </a:solidFill>
                <a:latin typeface="Aptos"/>
              </a:rPr>
              <a:t>CENÁRIO B</a:t>
            </a: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C0A0D4B7-0BEB-24CE-23AB-1ADCCB0D6427}"/>
              </a:ext>
            </a:extLst>
          </p:cNvPr>
          <p:cNvSpPr txBox="1"/>
          <p:nvPr/>
        </p:nvSpPr>
        <p:spPr>
          <a:xfrm>
            <a:off x="10447986" y="3028347"/>
            <a:ext cx="3138318" cy="32618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2800">
                <a:solidFill>
                  <a:srgbClr val="F8F9FB"/>
                </a:solidFill>
                <a:latin typeface="Aptos"/>
              </a:rPr>
              <a:t>Simples + IBS/CBS regular
Maior complexidade
Créditos e débitos</a:t>
            </a:r>
          </a:p>
        </p:txBody>
      </p:sp>
      <p:sp>
        <p:nvSpPr>
          <p:cNvPr id="36" name="Rounded Rectangle 13">
            <a:extLst>
              <a:ext uri="{FF2B5EF4-FFF2-40B4-BE49-F238E27FC236}">
                <a16:creationId xmlns:a16="http://schemas.microsoft.com/office/drawing/2014/main" id="{46BA0BDB-E072-1AF1-E27A-3121B901B875}"/>
              </a:ext>
            </a:extLst>
          </p:cNvPr>
          <p:cNvSpPr/>
          <p:nvPr/>
        </p:nvSpPr>
        <p:spPr>
          <a:xfrm>
            <a:off x="13960245" y="2331720"/>
            <a:ext cx="3566160" cy="4526280"/>
          </a:xfrm>
          <a:prstGeom prst="roundRect">
            <a:avLst/>
          </a:prstGeom>
          <a:solidFill>
            <a:srgbClr val="13355B"/>
          </a:solidFill>
          <a:ln>
            <a:solidFill>
              <a:srgbClr val="30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39" name="TextBox 14">
            <a:extLst>
              <a:ext uri="{FF2B5EF4-FFF2-40B4-BE49-F238E27FC236}">
                <a16:creationId xmlns:a16="http://schemas.microsoft.com/office/drawing/2014/main" id="{F6B7F4FE-766F-F827-433F-226AD1DD8D81}"/>
              </a:ext>
            </a:extLst>
          </p:cNvPr>
          <p:cNvSpPr txBox="1"/>
          <p:nvPr/>
        </p:nvSpPr>
        <p:spPr>
          <a:xfrm>
            <a:off x="14261997" y="2578608"/>
            <a:ext cx="2962656" cy="4847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550" b="1">
                <a:solidFill>
                  <a:srgbClr val="DAA63F"/>
                </a:solidFill>
                <a:latin typeface="Aptos"/>
              </a:rPr>
              <a:t>CENÁRIO C</a:t>
            </a:r>
          </a:p>
        </p:txBody>
      </p:sp>
      <p:sp>
        <p:nvSpPr>
          <p:cNvPr id="41" name="TextBox 15">
            <a:extLst>
              <a:ext uri="{FF2B5EF4-FFF2-40B4-BE49-F238E27FC236}">
                <a16:creationId xmlns:a16="http://schemas.microsoft.com/office/drawing/2014/main" id="{7CA9A06E-BAD4-C98C-3775-1E7B70549431}"/>
              </a:ext>
            </a:extLst>
          </p:cNvPr>
          <p:cNvSpPr txBox="1"/>
          <p:nvPr/>
        </p:nvSpPr>
        <p:spPr>
          <a:xfrm>
            <a:off x="14261997" y="2882769"/>
            <a:ext cx="2962656" cy="196919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2800">
                <a:solidFill>
                  <a:srgbClr val="F8F9FB"/>
                </a:solidFill>
                <a:latin typeface="Aptos"/>
              </a:rPr>
              <a:t>Lucro Presumido
Outra estrutura
Outra análise</a:t>
            </a:r>
          </a:p>
        </p:txBody>
      </p:sp>
      <p:sp>
        <p:nvSpPr>
          <p:cNvPr id="43" name="TextBox 16">
            <a:extLst>
              <a:ext uri="{FF2B5EF4-FFF2-40B4-BE49-F238E27FC236}">
                <a16:creationId xmlns:a16="http://schemas.microsoft.com/office/drawing/2014/main" id="{0AD89E0B-3321-532D-0E00-52351BF3D5D6}"/>
              </a:ext>
            </a:extLst>
          </p:cNvPr>
          <p:cNvSpPr txBox="1"/>
          <p:nvPr/>
        </p:nvSpPr>
        <p:spPr>
          <a:xfrm>
            <a:off x="1371600" y="7475220"/>
            <a:ext cx="15361920" cy="6001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300" b="1">
                <a:solidFill>
                  <a:srgbClr val="002060"/>
                </a:solidFill>
                <a:latin typeface="Aptos"/>
              </a:rPr>
              <a:t>DEPENDE DA OPERAÇÃO.</a:t>
            </a:r>
          </a:p>
        </p:txBody>
      </p:sp>
    </p:spTree>
    <p:extLst>
      <p:ext uri="{BB962C8B-B14F-4D97-AF65-F5344CB8AC3E}">
        <p14:creationId xmlns:p14="http://schemas.microsoft.com/office/powerpoint/2010/main" val="6554390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0CE8E446-F453-F5DA-9A89-3B31AD3AD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 1">
            <a:extLst>
              <a:ext uri="{FF2B5EF4-FFF2-40B4-BE49-F238E27FC236}">
                <a16:creationId xmlns:a16="http://schemas.microsoft.com/office/drawing/2014/main" id="{33ABD7DD-6199-A91B-F8F7-2E9D363F23C3}"/>
              </a:ext>
            </a:extLst>
          </p:cNvPr>
          <p:cNvSpPr txBox="1"/>
          <p:nvPr/>
        </p:nvSpPr>
        <p:spPr>
          <a:xfrm>
            <a:off x="822960" y="1069848"/>
            <a:ext cx="15773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500" b="1" dirty="0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Checklist para chegar preparado a 2027</a:t>
            </a:r>
            <a:endParaRPr lang="en-US" sz="4500" dirty="0">
              <a:solidFill>
                <a:srgbClr val="002060"/>
              </a:solidFill>
            </a:endParaRPr>
          </a:p>
        </p:txBody>
      </p:sp>
      <p:sp>
        <p:nvSpPr>
          <p:cNvPr id="98" name="Shape 2">
            <a:extLst>
              <a:ext uri="{FF2B5EF4-FFF2-40B4-BE49-F238E27FC236}">
                <a16:creationId xmlns:a16="http://schemas.microsoft.com/office/drawing/2014/main" id="{74F1A4EA-0E0E-1542-CFD6-FBA65D826435}"/>
              </a:ext>
            </a:extLst>
          </p:cNvPr>
          <p:cNvSpPr/>
          <p:nvPr/>
        </p:nvSpPr>
        <p:spPr>
          <a:xfrm>
            <a:off x="822960" y="2537460"/>
            <a:ext cx="3936492" cy="267462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2700">
            <a:solidFill>
              <a:srgbClr val="E3E7F0"/>
            </a:solidFill>
            <a:prstDash val="solid"/>
          </a:ln>
          <a:effectLst>
            <a:outerShdw blurRad="88900" dist="25400" dir="5400000" algn="bl" rotWithShape="0">
              <a:srgbClr val="1E2761">
                <a:alpha val="10000"/>
              </a:srgbClr>
            </a:outerShdw>
          </a:effectLst>
        </p:spPr>
      </p:sp>
      <p:sp>
        <p:nvSpPr>
          <p:cNvPr id="100" name="Shape 3">
            <a:extLst>
              <a:ext uri="{FF2B5EF4-FFF2-40B4-BE49-F238E27FC236}">
                <a16:creationId xmlns:a16="http://schemas.microsoft.com/office/drawing/2014/main" id="{DAB038AD-4BCB-E9C8-8353-DDB8A6F8B7C3}"/>
              </a:ext>
            </a:extLst>
          </p:cNvPr>
          <p:cNvSpPr/>
          <p:nvPr/>
        </p:nvSpPr>
        <p:spPr>
          <a:xfrm>
            <a:off x="1124712" y="2839212"/>
            <a:ext cx="493776" cy="493776"/>
          </a:xfrm>
          <a:prstGeom prst="roundRect">
            <a:avLst>
              <a:gd name="adj" fmla="val 19444"/>
            </a:avLst>
          </a:prstGeom>
          <a:noFill/>
          <a:ln w="22225">
            <a:solidFill>
              <a:srgbClr val="C9962B"/>
            </a:solidFill>
            <a:prstDash val="solid"/>
          </a:ln>
        </p:spPr>
      </p:sp>
      <p:sp>
        <p:nvSpPr>
          <p:cNvPr id="102" name="Text 4">
            <a:extLst>
              <a:ext uri="{FF2B5EF4-FFF2-40B4-BE49-F238E27FC236}">
                <a16:creationId xmlns:a16="http://schemas.microsoft.com/office/drawing/2014/main" id="{DC132580-24F2-8C42-3863-8344DC75750B}"/>
              </a:ext>
            </a:extLst>
          </p:cNvPr>
          <p:cNvSpPr txBox="1"/>
          <p:nvPr/>
        </p:nvSpPr>
        <p:spPr>
          <a:xfrm>
            <a:off x="1124712" y="2839212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500" b="1" dirty="0">
                <a:solidFill>
                  <a:srgbClr val="C99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500" dirty="0"/>
          </a:p>
        </p:txBody>
      </p:sp>
      <p:sp>
        <p:nvSpPr>
          <p:cNvPr id="104" name="Text 5">
            <a:extLst>
              <a:ext uri="{FF2B5EF4-FFF2-40B4-BE49-F238E27FC236}">
                <a16:creationId xmlns:a16="http://schemas.microsoft.com/office/drawing/2014/main" id="{068D15D9-E570-59F9-6661-001774545EAB}"/>
              </a:ext>
            </a:extLst>
          </p:cNvPr>
          <p:cNvSpPr txBox="1"/>
          <p:nvPr/>
        </p:nvSpPr>
        <p:spPr>
          <a:xfrm>
            <a:off x="1124712" y="3470148"/>
            <a:ext cx="33329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Cadastro</a:t>
            </a:r>
            <a:endParaRPr lang="en-US" sz="2400" dirty="0"/>
          </a:p>
        </p:txBody>
      </p:sp>
      <p:sp>
        <p:nvSpPr>
          <p:cNvPr id="106" name="Text 6">
            <a:extLst>
              <a:ext uri="{FF2B5EF4-FFF2-40B4-BE49-F238E27FC236}">
                <a16:creationId xmlns:a16="http://schemas.microsoft.com/office/drawing/2014/main" id="{056BB5D9-7E69-4DEC-BD0F-4D4DC655CFD2}"/>
              </a:ext>
            </a:extLst>
          </p:cNvPr>
          <p:cNvSpPr txBox="1"/>
          <p:nvPr/>
        </p:nvSpPr>
        <p:spPr>
          <a:xfrm>
            <a:off x="1124712" y="3991356"/>
            <a:ext cx="3332988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5000"/>
              </a:lnSpc>
            </a:pPr>
            <a:r>
              <a:rPr lang="en-US" sz="2000" dirty="0">
                <a:solidFill>
                  <a:srgbClr val="5B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Atualizar dados cadastrais e CNAEs no Simples Nacional.</a:t>
            </a:r>
            <a:endParaRPr lang="en-US" sz="2000" dirty="0"/>
          </a:p>
        </p:txBody>
      </p:sp>
      <p:sp>
        <p:nvSpPr>
          <p:cNvPr id="108" name="Shape 7">
            <a:extLst>
              <a:ext uri="{FF2B5EF4-FFF2-40B4-BE49-F238E27FC236}">
                <a16:creationId xmlns:a16="http://schemas.microsoft.com/office/drawing/2014/main" id="{A84CBFC1-200B-36D6-C86C-EF9070726D67}"/>
              </a:ext>
            </a:extLst>
          </p:cNvPr>
          <p:cNvSpPr/>
          <p:nvPr/>
        </p:nvSpPr>
        <p:spPr>
          <a:xfrm>
            <a:off x="5006340" y="2537460"/>
            <a:ext cx="3936492" cy="267462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2700">
            <a:solidFill>
              <a:srgbClr val="E3E7F0"/>
            </a:solidFill>
            <a:prstDash val="solid"/>
          </a:ln>
          <a:effectLst>
            <a:outerShdw blurRad="88900" dist="25400" dir="5400000" algn="bl" rotWithShape="0">
              <a:srgbClr val="1E2761">
                <a:alpha val="10000"/>
              </a:srgbClr>
            </a:outerShdw>
          </a:effectLst>
        </p:spPr>
      </p:sp>
      <p:sp>
        <p:nvSpPr>
          <p:cNvPr id="110" name="Shape 8">
            <a:extLst>
              <a:ext uri="{FF2B5EF4-FFF2-40B4-BE49-F238E27FC236}">
                <a16:creationId xmlns:a16="http://schemas.microsoft.com/office/drawing/2014/main" id="{71A89899-F29E-D048-2E26-4C2ECF362159}"/>
              </a:ext>
            </a:extLst>
          </p:cNvPr>
          <p:cNvSpPr/>
          <p:nvPr/>
        </p:nvSpPr>
        <p:spPr>
          <a:xfrm>
            <a:off x="5308092" y="2839212"/>
            <a:ext cx="493776" cy="493776"/>
          </a:xfrm>
          <a:prstGeom prst="roundRect">
            <a:avLst>
              <a:gd name="adj" fmla="val 19444"/>
            </a:avLst>
          </a:prstGeom>
          <a:noFill/>
          <a:ln w="22225">
            <a:solidFill>
              <a:srgbClr val="C9962B"/>
            </a:solidFill>
            <a:prstDash val="solid"/>
          </a:ln>
        </p:spPr>
      </p:sp>
      <p:sp>
        <p:nvSpPr>
          <p:cNvPr id="112" name="Text 9">
            <a:extLst>
              <a:ext uri="{FF2B5EF4-FFF2-40B4-BE49-F238E27FC236}">
                <a16:creationId xmlns:a16="http://schemas.microsoft.com/office/drawing/2014/main" id="{BD28EB69-8781-A0CF-BEA9-0A3B0528C607}"/>
              </a:ext>
            </a:extLst>
          </p:cNvPr>
          <p:cNvSpPr txBox="1"/>
          <p:nvPr/>
        </p:nvSpPr>
        <p:spPr>
          <a:xfrm>
            <a:off x="5308092" y="2839212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500" b="1" dirty="0">
                <a:solidFill>
                  <a:srgbClr val="C99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500" dirty="0"/>
          </a:p>
        </p:txBody>
      </p:sp>
      <p:sp>
        <p:nvSpPr>
          <p:cNvPr id="114" name="Text 10">
            <a:extLst>
              <a:ext uri="{FF2B5EF4-FFF2-40B4-BE49-F238E27FC236}">
                <a16:creationId xmlns:a16="http://schemas.microsoft.com/office/drawing/2014/main" id="{3D8C02F7-4218-CF8D-CE38-BC9E950DBAA0}"/>
              </a:ext>
            </a:extLst>
          </p:cNvPr>
          <p:cNvSpPr txBox="1"/>
          <p:nvPr/>
        </p:nvSpPr>
        <p:spPr>
          <a:xfrm>
            <a:off x="5308092" y="3470148"/>
            <a:ext cx="33329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ERP</a:t>
            </a:r>
            <a:endParaRPr lang="en-US" sz="2400" dirty="0"/>
          </a:p>
        </p:txBody>
      </p:sp>
      <p:sp>
        <p:nvSpPr>
          <p:cNvPr id="116" name="Text 11">
            <a:extLst>
              <a:ext uri="{FF2B5EF4-FFF2-40B4-BE49-F238E27FC236}">
                <a16:creationId xmlns:a16="http://schemas.microsoft.com/office/drawing/2014/main" id="{9833B580-4547-2643-9F56-264258320C85}"/>
              </a:ext>
            </a:extLst>
          </p:cNvPr>
          <p:cNvSpPr txBox="1"/>
          <p:nvPr/>
        </p:nvSpPr>
        <p:spPr>
          <a:xfrm>
            <a:off x="5308092" y="3991356"/>
            <a:ext cx="3332988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5000"/>
              </a:lnSpc>
            </a:pPr>
            <a:r>
              <a:rPr lang="en-US" sz="2000" dirty="0">
                <a:solidFill>
                  <a:srgbClr val="5B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Adaptar o sistema para separar receita faturada, recebida e a receber.</a:t>
            </a:r>
            <a:endParaRPr lang="en-US" sz="2000" dirty="0"/>
          </a:p>
        </p:txBody>
      </p:sp>
      <p:sp>
        <p:nvSpPr>
          <p:cNvPr id="118" name="Shape 12">
            <a:extLst>
              <a:ext uri="{FF2B5EF4-FFF2-40B4-BE49-F238E27FC236}">
                <a16:creationId xmlns:a16="http://schemas.microsoft.com/office/drawing/2014/main" id="{FD4DF7CA-2C0F-69B6-EA11-B4CCDECF6E7B}"/>
              </a:ext>
            </a:extLst>
          </p:cNvPr>
          <p:cNvSpPr/>
          <p:nvPr/>
        </p:nvSpPr>
        <p:spPr>
          <a:xfrm>
            <a:off x="9189720" y="2537460"/>
            <a:ext cx="3936492" cy="267462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2700">
            <a:solidFill>
              <a:srgbClr val="E3E7F0"/>
            </a:solidFill>
            <a:prstDash val="solid"/>
          </a:ln>
          <a:effectLst>
            <a:outerShdw blurRad="88900" dist="25400" dir="5400000" algn="bl" rotWithShape="0">
              <a:srgbClr val="1E2761">
                <a:alpha val="10000"/>
              </a:srgbClr>
            </a:outerShdw>
          </a:effectLst>
        </p:spPr>
      </p:sp>
      <p:sp>
        <p:nvSpPr>
          <p:cNvPr id="120" name="Shape 13">
            <a:extLst>
              <a:ext uri="{FF2B5EF4-FFF2-40B4-BE49-F238E27FC236}">
                <a16:creationId xmlns:a16="http://schemas.microsoft.com/office/drawing/2014/main" id="{2C3A4808-3A66-49E1-F3E4-646F6739B4E5}"/>
              </a:ext>
            </a:extLst>
          </p:cNvPr>
          <p:cNvSpPr/>
          <p:nvPr/>
        </p:nvSpPr>
        <p:spPr>
          <a:xfrm>
            <a:off x="9491472" y="2839212"/>
            <a:ext cx="493776" cy="493776"/>
          </a:xfrm>
          <a:prstGeom prst="roundRect">
            <a:avLst>
              <a:gd name="adj" fmla="val 19444"/>
            </a:avLst>
          </a:prstGeom>
          <a:noFill/>
          <a:ln w="22225">
            <a:solidFill>
              <a:srgbClr val="C9962B"/>
            </a:solidFill>
            <a:prstDash val="solid"/>
          </a:ln>
        </p:spPr>
      </p:sp>
      <p:sp>
        <p:nvSpPr>
          <p:cNvPr id="122" name="Text 14">
            <a:extLst>
              <a:ext uri="{FF2B5EF4-FFF2-40B4-BE49-F238E27FC236}">
                <a16:creationId xmlns:a16="http://schemas.microsoft.com/office/drawing/2014/main" id="{318AC9AD-2592-7E24-C6A9-1E5E78FD2F23}"/>
              </a:ext>
            </a:extLst>
          </p:cNvPr>
          <p:cNvSpPr txBox="1"/>
          <p:nvPr/>
        </p:nvSpPr>
        <p:spPr>
          <a:xfrm>
            <a:off x="9491472" y="2839212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500" b="1" dirty="0">
                <a:solidFill>
                  <a:srgbClr val="C99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500" dirty="0"/>
          </a:p>
        </p:txBody>
      </p:sp>
      <p:sp>
        <p:nvSpPr>
          <p:cNvPr id="124" name="Text 15">
            <a:extLst>
              <a:ext uri="{FF2B5EF4-FFF2-40B4-BE49-F238E27FC236}">
                <a16:creationId xmlns:a16="http://schemas.microsoft.com/office/drawing/2014/main" id="{23229F8B-2362-070A-A5A6-40374829E779}"/>
              </a:ext>
            </a:extLst>
          </p:cNvPr>
          <p:cNvSpPr txBox="1"/>
          <p:nvPr/>
        </p:nvSpPr>
        <p:spPr>
          <a:xfrm>
            <a:off x="9491472" y="3470148"/>
            <a:ext cx="33329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Documentos fiscais</a:t>
            </a:r>
            <a:endParaRPr lang="en-US" sz="2400" dirty="0"/>
          </a:p>
        </p:txBody>
      </p:sp>
      <p:sp>
        <p:nvSpPr>
          <p:cNvPr id="126" name="Text 16">
            <a:extLst>
              <a:ext uri="{FF2B5EF4-FFF2-40B4-BE49-F238E27FC236}">
                <a16:creationId xmlns:a16="http://schemas.microsoft.com/office/drawing/2014/main" id="{DCBFB1D5-E5A5-C8FE-123F-9365AA16F8A4}"/>
              </a:ext>
            </a:extLst>
          </p:cNvPr>
          <p:cNvSpPr txBox="1"/>
          <p:nvPr/>
        </p:nvSpPr>
        <p:spPr>
          <a:xfrm>
            <a:off x="9491472" y="3991356"/>
            <a:ext cx="3332988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5000"/>
              </a:lnSpc>
            </a:pPr>
            <a:r>
              <a:rPr lang="en-US" sz="2000" dirty="0">
                <a:solidFill>
                  <a:srgbClr val="5B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Revisar processos de emissão, cancelamento e correção de notas.</a:t>
            </a:r>
            <a:endParaRPr lang="en-US" sz="2000" dirty="0"/>
          </a:p>
        </p:txBody>
      </p:sp>
      <p:sp>
        <p:nvSpPr>
          <p:cNvPr id="128" name="Shape 17">
            <a:extLst>
              <a:ext uri="{FF2B5EF4-FFF2-40B4-BE49-F238E27FC236}">
                <a16:creationId xmlns:a16="http://schemas.microsoft.com/office/drawing/2014/main" id="{AE8186E5-D1A1-894E-330D-51C76D3753FC}"/>
              </a:ext>
            </a:extLst>
          </p:cNvPr>
          <p:cNvSpPr/>
          <p:nvPr/>
        </p:nvSpPr>
        <p:spPr>
          <a:xfrm>
            <a:off x="13373100" y="2537460"/>
            <a:ext cx="3936492" cy="267462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2700">
            <a:solidFill>
              <a:srgbClr val="E3E7F0"/>
            </a:solidFill>
            <a:prstDash val="solid"/>
          </a:ln>
          <a:effectLst>
            <a:outerShdw blurRad="88900" dist="25400" dir="5400000" algn="bl" rotWithShape="0">
              <a:srgbClr val="1E2761">
                <a:alpha val="10000"/>
              </a:srgbClr>
            </a:outerShdw>
          </a:effectLst>
        </p:spPr>
      </p:sp>
      <p:sp>
        <p:nvSpPr>
          <p:cNvPr id="130" name="Shape 18">
            <a:extLst>
              <a:ext uri="{FF2B5EF4-FFF2-40B4-BE49-F238E27FC236}">
                <a16:creationId xmlns:a16="http://schemas.microsoft.com/office/drawing/2014/main" id="{B8708C94-0689-E0CB-DB84-FDF0C86CA5CA}"/>
              </a:ext>
            </a:extLst>
          </p:cNvPr>
          <p:cNvSpPr/>
          <p:nvPr/>
        </p:nvSpPr>
        <p:spPr>
          <a:xfrm>
            <a:off x="13674852" y="2839212"/>
            <a:ext cx="493776" cy="493776"/>
          </a:xfrm>
          <a:prstGeom prst="roundRect">
            <a:avLst>
              <a:gd name="adj" fmla="val 19444"/>
            </a:avLst>
          </a:prstGeom>
          <a:noFill/>
          <a:ln w="22225">
            <a:solidFill>
              <a:srgbClr val="C9962B"/>
            </a:solidFill>
            <a:prstDash val="solid"/>
          </a:ln>
        </p:spPr>
      </p:sp>
      <p:sp>
        <p:nvSpPr>
          <p:cNvPr id="132" name="Text 19">
            <a:extLst>
              <a:ext uri="{FF2B5EF4-FFF2-40B4-BE49-F238E27FC236}">
                <a16:creationId xmlns:a16="http://schemas.microsoft.com/office/drawing/2014/main" id="{9C2BAF95-F291-55D2-21C1-25A05B6D5657}"/>
              </a:ext>
            </a:extLst>
          </p:cNvPr>
          <p:cNvSpPr txBox="1"/>
          <p:nvPr/>
        </p:nvSpPr>
        <p:spPr>
          <a:xfrm>
            <a:off x="13674852" y="2839212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500" b="1" dirty="0">
                <a:solidFill>
                  <a:srgbClr val="C99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500" dirty="0"/>
          </a:p>
        </p:txBody>
      </p:sp>
      <p:sp>
        <p:nvSpPr>
          <p:cNvPr id="134" name="Text 20">
            <a:extLst>
              <a:ext uri="{FF2B5EF4-FFF2-40B4-BE49-F238E27FC236}">
                <a16:creationId xmlns:a16="http://schemas.microsoft.com/office/drawing/2014/main" id="{ECB942FE-D3A6-57A5-10A1-188A6348145B}"/>
              </a:ext>
            </a:extLst>
          </p:cNvPr>
          <p:cNvSpPr txBox="1"/>
          <p:nvPr/>
        </p:nvSpPr>
        <p:spPr>
          <a:xfrm>
            <a:off x="13674852" y="3470148"/>
            <a:ext cx="33329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Contratos</a:t>
            </a:r>
            <a:endParaRPr lang="en-US" sz="2400" dirty="0"/>
          </a:p>
        </p:txBody>
      </p:sp>
      <p:sp>
        <p:nvSpPr>
          <p:cNvPr id="136" name="Text 21">
            <a:extLst>
              <a:ext uri="{FF2B5EF4-FFF2-40B4-BE49-F238E27FC236}">
                <a16:creationId xmlns:a16="http://schemas.microsoft.com/office/drawing/2014/main" id="{CF0BF4E7-8F92-6C54-5725-AB2ABDDDC8B1}"/>
              </a:ext>
            </a:extLst>
          </p:cNvPr>
          <p:cNvSpPr txBox="1"/>
          <p:nvPr/>
        </p:nvSpPr>
        <p:spPr>
          <a:xfrm>
            <a:off x="13674852" y="3991356"/>
            <a:ext cx="3332988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5000"/>
              </a:lnSpc>
            </a:pPr>
            <a:r>
              <a:rPr lang="en-US" sz="2000" dirty="0">
                <a:solidFill>
                  <a:srgbClr val="5B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 cláusulas de preço, reajuste e repasse de tributos.</a:t>
            </a:r>
            <a:endParaRPr lang="en-US" sz="2000" dirty="0"/>
          </a:p>
        </p:txBody>
      </p:sp>
      <p:sp>
        <p:nvSpPr>
          <p:cNvPr id="138" name="Shape 22">
            <a:extLst>
              <a:ext uri="{FF2B5EF4-FFF2-40B4-BE49-F238E27FC236}">
                <a16:creationId xmlns:a16="http://schemas.microsoft.com/office/drawing/2014/main" id="{89771D3E-C3DD-6FD9-FB04-A7221107ED91}"/>
              </a:ext>
            </a:extLst>
          </p:cNvPr>
          <p:cNvSpPr/>
          <p:nvPr/>
        </p:nvSpPr>
        <p:spPr>
          <a:xfrm>
            <a:off x="822960" y="5554980"/>
            <a:ext cx="3936492" cy="267462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2700">
            <a:solidFill>
              <a:srgbClr val="E3E7F0"/>
            </a:solidFill>
            <a:prstDash val="solid"/>
          </a:ln>
          <a:effectLst>
            <a:outerShdw blurRad="88900" dist="25400" dir="5400000" algn="bl" rotWithShape="0">
              <a:srgbClr val="1E2761">
                <a:alpha val="10000"/>
              </a:srgbClr>
            </a:outerShdw>
          </a:effectLst>
        </p:spPr>
      </p:sp>
      <p:sp>
        <p:nvSpPr>
          <p:cNvPr id="140" name="Shape 23">
            <a:extLst>
              <a:ext uri="{FF2B5EF4-FFF2-40B4-BE49-F238E27FC236}">
                <a16:creationId xmlns:a16="http://schemas.microsoft.com/office/drawing/2014/main" id="{8A1C749E-97D6-62B1-334F-BBF3A83C7420}"/>
              </a:ext>
            </a:extLst>
          </p:cNvPr>
          <p:cNvSpPr/>
          <p:nvPr/>
        </p:nvSpPr>
        <p:spPr>
          <a:xfrm>
            <a:off x="1124712" y="5856732"/>
            <a:ext cx="493776" cy="493776"/>
          </a:xfrm>
          <a:prstGeom prst="roundRect">
            <a:avLst>
              <a:gd name="adj" fmla="val 19444"/>
            </a:avLst>
          </a:prstGeom>
          <a:noFill/>
          <a:ln w="22225">
            <a:solidFill>
              <a:srgbClr val="C9962B"/>
            </a:solidFill>
            <a:prstDash val="solid"/>
          </a:ln>
        </p:spPr>
      </p:sp>
      <p:sp>
        <p:nvSpPr>
          <p:cNvPr id="142" name="Text 24">
            <a:extLst>
              <a:ext uri="{FF2B5EF4-FFF2-40B4-BE49-F238E27FC236}">
                <a16:creationId xmlns:a16="http://schemas.microsoft.com/office/drawing/2014/main" id="{8D42F55E-E6F4-E464-D8B6-D1491F0E0C29}"/>
              </a:ext>
            </a:extLst>
          </p:cNvPr>
          <p:cNvSpPr txBox="1"/>
          <p:nvPr/>
        </p:nvSpPr>
        <p:spPr>
          <a:xfrm>
            <a:off x="1124712" y="5856732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500" b="1" dirty="0">
                <a:solidFill>
                  <a:srgbClr val="C99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500" dirty="0"/>
          </a:p>
        </p:txBody>
      </p:sp>
      <p:sp>
        <p:nvSpPr>
          <p:cNvPr id="144" name="Text 25">
            <a:extLst>
              <a:ext uri="{FF2B5EF4-FFF2-40B4-BE49-F238E27FC236}">
                <a16:creationId xmlns:a16="http://schemas.microsoft.com/office/drawing/2014/main" id="{035A6C9E-E80B-1B68-4569-B720107E9C96}"/>
              </a:ext>
            </a:extLst>
          </p:cNvPr>
          <p:cNvSpPr txBox="1"/>
          <p:nvPr/>
        </p:nvSpPr>
        <p:spPr>
          <a:xfrm>
            <a:off x="1124712" y="6487668"/>
            <a:ext cx="33329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Fornecedores</a:t>
            </a:r>
            <a:endParaRPr lang="en-US" sz="2400" dirty="0"/>
          </a:p>
        </p:txBody>
      </p:sp>
      <p:sp>
        <p:nvSpPr>
          <p:cNvPr id="146" name="Text 26">
            <a:extLst>
              <a:ext uri="{FF2B5EF4-FFF2-40B4-BE49-F238E27FC236}">
                <a16:creationId xmlns:a16="http://schemas.microsoft.com/office/drawing/2014/main" id="{75763115-A98F-3705-4208-7AEE22FE2C88}"/>
              </a:ext>
            </a:extLst>
          </p:cNvPr>
          <p:cNvSpPr txBox="1"/>
          <p:nvPr/>
        </p:nvSpPr>
        <p:spPr>
          <a:xfrm>
            <a:off x="1124712" y="7008876"/>
            <a:ext cx="3332988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5000"/>
              </a:lnSpc>
            </a:pPr>
            <a:r>
              <a:rPr lang="en-US" sz="2000" dirty="0">
                <a:solidFill>
                  <a:srgbClr val="5B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Mapear quais estão no regime regular e geram crédito.</a:t>
            </a:r>
            <a:endParaRPr lang="en-US" sz="2000" dirty="0"/>
          </a:p>
        </p:txBody>
      </p:sp>
      <p:sp>
        <p:nvSpPr>
          <p:cNvPr id="148" name="Shape 27">
            <a:extLst>
              <a:ext uri="{FF2B5EF4-FFF2-40B4-BE49-F238E27FC236}">
                <a16:creationId xmlns:a16="http://schemas.microsoft.com/office/drawing/2014/main" id="{2A488164-43FF-D5A8-AD2E-C5A87B418D54}"/>
              </a:ext>
            </a:extLst>
          </p:cNvPr>
          <p:cNvSpPr/>
          <p:nvPr/>
        </p:nvSpPr>
        <p:spPr>
          <a:xfrm>
            <a:off x="5006340" y="5554980"/>
            <a:ext cx="3936492" cy="267462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2700">
            <a:solidFill>
              <a:srgbClr val="E3E7F0"/>
            </a:solidFill>
            <a:prstDash val="solid"/>
          </a:ln>
          <a:effectLst>
            <a:outerShdw blurRad="88900" dist="25400" dir="5400000" algn="bl" rotWithShape="0">
              <a:srgbClr val="1E2761">
                <a:alpha val="10000"/>
              </a:srgbClr>
            </a:outerShdw>
          </a:effectLst>
        </p:spPr>
      </p:sp>
      <p:sp>
        <p:nvSpPr>
          <p:cNvPr id="150" name="Shape 28">
            <a:extLst>
              <a:ext uri="{FF2B5EF4-FFF2-40B4-BE49-F238E27FC236}">
                <a16:creationId xmlns:a16="http://schemas.microsoft.com/office/drawing/2014/main" id="{14ED7008-12B4-695D-69BB-945DB097F9CE}"/>
              </a:ext>
            </a:extLst>
          </p:cNvPr>
          <p:cNvSpPr/>
          <p:nvPr/>
        </p:nvSpPr>
        <p:spPr>
          <a:xfrm>
            <a:off x="5308092" y="5856732"/>
            <a:ext cx="493776" cy="493776"/>
          </a:xfrm>
          <a:prstGeom prst="roundRect">
            <a:avLst>
              <a:gd name="adj" fmla="val 19444"/>
            </a:avLst>
          </a:prstGeom>
          <a:noFill/>
          <a:ln w="22225">
            <a:solidFill>
              <a:srgbClr val="C9962B"/>
            </a:solidFill>
            <a:prstDash val="solid"/>
          </a:ln>
        </p:spPr>
      </p:sp>
      <p:sp>
        <p:nvSpPr>
          <p:cNvPr id="152" name="Text 29">
            <a:extLst>
              <a:ext uri="{FF2B5EF4-FFF2-40B4-BE49-F238E27FC236}">
                <a16:creationId xmlns:a16="http://schemas.microsoft.com/office/drawing/2014/main" id="{35B6F7AC-6C46-CEE4-3A6E-E16A0E782243}"/>
              </a:ext>
            </a:extLst>
          </p:cNvPr>
          <p:cNvSpPr txBox="1"/>
          <p:nvPr/>
        </p:nvSpPr>
        <p:spPr>
          <a:xfrm>
            <a:off x="5308092" y="5856732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500" b="1" dirty="0">
                <a:solidFill>
                  <a:srgbClr val="C99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500" dirty="0"/>
          </a:p>
        </p:txBody>
      </p:sp>
      <p:sp>
        <p:nvSpPr>
          <p:cNvPr id="154" name="Text 30">
            <a:extLst>
              <a:ext uri="{FF2B5EF4-FFF2-40B4-BE49-F238E27FC236}">
                <a16:creationId xmlns:a16="http://schemas.microsoft.com/office/drawing/2014/main" id="{385918E7-3398-E585-623B-63999DD8887E}"/>
              </a:ext>
            </a:extLst>
          </p:cNvPr>
          <p:cNvSpPr txBox="1"/>
          <p:nvPr/>
        </p:nvSpPr>
        <p:spPr>
          <a:xfrm>
            <a:off x="5308092" y="6487668"/>
            <a:ext cx="33329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Clientes</a:t>
            </a:r>
            <a:endParaRPr lang="en-US" sz="2400" dirty="0"/>
          </a:p>
        </p:txBody>
      </p:sp>
      <p:sp>
        <p:nvSpPr>
          <p:cNvPr id="156" name="Text 31">
            <a:extLst>
              <a:ext uri="{FF2B5EF4-FFF2-40B4-BE49-F238E27FC236}">
                <a16:creationId xmlns:a16="http://schemas.microsoft.com/office/drawing/2014/main" id="{18360EAF-5AC8-AB57-6B3F-6C4E0D492927}"/>
              </a:ext>
            </a:extLst>
          </p:cNvPr>
          <p:cNvSpPr txBox="1"/>
          <p:nvPr/>
        </p:nvSpPr>
        <p:spPr>
          <a:xfrm>
            <a:off x="5308092" y="7008876"/>
            <a:ext cx="3332988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5000"/>
              </a:lnSpc>
            </a:pPr>
            <a:r>
              <a:rPr lang="en-US" sz="2000" dirty="0">
                <a:solidFill>
                  <a:srgbClr val="5B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Classificar a carteira entre operações B2B e B2C.</a:t>
            </a:r>
            <a:endParaRPr lang="en-US" sz="2000" dirty="0"/>
          </a:p>
        </p:txBody>
      </p:sp>
      <p:sp>
        <p:nvSpPr>
          <p:cNvPr id="158" name="Shape 32">
            <a:extLst>
              <a:ext uri="{FF2B5EF4-FFF2-40B4-BE49-F238E27FC236}">
                <a16:creationId xmlns:a16="http://schemas.microsoft.com/office/drawing/2014/main" id="{514EACCC-C855-9ABD-C421-C188B6A98DF5}"/>
              </a:ext>
            </a:extLst>
          </p:cNvPr>
          <p:cNvSpPr/>
          <p:nvPr/>
        </p:nvSpPr>
        <p:spPr>
          <a:xfrm>
            <a:off x="9189720" y="5554980"/>
            <a:ext cx="3936492" cy="267462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2700">
            <a:solidFill>
              <a:srgbClr val="E3E7F0"/>
            </a:solidFill>
            <a:prstDash val="solid"/>
          </a:ln>
          <a:effectLst>
            <a:outerShdw blurRad="88900" dist="25400" dir="5400000" algn="bl" rotWithShape="0">
              <a:srgbClr val="1E2761">
                <a:alpha val="10000"/>
              </a:srgbClr>
            </a:outerShdw>
          </a:effectLst>
        </p:spPr>
      </p:sp>
      <p:sp>
        <p:nvSpPr>
          <p:cNvPr id="160" name="Shape 33">
            <a:extLst>
              <a:ext uri="{FF2B5EF4-FFF2-40B4-BE49-F238E27FC236}">
                <a16:creationId xmlns:a16="http://schemas.microsoft.com/office/drawing/2014/main" id="{15E80296-3097-BC31-A821-A9F91CE191AD}"/>
              </a:ext>
            </a:extLst>
          </p:cNvPr>
          <p:cNvSpPr/>
          <p:nvPr/>
        </p:nvSpPr>
        <p:spPr>
          <a:xfrm>
            <a:off x="9491472" y="5856732"/>
            <a:ext cx="493776" cy="493776"/>
          </a:xfrm>
          <a:prstGeom prst="roundRect">
            <a:avLst>
              <a:gd name="adj" fmla="val 19444"/>
            </a:avLst>
          </a:prstGeom>
          <a:noFill/>
          <a:ln w="22225">
            <a:solidFill>
              <a:srgbClr val="C9962B"/>
            </a:solidFill>
            <a:prstDash val="solid"/>
          </a:ln>
        </p:spPr>
      </p:sp>
      <p:sp>
        <p:nvSpPr>
          <p:cNvPr id="162" name="Text 34">
            <a:extLst>
              <a:ext uri="{FF2B5EF4-FFF2-40B4-BE49-F238E27FC236}">
                <a16:creationId xmlns:a16="http://schemas.microsoft.com/office/drawing/2014/main" id="{F5400776-949F-D66C-58C1-888264403507}"/>
              </a:ext>
            </a:extLst>
          </p:cNvPr>
          <p:cNvSpPr txBox="1"/>
          <p:nvPr/>
        </p:nvSpPr>
        <p:spPr>
          <a:xfrm>
            <a:off x="9491472" y="5856732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500" b="1" dirty="0">
                <a:solidFill>
                  <a:srgbClr val="C99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500" dirty="0"/>
          </a:p>
        </p:txBody>
      </p:sp>
      <p:sp>
        <p:nvSpPr>
          <p:cNvPr id="164" name="Text 35">
            <a:extLst>
              <a:ext uri="{FF2B5EF4-FFF2-40B4-BE49-F238E27FC236}">
                <a16:creationId xmlns:a16="http://schemas.microsoft.com/office/drawing/2014/main" id="{B8A5B289-DF5F-F478-3F6C-1D14A702EE18}"/>
              </a:ext>
            </a:extLst>
          </p:cNvPr>
          <p:cNvSpPr txBox="1"/>
          <p:nvPr/>
        </p:nvSpPr>
        <p:spPr>
          <a:xfrm>
            <a:off x="9491472" y="6487668"/>
            <a:ext cx="33329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Simulações</a:t>
            </a:r>
            <a:endParaRPr lang="en-US" sz="2400" dirty="0"/>
          </a:p>
        </p:txBody>
      </p:sp>
      <p:sp>
        <p:nvSpPr>
          <p:cNvPr id="166" name="Text 36">
            <a:extLst>
              <a:ext uri="{FF2B5EF4-FFF2-40B4-BE49-F238E27FC236}">
                <a16:creationId xmlns:a16="http://schemas.microsoft.com/office/drawing/2014/main" id="{74E00537-1936-4AA6-BE96-EB1B0DC440EF}"/>
              </a:ext>
            </a:extLst>
          </p:cNvPr>
          <p:cNvSpPr txBox="1"/>
          <p:nvPr/>
        </p:nvSpPr>
        <p:spPr>
          <a:xfrm>
            <a:off x="9491472" y="7008876"/>
            <a:ext cx="3332988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5000"/>
              </a:lnSpc>
            </a:pPr>
            <a:r>
              <a:rPr lang="en-US" sz="2000" dirty="0">
                <a:solidFill>
                  <a:srgbClr val="5B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Rodar cenários unificado x híbrido com dados reais da empresa.</a:t>
            </a:r>
            <a:endParaRPr lang="en-US" sz="2000" dirty="0"/>
          </a:p>
        </p:txBody>
      </p:sp>
      <p:sp>
        <p:nvSpPr>
          <p:cNvPr id="168" name="Shape 37">
            <a:extLst>
              <a:ext uri="{FF2B5EF4-FFF2-40B4-BE49-F238E27FC236}">
                <a16:creationId xmlns:a16="http://schemas.microsoft.com/office/drawing/2014/main" id="{D5A6164D-E3F3-CDC6-7C17-9EEED7EB65D7}"/>
              </a:ext>
            </a:extLst>
          </p:cNvPr>
          <p:cNvSpPr/>
          <p:nvPr/>
        </p:nvSpPr>
        <p:spPr>
          <a:xfrm>
            <a:off x="13373100" y="5554980"/>
            <a:ext cx="3936492" cy="267462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2700">
            <a:solidFill>
              <a:srgbClr val="E3E7F0"/>
            </a:solidFill>
            <a:prstDash val="solid"/>
          </a:ln>
          <a:effectLst>
            <a:outerShdw blurRad="88900" dist="25400" dir="5400000" algn="bl" rotWithShape="0">
              <a:srgbClr val="1E2761">
                <a:alpha val="10000"/>
              </a:srgbClr>
            </a:outerShdw>
          </a:effectLst>
        </p:spPr>
      </p:sp>
      <p:sp>
        <p:nvSpPr>
          <p:cNvPr id="170" name="Shape 38">
            <a:extLst>
              <a:ext uri="{FF2B5EF4-FFF2-40B4-BE49-F238E27FC236}">
                <a16:creationId xmlns:a16="http://schemas.microsoft.com/office/drawing/2014/main" id="{B52E96A6-62B8-EC41-D15D-EDDCA4AE37C2}"/>
              </a:ext>
            </a:extLst>
          </p:cNvPr>
          <p:cNvSpPr/>
          <p:nvPr/>
        </p:nvSpPr>
        <p:spPr>
          <a:xfrm>
            <a:off x="13674852" y="5856732"/>
            <a:ext cx="493776" cy="493776"/>
          </a:xfrm>
          <a:prstGeom prst="roundRect">
            <a:avLst>
              <a:gd name="adj" fmla="val 19444"/>
            </a:avLst>
          </a:prstGeom>
          <a:noFill/>
          <a:ln w="22225">
            <a:solidFill>
              <a:srgbClr val="C9962B"/>
            </a:solidFill>
            <a:prstDash val="solid"/>
          </a:ln>
        </p:spPr>
      </p:sp>
      <p:sp>
        <p:nvSpPr>
          <p:cNvPr id="172" name="Text 39">
            <a:extLst>
              <a:ext uri="{FF2B5EF4-FFF2-40B4-BE49-F238E27FC236}">
                <a16:creationId xmlns:a16="http://schemas.microsoft.com/office/drawing/2014/main" id="{115C017A-069C-8024-5B35-9B53EC40E388}"/>
              </a:ext>
            </a:extLst>
          </p:cNvPr>
          <p:cNvSpPr txBox="1"/>
          <p:nvPr/>
        </p:nvSpPr>
        <p:spPr>
          <a:xfrm>
            <a:off x="13674852" y="5856732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500" b="1" dirty="0">
                <a:solidFill>
                  <a:srgbClr val="C99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500" dirty="0"/>
          </a:p>
        </p:txBody>
      </p:sp>
      <p:sp>
        <p:nvSpPr>
          <p:cNvPr id="174" name="Text 40">
            <a:extLst>
              <a:ext uri="{FF2B5EF4-FFF2-40B4-BE49-F238E27FC236}">
                <a16:creationId xmlns:a16="http://schemas.microsoft.com/office/drawing/2014/main" id="{36827600-6B17-9A6A-AB77-51192BE3FC36}"/>
              </a:ext>
            </a:extLst>
          </p:cNvPr>
          <p:cNvSpPr txBox="1"/>
          <p:nvPr/>
        </p:nvSpPr>
        <p:spPr>
          <a:xfrm>
            <a:off x="13674852" y="6487668"/>
            <a:ext cx="33329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Decisão para 2027</a:t>
            </a:r>
            <a:endParaRPr lang="en-US" sz="2400" dirty="0"/>
          </a:p>
        </p:txBody>
      </p:sp>
      <p:sp>
        <p:nvSpPr>
          <p:cNvPr id="176" name="Text 41">
            <a:extLst>
              <a:ext uri="{FF2B5EF4-FFF2-40B4-BE49-F238E27FC236}">
                <a16:creationId xmlns:a16="http://schemas.microsoft.com/office/drawing/2014/main" id="{258684FF-6EEA-DBFE-B8BF-625E35B74C32}"/>
              </a:ext>
            </a:extLst>
          </p:cNvPr>
          <p:cNvSpPr txBox="1"/>
          <p:nvPr/>
        </p:nvSpPr>
        <p:spPr>
          <a:xfrm>
            <a:off x="13674852" y="7008876"/>
            <a:ext cx="3332988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5000"/>
              </a:lnSpc>
            </a:pPr>
            <a:r>
              <a:rPr lang="en-US" sz="2000" dirty="0">
                <a:solidFill>
                  <a:srgbClr val="5B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Formalizar a opção em setembro e revisar até novembro.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319000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7682BA17-AC02-AD3B-D3CF-CA0C20B7E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FFAA55A7-BABA-7FB7-5F97-5135A1949A87}"/>
              </a:ext>
            </a:extLst>
          </p:cNvPr>
          <p:cNvSpPr/>
          <p:nvPr/>
        </p:nvSpPr>
        <p:spPr>
          <a:xfrm>
            <a:off x="0" y="117329"/>
            <a:ext cx="5359880" cy="80093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71BBE71C-B8FF-D949-19F0-8DCDA6A43B9D}"/>
              </a:ext>
            </a:extLst>
          </p:cNvPr>
          <p:cNvSpPr/>
          <p:nvPr/>
        </p:nvSpPr>
        <p:spPr>
          <a:xfrm>
            <a:off x="96252" y="35946"/>
            <a:ext cx="53598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500" b="1">
                <a:solidFill>
                  <a:schemeClr val="bg1"/>
                </a:solidFill>
                <a:latin typeface="Cambria" pitchFamily="34" charset="0"/>
                <a:ea typeface="Cambria" pitchFamily="34" charset="-122"/>
              </a:rPr>
              <a:t>Cenário  07</a:t>
            </a:r>
            <a:endParaRPr lang="en-US" sz="4500" dirty="0">
              <a:solidFill>
                <a:schemeClr val="bg1"/>
              </a:solidFill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D8A1CBC-8E77-C1BE-2237-04F1CE89A9EF}"/>
              </a:ext>
            </a:extLst>
          </p:cNvPr>
          <p:cNvSpPr txBox="1"/>
          <p:nvPr/>
        </p:nvSpPr>
        <p:spPr>
          <a:xfrm>
            <a:off x="842022" y="1035594"/>
            <a:ext cx="922822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3600" b="1"/>
              <a:t>Comercial AX Ltda.</a:t>
            </a:r>
            <a:endParaRPr lang="pt-BR" sz="360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t-BR" sz="3600"/>
              <a:t>Atividade: comércio de materiais elétricos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t-BR" sz="3600"/>
              <a:t>Regime atual: Simples Nacional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t-BR" sz="3600"/>
              <a:t>RBT12: R$ 2.400.000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t-BR" sz="3600"/>
              <a:t>Faturamento mensal: R$ 200.000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t-BR" sz="3600"/>
              <a:t>Margem bruta: 25%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t-BR" sz="3600"/>
              <a:t>80% dos clientes são empresas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t-BR" sz="3600"/>
              <a:t>20% são consumidores finais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t-BR" sz="3600"/>
              <a:t>Compras mensais: R$ 150.000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7F75F43-860D-8951-F602-4272D15BE1D1}"/>
              </a:ext>
            </a:extLst>
          </p:cNvPr>
          <p:cNvSpPr txBox="1"/>
          <p:nvPr/>
        </p:nvSpPr>
        <p:spPr>
          <a:xfrm>
            <a:off x="842022" y="6805997"/>
            <a:ext cx="1316856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pt-BR" sz="2400"/>
              <a:t>O cliente B2B pode ser prejudicado pela forma como a AX recolhe IBS/CBS? </a:t>
            </a:r>
          </a:p>
          <a:p>
            <a:pPr marL="342900" lvl="0" indent="-342900">
              <a:buFont typeface="+mj-lt"/>
              <a:buAutoNum type="arabicPeriod"/>
            </a:pPr>
            <a:r>
              <a:rPr lang="pt-BR" sz="2400"/>
              <a:t>O regime regular pode tornar a AX mais competitiva? </a:t>
            </a:r>
          </a:p>
          <a:p>
            <a:pPr marL="342900" lvl="0" indent="-342900">
              <a:buFont typeface="+mj-lt"/>
              <a:buAutoNum type="arabicPeriod"/>
            </a:pPr>
            <a:r>
              <a:rPr lang="pt-BR" sz="2400"/>
              <a:t>A empresa deve analisar somente sua carga tributária? </a:t>
            </a:r>
          </a:p>
          <a:p>
            <a:pPr marL="342900" lvl="0" indent="-342900">
              <a:buFont typeface="+mj-lt"/>
              <a:buAutoNum type="arabicPeriod"/>
            </a:pPr>
            <a:r>
              <a:rPr lang="pt-BR" sz="2400"/>
              <a:t>O preço de venda precisa ser recalculado? </a:t>
            </a:r>
          </a:p>
          <a:p>
            <a:pPr marL="342900" lvl="0" indent="-342900">
              <a:buFont typeface="+mj-lt"/>
              <a:buAutoNum type="arabicPeriod"/>
            </a:pPr>
            <a:r>
              <a:rPr lang="pt-BR" sz="2400"/>
              <a:t>O perfil dos clientes muda a decisão?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2280483D-14F6-94C9-E26E-83B4A0F5B13F}"/>
              </a:ext>
            </a:extLst>
          </p:cNvPr>
          <p:cNvSpPr txBox="1"/>
          <p:nvPr/>
        </p:nvSpPr>
        <p:spPr>
          <a:xfrm>
            <a:off x="842022" y="6344332"/>
            <a:ext cx="92282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/>
              <a:t>A verificar...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91836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81A80EEC-73D4-A495-B444-E4CFF4341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3">
            <a:extLst>
              <a:ext uri="{FF2B5EF4-FFF2-40B4-BE49-F238E27FC236}">
                <a16:creationId xmlns:a16="http://schemas.microsoft.com/office/drawing/2014/main" id="{87919710-3C6E-8297-174D-C6DA3767E79D}"/>
              </a:ext>
            </a:extLst>
          </p:cNvPr>
          <p:cNvSpPr/>
          <p:nvPr/>
        </p:nvSpPr>
        <p:spPr>
          <a:xfrm>
            <a:off x="2290930" y="2888119"/>
            <a:ext cx="13706139" cy="42473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3800" b="1" spc="3">
                <a:solidFill>
                  <a:srgbClr val="002060"/>
                </a:solidFill>
                <a:latin typeface="Montserrat" pitchFamily="34" charset="0"/>
              </a:rPr>
              <a:t>SPLIT PAYMENT</a:t>
            </a:r>
            <a:endParaRPr lang="en-US" sz="13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0222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50264F71-73DA-47F1-07C2-FAED77CB4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6F88486A-9C48-5273-F7BD-FFB574F91302}"/>
              </a:ext>
            </a:extLst>
          </p:cNvPr>
          <p:cNvSpPr/>
          <p:nvPr/>
        </p:nvSpPr>
        <p:spPr>
          <a:xfrm>
            <a:off x="1143000" y="857250"/>
            <a:ext cx="16002000" cy="1032272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4FE853CB-4EF3-CFF2-F6E2-45024B255BDB}"/>
              </a:ext>
            </a:extLst>
          </p:cNvPr>
          <p:cNvSpPr/>
          <p:nvPr/>
        </p:nvSpPr>
        <p:spPr>
          <a:xfrm>
            <a:off x="2203743" y="688963"/>
            <a:ext cx="12854353" cy="67088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5600"/>
              </a:lnSpc>
            </a:pPr>
            <a:r>
              <a:rPr lang="en-US" sz="4242" b="1" spc="2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REVOLUÇÃO FINANCEIRA: SPLIT PAYMENT</a:t>
            </a:r>
            <a:endParaRPr lang="en-US" sz="4242" dirty="0">
              <a:solidFill>
                <a:srgbClr val="002060"/>
              </a:solidFill>
            </a:endParaRPr>
          </a:p>
        </p:txBody>
      </p:sp>
      <p:sp>
        <p:nvSpPr>
          <p:cNvPr id="9" name="Shape 40">
            <a:extLst>
              <a:ext uri="{FF2B5EF4-FFF2-40B4-BE49-F238E27FC236}">
                <a16:creationId xmlns:a16="http://schemas.microsoft.com/office/drawing/2014/main" id="{91BFB915-50BF-F14F-601A-558D68BF6E2E}"/>
              </a:ext>
            </a:extLst>
          </p:cNvPr>
          <p:cNvSpPr/>
          <p:nvPr/>
        </p:nvSpPr>
        <p:spPr>
          <a:xfrm>
            <a:off x="1051560" y="7893839"/>
            <a:ext cx="16002000" cy="1243012"/>
          </a:xfrm>
          <a:prstGeom prst="rect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12" name="Shape 41">
            <a:extLst>
              <a:ext uri="{FF2B5EF4-FFF2-40B4-BE49-F238E27FC236}">
                <a16:creationId xmlns:a16="http://schemas.microsoft.com/office/drawing/2014/main" id="{66A9F4C1-7B7D-1A5E-6BCA-DAA863EE6FF0}"/>
              </a:ext>
            </a:extLst>
          </p:cNvPr>
          <p:cNvSpPr/>
          <p:nvPr/>
        </p:nvSpPr>
        <p:spPr>
          <a:xfrm>
            <a:off x="1431757" y="7753604"/>
            <a:ext cx="57150" cy="1243012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15" name="Text 42">
            <a:extLst>
              <a:ext uri="{FF2B5EF4-FFF2-40B4-BE49-F238E27FC236}">
                <a16:creationId xmlns:a16="http://schemas.microsoft.com/office/drawing/2014/main" id="{35B9356E-79D9-EAFF-E5B3-24082921B513}"/>
              </a:ext>
            </a:extLst>
          </p:cNvPr>
          <p:cNvSpPr/>
          <p:nvPr/>
        </p:nvSpPr>
        <p:spPr>
          <a:xfrm>
            <a:off x="1143000" y="7537038"/>
            <a:ext cx="16002000" cy="1405000"/>
          </a:xfrm>
          <a:prstGeom prst="rect">
            <a:avLst/>
          </a:prstGeom>
          <a:noFill/>
          <a:ln/>
        </p:spPr>
        <p:txBody>
          <a:bodyPr wrap="square" lIns="340106" tIns="340106" rIns="340106" bIns="340106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solidFill>
                  <a:srgbClr val="00206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"O imposto </a:t>
            </a:r>
            <a:r>
              <a:rPr lang="en-US" sz="2400" b="1" dirty="0">
                <a:solidFill>
                  <a:srgbClr val="00206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não transita mais</a:t>
            </a:r>
            <a:r>
              <a:rPr lang="en-US" sz="2800" dirty="0">
                <a:solidFill>
                  <a:srgbClr val="00206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pelo caixa da empresa vendedora, eliminando a inadimplência e o uso do tributo como capital de giro."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16" name="Shape 4">
            <a:extLst>
              <a:ext uri="{FF2B5EF4-FFF2-40B4-BE49-F238E27FC236}">
                <a16:creationId xmlns:a16="http://schemas.microsoft.com/office/drawing/2014/main" id="{AAAD7DA3-8694-2957-736D-34D3BC20207C}"/>
              </a:ext>
            </a:extLst>
          </p:cNvPr>
          <p:cNvSpPr/>
          <p:nvPr/>
        </p:nvSpPr>
        <p:spPr>
          <a:xfrm>
            <a:off x="4368800" y="4024200"/>
            <a:ext cx="1645920" cy="731520"/>
          </a:xfrm>
          <a:prstGeom prst="rightArrow">
            <a:avLst/>
          </a:prstGeom>
          <a:solidFill>
            <a:srgbClr val="1C7293"/>
          </a:solidFill>
          <a:ln/>
        </p:spPr>
      </p:sp>
      <p:sp>
        <p:nvSpPr>
          <p:cNvPr id="17" name="Shape 5">
            <a:extLst>
              <a:ext uri="{FF2B5EF4-FFF2-40B4-BE49-F238E27FC236}">
                <a16:creationId xmlns:a16="http://schemas.microsoft.com/office/drawing/2014/main" id="{7DB615DC-68BF-BAC7-152B-D1E5C6198832}"/>
              </a:ext>
            </a:extLst>
          </p:cNvPr>
          <p:cNvSpPr/>
          <p:nvPr/>
        </p:nvSpPr>
        <p:spPr>
          <a:xfrm>
            <a:off x="6253480" y="3475560"/>
            <a:ext cx="4754880" cy="1828800"/>
          </a:xfrm>
          <a:prstGeom prst="roundRect">
            <a:avLst>
              <a:gd name="adj" fmla="val 10000"/>
            </a:avLst>
          </a:prstGeom>
          <a:solidFill>
            <a:srgbClr val="065A82"/>
          </a:solidFill>
          <a:ln/>
        </p:spPr>
      </p:sp>
      <p:pic>
        <p:nvPicPr>
          <p:cNvPr id="20" name="Image 1" descr="icon_exchange_FFFFFF.png">
            <a:extLst>
              <a:ext uri="{FF2B5EF4-FFF2-40B4-BE49-F238E27FC236}">
                <a16:creationId xmlns:a16="http://schemas.microsoft.com/office/drawing/2014/main" id="{78B6A19A-0DB8-512A-D144-E995F5911E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0680" y="3932760"/>
            <a:ext cx="914400" cy="914400"/>
          </a:xfrm>
          <a:prstGeom prst="rect">
            <a:avLst/>
          </a:prstGeom>
        </p:spPr>
      </p:pic>
      <p:sp>
        <p:nvSpPr>
          <p:cNvPr id="23" name="Text 6">
            <a:extLst>
              <a:ext uri="{FF2B5EF4-FFF2-40B4-BE49-F238E27FC236}">
                <a16:creationId xmlns:a16="http://schemas.microsoft.com/office/drawing/2014/main" id="{AF6C65AB-AF82-0EE9-264C-A24D9D67A3E9}"/>
              </a:ext>
            </a:extLst>
          </p:cNvPr>
          <p:cNvSpPr/>
          <p:nvPr/>
        </p:nvSpPr>
        <p:spPr>
          <a:xfrm>
            <a:off x="7807960" y="3475560"/>
            <a:ext cx="30175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Split Payment</a:t>
            </a:r>
            <a:endParaRPr lang="en-US" sz="2300" dirty="0"/>
          </a:p>
          <a:p>
            <a:pPr algn="ctr"/>
            <a:r>
              <a:rPr lang="en-US" sz="2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segrega o valor</a:t>
            </a:r>
            <a:endParaRPr lang="en-US" sz="2300" dirty="0"/>
          </a:p>
        </p:txBody>
      </p:sp>
      <p:sp>
        <p:nvSpPr>
          <p:cNvPr id="24" name="Shape 8">
            <a:extLst>
              <a:ext uri="{FF2B5EF4-FFF2-40B4-BE49-F238E27FC236}">
                <a16:creationId xmlns:a16="http://schemas.microsoft.com/office/drawing/2014/main" id="{7C7ECAA7-B85B-19FD-D5DF-E40A60546252}"/>
              </a:ext>
            </a:extLst>
          </p:cNvPr>
          <p:cNvSpPr/>
          <p:nvPr/>
        </p:nvSpPr>
        <p:spPr>
          <a:xfrm>
            <a:off x="10226040" y="2295808"/>
            <a:ext cx="0" cy="1097280"/>
          </a:xfrm>
          <a:prstGeom prst="line">
            <a:avLst/>
          </a:prstGeom>
          <a:noFill/>
          <a:ln w="25400">
            <a:solidFill>
              <a:srgbClr val="1C7293"/>
            </a:solidFill>
            <a:prstDash val="solid"/>
          </a:ln>
        </p:spPr>
      </p:sp>
      <p:sp>
        <p:nvSpPr>
          <p:cNvPr id="25" name="Shape 9">
            <a:extLst>
              <a:ext uri="{FF2B5EF4-FFF2-40B4-BE49-F238E27FC236}">
                <a16:creationId xmlns:a16="http://schemas.microsoft.com/office/drawing/2014/main" id="{2E43F065-1448-93F3-59F8-57429E266644}"/>
              </a:ext>
            </a:extLst>
          </p:cNvPr>
          <p:cNvSpPr/>
          <p:nvPr/>
        </p:nvSpPr>
        <p:spPr>
          <a:xfrm>
            <a:off x="10226040" y="5408104"/>
            <a:ext cx="0" cy="1097280"/>
          </a:xfrm>
          <a:prstGeom prst="line">
            <a:avLst/>
          </a:prstGeom>
          <a:noFill/>
          <a:ln w="25400">
            <a:solidFill>
              <a:srgbClr val="1C7293"/>
            </a:solidFill>
            <a:prstDash val="solid"/>
          </a:ln>
        </p:spPr>
      </p:sp>
      <p:sp>
        <p:nvSpPr>
          <p:cNvPr id="27" name="Shape 10">
            <a:extLst>
              <a:ext uri="{FF2B5EF4-FFF2-40B4-BE49-F238E27FC236}">
                <a16:creationId xmlns:a16="http://schemas.microsoft.com/office/drawing/2014/main" id="{8C44D3D2-EF52-946B-3483-C002E6B152C6}"/>
              </a:ext>
            </a:extLst>
          </p:cNvPr>
          <p:cNvSpPr/>
          <p:nvPr/>
        </p:nvSpPr>
        <p:spPr>
          <a:xfrm>
            <a:off x="10226040" y="2478688"/>
            <a:ext cx="640080" cy="0"/>
          </a:xfrm>
          <a:prstGeom prst="line">
            <a:avLst/>
          </a:prstGeom>
          <a:noFill/>
          <a:ln w="25400">
            <a:solidFill>
              <a:srgbClr val="1C7293"/>
            </a:solidFill>
            <a:prstDash val="solid"/>
          </a:ln>
        </p:spPr>
      </p:sp>
      <p:sp>
        <p:nvSpPr>
          <p:cNvPr id="28" name="Shape 11">
            <a:extLst>
              <a:ext uri="{FF2B5EF4-FFF2-40B4-BE49-F238E27FC236}">
                <a16:creationId xmlns:a16="http://schemas.microsoft.com/office/drawing/2014/main" id="{C8456DFB-3347-A289-00B9-4E23C2528E58}"/>
              </a:ext>
            </a:extLst>
          </p:cNvPr>
          <p:cNvSpPr/>
          <p:nvPr/>
        </p:nvSpPr>
        <p:spPr>
          <a:xfrm>
            <a:off x="10226040" y="6322504"/>
            <a:ext cx="640080" cy="0"/>
          </a:xfrm>
          <a:prstGeom prst="line">
            <a:avLst/>
          </a:prstGeom>
          <a:noFill/>
          <a:ln w="25400">
            <a:solidFill>
              <a:srgbClr val="1C7293"/>
            </a:solidFill>
            <a:prstDash val="solid"/>
          </a:ln>
        </p:spPr>
      </p:sp>
      <p:sp>
        <p:nvSpPr>
          <p:cNvPr id="29" name="Shape 12">
            <a:extLst>
              <a:ext uri="{FF2B5EF4-FFF2-40B4-BE49-F238E27FC236}">
                <a16:creationId xmlns:a16="http://schemas.microsoft.com/office/drawing/2014/main" id="{F0AC1B33-6308-B54D-F457-ABAF63E5C371}"/>
              </a:ext>
            </a:extLst>
          </p:cNvPr>
          <p:cNvSpPr/>
          <p:nvPr/>
        </p:nvSpPr>
        <p:spPr>
          <a:xfrm>
            <a:off x="10866120" y="1838608"/>
            <a:ext cx="7132320" cy="1554480"/>
          </a:xfrm>
          <a:prstGeom prst="roundRect">
            <a:avLst>
              <a:gd name="adj" fmla="val 11765"/>
            </a:avLst>
          </a:prstGeom>
          <a:solidFill>
            <a:srgbClr val="EAF3F8"/>
          </a:solidFill>
          <a:ln w="12700">
            <a:solidFill>
              <a:srgbClr val="D5DEE3"/>
            </a:solidFill>
            <a:prstDash val="solid"/>
          </a:ln>
        </p:spPr>
      </p:sp>
      <p:pic>
        <p:nvPicPr>
          <p:cNvPr id="31" name="Image 2" descr="icon_coins_065A82.png">
            <a:extLst>
              <a:ext uri="{FF2B5EF4-FFF2-40B4-BE49-F238E27FC236}">
                <a16:creationId xmlns:a16="http://schemas.microsoft.com/office/drawing/2014/main" id="{5E5BA791-1B8B-534B-A42F-7FEB08F6A6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31880" y="2204368"/>
            <a:ext cx="768096" cy="768096"/>
          </a:xfrm>
          <a:prstGeom prst="rect">
            <a:avLst/>
          </a:prstGeom>
        </p:spPr>
      </p:pic>
      <p:sp>
        <p:nvSpPr>
          <p:cNvPr id="32" name="Text 13">
            <a:extLst>
              <a:ext uri="{FF2B5EF4-FFF2-40B4-BE49-F238E27FC236}">
                <a16:creationId xmlns:a16="http://schemas.microsoft.com/office/drawing/2014/main" id="{7682594A-DDCD-1BF3-035E-71735B2BB5BD}"/>
              </a:ext>
            </a:extLst>
          </p:cNvPr>
          <p:cNvSpPr/>
          <p:nvPr/>
        </p:nvSpPr>
        <p:spPr>
          <a:xfrm>
            <a:off x="12237720" y="1838608"/>
            <a:ext cx="5577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Vendedor recebe o valor líquido, já sem o tributo</a:t>
            </a:r>
            <a:endParaRPr lang="en-US" sz="2100" dirty="0"/>
          </a:p>
        </p:txBody>
      </p:sp>
      <p:sp>
        <p:nvSpPr>
          <p:cNvPr id="33" name="Shape 14">
            <a:extLst>
              <a:ext uri="{FF2B5EF4-FFF2-40B4-BE49-F238E27FC236}">
                <a16:creationId xmlns:a16="http://schemas.microsoft.com/office/drawing/2014/main" id="{8537BF0D-EA69-CBA0-D4E0-5557ACD7038B}"/>
              </a:ext>
            </a:extLst>
          </p:cNvPr>
          <p:cNvSpPr/>
          <p:nvPr/>
        </p:nvSpPr>
        <p:spPr>
          <a:xfrm>
            <a:off x="10866120" y="5865304"/>
            <a:ext cx="7132320" cy="1554480"/>
          </a:xfrm>
          <a:prstGeom prst="roundRect">
            <a:avLst>
              <a:gd name="adj" fmla="val 11765"/>
            </a:avLst>
          </a:prstGeom>
          <a:solidFill>
            <a:srgbClr val="EAF3F8"/>
          </a:solidFill>
          <a:ln w="12700">
            <a:solidFill>
              <a:srgbClr val="D5DEE3"/>
            </a:solidFill>
            <a:prstDash val="solid"/>
          </a:ln>
        </p:spPr>
      </p:sp>
      <p:pic>
        <p:nvPicPr>
          <p:cNvPr id="34" name="Image 3" descr="icon_university_065A82.png">
            <a:extLst>
              <a:ext uri="{FF2B5EF4-FFF2-40B4-BE49-F238E27FC236}">
                <a16:creationId xmlns:a16="http://schemas.microsoft.com/office/drawing/2014/main" id="{47B0E87A-34B0-45A4-6710-FAD4A9851C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31880" y="6231064"/>
            <a:ext cx="768096" cy="768096"/>
          </a:xfrm>
          <a:prstGeom prst="rect">
            <a:avLst/>
          </a:prstGeom>
        </p:spPr>
      </p:pic>
      <p:sp>
        <p:nvSpPr>
          <p:cNvPr id="35" name="Text 15">
            <a:extLst>
              <a:ext uri="{FF2B5EF4-FFF2-40B4-BE49-F238E27FC236}">
                <a16:creationId xmlns:a16="http://schemas.microsoft.com/office/drawing/2014/main" id="{8F6CD50A-79C4-E17B-F3DA-65C85E36E055}"/>
              </a:ext>
            </a:extLst>
          </p:cNvPr>
          <p:cNvSpPr/>
          <p:nvPr/>
        </p:nvSpPr>
        <p:spPr>
          <a:xfrm>
            <a:off x="12237720" y="5865304"/>
            <a:ext cx="5577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Fisco recebe o imposto diretamente, em tempo real</a:t>
            </a:r>
            <a:endParaRPr lang="en-US" sz="2100" dirty="0"/>
          </a:p>
        </p:txBody>
      </p:sp>
      <p:grpSp>
        <p:nvGrpSpPr>
          <p:cNvPr id="36" name="Agrupar 35">
            <a:extLst>
              <a:ext uri="{FF2B5EF4-FFF2-40B4-BE49-F238E27FC236}">
                <a16:creationId xmlns:a16="http://schemas.microsoft.com/office/drawing/2014/main" id="{CE090D94-2A20-DE25-F9C9-0E068E7464E5}"/>
              </a:ext>
            </a:extLst>
          </p:cNvPr>
          <p:cNvGrpSpPr/>
          <p:nvPr/>
        </p:nvGrpSpPr>
        <p:grpSpPr>
          <a:xfrm>
            <a:off x="137160" y="3475560"/>
            <a:ext cx="4754880" cy="1828800"/>
            <a:chOff x="68580" y="2002473"/>
            <a:chExt cx="2377440" cy="914400"/>
          </a:xfrm>
          <a:solidFill>
            <a:srgbClr val="FFC000"/>
          </a:solidFill>
        </p:grpSpPr>
        <p:sp>
          <p:nvSpPr>
            <p:cNvPr id="37" name="Shape 2">
              <a:extLst>
                <a:ext uri="{FF2B5EF4-FFF2-40B4-BE49-F238E27FC236}">
                  <a16:creationId xmlns:a16="http://schemas.microsoft.com/office/drawing/2014/main" id="{11FEC003-2330-FF24-2BD5-0B6716227865}"/>
                </a:ext>
              </a:extLst>
            </p:cNvPr>
            <p:cNvSpPr/>
            <p:nvPr/>
          </p:nvSpPr>
          <p:spPr>
            <a:xfrm>
              <a:off x="68580" y="2002473"/>
              <a:ext cx="2377440" cy="914400"/>
            </a:xfrm>
            <a:prstGeom prst="roundRect">
              <a:avLst>
                <a:gd name="adj" fmla="val 10000"/>
              </a:avLst>
            </a:prstGeom>
            <a:grpFill/>
            <a:ln w="19050">
              <a:solidFill>
                <a:srgbClr val="1C7293"/>
              </a:solidFill>
              <a:prstDash val="solid"/>
            </a:ln>
          </p:spPr>
        </p:sp>
        <p:pic>
          <p:nvPicPr>
            <p:cNvPr id="38" name="Image 0" descr="icon_building_065A82.png">
              <a:extLst>
                <a:ext uri="{FF2B5EF4-FFF2-40B4-BE49-F238E27FC236}">
                  <a16:creationId xmlns:a16="http://schemas.microsoft.com/office/drawing/2014/main" id="{A26A2CA4-1E40-BADC-270B-C0F31985FA9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97180" y="2231073"/>
              <a:ext cx="457200" cy="457200"/>
            </a:xfrm>
            <a:prstGeom prst="rect">
              <a:avLst/>
            </a:prstGeom>
            <a:grpFill/>
          </p:spPr>
        </p:pic>
        <p:sp>
          <p:nvSpPr>
            <p:cNvPr id="39" name="Text 3">
              <a:extLst>
                <a:ext uri="{FF2B5EF4-FFF2-40B4-BE49-F238E27FC236}">
                  <a16:creationId xmlns:a16="http://schemas.microsoft.com/office/drawing/2014/main" id="{AC019D75-3BDF-0860-21FA-6C75819DB815}"/>
                </a:ext>
              </a:extLst>
            </p:cNvPr>
            <p:cNvSpPr/>
            <p:nvPr/>
          </p:nvSpPr>
          <p:spPr>
            <a:xfrm>
              <a:off x="845820" y="2002473"/>
              <a:ext cx="1508760" cy="91440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300" b="1" dirty="0">
                  <a:solidFill>
                    <a:srgbClr val="21295C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Comprador</a:t>
              </a:r>
              <a:endParaRPr lang="en-US" sz="2300" dirty="0"/>
            </a:p>
            <a:p>
              <a:pPr algn="ctr"/>
              <a:r>
                <a:rPr lang="en-US" sz="2300" b="1" dirty="0">
                  <a:solidFill>
                    <a:srgbClr val="21295C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efetua o pagamento</a:t>
              </a:r>
              <a:endParaRPr lang="en-US" sz="23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236884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D284B150-76F8-4427-E3FC-75828F28F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>
            <a:extLst>
              <a:ext uri="{FF2B5EF4-FFF2-40B4-BE49-F238E27FC236}">
                <a16:creationId xmlns:a16="http://schemas.microsoft.com/office/drawing/2014/main" id="{CB2C6D4E-D8A5-245E-DB74-2638B286FBDC}"/>
              </a:ext>
            </a:extLst>
          </p:cNvPr>
          <p:cNvSpPr/>
          <p:nvPr/>
        </p:nvSpPr>
        <p:spPr>
          <a:xfrm>
            <a:off x="857250" y="857251"/>
            <a:ext cx="16573500" cy="860822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6695B174-0DD6-514E-E940-9F396BE22C24}"/>
              </a:ext>
            </a:extLst>
          </p:cNvPr>
          <p:cNvSpPr/>
          <p:nvPr/>
        </p:nvSpPr>
        <p:spPr>
          <a:xfrm>
            <a:off x="2224445" y="638152"/>
            <a:ext cx="13839110" cy="67088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5600"/>
              </a:lnSpc>
            </a:pPr>
            <a:r>
              <a:rPr lang="en-US" sz="4242" b="1" spc="2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SPLIT PAYMENT: DOIS MODELOS DE OPERAÇÃO</a:t>
            </a:r>
            <a:endParaRPr lang="en-US" sz="4242" dirty="0">
              <a:solidFill>
                <a:srgbClr val="002060"/>
              </a:solidFill>
            </a:endParaRPr>
          </a:p>
        </p:txBody>
      </p:sp>
      <p:sp>
        <p:nvSpPr>
          <p:cNvPr id="17" name="Shape 3">
            <a:extLst>
              <a:ext uri="{FF2B5EF4-FFF2-40B4-BE49-F238E27FC236}">
                <a16:creationId xmlns:a16="http://schemas.microsoft.com/office/drawing/2014/main" id="{E0B0D720-80B6-FB43-921A-ADEC5B874518}"/>
              </a:ext>
            </a:extLst>
          </p:cNvPr>
          <p:cNvSpPr/>
          <p:nvPr/>
        </p:nvSpPr>
        <p:spPr>
          <a:xfrm>
            <a:off x="857250" y="2132411"/>
            <a:ext cx="8101012" cy="7143750"/>
          </a:xfrm>
          <a:prstGeom prst="rect">
            <a:avLst/>
          </a:prstGeom>
          <a:solidFill>
            <a:srgbClr val="FFFFFF">
              <a:alpha val="3000"/>
            </a:srgbClr>
          </a:solidFill>
          <a:ln w="57150">
            <a:solidFill>
              <a:schemeClr val="tx1">
                <a:alpha val="10000"/>
              </a:schemeClr>
            </a:solidFill>
            <a:prstDash val="solid"/>
          </a:ln>
        </p:spPr>
      </p:sp>
      <p:sp>
        <p:nvSpPr>
          <p:cNvPr id="23" name="Shape 4">
            <a:extLst>
              <a:ext uri="{FF2B5EF4-FFF2-40B4-BE49-F238E27FC236}">
                <a16:creationId xmlns:a16="http://schemas.microsoft.com/office/drawing/2014/main" id="{E3E9DD5C-6FD5-E62B-A8E1-32BB1627ADC6}"/>
              </a:ext>
            </a:extLst>
          </p:cNvPr>
          <p:cNvSpPr/>
          <p:nvPr/>
        </p:nvSpPr>
        <p:spPr>
          <a:xfrm>
            <a:off x="4257676" y="2418160"/>
            <a:ext cx="1285876" cy="1285876"/>
          </a:xfrm>
          <a:prstGeom prst="ellipse">
            <a:avLst/>
          </a:prstGeom>
          <a:solidFill>
            <a:srgbClr val="2D3748"/>
          </a:solidFill>
          <a:ln w="18288">
            <a:solidFill>
              <a:srgbClr val="A0AEC0"/>
            </a:solidFill>
            <a:prstDash val="solid"/>
          </a:ln>
        </p:spPr>
      </p:sp>
      <p:pic>
        <p:nvPicPr>
          <p:cNvPr id="25" name="Image 1" descr="preencoded.png">
            <a:extLst>
              <a:ext uri="{FF2B5EF4-FFF2-40B4-BE49-F238E27FC236}">
                <a16:creationId xmlns:a16="http://schemas.microsoft.com/office/drawing/2014/main" id="{D6ABD8F7-4525-BC1C-5035-D5B811B531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4862" y="2775346"/>
            <a:ext cx="571500" cy="571500"/>
          </a:xfrm>
          <a:prstGeom prst="rect">
            <a:avLst/>
          </a:prstGeom>
        </p:spPr>
      </p:pic>
      <p:sp>
        <p:nvSpPr>
          <p:cNvPr id="28" name="Text 5">
            <a:extLst>
              <a:ext uri="{FF2B5EF4-FFF2-40B4-BE49-F238E27FC236}">
                <a16:creationId xmlns:a16="http://schemas.microsoft.com/office/drawing/2014/main" id="{99DFE5DA-6A0B-1A4E-97DC-08F57E171C27}"/>
              </a:ext>
            </a:extLst>
          </p:cNvPr>
          <p:cNvSpPr/>
          <p:nvPr/>
        </p:nvSpPr>
        <p:spPr>
          <a:xfrm>
            <a:off x="3665498" y="3989784"/>
            <a:ext cx="2470227" cy="45262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3800"/>
              </a:lnSpc>
            </a:pPr>
            <a:r>
              <a:rPr lang="en-US" sz="2794" b="1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INTELIGENTE</a:t>
            </a:r>
            <a:endParaRPr lang="en-US" sz="2794" dirty="0">
              <a:solidFill>
                <a:srgbClr val="002060"/>
              </a:solidFill>
            </a:endParaRPr>
          </a:p>
        </p:txBody>
      </p:sp>
      <p:sp>
        <p:nvSpPr>
          <p:cNvPr id="31" name="Shape 6">
            <a:extLst>
              <a:ext uri="{FF2B5EF4-FFF2-40B4-BE49-F238E27FC236}">
                <a16:creationId xmlns:a16="http://schemas.microsoft.com/office/drawing/2014/main" id="{65BFC492-87DD-5335-3281-3B4EEC0ACB79}"/>
              </a:ext>
            </a:extLst>
          </p:cNvPr>
          <p:cNvSpPr/>
          <p:nvPr/>
        </p:nvSpPr>
        <p:spPr>
          <a:xfrm>
            <a:off x="4200526" y="4589861"/>
            <a:ext cx="1400176" cy="410766"/>
          </a:xfrm>
          <a:prstGeom prst="roundRect">
            <a:avLst/>
          </a:prstGeom>
          <a:solidFill>
            <a:srgbClr val="00B050">
              <a:alpha val="20000"/>
            </a:srgbClr>
          </a:solidFill>
          <a:ln/>
        </p:spPr>
      </p:sp>
      <p:sp>
        <p:nvSpPr>
          <p:cNvPr id="33" name="Text 7">
            <a:extLst>
              <a:ext uri="{FF2B5EF4-FFF2-40B4-BE49-F238E27FC236}">
                <a16:creationId xmlns:a16="http://schemas.microsoft.com/office/drawing/2014/main" id="{6C7972B5-11E4-30BA-1C1D-FFB55A5B6714}"/>
              </a:ext>
            </a:extLst>
          </p:cNvPr>
          <p:cNvSpPr/>
          <p:nvPr/>
        </p:nvSpPr>
        <p:spPr>
          <a:xfrm>
            <a:off x="4243992" y="4589860"/>
            <a:ext cx="1313244" cy="432811"/>
          </a:xfrm>
          <a:prstGeom prst="rect">
            <a:avLst/>
          </a:prstGeom>
          <a:noFill/>
          <a:ln/>
        </p:spPr>
        <p:txBody>
          <a:bodyPr wrap="none" lIns="255016" tIns="85090" rIns="255016" bIns="85090" rtlCol="0" anchor="t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sz="1568" b="1" spc="2" dirty="0">
                <a:solidFill>
                  <a:srgbClr val="00206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PADRÃO</a:t>
            </a:r>
            <a:endParaRPr lang="en-US" sz="1568" dirty="0">
              <a:solidFill>
                <a:srgbClr val="002060"/>
              </a:solidFill>
            </a:endParaRPr>
          </a:p>
        </p:txBody>
      </p:sp>
      <p:sp>
        <p:nvSpPr>
          <p:cNvPr id="35" name="Text 8">
            <a:extLst>
              <a:ext uri="{FF2B5EF4-FFF2-40B4-BE49-F238E27FC236}">
                <a16:creationId xmlns:a16="http://schemas.microsoft.com/office/drawing/2014/main" id="{B1DB0C13-D54A-A5C0-4EC4-EDF0FA344FA5}"/>
              </a:ext>
            </a:extLst>
          </p:cNvPr>
          <p:cNvSpPr/>
          <p:nvPr/>
        </p:nvSpPr>
        <p:spPr>
          <a:xfrm>
            <a:off x="1143001" y="5214939"/>
            <a:ext cx="7515226" cy="11878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1884" dirty="0">
                <a:solidFill>
                  <a:srgbClr val="00206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 banco retém o </a:t>
            </a:r>
            <a:r>
              <a:rPr lang="en-US" sz="1770" b="1" dirty="0">
                <a:solidFill>
                  <a:srgbClr val="00206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valor total</a:t>
            </a:r>
            <a:r>
              <a:rPr lang="en-US" sz="1884" dirty="0">
                <a:solidFill>
                  <a:srgbClr val="00206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do imposto destacado na nota fiscal. Se o contribuinte tiver créditos acumulados, a devolução ocorre em até 3 dias úteis.</a:t>
            </a:r>
            <a:endParaRPr lang="en-US" sz="1884" dirty="0">
              <a:solidFill>
                <a:srgbClr val="002060"/>
              </a:solidFill>
            </a:endParaRPr>
          </a:p>
        </p:txBody>
      </p:sp>
      <p:sp>
        <p:nvSpPr>
          <p:cNvPr id="37" name="Shape 9">
            <a:extLst>
              <a:ext uri="{FF2B5EF4-FFF2-40B4-BE49-F238E27FC236}">
                <a16:creationId xmlns:a16="http://schemas.microsoft.com/office/drawing/2014/main" id="{A2E16889-070C-CAEC-5F62-5B4ECCF1985B}"/>
              </a:ext>
            </a:extLst>
          </p:cNvPr>
          <p:cNvSpPr/>
          <p:nvPr/>
        </p:nvSpPr>
        <p:spPr>
          <a:xfrm>
            <a:off x="1143001" y="8129589"/>
            <a:ext cx="7515226" cy="860822"/>
          </a:xfrm>
          <a:prstGeom prst="rect">
            <a:avLst/>
          </a:prstGeom>
          <a:solidFill>
            <a:srgbClr val="000000">
              <a:alpha val="30000"/>
            </a:srgbClr>
          </a:solidFill>
          <a:ln/>
        </p:spPr>
      </p:sp>
      <p:sp>
        <p:nvSpPr>
          <p:cNvPr id="39" name="Text 10">
            <a:extLst>
              <a:ext uri="{FF2B5EF4-FFF2-40B4-BE49-F238E27FC236}">
                <a16:creationId xmlns:a16="http://schemas.microsoft.com/office/drawing/2014/main" id="{D09A3B2B-FB86-2756-C414-F812AA32CA4F}"/>
              </a:ext>
            </a:extLst>
          </p:cNvPr>
          <p:cNvSpPr/>
          <p:nvPr/>
        </p:nvSpPr>
        <p:spPr>
          <a:xfrm>
            <a:off x="3651878" y="8272463"/>
            <a:ext cx="2497479" cy="23923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2100" b="1" dirty="0">
                <a:solidFill>
                  <a:srgbClr val="00206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IMPACTO NO CAIXA</a:t>
            </a:r>
            <a:endParaRPr lang="en-US" sz="2100" dirty="0">
              <a:solidFill>
                <a:srgbClr val="002060"/>
              </a:solidFill>
            </a:endParaRPr>
          </a:p>
        </p:txBody>
      </p:sp>
      <p:sp>
        <p:nvSpPr>
          <p:cNvPr id="41" name="Text 11">
            <a:extLst>
              <a:ext uri="{FF2B5EF4-FFF2-40B4-BE49-F238E27FC236}">
                <a16:creationId xmlns:a16="http://schemas.microsoft.com/office/drawing/2014/main" id="{DECE97C1-1797-1B8C-A939-99DFAF792452}"/>
              </a:ext>
            </a:extLst>
          </p:cNvPr>
          <p:cNvSpPr/>
          <p:nvPr/>
        </p:nvSpPr>
        <p:spPr>
          <a:xfrm>
            <a:off x="2836752" y="8579645"/>
            <a:ext cx="4127733" cy="28212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sz="2200">
                <a:solidFill>
                  <a:srgbClr val="00206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Gera quebra temporária </a:t>
            </a:r>
            <a:r>
              <a:rPr lang="en-US" sz="2200" dirty="0">
                <a:solidFill>
                  <a:srgbClr val="00206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 fluxo.</a:t>
            </a:r>
            <a:endParaRPr lang="en-US" sz="2200" dirty="0">
              <a:solidFill>
                <a:srgbClr val="002060"/>
              </a:solidFill>
            </a:endParaRPr>
          </a:p>
        </p:txBody>
      </p:sp>
      <p:sp>
        <p:nvSpPr>
          <p:cNvPr id="43" name="Shape 12">
            <a:extLst>
              <a:ext uri="{FF2B5EF4-FFF2-40B4-BE49-F238E27FC236}">
                <a16:creationId xmlns:a16="http://schemas.microsoft.com/office/drawing/2014/main" id="{38C27CDC-F2E6-780E-0940-BA1659E2014A}"/>
              </a:ext>
            </a:extLst>
          </p:cNvPr>
          <p:cNvSpPr/>
          <p:nvPr/>
        </p:nvSpPr>
        <p:spPr>
          <a:xfrm>
            <a:off x="9286876" y="2132411"/>
            <a:ext cx="8143876" cy="7143750"/>
          </a:xfrm>
          <a:prstGeom prst="rect">
            <a:avLst/>
          </a:prstGeom>
          <a:solidFill>
            <a:srgbClr val="000000">
              <a:alpha val="0"/>
            </a:srgbClr>
          </a:solidFill>
          <a:ln w="18288">
            <a:solidFill>
              <a:srgbClr val="D4AF37"/>
            </a:solidFill>
            <a:prstDash val="solid"/>
          </a:ln>
        </p:spPr>
      </p:sp>
      <p:sp>
        <p:nvSpPr>
          <p:cNvPr id="45" name="Shape 13">
            <a:extLst>
              <a:ext uri="{FF2B5EF4-FFF2-40B4-BE49-F238E27FC236}">
                <a16:creationId xmlns:a16="http://schemas.microsoft.com/office/drawing/2014/main" id="{59BDD300-ED67-325E-465D-A5751E5D3D1A}"/>
              </a:ext>
            </a:extLst>
          </p:cNvPr>
          <p:cNvSpPr/>
          <p:nvPr/>
        </p:nvSpPr>
        <p:spPr>
          <a:xfrm>
            <a:off x="12730162" y="2418160"/>
            <a:ext cx="1285876" cy="1285876"/>
          </a:xfrm>
          <a:prstGeom prst="ellipse">
            <a:avLst/>
          </a:prstGeom>
          <a:solidFill>
            <a:srgbClr val="0A192F"/>
          </a:solidFill>
          <a:ln w="18288">
            <a:solidFill>
              <a:srgbClr val="D4AF37"/>
            </a:solidFill>
            <a:prstDash val="solid"/>
          </a:ln>
        </p:spPr>
      </p:sp>
      <p:pic>
        <p:nvPicPr>
          <p:cNvPr id="47" name="Image 2" descr="preencoded.png">
            <a:extLst>
              <a:ext uri="{FF2B5EF4-FFF2-40B4-BE49-F238E27FC236}">
                <a16:creationId xmlns:a16="http://schemas.microsoft.com/office/drawing/2014/main" id="{B661505A-5C2C-CEFA-07C0-0DF5AE68FF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23069" y="2775346"/>
            <a:ext cx="500062" cy="571500"/>
          </a:xfrm>
          <a:prstGeom prst="rect">
            <a:avLst/>
          </a:prstGeom>
        </p:spPr>
      </p:pic>
      <p:sp>
        <p:nvSpPr>
          <p:cNvPr id="49" name="Text 14">
            <a:extLst>
              <a:ext uri="{FF2B5EF4-FFF2-40B4-BE49-F238E27FC236}">
                <a16:creationId xmlns:a16="http://schemas.microsoft.com/office/drawing/2014/main" id="{08D3D2B0-B293-DEC8-82AA-5A2D2A528E82}"/>
              </a:ext>
            </a:extLst>
          </p:cNvPr>
          <p:cNvSpPr/>
          <p:nvPr/>
        </p:nvSpPr>
        <p:spPr>
          <a:xfrm>
            <a:off x="11499191" y="3989784"/>
            <a:ext cx="3747821" cy="45262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3800"/>
              </a:lnSpc>
            </a:pPr>
            <a:r>
              <a:rPr lang="en-US" sz="2794" b="1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SUPERINTELIGENTE</a:t>
            </a:r>
            <a:endParaRPr lang="en-US" sz="2794" dirty="0">
              <a:solidFill>
                <a:srgbClr val="002060"/>
              </a:solidFill>
            </a:endParaRPr>
          </a:p>
        </p:txBody>
      </p:sp>
      <p:sp>
        <p:nvSpPr>
          <p:cNvPr id="51" name="Shape 15">
            <a:extLst>
              <a:ext uri="{FF2B5EF4-FFF2-40B4-BE49-F238E27FC236}">
                <a16:creationId xmlns:a16="http://schemas.microsoft.com/office/drawing/2014/main" id="{AC8C2507-AA74-5E24-1819-D2F8C5738ADB}"/>
              </a:ext>
            </a:extLst>
          </p:cNvPr>
          <p:cNvSpPr/>
          <p:nvPr/>
        </p:nvSpPr>
        <p:spPr>
          <a:xfrm>
            <a:off x="12496205" y="4589861"/>
            <a:ext cx="1753790" cy="410766"/>
          </a:xfrm>
          <a:prstGeom prst="roundRect">
            <a:avLst/>
          </a:prstGeom>
          <a:solidFill>
            <a:srgbClr val="FFC000">
              <a:alpha val="20000"/>
            </a:srgbClr>
          </a:solidFill>
          <a:ln/>
        </p:spPr>
      </p:sp>
      <p:sp>
        <p:nvSpPr>
          <p:cNvPr id="53" name="Text 16">
            <a:extLst>
              <a:ext uri="{FF2B5EF4-FFF2-40B4-BE49-F238E27FC236}">
                <a16:creationId xmlns:a16="http://schemas.microsoft.com/office/drawing/2014/main" id="{589403BA-C139-033F-203E-69E9BDE33FAC}"/>
              </a:ext>
            </a:extLst>
          </p:cNvPr>
          <p:cNvSpPr/>
          <p:nvPr/>
        </p:nvSpPr>
        <p:spPr>
          <a:xfrm>
            <a:off x="12575157" y="4589860"/>
            <a:ext cx="1595885" cy="432811"/>
          </a:xfrm>
          <a:prstGeom prst="rect">
            <a:avLst/>
          </a:prstGeom>
          <a:noFill/>
          <a:ln/>
        </p:spPr>
        <p:txBody>
          <a:bodyPr wrap="none" lIns="255016" tIns="85090" rIns="255016" bIns="85090" rtlCol="0" anchor="t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sz="1568" b="1" spc="2" dirty="0">
                <a:solidFill>
                  <a:srgbClr val="00206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AVANÇADO</a:t>
            </a:r>
            <a:endParaRPr lang="en-US" sz="1568" dirty="0">
              <a:solidFill>
                <a:srgbClr val="002060"/>
              </a:solidFill>
            </a:endParaRPr>
          </a:p>
        </p:txBody>
      </p:sp>
      <p:sp>
        <p:nvSpPr>
          <p:cNvPr id="55" name="Text 17">
            <a:extLst>
              <a:ext uri="{FF2B5EF4-FFF2-40B4-BE49-F238E27FC236}">
                <a16:creationId xmlns:a16="http://schemas.microsoft.com/office/drawing/2014/main" id="{141997B1-BEB1-2CE0-CC28-D3F10F912EF1}"/>
              </a:ext>
            </a:extLst>
          </p:cNvPr>
          <p:cNvSpPr/>
          <p:nvPr/>
        </p:nvSpPr>
        <p:spPr>
          <a:xfrm>
            <a:off x="9601200" y="5214938"/>
            <a:ext cx="7543800" cy="7774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1884" dirty="0">
                <a:solidFill>
                  <a:srgbClr val="00206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 sistema consulta o saldo de créditos em </a:t>
            </a:r>
            <a:r>
              <a:rPr lang="en-US" sz="1770" b="1" dirty="0">
                <a:solidFill>
                  <a:srgbClr val="00206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tempo real</a:t>
            </a:r>
            <a:r>
              <a:rPr lang="en-US" sz="1884" dirty="0">
                <a:solidFill>
                  <a:srgbClr val="00206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e ordena a retenção apenas da diferença (saldo devedor líquido).</a:t>
            </a:r>
            <a:endParaRPr lang="en-US" sz="1884" dirty="0">
              <a:solidFill>
                <a:srgbClr val="002060"/>
              </a:solidFill>
            </a:endParaRPr>
          </a:p>
        </p:txBody>
      </p:sp>
      <p:sp>
        <p:nvSpPr>
          <p:cNvPr id="57" name="Shape 18">
            <a:extLst>
              <a:ext uri="{FF2B5EF4-FFF2-40B4-BE49-F238E27FC236}">
                <a16:creationId xmlns:a16="http://schemas.microsoft.com/office/drawing/2014/main" id="{3FDB08AA-99FE-820A-120D-6B161ED6ED3E}"/>
              </a:ext>
            </a:extLst>
          </p:cNvPr>
          <p:cNvSpPr/>
          <p:nvPr/>
        </p:nvSpPr>
        <p:spPr>
          <a:xfrm>
            <a:off x="9601200" y="8129589"/>
            <a:ext cx="7543800" cy="860822"/>
          </a:xfrm>
          <a:prstGeom prst="rect">
            <a:avLst/>
          </a:prstGeom>
          <a:solidFill>
            <a:srgbClr val="000000">
              <a:alpha val="30000"/>
            </a:srgbClr>
          </a:solidFill>
          <a:ln/>
        </p:spPr>
      </p:sp>
      <p:sp>
        <p:nvSpPr>
          <p:cNvPr id="59" name="Text 19">
            <a:extLst>
              <a:ext uri="{FF2B5EF4-FFF2-40B4-BE49-F238E27FC236}">
                <a16:creationId xmlns:a16="http://schemas.microsoft.com/office/drawing/2014/main" id="{58BA08BD-6F6C-2B4C-D385-94C3D3D07A26}"/>
              </a:ext>
            </a:extLst>
          </p:cNvPr>
          <p:cNvSpPr/>
          <p:nvPr/>
        </p:nvSpPr>
        <p:spPr>
          <a:xfrm>
            <a:off x="12068259" y="8272462"/>
            <a:ext cx="2609689" cy="24237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2200" b="1" dirty="0">
                <a:solidFill>
                  <a:srgbClr val="00206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IMPACTO NO CAIXA</a:t>
            </a:r>
            <a:endParaRPr lang="en-US" sz="2200" dirty="0">
              <a:solidFill>
                <a:srgbClr val="002060"/>
              </a:solidFill>
            </a:endParaRPr>
          </a:p>
        </p:txBody>
      </p:sp>
      <p:sp>
        <p:nvSpPr>
          <p:cNvPr id="61" name="Text 20">
            <a:extLst>
              <a:ext uri="{FF2B5EF4-FFF2-40B4-BE49-F238E27FC236}">
                <a16:creationId xmlns:a16="http://schemas.microsoft.com/office/drawing/2014/main" id="{007C7C16-36FA-ADE9-898D-04BA517395D3}"/>
              </a:ext>
            </a:extLst>
          </p:cNvPr>
          <p:cNvSpPr/>
          <p:nvPr/>
        </p:nvSpPr>
        <p:spPr>
          <a:xfrm>
            <a:off x="11215458" y="8579645"/>
            <a:ext cx="4315284" cy="28212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sz="2200" b="1" dirty="0">
                <a:solidFill>
                  <a:srgbClr val="00206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Neutralidade total (Zero impacto).</a:t>
            </a:r>
            <a:endParaRPr lang="en-US" sz="2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5224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D1506117-E4FF-AFFE-0B36-9741D88C3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>
            <a:extLst>
              <a:ext uri="{FF2B5EF4-FFF2-40B4-BE49-F238E27FC236}">
                <a16:creationId xmlns:a16="http://schemas.microsoft.com/office/drawing/2014/main" id="{4613FE18-FCAE-8CA7-2EFD-2B3C647EE22F}"/>
              </a:ext>
            </a:extLst>
          </p:cNvPr>
          <p:cNvSpPr/>
          <p:nvPr/>
        </p:nvSpPr>
        <p:spPr>
          <a:xfrm>
            <a:off x="1142999" y="197512"/>
            <a:ext cx="16002000" cy="1032272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  <p:txBody>
          <a:bodyPr/>
          <a:lstStyle/>
          <a:p>
            <a:endParaRPr lang="pt-BR">
              <a:solidFill>
                <a:srgbClr val="002060"/>
              </a:solidFill>
            </a:endParaRPr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1CC6F388-AAD5-7E54-AB2F-2F6ECE627F71}"/>
              </a:ext>
            </a:extLst>
          </p:cNvPr>
          <p:cNvSpPr/>
          <p:nvPr/>
        </p:nvSpPr>
        <p:spPr>
          <a:xfrm>
            <a:off x="1142999" y="1215498"/>
            <a:ext cx="16002000" cy="14288"/>
          </a:xfrm>
          <a:prstGeom prst="rect">
            <a:avLst/>
          </a:prstGeom>
          <a:solidFill>
            <a:srgbClr val="F2E7C3"/>
          </a:solidFill>
          <a:ln/>
        </p:spPr>
        <p:txBody>
          <a:bodyPr/>
          <a:lstStyle/>
          <a:p>
            <a:endParaRPr lang="pt-BR">
              <a:solidFill>
                <a:srgbClr val="002060"/>
              </a:solidFill>
            </a:endParaRP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8C7F485A-C665-E66A-39B8-BCF504F15ADF}"/>
              </a:ext>
            </a:extLst>
          </p:cNvPr>
          <p:cNvSpPr/>
          <p:nvPr/>
        </p:nvSpPr>
        <p:spPr>
          <a:xfrm>
            <a:off x="1143000" y="197513"/>
            <a:ext cx="14785651" cy="67088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5600"/>
              </a:lnSpc>
            </a:pPr>
            <a:r>
              <a:rPr lang="en-US" sz="4242" b="1" spc="2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SPLIT </a:t>
            </a:r>
            <a:r>
              <a:rPr lang="en-US" sz="4242" b="1" spc="2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PAYMENT COMPROMETE </a:t>
            </a:r>
            <a:r>
              <a:rPr lang="en-US" sz="4242" b="1" spc="2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 CAPITAL DE GIRO</a:t>
            </a:r>
            <a:endParaRPr lang="en-US" sz="4242" dirty="0">
              <a:solidFill>
                <a:srgbClr val="002060"/>
              </a:solidFill>
            </a:endParaRPr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49D9B79B-F61A-754F-C1FA-0E81BE99325E}"/>
              </a:ext>
            </a:extLst>
          </p:cNvPr>
          <p:cNvSpPr/>
          <p:nvPr/>
        </p:nvSpPr>
        <p:spPr>
          <a:xfrm>
            <a:off x="1143000" y="1546424"/>
            <a:ext cx="7629526" cy="6261496"/>
          </a:xfrm>
          <a:prstGeom prst="rect">
            <a:avLst/>
          </a:prstGeom>
          <a:solidFill>
            <a:srgbClr val="FFFFFF">
              <a:alpha val="3000"/>
            </a:srgbClr>
          </a:solidFill>
          <a:ln/>
        </p:spPr>
        <p:txBody>
          <a:bodyPr/>
          <a:lstStyle/>
          <a:p>
            <a:endParaRPr lang="pt-BR">
              <a:solidFill>
                <a:srgbClr val="002060"/>
              </a:solidFill>
            </a:endParaRPr>
          </a:p>
        </p:txBody>
      </p:sp>
      <p:sp>
        <p:nvSpPr>
          <p:cNvPr id="12" name="Shape 5">
            <a:extLst>
              <a:ext uri="{FF2B5EF4-FFF2-40B4-BE49-F238E27FC236}">
                <a16:creationId xmlns:a16="http://schemas.microsoft.com/office/drawing/2014/main" id="{B472CC5B-EBAB-7AC8-BAD8-7A59FE933714}"/>
              </a:ext>
            </a:extLst>
          </p:cNvPr>
          <p:cNvSpPr/>
          <p:nvPr/>
        </p:nvSpPr>
        <p:spPr>
          <a:xfrm>
            <a:off x="1143000" y="1546425"/>
            <a:ext cx="7629526" cy="57150"/>
          </a:xfrm>
          <a:prstGeom prst="rect">
            <a:avLst/>
          </a:prstGeom>
          <a:solidFill>
            <a:srgbClr val="48BB78"/>
          </a:solidFill>
          <a:ln/>
        </p:spPr>
        <p:txBody>
          <a:bodyPr/>
          <a:lstStyle/>
          <a:p>
            <a:endParaRPr lang="pt-BR">
              <a:solidFill>
                <a:srgbClr val="002060"/>
              </a:solidFill>
            </a:endParaRPr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90EA2945-C2E6-351F-8573-1569EAF86F65}"/>
              </a:ext>
            </a:extLst>
          </p:cNvPr>
          <p:cNvSpPr/>
          <p:nvPr/>
        </p:nvSpPr>
        <p:spPr>
          <a:xfrm>
            <a:off x="3648109" y="1917898"/>
            <a:ext cx="2619307" cy="38215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3200"/>
              </a:lnSpc>
            </a:pPr>
            <a:r>
              <a:rPr lang="en-US" sz="2386" b="1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MODELO ATUAL</a:t>
            </a:r>
            <a:endParaRPr lang="en-US" sz="2386" dirty="0">
              <a:solidFill>
                <a:srgbClr val="002060"/>
              </a:solidFill>
            </a:endParaRPr>
          </a:p>
        </p:txBody>
      </p:sp>
      <p:sp>
        <p:nvSpPr>
          <p:cNvPr id="16" name="Shape 7">
            <a:extLst>
              <a:ext uri="{FF2B5EF4-FFF2-40B4-BE49-F238E27FC236}">
                <a16:creationId xmlns:a16="http://schemas.microsoft.com/office/drawing/2014/main" id="{E250AC65-693E-5B2F-FCF1-B4CA6CB23C64}"/>
              </a:ext>
            </a:extLst>
          </p:cNvPr>
          <p:cNvSpPr/>
          <p:nvPr/>
        </p:nvSpPr>
        <p:spPr>
          <a:xfrm>
            <a:off x="1614487" y="2821582"/>
            <a:ext cx="28576" cy="3639740"/>
          </a:xfrm>
          <a:prstGeom prst="rect">
            <a:avLst/>
          </a:prstGeom>
          <a:solidFill>
            <a:srgbClr val="FFFFFF">
              <a:alpha val="20000"/>
            </a:srgbClr>
          </a:solidFill>
          <a:ln/>
        </p:spPr>
        <p:txBody>
          <a:bodyPr/>
          <a:lstStyle/>
          <a:p>
            <a:endParaRPr lang="pt-BR" sz="2000">
              <a:solidFill>
                <a:srgbClr val="002060"/>
              </a:solidFill>
            </a:endParaRPr>
          </a:p>
        </p:txBody>
      </p:sp>
      <p:sp>
        <p:nvSpPr>
          <p:cNvPr id="17" name="Shape 8">
            <a:extLst>
              <a:ext uri="{FF2B5EF4-FFF2-40B4-BE49-F238E27FC236}">
                <a16:creationId xmlns:a16="http://schemas.microsoft.com/office/drawing/2014/main" id="{4BD79AAB-61DC-74AE-1D14-8F9CC441D06D}"/>
              </a:ext>
            </a:extLst>
          </p:cNvPr>
          <p:cNvSpPr/>
          <p:nvPr/>
        </p:nvSpPr>
        <p:spPr>
          <a:xfrm>
            <a:off x="1528761" y="2750146"/>
            <a:ext cx="228600" cy="228600"/>
          </a:xfrm>
          <a:prstGeom prst="ellipse">
            <a:avLst/>
          </a:prstGeom>
          <a:solidFill>
            <a:srgbClr val="0A192F"/>
          </a:solidFill>
          <a:ln w="18288">
            <a:solidFill>
              <a:srgbClr val="48BB78"/>
            </a:solidFill>
            <a:prstDash val="solid"/>
          </a:ln>
        </p:spPr>
        <p:txBody>
          <a:bodyPr/>
          <a:lstStyle/>
          <a:p>
            <a:endParaRPr lang="pt-BR" sz="2000">
              <a:solidFill>
                <a:schemeClr val="tx1"/>
              </a:solidFill>
            </a:endParaRPr>
          </a:p>
        </p:txBody>
      </p:sp>
      <p:sp>
        <p:nvSpPr>
          <p:cNvPr id="20" name="Text 9">
            <a:extLst>
              <a:ext uri="{FF2B5EF4-FFF2-40B4-BE49-F238E27FC236}">
                <a16:creationId xmlns:a16="http://schemas.microsoft.com/office/drawing/2014/main" id="{887FD838-4CB9-9BE2-6404-6C68B92FB95C}"/>
              </a:ext>
            </a:extLst>
          </p:cNvPr>
          <p:cNvSpPr/>
          <p:nvPr/>
        </p:nvSpPr>
        <p:spPr>
          <a:xfrm>
            <a:off x="1914525" y="2678709"/>
            <a:ext cx="1742465" cy="3077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2400"/>
              </a:lnSpc>
            </a:pPr>
            <a:r>
              <a:rPr lang="en-US" sz="2400" b="1" dirty="0">
                <a:solidFill>
                  <a:schemeClr val="tx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Dia 0: Venda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3" name="Text 10">
            <a:extLst>
              <a:ext uri="{FF2B5EF4-FFF2-40B4-BE49-F238E27FC236}">
                <a16:creationId xmlns:a16="http://schemas.microsoft.com/office/drawing/2014/main" id="{E599D3E1-D7CE-76B8-63DC-BCBD0F93B900}"/>
              </a:ext>
            </a:extLst>
          </p:cNvPr>
          <p:cNvSpPr/>
          <p:nvPr/>
        </p:nvSpPr>
        <p:spPr>
          <a:xfrm>
            <a:off x="1914525" y="3053755"/>
            <a:ext cx="3303790" cy="28713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2200"/>
              </a:lnSpc>
            </a:pPr>
            <a:r>
              <a:rPr lang="en-US" sz="2400" dirty="0">
                <a:solidFill>
                  <a:schemeClr val="tx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Emissão da Nota Fiscal.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4" name="Shape 11">
            <a:extLst>
              <a:ext uri="{FF2B5EF4-FFF2-40B4-BE49-F238E27FC236}">
                <a16:creationId xmlns:a16="http://schemas.microsoft.com/office/drawing/2014/main" id="{D52887D6-13C8-2106-A056-D56CB78E9A62}"/>
              </a:ext>
            </a:extLst>
          </p:cNvPr>
          <p:cNvSpPr/>
          <p:nvPr/>
        </p:nvSpPr>
        <p:spPr>
          <a:xfrm>
            <a:off x="1528761" y="3907432"/>
            <a:ext cx="228600" cy="228600"/>
          </a:xfrm>
          <a:prstGeom prst="ellipse">
            <a:avLst/>
          </a:prstGeom>
          <a:solidFill>
            <a:srgbClr val="0A192F"/>
          </a:solidFill>
          <a:ln w="18288">
            <a:solidFill>
              <a:srgbClr val="48BB78"/>
            </a:solidFill>
            <a:prstDash val="solid"/>
          </a:ln>
        </p:spPr>
        <p:txBody>
          <a:bodyPr/>
          <a:lstStyle/>
          <a:p>
            <a:endParaRPr lang="pt-BR" sz="2000">
              <a:solidFill>
                <a:schemeClr val="tx1"/>
              </a:solidFill>
            </a:endParaRPr>
          </a:p>
        </p:txBody>
      </p:sp>
      <p:sp>
        <p:nvSpPr>
          <p:cNvPr id="25" name="Text 12">
            <a:extLst>
              <a:ext uri="{FF2B5EF4-FFF2-40B4-BE49-F238E27FC236}">
                <a16:creationId xmlns:a16="http://schemas.microsoft.com/office/drawing/2014/main" id="{D90E4F97-003A-E0BC-7144-6A516F253208}"/>
              </a:ext>
            </a:extLst>
          </p:cNvPr>
          <p:cNvSpPr/>
          <p:nvPr/>
        </p:nvSpPr>
        <p:spPr>
          <a:xfrm>
            <a:off x="1914526" y="3835997"/>
            <a:ext cx="3364704" cy="3077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2400"/>
              </a:lnSpc>
            </a:pPr>
            <a:r>
              <a:rPr lang="en-US" sz="2400" b="1" dirty="0">
                <a:solidFill>
                  <a:schemeClr val="tx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Dia 0 a 30: Recebimento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7" name="Text 13">
            <a:extLst>
              <a:ext uri="{FF2B5EF4-FFF2-40B4-BE49-F238E27FC236}">
                <a16:creationId xmlns:a16="http://schemas.microsoft.com/office/drawing/2014/main" id="{E7C77E61-B161-6751-2EB5-50A2636B903A}"/>
              </a:ext>
            </a:extLst>
          </p:cNvPr>
          <p:cNvSpPr/>
          <p:nvPr/>
        </p:nvSpPr>
        <p:spPr>
          <a:xfrm>
            <a:off x="1914525" y="4211043"/>
            <a:ext cx="6354304" cy="28713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2200"/>
              </a:lnSpc>
            </a:pPr>
            <a:r>
              <a:rPr lang="en-US" sz="2400" dirty="0">
                <a:solidFill>
                  <a:schemeClr val="tx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Valor total (Produto + Imposto) entra no caixa.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8" name="Shape 14">
            <a:extLst>
              <a:ext uri="{FF2B5EF4-FFF2-40B4-BE49-F238E27FC236}">
                <a16:creationId xmlns:a16="http://schemas.microsoft.com/office/drawing/2014/main" id="{99793DA5-C05F-0AE3-04E8-B2F305D1A9BA}"/>
              </a:ext>
            </a:extLst>
          </p:cNvPr>
          <p:cNvSpPr/>
          <p:nvPr/>
        </p:nvSpPr>
        <p:spPr>
          <a:xfrm>
            <a:off x="1528761" y="5064720"/>
            <a:ext cx="228600" cy="228600"/>
          </a:xfrm>
          <a:prstGeom prst="ellipse">
            <a:avLst/>
          </a:prstGeom>
          <a:solidFill>
            <a:srgbClr val="0A192F"/>
          </a:solidFill>
          <a:ln w="18288">
            <a:solidFill>
              <a:srgbClr val="48BB78"/>
            </a:solidFill>
            <a:prstDash val="solid"/>
          </a:ln>
        </p:spPr>
        <p:txBody>
          <a:bodyPr/>
          <a:lstStyle/>
          <a:p>
            <a:endParaRPr lang="pt-BR" sz="2000">
              <a:solidFill>
                <a:schemeClr val="tx1"/>
              </a:solidFill>
            </a:endParaRPr>
          </a:p>
        </p:txBody>
      </p:sp>
      <p:sp>
        <p:nvSpPr>
          <p:cNvPr id="29" name="Text 15">
            <a:extLst>
              <a:ext uri="{FF2B5EF4-FFF2-40B4-BE49-F238E27FC236}">
                <a16:creationId xmlns:a16="http://schemas.microsoft.com/office/drawing/2014/main" id="{366B0E02-CDA0-806C-DA62-11BACA0334C2}"/>
              </a:ext>
            </a:extLst>
          </p:cNvPr>
          <p:cNvSpPr/>
          <p:nvPr/>
        </p:nvSpPr>
        <p:spPr>
          <a:xfrm>
            <a:off x="1914525" y="4993283"/>
            <a:ext cx="3071354" cy="3077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2400"/>
              </a:lnSpc>
            </a:pPr>
            <a:r>
              <a:rPr lang="en-US" sz="2400" b="1" dirty="0">
                <a:solidFill>
                  <a:schemeClr val="tx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Dia 20 (Mês Seguinte)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1" name="Text 16">
            <a:extLst>
              <a:ext uri="{FF2B5EF4-FFF2-40B4-BE49-F238E27FC236}">
                <a16:creationId xmlns:a16="http://schemas.microsoft.com/office/drawing/2014/main" id="{DA55EA83-3DED-118E-E586-00C7A7E22570}"/>
              </a:ext>
            </a:extLst>
          </p:cNvPr>
          <p:cNvSpPr/>
          <p:nvPr/>
        </p:nvSpPr>
        <p:spPr>
          <a:xfrm>
            <a:off x="1914525" y="5368331"/>
            <a:ext cx="4374596" cy="28713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2200"/>
              </a:lnSpc>
            </a:pPr>
            <a:r>
              <a:rPr lang="en-US" sz="2400" dirty="0">
                <a:solidFill>
                  <a:schemeClr val="tx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Pagamento da guia do imposto.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2" name="Shape 17">
            <a:extLst>
              <a:ext uri="{FF2B5EF4-FFF2-40B4-BE49-F238E27FC236}">
                <a16:creationId xmlns:a16="http://schemas.microsoft.com/office/drawing/2014/main" id="{0BA590F7-098A-CBC8-094B-525B1B6EC44E}"/>
              </a:ext>
            </a:extLst>
          </p:cNvPr>
          <p:cNvSpPr/>
          <p:nvPr/>
        </p:nvSpPr>
        <p:spPr>
          <a:xfrm>
            <a:off x="1514475" y="6218440"/>
            <a:ext cx="6886576" cy="760810"/>
          </a:xfrm>
          <a:prstGeom prst="rect">
            <a:avLst/>
          </a:prstGeom>
          <a:solidFill>
            <a:srgbClr val="48BB78">
              <a:alpha val="20000"/>
            </a:srgbClr>
          </a:solidFill>
          <a:ln w="9144">
            <a:solidFill>
              <a:srgbClr val="48BB78"/>
            </a:solidFill>
            <a:prstDash val="solid"/>
          </a:ln>
        </p:spPr>
        <p:txBody>
          <a:bodyPr/>
          <a:lstStyle/>
          <a:p>
            <a:endParaRPr lang="pt-BR" sz="2000">
              <a:solidFill>
                <a:srgbClr val="002060"/>
              </a:solidFill>
            </a:endParaRPr>
          </a:p>
        </p:txBody>
      </p:sp>
      <p:sp>
        <p:nvSpPr>
          <p:cNvPr id="34" name="Text 18">
            <a:extLst>
              <a:ext uri="{FF2B5EF4-FFF2-40B4-BE49-F238E27FC236}">
                <a16:creationId xmlns:a16="http://schemas.microsoft.com/office/drawing/2014/main" id="{13FB9517-98AB-DCC6-EA89-5469EF02099E}"/>
              </a:ext>
            </a:extLst>
          </p:cNvPr>
          <p:cNvSpPr/>
          <p:nvPr/>
        </p:nvSpPr>
        <p:spPr>
          <a:xfrm>
            <a:off x="3293909" y="6483944"/>
            <a:ext cx="3595536" cy="3077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n-US" sz="2400" b="1" dirty="0">
                <a:solidFill>
                  <a:srgbClr val="00206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Float Financeiro: ~40 dias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35" name="Shape 19">
            <a:extLst>
              <a:ext uri="{FF2B5EF4-FFF2-40B4-BE49-F238E27FC236}">
                <a16:creationId xmlns:a16="http://schemas.microsoft.com/office/drawing/2014/main" id="{00932893-22AF-CCE0-9E5F-4A50A22D8045}"/>
              </a:ext>
            </a:extLst>
          </p:cNvPr>
          <p:cNvSpPr/>
          <p:nvPr/>
        </p:nvSpPr>
        <p:spPr>
          <a:xfrm>
            <a:off x="9515476" y="1546424"/>
            <a:ext cx="7629526" cy="6261496"/>
          </a:xfrm>
          <a:prstGeom prst="rect">
            <a:avLst/>
          </a:prstGeom>
          <a:solidFill>
            <a:srgbClr val="FFFFFF">
              <a:alpha val="3000"/>
            </a:srgbClr>
          </a:solidFill>
          <a:ln/>
        </p:spPr>
        <p:txBody>
          <a:bodyPr/>
          <a:lstStyle/>
          <a:p>
            <a:endParaRPr lang="pt-BR">
              <a:solidFill>
                <a:srgbClr val="002060"/>
              </a:solidFill>
            </a:endParaRPr>
          </a:p>
        </p:txBody>
      </p:sp>
      <p:sp>
        <p:nvSpPr>
          <p:cNvPr id="36" name="Shape 20">
            <a:extLst>
              <a:ext uri="{FF2B5EF4-FFF2-40B4-BE49-F238E27FC236}">
                <a16:creationId xmlns:a16="http://schemas.microsoft.com/office/drawing/2014/main" id="{ACCE519A-C148-4127-8706-AE3233EBD781}"/>
              </a:ext>
            </a:extLst>
          </p:cNvPr>
          <p:cNvSpPr/>
          <p:nvPr/>
        </p:nvSpPr>
        <p:spPr>
          <a:xfrm>
            <a:off x="9515476" y="1546425"/>
            <a:ext cx="7629526" cy="57150"/>
          </a:xfrm>
          <a:prstGeom prst="rect">
            <a:avLst/>
          </a:prstGeom>
          <a:solidFill>
            <a:srgbClr val="F56565"/>
          </a:solidFill>
          <a:ln/>
        </p:spPr>
        <p:txBody>
          <a:bodyPr/>
          <a:lstStyle/>
          <a:p>
            <a:endParaRPr lang="pt-BR">
              <a:solidFill>
                <a:srgbClr val="002060"/>
              </a:solidFill>
            </a:endParaRPr>
          </a:p>
        </p:txBody>
      </p:sp>
      <p:sp>
        <p:nvSpPr>
          <p:cNvPr id="37" name="Text 21">
            <a:extLst>
              <a:ext uri="{FF2B5EF4-FFF2-40B4-BE49-F238E27FC236}">
                <a16:creationId xmlns:a16="http://schemas.microsoft.com/office/drawing/2014/main" id="{84F77FC3-DCB2-DD69-ACEB-3816B0B6DCAD}"/>
              </a:ext>
            </a:extLst>
          </p:cNvPr>
          <p:cNvSpPr/>
          <p:nvPr/>
        </p:nvSpPr>
        <p:spPr>
          <a:xfrm>
            <a:off x="11610215" y="1917898"/>
            <a:ext cx="3440044" cy="38215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3200"/>
              </a:lnSpc>
            </a:pPr>
            <a:r>
              <a:rPr lang="en-US" sz="2386" b="1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 SPLIT PAYMENT</a:t>
            </a:r>
            <a:endParaRPr lang="en-US" sz="2386" dirty="0">
              <a:solidFill>
                <a:srgbClr val="002060"/>
              </a:solidFill>
            </a:endParaRPr>
          </a:p>
        </p:txBody>
      </p:sp>
      <p:sp>
        <p:nvSpPr>
          <p:cNvPr id="38" name="Shape 22">
            <a:extLst>
              <a:ext uri="{FF2B5EF4-FFF2-40B4-BE49-F238E27FC236}">
                <a16:creationId xmlns:a16="http://schemas.microsoft.com/office/drawing/2014/main" id="{97356286-28C3-45C2-ED27-2184B969D90E}"/>
              </a:ext>
            </a:extLst>
          </p:cNvPr>
          <p:cNvSpPr/>
          <p:nvPr/>
        </p:nvSpPr>
        <p:spPr>
          <a:xfrm>
            <a:off x="9986961" y="2821582"/>
            <a:ext cx="28576" cy="3639740"/>
          </a:xfrm>
          <a:prstGeom prst="rect">
            <a:avLst/>
          </a:prstGeom>
          <a:solidFill>
            <a:srgbClr val="FFFFFF">
              <a:alpha val="20000"/>
            </a:srgbClr>
          </a:solidFill>
          <a:ln/>
        </p:spPr>
        <p:txBody>
          <a:bodyPr/>
          <a:lstStyle/>
          <a:p>
            <a:endParaRPr lang="pt-BR" sz="2000">
              <a:solidFill>
                <a:srgbClr val="002060"/>
              </a:solidFill>
            </a:endParaRPr>
          </a:p>
        </p:txBody>
      </p:sp>
      <p:sp>
        <p:nvSpPr>
          <p:cNvPr id="39" name="Shape 23">
            <a:extLst>
              <a:ext uri="{FF2B5EF4-FFF2-40B4-BE49-F238E27FC236}">
                <a16:creationId xmlns:a16="http://schemas.microsoft.com/office/drawing/2014/main" id="{29A3CFBB-5FE1-88AF-88CD-4BF6D0DBEA8A}"/>
              </a:ext>
            </a:extLst>
          </p:cNvPr>
          <p:cNvSpPr/>
          <p:nvPr/>
        </p:nvSpPr>
        <p:spPr>
          <a:xfrm>
            <a:off x="9901237" y="2750146"/>
            <a:ext cx="228600" cy="228600"/>
          </a:xfrm>
          <a:prstGeom prst="ellipse">
            <a:avLst/>
          </a:prstGeom>
          <a:solidFill>
            <a:srgbClr val="0A192F"/>
          </a:solidFill>
          <a:ln w="18288">
            <a:solidFill>
              <a:srgbClr val="F56565"/>
            </a:solidFill>
            <a:prstDash val="solid"/>
          </a:ln>
        </p:spPr>
        <p:txBody>
          <a:bodyPr/>
          <a:lstStyle/>
          <a:p>
            <a:endParaRPr lang="pt-BR" sz="2000">
              <a:solidFill>
                <a:schemeClr val="tx1"/>
              </a:solidFill>
            </a:endParaRPr>
          </a:p>
        </p:txBody>
      </p:sp>
      <p:sp>
        <p:nvSpPr>
          <p:cNvPr id="40" name="Text 24">
            <a:extLst>
              <a:ext uri="{FF2B5EF4-FFF2-40B4-BE49-F238E27FC236}">
                <a16:creationId xmlns:a16="http://schemas.microsoft.com/office/drawing/2014/main" id="{66B199A3-B862-A395-DC90-CC1AC777F348}"/>
              </a:ext>
            </a:extLst>
          </p:cNvPr>
          <p:cNvSpPr/>
          <p:nvPr/>
        </p:nvSpPr>
        <p:spPr>
          <a:xfrm>
            <a:off x="10286999" y="2678709"/>
            <a:ext cx="1742465" cy="3077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2400"/>
              </a:lnSpc>
            </a:pPr>
            <a:r>
              <a:rPr lang="en-US" sz="2400" b="1" dirty="0">
                <a:solidFill>
                  <a:schemeClr val="tx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Dia 0: Venda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1" name="Text 25">
            <a:extLst>
              <a:ext uri="{FF2B5EF4-FFF2-40B4-BE49-F238E27FC236}">
                <a16:creationId xmlns:a16="http://schemas.microsoft.com/office/drawing/2014/main" id="{70176E67-A8DB-4E4F-7E1F-867505B95F3F}"/>
              </a:ext>
            </a:extLst>
          </p:cNvPr>
          <p:cNvSpPr/>
          <p:nvPr/>
        </p:nvSpPr>
        <p:spPr>
          <a:xfrm>
            <a:off x="10286999" y="3053755"/>
            <a:ext cx="3303790" cy="28713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2200"/>
              </a:lnSpc>
            </a:pPr>
            <a:r>
              <a:rPr lang="en-US" sz="2400" dirty="0">
                <a:solidFill>
                  <a:schemeClr val="tx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Emissão da Nota Fiscal.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2" name="Shape 26">
            <a:extLst>
              <a:ext uri="{FF2B5EF4-FFF2-40B4-BE49-F238E27FC236}">
                <a16:creationId xmlns:a16="http://schemas.microsoft.com/office/drawing/2014/main" id="{0CD86D5A-1F55-1AC8-353B-F56F19A8A1A2}"/>
              </a:ext>
            </a:extLst>
          </p:cNvPr>
          <p:cNvSpPr/>
          <p:nvPr/>
        </p:nvSpPr>
        <p:spPr>
          <a:xfrm>
            <a:off x="9901237" y="3907432"/>
            <a:ext cx="228600" cy="228600"/>
          </a:xfrm>
          <a:prstGeom prst="ellipse">
            <a:avLst/>
          </a:prstGeom>
          <a:solidFill>
            <a:srgbClr val="0A192F"/>
          </a:solidFill>
          <a:ln w="18288">
            <a:solidFill>
              <a:srgbClr val="F56565"/>
            </a:solidFill>
            <a:prstDash val="solid"/>
          </a:ln>
        </p:spPr>
        <p:txBody>
          <a:bodyPr/>
          <a:lstStyle/>
          <a:p>
            <a:endParaRPr lang="pt-BR" sz="2000">
              <a:solidFill>
                <a:schemeClr val="tx1"/>
              </a:solidFill>
            </a:endParaRPr>
          </a:p>
        </p:txBody>
      </p:sp>
      <p:sp>
        <p:nvSpPr>
          <p:cNvPr id="43" name="Text 27">
            <a:extLst>
              <a:ext uri="{FF2B5EF4-FFF2-40B4-BE49-F238E27FC236}">
                <a16:creationId xmlns:a16="http://schemas.microsoft.com/office/drawing/2014/main" id="{4A07E4B2-0DCA-F6D1-454D-843F8225B1B8}"/>
              </a:ext>
            </a:extLst>
          </p:cNvPr>
          <p:cNvSpPr/>
          <p:nvPr/>
        </p:nvSpPr>
        <p:spPr>
          <a:xfrm>
            <a:off x="10286999" y="3835997"/>
            <a:ext cx="3048912" cy="3077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2400"/>
              </a:lnSpc>
            </a:pPr>
            <a:r>
              <a:rPr lang="en-US" sz="2400" b="1" dirty="0">
                <a:solidFill>
                  <a:schemeClr val="tx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Dia 0 a 30: Liquidação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4" name="Text 28">
            <a:extLst>
              <a:ext uri="{FF2B5EF4-FFF2-40B4-BE49-F238E27FC236}">
                <a16:creationId xmlns:a16="http://schemas.microsoft.com/office/drawing/2014/main" id="{06215AB6-0C43-C2E4-664F-8BC3C6A3D366}"/>
              </a:ext>
            </a:extLst>
          </p:cNvPr>
          <p:cNvSpPr/>
          <p:nvPr/>
        </p:nvSpPr>
        <p:spPr>
          <a:xfrm>
            <a:off x="10287000" y="4211043"/>
            <a:ext cx="5786841" cy="28713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2200"/>
              </a:lnSpc>
            </a:pPr>
            <a:r>
              <a:rPr lang="en-US" sz="2400" dirty="0">
                <a:solidFill>
                  <a:schemeClr val="tx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Banco retém o imposto automaticamente.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5" name="Shape 29">
            <a:extLst>
              <a:ext uri="{FF2B5EF4-FFF2-40B4-BE49-F238E27FC236}">
                <a16:creationId xmlns:a16="http://schemas.microsoft.com/office/drawing/2014/main" id="{7722DFDB-BBFC-7ECA-84E2-3F6CB68FA267}"/>
              </a:ext>
            </a:extLst>
          </p:cNvPr>
          <p:cNvSpPr/>
          <p:nvPr/>
        </p:nvSpPr>
        <p:spPr>
          <a:xfrm>
            <a:off x="9901237" y="5064720"/>
            <a:ext cx="228600" cy="228600"/>
          </a:xfrm>
          <a:prstGeom prst="ellipse">
            <a:avLst/>
          </a:prstGeom>
          <a:solidFill>
            <a:srgbClr val="0A192F"/>
          </a:solidFill>
          <a:ln w="18288">
            <a:solidFill>
              <a:srgbClr val="F56565"/>
            </a:solidFill>
            <a:prstDash val="solid"/>
          </a:ln>
        </p:spPr>
        <p:txBody>
          <a:bodyPr/>
          <a:lstStyle/>
          <a:p>
            <a:endParaRPr lang="pt-BR" sz="2000">
              <a:solidFill>
                <a:schemeClr val="tx1"/>
              </a:solidFill>
            </a:endParaRPr>
          </a:p>
        </p:txBody>
      </p:sp>
      <p:sp>
        <p:nvSpPr>
          <p:cNvPr id="46" name="Text 30">
            <a:extLst>
              <a:ext uri="{FF2B5EF4-FFF2-40B4-BE49-F238E27FC236}">
                <a16:creationId xmlns:a16="http://schemas.microsoft.com/office/drawing/2014/main" id="{2294A51F-DF1D-2F43-B255-A7D9A85F9262}"/>
              </a:ext>
            </a:extLst>
          </p:cNvPr>
          <p:cNvSpPr/>
          <p:nvPr/>
        </p:nvSpPr>
        <p:spPr>
          <a:xfrm>
            <a:off x="10287000" y="4993283"/>
            <a:ext cx="1219886" cy="3077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2400"/>
              </a:lnSpc>
            </a:pPr>
            <a:r>
              <a:rPr lang="en-US" sz="2400" b="1" dirty="0">
                <a:solidFill>
                  <a:schemeClr val="tx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Imediato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7" name="Text 31">
            <a:extLst>
              <a:ext uri="{FF2B5EF4-FFF2-40B4-BE49-F238E27FC236}">
                <a16:creationId xmlns:a16="http://schemas.microsoft.com/office/drawing/2014/main" id="{C606882F-7406-C875-FAB9-3E4950B76836}"/>
              </a:ext>
            </a:extLst>
          </p:cNvPr>
          <p:cNvSpPr/>
          <p:nvPr/>
        </p:nvSpPr>
        <p:spPr>
          <a:xfrm>
            <a:off x="10286999" y="5368331"/>
            <a:ext cx="5119991" cy="28713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2200"/>
              </a:lnSpc>
            </a:pPr>
            <a:r>
              <a:rPr lang="en-US" sz="2400" dirty="0">
                <a:solidFill>
                  <a:schemeClr val="tx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Apenas o valor líquido entra no caixa.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8" name="Shape 32">
            <a:extLst>
              <a:ext uri="{FF2B5EF4-FFF2-40B4-BE49-F238E27FC236}">
                <a16:creationId xmlns:a16="http://schemas.microsoft.com/office/drawing/2014/main" id="{77560AF4-86D8-ABB4-0D1D-FAE075F50F64}"/>
              </a:ext>
            </a:extLst>
          </p:cNvPr>
          <p:cNvSpPr/>
          <p:nvPr/>
        </p:nvSpPr>
        <p:spPr>
          <a:xfrm>
            <a:off x="9886949" y="6218440"/>
            <a:ext cx="6886576" cy="760810"/>
          </a:xfrm>
          <a:prstGeom prst="rect">
            <a:avLst/>
          </a:prstGeom>
          <a:solidFill>
            <a:srgbClr val="F56565">
              <a:alpha val="20000"/>
            </a:srgbClr>
          </a:solidFill>
          <a:ln w="9144">
            <a:solidFill>
              <a:srgbClr val="F56565"/>
            </a:solidFill>
            <a:prstDash val="solid"/>
          </a:ln>
        </p:spPr>
        <p:txBody>
          <a:bodyPr/>
          <a:lstStyle/>
          <a:p>
            <a:endParaRPr lang="pt-BR" sz="2000">
              <a:solidFill>
                <a:srgbClr val="002060"/>
              </a:solidFill>
            </a:endParaRPr>
          </a:p>
        </p:txBody>
      </p:sp>
      <p:sp>
        <p:nvSpPr>
          <p:cNvPr id="50" name="Text 33">
            <a:extLst>
              <a:ext uri="{FF2B5EF4-FFF2-40B4-BE49-F238E27FC236}">
                <a16:creationId xmlns:a16="http://schemas.microsoft.com/office/drawing/2014/main" id="{DC87A5FD-D960-6256-5805-78FE3852BCE9}"/>
              </a:ext>
            </a:extLst>
          </p:cNvPr>
          <p:cNvSpPr/>
          <p:nvPr/>
        </p:nvSpPr>
        <p:spPr>
          <a:xfrm>
            <a:off x="11825426" y="6483944"/>
            <a:ext cx="3157916" cy="3077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n-US" sz="2400" b="1" dirty="0">
                <a:solidFill>
                  <a:srgbClr val="00206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Float Financeiro: ZERO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51" name="Shape 34">
            <a:extLst>
              <a:ext uri="{FF2B5EF4-FFF2-40B4-BE49-F238E27FC236}">
                <a16:creationId xmlns:a16="http://schemas.microsoft.com/office/drawing/2014/main" id="{8C2EE2AF-D523-FBC5-57D3-327BDD7AA7CE}"/>
              </a:ext>
            </a:extLst>
          </p:cNvPr>
          <p:cNvSpPr/>
          <p:nvPr/>
        </p:nvSpPr>
        <p:spPr>
          <a:xfrm>
            <a:off x="1142999" y="7563235"/>
            <a:ext cx="16002000" cy="1178718"/>
          </a:xfrm>
          <a:prstGeom prst="rect">
            <a:avLst/>
          </a:prstGeom>
          <a:solidFill>
            <a:srgbClr val="D4AF37">
              <a:alpha val="10000"/>
            </a:srgbClr>
          </a:solidFill>
          <a:ln/>
        </p:spPr>
        <p:txBody>
          <a:bodyPr/>
          <a:lstStyle/>
          <a:p>
            <a:endParaRPr lang="pt-BR">
              <a:solidFill>
                <a:srgbClr val="002060"/>
              </a:solidFill>
            </a:endParaRPr>
          </a:p>
        </p:txBody>
      </p:sp>
      <p:sp>
        <p:nvSpPr>
          <p:cNvPr id="52" name="Shape 35">
            <a:extLst>
              <a:ext uri="{FF2B5EF4-FFF2-40B4-BE49-F238E27FC236}">
                <a16:creationId xmlns:a16="http://schemas.microsoft.com/office/drawing/2014/main" id="{15065191-D17E-E2D9-E2A1-C3EDBCD2FE8B}"/>
              </a:ext>
            </a:extLst>
          </p:cNvPr>
          <p:cNvSpPr/>
          <p:nvPr/>
        </p:nvSpPr>
        <p:spPr>
          <a:xfrm>
            <a:off x="1143000" y="7563235"/>
            <a:ext cx="57150" cy="1178718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pt-BR">
              <a:solidFill>
                <a:srgbClr val="002060"/>
              </a:solidFill>
            </a:endParaRPr>
          </a:p>
        </p:txBody>
      </p:sp>
      <p:pic>
        <p:nvPicPr>
          <p:cNvPr id="53" name="Image 3">
            <a:extLst>
              <a:ext uri="{FF2B5EF4-FFF2-40B4-BE49-F238E27FC236}">
                <a16:creationId xmlns:a16="http://schemas.microsoft.com/office/drawing/2014/main" id="{114FCA87-F35E-891E-CF31-3EF7CB0223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8749" y="7909706"/>
            <a:ext cx="457200" cy="457200"/>
          </a:xfrm>
          <a:prstGeom prst="rect">
            <a:avLst/>
          </a:prstGeom>
        </p:spPr>
      </p:pic>
      <p:sp>
        <p:nvSpPr>
          <p:cNvPr id="54" name="Text 36">
            <a:extLst>
              <a:ext uri="{FF2B5EF4-FFF2-40B4-BE49-F238E27FC236}">
                <a16:creationId xmlns:a16="http://schemas.microsoft.com/office/drawing/2014/main" id="{F11FE3B3-4F58-38EA-1D2C-C7A988937E4C}"/>
              </a:ext>
            </a:extLst>
          </p:cNvPr>
          <p:cNvSpPr/>
          <p:nvPr/>
        </p:nvSpPr>
        <p:spPr>
          <a:xfrm>
            <a:off x="2171700" y="7848985"/>
            <a:ext cx="14687550" cy="8617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400" b="1" dirty="0">
                <a:solidFill>
                  <a:schemeClr val="tx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Impacto Crítico:</a:t>
            </a:r>
            <a:r>
              <a:rPr lang="en-US" sz="2800" dirty="0">
                <a:solidFill>
                  <a:schemeClr val="tx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Empresas que hoje utilizam o imposto retido como capital de giro temporário </a:t>
            </a:r>
            <a:r>
              <a:rPr lang="en-US" sz="2800">
                <a:solidFill>
                  <a:schemeClr val="tx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precisarão buscar </a:t>
            </a:r>
            <a:r>
              <a:rPr lang="en-US" sz="2800" dirty="0">
                <a:solidFill>
                  <a:schemeClr val="tx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linhas de crédito ou aporte de capital.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1856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C621572E-1F5C-DD85-6EA0-0520D105B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8">
            <a:extLst>
              <a:ext uri="{FF2B5EF4-FFF2-40B4-BE49-F238E27FC236}">
                <a16:creationId xmlns:a16="http://schemas.microsoft.com/office/drawing/2014/main" id="{CFA7D057-19DC-ACB9-ABF8-4642BBDDC7C6}"/>
              </a:ext>
            </a:extLst>
          </p:cNvPr>
          <p:cNvSpPr/>
          <p:nvPr/>
        </p:nvSpPr>
        <p:spPr>
          <a:xfrm>
            <a:off x="9944100" y="2108350"/>
            <a:ext cx="7200900" cy="6840140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</p:spPr>
      </p:sp>
      <p:sp>
        <p:nvSpPr>
          <p:cNvPr id="2" name="Shape 0">
            <a:extLst>
              <a:ext uri="{FF2B5EF4-FFF2-40B4-BE49-F238E27FC236}">
                <a16:creationId xmlns:a16="http://schemas.microsoft.com/office/drawing/2014/main" id="{FD0AC3BF-E69B-DB53-02DE-83AA36AFB7D3}"/>
              </a:ext>
            </a:extLst>
          </p:cNvPr>
          <p:cNvSpPr/>
          <p:nvPr/>
        </p:nvSpPr>
        <p:spPr>
          <a:xfrm>
            <a:off x="1143000" y="857250"/>
            <a:ext cx="16002000" cy="1032272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6D25234D-3DB3-C872-942D-5EF021E3F4E7}"/>
              </a:ext>
            </a:extLst>
          </p:cNvPr>
          <p:cNvSpPr/>
          <p:nvPr/>
        </p:nvSpPr>
        <p:spPr>
          <a:xfrm>
            <a:off x="1143000" y="1875234"/>
            <a:ext cx="16002000" cy="14288"/>
          </a:xfrm>
          <a:prstGeom prst="rect">
            <a:avLst/>
          </a:prstGeom>
          <a:solidFill>
            <a:srgbClr val="F2E7C3"/>
          </a:solidFill>
          <a:ln/>
        </p:spPr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1BEE607C-ED83-9651-845C-0867EBBB745F}"/>
              </a:ext>
            </a:extLst>
          </p:cNvPr>
          <p:cNvSpPr/>
          <p:nvPr/>
        </p:nvSpPr>
        <p:spPr>
          <a:xfrm>
            <a:off x="1143001" y="857251"/>
            <a:ext cx="10419199" cy="67088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5600"/>
              </a:lnSpc>
            </a:pPr>
            <a:r>
              <a:rPr lang="en-US" sz="4242" b="1" spc="2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COMO PRECIFICAR: A NOVA LÓGICA</a:t>
            </a:r>
            <a:endParaRPr lang="en-US" sz="4242" dirty="0">
              <a:solidFill>
                <a:srgbClr val="002060"/>
              </a:solidFill>
            </a:endParaRPr>
          </a:p>
        </p:txBody>
      </p:sp>
      <p:sp>
        <p:nvSpPr>
          <p:cNvPr id="9" name="Shape 3">
            <a:extLst>
              <a:ext uri="{FF2B5EF4-FFF2-40B4-BE49-F238E27FC236}">
                <a16:creationId xmlns:a16="http://schemas.microsoft.com/office/drawing/2014/main" id="{234F9BEB-F50B-1431-5226-3603C49CDCD2}"/>
              </a:ext>
            </a:extLst>
          </p:cNvPr>
          <p:cNvSpPr/>
          <p:nvPr/>
        </p:nvSpPr>
        <p:spPr>
          <a:xfrm>
            <a:off x="1143001" y="2753666"/>
            <a:ext cx="7943850" cy="2080226"/>
          </a:xfrm>
          <a:prstGeom prst="rect">
            <a:avLst/>
          </a:prstGeom>
          <a:solidFill>
            <a:srgbClr val="FFFFFF">
              <a:alpha val="5000"/>
            </a:srgbClr>
          </a:solidFill>
          <a:ln w="18288">
            <a:solidFill>
              <a:schemeClr val="tx1"/>
            </a:solidFill>
            <a:prstDash val="dash"/>
          </a:ln>
        </p:spPr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E1D1207A-802D-3037-7EB2-7023F77B3F98}"/>
              </a:ext>
            </a:extLst>
          </p:cNvPr>
          <p:cNvSpPr/>
          <p:nvPr/>
        </p:nvSpPr>
        <p:spPr>
          <a:xfrm>
            <a:off x="1314451" y="2953689"/>
            <a:ext cx="7600950" cy="16388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00"/>
              </a:lnSpc>
            </a:pPr>
            <a:r>
              <a:rPr lang="en-US" sz="2794" b="1" dirty="0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Preço Final = 
 (Custo Líquido + Margem) × (1 + Alíquota)</a:t>
            </a:r>
            <a:endParaRPr lang="en-US" sz="2794" dirty="0">
              <a:solidFill>
                <a:srgbClr val="002060"/>
              </a:solidFill>
            </a:endParaRPr>
          </a:p>
        </p:txBody>
      </p:sp>
      <p:pic>
        <p:nvPicPr>
          <p:cNvPr id="15" name="Image 1" descr="preencoded.png">
            <a:extLst>
              <a:ext uri="{FF2B5EF4-FFF2-40B4-BE49-F238E27FC236}">
                <a16:creationId xmlns:a16="http://schemas.microsoft.com/office/drawing/2014/main" id="{2843C453-01D3-FBA4-D97B-68D1BD7EFE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5048203"/>
            <a:ext cx="225028" cy="257176"/>
          </a:xfrm>
          <a:prstGeom prst="rect">
            <a:avLst/>
          </a:prstGeom>
        </p:spPr>
      </p:pic>
      <p:sp>
        <p:nvSpPr>
          <p:cNvPr id="16" name="Text 5">
            <a:extLst>
              <a:ext uri="{FF2B5EF4-FFF2-40B4-BE49-F238E27FC236}">
                <a16:creationId xmlns:a16="http://schemas.microsoft.com/office/drawing/2014/main" id="{408B33BA-1644-A2AE-B545-45A277517A18}"/>
              </a:ext>
            </a:extLst>
          </p:cNvPr>
          <p:cNvSpPr/>
          <p:nvPr/>
        </p:nvSpPr>
        <p:spPr>
          <a:xfrm>
            <a:off x="1539478" y="4976768"/>
            <a:ext cx="7547372" cy="6944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2100" dirty="0">
                <a:solidFill>
                  <a:schemeClr val="tx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Custo Líquido: O custo de aquisição deve ser considerado </a:t>
            </a:r>
            <a:r>
              <a:rPr lang="en-US" sz="2100" i="1" dirty="0">
                <a:solidFill>
                  <a:schemeClr val="tx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sem impostos</a:t>
            </a:r>
            <a:r>
              <a:rPr lang="en-US" sz="2100" dirty="0">
                <a:solidFill>
                  <a:schemeClr val="tx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pois o IBS/CBS pago na compra gera crédito integral.</a:t>
            </a:r>
            <a:endParaRPr lang="en-US" sz="2100" dirty="0">
              <a:solidFill>
                <a:schemeClr val="tx1"/>
              </a:solidFill>
            </a:endParaRPr>
          </a:p>
        </p:txBody>
      </p:sp>
      <p:pic>
        <p:nvPicPr>
          <p:cNvPr id="17" name="Image 2" descr="preencoded.png">
            <a:extLst>
              <a:ext uri="{FF2B5EF4-FFF2-40B4-BE49-F238E27FC236}">
                <a16:creationId xmlns:a16="http://schemas.microsoft.com/office/drawing/2014/main" id="{9BD39B80-E6ED-1B19-3FA8-CCEFE28796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6226923"/>
            <a:ext cx="225028" cy="257176"/>
          </a:xfrm>
          <a:prstGeom prst="rect">
            <a:avLst/>
          </a:prstGeom>
        </p:spPr>
      </p:pic>
      <p:sp>
        <p:nvSpPr>
          <p:cNvPr id="20" name="Text 6">
            <a:extLst>
              <a:ext uri="{FF2B5EF4-FFF2-40B4-BE49-F238E27FC236}">
                <a16:creationId xmlns:a16="http://schemas.microsoft.com/office/drawing/2014/main" id="{06E225EB-F1BD-97D5-D88F-9982CF5B8655}"/>
              </a:ext>
            </a:extLst>
          </p:cNvPr>
          <p:cNvSpPr/>
          <p:nvPr/>
        </p:nvSpPr>
        <p:spPr>
          <a:xfrm>
            <a:off x="1539478" y="6155486"/>
            <a:ext cx="7547372" cy="6944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2100" dirty="0">
                <a:solidFill>
                  <a:schemeClr val="tx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Cálculo "Por Fora": O imposto é adicionado sobre a soma de custos e margem, sem integrar sua própria base.</a:t>
            </a:r>
            <a:endParaRPr lang="en-US" sz="2100" dirty="0">
              <a:solidFill>
                <a:schemeClr val="tx1"/>
              </a:solidFill>
            </a:endParaRPr>
          </a:p>
        </p:txBody>
      </p:sp>
      <p:pic>
        <p:nvPicPr>
          <p:cNvPr id="23" name="Image 3" descr="preencoded.png">
            <a:extLst>
              <a:ext uri="{FF2B5EF4-FFF2-40B4-BE49-F238E27FC236}">
                <a16:creationId xmlns:a16="http://schemas.microsoft.com/office/drawing/2014/main" id="{E2A64975-D522-3EBC-B67B-0712F577B4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7069885"/>
            <a:ext cx="225028" cy="257176"/>
          </a:xfrm>
          <a:prstGeom prst="rect">
            <a:avLst/>
          </a:prstGeom>
        </p:spPr>
      </p:pic>
      <p:sp>
        <p:nvSpPr>
          <p:cNvPr id="24" name="Text 7">
            <a:extLst>
              <a:ext uri="{FF2B5EF4-FFF2-40B4-BE49-F238E27FC236}">
                <a16:creationId xmlns:a16="http://schemas.microsoft.com/office/drawing/2014/main" id="{0B96CD2C-479C-2963-D49B-438C192B8E7F}"/>
              </a:ext>
            </a:extLst>
          </p:cNvPr>
          <p:cNvSpPr/>
          <p:nvPr/>
        </p:nvSpPr>
        <p:spPr>
          <a:xfrm>
            <a:off x="1539478" y="6998448"/>
            <a:ext cx="7547372" cy="6944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2100" dirty="0">
                <a:solidFill>
                  <a:schemeClr val="tx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Transparência: A alíquota nominal (ex</a:t>
            </a:r>
            <a:r>
              <a:rPr lang="en-US" sz="2100">
                <a:solidFill>
                  <a:schemeClr val="tx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: 28%) </a:t>
            </a:r>
            <a:r>
              <a:rPr lang="en-US" sz="2100" dirty="0">
                <a:solidFill>
                  <a:schemeClr val="tx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é exatamente a alíquota efetiva paga pelo consumidor.</a:t>
            </a:r>
            <a:endParaRPr lang="en-US" sz="2100" dirty="0">
              <a:solidFill>
                <a:schemeClr val="tx1"/>
              </a:solidFill>
            </a:endParaRPr>
          </a:p>
        </p:txBody>
      </p:sp>
      <p:sp>
        <p:nvSpPr>
          <p:cNvPr id="27" name="Text 9">
            <a:extLst>
              <a:ext uri="{FF2B5EF4-FFF2-40B4-BE49-F238E27FC236}">
                <a16:creationId xmlns:a16="http://schemas.microsoft.com/office/drawing/2014/main" id="{402A3BCD-B632-8827-A056-BD3485E1ACD9}"/>
              </a:ext>
            </a:extLst>
          </p:cNvPr>
          <p:cNvSpPr/>
          <p:nvPr/>
        </p:nvSpPr>
        <p:spPr>
          <a:xfrm>
            <a:off x="10229851" y="2394100"/>
            <a:ext cx="2861361" cy="35650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3000"/>
              </a:lnSpc>
            </a:pPr>
            <a:r>
              <a:rPr lang="en-US" sz="2180" b="1" dirty="0">
                <a:solidFill>
                  <a:srgbClr val="0A192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EXEMPLO PRÁTICO</a:t>
            </a:r>
            <a:endParaRPr lang="en-US" sz="2180" dirty="0"/>
          </a:p>
        </p:txBody>
      </p:sp>
      <p:pic>
        <p:nvPicPr>
          <p:cNvPr id="28" name="Image 4" descr="preencoded.png">
            <a:extLst>
              <a:ext uri="{FF2B5EF4-FFF2-40B4-BE49-F238E27FC236}">
                <a16:creationId xmlns:a16="http://schemas.microsoft.com/office/drawing/2014/main" id="{81596C7D-8807-9C41-B1EF-ED65D73E76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23506" y="2428033"/>
            <a:ext cx="235744" cy="314326"/>
          </a:xfrm>
          <a:prstGeom prst="rect">
            <a:avLst/>
          </a:prstGeom>
        </p:spPr>
      </p:pic>
      <p:sp>
        <p:nvSpPr>
          <p:cNvPr id="29" name="Text 10">
            <a:extLst>
              <a:ext uri="{FF2B5EF4-FFF2-40B4-BE49-F238E27FC236}">
                <a16:creationId xmlns:a16="http://schemas.microsoft.com/office/drawing/2014/main" id="{3C17877F-5AEE-EA88-8F19-C7AEC4DCE7E1}"/>
              </a:ext>
            </a:extLst>
          </p:cNvPr>
          <p:cNvSpPr/>
          <p:nvPr/>
        </p:nvSpPr>
        <p:spPr>
          <a:xfrm>
            <a:off x="10229850" y="3062040"/>
            <a:ext cx="3318216" cy="28943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400"/>
              </a:lnSpc>
            </a:pPr>
            <a:r>
              <a:rPr lang="en-US" sz="1884" dirty="0">
                <a:solidFill>
                  <a:srgbClr val="4A5568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Custo Aquisição (Bruto)</a:t>
            </a:r>
            <a:endParaRPr lang="en-US" sz="1884" dirty="0"/>
          </a:p>
        </p:txBody>
      </p:sp>
      <p:sp>
        <p:nvSpPr>
          <p:cNvPr id="31" name="Text 11">
            <a:extLst>
              <a:ext uri="{FF2B5EF4-FFF2-40B4-BE49-F238E27FC236}">
                <a16:creationId xmlns:a16="http://schemas.microsoft.com/office/drawing/2014/main" id="{332F36B3-181E-34CC-BBC1-6A81B53ABC4A}"/>
              </a:ext>
            </a:extLst>
          </p:cNvPr>
          <p:cNvSpPr/>
          <p:nvPr/>
        </p:nvSpPr>
        <p:spPr>
          <a:xfrm>
            <a:off x="15476934" y="3062040"/>
            <a:ext cx="1226298" cy="28591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400"/>
              </a:lnSpc>
            </a:pPr>
            <a:r>
              <a:rPr lang="en-US" sz="1770" b="1" dirty="0">
                <a:solidFill>
                  <a:srgbClr val="0A192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</a:t>
            </a:r>
            <a:r>
              <a:rPr lang="en-US" sz="1770" b="1">
                <a:solidFill>
                  <a:srgbClr val="0A192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$ 128,00</a:t>
            </a:r>
            <a:endParaRPr lang="en-US" sz="1770" dirty="0"/>
          </a:p>
        </p:txBody>
      </p:sp>
      <p:sp>
        <p:nvSpPr>
          <p:cNvPr id="32" name="Text 12">
            <a:extLst>
              <a:ext uri="{FF2B5EF4-FFF2-40B4-BE49-F238E27FC236}">
                <a16:creationId xmlns:a16="http://schemas.microsoft.com/office/drawing/2014/main" id="{040F2391-1EFB-FF82-DD9A-81D1CAC66DC5}"/>
              </a:ext>
            </a:extLst>
          </p:cNvPr>
          <p:cNvSpPr/>
          <p:nvPr/>
        </p:nvSpPr>
        <p:spPr>
          <a:xfrm>
            <a:off x="10229851" y="3601394"/>
            <a:ext cx="2741135" cy="28943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400"/>
              </a:lnSpc>
            </a:pPr>
            <a:r>
              <a:rPr lang="en-US" sz="1884" dirty="0">
                <a:solidFill>
                  <a:srgbClr val="4A5568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(-) Crédito IBS/CBS</a:t>
            </a:r>
            <a:endParaRPr lang="en-US" sz="1884" dirty="0"/>
          </a:p>
        </p:txBody>
      </p:sp>
      <p:sp>
        <p:nvSpPr>
          <p:cNvPr id="33" name="Text 13">
            <a:extLst>
              <a:ext uri="{FF2B5EF4-FFF2-40B4-BE49-F238E27FC236}">
                <a16:creationId xmlns:a16="http://schemas.microsoft.com/office/drawing/2014/main" id="{11BD79C9-B394-69C7-4C61-719F13F57504}"/>
              </a:ext>
            </a:extLst>
          </p:cNvPr>
          <p:cNvSpPr/>
          <p:nvPr/>
        </p:nvSpPr>
        <p:spPr>
          <a:xfrm>
            <a:off x="15323344" y="3601394"/>
            <a:ext cx="1362552" cy="28591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400"/>
              </a:lnSpc>
            </a:pPr>
            <a:r>
              <a:rPr lang="en-US" sz="1770" b="1" dirty="0">
                <a:solidFill>
                  <a:srgbClr val="48BB78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(R</a:t>
            </a:r>
            <a:r>
              <a:rPr lang="en-US" sz="1770" b="1">
                <a:solidFill>
                  <a:srgbClr val="48BB78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$ 28,00</a:t>
            </a:r>
            <a:r>
              <a:rPr lang="en-US" sz="1770" b="1" dirty="0">
                <a:solidFill>
                  <a:srgbClr val="48BB78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)</a:t>
            </a:r>
            <a:endParaRPr lang="en-US" sz="1770" dirty="0"/>
          </a:p>
        </p:txBody>
      </p:sp>
      <p:sp>
        <p:nvSpPr>
          <p:cNvPr id="34" name="Shape 14">
            <a:extLst>
              <a:ext uri="{FF2B5EF4-FFF2-40B4-BE49-F238E27FC236}">
                <a16:creationId xmlns:a16="http://schemas.microsoft.com/office/drawing/2014/main" id="{60DA4F81-5BBC-F673-012D-5B39DFBB1CA9}"/>
              </a:ext>
            </a:extLst>
          </p:cNvPr>
          <p:cNvSpPr/>
          <p:nvPr/>
        </p:nvSpPr>
        <p:spPr>
          <a:xfrm>
            <a:off x="10086977" y="4140747"/>
            <a:ext cx="6915150" cy="510778"/>
          </a:xfrm>
          <a:prstGeom prst="rect">
            <a:avLst/>
          </a:prstGeom>
          <a:solidFill>
            <a:srgbClr val="D4AF37">
              <a:alpha val="10000"/>
            </a:srgbClr>
          </a:solidFill>
          <a:ln/>
        </p:spPr>
      </p:sp>
      <p:sp>
        <p:nvSpPr>
          <p:cNvPr id="35" name="Text 15">
            <a:extLst>
              <a:ext uri="{FF2B5EF4-FFF2-40B4-BE49-F238E27FC236}">
                <a16:creationId xmlns:a16="http://schemas.microsoft.com/office/drawing/2014/main" id="{2B681243-88D9-9668-119B-4C144B607F5C}"/>
              </a:ext>
            </a:extLst>
          </p:cNvPr>
          <p:cNvSpPr/>
          <p:nvPr/>
        </p:nvSpPr>
        <p:spPr>
          <a:xfrm>
            <a:off x="10172700" y="4226472"/>
            <a:ext cx="2452594" cy="28943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400"/>
              </a:lnSpc>
            </a:pPr>
            <a:r>
              <a:rPr lang="en-US" sz="1884" dirty="0">
                <a:solidFill>
                  <a:srgbClr val="4A5568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(=) Custo Líquido</a:t>
            </a:r>
            <a:endParaRPr lang="en-US" sz="1884" dirty="0"/>
          </a:p>
        </p:txBody>
      </p:sp>
      <p:sp>
        <p:nvSpPr>
          <p:cNvPr id="36" name="Text 16">
            <a:extLst>
              <a:ext uri="{FF2B5EF4-FFF2-40B4-BE49-F238E27FC236}">
                <a16:creationId xmlns:a16="http://schemas.microsoft.com/office/drawing/2014/main" id="{50F09C3D-68FA-3AAE-7767-40ECEC00E2B4}"/>
              </a:ext>
            </a:extLst>
          </p:cNvPr>
          <p:cNvSpPr/>
          <p:nvPr/>
        </p:nvSpPr>
        <p:spPr>
          <a:xfrm>
            <a:off x="15534084" y="4226472"/>
            <a:ext cx="1226298" cy="28591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400"/>
              </a:lnSpc>
            </a:pPr>
            <a:r>
              <a:rPr lang="en-US" sz="1770" b="1" dirty="0">
                <a:solidFill>
                  <a:srgbClr val="0A192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R$ 100,00</a:t>
            </a:r>
            <a:endParaRPr lang="en-US" sz="1770" dirty="0"/>
          </a:p>
        </p:txBody>
      </p:sp>
      <p:sp>
        <p:nvSpPr>
          <p:cNvPr id="37" name="Text 17">
            <a:extLst>
              <a:ext uri="{FF2B5EF4-FFF2-40B4-BE49-F238E27FC236}">
                <a16:creationId xmlns:a16="http://schemas.microsoft.com/office/drawing/2014/main" id="{6E339A7E-A86A-2EAD-1199-AB3DD66E7010}"/>
              </a:ext>
            </a:extLst>
          </p:cNvPr>
          <p:cNvSpPr/>
          <p:nvPr/>
        </p:nvSpPr>
        <p:spPr>
          <a:xfrm>
            <a:off x="10229850" y="4765824"/>
            <a:ext cx="2308324" cy="28943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400"/>
              </a:lnSpc>
            </a:pPr>
            <a:r>
              <a:rPr lang="en-US" sz="1884" dirty="0">
                <a:solidFill>
                  <a:srgbClr val="4A5568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(+) Margem (50%)</a:t>
            </a:r>
            <a:endParaRPr lang="en-US" sz="1884" dirty="0"/>
          </a:p>
        </p:txBody>
      </p:sp>
      <p:sp>
        <p:nvSpPr>
          <p:cNvPr id="38" name="Text 18">
            <a:extLst>
              <a:ext uri="{FF2B5EF4-FFF2-40B4-BE49-F238E27FC236}">
                <a16:creationId xmlns:a16="http://schemas.microsoft.com/office/drawing/2014/main" id="{07C9F765-6496-964C-71BE-E0941F9266C7}"/>
              </a:ext>
            </a:extLst>
          </p:cNvPr>
          <p:cNvSpPr/>
          <p:nvPr/>
        </p:nvSpPr>
        <p:spPr>
          <a:xfrm>
            <a:off x="15630526" y="4765824"/>
            <a:ext cx="1090042" cy="28591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400"/>
              </a:lnSpc>
            </a:pPr>
            <a:r>
              <a:rPr lang="en-US" sz="1770" b="1" dirty="0">
                <a:solidFill>
                  <a:srgbClr val="0A192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R$ 50,00</a:t>
            </a:r>
            <a:endParaRPr lang="en-US" sz="1770" dirty="0"/>
          </a:p>
        </p:txBody>
      </p:sp>
      <p:sp>
        <p:nvSpPr>
          <p:cNvPr id="39" name="Shape 19">
            <a:extLst>
              <a:ext uri="{FF2B5EF4-FFF2-40B4-BE49-F238E27FC236}">
                <a16:creationId xmlns:a16="http://schemas.microsoft.com/office/drawing/2014/main" id="{F12F4313-D83B-402F-063D-6BCD0D26FD80}"/>
              </a:ext>
            </a:extLst>
          </p:cNvPr>
          <p:cNvSpPr/>
          <p:nvPr/>
        </p:nvSpPr>
        <p:spPr>
          <a:xfrm>
            <a:off x="10086977" y="5305179"/>
            <a:ext cx="6915150" cy="510778"/>
          </a:xfrm>
          <a:prstGeom prst="rect">
            <a:avLst/>
          </a:prstGeom>
          <a:solidFill>
            <a:srgbClr val="D4AF37">
              <a:alpha val="10000"/>
            </a:srgbClr>
          </a:solidFill>
          <a:ln/>
        </p:spPr>
      </p:sp>
      <p:sp>
        <p:nvSpPr>
          <p:cNvPr id="40" name="Text 20">
            <a:extLst>
              <a:ext uri="{FF2B5EF4-FFF2-40B4-BE49-F238E27FC236}">
                <a16:creationId xmlns:a16="http://schemas.microsoft.com/office/drawing/2014/main" id="{E6606039-7D16-E29C-17D3-FC5E475BF33B}"/>
              </a:ext>
            </a:extLst>
          </p:cNvPr>
          <p:cNvSpPr/>
          <p:nvPr/>
        </p:nvSpPr>
        <p:spPr>
          <a:xfrm>
            <a:off x="10172701" y="5390902"/>
            <a:ext cx="2741135" cy="28943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400"/>
              </a:lnSpc>
            </a:pPr>
            <a:r>
              <a:rPr lang="en-US" sz="1884" dirty="0">
                <a:solidFill>
                  <a:srgbClr val="4A5568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(=) Base de Cálculo</a:t>
            </a:r>
            <a:endParaRPr lang="en-US" sz="1884" dirty="0"/>
          </a:p>
        </p:txBody>
      </p:sp>
      <p:sp>
        <p:nvSpPr>
          <p:cNvPr id="41" name="Text 21">
            <a:extLst>
              <a:ext uri="{FF2B5EF4-FFF2-40B4-BE49-F238E27FC236}">
                <a16:creationId xmlns:a16="http://schemas.microsoft.com/office/drawing/2014/main" id="{FCCD9D1B-15A1-AB71-2B00-13C773EA3F91}"/>
              </a:ext>
            </a:extLst>
          </p:cNvPr>
          <p:cNvSpPr/>
          <p:nvPr/>
        </p:nvSpPr>
        <p:spPr>
          <a:xfrm>
            <a:off x="15534084" y="5390902"/>
            <a:ext cx="1226298" cy="28591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400"/>
              </a:lnSpc>
            </a:pPr>
            <a:r>
              <a:rPr lang="en-US" sz="1770" b="1" dirty="0">
                <a:solidFill>
                  <a:srgbClr val="0A192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R$ 150,00</a:t>
            </a:r>
            <a:endParaRPr lang="en-US" sz="1770" dirty="0"/>
          </a:p>
        </p:txBody>
      </p:sp>
      <p:sp>
        <p:nvSpPr>
          <p:cNvPr id="42" name="Text 22">
            <a:extLst>
              <a:ext uri="{FF2B5EF4-FFF2-40B4-BE49-F238E27FC236}">
                <a16:creationId xmlns:a16="http://schemas.microsoft.com/office/drawing/2014/main" id="{EB3AA2E7-79E3-0F2A-CD68-F235C03ABF73}"/>
              </a:ext>
            </a:extLst>
          </p:cNvPr>
          <p:cNvSpPr/>
          <p:nvPr/>
        </p:nvSpPr>
        <p:spPr>
          <a:xfrm>
            <a:off x="10229851" y="5930256"/>
            <a:ext cx="2741135" cy="28943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400"/>
              </a:lnSpc>
            </a:pPr>
            <a:r>
              <a:rPr lang="en-US" sz="1884" dirty="0">
                <a:solidFill>
                  <a:srgbClr val="4A5568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(+) IBS + </a:t>
            </a:r>
            <a:r>
              <a:rPr lang="en-US" sz="1884">
                <a:solidFill>
                  <a:srgbClr val="4A5568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CBS (28%)</a:t>
            </a:r>
            <a:endParaRPr lang="en-US" sz="1884" dirty="0"/>
          </a:p>
        </p:txBody>
      </p:sp>
      <p:sp>
        <p:nvSpPr>
          <p:cNvPr id="43" name="Text 23">
            <a:extLst>
              <a:ext uri="{FF2B5EF4-FFF2-40B4-BE49-F238E27FC236}">
                <a16:creationId xmlns:a16="http://schemas.microsoft.com/office/drawing/2014/main" id="{E58535F0-8D8E-B11A-E213-BABB1609B4CD}"/>
              </a:ext>
            </a:extLst>
          </p:cNvPr>
          <p:cNvSpPr/>
          <p:nvPr/>
        </p:nvSpPr>
        <p:spPr>
          <a:xfrm>
            <a:off x="15630526" y="5930256"/>
            <a:ext cx="1090042" cy="28591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400"/>
              </a:lnSpc>
            </a:pPr>
            <a:r>
              <a:rPr lang="en-US" sz="1770" b="1" dirty="0">
                <a:solidFill>
                  <a:srgbClr val="E53E3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</a:t>
            </a:r>
            <a:r>
              <a:rPr lang="en-US" sz="1770" b="1">
                <a:solidFill>
                  <a:srgbClr val="E53E3E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$ 42,00</a:t>
            </a:r>
            <a:endParaRPr lang="en-US" sz="1770" dirty="0"/>
          </a:p>
        </p:txBody>
      </p:sp>
      <p:sp>
        <p:nvSpPr>
          <p:cNvPr id="44" name="Text 24">
            <a:extLst>
              <a:ext uri="{FF2B5EF4-FFF2-40B4-BE49-F238E27FC236}">
                <a16:creationId xmlns:a16="http://schemas.microsoft.com/office/drawing/2014/main" id="{358E5C7A-1816-6899-9444-40D29719905C}"/>
              </a:ext>
            </a:extLst>
          </p:cNvPr>
          <p:cNvSpPr/>
          <p:nvPr/>
        </p:nvSpPr>
        <p:spPr>
          <a:xfrm>
            <a:off x="10229851" y="6798222"/>
            <a:ext cx="2027799" cy="38209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3200"/>
              </a:lnSpc>
            </a:pPr>
            <a:r>
              <a:rPr lang="en-US" sz="2386" b="1" dirty="0">
                <a:solidFill>
                  <a:srgbClr val="0A192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Preço Final</a:t>
            </a:r>
            <a:endParaRPr lang="en-US" sz="2386" dirty="0"/>
          </a:p>
        </p:txBody>
      </p:sp>
      <p:sp>
        <p:nvSpPr>
          <p:cNvPr id="45" name="Text 25">
            <a:extLst>
              <a:ext uri="{FF2B5EF4-FFF2-40B4-BE49-F238E27FC236}">
                <a16:creationId xmlns:a16="http://schemas.microsoft.com/office/drawing/2014/main" id="{16420AFF-48E0-D430-5EFA-3C727F993037}"/>
              </a:ext>
            </a:extLst>
          </p:cNvPr>
          <p:cNvSpPr/>
          <p:nvPr/>
        </p:nvSpPr>
        <p:spPr>
          <a:xfrm>
            <a:off x="14994733" y="6798222"/>
            <a:ext cx="1659109" cy="38209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3200"/>
              </a:lnSpc>
            </a:pPr>
            <a:r>
              <a:rPr lang="en-US" sz="2386" b="1" dirty="0">
                <a:solidFill>
                  <a:srgbClr val="D4AF37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R</a:t>
            </a:r>
            <a:r>
              <a:rPr lang="en-US" sz="2386" b="1">
                <a:solidFill>
                  <a:srgbClr val="D4AF37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$ 192,00</a:t>
            </a:r>
            <a:endParaRPr lang="en-US" sz="2386" dirty="0"/>
          </a:p>
        </p:txBody>
      </p:sp>
      <p:sp>
        <p:nvSpPr>
          <p:cNvPr id="46" name="Text 26">
            <a:extLst>
              <a:ext uri="{FF2B5EF4-FFF2-40B4-BE49-F238E27FC236}">
                <a16:creationId xmlns:a16="http://schemas.microsoft.com/office/drawing/2014/main" id="{6ACCFCAB-BCEA-ADA1-4E4F-82F4D11EB5CD}"/>
              </a:ext>
            </a:extLst>
          </p:cNvPr>
          <p:cNvSpPr/>
          <p:nvPr/>
        </p:nvSpPr>
        <p:spPr>
          <a:xfrm>
            <a:off x="10229850" y="8426996"/>
            <a:ext cx="4635884" cy="23609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800"/>
              </a:lnSpc>
            </a:pPr>
            <a:r>
              <a:rPr lang="en-US" sz="2000" i="1" dirty="0">
                <a:solidFill>
                  <a:srgbClr val="71809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*Alíquota de referência estimada </a:t>
            </a:r>
            <a:r>
              <a:rPr lang="en-US" sz="2000" i="1">
                <a:solidFill>
                  <a:srgbClr val="71809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em 28%.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656148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1" grpId="0" animBg="1"/>
      <p:bldP spid="32" grpId="0" animBg="1"/>
      <p:bldP spid="33" grpId="0" animBg="1"/>
      <p:bldP spid="35" grpId="0" animBg="1"/>
      <p:bldP spid="36" grpId="0" animBg="1"/>
      <p:bldP spid="37" grpId="0" animBg="1"/>
      <p:bldP spid="38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2E7206C1-A0E5-0E88-F5D7-D995F15A0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BDF08225-6BD0-39F6-B8C3-CAA965C51C4E}"/>
              </a:ext>
            </a:extLst>
          </p:cNvPr>
          <p:cNvSpPr/>
          <p:nvPr/>
        </p:nvSpPr>
        <p:spPr>
          <a:xfrm>
            <a:off x="1143000" y="857250"/>
            <a:ext cx="16002000" cy="1032272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FD218910-F797-A4E3-EC68-A2C96ECE112B}"/>
              </a:ext>
            </a:extLst>
          </p:cNvPr>
          <p:cNvSpPr/>
          <p:nvPr/>
        </p:nvSpPr>
        <p:spPr>
          <a:xfrm>
            <a:off x="6772966" y="201400"/>
            <a:ext cx="4742067" cy="67088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5600"/>
              </a:lnSpc>
            </a:pPr>
            <a:r>
              <a:rPr lang="en-US" sz="4242" b="1" spc="2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SPLIT PAYMENT</a:t>
            </a:r>
            <a:endParaRPr lang="en-US" sz="4242" dirty="0">
              <a:solidFill>
                <a:srgbClr val="002060"/>
              </a:solidFill>
            </a:endParaRPr>
          </a:p>
        </p:txBody>
      </p:sp>
      <p:graphicFrame>
        <p:nvGraphicFramePr>
          <p:cNvPr id="88" name="Table 2">
            <a:extLst>
              <a:ext uri="{FF2B5EF4-FFF2-40B4-BE49-F238E27FC236}">
                <a16:creationId xmlns:a16="http://schemas.microsoft.com/office/drawing/2014/main" id="{EA61348D-2D7A-1612-711B-309FD86B2B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5904627"/>
              </p:ext>
            </p:extLst>
          </p:nvPr>
        </p:nvGraphicFramePr>
        <p:xfrm>
          <a:off x="808522" y="1528139"/>
          <a:ext cx="7955280" cy="3817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90600">
                <a:tc gridSpan="2">
                  <a:txBody>
                    <a:bodyPr/>
                    <a:lstStyle/>
                    <a:p>
                      <a:r>
                        <a:rPr sz="2800"/>
                        <a:t>Venda para o varejista</a:t>
                      </a:r>
                    </a:p>
                  </a:txBody>
                  <a:tcPr marL="137160" marR="137160" marT="68580" marB="6858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sz="2800"/>
                        <a:t>Venda para o consumidor final</a:t>
                      </a:r>
                    </a:p>
                  </a:txBody>
                  <a:tcPr marL="137160" marR="137160" marT="68580" marB="6858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pPr>
                        <a:defRPr sz="1000">
                          <a:latin typeface="Arial"/>
                        </a:defRPr>
                      </a:pPr>
                      <a:r>
                        <a:rPr sz="1600"/>
                        <a:t>Valor da mercadoria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>
                        <a:defRPr sz="1000">
                          <a:latin typeface="Arial"/>
                        </a:defRPr>
                      </a:pPr>
                      <a:r>
                        <a:rPr sz="1600"/>
                        <a:t>R$ 10.000,00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>
                        <a:defRPr sz="1000">
                          <a:latin typeface="Arial"/>
                        </a:defRPr>
                      </a:pPr>
                      <a:r>
                        <a:rPr sz="1600"/>
                        <a:t>Valor da mercadoria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>
                        <a:defRPr sz="1000">
                          <a:latin typeface="Arial"/>
                        </a:defRPr>
                      </a:pPr>
                      <a:r>
                        <a:rPr sz="1600"/>
                        <a:t>R$ 15.000,00</a:t>
                      </a: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pPr>
                        <a:defRPr sz="1000">
                          <a:latin typeface="Arial"/>
                        </a:defRPr>
                      </a:pPr>
                      <a:r>
                        <a:rPr sz="1600"/>
                        <a:t>IBS / CBS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>
                        <a:defRPr sz="1000">
                          <a:latin typeface="Arial"/>
                        </a:defRPr>
                      </a:pPr>
                      <a:r>
                        <a:rPr sz="1600"/>
                        <a:t>R$ 2.650,00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>
                        <a:defRPr sz="1000">
                          <a:latin typeface="Arial"/>
                        </a:defRPr>
                      </a:pPr>
                      <a:r>
                        <a:rPr sz="1600"/>
                        <a:t>IBS / CBS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>
                        <a:defRPr sz="1000">
                          <a:latin typeface="Arial"/>
                        </a:defRPr>
                      </a:pPr>
                      <a:r>
                        <a:rPr sz="1600"/>
                        <a:t>R$ 3.975,00</a:t>
                      </a: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>
                        <a:defRPr sz="1000">
                          <a:latin typeface="Arial"/>
                        </a:defRPr>
                      </a:pPr>
                      <a:r>
                        <a:rPr sz="1600"/>
                        <a:t>Data da transação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>
                        <a:defRPr sz="1000">
                          <a:latin typeface="Arial"/>
                        </a:defRPr>
                      </a:pPr>
                      <a:r>
                        <a:rPr sz="1600"/>
                        <a:t>05/01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>
                        <a:defRPr sz="1000">
                          <a:latin typeface="Arial"/>
                        </a:defRPr>
                      </a:pPr>
                      <a:r>
                        <a:rPr sz="1600"/>
                        <a:t>Data da transação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>
                        <a:defRPr sz="1000">
                          <a:latin typeface="Arial"/>
                        </a:defRPr>
                      </a:pPr>
                      <a:r>
                        <a:rPr sz="1600"/>
                        <a:t>05/02</a:t>
                      </a: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>
                        <a:defRPr sz="1000">
                          <a:latin typeface="Arial"/>
                        </a:defRPr>
                      </a:pPr>
                      <a:r>
                        <a:rPr sz="1600"/>
                        <a:t>Prazo para pagamento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>
                        <a:defRPr sz="1000">
                          <a:latin typeface="Arial"/>
                        </a:defRPr>
                      </a:pPr>
                      <a:r>
                        <a:rPr sz="1600"/>
                        <a:t>90 dias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>
                        <a:defRPr sz="1000">
                          <a:latin typeface="Arial"/>
                        </a:defRPr>
                      </a:pPr>
                      <a:r>
                        <a:rPr sz="1600"/>
                        <a:t>Prazo para pagamento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>
                        <a:defRPr sz="1000">
                          <a:latin typeface="Arial"/>
                        </a:defRPr>
                      </a:pPr>
                      <a:r>
                        <a:rPr sz="1600"/>
                        <a:t>90 dias</a:t>
                      </a: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>
                        <a:defRPr sz="1000">
                          <a:latin typeface="Arial"/>
                        </a:defRPr>
                      </a:pPr>
                      <a:r>
                        <a:rPr sz="1600"/>
                        <a:t>Vencimento do IBS / CBS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>
                        <a:defRPr sz="1000">
                          <a:latin typeface="Arial"/>
                        </a:defRPr>
                      </a:pPr>
                      <a:r>
                        <a:rPr sz="1600"/>
                        <a:t>15/02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>
                        <a:defRPr sz="1000">
                          <a:latin typeface="Arial"/>
                        </a:defRPr>
                      </a:pPr>
                      <a:r>
                        <a:rPr sz="1600"/>
                        <a:t>Vencimento do IBS / CBS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>
                        <a:defRPr sz="1000">
                          <a:latin typeface="Arial"/>
                        </a:defRPr>
                      </a:pPr>
                      <a:r>
                        <a:rPr sz="1600"/>
                        <a:t>15/03</a:t>
                      </a: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0" name="Rectangle 3">
            <a:extLst>
              <a:ext uri="{FF2B5EF4-FFF2-40B4-BE49-F238E27FC236}">
                <a16:creationId xmlns:a16="http://schemas.microsoft.com/office/drawing/2014/main" id="{A15444AB-3651-F224-1A00-F6341E93FF5A}"/>
              </a:ext>
            </a:extLst>
          </p:cNvPr>
          <p:cNvSpPr/>
          <p:nvPr/>
        </p:nvSpPr>
        <p:spPr>
          <a:xfrm>
            <a:off x="808522" y="1116659"/>
            <a:ext cx="7955280" cy="411480"/>
          </a:xfrm>
          <a:prstGeom prst="rect">
            <a:avLst/>
          </a:prstGeom>
          <a:solidFill>
            <a:srgbClr val="28466E"/>
          </a:solidFill>
          <a:ln>
            <a:solidFill>
              <a:srgbClr val="284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sz="1800"/>
              <a:t>Premissas</a:t>
            </a:r>
          </a:p>
        </p:txBody>
      </p:sp>
      <p:sp>
        <p:nvSpPr>
          <p:cNvPr id="92" name="Rectangle 4">
            <a:extLst>
              <a:ext uri="{FF2B5EF4-FFF2-40B4-BE49-F238E27FC236}">
                <a16:creationId xmlns:a16="http://schemas.microsoft.com/office/drawing/2014/main" id="{01525DB3-85C6-E05A-FF95-DA0425473C96}"/>
              </a:ext>
            </a:extLst>
          </p:cNvPr>
          <p:cNvSpPr/>
          <p:nvPr/>
        </p:nvSpPr>
        <p:spPr>
          <a:xfrm>
            <a:off x="9312442" y="1116659"/>
            <a:ext cx="7543800" cy="411480"/>
          </a:xfrm>
          <a:prstGeom prst="rect">
            <a:avLst/>
          </a:prstGeom>
          <a:solidFill>
            <a:srgbClr val="DCE1E6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0F254B"/>
                </a:solidFill>
              </a:defRPr>
            </a:pPr>
            <a:r>
              <a:rPr sz="1800"/>
              <a:t>Fluxo da operação</a:t>
            </a:r>
          </a:p>
        </p:txBody>
      </p:sp>
      <p:sp>
        <p:nvSpPr>
          <p:cNvPr id="94" name="TextBox 5">
            <a:extLst>
              <a:ext uri="{FF2B5EF4-FFF2-40B4-BE49-F238E27FC236}">
                <a16:creationId xmlns:a16="http://schemas.microsoft.com/office/drawing/2014/main" id="{8E947983-BF08-74FD-F1CA-55AD33FBFA03}"/>
              </a:ext>
            </a:extLst>
          </p:cNvPr>
          <p:cNvSpPr txBox="1"/>
          <p:nvPr/>
        </p:nvSpPr>
        <p:spPr>
          <a:xfrm>
            <a:off x="8783056" y="1939620"/>
            <a:ext cx="783255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>
                <a:solidFill>
                  <a:srgbClr val="0F254B"/>
                </a:solidFill>
              </a:defRPr>
            </a:pPr>
            <a:r>
              <a:rPr sz="2100"/>
              <a:t>🏭  Indústria       ────────&gt;       🏬  Varejo       </a:t>
            </a:r>
            <a:r>
              <a:rPr lang="pt-BR" sz="2100"/>
              <a:t>    </a:t>
            </a:r>
            <a:r>
              <a:rPr sz="2100"/>
              <a:t>───────&gt;       👤</a:t>
            </a:r>
          </a:p>
        </p:txBody>
      </p:sp>
      <p:sp>
        <p:nvSpPr>
          <p:cNvPr id="96" name="Rectangle 6">
            <a:extLst>
              <a:ext uri="{FF2B5EF4-FFF2-40B4-BE49-F238E27FC236}">
                <a16:creationId xmlns:a16="http://schemas.microsoft.com/office/drawing/2014/main" id="{D5DCBDBA-DE65-E7F3-BB8F-2155FF13DEB8}"/>
              </a:ext>
            </a:extLst>
          </p:cNvPr>
          <p:cNvSpPr/>
          <p:nvPr/>
        </p:nvSpPr>
        <p:spPr>
          <a:xfrm>
            <a:off x="856706" y="8730571"/>
            <a:ext cx="16047720" cy="54864"/>
          </a:xfrm>
          <a:prstGeom prst="rect">
            <a:avLst/>
          </a:prstGeom>
          <a:solidFill>
            <a:srgbClr val="0F254B"/>
          </a:solidFill>
          <a:ln>
            <a:solidFill>
              <a:srgbClr val="0F25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98" name="Oval 7">
            <a:extLst>
              <a:ext uri="{FF2B5EF4-FFF2-40B4-BE49-F238E27FC236}">
                <a16:creationId xmlns:a16="http://schemas.microsoft.com/office/drawing/2014/main" id="{868889A4-E4CD-8CD1-3A09-4A754C5DC09A}"/>
              </a:ext>
            </a:extLst>
          </p:cNvPr>
          <p:cNvSpPr/>
          <p:nvPr/>
        </p:nvSpPr>
        <p:spPr>
          <a:xfrm>
            <a:off x="1295618" y="8689423"/>
            <a:ext cx="219456" cy="219456"/>
          </a:xfrm>
          <a:prstGeom prst="ellipse">
            <a:avLst/>
          </a:prstGeom>
          <a:solidFill>
            <a:srgbClr val="0096D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00" name="Rectangle 8">
            <a:extLst>
              <a:ext uri="{FF2B5EF4-FFF2-40B4-BE49-F238E27FC236}">
                <a16:creationId xmlns:a16="http://schemas.microsoft.com/office/drawing/2014/main" id="{C0AC2219-EDF6-F07A-5AAC-8BBFB0CDF54A}"/>
              </a:ext>
            </a:extLst>
          </p:cNvPr>
          <p:cNvSpPr/>
          <p:nvPr/>
        </p:nvSpPr>
        <p:spPr>
          <a:xfrm>
            <a:off x="1377914" y="7633291"/>
            <a:ext cx="54864" cy="1056132"/>
          </a:xfrm>
          <a:prstGeom prst="rect">
            <a:avLst/>
          </a:prstGeom>
          <a:solidFill>
            <a:srgbClr val="0096D6"/>
          </a:solidFill>
          <a:ln>
            <a:solidFill>
              <a:srgbClr val="0096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02" name="TextBox 9">
            <a:extLst>
              <a:ext uri="{FF2B5EF4-FFF2-40B4-BE49-F238E27FC236}">
                <a16:creationId xmlns:a16="http://schemas.microsoft.com/office/drawing/2014/main" id="{1DEBF840-85A1-1111-EB08-2A2DE87C6E37}"/>
              </a:ext>
            </a:extLst>
          </p:cNvPr>
          <p:cNvSpPr txBox="1"/>
          <p:nvPr/>
        </p:nvSpPr>
        <p:spPr>
          <a:xfrm>
            <a:off x="639304" y="6124185"/>
            <a:ext cx="2468880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0096D6"/>
                </a:solidFill>
              </a:defRPr>
            </a:pPr>
            <a:r>
              <a:rPr sz="2100"/>
              <a:t>05/01</a:t>
            </a:r>
          </a:p>
          <a:p>
            <a:pPr>
              <a:defRPr sz="900">
                <a:solidFill>
                  <a:srgbClr val="0F254B"/>
                </a:solidFill>
              </a:defRPr>
            </a:pPr>
            <a:r>
              <a:rPr sz="1800" b="1">
                <a:solidFill>
                  <a:srgbClr val="002060"/>
                </a:solidFill>
              </a:rPr>
              <a:t>Venda para o varejo.</a:t>
            </a:r>
            <a:br>
              <a:rPr sz="1800" b="1">
                <a:solidFill>
                  <a:srgbClr val="002060"/>
                </a:solidFill>
              </a:rPr>
            </a:br>
            <a:r>
              <a:rPr sz="1800" b="1">
                <a:solidFill>
                  <a:srgbClr val="002060"/>
                </a:solidFill>
              </a:rPr>
              <a:t>Débito de IBS e CBS.</a:t>
            </a:r>
          </a:p>
        </p:txBody>
      </p:sp>
      <p:sp>
        <p:nvSpPr>
          <p:cNvPr id="104" name="TextBox 10">
            <a:extLst>
              <a:ext uri="{FF2B5EF4-FFF2-40B4-BE49-F238E27FC236}">
                <a16:creationId xmlns:a16="http://schemas.microsoft.com/office/drawing/2014/main" id="{BE52A485-E635-9F69-5A21-33744E7750F8}"/>
              </a:ext>
            </a:extLst>
          </p:cNvPr>
          <p:cNvSpPr txBox="1"/>
          <p:nvPr/>
        </p:nvSpPr>
        <p:spPr>
          <a:xfrm>
            <a:off x="937113" y="8867734"/>
            <a:ext cx="936474" cy="34624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646464"/>
                </a:solidFill>
              </a:defRPr>
            </a:pPr>
            <a:r>
              <a:rPr sz="1650"/>
              <a:t>Janeiro</a:t>
            </a:r>
          </a:p>
        </p:txBody>
      </p:sp>
      <p:sp>
        <p:nvSpPr>
          <p:cNvPr id="106" name="Oval 11">
            <a:extLst>
              <a:ext uri="{FF2B5EF4-FFF2-40B4-BE49-F238E27FC236}">
                <a16:creationId xmlns:a16="http://schemas.microsoft.com/office/drawing/2014/main" id="{9C3E9144-588E-F02B-D397-6FDFEC594789}"/>
              </a:ext>
            </a:extLst>
          </p:cNvPr>
          <p:cNvSpPr/>
          <p:nvPr/>
        </p:nvSpPr>
        <p:spPr>
          <a:xfrm>
            <a:off x="3764498" y="8689423"/>
            <a:ext cx="219456" cy="219456"/>
          </a:xfrm>
          <a:prstGeom prst="ellipse">
            <a:avLst/>
          </a:prstGeom>
          <a:solidFill>
            <a:srgbClr val="0096D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08" name="Rectangle 12">
            <a:extLst>
              <a:ext uri="{FF2B5EF4-FFF2-40B4-BE49-F238E27FC236}">
                <a16:creationId xmlns:a16="http://schemas.microsoft.com/office/drawing/2014/main" id="{09784FB2-529F-7361-F5DF-15C2D66FFE2C}"/>
              </a:ext>
            </a:extLst>
          </p:cNvPr>
          <p:cNvSpPr/>
          <p:nvPr/>
        </p:nvSpPr>
        <p:spPr>
          <a:xfrm>
            <a:off x="3846794" y="7633291"/>
            <a:ext cx="54864" cy="1056132"/>
          </a:xfrm>
          <a:prstGeom prst="rect">
            <a:avLst/>
          </a:prstGeom>
          <a:solidFill>
            <a:srgbClr val="0096D6"/>
          </a:solidFill>
          <a:ln>
            <a:solidFill>
              <a:srgbClr val="0096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10" name="TextBox 13">
            <a:extLst>
              <a:ext uri="{FF2B5EF4-FFF2-40B4-BE49-F238E27FC236}">
                <a16:creationId xmlns:a16="http://schemas.microsoft.com/office/drawing/2014/main" id="{26E9480C-2C79-6709-6C9F-FE39E18496A9}"/>
              </a:ext>
            </a:extLst>
          </p:cNvPr>
          <p:cNvSpPr txBox="1"/>
          <p:nvPr/>
        </p:nvSpPr>
        <p:spPr>
          <a:xfrm>
            <a:off x="3108184" y="6124186"/>
            <a:ext cx="2468880" cy="15234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0096D6"/>
                </a:solidFill>
              </a:defRPr>
            </a:pPr>
            <a:r>
              <a:rPr sz="2100"/>
              <a:t>05/02</a:t>
            </a:r>
          </a:p>
          <a:p>
            <a:pPr>
              <a:defRPr sz="900">
                <a:solidFill>
                  <a:srgbClr val="0F254B"/>
                </a:solidFill>
              </a:defRPr>
            </a:pPr>
            <a:r>
              <a:rPr sz="1800" b="1"/>
              <a:t>Venda para o consumidor final.</a:t>
            </a:r>
            <a:br>
              <a:rPr sz="1800" b="1"/>
            </a:br>
            <a:r>
              <a:rPr sz="1800" b="1"/>
              <a:t>Débitos de IBS e CBS.</a:t>
            </a:r>
          </a:p>
        </p:txBody>
      </p:sp>
      <p:sp>
        <p:nvSpPr>
          <p:cNvPr id="112" name="TextBox 14">
            <a:extLst>
              <a:ext uri="{FF2B5EF4-FFF2-40B4-BE49-F238E27FC236}">
                <a16:creationId xmlns:a16="http://schemas.microsoft.com/office/drawing/2014/main" id="{1851EA69-B40A-74BC-E206-C492B2FDC8BE}"/>
              </a:ext>
            </a:extLst>
          </p:cNvPr>
          <p:cNvSpPr txBox="1"/>
          <p:nvPr/>
        </p:nvSpPr>
        <p:spPr>
          <a:xfrm>
            <a:off x="3306605" y="8867734"/>
            <a:ext cx="1135246" cy="34624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646464"/>
                </a:solidFill>
              </a:defRPr>
            </a:pPr>
            <a:r>
              <a:rPr sz="1650"/>
              <a:t>Fevereiro</a:t>
            </a:r>
          </a:p>
        </p:txBody>
      </p:sp>
      <p:sp>
        <p:nvSpPr>
          <p:cNvPr id="114" name="Oval 15">
            <a:extLst>
              <a:ext uri="{FF2B5EF4-FFF2-40B4-BE49-F238E27FC236}">
                <a16:creationId xmlns:a16="http://schemas.microsoft.com/office/drawing/2014/main" id="{1B3C9AA9-371F-5145-297B-C1124FC988A6}"/>
              </a:ext>
            </a:extLst>
          </p:cNvPr>
          <p:cNvSpPr/>
          <p:nvPr/>
        </p:nvSpPr>
        <p:spPr>
          <a:xfrm>
            <a:off x="6233378" y="8689423"/>
            <a:ext cx="219456" cy="219456"/>
          </a:xfrm>
          <a:prstGeom prst="ellipse">
            <a:avLst/>
          </a:prstGeom>
          <a:solidFill>
            <a:srgbClr val="0096D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16" name="Rectangle 16">
            <a:extLst>
              <a:ext uri="{FF2B5EF4-FFF2-40B4-BE49-F238E27FC236}">
                <a16:creationId xmlns:a16="http://schemas.microsoft.com/office/drawing/2014/main" id="{8D8CE5E8-264F-220C-C29C-4EF46972899F}"/>
              </a:ext>
            </a:extLst>
          </p:cNvPr>
          <p:cNvSpPr/>
          <p:nvPr/>
        </p:nvSpPr>
        <p:spPr>
          <a:xfrm>
            <a:off x="6315674" y="7633291"/>
            <a:ext cx="54864" cy="1056132"/>
          </a:xfrm>
          <a:prstGeom prst="rect">
            <a:avLst/>
          </a:prstGeom>
          <a:solidFill>
            <a:srgbClr val="0096D6"/>
          </a:solidFill>
          <a:ln>
            <a:solidFill>
              <a:srgbClr val="0096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18" name="TextBox 17">
            <a:extLst>
              <a:ext uri="{FF2B5EF4-FFF2-40B4-BE49-F238E27FC236}">
                <a16:creationId xmlns:a16="http://schemas.microsoft.com/office/drawing/2014/main" id="{5AA8EE9B-ED17-DBCD-53D1-C6A8BEF2550A}"/>
              </a:ext>
            </a:extLst>
          </p:cNvPr>
          <p:cNvSpPr txBox="1"/>
          <p:nvPr/>
        </p:nvSpPr>
        <p:spPr>
          <a:xfrm>
            <a:off x="5577064" y="6124188"/>
            <a:ext cx="2468880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0096D6"/>
                </a:solidFill>
              </a:defRPr>
            </a:pPr>
            <a:r>
              <a:rPr sz="2100"/>
              <a:t>15/02</a:t>
            </a:r>
          </a:p>
          <a:p>
            <a:pPr>
              <a:defRPr sz="900">
                <a:solidFill>
                  <a:srgbClr val="0F254B"/>
                </a:solidFill>
              </a:defRPr>
            </a:pPr>
            <a:r>
              <a:rPr sz="1800" b="1"/>
              <a:t>Indústria deve pagar o IBS e a CBS.</a:t>
            </a:r>
          </a:p>
        </p:txBody>
      </p:sp>
      <p:sp>
        <p:nvSpPr>
          <p:cNvPr id="120" name="Oval 18">
            <a:extLst>
              <a:ext uri="{FF2B5EF4-FFF2-40B4-BE49-F238E27FC236}">
                <a16:creationId xmlns:a16="http://schemas.microsoft.com/office/drawing/2014/main" id="{4C39EC92-E235-152B-D40F-D9A1B098C33F}"/>
              </a:ext>
            </a:extLst>
          </p:cNvPr>
          <p:cNvSpPr/>
          <p:nvPr/>
        </p:nvSpPr>
        <p:spPr>
          <a:xfrm>
            <a:off x="8565098" y="8689423"/>
            <a:ext cx="219456" cy="219456"/>
          </a:xfrm>
          <a:prstGeom prst="ellipse">
            <a:avLst/>
          </a:prstGeom>
          <a:solidFill>
            <a:srgbClr val="0F254B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22" name="TextBox 19">
            <a:extLst>
              <a:ext uri="{FF2B5EF4-FFF2-40B4-BE49-F238E27FC236}">
                <a16:creationId xmlns:a16="http://schemas.microsoft.com/office/drawing/2014/main" id="{9CE8E4A6-6EF2-BCB2-CE8C-6A925DC8887D}"/>
              </a:ext>
            </a:extLst>
          </p:cNvPr>
          <p:cNvSpPr txBox="1"/>
          <p:nvPr/>
        </p:nvSpPr>
        <p:spPr>
          <a:xfrm>
            <a:off x="7908784" y="6124185"/>
            <a:ext cx="2468880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0096D6"/>
                </a:solidFill>
              </a:defRPr>
            </a:pPr>
            <a:r>
              <a:rPr sz="2100"/>
              <a:t>16/02</a:t>
            </a:r>
          </a:p>
          <a:p>
            <a:pPr>
              <a:defRPr sz="900">
                <a:solidFill>
                  <a:srgbClr val="0F254B"/>
                </a:solidFill>
              </a:defRPr>
            </a:pPr>
            <a:r>
              <a:rPr sz="1800" b="1"/>
              <a:t>Feito o pagamento, o varejista pode se apropriar do crédito.</a:t>
            </a:r>
          </a:p>
        </p:txBody>
      </p:sp>
      <p:sp>
        <p:nvSpPr>
          <p:cNvPr id="124" name="Oval 20">
            <a:extLst>
              <a:ext uri="{FF2B5EF4-FFF2-40B4-BE49-F238E27FC236}">
                <a16:creationId xmlns:a16="http://schemas.microsoft.com/office/drawing/2014/main" id="{8722704B-B960-A73E-C00D-254730A82D74}"/>
              </a:ext>
            </a:extLst>
          </p:cNvPr>
          <p:cNvSpPr/>
          <p:nvPr/>
        </p:nvSpPr>
        <p:spPr>
          <a:xfrm>
            <a:off x="11308298" y="8689423"/>
            <a:ext cx="219456" cy="219456"/>
          </a:xfrm>
          <a:prstGeom prst="ellipse">
            <a:avLst/>
          </a:prstGeom>
          <a:solidFill>
            <a:srgbClr val="0096D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26" name="Rectangle 21">
            <a:extLst>
              <a:ext uri="{FF2B5EF4-FFF2-40B4-BE49-F238E27FC236}">
                <a16:creationId xmlns:a16="http://schemas.microsoft.com/office/drawing/2014/main" id="{81CC4BC5-715D-89F7-3395-927F4B8FFC93}"/>
              </a:ext>
            </a:extLst>
          </p:cNvPr>
          <p:cNvSpPr/>
          <p:nvPr/>
        </p:nvSpPr>
        <p:spPr>
          <a:xfrm>
            <a:off x="11390594" y="7633291"/>
            <a:ext cx="54864" cy="1056132"/>
          </a:xfrm>
          <a:prstGeom prst="rect">
            <a:avLst/>
          </a:prstGeom>
          <a:solidFill>
            <a:srgbClr val="0096D6"/>
          </a:solidFill>
          <a:ln>
            <a:solidFill>
              <a:srgbClr val="0096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28" name="TextBox 22">
            <a:extLst>
              <a:ext uri="{FF2B5EF4-FFF2-40B4-BE49-F238E27FC236}">
                <a16:creationId xmlns:a16="http://schemas.microsoft.com/office/drawing/2014/main" id="{E1C7E9FB-1AF1-6CF9-3E7F-CAED20549309}"/>
              </a:ext>
            </a:extLst>
          </p:cNvPr>
          <p:cNvSpPr txBox="1"/>
          <p:nvPr/>
        </p:nvSpPr>
        <p:spPr>
          <a:xfrm>
            <a:off x="10514824" y="4376019"/>
            <a:ext cx="3099816" cy="29084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0096D6"/>
                </a:solidFill>
              </a:defRPr>
            </a:pPr>
            <a:r>
              <a:rPr sz="2100"/>
              <a:t>15/03</a:t>
            </a:r>
          </a:p>
          <a:p>
            <a:pPr>
              <a:defRPr sz="900">
                <a:solidFill>
                  <a:srgbClr val="0F254B"/>
                </a:solidFill>
              </a:defRPr>
            </a:pPr>
            <a:r>
              <a:rPr sz="1800" b="1"/>
              <a:t>Varejista faz o pagamento do tributos devido, por meio de compensação de créditos e débitos.</a:t>
            </a:r>
            <a:br>
              <a:rPr sz="1800" b="1"/>
            </a:br>
            <a:br>
              <a:rPr sz="1800" b="1"/>
            </a:br>
            <a:r>
              <a:rPr sz="1800" b="1"/>
              <a:t>Débito: 3.975,00</a:t>
            </a:r>
            <a:br>
              <a:rPr sz="1800" b="1"/>
            </a:br>
            <a:r>
              <a:rPr sz="1800" b="1"/>
              <a:t>Crédito: 2.650,00</a:t>
            </a:r>
            <a:br>
              <a:rPr sz="1800" b="1"/>
            </a:br>
            <a:r>
              <a:rPr sz="1800" b="1"/>
              <a:t>─────────────</a:t>
            </a:r>
            <a:br>
              <a:rPr sz="1800" b="1"/>
            </a:br>
            <a:r>
              <a:rPr sz="1800" b="1"/>
              <a:t>IBS/CBS: 1.325,00</a:t>
            </a:r>
          </a:p>
        </p:txBody>
      </p:sp>
      <p:sp>
        <p:nvSpPr>
          <p:cNvPr id="130" name="TextBox 23">
            <a:extLst>
              <a:ext uri="{FF2B5EF4-FFF2-40B4-BE49-F238E27FC236}">
                <a16:creationId xmlns:a16="http://schemas.microsoft.com/office/drawing/2014/main" id="{8FD67534-B311-8CFD-C42D-BA667FA5C658}"/>
              </a:ext>
            </a:extLst>
          </p:cNvPr>
          <p:cNvSpPr txBox="1"/>
          <p:nvPr/>
        </p:nvSpPr>
        <p:spPr>
          <a:xfrm>
            <a:off x="11014712" y="8867734"/>
            <a:ext cx="806631" cy="34624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646464"/>
                </a:solidFill>
              </a:defRPr>
            </a:pPr>
            <a:r>
              <a:rPr sz="1650"/>
              <a:t>Março</a:t>
            </a:r>
          </a:p>
        </p:txBody>
      </p:sp>
      <p:sp>
        <p:nvSpPr>
          <p:cNvPr id="132" name="Oval 24">
            <a:extLst>
              <a:ext uri="{FF2B5EF4-FFF2-40B4-BE49-F238E27FC236}">
                <a16:creationId xmlns:a16="http://schemas.microsoft.com/office/drawing/2014/main" id="{001A11B2-86B9-2412-A82D-CACA9006BF3F}"/>
              </a:ext>
            </a:extLst>
          </p:cNvPr>
          <p:cNvSpPr/>
          <p:nvPr/>
        </p:nvSpPr>
        <p:spPr>
          <a:xfrm>
            <a:off x="14462978" y="8689423"/>
            <a:ext cx="219456" cy="219456"/>
          </a:xfrm>
          <a:prstGeom prst="ellipse">
            <a:avLst/>
          </a:prstGeom>
          <a:solidFill>
            <a:srgbClr val="0096D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34" name="Rectangle 25">
            <a:extLst>
              <a:ext uri="{FF2B5EF4-FFF2-40B4-BE49-F238E27FC236}">
                <a16:creationId xmlns:a16="http://schemas.microsoft.com/office/drawing/2014/main" id="{A3D939EE-203C-BEC6-7C18-0DAB77194F97}"/>
              </a:ext>
            </a:extLst>
          </p:cNvPr>
          <p:cNvSpPr/>
          <p:nvPr/>
        </p:nvSpPr>
        <p:spPr>
          <a:xfrm>
            <a:off x="14545274" y="7633291"/>
            <a:ext cx="54864" cy="1056132"/>
          </a:xfrm>
          <a:prstGeom prst="rect">
            <a:avLst/>
          </a:prstGeom>
          <a:solidFill>
            <a:srgbClr val="0096D6"/>
          </a:solidFill>
          <a:ln>
            <a:solidFill>
              <a:srgbClr val="0096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36" name="TextBox 26">
            <a:extLst>
              <a:ext uri="{FF2B5EF4-FFF2-40B4-BE49-F238E27FC236}">
                <a16:creationId xmlns:a16="http://schemas.microsoft.com/office/drawing/2014/main" id="{299185B2-4B12-6497-ED86-940D512892DE}"/>
              </a:ext>
            </a:extLst>
          </p:cNvPr>
          <p:cNvSpPr txBox="1"/>
          <p:nvPr/>
        </p:nvSpPr>
        <p:spPr>
          <a:xfrm>
            <a:off x="13806664" y="5428058"/>
            <a:ext cx="2468880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0096D6"/>
                </a:solidFill>
              </a:defRPr>
            </a:pPr>
            <a:r>
              <a:rPr sz="2100"/>
              <a:t>05/04</a:t>
            </a:r>
          </a:p>
          <a:p>
            <a:pPr>
              <a:defRPr sz="900">
                <a:solidFill>
                  <a:srgbClr val="0F254B"/>
                </a:solidFill>
              </a:defRPr>
            </a:pPr>
            <a:r>
              <a:rPr sz="1800" b="1"/>
              <a:t>Ocorre a liquidação financeira da transação.</a:t>
            </a:r>
          </a:p>
        </p:txBody>
      </p:sp>
      <p:sp>
        <p:nvSpPr>
          <p:cNvPr id="138" name="TextBox 27">
            <a:extLst>
              <a:ext uri="{FF2B5EF4-FFF2-40B4-BE49-F238E27FC236}">
                <a16:creationId xmlns:a16="http://schemas.microsoft.com/office/drawing/2014/main" id="{94230701-0739-522D-6328-64736840053A}"/>
              </a:ext>
            </a:extLst>
          </p:cNvPr>
          <p:cNvSpPr txBox="1"/>
          <p:nvPr/>
        </p:nvSpPr>
        <p:spPr>
          <a:xfrm>
            <a:off x="14239121" y="8867734"/>
            <a:ext cx="667170" cy="34624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646464"/>
                </a:solidFill>
              </a:defRPr>
            </a:pPr>
            <a:r>
              <a:rPr sz="1650"/>
              <a:t>Abril</a:t>
            </a:r>
          </a:p>
        </p:txBody>
      </p:sp>
      <p:sp>
        <p:nvSpPr>
          <p:cNvPr id="140" name="CaixaDeTexto 139">
            <a:extLst>
              <a:ext uri="{FF2B5EF4-FFF2-40B4-BE49-F238E27FC236}">
                <a16:creationId xmlns:a16="http://schemas.microsoft.com/office/drawing/2014/main" id="{07F81FB3-B4D3-BAC8-9412-BC847A227984}"/>
              </a:ext>
            </a:extLst>
          </p:cNvPr>
          <p:cNvSpPr txBox="1"/>
          <p:nvPr/>
        </p:nvSpPr>
        <p:spPr>
          <a:xfrm>
            <a:off x="13868498" y="2279128"/>
            <a:ext cx="298774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100" b="1">
                <a:solidFill>
                  <a:srgbClr val="002060"/>
                </a:solidFill>
              </a:rPr>
              <a:t>Consumidor final</a:t>
            </a:r>
            <a:endParaRPr lang="pt-BR" sz="2800" b="1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4982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74AC4A64-E5E0-B43C-456F-DC1B4CA84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2">
            <a:extLst>
              <a:ext uri="{FF2B5EF4-FFF2-40B4-BE49-F238E27FC236}">
                <a16:creationId xmlns:a16="http://schemas.microsoft.com/office/drawing/2014/main" id="{D355D71F-76A2-C39C-BB25-A3E1CE428CAB}"/>
              </a:ext>
            </a:extLst>
          </p:cNvPr>
          <p:cNvSpPr/>
          <p:nvPr/>
        </p:nvSpPr>
        <p:spPr>
          <a:xfrm>
            <a:off x="6772966" y="201400"/>
            <a:ext cx="4742067" cy="67088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5600"/>
              </a:lnSpc>
            </a:pPr>
            <a:r>
              <a:rPr lang="en-US" sz="4242" b="1" spc="2">
                <a:solidFill>
                  <a:srgbClr val="00206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SPLIT PAYMENT</a:t>
            </a:r>
            <a:endParaRPr lang="en-US" sz="4242" dirty="0">
              <a:solidFill>
                <a:srgbClr val="002060"/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2B9710C-8651-245A-D4C7-7F7CA16501DB}"/>
              </a:ext>
            </a:extLst>
          </p:cNvPr>
          <p:cNvSpPr/>
          <p:nvPr/>
        </p:nvSpPr>
        <p:spPr>
          <a:xfrm>
            <a:off x="1097280" y="914400"/>
            <a:ext cx="7955280" cy="411480"/>
          </a:xfrm>
          <a:prstGeom prst="rect">
            <a:avLst/>
          </a:prstGeom>
          <a:solidFill>
            <a:srgbClr val="28466E"/>
          </a:solidFill>
          <a:ln>
            <a:solidFill>
              <a:srgbClr val="284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sz="1800"/>
              <a:t>Premissas</a:t>
            </a:r>
          </a:p>
        </p:txBody>
      </p:sp>
      <p:graphicFrame>
        <p:nvGraphicFramePr>
          <p:cNvPr id="7" name="Table 3">
            <a:extLst>
              <a:ext uri="{FF2B5EF4-FFF2-40B4-BE49-F238E27FC236}">
                <a16:creationId xmlns:a16="http://schemas.microsoft.com/office/drawing/2014/main" id="{C26DDC19-FB7A-71BA-2525-B946E1903F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5781754"/>
              </p:ext>
            </p:extLst>
          </p:nvPr>
        </p:nvGraphicFramePr>
        <p:xfrm>
          <a:off x="1097280" y="1325880"/>
          <a:ext cx="7955280" cy="3817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90600">
                <a:tc gridSpan="2">
                  <a:txBody>
                    <a:bodyPr/>
                    <a:lstStyle/>
                    <a:p>
                      <a:r>
                        <a:rPr sz="2800"/>
                        <a:t>Venda para o varejista</a:t>
                      </a:r>
                    </a:p>
                  </a:txBody>
                  <a:tcPr marL="137160" marR="137160" marT="68580" marB="6858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sz="2800"/>
                        <a:t>Venda para o consumidor final</a:t>
                      </a:r>
                    </a:p>
                  </a:txBody>
                  <a:tcPr marL="137160" marR="137160" marT="68580" marB="6858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pPr>
                        <a:defRPr sz="1000">
                          <a:latin typeface="Arial"/>
                        </a:defRPr>
                      </a:pPr>
                      <a:r>
                        <a:rPr sz="1600"/>
                        <a:t>Valor da mercadoria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>
                        <a:defRPr sz="1000">
                          <a:latin typeface="Arial"/>
                        </a:defRPr>
                      </a:pPr>
                      <a:r>
                        <a:rPr sz="1600"/>
                        <a:t>R$ 10.000,00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>
                        <a:defRPr sz="1000">
                          <a:latin typeface="Arial"/>
                        </a:defRPr>
                      </a:pPr>
                      <a:r>
                        <a:rPr sz="1600"/>
                        <a:t>Valor da mercadoria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>
                        <a:defRPr sz="1000">
                          <a:latin typeface="Arial"/>
                        </a:defRPr>
                      </a:pPr>
                      <a:r>
                        <a:rPr sz="1600"/>
                        <a:t>R$ 15.000,00</a:t>
                      </a: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pPr>
                        <a:defRPr sz="1000">
                          <a:latin typeface="Arial"/>
                        </a:defRPr>
                      </a:pPr>
                      <a:r>
                        <a:rPr sz="1600"/>
                        <a:t>IBS / CBS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>
                        <a:defRPr sz="1000">
                          <a:latin typeface="Arial"/>
                        </a:defRPr>
                      </a:pPr>
                      <a:r>
                        <a:rPr sz="1600"/>
                        <a:t>R$ 2.650,00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>
                        <a:defRPr sz="1000">
                          <a:latin typeface="Arial"/>
                        </a:defRPr>
                      </a:pPr>
                      <a:r>
                        <a:rPr sz="1600"/>
                        <a:t>IBS / CBS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>
                        <a:defRPr sz="1000">
                          <a:latin typeface="Arial"/>
                        </a:defRPr>
                      </a:pPr>
                      <a:r>
                        <a:rPr sz="1600"/>
                        <a:t>R$ 3.975,00</a:t>
                      </a: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>
                        <a:defRPr sz="1000">
                          <a:latin typeface="Arial"/>
                        </a:defRPr>
                      </a:pPr>
                      <a:r>
                        <a:rPr sz="1600"/>
                        <a:t>Data da transação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>
                        <a:defRPr sz="1000">
                          <a:latin typeface="Arial"/>
                        </a:defRPr>
                      </a:pPr>
                      <a:r>
                        <a:rPr sz="1600"/>
                        <a:t>05/01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>
                        <a:defRPr sz="1000">
                          <a:latin typeface="Arial"/>
                        </a:defRPr>
                      </a:pPr>
                      <a:r>
                        <a:rPr sz="1600"/>
                        <a:t>Data da transação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>
                        <a:defRPr sz="1000">
                          <a:latin typeface="Arial"/>
                        </a:defRPr>
                      </a:pPr>
                      <a:r>
                        <a:rPr sz="1600"/>
                        <a:t>05/02</a:t>
                      </a: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>
                        <a:defRPr sz="1000">
                          <a:latin typeface="Arial"/>
                        </a:defRPr>
                      </a:pPr>
                      <a:r>
                        <a:rPr sz="1600"/>
                        <a:t>Prazo para pagamento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>
                        <a:defRPr sz="1000">
                          <a:latin typeface="Arial"/>
                        </a:defRPr>
                      </a:pPr>
                      <a:r>
                        <a:rPr sz="1600"/>
                        <a:t>90 dias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>
                        <a:defRPr sz="1000">
                          <a:latin typeface="Arial"/>
                        </a:defRPr>
                      </a:pPr>
                      <a:r>
                        <a:rPr sz="1600"/>
                        <a:t>Prazo para pagamento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>
                        <a:defRPr sz="1000">
                          <a:latin typeface="Arial"/>
                        </a:defRPr>
                      </a:pPr>
                      <a:r>
                        <a:rPr sz="1600"/>
                        <a:t>90 dias</a:t>
                      </a: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>
                        <a:defRPr sz="1000">
                          <a:latin typeface="Arial"/>
                        </a:defRPr>
                      </a:pPr>
                      <a:r>
                        <a:rPr sz="1600"/>
                        <a:t>Vencimento do IBS / CBS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>
                        <a:defRPr sz="1000">
                          <a:latin typeface="Arial"/>
                        </a:defRPr>
                      </a:pPr>
                      <a:r>
                        <a:rPr sz="1600"/>
                        <a:t>15/02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>
                        <a:defRPr sz="1000">
                          <a:latin typeface="Arial"/>
                        </a:defRPr>
                      </a:pPr>
                      <a:r>
                        <a:rPr sz="1600"/>
                        <a:t>Vencimento do IBS / CBS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>
                        <a:defRPr sz="1000">
                          <a:latin typeface="Arial"/>
                        </a:defRPr>
                      </a:pPr>
                      <a:r>
                        <a:rPr sz="1600"/>
                        <a:t>15/03</a:t>
                      </a: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Rectangle 4">
            <a:extLst>
              <a:ext uri="{FF2B5EF4-FFF2-40B4-BE49-F238E27FC236}">
                <a16:creationId xmlns:a16="http://schemas.microsoft.com/office/drawing/2014/main" id="{205AC11B-173A-FF38-891E-867ABBA1A1D5}"/>
              </a:ext>
            </a:extLst>
          </p:cNvPr>
          <p:cNvSpPr/>
          <p:nvPr/>
        </p:nvSpPr>
        <p:spPr>
          <a:xfrm>
            <a:off x="9601200" y="1501428"/>
            <a:ext cx="7543800" cy="411480"/>
          </a:xfrm>
          <a:prstGeom prst="rect">
            <a:avLst/>
          </a:prstGeom>
          <a:solidFill>
            <a:srgbClr val="DCE1E6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0F254B"/>
                </a:solidFill>
              </a:defRPr>
            </a:pPr>
            <a:r>
              <a:rPr sz="1800"/>
              <a:t>Fluxo da operação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34214B9B-F5EE-AA73-9919-2784FD6E4E6D}"/>
              </a:ext>
            </a:extLst>
          </p:cNvPr>
          <p:cNvSpPr/>
          <p:nvPr/>
        </p:nvSpPr>
        <p:spPr>
          <a:xfrm>
            <a:off x="1097280" y="8665326"/>
            <a:ext cx="16047720" cy="54864"/>
          </a:xfrm>
          <a:prstGeom prst="rect">
            <a:avLst/>
          </a:prstGeom>
          <a:solidFill>
            <a:srgbClr val="0F254B"/>
          </a:solidFill>
          <a:ln>
            <a:solidFill>
              <a:srgbClr val="0F25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5" name="Oval 7">
            <a:extLst>
              <a:ext uri="{FF2B5EF4-FFF2-40B4-BE49-F238E27FC236}">
                <a16:creationId xmlns:a16="http://schemas.microsoft.com/office/drawing/2014/main" id="{A5A52143-20A2-925E-5B5D-2E805D688A26}"/>
              </a:ext>
            </a:extLst>
          </p:cNvPr>
          <p:cNvSpPr/>
          <p:nvPr/>
        </p:nvSpPr>
        <p:spPr>
          <a:xfrm>
            <a:off x="1536192" y="8624178"/>
            <a:ext cx="219456" cy="219456"/>
          </a:xfrm>
          <a:prstGeom prst="ellipse">
            <a:avLst/>
          </a:prstGeom>
          <a:solidFill>
            <a:srgbClr val="0096D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7" name="Rectangle 8">
            <a:extLst>
              <a:ext uri="{FF2B5EF4-FFF2-40B4-BE49-F238E27FC236}">
                <a16:creationId xmlns:a16="http://schemas.microsoft.com/office/drawing/2014/main" id="{7E668F39-C088-DAA9-825E-5B87FB9F7F20}"/>
              </a:ext>
            </a:extLst>
          </p:cNvPr>
          <p:cNvSpPr/>
          <p:nvPr/>
        </p:nvSpPr>
        <p:spPr>
          <a:xfrm>
            <a:off x="1618488" y="7568046"/>
            <a:ext cx="54864" cy="1056132"/>
          </a:xfrm>
          <a:prstGeom prst="rect">
            <a:avLst/>
          </a:prstGeom>
          <a:solidFill>
            <a:srgbClr val="0096D6"/>
          </a:solidFill>
          <a:ln>
            <a:solidFill>
              <a:srgbClr val="0096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9" name="TextBox 9">
            <a:extLst>
              <a:ext uri="{FF2B5EF4-FFF2-40B4-BE49-F238E27FC236}">
                <a16:creationId xmlns:a16="http://schemas.microsoft.com/office/drawing/2014/main" id="{B9E2CD0E-7309-F7EC-4CFE-C61FEF7AD8F5}"/>
              </a:ext>
            </a:extLst>
          </p:cNvPr>
          <p:cNvSpPr txBox="1"/>
          <p:nvPr/>
        </p:nvSpPr>
        <p:spPr>
          <a:xfrm>
            <a:off x="722188" y="5449745"/>
            <a:ext cx="24688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096D6"/>
                </a:solidFill>
              </a:defRPr>
            </a:pPr>
            <a:r>
              <a:rPr sz="1800"/>
              <a:t>05/01</a:t>
            </a:r>
          </a:p>
          <a:p>
            <a:pPr>
              <a:defRPr sz="850">
                <a:solidFill>
                  <a:srgbClr val="0F254B"/>
                </a:solidFill>
              </a:defRPr>
            </a:pPr>
            <a:r>
              <a:rPr sz="1800" b="1"/>
              <a:t>Venda para o varejo.</a:t>
            </a:r>
            <a:br>
              <a:rPr sz="1800" b="1"/>
            </a:br>
            <a:r>
              <a:rPr sz="1800" b="1"/>
              <a:t>Débito de IBS e CBS.</a:t>
            </a: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64187DD-FB56-5D35-C860-1A9867783113}"/>
              </a:ext>
            </a:extLst>
          </p:cNvPr>
          <p:cNvSpPr txBox="1"/>
          <p:nvPr/>
        </p:nvSpPr>
        <p:spPr>
          <a:xfrm>
            <a:off x="1177687" y="8802489"/>
            <a:ext cx="936474" cy="34624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646464"/>
                </a:solidFill>
              </a:defRPr>
            </a:pPr>
            <a:r>
              <a:rPr sz="1650"/>
              <a:t>Janeiro</a:t>
            </a:r>
          </a:p>
        </p:txBody>
      </p:sp>
      <p:sp>
        <p:nvSpPr>
          <p:cNvPr id="23" name="Oval 11">
            <a:extLst>
              <a:ext uri="{FF2B5EF4-FFF2-40B4-BE49-F238E27FC236}">
                <a16:creationId xmlns:a16="http://schemas.microsoft.com/office/drawing/2014/main" id="{0DE620E5-0269-AB30-C360-75FDD3123810}"/>
              </a:ext>
            </a:extLst>
          </p:cNvPr>
          <p:cNvSpPr/>
          <p:nvPr/>
        </p:nvSpPr>
        <p:spPr>
          <a:xfrm>
            <a:off x="4005072" y="8624178"/>
            <a:ext cx="219456" cy="219456"/>
          </a:xfrm>
          <a:prstGeom prst="ellipse">
            <a:avLst/>
          </a:prstGeom>
          <a:solidFill>
            <a:srgbClr val="0096D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CBCE4AE9-B31B-67B5-20DC-ACFFAA314BAE}"/>
              </a:ext>
            </a:extLst>
          </p:cNvPr>
          <p:cNvSpPr/>
          <p:nvPr/>
        </p:nvSpPr>
        <p:spPr>
          <a:xfrm>
            <a:off x="4087368" y="7568046"/>
            <a:ext cx="54864" cy="1056132"/>
          </a:xfrm>
          <a:prstGeom prst="rect">
            <a:avLst/>
          </a:prstGeom>
          <a:solidFill>
            <a:srgbClr val="0096D6"/>
          </a:solidFill>
          <a:ln>
            <a:solidFill>
              <a:srgbClr val="0096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27" name="TextBox 13">
            <a:extLst>
              <a:ext uri="{FF2B5EF4-FFF2-40B4-BE49-F238E27FC236}">
                <a16:creationId xmlns:a16="http://schemas.microsoft.com/office/drawing/2014/main" id="{60AAF958-C1FC-4489-A1BE-6EC6FD05A6A2}"/>
              </a:ext>
            </a:extLst>
          </p:cNvPr>
          <p:cNvSpPr txBox="1"/>
          <p:nvPr/>
        </p:nvSpPr>
        <p:spPr>
          <a:xfrm>
            <a:off x="3149920" y="5155248"/>
            <a:ext cx="246888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096D6"/>
                </a:solidFill>
              </a:defRPr>
            </a:pPr>
            <a:r>
              <a:rPr sz="1800"/>
              <a:t>05/02</a:t>
            </a:r>
          </a:p>
          <a:p>
            <a:pPr>
              <a:defRPr sz="850">
                <a:solidFill>
                  <a:srgbClr val="0F254B"/>
                </a:solidFill>
              </a:defRPr>
            </a:pPr>
            <a:r>
              <a:rPr sz="1800" b="1"/>
              <a:t>Venda para o consumidor final.</a:t>
            </a:r>
            <a:br>
              <a:rPr sz="1800" b="1"/>
            </a:br>
            <a:r>
              <a:rPr sz="1800" b="1"/>
              <a:t>À vista.</a:t>
            </a:r>
            <a:br>
              <a:rPr sz="1800" b="1"/>
            </a:br>
            <a:r>
              <a:rPr sz="1800" b="1"/>
              <a:t>Débito de IBS e CBS.</a:t>
            </a:r>
            <a:br>
              <a:rPr sz="1800" b="1"/>
            </a:br>
            <a:r>
              <a:rPr sz="1800" b="1"/>
              <a:t>Split payment: O débito de IBS e CBS são recolhidos ao fisco.</a:t>
            </a:r>
          </a:p>
        </p:txBody>
      </p:sp>
      <p:sp>
        <p:nvSpPr>
          <p:cNvPr id="29" name="TextBox 14">
            <a:extLst>
              <a:ext uri="{FF2B5EF4-FFF2-40B4-BE49-F238E27FC236}">
                <a16:creationId xmlns:a16="http://schemas.microsoft.com/office/drawing/2014/main" id="{A78E8F6D-AE16-E2A4-4A8C-157A6AD23500}"/>
              </a:ext>
            </a:extLst>
          </p:cNvPr>
          <p:cNvSpPr txBox="1"/>
          <p:nvPr/>
        </p:nvSpPr>
        <p:spPr>
          <a:xfrm>
            <a:off x="3547179" y="8802489"/>
            <a:ext cx="1135246" cy="34624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646464"/>
                </a:solidFill>
              </a:defRPr>
            </a:pPr>
            <a:r>
              <a:rPr sz="1650"/>
              <a:t>Fevereiro</a:t>
            </a:r>
          </a:p>
        </p:txBody>
      </p:sp>
      <p:sp>
        <p:nvSpPr>
          <p:cNvPr id="31" name="Oval 15">
            <a:extLst>
              <a:ext uri="{FF2B5EF4-FFF2-40B4-BE49-F238E27FC236}">
                <a16:creationId xmlns:a16="http://schemas.microsoft.com/office/drawing/2014/main" id="{766FE778-0426-282F-2E81-62447EF7D1BB}"/>
              </a:ext>
            </a:extLst>
          </p:cNvPr>
          <p:cNvSpPr/>
          <p:nvPr/>
        </p:nvSpPr>
        <p:spPr>
          <a:xfrm>
            <a:off x="6473952" y="8624178"/>
            <a:ext cx="219456" cy="219456"/>
          </a:xfrm>
          <a:prstGeom prst="ellipse">
            <a:avLst/>
          </a:prstGeom>
          <a:solidFill>
            <a:srgbClr val="0096D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33" name="Rectangle 16">
            <a:extLst>
              <a:ext uri="{FF2B5EF4-FFF2-40B4-BE49-F238E27FC236}">
                <a16:creationId xmlns:a16="http://schemas.microsoft.com/office/drawing/2014/main" id="{F6C8F9CC-C386-0E53-7576-FB9DC58160DE}"/>
              </a:ext>
            </a:extLst>
          </p:cNvPr>
          <p:cNvSpPr/>
          <p:nvPr/>
        </p:nvSpPr>
        <p:spPr>
          <a:xfrm>
            <a:off x="6556248" y="7568046"/>
            <a:ext cx="54864" cy="1056132"/>
          </a:xfrm>
          <a:prstGeom prst="rect">
            <a:avLst/>
          </a:prstGeom>
          <a:solidFill>
            <a:srgbClr val="0096D6"/>
          </a:solidFill>
          <a:ln>
            <a:solidFill>
              <a:srgbClr val="0096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35" name="TextBox 17">
            <a:extLst>
              <a:ext uri="{FF2B5EF4-FFF2-40B4-BE49-F238E27FC236}">
                <a16:creationId xmlns:a16="http://schemas.microsoft.com/office/drawing/2014/main" id="{63F890CC-00A0-E2A9-75B9-5D9561CD0306}"/>
              </a:ext>
            </a:extLst>
          </p:cNvPr>
          <p:cNvSpPr txBox="1"/>
          <p:nvPr/>
        </p:nvSpPr>
        <p:spPr>
          <a:xfrm>
            <a:off x="5659948" y="5449744"/>
            <a:ext cx="24688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096D6"/>
                </a:solidFill>
              </a:defRPr>
            </a:pPr>
            <a:r>
              <a:rPr sz="1800"/>
              <a:t>15/02</a:t>
            </a:r>
          </a:p>
          <a:p>
            <a:pPr>
              <a:defRPr sz="850">
                <a:solidFill>
                  <a:srgbClr val="0F254B"/>
                </a:solidFill>
              </a:defRPr>
            </a:pPr>
            <a:r>
              <a:rPr sz="1800" b="1"/>
              <a:t>Indústria deve pagar o IBS e a CBS.</a:t>
            </a:r>
          </a:p>
        </p:txBody>
      </p:sp>
      <p:sp>
        <p:nvSpPr>
          <p:cNvPr id="37" name="Oval 18">
            <a:extLst>
              <a:ext uri="{FF2B5EF4-FFF2-40B4-BE49-F238E27FC236}">
                <a16:creationId xmlns:a16="http://schemas.microsoft.com/office/drawing/2014/main" id="{003607C8-522E-0320-EF30-982790671CDA}"/>
              </a:ext>
            </a:extLst>
          </p:cNvPr>
          <p:cNvSpPr/>
          <p:nvPr/>
        </p:nvSpPr>
        <p:spPr>
          <a:xfrm>
            <a:off x="8805672" y="8624178"/>
            <a:ext cx="219456" cy="219456"/>
          </a:xfrm>
          <a:prstGeom prst="ellipse">
            <a:avLst/>
          </a:prstGeom>
          <a:solidFill>
            <a:srgbClr val="0F254B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39" name="TextBox 19">
            <a:extLst>
              <a:ext uri="{FF2B5EF4-FFF2-40B4-BE49-F238E27FC236}">
                <a16:creationId xmlns:a16="http://schemas.microsoft.com/office/drawing/2014/main" id="{37FC4186-5A36-5406-4858-3464737FBA7F}"/>
              </a:ext>
            </a:extLst>
          </p:cNvPr>
          <p:cNvSpPr txBox="1"/>
          <p:nvPr/>
        </p:nvSpPr>
        <p:spPr>
          <a:xfrm>
            <a:off x="7991668" y="5449745"/>
            <a:ext cx="24688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096D6"/>
                </a:solidFill>
              </a:defRPr>
            </a:pPr>
            <a:r>
              <a:rPr sz="1800"/>
              <a:t>16/02</a:t>
            </a:r>
          </a:p>
          <a:p>
            <a:pPr>
              <a:defRPr sz="850">
                <a:solidFill>
                  <a:srgbClr val="0F254B"/>
                </a:solidFill>
              </a:defRPr>
            </a:pPr>
            <a:r>
              <a:rPr sz="1800" b="1"/>
              <a:t>Feito o pagamento, o varejista pode se apropriar do crédito.</a:t>
            </a:r>
          </a:p>
        </p:txBody>
      </p:sp>
      <p:sp>
        <p:nvSpPr>
          <p:cNvPr id="41" name="Oval 20">
            <a:extLst>
              <a:ext uri="{FF2B5EF4-FFF2-40B4-BE49-F238E27FC236}">
                <a16:creationId xmlns:a16="http://schemas.microsoft.com/office/drawing/2014/main" id="{79667008-9B1C-2771-8733-E09DE5289655}"/>
              </a:ext>
            </a:extLst>
          </p:cNvPr>
          <p:cNvSpPr/>
          <p:nvPr/>
        </p:nvSpPr>
        <p:spPr>
          <a:xfrm>
            <a:off x="11548872" y="8624178"/>
            <a:ext cx="219456" cy="219456"/>
          </a:xfrm>
          <a:prstGeom prst="ellipse">
            <a:avLst/>
          </a:prstGeom>
          <a:solidFill>
            <a:srgbClr val="0096D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43" name="Rectangle 21">
            <a:extLst>
              <a:ext uri="{FF2B5EF4-FFF2-40B4-BE49-F238E27FC236}">
                <a16:creationId xmlns:a16="http://schemas.microsoft.com/office/drawing/2014/main" id="{409A7AB1-5B65-7B4F-87BF-2F2B5F44808A}"/>
              </a:ext>
            </a:extLst>
          </p:cNvPr>
          <p:cNvSpPr/>
          <p:nvPr/>
        </p:nvSpPr>
        <p:spPr>
          <a:xfrm>
            <a:off x="11631168" y="7568046"/>
            <a:ext cx="54864" cy="1056132"/>
          </a:xfrm>
          <a:prstGeom prst="rect">
            <a:avLst/>
          </a:prstGeom>
          <a:solidFill>
            <a:srgbClr val="0096D6"/>
          </a:solidFill>
          <a:ln>
            <a:solidFill>
              <a:srgbClr val="0096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45" name="TextBox 22">
            <a:extLst>
              <a:ext uri="{FF2B5EF4-FFF2-40B4-BE49-F238E27FC236}">
                <a16:creationId xmlns:a16="http://schemas.microsoft.com/office/drawing/2014/main" id="{28F0298B-A68D-79D6-332B-E01D328B7402}"/>
              </a:ext>
            </a:extLst>
          </p:cNvPr>
          <p:cNvSpPr txBox="1"/>
          <p:nvPr/>
        </p:nvSpPr>
        <p:spPr>
          <a:xfrm>
            <a:off x="10734868" y="5292217"/>
            <a:ext cx="246888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096D6"/>
                </a:solidFill>
              </a:defRPr>
            </a:pPr>
            <a:r>
              <a:rPr sz="1800"/>
              <a:t>15/03</a:t>
            </a:r>
          </a:p>
          <a:p>
            <a:pPr>
              <a:defRPr sz="850">
                <a:solidFill>
                  <a:srgbClr val="0F254B"/>
                </a:solidFill>
              </a:defRPr>
            </a:pPr>
            <a:r>
              <a:rPr sz="1800" b="1"/>
              <a:t>Apuração de saldo credor pelo varejista, considerando a liquidação do débito por meio de split payment.</a:t>
            </a:r>
          </a:p>
        </p:txBody>
      </p:sp>
      <p:sp>
        <p:nvSpPr>
          <p:cNvPr id="47" name="TextBox 23">
            <a:extLst>
              <a:ext uri="{FF2B5EF4-FFF2-40B4-BE49-F238E27FC236}">
                <a16:creationId xmlns:a16="http://schemas.microsoft.com/office/drawing/2014/main" id="{D0468FCB-E681-D173-C22F-4A1B9C6521D6}"/>
              </a:ext>
            </a:extLst>
          </p:cNvPr>
          <p:cNvSpPr txBox="1"/>
          <p:nvPr/>
        </p:nvSpPr>
        <p:spPr>
          <a:xfrm>
            <a:off x="11255286" y="8802489"/>
            <a:ext cx="806631" cy="34624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646464"/>
                </a:solidFill>
              </a:defRPr>
            </a:pPr>
            <a:r>
              <a:rPr sz="1650"/>
              <a:t>Março</a:t>
            </a:r>
          </a:p>
        </p:txBody>
      </p:sp>
      <p:sp>
        <p:nvSpPr>
          <p:cNvPr id="49" name="Oval 24">
            <a:extLst>
              <a:ext uri="{FF2B5EF4-FFF2-40B4-BE49-F238E27FC236}">
                <a16:creationId xmlns:a16="http://schemas.microsoft.com/office/drawing/2014/main" id="{BA20C111-F291-DB28-57BB-046D0976AC24}"/>
              </a:ext>
            </a:extLst>
          </p:cNvPr>
          <p:cNvSpPr/>
          <p:nvPr/>
        </p:nvSpPr>
        <p:spPr>
          <a:xfrm>
            <a:off x="14703552" y="8624178"/>
            <a:ext cx="219456" cy="219456"/>
          </a:xfrm>
          <a:prstGeom prst="ellipse">
            <a:avLst/>
          </a:prstGeom>
          <a:solidFill>
            <a:srgbClr val="0096D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51" name="Rectangle 25">
            <a:extLst>
              <a:ext uri="{FF2B5EF4-FFF2-40B4-BE49-F238E27FC236}">
                <a16:creationId xmlns:a16="http://schemas.microsoft.com/office/drawing/2014/main" id="{8B275E59-9261-DA3C-0B49-72A5C4C0128E}"/>
              </a:ext>
            </a:extLst>
          </p:cNvPr>
          <p:cNvSpPr/>
          <p:nvPr/>
        </p:nvSpPr>
        <p:spPr>
          <a:xfrm>
            <a:off x="14785848" y="7568046"/>
            <a:ext cx="54864" cy="1056132"/>
          </a:xfrm>
          <a:prstGeom prst="rect">
            <a:avLst/>
          </a:prstGeom>
          <a:solidFill>
            <a:srgbClr val="0096D6"/>
          </a:solidFill>
          <a:ln>
            <a:solidFill>
              <a:srgbClr val="0096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53" name="TextBox 26">
            <a:extLst>
              <a:ext uri="{FF2B5EF4-FFF2-40B4-BE49-F238E27FC236}">
                <a16:creationId xmlns:a16="http://schemas.microsoft.com/office/drawing/2014/main" id="{BAAD040C-4696-B5FE-F524-4F3E74BD9A64}"/>
              </a:ext>
            </a:extLst>
          </p:cNvPr>
          <p:cNvSpPr txBox="1"/>
          <p:nvPr/>
        </p:nvSpPr>
        <p:spPr>
          <a:xfrm>
            <a:off x="13728458" y="5311638"/>
            <a:ext cx="325545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096D6"/>
                </a:solidFill>
              </a:defRPr>
            </a:pPr>
            <a:r>
              <a:rPr sz="1800"/>
              <a:t>05/04</a:t>
            </a:r>
          </a:p>
          <a:p>
            <a:pPr>
              <a:defRPr sz="850">
                <a:solidFill>
                  <a:srgbClr val="0F254B"/>
                </a:solidFill>
              </a:defRPr>
            </a:pPr>
            <a:r>
              <a:rPr sz="1800" b="1"/>
              <a:t>Ocorre a liquidação financeira da transação.</a:t>
            </a:r>
            <a:br>
              <a:rPr sz="1800" b="1"/>
            </a:br>
            <a:r>
              <a:rPr sz="1800" b="1"/>
              <a:t>Não havendo valores em aberto, o valor não é retido, mas repassado ao industrial.</a:t>
            </a:r>
          </a:p>
        </p:txBody>
      </p:sp>
      <p:sp>
        <p:nvSpPr>
          <p:cNvPr id="55" name="TextBox 27">
            <a:extLst>
              <a:ext uri="{FF2B5EF4-FFF2-40B4-BE49-F238E27FC236}">
                <a16:creationId xmlns:a16="http://schemas.microsoft.com/office/drawing/2014/main" id="{D4041667-9C47-3DA9-762D-4B1329941908}"/>
              </a:ext>
            </a:extLst>
          </p:cNvPr>
          <p:cNvSpPr txBox="1"/>
          <p:nvPr/>
        </p:nvSpPr>
        <p:spPr>
          <a:xfrm>
            <a:off x="14479695" y="8802489"/>
            <a:ext cx="667170" cy="34624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646464"/>
                </a:solidFill>
              </a:defRPr>
            </a:pPr>
            <a:r>
              <a:rPr sz="1650"/>
              <a:t>Abril</a:t>
            </a:r>
          </a:p>
        </p:txBody>
      </p:sp>
      <p:sp>
        <p:nvSpPr>
          <p:cNvPr id="59" name="TextBox 5">
            <a:extLst>
              <a:ext uri="{FF2B5EF4-FFF2-40B4-BE49-F238E27FC236}">
                <a16:creationId xmlns:a16="http://schemas.microsoft.com/office/drawing/2014/main" id="{319EAE03-E5DA-2EEF-3106-68A3DB282C92}"/>
              </a:ext>
            </a:extLst>
          </p:cNvPr>
          <p:cNvSpPr txBox="1"/>
          <p:nvPr/>
        </p:nvSpPr>
        <p:spPr>
          <a:xfrm>
            <a:off x="9601200" y="2439117"/>
            <a:ext cx="686858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>
                <a:solidFill>
                  <a:srgbClr val="0F254B"/>
                </a:solidFill>
              </a:defRPr>
            </a:pPr>
            <a:r>
              <a:rPr sz="2100"/>
              <a:t>🏭  Indústria       ────────&gt;       🏬  Varejo       </a:t>
            </a:r>
            <a:r>
              <a:rPr lang="pt-BR" sz="2100"/>
              <a:t>    </a:t>
            </a:r>
            <a:r>
              <a:rPr sz="2100"/>
              <a:t>───────&gt;       👤</a:t>
            </a:r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9D73FA7B-9798-8B0B-A7DC-BE4E721CCA6D}"/>
              </a:ext>
            </a:extLst>
          </p:cNvPr>
          <p:cNvSpPr txBox="1"/>
          <p:nvPr/>
        </p:nvSpPr>
        <p:spPr>
          <a:xfrm>
            <a:off x="14162569" y="2778625"/>
            <a:ext cx="2620036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100" b="1">
                <a:solidFill>
                  <a:srgbClr val="002060"/>
                </a:solidFill>
              </a:rPr>
              <a:t>Consumidor final</a:t>
            </a:r>
            <a:endParaRPr lang="pt-BR" sz="2800" b="1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2346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E416313B-4307-0799-B78F-0C5BC7A37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C0BC2CDB-63E6-C67C-7654-63ECF1B7D6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3405"/>
          <a:stretch>
            <a:fillRect/>
          </a:stretch>
        </p:blipFill>
        <p:spPr>
          <a:xfrm>
            <a:off x="1040265" y="-1"/>
            <a:ext cx="15964226" cy="9216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4828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5588E7B2-D90C-162D-687F-C45336532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id="{86E233C5-FD0C-39AF-B154-0343F968735A}"/>
              </a:ext>
            </a:extLst>
          </p:cNvPr>
          <p:cNvSpPr txBox="1"/>
          <p:nvPr/>
        </p:nvSpPr>
        <p:spPr>
          <a:xfrm>
            <a:off x="850392" y="1028700"/>
            <a:ext cx="16459200" cy="6740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780" b="1">
                <a:solidFill>
                  <a:srgbClr val="002060"/>
                </a:solidFill>
                <a:latin typeface="Aptos"/>
              </a:rPr>
              <a:t>RAD não utilizado: quando o fornecedor já extinguiu o débito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9136598-0F7A-33E5-C70C-B5C0AE1FB628}"/>
              </a:ext>
            </a:extLst>
          </p:cNvPr>
          <p:cNvSpPr/>
          <p:nvPr/>
        </p:nvSpPr>
        <p:spPr>
          <a:xfrm>
            <a:off x="850392" y="1945992"/>
            <a:ext cx="1440180" cy="61722"/>
          </a:xfrm>
          <a:prstGeom prst="rect">
            <a:avLst/>
          </a:prstGeom>
          <a:solidFill>
            <a:srgbClr val="CD9D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0" name="Rounded Rectangle 8">
            <a:extLst>
              <a:ext uri="{FF2B5EF4-FFF2-40B4-BE49-F238E27FC236}">
                <a16:creationId xmlns:a16="http://schemas.microsoft.com/office/drawing/2014/main" id="{E1474420-6D99-0661-2E77-CEC73286D422}"/>
              </a:ext>
            </a:extLst>
          </p:cNvPr>
          <p:cNvSpPr/>
          <p:nvPr/>
        </p:nvSpPr>
        <p:spPr>
          <a:xfrm>
            <a:off x="891540" y="2343756"/>
            <a:ext cx="5143500" cy="3017520"/>
          </a:xfrm>
          <a:prstGeom prst="roundRect">
            <a:avLst/>
          </a:prstGeom>
          <a:solidFill>
            <a:srgbClr val="0C2B4F"/>
          </a:solidFill>
          <a:ln>
            <a:solidFill>
              <a:srgbClr val="2C46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D4DBB69B-CF50-CAD8-ADF6-16D58E5B8137}"/>
              </a:ext>
            </a:extLst>
          </p:cNvPr>
          <p:cNvSpPr txBox="1"/>
          <p:nvPr/>
        </p:nvSpPr>
        <p:spPr>
          <a:xfrm>
            <a:off x="1165860" y="2590644"/>
            <a:ext cx="4594860" cy="397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80" b="1">
                <a:solidFill>
                  <a:srgbClr val="00B050"/>
                </a:solidFill>
                <a:latin typeface="Aptos"/>
              </a:rPr>
              <a:t>1 • OPERAÇÃO</a:t>
            </a: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B9501733-1C42-ABE7-3D37-F5F0C4B87582}"/>
              </a:ext>
            </a:extLst>
          </p:cNvPr>
          <p:cNvSpPr txBox="1"/>
          <p:nvPr/>
        </p:nvSpPr>
        <p:spPr>
          <a:xfrm>
            <a:off x="1165860" y="3276444"/>
            <a:ext cx="4594860" cy="10156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>
                <a:solidFill>
                  <a:srgbClr val="E1E7EE"/>
                </a:solidFill>
                <a:latin typeface="Aptos"/>
              </a:rPr>
              <a:t>CBS da operação ........ R$ 1.000
Fornecedor: débito R$ 1.000
Adquirente: crédito potencial R$ 1.000</a:t>
            </a:r>
          </a:p>
        </p:txBody>
      </p:sp>
      <p:sp>
        <p:nvSpPr>
          <p:cNvPr id="16" name="Rounded Rectangle 11">
            <a:extLst>
              <a:ext uri="{FF2B5EF4-FFF2-40B4-BE49-F238E27FC236}">
                <a16:creationId xmlns:a16="http://schemas.microsoft.com/office/drawing/2014/main" id="{77FA4260-5C2B-9BEE-B160-2F127BE9F751}"/>
              </a:ext>
            </a:extLst>
          </p:cNvPr>
          <p:cNvSpPr/>
          <p:nvPr/>
        </p:nvSpPr>
        <p:spPr>
          <a:xfrm>
            <a:off x="6583680" y="2343756"/>
            <a:ext cx="5143500" cy="3017520"/>
          </a:xfrm>
          <a:prstGeom prst="roundRect">
            <a:avLst/>
          </a:prstGeom>
          <a:solidFill>
            <a:srgbClr val="0C2B4F"/>
          </a:solidFill>
          <a:ln>
            <a:solidFill>
              <a:srgbClr val="2C46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8" name="TextBox 12">
            <a:extLst>
              <a:ext uri="{FF2B5EF4-FFF2-40B4-BE49-F238E27FC236}">
                <a16:creationId xmlns:a16="http://schemas.microsoft.com/office/drawing/2014/main" id="{09084599-AECE-6872-08AB-9B8AACF3F397}"/>
              </a:ext>
            </a:extLst>
          </p:cNvPr>
          <p:cNvSpPr txBox="1"/>
          <p:nvPr/>
        </p:nvSpPr>
        <p:spPr>
          <a:xfrm>
            <a:off x="6858000" y="2590644"/>
            <a:ext cx="4594860" cy="397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80" b="1">
                <a:solidFill>
                  <a:srgbClr val="00B050"/>
                </a:solidFill>
                <a:latin typeface="Aptos"/>
              </a:rPr>
              <a:t>2 • ANTES DO RAD</a:t>
            </a:r>
          </a:p>
        </p:txBody>
      </p:sp>
      <p:sp>
        <p:nvSpPr>
          <p:cNvPr id="20" name="TextBox 13">
            <a:extLst>
              <a:ext uri="{FF2B5EF4-FFF2-40B4-BE49-F238E27FC236}">
                <a16:creationId xmlns:a16="http://schemas.microsoft.com/office/drawing/2014/main" id="{C3F52339-B520-AF02-1050-B57519EB4169}"/>
              </a:ext>
            </a:extLst>
          </p:cNvPr>
          <p:cNvSpPr txBox="1"/>
          <p:nvPr/>
        </p:nvSpPr>
        <p:spPr>
          <a:xfrm>
            <a:off x="6858000" y="3276445"/>
            <a:ext cx="4594860" cy="10156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>
                <a:solidFill>
                  <a:srgbClr val="E1E7EE"/>
                </a:solidFill>
                <a:latin typeface="Aptos"/>
              </a:rPr>
              <a:t>O fornecedor extingue integralmente seu débito por compensação com créditos próprios.</a:t>
            </a:r>
          </a:p>
        </p:txBody>
      </p:sp>
      <p:sp>
        <p:nvSpPr>
          <p:cNvPr id="22" name="Rounded Rectangle 14">
            <a:extLst>
              <a:ext uri="{FF2B5EF4-FFF2-40B4-BE49-F238E27FC236}">
                <a16:creationId xmlns:a16="http://schemas.microsoft.com/office/drawing/2014/main" id="{785D7545-FFC2-A8C7-C108-CFC805842FB3}"/>
              </a:ext>
            </a:extLst>
          </p:cNvPr>
          <p:cNvSpPr/>
          <p:nvPr/>
        </p:nvSpPr>
        <p:spPr>
          <a:xfrm>
            <a:off x="12275819" y="2343756"/>
            <a:ext cx="5143500" cy="3017520"/>
          </a:xfrm>
          <a:prstGeom prst="roundRect">
            <a:avLst/>
          </a:prstGeom>
          <a:solidFill>
            <a:srgbClr val="0C2B4F"/>
          </a:solidFill>
          <a:ln>
            <a:solidFill>
              <a:srgbClr val="2C46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4" name="TextBox 15">
            <a:extLst>
              <a:ext uri="{FF2B5EF4-FFF2-40B4-BE49-F238E27FC236}">
                <a16:creationId xmlns:a16="http://schemas.microsoft.com/office/drawing/2014/main" id="{C0ED02B8-E39C-4421-8D33-951DEBFCA587}"/>
              </a:ext>
            </a:extLst>
          </p:cNvPr>
          <p:cNvSpPr txBox="1"/>
          <p:nvPr/>
        </p:nvSpPr>
        <p:spPr>
          <a:xfrm>
            <a:off x="12550139" y="2590644"/>
            <a:ext cx="4594860" cy="397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80" b="1">
                <a:solidFill>
                  <a:srgbClr val="00B050"/>
                </a:solidFill>
                <a:latin typeface="Aptos"/>
              </a:rPr>
              <a:t>3 • RAD PAGO DEPOIS</a:t>
            </a:r>
          </a:p>
        </p:txBody>
      </p:sp>
      <p:sp>
        <p:nvSpPr>
          <p:cNvPr id="26" name="TextBox 16">
            <a:extLst>
              <a:ext uri="{FF2B5EF4-FFF2-40B4-BE49-F238E27FC236}">
                <a16:creationId xmlns:a16="http://schemas.microsoft.com/office/drawing/2014/main" id="{B80B8FAB-A48A-0755-4792-0C3A2286999B}"/>
              </a:ext>
            </a:extLst>
          </p:cNvPr>
          <p:cNvSpPr txBox="1"/>
          <p:nvPr/>
        </p:nvSpPr>
        <p:spPr>
          <a:xfrm>
            <a:off x="12550139" y="3276445"/>
            <a:ext cx="4594860" cy="10156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>
                <a:solidFill>
                  <a:srgbClr val="E1E7EE"/>
                </a:solidFill>
                <a:latin typeface="Aptos"/>
              </a:rPr>
              <a:t>O recolhimento do adquirente encontra o débito já extinto: o valor torna-se “recolhimento não utilizado”.</a:t>
            </a:r>
          </a:p>
        </p:txBody>
      </p:sp>
      <p:sp>
        <p:nvSpPr>
          <p:cNvPr id="28" name="TextBox 17">
            <a:extLst>
              <a:ext uri="{FF2B5EF4-FFF2-40B4-BE49-F238E27FC236}">
                <a16:creationId xmlns:a16="http://schemas.microsoft.com/office/drawing/2014/main" id="{E3A291D9-ACAE-70E1-3529-0E5E60722391}"/>
              </a:ext>
            </a:extLst>
          </p:cNvPr>
          <p:cNvSpPr txBox="1"/>
          <p:nvPr/>
        </p:nvSpPr>
        <p:spPr>
          <a:xfrm>
            <a:off x="3086100" y="6453869"/>
            <a:ext cx="12070080" cy="4847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550" b="1">
                <a:solidFill>
                  <a:srgbClr val="CD9D39"/>
                </a:solidFill>
                <a:latin typeface="Aptos"/>
              </a:rPr>
              <a:t>TRANSFERÊNCIA AUTOMÁTICA AO FORNECEDOR</a:t>
            </a:r>
          </a:p>
        </p:txBody>
      </p:sp>
      <p:sp>
        <p:nvSpPr>
          <p:cNvPr id="30" name="TextBox 18">
            <a:extLst>
              <a:ext uri="{FF2B5EF4-FFF2-40B4-BE49-F238E27FC236}">
                <a16:creationId xmlns:a16="http://schemas.microsoft.com/office/drawing/2014/main" id="{C409D754-0BBF-1D50-7FDA-D0227B8DBD90}"/>
              </a:ext>
            </a:extLst>
          </p:cNvPr>
          <p:cNvSpPr txBox="1"/>
          <p:nvPr/>
        </p:nvSpPr>
        <p:spPr>
          <a:xfrm>
            <a:off x="3086100" y="6938617"/>
            <a:ext cx="12070080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600" b="1">
                <a:solidFill>
                  <a:srgbClr val="37875B"/>
                </a:solidFill>
                <a:latin typeface="Aptos"/>
              </a:rPr>
              <a:t>R$ 1.000,00 em até 3 dias úteis</a:t>
            </a:r>
          </a:p>
        </p:txBody>
      </p:sp>
    </p:spTree>
    <p:extLst>
      <p:ext uri="{BB962C8B-B14F-4D97-AF65-F5344CB8AC3E}">
        <p14:creationId xmlns:p14="http://schemas.microsoft.com/office/powerpoint/2010/main" val="74160458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BBD6952A-B31C-4A09-45F9-FDDE65975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937B05B6-79D3-E001-E8B5-EA39802BD97C}"/>
              </a:ext>
            </a:extLst>
          </p:cNvPr>
          <p:cNvSpPr txBox="1"/>
          <p:nvPr/>
        </p:nvSpPr>
        <p:spPr>
          <a:xfrm>
            <a:off x="6620978" y="193916"/>
            <a:ext cx="4908884" cy="6740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780" b="1">
                <a:solidFill>
                  <a:srgbClr val="002060"/>
                </a:solidFill>
                <a:latin typeface="Aptos"/>
              </a:rPr>
              <a:t>Split Payment </a:t>
            </a:r>
            <a:r>
              <a:rPr lang="pt-BR" sz="3780" b="1">
                <a:solidFill>
                  <a:srgbClr val="002060"/>
                </a:solidFill>
                <a:latin typeface="Aptos"/>
              </a:rPr>
              <a:t>vs</a:t>
            </a:r>
            <a:r>
              <a:rPr sz="3780" b="1">
                <a:solidFill>
                  <a:srgbClr val="002060"/>
                </a:solidFill>
                <a:latin typeface="Aptos"/>
              </a:rPr>
              <a:t> RAD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CFD549-B727-A1BF-D826-337ED5EE9819}"/>
              </a:ext>
            </a:extLst>
          </p:cNvPr>
          <p:cNvSpPr txBox="1"/>
          <p:nvPr/>
        </p:nvSpPr>
        <p:spPr>
          <a:xfrm>
            <a:off x="914400" y="1088376"/>
            <a:ext cx="1632204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>
                <a:solidFill>
                  <a:srgbClr val="002060"/>
                </a:solidFill>
                <a:latin typeface="Aptos"/>
              </a:rPr>
              <a:t>Os dois extinguem débitos, mas o agente e o gatilho operacional são diferentes.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0AB9DD3-0641-3B75-B271-0C0410CD193E}"/>
              </a:ext>
            </a:extLst>
          </p:cNvPr>
          <p:cNvSpPr/>
          <p:nvPr/>
        </p:nvSpPr>
        <p:spPr>
          <a:xfrm>
            <a:off x="914400" y="1801608"/>
            <a:ext cx="1440180" cy="61722"/>
          </a:xfrm>
          <a:prstGeom prst="rect">
            <a:avLst/>
          </a:prstGeom>
          <a:solidFill>
            <a:srgbClr val="CD9D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0646B006-61F0-2422-0AA1-C46981673CE0}"/>
              </a:ext>
            </a:extLst>
          </p:cNvPr>
          <p:cNvSpPr/>
          <p:nvPr/>
        </p:nvSpPr>
        <p:spPr>
          <a:xfrm>
            <a:off x="886968" y="2267952"/>
            <a:ext cx="3086100" cy="795528"/>
          </a:xfrm>
          <a:prstGeom prst="rect">
            <a:avLst/>
          </a:prstGeom>
          <a:solidFill>
            <a:srgbClr val="3367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7" name="TextBox 9">
            <a:extLst>
              <a:ext uri="{FF2B5EF4-FFF2-40B4-BE49-F238E27FC236}">
                <a16:creationId xmlns:a16="http://schemas.microsoft.com/office/drawing/2014/main" id="{DB62AE9B-5557-776A-E692-4E1517D84354}"/>
              </a:ext>
            </a:extLst>
          </p:cNvPr>
          <p:cNvSpPr txBox="1"/>
          <p:nvPr/>
        </p:nvSpPr>
        <p:spPr>
          <a:xfrm>
            <a:off x="1024129" y="2487408"/>
            <a:ext cx="2811779" cy="35779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25" b="1">
                <a:solidFill>
                  <a:srgbClr val="F8FAFC"/>
                </a:solidFill>
                <a:latin typeface="Aptos"/>
              </a:rPr>
              <a:t>CRITÉRIO</a:t>
            </a:r>
          </a:p>
        </p:txBody>
      </p:sp>
      <p:sp>
        <p:nvSpPr>
          <p:cNvPr id="21" name="Rectangle 10">
            <a:extLst>
              <a:ext uri="{FF2B5EF4-FFF2-40B4-BE49-F238E27FC236}">
                <a16:creationId xmlns:a16="http://schemas.microsoft.com/office/drawing/2014/main" id="{B26BC2EB-302A-B26C-0C67-2EA81025A25D}"/>
              </a:ext>
            </a:extLst>
          </p:cNvPr>
          <p:cNvSpPr/>
          <p:nvPr/>
        </p:nvSpPr>
        <p:spPr>
          <a:xfrm>
            <a:off x="4315968" y="2267952"/>
            <a:ext cx="6240780" cy="795528"/>
          </a:xfrm>
          <a:prstGeom prst="rect">
            <a:avLst/>
          </a:prstGeom>
          <a:solidFill>
            <a:srgbClr val="3367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5" name="TextBox 11">
            <a:extLst>
              <a:ext uri="{FF2B5EF4-FFF2-40B4-BE49-F238E27FC236}">
                <a16:creationId xmlns:a16="http://schemas.microsoft.com/office/drawing/2014/main" id="{5A12F83A-87B4-5980-3DB1-995B8E30A293}"/>
              </a:ext>
            </a:extLst>
          </p:cNvPr>
          <p:cNvSpPr txBox="1"/>
          <p:nvPr/>
        </p:nvSpPr>
        <p:spPr>
          <a:xfrm>
            <a:off x="4453129" y="2487408"/>
            <a:ext cx="5966459" cy="35779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25" b="1">
                <a:solidFill>
                  <a:srgbClr val="F8FAFC"/>
                </a:solidFill>
                <a:latin typeface="Aptos"/>
              </a:rPr>
              <a:t>SPLIT PAYMENT</a:t>
            </a:r>
          </a:p>
        </p:txBody>
      </p:sp>
      <p:sp>
        <p:nvSpPr>
          <p:cNvPr id="29" name="Rectangle 12">
            <a:extLst>
              <a:ext uri="{FF2B5EF4-FFF2-40B4-BE49-F238E27FC236}">
                <a16:creationId xmlns:a16="http://schemas.microsoft.com/office/drawing/2014/main" id="{5BCFF0B8-EC30-0CA7-59D0-518A264D136A}"/>
              </a:ext>
            </a:extLst>
          </p:cNvPr>
          <p:cNvSpPr/>
          <p:nvPr/>
        </p:nvSpPr>
        <p:spPr>
          <a:xfrm>
            <a:off x="10899648" y="2267952"/>
            <a:ext cx="6515100" cy="795528"/>
          </a:xfrm>
          <a:prstGeom prst="rect">
            <a:avLst/>
          </a:prstGeom>
          <a:solidFill>
            <a:srgbClr val="3367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32" name="TextBox 13">
            <a:extLst>
              <a:ext uri="{FF2B5EF4-FFF2-40B4-BE49-F238E27FC236}">
                <a16:creationId xmlns:a16="http://schemas.microsoft.com/office/drawing/2014/main" id="{4182F954-0BD9-6605-4B47-059C67F32B1A}"/>
              </a:ext>
            </a:extLst>
          </p:cNvPr>
          <p:cNvSpPr txBox="1"/>
          <p:nvPr/>
        </p:nvSpPr>
        <p:spPr>
          <a:xfrm>
            <a:off x="11036808" y="2487408"/>
            <a:ext cx="6240780" cy="35779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25" b="1">
                <a:solidFill>
                  <a:srgbClr val="F8FAFC"/>
                </a:solidFill>
                <a:latin typeface="Aptos"/>
              </a:rPr>
              <a:t>RAD</a:t>
            </a:r>
          </a:p>
        </p:txBody>
      </p:sp>
      <p:sp>
        <p:nvSpPr>
          <p:cNvPr id="34" name="Rectangle 14">
            <a:extLst>
              <a:ext uri="{FF2B5EF4-FFF2-40B4-BE49-F238E27FC236}">
                <a16:creationId xmlns:a16="http://schemas.microsoft.com/office/drawing/2014/main" id="{8EC551AE-E0AF-A43F-0B97-B4049E4BD32C}"/>
              </a:ext>
            </a:extLst>
          </p:cNvPr>
          <p:cNvSpPr/>
          <p:nvPr/>
        </p:nvSpPr>
        <p:spPr>
          <a:xfrm>
            <a:off x="886968" y="3241788"/>
            <a:ext cx="3086100" cy="918972"/>
          </a:xfrm>
          <a:prstGeom prst="rect">
            <a:avLst/>
          </a:prstGeom>
          <a:solidFill>
            <a:srgbClr val="0C2B4F"/>
          </a:solidFill>
          <a:ln>
            <a:solidFill>
              <a:srgbClr val="2B46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36" name="TextBox 15">
            <a:extLst>
              <a:ext uri="{FF2B5EF4-FFF2-40B4-BE49-F238E27FC236}">
                <a16:creationId xmlns:a16="http://schemas.microsoft.com/office/drawing/2014/main" id="{CD695865-D91A-82C9-FADC-5248306D7DC2}"/>
              </a:ext>
            </a:extLst>
          </p:cNvPr>
          <p:cNvSpPr txBox="1"/>
          <p:nvPr/>
        </p:nvSpPr>
        <p:spPr>
          <a:xfrm>
            <a:off x="1051561" y="3420097"/>
            <a:ext cx="2756915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 b="1">
                <a:solidFill>
                  <a:srgbClr val="CD9D39"/>
                </a:solidFill>
                <a:latin typeface="Aptos"/>
              </a:rPr>
              <a:t>Quem executa</a:t>
            </a:r>
          </a:p>
        </p:txBody>
      </p:sp>
      <p:sp>
        <p:nvSpPr>
          <p:cNvPr id="38" name="Rectangle 16">
            <a:extLst>
              <a:ext uri="{FF2B5EF4-FFF2-40B4-BE49-F238E27FC236}">
                <a16:creationId xmlns:a16="http://schemas.microsoft.com/office/drawing/2014/main" id="{09D34B3A-5C7A-F289-4B27-86FAF92C373C}"/>
              </a:ext>
            </a:extLst>
          </p:cNvPr>
          <p:cNvSpPr/>
          <p:nvPr/>
        </p:nvSpPr>
        <p:spPr>
          <a:xfrm>
            <a:off x="4315968" y="3241788"/>
            <a:ext cx="6240780" cy="918972"/>
          </a:xfrm>
          <a:prstGeom prst="rect">
            <a:avLst/>
          </a:prstGeom>
          <a:solidFill>
            <a:srgbClr val="0C2B4F"/>
          </a:solidFill>
          <a:ln>
            <a:solidFill>
              <a:srgbClr val="2B46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40" name="TextBox 17">
            <a:extLst>
              <a:ext uri="{FF2B5EF4-FFF2-40B4-BE49-F238E27FC236}">
                <a16:creationId xmlns:a16="http://schemas.microsoft.com/office/drawing/2014/main" id="{2AADF515-0903-793A-2486-6216FFED7812}"/>
              </a:ext>
            </a:extLst>
          </p:cNvPr>
          <p:cNvSpPr txBox="1"/>
          <p:nvPr/>
        </p:nvSpPr>
        <p:spPr>
          <a:xfrm>
            <a:off x="4480561" y="3420097"/>
            <a:ext cx="5911595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>
                <a:solidFill>
                  <a:srgbClr val="F8FAFC"/>
                </a:solidFill>
                <a:latin typeface="Aptos"/>
              </a:rPr>
              <a:t>PSP / instituição de pagamento</a:t>
            </a:r>
          </a:p>
        </p:txBody>
      </p:sp>
      <p:sp>
        <p:nvSpPr>
          <p:cNvPr id="42" name="Rectangle 18">
            <a:extLst>
              <a:ext uri="{FF2B5EF4-FFF2-40B4-BE49-F238E27FC236}">
                <a16:creationId xmlns:a16="http://schemas.microsoft.com/office/drawing/2014/main" id="{D3BE2F5E-FE1E-62AE-09C3-7C92B61EE2E0}"/>
              </a:ext>
            </a:extLst>
          </p:cNvPr>
          <p:cNvSpPr/>
          <p:nvPr/>
        </p:nvSpPr>
        <p:spPr>
          <a:xfrm>
            <a:off x="10899648" y="3241788"/>
            <a:ext cx="6515100" cy="918972"/>
          </a:xfrm>
          <a:prstGeom prst="rect">
            <a:avLst/>
          </a:prstGeom>
          <a:solidFill>
            <a:srgbClr val="0C2B4F"/>
          </a:solidFill>
          <a:ln>
            <a:solidFill>
              <a:srgbClr val="2B46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44" name="TextBox 19">
            <a:extLst>
              <a:ext uri="{FF2B5EF4-FFF2-40B4-BE49-F238E27FC236}">
                <a16:creationId xmlns:a16="http://schemas.microsoft.com/office/drawing/2014/main" id="{7395D932-8563-B447-50E3-EA76DA16C3A5}"/>
              </a:ext>
            </a:extLst>
          </p:cNvPr>
          <p:cNvSpPr txBox="1"/>
          <p:nvPr/>
        </p:nvSpPr>
        <p:spPr>
          <a:xfrm>
            <a:off x="11064240" y="3420097"/>
            <a:ext cx="6185916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>
                <a:solidFill>
                  <a:srgbClr val="F8FAFC"/>
                </a:solidFill>
                <a:latin typeface="Aptos"/>
              </a:rPr>
              <a:t>Adquirente do regime regular</a:t>
            </a:r>
          </a:p>
        </p:txBody>
      </p:sp>
      <p:sp>
        <p:nvSpPr>
          <p:cNvPr id="46" name="Rectangle 20">
            <a:extLst>
              <a:ext uri="{FF2B5EF4-FFF2-40B4-BE49-F238E27FC236}">
                <a16:creationId xmlns:a16="http://schemas.microsoft.com/office/drawing/2014/main" id="{320F6F8C-8CF8-A5A5-C01C-0E7D8B93629D}"/>
              </a:ext>
            </a:extLst>
          </p:cNvPr>
          <p:cNvSpPr/>
          <p:nvPr/>
        </p:nvSpPr>
        <p:spPr>
          <a:xfrm>
            <a:off x="886968" y="4297920"/>
            <a:ext cx="3086100" cy="918972"/>
          </a:xfrm>
          <a:prstGeom prst="rect">
            <a:avLst/>
          </a:prstGeom>
          <a:solidFill>
            <a:srgbClr val="0C2B4F"/>
          </a:solidFill>
          <a:ln>
            <a:solidFill>
              <a:srgbClr val="2B46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48" name="TextBox 21">
            <a:extLst>
              <a:ext uri="{FF2B5EF4-FFF2-40B4-BE49-F238E27FC236}">
                <a16:creationId xmlns:a16="http://schemas.microsoft.com/office/drawing/2014/main" id="{EE94C064-62C7-CAD7-DBF4-8B6DFD8F829E}"/>
              </a:ext>
            </a:extLst>
          </p:cNvPr>
          <p:cNvSpPr txBox="1"/>
          <p:nvPr/>
        </p:nvSpPr>
        <p:spPr>
          <a:xfrm>
            <a:off x="1051561" y="4476229"/>
            <a:ext cx="2756915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 b="1">
                <a:solidFill>
                  <a:srgbClr val="CD9D39"/>
                </a:solidFill>
                <a:latin typeface="Aptos"/>
              </a:rPr>
              <a:t>Momento</a:t>
            </a:r>
          </a:p>
        </p:txBody>
      </p:sp>
      <p:sp>
        <p:nvSpPr>
          <p:cNvPr id="50" name="Rectangle 22">
            <a:extLst>
              <a:ext uri="{FF2B5EF4-FFF2-40B4-BE49-F238E27FC236}">
                <a16:creationId xmlns:a16="http://schemas.microsoft.com/office/drawing/2014/main" id="{E8C8BA6C-82AC-AE49-B898-68F002B8674F}"/>
              </a:ext>
            </a:extLst>
          </p:cNvPr>
          <p:cNvSpPr/>
          <p:nvPr/>
        </p:nvSpPr>
        <p:spPr>
          <a:xfrm>
            <a:off x="4315968" y="4297920"/>
            <a:ext cx="6240780" cy="918972"/>
          </a:xfrm>
          <a:prstGeom prst="rect">
            <a:avLst/>
          </a:prstGeom>
          <a:solidFill>
            <a:srgbClr val="0C2B4F"/>
          </a:solidFill>
          <a:ln>
            <a:solidFill>
              <a:srgbClr val="2B46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52" name="TextBox 23">
            <a:extLst>
              <a:ext uri="{FF2B5EF4-FFF2-40B4-BE49-F238E27FC236}">
                <a16:creationId xmlns:a16="http://schemas.microsoft.com/office/drawing/2014/main" id="{33746278-90B5-6240-51FF-B133B265BC33}"/>
              </a:ext>
            </a:extLst>
          </p:cNvPr>
          <p:cNvSpPr txBox="1"/>
          <p:nvPr/>
        </p:nvSpPr>
        <p:spPr>
          <a:xfrm>
            <a:off x="4480561" y="4476229"/>
            <a:ext cx="5911595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>
                <a:solidFill>
                  <a:srgbClr val="F8FAFC"/>
                </a:solidFill>
                <a:latin typeface="Aptos"/>
              </a:rPr>
              <a:t>Liquidação financeira</a:t>
            </a:r>
          </a:p>
        </p:txBody>
      </p:sp>
      <p:sp>
        <p:nvSpPr>
          <p:cNvPr id="54" name="Rectangle 24">
            <a:extLst>
              <a:ext uri="{FF2B5EF4-FFF2-40B4-BE49-F238E27FC236}">
                <a16:creationId xmlns:a16="http://schemas.microsoft.com/office/drawing/2014/main" id="{92A77EA4-0342-F015-1B80-EE88E68479FC}"/>
              </a:ext>
            </a:extLst>
          </p:cNvPr>
          <p:cNvSpPr/>
          <p:nvPr/>
        </p:nvSpPr>
        <p:spPr>
          <a:xfrm>
            <a:off x="10899648" y="4297920"/>
            <a:ext cx="6515100" cy="918972"/>
          </a:xfrm>
          <a:prstGeom prst="rect">
            <a:avLst/>
          </a:prstGeom>
          <a:solidFill>
            <a:srgbClr val="0C2B4F"/>
          </a:solidFill>
          <a:ln>
            <a:solidFill>
              <a:srgbClr val="2B46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56" name="TextBox 25">
            <a:extLst>
              <a:ext uri="{FF2B5EF4-FFF2-40B4-BE49-F238E27FC236}">
                <a16:creationId xmlns:a16="http://schemas.microsoft.com/office/drawing/2014/main" id="{0078D308-6A78-133C-5693-14A65EB1A2E0}"/>
              </a:ext>
            </a:extLst>
          </p:cNvPr>
          <p:cNvSpPr txBox="1"/>
          <p:nvPr/>
        </p:nvSpPr>
        <p:spPr>
          <a:xfrm>
            <a:off x="11064240" y="4476229"/>
            <a:ext cx="6185916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>
                <a:solidFill>
                  <a:srgbClr val="F8FAFC"/>
                </a:solidFill>
                <a:latin typeface="Aptos"/>
              </a:rPr>
              <a:t>Recolhimento feito pelo adquirente</a:t>
            </a:r>
          </a:p>
        </p:txBody>
      </p:sp>
      <p:sp>
        <p:nvSpPr>
          <p:cNvPr id="58" name="Rectangle 26">
            <a:extLst>
              <a:ext uri="{FF2B5EF4-FFF2-40B4-BE49-F238E27FC236}">
                <a16:creationId xmlns:a16="http://schemas.microsoft.com/office/drawing/2014/main" id="{043EB8F4-CD70-581E-5830-172200295A4F}"/>
              </a:ext>
            </a:extLst>
          </p:cNvPr>
          <p:cNvSpPr/>
          <p:nvPr/>
        </p:nvSpPr>
        <p:spPr>
          <a:xfrm>
            <a:off x="886968" y="5354052"/>
            <a:ext cx="3086100" cy="918972"/>
          </a:xfrm>
          <a:prstGeom prst="rect">
            <a:avLst/>
          </a:prstGeom>
          <a:solidFill>
            <a:srgbClr val="0C2B4F"/>
          </a:solidFill>
          <a:ln>
            <a:solidFill>
              <a:srgbClr val="2B46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60" name="TextBox 27">
            <a:extLst>
              <a:ext uri="{FF2B5EF4-FFF2-40B4-BE49-F238E27FC236}">
                <a16:creationId xmlns:a16="http://schemas.microsoft.com/office/drawing/2014/main" id="{795F7D69-1187-D966-9DDE-6589473CCC7A}"/>
              </a:ext>
            </a:extLst>
          </p:cNvPr>
          <p:cNvSpPr txBox="1"/>
          <p:nvPr/>
        </p:nvSpPr>
        <p:spPr>
          <a:xfrm>
            <a:off x="1051561" y="5532361"/>
            <a:ext cx="2756915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 b="1">
                <a:solidFill>
                  <a:srgbClr val="CD9D39"/>
                </a:solidFill>
                <a:latin typeface="Aptos"/>
              </a:rPr>
              <a:t>Quando usar</a:t>
            </a:r>
          </a:p>
        </p:txBody>
      </p:sp>
      <p:sp>
        <p:nvSpPr>
          <p:cNvPr id="62" name="Rectangle 28">
            <a:extLst>
              <a:ext uri="{FF2B5EF4-FFF2-40B4-BE49-F238E27FC236}">
                <a16:creationId xmlns:a16="http://schemas.microsoft.com/office/drawing/2014/main" id="{4D84F4FD-2874-3CD1-A118-6BE3F7A14774}"/>
              </a:ext>
            </a:extLst>
          </p:cNvPr>
          <p:cNvSpPr/>
          <p:nvPr/>
        </p:nvSpPr>
        <p:spPr>
          <a:xfrm>
            <a:off x="4315968" y="5354052"/>
            <a:ext cx="6240780" cy="918972"/>
          </a:xfrm>
          <a:prstGeom prst="rect">
            <a:avLst/>
          </a:prstGeom>
          <a:solidFill>
            <a:srgbClr val="0C2B4F"/>
          </a:solidFill>
          <a:ln>
            <a:solidFill>
              <a:srgbClr val="2B46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64" name="TextBox 29">
            <a:extLst>
              <a:ext uri="{FF2B5EF4-FFF2-40B4-BE49-F238E27FC236}">
                <a16:creationId xmlns:a16="http://schemas.microsoft.com/office/drawing/2014/main" id="{6CA25C66-6D73-10D4-C3BF-A12B731633FC}"/>
              </a:ext>
            </a:extLst>
          </p:cNvPr>
          <p:cNvSpPr txBox="1"/>
          <p:nvPr/>
        </p:nvSpPr>
        <p:spPr>
          <a:xfrm>
            <a:off x="4480561" y="5532361"/>
            <a:ext cx="5911595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>
                <a:solidFill>
                  <a:srgbClr val="F8FAFC"/>
                </a:solidFill>
                <a:latin typeface="Aptos"/>
              </a:rPr>
              <a:t>Meio habilitado ao split</a:t>
            </a:r>
          </a:p>
        </p:txBody>
      </p:sp>
      <p:sp>
        <p:nvSpPr>
          <p:cNvPr id="66" name="Rectangle 30">
            <a:extLst>
              <a:ext uri="{FF2B5EF4-FFF2-40B4-BE49-F238E27FC236}">
                <a16:creationId xmlns:a16="http://schemas.microsoft.com/office/drawing/2014/main" id="{764E2C8E-9BC0-6197-6AAB-1DCA69E381BF}"/>
              </a:ext>
            </a:extLst>
          </p:cNvPr>
          <p:cNvSpPr/>
          <p:nvPr/>
        </p:nvSpPr>
        <p:spPr>
          <a:xfrm>
            <a:off x="10899648" y="5354052"/>
            <a:ext cx="6515100" cy="918972"/>
          </a:xfrm>
          <a:prstGeom prst="rect">
            <a:avLst/>
          </a:prstGeom>
          <a:solidFill>
            <a:srgbClr val="0C2B4F"/>
          </a:solidFill>
          <a:ln>
            <a:solidFill>
              <a:srgbClr val="2B46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68" name="TextBox 31">
            <a:extLst>
              <a:ext uri="{FF2B5EF4-FFF2-40B4-BE49-F238E27FC236}">
                <a16:creationId xmlns:a16="http://schemas.microsoft.com/office/drawing/2014/main" id="{769B2FB6-1435-0986-5DEF-BFCC3AC1769A}"/>
              </a:ext>
            </a:extLst>
          </p:cNvPr>
          <p:cNvSpPr txBox="1"/>
          <p:nvPr/>
        </p:nvSpPr>
        <p:spPr>
          <a:xfrm>
            <a:off x="11064240" y="5532361"/>
            <a:ext cx="6185916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>
                <a:solidFill>
                  <a:srgbClr val="F8FAFC"/>
                </a:solidFill>
                <a:latin typeface="Aptos"/>
              </a:rPr>
              <a:t>Meio que não permite split</a:t>
            </a:r>
          </a:p>
        </p:txBody>
      </p:sp>
      <p:sp>
        <p:nvSpPr>
          <p:cNvPr id="70" name="Rectangle 32">
            <a:extLst>
              <a:ext uri="{FF2B5EF4-FFF2-40B4-BE49-F238E27FC236}">
                <a16:creationId xmlns:a16="http://schemas.microsoft.com/office/drawing/2014/main" id="{108D8DA5-6093-6C27-B213-4182F4C0638D}"/>
              </a:ext>
            </a:extLst>
          </p:cNvPr>
          <p:cNvSpPr/>
          <p:nvPr/>
        </p:nvSpPr>
        <p:spPr>
          <a:xfrm>
            <a:off x="886968" y="6410184"/>
            <a:ext cx="3086100" cy="918972"/>
          </a:xfrm>
          <a:prstGeom prst="rect">
            <a:avLst/>
          </a:prstGeom>
          <a:solidFill>
            <a:srgbClr val="0C2B4F"/>
          </a:solidFill>
          <a:ln>
            <a:solidFill>
              <a:srgbClr val="2B46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72" name="TextBox 33">
            <a:extLst>
              <a:ext uri="{FF2B5EF4-FFF2-40B4-BE49-F238E27FC236}">
                <a16:creationId xmlns:a16="http://schemas.microsoft.com/office/drawing/2014/main" id="{C798ECAB-B954-F14B-91DF-B27FE0AF6A21}"/>
              </a:ext>
            </a:extLst>
          </p:cNvPr>
          <p:cNvSpPr txBox="1"/>
          <p:nvPr/>
        </p:nvSpPr>
        <p:spPr>
          <a:xfrm>
            <a:off x="1051561" y="6588491"/>
            <a:ext cx="2756915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 b="1">
                <a:solidFill>
                  <a:srgbClr val="CD9D39"/>
                </a:solidFill>
                <a:latin typeface="Aptos"/>
              </a:rPr>
              <a:t>Valor</a:t>
            </a:r>
          </a:p>
        </p:txBody>
      </p:sp>
      <p:sp>
        <p:nvSpPr>
          <p:cNvPr id="74" name="Rectangle 34">
            <a:extLst>
              <a:ext uri="{FF2B5EF4-FFF2-40B4-BE49-F238E27FC236}">
                <a16:creationId xmlns:a16="http://schemas.microsoft.com/office/drawing/2014/main" id="{D15B5420-84B8-ECBB-1126-0D30EB1BB36F}"/>
              </a:ext>
            </a:extLst>
          </p:cNvPr>
          <p:cNvSpPr/>
          <p:nvPr/>
        </p:nvSpPr>
        <p:spPr>
          <a:xfrm>
            <a:off x="4315968" y="6410184"/>
            <a:ext cx="6240780" cy="918972"/>
          </a:xfrm>
          <a:prstGeom prst="rect">
            <a:avLst/>
          </a:prstGeom>
          <a:solidFill>
            <a:srgbClr val="0C2B4F"/>
          </a:solidFill>
          <a:ln>
            <a:solidFill>
              <a:srgbClr val="2B46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76" name="TextBox 35">
            <a:extLst>
              <a:ext uri="{FF2B5EF4-FFF2-40B4-BE49-F238E27FC236}">
                <a16:creationId xmlns:a16="http://schemas.microsoft.com/office/drawing/2014/main" id="{D06C420B-7791-0F34-B415-A9683EE7E586}"/>
              </a:ext>
            </a:extLst>
          </p:cNvPr>
          <p:cNvSpPr txBox="1"/>
          <p:nvPr/>
        </p:nvSpPr>
        <p:spPr>
          <a:xfrm>
            <a:off x="4480561" y="6588491"/>
            <a:ext cx="5911595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>
                <a:solidFill>
                  <a:srgbClr val="F8FAFC"/>
                </a:solidFill>
                <a:latin typeface="Aptos"/>
              </a:rPr>
              <a:t>Padrão: débito menos parcelas já extintas</a:t>
            </a:r>
          </a:p>
        </p:txBody>
      </p:sp>
      <p:sp>
        <p:nvSpPr>
          <p:cNvPr id="78" name="Rectangle 36">
            <a:extLst>
              <a:ext uri="{FF2B5EF4-FFF2-40B4-BE49-F238E27FC236}">
                <a16:creationId xmlns:a16="http://schemas.microsoft.com/office/drawing/2014/main" id="{10979713-B80A-567E-547D-E5D9DBA25786}"/>
              </a:ext>
            </a:extLst>
          </p:cNvPr>
          <p:cNvSpPr/>
          <p:nvPr/>
        </p:nvSpPr>
        <p:spPr>
          <a:xfrm>
            <a:off x="10899648" y="6410184"/>
            <a:ext cx="6515100" cy="918972"/>
          </a:xfrm>
          <a:prstGeom prst="rect">
            <a:avLst/>
          </a:prstGeom>
          <a:solidFill>
            <a:srgbClr val="0C2B4F"/>
          </a:solidFill>
          <a:ln>
            <a:solidFill>
              <a:srgbClr val="2B46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80" name="TextBox 37">
            <a:extLst>
              <a:ext uri="{FF2B5EF4-FFF2-40B4-BE49-F238E27FC236}">
                <a16:creationId xmlns:a16="http://schemas.microsoft.com/office/drawing/2014/main" id="{B079D8E7-9A6A-649C-23B7-9298B266FECB}"/>
              </a:ext>
            </a:extLst>
          </p:cNvPr>
          <p:cNvSpPr txBox="1"/>
          <p:nvPr/>
        </p:nvSpPr>
        <p:spPr>
          <a:xfrm>
            <a:off x="11064240" y="6588491"/>
            <a:ext cx="6185916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>
                <a:solidFill>
                  <a:srgbClr val="F8FAFC"/>
                </a:solidFill>
                <a:latin typeface="Aptos"/>
              </a:rPr>
              <a:t>IBS/CBS incidente na operação</a:t>
            </a:r>
          </a:p>
        </p:txBody>
      </p:sp>
      <p:sp>
        <p:nvSpPr>
          <p:cNvPr id="82" name="Rectangle 38">
            <a:extLst>
              <a:ext uri="{FF2B5EF4-FFF2-40B4-BE49-F238E27FC236}">
                <a16:creationId xmlns:a16="http://schemas.microsoft.com/office/drawing/2014/main" id="{439DF349-E9CA-451C-D532-1DF976F80EDD}"/>
              </a:ext>
            </a:extLst>
          </p:cNvPr>
          <p:cNvSpPr/>
          <p:nvPr/>
        </p:nvSpPr>
        <p:spPr>
          <a:xfrm>
            <a:off x="886968" y="7466315"/>
            <a:ext cx="3086100" cy="918972"/>
          </a:xfrm>
          <a:prstGeom prst="rect">
            <a:avLst/>
          </a:prstGeom>
          <a:solidFill>
            <a:srgbClr val="0C2B4F"/>
          </a:solidFill>
          <a:ln>
            <a:solidFill>
              <a:srgbClr val="2B46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84" name="TextBox 39">
            <a:extLst>
              <a:ext uri="{FF2B5EF4-FFF2-40B4-BE49-F238E27FC236}">
                <a16:creationId xmlns:a16="http://schemas.microsoft.com/office/drawing/2014/main" id="{4A4ABE31-6F4F-DBC2-6DC1-0148AEE51A63}"/>
              </a:ext>
            </a:extLst>
          </p:cNvPr>
          <p:cNvSpPr txBox="1"/>
          <p:nvPr/>
        </p:nvSpPr>
        <p:spPr>
          <a:xfrm>
            <a:off x="1051561" y="7644623"/>
            <a:ext cx="2756915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 b="1">
                <a:solidFill>
                  <a:srgbClr val="CD9D39"/>
                </a:solidFill>
                <a:latin typeface="Aptos"/>
              </a:rPr>
              <a:t>Excesso</a:t>
            </a:r>
          </a:p>
        </p:txBody>
      </p:sp>
      <p:sp>
        <p:nvSpPr>
          <p:cNvPr id="86" name="Rectangle 40">
            <a:extLst>
              <a:ext uri="{FF2B5EF4-FFF2-40B4-BE49-F238E27FC236}">
                <a16:creationId xmlns:a16="http://schemas.microsoft.com/office/drawing/2014/main" id="{ECF94A28-2025-5485-740A-290E33E9B090}"/>
              </a:ext>
            </a:extLst>
          </p:cNvPr>
          <p:cNvSpPr/>
          <p:nvPr/>
        </p:nvSpPr>
        <p:spPr>
          <a:xfrm>
            <a:off x="4315968" y="7466315"/>
            <a:ext cx="6240780" cy="918972"/>
          </a:xfrm>
          <a:prstGeom prst="rect">
            <a:avLst/>
          </a:prstGeom>
          <a:solidFill>
            <a:srgbClr val="0C2B4F"/>
          </a:solidFill>
          <a:ln>
            <a:solidFill>
              <a:srgbClr val="2B46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88" name="TextBox 41">
            <a:extLst>
              <a:ext uri="{FF2B5EF4-FFF2-40B4-BE49-F238E27FC236}">
                <a16:creationId xmlns:a16="http://schemas.microsoft.com/office/drawing/2014/main" id="{2E8AFE7C-A8C8-A6F8-DA16-3121ED33FAA4}"/>
              </a:ext>
            </a:extLst>
          </p:cNvPr>
          <p:cNvSpPr txBox="1"/>
          <p:nvPr/>
        </p:nvSpPr>
        <p:spPr>
          <a:xfrm>
            <a:off x="4480561" y="7644623"/>
            <a:ext cx="5911595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>
                <a:solidFill>
                  <a:srgbClr val="F8FAFC"/>
                </a:solidFill>
                <a:latin typeface="Aptos"/>
              </a:rPr>
              <a:t>Transferido ao fornecedor conforme regra</a:t>
            </a:r>
          </a:p>
        </p:txBody>
      </p:sp>
      <p:sp>
        <p:nvSpPr>
          <p:cNvPr id="90" name="Rectangle 42">
            <a:extLst>
              <a:ext uri="{FF2B5EF4-FFF2-40B4-BE49-F238E27FC236}">
                <a16:creationId xmlns:a16="http://schemas.microsoft.com/office/drawing/2014/main" id="{4FF1B204-532E-C797-612D-005E4E3813E3}"/>
              </a:ext>
            </a:extLst>
          </p:cNvPr>
          <p:cNvSpPr/>
          <p:nvPr/>
        </p:nvSpPr>
        <p:spPr>
          <a:xfrm>
            <a:off x="10899648" y="7466315"/>
            <a:ext cx="6515100" cy="918972"/>
          </a:xfrm>
          <a:prstGeom prst="rect">
            <a:avLst/>
          </a:prstGeom>
          <a:solidFill>
            <a:srgbClr val="0C2B4F"/>
          </a:solidFill>
          <a:ln>
            <a:solidFill>
              <a:srgbClr val="2B46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92" name="TextBox 43">
            <a:extLst>
              <a:ext uri="{FF2B5EF4-FFF2-40B4-BE49-F238E27FC236}">
                <a16:creationId xmlns:a16="http://schemas.microsoft.com/office/drawing/2014/main" id="{234ED293-E8B0-5046-EBF9-CE8139501DC8}"/>
              </a:ext>
            </a:extLst>
          </p:cNvPr>
          <p:cNvSpPr txBox="1"/>
          <p:nvPr/>
        </p:nvSpPr>
        <p:spPr>
          <a:xfrm>
            <a:off x="11064240" y="7644623"/>
            <a:ext cx="6185916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>
                <a:solidFill>
                  <a:srgbClr val="F8FAFC"/>
                </a:solidFill>
                <a:latin typeface="Aptos"/>
              </a:rPr>
              <a:t>Transferido ao fornecedor em até 3 dias úteis</a:t>
            </a:r>
          </a:p>
        </p:txBody>
      </p:sp>
      <p:sp>
        <p:nvSpPr>
          <p:cNvPr id="94" name="TextBox 44">
            <a:extLst>
              <a:ext uri="{FF2B5EF4-FFF2-40B4-BE49-F238E27FC236}">
                <a16:creationId xmlns:a16="http://schemas.microsoft.com/office/drawing/2014/main" id="{4F654611-7846-4B88-B4BA-CD88FCA4A335}"/>
              </a:ext>
            </a:extLst>
          </p:cNvPr>
          <p:cNvSpPr txBox="1"/>
          <p:nvPr/>
        </p:nvSpPr>
        <p:spPr>
          <a:xfrm>
            <a:off x="1229868" y="8591029"/>
            <a:ext cx="15773400" cy="4339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20" b="1">
                <a:solidFill>
                  <a:srgbClr val="002060"/>
                </a:solidFill>
                <a:latin typeface="Aptos"/>
              </a:rPr>
              <a:t>Ambos precisam conversar com documento fiscal, Apuração Assistida e conciliação financeira.</a:t>
            </a:r>
          </a:p>
        </p:txBody>
      </p:sp>
    </p:spTree>
    <p:extLst>
      <p:ext uri="{BB962C8B-B14F-4D97-AF65-F5344CB8AC3E}">
        <p14:creationId xmlns:p14="http://schemas.microsoft.com/office/powerpoint/2010/main" val="19967973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B59DAB4D-66F4-5627-4789-155581BAB1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3">
            <a:extLst>
              <a:ext uri="{FF2B5EF4-FFF2-40B4-BE49-F238E27FC236}">
                <a16:creationId xmlns:a16="http://schemas.microsoft.com/office/drawing/2014/main" id="{6F1D4642-50E4-4793-95B0-6D9CF37A9DF2}"/>
              </a:ext>
            </a:extLst>
          </p:cNvPr>
          <p:cNvSpPr/>
          <p:nvPr/>
        </p:nvSpPr>
        <p:spPr>
          <a:xfrm>
            <a:off x="2290930" y="2888119"/>
            <a:ext cx="13706139" cy="42473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3800" b="1" spc="3">
                <a:solidFill>
                  <a:srgbClr val="002060"/>
                </a:solidFill>
                <a:latin typeface="Montserrat" pitchFamily="34" charset="0"/>
              </a:rPr>
              <a:t>FLUXO DE CAIXA E DRE</a:t>
            </a:r>
            <a:endParaRPr lang="en-US" sz="13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943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1540" y="576072"/>
            <a:ext cx="1639062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750" b="1" dirty="0">
                <a:solidFill>
                  <a:srgbClr val="082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imposto deixa de passar livremente pelo caixa</a:t>
            </a:r>
            <a:endParaRPr lang="en-US" sz="3750" dirty="0"/>
          </a:p>
        </p:txBody>
      </p:sp>
      <p:sp>
        <p:nvSpPr>
          <p:cNvPr id="3" name="Shape 1"/>
          <p:cNvSpPr/>
          <p:nvPr/>
        </p:nvSpPr>
        <p:spPr>
          <a:xfrm>
            <a:off x="905256" y="1399032"/>
            <a:ext cx="1618488" cy="0"/>
          </a:xfrm>
          <a:prstGeom prst="line">
            <a:avLst/>
          </a:prstGeom>
          <a:noFill/>
          <a:ln w="38100">
            <a:solidFill>
              <a:srgbClr val="B9931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234440" y="2111544"/>
            <a:ext cx="7269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100" b="1" dirty="0">
                <a:solidFill>
                  <a:srgbClr val="082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MODELO TRADICIONAL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1645920" y="2797344"/>
            <a:ext cx="576072" cy="576072"/>
          </a:xfrm>
          <a:prstGeom prst="ellipse">
            <a:avLst/>
          </a:prstGeom>
          <a:solidFill>
            <a:srgbClr val="082E72"/>
          </a:solidFill>
          <a:ln w="12700">
            <a:solidFill>
              <a:srgbClr val="082E7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645920" y="2934504"/>
            <a:ext cx="576072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75" dirty="0"/>
          </a:p>
        </p:txBody>
      </p:sp>
      <p:sp>
        <p:nvSpPr>
          <p:cNvPr id="8" name="Text 6"/>
          <p:cNvSpPr/>
          <p:nvPr/>
        </p:nvSpPr>
        <p:spPr>
          <a:xfrm>
            <a:off x="2468880" y="2852208"/>
            <a:ext cx="555498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650" dirty="0">
                <a:solidFill>
                  <a:srgbClr val="27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Cliente paga</a:t>
            </a:r>
            <a:endParaRPr lang="en-US" sz="1650" dirty="0"/>
          </a:p>
        </p:txBody>
      </p:sp>
      <p:sp>
        <p:nvSpPr>
          <p:cNvPr id="9" name="Shape 7"/>
          <p:cNvSpPr/>
          <p:nvPr/>
        </p:nvSpPr>
        <p:spPr>
          <a:xfrm>
            <a:off x="1933956" y="3387132"/>
            <a:ext cx="0" cy="507492"/>
          </a:xfrm>
          <a:prstGeom prst="line">
            <a:avLst/>
          </a:prstGeom>
          <a:noFill/>
          <a:ln w="19050">
            <a:solidFill>
              <a:srgbClr val="BAC3CE"/>
            </a:solidFill>
            <a:prstDash val="solid"/>
            <a:headEnd type="none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1645920" y="3922056"/>
            <a:ext cx="576072" cy="576072"/>
          </a:xfrm>
          <a:prstGeom prst="ellipse">
            <a:avLst/>
          </a:prstGeom>
          <a:solidFill>
            <a:srgbClr val="082E72"/>
          </a:solidFill>
          <a:ln w="12700">
            <a:solidFill>
              <a:srgbClr val="082E7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645920" y="4059216"/>
            <a:ext cx="576072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75" dirty="0"/>
          </a:p>
        </p:txBody>
      </p:sp>
      <p:sp>
        <p:nvSpPr>
          <p:cNvPr id="12" name="Text 10"/>
          <p:cNvSpPr/>
          <p:nvPr/>
        </p:nvSpPr>
        <p:spPr>
          <a:xfrm>
            <a:off x="2468880" y="3976920"/>
            <a:ext cx="555498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650" dirty="0">
                <a:solidFill>
                  <a:srgbClr val="27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Valor da operação + tributos entram no caixa</a:t>
            </a:r>
            <a:endParaRPr lang="en-US" sz="1650" dirty="0"/>
          </a:p>
        </p:txBody>
      </p:sp>
      <p:sp>
        <p:nvSpPr>
          <p:cNvPr id="13" name="Shape 11"/>
          <p:cNvSpPr/>
          <p:nvPr/>
        </p:nvSpPr>
        <p:spPr>
          <a:xfrm>
            <a:off x="1933956" y="4511844"/>
            <a:ext cx="0" cy="507492"/>
          </a:xfrm>
          <a:prstGeom prst="line">
            <a:avLst/>
          </a:prstGeom>
          <a:noFill/>
          <a:ln w="19050">
            <a:solidFill>
              <a:srgbClr val="BAC3CE"/>
            </a:solidFill>
            <a:prstDash val="solid"/>
            <a:headEnd type="none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1645920" y="5046768"/>
            <a:ext cx="576072" cy="576072"/>
          </a:xfrm>
          <a:prstGeom prst="ellipse">
            <a:avLst/>
          </a:prstGeom>
          <a:solidFill>
            <a:srgbClr val="082E72"/>
          </a:solidFill>
          <a:ln w="12700">
            <a:solidFill>
              <a:srgbClr val="082E7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645920" y="5183928"/>
            <a:ext cx="576072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75" dirty="0"/>
          </a:p>
        </p:txBody>
      </p:sp>
      <p:sp>
        <p:nvSpPr>
          <p:cNvPr id="16" name="Text 14"/>
          <p:cNvSpPr/>
          <p:nvPr/>
        </p:nvSpPr>
        <p:spPr>
          <a:xfrm>
            <a:off x="2468880" y="5101632"/>
            <a:ext cx="555498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650" b="1" dirty="0">
                <a:solidFill>
                  <a:srgbClr val="27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Empresa utiliza temporariamente os recursos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1933956" y="5636556"/>
            <a:ext cx="0" cy="507492"/>
          </a:xfrm>
          <a:prstGeom prst="line">
            <a:avLst/>
          </a:prstGeom>
          <a:noFill/>
          <a:ln w="19050">
            <a:solidFill>
              <a:srgbClr val="BAC3CE"/>
            </a:solidFill>
            <a:prstDash val="solid"/>
            <a:headEnd type="none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1645920" y="6171480"/>
            <a:ext cx="576072" cy="576072"/>
          </a:xfrm>
          <a:prstGeom prst="ellipse">
            <a:avLst/>
          </a:prstGeom>
          <a:solidFill>
            <a:srgbClr val="082E72"/>
          </a:solidFill>
          <a:ln w="12700">
            <a:solidFill>
              <a:srgbClr val="082E7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645920" y="6308640"/>
            <a:ext cx="576072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75" dirty="0"/>
          </a:p>
        </p:txBody>
      </p:sp>
      <p:sp>
        <p:nvSpPr>
          <p:cNvPr id="20" name="Text 18"/>
          <p:cNvSpPr/>
          <p:nvPr/>
        </p:nvSpPr>
        <p:spPr>
          <a:xfrm>
            <a:off x="2468880" y="6226344"/>
            <a:ext cx="555498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650" dirty="0">
                <a:solidFill>
                  <a:srgbClr val="27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Tributo é recolhido posteriormente</a:t>
            </a:r>
            <a:endParaRPr lang="en-US" sz="1650" dirty="0"/>
          </a:p>
        </p:txBody>
      </p:sp>
      <p:sp>
        <p:nvSpPr>
          <p:cNvPr id="21" name="Shape 19"/>
          <p:cNvSpPr/>
          <p:nvPr/>
        </p:nvSpPr>
        <p:spPr>
          <a:xfrm>
            <a:off x="9121140" y="2331720"/>
            <a:ext cx="0" cy="6309360"/>
          </a:xfrm>
          <a:prstGeom prst="line">
            <a:avLst/>
          </a:prstGeom>
          <a:noFill/>
          <a:ln w="16510">
            <a:solidFill>
              <a:srgbClr val="D0D6DE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710928" y="2111544"/>
            <a:ext cx="7269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100" b="1" dirty="0">
                <a:solidFill>
                  <a:srgbClr val="082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NOVA DINÂMICA COM SPLIT PAYMENT</a:t>
            </a:r>
            <a:endParaRPr lang="en-US" sz="2100" dirty="0"/>
          </a:p>
        </p:txBody>
      </p:sp>
      <p:sp>
        <p:nvSpPr>
          <p:cNvPr id="23" name="Shape 21"/>
          <p:cNvSpPr/>
          <p:nvPr/>
        </p:nvSpPr>
        <p:spPr>
          <a:xfrm>
            <a:off x="10094976" y="2797344"/>
            <a:ext cx="576072" cy="576072"/>
          </a:xfrm>
          <a:prstGeom prst="ellipse">
            <a:avLst/>
          </a:prstGeom>
          <a:solidFill>
            <a:srgbClr val="082E72"/>
          </a:solidFill>
          <a:ln w="12700">
            <a:solidFill>
              <a:srgbClr val="082E72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0094976" y="2934504"/>
            <a:ext cx="576072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75" dirty="0"/>
          </a:p>
        </p:txBody>
      </p:sp>
      <p:sp>
        <p:nvSpPr>
          <p:cNvPr id="25" name="Text 23"/>
          <p:cNvSpPr/>
          <p:nvPr/>
        </p:nvSpPr>
        <p:spPr>
          <a:xfrm>
            <a:off x="10917936" y="2852208"/>
            <a:ext cx="559612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650" dirty="0">
                <a:solidFill>
                  <a:srgbClr val="27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Cliente paga</a:t>
            </a:r>
            <a:endParaRPr lang="en-US" sz="1650" dirty="0"/>
          </a:p>
        </p:txBody>
      </p:sp>
      <p:sp>
        <p:nvSpPr>
          <p:cNvPr id="26" name="Shape 24"/>
          <p:cNvSpPr/>
          <p:nvPr/>
        </p:nvSpPr>
        <p:spPr>
          <a:xfrm>
            <a:off x="10383012" y="3387132"/>
            <a:ext cx="0" cy="507492"/>
          </a:xfrm>
          <a:prstGeom prst="line">
            <a:avLst/>
          </a:prstGeom>
          <a:noFill/>
          <a:ln w="19050">
            <a:solidFill>
              <a:srgbClr val="BAC3CE"/>
            </a:solidFill>
            <a:prstDash val="solid"/>
            <a:tailEnd type="triangle"/>
          </a:ln>
        </p:spPr>
      </p:sp>
      <p:sp>
        <p:nvSpPr>
          <p:cNvPr id="27" name="Shape 25"/>
          <p:cNvSpPr/>
          <p:nvPr/>
        </p:nvSpPr>
        <p:spPr>
          <a:xfrm>
            <a:off x="10094976" y="3922056"/>
            <a:ext cx="576072" cy="576072"/>
          </a:xfrm>
          <a:prstGeom prst="ellipse">
            <a:avLst/>
          </a:prstGeom>
          <a:solidFill>
            <a:srgbClr val="082E72"/>
          </a:solidFill>
          <a:ln w="12700">
            <a:solidFill>
              <a:srgbClr val="082E72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0094976" y="4059216"/>
            <a:ext cx="576072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75" dirty="0"/>
          </a:p>
        </p:txBody>
      </p:sp>
      <p:sp>
        <p:nvSpPr>
          <p:cNvPr id="29" name="Text 27"/>
          <p:cNvSpPr/>
          <p:nvPr/>
        </p:nvSpPr>
        <p:spPr>
          <a:xfrm>
            <a:off x="10917936" y="3976920"/>
            <a:ext cx="559612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650" dirty="0">
                <a:solidFill>
                  <a:srgbClr val="27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Instituição identifica a operação</a:t>
            </a:r>
            <a:endParaRPr lang="en-US" sz="1650" dirty="0"/>
          </a:p>
        </p:txBody>
      </p:sp>
      <p:sp>
        <p:nvSpPr>
          <p:cNvPr id="30" name="Shape 28"/>
          <p:cNvSpPr/>
          <p:nvPr/>
        </p:nvSpPr>
        <p:spPr>
          <a:xfrm>
            <a:off x="10383012" y="4511844"/>
            <a:ext cx="0" cy="507492"/>
          </a:xfrm>
          <a:prstGeom prst="line">
            <a:avLst/>
          </a:prstGeom>
          <a:noFill/>
          <a:ln w="19050">
            <a:solidFill>
              <a:srgbClr val="BAC3CE"/>
            </a:solidFill>
            <a:prstDash val="solid"/>
            <a:tailEnd type="triangle"/>
          </a:ln>
        </p:spPr>
      </p:sp>
      <p:sp>
        <p:nvSpPr>
          <p:cNvPr id="31" name="Shape 29"/>
          <p:cNvSpPr/>
          <p:nvPr/>
        </p:nvSpPr>
        <p:spPr>
          <a:xfrm>
            <a:off x="10094976" y="5046768"/>
            <a:ext cx="576072" cy="576072"/>
          </a:xfrm>
          <a:prstGeom prst="ellipse">
            <a:avLst/>
          </a:prstGeom>
          <a:solidFill>
            <a:srgbClr val="B99318"/>
          </a:solidFill>
          <a:ln w="12700">
            <a:solidFill>
              <a:srgbClr val="B9931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0094976" y="5183928"/>
            <a:ext cx="576072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75" dirty="0"/>
          </a:p>
        </p:txBody>
      </p:sp>
      <p:sp>
        <p:nvSpPr>
          <p:cNvPr id="33" name="Text 31"/>
          <p:cNvSpPr/>
          <p:nvPr/>
        </p:nvSpPr>
        <p:spPr>
          <a:xfrm>
            <a:off x="10917936" y="5101632"/>
            <a:ext cx="559612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650" b="1" dirty="0">
                <a:solidFill>
                  <a:srgbClr val="27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IBS/CBS são segregados na liquidação</a:t>
            </a:r>
            <a:endParaRPr lang="en-US" sz="1650" dirty="0"/>
          </a:p>
        </p:txBody>
      </p:sp>
      <p:sp>
        <p:nvSpPr>
          <p:cNvPr id="34" name="Shape 32"/>
          <p:cNvSpPr/>
          <p:nvPr/>
        </p:nvSpPr>
        <p:spPr>
          <a:xfrm>
            <a:off x="10383012" y="5636556"/>
            <a:ext cx="0" cy="507492"/>
          </a:xfrm>
          <a:prstGeom prst="line">
            <a:avLst/>
          </a:prstGeom>
          <a:noFill/>
          <a:ln w="19050">
            <a:solidFill>
              <a:srgbClr val="BAC3CE"/>
            </a:solidFill>
            <a:prstDash val="solid"/>
            <a:tailEnd type="triangle"/>
          </a:ln>
        </p:spPr>
      </p:sp>
      <p:sp>
        <p:nvSpPr>
          <p:cNvPr id="35" name="Shape 33"/>
          <p:cNvSpPr/>
          <p:nvPr/>
        </p:nvSpPr>
        <p:spPr>
          <a:xfrm>
            <a:off x="10094976" y="6171480"/>
            <a:ext cx="576072" cy="576072"/>
          </a:xfrm>
          <a:prstGeom prst="ellipse">
            <a:avLst/>
          </a:prstGeom>
          <a:solidFill>
            <a:srgbClr val="B99318"/>
          </a:solidFill>
          <a:ln w="12700">
            <a:solidFill>
              <a:srgbClr val="B99318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10094976" y="6308640"/>
            <a:ext cx="576072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75" dirty="0"/>
          </a:p>
        </p:txBody>
      </p:sp>
      <p:sp>
        <p:nvSpPr>
          <p:cNvPr id="37" name="Text 35"/>
          <p:cNvSpPr/>
          <p:nvPr/>
        </p:nvSpPr>
        <p:spPr>
          <a:xfrm>
            <a:off x="10917936" y="6226344"/>
            <a:ext cx="559612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650" b="1" dirty="0">
                <a:solidFill>
                  <a:srgbClr val="27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Fisco recebe o tributo • empresa recebe o líquido</a:t>
            </a:r>
            <a:endParaRPr lang="en-US" sz="1650" dirty="0"/>
          </a:p>
        </p:txBody>
      </p:sp>
      <p:sp>
        <p:nvSpPr>
          <p:cNvPr id="38" name="Shape 36"/>
          <p:cNvSpPr/>
          <p:nvPr/>
        </p:nvSpPr>
        <p:spPr>
          <a:xfrm>
            <a:off x="2852928" y="7662675"/>
            <a:ext cx="12536424" cy="850392"/>
          </a:xfrm>
          <a:prstGeom prst="roundRect">
            <a:avLst>
              <a:gd name="adj" fmla="val 6452"/>
            </a:avLst>
          </a:prstGeom>
          <a:solidFill>
            <a:srgbClr val="F8F4E7"/>
          </a:solidFill>
          <a:ln w="12700">
            <a:solidFill>
              <a:srgbClr val="E4D6A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3360420" y="7936995"/>
            <a:ext cx="115214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250" b="1" dirty="0">
                <a:solidFill>
                  <a:srgbClr val="082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FATURAMENTO ≠ DISPONIBILIDADE FINANCEIRA</a:t>
            </a:r>
            <a:endParaRPr lang="en-US" sz="2250" dirty="0"/>
          </a:p>
        </p:txBody>
      </p:sp>
      <p:sp>
        <p:nvSpPr>
          <p:cNvPr id="4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7282160" y="9710928"/>
            <a:ext cx="480060" cy="24688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8A8A8A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62</a:t>
            </a:fld>
            <a:endParaRPr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1540" y="576072"/>
            <a:ext cx="1639062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750" b="1" dirty="0">
                <a:solidFill>
                  <a:srgbClr val="082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</a:t>
            </a:r>
            <a:r>
              <a:rPr lang="en-US" sz="3750" b="1">
                <a:solidFill>
                  <a:srgbClr val="082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novo fluxo </a:t>
            </a:r>
            <a:r>
              <a:rPr lang="en-US" sz="3750" b="1" dirty="0">
                <a:solidFill>
                  <a:srgbClr val="082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caixa</a:t>
            </a:r>
            <a:endParaRPr lang="en-US" sz="3750" dirty="0"/>
          </a:p>
        </p:txBody>
      </p:sp>
      <p:sp>
        <p:nvSpPr>
          <p:cNvPr id="3" name="Shape 1"/>
          <p:cNvSpPr/>
          <p:nvPr/>
        </p:nvSpPr>
        <p:spPr>
          <a:xfrm>
            <a:off x="905256" y="1399032"/>
            <a:ext cx="1618488" cy="0"/>
          </a:xfrm>
          <a:prstGeom prst="line">
            <a:avLst/>
          </a:prstGeom>
          <a:noFill/>
          <a:ln w="38100">
            <a:solidFill>
              <a:srgbClr val="B9931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28700" y="2990088"/>
            <a:ext cx="2496312" cy="2167128"/>
          </a:xfrm>
          <a:prstGeom prst="roundRect">
            <a:avLst>
              <a:gd name="adj" fmla="val 3165"/>
            </a:avLst>
          </a:prstGeom>
          <a:solidFill>
            <a:srgbClr val="FFFFFF"/>
          </a:solidFill>
          <a:ln w="12700">
            <a:solidFill>
              <a:srgbClr val="DDE2E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93292" y="3168396"/>
            <a:ext cx="57607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082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193292" y="3538488"/>
            <a:ext cx="21671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000" b="1" dirty="0">
                <a:solidFill>
                  <a:srgbClr val="082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VENDA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193292" y="4197096"/>
            <a:ext cx="2167128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2400" dirty="0">
                <a:solidFill>
                  <a:srgbClr val="6873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Documento fiscal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3538728" y="3744228"/>
            <a:ext cx="109728" cy="411480"/>
          </a:xfrm>
          <a:prstGeom prst="chevron">
            <a:avLst/>
          </a:prstGeom>
          <a:solidFill>
            <a:srgbClr val="D6DDE6"/>
          </a:solidFill>
          <a:ln w="12700">
            <a:solidFill>
              <a:srgbClr val="D6DDE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662172" y="2990088"/>
            <a:ext cx="2496312" cy="2167128"/>
          </a:xfrm>
          <a:prstGeom prst="roundRect">
            <a:avLst>
              <a:gd name="adj" fmla="val 3165"/>
            </a:avLst>
          </a:prstGeom>
          <a:solidFill>
            <a:srgbClr val="FFFFFF"/>
          </a:solidFill>
          <a:ln w="12700">
            <a:solidFill>
              <a:srgbClr val="DDE2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826764" y="3168396"/>
            <a:ext cx="57607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082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3826764" y="3538488"/>
            <a:ext cx="21671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000" b="1" dirty="0">
                <a:solidFill>
                  <a:srgbClr val="082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RECEBIMENTO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826764" y="4197096"/>
            <a:ext cx="2167128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2400" dirty="0">
                <a:solidFill>
                  <a:srgbClr val="6873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Liquidação financeira</a:t>
            </a:r>
            <a:endParaRPr lang="en-US" sz="2400" dirty="0"/>
          </a:p>
        </p:txBody>
      </p:sp>
      <p:sp>
        <p:nvSpPr>
          <p:cNvPr id="14" name="Shape 12"/>
          <p:cNvSpPr/>
          <p:nvPr/>
        </p:nvSpPr>
        <p:spPr>
          <a:xfrm>
            <a:off x="6172200" y="3744228"/>
            <a:ext cx="109728" cy="411480"/>
          </a:xfrm>
          <a:prstGeom prst="chevron">
            <a:avLst/>
          </a:prstGeom>
          <a:solidFill>
            <a:srgbClr val="D6DDE6"/>
          </a:solidFill>
          <a:ln w="12700">
            <a:solidFill>
              <a:srgbClr val="D6DDE6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295644" y="2990088"/>
            <a:ext cx="2496312" cy="2167128"/>
          </a:xfrm>
          <a:prstGeom prst="roundRect">
            <a:avLst>
              <a:gd name="adj" fmla="val 3165"/>
            </a:avLst>
          </a:prstGeom>
          <a:solidFill>
            <a:srgbClr val="FFF8E3"/>
          </a:solidFill>
          <a:ln w="12700">
            <a:solidFill>
              <a:srgbClr val="DCC66D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60236" y="3168396"/>
            <a:ext cx="57607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B993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6460236" y="3538488"/>
            <a:ext cx="21671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000" b="1" dirty="0">
                <a:solidFill>
                  <a:srgbClr val="082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SPLIT PAYMENT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6460236" y="4197096"/>
            <a:ext cx="2167128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2400" dirty="0">
                <a:solidFill>
                  <a:srgbClr val="6873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Segregação do tributo</a:t>
            </a:r>
            <a:endParaRPr lang="en-US" sz="2400" dirty="0"/>
          </a:p>
        </p:txBody>
      </p:sp>
      <p:sp>
        <p:nvSpPr>
          <p:cNvPr id="19" name="Shape 17"/>
          <p:cNvSpPr/>
          <p:nvPr/>
        </p:nvSpPr>
        <p:spPr>
          <a:xfrm>
            <a:off x="8805672" y="3744228"/>
            <a:ext cx="109728" cy="411480"/>
          </a:xfrm>
          <a:prstGeom prst="chevron">
            <a:avLst/>
          </a:prstGeom>
          <a:solidFill>
            <a:srgbClr val="D6DDE6"/>
          </a:solidFill>
          <a:ln w="12700">
            <a:solidFill>
              <a:srgbClr val="D6DDE6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929116" y="2990088"/>
            <a:ext cx="2496312" cy="2167128"/>
          </a:xfrm>
          <a:prstGeom prst="roundRect">
            <a:avLst>
              <a:gd name="adj" fmla="val 3165"/>
            </a:avLst>
          </a:prstGeom>
          <a:solidFill>
            <a:srgbClr val="FFFFFF"/>
          </a:solidFill>
          <a:ln w="12700">
            <a:solidFill>
              <a:srgbClr val="DDE2E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093708" y="3168396"/>
            <a:ext cx="57607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082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9093708" y="3538488"/>
            <a:ext cx="21671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000" b="1" dirty="0">
                <a:solidFill>
                  <a:srgbClr val="082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CRÉDITOS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9093708" y="4197096"/>
            <a:ext cx="2167128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2400" dirty="0">
                <a:solidFill>
                  <a:srgbClr val="6873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Apropriação conforme regras</a:t>
            </a:r>
            <a:endParaRPr lang="en-US" sz="2400" dirty="0"/>
          </a:p>
        </p:txBody>
      </p:sp>
      <p:sp>
        <p:nvSpPr>
          <p:cNvPr id="24" name="Shape 22"/>
          <p:cNvSpPr/>
          <p:nvPr/>
        </p:nvSpPr>
        <p:spPr>
          <a:xfrm>
            <a:off x="11439144" y="3744228"/>
            <a:ext cx="109728" cy="411480"/>
          </a:xfrm>
          <a:prstGeom prst="chevron">
            <a:avLst/>
          </a:prstGeom>
          <a:solidFill>
            <a:srgbClr val="D6DDE6"/>
          </a:solidFill>
          <a:ln w="12700">
            <a:solidFill>
              <a:srgbClr val="D6DDE6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1562588" y="2990088"/>
            <a:ext cx="2496312" cy="2167128"/>
          </a:xfrm>
          <a:prstGeom prst="roundRect">
            <a:avLst>
              <a:gd name="adj" fmla="val 3165"/>
            </a:avLst>
          </a:prstGeom>
          <a:solidFill>
            <a:srgbClr val="FFFFFF"/>
          </a:solidFill>
          <a:ln w="12700">
            <a:solidFill>
              <a:srgbClr val="DDE2E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1727180" y="3168396"/>
            <a:ext cx="57607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082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11727180" y="3538488"/>
            <a:ext cx="21671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000" b="1" dirty="0">
                <a:solidFill>
                  <a:srgbClr val="082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APURAÇÃO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11727180" y="4197096"/>
            <a:ext cx="2167128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400" dirty="0">
                <a:solidFill>
                  <a:srgbClr val="6873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Conciliação</a:t>
            </a:r>
            <a:endParaRPr lang="en-US" sz="2400" dirty="0"/>
          </a:p>
        </p:txBody>
      </p:sp>
      <p:sp>
        <p:nvSpPr>
          <p:cNvPr id="29" name="Shape 27"/>
          <p:cNvSpPr/>
          <p:nvPr/>
        </p:nvSpPr>
        <p:spPr>
          <a:xfrm>
            <a:off x="14072616" y="3744228"/>
            <a:ext cx="109728" cy="411480"/>
          </a:xfrm>
          <a:prstGeom prst="chevron">
            <a:avLst/>
          </a:prstGeom>
          <a:solidFill>
            <a:srgbClr val="D6DDE6"/>
          </a:solidFill>
          <a:ln w="12700">
            <a:solidFill>
              <a:srgbClr val="D6DDE6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4196060" y="2990088"/>
            <a:ext cx="2496312" cy="2167128"/>
          </a:xfrm>
          <a:prstGeom prst="roundRect">
            <a:avLst>
              <a:gd name="adj" fmla="val 3165"/>
            </a:avLst>
          </a:prstGeom>
          <a:solidFill>
            <a:srgbClr val="FFFFFF"/>
          </a:solidFill>
          <a:ln w="12700">
            <a:solidFill>
              <a:srgbClr val="DDE2E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4360652" y="3168396"/>
            <a:ext cx="57607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082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000" dirty="0"/>
          </a:p>
        </p:txBody>
      </p:sp>
      <p:sp>
        <p:nvSpPr>
          <p:cNvPr id="32" name="Text 30"/>
          <p:cNvSpPr/>
          <p:nvPr/>
        </p:nvSpPr>
        <p:spPr>
          <a:xfrm>
            <a:off x="14360652" y="3538488"/>
            <a:ext cx="21671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000" b="1" dirty="0">
                <a:solidFill>
                  <a:srgbClr val="082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SALDO</a:t>
            </a:r>
            <a:endParaRPr lang="en-US" sz="2000" dirty="0"/>
          </a:p>
        </p:txBody>
      </p:sp>
      <p:sp>
        <p:nvSpPr>
          <p:cNvPr id="33" name="Text 31"/>
          <p:cNvSpPr/>
          <p:nvPr/>
        </p:nvSpPr>
        <p:spPr>
          <a:xfrm>
            <a:off x="14360652" y="4197096"/>
            <a:ext cx="2167128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r>
              <a:rPr lang="en-US" sz="2400" dirty="0">
                <a:solidFill>
                  <a:srgbClr val="6873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Pagar, compensar ou recuperar</a:t>
            </a:r>
            <a:endParaRPr lang="en-US" sz="2400" dirty="0"/>
          </a:p>
        </p:txBody>
      </p:sp>
      <p:sp>
        <p:nvSpPr>
          <p:cNvPr id="35" name="Text 33"/>
          <p:cNvSpPr/>
          <p:nvPr/>
        </p:nvSpPr>
        <p:spPr>
          <a:xfrm>
            <a:off x="1330452" y="6062472"/>
            <a:ext cx="7063740" cy="3703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400" b="1" dirty="0">
                <a:solidFill>
                  <a:srgbClr val="B993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</a:t>
            </a:r>
            <a:r>
              <a:rPr lang="en-US" sz="2400" dirty="0">
                <a:solidFill>
                  <a:srgbClr val="27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Quando recebo do cliente?</a:t>
            </a:r>
            <a:endParaRPr lang="en-US" sz="2400" dirty="0"/>
          </a:p>
        </p:txBody>
      </p:sp>
      <p:sp>
        <p:nvSpPr>
          <p:cNvPr id="36" name="Text 34"/>
          <p:cNvSpPr/>
          <p:nvPr/>
        </p:nvSpPr>
        <p:spPr>
          <a:xfrm>
            <a:off x="1330452" y="6638544"/>
            <a:ext cx="7063740" cy="3703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400" b="1" dirty="0">
                <a:solidFill>
                  <a:srgbClr val="B993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</a:t>
            </a:r>
            <a:r>
              <a:rPr lang="en-US" sz="2400" dirty="0">
                <a:solidFill>
                  <a:srgbClr val="27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Quando pago meu fornecedor?</a:t>
            </a:r>
            <a:endParaRPr lang="en-US" sz="2400" dirty="0"/>
          </a:p>
        </p:txBody>
      </p:sp>
      <p:sp>
        <p:nvSpPr>
          <p:cNvPr id="37" name="Text 35"/>
          <p:cNvSpPr/>
          <p:nvPr/>
        </p:nvSpPr>
        <p:spPr>
          <a:xfrm>
            <a:off x="1330452" y="7214616"/>
            <a:ext cx="7063740" cy="3703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400" b="1" dirty="0">
                <a:solidFill>
                  <a:srgbClr val="B993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</a:t>
            </a:r>
            <a:r>
              <a:rPr lang="en-US" sz="2400" dirty="0">
                <a:solidFill>
                  <a:srgbClr val="27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Quando o crédito tributário pode ser utilizado?</a:t>
            </a:r>
            <a:endParaRPr lang="en-US" sz="2400" dirty="0"/>
          </a:p>
        </p:txBody>
      </p:sp>
      <p:sp>
        <p:nvSpPr>
          <p:cNvPr id="38" name="Text 36"/>
          <p:cNvSpPr/>
          <p:nvPr/>
        </p:nvSpPr>
        <p:spPr>
          <a:xfrm>
            <a:off x="1330452" y="7790688"/>
            <a:ext cx="7063740" cy="3703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400" dirty="0">
                <a:solidFill>
                  <a:srgbClr val="B993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</a:t>
            </a:r>
            <a:r>
              <a:rPr lang="en-US" sz="2400" dirty="0">
                <a:solidFill>
                  <a:srgbClr val="27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Quanto preciso financiar entre esses momentos?</a:t>
            </a:r>
            <a:endParaRPr lang="en-US" sz="2400" dirty="0"/>
          </a:p>
        </p:txBody>
      </p:sp>
      <p:sp>
        <p:nvSpPr>
          <p:cNvPr id="39" name="Shape 37"/>
          <p:cNvSpPr/>
          <p:nvPr/>
        </p:nvSpPr>
        <p:spPr>
          <a:xfrm>
            <a:off x="9628632" y="6062472"/>
            <a:ext cx="7104888" cy="2276856"/>
          </a:xfrm>
          <a:prstGeom prst="roundRect">
            <a:avLst>
              <a:gd name="adj" fmla="val 3012"/>
            </a:avLst>
          </a:prstGeom>
          <a:solidFill>
            <a:srgbClr val="082E72"/>
          </a:solidFill>
          <a:ln w="12700">
            <a:solidFill>
              <a:srgbClr val="082E72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10177272" y="6556248"/>
            <a:ext cx="6007608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algn="ctr"/>
            <a:r>
              <a:rPr lang="en-US" sz="2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Reforma introduz uma variável tributária dentro da necessidade de capital de giro.</a:t>
            </a:r>
            <a:endParaRPr lang="en-US" sz="2850" dirty="0"/>
          </a:p>
        </p:txBody>
      </p:sp>
      <p:sp>
        <p:nvSpPr>
          <p:cNvPr id="4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7282160" y="9710928"/>
            <a:ext cx="480060" cy="24688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8A8A8A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63</a:t>
            </a:fld>
            <a:endParaRPr 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1540" y="576072"/>
            <a:ext cx="1639062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750" b="1" dirty="0">
                <a:solidFill>
                  <a:srgbClr val="082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DRE precisa ser relida</a:t>
            </a:r>
            <a:endParaRPr lang="en-US" sz="3750" dirty="0"/>
          </a:p>
        </p:txBody>
      </p:sp>
      <p:sp>
        <p:nvSpPr>
          <p:cNvPr id="3" name="Shape 1"/>
          <p:cNvSpPr/>
          <p:nvPr/>
        </p:nvSpPr>
        <p:spPr>
          <a:xfrm>
            <a:off x="905256" y="1399032"/>
            <a:ext cx="1618488" cy="0"/>
          </a:xfrm>
          <a:prstGeom prst="line">
            <a:avLst/>
          </a:prstGeom>
          <a:noFill/>
          <a:ln w="38100">
            <a:solidFill>
              <a:srgbClr val="B9931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65860" y="2743200"/>
            <a:ext cx="3675888" cy="2359152"/>
          </a:xfrm>
          <a:prstGeom prst="roundRect">
            <a:avLst>
              <a:gd name="adj" fmla="val 2907"/>
            </a:avLst>
          </a:prstGeom>
          <a:solidFill>
            <a:srgbClr val="FFFFFF"/>
          </a:solidFill>
          <a:ln w="12700">
            <a:solidFill>
              <a:srgbClr val="DCE1E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0" y="3182112"/>
            <a:ext cx="326440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400" b="1" dirty="0">
                <a:solidFill>
                  <a:srgbClr val="082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FATURAMENTO FISCAL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440180" y="3895344"/>
            <a:ext cx="312724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000" dirty="0">
                <a:solidFill>
                  <a:srgbClr val="27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Valor documentado / controle tributário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4937760" y="3675888"/>
            <a:ext cx="246888" cy="411480"/>
          </a:xfrm>
          <a:prstGeom prst="chevron">
            <a:avLst/>
          </a:prstGeom>
          <a:solidFill>
            <a:srgbClr val="D6DDE6"/>
          </a:solidFill>
          <a:ln w="12700">
            <a:solidFill>
              <a:srgbClr val="D6DDE6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362956" y="2743200"/>
            <a:ext cx="3675888" cy="2359152"/>
          </a:xfrm>
          <a:prstGeom prst="roundRect">
            <a:avLst>
              <a:gd name="adj" fmla="val 2907"/>
            </a:avLst>
          </a:prstGeom>
          <a:solidFill>
            <a:srgbClr val="F8F4E7"/>
          </a:solidFill>
          <a:ln w="12700">
            <a:solidFill>
              <a:srgbClr val="DCC66D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568696" y="3182112"/>
            <a:ext cx="326440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400" b="1" dirty="0">
                <a:solidFill>
                  <a:srgbClr val="B993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RECEITA CONTÁBIL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5637276" y="3895344"/>
            <a:ext cx="312724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000" dirty="0">
                <a:solidFill>
                  <a:srgbClr val="27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Valor econômico reconhecido como receita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9134856" y="3675888"/>
            <a:ext cx="246888" cy="411480"/>
          </a:xfrm>
          <a:prstGeom prst="chevron">
            <a:avLst/>
          </a:prstGeom>
          <a:solidFill>
            <a:srgbClr val="D6DDE6"/>
          </a:solidFill>
          <a:ln w="12700">
            <a:solidFill>
              <a:srgbClr val="D6DDE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560052" y="2743200"/>
            <a:ext cx="3675888" cy="2359152"/>
          </a:xfrm>
          <a:prstGeom prst="roundRect">
            <a:avLst>
              <a:gd name="adj" fmla="val 2907"/>
            </a:avLst>
          </a:prstGeom>
          <a:solidFill>
            <a:srgbClr val="FFFFFF"/>
          </a:solidFill>
          <a:ln w="12700">
            <a:solidFill>
              <a:srgbClr val="DCE1E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765792" y="3182112"/>
            <a:ext cx="326440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400" b="1" dirty="0">
                <a:solidFill>
                  <a:srgbClr val="082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TRIBUTOS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9834372" y="3895344"/>
            <a:ext cx="312724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000" dirty="0">
                <a:solidFill>
                  <a:srgbClr val="27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Valores incidentes; parte pode ser recuperável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13331952" y="3675888"/>
            <a:ext cx="246888" cy="411480"/>
          </a:xfrm>
          <a:prstGeom prst="chevron">
            <a:avLst/>
          </a:prstGeom>
          <a:solidFill>
            <a:srgbClr val="D6DDE6"/>
          </a:solidFill>
          <a:ln w="12700">
            <a:solidFill>
              <a:srgbClr val="D6DDE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3757148" y="2743200"/>
            <a:ext cx="3675888" cy="2359152"/>
          </a:xfrm>
          <a:prstGeom prst="roundRect">
            <a:avLst>
              <a:gd name="adj" fmla="val 2907"/>
            </a:avLst>
          </a:prstGeom>
          <a:solidFill>
            <a:srgbClr val="FFFFFF"/>
          </a:solidFill>
          <a:ln w="12700">
            <a:solidFill>
              <a:srgbClr val="DCE1E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3962888" y="3182112"/>
            <a:ext cx="326440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400" b="1" dirty="0">
                <a:solidFill>
                  <a:srgbClr val="082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CAIXA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14031468" y="3895344"/>
            <a:ext cx="312724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algn="ctr"/>
            <a:r>
              <a:rPr lang="en-US" sz="2000" dirty="0">
                <a:solidFill>
                  <a:srgbClr val="27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Valor efetivamente disponível para financiar a operação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1344168" y="5966460"/>
            <a:ext cx="5760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50" b="1" dirty="0">
                <a:solidFill>
                  <a:srgbClr val="082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TRÊS LEITURAS QUE PRECISAM CONVIVER</a:t>
            </a:r>
            <a:endParaRPr lang="en-US" sz="1950" dirty="0"/>
          </a:p>
        </p:txBody>
      </p:sp>
      <p:sp>
        <p:nvSpPr>
          <p:cNvPr id="21" name="Shape 19"/>
          <p:cNvSpPr/>
          <p:nvPr/>
        </p:nvSpPr>
        <p:spPr>
          <a:xfrm>
            <a:off x="1399032" y="6638544"/>
            <a:ext cx="466344" cy="466344"/>
          </a:xfrm>
          <a:prstGeom prst="ellipse">
            <a:avLst/>
          </a:prstGeom>
          <a:solidFill>
            <a:srgbClr val="B99318"/>
          </a:solidFill>
          <a:ln w="12700">
            <a:solidFill>
              <a:srgbClr val="B9931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399032" y="6748272"/>
            <a:ext cx="466344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70" dirty="0"/>
          </a:p>
        </p:txBody>
      </p:sp>
      <p:sp>
        <p:nvSpPr>
          <p:cNvPr id="23" name="Text 21"/>
          <p:cNvSpPr/>
          <p:nvPr/>
        </p:nvSpPr>
        <p:spPr>
          <a:xfrm>
            <a:off x="2084832" y="6652260"/>
            <a:ext cx="1371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000" dirty="0">
                <a:solidFill>
                  <a:srgbClr val="27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Aumento de faturamento não garante aumento de margem.</a:t>
            </a:r>
            <a:endParaRPr lang="en-US" sz="2000" dirty="0"/>
          </a:p>
        </p:txBody>
      </p:sp>
      <p:sp>
        <p:nvSpPr>
          <p:cNvPr id="24" name="Shape 22"/>
          <p:cNvSpPr/>
          <p:nvPr/>
        </p:nvSpPr>
        <p:spPr>
          <a:xfrm>
            <a:off x="1399032" y="7310628"/>
            <a:ext cx="466344" cy="466344"/>
          </a:xfrm>
          <a:prstGeom prst="ellipse">
            <a:avLst/>
          </a:prstGeom>
          <a:solidFill>
            <a:srgbClr val="B99318"/>
          </a:solidFill>
          <a:ln w="12700">
            <a:solidFill>
              <a:srgbClr val="B9931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399032" y="7420356"/>
            <a:ext cx="466344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70" dirty="0"/>
          </a:p>
        </p:txBody>
      </p:sp>
      <p:sp>
        <p:nvSpPr>
          <p:cNvPr id="26" name="Text 24"/>
          <p:cNvSpPr/>
          <p:nvPr/>
        </p:nvSpPr>
        <p:spPr>
          <a:xfrm>
            <a:off x="2084832" y="7324344"/>
            <a:ext cx="1371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000" dirty="0">
                <a:solidFill>
                  <a:srgbClr val="27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Aumento de margem não garante melhora imediata do caixa.</a:t>
            </a:r>
            <a:endParaRPr lang="en-US" sz="2000" dirty="0"/>
          </a:p>
        </p:txBody>
      </p:sp>
      <p:sp>
        <p:nvSpPr>
          <p:cNvPr id="27" name="Shape 25"/>
          <p:cNvSpPr/>
          <p:nvPr/>
        </p:nvSpPr>
        <p:spPr>
          <a:xfrm>
            <a:off x="1399032" y="7982712"/>
            <a:ext cx="466344" cy="466344"/>
          </a:xfrm>
          <a:prstGeom prst="ellipse">
            <a:avLst/>
          </a:prstGeom>
          <a:solidFill>
            <a:srgbClr val="B99318"/>
          </a:solidFill>
          <a:ln w="12700">
            <a:solidFill>
              <a:srgbClr val="B9931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399032" y="8092440"/>
            <a:ext cx="466344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70" dirty="0"/>
          </a:p>
        </p:txBody>
      </p:sp>
      <p:sp>
        <p:nvSpPr>
          <p:cNvPr id="29" name="Text 27"/>
          <p:cNvSpPr/>
          <p:nvPr/>
        </p:nvSpPr>
        <p:spPr>
          <a:xfrm>
            <a:off x="2084832" y="7996428"/>
            <a:ext cx="1371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000" b="1" dirty="0">
                <a:solidFill>
                  <a:srgbClr val="27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Crédito tributário pode ser ativo sem ser dinheiro disponível no mesmo momento.</a:t>
            </a:r>
            <a:endParaRPr lang="en-US" sz="2000" dirty="0"/>
          </a:p>
        </p:txBody>
      </p:sp>
      <p:sp>
        <p:nvSpPr>
          <p:cNvPr id="3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7282160" y="9710928"/>
            <a:ext cx="480060" cy="24688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8A8A8A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64</a:t>
            </a:fld>
            <a:endParaRPr 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1540" y="576072"/>
            <a:ext cx="1639062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750" b="1" dirty="0">
                <a:solidFill>
                  <a:srgbClr val="082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Como a nova lógica aparece na DRE</a:t>
            </a:r>
            <a:endParaRPr lang="en-US" sz="3750" dirty="0"/>
          </a:p>
        </p:txBody>
      </p:sp>
      <p:sp>
        <p:nvSpPr>
          <p:cNvPr id="3" name="Shape 1"/>
          <p:cNvSpPr/>
          <p:nvPr/>
        </p:nvSpPr>
        <p:spPr>
          <a:xfrm>
            <a:off x="905256" y="1399032"/>
            <a:ext cx="1618488" cy="0"/>
          </a:xfrm>
          <a:prstGeom prst="line">
            <a:avLst/>
          </a:prstGeom>
          <a:noFill/>
          <a:ln w="38100">
            <a:solidFill>
              <a:srgbClr val="B9931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207008" y="2304288"/>
            <a:ext cx="7612380" cy="2839212"/>
          </a:xfrm>
          <a:prstGeom prst="roundRect">
            <a:avLst>
              <a:gd name="adj" fmla="val 2415"/>
            </a:avLst>
          </a:prstGeom>
          <a:solidFill>
            <a:srgbClr val="FFFFFF"/>
          </a:solidFill>
          <a:ln w="12700">
            <a:solidFill>
              <a:srgbClr val="DDE2E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536192" y="2619756"/>
            <a:ext cx="4498848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rgbClr val="082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OPERAÇÃO DE VENDA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1536192" y="3278124"/>
            <a:ext cx="4498848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dirty="0">
                <a:solidFill>
                  <a:srgbClr val="27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Valor econômico da venda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281928" y="3278124"/>
            <a:ext cx="2029968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000" b="1" dirty="0">
                <a:solidFill>
                  <a:srgbClr val="082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R$ 100.000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36192" y="3854196"/>
            <a:ext cx="4498848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dirty="0">
                <a:solidFill>
                  <a:srgbClr val="27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IBS/</a:t>
            </a:r>
            <a:r>
              <a:rPr lang="en-US" sz="2000">
                <a:solidFill>
                  <a:srgbClr val="27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CBS        28</a:t>
            </a:r>
            <a:r>
              <a:rPr lang="en-US" sz="2000" dirty="0">
                <a:solidFill>
                  <a:srgbClr val="27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281928" y="3854196"/>
            <a:ext cx="2029968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000" b="1" dirty="0">
                <a:solidFill>
                  <a:srgbClr val="082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R$ 28.000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536192" y="4430268"/>
            <a:ext cx="4498848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082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financeiro/documental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281928" y="4430268"/>
            <a:ext cx="2029968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000" b="1" dirty="0">
                <a:solidFill>
                  <a:srgbClr val="B993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R$ 128.000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9409176" y="2304288"/>
            <a:ext cx="7612380" cy="2839212"/>
          </a:xfrm>
          <a:prstGeom prst="roundRect">
            <a:avLst>
              <a:gd name="adj" fmla="val 2415"/>
            </a:avLst>
          </a:prstGeom>
          <a:solidFill>
            <a:srgbClr val="FFFFFF"/>
          </a:solidFill>
          <a:ln w="12700">
            <a:solidFill>
              <a:srgbClr val="DDE2E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765792" y="2619756"/>
            <a:ext cx="4498848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rgbClr val="082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AQUISIÇÃO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9765792" y="3278124"/>
            <a:ext cx="452628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dirty="0">
                <a:solidFill>
                  <a:srgbClr val="27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 líquido da mercadoria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4511528" y="3278124"/>
            <a:ext cx="198882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000" b="1" dirty="0">
                <a:solidFill>
                  <a:srgbClr val="082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R$ 60.000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9765792" y="3854196"/>
            <a:ext cx="452628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dirty="0">
                <a:solidFill>
                  <a:srgbClr val="27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IBS/CBS recuperável* — 28%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4511528" y="3854196"/>
            <a:ext cx="198882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000" b="1" dirty="0">
                <a:solidFill>
                  <a:srgbClr val="082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R$ 16.800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9765792" y="4430268"/>
            <a:ext cx="452628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082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Desembolso na aquisição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14511528" y="4430268"/>
            <a:ext cx="198882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000" b="1" dirty="0">
                <a:solidFill>
                  <a:srgbClr val="B993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R$ 76.800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1645920" y="5623560"/>
            <a:ext cx="9079992" cy="2852928"/>
          </a:xfrm>
          <a:prstGeom prst="roundRect">
            <a:avLst>
              <a:gd name="adj" fmla="val 2404"/>
            </a:avLst>
          </a:prstGeom>
          <a:solidFill>
            <a:srgbClr val="082E72"/>
          </a:solidFill>
          <a:ln w="12700">
            <a:solidFill>
              <a:srgbClr val="082E72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2125979" y="5966460"/>
            <a:ext cx="5044841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DRE GERENCIAL</a:t>
            </a:r>
            <a:endParaRPr lang="en-US" sz="3200" dirty="0"/>
          </a:p>
        </p:txBody>
      </p:sp>
      <p:sp>
        <p:nvSpPr>
          <p:cNvPr id="23" name="Text 21"/>
          <p:cNvSpPr/>
          <p:nvPr/>
        </p:nvSpPr>
        <p:spPr>
          <a:xfrm>
            <a:off x="2125980" y="6665976"/>
            <a:ext cx="4389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Receita operacional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7434072" y="6665976"/>
            <a:ext cx="2331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R$ 100.000</a:t>
            </a:r>
            <a:endParaRPr lang="en-US" sz="2800" dirty="0"/>
          </a:p>
        </p:txBody>
      </p:sp>
      <p:sp>
        <p:nvSpPr>
          <p:cNvPr id="25" name="Text 23"/>
          <p:cNvSpPr/>
          <p:nvPr/>
        </p:nvSpPr>
        <p:spPr>
          <a:xfrm>
            <a:off x="2125980" y="7242048"/>
            <a:ext cx="4389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(−) CMV líquido</a:t>
            </a:r>
            <a:endParaRPr lang="en-US" sz="2400" dirty="0"/>
          </a:p>
        </p:txBody>
      </p:sp>
      <p:sp>
        <p:nvSpPr>
          <p:cNvPr id="26" name="Text 24"/>
          <p:cNvSpPr/>
          <p:nvPr/>
        </p:nvSpPr>
        <p:spPr>
          <a:xfrm>
            <a:off x="7434072" y="7242048"/>
            <a:ext cx="2331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R$ 60.000</a:t>
            </a:r>
            <a:endParaRPr lang="en-US" sz="2800" dirty="0"/>
          </a:p>
        </p:txBody>
      </p:sp>
      <p:sp>
        <p:nvSpPr>
          <p:cNvPr id="27" name="Text 25"/>
          <p:cNvSpPr/>
          <p:nvPr/>
        </p:nvSpPr>
        <p:spPr>
          <a:xfrm>
            <a:off x="2125980" y="7818120"/>
            <a:ext cx="4389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LUCRO BRUTO</a:t>
            </a:r>
            <a:endParaRPr lang="en-US" sz="2800" dirty="0"/>
          </a:p>
        </p:txBody>
      </p:sp>
      <p:sp>
        <p:nvSpPr>
          <p:cNvPr id="28" name="Text 26"/>
          <p:cNvSpPr/>
          <p:nvPr/>
        </p:nvSpPr>
        <p:spPr>
          <a:xfrm>
            <a:off x="7434072" y="7818120"/>
            <a:ext cx="2331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3200" b="1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R$ 40.000</a:t>
            </a:r>
            <a:endParaRPr lang="en-US" sz="3200" dirty="0"/>
          </a:p>
        </p:txBody>
      </p:sp>
      <p:sp>
        <p:nvSpPr>
          <p:cNvPr id="29" name="Shape 27"/>
          <p:cNvSpPr/>
          <p:nvPr/>
        </p:nvSpPr>
        <p:spPr>
          <a:xfrm>
            <a:off x="11247120" y="5623560"/>
            <a:ext cx="5458968" cy="2852928"/>
          </a:xfrm>
          <a:prstGeom prst="roundRect">
            <a:avLst>
              <a:gd name="adj" fmla="val 2404"/>
            </a:avLst>
          </a:prstGeom>
          <a:solidFill>
            <a:srgbClr val="F8F4E7"/>
          </a:solidFill>
          <a:ln w="12700">
            <a:solidFill>
              <a:srgbClr val="E4D6A6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1631167" y="5966460"/>
            <a:ext cx="453085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082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LEITURA DO CAIXA</a:t>
            </a:r>
            <a:endParaRPr lang="en-US" sz="3200" dirty="0"/>
          </a:p>
        </p:txBody>
      </p:sp>
      <p:sp>
        <p:nvSpPr>
          <p:cNvPr id="31" name="Text 29"/>
          <p:cNvSpPr/>
          <p:nvPr/>
        </p:nvSpPr>
        <p:spPr>
          <a:xfrm>
            <a:off x="11631168" y="6624828"/>
            <a:ext cx="445770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r>
              <a:rPr lang="en-US" sz="2000" dirty="0">
                <a:solidFill>
                  <a:srgbClr val="27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Entrada disponível da venda</a:t>
            </a:r>
            <a:endParaRPr lang="en-US" sz="2000" dirty="0"/>
          </a:p>
          <a:p>
            <a:r>
              <a:rPr lang="en-US" sz="2000" dirty="0">
                <a:solidFill>
                  <a:srgbClr val="27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R$ 100.000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>
                <a:solidFill>
                  <a:srgbClr val="27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Desembolso da aquisição</a:t>
            </a:r>
            <a:endParaRPr lang="en-US" sz="2000" dirty="0"/>
          </a:p>
          <a:p>
            <a:r>
              <a:rPr lang="en-US" sz="2000" dirty="0">
                <a:solidFill>
                  <a:srgbClr val="27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R$ 76.800</a:t>
            </a:r>
            <a:endParaRPr lang="en-US" sz="2000" dirty="0"/>
          </a:p>
        </p:txBody>
      </p:sp>
      <p:sp>
        <p:nvSpPr>
          <p:cNvPr id="3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7282160" y="9710928"/>
            <a:ext cx="480060" cy="24688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8A8A8A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65</a:t>
            </a:fld>
            <a:endParaRPr 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8B9AC-7E4F-BA73-0A70-896E82B55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lide Number Placeholder 0">
            <a:extLst>
              <a:ext uri="{FF2B5EF4-FFF2-40B4-BE49-F238E27FC236}">
                <a16:creationId xmlns:a16="http://schemas.microsoft.com/office/drawing/2014/main" id="{46BC7570-84D1-9C6A-26B1-6298969528C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7282160" y="9710928"/>
            <a:ext cx="480060" cy="24688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8A8A8A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66</a:t>
            </a:fld>
            <a:endParaRPr lang="en-US"/>
          </a:p>
        </p:txBody>
      </p:sp>
      <p:sp>
        <p:nvSpPr>
          <p:cNvPr id="5" name="Text 0">
            <a:extLst>
              <a:ext uri="{FF2B5EF4-FFF2-40B4-BE49-F238E27FC236}">
                <a16:creationId xmlns:a16="http://schemas.microsoft.com/office/drawing/2014/main" id="{789756F6-D395-9F40-9DD7-14A8DF39D81F}"/>
              </a:ext>
            </a:extLst>
          </p:cNvPr>
          <p:cNvSpPr/>
          <p:nvPr/>
        </p:nvSpPr>
        <p:spPr>
          <a:xfrm>
            <a:off x="891540" y="239190"/>
            <a:ext cx="1639062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750" b="1" dirty="0">
                <a:solidFill>
                  <a:srgbClr val="082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Como a nova lógica aparece na DRE</a:t>
            </a:r>
            <a:endParaRPr lang="en-US" sz="3750" dirty="0"/>
          </a:p>
        </p:txBody>
      </p:sp>
      <p:sp>
        <p:nvSpPr>
          <p:cNvPr id="7" name="Shape 1">
            <a:extLst>
              <a:ext uri="{FF2B5EF4-FFF2-40B4-BE49-F238E27FC236}">
                <a16:creationId xmlns:a16="http://schemas.microsoft.com/office/drawing/2014/main" id="{9DAFCC15-2910-3EB3-86F7-A87B5E864AC6}"/>
              </a:ext>
            </a:extLst>
          </p:cNvPr>
          <p:cNvSpPr/>
          <p:nvPr/>
        </p:nvSpPr>
        <p:spPr>
          <a:xfrm>
            <a:off x="905256" y="1062150"/>
            <a:ext cx="1618488" cy="0"/>
          </a:xfrm>
          <a:prstGeom prst="line">
            <a:avLst/>
          </a:prstGeom>
          <a:noFill/>
          <a:ln w="38100">
            <a:solidFill>
              <a:srgbClr val="B99318"/>
            </a:solidFill>
            <a:prstDash val="solid"/>
          </a:ln>
        </p:spPr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E515A049-A588-C416-C384-EAC624CA1752}"/>
              </a:ext>
            </a:extLst>
          </p:cNvPr>
          <p:cNvSpPr txBox="1"/>
          <p:nvPr/>
        </p:nvSpPr>
        <p:spPr>
          <a:xfrm>
            <a:off x="891540" y="1202920"/>
            <a:ext cx="16322040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2400">
                <a:solidFill>
                  <a:srgbClr val="002060"/>
                </a:solidFill>
              </a:rPr>
              <a:t>A apresentação dos tributos sobre vendas pode mudar conforme a natureza contábil da operação e as normas aplicáveis.</a:t>
            </a:r>
          </a:p>
        </p:txBody>
      </p:sp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83561A8E-28C5-BB9D-B3E8-1A2176532E4C}"/>
              </a:ext>
            </a:extLst>
          </p:cNvPr>
          <p:cNvSpPr/>
          <p:nvPr/>
        </p:nvSpPr>
        <p:spPr>
          <a:xfrm>
            <a:off x="891540" y="2290573"/>
            <a:ext cx="7338060" cy="486918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3" name="Rounded Rectangle 5">
            <a:extLst>
              <a:ext uri="{FF2B5EF4-FFF2-40B4-BE49-F238E27FC236}">
                <a16:creationId xmlns:a16="http://schemas.microsoft.com/office/drawing/2014/main" id="{49C7EE58-4441-5B76-68CB-0C4867BA5E8D}"/>
              </a:ext>
            </a:extLst>
          </p:cNvPr>
          <p:cNvSpPr/>
          <p:nvPr/>
        </p:nvSpPr>
        <p:spPr>
          <a:xfrm>
            <a:off x="891540" y="2290573"/>
            <a:ext cx="7338060" cy="493776"/>
          </a:xfrm>
          <a:prstGeom prst="roundRect">
            <a:avLst>
              <a:gd name="adj" fmla="val 12000"/>
            </a:avLst>
          </a:prstGeom>
          <a:solidFill>
            <a:srgbClr val="5C5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5" name="TextBox 6">
            <a:extLst>
              <a:ext uri="{FF2B5EF4-FFF2-40B4-BE49-F238E27FC236}">
                <a16:creationId xmlns:a16="http://schemas.microsoft.com/office/drawing/2014/main" id="{D268A194-A294-5A99-F3DC-0B47679229D6}"/>
              </a:ext>
            </a:extLst>
          </p:cNvPr>
          <p:cNvSpPr txBox="1"/>
          <p:nvPr/>
        </p:nvSpPr>
        <p:spPr>
          <a:xfrm>
            <a:off x="891540" y="2290573"/>
            <a:ext cx="7338060" cy="49377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DRE — REGIME ATUAL</a:t>
            </a: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4C96A567-7784-D78E-3ECE-D3FEECA355D4}"/>
              </a:ext>
            </a:extLst>
          </p:cNvPr>
          <p:cNvSpPr txBox="1"/>
          <p:nvPr/>
        </p:nvSpPr>
        <p:spPr>
          <a:xfrm>
            <a:off x="1193295" y="2962656"/>
            <a:ext cx="4677154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1800" b="1">
                <a:solidFill>
                  <a:srgbClr val="1C1C1C"/>
                </a:solidFill>
                <a:latin typeface="+mj-lt"/>
              </a:rPr>
              <a:t>Receita Operacional Bruta</a:t>
            </a:r>
          </a:p>
        </p:txBody>
      </p:sp>
      <p:sp>
        <p:nvSpPr>
          <p:cNvPr id="19" name="TextBox 8">
            <a:extLst>
              <a:ext uri="{FF2B5EF4-FFF2-40B4-BE49-F238E27FC236}">
                <a16:creationId xmlns:a16="http://schemas.microsoft.com/office/drawing/2014/main" id="{89BAD748-34A7-A643-D2BA-168B346A55EB}"/>
              </a:ext>
            </a:extLst>
          </p:cNvPr>
          <p:cNvSpPr txBox="1"/>
          <p:nvPr/>
        </p:nvSpPr>
        <p:spPr>
          <a:xfrm>
            <a:off x="5870446" y="2962656"/>
            <a:ext cx="2057400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sz="1800" b="1">
                <a:solidFill>
                  <a:srgbClr val="1C1C1C"/>
                </a:solidFill>
                <a:latin typeface="+mj-lt"/>
              </a:rPr>
              <a:t>1.000.000</a:t>
            </a:r>
          </a:p>
        </p:txBody>
      </p:sp>
      <p:sp>
        <p:nvSpPr>
          <p:cNvPr id="21" name="TextBox 9">
            <a:extLst>
              <a:ext uri="{FF2B5EF4-FFF2-40B4-BE49-F238E27FC236}">
                <a16:creationId xmlns:a16="http://schemas.microsoft.com/office/drawing/2014/main" id="{8C649CAC-2EE5-4133-6432-2F2F3F58B69B}"/>
              </a:ext>
            </a:extLst>
          </p:cNvPr>
          <p:cNvSpPr txBox="1"/>
          <p:nvPr/>
        </p:nvSpPr>
        <p:spPr>
          <a:xfrm>
            <a:off x="1357887" y="3326132"/>
            <a:ext cx="4512562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1800">
                <a:solidFill>
                  <a:srgbClr val="B23A2E"/>
                </a:solidFill>
                <a:latin typeface="+mj-lt"/>
              </a:rPr>
              <a:t>(-) ICMS / PIS / COFINS / Devoluções</a:t>
            </a: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6C859C80-959D-5C88-1FB7-53C7D938791D}"/>
              </a:ext>
            </a:extLst>
          </p:cNvPr>
          <p:cNvSpPr txBox="1"/>
          <p:nvPr/>
        </p:nvSpPr>
        <p:spPr>
          <a:xfrm>
            <a:off x="5870446" y="3326132"/>
            <a:ext cx="2057400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sz="1800">
                <a:solidFill>
                  <a:srgbClr val="B23A2E"/>
                </a:solidFill>
                <a:latin typeface="+mj-lt"/>
              </a:rPr>
              <a:t>(260.000)</a:t>
            </a:r>
          </a:p>
        </p:txBody>
      </p:sp>
      <p:sp>
        <p:nvSpPr>
          <p:cNvPr id="25" name="TextBox 11">
            <a:extLst>
              <a:ext uri="{FF2B5EF4-FFF2-40B4-BE49-F238E27FC236}">
                <a16:creationId xmlns:a16="http://schemas.microsoft.com/office/drawing/2014/main" id="{CDB42E97-EC71-48A1-D705-7FC133188363}"/>
              </a:ext>
            </a:extLst>
          </p:cNvPr>
          <p:cNvSpPr txBox="1"/>
          <p:nvPr/>
        </p:nvSpPr>
        <p:spPr>
          <a:xfrm>
            <a:off x="1193295" y="3689606"/>
            <a:ext cx="4677154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1800" b="1">
                <a:solidFill>
                  <a:srgbClr val="1C1C1C"/>
                </a:solidFill>
                <a:latin typeface="+mj-lt"/>
              </a:rPr>
              <a:t>= Receita Operacional Líquida</a:t>
            </a:r>
          </a:p>
        </p:txBody>
      </p:sp>
      <p:sp>
        <p:nvSpPr>
          <p:cNvPr id="27" name="TextBox 12">
            <a:extLst>
              <a:ext uri="{FF2B5EF4-FFF2-40B4-BE49-F238E27FC236}">
                <a16:creationId xmlns:a16="http://schemas.microsoft.com/office/drawing/2014/main" id="{8E1F50E4-FE6B-B1A4-1009-8CB7CD92F96D}"/>
              </a:ext>
            </a:extLst>
          </p:cNvPr>
          <p:cNvSpPr txBox="1"/>
          <p:nvPr/>
        </p:nvSpPr>
        <p:spPr>
          <a:xfrm>
            <a:off x="5870446" y="3689606"/>
            <a:ext cx="2057400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sz="1800" b="1">
                <a:solidFill>
                  <a:srgbClr val="1C1C1C"/>
                </a:solidFill>
                <a:latin typeface="+mj-lt"/>
              </a:rPr>
              <a:t>740.000</a:t>
            </a:r>
          </a:p>
        </p:txBody>
      </p:sp>
      <p:sp>
        <p:nvSpPr>
          <p:cNvPr id="29" name="TextBox 13">
            <a:extLst>
              <a:ext uri="{FF2B5EF4-FFF2-40B4-BE49-F238E27FC236}">
                <a16:creationId xmlns:a16="http://schemas.microsoft.com/office/drawing/2014/main" id="{B1549C3B-B14B-16A5-7654-CA71A757D3B9}"/>
              </a:ext>
            </a:extLst>
          </p:cNvPr>
          <p:cNvSpPr txBox="1"/>
          <p:nvPr/>
        </p:nvSpPr>
        <p:spPr>
          <a:xfrm>
            <a:off x="1357887" y="4053080"/>
            <a:ext cx="4512562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1800">
                <a:solidFill>
                  <a:srgbClr val="1C1C1C"/>
                </a:solidFill>
                <a:latin typeface="+mj-lt"/>
              </a:rPr>
              <a:t>(-) Custo da Mercadoria Vendida</a:t>
            </a:r>
          </a:p>
        </p:txBody>
      </p:sp>
      <p:sp>
        <p:nvSpPr>
          <p:cNvPr id="31" name="TextBox 14">
            <a:extLst>
              <a:ext uri="{FF2B5EF4-FFF2-40B4-BE49-F238E27FC236}">
                <a16:creationId xmlns:a16="http://schemas.microsoft.com/office/drawing/2014/main" id="{B71A1F71-53DC-F7D9-F084-DB0BCA2C2A31}"/>
              </a:ext>
            </a:extLst>
          </p:cNvPr>
          <p:cNvSpPr txBox="1"/>
          <p:nvPr/>
        </p:nvSpPr>
        <p:spPr>
          <a:xfrm>
            <a:off x="5870446" y="4053080"/>
            <a:ext cx="2057400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sz="1800">
                <a:solidFill>
                  <a:srgbClr val="1C1C1C"/>
                </a:solidFill>
                <a:latin typeface="+mj-lt"/>
              </a:rPr>
              <a:t>(410.000)</a:t>
            </a:r>
          </a:p>
        </p:txBody>
      </p:sp>
      <p:sp>
        <p:nvSpPr>
          <p:cNvPr id="36" name="TextBox 15">
            <a:extLst>
              <a:ext uri="{FF2B5EF4-FFF2-40B4-BE49-F238E27FC236}">
                <a16:creationId xmlns:a16="http://schemas.microsoft.com/office/drawing/2014/main" id="{2BAC1688-5D5C-ABE5-BBC8-5A2CB0EEF6F9}"/>
              </a:ext>
            </a:extLst>
          </p:cNvPr>
          <p:cNvSpPr txBox="1"/>
          <p:nvPr/>
        </p:nvSpPr>
        <p:spPr>
          <a:xfrm>
            <a:off x="1193295" y="4416554"/>
            <a:ext cx="4677154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1800" b="1">
                <a:solidFill>
                  <a:srgbClr val="1C1C1C"/>
                </a:solidFill>
                <a:latin typeface="+mj-lt"/>
              </a:rPr>
              <a:t>= Lucro Operacional Bruto</a:t>
            </a:r>
          </a:p>
        </p:txBody>
      </p:sp>
      <p:sp>
        <p:nvSpPr>
          <p:cNvPr id="40" name="TextBox 16">
            <a:extLst>
              <a:ext uri="{FF2B5EF4-FFF2-40B4-BE49-F238E27FC236}">
                <a16:creationId xmlns:a16="http://schemas.microsoft.com/office/drawing/2014/main" id="{D8B877F6-FB0A-B89E-6DD2-9A5BA5A6B977}"/>
              </a:ext>
            </a:extLst>
          </p:cNvPr>
          <p:cNvSpPr txBox="1"/>
          <p:nvPr/>
        </p:nvSpPr>
        <p:spPr>
          <a:xfrm>
            <a:off x="5870446" y="4416554"/>
            <a:ext cx="2057400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sz="1800" b="1">
                <a:solidFill>
                  <a:srgbClr val="1C1C1C"/>
                </a:solidFill>
                <a:latin typeface="+mj-lt"/>
              </a:rPr>
              <a:t>330.000</a:t>
            </a:r>
          </a:p>
        </p:txBody>
      </p:sp>
      <p:sp>
        <p:nvSpPr>
          <p:cNvPr id="44" name="TextBox 17">
            <a:extLst>
              <a:ext uri="{FF2B5EF4-FFF2-40B4-BE49-F238E27FC236}">
                <a16:creationId xmlns:a16="http://schemas.microsoft.com/office/drawing/2014/main" id="{7B47FE87-56B6-8B7D-EC47-93247533ED7F}"/>
              </a:ext>
            </a:extLst>
          </p:cNvPr>
          <p:cNvSpPr txBox="1"/>
          <p:nvPr/>
        </p:nvSpPr>
        <p:spPr>
          <a:xfrm>
            <a:off x="1357887" y="4780028"/>
            <a:ext cx="4512562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1800">
                <a:solidFill>
                  <a:srgbClr val="1C1C1C"/>
                </a:solidFill>
                <a:latin typeface="+mj-lt"/>
              </a:rPr>
              <a:t>(-) Despesas Operacionais</a:t>
            </a:r>
          </a:p>
        </p:txBody>
      </p:sp>
      <p:sp>
        <p:nvSpPr>
          <p:cNvPr id="48" name="TextBox 18">
            <a:extLst>
              <a:ext uri="{FF2B5EF4-FFF2-40B4-BE49-F238E27FC236}">
                <a16:creationId xmlns:a16="http://schemas.microsoft.com/office/drawing/2014/main" id="{E7A4100A-7E54-3AC4-5613-0365E958AC1F}"/>
              </a:ext>
            </a:extLst>
          </p:cNvPr>
          <p:cNvSpPr txBox="1"/>
          <p:nvPr/>
        </p:nvSpPr>
        <p:spPr>
          <a:xfrm>
            <a:off x="5870446" y="4780028"/>
            <a:ext cx="2057400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sz="1800">
                <a:solidFill>
                  <a:srgbClr val="1C1C1C"/>
                </a:solidFill>
                <a:latin typeface="+mj-lt"/>
              </a:rPr>
              <a:t>(180.000)</a:t>
            </a:r>
          </a:p>
        </p:txBody>
      </p:sp>
      <p:sp>
        <p:nvSpPr>
          <p:cNvPr id="52" name="TextBox 19">
            <a:extLst>
              <a:ext uri="{FF2B5EF4-FFF2-40B4-BE49-F238E27FC236}">
                <a16:creationId xmlns:a16="http://schemas.microsoft.com/office/drawing/2014/main" id="{7885A0E6-5564-360C-EA16-50A31FBF2F6A}"/>
              </a:ext>
            </a:extLst>
          </p:cNvPr>
          <p:cNvSpPr txBox="1"/>
          <p:nvPr/>
        </p:nvSpPr>
        <p:spPr>
          <a:xfrm>
            <a:off x="1193295" y="5143502"/>
            <a:ext cx="4677154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1800" b="1">
                <a:solidFill>
                  <a:srgbClr val="1C1C1C"/>
                </a:solidFill>
                <a:latin typeface="+mj-lt"/>
              </a:rPr>
              <a:t>= Resultado Operacional</a:t>
            </a:r>
          </a:p>
        </p:txBody>
      </p:sp>
      <p:sp>
        <p:nvSpPr>
          <p:cNvPr id="56" name="TextBox 20">
            <a:extLst>
              <a:ext uri="{FF2B5EF4-FFF2-40B4-BE49-F238E27FC236}">
                <a16:creationId xmlns:a16="http://schemas.microsoft.com/office/drawing/2014/main" id="{C0006859-9E7C-AE68-4D10-21976AF707B1}"/>
              </a:ext>
            </a:extLst>
          </p:cNvPr>
          <p:cNvSpPr txBox="1"/>
          <p:nvPr/>
        </p:nvSpPr>
        <p:spPr>
          <a:xfrm>
            <a:off x="5870446" y="5143502"/>
            <a:ext cx="2057400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sz="1800" b="1">
                <a:solidFill>
                  <a:srgbClr val="1C1C1C"/>
                </a:solidFill>
                <a:latin typeface="+mj-lt"/>
              </a:rPr>
              <a:t>150.000</a:t>
            </a:r>
          </a:p>
        </p:txBody>
      </p:sp>
      <p:sp>
        <p:nvSpPr>
          <p:cNvPr id="60" name="TextBox 21">
            <a:extLst>
              <a:ext uri="{FF2B5EF4-FFF2-40B4-BE49-F238E27FC236}">
                <a16:creationId xmlns:a16="http://schemas.microsoft.com/office/drawing/2014/main" id="{95700280-A4CD-FA09-01DC-8327895994D9}"/>
              </a:ext>
            </a:extLst>
          </p:cNvPr>
          <p:cNvSpPr txBox="1"/>
          <p:nvPr/>
        </p:nvSpPr>
        <p:spPr>
          <a:xfrm>
            <a:off x="1357887" y="5506976"/>
            <a:ext cx="4512562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1800">
                <a:solidFill>
                  <a:srgbClr val="1C1C1C"/>
                </a:solidFill>
                <a:latin typeface="+mj-lt"/>
              </a:rPr>
              <a:t>(-) Resultado Financeiro Líquido</a:t>
            </a:r>
          </a:p>
        </p:txBody>
      </p:sp>
      <p:sp>
        <p:nvSpPr>
          <p:cNvPr id="64" name="TextBox 22">
            <a:extLst>
              <a:ext uri="{FF2B5EF4-FFF2-40B4-BE49-F238E27FC236}">
                <a16:creationId xmlns:a16="http://schemas.microsoft.com/office/drawing/2014/main" id="{4E8DE59E-F0B3-953A-6407-70E7608262C7}"/>
              </a:ext>
            </a:extLst>
          </p:cNvPr>
          <p:cNvSpPr txBox="1"/>
          <p:nvPr/>
        </p:nvSpPr>
        <p:spPr>
          <a:xfrm>
            <a:off x="5870446" y="5506976"/>
            <a:ext cx="2057400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sz="1800">
                <a:solidFill>
                  <a:srgbClr val="1C1C1C"/>
                </a:solidFill>
                <a:latin typeface="+mj-lt"/>
              </a:rPr>
              <a:t>(20.000)</a:t>
            </a:r>
          </a:p>
        </p:txBody>
      </p:sp>
      <p:sp>
        <p:nvSpPr>
          <p:cNvPr id="68" name="TextBox 23">
            <a:extLst>
              <a:ext uri="{FF2B5EF4-FFF2-40B4-BE49-F238E27FC236}">
                <a16:creationId xmlns:a16="http://schemas.microsoft.com/office/drawing/2014/main" id="{587C2EE2-3823-4B04-F4CB-60CD321AF24D}"/>
              </a:ext>
            </a:extLst>
          </p:cNvPr>
          <p:cNvSpPr txBox="1"/>
          <p:nvPr/>
        </p:nvSpPr>
        <p:spPr>
          <a:xfrm>
            <a:off x="1357887" y="5870450"/>
            <a:ext cx="4512562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1800">
                <a:solidFill>
                  <a:srgbClr val="1C1C1C"/>
                </a:solidFill>
                <a:latin typeface="+mj-lt"/>
              </a:rPr>
              <a:t>(-) Provisão IR/CSLL</a:t>
            </a:r>
          </a:p>
        </p:txBody>
      </p:sp>
      <p:sp>
        <p:nvSpPr>
          <p:cNvPr id="72" name="TextBox 24">
            <a:extLst>
              <a:ext uri="{FF2B5EF4-FFF2-40B4-BE49-F238E27FC236}">
                <a16:creationId xmlns:a16="http://schemas.microsoft.com/office/drawing/2014/main" id="{4FBD8B76-F946-4558-B882-E79201ECF112}"/>
              </a:ext>
            </a:extLst>
          </p:cNvPr>
          <p:cNvSpPr txBox="1"/>
          <p:nvPr/>
        </p:nvSpPr>
        <p:spPr>
          <a:xfrm>
            <a:off x="5870446" y="5870450"/>
            <a:ext cx="2057400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sz="1800">
                <a:solidFill>
                  <a:srgbClr val="1C1C1C"/>
                </a:solidFill>
                <a:latin typeface="+mj-lt"/>
              </a:rPr>
              <a:t>(33.000)</a:t>
            </a:r>
          </a:p>
        </p:txBody>
      </p:sp>
      <p:sp>
        <p:nvSpPr>
          <p:cNvPr id="76" name="Rectangle 25">
            <a:extLst>
              <a:ext uri="{FF2B5EF4-FFF2-40B4-BE49-F238E27FC236}">
                <a16:creationId xmlns:a16="http://schemas.microsoft.com/office/drawing/2014/main" id="{C23DA902-BB54-AE2C-4CF9-DB374C11A067}"/>
              </a:ext>
            </a:extLst>
          </p:cNvPr>
          <p:cNvSpPr/>
          <p:nvPr/>
        </p:nvSpPr>
        <p:spPr>
          <a:xfrm>
            <a:off x="1193295" y="6275072"/>
            <a:ext cx="6734554" cy="21946"/>
          </a:xfrm>
          <a:prstGeom prst="rect">
            <a:avLst/>
          </a:prstGeom>
          <a:solidFill>
            <a:srgbClr val="E4E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latin typeface="+mj-lt"/>
            </a:endParaRPr>
          </a:p>
        </p:txBody>
      </p:sp>
      <p:sp>
        <p:nvSpPr>
          <p:cNvPr id="80" name="TextBox 26">
            <a:extLst>
              <a:ext uri="{FF2B5EF4-FFF2-40B4-BE49-F238E27FC236}">
                <a16:creationId xmlns:a16="http://schemas.microsoft.com/office/drawing/2014/main" id="{195F6BE2-C3B2-85CA-E877-A50AB8536F5D}"/>
              </a:ext>
            </a:extLst>
          </p:cNvPr>
          <p:cNvSpPr txBox="1"/>
          <p:nvPr/>
        </p:nvSpPr>
        <p:spPr>
          <a:xfrm>
            <a:off x="1193295" y="6398515"/>
            <a:ext cx="4677154" cy="4389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1800" b="1">
                <a:solidFill>
                  <a:srgbClr val="1C1C1C"/>
                </a:solidFill>
                <a:latin typeface="+mj-lt"/>
              </a:rPr>
              <a:t>Lucro Líquido do Exercício</a:t>
            </a:r>
          </a:p>
        </p:txBody>
      </p:sp>
      <p:sp>
        <p:nvSpPr>
          <p:cNvPr id="84" name="TextBox 27">
            <a:extLst>
              <a:ext uri="{FF2B5EF4-FFF2-40B4-BE49-F238E27FC236}">
                <a16:creationId xmlns:a16="http://schemas.microsoft.com/office/drawing/2014/main" id="{0A3A3585-D9D1-DB35-2198-6FCDF9EA4FBB}"/>
              </a:ext>
            </a:extLst>
          </p:cNvPr>
          <p:cNvSpPr txBox="1"/>
          <p:nvPr/>
        </p:nvSpPr>
        <p:spPr>
          <a:xfrm>
            <a:off x="5870446" y="6398515"/>
            <a:ext cx="2057400" cy="4389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sz="1800" b="1">
                <a:solidFill>
                  <a:srgbClr val="1C1C1C"/>
                </a:solidFill>
                <a:latin typeface="+mj-lt"/>
              </a:rPr>
              <a:t>97.000</a:t>
            </a:r>
          </a:p>
        </p:txBody>
      </p:sp>
      <p:sp>
        <p:nvSpPr>
          <p:cNvPr id="88" name="Rounded Rectangle 28">
            <a:extLst>
              <a:ext uri="{FF2B5EF4-FFF2-40B4-BE49-F238E27FC236}">
                <a16:creationId xmlns:a16="http://schemas.microsoft.com/office/drawing/2014/main" id="{0707DE33-4B84-280F-0770-611343FF46CE}"/>
              </a:ext>
            </a:extLst>
          </p:cNvPr>
          <p:cNvSpPr/>
          <p:nvPr/>
        </p:nvSpPr>
        <p:spPr>
          <a:xfrm>
            <a:off x="8983978" y="2290573"/>
            <a:ext cx="7338060" cy="486918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92" name="Rounded Rectangle 29">
            <a:extLst>
              <a:ext uri="{FF2B5EF4-FFF2-40B4-BE49-F238E27FC236}">
                <a16:creationId xmlns:a16="http://schemas.microsoft.com/office/drawing/2014/main" id="{0A160BEA-A14E-6F66-C33F-C7748EE95E03}"/>
              </a:ext>
            </a:extLst>
          </p:cNvPr>
          <p:cNvSpPr/>
          <p:nvPr/>
        </p:nvSpPr>
        <p:spPr>
          <a:xfrm>
            <a:off x="8983978" y="2290573"/>
            <a:ext cx="7338060" cy="493776"/>
          </a:xfrm>
          <a:prstGeom prst="roundRect">
            <a:avLst>
              <a:gd name="adj" fmla="val 12000"/>
            </a:avLst>
          </a:prstGeom>
          <a:solidFill>
            <a:srgbClr val="1F7A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96" name="TextBox 30">
            <a:extLst>
              <a:ext uri="{FF2B5EF4-FFF2-40B4-BE49-F238E27FC236}">
                <a16:creationId xmlns:a16="http://schemas.microsoft.com/office/drawing/2014/main" id="{C6ED228E-5296-6BDC-8EA1-BC017BC8235D}"/>
              </a:ext>
            </a:extLst>
          </p:cNvPr>
          <p:cNvSpPr txBox="1"/>
          <p:nvPr/>
        </p:nvSpPr>
        <p:spPr>
          <a:xfrm>
            <a:off x="8983978" y="2290573"/>
            <a:ext cx="7338060" cy="49377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DRE — COM A REFORMA</a:t>
            </a:r>
          </a:p>
        </p:txBody>
      </p:sp>
      <p:sp>
        <p:nvSpPr>
          <p:cNvPr id="100" name="TextBox 31">
            <a:extLst>
              <a:ext uri="{FF2B5EF4-FFF2-40B4-BE49-F238E27FC236}">
                <a16:creationId xmlns:a16="http://schemas.microsoft.com/office/drawing/2014/main" id="{4AC77AA0-E542-1382-1EC3-7E4E0027F561}"/>
              </a:ext>
            </a:extLst>
          </p:cNvPr>
          <p:cNvSpPr txBox="1"/>
          <p:nvPr/>
        </p:nvSpPr>
        <p:spPr>
          <a:xfrm>
            <a:off x="9285733" y="2962656"/>
            <a:ext cx="4677154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1800" b="1">
                <a:solidFill>
                  <a:srgbClr val="1C1C1C"/>
                </a:solidFill>
                <a:latin typeface="+mj-lt"/>
              </a:rPr>
              <a:t>Receita Operacional Bruta</a:t>
            </a:r>
          </a:p>
        </p:txBody>
      </p:sp>
      <p:sp>
        <p:nvSpPr>
          <p:cNvPr id="104" name="TextBox 32">
            <a:extLst>
              <a:ext uri="{FF2B5EF4-FFF2-40B4-BE49-F238E27FC236}">
                <a16:creationId xmlns:a16="http://schemas.microsoft.com/office/drawing/2014/main" id="{B027E509-52EB-DD59-1A7B-C51AAAED0847}"/>
              </a:ext>
            </a:extLst>
          </p:cNvPr>
          <p:cNvSpPr txBox="1"/>
          <p:nvPr/>
        </p:nvSpPr>
        <p:spPr>
          <a:xfrm>
            <a:off x="13962886" y="2962656"/>
            <a:ext cx="2057400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sz="1800" b="1">
                <a:solidFill>
                  <a:srgbClr val="1C1C1C"/>
                </a:solidFill>
                <a:latin typeface="+mj-lt"/>
              </a:rPr>
              <a:t>1.000.000</a:t>
            </a:r>
          </a:p>
        </p:txBody>
      </p:sp>
      <p:sp>
        <p:nvSpPr>
          <p:cNvPr id="108" name="TextBox 33">
            <a:extLst>
              <a:ext uri="{FF2B5EF4-FFF2-40B4-BE49-F238E27FC236}">
                <a16:creationId xmlns:a16="http://schemas.microsoft.com/office/drawing/2014/main" id="{189FD346-BFA6-AF1B-F338-100C4D65DC55}"/>
              </a:ext>
            </a:extLst>
          </p:cNvPr>
          <p:cNvSpPr txBox="1"/>
          <p:nvPr/>
        </p:nvSpPr>
        <p:spPr>
          <a:xfrm>
            <a:off x="9450325" y="3326132"/>
            <a:ext cx="4512562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1800">
                <a:solidFill>
                  <a:srgbClr val="B23A2E"/>
                </a:solidFill>
                <a:latin typeface="+mj-lt"/>
              </a:rPr>
              <a:t>(-) Devoluções (IBS/CBS já fora da receita)</a:t>
            </a:r>
          </a:p>
        </p:txBody>
      </p:sp>
      <p:sp>
        <p:nvSpPr>
          <p:cNvPr id="112" name="TextBox 34">
            <a:extLst>
              <a:ext uri="{FF2B5EF4-FFF2-40B4-BE49-F238E27FC236}">
                <a16:creationId xmlns:a16="http://schemas.microsoft.com/office/drawing/2014/main" id="{5B49E4AE-4BD7-934F-E6C2-CE30B37CF2DB}"/>
              </a:ext>
            </a:extLst>
          </p:cNvPr>
          <p:cNvSpPr txBox="1"/>
          <p:nvPr/>
        </p:nvSpPr>
        <p:spPr>
          <a:xfrm>
            <a:off x="13962886" y="3326132"/>
            <a:ext cx="2057400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sz="1800">
                <a:solidFill>
                  <a:srgbClr val="B23A2E"/>
                </a:solidFill>
                <a:latin typeface="+mj-lt"/>
              </a:rPr>
              <a:t>(255.000)</a:t>
            </a:r>
          </a:p>
        </p:txBody>
      </p:sp>
      <p:sp>
        <p:nvSpPr>
          <p:cNvPr id="116" name="TextBox 35">
            <a:extLst>
              <a:ext uri="{FF2B5EF4-FFF2-40B4-BE49-F238E27FC236}">
                <a16:creationId xmlns:a16="http://schemas.microsoft.com/office/drawing/2014/main" id="{A4CB61D6-E78B-8597-634E-EAFAF7E2A5F0}"/>
              </a:ext>
            </a:extLst>
          </p:cNvPr>
          <p:cNvSpPr txBox="1"/>
          <p:nvPr/>
        </p:nvSpPr>
        <p:spPr>
          <a:xfrm>
            <a:off x="9285733" y="3689606"/>
            <a:ext cx="4677154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1800" b="1">
                <a:solidFill>
                  <a:srgbClr val="1C1C1C"/>
                </a:solidFill>
                <a:latin typeface="+mj-lt"/>
              </a:rPr>
              <a:t>= Receita Operacional Líquida</a:t>
            </a:r>
          </a:p>
        </p:txBody>
      </p:sp>
      <p:sp>
        <p:nvSpPr>
          <p:cNvPr id="120" name="TextBox 36">
            <a:extLst>
              <a:ext uri="{FF2B5EF4-FFF2-40B4-BE49-F238E27FC236}">
                <a16:creationId xmlns:a16="http://schemas.microsoft.com/office/drawing/2014/main" id="{F48127EF-E054-5388-3D32-2D2BBA3887EA}"/>
              </a:ext>
            </a:extLst>
          </p:cNvPr>
          <p:cNvSpPr txBox="1"/>
          <p:nvPr/>
        </p:nvSpPr>
        <p:spPr>
          <a:xfrm>
            <a:off x="13962886" y="3689606"/>
            <a:ext cx="2057400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sz="1800" b="1">
                <a:solidFill>
                  <a:srgbClr val="1C1C1C"/>
                </a:solidFill>
                <a:latin typeface="+mj-lt"/>
              </a:rPr>
              <a:t>745.000</a:t>
            </a:r>
          </a:p>
        </p:txBody>
      </p:sp>
      <p:sp>
        <p:nvSpPr>
          <p:cNvPr id="124" name="TextBox 37">
            <a:extLst>
              <a:ext uri="{FF2B5EF4-FFF2-40B4-BE49-F238E27FC236}">
                <a16:creationId xmlns:a16="http://schemas.microsoft.com/office/drawing/2014/main" id="{D4232EF9-51C2-060E-9A4E-72FB27321DC0}"/>
              </a:ext>
            </a:extLst>
          </p:cNvPr>
          <p:cNvSpPr txBox="1"/>
          <p:nvPr/>
        </p:nvSpPr>
        <p:spPr>
          <a:xfrm>
            <a:off x="9450324" y="4053081"/>
            <a:ext cx="5629656" cy="3154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1800">
                <a:solidFill>
                  <a:srgbClr val="1F7A4D"/>
                </a:solidFill>
                <a:latin typeface="+mj-lt"/>
              </a:rPr>
              <a:t>(-) CMV (custo líquido, crédito amplo s/ insumos)</a:t>
            </a:r>
          </a:p>
        </p:txBody>
      </p:sp>
      <p:sp>
        <p:nvSpPr>
          <p:cNvPr id="128" name="TextBox 38">
            <a:extLst>
              <a:ext uri="{FF2B5EF4-FFF2-40B4-BE49-F238E27FC236}">
                <a16:creationId xmlns:a16="http://schemas.microsoft.com/office/drawing/2014/main" id="{AD97159C-0D7D-1F59-A49B-66B77E2B4894}"/>
              </a:ext>
            </a:extLst>
          </p:cNvPr>
          <p:cNvSpPr txBox="1"/>
          <p:nvPr/>
        </p:nvSpPr>
        <p:spPr>
          <a:xfrm>
            <a:off x="13962886" y="4053080"/>
            <a:ext cx="2057400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sz="1800">
                <a:solidFill>
                  <a:srgbClr val="1F7A4D"/>
                </a:solidFill>
                <a:latin typeface="+mj-lt"/>
              </a:rPr>
              <a:t>(385.000)</a:t>
            </a:r>
          </a:p>
        </p:txBody>
      </p:sp>
      <p:sp>
        <p:nvSpPr>
          <p:cNvPr id="132" name="TextBox 39">
            <a:extLst>
              <a:ext uri="{FF2B5EF4-FFF2-40B4-BE49-F238E27FC236}">
                <a16:creationId xmlns:a16="http://schemas.microsoft.com/office/drawing/2014/main" id="{70EE899F-98CE-9D51-9318-294A2CA03502}"/>
              </a:ext>
            </a:extLst>
          </p:cNvPr>
          <p:cNvSpPr txBox="1"/>
          <p:nvPr/>
        </p:nvSpPr>
        <p:spPr>
          <a:xfrm>
            <a:off x="9285733" y="4416554"/>
            <a:ext cx="4677154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1800" b="1">
                <a:solidFill>
                  <a:srgbClr val="1C1C1C"/>
                </a:solidFill>
                <a:latin typeface="+mj-lt"/>
              </a:rPr>
              <a:t>= Lucro Operacional Bruto</a:t>
            </a:r>
          </a:p>
        </p:txBody>
      </p:sp>
      <p:sp>
        <p:nvSpPr>
          <p:cNvPr id="136" name="TextBox 40">
            <a:extLst>
              <a:ext uri="{FF2B5EF4-FFF2-40B4-BE49-F238E27FC236}">
                <a16:creationId xmlns:a16="http://schemas.microsoft.com/office/drawing/2014/main" id="{B0245B9D-D5F5-8A0B-6082-F7DBB9C74D1D}"/>
              </a:ext>
            </a:extLst>
          </p:cNvPr>
          <p:cNvSpPr txBox="1"/>
          <p:nvPr/>
        </p:nvSpPr>
        <p:spPr>
          <a:xfrm>
            <a:off x="13962886" y="4416554"/>
            <a:ext cx="2057400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sz="1800" b="1">
                <a:solidFill>
                  <a:srgbClr val="1C1C1C"/>
                </a:solidFill>
                <a:latin typeface="+mj-lt"/>
              </a:rPr>
              <a:t>360.000</a:t>
            </a:r>
          </a:p>
        </p:txBody>
      </p:sp>
      <p:sp>
        <p:nvSpPr>
          <p:cNvPr id="140" name="TextBox 41">
            <a:extLst>
              <a:ext uri="{FF2B5EF4-FFF2-40B4-BE49-F238E27FC236}">
                <a16:creationId xmlns:a16="http://schemas.microsoft.com/office/drawing/2014/main" id="{32EC3FAE-5C7B-09C3-6765-C0CA781E77CE}"/>
              </a:ext>
            </a:extLst>
          </p:cNvPr>
          <p:cNvSpPr txBox="1"/>
          <p:nvPr/>
        </p:nvSpPr>
        <p:spPr>
          <a:xfrm>
            <a:off x="9450324" y="4780028"/>
            <a:ext cx="5266940" cy="29489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1800">
                <a:solidFill>
                  <a:srgbClr val="1F7A4D"/>
                </a:solidFill>
                <a:latin typeface="+mj-lt"/>
              </a:rPr>
              <a:t>(-) Despesas Operacionais (crédito s/ serviços)</a:t>
            </a:r>
          </a:p>
        </p:txBody>
      </p:sp>
      <p:sp>
        <p:nvSpPr>
          <p:cNvPr id="144" name="TextBox 42">
            <a:extLst>
              <a:ext uri="{FF2B5EF4-FFF2-40B4-BE49-F238E27FC236}">
                <a16:creationId xmlns:a16="http://schemas.microsoft.com/office/drawing/2014/main" id="{AA5C7412-BC2D-F5CA-76E1-19D36F162836}"/>
              </a:ext>
            </a:extLst>
          </p:cNvPr>
          <p:cNvSpPr txBox="1"/>
          <p:nvPr/>
        </p:nvSpPr>
        <p:spPr>
          <a:xfrm>
            <a:off x="13962886" y="4780028"/>
            <a:ext cx="2057400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sz="1800">
                <a:solidFill>
                  <a:srgbClr val="1F7A4D"/>
                </a:solidFill>
                <a:latin typeface="+mj-lt"/>
              </a:rPr>
              <a:t>(172.000)</a:t>
            </a:r>
          </a:p>
        </p:txBody>
      </p:sp>
      <p:sp>
        <p:nvSpPr>
          <p:cNvPr id="148" name="TextBox 43">
            <a:extLst>
              <a:ext uri="{FF2B5EF4-FFF2-40B4-BE49-F238E27FC236}">
                <a16:creationId xmlns:a16="http://schemas.microsoft.com/office/drawing/2014/main" id="{A8F37339-D822-1308-35FF-A9A6D55CFCE9}"/>
              </a:ext>
            </a:extLst>
          </p:cNvPr>
          <p:cNvSpPr txBox="1"/>
          <p:nvPr/>
        </p:nvSpPr>
        <p:spPr>
          <a:xfrm>
            <a:off x="9285733" y="5143502"/>
            <a:ext cx="4677154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1800" b="1">
                <a:solidFill>
                  <a:srgbClr val="1C1C1C"/>
                </a:solidFill>
                <a:latin typeface="+mj-lt"/>
              </a:rPr>
              <a:t>= Resultado Operacional</a:t>
            </a:r>
          </a:p>
        </p:txBody>
      </p:sp>
      <p:sp>
        <p:nvSpPr>
          <p:cNvPr id="152" name="TextBox 44">
            <a:extLst>
              <a:ext uri="{FF2B5EF4-FFF2-40B4-BE49-F238E27FC236}">
                <a16:creationId xmlns:a16="http://schemas.microsoft.com/office/drawing/2014/main" id="{4A875BF6-C870-EC02-ABB9-AE8470DA5255}"/>
              </a:ext>
            </a:extLst>
          </p:cNvPr>
          <p:cNvSpPr txBox="1"/>
          <p:nvPr/>
        </p:nvSpPr>
        <p:spPr>
          <a:xfrm>
            <a:off x="13962886" y="5143502"/>
            <a:ext cx="2057400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sz="1800" b="1">
                <a:solidFill>
                  <a:srgbClr val="1C1C1C"/>
                </a:solidFill>
                <a:latin typeface="+mj-lt"/>
              </a:rPr>
              <a:t>188.000</a:t>
            </a:r>
          </a:p>
        </p:txBody>
      </p:sp>
      <p:sp>
        <p:nvSpPr>
          <p:cNvPr id="156" name="TextBox 45">
            <a:extLst>
              <a:ext uri="{FF2B5EF4-FFF2-40B4-BE49-F238E27FC236}">
                <a16:creationId xmlns:a16="http://schemas.microsoft.com/office/drawing/2014/main" id="{EC6778F9-2CBF-AD1A-F2D5-985C183B81EE}"/>
              </a:ext>
            </a:extLst>
          </p:cNvPr>
          <p:cNvSpPr txBox="1"/>
          <p:nvPr/>
        </p:nvSpPr>
        <p:spPr>
          <a:xfrm>
            <a:off x="9450325" y="5506976"/>
            <a:ext cx="4512562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1800">
                <a:solidFill>
                  <a:srgbClr val="1C1C1C"/>
                </a:solidFill>
                <a:latin typeface="+mj-lt"/>
              </a:rPr>
              <a:t>(-) Resultado Financeiro Líquido</a:t>
            </a:r>
          </a:p>
        </p:txBody>
      </p:sp>
      <p:sp>
        <p:nvSpPr>
          <p:cNvPr id="160" name="TextBox 46">
            <a:extLst>
              <a:ext uri="{FF2B5EF4-FFF2-40B4-BE49-F238E27FC236}">
                <a16:creationId xmlns:a16="http://schemas.microsoft.com/office/drawing/2014/main" id="{5C26780B-741D-C8E9-0A80-5071075FB214}"/>
              </a:ext>
            </a:extLst>
          </p:cNvPr>
          <p:cNvSpPr txBox="1"/>
          <p:nvPr/>
        </p:nvSpPr>
        <p:spPr>
          <a:xfrm>
            <a:off x="13962886" y="5506976"/>
            <a:ext cx="2057400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sz="1800">
                <a:solidFill>
                  <a:srgbClr val="1C1C1C"/>
                </a:solidFill>
                <a:latin typeface="+mj-lt"/>
              </a:rPr>
              <a:t>(20.000)</a:t>
            </a:r>
          </a:p>
        </p:txBody>
      </p:sp>
      <p:sp>
        <p:nvSpPr>
          <p:cNvPr id="163" name="TextBox 47">
            <a:extLst>
              <a:ext uri="{FF2B5EF4-FFF2-40B4-BE49-F238E27FC236}">
                <a16:creationId xmlns:a16="http://schemas.microsoft.com/office/drawing/2014/main" id="{82DAFC99-7B56-D16A-6702-D025438B69C9}"/>
              </a:ext>
            </a:extLst>
          </p:cNvPr>
          <p:cNvSpPr txBox="1"/>
          <p:nvPr/>
        </p:nvSpPr>
        <p:spPr>
          <a:xfrm>
            <a:off x="9450325" y="5870450"/>
            <a:ext cx="4512562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1800">
                <a:solidFill>
                  <a:srgbClr val="1C1C1C"/>
                </a:solidFill>
                <a:latin typeface="+mj-lt"/>
              </a:rPr>
              <a:t>(-) Provisão IR/CSLL</a:t>
            </a:r>
          </a:p>
        </p:txBody>
      </p:sp>
      <p:sp>
        <p:nvSpPr>
          <p:cNvPr id="165" name="TextBox 48">
            <a:extLst>
              <a:ext uri="{FF2B5EF4-FFF2-40B4-BE49-F238E27FC236}">
                <a16:creationId xmlns:a16="http://schemas.microsoft.com/office/drawing/2014/main" id="{4183052F-E68C-0B9E-0F42-FAE75A2A0E02}"/>
              </a:ext>
            </a:extLst>
          </p:cNvPr>
          <p:cNvSpPr txBox="1"/>
          <p:nvPr/>
        </p:nvSpPr>
        <p:spPr>
          <a:xfrm>
            <a:off x="13962886" y="5870450"/>
            <a:ext cx="2057400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sz="1800">
                <a:solidFill>
                  <a:srgbClr val="1C1C1C"/>
                </a:solidFill>
                <a:latin typeface="+mj-lt"/>
              </a:rPr>
              <a:t>(33.000)</a:t>
            </a:r>
          </a:p>
        </p:txBody>
      </p:sp>
      <p:sp>
        <p:nvSpPr>
          <p:cNvPr id="167" name="Rectangle 49">
            <a:extLst>
              <a:ext uri="{FF2B5EF4-FFF2-40B4-BE49-F238E27FC236}">
                <a16:creationId xmlns:a16="http://schemas.microsoft.com/office/drawing/2014/main" id="{22B92B0B-11C1-3B81-E99A-78EF97303B2C}"/>
              </a:ext>
            </a:extLst>
          </p:cNvPr>
          <p:cNvSpPr/>
          <p:nvPr/>
        </p:nvSpPr>
        <p:spPr>
          <a:xfrm>
            <a:off x="9285733" y="6275072"/>
            <a:ext cx="6734554" cy="21946"/>
          </a:xfrm>
          <a:prstGeom prst="rect">
            <a:avLst/>
          </a:prstGeom>
          <a:solidFill>
            <a:srgbClr val="E4E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latin typeface="+mj-lt"/>
            </a:endParaRPr>
          </a:p>
        </p:txBody>
      </p:sp>
      <p:sp>
        <p:nvSpPr>
          <p:cNvPr id="169" name="TextBox 50">
            <a:extLst>
              <a:ext uri="{FF2B5EF4-FFF2-40B4-BE49-F238E27FC236}">
                <a16:creationId xmlns:a16="http://schemas.microsoft.com/office/drawing/2014/main" id="{B34E43F4-FA7E-3B84-5B7E-F5873A1033CB}"/>
              </a:ext>
            </a:extLst>
          </p:cNvPr>
          <p:cNvSpPr txBox="1"/>
          <p:nvPr/>
        </p:nvSpPr>
        <p:spPr>
          <a:xfrm>
            <a:off x="9285733" y="6398515"/>
            <a:ext cx="4677154" cy="4389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1800" b="1">
                <a:solidFill>
                  <a:srgbClr val="1F7A4D"/>
                </a:solidFill>
                <a:latin typeface="+mj-lt"/>
              </a:rPr>
              <a:t>Lucro Líquido do Exercício</a:t>
            </a:r>
          </a:p>
        </p:txBody>
      </p:sp>
      <p:sp>
        <p:nvSpPr>
          <p:cNvPr id="171" name="TextBox 51">
            <a:extLst>
              <a:ext uri="{FF2B5EF4-FFF2-40B4-BE49-F238E27FC236}">
                <a16:creationId xmlns:a16="http://schemas.microsoft.com/office/drawing/2014/main" id="{23BA4A1F-49CF-8B21-2BE4-D86FE356B4FC}"/>
              </a:ext>
            </a:extLst>
          </p:cNvPr>
          <p:cNvSpPr txBox="1"/>
          <p:nvPr/>
        </p:nvSpPr>
        <p:spPr>
          <a:xfrm>
            <a:off x="13962886" y="6398515"/>
            <a:ext cx="2057400" cy="4389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sz="1800" b="1">
                <a:solidFill>
                  <a:srgbClr val="1F7A4D"/>
                </a:solidFill>
                <a:latin typeface="+mj-lt"/>
              </a:rPr>
              <a:t>135.000</a:t>
            </a:r>
          </a:p>
        </p:txBody>
      </p:sp>
      <p:sp>
        <p:nvSpPr>
          <p:cNvPr id="173" name="Right Arrow 52">
            <a:extLst>
              <a:ext uri="{FF2B5EF4-FFF2-40B4-BE49-F238E27FC236}">
                <a16:creationId xmlns:a16="http://schemas.microsoft.com/office/drawing/2014/main" id="{E57FC7E6-4A8A-0AB5-9F9D-0A5BD9E20AB7}"/>
              </a:ext>
            </a:extLst>
          </p:cNvPr>
          <p:cNvSpPr/>
          <p:nvPr/>
        </p:nvSpPr>
        <p:spPr>
          <a:xfrm>
            <a:off x="8298178" y="4423409"/>
            <a:ext cx="617220" cy="603504"/>
          </a:xfrm>
          <a:prstGeom prst="rightArrow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latin typeface="+mj-lt"/>
            </a:endParaRPr>
          </a:p>
        </p:txBody>
      </p:sp>
      <p:sp>
        <p:nvSpPr>
          <p:cNvPr id="175" name="TT58">
            <a:extLst>
              <a:ext uri="{FF2B5EF4-FFF2-40B4-BE49-F238E27FC236}">
                <a16:creationId xmlns:a16="http://schemas.microsoft.com/office/drawing/2014/main" id="{6368A0F5-985F-318B-7BA7-9E6803427706}"/>
              </a:ext>
            </a:extLst>
          </p:cNvPr>
          <p:cNvSpPr txBox="1"/>
          <p:nvPr/>
        </p:nvSpPr>
        <p:spPr>
          <a:xfrm>
            <a:off x="5829300" y="7076977"/>
            <a:ext cx="1042416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endParaRPr sz="2700">
              <a:solidFill>
                <a:srgbClr val="002060"/>
              </a:solidFill>
            </a:endParaRPr>
          </a:p>
        </p:txBody>
      </p:sp>
      <p:sp>
        <p:nvSpPr>
          <p:cNvPr id="177" name="Rule59">
            <a:extLst>
              <a:ext uri="{FF2B5EF4-FFF2-40B4-BE49-F238E27FC236}">
                <a16:creationId xmlns:a16="http://schemas.microsoft.com/office/drawing/2014/main" id="{D63C95F7-401A-E6E2-EF27-4194D455F1DA}"/>
              </a:ext>
            </a:extLst>
          </p:cNvPr>
          <p:cNvSpPr/>
          <p:nvPr/>
        </p:nvSpPr>
        <p:spPr>
          <a:xfrm>
            <a:off x="891540" y="7375121"/>
            <a:ext cx="15361920" cy="21946"/>
          </a:xfrm>
          <a:prstGeom prst="rect">
            <a:avLst/>
          </a:prstGeom>
          <a:solidFill>
            <a:srgbClr val="FFC000"/>
          </a:solidFill>
          <a:ln>
            <a:noFill/>
          </a:ln>
        </p:spPr>
      </p:sp>
      <p:sp>
        <p:nvSpPr>
          <p:cNvPr id="179" name="TT60">
            <a:extLst>
              <a:ext uri="{FF2B5EF4-FFF2-40B4-BE49-F238E27FC236}">
                <a16:creationId xmlns:a16="http://schemas.microsoft.com/office/drawing/2014/main" id="{115197FA-3902-8B05-C17E-D880E2D2DA91}"/>
              </a:ext>
            </a:extLst>
          </p:cNvPr>
          <p:cNvSpPr txBox="1"/>
          <p:nvPr/>
        </p:nvSpPr>
        <p:spPr>
          <a:xfrm>
            <a:off x="891540" y="7529606"/>
            <a:ext cx="4937760" cy="2400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>
              <a:lnSpc>
                <a:spcPct val="150000"/>
              </a:lnSpc>
            </a:pPr>
            <a:r>
              <a:rPr sz="2000" b="1">
                <a:solidFill>
                  <a:srgbClr val="002060"/>
                </a:solidFill>
              </a:rPr>
              <a:t>Receita Bruta</a:t>
            </a:r>
          </a:p>
        </p:txBody>
      </p:sp>
      <p:sp>
        <p:nvSpPr>
          <p:cNvPr id="181" name="TT61">
            <a:extLst>
              <a:ext uri="{FF2B5EF4-FFF2-40B4-BE49-F238E27FC236}">
                <a16:creationId xmlns:a16="http://schemas.microsoft.com/office/drawing/2014/main" id="{8A554300-B4C1-DBEA-47DC-9C9E3C5096ED}"/>
              </a:ext>
            </a:extLst>
          </p:cNvPr>
          <p:cNvSpPr txBox="1"/>
          <p:nvPr/>
        </p:nvSpPr>
        <p:spPr>
          <a:xfrm>
            <a:off x="5829300" y="7529606"/>
            <a:ext cx="10424160" cy="2400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>
              <a:lnSpc>
                <a:spcPct val="150000"/>
              </a:lnSpc>
            </a:pPr>
            <a:r>
              <a:rPr sz="2000">
                <a:solidFill>
                  <a:srgbClr val="002060"/>
                </a:solidFill>
              </a:rPr>
              <a:t>Normalmente não muda</a:t>
            </a:r>
          </a:p>
        </p:txBody>
      </p:sp>
      <p:sp>
        <p:nvSpPr>
          <p:cNvPr id="183" name="TT62">
            <a:extLst>
              <a:ext uri="{FF2B5EF4-FFF2-40B4-BE49-F238E27FC236}">
                <a16:creationId xmlns:a16="http://schemas.microsoft.com/office/drawing/2014/main" id="{77DA3D6A-4BB1-D350-9D71-4A4E6F80A182}"/>
              </a:ext>
            </a:extLst>
          </p:cNvPr>
          <p:cNvSpPr txBox="1"/>
          <p:nvPr/>
        </p:nvSpPr>
        <p:spPr>
          <a:xfrm>
            <a:off x="891540" y="7742204"/>
            <a:ext cx="4937760" cy="2400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>
              <a:lnSpc>
                <a:spcPct val="150000"/>
              </a:lnSpc>
            </a:pPr>
            <a:r>
              <a:rPr sz="2000" b="1">
                <a:solidFill>
                  <a:srgbClr val="002060"/>
                </a:solidFill>
              </a:rPr>
              <a:t>Receita Líquida</a:t>
            </a:r>
          </a:p>
        </p:txBody>
      </p:sp>
      <p:sp>
        <p:nvSpPr>
          <p:cNvPr id="185" name="TT63">
            <a:extLst>
              <a:ext uri="{FF2B5EF4-FFF2-40B4-BE49-F238E27FC236}">
                <a16:creationId xmlns:a16="http://schemas.microsoft.com/office/drawing/2014/main" id="{F62F9049-BAF6-8311-1B95-B39D3FFEC77D}"/>
              </a:ext>
            </a:extLst>
          </p:cNvPr>
          <p:cNvSpPr txBox="1"/>
          <p:nvPr/>
        </p:nvSpPr>
        <p:spPr>
          <a:xfrm>
            <a:off x="5829300" y="7742204"/>
            <a:ext cx="10424160" cy="2400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>
              <a:lnSpc>
                <a:spcPct val="150000"/>
              </a:lnSpc>
            </a:pPr>
            <a:r>
              <a:rPr sz="2000">
                <a:solidFill>
                  <a:srgbClr val="002060"/>
                </a:solidFill>
              </a:rPr>
              <a:t>Pode sofrer alteração na apresentação</a:t>
            </a:r>
          </a:p>
        </p:txBody>
      </p:sp>
      <p:sp>
        <p:nvSpPr>
          <p:cNvPr id="187" name="TT64">
            <a:extLst>
              <a:ext uri="{FF2B5EF4-FFF2-40B4-BE49-F238E27FC236}">
                <a16:creationId xmlns:a16="http://schemas.microsoft.com/office/drawing/2014/main" id="{E9BB8797-9117-1C2D-FDEA-DD5D7A9FBA72}"/>
              </a:ext>
            </a:extLst>
          </p:cNvPr>
          <p:cNvSpPr txBox="1"/>
          <p:nvPr/>
        </p:nvSpPr>
        <p:spPr>
          <a:xfrm>
            <a:off x="891540" y="7954802"/>
            <a:ext cx="4937760" cy="2400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>
              <a:lnSpc>
                <a:spcPct val="150000"/>
              </a:lnSpc>
            </a:pPr>
            <a:r>
              <a:rPr sz="2000" b="1">
                <a:solidFill>
                  <a:srgbClr val="002060"/>
                </a:solidFill>
              </a:rPr>
              <a:t>CMV</a:t>
            </a:r>
          </a:p>
        </p:txBody>
      </p:sp>
      <p:sp>
        <p:nvSpPr>
          <p:cNvPr id="189" name="TT65">
            <a:extLst>
              <a:ext uri="{FF2B5EF4-FFF2-40B4-BE49-F238E27FC236}">
                <a16:creationId xmlns:a16="http://schemas.microsoft.com/office/drawing/2014/main" id="{2E31AA4E-15A3-9C35-DA55-7F6280305645}"/>
              </a:ext>
            </a:extLst>
          </p:cNvPr>
          <p:cNvSpPr txBox="1"/>
          <p:nvPr/>
        </p:nvSpPr>
        <p:spPr>
          <a:xfrm>
            <a:off x="5829300" y="7954802"/>
            <a:ext cx="10424160" cy="2400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>
              <a:lnSpc>
                <a:spcPct val="150000"/>
              </a:lnSpc>
            </a:pPr>
            <a:r>
              <a:rPr sz="2000">
                <a:solidFill>
                  <a:srgbClr val="002060"/>
                </a:solidFill>
              </a:rPr>
              <a:t>Pode refletir novos créditos tributários recuperáveis</a:t>
            </a:r>
          </a:p>
        </p:txBody>
      </p:sp>
      <p:sp>
        <p:nvSpPr>
          <p:cNvPr id="191" name="TT66">
            <a:extLst>
              <a:ext uri="{FF2B5EF4-FFF2-40B4-BE49-F238E27FC236}">
                <a16:creationId xmlns:a16="http://schemas.microsoft.com/office/drawing/2014/main" id="{99A4C306-F779-FB40-4A41-9CB6A5F14218}"/>
              </a:ext>
            </a:extLst>
          </p:cNvPr>
          <p:cNvSpPr txBox="1"/>
          <p:nvPr/>
        </p:nvSpPr>
        <p:spPr>
          <a:xfrm>
            <a:off x="891540" y="8167400"/>
            <a:ext cx="4937760" cy="2400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>
              <a:lnSpc>
                <a:spcPct val="150000"/>
              </a:lnSpc>
            </a:pPr>
            <a:r>
              <a:rPr sz="2000" b="1">
                <a:solidFill>
                  <a:srgbClr val="002060"/>
                </a:solidFill>
              </a:rPr>
              <a:t>Despesas Operacionais</a:t>
            </a:r>
          </a:p>
        </p:txBody>
      </p:sp>
      <p:sp>
        <p:nvSpPr>
          <p:cNvPr id="193" name="TT67">
            <a:extLst>
              <a:ext uri="{FF2B5EF4-FFF2-40B4-BE49-F238E27FC236}">
                <a16:creationId xmlns:a16="http://schemas.microsoft.com/office/drawing/2014/main" id="{ABB3E71C-F338-AF06-392E-B429D506C72E}"/>
              </a:ext>
            </a:extLst>
          </p:cNvPr>
          <p:cNvSpPr txBox="1"/>
          <p:nvPr/>
        </p:nvSpPr>
        <p:spPr>
          <a:xfrm>
            <a:off x="5829300" y="8167400"/>
            <a:ext cx="10424160" cy="2400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>
              <a:lnSpc>
                <a:spcPct val="150000"/>
              </a:lnSpc>
            </a:pPr>
            <a:r>
              <a:rPr sz="2000">
                <a:solidFill>
                  <a:srgbClr val="002060"/>
                </a:solidFill>
              </a:rPr>
              <a:t>Podem refletir créditos recuperáveis sobre insumos e serviços</a:t>
            </a:r>
          </a:p>
        </p:txBody>
      </p:sp>
      <p:sp>
        <p:nvSpPr>
          <p:cNvPr id="195" name="TT68">
            <a:extLst>
              <a:ext uri="{FF2B5EF4-FFF2-40B4-BE49-F238E27FC236}">
                <a16:creationId xmlns:a16="http://schemas.microsoft.com/office/drawing/2014/main" id="{9A005824-BC3B-494E-DA27-1B3AA9195FC0}"/>
              </a:ext>
            </a:extLst>
          </p:cNvPr>
          <p:cNvSpPr txBox="1"/>
          <p:nvPr/>
        </p:nvSpPr>
        <p:spPr>
          <a:xfrm>
            <a:off x="891540" y="8379998"/>
            <a:ext cx="4937760" cy="2400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>
              <a:lnSpc>
                <a:spcPct val="150000"/>
              </a:lnSpc>
            </a:pPr>
            <a:r>
              <a:rPr sz="2000" b="1">
                <a:solidFill>
                  <a:srgbClr val="002060"/>
                </a:solidFill>
              </a:rPr>
              <a:t>Lucro Bruto</a:t>
            </a:r>
          </a:p>
        </p:txBody>
      </p:sp>
      <p:sp>
        <p:nvSpPr>
          <p:cNvPr id="197" name="TT69">
            <a:extLst>
              <a:ext uri="{FF2B5EF4-FFF2-40B4-BE49-F238E27FC236}">
                <a16:creationId xmlns:a16="http://schemas.microsoft.com/office/drawing/2014/main" id="{29741072-DF67-BFEC-F7A7-B0CBA4B93201}"/>
              </a:ext>
            </a:extLst>
          </p:cNvPr>
          <p:cNvSpPr txBox="1"/>
          <p:nvPr/>
        </p:nvSpPr>
        <p:spPr>
          <a:xfrm>
            <a:off x="5829300" y="8379998"/>
            <a:ext cx="10424160" cy="2400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>
              <a:lnSpc>
                <a:spcPct val="150000"/>
              </a:lnSpc>
            </a:pPr>
            <a:r>
              <a:rPr sz="2000">
                <a:solidFill>
                  <a:srgbClr val="002060"/>
                </a:solidFill>
              </a:rPr>
              <a:t>Consequência das mudanças anteriores — não da Reforma em si</a:t>
            </a:r>
          </a:p>
        </p:txBody>
      </p:sp>
      <p:sp>
        <p:nvSpPr>
          <p:cNvPr id="199" name="TT70">
            <a:extLst>
              <a:ext uri="{FF2B5EF4-FFF2-40B4-BE49-F238E27FC236}">
                <a16:creationId xmlns:a16="http://schemas.microsoft.com/office/drawing/2014/main" id="{0B29DBF5-88E5-582A-0818-29625F5D6F23}"/>
              </a:ext>
            </a:extLst>
          </p:cNvPr>
          <p:cNvSpPr txBox="1"/>
          <p:nvPr/>
        </p:nvSpPr>
        <p:spPr>
          <a:xfrm>
            <a:off x="891540" y="8592596"/>
            <a:ext cx="4937760" cy="2400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>
              <a:lnSpc>
                <a:spcPct val="150000"/>
              </a:lnSpc>
            </a:pPr>
            <a:r>
              <a:rPr sz="2000" b="1">
                <a:solidFill>
                  <a:srgbClr val="002060"/>
                </a:solidFill>
              </a:rPr>
              <a:t>Lucro Líquido</a:t>
            </a:r>
          </a:p>
        </p:txBody>
      </p:sp>
      <p:sp>
        <p:nvSpPr>
          <p:cNvPr id="201" name="TT71">
            <a:extLst>
              <a:ext uri="{FF2B5EF4-FFF2-40B4-BE49-F238E27FC236}">
                <a16:creationId xmlns:a16="http://schemas.microsoft.com/office/drawing/2014/main" id="{A8D4BE57-9890-F889-DB8B-9D9EFD3BC9F1}"/>
              </a:ext>
            </a:extLst>
          </p:cNvPr>
          <p:cNvSpPr txBox="1"/>
          <p:nvPr/>
        </p:nvSpPr>
        <p:spPr>
          <a:xfrm>
            <a:off x="5829300" y="8592596"/>
            <a:ext cx="10424160" cy="2400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>
              <a:lnSpc>
                <a:spcPct val="150000"/>
              </a:lnSpc>
            </a:pPr>
            <a:r>
              <a:rPr sz="2000">
                <a:solidFill>
                  <a:srgbClr val="002060"/>
                </a:solidFill>
              </a:rPr>
              <a:t>Não há aumento automático</a:t>
            </a:r>
          </a:p>
        </p:txBody>
      </p:sp>
    </p:spTree>
    <p:extLst>
      <p:ext uri="{BB962C8B-B14F-4D97-AF65-F5344CB8AC3E}">
        <p14:creationId xmlns:p14="http://schemas.microsoft.com/office/powerpoint/2010/main" val="311952293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B0D7B-208D-9B7E-9093-61289D460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0123FCC-ED23-BA6F-F53D-BC6AB6F1C22F}"/>
              </a:ext>
            </a:extLst>
          </p:cNvPr>
          <p:cNvSpPr/>
          <p:nvPr/>
        </p:nvSpPr>
        <p:spPr>
          <a:xfrm>
            <a:off x="891540" y="576072"/>
            <a:ext cx="1639062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750" b="1">
                <a:solidFill>
                  <a:srgbClr val="082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o Balanço Patrimonial?</a:t>
            </a:r>
            <a:endParaRPr lang="en-US" sz="3750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317FCC2B-C69E-9326-FDB8-5B7E7F6E46C5}"/>
              </a:ext>
            </a:extLst>
          </p:cNvPr>
          <p:cNvSpPr/>
          <p:nvPr/>
        </p:nvSpPr>
        <p:spPr>
          <a:xfrm>
            <a:off x="905256" y="1399032"/>
            <a:ext cx="1618488" cy="0"/>
          </a:xfrm>
          <a:prstGeom prst="line">
            <a:avLst/>
          </a:prstGeom>
          <a:noFill/>
          <a:ln w="38100">
            <a:solidFill>
              <a:srgbClr val="B99318"/>
            </a:solidFill>
            <a:prstDash val="solid"/>
          </a:ln>
        </p:spPr>
      </p:sp>
      <p:sp>
        <p:nvSpPr>
          <p:cNvPr id="34" name="Slide Number Placeholder 0">
            <a:extLst>
              <a:ext uri="{FF2B5EF4-FFF2-40B4-BE49-F238E27FC236}">
                <a16:creationId xmlns:a16="http://schemas.microsoft.com/office/drawing/2014/main" id="{E4F8DC66-5B59-5381-44AA-BD0D2F2FFC1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7282160" y="9710928"/>
            <a:ext cx="480060" cy="24688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8A8A8A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67</a:t>
            </a:fld>
            <a:endParaRPr lang="en-US"/>
          </a:p>
        </p:txBody>
      </p:sp>
      <p:sp>
        <p:nvSpPr>
          <p:cNvPr id="32" name="TextBox 3">
            <a:extLst>
              <a:ext uri="{FF2B5EF4-FFF2-40B4-BE49-F238E27FC236}">
                <a16:creationId xmlns:a16="http://schemas.microsoft.com/office/drawing/2014/main" id="{BB46F1C6-A98A-12B9-4FCF-3E0759794B01}"/>
              </a:ext>
            </a:extLst>
          </p:cNvPr>
          <p:cNvSpPr txBox="1"/>
          <p:nvPr/>
        </p:nvSpPr>
        <p:spPr>
          <a:xfrm>
            <a:off x="891540" y="1690734"/>
            <a:ext cx="16322040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2400">
                <a:solidFill>
                  <a:srgbClr val="002060"/>
                </a:solidFill>
              </a:rPr>
              <a:t>A estrutura do Balanço não muda por força da Reforma</a:t>
            </a:r>
            <a:r>
              <a:rPr lang="pt-BR" sz="2400">
                <a:solidFill>
                  <a:srgbClr val="002060"/>
                </a:solidFill>
              </a:rPr>
              <a:t>,</a:t>
            </a:r>
            <a:r>
              <a:rPr sz="2400">
                <a:solidFill>
                  <a:srgbClr val="002060"/>
                </a:solidFill>
              </a:rPr>
              <a:t> mudam nomenclatura e evidenciação de contas específicas.</a:t>
            </a:r>
          </a:p>
        </p:txBody>
      </p:sp>
      <p:sp>
        <p:nvSpPr>
          <p:cNvPr id="35" name="Rounded Rectangle 4">
            <a:extLst>
              <a:ext uri="{FF2B5EF4-FFF2-40B4-BE49-F238E27FC236}">
                <a16:creationId xmlns:a16="http://schemas.microsoft.com/office/drawing/2014/main" id="{A9E6F5DF-2AF5-A040-B23D-D9B5E6FEC341}"/>
              </a:ext>
            </a:extLst>
          </p:cNvPr>
          <p:cNvSpPr/>
          <p:nvPr/>
        </p:nvSpPr>
        <p:spPr>
          <a:xfrm>
            <a:off x="891540" y="2673605"/>
            <a:ext cx="7338060" cy="329184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37" name="Rounded Rectangle 5">
            <a:extLst>
              <a:ext uri="{FF2B5EF4-FFF2-40B4-BE49-F238E27FC236}">
                <a16:creationId xmlns:a16="http://schemas.microsoft.com/office/drawing/2014/main" id="{70095D8B-7235-EF4B-CF12-F93A6A7EBA71}"/>
              </a:ext>
            </a:extLst>
          </p:cNvPr>
          <p:cNvSpPr/>
          <p:nvPr/>
        </p:nvSpPr>
        <p:spPr>
          <a:xfrm>
            <a:off x="891540" y="2673605"/>
            <a:ext cx="7338060" cy="493776"/>
          </a:xfrm>
          <a:prstGeom prst="roundRect">
            <a:avLst>
              <a:gd name="adj" fmla="val 12000"/>
            </a:avLst>
          </a:prstGeom>
          <a:solidFill>
            <a:srgbClr val="5C5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39" name="TextBox 6">
            <a:extLst>
              <a:ext uri="{FF2B5EF4-FFF2-40B4-BE49-F238E27FC236}">
                <a16:creationId xmlns:a16="http://schemas.microsoft.com/office/drawing/2014/main" id="{4104E522-2DBA-8900-6E19-36F58A221B3C}"/>
              </a:ext>
            </a:extLst>
          </p:cNvPr>
          <p:cNvSpPr txBox="1"/>
          <p:nvPr/>
        </p:nvSpPr>
        <p:spPr>
          <a:xfrm>
            <a:off x="891540" y="2673605"/>
            <a:ext cx="7338060" cy="49377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ATIVO CIRCULANTE — HOJE</a:t>
            </a:r>
          </a:p>
        </p:txBody>
      </p:sp>
      <p:sp>
        <p:nvSpPr>
          <p:cNvPr id="41" name="TextBox 7">
            <a:extLst>
              <a:ext uri="{FF2B5EF4-FFF2-40B4-BE49-F238E27FC236}">
                <a16:creationId xmlns:a16="http://schemas.microsoft.com/office/drawing/2014/main" id="{151424C8-2330-763C-2935-05C121E44687}"/>
              </a:ext>
            </a:extLst>
          </p:cNvPr>
          <p:cNvSpPr txBox="1"/>
          <p:nvPr/>
        </p:nvSpPr>
        <p:spPr>
          <a:xfrm>
            <a:off x="1193295" y="3345690"/>
            <a:ext cx="4677154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2100">
                <a:solidFill>
                  <a:srgbClr val="1C1C1C"/>
                </a:solidFill>
              </a:rPr>
              <a:t>Caixa e Equivalentes</a:t>
            </a:r>
          </a:p>
        </p:txBody>
      </p:sp>
      <p:sp>
        <p:nvSpPr>
          <p:cNvPr id="43" name="TextBox 8">
            <a:extLst>
              <a:ext uri="{FF2B5EF4-FFF2-40B4-BE49-F238E27FC236}">
                <a16:creationId xmlns:a16="http://schemas.microsoft.com/office/drawing/2014/main" id="{762FC5E4-925C-04A4-B47F-08262F0C5072}"/>
              </a:ext>
            </a:extLst>
          </p:cNvPr>
          <p:cNvSpPr txBox="1"/>
          <p:nvPr/>
        </p:nvSpPr>
        <p:spPr>
          <a:xfrm>
            <a:off x="5870446" y="3345690"/>
            <a:ext cx="2057400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sz="2100">
                <a:solidFill>
                  <a:srgbClr val="1C1C1C"/>
                </a:solidFill>
              </a:rPr>
              <a:t>85.000</a:t>
            </a:r>
          </a:p>
        </p:txBody>
      </p:sp>
      <p:sp>
        <p:nvSpPr>
          <p:cNvPr id="45" name="TextBox 9">
            <a:extLst>
              <a:ext uri="{FF2B5EF4-FFF2-40B4-BE49-F238E27FC236}">
                <a16:creationId xmlns:a16="http://schemas.microsoft.com/office/drawing/2014/main" id="{0987492E-05DE-1F06-EE6E-D1D32A1D1057}"/>
              </a:ext>
            </a:extLst>
          </p:cNvPr>
          <p:cNvSpPr txBox="1"/>
          <p:nvPr/>
        </p:nvSpPr>
        <p:spPr>
          <a:xfrm>
            <a:off x="1193295" y="3709164"/>
            <a:ext cx="4677154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2100">
                <a:solidFill>
                  <a:srgbClr val="1C1C1C"/>
                </a:solidFill>
              </a:rPr>
              <a:t>Clientes</a:t>
            </a:r>
          </a:p>
        </p:txBody>
      </p:sp>
      <p:sp>
        <p:nvSpPr>
          <p:cNvPr id="47" name="TextBox 10">
            <a:extLst>
              <a:ext uri="{FF2B5EF4-FFF2-40B4-BE49-F238E27FC236}">
                <a16:creationId xmlns:a16="http://schemas.microsoft.com/office/drawing/2014/main" id="{BBF2CC51-EE14-2A62-781C-C61A7D556374}"/>
              </a:ext>
            </a:extLst>
          </p:cNvPr>
          <p:cNvSpPr txBox="1"/>
          <p:nvPr/>
        </p:nvSpPr>
        <p:spPr>
          <a:xfrm>
            <a:off x="5870446" y="3709164"/>
            <a:ext cx="2057400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sz="2100">
                <a:solidFill>
                  <a:srgbClr val="1C1C1C"/>
                </a:solidFill>
              </a:rPr>
              <a:t>210.000</a:t>
            </a:r>
          </a:p>
        </p:txBody>
      </p:sp>
      <p:sp>
        <p:nvSpPr>
          <p:cNvPr id="49" name="TextBox 11">
            <a:extLst>
              <a:ext uri="{FF2B5EF4-FFF2-40B4-BE49-F238E27FC236}">
                <a16:creationId xmlns:a16="http://schemas.microsoft.com/office/drawing/2014/main" id="{4A98AE92-839C-7309-D1F3-A705EFD3C43B}"/>
              </a:ext>
            </a:extLst>
          </p:cNvPr>
          <p:cNvSpPr txBox="1"/>
          <p:nvPr/>
        </p:nvSpPr>
        <p:spPr>
          <a:xfrm>
            <a:off x="1193295" y="4072638"/>
            <a:ext cx="4677154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2100">
                <a:solidFill>
                  <a:srgbClr val="1C1C1C"/>
                </a:solidFill>
              </a:rPr>
              <a:t>Estoques</a:t>
            </a:r>
          </a:p>
        </p:txBody>
      </p:sp>
      <p:sp>
        <p:nvSpPr>
          <p:cNvPr id="51" name="TextBox 12">
            <a:extLst>
              <a:ext uri="{FF2B5EF4-FFF2-40B4-BE49-F238E27FC236}">
                <a16:creationId xmlns:a16="http://schemas.microsoft.com/office/drawing/2014/main" id="{532F375F-B54B-948F-CCAC-C0E394E7491A}"/>
              </a:ext>
            </a:extLst>
          </p:cNvPr>
          <p:cNvSpPr txBox="1"/>
          <p:nvPr/>
        </p:nvSpPr>
        <p:spPr>
          <a:xfrm>
            <a:off x="5870446" y="4072638"/>
            <a:ext cx="2057400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sz="2100">
                <a:solidFill>
                  <a:srgbClr val="1C1C1C"/>
                </a:solidFill>
              </a:rPr>
              <a:t>165.000</a:t>
            </a:r>
          </a:p>
        </p:txBody>
      </p:sp>
      <p:sp>
        <p:nvSpPr>
          <p:cNvPr id="53" name="TextBox 13">
            <a:extLst>
              <a:ext uri="{FF2B5EF4-FFF2-40B4-BE49-F238E27FC236}">
                <a16:creationId xmlns:a16="http://schemas.microsoft.com/office/drawing/2014/main" id="{97A91A0E-E48B-46AD-696C-A91267AD9F98}"/>
              </a:ext>
            </a:extLst>
          </p:cNvPr>
          <p:cNvSpPr txBox="1"/>
          <p:nvPr/>
        </p:nvSpPr>
        <p:spPr>
          <a:xfrm>
            <a:off x="1193295" y="4436112"/>
            <a:ext cx="4677154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2100">
                <a:solidFill>
                  <a:srgbClr val="B23A2E"/>
                </a:solidFill>
              </a:rPr>
              <a:t>ICMS a Recuperar</a:t>
            </a:r>
          </a:p>
        </p:txBody>
      </p:sp>
      <p:sp>
        <p:nvSpPr>
          <p:cNvPr id="55" name="TextBox 14">
            <a:extLst>
              <a:ext uri="{FF2B5EF4-FFF2-40B4-BE49-F238E27FC236}">
                <a16:creationId xmlns:a16="http://schemas.microsoft.com/office/drawing/2014/main" id="{FCFBA89B-5044-A5AD-FD0D-F3A88F53BEBA}"/>
              </a:ext>
            </a:extLst>
          </p:cNvPr>
          <p:cNvSpPr txBox="1"/>
          <p:nvPr/>
        </p:nvSpPr>
        <p:spPr>
          <a:xfrm>
            <a:off x="5870446" y="4436112"/>
            <a:ext cx="2057400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sz="2100">
                <a:solidFill>
                  <a:srgbClr val="B23A2E"/>
                </a:solidFill>
              </a:rPr>
              <a:t>22.000</a:t>
            </a:r>
          </a:p>
        </p:txBody>
      </p:sp>
      <p:sp>
        <p:nvSpPr>
          <p:cNvPr id="57" name="TextBox 15">
            <a:extLst>
              <a:ext uri="{FF2B5EF4-FFF2-40B4-BE49-F238E27FC236}">
                <a16:creationId xmlns:a16="http://schemas.microsoft.com/office/drawing/2014/main" id="{E83E6867-3DC9-6391-54B7-0A92C41FBEBC}"/>
              </a:ext>
            </a:extLst>
          </p:cNvPr>
          <p:cNvSpPr txBox="1"/>
          <p:nvPr/>
        </p:nvSpPr>
        <p:spPr>
          <a:xfrm>
            <a:off x="1193295" y="4799586"/>
            <a:ext cx="4677154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2100">
                <a:solidFill>
                  <a:srgbClr val="B23A2E"/>
                </a:solidFill>
              </a:rPr>
              <a:t>PIS/COFINS a Recuperar</a:t>
            </a:r>
          </a:p>
        </p:txBody>
      </p:sp>
      <p:sp>
        <p:nvSpPr>
          <p:cNvPr id="59" name="TextBox 16">
            <a:extLst>
              <a:ext uri="{FF2B5EF4-FFF2-40B4-BE49-F238E27FC236}">
                <a16:creationId xmlns:a16="http://schemas.microsoft.com/office/drawing/2014/main" id="{BCE1CA59-9E0B-DF81-418B-B9240A583764}"/>
              </a:ext>
            </a:extLst>
          </p:cNvPr>
          <p:cNvSpPr txBox="1"/>
          <p:nvPr/>
        </p:nvSpPr>
        <p:spPr>
          <a:xfrm>
            <a:off x="5870446" y="4799586"/>
            <a:ext cx="2057400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sz="2100">
                <a:solidFill>
                  <a:srgbClr val="B23A2E"/>
                </a:solidFill>
              </a:rPr>
              <a:t>9.000</a:t>
            </a:r>
          </a:p>
        </p:txBody>
      </p:sp>
      <p:sp>
        <p:nvSpPr>
          <p:cNvPr id="61" name="Rectangle 17">
            <a:extLst>
              <a:ext uri="{FF2B5EF4-FFF2-40B4-BE49-F238E27FC236}">
                <a16:creationId xmlns:a16="http://schemas.microsoft.com/office/drawing/2014/main" id="{2BF70597-CE81-2EE7-B669-B30C7D7BFC6B}"/>
              </a:ext>
            </a:extLst>
          </p:cNvPr>
          <p:cNvSpPr/>
          <p:nvPr/>
        </p:nvSpPr>
        <p:spPr>
          <a:xfrm>
            <a:off x="1193295" y="5204208"/>
            <a:ext cx="6734554" cy="21946"/>
          </a:xfrm>
          <a:prstGeom prst="rect">
            <a:avLst/>
          </a:prstGeom>
          <a:solidFill>
            <a:srgbClr val="E4E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63" name="TextBox 18">
            <a:extLst>
              <a:ext uri="{FF2B5EF4-FFF2-40B4-BE49-F238E27FC236}">
                <a16:creationId xmlns:a16="http://schemas.microsoft.com/office/drawing/2014/main" id="{B2FD836B-AFF5-00C7-7EA0-41ECE4E2C692}"/>
              </a:ext>
            </a:extLst>
          </p:cNvPr>
          <p:cNvSpPr txBox="1"/>
          <p:nvPr/>
        </p:nvSpPr>
        <p:spPr>
          <a:xfrm>
            <a:off x="1193295" y="5327651"/>
            <a:ext cx="4677154" cy="4389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2200" b="1">
                <a:solidFill>
                  <a:srgbClr val="1C1C1C"/>
                </a:solidFill>
              </a:rPr>
              <a:t>Total do Ativo Circulante</a:t>
            </a:r>
          </a:p>
        </p:txBody>
      </p:sp>
      <p:sp>
        <p:nvSpPr>
          <p:cNvPr id="65" name="TextBox 19">
            <a:extLst>
              <a:ext uri="{FF2B5EF4-FFF2-40B4-BE49-F238E27FC236}">
                <a16:creationId xmlns:a16="http://schemas.microsoft.com/office/drawing/2014/main" id="{5016CC70-3843-3219-EEFB-FCEC79CE99D4}"/>
              </a:ext>
            </a:extLst>
          </p:cNvPr>
          <p:cNvSpPr txBox="1"/>
          <p:nvPr/>
        </p:nvSpPr>
        <p:spPr>
          <a:xfrm>
            <a:off x="5870446" y="5327651"/>
            <a:ext cx="2057400" cy="4389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sz="2200" b="1">
                <a:solidFill>
                  <a:srgbClr val="1C1C1C"/>
                </a:solidFill>
              </a:rPr>
              <a:t>491.000</a:t>
            </a:r>
          </a:p>
        </p:txBody>
      </p:sp>
      <p:sp>
        <p:nvSpPr>
          <p:cNvPr id="67" name="Rounded Rectangle 20">
            <a:extLst>
              <a:ext uri="{FF2B5EF4-FFF2-40B4-BE49-F238E27FC236}">
                <a16:creationId xmlns:a16="http://schemas.microsoft.com/office/drawing/2014/main" id="{6C53AE7D-7BC2-E057-B7EB-6984DBE8E6ED}"/>
              </a:ext>
            </a:extLst>
          </p:cNvPr>
          <p:cNvSpPr/>
          <p:nvPr/>
        </p:nvSpPr>
        <p:spPr>
          <a:xfrm>
            <a:off x="8983978" y="2673605"/>
            <a:ext cx="7338060" cy="329184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69" name="Rounded Rectangle 21">
            <a:extLst>
              <a:ext uri="{FF2B5EF4-FFF2-40B4-BE49-F238E27FC236}">
                <a16:creationId xmlns:a16="http://schemas.microsoft.com/office/drawing/2014/main" id="{73E1CBDD-8A52-9D0C-400E-AA06681D318D}"/>
              </a:ext>
            </a:extLst>
          </p:cNvPr>
          <p:cNvSpPr/>
          <p:nvPr/>
        </p:nvSpPr>
        <p:spPr>
          <a:xfrm>
            <a:off x="8983978" y="2673605"/>
            <a:ext cx="7338060" cy="493776"/>
          </a:xfrm>
          <a:prstGeom prst="roundRect">
            <a:avLst>
              <a:gd name="adj" fmla="val 12000"/>
            </a:avLst>
          </a:prstGeom>
          <a:solidFill>
            <a:srgbClr val="1F7A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71" name="TextBox 22">
            <a:extLst>
              <a:ext uri="{FF2B5EF4-FFF2-40B4-BE49-F238E27FC236}">
                <a16:creationId xmlns:a16="http://schemas.microsoft.com/office/drawing/2014/main" id="{E0A6F0CB-A5E8-8FD5-0FC8-260701D6D2CA}"/>
              </a:ext>
            </a:extLst>
          </p:cNvPr>
          <p:cNvSpPr txBox="1"/>
          <p:nvPr/>
        </p:nvSpPr>
        <p:spPr>
          <a:xfrm>
            <a:off x="8983978" y="2673605"/>
            <a:ext cx="7338060" cy="49377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ATIVO CIRCULANTE — REFORMA</a:t>
            </a:r>
          </a:p>
        </p:txBody>
      </p:sp>
      <p:sp>
        <p:nvSpPr>
          <p:cNvPr id="73" name="TextBox 23">
            <a:extLst>
              <a:ext uri="{FF2B5EF4-FFF2-40B4-BE49-F238E27FC236}">
                <a16:creationId xmlns:a16="http://schemas.microsoft.com/office/drawing/2014/main" id="{633D8C7A-540D-BF14-1C21-48CE574FC910}"/>
              </a:ext>
            </a:extLst>
          </p:cNvPr>
          <p:cNvSpPr txBox="1"/>
          <p:nvPr/>
        </p:nvSpPr>
        <p:spPr>
          <a:xfrm>
            <a:off x="9285733" y="3345690"/>
            <a:ext cx="4677154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2100">
                <a:solidFill>
                  <a:srgbClr val="1C1C1C"/>
                </a:solidFill>
              </a:rPr>
              <a:t>Caixa e Equivalentes</a:t>
            </a:r>
          </a:p>
        </p:txBody>
      </p:sp>
      <p:sp>
        <p:nvSpPr>
          <p:cNvPr id="75" name="TextBox 24">
            <a:extLst>
              <a:ext uri="{FF2B5EF4-FFF2-40B4-BE49-F238E27FC236}">
                <a16:creationId xmlns:a16="http://schemas.microsoft.com/office/drawing/2014/main" id="{481DFAF0-21FF-41C0-CEE5-F93F524CF6EB}"/>
              </a:ext>
            </a:extLst>
          </p:cNvPr>
          <p:cNvSpPr txBox="1"/>
          <p:nvPr/>
        </p:nvSpPr>
        <p:spPr>
          <a:xfrm>
            <a:off x="13962886" y="3345690"/>
            <a:ext cx="2057400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sz="2100">
                <a:solidFill>
                  <a:srgbClr val="1C1C1C"/>
                </a:solidFill>
              </a:rPr>
              <a:t>85.000</a:t>
            </a:r>
          </a:p>
        </p:txBody>
      </p:sp>
      <p:sp>
        <p:nvSpPr>
          <p:cNvPr id="77" name="TextBox 25">
            <a:extLst>
              <a:ext uri="{FF2B5EF4-FFF2-40B4-BE49-F238E27FC236}">
                <a16:creationId xmlns:a16="http://schemas.microsoft.com/office/drawing/2014/main" id="{83359639-7A7B-A9A6-8949-23837A7C77F9}"/>
              </a:ext>
            </a:extLst>
          </p:cNvPr>
          <p:cNvSpPr txBox="1"/>
          <p:nvPr/>
        </p:nvSpPr>
        <p:spPr>
          <a:xfrm>
            <a:off x="9285733" y="3709164"/>
            <a:ext cx="4677154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2100">
                <a:solidFill>
                  <a:srgbClr val="1C1C1C"/>
                </a:solidFill>
              </a:rPr>
              <a:t>Clientes</a:t>
            </a:r>
          </a:p>
        </p:txBody>
      </p:sp>
      <p:sp>
        <p:nvSpPr>
          <p:cNvPr id="79" name="TextBox 26">
            <a:extLst>
              <a:ext uri="{FF2B5EF4-FFF2-40B4-BE49-F238E27FC236}">
                <a16:creationId xmlns:a16="http://schemas.microsoft.com/office/drawing/2014/main" id="{BF97515A-9C30-57F9-F303-DCE901663B59}"/>
              </a:ext>
            </a:extLst>
          </p:cNvPr>
          <p:cNvSpPr txBox="1"/>
          <p:nvPr/>
        </p:nvSpPr>
        <p:spPr>
          <a:xfrm>
            <a:off x="13962886" y="3709164"/>
            <a:ext cx="2057400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sz="2100">
                <a:solidFill>
                  <a:srgbClr val="1C1C1C"/>
                </a:solidFill>
              </a:rPr>
              <a:t>210.000</a:t>
            </a:r>
          </a:p>
        </p:txBody>
      </p:sp>
      <p:sp>
        <p:nvSpPr>
          <p:cNvPr id="81" name="TextBox 27">
            <a:extLst>
              <a:ext uri="{FF2B5EF4-FFF2-40B4-BE49-F238E27FC236}">
                <a16:creationId xmlns:a16="http://schemas.microsoft.com/office/drawing/2014/main" id="{1CDDB251-6420-176E-6E48-39DDED174309}"/>
              </a:ext>
            </a:extLst>
          </p:cNvPr>
          <p:cNvSpPr txBox="1"/>
          <p:nvPr/>
        </p:nvSpPr>
        <p:spPr>
          <a:xfrm>
            <a:off x="9285733" y="4072638"/>
            <a:ext cx="4677154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2100">
                <a:solidFill>
                  <a:srgbClr val="1C1C1C"/>
                </a:solidFill>
              </a:rPr>
              <a:t>Estoques (custo líquido)</a:t>
            </a:r>
          </a:p>
        </p:txBody>
      </p:sp>
      <p:sp>
        <p:nvSpPr>
          <p:cNvPr id="83" name="TextBox 28">
            <a:extLst>
              <a:ext uri="{FF2B5EF4-FFF2-40B4-BE49-F238E27FC236}">
                <a16:creationId xmlns:a16="http://schemas.microsoft.com/office/drawing/2014/main" id="{92F2A54D-E9F0-BAE1-B581-B3F57243D2EB}"/>
              </a:ext>
            </a:extLst>
          </p:cNvPr>
          <p:cNvSpPr txBox="1"/>
          <p:nvPr/>
        </p:nvSpPr>
        <p:spPr>
          <a:xfrm>
            <a:off x="13962886" y="4072638"/>
            <a:ext cx="2057400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sz="2100">
                <a:solidFill>
                  <a:srgbClr val="1C1C1C"/>
                </a:solidFill>
              </a:rPr>
              <a:t>150.000</a:t>
            </a:r>
          </a:p>
        </p:txBody>
      </p:sp>
      <p:sp>
        <p:nvSpPr>
          <p:cNvPr id="85" name="TextBox 29">
            <a:extLst>
              <a:ext uri="{FF2B5EF4-FFF2-40B4-BE49-F238E27FC236}">
                <a16:creationId xmlns:a16="http://schemas.microsoft.com/office/drawing/2014/main" id="{9379E220-4376-DB26-D8DA-90617901D37F}"/>
              </a:ext>
            </a:extLst>
          </p:cNvPr>
          <p:cNvSpPr txBox="1"/>
          <p:nvPr/>
        </p:nvSpPr>
        <p:spPr>
          <a:xfrm>
            <a:off x="9285733" y="4436112"/>
            <a:ext cx="4677154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2100">
                <a:solidFill>
                  <a:srgbClr val="1F7A4D"/>
                </a:solidFill>
              </a:rPr>
              <a:t>IBS a Recuperar</a:t>
            </a:r>
          </a:p>
        </p:txBody>
      </p:sp>
      <p:sp>
        <p:nvSpPr>
          <p:cNvPr id="87" name="TextBox 30">
            <a:extLst>
              <a:ext uri="{FF2B5EF4-FFF2-40B4-BE49-F238E27FC236}">
                <a16:creationId xmlns:a16="http://schemas.microsoft.com/office/drawing/2014/main" id="{24010D79-C056-4EAB-F49E-4A413DBA1F28}"/>
              </a:ext>
            </a:extLst>
          </p:cNvPr>
          <p:cNvSpPr txBox="1"/>
          <p:nvPr/>
        </p:nvSpPr>
        <p:spPr>
          <a:xfrm>
            <a:off x="13962886" y="4436112"/>
            <a:ext cx="2057400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sz="2100">
                <a:solidFill>
                  <a:srgbClr val="1F7A4D"/>
                </a:solidFill>
              </a:rPr>
              <a:t>34.000</a:t>
            </a:r>
          </a:p>
        </p:txBody>
      </p:sp>
      <p:sp>
        <p:nvSpPr>
          <p:cNvPr id="89" name="TextBox 31">
            <a:extLst>
              <a:ext uri="{FF2B5EF4-FFF2-40B4-BE49-F238E27FC236}">
                <a16:creationId xmlns:a16="http://schemas.microsoft.com/office/drawing/2014/main" id="{4527F977-9123-D97A-4F03-04E06A3F9C07}"/>
              </a:ext>
            </a:extLst>
          </p:cNvPr>
          <p:cNvSpPr txBox="1"/>
          <p:nvPr/>
        </p:nvSpPr>
        <p:spPr>
          <a:xfrm>
            <a:off x="9285733" y="4799586"/>
            <a:ext cx="4677154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2100">
                <a:solidFill>
                  <a:srgbClr val="1F7A4D"/>
                </a:solidFill>
              </a:rPr>
              <a:t>CBS a Recuperar</a:t>
            </a:r>
          </a:p>
        </p:txBody>
      </p:sp>
      <p:sp>
        <p:nvSpPr>
          <p:cNvPr id="91" name="TextBox 32">
            <a:extLst>
              <a:ext uri="{FF2B5EF4-FFF2-40B4-BE49-F238E27FC236}">
                <a16:creationId xmlns:a16="http://schemas.microsoft.com/office/drawing/2014/main" id="{9CC66232-E186-9FEC-3557-951A4B549588}"/>
              </a:ext>
            </a:extLst>
          </p:cNvPr>
          <p:cNvSpPr txBox="1"/>
          <p:nvPr/>
        </p:nvSpPr>
        <p:spPr>
          <a:xfrm>
            <a:off x="13962886" y="4799586"/>
            <a:ext cx="2057400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sz="2100">
                <a:solidFill>
                  <a:srgbClr val="1F7A4D"/>
                </a:solidFill>
              </a:rPr>
              <a:t>12.000</a:t>
            </a:r>
          </a:p>
        </p:txBody>
      </p:sp>
      <p:sp>
        <p:nvSpPr>
          <p:cNvPr id="93" name="Rectangle 33">
            <a:extLst>
              <a:ext uri="{FF2B5EF4-FFF2-40B4-BE49-F238E27FC236}">
                <a16:creationId xmlns:a16="http://schemas.microsoft.com/office/drawing/2014/main" id="{65D82EF3-4796-1DB7-CA3E-78E7BF4356E3}"/>
              </a:ext>
            </a:extLst>
          </p:cNvPr>
          <p:cNvSpPr/>
          <p:nvPr/>
        </p:nvSpPr>
        <p:spPr>
          <a:xfrm>
            <a:off x="9285733" y="5204208"/>
            <a:ext cx="6734554" cy="21946"/>
          </a:xfrm>
          <a:prstGeom prst="rect">
            <a:avLst/>
          </a:prstGeom>
          <a:solidFill>
            <a:srgbClr val="E4E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95" name="TextBox 34">
            <a:extLst>
              <a:ext uri="{FF2B5EF4-FFF2-40B4-BE49-F238E27FC236}">
                <a16:creationId xmlns:a16="http://schemas.microsoft.com/office/drawing/2014/main" id="{BF71F88B-351D-14FF-BFB7-3782B59C347F}"/>
              </a:ext>
            </a:extLst>
          </p:cNvPr>
          <p:cNvSpPr txBox="1"/>
          <p:nvPr/>
        </p:nvSpPr>
        <p:spPr>
          <a:xfrm>
            <a:off x="9285733" y="5327651"/>
            <a:ext cx="4677154" cy="4389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2200" b="1">
                <a:solidFill>
                  <a:srgbClr val="1F7A4D"/>
                </a:solidFill>
              </a:rPr>
              <a:t>Total do Ativo Circulante</a:t>
            </a:r>
          </a:p>
        </p:txBody>
      </p:sp>
      <p:sp>
        <p:nvSpPr>
          <p:cNvPr id="97" name="TextBox 35">
            <a:extLst>
              <a:ext uri="{FF2B5EF4-FFF2-40B4-BE49-F238E27FC236}">
                <a16:creationId xmlns:a16="http://schemas.microsoft.com/office/drawing/2014/main" id="{9A6ED85D-2604-9849-2C33-3949C5BC83F9}"/>
              </a:ext>
            </a:extLst>
          </p:cNvPr>
          <p:cNvSpPr txBox="1"/>
          <p:nvPr/>
        </p:nvSpPr>
        <p:spPr>
          <a:xfrm>
            <a:off x="13962886" y="5327651"/>
            <a:ext cx="2057400" cy="4389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sz="2200" b="1">
                <a:solidFill>
                  <a:srgbClr val="1F7A4D"/>
                </a:solidFill>
              </a:rPr>
              <a:t>491.000</a:t>
            </a:r>
          </a:p>
        </p:txBody>
      </p:sp>
      <p:sp>
        <p:nvSpPr>
          <p:cNvPr id="99" name="Rounded Rectangle 37">
            <a:extLst>
              <a:ext uri="{FF2B5EF4-FFF2-40B4-BE49-F238E27FC236}">
                <a16:creationId xmlns:a16="http://schemas.microsoft.com/office/drawing/2014/main" id="{DB9BC256-6F0C-D7E2-642C-FCF3F3A8E701}"/>
              </a:ext>
            </a:extLst>
          </p:cNvPr>
          <p:cNvSpPr/>
          <p:nvPr/>
        </p:nvSpPr>
        <p:spPr>
          <a:xfrm>
            <a:off x="891540" y="6157467"/>
            <a:ext cx="7338060" cy="288036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01" name="Rounded Rectangle 38">
            <a:extLst>
              <a:ext uri="{FF2B5EF4-FFF2-40B4-BE49-F238E27FC236}">
                <a16:creationId xmlns:a16="http://schemas.microsoft.com/office/drawing/2014/main" id="{6B912E53-D6E5-6EC7-6FAC-4FF03CFE7C69}"/>
              </a:ext>
            </a:extLst>
          </p:cNvPr>
          <p:cNvSpPr/>
          <p:nvPr/>
        </p:nvSpPr>
        <p:spPr>
          <a:xfrm>
            <a:off x="891540" y="6157467"/>
            <a:ext cx="7338060" cy="493776"/>
          </a:xfrm>
          <a:prstGeom prst="roundRect">
            <a:avLst>
              <a:gd name="adj" fmla="val 12000"/>
            </a:avLst>
          </a:prstGeom>
          <a:solidFill>
            <a:srgbClr val="5C5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03" name="TextBox 39">
            <a:extLst>
              <a:ext uri="{FF2B5EF4-FFF2-40B4-BE49-F238E27FC236}">
                <a16:creationId xmlns:a16="http://schemas.microsoft.com/office/drawing/2014/main" id="{B0145567-B276-5C16-2081-4F34B1DFCE83}"/>
              </a:ext>
            </a:extLst>
          </p:cNvPr>
          <p:cNvSpPr txBox="1"/>
          <p:nvPr/>
        </p:nvSpPr>
        <p:spPr>
          <a:xfrm>
            <a:off x="891540" y="6157467"/>
            <a:ext cx="7338060" cy="49377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PASSIVO CIRCULANTE — HOJE</a:t>
            </a:r>
          </a:p>
        </p:txBody>
      </p:sp>
      <p:sp>
        <p:nvSpPr>
          <p:cNvPr id="105" name="TextBox 40">
            <a:extLst>
              <a:ext uri="{FF2B5EF4-FFF2-40B4-BE49-F238E27FC236}">
                <a16:creationId xmlns:a16="http://schemas.microsoft.com/office/drawing/2014/main" id="{96FE6838-82B1-04F4-8817-9897EB44ACF8}"/>
              </a:ext>
            </a:extLst>
          </p:cNvPr>
          <p:cNvSpPr txBox="1"/>
          <p:nvPr/>
        </p:nvSpPr>
        <p:spPr>
          <a:xfrm>
            <a:off x="1193295" y="6829554"/>
            <a:ext cx="4677154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2100">
                <a:solidFill>
                  <a:srgbClr val="1C1C1C"/>
                </a:solidFill>
              </a:rPr>
              <a:t>Fornecedores</a:t>
            </a:r>
          </a:p>
        </p:txBody>
      </p:sp>
      <p:sp>
        <p:nvSpPr>
          <p:cNvPr id="107" name="TextBox 41">
            <a:extLst>
              <a:ext uri="{FF2B5EF4-FFF2-40B4-BE49-F238E27FC236}">
                <a16:creationId xmlns:a16="http://schemas.microsoft.com/office/drawing/2014/main" id="{28EC54C7-FB1E-E55D-3B3F-3FF7BF0B871A}"/>
              </a:ext>
            </a:extLst>
          </p:cNvPr>
          <p:cNvSpPr txBox="1"/>
          <p:nvPr/>
        </p:nvSpPr>
        <p:spPr>
          <a:xfrm>
            <a:off x="5870446" y="6829554"/>
            <a:ext cx="2057400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sz="2100">
                <a:solidFill>
                  <a:srgbClr val="1C1C1C"/>
                </a:solidFill>
              </a:rPr>
              <a:t>175.000</a:t>
            </a:r>
          </a:p>
        </p:txBody>
      </p:sp>
      <p:sp>
        <p:nvSpPr>
          <p:cNvPr id="109" name="TextBox 42">
            <a:extLst>
              <a:ext uri="{FF2B5EF4-FFF2-40B4-BE49-F238E27FC236}">
                <a16:creationId xmlns:a16="http://schemas.microsoft.com/office/drawing/2014/main" id="{242D1F3C-6CCA-2DF6-8E4B-D494061B392C}"/>
              </a:ext>
            </a:extLst>
          </p:cNvPr>
          <p:cNvSpPr txBox="1"/>
          <p:nvPr/>
        </p:nvSpPr>
        <p:spPr>
          <a:xfrm>
            <a:off x="1193295" y="7193028"/>
            <a:ext cx="4677154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2100">
                <a:solidFill>
                  <a:srgbClr val="B23A2E"/>
                </a:solidFill>
              </a:rPr>
              <a:t>ICMS a Recolher</a:t>
            </a:r>
          </a:p>
        </p:txBody>
      </p:sp>
      <p:sp>
        <p:nvSpPr>
          <p:cNvPr id="111" name="TextBox 43">
            <a:extLst>
              <a:ext uri="{FF2B5EF4-FFF2-40B4-BE49-F238E27FC236}">
                <a16:creationId xmlns:a16="http://schemas.microsoft.com/office/drawing/2014/main" id="{54F88FEE-4A3C-84FD-379C-E2F083DE822F}"/>
              </a:ext>
            </a:extLst>
          </p:cNvPr>
          <p:cNvSpPr txBox="1"/>
          <p:nvPr/>
        </p:nvSpPr>
        <p:spPr>
          <a:xfrm>
            <a:off x="5870446" y="7193028"/>
            <a:ext cx="2057400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sz="2100">
                <a:solidFill>
                  <a:srgbClr val="B23A2E"/>
                </a:solidFill>
              </a:rPr>
              <a:t>38.000</a:t>
            </a:r>
          </a:p>
        </p:txBody>
      </p:sp>
      <p:sp>
        <p:nvSpPr>
          <p:cNvPr id="113" name="TextBox 44">
            <a:extLst>
              <a:ext uri="{FF2B5EF4-FFF2-40B4-BE49-F238E27FC236}">
                <a16:creationId xmlns:a16="http://schemas.microsoft.com/office/drawing/2014/main" id="{AC369330-2B1A-C033-A4FC-5A898C51CD49}"/>
              </a:ext>
            </a:extLst>
          </p:cNvPr>
          <p:cNvSpPr txBox="1"/>
          <p:nvPr/>
        </p:nvSpPr>
        <p:spPr>
          <a:xfrm>
            <a:off x="1193295" y="7556500"/>
            <a:ext cx="4677154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2100">
                <a:solidFill>
                  <a:srgbClr val="B23A2E"/>
                </a:solidFill>
              </a:rPr>
              <a:t>PIS/COFINS a Recolher</a:t>
            </a:r>
          </a:p>
        </p:txBody>
      </p:sp>
      <p:sp>
        <p:nvSpPr>
          <p:cNvPr id="115" name="TextBox 45">
            <a:extLst>
              <a:ext uri="{FF2B5EF4-FFF2-40B4-BE49-F238E27FC236}">
                <a16:creationId xmlns:a16="http://schemas.microsoft.com/office/drawing/2014/main" id="{FD086B8F-F2E7-EE6A-FE71-1A36A141C0A6}"/>
              </a:ext>
            </a:extLst>
          </p:cNvPr>
          <p:cNvSpPr txBox="1"/>
          <p:nvPr/>
        </p:nvSpPr>
        <p:spPr>
          <a:xfrm>
            <a:off x="5870446" y="7556500"/>
            <a:ext cx="2057400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sz="2100">
                <a:solidFill>
                  <a:srgbClr val="B23A2E"/>
                </a:solidFill>
              </a:rPr>
              <a:t>14.000</a:t>
            </a:r>
          </a:p>
        </p:txBody>
      </p:sp>
      <p:sp>
        <p:nvSpPr>
          <p:cNvPr id="117" name="TextBox 46">
            <a:extLst>
              <a:ext uri="{FF2B5EF4-FFF2-40B4-BE49-F238E27FC236}">
                <a16:creationId xmlns:a16="http://schemas.microsoft.com/office/drawing/2014/main" id="{481E7D6A-AC4B-EE52-F0F3-0C08140FA34B}"/>
              </a:ext>
            </a:extLst>
          </p:cNvPr>
          <p:cNvSpPr txBox="1"/>
          <p:nvPr/>
        </p:nvSpPr>
        <p:spPr>
          <a:xfrm>
            <a:off x="1193295" y="7919974"/>
            <a:ext cx="4677154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2100">
                <a:solidFill>
                  <a:srgbClr val="1C1C1C"/>
                </a:solidFill>
              </a:rPr>
              <a:t>Obrigações Trabalhistas</a:t>
            </a:r>
          </a:p>
        </p:txBody>
      </p:sp>
      <p:sp>
        <p:nvSpPr>
          <p:cNvPr id="119" name="TextBox 47">
            <a:extLst>
              <a:ext uri="{FF2B5EF4-FFF2-40B4-BE49-F238E27FC236}">
                <a16:creationId xmlns:a16="http://schemas.microsoft.com/office/drawing/2014/main" id="{3EAAF892-BB6B-F784-EED5-EEC7CB0A4D35}"/>
              </a:ext>
            </a:extLst>
          </p:cNvPr>
          <p:cNvSpPr txBox="1"/>
          <p:nvPr/>
        </p:nvSpPr>
        <p:spPr>
          <a:xfrm>
            <a:off x="5870446" y="7919974"/>
            <a:ext cx="2057400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sz="2100">
                <a:solidFill>
                  <a:srgbClr val="1C1C1C"/>
                </a:solidFill>
              </a:rPr>
              <a:t>42.000</a:t>
            </a:r>
          </a:p>
        </p:txBody>
      </p:sp>
      <p:sp>
        <p:nvSpPr>
          <p:cNvPr id="121" name="Rectangle 48">
            <a:extLst>
              <a:ext uri="{FF2B5EF4-FFF2-40B4-BE49-F238E27FC236}">
                <a16:creationId xmlns:a16="http://schemas.microsoft.com/office/drawing/2014/main" id="{D439431E-DF91-64BA-12A3-CD4EA3B24E59}"/>
              </a:ext>
            </a:extLst>
          </p:cNvPr>
          <p:cNvSpPr/>
          <p:nvPr/>
        </p:nvSpPr>
        <p:spPr>
          <a:xfrm>
            <a:off x="1193295" y="8324596"/>
            <a:ext cx="6734554" cy="21946"/>
          </a:xfrm>
          <a:prstGeom prst="rect">
            <a:avLst/>
          </a:prstGeom>
          <a:solidFill>
            <a:srgbClr val="E4E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23" name="TextBox 49">
            <a:extLst>
              <a:ext uri="{FF2B5EF4-FFF2-40B4-BE49-F238E27FC236}">
                <a16:creationId xmlns:a16="http://schemas.microsoft.com/office/drawing/2014/main" id="{A69FFE26-C2EB-DC62-164B-3D74DC4D8380}"/>
              </a:ext>
            </a:extLst>
          </p:cNvPr>
          <p:cNvSpPr txBox="1"/>
          <p:nvPr/>
        </p:nvSpPr>
        <p:spPr>
          <a:xfrm>
            <a:off x="1193295" y="8448039"/>
            <a:ext cx="4677154" cy="4389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2200" b="1">
                <a:solidFill>
                  <a:srgbClr val="1C1C1C"/>
                </a:solidFill>
              </a:rPr>
              <a:t>Total do Passivo Circulante</a:t>
            </a:r>
          </a:p>
        </p:txBody>
      </p:sp>
      <p:sp>
        <p:nvSpPr>
          <p:cNvPr id="125" name="TextBox 50">
            <a:extLst>
              <a:ext uri="{FF2B5EF4-FFF2-40B4-BE49-F238E27FC236}">
                <a16:creationId xmlns:a16="http://schemas.microsoft.com/office/drawing/2014/main" id="{69EB8A10-849D-655A-43F9-07B687B189E1}"/>
              </a:ext>
            </a:extLst>
          </p:cNvPr>
          <p:cNvSpPr txBox="1"/>
          <p:nvPr/>
        </p:nvSpPr>
        <p:spPr>
          <a:xfrm>
            <a:off x="5870446" y="8448039"/>
            <a:ext cx="2057400" cy="4389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sz="2200" b="1">
                <a:solidFill>
                  <a:srgbClr val="1C1C1C"/>
                </a:solidFill>
              </a:rPr>
              <a:t>269.000</a:t>
            </a:r>
          </a:p>
        </p:txBody>
      </p:sp>
      <p:sp>
        <p:nvSpPr>
          <p:cNvPr id="127" name="Rounded Rectangle 51">
            <a:extLst>
              <a:ext uri="{FF2B5EF4-FFF2-40B4-BE49-F238E27FC236}">
                <a16:creationId xmlns:a16="http://schemas.microsoft.com/office/drawing/2014/main" id="{45943BB5-B027-6B17-490F-80A69DD20EA6}"/>
              </a:ext>
            </a:extLst>
          </p:cNvPr>
          <p:cNvSpPr/>
          <p:nvPr/>
        </p:nvSpPr>
        <p:spPr>
          <a:xfrm>
            <a:off x="8983978" y="6157467"/>
            <a:ext cx="7338060" cy="288036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29" name="Rounded Rectangle 52">
            <a:extLst>
              <a:ext uri="{FF2B5EF4-FFF2-40B4-BE49-F238E27FC236}">
                <a16:creationId xmlns:a16="http://schemas.microsoft.com/office/drawing/2014/main" id="{C623F974-F2F1-678B-0831-BA8E6B871F10}"/>
              </a:ext>
            </a:extLst>
          </p:cNvPr>
          <p:cNvSpPr/>
          <p:nvPr/>
        </p:nvSpPr>
        <p:spPr>
          <a:xfrm>
            <a:off x="8983978" y="6157467"/>
            <a:ext cx="7338060" cy="493776"/>
          </a:xfrm>
          <a:prstGeom prst="roundRect">
            <a:avLst>
              <a:gd name="adj" fmla="val 12000"/>
            </a:avLst>
          </a:prstGeom>
          <a:solidFill>
            <a:srgbClr val="A85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31" name="TextBox 53">
            <a:extLst>
              <a:ext uri="{FF2B5EF4-FFF2-40B4-BE49-F238E27FC236}">
                <a16:creationId xmlns:a16="http://schemas.microsoft.com/office/drawing/2014/main" id="{6FE9B116-8F89-00D4-EF16-2561C0386FA2}"/>
              </a:ext>
            </a:extLst>
          </p:cNvPr>
          <p:cNvSpPr txBox="1"/>
          <p:nvPr/>
        </p:nvSpPr>
        <p:spPr>
          <a:xfrm>
            <a:off x="8983978" y="6157467"/>
            <a:ext cx="7338060" cy="49377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sz="2200" b="1">
                <a:solidFill>
                  <a:srgbClr val="FFFFFF"/>
                </a:solidFill>
              </a:rPr>
              <a:t>PASSIVO CIRCULANTE — REFORMA</a:t>
            </a:r>
          </a:p>
        </p:txBody>
      </p:sp>
      <p:sp>
        <p:nvSpPr>
          <p:cNvPr id="133" name="TextBox 54">
            <a:extLst>
              <a:ext uri="{FF2B5EF4-FFF2-40B4-BE49-F238E27FC236}">
                <a16:creationId xmlns:a16="http://schemas.microsoft.com/office/drawing/2014/main" id="{CB537740-911B-D3F5-FA2E-A8A44990464A}"/>
              </a:ext>
            </a:extLst>
          </p:cNvPr>
          <p:cNvSpPr txBox="1"/>
          <p:nvPr/>
        </p:nvSpPr>
        <p:spPr>
          <a:xfrm>
            <a:off x="9285733" y="6829554"/>
            <a:ext cx="4677154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2100">
                <a:solidFill>
                  <a:srgbClr val="1C1C1C"/>
                </a:solidFill>
              </a:rPr>
              <a:t>Fornecedores</a:t>
            </a:r>
          </a:p>
        </p:txBody>
      </p:sp>
      <p:sp>
        <p:nvSpPr>
          <p:cNvPr id="135" name="TextBox 55">
            <a:extLst>
              <a:ext uri="{FF2B5EF4-FFF2-40B4-BE49-F238E27FC236}">
                <a16:creationId xmlns:a16="http://schemas.microsoft.com/office/drawing/2014/main" id="{EF94D5CF-9BC6-467C-E44D-0E78011108EB}"/>
              </a:ext>
            </a:extLst>
          </p:cNvPr>
          <p:cNvSpPr txBox="1"/>
          <p:nvPr/>
        </p:nvSpPr>
        <p:spPr>
          <a:xfrm>
            <a:off x="13962886" y="6829554"/>
            <a:ext cx="2057400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sz="2100">
                <a:solidFill>
                  <a:srgbClr val="1C1C1C"/>
                </a:solidFill>
              </a:rPr>
              <a:t>175.000</a:t>
            </a:r>
          </a:p>
        </p:txBody>
      </p:sp>
      <p:sp>
        <p:nvSpPr>
          <p:cNvPr id="137" name="TextBox 56">
            <a:extLst>
              <a:ext uri="{FF2B5EF4-FFF2-40B4-BE49-F238E27FC236}">
                <a16:creationId xmlns:a16="http://schemas.microsoft.com/office/drawing/2014/main" id="{EA8FE6A0-3FF5-6EBC-26DD-6FD6509D0706}"/>
              </a:ext>
            </a:extLst>
          </p:cNvPr>
          <p:cNvSpPr txBox="1"/>
          <p:nvPr/>
        </p:nvSpPr>
        <p:spPr>
          <a:xfrm>
            <a:off x="9285733" y="7193028"/>
            <a:ext cx="4677154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2100">
                <a:solidFill>
                  <a:srgbClr val="A85A2E"/>
                </a:solidFill>
              </a:rPr>
              <a:t>IBS a Recolher</a:t>
            </a:r>
          </a:p>
        </p:txBody>
      </p:sp>
      <p:sp>
        <p:nvSpPr>
          <p:cNvPr id="139" name="TextBox 57">
            <a:extLst>
              <a:ext uri="{FF2B5EF4-FFF2-40B4-BE49-F238E27FC236}">
                <a16:creationId xmlns:a16="http://schemas.microsoft.com/office/drawing/2014/main" id="{4F2442B6-681E-33DE-5292-A4F7C9D7EA85}"/>
              </a:ext>
            </a:extLst>
          </p:cNvPr>
          <p:cNvSpPr txBox="1"/>
          <p:nvPr/>
        </p:nvSpPr>
        <p:spPr>
          <a:xfrm>
            <a:off x="13962886" y="7193028"/>
            <a:ext cx="2057400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sz="2100">
                <a:solidFill>
                  <a:srgbClr val="A85A2E"/>
                </a:solidFill>
              </a:rPr>
              <a:t>41.000</a:t>
            </a:r>
          </a:p>
        </p:txBody>
      </p:sp>
      <p:sp>
        <p:nvSpPr>
          <p:cNvPr id="141" name="TextBox 58">
            <a:extLst>
              <a:ext uri="{FF2B5EF4-FFF2-40B4-BE49-F238E27FC236}">
                <a16:creationId xmlns:a16="http://schemas.microsoft.com/office/drawing/2014/main" id="{8B5B1402-B118-B075-238C-86ACD518F568}"/>
              </a:ext>
            </a:extLst>
          </p:cNvPr>
          <p:cNvSpPr txBox="1"/>
          <p:nvPr/>
        </p:nvSpPr>
        <p:spPr>
          <a:xfrm>
            <a:off x="9285733" y="7556500"/>
            <a:ext cx="4677154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2100">
                <a:solidFill>
                  <a:srgbClr val="A85A2E"/>
                </a:solidFill>
              </a:rPr>
              <a:t>CBS a Recolher</a:t>
            </a:r>
          </a:p>
        </p:txBody>
      </p:sp>
      <p:sp>
        <p:nvSpPr>
          <p:cNvPr id="143" name="TextBox 59">
            <a:extLst>
              <a:ext uri="{FF2B5EF4-FFF2-40B4-BE49-F238E27FC236}">
                <a16:creationId xmlns:a16="http://schemas.microsoft.com/office/drawing/2014/main" id="{9AC1ABCA-F084-8327-4935-1C4A68695E21}"/>
              </a:ext>
            </a:extLst>
          </p:cNvPr>
          <p:cNvSpPr txBox="1"/>
          <p:nvPr/>
        </p:nvSpPr>
        <p:spPr>
          <a:xfrm>
            <a:off x="13962886" y="7556500"/>
            <a:ext cx="2057400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sz="2100">
                <a:solidFill>
                  <a:srgbClr val="A85A2E"/>
                </a:solidFill>
              </a:rPr>
              <a:t>15.000</a:t>
            </a:r>
          </a:p>
        </p:txBody>
      </p:sp>
      <p:sp>
        <p:nvSpPr>
          <p:cNvPr id="145" name="TextBox 60">
            <a:extLst>
              <a:ext uri="{FF2B5EF4-FFF2-40B4-BE49-F238E27FC236}">
                <a16:creationId xmlns:a16="http://schemas.microsoft.com/office/drawing/2014/main" id="{FC440A97-76B4-0BAE-1549-AED9C6A12CB6}"/>
              </a:ext>
            </a:extLst>
          </p:cNvPr>
          <p:cNvSpPr txBox="1"/>
          <p:nvPr/>
        </p:nvSpPr>
        <p:spPr>
          <a:xfrm>
            <a:off x="9285733" y="7919974"/>
            <a:ext cx="4677154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2100">
                <a:solidFill>
                  <a:srgbClr val="1C1C1C"/>
                </a:solidFill>
              </a:rPr>
              <a:t>Obrigações Trabalhistas</a:t>
            </a:r>
          </a:p>
        </p:txBody>
      </p:sp>
      <p:sp>
        <p:nvSpPr>
          <p:cNvPr id="147" name="TextBox 61">
            <a:extLst>
              <a:ext uri="{FF2B5EF4-FFF2-40B4-BE49-F238E27FC236}">
                <a16:creationId xmlns:a16="http://schemas.microsoft.com/office/drawing/2014/main" id="{C18BB848-772D-3CC8-2C2D-8411560E87E9}"/>
              </a:ext>
            </a:extLst>
          </p:cNvPr>
          <p:cNvSpPr txBox="1"/>
          <p:nvPr/>
        </p:nvSpPr>
        <p:spPr>
          <a:xfrm>
            <a:off x="13962886" y="7919974"/>
            <a:ext cx="2057400" cy="3634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sz="2100">
                <a:solidFill>
                  <a:srgbClr val="1C1C1C"/>
                </a:solidFill>
              </a:rPr>
              <a:t>42.000</a:t>
            </a:r>
          </a:p>
        </p:txBody>
      </p:sp>
      <p:sp>
        <p:nvSpPr>
          <p:cNvPr id="149" name="Rectangle 62">
            <a:extLst>
              <a:ext uri="{FF2B5EF4-FFF2-40B4-BE49-F238E27FC236}">
                <a16:creationId xmlns:a16="http://schemas.microsoft.com/office/drawing/2014/main" id="{804CEC91-9549-E144-D4D0-0CA945E5FC4D}"/>
              </a:ext>
            </a:extLst>
          </p:cNvPr>
          <p:cNvSpPr/>
          <p:nvPr/>
        </p:nvSpPr>
        <p:spPr>
          <a:xfrm>
            <a:off x="9285733" y="8324596"/>
            <a:ext cx="6734554" cy="21946"/>
          </a:xfrm>
          <a:prstGeom prst="rect">
            <a:avLst/>
          </a:prstGeom>
          <a:solidFill>
            <a:srgbClr val="E4E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51" name="TextBox 63">
            <a:extLst>
              <a:ext uri="{FF2B5EF4-FFF2-40B4-BE49-F238E27FC236}">
                <a16:creationId xmlns:a16="http://schemas.microsoft.com/office/drawing/2014/main" id="{32DA1198-14FC-8A98-DDFD-4D2C6BBE305B}"/>
              </a:ext>
            </a:extLst>
          </p:cNvPr>
          <p:cNvSpPr txBox="1"/>
          <p:nvPr/>
        </p:nvSpPr>
        <p:spPr>
          <a:xfrm>
            <a:off x="9285733" y="8448039"/>
            <a:ext cx="4677154" cy="4389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2200" b="1">
                <a:solidFill>
                  <a:srgbClr val="A85A2E"/>
                </a:solidFill>
              </a:rPr>
              <a:t>Total do Passivo Circulante</a:t>
            </a:r>
          </a:p>
        </p:txBody>
      </p:sp>
      <p:sp>
        <p:nvSpPr>
          <p:cNvPr id="153" name="TextBox 64">
            <a:extLst>
              <a:ext uri="{FF2B5EF4-FFF2-40B4-BE49-F238E27FC236}">
                <a16:creationId xmlns:a16="http://schemas.microsoft.com/office/drawing/2014/main" id="{9C12F3B2-4C3B-BBE7-4677-D972E0A234BE}"/>
              </a:ext>
            </a:extLst>
          </p:cNvPr>
          <p:cNvSpPr txBox="1"/>
          <p:nvPr/>
        </p:nvSpPr>
        <p:spPr>
          <a:xfrm>
            <a:off x="13962886" y="8448039"/>
            <a:ext cx="2057400" cy="4389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sz="2200" b="1">
                <a:solidFill>
                  <a:srgbClr val="A85A2E"/>
                </a:solidFill>
              </a:rPr>
              <a:t>273.000</a:t>
            </a:r>
          </a:p>
        </p:txBody>
      </p:sp>
      <p:sp>
        <p:nvSpPr>
          <p:cNvPr id="155" name="Right Arrow 65">
            <a:extLst>
              <a:ext uri="{FF2B5EF4-FFF2-40B4-BE49-F238E27FC236}">
                <a16:creationId xmlns:a16="http://schemas.microsoft.com/office/drawing/2014/main" id="{0ABE1772-557D-3C33-E861-388296DC3A42}"/>
              </a:ext>
            </a:extLst>
          </p:cNvPr>
          <p:cNvSpPr/>
          <p:nvPr/>
        </p:nvSpPr>
        <p:spPr>
          <a:xfrm>
            <a:off x="8298178" y="7295897"/>
            <a:ext cx="617220" cy="603504"/>
          </a:xfrm>
          <a:prstGeom prst="rightArrow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57" name="Retângulo 156">
            <a:extLst>
              <a:ext uri="{FF2B5EF4-FFF2-40B4-BE49-F238E27FC236}">
                <a16:creationId xmlns:a16="http://schemas.microsoft.com/office/drawing/2014/main" id="{02605362-DEDA-B97C-11D7-3F8A6892D7BD}"/>
              </a:ext>
            </a:extLst>
          </p:cNvPr>
          <p:cNvSpPr/>
          <p:nvPr/>
        </p:nvSpPr>
        <p:spPr>
          <a:xfrm>
            <a:off x="16322039" y="3151762"/>
            <a:ext cx="1211582" cy="2419858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800"/>
          </a:p>
        </p:txBody>
      </p:sp>
      <p:sp>
        <p:nvSpPr>
          <p:cNvPr id="159" name="Retângulo 158">
            <a:extLst>
              <a:ext uri="{FF2B5EF4-FFF2-40B4-BE49-F238E27FC236}">
                <a16:creationId xmlns:a16="http://schemas.microsoft.com/office/drawing/2014/main" id="{37AD4D3F-915C-2DA5-57BA-D0B1110717EE}"/>
              </a:ext>
            </a:extLst>
          </p:cNvPr>
          <p:cNvSpPr/>
          <p:nvPr/>
        </p:nvSpPr>
        <p:spPr>
          <a:xfrm>
            <a:off x="8237218" y="2684148"/>
            <a:ext cx="746760" cy="2419858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800"/>
          </a:p>
        </p:txBody>
      </p:sp>
      <p:sp>
        <p:nvSpPr>
          <p:cNvPr id="161" name="Right Arrow 36">
            <a:extLst>
              <a:ext uri="{FF2B5EF4-FFF2-40B4-BE49-F238E27FC236}">
                <a16:creationId xmlns:a16="http://schemas.microsoft.com/office/drawing/2014/main" id="{85CBDC7C-C4BF-6861-C03F-513CB2B29036}"/>
              </a:ext>
            </a:extLst>
          </p:cNvPr>
          <p:cNvSpPr/>
          <p:nvPr/>
        </p:nvSpPr>
        <p:spPr>
          <a:xfrm>
            <a:off x="8298178" y="4097019"/>
            <a:ext cx="617220" cy="603504"/>
          </a:xfrm>
          <a:prstGeom prst="rightArrow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</p:spTree>
    <p:extLst>
      <p:ext uri="{BB962C8B-B14F-4D97-AF65-F5344CB8AC3E}">
        <p14:creationId xmlns:p14="http://schemas.microsoft.com/office/powerpoint/2010/main" val="143694880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FA0EEAFD-84DF-E528-F243-966CA0331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3">
            <a:extLst>
              <a:ext uri="{FF2B5EF4-FFF2-40B4-BE49-F238E27FC236}">
                <a16:creationId xmlns:a16="http://schemas.microsoft.com/office/drawing/2014/main" id="{91101AB0-C258-1164-99AA-5BE450EDBAA2}"/>
              </a:ext>
            </a:extLst>
          </p:cNvPr>
          <p:cNvSpPr/>
          <p:nvPr/>
        </p:nvSpPr>
        <p:spPr>
          <a:xfrm>
            <a:off x="2290930" y="2888119"/>
            <a:ext cx="13706139" cy="42473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3800" b="1" spc="3">
                <a:solidFill>
                  <a:srgbClr val="002060"/>
                </a:solidFill>
                <a:latin typeface="Montserrat" pitchFamily="34" charset="0"/>
              </a:rPr>
              <a:t>APURAÇÃO ASSISTIDA</a:t>
            </a:r>
            <a:endParaRPr lang="en-US" sz="13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19140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F0C25CF2-1D39-828D-B83F-D4F70F9A4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">
            <a:extLst>
              <a:ext uri="{FF2B5EF4-FFF2-40B4-BE49-F238E27FC236}">
                <a16:creationId xmlns:a16="http://schemas.microsoft.com/office/drawing/2014/main" id="{27DE6B36-94EA-6C05-85FD-2E1D41358170}"/>
              </a:ext>
            </a:extLst>
          </p:cNvPr>
          <p:cNvSpPr/>
          <p:nvPr/>
        </p:nvSpPr>
        <p:spPr>
          <a:xfrm>
            <a:off x="960120" y="2111544"/>
            <a:ext cx="8641080" cy="6652260"/>
          </a:xfrm>
          <a:prstGeom prst="roundRect">
            <a:avLst>
              <a:gd name="adj" fmla="val 2474"/>
            </a:avLst>
          </a:prstGeom>
          <a:solidFill>
            <a:schemeClr val="bg1">
              <a:lumMod val="85000"/>
            </a:schemeClr>
          </a:solidFill>
          <a:ln/>
          <a:effectLst>
            <a:outerShdw blurRad="101600" dist="38100" dir="5400000" algn="bl" rotWithShape="0">
              <a:srgbClr val="9AA3C7">
                <a:alpha val="35000"/>
              </a:srgbClr>
            </a:outerShdw>
          </a:effectLst>
        </p:spPr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FE7F182E-3E2E-D5E7-6A62-B52A232D5EA9}"/>
              </a:ext>
            </a:extLst>
          </p:cNvPr>
          <p:cNvSpPr/>
          <p:nvPr/>
        </p:nvSpPr>
        <p:spPr>
          <a:xfrm>
            <a:off x="1440180" y="2523024"/>
            <a:ext cx="7680960" cy="2606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25000"/>
              </a:lnSpc>
            </a:pPr>
            <a:r>
              <a:rPr lang="en-US" sz="2800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o modelo em que o próprio </a:t>
            </a:r>
            <a:r>
              <a:rPr lang="en-US" sz="2800" b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Comitê Gestor do IBS e a Receita Federal </a:t>
            </a:r>
            <a:r>
              <a:rPr lang="en-US" sz="2800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calculam automaticamente o saldo devido de IBS e CBS do contribuinte, a partir dos documentos fiscais eletrônicos e demais dados disponíveis.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15" name="Shape 4">
            <a:extLst>
              <a:ext uri="{FF2B5EF4-FFF2-40B4-BE49-F238E27FC236}">
                <a16:creationId xmlns:a16="http://schemas.microsoft.com/office/drawing/2014/main" id="{02E6C186-8974-0ECE-C39B-B82E5DF77A07}"/>
              </a:ext>
            </a:extLst>
          </p:cNvPr>
          <p:cNvSpPr/>
          <p:nvPr/>
        </p:nvSpPr>
        <p:spPr>
          <a:xfrm>
            <a:off x="1440180" y="5403384"/>
            <a:ext cx="7680960" cy="0"/>
          </a:xfrm>
          <a:prstGeom prst="line">
            <a:avLst/>
          </a:prstGeom>
          <a:noFill/>
          <a:ln w="12700">
            <a:solidFill>
              <a:srgbClr val="D6DCEF"/>
            </a:solidFill>
            <a:prstDash val="solid"/>
          </a:ln>
        </p:spPr>
      </p:sp>
      <p:sp>
        <p:nvSpPr>
          <p:cNvPr id="17" name="Text 5">
            <a:extLst>
              <a:ext uri="{FF2B5EF4-FFF2-40B4-BE49-F238E27FC236}">
                <a16:creationId xmlns:a16="http://schemas.microsoft.com/office/drawing/2014/main" id="{C2A12D40-5134-4433-1610-7ECB835CB590}"/>
              </a:ext>
            </a:extLst>
          </p:cNvPr>
          <p:cNvSpPr/>
          <p:nvPr/>
        </p:nvSpPr>
        <p:spPr>
          <a:xfrm>
            <a:off x="1440180" y="5746284"/>
            <a:ext cx="7680960" cy="2606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30000"/>
              </a:lnSpc>
            </a:pPr>
            <a:r>
              <a:rPr lang="en-US" sz="2800" i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outras palavras: a empresa deixa de apurar do zero e passa a conferir, complementar e validar um cálculo pré-montado pelo Fisco.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23" name="Shape 6">
            <a:extLst>
              <a:ext uri="{FF2B5EF4-FFF2-40B4-BE49-F238E27FC236}">
                <a16:creationId xmlns:a16="http://schemas.microsoft.com/office/drawing/2014/main" id="{5A8E8B86-5689-1D54-2163-50CA4F399745}"/>
              </a:ext>
            </a:extLst>
          </p:cNvPr>
          <p:cNvSpPr/>
          <p:nvPr/>
        </p:nvSpPr>
        <p:spPr>
          <a:xfrm>
            <a:off x="10081260" y="2180124"/>
            <a:ext cx="850392" cy="850392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5" name="Image 0" descr="invoice_1E2761.png">
            <a:extLst>
              <a:ext uri="{FF2B5EF4-FFF2-40B4-BE49-F238E27FC236}">
                <a16:creationId xmlns:a16="http://schemas.microsoft.com/office/drawing/2014/main" id="{A1E2F217-4B49-B5CA-2F00-E85E695B23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1813" y="2290677"/>
            <a:ext cx="629290" cy="629290"/>
          </a:xfrm>
          <a:prstGeom prst="rect">
            <a:avLst/>
          </a:prstGeom>
        </p:spPr>
      </p:pic>
      <p:sp>
        <p:nvSpPr>
          <p:cNvPr id="28" name="Text 7">
            <a:extLst>
              <a:ext uri="{FF2B5EF4-FFF2-40B4-BE49-F238E27FC236}">
                <a16:creationId xmlns:a16="http://schemas.microsoft.com/office/drawing/2014/main" id="{3BE3CCB6-22B5-957C-8DD6-9E4014B99CB1}"/>
              </a:ext>
            </a:extLst>
          </p:cNvPr>
          <p:cNvSpPr/>
          <p:nvPr/>
        </p:nvSpPr>
        <p:spPr>
          <a:xfrm>
            <a:off x="11247120" y="2229288"/>
            <a:ext cx="6035040" cy="4800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800" b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 dos dados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31" name="Text 8">
            <a:extLst>
              <a:ext uri="{FF2B5EF4-FFF2-40B4-BE49-F238E27FC236}">
                <a16:creationId xmlns:a16="http://schemas.microsoft.com/office/drawing/2014/main" id="{C40B4426-E91A-74D7-6563-B6A136658446}"/>
              </a:ext>
            </a:extLst>
          </p:cNvPr>
          <p:cNvSpPr/>
          <p:nvPr/>
        </p:nvSpPr>
        <p:spPr>
          <a:xfrm>
            <a:off x="11314854" y="2587596"/>
            <a:ext cx="6035040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15000"/>
              </a:lnSpc>
            </a:pPr>
            <a:r>
              <a:rPr lang="en-US" sz="2200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NF-e, NFC-e, CT-e e demais eventos fiscais eletrônicos</a:t>
            </a:r>
            <a:endParaRPr lang="en-US" sz="2200" dirty="0">
              <a:solidFill>
                <a:srgbClr val="002060"/>
              </a:solidFill>
            </a:endParaRPr>
          </a:p>
        </p:txBody>
      </p:sp>
      <p:sp>
        <p:nvSpPr>
          <p:cNvPr id="33" name="Shape 9">
            <a:extLst>
              <a:ext uri="{FF2B5EF4-FFF2-40B4-BE49-F238E27FC236}">
                <a16:creationId xmlns:a16="http://schemas.microsoft.com/office/drawing/2014/main" id="{1E3CE617-F91F-4D38-2CCB-7BE945E34FE9}"/>
              </a:ext>
            </a:extLst>
          </p:cNvPr>
          <p:cNvSpPr/>
          <p:nvPr/>
        </p:nvSpPr>
        <p:spPr>
          <a:xfrm>
            <a:off x="10081260" y="4474305"/>
            <a:ext cx="850392" cy="850392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35" name="Image 1" descr="sync_1E2761.png">
            <a:extLst>
              <a:ext uri="{FF2B5EF4-FFF2-40B4-BE49-F238E27FC236}">
                <a16:creationId xmlns:a16="http://schemas.microsoft.com/office/drawing/2014/main" id="{6291806F-7B70-5E38-8C7C-6E7102D789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1813" y="4552210"/>
            <a:ext cx="629290" cy="629290"/>
          </a:xfrm>
          <a:prstGeom prst="rect">
            <a:avLst/>
          </a:prstGeom>
        </p:spPr>
      </p:pic>
      <p:sp>
        <p:nvSpPr>
          <p:cNvPr id="37" name="Text 10">
            <a:extLst>
              <a:ext uri="{FF2B5EF4-FFF2-40B4-BE49-F238E27FC236}">
                <a16:creationId xmlns:a16="http://schemas.microsoft.com/office/drawing/2014/main" id="{6AC5D819-3E60-44DE-7B46-E4C72398A8A8}"/>
              </a:ext>
            </a:extLst>
          </p:cNvPr>
          <p:cNvSpPr/>
          <p:nvPr/>
        </p:nvSpPr>
        <p:spPr>
          <a:xfrm>
            <a:off x="11247120" y="4500891"/>
            <a:ext cx="6035040" cy="4800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800" b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Cálculo automático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39" name="Text 11">
            <a:extLst>
              <a:ext uri="{FF2B5EF4-FFF2-40B4-BE49-F238E27FC236}">
                <a16:creationId xmlns:a16="http://schemas.microsoft.com/office/drawing/2014/main" id="{2CEDCAA5-EFFC-7201-5B70-5294CD382F12}"/>
              </a:ext>
            </a:extLst>
          </p:cNvPr>
          <p:cNvSpPr/>
          <p:nvPr/>
        </p:nvSpPr>
        <p:spPr>
          <a:xfrm>
            <a:off x="11314854" y="4633419"/>
            <a:ext cx="6035040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15000"/>
              </a:lnSpc>
            </a:pPr>
            <a:r>
              <a:rPr lang="en-US" sz="2200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Fisco consolida débitos e créditos do período</a:t>
            </a:r>
            <a:endParaRPr lang="en-US" sz="2200" dirty="0">
              <a:solidFill>
                <a:srgbClr val="002060"/>
              </a:solidFill>
            </a:endParaRPr>
          </a:p>
        </p:txBody>
      </p:sp>
      <p:sp>
        <p:nvSpPr>
          <p:cNvPr id="41" name="Shape 12">
            <a:extLst>
              <a:ext uri="{FF2B5EF4-FFF2-40B4-BE49-F238E27FC236}">
                <a16:creationId xmlns:a16="http://schemas.microsoft.com/office/drawing/2014/main" id="{037FFDEA-1595-193E-AFDC-04973991E45B}"/>
              </a:ext>
            </a:extLst>
          </p:cNvPr>
          <p:cNvSpPr/>
          <p:nvPr/>
        </p:nvSpPr>
        <p:spPr>
          <a:xfrm>
            <a:off x="10081260" y="6624108"/>
            <a:ext cx="850392" cy="850392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43" name="Image 2" descr="check_1E2761.png">
            <a:extLst>
              <a:ext uri="{FF2B5EF4-FFF2-40B4-BE49-F238E27FC236}">
                <a16:creationId xmlns:a16="http://schemas.microsoft.com/office/drawing/2014/main" id="{A687478B-5B35-F77B-45B2-FC5BD77A3C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91813" y="6734661"/>
            <a:ext cx="629290" cy="629290"/>
          </a:xfrm>
          <a:prstGeom prst="rect">
            <a:avLst/>
          </a:prstGeom>
        </p:spPr>
      </p:pic>
      <p:sp>
        <p:nvSpPr>
          <p:cNvPr id="45" name="Text 13">
            <a:extLst>
              <a:ext uri="{FF2B5EF4-FFF2-40B4-BE49-F238E27FC236}">
                <a16:creationId xmlns:a16="http://schemas.microsoft.com/office/drawing/2014/main" id="{750F8E5F-0B59-43B2-6F46-037E900F8D79}"/>
              </a:ext>
            </a:extLst>
          </p:cNvPr>
          <p:cNvSpPr/>
          <p:nvPr/>
        </p:nvSpPr>
        <p:spPr>
          <a:xfrm>
            <a:off x="11247120" y="6650694"/>
            <a:ext cx="6035040" cy="4800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800" b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Papel do contribuinte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47" name="Text 14">
            <a:extLst>
              <a:ext uri="{FF2B5EF4-FFF2-40B4-BE49-F238E27FC236}">
                <a16:creationId xmlns:a16="http://schemas.microsoft.com/office/drawing/2014/main" id="{F7C53190-D1E6-B8A0-7B37-1F7F84E92EEF}"/>
              </a:ext>
            </a:extLst>
          </p:cNvPr>
          <p:cNvSpPr/>
          <p:nvPr/>
        </p:nvSpPr>
        <p:spPr>
          <a:xfrm>
            <a:off x="11314854" y="7009002"/>
            <a:ext cx="6035040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15000"/>
              </a:lnSpc>
            </a:pPr>
            <a:r>
              <a:rPr lang="en-US" sz="2200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Validar, complementar ou contestar os valores apresentados</a:t>
            </a:r>
            <a:endParaRPr lang="en-US" sz="2200" dirty="0">
              <a:solidFill>
                <a:srgbClr val="002060"/>
              </a:solidFill>
            </a:endParaRPr>
          </a:p>
        </p:txBody>
      </p:sp>
      <p:sp>
        <p:nvSpPr>
          <p:cNvPr id="49" name="Text 0">
            <a:extLst>
              <a:ext uri="{FF2B5EF4-FFF2-40B4-BE49-F238E27FC236}">
                <a16:creationId xmlns:a16="http://schemas.microsoft.com/office/drawing/2014/main" id="{150A429F-A463-9A79-A050-15B02678416D}"/>
              </a:ext>
            </a:extLst>
          </p:cNvPr>
          <p:cNvSpPr/>
          <p:nvPr/>
        </p:nvSpPr>
        <p:spPr>
          <a:xfrm>
            <a:off x="6439996" y="157734"/>
            <a:ext cx="5408007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500" b="1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Apuração </a:t>
            </a:r>
            <a:r>
              <a:rPr lang="en-US" sz="4500" b="1" dirty="0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Assistida</a:t>
            </a:r>
            <a:endParaRPr lang="en-US" sz="4500" dirty="0">
              <a:solidFill>
                <a:srgbClr val="002060"/>
              </a:solidFill>
            </a:endParaRPr>
          </a:p>
        </p:txBody>
      </p:sp>
      <p:sp>
        <p:nvSpPr>
          <p:cNvPr id="51" name="Text 1">
            <a:extLst>
              <a:ext uri="{FF2B5EF4-FFF2-40B4-BE49-F238E27FC236}">
                <a16:creationId xmlns:a16="http://schemas.microsoft.com/office/drawing/2014/main" id="{EB4A0605-DCD1-6C13-91CE-A1804C3824C2}"/>
              </a:ext>
            </a:extLst>
          </p:cNvPr>
          <p:cNvSpPr/>
          <p:nvPr/>
        </p:nvSpPr>
        <p:spPr>
          <a:xfrm>
            <a:off x="3861900" y="973614"/>
            <a:ext cx="10518480" cy="624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800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novo ponto de partida para o cálculo dos tributos sobre o consumo</a:t>
            </a:r>
            <a:endParaRPr lang="en-US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4000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AEE6F693-01A1-A65D-0C74-83F7F6E37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42E5CF0E-7D27-8794-23D8-D2ED4D129176}"/>
              </a:ext>
            </a:extLst>
          </p:cNvPr>
          <p:cNvSpPr txBox="1"/>
          <p:nvPr/>
        </p:nvSpPr>
        <p:spPr>
          <a:xfrm>
            <a:off x="850392" y="389346"/>
            <a:ext cx="16459200" cy="6809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825" b="1">
                <a:solidFill>
                  <a:srgbClr val="002060"/>
                </a:solidFill>
                <a:latin typeface="Aptos"/>
              </a:rPr>
              <a:t>O que compõe o resultado da apuração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C662B0-3EC5-B476-1682-AF8AF086FB6C}"/>
              </a:ext>
            </a:extLst>
          </p:cNvPr>
          <p:cNvSpPr txBox="1"/>
          <p:nvPr/>
        </p:nvSpPr>
        <p:spPr>
          <a:xfrm>
            <a:off x="850392" y="1253454"/>
            <a:ext cx="1632204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>
                <a:solidFill>
                  <a:srgbClr val="002060"/>
                </a:solidFill>
                <a:latin typeface="Aptos"/>
              </a:rPr>
              <a:t>A leitura correta das contas é essencial para conciliar o sistema com o ERP.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94176E74-F1AC-064B-20CC-A58DE0D21B89}"/>
              </a:ext>
            </a:extLst>
          </p:cNvPr>
          <p:cNvSpPr/>
          <p:nvPr/>
        </p:nvSpPr>
        <p:spPr>
          <a:xfrm>
            <a:off x="850392" y="1966686"/>
            <a:ext cx="1440180" cy="61722"/>
          </a:xfrm>
          <a:prstGeom prst="rect">
            <a:avLst/>
          </a:prstGeom>
          <a:solidFill>
            <a:srgbClr val="CD9D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0" name="Rounded Rectangle 8">
            <a:extLst>
              <a:ext uri="{FF2B5EF4-FFF2-40B4-BE49-F238E27FC236}">
                <a16:creationId xmlns:a16="http://schemas.microsoft.com/office/drawing/2014/main" id="{510EAA8B-39CF-D8DB-99F4-A4DEF07048AB}"/>
              </a:ext>
            </a:extLst>
          </p:cNvPr>
          <p:cNvSpPr/>
          <p:nvPr/>
        </p:nvSpPr>
        <p:spPr>
          <a:xfrm>
            <a:off x="1124712" y="2391882"/>
            <a:ext cx="16047720" cy="1042416"/>
          </a:xfrm>
          <a:prstGeom prst="roundRect">
            <a:avLst/>
          </a:prstGeom>
          <a:solidFill>
            <a:srgbClr val="0C2B4F"/>
          </a:solidFill>
          <a:ln>
            <a:solidFill>
              <a:srgbClr val="2B46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33577A75-36F1-3AB7-966C-9172C7E78F8B}"/>
              </a:ext>
            </a:extLst>
          </p:cNvPr>
          <p:cNvSpPr/>
          <p:nvPr/>
        </p:nvSpPr>
        <p:spPr>
          <a:xfrm>
            <a:off x="1371600" y="2597622"/>
            <a:ext cx="2125980" cy="617220"/>
          </a:xfrm>
          <a:prstGeom prst="roundRect">
            <a:avLst/>
          </a:prstGeom>
          <a:solidFill>
            <a:srgbClr val="B84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D584E66B-4D4E-59A4-B8A9-2EDDFA0D8AEC}"/>
              </a:ext>
            </a:extLst>
          </p:cNvPr>
          <p:cNvSpPr txBox="1"/>
          <p:nvPr/>
        </p:nvSpPr>
        <p:spPr>
          <a:xfrm>
            <a:off x="1371600" y="2748499"/>
            <a:ext cx="2125980" cy="33470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75" b="1">
                <a:solidFill>
                  <a:srgbClr val="F8FAFC"/>
                </a:solidFill>
                <a:latin typeface="Aptos"/>
              </a:rPr>
              <a:t>DÉBITOS</a:t>
            </a: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EA24C65E-80FB-BBAF-8592-36F863B95D45}"/>
              </a:ext>
            </a:extLst>
          </p:cNvPr>
          <p:cNvSpPr txBox="1"/>
          <p:nvPr/>
        </p:nvSpPr>
        <p:spPr>
          <a:xfrm>
            <a:off x="3840480" y="2590645"/>
            <a:ext cx="1282446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>
                <a:solidFill>
                  <a:srgbClr val="F8FAFC"/>
                </a:solidFill>
                <a:latin typeface="Aptos"/>
              </a:rPr>
              <a:t>CBS/IBS destacados nos documentos fiscais das operações de saída.</a:t>
            </a:r>
          </a:p>
        </p:txBody>
      </p:sp>
      <p:sp>
        <p:nvSpPr>
          <p:cNvPr id="18" name="Rounded Rectangle 12">
            <a:extLst>
              <a:ext uri="{FF2B5EF4-FFF2-40B4-BE49-F238E27FC236}">
                <a16:creationId xmlns:a16="http://schemas.microsoft.com/office/drawing/2014/main" id="{E62ADA3D-ED61-FFB8-9F27-03211184D2E7}"/>
              </a:ext>
            </a:extLst>
          </p:cNvPr>
          <p:cNvSpPr/>
          <p:nvPr/>
        </p:nvSpPr>
        <p:spPr>
          <a:xfrm>
            <a:off x="1124712" y="3626322"/>
            <a:ext cx="16047720" cy="1042416"/>
          </a:xfrm>
          <a:prstGeom prst="roundRect">
            <a:avLst/>
          </a:prstGeom>
          <a:solidFill>
            <a:srgbClr val="0C2B4F"/>
          </a:solidFill>
          <a:ln>
            <a:solidFill>
              <a:srgbClr val="2B46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0" name="Rounded Rectangle 13">
            <a:extLst>
              <a:ext uri="{FF2B5EF4-FFF2-40B4-BE49-F238E27FC236}">
                <a16:creationId xmlns:a16="http://schemas.microsoft.com/office/drawing/2014/main" id="{55CEA818-4331-397F-C899-28C084224D3E}"/>
              </a:ext>
            </a:extLst>
          </p:cNvPr>
          <p:cNvSpPr/>
          <p:nvPr/>
        </p:nvSpPr>
        <p:spPr>
          <a:xfrm>
            <a:off x="1371600" y="3832062"/>
            <a:ext cx="2125980" cy="617220"/>
          </a:xfrm>
          <a:prstGeom prst="roundRect">
            <a:avLst/>
          </a:prstGeom>
          <a:solidFill>
            <a:srgbClr val="CA7D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2" name="TextBox 14">
            <a:extLst>
              <a:ext uri="{FF2B5EF4-FFF2-40B4-BE49-F238E27FC236}">
                <a16:creationId xmlns:a16="http://schemas.microsoft.com/office/drawing/2014/main" id="{F3C97DFF-8118-C20C-82D9-CEB740F34055}"/>
              </a:ext>
            </a:extLst>
          </p:cNvPr>
          <p:cNvSpPr txBox="1"/>
          <p:nvPr/>
        </p:nvSpPr>
        <p:spPr>
          <a:xfrm>
            <a:off x="1371600" y="3982939"/>
            <a:ext cx="2125980" cy="33470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75" b="1">
                <a:solidFill>
                  <a:srgbClr val="061832"/>
                </a:solidFill>
                <a:latin typeface="Aptos"/>
              </a:rPr>
              <a:t>REDUTORES</a:t>
            </a:r>
          </a:p>
        </p:txBody>
      </p:sp>
      <p:sp>
        <p:nvSpPr>
          <p:cNvPr id="24" name="TextBox 15">
            <a:extLst>
              <a:ext uri="{FF2B5EF4-FFF2-40B4-BE49-F238E27FC236}">
                <a16:creationId xmlns:a16="http://schemas.microsoft.com/office/drawing/2014/main" id="{71E4E7EB-2289-3111-2707-AED596984F0A}"/>
              </a:ext>
            </a:extLst>
          </p:cNvPr>
          <p:cNvSpPr txBox="1"/>
          <p:nvPr/>
        </p:nvSpPr>
        <p:spPr>
          <a:xfrm>
            <a:off x="3840480" y="3680706"/>
            <a:ext cx="12824460" cy="95410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>
                <a:solidFill>
                  <a:srgbClr val="F8FAFC"/>
                </a:solidFill>
                <a:latin typeface="Aptos"/>
              </a:rPr>
              <a:t>Cancelamentos, suspensões e demais eventos que reduzam débitos/créditos, conforme implementação.</a:t>
            </a:r>
          </a:p>
        </p:txBody>
      </p:sp>
      <p:sp>
        <p:nvSpPr>
          <p:cNvPr id="26" name="Rounded Rectangle 16">
            <a:extLst>
              <a:ext uri="{FF2B5EF4-FFF2-40B4-BE49-F238E27FC236}">
                <a16:creationId xmlns:a16="http://schemas.microsoft.com/office/drawing/2014/main" id="{17396243-AC09-6892-4DA7-E02AF1623583}"/>
              </a:ext>
            </a:extLst>
          </p:cNvPr>
          <p:cNvSpPr/>
          <p:nvPr/>
        </p:nvSpPr>
        <p:spPr>
          <a:xfrm>
            <a:off x="1124712" y="4860762"/>
            <a:ext cx="16047720" cy="1042416"/>
          </a:xfrm>
          <a:prstGeom prst="roundRect">
            <a:avLst/>
          </a:prstGeom>
          <a:solidFill>
            <a:srgbClr val="0C2B4F"/>
          </a:solidFill>
          <a:ln>
            <a:solidFill>
              <a:srgbClr val="2B46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8" name="Rounded Rectangle 17">
            <a:extLst>
              <a:ext uri="{FF2B5EF4-FFF2-40B4-BE49-F238E27FC236}">
                <a16:creationId xmlns:a16="http://schemas.microsoft.com/office/drawing/2014/main" id="{FD9A9A0B-A6AE-C1CD-87BE-09AE53017014}"/>
              </a:ext>
            </a:extLst>
          </p:cNvPr>
          <p:cNvSpPr/>
          <p:nvPr/>
        </p:nvSpPr>
        <p:spPr>
          <a:xfrm>
            <a:off x="1371600" y="5066502"/>
            <a:ext cx="2125980" cy="617220"/>
          </a:xfrm>
          <a:prstGeom prst="roundRect">
            <a:avLst/>
          </a:prstGeom>
          <a:solidFill>
            <a:srgbClr val="378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30" name="TextBox 18">
            <a:extLst>
              <a:ext uri="{FF2B5EF4-FFF2-40B4-BE49-F238E27FC236}">
                <a16:creationId xmlns:a16="http://schemas.microsoft.com/office/drawing/2014/main" id="{E4932055-E553-E821-A0C8-4042F013AF06}"/>
              </a:ext>
            </a:extLst>
          </p:cNvPr>
          <p:cNvSpPr txBox="1"/>
          <p:nvPr/>
        </p:nvSpPr>
        <p:spPr>
          <a:xfrm>
            <a:off x="1371600" y="5217379"/>
            <a:ext cx="2125980" cy="33470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75" b="1">
                <a:solidFill>
                  <a:srgbClr val="F8FAFC"/>
                </a:solidFill>
                <a:latin typeface="Aptos"/>
              </a:rPr>
              <a:t>CRÉDITOS</a:t>
            </a:r>
          </a:p>
        </p:txBody>
      </p:sp>
      <p:sp>
        <p:nvSpPr>
          <p:cNvPr id="32" name="TextBox 19">
            <a:extLst>
              <a:ext uri="{FF2B5EF4-FFF2-40B4-BE49-F238E27FC236}">
                <a16:creationId xmlns:a16="http://schemas.microsoft.com/office/drawing/2014/main" id="{55394FE1-799D-9FCA-2C34-0577ADF2A174}"/>
              </a:ext>
            </a:extLst>
          </p:cNvPr>
          <p:cNvSpPr txBox="1"/>
          <p:nvPr/>
        </p:nvSpPr>
        <p:spPr>
          <a:xfrm>
            <a:off x="3840480" y="5083586"/>
            <a:ext cx="1282446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>
                <a:solidFill>
                  <a:srgbClr val="F8FAFC"/>
                </a:solidFill>
                <a:latin typeface="Aptos"/>
              </a:rPr>
              <a:t>Créditos apropriados e créditos presumidos admitidos pela legislação.</a:t>
            </a:r>
          </a:p>
        </p:txBody>
      </p:sp>
      <p:sp>
        <p:nvSpPr>
          <p:cNvPr id="34" name="Rounded Rectangle 20">
            <a:extLst>
              <a:ext uri="{FF2B5EF4-FFF2-40B4-BE49-F238E27FC236}">
                <a16:creationId xmlns:a16="http://schemas.microsoft.com/office/drawing/2014/main" id="{7C5B08BD-A5FC-483F-2880-EA6AD6B0ED00}"/>
              </a:ext>
            </a:extLst>
          </p:cNvPr>
          <p:cNvSpPr/>
          <p:nvPr/>
        </p:nvSpPr>
        <p:spPr>
          <a:xfrm>
            <a:off x="1124712" y="6095202"/>
            <a:ext cx="16047720" cy="1042416"/>
          </a:xfrm>
          <a:prstGeom prst="roundRect">
            <a:avLst/>
          </a:prstGeom>
          <a:solidFill>
            <a:srgbClr val="0C2B4F"/>
          </a:solidFill>
          <a:ln>
            <a:solidFill>
              <a:srgbClr val="2B46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36" name="Rounded Rectangle 21">
            <a:extLst>
              <a:ext uri="{FF2B5EF4-FFF2-40B4-BE49-F238E27FC236}">
                <a16:creationId xmlns:a16="http://schemas.microsoft.com/office/drawing/2014/main" id="{0AA3C462-4DBA-38E5-B049-26A8DD691BA1}"/>
              </a:ext>
            </a:extLst>
          </p:cNvPr>
          <p:cNvSpPr/>
          <p:nvPr/>
        </p:nvSpPr>
        <p:spPr>
          <a:xfrm>
            <a:off x="1371600" y="6300942"/>
            <a:ext cx="2125980" cy="617220"/>
          </a:xfrm>
          <a:prstGeom prst="roundRect">
            <a:avLst/>
          </a:prstGeom>
          <a:solidFill>
            <a:srgbClr val="3367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38" name="TextBox 22">
            <a:extLst>
              <a:ext uri="{FF2B5EF4-FFF2-40B4-BE49-F238E27FC236}">
                <a16:creationId xmlns:a16="http://schemas.microsoft.com/office/drawing/2014/main" id="{ED37CCFC-0769-A57C-0D60-800906111906}"/>
              </a:ext>
            </a:extLst>
          </p:cNvPr>
          <p:cNvSpPr txBox="1"/>
          <p:nvPr/>
        </p:nvSpPr>
        <p:spPr>
          <a:xfrm>
            <a:off x="1371600" y="6451819"/>
            <a:ext cx="2125980" cy="33470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75" b="1">
                <a:solidFill>
                  <a:srgbClr val="F8FAFC"/>
                </a:solidFill>
                <a:latin typeface="Aptos"/>
              </a:rPr>
              <a:t>PAGAMENTOS</a:t>
            </a:r>
          </a:p>
        </p:txBody>
      </p:sp>
      <p:sp>
        <p:nvSpPr>
          <p:cNvPr id="40" name="TextBox 23">
            <a:extLst>
              <a:ext uri="{FF2B5EF4-FFF2-40B4-BE49-F238E27FC236}">
                <a16:creationId xmlns:a16="http://schemas.microsoft.com/office/drawing/2014/main" id="{D0117576-CB3C-BF5B-16B1-C3D5B8328046}"/>
              </a:ext>
            </a:extLst>
          </p:cNvPr>
          <p:cNvSpPr txBox="1"/>
          <p:nvPr/>
        </p:nvSpPr>
        <p:spPr>
          <a:xfrm>
            <a:off x="3840480" y="6342091"/>
            <a:ext cx="1282446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>
                <a:solidFill>
                  <a:srgbClr val="F8FAFC"/>
                </a:solidFill>
                <a:latin typeface="Aptos"/>
              </a:rPr>
              <a:t>Valores utilizados para extinguir os débitos e viabilizar a apropriação do crédito.</a:t>
            </a:r>
          </a:p>
        </p:txBody>
      </p:sp>
      <p:sp>
        <p:nvSpPr>
          <p:cNvPr id="42" name="Rounded Rectangle 24">
            <a:extLst>
              <a:ext uri="{FF2B5EF4-FFF2-40B4-BE49-F238E27FC236}">
                <a16:creationId xmlns:a16="http://schemas.microsoft.com/office/drawing/2014/main" id="{82287790-A12C-7360-45F5-617B10E26647}"/>
              </a:ext>
            </a:extLst>
          </p:cNvPr>
          <p:cNvSpPr/>
          <p:nvPr/>
        </p:nvSpPr>
        <p:spPr>
          <a:xfrm>
            <a:off x="1124712" y="7329642"/>
            <a:ext cx="16047720" cy="1042416"/>
          </a:xfrm>
          <a:prstGeom prst="roundRect">
            <a:avLst/>
          </a:prstGeom>
          <a:solidFill>
            <a:srgbClr val="0C2B4F"/>
          </a:solidFill>
          <a:ln>
            <a:solidFill>
              <a:srgbClr val="2B46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44" name="Rounded Rectangle 25">
            <a:extLst>
              <a:ext uri="{FF2B5EF4-FFF2-40B4-BE49-F238E27FC236}">
                <a16:creationId xmlns:a16="http://schemas.microsoft.com/office/drawing/2014/main" id="{83A3B2ED-BBEF-9C2F-0A77-2022BD7E6B43}"/>
              </a:ext>
            </a:extLst>
          </p:cNvPr>
          <p:cNvSpPr/>
          <p:nvPr/>
        </p:nvSpPr>
        <p:spPr>
          <a:xfrm>
            <a:off x="1371600" y="7535382"/>
            <a:ext cx="2125980" cy="617220"/>
          </a:xfrm>
          <a:prstGeom prst="roundRect">
            <a:avLst/>
          </a:prstGeom>
          <a:solidFill>
            <a:srgbClr val="CD9D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46" name="TextBox 26">
            <a:extLst>
              <a:ext uri="{FF2B5EF4-FFF2-40B4-BE49-F238E27FC236}">
                <a16:creationId xmlns:a16="http://schemas.microsoft.com/office/drawing/2014/main" id="{C1199DD5-1DE6-8B99-7347-E383BBA967B9}"/>
              </a:ext>
            </a:extLst>
          </p:cNvPr>
          <p:cNvSpPr txBox="1"/>
          <p:nvPr/>
        </p:nvSpPr>
        <p:spPr>
          <a:xfrm>
            <a:off x="1371600" y="7686259"/>
            <a:ext cx="2125980" cy="33470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75" b="1">
                <a:solidFill>
                  <a:srgbClr val="061832"/>
                </a:solidFill>
                <a:latin typeface="Aptos"/>
              </a:rPr>
              <a:t>SALDO</a:t>
            </a:r>
          </a:p>
        </p:txBody>
      </p:sp>
      <p:sp>
        <p:nvSpPr>
          <p:cNvPr id="48" name="TextBox 27">
            <a:extLst>
              <a:ext uri="{FF2B5EF4-FFF2-40B4-BE49-F238E27FC236}">
                <a16:creationId xmlns:a16="http://schemas.microsoft.com/office/drawing/2014/main" id="{A63E890E-79AE-59D4-F2CB-67F33319EEE4}"/>
              </a:ext>
            </a:extLst>
          </p:cNvPr>
          <p:cNvSpPr txBox="1"/>
          <p:nvPr/>
        </p:nvSpPr>
        <p:spPr>
          <a:xfrm>
            <a:off x="3840480" y="7384026"/>
            <a:ext cx="12824460" cy="95410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>
                <a:solidFill>
                  <a:srgbClr val="F8FAFC"/>
                </a:solidFill>
                <a:latin typeface="Aptos"/>
              </a:rPr>
              <a:t>Resultado final do período e valores levados para período subsequente ou ressarcimento.</a:t>
            </a:r>
          </a:p>
        </p:txBody>
      </p:sp>
    </p:spTree>
    <p:extLst>
      <p:ext uri="{BB962C8B-B14F-4D97-AF65-F5344CB8AC3E}">
        <p14:creationId xmlns:p14="http://schemas.microsoft.com/office/powerpoint/2010/main" val="15449695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9DEE3438-15A9-0E25-D7DC-ECD1727B9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id="{73004E99-50CD-A21F-1CB1-6E2B0EF0BBBC}"/>
              </a:ext>
            </a:extLst>
          </p:cNvPr>
          <p:cNvSpPr txBox="1"/>
          <p:nvPr/>
        </p:nvSpPr>
        <p:spPr>
          <a:xfrm>
            <a:off x="850392" y="726228"/>
            <a:ext cx="16459200" cy="6809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825" b="1">
                <a:solidFill>
                  <a:srgbClr val="002060"/>
                </a:solidFill>
                <a:latin typeface="Aptos"/>
              </a:rPr>
              <a:t>A apuração é mensal mas o ciclo não termina no último dia do mês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C3D224BE-68C0-D74C-788C-E84BE3AAB0ED}"/>
              </a:ext>
            </a:extLst>
          </p:cNvPr>
          <p:cNvSpPr txBox="1"/>
          <p:nvPr/>
        </p:nvSpPr>
        <p:spPr>
          <a:xfrm>
            <a:off x="850392" y="1590336"/>
            <a:ext cx="1632204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>
                <a:solidFill>
                  <a:srgbClr val="002060"/>
                </a:solidFill>
                <a:latin typeface="Aptos"/>
              </a:rPr>
              <a:t>Há processamento, ajuste e atualização posterior do saldo.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D5DC2E-2460-6B18-BB52-46566B4AD3D9}"/>
              </a:ext>
            </a:extLst>
          </p:cNvPr>
          <p:cNvSpPr/>
          <p:nvPr/>
        </p:nvSpPr>
        <p:spPr>
          <a:xfrm>
            <a:off x="850392" y="2303568"/>
            <a:ext cx="1440180" cy="61722"/>
          </a:xfrm>
          <a:prstGeom prst="rect">
            <a:avLst/>
          </a:prstGeom>
          <a:solidFill>
            <a:srgbClr val="CD9D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cxnSp>
        <p:nvCxnSpPr>
          <p:cNvPr id="9" name="Connector 8">
            <a:extLst>
              <a:ext uri="{FF2B5EF4-FFF2-40B4-BE49-F238E27FC236}">
                <a16:creationId xmlns:a16="http://schemas.microsoft.com/office/drawing/2014/main" id="{23810C25-44F1-6E85-C8A9-2F960869F781}"/>
              </a:ext>
            </a:extLst>
          </p:cNvPr>
          <p:cNvCxnSpPr/>
          <p:nvPr/>
        </p:nvCxnSpPr>
        <p:spPr>
          <a:xfrm>
            <a:off x="1508760" y="4717584"/>
            <a:ext cx="14950440" cy="0"/>
          </a:xfrm>
          <a:prstGeom prst="line">
            <a:avLst/>
          </a:prstGeom>
          <a:ln w="38100">
            <a:solidFill>
              <a:srgbClr val="A3B0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959F242F-AF1B-DEC3-26EE-97DA62E5975D}"/>
              </a:ext>
            </a:extLst>
          </p:cNvPr>
          <p:cNvSpPr/>
          <p:nvPr/>
        </p:nvSpPr>
        <p:spPr>
          <a:xfrm>
            <a:off x="1508760" y="4347252"/>
            <a:ext cx="754380" cy="754380"/>
          </a:xfrm>
          <a:prstGeom prst="roundRect">
            <a:avLst/>
          </a:prstGeom>
          <a:solidFill>
            <a:srgbClr val="3367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7E2C7453-F37A-2C0D-B64F-9000A9DD2BCB}"/>
              </a:ext>
            </a:extLst>
          </p:cNvPr>
          <p:cNvSpPr txBox="1"/>
          <p:nvPr/>
        </p:nvSpPr>
        <p:spPr>
          <a:xfrm>
            <a:off x="1207008" y="3071665"/>
            <a:ext cx="1371600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 b="1">
                <a:solidFill>
                  <a:srgbClr val="3367A6"/>
                </a:solidFill>
                <a:latin typeface="Aptos"/>
              </a:rPr>
              <a:t>MÊS</a:t>
            </a: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7177625D-22F5-6212-D7E4-18718636DB24}"/>
              </a:ext>
            </a:extLst>
          </p:cNvPr>
          <p:cNvSpPr txBox="1"/>
          <p:nvPr/>
        </p:nvSpPr>
        <p:spPr>
          <a:xfrm>
            <a:off x="617220" y="3579156"/>
            <a:ext cx="2606040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000" b="1">
                <a:solidFill>
                  <a:srgbClr val="002060"/>
                </a:solidFill>
                <a:latin typeface="Aptos"/>
              </a:rPr>
              <a:t>Em andamento</a:t>
            </a: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0F114418-4530-3835-24AA-682376A33717}"/>
              </a:ext>
            </a:extLst>
          </p:cNvPr>
          <p:cNvSpPr txBox="1"/>
          <p:nvPr/>
        </p:nvSpPr>
        <p:spPr>
          <a:xfrm>
            <a:off x="342900" y="5444531"/>
            <a:ext cx="3154680" cy="120032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>
                <a:solidFill>
                  <a:srgbClr val="002060"/>
                </a:solidFill>
                <a:latin typeface="Aptos"/>
              </a:rPr>
              <a:t>Documentos do período entram na apuração.</a:t>
            </a:r>
          </a:p>
        </p:txBody>
      </p:sp>
      <p:sp>
        <p:nvSpPr>
          <p:cNvPr id="19" name="Rounded Rectangle 13">
            <a:extLst>
              <a:ext uri="{FF2B5EF4-FFF2-40B4-BE49-F238E27FC236}">
                <a16:creationId xmlns:a16="http://schemas.microsoft.com/office/drawing/2014/main" id="{5FAFCC40-401D-62E7-C370-64B781EAF5B8}"/>
              </a:ext>
            </a:extLst>
          </p:cNvPr>
          <p:cNvSpPr/>
          <p:nvPr/>
        </p:nvSpPr>
        <p:spPr>
          <a:xfrm>
            <a:off x="5623559" y="4347252"/>
            <a:ext cx="754380" cy="754380"/>
          </a:xfrm>
          <a:prstGeom prst="roundRect">
            <a:avLst/>
          </a:prstGeom>
          <a:solidFill>
            <a:srgbClr val="CD9D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1" name="TextBox 14">
            <a:extLst>
              <a:ext uri="{FF2B5EF4-FFF2-40B4-BE49-F238E27FC236}">
                <a16:creationId xmlns:a16="http://schemas.microsoft.com/office/drawing/2014/main" id="{F5A4E966-BE31-7340-6DB9-2333E1DAD988}"/>
              </a:ext>
            </a:extLst>
          </p:cNvPr>
          <p:cNvSpPr txBox="1"/>
          <p:nvPr/>
        </p:nvSpPr>
        <p:spPr>
          <a:xfrm>
            <a:off x="5321807" y="3071665"/>
            <a:ext cx="1371600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 b="1">
                <a:solidFill>
                  <a:srgbClr val="CD9D39"/>
                </a:solidFill>
                <a:latin typeface="Aptos"/>
              </a:rPr>
              <a:t>AJUSTE</a:t>
            </a:r>
          </a:p>
        </p:txBody>
      </p:sp>
      <p:sp>
        <p:nvSpPr>
          <p:cNvPr id="23" name="TextBox 15">
            <a:extLst>
              <a:ext uri="{FF2B5EF4-FFF2-40B4-BE49-F238E27FC236}">
                <a16:creationId xmlns:a16="http://schemas.microsoft.com/office/drawing/2014/main" id="{5265AE7D-1992-9602-FAB6-F65AEE65F09E}"/>
              </a:ext>
            </a:extLst>
          </p:cNvPr>
          <p:cNvSpPr txBox="1"/>
          <p:nvPr/>
        </p:nvSpPr>
        <p:spPr>
          <a:xfrm>
            <a:off x="4732019" y="3579156"/>
            <a:ext cx="2606040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000" b="1">
                <a:solidFill>
                  <a:srgbClr val="002060"/>
                </a:solidFill>
                <a:latin typeface="Aptos"/>
              </a:rPr>
              <a:t>Período de ajuste</a:t>
            </a:r>
          </a:p>
        </p:txBody>
      </p:sp>
      <p:sp>
        <p:nvSpPr>
          <p:cNvPr id="25" name="TextBox 16">
            <a:extLst>
              <a:ext uri="{FF2B5EF4-FFF2-40B4-BE49-F238E27FC236}">
                <a16:creationId xmlns:a16="http://schemas.microsoft.com/office/drawing/2014/main" id="{E5C3ECF0-4AD9-137B-0938-C01A6094052D}"/>
              </a:ext>
            </a:extLst>
          </p:cNvPr>
          <p:cNvSpPr txBox="1"/>
          <p:nvPr/>
        </p:nvSpPr>
        <p:spPr>
          <a:xfrm>
            <a:off x="4457699" y="5444531"/>
            <a:ext cx="3154680" cy="120032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>
                <a:solidFill>
                  <a:srgbClr val="002060"/>
                </a:solidFill>
                <a:latin typeface="Aptos"/>
              </a:rPr>
              <a:t>Novos dados e correções podem refletir no resultado.</a:t>
            </a:r>
          </a:p>
        </p:txBody>
      </p:sp>
      <p:sp>
        <p:nvSpPr>
          <p:cNvPr id="27" name="Rounded Rectangle 17">
            <a:extLst>
              <a:ext uri="{FF2B5EF4-FFF2-40B4-BE49-F238E27FC236}">
                <a16:creationId xmlns:a16="http://schemas.microsoft.com/office/drawing/2014/main" id="{95198FA1-477A-98BF-808E-0A011305F1AE}"/>
              </a:ext>
            </a:extLst>
          </p:cNvPr>
          <p:cNvSpPr/>
          <p:nvPr/>
        </p:nvSpPr>
        <p:spPr>
          <a:xfrm>
            <a:off x="9875520" y="4347252"/>
            <a:ext cx="754380" cy="754380"/>
          </a:xfrm>
          <a:prstGeom prst="roundRect">
            <a:avLst/>
          </a:prstGeom>
          <a:solidFill>
            <a:srgbClr val="378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9" name="TextBox 18">
            <a:extLst>
              <a:ext uri="{FF2B5EF4-FFF2-40B4-BE49-F238E27FC236}">
                <a16:creationId xmlns:a16="http://schemas.microsoft.com/office/drawing/2014/main" id="{267616EE-216E-A9EF-A0E4-83A4DDE3B441}"/>
              </a:ext>
            </a:extLst>
          </p:cNvPr>
          <p:cNvSpPr txBox="1"/>
          <p:nvPr/>
        </p:nvSpPr>
        <p:spPr>
          <a:xfrm>
            <a:off x="8949690" y="3049716"/>
            <a:ext cx="2606040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 b="1">
                <a:solidFill>
                  <a:srgbClr val="37875B"/>
                </a:solidFill>
                <a:latin typeface="Aptos"/>
              </a:rPr>
              <a:t>FECHAMENTO</a:t>
            </a:r>
          </a:p>
        </p:txBody>
      </p:sp>
      <p:sp>
        <p:nvSpPr>
          <p:cNvPr id="31" name="TextBox 19">
            <a:extLst>
              <a:ext uri="{FF2B5EF4-FFF2-40B4-BE49-F238E27FC236}">
                <a16:creationId xmlns:a16="http://schemas.microsoft.com/office/drawing/2014/main" id="{AB1B8763-3077-DF72-985E-03438745EA6B}"/>
              </a:ext>
            </a:extLst>
          </p:cNvPr>
          <p:cNvSpPr txBox="1"/>
          <p:nvPr/>
        </p:nvSpPr>
        <p:spPr>
          <a:xfrm>
            <a:off x="8983980" y="3579156"/>
            <a:ext cx="2606040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000" b="1">
                <a:solidFill>
                  <a:srgbClr val="002060"/>
                </a:solidFill>
                <a:latin typeface="Aptos"/>
              </a:rPr>
              <a:t>Apuração concluída</a:t>
            </a:r>
          </a:p>
        </p:txBody>
      </p:sp>
      <p:sp>
        <p:nvSpPr>
          <p:cNvPr id="33" name="TextBox 20">
            <a:extLst>
              <a:ext uri="{FF2B5EF4-FFF2-40B4-BE49-F238E27FC236}">
                <a16:creationId xmlns:a16="http://schemas.microsoft.com/office/drawing/2014/main" id="{6C7509A4-4EA9-47D2-774B-B26C3AA46589}"/>
              </a:ext>
            </a:extLst>
          </p:cNvPr>
          <p:cNvSpPr txBox="1"/>
          <p:nvPr/>
        </p:nvSpPr>
        <p:spPr>
          <a:xfrm>
            <a:off x="8709660" y="5444531"/>
            <a:ext cx="3154680" cy="83099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>
                <a:solidFill>
                  <a:srgbClr val="002060"/>
                </a:solidFill>
                <a:latin typeface="Aptos"/>
              </a:rPr>
              <a:t>Resultado do período é consolidado.</a:t>
            </a:r>
          </a:p>
        </p:txBody>
      </p:sp>
      <p:sp>
        <p:nvSpPr>
          <p:cNvPr id="35" name="Rounded Rectangle 21">
            <a:extLst>
              <a:ext uri="{FF2B5EF4-FFF2-40B4-BE49-F238E27FC236}">
                <a16:creationId xmlns:a16="http://schemas.microsoft.com/office/drawing/2014/main" id="{7AF02E3C-8312-682B-BDF9-D9A456C216E3}"/>
              </a:ext>
            </a:extLst>
          </p:cNvPr>
          <p:cNvSpPr/>
          <p:nvPr/>
        </p:nvSpPr>
        <p:spPr>
          <a:xfrm>
            <a:off x="13990320" y="4347252"/>
            <a:ext cx="754380" cy="754380"/>
          </a:xfrm>
          <a:prstGeom prst="roundRect">
            <a:avLst/>
          </a:prstGeom>
          <a:solidFill>
            <a:srgbClr val="CA7D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37" name="TextBox 22">
            <a:extLst>
              <a:ext uri="{FF2B5EF4-FFF2-40B4-BE49-F238E27FC236}">
                <a16:creationId xmlns:a16="http://schemas.microsoft.com/office/drawing/2014/main" id="{B7310F4A-1004-5081-2774-164521120940}"/>
              </a:ext>
            </a:extLst>
          </p:cNvPr>
          <p:cNvSpPr txBox="1"/>
          <p:nvPr/>
        </p:nvSpPr>
        <p:spPr>
          <a:xfrm>
            <a:off x="12810380" y="3049717"/>
            <a:ext cx="3083452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 b="1">
                <a:solidFill>
                  <a:srgbClr val="CA7D2C"/>
                </a:solidFill>
                <a:latin typeface="Aptos"/>
              </a:rPr>
              <a:t>PÓS-FECHAMENTO</a:t>
            </a:r>
          </a:p>
        </p:txBody>
      </p:sp>
      <p:sp>
        <p:nvSpPr>
          <p:cNvPr id="39" name="TextBox 23">
            <a:extLst>
              <a:ext uri="{FF2B5EF4-FFF2-40B4-BE49-F238E27FC236}">
                <a16:creationId xmlns:a16="http://schemas.microsoft.com/office/drawing/2014/main" id="{32B3A386-4143-45E8-10C4-B5255BB30780}"/>
              </a:ext>
            </a:extLst>
          </p:cNvPr>
          <p:cNvSpPr txBox="1"/>
          <p:nvPr/>
        </p:nvSpPr>
        <p:spPr>
          <a:xfrm>
            <a:off x="13098779" y="3579156"/>
            <a:ext cx="2606040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000" b="1">
                <a:solidFill>
                  <a:srgbClr val="002060"/>
                </a:solidFill>
                <a:latin typeface="Aptos"/>
              </a:rPr>
              <a:t>Saldo atualizado</a:t>
            </a:r>
          </a:p>
        </p:txBody>
      </p:sp>
      <p:sp>
        <p:nvSpPr>
          <p:cNvPr id="41" name="TextBox 24">
            <a:extLst>
              <a:ext uri="{FF2B5EF4-FFF2-40B4-BE49-F238E27FC236}">
                <a16:creationId xmlns:a16="http://schemas.microsoft.com/office/drawing/2014/main" id="{9A620862-FF87-F270-57A5-56C4C26A4748}"/>
              </a:ext>
            </a:extLst>
          </p:cNvPr>
          <p:cNvSpPr txBox="1"/>
          <p:nvPr/>
        </p:nvSpPr>
        <p:spPr>
          <a:xfrm>
            <a:off x="12824460" y="5444531"/>
            <a:ext cx="3154680" cy="15696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>
                <a:solidFill>
                  <a:srgbClr val="002060"/>
                </a:solidFill>
                <a:latin typeface="Aptos"/>
              </a:rPr>
              <a:t>Fatos extemporâneos e eventos posteriores continuam sendo registrados.</a:t>
            </a:r>
          </a:p>
        </p:txBody>
      </p:sp>
      <p:sp>
        <p:nvSpPr>
          <p:cNvPr id="45" name="TextBox 26">
            <a:extLst>
              <a:ext uri="{FF2B5EF4-FFF2-40B4-BE49-F238E27FC236}">
                <a16:creationId xmlns:a16="http://schemas.microsoft.com/office/drawing/2014/main" id="{0ACCA40F-0F78-A3CA-AF8C-8014178386C4}"/>
              </a:ext>
            </a:extLst>
          </p:cNvPr>
          <p:cNvSpPr txBox="1"/>
          <p:nvPr/>
        </p:nvSpPr>
        <p:spPr>
          <a:xfrm>
            <a:off x="850392" y="7312797"/>
            <a:ext cx="16020288" cy="80791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just"/>
            <a:r>
              <a:rPr sz="2325" b="1">
                <a:solidFill>
                  <a:srgbClr val="002060"/>
                </a:solidFill>
                <a:latin typeface="Aptos"/>
              </a:rPr>
              <a:t>“Fechar o mês” não elimina a necessidade de acompanhar documentos extemporâneos, ajustes, devoluções e alterações no saldo.</a:t>
            </a:r>
          </a:p>
        </p:txBody>
      </p:sp>
    </p:spTree>
    <p:extLst>
      <p:ext uri="{BB962C8B-B14F-4D97-AF65-F5344CB8AC3E}">
        <p14:creationId xmlns:p14="http://schemas.microsoft.com/office/powerpoint/2010/main" val="12515538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3AA3C58F-C9BC-78BE-4C7B-31F74FC0F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458D4095-4ECF-9C67-D238-84D267EC6959}"/>
              </a:ext>
            </a:extLst>
          </p:cNvPr>
          <p:cNvSpPr txBox="1"/>
          <p:nvPr/>
        </p:nvSpPr>
        <p:spPr>
          <a:xfrm>
            <a:off x="850392" y="1014984"/>
            <a:ext cx="16459200" cy="6809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825" b="1">
                <a:solidFill>
                  <a:srgbClr val="002060"/>
                </a:solidFill>
                <a:latin typeface="Aptos"/>
              </a:rPr>
              <a:t>Crédito fiscal não nasce apenas da nota de entrada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FA008E97-15B4-84A4-FF04-27DA6D1DEA7A}"/>
              </a:ext>
            </a:extLst>
          </p:cNvPr>
          <p:cNvSpPr txBox="1"/>
          <p:nvPr/>
        </p:nvSpPr>
        <p:spPr>
          <a:xfrm>
            <a:off x="850392" y="1879092"/>
            <a:ext cx="1632204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>
                <a:solidFill>
                  <a:srgbClr val="002060"/>
                </a:solidFill>
                <a:latin typeface="Aptos"/>
              </a:rPr>
              <a:t>Na lógica da CBS/IBS, documento + enquadramento + extinção do débito formam a trilha do crédito.</a:t>
            </a: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331DA4D9-EF5F-8A8A-2F82-A4C485BD7E28}"/>
              </a:ext>
            </a:extLst>
          </p:cNvPr>
          <p:cNvSpPr/>
          <p:nvPr/>
        </p:nvSpPr>
        <p:spPr>
          <a:xfrm>
            <a:off x="850392" y="2592324"/>
            <a:ext cx="1440180" cy="61722"/>
          </a:xfrm>
          <a:prstGeom prst="rect">
            <a:avLst/>
          </a:prstGeom>
          <a:solidFill>
            <a:srgbClr val="CD9D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6" name="Rounded Rectangle 8">
            <a:extLst>
              <a:ext uri="{FF2B5EF4-FFF2-40B4-BE49-F238E27FC236}">
                <a16:creationId xmlns:a16="http://schemas.microsoft.com/office/drawing/2014/main" id="{7037DEB8-413E-DDA8-E5B9-96BDC3A20EF6}"/>
              </a:ext>
            </a:extLst>
          </p:cNvPr>
          <p:cNvSpPr/>
          <p:nvPr/>
        </p:nvSpPr>
        <p:spPr>
          <a:xfrm>
            <a:off x="458406" y="3223260"/>
            <a:ext cx="3840480" cy="2743200"/>
          </a:xfrm>
          <a:prstGeom prst="roundRect">
            <a:avLst/>
          </a:prstGeom>
          <a:solidFill>
            <a:srgbClr val="0C2B4F"/>
          </a:solidFill>
          <a:ln>
            <a:solidFill>
              <a:srgbClr val="2C46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0" name="TextBox 9">
            <a:extLst>
              <a:ext uri="{FF2B5EF4-FFF2-40B4-BE49-F238E27FC236}">
                <a16:creationId xmlns:a16="http://schemas.microsoft.com/office/drawing/2014/main" id="{3AC5C8AD-33E2-0FEC-39D5-5405A031C269}"/>
              </a:ext>
            </a:extLst>
          </p:cNvPr>
          <p:cNvSpPr txBox="1"/>
          <p:nvPr/>
        </p:nvSpPr>
        <p:spPr>
          <a:xfrm>
            <a:off x="1213986" y="3470150"/>
            <a:ext cx="1938287" cy="4039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25" b="1">
                <a:solidFill>
                  <a:schemeClr val="bg1"/>
                </a:solidFill>
                <a:latin typeface="Aptos"/>
              </a:rPr>
              <a:t>1 • AQUISIÇÃO</a:t>
            </a:r>
          </a:p>
        </p:txBody>
      </p:sp>
      <p:sp>
        <p:nvSpPr>
          <p:cNvPr id="24" name="TextBox 10">
            <a:extLst>
              <a:ext uri="{FF2B5EF4-FFF2-40B4-BE49-F238E27FC236}">
                <a16:creationId xmlns:a16="http://schemas.microsoft.com/office/drawing/2014/main" id="{77EDE212-AD67-D6BE-D99F-E0FD01259011}"/>
              </a:ext>
            </a:extLst>
          </p:cNvPr>
          <p:cNvSpPr txBox="1"/>
          <p:nvPr/>
        </p:nvSpPr>
        <p:spPr>
          <a:xfrm>
            <a:off x="732726" y="4183381"/>
            <a:ext cx="3291840" cy="10156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>
                <a:solidFill>
                  <a:srgbClr val="E1E7EE"/>
                </a:solidFill>
                <a:latin typeface="Aptos"/>
              </a:rPr>
              <a:t>Documento fiscal idôneo registra a operação e o potencial crédito.</a:t>
            </a:r>
          </a:p>
        </p:txBody>
      </p:sp>
      <p:sp>
        <p:nvSpPr>
          <p:cNvPr id="28" name="TextBox 11">
            <a:extLst>
              <a:ext uri="{FF2B5EF4-FFF2-40B4-BE49-F238E27FC236}">
                <a16:creationId xmlns:a16="http://schemas.microsoft.com/office/drawing/2014/main" id="{BD587E02-5394-1B2D-2171-DA19A101AB6E}"/>
              </a:ext>
            </a:extLst>
          </p:cNvPr>
          <p:cNvSpPr txBox="1"/>
          <p:nvPr/>
        </p:nvSpPr>
        <p:spPr>
          <a:xfrm>
            <a:off x="4436046" y="4114801"/>
            <a:ext cx="685800" cy="76944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400" b="1">
                <a:solidFill>
                  <a:srgbClr val="CD9D39"/>
                </a:solidFill>
                <a:latin typeface="Aptos"/>
              </a:rPr>
              <a:t>→</a:t>
            </a:r>
          </a:p>
        </p:txBody>
      </p:sp>
      <p:sp>
        <p:nvSpPr>
          <p:cNvPr id="32" name="Rounded Rectangle 12">
            <a:extLst>
              <a:ext uri="{FF2B5EF4-FFF2-40B4-BE49-F238E27FC236}">
                <a16:creationId xmlns:a16="http://schemas.microsoft.com/office/drawing/2014/main" id="{2B74AEED-E23D-7424-66E8-12FF5BF31487}"/>
              </a:ext>
            </a:extLst>
          </p:cNvPr>
          <p:cNvSpPr/>
          <p:nvPr/>
        </p:nvSpPr>
        <p:spPr>
          <a:xfrm>
            <a:off x="5121846" y="3223260"/>
            <a:ext cx="3840480" cy="2743200"/>
          </a:xfrm>
          <a:prstGeom prst="roundRect">
            <a:avLst/>
          </a:prstGeom>
          <a:solidFill>
            <a:srgbClr val="0C2B4F"/>
          </a:solidFill>
          <a:ln>
            <a:solidFill>
              <a:srgbClr val="2C46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36" name="TextBox 13">
            <a:extLst>
              <a:ext uri="{FF2B5EF4-FFF2-40B4-BE49-F238E27FC236}">
                <a16:creationId xmlns:a16="http://schemas.microsoft.com/office/drawing/2014/main" id="{95998D60-12A7-A1BC-1EA9-0A85A389C271}"/>
              </a:ext>
            </a:extLst>
          </p:cNvPr>
          <p:cNvSpPr txBox="1"/>
          <p:nvPr/>
        </p:nvSpPr>
        <p:spPr>
          <a:xfrm>
            <a:off x="5275850" y="3470149"/>
            <a:ext cx="3662413" cy="4039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25" b="1">
                <a:solidFill>
                  <a:schemeClr val="bg1"/>
                </a:solidFill>
                <a:latin typeface="Aptos"/>
              </a:rPr>
              <a:t>2 • DÉBITO DO FORNECEDOR</a:t>
            </a:r>
          </a:p>
        </p:txBody>
      </p:sp>
      <p:sp>
        <p:nvSpPr>
          <p:cNvPr id="40" name="TextBox 14">
            <a:extLst>
              <a:ext uri="{FF2B5EF4-FFF2-40B4-BE49-F238E27FC236}">
                <a16:creationId xmlns:a16="http://schemas.microsoft.com/office/drawing/2014/main" id="{A54E8230-0BDE-E37E-FA1B-C2564582E6D3}"/>
              </a:ext>
            </a:extLst>
          </p:cNvPr>
          <p:cNvSpPr txBox="1"/>
          <p:nvPr/>
        </p:nvSpPr>
        <p:spPr>
          <a:xfrm>
            <a:off x="5396166" y="4183381"/>
            <a:ext cx="3291840" cy="10156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>
                <a:solidFill>
                  <a:srgbClr val="E1E7EE"/>
                </a:solidFill>
                <a:latin typeface="Aptos"/>
              </a:rPr>
              <a:t>O débito correspondente é reconhecido na cadeia fiscal.</a:t>
            </a:r>
          </a:p>
        </p:txBody>
      </p:sp>
      <p:sp>
        <p:nvSpPr>
          <p:cNvPr id="43" name="TextBox 15">
            <a:extLst>
              <a:ext uri="{FF2B5EF4-FFF2-40B4-BE49-F238E27FC236}">
                <a16:creationId xmlns:a16="http://schemas.microsoft.com/office/drawing/2014/main" id="{70305CF4-08C2-DBD3-2BE1-755E7AE3015A}"/>
              </a:ext>
            </a:extLst>
          </p:cNvPr>
          <p:cNvSpPr txBox="1"/>
          <p:nvPr/>
        </p:nvSpPr>
        <p:spPr>
          <a:xfrm>
            <a:off x="9099486" y="4114801"/>
            <a:ext cx="685800" cy="76944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400" b="1">
                <a:solidFill>
                  <a:srgbClr val="CD9D39"/>
                </a:solidFill>
                <a:latin typeface="Aptos"/>
              </a:rPr>
              <a:t>→</a:t>
            </a:r>
          </a:p>
        </p:txBody>
      </p:sp>
      <p:sp>
        <p:nvSpPr>
          <p:cNvPr id="46" name="Rounded Rectangle 16">
            <a:extLst>
              <a:ext uri="{FF2B5EF4-FFF2-40B4-BE49-F238E27FC236}">
                <a16:creationId xmlns:a16="http://schemas.microsoft.com/office/drawing/2014/main" id="{77BD0957-B5E4-1D5E-0A6D-7B4C21FBC355}"/>
              </a:ext>
            </a:extLst>
          </p:cNvPr>
          <p:cNvSpPr/>
          <p:nvPr/>
        </p:nvSpPr>
        <p:spPr>
          <a:xfrm>
            <a:off x="9785286" y="3223260"/>
            <a:ext cx="3840480" cy="2743200"/>
          </a:xfrm>
          <a:prstGeom prst="roundRect">
            <a:avLst/>
          </a:prstGeom>
          <a:solidFill>
            <a:srgbClr val="0C2B4F"/>
          </a:solidFill>
          <a:ln>
            <a:solidFill>
              <a:srgbClr val="2C46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48" name="TextBox 17">
            <a:extLst>
              <a:ext uri="{FF2B5EF4-FFF2-40B4-BE49-F238E27FC236}">
                <a16:creationId xmlns:a16="http://schemas.microsoft.com/office/drawing/2014/main" id="{71EC59C2-4FC6-ABED-44FD-D691D4F9183B}"/>
              </a:ext>
            </a:extLst>
          </p:cNvPr>
          <p:cNvSpPr txBox="1"/>
          <p:nvPr/>
        </p:nvSpPr>
        <p:spPr>
          <a:xfrm>
            <a:off x="10709307" y="3470150"/>
            <a:ext cx="1947915" cy="4039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25" b="1">
                <a:solidFill>
                  <a:schemeClr val="bg1"/>
                </a:solidFill>
                <a:latin typeface="Aptos"/>
              </a:rPr>
              <a:t>3 • EXTINÇÃO</a:t>
            </a:r>
          </a:p>
        </p:txBody>
      </p:sp>
      <p:sp>
        <p:nvSpPr>
          <p:cNvPr id="50" name="TextBox 18">
            <a:extLst>
              <a:ext uri="{FF2B5EF4-FFF2-40B4-BE49-F238E27FC236}">
                <a16:creationId xmlns:a16="http://schemas.microsoft.com/office/drawing/2014/main" id="{DAC0A9D1-8EA1-1570-3E2A-C2A52A17CEF8}"/>
              </a:ext>
            </a:extLst>
          </p:cNvPr>
          <p:cNvSpPr txBox="1"/>
          <p:nvPr/>
        </p:nvSpPr>
        <p:spPr>
          <a:xfrm>
            <a:off x="10059606" y="4183381"/>
            <a:ext cx="3291840" cy="10156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>
                <a:solidFill>
                  <a:srgbClr val="E1E7EE"/>
                </a:solidFill>
                <a:latin typeface="Aptos"/>
              </a:rPr>
              <a:t>Pagamento, split payment ou outras modalidades legais extinguem o débito.</a:t>
            </a:r>
          </a:p>
        </p:txBody>
      </p:sp>
      <p:sp>
        <p:nvSpPr>
          <p:cNvPr id="52" name="TextBox 19">
            <a:extLst>
              <a:ext uri="{FF2B5EF4-FFF2-40B4-BE49-F238E27FC236}">
                <a16:creationId xmlns:a16="http://schemas.microsoft.com/office/drawing/2014/main" id="{5D99D119-5355-42AB-DB1F-FBA577011A2F}"/>
              </a:ext>
            </a:extLst>
          </p:cNvPr>
          <p:cNvSpPr txBox="1"/>
          <p:nvPr/>
        </p:nvSpPr>
        <p:spPr>
          <a:xfrm>
            <a:off x="13762926" y="4114801"/>
            <a:ext cx="685800" cy="76944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400" b="1">
                <a:solidFill>
                  <a:srgbClr val="CD9D39"/>
                </a:solidFill>
                <a:latin typeface="Aptos"/>
              </a:rPr>
              <a:t>→</a:t>
            </a:r>
          </a:p>
        </p:txBody>
      </p:sp>
      <p:sp>
        <p:nvSpPr>
          <p:cNvPr id="54" name="Rounded Rectangle 20">
            <a:extLst>
              <a:ext uri="{FF2B5EF4-FFF2-40B4-BE49-F238E27FC236}">
                <a16:creationId xmlns:a16="http://schemas.microsoft.com/office/drawing/2014/main" id="{91A3AEC8-481F-38DF-4879-09C2FE14E667}"/>
              </a:ext>
            </a:extLst>
          </p:cNvPr>
          <p:cNvSpPr/>
          <p:nvPr/>
        </p:nvSpPr>
        <p:spPr>
          <a:xfrm>
            <a:off x="14448725" y="3223260"/>
            <a:ext cx="3093319" cy="2743200"/>
          </a:xfrm>
          <a:prstGeom prst="roundRect">
            <a:avLst/>
          </a:prstGeom>
          <a:solidFill>
            <a:srgbClr val="0C2B4F"/>
          </a:solidFill>
          <a:ln>
            <a:solidFill>
              <a:srgbClr val="2C46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56" name="TextBox 21">
            <a:extLst>
              <a:ext uri="{FF2B5EF4-FFF2-40B4-BE49-F238E27FC236}">
                <a16:creationId xmlns:a16="http://schemas.microsoft.com/office/drawing/2014/main" id="{3D1EA51F-068A-0960-C53D-24204E3719B0}"/>
              </a:ext>
            </a:extLst>
          </p:cNvPr>
          <p:cNvSpPr txBox="1"/>
          <p:nvPr/>
        </p:nvSpPr>
        <p:spPr>
          <a:xfrm>
            <a:off x="14867422" y="3470148"/>
            <a:ext cx="2458053" cy="4039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25" b="1">
                <a:solidFill>
                  <a:schemeClr val="bg1"/>
                </a:solidFill>
                <a:latin typeface="Aptos"/>
              </a:rPr>
              <a:t>4 • APROPRIAÇÃO</a:t>
            </a:r>
          </a:p>
        </p:txBody>
      </p:sp>
      <p:sp>
        <p:nvSpPr>
          <p:cNvPr id="58" name="TextBox 22">
            <a:extLst>
              <a:ext uri="{FF2B5EF4-FFF2-40B4-BE49-F238E27FC236}">
                <a16:creationId xmlns:a16="http://schemas.microsoft.com/office/drawing/2014/main" id="{1B4417A7-093A-8076-9DDD-0DA213F2D73B}"/>
              </a:ext>
            </a:extLst>
          </p:cNvPr>
          <p:cNvSpPr txBox="1"/>
          <p:nvPr/>
        </p:nvSpPr>
        <p:spPr>
          <a:xfrm>
            <a:off x="14626792" y="4183380"/>
            <a:ext cx="2811779" cy="132343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>
                <a:solidFill>
                  <a:srgbClr val="E1E7EE"/>
                </a:solidFill>
                <a:latin typeface="Aptos"/>
              </a:rPr>
              <a:t>O crédito passa a integrar a apuração, observadas as regras legais.</a:t>
            </a:r>
          </a:p>
        </p:txBody>
      </p:sp>
      <p:sp>
        <p:nvSpPr>
          <p:cNvPr id="62" name="TextBox 24">
            <a:extLst>
              <a:ext uri="{FF2B5EF4-FFF2-40B4-BE49-F238E27FC236}">
                <a16:creationId xmlns:a16="http://schemas.microsoft.com/office/drawing/2014/main" id="{B9CF8874-3BDE-3282-CB47-5F3520A809AB}"/>
              </a:ext>
            </a:extLst>
          </p:cNvPr>
          <p:cNvSpPr txBox="1"/>
          <p:nvPr/>
        </p:nvSpPr>
        <p:spPr>
          <a:xfrm>
            <a:off x="1165860" y="6830569"/>
            <a:ext cx="16143732" cy="83099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just"/>
            <a:r>
              <a:rPr sz="2400" b="1">
                <a:solidFill>
                  <a:srgbClr val="002060"/>
                </a:solidFill>
                <a:latin typeface="Aptos"/>
              </a:rPr>
              <a:t>Financeiro, fiscal e contas a pagar deixam de ser áreas independentes. O evento de pagamento passa a conversar com o crédito tributário.</a:t>
            </a:r>
          </a:p>
        </p:txBody>
      </p:sp>
    </p:spTree>
    <p:extLst>
      <p:ext uri="{BB962C8B-B14F-4D97-AF65-F5344CB8AC3E}">
        <p14:creationId xmlns:p14="http://schemas.microsoft.com/office/powerpoint/2010/main" val="20411656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ED21632C-C81A-37C1-708A-0A97B9617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id="{8FFCA543-615F-A42B-C6DD-446A9364BCC8}"/>
              </a:ext>
            </a:extLst>
          </p:cNvPr>
          <p:cNvSpPr txBox="1"/>
          <p:nvPr/>
        </p:nvSpPr>
        <p:spPr>
          <a:xfrm>
            <a:off x="850392" y="678102"/>
            <a:ext cx="16459200" cy="6809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825" b="1">
                <a:solidFill>
                  <a:srgbClr val="002060"/>
                </a:solidFill>
                <a:latin typeface="Aptos"/>
              </a:rPr>
              <a:t>Onde a Apuração Assistida pode expor falhas da empresa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98849D-83BC-D915-6025-9424580DAE47}"/>
              </a:ext>
            </a:extLst>
          </p:cNvPr>
          <p:cNvSpPr txBox="1"/>
          <p:nvPr/>
        </p:nvSpPr>
        <p:spPr>
          <a:xfrm>
            <a:off x="850392" y="1542210"/>
            <a:ext cx="1632204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>
                <a:solidFill>
                  <a:srgbClr val="002060"/>
                </a:solidFill>
                <a:latin typeface="Aptos"/>
              </a:rPr>
              <a:t>A automação aumenta a velocidade do cálculo e também a velocidade da inconsistência.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C339895-7179-F0A3-ED79-461ED04E3987}"/>
              </a:ext>
            </a:extLst>
          </p:cNvPr>
          <p:cNvSpPr/>
          <p:nvPr/>
        </p:nvSpPr>
        <p:spPr>
          <a:xfrm>
            <a:off x="850392" y="2592324"/>
            <a:ext cx="1440180" cy="61722"/>
          </a:xfrm>
          <a:prstGeom prst="rect">
            <a:avLst/>
          </a:prstGeom>
          <a:solidFill>
            <a:srgbClr val="CD9D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1" name="Rounded Rectangle 8">
            <a:extLst>
              <a:ext uri="{FF2B5EF4-FFF2-40B4-BE49-F238E27FC236}">
                <a16:creationId xmlns:a16="http://schemas.microsoft.com/office/drawing/2014/main" id="{61BDA936-FCA8-BAA2-1A05-D2D561B69C19}"/>
              </a:ext>
            </a:extLst>
          </p:cNvPr>
          <p:cNvSpPr/>
          <p:nvPr/>
        </p:nvSpPr>
        <p:spPr>
          <a:xfrm>
            <a:off x="891540" y="3017520"/>
            <a:ext cx="5102352" cy="2125980"/>
          </a:xfrm>
          <a:prstGeom prst="roundRect">
            <a:avLst/>
          </a:prstGeom>
          <a:solidFill>
            <a:srgbClr val="0C2B4F"/>
          </a:solidFill>
          <a:ln>
            <a:solidFill>
              <a:srgbClr val="2C46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4" name="Rounded Rectangle 9">
            <a:extLst>
              <a:ext uri="{FF2B5EF4-FFF2-40B4-BE49-F238E27FC236}">
                <a16:creationId xmlns:a16="http://schemas.microsoft.com/office/drawing/2014/main" id="{CFFCD04F-1918-2074-9917-187DE3BE8824}"/>
              </a:ext>
            </a:extLst>
          </p:cNvPr>
          <p:cNvSpPr/>
          <p:nvPr/>
        </p:nvSpPr>
        <p:spPr>
          <a:xfrm>
            <a:off x="1138428" y="3264408"/>
            <a:ext cx="658368" cy="658368"/>
          </a:xfrm>
          <a:prstGeom prst="roundRect">
            <a:avLst/>
          </a:prstGeom>
          <a:solidFill>
            <a:srgbClr val="B84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7" name="TextBox 10">
            <a:extLst>
              <a:ext uri="{FF2B5EF4-FFF2-40B4-BE49-F238E27FC236}">
                <a16:creationId xmlns:a16="http://schemas.microsoft.com/office/drawing/2014/main" id="{F4512F7F-8684-1D04-80B3-718D3E1B63EB}"/>
              </a:ext>
            </a:extLst>
          </p:cNvPr>
          <p:cNvSpPr txBox="1"/>
          <p:nvPr/>
        </p:nvSpPr>
        <p:spPr>
          <a:xfrm>
            <a:off x="1138428" y="3394711"/>
            <a:ext cx="658368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061832"/>
                </a:solidFill>
                <a:latin typeface="Aptos"/>
              </a:rPr>
              <a:t>01</a:t>
            </a:r>
          </a:p>
        </p:txBody>
      </p:sp>
      <p:sp>
        <p:nvSpPr>
          <p:cNvPr id="19" name="TextBox 11">
            <a:extLst>
              <a:ext uri="{FF2B5EF4-FFF2-40B4-BE49-F238E27FC236}">
                <a16:creationId xmlns:a16="http://schemas.microsoft.com/office/drawing/2014/main" id="{95E86FAD-1275-BDAA-9BE9-F10B8A3EBAD1}"/>
              </a:ext>
            </a:extLst>
          </p:cNvPr>
          <p:cNvSpPr txBox="1"/>
          <p:nvPr/>
        </p:nvSpPr>
        <p:spPr>
          <a:xfrm>
            <a:off x="1961388" y="3264409"/>
            <a:ext cx="3799332" cy="4039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25" b="1">
                <a:solidFill>
                  <a:srgbClr val="B84D4A"/>
                </a:solidFill>
                <a:latin typeface="Aptos"/>
              </a:rPr>
              <a:t>Classificação incorreta</a:t>
            </a:r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id="{1E20B77F-E4AC-9241-8C91-E66C1780746D}"/>
              </a:ext>
            </a:extLst>
          </p:cNvPr>
          <p:cNvSpPr txBox="1"/>
          <p:nvPr/>
        </p:nvSpPr>
        <p:spPr>
          <a:xfrm>
            <a:off x="1165860" y="3977640"/>
            <a:ext cx="4553712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>
                <a:solidFill>
                  <a:srgbClr val="E1E7EE"/>
                </a:solidFill>
                <a:latin typeface="Aptos"/>
              </a:rPr>
              <a:t>Produto/serviço enquadrado em tratamento tributário inadequado.</a:t>
            </a:r>
          </a:p>
        </p:txBody>
      </p:sp>
      <p:sp>
        <p:nvSpPr>
          <p:cNvPr id="25" name="Rounded Rectangle 13">
            <a:extLst>
              <a:ext uri="{FF2B5EF4-FFF2-40B4-BE49-F238E27FC236}">
                <a16:creationId xmlns:a16="http://schemas.microsoft.com/office/drawing/2014/main" id="{AE43D5EE-39D9-DBBD-6A1E-1EBE797DED36}"/>
              </a:ext>
            </a:extLst>
          </p:cNvPr>
          <p:cNvSpPr/>
          <p:nvPr/>
        </p:nvSpPr>
        <p:spPr>
          <a:xfrm>
            <a:off x="6542532" y="3017520"/>
            <a:ext cx="5102352" cy="2125980"/>
          </a:xfrm>
          <a:prstGeom prst="roundRect">
            <a:avLst/>
          </a:prstGeom>
          <a:solidFill>
            <a:srgbClr val="0C2B4F"/>
          </a:solidFill>
          <a:ln>
            <a:solidFill>
              <a:srgbClr val="2C46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7" name="Rounded Rectangle 14">
            <a:extLst>
              <a:ext uri="{FF2B5EF4-FFF2-40B4-BE49-F238E27FC236}">
                <a16:creationId xmlns:a16="http://schemas.microsoft.com/office/drawing/2014/main" id="{F439DEB2-BA7C-8EA6-55E3-CAE3907F419E}"/>
              </a:ext>
            </a:extLst>
          </p:cNvPr>
          <p:cNvSpPr/>
          <p:nvPr/>
        </p:nvSpPr>
        <p:spPr>
          <a:xfrm>
            <a:off x="6789420" y="3264408"/>
            <a:ext cx="658368" cy="658368"/>
          </a:xfrm>
          <a:prstGeom prst="roundRect">
            <a:avLst/>
          </a:prstGeom>
          <a:solidFill>
            <a:srgbClr val="CD9D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30" name="TextBox 15">
            <a:extLst>
              <a:ext uri="{FF2B5EF4-FFF2-40B4-BE49-F238E27FC236}">
                <a16:creationId xmlns:a16="http://schemas.microsoft.com/office/drawing/2014/main" id="{B479EEE1-7C9E-8F13-FBAE-1F2EE94917D8}"/>
              </a:ext>
            </a:extLst>
          </p:cNvPr>
          <p:cNvSpPr txBox="1"/>
          <p:nvPr/>
        </p:nvSpPr>
        <p:spPr>
          <a:xfrm>
            <a:off x="6789420" y="3394711"/>
            <a:ext cx="658368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061832"/>
                </a:solidFill>
                <a:latin typeface="Aptos"/>
              </a:rPr>
              <a:t>02</a:t>
            </a:r>
          </a:p>
        </p:txBody>
      </p:sp>
      <p:sp>
        <p:nvSpPr>
          <p:cNvPr id="33" name="TextBox 16">
            <a:extLst>
              <a:ext uri="{FF2B5EF4-FFF2-40B4-BE49-F238E27FC236}">
                <a16:creationId xmlns:a16="http://schemas.microsoft.com/office/drawing/2014/main" id="{9FB960C7-AEF7-62CA-55A8-A7CD9E4DC707}"/>
              </a:ext>
            </a:extLst>
          </p:cNvPr>
          <p:cNvSpPr txBox="1"/>
          <p:nvPr/>
        </p:nvSpPr>
        <p:spPr>
          <a:xfrm>
            <a:off x="7612380" y="3264409"/>
            <a:ext cx="3799332" cy="4039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25" b="1">
                <a:solidFill>
                  <a:srgbClr val="CD9D39"/>
                </a:solidFill>
                <a:latin typeface="Aptos"/>
              </a:rPr>
              <a:t>Documento incompleto</a:t>
            </a:r>
          </a:p>
        </p:txBody>
      </p:sp>
      <p:sp>
        <p:nvSpPr>
          <p:cNvPr id="35" name="TextBox 17">
            <a:extLst>
              <a:ext uri="{FF2B5EF4-FFF2-40B4-BE49-F238E27FC236}">
                <a16:creationId xmlns:a16="http://schemas.microsoft.com/office/drawing/2014/main" id="{33B66535-765A-9BD1-07A3-FC8B6F2D7EAF}"/>
              </a:ext>
            </a:extLst>
          </p:cNvPr>
          <p:cNvSpPr txBox="1"/>
          <p:nvPr/>
        </p:nvSpPr>
        <p:spPr>
          <a:xfrm>
            <a:off x="6816852" y="3977640"/>
            <a:ext cx="4553712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>
                <a:solidFill>
                  <a:srgbClr val="E1E7EE"/>
                </a:solidFill>
                <a:latin typeface="Aptos"/>
              </a:rPr>
              <a:t>Campos ou referências fiscais ausentes afetam o processamento.</a:t>
            </a:r>
          </a:p>
        </p:txBody>
      </p:sp>
      <p:sp>
        <p:nvSpPr>
          <p:cNvPr id="38" name="Rounded Rectangle 18">
            <a:extLst>
              <a:ext uri="{FF2B5EF4-FFF2-40B4-BE49-F238E27FC236}">
                <a16:creationId xmlns:a16="http://schemas.microsoft.com/office/drawing/2014/main" id="{357509E2-2A22-3643-3301-122650D94811}"/>
              </a:ext>
            </a:extLst>
          </p:cNvPr>
          <p:cNvSpPr/>
          <p:nvPr/>
        </p:nvSpPr>
        <p:spPr>
          <a:xfrm>
            <a:off x="12193524" y="3017520"/>
            <a:ext cx="5102352" cy="2125980"/>
          </a:xfrm>
          <a:prstGeom prst="roundRect">
            <a:avLst/>
          </a:prstGeom>
          <a:solidFill>
            <a:srgbClr val="0C2B4F"/>
          </a:solidFill>
          <a:ln>
            <a:solidFill>
              <a:srgbClr val="2C46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41" name="Rounded Rectangle 19">
            <a:extLst>
              <a:ext uri="{FF2B5EF4-FFF2-40B4-BE49-F238E27FC236}">
                <a16:creationId xmlns:a16="http://schemas.microsoft.com/office/drawing/2014/main" id="{4BA7F36D-7B66-91FC-7843-57B5E193F292}"/>
              </a:ext>
            </a:extLst>
          </p:cNvPr>
          <p:cNvSpPr/>
          <p:nvPr/>
        </p:nvSpPr>
        <p:spPr>
          <a:xfrm>
            <a:off x="12440412" y="3264408"/>
            <a:ext cx="658368" cy="658368"/>
          </a:xfrm>
          <a:prstGeom prst="roundRect">
            <a:avLst/>
          </a:prstGeom>
          <a:solidFill>
            <a:srgbClr val="B84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44" name="TextBox 20">
            <a:extLst>
              <a:ext uri="{FF2B5EF4-FFF2-40B4-BE49-F238E27FC236}">
                <a16:creationId xmlns:a16="http://schemas.microsoft.com/office/drawing/2014/main" id="{09E2CB64-D9BF-CC27-2B06-0120520A1032}"/>
              </a:ext>
            </a:extLst>
          </p:cNvPr>
          <p:cNvSpPr txBox="1"/>
          <p:nvPr/>
        </p:nvSpPr>
        <p:spPr>
          <a:xfrm>
            <a:off x="12440412" y="3394711"/>
            <a:ext cx="658368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061832"/>
                </a:solidFill>
                <a:latin typeface="Aptos"/>
              </a:rPr>
              <a:t>03</a:t>
            </a:r>
          </a:p>
        </p:txBody>
      </p:sp>
      <p:sp>
        <p:nvSpPr>
          <p:cNvPr id="47" name="TextBox 21">
            <a:extLst>
              <a:ext uri="{FF2B5EF4-FFF2-40B4-BE49-F238E27FC236}">
                <a16:creationId xmlns:a16="http://schemas.microsoft.com/office/drawing/2014/main" id="{5915B9EB-6D6E-88D0-56A0-70199B9FEBBE}"/>
              </a:ext>
            </a:extLst>
          </p:cNvPr>
          <p:cNvSpPr txBox="1"/>
          <p:nvPr/>
        </p:nvSpPr>
        <p:spPr>
          <a:xfrm>
            <a:off x="13263372" y="3264409"/>
            <a:ext cx="3799332" cy="4039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25" b="1">
                <a:solidFill>
                  <a:srgbClr val="B84D4A"/>
                </a:solidFill>
                <a:latin typeface="Aptos"/>
              </a:rPr>
              <a:t>Pagamento desconectado</a:t>
            </a:r>
          </a:p>
        </p:txBody>
      </p:sp>
      <p:sp>
        <p:nvSpPr>
          <p:cNvPr id="51" name="TextBox 22">
            <a:extLst>
              <a:ext uri="{FF2B5EF4-FFF2-40B4-BE49-F238E27FC236}">
                <a16:creationId xmlns:a16="http://schemas.microsoft.com/office/drawing/2014/main" id="{7334355D-B220-2992-2154-6DD6192E7834}"/>
              </a:ext>
            </a:extLst>
          </p:cNvPr>
          <p:cNvSpPr txBox="1"/>
          <p:nvPr/>
        </p:nvSpPr>
        <p:spPr>
          <a:xfrm>
            <a:off x="12467844" y="3977640"/>
            <a:ext cx="4553712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>
                <a:solidFill>
                  <a:srgbClr val="E1E7EE"/>
                </a:solidFill>
                <a:latin typeface="Aptos"/>
              </a:rPr>
              <a:t>Financeiro não informa corretamente eventos que afetam créditos.</a:t>
            </a:r>
          </a:p>
        </p:txBody>
      </p:sp>
      <p:sp>
        <p:nvSpPr>
          <p:cNvPr id="55" name="Rounded Rectangle 23">
            <a:extLst>
              <a:ext uri="{FF2B5EF4-FFF2-40B4-BE49-F238E27FC236}">
                <a16:creationId xmlns:a16="http://schemas.microsoft.com/office/drawing/2014/main" id="{1F0D9953-AF0C-9801-96A0-E4ADE63C8687}"/>
              </a:ext>
            </a:extLst>
          </p:cNvPr>
          <p:cNvSpPr/>
          <p:nvPr/>
        </p:nvSpPr>
        <p:spPr>
          <a:xfrm>
            <a:off x="891540" y="5623559"/>
            <a:ext cx="5102352" cy="2125980"/>
          </a:xfrm>
          <a:prstGeom prst="roundRect">
            <a:avLst/>
          </a:prstGeom>
          <a:solidFill>
            <a:srgbClr val="0C2B4F"/>
          </a:solidFill>
          <a:ln>
            <a:solidFill>
              <a:srgbClr val="2C46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59" name="Rounded Rectangle 24">
            <a:extLst>
              <a:ext uri="{FF2B5EF4-FFF2-40B4-BE49-F238E27FC236}">
                <a16:creationId xmlns:a16="http://schemas.microsoft.com/office/drawing/2014/main" id="{5CE8166E-6A83-1838-2522-8F5B0A2D7912}"/>
              </a:ext>
            </a:extLst>
          </p:cNvPr>
          <p:cNvSpPr/>
          <p:nvPr/>
        </p:nvSpPr>
        <p:spPr>
          <a:xfrm>
            <a:off x="1138428" y="5870447"/>
            <a:ext cx="658368" cy="658368"/>
          </a:xfrm>
          <a:prstGeom prst="roundRect">
            <a:avLst/>
          </a:prstGeom>
          <a:solidFill>
            <a:srgbClr val="B84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61" name="TextBox 25">
            <a:extLst>
              <a:ext uri="{FF2B5EF4-FFF2-40B4-BE49-F238E27FC236}">
                <a16:creationId xmlns:a16="http://schemas.microsoft.com/office/drawing/2014/main" id="{D54CB87A-6AF9-9843-5FC2-DCC323377FDD}"/>
              </a:ext>
            </a:extLst>
          </p:cNvPr>
          <p:cNvSpPr txBox="1"/>
          <p:nvPr/>
        </p:nvSpPr>
        <p:spPr>
          <a:xfrm>
            <a:off x="1138428" y="6000751"/>
            <a:ext cx="658368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061832"/>
                </a:solidFill>
                <a:latin typeface="Aptos"/>
              </a:rPr>
              <a:t>04</a:t>
            </a:r>
          </a:p>
        </p:txBody>
      </p:sp>
      <p:sp>
        <p:nvSpPr>
          <p:cNvPr id="64" name="TextBox 26">
            <a:extLst>
              <a:ext uri="{FF2B5EF4-FFF2-40B4-BE49-F238E27FC236}">
                <a16:creationId xmlns:a16="http://schemas.microsoft.com/office/drawing/2014/main" id="{7AD1571F-A44C-68CF-7362-4C26A84930B0}"/>
              </a:ext>
            </a:extLst>
          </p:cNvPr>
          <p:cNvSpPr txBox="1"/>
          <p:nvPr/>
        </p:nvSpPr>
        <p:spPr>
          <a:xfrm>
            <a:off x="1961388" y="5870447"/>
            <a:ext cx="3799332" cy="4039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25" b="1">
                <a:solidFill>
                  <a:srgbClr val="B84D4A"/>
                </a:solidFill>
                <a:latin typeface="Aptos"/>
              </a:rPr>
              <a:t>Crédito sem lastro</a:t>
            </a:r>
          </a:p>
        </p:txBody>
      </p:sp>
      <p:sp>
        <p:nvSpPr>
          <p:cNvPr id="66" name="TextBox 27">
            <a:extLst>
              <a:ext uri="{FF2B5EF4-FFF2-40B4-BE49-F238E27FC236}">
                <a16:creationId xmlns:a16="http://schemas.microsoft.com/office/drawing/2014/main" id="{19E3F2D5-C0A1-74C2-C579-10E21C72B2A5}"/>
              </a:ext>
            </a:extLst>
          </p:cNvPr>
          <p:cNvSpPr txBox="1"/>
          <p:nvPr/>
        </p:nvSpPr>
        <p:spPr>
          <a:xfrm>
            <a:off x="1165860" y="6583680"/>
            <a:ext cx="4553712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>
                <a:solidFill>
                  <a:srgbClr val="E1E7EE"/>
                </a:solidFill>
                <a:latin typeface="Aptos"/>
              </a:rPr>
              <a:t>ERP considera crédito que a plataforma ainda não reconheceu/apropriou.</a:t>
            </a:r>
          </a:p>
        </p:txBody>
      </p:sp>
      <p:sp>
        <p:nvSpPr>
          <p:cNvPr id="68" name="Rounded Rectangle 28">
            <a:extLst>
              <a:ext uri="{FF2B5EF4-FFF2-40B4-BE49-F238E27FC236}">
                <a16:creationId xmlns:a16="http://schemas.microsoft.com/office/drawing/2014/main" id="{ACA73795-5485-CDD9-402E-B7CF8B2934A2}"/>
              </a:ext>
            </a:extLst>
          </p:cNvPr>
          <p:cNvSpPr/>
          <p:nvPr/>
        </p:nvSpPr>
        <p:spPr>
          <a:xfrm>
            <a:off x="6542532" y="5623559"/>
            <a:ext cx="5102352" cy="2125980"/>
          </a:xfrm>
          <a:prstGeom prst="roundRect">
            <a:avLst/>
          </a:prstGeom>
          <a:solidFill>
            <a:srgbClr val="0C2B4F"/>
          </a:solidFill>
          <a:ln>
            <a:solidFill>
              <a:srgbClr val="2C46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70" name="Rounded Rectangle 29">
            <a:extLst>
              <a:ext uri="{FF2B5EF4-FFF2-40B4-BE49-F238E27FC236}">
                <a16:creationId xmlns:a16="http://schemas.microsoft.com/office/drawing/2014/main" id="{7DC5C78C-8627-2137-664C-D372E1D16BA3}"/>
              </a:ext>
            </a:extLst>
          </p:cNvPr>
          <p:cNvSpPr/>
          <p:nvPr/>
        </p:nvSpPr>
        <p:spPr>
          <a:xfrm>
            <a:off x="6789420" y="5870447"/>
            <a:ext cx="658368" cy="658368"/>
          </a:xfrm>
          <a:prstGeom prst="roundRect">
            <a:avLst/>
          </a:prstGeom>
          <a:solidFill>
            <a:srgbClr val="CD9D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72" name="TextBox 30">
            <a:extLst>
              <a:ext uri="{FF2B5EF4-FFF2-40B4-BE49-F238E27FC236}">
                <a16:creationId xmlns:a16="http://schemas.microsoft.com/office/drawing/2014/main" id="{C1B4F821-D4AC-1CDE-51BE-06218079C19C}"/>
              </a:ext>
            </a:extLst>
          </p:cNvPr>
          <p:cNvSpPr txBox="1"/>
          <p:nvPr/>
        </p:nvSpPr>
        <p:spPr>
          <a:xfrm>
            <a:off x="6789420" y="6000751"/>
            <a:ext cx="658368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061832"/>
                </a:solidFill>
                <a:latin typeface="Aptos"/>
              </a:rPr>
              <a:t>05</a:t>
            </a:r>
          </a:p>
        </p:txBody>
      </p:sp>
      <p:sp>
        <p:nvSpPr>
          <p:cNvPr id="74" name="TextBox 31">
            <a:extLst>
              <a:ext uri="{FF2B5EF4-FFF2-40B4-BE49-F238E27FC236}">
                <a16:creationId xmlns:a16="http://schemas.microsoft.com/office/drawing/2014/main" id="{7B9B9867-5AAC-AE8B-0DB3-DDCAD0BD5876}"/>
              </a:ext>
            </a:extLst>
          </p:cNvPr>
          <p:cNvSpPr txBox="1"/>
          <p:nvPr/>
        </p:nvSpPr>
        <p:spPr>
          <a:xfrm>
            <a:off x="7612380" y="5870447"/>
            <a:ext cx="3799332" cy="4039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25" b="1">
                <a:solidFill>
                  <a:srgbClr val="CD9D39"/>
                </a:solidFill>
                <a:latin typeface="Aptos"/>
              </a:rPr>
              <a:t>Fato extemporâneo</a:t>
            </a:r>
          </a:p>
        </p:txBody>
      </p:sp>
      <p:sp>
        <p:nvSpPr>
          <p:cNvPr id="76" name="TextBox 32">
            <a:extLst>
              <a:ext uri="{FF2B5EF4-FFF2-40B4-BE49-F238E27FC236}">
                <a16:creationId xmlns:a16="http://schemas.microsoft.com/office/drawing/2014/main" id="{CDD34D77-DEB4-7652-3706-80F291984B56}"/>
              </a:ext>
            </a:extLst>
          </p:cNvPr>
          <p:cNvSpPr txBox="1"/>
          <p:nvPr/>
        </p:nvSpPr>
        <p:spPr>
          <a:xfrm>
            <a:off x="6816852" y="6583680"/>
            <a:ext cx="4553712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>
                <a:solidFill>
                  <a:srgbClr val="E1E7EE"/>
                </a:solidFill>
                <a:latin typeface="Aptos"/>
              </a:rPr>
              <a:t>Notas ou ajustes posteriores alteram saldo já considerado “fechado”.</a:t>
            </a:r>
          </a:p>
        </p:txBody>
      </p:sp>
      <p:sp>
        <p:nvSpPr>
          <p:cNvPr id="78" name="Rounded Rectangle 33">
            <a:extLst>
              <a:ext uri="{FF2B5EF4-FFF2-40B4-BE49-F238E27FC236}">
                <a16:creationId xmlns:a16="http://schemas.microsoft.com/office/drawing/2014/main" id="{732F8ABD-F3A0-B992-8632-8A6A4C1AD7AD}"/>
              </a:ext>
            </a:extLst>
          </p:cNvPr>
          <p:cNvSpPr/>
          <p:nvPr/>
        </p:nvSpPr>
        <p:spPr>
          <a:xfrm>
            <a:off x="12193524" y="5623559"/>
            <a:ext cx="5102352" cy="2125980"/>
          </a:xfrm>
          <a:prstGeom prst="roundRect">
            <a:avLst/>
          </a:prstGeom>
          <a:solidFill>
            <a:srgbClr val="0C2B4F"/>
          </a:solidFill>
          <a:ln>
            <a:solidFill>
              <a:srgbClr val="2C46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80" name="Rounded Rectangle 34">
            <a:extLst>
              <a:ext uri="{FF2B5EF4-FFF2-40B4-BE49-F238E27FC236}">
                <a16:creationId xmlns:a16="http://schemas.microsoft.com/office/drawing/2014/main" id="{0C65D2AB-802E-046D-3F20-FF093F50FC02}"/>
              </a:ext>
            </a:extLst>
          </p:cNvPr>
          <p:cNvSpPr/>
          <p:nvPr/>
        </p:nvSpPr>
        <p:spPr>
          <a:xfrm>
            <a:off x="12440412" y="5870447"/>
            <a:ext cx="658368" cy="658368"/>
          </a:xfrm>
          <a:prstGeom prst="roundRect">
            <a:avLst/>
          </a:prstGeom>
          <a:solidFill>
            <a:srgbClr val="CD9D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82" name="TextBox 35">
            <a:extLst>
              <a:ext uri="{FF2B5EF4-FFF2-40B4-BE49-F238E27FC236}">
                <a16:creationId xmlns:a16="http://schemas.microsoft.com/office/drawing/2014/main" id="{A305E92C-DC5B-9BEC-0277-B22020904760}"/>
              </a:ext>
            </a:extLst>
          </p:cNvPr>
          <p:cNvSpPr txBox="1"/>
          <p:nvPr/>
        </p:nvSpPr>
        <p:spPr>
          <a:xfrm>
            <a:off x="12440412" y="6000751"/>
            <a:ext cx="658368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061832"/>
                </a:solidFill>
                <a:latin typeface="Aptos"/>
              </a:rPr>
              <a:t>06</a:t>
            </a:r>
          </a:p>
        </p:txBody>
      </p:sp>
      <p:sp>
        <p:nvSpPr>
          <p:cNvPr id="84" name="TextBox 36">
            <a:extLst>
              <a:ext uri="{FF2B5EF4-FFF2-40B4-BE49-F238E27FC236}">
                <a16:creationId xmlns:a16="http://schemas.microsoft.com/office/drawing/2014/main" id="{14F3738B-0A91-9E76-7483-8D85049D3DED}"/>
              </a:ext>
            </a:extLst>
          </p:cNvPr>
          <p:cNvSpPr txBox="1"/>
          <p:nvPr/>
        </p:nvSpPr>
        <p:spPr>
          <a:xfrm>
            <a:off x="13263372" y="5870447"/>
            <a:ext cx="3799332" cy="4039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25" b="1">
                <a:solidFill>
                  <a:srgbClr val="CD9D39"/>
                </a:solidFill>
                <a:latin typeface="Aptos"/>
              </a:rPr>
              <a:t>Ausência de conciliação</a:t>
            </a:r>
          </a:p>
        </p:txBody>
      </p:sp>
      <p:sp>
        <p:nvSpPr>
          <p:cNvPr id="86" name="TextBox 37">
            <a:extLst>
              <a:ext uri="{FF2B5EF4-FFF2-40B4-BE49-F238E27FC236}">
                <a16:creationId xmlns:a16="http://schemas.microsoft.com/office/drawing/2014/main" id="{5BF231FA-3D02-D2F3-649C-60432E6005D8}"/>
              </a:ext>
            </a:extLst>
          </p:cNvPr>
          <p:cNvSpPr txBox="1"/>
          <p:nvPr/>
        </p:nvSpPr>
        <p:spPr>
          <a:xfrm>
            <a:off x="12467844" y="6583680"/>
            <a:ext cx="4553712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>
                <a:solidFill>
                  <a:srgbClr val="E1E7EE"/>
                </a:solidFill>
                <a:latin typeface="Aptos"/>
              </a:rPr>
              <a:t>Empresa descobre divergência apenas próximo ao vencimento.</a:t>
            </a:r>
          </a:p>
        </p:txBody>
      </p:sp>
    </p:spTree>
    <p:extLst>
      <p:ext uri="{BB962C8B-B14F-4D97-AF65-F5344CB8AC3E}">
        <p14:creationId xmlns:p14="http://schemas.microsoft.com/office/powerpoint/2010/main" val="37481904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AE9EA782-8FF7-7BC5-68CC-5A8A61D0F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31F2E6D5-5EDB-ADB2-C4B0-43390167292F}"/>
              </a:ext>
            </a:extLst>
          </p:cNvPr>
          <p:cNvSpPr txBox="1"/>
          <p:nvPr/>
        </p:nvSpPr>
        <p:spPr>
          <a:xfrm>
            <a:off x="850392" y="1014984"/>
            <a:ext cx="16459200" cy="6809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pt-BR" sz="3825" b="1">
                <a:solidFill>
                  <a:srgbClr val="002060"/>
                </a:solidFill>
                <a:latin typeface="Aptos"/>
              </a:rPr>
              <a:t>Divergências na Apuração Assistida</a:t>
            </a:r>
            <a:endParaRPr sz="3825" b="1">
              <a:solidFill>
                <a:srgbClr val="002060"/>
              </a:solidFill>
              <a:latin typeface="Aptos"/>
            </a:endParaRP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CFDD6B39-8732-B6A3-8205-F3490048DFB6}"/>
              </a:ext>
            </a:extLst>
          </p:cNvPr>
          <p:cNvSpPr txBox="1"/>
          <p:nvPr/>
        </p:nvSpPr>
        <p:spPr>
          <a:xfrm>
            <a:off x="850392" y="1879092"/>
            <a:ext cx="16322040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pt-BR" sz="3200">
                <a:solidFill>
                  <a:srgbClr val="002060"/>
                </a:solidFill>
                <a:latin typeface="Aptos"/>
              </a:rPr>
              <a:t>Como serão demonstradas?</a:t>
            </a:r>
            <a:endParaRPr sz="3200">
              <a:solidFill>
                <a:srgbClr val="002060"/>
              </a:solidFill>
              <a:latin typeface="Aptos"/>
            </a:endParaRP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465FA77E-243D-AE3D-E309-4F0AFB7C7734}"/>
              </a:ext>
            </a:extLst>
          </p:cNvPr>
          <p:cNvSpPr/>
          <p:nvPr/>
        </p:nvSpPr>
        <p:spPr>
          <a:xfrm>
            <a:off x="850392" y="2592324"/>
            <a:ext cx="1440180" cy="61722"/>
          </a:xfrm>
          <a:prstGeom prst="rect">
            <a:avLst/>
          </a:prstGeom>
          <a:solidFill>
            <a:srgbClr val="CD9D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3" name="Rounded Rectangle 8">
            <a:extLst>
              <a:ext uri="{FF2B5EF4-FFF2-40B4-BE49-F238E27FC236}">
                <a16:creationId xmlns:a16="http://schemas.microsoft.com/office/drawing/2014/main" id="{74B126CF-63BD-64BE-535E-606C82888865}"/>
              </a:ext>
            </a:extLst>
          </p:cNvPr>
          <p:cNvSpPr/>
          <p:nvPr/>
        </p:nvSpPr>
        <p:spPr>
          <a:xfrm>
            <a:off x="960120" y="3086100"/>
            <a:ext cx="5006340" cy="3497580"/>
          </a:xfrm>
          <a:prstGeom prst="roundRect">
            <a:avLst/>
          </a:prstGeom>
          <a:solidFill>
            <a:srgbClr val="0C2B4F"/>
          </a:solidFill>
          <a:ln>
            <a:solidFill>
              <a:srgbClr val="2C46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118E7885-DD3B-0FE1-763A-7817A6B24CAC}"/>
              </a:ext>
            </a:extLst>
          </p:cNvPr>
          <p:cNvSpPr txBox="1"/>
          <p:nvPr/>
        </p:nvSpPr>
        <p:spPr>
          <a:xfrm>
            <a:off x="1234439" y="3332989"/>
            <a:ext cx="4457700" cy="4039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25" b="1">
                <a:solidFill>
                  <a:srgbClr val="3367A6"/>
                </a:solidFill>
                <a:latin typeface="Aptos"/>
              </a:rPr>
              <a:t>ERP DA EMPRESA</a:t>
            </a:r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457CF557-EAEB-3D75-00CC-81223D3021D5}"/>
              </a:ext>
            </a:extLst>
          </p:cNvPr>
          <p:cNvSpPr txBox="1"/>
          <p:nvPr/>
        </p:nvSpPr>
        <p:spPr>
          <a:xfrm>
            <a:off x="1234439" y="4046221"/>
            <a:ext cx="4457700" cy="10156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>
                <a:solidFill>
                  <a:srgbClr val="E1E7EE"/>
                </a:solidFill>
                <a:latin typeface="Aptos"/>
              </a:rPr>
              <a:t>Débitos do mês ........ R$ 180.000
Créditos esperados ..... R$ 125.000
Saldo esperado .......... R$ 55.000</a:t>
            </a:r>
          </a:p>
        </p:txBody>
      </p:sp>
      <p:sp>
        <p:nvSpPr>
          <p:cNvPr id="23" name="Rounded Rectangle 11">
            <a:extLst>
              <a:ext uri="{FF2B5EF4-FFF2-40B4-BE49-F238E27FC236}">
                <a16:creationId xmlns:a16="http://schemas.microsoft.com/office/drawing/2014/main" id="{64127211-8420-475D-F123-A583C0BD7B35}"/>
              </a:ext>
            </a:extLst>
          </p:cNvPr>
          <p:cNvSpPr/>
          <p:nvPr/>
        </p:nvSpPr>
        <p:spPr>
          <a:xfrm>
            <a:off x="6652260" y="3086100"/>
            <a:ext cx="5006340" cy="3497580"/>
          </a:xfrm>
          <a:prstGeom prst="roundRect">
            <a:avLst/>
          </a:prstGeom>
          <a:solidFill>
            <a:srgbClr val="0C2B4F"/>
          </a:solidFill>
          <a:ln>
            <a:solidFill>
              <a:srgbClr val="2C46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6" name="TextBox 12">
            <a:extLst>
              <a:ext uri="{FF2B5EF4-FFF2-40B4-BE49-F238E27FC236}">
                <a16:creationId xmlns:a16="http://schemas.microsoft.com/office/drawing/2014/main" id="{0CEDB1C3-F2FF-9C21-4904-CC6CE9848E03}"/>
              </a:ext>
            </a:extLst>
          </p:cNvPr>
          <p:cNvSpPr txBox="1"/>
          <p:nvPr/>
        </p:nvSpPr>
        <p:spPr>
          <a:xfrm>
            <a:off x="6926580" y="3332989"/>
            <a:ext cx="4457700" cy="4039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25" b="1">
                <a:solidFill>
                  <a:srgbClr val="CD9D39"/>
                </a:solidFill>
                <a:latin typeface="Aptos"/>
              </a:rPr>
              <a:t>APURAÇÃO ASSISTIDA</a:t>
            </a:r>
          </a:p>
        </p:txBody>
      </p:sp>
      <p:sp>
        <p:nvSpPr>
          <p:cNvPr id="29" name="TextBox 13">
            <a:extLst>
              <a:ext uri="{FF2B5EF4-FFF2-40B4-BE49-F238E27FC236}">
                <a16:creationId xmlns:a16="http://schemas.microsoft.com/office/drawing/2014/main" id="{081139AB-8E42-EDBF-777F-E609A27CA5C3}"/>
              </a:ext>
            </a:extLst>
          </p:cNvPr>
          <p:cNvSpPr txBox="1"/>
          <p:nvPr/>
        </p:nvSpPr>
        <p:spPr>
          <a:xfrm>
            <a:off x="6926580" y="4046221"/>
            <a:ext cx="4457700" cy="10156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>
                <a:solidFill>
                  <a:srgbClr val="E1E7EE"/>
                </a:solidFill>
                <a:latin typeface="Aptos"/>
              </a:rPr>
              <a:t>Débitos processados .... R$ 180.000
Créditos apropriados .... R$ 108.000
Saldo apurado ............ R$ 72.000</a:t>
            </a:r>
          </a:p>
        </p:txBody>
      </p:sp>
      <p:sp>
        <p:nvSpPr>
          <p:cNvPr id="32" name="Rounded Rectangle 14">
            <a:extLst>
              <a:ext uri="{FF2B5EF4-FFF2-40B4-BE49-F238E27FC236}">
                <a16:creationId xmlns:a16="http://schemas.microsoft.com/office/drawing/2014/main" id="{D9F8AE5A-4C98-A687-E45C-53AB8F58CC50}"/>
              </a:ext>
            </a:extLst>
          </p:cNvPr>
          <p:cNvSpPr/>
          <p:nvPr/>
        </p:nvSpPr>
        <p:spPr>
          <a:xfrm>
            <a:off x="12344400" y="3086100"/>
            <a:ext cx="5006340" cy="3497580"/>
          </a:xfrm>
          <a:prstGeom prst="roundRect">
            <a:avLst/>
          </a:prstGeom>
          <a:solidFill>
            <a:srgbClr val="0C2B4F"/>
          </a:solidFill>
          <a:ln>
            <a:solidFill>
              <a:srgbClr val="2C46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36" name="TextBox 15">
            <a:extLst>
              <a:ext uri="{FF2B5EF4-FFF2-40B4-BE49-F238E27FC236}">
                <a16:creationId xmlns:a16="http://schemas.microsoft.com/office/drawing/2014/main" id="{93AFD57F-35B4-3986-B0B3-D33FF09CE252}"/>
              </a:ext>
            </a:extLst>
          </p:cNvPr>
          <p:cNvSpPr txBox="1"/>
          <p:nvPr/>
        </p:nvSpPr>
        <p:spPr>
          <a:xfrm>
            <a:off x="12618720" y="3332989"/>
            <a:ext cx="4457700" cy="4039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25" b="1">
                <a:solidFill>
                  <a:srgbClr val="B84D4A"/>
                </a:solidFill>
                <a:latin typeface="Aptos"/>
              </a:rPr>
              <a:t>DIVERGÊNCIA</a:t>
            </a:r>
          </a:p>
        </p:txBody>
      </p:sp>
      <p:sp>
        <p:nvSpPr>
          <p:cNvPr id="39" name="TextBox 16">
            <a:extLst>
              <a:ext uri="{FF2B5EF4-FFF2-40B4-BE49-F238E27FC236}">
                <a16:creationId xmlns:a16="http://schemas.microsoft.com/office/drawing/2014/main" id="{7FCA6FB8-BFCC-0850-EEE6-75EB44126A2E}"/>
              </a:ext>
            </a:extLst>
          </p:cNvPr>
          <p:cNvSpPr txBox="1"/>
          <p:nvPr/>
        </p:nvSpPr>
        <p:spPr>
          <a:xfrm>
            <a:off x="12618720" y="4046221"/>
            <a:ext cx="4457700" cy="10156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>
                <a:solidFill>
                  <a:srgbClr val="E1E7EE"/>
                </a:solidFill>
                <a:latin typeface="Aptos"/>
              </a:rPr>
              <a:t>R$ 17.000 de créditos ainda não reconhecidos/apropriados pela plataforma.</a:t>
            </a:r>
          </a:p>
        </p:txBody>
      </p:sp>
      <p:sp>
        <p:nvSpPr>
          <p:cNvPr id="45" name="TextBox 18">
            <a:extLst>
              <a:ext uri="{FF2B5EF4-FFF2-40B4-BE49-F238E27FC236}">
                <a16:creationId xmlns:a16="http://schemas.microsoft.com/office/drawing/2014/main" id="{AC39F6BC-0101-5C36-E7A6-D2CC015C2934}"/>
              </a:ext>
            </a:extLst>
          </p:cNvPr>
          <p:cNvSpPr txBox="1"/>
          <p:nvPr/>
        </p:nvSpPr>
        <p:spPr>
          <a:xfrm>
            <a:off x="960120" y="7104888"/>
            <a:ext cx="11658600" cy="53091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50" b="1">
                <a:solidFill>
                  <a:srgbClr val="002060"/>
                </a:solidFill>
                <a:latin typeface="Aptos"/>
              </a:rPr>
              <a:t>O problema é tributário, documental, financeiro ou sistêmico?</a:t>
            </a:r>
          </a:p>
        </p:txBody>
      </p:sp>
      <p:sp>
        <p:nvSpPr>
          <p:cNvPr id="48" name="TextBox 19">
            <a:extLst>
              <a:ext uri="{FF2B5EF4-FFF2-40B4-BE49-F238E27FC236}">
                <a16:creationId xmlns:a16="http://schemas.microsoft.com/office/drawing/2014/main" id="{D272CD3D-731C-8872-2671-5B3D162554D3}"/>
              </a:ext>
            </a:extLst>
          </p:cNvPr>
          <p:cNvSpPr txBox="1"/>
          <p:nvPr/>
        </p:nvSpPr>
        <p:spPr>
          <a:xfrm>
            <a:off x="946645" y="7746129"/>
            <a:ext cx="1412748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pt-BR" sz="2800">
                <a:solidFill>
                  <a:srgbClr val="002060"/>
                </a:solidFill>
                <a:latin typeface="Aptos"/>
              </a:rPr>
              <a:t>Somente</a:t>
            </a:r>
            <a:r>
              <a:rPr sz="2800">
                <a:solidFill>
                  <a:srgbClr val="002060"/>
                </a:solidFill>
                <a:latin typeface="Aptos"/>
              </a:rPr>
              <a:t> a conciliação da trilha documental e dos eventos de extinção permite identificar.</a:t>
            </a:r>
          </a:p>
        </p:txBody>
      </p:sp>
      <p:pic>
        <p:nvPicPr>
          <p:cNvPr id="49" name="Imagem 48" descr="Placa de Sinalização de Advertência Alerta Geral | RIOPLACAS">
            <a:extLst>
              <a:ext uri="{FF2B5EF4-FFF2-40B4-BE49-F238E27FC236}">
                <a16:creationId xmlns:a16="http://schemas.microsoft.com/office/drawing/2014/main" id="{BF435AA7-1754-0C91-F27D-D2B107EABF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5430" y="762441"/>
            <a:ext cx="1264047" cy="83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751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35EDBC17-9524-0F1C-9362-FF0D08B08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EE0E8D0B-DEC0-8D09-2B53-C117F218678B}"/>
              </a:ext>
            </a:extLst>
          </p:cNvPr>
          <p:cNvSpPr/>
          <p:nvPr/>
        </p:nvSpPr>
        <p:spPr>
          <a:xfrm>
            <a:off x="5947424" y="242780"/>
            <a:ext cx="53598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500" b="1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Apuração Assistida</a:t>
            </a:r>
            <a:endParaRPr lang="en-US" sz="4500" dirty="0">
              <a:solidFill>
                <a:srgbClr val="002060"/>
              </a:solidFill>
            </a:endParaRPr>
          </a:p>
        </p:txBody>
      </p:sp>
      <p:sp>
        <p:nvSpPr>
          <p:cNvPr id="9" name="Shape 2">
            <a:extLst>
              <a:ext uri="{FF2B5EF4-FFF2-40B4-BE49-F238E27FC236}">
                <a16:creationId xmlns:a16="http://schemas.microsoft.com/office/drawing/2014/main" id="{B24FB7F1-4F75-5005-3891-E67A02582285}"/>
              </a:ext>
            </a:extLst>
          </p:cNvPr>
          <p:cNvSpPr/>
          <p:nvPr/>
        </p:nvSpPr>
        <p:spPr>
          <a:xfrm>
            <a:off x="960120" y="2017698"/>
            <a:ext cx="2990088" cy="5349240"/>
          </a:xfrm>
          <a:prstGeom prst="roundRect">
            <a:avLst>
              <a:gd name="adj" fmla="val 4587"/>
            </a:avLst>
          </a:prstGeom>
          <a:solidFill>
            <a:srgbClr val="1E2761"/>
          </a:solidFill>
          <a:ln/>
        </p:spPr>
      </p:sp>
      <p:sp>
        <p:nvSpPr>
          <p:cNvPr id="15" name="Text 3">
            <a:extLst>
              <a:ext uri="{FF2B5EF4-FFF2-40B4-BE49-F238E27FC236}">
                <a16:creationId xmlns:a16="http://schemas.microsoft.com/office/drawing/2014/main" id="{C11667DF-38DA-4B39-0D14-5031F756678E}"/>
              </a:ext>
            </a:extLst>
          </p:cNvPr>
          <p:cNvSpPr/>
          <p:nvPr/>
        </p:nvSpPr>
        <p:spPr>
          <a:xfrm>
            <a:off x="1165860" y="2182290"/>
            <a:ext cx="1097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800" b="1" dirty="0">
                <a:solidFill>
                  <a:srgbClr val="E8B8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800" dirty="0"/>
          </a:p>
        </p:txBody>
      </p:sp>
      <p:pic>
        <p:nvPicPr>
          <p:cNvPr id="17" name="Image 0" descr="invoice_FFFFFF.png">
            <a:extLst>
              <a:ext uri="{FF2B5EF4-FFF2-40B4-BE49-F238E27FC236}">
                <a16:creationId xmlns:a16="http://schemas.microsoft.com/office/drawing/2014/main" id="{3DA73756-085B-1607-4495-B1F412AE74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5104" y="3046398"/>
            <a:ext cx="960120" cy="960120"/>
          </a:xfrm>
          <a:prstGeom prst="rect">
            <a:avLst/>
          </a:prstGeom>
        </p:spPr>
      </p:pic>
      <p:sp>
        <p:nvSpPr>
          <p:cNvPr id="23" name="Text 4">
            <a:extLst>
              <a:ext uri="{FF2B5EF4-FFF2-40B4-BE49-F238E27FC236}">
                <a16:creationId xmlns:a16="http://schemas.microsoft.com/office/drawing/2014/main" id="{7E67FF99-8785-28AA-C2EB-6A46B1B9A742}"/>
              </a:ext>
            </a:extLst>
          </p:cNvPr>
          <p:cNvSpPr/>
          <p:nvPr/>
        </p:nvSpPr>
        <p:spPr>
          <a:xfrm>
            <a:off x="1179576" y="4280838"/>
            <a:ext cx="2551176" cy="1165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>
              <a:lnSpc>
                <a:spcPct val="110000"/>
              </a:lnSpc>
            </a:pPr>
            <a:r>
              <a:rPr lang="en-US" sz="1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Emissão dos documentos fiscais</a:t>
            </a:r>
            <a:endParaRPr lang="en-US" sz="1950" dirty="0"/>
          </a:p>
        </p:txBody>
      </p:sp>
      <p:sp>
        <p:nvSpPr>
          <p:cNvPr id="25" name="Text 5">
            <a:extLst>
              <a:ext uri="{FF2B5EF4-FFF2-40B4-BE49-F238E27FC236}">
                <a16:creationId xmlns:a16="http://schemas.microsoft.com/office/drawing/2014/main" id="{CA10FAEA-2B13-CE9E-212A-F3CBAEE40F4E}"/>
              </a:ext>
            </a:extLst>
          </p:cNvPr>
          <p:cNvSpPr/>
          <p:nvPr/>
        </p:nvSpPr>
        <p:spPr>
          <a:xfrm>
            <a:off x="960120" y="5446698"/>
            <a:ext cx="2962656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just">
              <a:lnSpc>
                <a:spcPct val="115000"/>
              </a:lnSpc>
            </a:pPr>
            <a:r>
              <a:rPr lang="en-US" sz="18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NF-e, NFC-e, CT-e e outros eventos eletrônicos registram cada operação com IBS/CBS destacados.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28" name="Shape 6">
            <a:extLst>
              <a:ext uri="{FF2B5EF4-FFF2-40B4-BE49-F238E27FC236}">
                <a16:creationId xmlns:a16="http://schemas.microsoft.com/office/drawing/2014/main" id="{828A0845-CBFB-29D3-19F6-A13A910B9E2D}"/>
              </a:ext>
            </a:extLst>
          </p:cNvPr>
          <p:cNvSpPr/>
          <p:nvPr/>
        </p:nvSpPr>
        <p:spPr>
          <a:xfrm rot="5400000">
            <a:off x="3922776" y="4568874"/>
            <a:ext cx="246888" cy="246888"/>
          </a:xfrm>
          <a:prstGeom prst="triangle">
            <a:avLst/>
          </a:prstGeom>
          <a:solidFill>
            <a:srgbClr val="E8B84B"/>
          </a:solidFill>
          <a:ln/>
        </p:spPr>
      </p:sp>
      <p:sp>
        <p:nvSpPr>
          <p:cNvPr id="31" name="Shape 7">
            <a:extLst>
              <a:ext uri="{FF2B5EF4-FFF2-40B4-BE49-F238E27FC236}">
                <a16:creationId xmlns:a16="http://schemas.microsoft.com/office/drawing/2014/main" id="{4E01BE5F-F16F-39A4-9AB0-B24C6823714C}"/>
              </a:ext>
            </a:extLst>
          </p:cNvPr>
          <p:cNvSpPr/>
          <p:nvPr/>
        </p:nvSpPr>
        <p:spPr>
          <a:xfrm>
            <a:off x="4142232" y="2017698"/>
            <a:ext cx="2990088" cy="5349240"/>
          </a:xfrm>
          <a:prstGeom prst="roundRect">
            <a:avLst>
              <a:gd name="adj" fmla="val 4587"/>
            </a:avLst>
          </a:prstGeom>
          <a:solidFill>
            <a:srgbClr val="2C3B82"/>
          </a:solidFill>
          <a:ln/>
        </p:spPr>
      </p:sp>
      <p:sp>
        <p:nvSpPr>
          <p:cNvPr id="33" name="Text 8">
            <a:extLst>
              <a:ext uri="{FF2B5EF4-FFF2-40B4-BE49-F238E27FC236}">
                <a16:creationId xmlns:a16="http://schemas.microsoft.com/office/drawing/2014/main" id="{CB7FBE89-DCB9-F616-EBC3-E5BA146EC116}"/>
              </a:ext>
            </a:extLst>
          </p:cNvPr>
          <p:cNvSpPr/>
          <p:nvPr/>
        </p:nvSpPr>
        <p:spPr>
          <a:xfrm>
            <a:off x="4347972" y="2182290"/>
            <a:ext cx="1097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800" b="1" dirty="0">
                <a:solidFill>
                  <a:srgbClr val="E8B8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800" dirty="0"/>
          </a:p>
        </p:txBody>
      </p:sp>
      <p:pic>
        <p:nvPicPr>
          <p:cNvPr id="35" name="Image 1" descr="sync_FFFFFF.png">
            <a:extLst>
              <a:ext uri="{FF2B5EF4-FFF2-40B4-BE49-F238E27FC236}">
                <a16:creationId xmlns:a16="http://schemas.microsoft.com/office/drawing/2014/main" id="{DC9429E0-0BAC-9742-8A3E-26D2D28BA4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7216" y="3046398"/>
            <a:ext cx="960120" cy="960120"/>
          </a:xfrm>
          <a:prstGeom prst="rect">
            <a:avLst/>
          </a:prstGeom>
        </p:spPr>
      </p:pic>
      <p:sp>
        <p:nvSpPr>
          <p:cNvPr id="37" name="Text 9">
            <a:extLst>
              <a:ext uri="{FF2B5EF4-FFF2-40B4-BE49-F238E27FC236}">
                <a16:creationId xmlns:a16="http://schemas.microsoft.com/office/drawing/2014/main" id="{B46F9687-9FAF-9195-13AF-E80FA9AE648F}"/>
              </a:ext>
            </a:extLst>
          </p:cNvPr>
          <p:cNvSpPr/>
          <p:nvPr/>
        </p:nvSpPr>
        <p:spPr>
          <a:xfrm>
            <a:off x="4361688" y="4280838"/>
            <a:ext cx="2551176" cy="1165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>
              <a:lnSpc>
                <a:spcPct val="110000"/>
              </a:lnSpc>
            </a:pPr>
            <a:r>
              <a:rPr lang="en-US" sz="1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Consolidação pelo Fisco</a:t>
            </a:r>
            <a:endParaRPr lang="en-US" sz="1950" dirty="0"/>
          </a:p>
        </p:txBody>
      </p:sp>
      <p:sp>
        <p:nvSpPr>
          <p:cNvPr id="39" name="Text 10">
            <a:extLst>
              <a:ext uri="{FF2B5EF4-FFF2-40B4-BE49-F238E27FC236}">
                <a16:creationId xmlns:a16="http://schemas.microsoft.com/office/drawing/2014/main" id="{5336C8D6-18A9-94DE-F49A-6077B4579F5A}"/>
              </a:ext>
            </a:extLst>
          </p:cNvPr>
          <p:cNvSpPr/>
          <p:nvPr/>
        </p:nvSpPr>
        <p:spPr>
          <a:xfrm>
            <a:off x="4361688" y="5446698"/>
            <a:ext cx="2551176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just">
              <a:lnSpc>
                <a:spcPct val="115000"/>
              </a:lnSpc>
            </a:pPr>
            <a:r>
              <a:rPr lang="en-US" sz="18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sistema cruza os documentos com dados de pagamento e split payment e monta débitos e créditos do período.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41" name="Shape 11">
            <a:extLst>
              <a:ext uri="{FF2B5EF4-FFF2-40B4-BE49-F238E27FC236}">
                <a16:creationId xmlns:a16="http://schemas.microsoft.com/office/drawing/2014/main" id="{30464EBC-23B5-50EC-26D2-79DA35E77243}"/>
              </a:ext>
            </a:extLst>
          </p:cNvPr>
          <p:cNvSpPr/>
          <p:nvPr/>
        </p:nvSpPr>
        <p:spPr>
          <a:xfrm rot="5400000">
            <a:off x="7104888" y="4568874"/>
            <a:ext cx="246888" cy="246888"/>
          </a:xfrm>
          <a:prstGeom prst="triangle">
            <a:avLst/>
          </a:prstGeom>
          <a:solidFill>
            <a:srgbClr val="E8B84B"/>
          </a:solidFill>
          <a:ln/>
        </p:spPr>
      </p:sp>
      <p:sp>
        <p:nvSpPr>
          <p:cNvPr id="43" name="Shape 12">
            <a:extLst>
              <a:ext uri="{FF2B5EF4-FFF2-40B4-BE49-F238E27FC236}">
                <a16:creationId xmlns:a16="http://schemas.microsoft.com/office/drawing/2014/main" id="{71155BCE-0BF4-DA63-B4EA-F30D1D2436C8}"/>
              </a:ext>
            </a:extLst>
          </p:cNvPr>
          <p:cNvSpPr/>
          <p:nvPr/>
        </p:nvSpPr>
        <p:spPr>
          <a:xfrm>
            <a:off x="7324344" y="2017698"/>
            <a:ext cx="2990088" cy="5349240"/>
          </a:xfrm>
          <a:prstGeom prst="roundRect">
            <a:avLst>
              <a:gd name="adj" fmla="val 4587"/>
            </a:avLst>
          </a:prstGeom>
          <a:solidFill>
            <a:srgbClr val="1E2761"/>
          </a:solidFill>
          <a:ln/>
        </p:spPr>
      </p:sp>
      <p:sp>
        <p:nvSpPr>
          <p:cNvPr id="45" name="Text 13">
            <a:extLst>
              <a:ext uri="{FF2B5EF4-FFF2-40B4-BE49-F238E27FC236}">
                <a16:creationId xmlns:a16="http://schemas.microsoft.com/office/drawing/2014/main" id="{35B1BBF3-DCEE-7ABF-DF3C-29A5870D8410}"/>
              </a:ext>
            </a:extLst>
          </p:cNvPr>
          <p:cNvSpPr/>
          <p:nvPr/>
        </p:nvSpPr>
        <p:spPr>
          <a:xfrm>
            <a:off x="7530084" y="2182290"/>
            <a:ext cx="1097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800" b="1" dirty="0">
                <a:solidFill>
                  <a:srgbClr val="E8B8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800" dirty="0"/>
          </a:p>
        </p:txBody>
      </p:sp>
      <p:pic>
        <p:nvPicPr>
          <p:cNvPr id="47" name="Image 2" descr="cloud_FFFFFF.png">
            <a:extLst>
              <a:ext uri="{FF2B5EF4-FFF2-40B4-BE49-F238E27FC236}">
                <a16:creationId xmlns:a16="http://schemas.microsoft.com/office/drawing/2014/main" id="{EF307169-DB54-3D61-4814-789FBDD362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9328" y="3046398"/>
            <a:ext cx="960120" cy="960120"/>
          </a:xfrm>
          <a:prstGeom prst="rect">
            <a:avLst/>
          </a:prstGeom>
        </p:spPr>
      </p:pic>
      <p:sp>
        <p:nvSpPr>
          <p:cNvPr id="49" name="Text 14">
            <a:extLst>
              <a:ext uri="{FF2B5EF4-FFF2-40B4-BE49-F238E27FC236}">
                <a16:creationId xmlns:a16="http://schemas.microsoft.com/office/drawing/2014/main" id="{BC3E9B60-4CD4-F3AF-4490-105C9FBD6675}"/>
              </a:ext>
            </a:extLst>
          </p:cNvPr>
          <p:cNvSpPr/>
          <p:nvPr/>
        </p:nvSpPr>
        <p:spPr>
          <a:xfrm>
            <a:off x="7543800" y="4280838"/>
            <a:ext cx="2551176" cy="1165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>
              <a:lnSpc>
                <a:spcPct val="110000"/>
              </a:lnSpc>
            </a:pPr>
            <a:r>
              <a:rPr lang="en-US" sz="1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Proposta de apuração</a:t>
            </a:r>
            <a:endParaRPr lang="en-US" sz="1950" dirty="0"/>
          </a:p>
        </p:txBody>
      </p:sp>
      <p:sp>
        <p:nvSpPr>
          <p:cNvPr id="51" name="Text 15">
            <a:extLst>
              <a:ext uri="{FF2B5EF4-FFF2-40B4-BE49-F238E27FC236}">
                <a16:creationId xmlns:a16="http://schemas.microsoft.com/office/drawing/2014/main" id="{1CBB2856-2B48-B7A6-DB6B-A4123B7FFBF2}"/>
              </a:ext>
            </a:extLst>
          </p:cNvPr>
          <p:cNvSpPr/>
          <p:nvPr/>
        </p:nvSpPr>
        <p:spPr>
          <a:xfrm>
            <a:off x="7423485" y="5374509"/>
            <a:ext cx="2743200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just">
              <a:lnSpc>
                <a:spcPct val="115000"/>
              </a:lnSpc>
            </a:pPr>
            <a:r>
              <a:rPr lang="en-US" sz="18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Administração Tributária entrega um demonstrativo prévio do saldo devido ou do crédito a compensar.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53" name="Shape 16">
            <a:extLst>
              <a:ext uri="{FF2B5EF4-FFF2-40B4-BE49-F238E27FC236}">
                <a16:creationId xmlns:a16="http://schemas.microsoft.com/office/drawing/2014/main" id="{906DEA31-AACD-16C3-7DA2-F3403C65605A}"/>
              </a:ext>
            </a:extLst>
          </p:cNvPr>
          <p:cNvSpPr/>
          <p:nvPr/>
        </p:nvSpPr>
        <p:spPr>
          <a:xfrm rot="5400000">
            <a:off x="10287000" y="4568874"/>
            <a:ext cx="246888" cy="246888"/>
          </a:xfrm>
          <a:prstGeom prst="triangle">
            <a:avLst/>
          </a:prstGeom>
          <a:solidFill>
            <a:srgbClr val="E8B84B"/>
          </a:solidFill>
          <a:ln/>
        </p:spPr>
      </p:sp>
      <p:sp>
        <p:nvSpPr>
          <p:cNvPr id="55" name="Shape 17">
            <a:extLst>
              <a:ext uri="{FF2B5EF4-FFF2-40B4-BE49-F238E27FC236}">
                <a16:creationId xmlns:a16="http://schemas.microsoft.com/office/drawing/2014/main" id="{2F5E2DA0-1182-2C5F-9881-0C36F6B97408}"/>
              </a:ext>
            </a:extLst>
          </p:cNvPr>
          <p:cNvSpPr/>
          <p:nvPr/>
        </p:nvSpPr>
        <p:spPr>
          <a:xfrm>
            <a:off x="10506456" y="2017698"/>
            <a:ext cx="2990088" cy="5349240"/>
          </a:xfrm>
          <a:prstGeom prst="roundRect">
            <a:avLst>
              <a:gd name="adj" fmla="val 4587"/>
            </a:avLst>
          </a:prstGeom>
          <a:solidFill>
            <a:srgbClr val="2C3B82"/>
          </a:solidFill>
          <a:ln/>
        </p:spPr>
      </p:sp>
      <p:sp>
        <p:nvSpPr>
          <p:cNvPr id="57" name="Text 18">
            <a:extLst>
              <a:ext uri="{FF2B5EF4-FFF2-40B4-BE49-F238E27FC236}">
                <a16:creationId xmlns:a16="http://schemas.microsoft.com/office/drawing/2014/main" id="{7DF37A88-5C9C-2B3A-9917-F9E081CC1E45}"/>
              </a:ext>
            </a:extLst>
          </p:cNvPr>
          <p:cNvSpPr/>
          <p:nvPr/>
        </p:nvSpPr>
        <p:spPr>
          <a:xfrm>
            <a:off x="10712196" y="2182290"/>
            <a:ext cx="1097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800" b="1" dirty="0">
                <a:solidFill>
                  <a:srgbClr val="E8B8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800" dirty="0"/>
          </a:p>
        </p:txBody>
      </p:sp>
      <p:pic>
        <p:nvPicPr>
          <p:cNvPr id="59" name="Image 3" descr="check_FFFFFF.png">
            <a:extLst>
              <a:ext uri="{FF2B5EF4-FFF2-40B4-BE49-F238E27FC236}">
                <a16:creationId xmlns:a16="http://schemas.microsoft.com/office/drawing/2014/main" id="{8E4606D6-C780-E666-1D48-2652F77248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21440" y="3046398"/>
            <a:ext cx="960120" cy="960120"/>
          </a:xfrm>
          <a:prstGeom prst="rect">
            <a:avLst/>
          </a:prstGeom>
        </p:spPr>
      </p:pic>
      <p:sp>
        <p:nvSpPr>
          <p:cNvPr id="61" name="Text 19">
            <a:extLst>
              <a:ext uri="{FF2B5EF4-FFF2-40B4-BE49-F238E27FC236}">
                <a16:creationId xmlns:a16="http://schemas.microsoft.com/office/drawing/2014/main" id="{CABB7BC1-F8DC-06CF-7D6A-A0C42877D653}"/>
              </a:ext>
            </a:extLst>
          </p:cNvPr>
          <p:cNvSpPr/>
          <p:nvPr/>
        </p:nvSpPr>
        <p:spPr>
          <a:xfrm>
            <a:off x="10725912" y="4280838"/>
            <a:ext cx="2551176" cy="1165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>
              <a:lnSpc>
                <a:spcPct val="110000"/>
              </a:lnSpc>
            </a:pPr>
            <a:r>
              <a:rPr lang="en-US" sz="1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Validação do contribuinte</a:t>
            </a:r>
            <a:endParaRPr lang="en-US" sz="1950" dirty="0"/>
          </a:p>
        </p:txBody>
      </p:sp>
      <p:sp>
        <p:nvSpPr>
          <p:cNvPr id="63" name="Text 20">
            <a:extLst>
              <a:ext uri="{FF2B5EF4-FFF2-40B4-BE49-F238E27FC236}">
                <a16:creationId xmlns:a16="http://schemas.microsoft.com/office/drawing/2014/main" id="{52030C76-144A-9D4E-06DB-262F78E74D3E}"/>
              </a:ext>
            </a:extLst>
          </p:cNvPr>
          <p:cNvSpPr/>
          <p:nvPr/>
        </p:nvSpPr>
        <p:spPr>
          <a:xfrm>
            <a:off x="10725912" y="5446698"/>
            <a:ext cx="2551176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just">
              <a:lnSpc>
                <a:spcPct val="115000"/>
              </a:lnSpc>
            </a:pPr>
            <a:r>
              <a:rPr lang="en-US" sz="18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empresa confere, ajusta o que não corresponde à realidade e confirma — ou contesta — os valores.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65" name="Shape 21">
            <a:extLst>
              <a:ext uri="{FF2B5EF4-FFF2-40B4-BE49-F238E27FC236}">
                <a16:creationId xmlns:a16="http://schemas.microsoft.com/office/drawing/2014/main" id="{9AE9EAB4-AFA1-9052-F017-A1F192C5C57B}"/>
              </a:ext>
            </a:extLst>
          </p:cNvPr>
          <p:cNvSpPr/>
          <p:nvPr/>
        </p:nvSpPr>
        <p:spPr>
          <a:xfrm rot="5400000">
            <a:off x="13469112" y="4568874"/>
            <a:ext cx="246888" cy="246888"/>
          </a:xfrm>
          <a:prstGeom prst="triangle">
            <a:avLst/>
          </a:prstGeom>
          <a:solidFill>
            <a:srgbClr val="E8B84B"/>
          </a:solidFill>
          <a:ln/>
        </p:spPr>
      </p:sp>
      <p:sp>
        <p:nvSpPr>
          <p:cNvPr id="67" name="Shape 22">
            <a:extLst>
              <a:ext uri="{FF2B5EF4-FFF2-40B4-BE49-F238E27FC236}">
                <a16:creationId xmlns:a16="http://schemas.microsoft.com/office/drawing/2014/main" id="{E5ECAF8C-5DB8-390C-DA48-4A9AEA549930}"/>
              </a:ext>
            </a:extLst>
          </p:cNvPr>
          <p:cNvSpPr/>
          <p:nvPr/>
        </p:nvSpPr>
        <p:spPr>
          <a:xfrm>
            <a:off x="13688568" y="2017698"/>
            <a:ext cx="2990088" cy="5349240"/>
          </a:xfrm>
          <a:prstGeom prst="roundRect">
            <a:avLst>
              <a:gd name="adj" fmla="val 4587"/>
            </a:avLst>
          </a:prstGeom>
          <a:solidFill>
            <a:srgbClr val="1E2761"/>
          </a:solidFill>
          <a:ln/>
        </p:spPr>
      </p:sp>
      <p:sp>
        <p:nvSpPr>
          <p:cNvPr id="69" name="Text 23">
            <a:extLst>
              <a:ext uri="{FF2B5EF4-FFF2-40B4-BE49-F238E27FC236}">
                <a16:creationId xmlns:a16="http://schemas.microsoft.com/office/drawing/2014/main" id="{5C7C7B8A-4E2B-1D2B-A620-F430704202A0}"/>
              </a:ext>
            </a:extLst>
          </p:cNvPr>
          <p:cNvSpPr/>
          <p:nvPr/>
        </p:nvSpPr>
        <p:spPr>
          <a:xfrm>
            <a:off x="13894308" y="2182290"/>
            <a:ext cx="1097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800" b="1" dirty="0">
                <a:solidFill>
                  <a:srgbClr val="E8B8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800" dirty="0"/>
          </a:p>
        </p:txBody>
      </p:sp>
      <p:pic>
        <p:nvPicPr>
          <p:cNvPr id="71" name="Image 4" descr="gavel_FFFFFF.png">
            <a:extLst>
              <a:ext uri="{FF2B5EF4-FFF2-40B4-BE49-F238E27FC236}">
                <a16:creationId xmlns:a16="http://schemas.microsoft.com/office/drawing/2014/main" id="{F1FD8EA6-24DD-0B24-5485-6C09BC3AD5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703552" y="3046398"/>
            <a:ext cx="960120" cy="960120"/>
          </a:xfrm>
          <a:prstGeom prst="rect">
            <a:avLst/>
          </a:prstGeom>
        </p:spPr>
      </p:pic>
      <p:sp>
        <p:nvSpPr>
          <p:cNvPr id="73" name="Text 24">
            <a:extLst>
              <a:ext uri="{FF2B5EF4-FFF2-40B4-BE49-F238E27FC236}">
                <a16:creationId xmlns:a16="http://schemas.microsoft.com/office/drawing/2014/main" id="{0A37E308-884A-8A49-6636-B526D08B0F28}"/>
              </a:ext>
            </a:extLst>
          </p:cNvPr>
          <p:cNvSpPr/>
          <p:nvPr/>
        </p:nvSpPr>
        <p:spPr>
          <a:xfrm>
            <a:off x="13908024" y="4280838"/>
            <a:ext cx="2551176" cy="1165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>
              <a:lnSpc>
                <a:spcPct val="110000"/>
              </a:lnSpc>
            </a:pPr>
            <a:r>
              <a:rPr lang="en-US" sz="1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Constituição do crédito</a:t>
            </a:r>
            <a:endParaRPr lang="en-US" sz="1950" dirty="0"/>
          </a:p>
        </p:txBody>
      </p:sp>
      <p:sp>
        <p:nvSpPr>
          <p:cNvPr id="75" name="Text 25">
            <a:extLst>
              <a:ext uri="{FF2B5EF4-FFF2-40B4-BE49-F238E27FC236}">
                <a16:creationId xmlns:a16="http://schemas.microsoft.com/office/drawing/2014/main" id="{7497A11C-446B-7D67-8AA9-AC778FEDBE9D}"/>
              </a:ext>
            </a:extLst>
          </p:cNvPr>
          <p:cNvSpPr/>
          <p:nvPr/>
        </p:nvSpPr>
        <p:spPr>
          <a:xfrm>
            <a:off x="13787709" y="5350446"/>
            <a:ext cx="2770632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just">
              <a:lnSpc>
                <a:spcPct val="115000"/>
              </a:lnSpc>
            </a:pPr>
            <a:r>
              <a:rPr lang="en-US" sz="18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Confirmado (ou vencido o prazo sem manifestação), o saldo é formalizado e passa a produzir efeitos jurídicos.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77" name="Text 1">
            <a:extLst>
              <a:ext uri="{FF2B5EF4-FFF2-40B4-BE49-F238E27FC236}">
                <a16:creationId xmlns:a16="http://schemas.microsoft.com/office/drawing/2014/main" id="{EBE5F5DA-7D61-D5B3-4659-B3D49954C8DC}"/>
              </a:ext>
            </a:extLst>
          </p:cNvPr>
          <p:cNvSpPr/>
          <p:nvPr/>
        </p:nvSpPr>
        <p:spPr>
          <a:xfrm>
            <a:off x="4454786" y="1058522"/>
            <a:ext cx="9378428" cy="65116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i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documento fiscal eletrônico até a constituição do crédito tributário</a:t>
            </a:r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0081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A193DC9B-89A3-1CBE-E1F3-6D3066A15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id="{FBFFEB7E-3232-5C31-5FE2-120392712828}"/>
              </a:ext>
            </a:extLst>
          </p:cNvPr>
          <p:cNvSpPr txBox="1"/>
          <p:nvPr/>
        </p:nvSpPr>
        <p:spPr>
          <a:xfrm>
            <a:off x="850392" y="894669"/>
            <a:ext cx="16459200" cy="6809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825" b="1">
                <a:solidFill>
                  <a:srgbClr val="002060"/>
                </a:solidFill>
                <a:latin typeface="Aptos"/>
              </a:rPr>
              <a:t>A Apuração Assistida muda o centro do trabalho tributário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FFE0DB-B240-5ABC-2CBA-56D36E2F8D29}"/>
              </a:ext>
            </a:extLst>
          </p:cNvPr>
          <p:cNvSpPr txBox="1"/>
          <p:nvPr/>
        </p:nvSpPr>
        <p:spPr>
          <a:xfrm>
            <a:off x="850392" y="1662525"/>
            <a:ext cx="16322040" cy="83099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>
                <a:solidFill>
                  <a:srgbClr val="002060"/>
                </a:solidFill>
                <a:latin typeface="Aptos"/>
              </a:rPr>
              <a:t>O diferencial deixa de ser apenas calcular corretamente. Passa a ser garantir que os dados certos cheguem ao sistema certo, no momento certo.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CEFF79A-40F6-67DD-7D4F-255D4A00D3FC}"/>
              </a:ext>
            </a:extLst>
          </p:cNvPr>
          <p:cNvSpPr/>
          <p:nvPr/>
        </p:nvSpPr>
        <p:spPr>
          <a:xfrm>
            <a:off x="850392" y="2592324"/>
            <a:ext cx="1440180" cy="61722"/>
          </a:xfrm>
          <a:prstGeom prst="rect">
            <a:avLst/>
          </a:prstGeom>
          <a:solidFill>
            <a:srgbClr val="CD9D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9FF3137E-9B62-2A56-4340-6179C078E153}"/>
              </a:ext>
            </a:extLst>
          </p:cNvPr>
          <p:cNvSpPr txBox="1"/>
          <p:nvPr/>
        </p:nvSpPr>
        <p:spPr>
          <a:xfrm>
            <a:off x="1078992" y="4347133"/>
            <a:ext cx="4389120" cy="83099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800" b="1">
                <a:solidFill>
                  <a:srgbClr val="3367A6"/>
                </a:solidFill>
                <a:latin typeface="Aptos"/>
              </a:rPr>
              <a:t>1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9B8F631F-0E38-3F98-8DEC-99401700BA1E}"/>
              </a:ext>
            </a:extLst>
          </p:cNvPr>
          <p:cNvSpPr txBox="1"/>
          <p:nvPr/>
        </p:nvSpPr>
        <p:spPr>
          <a:xfrm>
            <a:off x="1658072" y="4462549"/>
            <a:ext cx="4389120" cy="83099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>
                <a:solidFill>
                  <a:srgbClr val="002060"/>
                </a:solidFill>
                <a:latin typeface="Aptos"/>
              </a:rPr>
              <a:t>Documento fiscal é o ponto de partida da apuração.</a:t>
            </a:r>
          </a:p>
        </p:txBody>
      </p:sp>
      <p:sp>
        <p:nvSpPr>
          <p:cNvPr id="18" name="TextBox 10">
            <a:extLst>
              <a:ext uri="{FF2B5EF4-FFF2-40B4-BE49-F238E27FC236}">
                <a16:creationId xmlns:a16="http://schemas.microsoft.com/office/drawing/2014/main" id="{F654F9C4-0E63-3560-C910-AF1EBFAD532F}"/>
              </a:ext>
            </a:extLst>
          </p:cNvPr>
          <p:cNvSpPr txBox="1"/>
          <p:nvPr/>
        </p:nvSpPr>
        <p:spPr>
          <a:xfrm>
            <a:off x="6496812" y="4347133"/>
            <a:ext cx="4389120" cy="83099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800" b="1">
                <a:solidFill>
                  <a:srgbClr val="CD9D39"/>
                </a:solidFill>
                <a:latin typeface="Aptos"/>
              </a:rPr>
              <a:t>2</a:t>
            </a:r>
          </a:p>
        </p:txBody>
      </p:sp>
      <p:sp>
        <p:nvSpPr>
          <p:cNvPr id="21" name="TextBox 11">
            <a:extLst>
              <a:ext uri="{FF2B5EF4-FFF2-40B4-BE49-F238E27FC236}">
                <a16:creationId xmlns:a16="http://schemas.microsoft.com/office/drawing/2014/main" id="{7900F2CB-93FE-09FC-5D48-D613328C5F8A}"/>
              </a:ext>
            </a:extLst>
          </p:cNvPr>
          <p:cNvSpPr txBox="1"/>
          <p:nvPr/>
        </p:nvSpPr>
        <p:spPr>
          <a:xfrm>
            <a:off x="7075891" y="4256539"/>
            <a:ext cx="4389120" cy="120032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>
                <a:solidFill>
                  <a:srgbClr val="002060"/>
                </a:solidFill>
                <a:latin typeface="Aptos"/>
              </a:rPr>
              <a:t>Pagamento e extinção do débito influenciam a apropriação do crédito.</a:t>
            </a:r>
          </a:p>
        </p:txBody>
      </p:sp>
      <p:sp>
        <p:nvSpPr>
          <p:cNvPr id="24" name="TextBox 12">
            <a:extLst>
              <a:ext uri="{FF2B5EF4-FFF2-40B4-BE49-F238E27FC236}">
                <a16:creationId xmlns:a16="http://schemas.microsoft.com/office/drawing/2014/main" id="{85E39734-A4E3-4F9E-EB37-6FA6DC92CCEB}"/>
              </a:ext>
            </a:extLst>
          </p:cNvPr>
          <p:cNvSpPr txBox="1"/>
          <p:nvPr/>
        </p:nvSpPr>
        <p:spPr>
          <a:xfrm>
            <a:off x="11914631" y="4347133"/>
            <a:ext cx="4663440" cy="83099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800" b="1">
                <a:solidFill>
                  <a:srgbClr val="37875B"/>
                </a:solidFill>
                <a:latin typeface="Aptos"/>
              </a:rPr>
              <a:t>3</a:t>
            </a:r>
          </a:p>
        </p:txBody>
      </p:sp>
      <p:sp>
        <p:nvSpPr>
          <p:cNvPr id="27" name="TextBox 13">
            <a:extLst>
              <a:ext uri="{FF2B5EF4-FFF2-40B4-BE49-F238E27FC236}">
                <a16:creationId xmlns:a16="http://schemas.microsoft.com/office/drawing/2014/main" id="{5C51F40D-F3F5-CADA-36EC-D8E7CC8A50F4}"/>
              </a:ext>
            </a:extLst>
          </p:cNvPr>
          <p:cNvSpPr txBox="1"/>
          <p:nvPr/>
        </p:nvSpPr>
        <p:spPr>
          <a:xfrm>
            <a:off x="12508992" y="4404840"/>
            <a:ext cx="4663440" cy="83099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>
                <a:solidFill>
                  <a:srgbClr val="002060"/>
                </a:solidFill>
                <a:latin typeface="Aptos"/>
              </a:rPr>
              <a:t>Conciliação contínua será parte da governança tributária.</a:t>
            </a:r>
          </a:p>
        </p:txBody>
      </p:sp>
      <p:sp>
        <p:nvSpPr>
          <p:cNvPr id="30" name="Rounded Rectangle 14">
            <a:extLst>
              <a:ext uri="{FF2B5EF4-FFF2-40B4-BE49-F238E27FC236}">
                <a16:creationId xmlns:a16="http://schemas.microsoft.com/office/drawing/2014/main" id="{60ABC9CD-06F8-9F12-DD62-3EAE74C98E1E}"/>
              </a:ext>
            </a:extLst>
          </p:cNvPr>
          <p:cNvSpPr/>
          <p:nvPr/>
        </p:nvSpPr>
        <p:spPr>
          <a:xfrm>
            <a:off x="1165860" y="7338060"/>
            <a:ext cx="15841980" cy="1234440"/>
          </a:xfrm>
          <a:prstGeom prst="roundRect">
            <a:avLst/>
          </a:prstGeom>
          <a:solidFill>
            <a:srgbClr val="0C2B4F"/>
          </a:solidFill>
          <a:ln>
            <a:solidFill>
              <a:srgbClr val="2B46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33" name="TextBox 15">
            <a:extLst>
              <a:ext uri="{FF2B5EF4-FFF2-40B4-BE49-F238E27FC236}">
                <a16:creationId xmlns:a16="http://schemas.microsoft.com/office/drawing/2014/main" id="{3CE9E8AB-81E7-FC31-B836-D14B920F5F27}"/>
              </a:ext>
            </a:extLst>
          </p:cNvPr>
          <p:cNvSpPr txBox="1"/>
          <p:nvPr/>
        </p:nvSpPr>
        <p:spPr>
          <a:xfrm>
            <a:off x="1645920" y="7505781"/>
            <a:ext cx="14813280" cy="8771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550" b="1">
                <a:solidFill>
                  <a:srgbClr val="CD9D39"/>
                </a:solidFill>
                <a:latin typeface="Aptos"/>
              </a:rPr>
              <a:t>A empresa preparada não será aquela que “faz o cálculo” no fechamento</a:t>
            </a:r>
            <a:r>
              <a:rPr lang="pt-BR" sz="2550" b="1">
                <a:solidFill>
                  <a:srgbClr val="CD9D39"/>
                </a:solidFill>
                <a:latin typeface="Aptos"/>
              </a:rPr>
              <a:t>, mas</a:t>
            </a:r>
            <a:r>
              <a:rPr sz="2550" b="1">
                <a:solidFill>
                  <a:srgbClr val="CD9D39"/>
                </a:solidFill>
                <a:latin typeface="Aptos"/>
              </a:rPr>
              <a:t> aquela que controla a operação antes de o cálculo acontecer.</a:t>
            </a:r>
          </a:p>
        </p:txBody>
      </p:sp>
    </p:spTree>
    <p:extLst>
      <p:ext uri="{BB962C8B-B14F-4D97-AF65-F5344CB8AC3E}">
        <p14:creationId xmlns:p14="http://schemas.microsoft.com/office/powerpoint/2010/main" val="25249828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649CD8EE-A563-423F-455F-F2B29163B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3">
            <a:extLst>
              <a:ext uri="{FF2B5EF4-FFF2-40B4-BE49-F238E27FC236}">
                <a16:creationId xmlns:a16="http://schemas.microsoft.com/office/drawing/2014/main" id="{0EF17AF0-CA83-78E7-5B76-107C5E0C4412}"/>
              </a:ext>
            </a:extLst>
          </p:cNvPr>
          <p:cNvSpPr/>
          <p:nvPr/>
        </p:nvSpPr>
        <p:spPr>
          <a:xfrm>
            <a:off x="2290930" y="2888119"/>
            <a:ext cx="13706139" cy="42473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3800" b="1" spc="3">
                <a:solidFill>
                  <a:srgbClr val="002060"/>
                </a:solidFill>
                <a:latin typeface="Montserrat" pitchFamily="34" charset="0"/>
              </a:rPr>
              <a:t>CASOS PRÁTICOS</a:t>
            </a:r>
            <a:endParaRPr lang="en-US" sz="13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710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6110BF87-6427-C268-B40B-1EE4F7D8F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Agrupar 7">
            <a:extLst>
              <a:ext uri="{FF2B5EF4-FFF2-40B4-BE49-F238E27FC236}">
                <a16:creationId xmlns:a16="http://schemas.microsoft.com/office/drawing/2014/main" id="{557CFA8A-8951-5134-0101-3DFF1F9C1259}"/>
              </a:ext>
            </a:extLst>
          </p:cNvPr>
          <p:cNvGrpSpPr/>
          <p:nvPr/>
        </p:nvGrpSpPr>
        <p:grpSpPr>
          <a:xfrm>
            <a:off x="0" y="0"/>
            <a:ext cx="18288000" cy="10292469"/>
            <a:chOff x="0" y="0"/>
            <a:chExt cx="18288000" cy="10292469"/>
          </a:xfrm>
        </p:grpSpPr>
        <p:grpSp>
          <p:nvGrpSpPr>
            <p:cNvPr id="6" name="Agrupar 5">
              <a:extLst>
                <a:ext uri="{FF2B5EF4-FFF2-40B4-BE49-F238E27FC236}">
                  <a16:creationId xmlns:a16="http://schemas.microsoft.com/office/drawing/2014/main" id="{B72B94DA-DB6E-B02D-FAB9-D4F25DA1664A}"/>
                </a:ext>
              </a:extLst>
            </p:cNvPr>
            <p:cNvGrpSpPr/>
            <p:nvPr/>
          </p:nvGrpSpPr>
          <p:grpSpPr>
            <a:xfrm>
              <a:off x="0" y="0"/>
              <a:ext cx="18288000" cy="10292469"/>
              <a:chOff x="0" y="0"/>
              <a:chExt cx="18288000" cy="10292469"/>
            </a:xfrm>
          </p:grpSpPr>
          <p:pic>
            <p:nvPicPr>
              <p:cNvPr id="4" name="Imagem 3">
                <a:extLst>
                  <a:ext uri="{FF2B5EF4-FFF2-40B4-BE49-F238E27FC236}">
                    <a16:creationId xmlns:a16="http://schemas.microsoft.com/office/drawing/2014/main" id="{BF8E1A7D-333C-92C7-3408-F1F2089D34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18288000" cy="10292469"/>
              </a:xfrm>
              <a:prstGeom prst="rect">
                <a:avLst/>
              </a:prstGeom>
            </p:spPr>
          </p:pic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102D4EF6-D31B-719E-2626-532D09A0DCC3}"/>
                  </a:ext>
                </a:extLst>
              </p:cNvPr>
              <p:cNvSpPr/>
              <p:nvPr/>
            </p:nvSpPr>
            <p:spPr>
              <a:xfrm>
                <a:off x="6256421" y="1106904"/>
                <a:ext cx="6039853" cy="385011"/>
              </a:xfrm>
              <a:prstGeom prst="rect">
                <a:avLst/>
              </a:prstGeom>
              <a:solidFill>
                <a:srgbClr val="01163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5D549027-2E07-9CE4-4FCE-A52771D9C077}"/>
                </a:ext>
              </a:extLst>
            </p:cNvPr>
            <p:cNvSpPr/>
            <p:nvPr/>
          </p:nvSpPr>
          <p:spPr>
            <a:xfrm>
              <a:off x="7002379" y="9745579"/>
              <a:ext cx="4138863" cy="336884"/>
            </a:xfrm>
            <a:prstGeom prst="rect">
              <a:avLst/>
            </a:prstGeom>
            <a:solidFill>
              <a:srgbClr val="01163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4914330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B08C434E-AA0D-0562-0736-BE5F44065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D13F2F4-0D61-BE14-08B6-6354DF5547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92469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4F4C3BD8-8369-DE2B-A60B-1F7D50117FBB}"/>
              </a:ext>
            </a:extLst>
          </p:cNvPr>
          <p:cNvSpPr/>
          <p:nvPr/>
        </p:nvSpPr>
        <p:spPr>
          <a:xfrm>
            <a:off x="6160168" y="1034716"/>
            <a:ext cx="5991727" cy="553453"/>
          </a:xfrm>
          <a:prstGeom prst="rect">
            <a:avLst/>
          </a:prstGeom>
          <a:solidFill>
            <a:srgbClr val="0116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4E18FA4-AC4D-6E32-9674-0590FCF2DDED}"/>
              </a:ext>
            </a:extLst>
          </p:cNvPr>
          <p:cNvSpPr/>
          <p:nvPr/>
        </p:nvSpPr>
        <p:spPr>
          <a:xfrm>
            <a:off x="5879431" y="9733547"/>
            <a:ext cx="5991727" cy="553453"/>
          </a:xfrm>
          <a:prstGeom prst="rect">
            <a:avLst/>
          </a:prstGeom>
          <a:solidFill>
            <a:srgbClr val="0116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31292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1AD33758-A06E-419E-18FC-9695A59252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grupar 9">
            <a:extLst>
              <a:ext uri="{FF2B5EF4-FFF2-40B4-BE49-F238E27FC236}">
                <a16:creationId xmlns:a16="http://schemas.microsoft.com/office/drawing/2014/main" id="{BF6AC59E-DCAF-5374-81F2-DC5B9F55708E}"/>
              </a:ext>
            </a:extLst>
          </p:cNvPr>
          <p:cNvGrpSpPr/>
          <p:nvPr/>
        </p:nvGrpSpPr>
        <p:grpSpPr>
          <a:xfrm>
            <a:off x="0" y="0"/>
            <a:ext cx="18288000" cy="10311063"/>
            <a:chOff x="0" y="0"/>
            <a:chExt cx="18288000" cy="10311063"/>
          </a:xfrm>
        </p:grpSpPr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51AD413A-3BCE-6C81-6B1F-9F6E02C4F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8288000" cy="10292469"/>
            </a:xfrm>
            <a:prstGeom prst="rect">
              <a:avLst/>
            </a:prstGeom>
          </p:spPr>
        </p:pic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510DDC28-4F51-9F4D-4CF9-3BB2E78B61BE}"/>
                </a:ext>
              </a:extLst>
            </p:cNvPr>
            <p:cNvSpPr/>
            <p:nvPr/>
          </p:nvSpPr>
          <p:spPr>
            <a:xfrm>
              <a:off x="6160168" y="1155032"/>
              <a:ext cx="5991727" cy="385011"/>
            </a:xfrm>
            <a:prstGeom prst="rect">
              <a:avLst/>
            </a:prstGeom>
            <a:solidFill>
              <a:srgbClr val="01163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C020159D-9DAF-8F0F-65A7-065DD7BA4643}"/>
                </a:ext>
              </a:extLst>
            </p:cNvPr>
            <p:cNvSpPr/>
            <p:nvPr/>
          </p:nvSpPr>
          <p:spPr>
            <a:xfrm>
              <a:off x="6456947" y="9757610"/>
              <a:ext cx="5991727" cy="553453"/>
            </a:xfrm>
            <a:prstGeom prst="rect">
              <a:avLst/>
            </a:prstGeom>
            <a:solidFill>
              <a:srgbClr val="01163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14662450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89E33131-57D3-8F98-6CE0-96841C5610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1">
            <a:extLst>
              <a:ext uri="{FF2B5EF4-FFF2-40B4-BE49-F238E27FC236}">
                <a16:creationId xmlns:a16="http://schemas.microsoft.com/office/drawing/2014/main" id="{4F9096E0-1220-355E-8E0D-198B2E1FF72E}"/>
              </a:ext>
            </a:extLst>
          </p:cNvPr>
          <p:cNvSpPr/>
          <p:nvPr/>
        </p:nvSpPr>
        <p:spPr>
          <a:xfrm>
            <a:off x="9798220" y="1635919"/>
            <a:ext cx="7360908" cy="4354116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</p:spPr>
      </p:sp>
      <p:sp>
        <p:nvSpPr>
          <p:cNvPr id="42" name="Shape 1">
            <a:extLst>
              <a:ext uri="{FF2B5EF4-FFF2-40B4-BE49-F238E27FC236}">
                <a16:creationId xmlns:a16="http://schemas.microsoft.com/office/drawing/2014/main" id="{033DE19D-AB1F-A111-EA1B-70E0C3A93A57}"/>
              </a:ext>
            </a:extLst>
          </p:cNvPr>
          <p:cNvSpPr/>
          <p:nvPr/>
        </p:nvSpPr>
        <p:spPr>
          <a:xfrm>
            <a:off x="1143000" y="1578769"/>
            <a:ext cx="7360908" cy="4354116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</p:spPr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E31B1F90-0F8C-1DEA-71F5-4F910FB68577}"/>
              </a:ext>
            </a:extLst>
          </p:cNvPr>
          <p:cNvSpPr/>
          <p:nvPr/>
        </p:nvSpPr>
        <p:spPr>
          <a:xfrm>
            <a:off x="1143000" y="1578769"/>
            <a:ext cx="7360908" cy="114300"/>
          </a:xfrm>
          <a:prstGeom prst="rect">
            <a:avLst/>
          </a:prstGeom>
          <a:solidFill>
            <a:srgbClr val="002060"/>
          </a:solidFill>
          <a:ln/>
        </p:spPr>
      </p:sp>
      <p:pic>
        <p:nvPicPr>
          <p:cNvPr id="8" name="Image 1" descr="preencoded.png">
            <a:extLst>
              <a:ext uri="{FF2B5EF4-FFF2-40B4-BE49-F238E27FC236}">
                <a16:creationId xmlns:a16="http://schemas.microsoft.com/office/drawing/2014/main" id="{DB4ED83B-3E00-857E-EB6C-95F6B792C5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1626" y="2048471"/>
            <a:ext cx="371476" cy="371476"/>
          </a:xfrm>
          <a:prstGeom prst="rect">
            <a:avLst/>
          </a:prstGeom>
        </p:spPr>
      </p:pic>
      <p:sp>
        <p:nvSpPr>
          <p:cNvPr id="11" name="Text 3">
            <a:extLst>
              <a:ext uri="{FF2B5EF4-FFF2-40B4-BE49-F238E27FC236}">
                <a16:creationId xmlns:a16="http://schemas.microsoft.com/office/drawing/2014/main" id="{8F363C2E-053A-DDD8-453C-402894998B73}"/>
              </a:ext>
            </a:extLst>
          </p:cNvPr>
          <p:cNvSpPr/>
          <p:nvPr/>
        </p:nvSpPr>
        <p:spPr>
          <a:xfrm>
            <a:off x="2157412" y="2007396"/>
            <a:ext cx="2636044" cy="4001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n-US" sz="2600" b="1" dirty="0">
                <a:solidFill>
                  <a:srgbClr val="0F172A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Cenário Atual</a:t>
            </a:r>
            <a:endParaRPr lang="en-US" sz="2600" dirty="0"/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45C1D414-1BF0-A89E-8A63-CB63C5E648B7}"/>
              </a:ext>
            </a:extLst>
          </p:cNvPr>
          <p:cNvSpPr/>
          <p:nvPr/>
        </p:nvSpPr>
        <p:spPr>
          <a:xfrm>
            <a:off x="1571626" y="2746774"/>
            <a:ext cx="6516207" cy="4470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ct val="112000"/>
              </a:lnSpc>
            </a:pPr>
            <a:r>
              <a:rPr lang="en-US" sz="2800" b="1" dirty="0">
                <a:solidFill>
                  <a:srgbClr val="00206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Tributação:</a:t>
            </a:r>
            <a:r>
              <a:rPr lang="en-US" sz="2800" dirty="0">
                <a:solidFill>
                  <a:srgbClr val="00206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Mista (ISS + PIS/COFINS).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19" name="Text 6">
            <a:extLst>
              <a:ext uri="{FF2B5EF4-FFF2-40B4-BE49-F238E27FC236}">
                <a16:creationId xmlns:a16="http://schemas.microsoft.com/office/drawing/2014/main" id="{A7803C4D-6840-0750-8B63-75970567AD41}"/>
              </a:ext>
            </a:extLst>
          </p:cNvPr>
          <p:cNvSpPr/>
          <p:nvPr/>
        </p:nvSpPr>
        <p:spPr>
          <a:xfrm>
            <a:off x="1571627" y="3701780"/>
            <a:ext cx="6503658" cy="92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2000"/>
              </a:lnSpc>
            </a:pPr>
            <a:r>
              <a:rPr lang="en-US" sz="2800" b="1" dirty="0">
                <a:solidFill>
                  <a:srgbClr val="00206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Percepção:</a:t>
            </a:r>
            <a:r>
              <a:rPr lang="en-US" sz="2800" dirty="0">
                <a:solidFill>
                  <a:srgbClr val="00206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 software é visto como um custo administrativo.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21" name="Shape 8">
            <a:extLst>
              <a:ext uri="{FF2B5EF4-FFF2-40B4-BE49-F238E27FC236}">
                <a16:creationId xmlns:a16="http://schemas.microsoft.com/office/drawing/2014/main" id="{17FF18C2-D973-3706-7E46-F1E5B779FDFB}"/>
              </a:ext>
            </a:extLst>
          </p:cNvPr>
          <p:cNvSpPr/>
          <p:nvPr/>
        </p:nvSpPr>
        <p:spPr>
          <a:xfrm>
            <a:off x="9784092" y="1578769"/>
            <a:ext cx="7360908" cy="114300"/>
          </a:xfrm>
          <a:prstGeom prst="rect">
            <a:avLst/>
          </a:prstGeom>
          <a:solidFill>
            <a:srgbClr val="002060"/>
          </a:solidFill>
          <a:ln/>
        </p:spPr>
      </p:sp>
      <p:pic>
        <p:nvPicPr>
          <p:cNvPr id="24" name="Image 2" descr="preencoded.png">
            <a:extLst>
              <a:ext uri="{FF2B5EF4-FFF2-40B4-BE49-F238E27FC236}">
                <a16:creationId xmlns:a16="http://schemas.microsoft.com/office/drawing/2014/main" id="{F3351A5E-25CC-A1FF-B60E-EDADE554AD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2716" y="2048471"/>
            <a:ext cx="371476" cy="371476"/>
          </a:xfrm>
          <a:prstGeom prst="rect">
            <a:avLst/>
          </a:prstGeom>
        </p:spPr>
      </p:pic>
      <p:sp>
        <p:nvSpPr>
          <p:cNvPr id="27" name="Text 9">
            <a:extLst>
              <a:ext uri="{FF2B5EF4-FFF2-40B4-BE49-F238E27FC236}">
                <a16:creationId xmlns:a16="http://schemas.microsoft.com/office/drawing/2014/main" id="{B40197ED-6014-F713-24C0-5D27526ECD9D}"/>
              </a:ext>
            </a:extLst>
          </p:cNvPr>
          <p:cNvSpPr/>
          <p:nvPr/>
        </p:nvSpPr>
        <p:spPr>
          <a:xfrm>
            <a:off x="10798505" y="2007396"/>
            <a:ext cx="3625454" cy="4001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n-US" sz="2600" b="1" dirty="0">
                <a:solidFill>
                  <a:srgbClr val="0F172A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Novo Cenário (IVA)</a:t>
            </a:r>
            <a:endParaRPr lang="en-US" sz="2600" dirty="0"/>
          </a:p>
        </p:txBody>
      </p:sp>
      <p:sp>
        <p:nvSpPr>
          <p:cNvPr id="30" name="Text 10">
            <a:extLst>
              <a:ext uri="{FF2B5EF4-FFF2-40B4-BE49-F238E27FC236}">
                <a16:creationId xmlns:a16="http://schemas.microsoft.com/office/drawing/2014/main" id="{1A98D685-AF29-04B4-F7FE-85CBB35A69A7}"/>
              </a:ext>
            </a:extLst>
          </p:cNvPr>
          <p:cNvSpPr/>
          <p:nvPr/>
        </p:nvSpPr>
        <p:spPr>
          <a:xfrm>
            <a:off x="10212717" y="2746774"/>
            <a:ext cx="5382884" cy="4470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ct val="112000"/>
              </a:lnSpc>
            </a:pPr>
            <a:r>
              <a:rPr lang="en-US" sz="2800" b="1" dirty="0">
                <a:solidFill>
                  <a:srgbClr val="00206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Tributação</a:t>
            </a:r>
            <a:r>
              <a:rPr lang="en-US" sz="2800" b="1">
                <a:solidFill>
                  <a:srgbClr val="00206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:</a:t>
            </a:r>
            <a:r>
              <a:rPr lang="en-US" sz="2800">
                <a:solidFill>
                  <a:srgbClr val="00206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CBS Plena (9,21%).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38" name="Text 12">
            <a:extLst>
              <a:ext uri="{FF2B5EF4-FFF2-40B4-BE49-F238E27FC236}">
                <a16:creationId xmlns:a16="http://schemas.microsoft.com/office/drawing/2014/main" id="{2812F490-45A5-A40F-2724-2C2DE0108B5E}"/>
              </a:ext>
            </a:extLst>
          </p:cNvPr>
          <p:cNvSpPr/>
          <p:nvPr/>
        </p:nvSpPr>
        <p:spPr>
          <a:xfrm>
            <a:off x="10212717" y="3677720"/>
            <a:ext cx="6503658" cy="92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2000"/>
              </a:lnSpc>
            </a:pPr>
            <a:r>
              <a:rPr lang="en-US" sz="2800" b="1" dirty="0">
                <a:solidFill>
                  <a:srgbClr val="00206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Vantagem:</a:t>
            </a:r>
            <a:r>
              <a:rPr lang="en-US" sz="2800" dirty="0">
                <a:solidFill>
                  <a:srgbClr val="00206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 software torna-se um "insumo" gerador de crédito.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50" name="Text 1">
            <a:extLst>
              <a:ext uri="{FF2B5EF4-FFF2-40B4-BE49-F238E27FC236}">
                <a16:creationId xmlns:a16="http://schemas.microsoft.com/office/drawing/2014/main" id="{E6BD43A2-CF0B-1CF1-92A8-0DDE3F034F30}"/>
              </a:ext>
            </a:extLst>
          </p:cNvPr>
          <p:cNvSpPr/>
          <p:nvPr/>
        </p:nvSpPr>
        <p:spPr>
          <a:xfrm>
            <a:off x="1157126" y="6345437"/>
            <a:ext cx="7858126" cy="3231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n-US" sz="2100" b="1" spc="4" dirty="0">
                <a:solidFill>
                  <a:srgbClr val="002060"/>
                </a:solidFill>
                <a:latin typeface="+mj-lt"/>
                <a:ea typeface="Montserrat" pitchFamily="34" charset="-122"/>
                <a:cs typeface="Montserrat" pitchFamily="34" charset="-120"/>
              </a:rPr>
              <a:t>FATURAMENTO MENSAL</a:t>
            </a:r>
            <a:endParaRPr lang="en-US" sz="21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54" name="Text 2">
            <a:extLst>
              <a:ext uri="{FF2B5EF4-FFF2-40B4-BE49-F238E27FC236}">
                <a16:creationId xmlns:a16="http://schemas.microsoft.com/office/drawing/2014/main" id="{D8DE2CAF-D770-841E-7905-335B2DD185A1}"/>
              </a:ext>
            </a:extLst>
          </p:cNvPr>
          <p:cNvSpPr/>
          <p:nvPr/>
        </p:nvSpPr>
        <p:spPr>
          <a:xfrm>
            <a:off x="1157126" y="6766918"/>
            <a:ext cx="5780429" cy="92333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ct val="80000"/>
              </a:lnSpc>
            </a:pPr>
            <a:r>
              <a:rPr lang="en-US" sz="7500" b="1" dirty="0">
                <a:solidFill>
                  <a:srgbClr val="2B2D42"/>
                </a:solidFill>
                <a:latin typeface="+mj-lt"/>
                <a:ea typeface="Playfair Display Black" pitchFamily="34" charset="-122"/>
                <a:cs typeface="Playfair Display Black" pitchFamily="34" charset="-120"/>
              </a:rPr>
              <a:t>R</a:t>
            </a:r>
            <a:r>
              <a:rPr lang="en-US" sz="7500" b="1">
                <a:solidFill>
                  <a:srgbClr val="2B2D42"/>
                </a:solidFill>
                <a:latin typeface="+mj-lt"/>
                <a:ea typeface="Playfair Display Black" pitchFamily="34" charset="-122"/>
                <a:cs typeface="Playfair Display Black" pitchFamily="34" charset="-120"/>
              </a:rPr>
              <a:t>$ 92.000,00</a:t>
            </a:r>
            <a:endParaRPr lang="en-US" sz="7500" dirty="0">
              <a:latin typeface="+mj-lt"/>
            </a:endParaRPr>
          </a:p>
        </p:txBody>
      </p:sp>
      <p:sp>
        <p:nvSpPr>
          <p:cNvPr id="58" name="Text 3">
            <a:extLst>
              <a:ext uri="{FF2B5EF4-FFF2-40B4-BE49-F238E27FC236}">
                <a16:creationId xmlns:a16="http://schemas.microsoft.com/office/drawing/2014/main" id="{9D2CC49B-6292-01D7-E5BA-78B67DEF3F48}"/>
              </a:ext>
            </a:extLst>
          </p:cNvPr>
          <p:cNvSpPr/>
          <p:nvPr/>
        </p:nvSpPr>
        <p:spPr>
          <a:xfrm>
            <a:off x="9950705" y="6345437"/>
            <a:ext cx="7858126" cy="3231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n-US" sz="2100" b="1" spc="4" dirty="0">
                <a:solidFill>
                  <a:srgbClr val="002060"/>
                </a:solidFill>
                <a:latin typeface="+mj-lt"/>
                <a:ea typeface="Montserrat" pitchFamily="34" charset="-122"/>
                <a:cs typeface="Montserrat" pitchFamily="34" charset="-120"/>
              </a:rPr>
              <a:t>FATURAMENTO ANUAL</a:t>
            </a:r>
            <a:endParaRPr lang="en-US" sz="21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62" name="Text 4">
            <a:extLst>
              <a:ext uri="{FF2B5EF4-FFF2-40B4-BE49-F238E27FC236}">
                <a16:creationId xmlns:a16="http://schemas.microsoft.com/office/drawing/2014/main" id="{F1127F42-8BEA-BF34-AD45-32D919513E1F}"/>
              </a:ext>
            </a:extLst>
          </p:cNvPr>
          <p:cNvSpPr/>
          <p:nvPr/>
        </p:nvSpPr>
        <p:spPr>
          <a:xfrm>
            <a:off x="9950705" y="6766918"/>
            <a:ext cx="7118937" cy="92333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ct val="80000"/>
              </a:lnSpc>
            </a:pPr>
            <a:r>
              <a:rPr lang="en-US" sz="7500" b="1" dirty="0">
                <a:solidFill>
                  <a:srgbClr val="2B2D42"/>
                </a:solidFill>
                <a:latin typeface="+mj-lt"/>
                <a:ea typeface="Playfair Display Black" pitchFamily="34" charset="-122"/>
                <a:cs typeface="Playfair Display Black" pitchFamily="34" charset="-120"/>
              </a:rPr>
              <a:t>R</a:t>
            </a:r>
            <a:r>
              <a:rPr lang="en-US" sz="7500" b="1">
                <a:solidFill>
                  <a:srgbClr val="2B2D42"/>
                </a:solidFill>
                <a:latin typeface="+mj-lt"/>
                <a:ea typeface="Playfair Display Black" pitchFamily="34" charset="-122"/>
                <a:cs typeface="Playfair Display Black" pitchFamily="34" charset="-120"/>
              </a:rPr>
              <a:t>$ 1.104.000,00</a:t>
            </a:r>
            <a:endParaRPr lang="en-US" sz="7500" dirty="0">
              <a:latin typeface="+mj-lt"/>
            </a:endParaRPr>
          </a:p>
        </p:txBody>
      </p:sp>
      <p:sp>
        <p:nvSpPr>
          <p:cNvPr id="76" name="Rectangle 1">
            <a:extLst>
              <a:ext uri="{FF2B5EF4-FFF2-40B4-BE49-F238E27FC236}">
                <a16:creationId xmlns:a16="http://schemas.microsoft.com/office/drawing/2014/main" id="{4CF4FAEF-6355-8FF6-638E-721821192B77}"/>
              </a:ext>
            </a:extLst>
          </p:cNvPr>
          <p:cNvSpPr/>
          <p:nvPr/>
        </p:nvSpPr>
        <p:spPr>
          <a:xfrm>
            <a:off x="0" y="456364"/>
            <a:ext cx="4427621" cy="80093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78" name="Text 0">
            <a:extLst>
              <a:ext uri="{FF2B5EF4-FFF2-40B4-BE49-F238E27FC236}">
                <a16:creationId xmlns:a16="http://schemas.microsoft.com/office/drawing/2014/main" id="{80CC9BC3-A457-0EBD-C045-DF3F4A4884F4}"/>
              </a:ext>
            </a:extLst>
          </p:cNvPr>
          <p:cNvSpPr/>
          <p:nvPr/>
        </p:nvSpPr>
        <p:spPr>
          <a:xfrm>
            <a:off x="96252" y="339035"/>
            <a:ext cx="53598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500" b="1">
                <a:solidFill>
                  <a:schemeClr val="bg1"/>
                </a:solidFill>
                <a:latin typeface="Cambria" pitchFamily="34" charset="0"/>
                <a:ea typeface="Cambria" pitchFamily="34" charset="-122"/>
              </a:rPr>
              <a:t>Atlas Software</a:t>
            </a:r>
            <a:endParaRPr lang="en-US" sz="4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3324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B715F0FB-78D3-B106-D93C-E7C017BEF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4">
            <a:extLst>
              <a:ext uri="{FF2B5EF4-FFF2-40B4-BE49-F238E27FC236}">
                <a16:creationId xmlns:a16="http://schemas.microsoft.com/office/drawing/2014/main" id="{684D623E-EBF9-7EF6-2A02-27CBE0DEED99}"/>
              </a:ext>
            </a:extLst>
          </p:cNvPr>
          <p:cNvSpPr/>
          <p:nvPr/>
        </p:nvSpPr>
        <p:spPr>
          <a:xfrm>
            <a:off x="11668590" y="3069210"/>
            <a:ext cx="466344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n-US" sz="3600" b="1">
                <a:solidFill>
                  <a:srgbClr val="2B2D42"/>
                </a:solidFill>
                <a:latin typeface="+mj-lt"/>
                <a:ea typeface="Montserrat Bold" pitchFamily="34" charset="-122"/>
                <a:cs typeface="Montserrat Bold" pitchFamily="34" charset="-120"/>
              </a:rPr>
              <a:t>Carga Tributária</a:t>
            </a:r>
            <a:endParaRPr lang="en-US" sz="3600" dirty="0">
              <a:latin typeface="+mj-lt"/>
            </a:endParaRPr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9B58459D-238B-0623-781A-59CDEDFE4C4D}"/>
              </a:ext>
            </a:extLst>
          </p:cNvPr>
          <p:cNvSpPr/>
          <p:nvPr/>
        </p:nvSpPr>
        <p:spPr>
          <a:xfrm>
            <a:off x="2375034" y="2002649"/>
            <a:ext cx="8915400" cy="430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>
                <a:solidFill>
                  <a:srgbClr val="2B2D42"/>
                </a:solidFill>
                <a:latin typeface="+mj-lt"/>
                <a:ea typeface="Montserrat" pitchFamily="34" charset="-122"/>
                <a:cs typeface="Montserrat" pitchFamily="34" charset="-120"/>
              </a:rPr>
              <a:t>R$ 92.000,00</a:t>
            </a:r>
            <a:endParaRPr lang="en-US" sz="2800" dirty="0">
              <a:latin typeface="+mj-lt"/>
            </a:endParaRPr>
          </a:p>
        </p:txBody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D802941A-F81C-342C-57B0-3823B58CA398}"/>
              </a:ext>
            </a:extLst>
          </p:cNvPr>
          <p:cNvSpPr/>
          <p:nvPr/>
        </p:nvSpPr>
        <p:spPr>
          <a:xfrm>
            <a:off x="2375034" y="4293518"/>
            <a:ext cx="8915400" cy="430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b="1">
                <a:solidFill>
                  <a:srgbClr val="2B2D42"/>
                </a:solidFill>
                <a:latin typeface="+mj-lt"/>
                <a:ea typeface="Montserrat Bold" pitchFamily="34" charset="-122"/>
                <a:cs typeface="Montserrat Bold" pitchFamily="34" charset="-120"/>
              </a:rPr>
              <a:t>PIS a pagar </a:t>
            </a:r>
            <a:endParaRPr lang="en-US" sz="2800" dirty="0">
              <a:latin typeface="+mj-lt"/>
            </a:endParaRPr>
          </a:p>
        </p:txBody>
      </p:sp>
      <p:sp>
        <p:nvSpPr>
          <p:cNvPr id="14" name="Text 7">
            <a:extLst>
              <a:ext uri="{FF2B5EF4-FFF2-40B4-BE49-F238E27FC236}">
                <a16:creationId xmlns:a16="http://schemas.microsoft.com/office/drawing/2014/main" id="{96E761EF-3404-8049-6B08-24138F5CC841}"/>
              </a:ext>
            </a:extLst>
          </p:cNvPr>
          <p:cNvSpPr/>
          <p:nvPr/>
        </p:nvSpPr>
        <p:spPr>
          <a:xfrm>
            <a:off x="2375034" y="4747147"/>
            <a:ext cx="8915400" cy="430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>
                <a:solidFill>
                  <a:srgbClr val="2B2D42"/>
                </a:solidFill>
                <a:latin typeface="+mj-lt"/>
                <a:ea typeface="Montserrat" pitchFamily="34" charset="-122"/>
                <a:cs typeface="Montserrat" pitchFamily="34" charset="-120"/>
              </a:rPr>
              <a:t>R$ 598,00</a:t>
            </a:r>
            <a:endParaRPr lang="en-US" sz="2800" dirty="0">
              <a:latin typeface="+mj-lt"/>
            </a:endParaRPr>
          </a:p>
        </p:txBody>
      </p:sp>
      <p:sp>
        <p:nvSpPr>
          <p:cNvPr id="15" name="Text 8">
            <a:extLst>
              <a:ext uri="{FF2B5EF4-FFF2-40B4-BE49-F238E27FC236}">
                <a16:creationId xmlns:a16="http://schemas.microsoft.com/office/drawing/2014/main" id="{4AA195F3-8166-8BD1-40A9-32E261E40207}"/>
              </a:ext>
            </a:extLst>
          </p:cNvPr>
          <p:cNvSpPr/>
          <p:nvPr/>
        </p:nvSpPr>
        <p:spPr>
          <a:xfrm>
            <a:off x="2375034" y="5765132"/>
            <a:ext cx="8915400" cy="430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b="1">
                <a:solidFill>
                  <a:srgbClr val="2B2D42"/>
                </a:solidFill>
                <a:latin typeface="+mj-lt"/>
                <a:ea typeface="Montserrat Bold" pitchFamily="34" charset="-122"/>
                <a:cs typeface="Montserrat Bold" pitchFamily="34" charset="-120"/>
              </a:rPr>
              <a:t>COFINS a pagar</a:t>
            </a:r>
            <a:endParaRPr lang="en-US" sz="2800" dirty="0">
              <a:latin typeface="+mj-lt"/>
            </a:endParaRPr>
          </a:p>
        </p:txBody>
      </p:sp>
      <p:sp>
        <p:nvSpPr>
          <p:cNvPr id="17" name="Text 9">
            <a:extLst>
              <a:ext uri="{FF2B5EF4-FFF2-40B4-BE49-F238E27FC236}">
                <a16:creationId xmlns:a16="http://schemas.microsoft.com/office/drawing/2014/main" id="{C2AC971D-69C6-E8FF-18AB-A30C64E0563A}"/>
              </a:ext>
            </a:extLst>
          </p:cNvPr>
          <p:cNvSpPr/>
          <p:nvPr/>
        </p:nvSpPr>
        <p:spPr>
          <a:xfrm>
            <a:off x="2375034" y="6218761"/>
            <a:ext cx="8915400" cy="430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>
                <a:solidFill>
                  <a:srgbClr val="2B2D42"/>
                </a:solidFill>
                <a:latin typeface="+mj-lt"/>
                <a:ea typeface="Montserrat" pitchFamily="34" charset="-122"/>
                <a:cs typeface="Montserrat" pitchFamily="34" charset="-120"/>
              </a:rPr>
              <a:t>R$ 2.760,00</a:t>
            </a:r>
            <a:endParaRPr lang="en-US" sz="2800" dirty="0">
              <a:latin typeface="+mj-lt"/>
            </a:endParaRPr>
          </a:p>
        </p:txBody>
      </p:sp>
      <p:sp>
        <p:nvSpPr>
          <p:cNvPr id="18" name="Text 10">
            <a:extLst>
              <a:ext uri="{FF2B5EF4-FFF2-40B4-BE49-F238E27FC236}">
                <a16:creationId xmlns:a16="http://schemas.microsoft.com/office/drawing/2014/main" id="{BEE3CFAB-5B6D-F17A-572D-3F4698FBCBCF}"/>
              </a:ext>
            </a:extLst>
          </p:cNvPr>
          <p:cNvSpPr/>
          <p:nvPr/>
        </p:nvSpPr>
        <p:spPr>
          <a:xfrm>
            <a:off x="2375034" y="7236744"/>
            <a:ext cx="8915400" cy="430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b="1">
                <a:solidFill>
                  <a:srgbClr val="2B2D42"/>
                </a:solidFill>
                <a:latin typeface="+mj-lt"/>
                <a:ea typeface="Montserrat Bold" pitchFamily="34" charset="-122"/>
                <a:cs typeface="Montserrat Bold" pitchFamily="34" charset="-120"/>
              </a:rPr>
              <a:t>Total	</a:t>
            </a:r>
            <a:endParaRPr lang="en-US" sz="2800" dirty="0">
              <a:latin typeface="+mj-lt"/>
            </a:endParaRPr>
          </a:p>
        </p:txBody>
      </p:sp>
      <p:sp>
        <p:nvSpPr>
          <p:cNvPr id="20" name="Text 11">
            <a:extLst>
              <a:ext uri="{FF2B5EF4-FFF2-40B4-BE49-F238E27FC236}">
                <a16:creationId xmlns:a16="http://schemas.microsoft.com/office/drawing/2014/main" id="{6BE6761D-7636-079E-432F-96D099E98EA0}"/>
              </a:ext>
            </a:extLst>
          </p:cNvPr>
          <p:cNvSpPr/>
          <p:nvPr/>
        </p:nvSpPr>
        <p:spPr>
          <a:xfrm>
            <a:off x="2375034" y="7690373"/>
            <a:ext cx="8915400" cy="6155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b="1">
                <a:solidFill>
                  <a:srgbClr val="2B2D42"/>
                </a:solidFill>
                <a:latin typeface="+mj-lt"/>
                <a:ea typeface="Montserrat Bold" pitchFamily="34" charset="-122"/>
                <a:cs typeface="Montserrat Bold" pitchFamily="34" charset="-120"/>
              </a:rPr>
              <a:t>R$ 7.958,00</a:t>
            </a:r>
            <a:endParaRPr lang="en-US" sz="4000" dirty="0">
              <a:latin typeface="+mj-lt"/>
            </a:endParaRPr>
          </a:p>
        </p:txBody>
      </p: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9CB571C5-6A67-E9E2-7D87-0720DAEC4E5F}"/>
              </a:ext>
            </a:extLst>
          </p:cNvPr>
          <p:cNvCxnSpPr/>
          <p:nvPr/>
        </p:nvCxnSpPr>
        <p:spPr>
          <a:xfrm>
            <a:off x="2375034" y="3846340"/>
            <a:ext cx="6563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1DE7369E-7393-6845-86EA-638338FA67C4}"/>
              </a:ext>
            </a:extLst>
          </p:cNvPr>
          <p:cNvCxnSpPr/>
          <p:nvPr/>
        </p:nvCxnSpPr>
        <p:spPr>
          <a:xfrm>
            <a:off x="2375034" y="5320048"/>
            <a:ext cx="6563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D4ACF6A0-8912-6E00-3DCA-9BFB9B2AD9B8}"/>
              </a:ext>
            </a:extLst>
          </p:cNvPr>
          <p:cNvCxnSpPr/>
          <p:nvPr/>
        </p:nvCxnSpPr>
        <p:spPr>
          <a:xfrm>
            <a:off x="2375034" y="6870676"/>
            <a:ext cx="6563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94FE94F7-7686-BA8D-E91E-B0C06C541C39}"/>
              </a:ext>
            </a:extLst>
          </p:cNvPr>
          <p:cNvCxnSpPr/>
          <p:nvPr/>
        </p:nvCxnSpPr>
        <p:spPr>
          <a:xfrm>
            <a:off x="2375034" y="8598868"/>
            <a:ext cx="6563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1">
            <a:extLst>
              <a:ext uri="{FF2B5EF4-FFF2-40B4-BE49-F238E27FC236}">
                <a16:creationId xmlns:a16="http://schemas.microsoft.com/office/drawing/2014/main" id="{4BBD0E55-F4A6-A662-DD29-94E7B6AE8472}"/>
              </a:ext>
            </a:extLst>
          </p:cNvPr>
          <p:cNvSpPr/>
          <p:nvPr/>
        </p:nvSpPr>
        <p:spPr>
          <a:xfrm>
            <a:off x="0" y="456364"/>
            <a:ext cx="4427621" cy="80093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32" name="Text 0">
            <a:extLst>
              <a:ext uri="{FF2B5EF4-FFF2-40B4-BE49-F238E27FC236}">
                <a16:creationId xmlns:a16="http://schemas.microsoft.com/office/drawing/2014/main" id="{3B1BBD9B-ADF8-7104-7B87-D3360DB8171B}"/>
              </a:ext>
            </a:extLst>
          </p:cNvPr>
          <p:cNvSpPr/>
          <p:nvPr/>
        </p:nvSpPr>
        <p:spPr>
          <a:xfrm>
            <a:off x="96252" y="339035"/>
            <a:ext cx="53598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500" b="1">
                <a:solidFill>
                  <a:schemeClr val="bg1"/>
                </a:solidFill>
                <a:latin typeface="Cambria" pitchFamily="34" charset="0"/>
                <a:ea typeface="Cambria" pitchFamily="34" charset="-122"/>
              </a:rPr>
              <a:t>Atlas Software</a:t>
            </a:r>
            <a:endParaRPr lang="en-US" sz="4500" dirty="0">
              <a:solidFill>
                <a:schemeClr val="bg1"/>
              </a:solidFill>
            </a:endParaRPr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6B22F11D-D939-1EB5-2FAA-EBDD082186A7}"/>
              </a:ext>
            </a:extLst>
          </p:cNvPr>
          <p:cNvSpPr/>
          <p:nvPr/>
        </p:nvSpPr>
        <p:spPr>
          <a:xfrm>
            <a:off x="11290434" y="4281624"/>
            <a:ext cx="5419753" cy="192719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ct val="64000"/>
              </a:lnSpc>
            </a:pPr>
            <a:r>
              <a:rPr lang="en-US" sz="18700" b="1">
                <a:solidFill>
                  <a:srgbClr val="002060"/>
                </a:solidFill>
                <a:latin typeface="+mj-lt"/>
                <a:ea typeface="Playfair Display Black" pitchFamily="34" charset="-122"/>
                <a:cs typeface="Playfair Display Black" pitchFamily="34" charset="-120"/>
              </a:rPr>
              <a:t>8,65</a:t>
            </a:r>
            <a:r>
              <a:rPr lang="en-US" sz="6600" b="1">
                <a:solidFill>
                  <a:srgbClr val="002060"/>
                </a:solidFill>
                <a:latin typeface="+mj-lt"/>
                <a:ea typeface="Playfair Display Black" pitchFamily="34" charset="-122"/>
                <a:cs typeface="Playfair Display Black" pitchFamily="34" charset="-120"/>
              </a:rPr>
              <a:t>%</a:t>
            </a:r>
            <a:endParaRPr lang="en-US" sz="187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4" name="Text 6">
            <a:extLst>
              <a:ext uri="{FF2B5EF4-FFF2-40B4-BE49-F238E27FC236}">
                <a16:creationId xmlns:a16="http://schemas.microsoft.com/office/drawing/2014/main" id="{C8724605-69B3-A6D8-EB6A-6403B0D3EDBC}"/>
              </a:ext>
            </a:extLst>
          </p:cNvPr>
          <p:cNvSpPr/>
          <p:nvPr/>
        </p:nvSpPr>
        <p:spPr>
          <a:xfrm>
            <a:off x="2375034" y="2915322"/>
            <a:ext cx="8915400" cy="430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b="1">
                <a:solidFill>
                  <a:srgbClr val="2B2D42"/>
                </a:solidFill>
                <a:latin typeface="+mj-lt"/>
                <a:ea typeface="Montserrat Bold" pitchFamily="34" charset="-122"/>
                <a:cs typeface="Montserrat Bold" pitchFamily="34" charset="-120"/>
              </a:rPr>
              <a:t>ISS a pagar </a:t>
            </a:r>
            <a:endParaRPr lang="en-US" sz="2800" dirty="0">
              <a:latin typeface="+mj-lt"/>
            </a:endParaRPr>
          </a:p>
        </p:txBody>
      </p:sp>
      <p:sp>
        <p:nvSpPr>
          <p:cNvPr id="6" name="Text 7">
            <a:extLst>
              <a:ext uri="{FF2B5EF4-FFF2-40B4-BE49-F238E27FC236}">
                <a16:creationId xmlns:a16="http://schemas.microsoft.com/office/drawing/2014/main" id="{B49BAD04-EACD-F08F-8250-4950BB2EC91C}"/>
              </a:ext>
            </a:extLst>
          </p:cNvPr>
          <p:cNvSpPr/>
          <p:nvPr/>
        </p:nvSpPr>
        <p:spPr>
          <a:xfrm>
            <a:off x="2375034" y="3368951"/>
            <a:ext cx="8915400" cy="430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>
                <a:solidFill>
                  <a:srgbClr val="2B2D42"/>
                </a:solidFill>
                <a:latin typeface="+mj-lt"/>
                <a:ea typeface="Montserrat" pitchFamily="34" charset="-122"/>
                <a:cs typeface="Montserrat" pitchFamily="34" charset="-120"/>
              </a:rPr>
              <a:t>R$ 4.600,00</a:t>
            </a:r>
            <a:endParaRPr lang="en-US" sz="2800" dirty="0">
              <a:latin typeface="+mj-lt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1A28341A-EDC3-D50C-7B1B-90FB82AD7006}"/>
              </a:ext>
            </a:extLst>
          </p:cNvPr>
          <p:cNvSpPr/>
          <p:nvPr/>
        </p:nvSpPr>
        <p:spPr>
          <a:xfrm>
            <a:off x="2375034" y="1550242"/>
            <a:ext cx="8915400" cy="430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b="1">
                <a:solidFill>
                  <a:srgbClr val="2B2D42"/>
                </a:solidFill>
                <a:latin typeface="+mj-lt"/>
                <a:ea typeface="Montserrat Bold" pitchFamily="34" charset="-122"/>
                <a:cs typeface="Montserrat Bold" pitchFamily="34" charset="-120"/>
              </a:rPr>
              <a:t>Faturamento</a:t>
            </a:r>
            <a:endParaRPr lang="en-US" sz="2800" dirty="0">
              <a:latin typeface="+mj-lt"/>
            </a:endParaRP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5DCF283D-BF6D-90CB-19A3-9F3B251BD63F}"/>
              </a:ext>
            </a:extLst>
          </p:cNvPr>
          <p:cNvCxnSpPr/>
          <p:nvPr/>
        </p:nvCxnSpPr>
        <p:spPr>
          <a:xfrm>
            <a:off x="2318994" y="2536743"/>
            <a:ext cx="6563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0551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40C4D867-4AF2-543C-79FF-2E0990AB1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3">
            <a:extLst>
              <a:ext uri="{FF2B5EF4-FFF2-40B4-BE49-F238E27FC236}">
                <a16:creationId xmlns:a16="http://schemas.microsoft.com/office/drawing/2014/main" id="{7AD01E72-E997-1BE1-8C28-D73D5BCCACF1}"/>
              </a:ext>
            </a:extLst>
          </p:cNvPr>
          <p:cNvSpPr/>
          <p:nvPr/>
        </p:nvSpPr>
        <p:spPr>
          <a:xfrm>
            <a:off x="891540" y="2551176"/>
            <a:ext cx="3771900" cy="117957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0E6"/>
            </a:solidFill>
            <a:prstDash val="solid"/>
          </a:ln>
        </p:spPr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1EFEA32B-CDFC-27E5-E3C0-93C0FBC9A70A}"/>
              </a:ext>
            </a:extLst>
          </p:cNvPr>
          <p:cNvSpPr/>
          <p:nvPr/>
        </p:nvSpPr>
        <p:spPr>
          <a:xfrm>
            <a:off x="1570757" y="2729484"/>
            <a:ext cx="330555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00" dirty="0">
                <a:solidFill>
                  <a:srgbClr val="002060"/>
                </a:solidFill>
              </a:rPr>
              <a:t>Faturamento mensal</a:t>
            </a:r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B0FFE865-DF66-988D-5E2A-9A419D5C9758}"/>
              </a:ext>
            </a:extLst>
          </p:cNvPr>
          <p:cNvSpPr/>
          <p:nvPr/>
        </p:nvSpPr>
        <p:spPr>
          <a:xfrm>
            <a:off x="1570757" y="3086100"/>
            <a:ext cx="3305556" cy="370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75" b="1" dirty="0">
                <a:solidFill>
                  <a:srgbClr val="0D2A4A"/>
                </a:solidFill>
              </a:rPr>
              <a:t>R$ 92.000,00</a:t>
            </a:r>
            <a:endParaRPr lang="en-US" sz="2475" dirty="0"/>
          </a:p>
        </p:txBody>
      </p:sp>
      <p:sp>
        <p:nvSpPr>
          <p:cNvPr id="17" name="Shape 6">
            <a:extLst>
              <a:ext uri="{FF2B5EF4-FFF2-40B4-BE49-F238E27FC236}">
                <a16:creationId xmlns:a16="http://schemas.microsoft.com/office/drawing/2014/main" id="{2450D3F4-B0BC-D792-FD1B-CC4E0C80B8A8}"/>
              </a:ext>
            </a:extLst>
          </p:cNvPr>
          <p:cNvSpPr/>
          <p:nvPr/>
        </p:nvSpPr>
        <p:spPr>
          <a:xfrm>
            <a:off x="4869180" y="2551176"/>
            <a:ext cx="3771900" cy="117957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0E6"/>
            </a:solidFill>
            <a:prstDash val="solid"/>
          </a:ln>
        </p:spPr>
      </p:sp>
      <p:sp>
        <p:nvSpPr>
          <p:cNvPr id="20" name="Text 7">
            <a:extLst>
              <a:ext uri="{FF2B5EF4-FFF2-40B4-BE49-F238E27FC236}">
                <a16:creationId xmlns:a16="http://schemas.microsoft.com/office/drawing/2014/main" id="{555DE1AA-16B6-FA7C-CCCB-E83F22DC50BA}"/>
              </a:ext>
            </a:extLst>
          </p:cNvPr>
          <p:cNvSpPr/>
          <p:nvPr/>
        </p:nvSpPr>
        <p:spPr>
          <a:xfrm>
            <a:off x="6373587" y="2729484"/>
            <a:ext cx="330555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00" dirty="0">
                <a:solidFill>
                  <a:srgbClr val="002060"/>
                </a:solidFill>
              </a:rPr>
              <a:t>RBT12</a:t>
            </a:r>
          </a:p>
        </p:txBody>
      </p:sp>
      <p:sp>
        <p:nvSpPr>
          <p:cNvPr id="23" name="Text 8">
            <a:extLst>
              <a:ext uri="{FF2B5EF4-FFF2-40B4-BE49-F238E27FC236}">
                <a16:creationId xmlns:a16="http://schemas.microsoft.com/office/drawing/2014/main" id="{FD54909E-FFCD-B664-0F8D-88EE584B8ECB}"/>
              </a:ext>
            </a:extLst>
          </p:cNvPr>
          <p:cNvSpPr/>
          <p:nvPr/>
        </p:nvSpPr>
        <p:spPr>
          <a:xfrm>
            <a:off x="5548398" y="3086100"/>
            <a:ext cx="3305556" cy="370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75" b="1" dirty="0">
                <a:solidFill>
                  <a:srgbClr val="0D2A4A"/>
                </a:solidFill>
              </a:rPr>
              <a:t>R$ 1.104.000,00</a:t>
            </a:r>
            <a:endParaRPr lang="en-US" sz="2475" dirty="0"/>
          </a:p>
        </p:txBody>
      </p:sp>
      <p:sp>
        <p:nvSpPr>
          <p:cNvPr id="26" name="Shape 9">
            <a:extLst>
              <a:ext uri="{FF2B5EF4-FFF2-40B4-BE49-F238E27FC236}">
                <a16:creationId xmlns:a16="http://schemas.microsoft.com/office/drawing/2014/main" id="{CC02E62C-B533-E847-A116-C99E73DEF688}"/>
              </a:ext>
            </a:extLst>
          </p:cNvPr>
          <p:cNvSpPr/>
          <p:nvPr/>
        </p:nvSpPr>
        <p:spPr>
          <a:xfrm>
            <a:off x="8846820" y="2551176"/>
            <a:ext cx="3771900" cy="117957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0E6"/>
            </a:solidFill>
            <a:prstDash val="solid"/>
          </a:ln>
        </p:spPr>
      </p:sp>
      <p:sp>
        <p:nvSpPr>
          <p:cNvPr id="29" name="Text 10">
            <a:extLst>
              <a:ext uri="{FF2B5EF4-FFF2-40B4-BE49-F238E27FC236}">
                <a16:creationId xmlns:a16="http://schemas.microsoft.com/office/drawing/2014/main" id="{480ADF92-C6F9-46D4-81AD-A80E41EFC37C}"/>
              </a:ext>
            </a:extLst>
          </p:cNvPr>
          <p:cNvSpPr/>
          <p:nvPr/>
        </p:nvSpPr>
        <p:spPr>
          <a:xfrm>
            <a:off x="9146898" y="2729484"/>
            <a:ext cx="330555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00" dirty="0">
                <a:solidFill>
                  <a:srgbClr val="002060"/>
                </a:solidFill>
              </a:rPr>
              <a:t>Compras passíveis de crédito</a:t>
            </a:r>
          </a:p>
        </p:txBody>
      </p:sp>
      <p:sp>
        <p:nvSpPr>
          <p:cNvPr id="32" name="Text 11">
            <a:extLst>
              <a:ext uri="{FF2B5EF4-FFF2-40B4-BE49-F238E27FC236}">
                <a16:creationId xmlns:a16="http://schemas.microsoft.com/office/drawing/2014/main" id="{5BE37DEB-0C75-C08A-8CCD-2A0262F1AE7E}"/>
              </a:ext>
            </a:extLst>
          </p:cNvPr>
          <p:cNvSpPr/>
          <p:nvPr/>
        </p:nvSpPr>
        <p:spPr>
          <a:xfrm>
            <a:off x="9548340" y="3086100"/>
            <a:ext cx="3305556" cy="370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75" b="1" dirty="0">
                <a:solidFill>
                  <a:srgbClr val="0D2A4A"/>
                </a:solidFill>
              </a:rPr>
              <a:t>R$ 12.312,05</a:t>
            </a:r>
            <a:endParaRPr lang="en-US" sz="2475" dirty="0"/>
          </a:p>
        </p:txBody>
      </p:sp>
      <p:sp>
        <p:nvSpPr>
          <p:cNvPr id="34" name="Shape 12">
            <a:extLst>
              <a:ext uri="{FF2B5EF4-FFF2-40B4-BE49-F238E27FC236}">
                <a16:creationId xmlns:a16="http://schemas.microsoft.com/office/drawing/2014/main" id="{2117D3C4-98D8-4DA5-C469-1D0AD0C9B3F4}"/>
              </a:ext>
            </a:extLst>
          </p:cNvPr>
          <p:cNvSpPr/>
          <p:nvPr/>
        </p:nvSpPr>
        <p:spPr>
          <a:xfrm>
            <a:off x="12824460" y="2551176"/>
            <a:ext cx="4526280" cy="117957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0E6"/>
            </a:solidFill>
            <a:prstDash val="solid"/>
          </a:ln>
        </p:spPr>
      </p:sp>
      <p:sp>
        <p:nvSpPr>
          <p:cNvPr id="36" name="Text 13">
            <a:extLst>
              <a:ext uri="{FF2B5EF4-FFF2-40B4-BE49-F238E27FC236}">
                <a16:creationId xmlns:a16="http://schemas.microsoft.com/office/drawing/2014/main" id="{9568CEF6-E5AC-3307-D579-C475AF070380}"/>
              </a:ext>
            </a:extLst>
          </p:cNvPr>
          <p:cNvSpPr/>
          <p:nvPr/>
        </p:nvSpPr>
        <p:spPr>
          <a:xfrm>
            <a:off x="13882816" y="2729484"/>
            <a:ext cx="405993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00" dirty="0">
                <a:solidFill>
                  <a:srgbClr val="002060"/>
                </a:solidFill>
              </a:rPr>
              <a:t>Simples Nacional</a:t>
            </a:r>
          </a:p>
        </p:txBody>
      </p:sp>
      <p:sp>
        <p:nvSpPr>
          <p:cNvPr id="39" name="Text 14">
            <a:extLst>
              <a:ext uri="{FF2B5EF4-FFF2-40B4-BE49-F238E27FC236}">
                <a16:creationId xmlns:a16="http://schemas.microsoft.com/office/drawing/2014/main" id="{C52C9F38-49BB-A850-7820-FB396D7C33B9}"/>
              </a:ext>
            </a:extLst>
          </p:cNvPr>
          <p:cNvSpPr/>
          <p:nvPr/>
        </p:nvSpPr>
        <p:spPr>
          <a:xfrm>
            <a:off x="13592886" y="3086100"/>
            <a:ext cx="4059936" cy="370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75" b="1" dirty="0">
                <a:solidFill>
                  <a:srgbClr val="B9914B"/>
                </a:solidFill>
              </a:rPr>
              <a:t>Anexo III • 4ª faixa</a:t>
            </a:r>
            <a:endParaRPr lang="en-US" sz="2475" dirty="0"/>
          </a:p>
        </p:txBody>
      </p:sp>
      <p:sp>
        <p:nvSpPr>
          <p:cNvPr id="41" name="Shape 15">
            <a:extLst>
              <a:ext uri="{FF2B5EF4-FFF2-40B4-BE49-F238E27FC236}">
                <a16:creationId xmlns:a16="http://schemas.microsoft.com/office/drawing/2014/main" id="{C2072B28-EB66-B45D-97D2-EE189F4C83AD}"/>
              </a:ext>
            </a:extLst>
          </p:cNvPr>
          <p:cNvSpPr/>
          <p:nvPr/>
        </p:nvSpPr>
        <p:spPr>
          <a:xfrm>
            <a:off x="2667762" y="4224528"/>
            <a:ext cx="5102352" cy="3429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D9E0E6"/>
            </a:solidFill>
            <a:prstDash val="solid"/>
          </a:ln>
        </p:spPr>
      </p:sp>
      <p:sp>
        <p:nvSpPr>
          <p:cNvPr id="44" name="Text 16">
            <a:extLst>
              <a:ext uri="{FF2B5EF4-FFF2-40B4-BE49-F238E27FC236}">
                <a16:creationId xmlns:a16="http://schemas.microsoft.com/office/drawing/2014/main" id="{15D5A87B-C627-0DD7-A8D4-BDEE1E56B0D0}"/>
              </a:ext>
            </a:extLst>
          </p:cNvPr>
          <p:cNvSpPr/>
          <p:nvPr/>
        </p:nvSpPr>
        <p:spPr>
          <a:xfrm>
            <a:off x="3038094" y="4399272"/>
            <a:ext cx="436168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b="1" dirty="0">
                <a:solidFill>
                  <a:srgbClr val="0D2A4A"/>
                </a:solidFill>
              </a:rPr>
              <a:t>SIMPLES TRADICIONAL</a:t>
            </a:r>
            <a:endParaRPr lang="en-US" sz="2400" dirty="0"/>
          </a:p>
        </p:txBody>
      </p:sp>
      <p:sp>
        <p:nvSpPr>
          <p:cNvPr id="47" name="Text 17">
            <a:extLst>
              <a:ext uri="{FF2B5EF4-FFF2-40B4-BE49-F238E27FC236}">
                <a16:creationId xmlns:a16="http://schemas.microsoft.com/office/drawing/2014/main" id="{3F07D69E-38BB-912B-BC2C-F9D4B706BFF5}"/>
              </a:ext>
            </a:extLst>
          </p:cNvPr>
          <p:cNvSpPr/>
          <p:nvPr/>
        </p:nvSpPr>
        <p:spPr>
          <a:xfrm>
            <a:off x="3079243" y="5294376"/>
            <a:ext cx="29870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dirty="0">
                <a:solidFill>
                  <a:srgbClr val="18232E"/>
                </a:solidFill>
              </a:rPr>
              <a:t>Alíquota efetiva do DAS</a:t>
            </a:r>
            <a:endParaRPr lang="en-US" sz="2000" dirty="0"/>
          </a:p>
        </p:txBody>
      </p:sp>
      <p:sp>
        <p:nvSpPr>
          <p:cNvPr id="49" name="Text 18">
            <a:extLst>
              <a:ext uri="{FF2B5EF4-FFF2-40B4-BE49-F238E27FC236}">
                <a16:creationId xmlns:a16="http://schemas.microsoft.com/office/drawing/2014/main" id="{6597384B-B6D8-6FDB-11F3-CAE20A886B22}"/>
              </a:ext>
            </a:extLst>
          </p:cNvPr>
          <p:cNvSpPr/>
          <p:nvPr/>
        </p:nvSpPr>
        <p:spPr>
          <a:xfrm>
            <a:off x="5757977" y="5294376"/>
            <a:ext cx="157322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000" b="1" dirty="0">
                <a:solidFill>
                  <a:srgbClr val="18232E"/>
                </a:solidFill>
              </a:rPr>
              <a:t>12,77%</a:t>
            </a:r>
            <a:endParaRPr lang="en-US" sz="2000" dirty="0"/>
          </a:p>
        </p:txBody>
      </p:sp>
      <p:sp>
        <p:nvSpPr>
          <p:cNvPr id="52" name="Text 19">
            <a:extLst>
              <a:ext uri="{FF2B5EF4-FFF2-40B4-BE49-F238E27FC236}">
                <a16:creationId xmlns:a16="http://schemas.microsoft.com/office/drawing/2014/main" id="{C4ACB89F-AD66-2869-8431-DC2AF837BDF6}"/>
              </a:ext>
            </a:extLst>
          </p:cNvPr>
          <p:cNvSpPr/>
          <p:nvPr/>
        </p:nvSpPr>
        <p:spPr>
          <a:xfrm>
            <a:off x="3079243" y="5829300"/>
            <a:ext cx="26787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dirty="0">
                <a:solidFill>
                  <a:srgbClr val="18232E"/>
                </a:solidFill>
              </a:rPr>
              <a:t>CBS no DAS</a:t>
            </a:r>
            <a:endParaRPr lang="en-US" sz="2000" dirty="0"/>
          </a:p>
        </p:txBody>
      </p:sp>
      <p:sp>
        <p:nvSpPr>
          <p:cNvPr id="55" name="Text 20">
            <a:extLst>
              <a:ext uri="{FF2B5EF4-FFF2-40B4-BE49-F238E27FC236}">
                <a16:creationId xmlns:a16="http://schemas.microsoft.com/office/drawing/2014/main" id="{B376A7D9-53EF-E65D-21C0-FE0F61EF3AA7}"/>
              </a:ext>
            </a:extLst>
          </p:cNvPr>
          <p:cNvSpPr/>
          <p:nvPr/>
        </p:nvSpPr>
        <p:spPr>
          <a:xfrm>
            <a:off x="5757977" y="5829300"/>
            <a:ext cx="157322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000" b="1">
                <a:solidFill>
                  <a:srgbClr val="18232E"/>
                </a:solidFill>
              </a:rPr>
              <a:t>16,41%</a:t>
            </a:r>
            <a:endParaRPr lang="en-US" sz="2000" dirty="0"/>
          </a:p>
        </p:txBody>
      </p:sp>
      <p:sp>
        <p:nvSpPr>
          <p:cNvPr id="57" name="Text 21">
            <a:extLst>
              <a:ext uri="{FF2B5EF4-FFF2-40B4-BE49-F238E27FC236}">
                <a16:creationId xmlns:a16="http://schemas.microsoft.com/office/drawing/2014/main" id="{612F15FA-BFB1-2E6D-86F0-8DA7CF0A71A9}"/>
              </a:ext>
            </a:extLst>
          </p:cNvPr>
          <p:cNvSpPr/>
          <p:nvPr/>
        </p:nvSpPr>
        <p:spPr>
          <a:xfrm>
            <a:off x="3079243" y="6364224"/>
            <a:ext cx="26787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dirty="0">
                <a:solidFill>
                  <a:srgbClr val="18232E"/>
                </a:solidFill>
              </a:rPr>
              <a:t>IBS no DAS</a:t>
            </a:r>
            <a:endParaRPr lang="en-US" sz="2000" dirty="0"/>
          </a:p>
        </p:txBody>
      </p:sp>
      <p:sp>
        <p:nvSpPr>
          <p:cNvPr id="60" name="Text 22">
            <a:extLst>
              <a:ext uri="{FF2B5EF4-FFF2-40B4-BE49-F238E27FC236}">
                <a16:creationId xmlns:a16="http://schemas.microsoft.com/office/drawing/2014/main" id="{1451BF61-D1B7-4CF8-64C1-F356264E8343}"/>
              </a:ext>
            </a:extLst>
          </p:cNvPr>
          <p:cNvSpPr/>
          <p:nvPr/>
        </p:nvSpPr>
        <p:spPr>
          <a:xfrm>
            <a:off x="5757977" y="6364224"/>
            <a:ext cx="157322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000" b="1">
                <a:solidFill>
                  <a:srgbClr val="18232E"/>
                </a:solidFill>
              </a:rPr>
              <a:t>0,19%</a:t>
            </a:r>
            <a:endParaRPr lang="en-US" sz="2000" dirty="0"/>
          </a:p>
        </p:txBody>
      </p:sp>
      <p:sp>
        <p:nvSpPr>
          <p:cNvPr id="63" name="Text 23">
            <a:extLst>
              <a:ext uri="{FF2B5EF4-FFF2-40B4-BE49-F238E27FC236}">
                <a16:creationId xmlns:a16="http://schemas.microsoft.com/office/drawing/2014/main" id="{B4C41723-BE78-44DC-725E-CA7CCA18BC8F}"/>
              </a:ext>
            </a:extLst>
          </p:cNvPr>
          <p:cNvSpPr/>
          <p:nvPr/>
        </p:nvSpPr>
        <p:spPr>
          <a:xfrm>
            <a:off x="3079243" y="6899148"/>
            <a:ext cx="26787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dirty="0">
                <a:solidFill>
                  <a:srgbClr val="18232E"/>
                </a:solidFill>
              </a:rPr>
              <a:t>ISS no DAS</a:t>
            </a:r>
            <a:endParaRPr lang="en-US" sz="2000" dirty="0"/>
          </a:p>
        </p:txBody>
      </p:sp>
      <p:sp>
        <p:nvSpPr>
          <p:cNvPr id="65" name="Text 24">
            <a:extLst>
              <a:ext uri="{FF2B5EF4-FFF2-40B4-BE49-F238E27FC236}">
                <a16:creationId xmlns:a16="http://schemas.microsoft.com/office/drawing/2014/main" id="{C9F23FD1-FFFF-9BD3-70EB-47EDA63E1F65}"/>
              </a:ext>
            </a:extLst>
          </p:cNvPr>
          <p:cNvSpPr/>
          <p:nvPr/>
        </p:nvSpPr>
        <p:spPr>
          <a:xfrm>
            <a:off x="5757977" y="6899148"/>
            <a:ext cx="157322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000" b="1">
                <a:solidFill>
                  <a:srgbClr val="18232E"/>
                </a:solidFill>
              </a:rPr>
              <a:t>32,50%</a:t>
            </a:r>
            <a:endParaRPr lang="en-US" sz="2000" dirty="0"/>
          </a:p>
        </p:txBody>
      </p:sp>
      <p:sp>
        <p:nvSpPr>
          <p:cNvPr id="67" name="Shape 25">
            <a:extLst>
              <a:ext uri="{FF2B5EF4-FFF2-40B4-BE49-F238E27FC236}">
                <a16:creationId xmlns:a16="http://schemas.microsoft.com/office/drawing/2014/main" id="{C54D4EFF-830A-9DA5-E7CD-4539D8027092}"/>
              </a:ext>
            </a:extLst>
          </p:cNvPr>
          <p:cNvSpPr/>
          <p:nvPr/>
        </p:nvSpPr>
        <p:spPr>
          <a:xfrm>
            <a:off x="10506456" y="4224528"/>
            <a:ext cx="5102352" cy="3429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D9E0E6"/>
            </a:solidFill>
            <a:prstDash val="solid"/>
          </a:ln>
        </p:spPr>
      </p:sp>
      <p:sp>
        <p:nvSpPr>
          <p:cNvPr id="69" name="Text 26">
            <a:extLst>
              <a:ext uri="{FF2B5EF4-FFF2-40B4-BE49-F238E27FC236}">
                <a16:creationId xmlns:a16="http://schemas.microsoft.com/office/drawing/2014/main" id="{597D57B1-8668-EDBE-AD82-9F04097E206B}"/>
              </a:ext>
            </a:extLst>
          </p:cNvPr>
          <p:cNvSpPr/>
          <p:nvPr/>
        </p:nvSpPr>
        <p:spPr>
          <a:xfrm>
            <a:off x="10876788" y="4399272"/>
            <a:ext cx="436168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b="1" dirty="0">
                <a:solidFill>
                  <a:srgbClr val="0D2A4A"/>
                </a:solidFill>
              </a:rPr>
              <a:t>SIMPLES HÍBRIDO</a:t>
            </a:r>
            <a:endParaRPr lang="en-US" sz="2400" dirty="0"/>
          </a:p>
        </p:txBody>
      </p:sp>
      <p:sp>
        <p:nvSpPr>
          <p:cNvPr id="71" name="Text 27">
            <a:extLst>
              <a:ext uri="{FF2B5EF4-FFF2-40B4-BE49-F238E27FC236}">
                <a16:creationId xmlns:a16="http://schemas.microsoft.com/office/drawing/2014/main" id="{031283AA-C852-6FEE-EAF8-35CF247F6491}"/>
              </a:ext>
            </a:extLst>
          </p:cNvPr>
          <p:cNvSpPr/>
          <p:nvPr/>
        </p:nvSpPr>
        <p:spPr>
          <a:xfrm>
            <a:off x="10917937" y="5294376"/>
            <a:ext cx="26787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dirty="0">
                <a:solidFill>
                  <a:srgbClr val="18232E"/>
                </a:solidFill>
              </a:rPr>
              <a:t>CBS por fora</a:t>
            </a:r>
            <a:endParaRPr lang="en-US" sz="2000" dirty="0"/>
          </a:p>
        </p:txBody>
      </p:sp>
      <p:sp>
        <p:nvSpPr>
          <p:cNvPr id="73" name="Text 28">
            <a:extLst>
              <a:ext uri="{FF2B5EF4-FFF2-40B4-BE49-F238E27FC236}">
                <a16:creationId xmlns:a16="http://schemas.microsoft.com/office/drawing/2014/main" id="{9C6162F9-1FEE-704A-C45B-53B557BA9AE0}"/>
              </a:ext>
            </a:extLst>
          </p:cNvPr>
          <p:cNvSpPr/>
          <p:nvPr/>
        </p:nvSpPr>
        <p:spPr>
          <a:xfrm>
            <a:off x="13596671" y="5294376"/>
            <a:ext cx="157322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000" b="1" dirty="0">
                <a:solidFill>
                  <a:srgbClr val="18232E"/>
                </a:solidFill>
              </a:rPr>
              <a:t>9,21%</a:t>
            </a:r>
            <a:endParaRPr lang="en-US" sz="2000" dirty="0"/>
          </a:p>
        </p:txBody>
      </p:sp>
      <p:sp>
        <p:nvSpPr>
          <p:cNvPr id="75" name="Text 29">
            <a:extLst>
              <a:ext uri="{FF2B5EF4-FFF2-40B4-BE49-F238E27FC236}">
                <a16:creationId xmlns:a16="http://schemas.microsoft.com/office/drawing/2014/main" id="{77A0B916-7755-EDF3-7A77-6D770EA37B6B}"/>
              </a:ext>
            </a:extLst>
          </p:cNvPr>
          <p:cNvSpPr/>
          <p:nvPr/>
        </p:nvSpPr>
        <p:spPr>
          <a:xfrm>
            <a:off x="10917937" y="5829300"/>
            <a:ext cx="26787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dirty="0">
                <a:solidFill>
                  <a:srgbClr val="18232E"/>
                </a:solidFill>
              </a:rPr>
              <a:t>IBS por fora</a:t>
            </a:r>
            <a:endParaRPr lang="en-US" sz="2000" dirty="0"/>
          </a:p>
        </p:txBody>
      </p:sp>
      <p:sp>
        <p:nvSpPr>
          <p:cNvPr id="79" name="Text 30">
            <a:extLst>
              <a:ext uri="{FF2B5EF4-FFF2-40B4-BE49-F238E27FC236}">
                <a16:creationId xmlns:a16="http://schemas.microsoft.com/office/drawing/2014/main" id="{63ADE092-05BE-3F4A-81EF-2DCB93B5A91D}"/>
              </a:ext>
            </a:extLst>
          </p:cNvPr>
          <p:cNvSpPr/>
          <p:nvPr/>
        </p:nvSpPr>
        <p:spPr>
          <a:xfrm>
            <a:off x="13596671" y="5829300"/>
            <a:ext cx="157322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000" b="1" dirty="0">
                <a:solidFill>
                  <a:srgbClr val="18232E"/>
                </a:solidFill>
              </a:rPr>
              <a:t>0,10%</a:t>
            </a:r>
            <a:endParaRPr lang="en-US" sz="2000" dirty="0"/>
          </a:p>
        </p:txBody>
      </p:sp>
      <p:sp>
        <p:nvSpPr>
          <p:cNvPr id="81" name="Text 31">
            <a:extLst>
              <a:ext uri="{FF2B5EF4-FFF2-40B4-BE49-F238E27FC236}">
                <a16:creationId xmlns:a16="http://schemas.microsoft.com/office/drawing/2014/main" id="{B0D0B873-9DDD-B20D-B7B8-9F1FF840DDD0}"/>
              </a:ext>
            </a:extLst>
          </p:cNvPr>
          <p:cNvSpPr/>
          <p:nvPr/>
        </p:nvSpPr>
        <p:spPr>
          <a:xfrm>
            <a:off x="10917937" y="6364224"/>
            <a:ext cx="26787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dirty="0">
                <a:solidFill>
                  <a:srgbClr val="18232E"/>
                </a:solidFill>
              </a:rPr>
              <a:t>Base de créditos</a:t>
            </a:r>
            <a:endParaRPr lang="en-US" sz="2000" dirty="0"/>
          </a:p>
        </p:txBody>
      </p:sp>
      <p:sp>
        <p:nvSpPr>
          <p:cNvPr id="83" name="Text 32">
            <a:extLst>
              <a:ext uri="{FF2B5EF4-FFF2-40B4-BE49-F238E27FC236}">
                <a16:creationId xmlns:a16="http://schemas.microsoft.com/office/drawing/2014/main" id="{D96B8D0F-DF70-58E6-B3C6-057A5FBC2736}"/>
              </a:ext>
            </a:extLst>
          </p:cNvPr>
          <p:cNvSpPr/>
          <p:nvPr/>
        </p:nvSpPr>
        <p:spPr>
          <a:xfrm>
            <a:off x="13596671" y="6364224"/>
            <a:ext cx="157322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000" b="1" dirty="0">
                <a:solidFill>
                  <a:srgbClr val="18232E"/>
                </a:solidFill>
              </a:rPr>
              <a:t>R$ 12.312,05</a:t>
            </a:r>
            <a:endParaRPr lang="en-US" sz="2000" dirty="0"/>
          </a:p>
        </p:txBody>
      </p:sp>
      <p:sp>
        <p:nvSpPr>
          <p:cNvPr id="85" name="Text 33">
            <a:extLst>
              <a:ext uri="{FF2B5EF4-FFF2-40B4-BE49-F238E27FC236}">
                <a16:creationId xmlns:a16="http://schemas.microsoft.com/office/drawing/2014/main" id="{ACA48450-E3F4-518E-6AA1-E84AA23EFB90}"/>
              </a:ext>
            </a:extLst>
          </p:cNvPr>
          <p:cNvSpPr/>
          <p:nvPr/>
        </p:nvSpPr>
        <p:spPr>
          <a:xfrm>
            <a:off x="10917937" y="6899148"/>
            <a:ext cx="26787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dirty="0">
                <a:solidFill>
                  <a:srgbClr val="18232E"/>
                </a:solidFill>
              </a:rPr>
              <a:t>ISS</a:t>
            </a:r>
            <a:endParaRPr lang="en-US" sz="2000" dirty="0"/>
          </a:p>
        </p:txBody>
      </p:sp>
      <p:sp>
        <p:nvSpPr>
          <p:cNvPr id="87" name="Text 34">
            <a:extLst>
              <a:ext uri="{FF2B5EF4-FFF2-40B4-BE49-F238E27FC236}">
                <a16:creationId xmlns:a16="http://schemas.microsoft.com/office/drawing/2014/main" id="{1B6BC733-0AEA-E218-B884-C43190D7AA8A}"/>
              </a:ext>
            </a:extLst>
          </p:cNvPr>
          <p:cNvSpPr/>
          <p:nvPr/>
        </p:nvSpPr>
        <p:spPr>
          <a:xfrm>
            <a:off x="12824460" y="6899148"/>
            <a:ext cx="234543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000" b="1" dirty="0">
                <a:solidFill>
                  <a:srgbClr val="18232E"/>
                </a:solidFill>
              </a:rPr>
              <a:t>permanece no DAS</a:t>
            </a:r>
            <a:endParaRPr lang="en-US" sz="2000" dirty="0"/>
          </a:p>
        </p:txBody>
      </p:sp>
      <p:sp>
        <p:nvSpPr>
          <p:cNvPr id="109" name="Shape 45">
            <a:extLst>
              <a:ext uri="{FF2B5EF4-FFF2-40B4-BE49-F238E27FC236}">
                <a16:creationId xmlns:a16="http://schemas.microsoft.com/office/drawing/2014/main" id="{AFEB004A-6E71-AB1A-1F54-5CC8776A5011}"/>
              </a:ext>
            </a:extLst>
          </p:cNvPr>
          <p:cNvSpPr/>
          <p:nvPr/>
        </p:nvSpPr>
        <p:spPr>
          <a:xfrm>
            <a:off x="891540" y="8147304"/>
            <a:ext cx="16486632" cy="795528"/>
          </a:xfrm>
          <a:prstGeom prst="roundRect">
            <a:avLst/>
          </a:prstGeom>
          <a:solidFill>
            <a:srgbClr val="F7F1E5"/>
          </a:solidFill>
          <a:ln w="12700">
            <a:solidFill>
              <a:srgbClr val="F7F1E5"/>
            </a:solidFill>
            <a:prstDash val="solid"/>
          </a:ln>
        </p:spPr>
      </p:sp>
      <p:sp>
        <p:nvSpPr>
          <p:cNvPr id="111" name="Text 46">
            <a:extLst>
              <a:ext uri="{FF2B5EF4-FFF2-40B4-BE49-F238E27FC236}">
                <a16:creationId xmlns:a16="http://schemas.microsoft.com/office/drawing/2014/main" id="{33EE22F8-F3BD-679B-AFBB-0D192BFC0656}"/>
              </a:ext>
            </a:extLst>
          </p:cNvPr>
          <p:cNvSpPr/>
          <p:nvPr/>
        </p:nvSpPr>
        <p:spPr>
          <a:xfrm>
            <a:off x="1261872" y="8394192"/>
            <a:ext cx="157459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560" b="1" dirty="0">
                <a:solidFill>
                  <a:srgbClr val="0D2A4A"/>
                </a:solidFill>
              </a:rPr>
              <a:t>Importante: no Lucro Presumido projetado para 2027, CBS e IBS seguem o regime regular e a mesma base de aquisições creditáveis foi considerada. PIS 0,65% e Cofins 3,00% são referência do regime cumulativo atual.</a:t>
            </a:r>
            <a:endParaRPr lang="en-US" sz="1560" dirty="0"/>
          </a:p>
        </p:txBody>
      </p:sp>
      <p:sp>
        <p:nvSpPr>
          <p:cNvPr id="113" name="Rectangle 1">
            <a:extLst>
              <a:ext uri="{FF2B5EF4-FFF2-40B4-BE49-F238E27FC236}">
                <a16:creationId xmlns:a16="http://schemas.microsoft.com/office/drawing/2014/main" id="{42BDE330-AA1A-C54B-16A6-4F37E02ED2F5}"/>
              </a:ext>
            </a:extLst>
          </p:cNvPr>
          <p:cNvSpPr/>
          <p:nvPr/>
        </p:nvSpPr>
        <p:spPr>
          <a:xfrm>
            <a:off x="0" y="456364"/>
            <a:ext cx="4427621" cy="80093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15" name="Text 0">
            <a:extLst>
              <a:ext uri="{FF2B5EF4-FFF2-40B4-BE49-F238E27FC236}">
                <a16:creationId xmlns:a16="http://schemas.microsoft.com/office/drawing/2014/main" id="{62AA198E-F713-21A6-0D00-6BB2B364C66F}"/>
              </a:ext>
            </a:extLst>
          </p:cNvPr>
          <p:cNvSpPr/>
          <p:nvPr/>
        </p:nvSpPr>
        <p:spPr>
          <a:xfrm>
            <a:off x="96252" y="339035"/>
            <a:ext cx="53598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500" b="1">
                <a:solidFill>
                  <a:schemeClr val="bg1"/>
                </a:solidFill>
                <a:latin typeface="Cambria" pitchFamily="34" charset="0"/>
                <a:ea typeface="Cambria" pitchFamily="34" charset="-122"/>
              </a:rPr>
              <a:t>Atlas Software</a:t>
            </a:r>
            <a:endParaRPr lang="en-US" sz="4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0555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8450AAAA-0AB2-11AA-7065-2B31305CC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Rectangle 1">
            <a:extLst>
              <a:ext uri="{FF2B5EF4-FFF2-40B4-BE49-F238E27FC236}">
                <a16:creationId xmlns:a16="http://schemas.microsoft.com/office/drawing/2014/main" id="{2F2524FF-DE30-C150-81C8-BE850F370DD0}"/>
              </a:ext>
            </a:extLst>
          </p:cNvPr>
          <p:cNvSpPr/>
          <p:nvPr/>
        </p:nvSpPr>
        <p:spPr>
          <a:xfrm>
            <a:off x="0" y="456364"/>
            <a:ext cx="4427621" cy="80093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15" name="Text 0">
            <a:extLst>
              <a:ext uri="{FF2B5EF4-FFF2-40B4-BE49-F238E27FC236}">
                <a16:creationId xmlns:a16="http://schemas.microsoft.com/office/drawing/2014/main" id="{89A56E45-39A0-FE2B-EB2A-B1F54368999C}"/>
              </a:ext>
            </a:extLst>
          </p:cNvPr>
          <p:cNvSpPr/>
          <p:nvPr/>
        </p:nvSpPr>
        <p:spPr>
          <a:xfrm>
            <a:off x="96252" y="339035"/>
            <a:ext cx="53598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500" b="1">
                <a:solidFill>
                  <a:schemeClr val="bg1"/>
                </a:solidFill>
                <a:latin typeface="Cambria" pitchFamily="34" charset="0"/>
                <a:ea typeface="Cambria" pitchFamily="34" charset="-122"/>
              </a:rPr>
              <a:t>Atlas Software</a:t>
            </a:r>
            <a:endParaRPr lang="en-US" sz="4500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01AC26-445C-D6E6-3861-0823F51A2F53}"/>
              </a:ext>
            </a:extLst>
          </p:cNvPr>
          <p:cNvSpPr/>
          <p:nvPr/>
        </p:nvSpPr>
        <p:spPr>
          <a:xfrm>
            <a:off x="1234440" y="1503960"/>
            <a:ext cx="15087600" cy="34290"/>
          </a:xfrm>
          <a:prstGeom prst="rect">
            <a:avLst/>
          </a:prstGeom>
          <a:solidFill>
            <a:srgbClr val="D0A9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08997D5E-C4FD-F887-AB4F-996C71667BD3}"/>
              </a:ext>
            </a:extLst>
          </p:cNvPr>
          <p:cNvSpPr txBox="1"/>
          <p:nvPr/>
        </p:nvSpPr>
        <p:spPr>
          <a:xfrm>
            <a:off x="2232339" y="1660196"/>
            <a:ext cx="12406002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>
                <a:solidFill>
                  <a:srgbClr val="002060"/>
                </a:solidFill>
              </a:rPr>
              <a:t>Anexo III — 4ª faixa   |   RBT12: R$ 1.104.000,00   |   Faturamento do mês: R$ 92.000,00</a:t>
            </a:r>
          </a:p>
        </p:txBody>
      </p:sp>
      <p:sp>
        <p:nvSpPr>
          <p:cNvPr id="11" name="Rounded Rectangle 5">
            <a:extLst>
              <a:ext uri="{FF2B5EF4-FFF2-40B4-BE49-F238E27FC236}">
                <a16:creationId xmlns:a16="http://schemas.microsoft.com/office/drawing/2014/main" id="{D83BC9DB-D5BA-223B-3C5C-EC262E165162}"/>
              </a:ext>
            </a:extLst>
          </p:cNvPr>
          <p:cNvSpPr/>
          <p:nvPr/>
        </p:nvSpPr>
        <p:spPr>
          <a:xfrm>
            <a:off x="1165860" y="2230908"/>
            <a:ext cx="6995160" cy="112471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4" name="Oval 6">
            <a:extLst>
              <a:ext uri="{FF2B5EF4-FFF2-40B4-BE49-F238E27FC236}">
                <a16:creationId xmlns:a16="http://schemas.microsoft.com/office/drawing/2014/main" id="{E401446C-9529-9303-DC5B-4D1C7359742B}"/>
              </a:ext>
            </a:extLst>
          </p:cNvPr>
          <p:cNvSpPr/>
          <p:nvPr/>
        </p:nvSpPr>
        <p:spPr>
          <a:xfrm>
            <a:off x="1371600" y="2542694"/>
            <a:ext cx="493776" cy="493776"/>
          </a:xfrm>
          <a:prstGeom prst="ellipse">
            <a:avLst/>
          </a:prstGeom>
          <a:solidFill>
            <a:srgbClr val="1987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C3EDCC1E-FDFB-8771-572F-924576478723}"/>
              </a:ext>
            </a:extLst>
          </p:cNvPr>
          <p:cNvSpPr txBox="1"/>
          <p:nvPr/>
        </p:nvSpPr>
        <p:spPr>
          <a:xfrm>
            <a:off x="1453896" y="2523386"/>
            <a:ext cx="329184" cy="4847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5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20" name="TextBox 8">
            <a:extLst>
              <a:ext uri="{FF2B5EF4-FFF2-40B4-BE49-F238E27FC236}">
                <a16:creationId xmlns:a16="http://schemas.microsoft.com/office/drawing/2014/main" id="{60BF96F7-7C25-3740-173D-F7FDC8CACD09}"/>
              </a:ext>
            </a:extLst>
          </p:cNvPr>
          <p:cNvSpPr txBox="1"/>
          <p:nvPr/>
        </p:nvSpPr>
        <p:spPr>
          <a:xfrm>
            <a:off x="2125980" y="2553220"/>
            <a:ext cx="5486400" cy="47320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75" b="1">
                <a:solidFill>
                  <a:srgbClr val="182337"/>
                </a:solidFill>
              </a:rPr>
              <a:t>RBT12</a:t>
            </a:r>
          </a:p>
        </p:txBody>
      </p:sp>
      <p:sp>
        <p:nvSpPr>
          <p:cNvPr id="23" name="TextBox 9">
            <a:extLst>
              <a:ext uri="{FF2B5EF4-FFF2-40B4-BE49-F238E27FC236}">
                <a16:creationId xmlns:a16="http://schemas.microsoft.com/office/drawing/2014/main" id="{3E77125E-0C20-4497-0F4D-3B5C2AFF252D}"/>
              </a:ext>
            </a:extLst>
          </p:cNvPr>
          <p:cNvSpPr txBox="1"/>
          <p:nvPr/>
        </p:nvSpPr>
        <p:spPr>
          <a:xfrm>
            <a:off x="4547216" y="2560849"/>
            <a:ext cx="3065164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82337"/>
                </a:solidFill>
              </a:rPr>
              <a:t>R$ 1.104.000,00</a:t>
            </a:r>
          </a:p>
        </p:txBody>
      </p:sp>
      <p:sp>
        <p:nvSpPr>
          <p:cNvPr id="26" name="Rounded Rectangle 10">
            <a:extLst>
              <a:ext uri="{FF2B5EF4-FFF2-40B4-BE49-F238E27FC236}">
                <a16:creationId xmlns:a16="http://schemas.microsoft.com/office/drawing/2014/main" id="{D3CFA1F2-D497-1DE6-C357-38B7C9175086}"/>
              </a:ext>
            </a:extLst>
          </p:cNvPr>
          <p:cNvSpPr/>
          <p:nvPr/>
        </p:nvSpPr>
        <p:spPr>
          <a:xfrm>
            <a:off x="1165860" y="3671088"/>
            <a:ext cx="6995160" cy="112471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9" name="Oval 11">
            <a:extLst>
              <a:ext uri="{FF2B5EF4-FFF2-40B4-BE49-F238E27FC236}">
                <a16:creationId xmlns:a16="http://schemas.microsoft.com/office/drawing/2014/main" id="{60F61702-069E-C95D-F9F9-A928152952CA}"/>
              </a:ext>
            </a:extLst>
          </p:cNvPr>
          <p:cNvSpPr/>
          <p:nvPr/>
        </p:nvSpPr>
        <p:spPr>
          <a:xfrm>
            <a:off x="1371600" y="4056041"/>
            <a:ext cx="493776" cy="493776"/>
          </a:xfrm>
          <a:prstGeom prst="ellipse">
            <a:avLst/>
          </a:prstGeom>
          <a:solidFill>
            <a:srgbClr val="1987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32" name="TextBox 12">
            <a:extLst>
              <a:ext uri="{FF2B5EF4-FFF2-40B4-BE49-F238E27FC236}">
                <a16:creationId xmlns:a16="http://schemas.microsoft.com/office/drawing/2014/main" id="{325B8C88-D407-89D3-002C-1750FAC64912}"/>
              </a:ext>
            </a:extLst>
          </p:cNvPr>
          <p:cNvSpPr txBox="1"/>
          <p:nvPr/>
        </p:nvSpPr>
        <p:spPr>
          <a:xfrm>
            <a:off x="1453896" y="4036732"/>
            <a:ext cx="329184" cy="4847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5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34" name="TextBox 13">
            <a:extLst>
              <a:ext uri="{FF2B5EF4-FFF2-40B4-BE49-F238E27FC236}">
                <a16:creationId xmlns:a16="http://schemas.microsoft.com/office/drawing/2014/main" id="{6A8494E7-84E9-8D84-F78E-DD53E0784D89}"/>
              </a:ext>
            </a:extLst>
          </p:cNvPr>
          <p:cNvSpPr txBox="1"/>
          <p:nvPr/>
        </p:nvSpPr>
        <p:spPr>
          <a:xfrm>
            <a:off x="2125980" y="4042503"/>
            <a:ext cx="5486400" cy="47320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75" b="1">
                <a:solidFill>
                  <a:srgbClr val="182337"/>
                </a:solidFill>
              </a:rPr>
              <a:t>Alíquota</a:t>
            </a:r>
            <a:r>
              <a:rPr lang="pt-BR" sz="2475" b="1">
                <a:solidFill>
                  <a:srgbClr val="182337"/>
                </a:solidFill>
              </a:rPr>
              <a:t> Nominal</a:t>
            </a:r>
            <a:endParaRPr sz="2475" b="1">
              <a:solidFill>
                <a:srgbClr val="182337"/>
              </a:solidFill>
            </a:endParaRPr>
          </a:p>
        </p:txBody>
      </p:sp>
      <p:sp>
        <p:nvSpPr>
          <p:cNvPr id="37" name="TextBox 14">
            <a:extLst>
              <a:ext uri="{FF2B5EF4-FFF2-40B4-BE49-F238E27FC236}">
                <a16:creationId xmlns:a16="http://schemas.microsoft.com/office/drawing/2014/main" id="{1F32A8BD-4464-35CA-C579-60F043B92E26}"/>
              </a:ext>
            </a:extLst>
          </p:cNvPr>
          <p:cNvSpPr txBox="1"/>
          <p:nvPr/>
        </p:nvSpPr>
        <p:spPr>
          <a:xfrm>
            <a:off x="5708021" y="4014290"/>
            <a:ext cx="1904359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98754"/>
                </a:solidFill>
              </a:rPr>
              <a:t>16</a:t>
            </a:r>
            <a:r>
              <a:rPr lang="pt-BR" sz="2800" b="1">
                <a:solidFill>
                  <a:srgbClr val="198754"/>
                </a:solidFill>
              </a:rPr>
              <a:t>%</a:t>
            </a:r>
            <a:endParaRPr sz="2800" b="1">
              <a:solidFill>
                <a:srgbClr val="198754"/>
              </a:solidFill>
            </a:endParaRPr>
          </a:p>
        </p:txBody>
      </p:sp>
      <p:sp>
        <p:nvSpPr>
          <p:cNvPr id="40" name="Rounded Rectangle 15">
            <a:extLst>
              <a:ext uri="{FF2B5EF4-FFF2-40B4-BE49-F238E27FC236}">
                <a16:creationId xmlns:a16="http://schemas.microsoft.com/office/drawing/2014/main" id="{B5E8B5BC-7AAF-D383-45D5-93F9C7180DE7}"/>
              </a:ext>
            </a:extLst>
          </p:cNvPr>
          <p:cNvSpPr/>
          <p:nvPr/>
        </p:nvSpPr>
        <p:spPr>
          <a:xfrm>
            <a:off x="1165860" y="5111268"/>
            <a:ext cx="6995160" cy="112471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43" name="Oval 16">
            <a:extLst>
              <a:ext uri="{FF2B5EF4-FFF2-40B4-BE49-F238E27FC236}">
                <a16:creationId xmlns:a16="http://schemas.microsoft.com/office/drawing/2014/main" id="{F0E8790F-E101-C164-874B-2D631420289C}"/>
              </a:ext>
            </a:extLst>
          </p:cNvPr>
          <p:cNvSpPr/>
          <p:nvPr/>
        </p:nvSpPr>
        <p:spPr>
          <a:xfrm>
            <a:off x="1397348" y="5411026"/>
            <a:ext cx="493776" cy="493776"/>
          </a:xfrm>
          <a:prstGeom prst="ellipse">
            <a:avLst/>
          </a:prstGeom>
          <a:solidFill>
            <a:srgbClr val="1987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46" name="TextBox 17">
            <a:extLst>
              <a:ext uri="{FF2B5EF4-FFF2-40B4-BE49-F238E27FC236}">
                <a16:creationId xmlns:a16="http://schemas.microsoft.com/office/drawing/2014/main" id="{E9A44E01-6D26-FB96-D9ED-29586BBE79CE}"/>
              </a:ext>
            </a:extLst>
          </p:cNvPr>
          <p:cNvSpPr txBox="1"/>
          <p:nvPr/>
        </p:nvSpPr>
        <p:spPr>
          <a:xfrm>
            <a:off x="1479644" y="5415779"/>
            <a:ext cx="329184" cy="4847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5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49" name="TextBox 18">
            <a:extLst>
              <a:ext uri="{FF2B5EF4-FFF2-40B4-BE49-F238E27FC236}">
                <a16:creationId xmlns:a16="http://schemas.microsoft.com/office/drawing/2014/main" id="{027C04CD-3799-589F-2F03-59A55CDA6594}"/>
              </a:ext>
            </a:extLst>
          </p:cNvPr>
          <p:cNvSpPr txBox="1"/>
          <p:nvPr/>
        </p:nvSpPr>
        <p:spPr>
          <a:xfrm>
            <a:off x="2125980" y="5388224"/>
            <a:ext cx="5486400" cy="47320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75" b="1">
                <a:solidFill>
                  <a:srgbClr val="182337"/>
                </a:solidFill>
              </a:rPr>
              <a:t>Alíquota </a:t>
            </a:r>
            <a:r>
              <a:rPr lang="pt-BR" sz="2475" b="1">
                <a:solidFill>
                  <a:srgbClr val="182337"/>
                </a:solidFill>
              </a:rPr>
              <a:t>E</a:t>
            </a:r>
            <a:r>
              <a:rPr sz="2475" b="1">
                <a:solidFill>
                  <a:srgbClr val="182337"/>
                </a:solidFill>
              </a:rPr>
              <a:t>fetiva</a:t>
            </a:r>
          </a:p>
        </p:txBody>
      </p:sp>
      <p:sp>
        <p:nvSpPr>
          <p:cNvPr id="52" name="TextBox 19">
            <a:extLst>
              <a:ext uri="{FF2B5EF4-FFF2-40B4-BE49-F238E27FC236}">
                <a16:creationId xmlns:a16="http://schemas.microsoft.com/office/drawing/2014/main" id="{99E7888F-F7C2-9BC0-E63F-0D07A58E7036}"/>
              </a:ext>
            </a:extLst>
          </p:cNvPr>
          <p:cNvSpPr txBox="1"/>
          <p:nvPr/>
        </p:nvSpPr>
        <p:spPr>
          <a:xfrm>
            <a:off x="5649308" y="5324735"/>
            <a:ext cx="548640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pt-BR" sz="2800" b="1">
                <a:solidFill>
                  <a:srgbClr val="198754"/>
                </a:solidFill>
              </a:rPr>
              <a:t>12,77%</a:t>
            </a:r>
            <a:endParaRPr sz="2800" b="1">
              <a:solidFill>
                <a:srgbClr val="198754"/>
              </a:solidFill>
            </a:endParaRPr>
          </a:p>
        </p:txBody>
      </p:sp>
      <p:sp>
        <p:nvSpPr>
          <p:cNvPr id="55" name="Rounded Rectangle 20">
            <a:extLst>
              <a:ext uri="{FF2B5EF4-FFF2-40B4-BE49-F238E27FC236}">
                <a16:creationId xmlns:a16="http://schemas.microsoft.com/office/drawing/2014/main" id="{82D29D55-23CF-0DFD-ED29-6A936B6683E0}"/>
              </a:ext>
            </a:extLst>
          </p:cNvPr>
          <p:cNvSpPr/>
          <p:nvPr/>
        </p:nvSpPr>
        <p:spPr>
          <a:xfrm>
            <a:off x="1165860" y="6551448"/>
            <a:ext cx="6995160" cy="112471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57" name="Oval 21">
            <a:extLst>
              <a:ext uri="{FF2B5EF4-FFF2-40B4-BE49-F238E27FC236}">
                <a16:creationId xmlns:a16="http://schemas.microsoft.com/office/drawing/2014/main" id="{19A906FB-877B-2A0A-A8B0-8542EEC74550}"/>
              </a:ext>
            </a:extLst>
          </p:cNvPr>
          <p:cNvSpPr/>
          <p:nvPr/>
        </p:nvSpPr>
        <p:spPr>
          <a:xfrm>
            <a:off x="1371600" y="6882542"/>
            <a:ext cx="493776" cy="493776"/>
          </a:xfrm>
          <a:prstGeom prst="ellipse">
            <a:avLst/>
          </a:prstGeom>
          <a:solidFill>
            <a:srgbClr val="1987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60" name="TextBox 22">
            <a:extLst>
              <a:ext uri="{FF2B5EF4-FFF2-40B4-BE49-F238E27FC236}">
                <a16:creationId xmlns:a16="http://schemas.microsoft.com/office/drawing/2014/main" id="{16A995E1-5F9E-FFA2-DC29-C4965A16BDCC}"/>
              </a:ext>
            </a:extLst>
          </p:cNvPr>
          <p:cNvSpPr txBox="1"/>
          <p:nvPr/>
        </p:nvSpPr>
        <p:spPr>
          <a:xfrm>
            <a:off x="1453896" y="6863233"/>
            <a:ext cx="329184" cy="4847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5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63" name="TextBox 23">
            <a:extLst>
              <a:ext uri="{FF2B5EF4-FFF2-40B4-BE49-F238E27FC236}">
                <a16:creationId xmlns:a16="http://schemas.microsoft.com/office/drawing/2014/main" id="{F360DC9B-FC31-B5CE-DA7B-50057A06DDA8}"/>
              </a:ext>
            </a:extLst>
          </p:cNvPr>
          <p:cNvSpPr txBox="1"/>
          <p:nvPr/>
        </p:nvSpPr>
        <p:spPr>
          <a:xfrm>
            <a:off x="2125980" y="6826952"/>
            <a:ext cx="5486400" cy="47320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75" b="1">
                <a:solidFill>
                  <a:srgbClr val="182337"/>
                </a:solidFill>
              </a:rPr>
              <a:t>DAS do mês</a:t>
            </a:r>
          </a:p>
        </p:txBody>
      </p:sp>
      <p:sp>
        <p:nvSpPr>
          <p:cNvPr id="66" name="TextBox 24">
            <a:extLst>
              <a:ext uri="{FF2B5EF4-FFF2-40B4-BE49-F238E27FC236}">
                <a16:creationId xmlns:a16="http://schemas.microsoft.com/office/drawing/2014/main" id="{DAE9550D-B5F1-D43C-91D5-E31A3D0FD826}"/>
              </a:ext>
            </a:extLst>
          </p:cNvPr>
          <p:cNvSpPr txBox="1"/>
          <p:nvPr/>
        </p:nvSpPr>
        <p:spPr>
          <a:xfrm>
            <a:off x="5125933" y="6787529"/>
            <a:ext cx="2486447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pt-BR" sz="2800" b="1">
                <a:solidFill>
                  <a:srgbClr val="198754"/>
                </a:solidFill>
              </a:rPr>
              <a:t>R$ 11.750,01</a:t>
            </a:r>
            <a:endParaRPr sz="2800" b="1">
              <a:solidFill>
                <a:srgbClr val="198754"/>
              </a:solidFill>
            </a:endParaRPr>
          </a:p>
        </p:txBody>
      </p:sp>
      <p:sp>
        <p:nvSpPr>
          <p:cNvPr id="69" name="Rounded Rectangle 25">
            <a:extLst>
              <a:ext uri="{FF2B5EF4-FFF2-40B4-BE49-F238E27FC236}">
                <a16:creationId xmlns:a16="http://schemas.microsoft.com/office/drawing/2014/main" id="{3B064BBE-1BE4-AB5A-CC8B-A50C2545A37A}"/>
              </a:ext>
            </a:extLst>
          </p:cNvPr>
          <p:cNvSpPr/>
          <p:nvPr/>
        </p:nvSpPr>
        <p:spPr>
          <a:xfrm>
            <a:off x="8435340" y="2230909"/>
            <a:ext cx="8229600" cy="5966459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71" name="TextBox 26">
            <a:extLst>
              <a:ext uri="{FF2B5EF4-FFF2-40B4-BE49-F238E27FC236}">
                <a16:creationId xmlns:a16="http://schemas.microsoft.com/office/drawing/2014/main" id="{7707BE15-D32F-CAC2-3DB7-CF092FBD1F9A}"/>
              </a:ext>
            </a:extLst>
          </p:cNvPr>
          <p:cNvSpPr txBox="1"/>
          <p:nvPr/>
        </p:nvSpPr>
        <p:spPr>
          <a:xfrm>
            <a:off x="10218420" y="2475118"/>
            <a:ext cx="4663440" cy="5539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F3069"/>
                </a:solidFill>
              </a:rPr>
              <a:t>Detalhamento do DAS</a:t>
            </a:r>
          </a:p>
        </p:txBody>
      </p:sp>
      <p:sp>
        <p:nvSpPr>
          <p:cNvPr id="74" name="Rectangle 27">
            <a:extLst>
              <a:ext uri="{FF2B5EF4-FFF2-40B4-BE49-F238E27FC236}">
                <a16:creationId xmlns:a16="http://schemas.microsoft.com/office/drawing/2014/main" id="{C1ED82D1-A79C-D325-5C1B-9D8FEF8FAC8E}"/>
              </a:ext>
            </a:extLst>
          </p:cNvPr>
          <p:cNvSpPr/>
          <p:nvPr/>
        </p:nvSpPr>
        <p:spPr>
          <a:xfrm>
            <a:off x="8915400" y="3232176"/>
            <a:ext cx="301752" cy="164592"/>
          </a:xfrm>
          <a:prstGeom prst="rect">
            <a:avLst/>
          </a:prstGeom>
          <a:solidFill>
            <a:srgbClr val="0F30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77" name="TextBox 28">
            <a:extLst>
              <a:ext uri="{FF2B5EF4-FFF2-40B4-BE49-F238E27FC236}">
                <a16:creationId xmlns:a16="http://schemas.microsoft.com/office/drawing/2014/main" id="{2EB3C2C1-D08E-4FAC-635E-5B0B1EDFA171}"/>
              </a:ext>
            </a:extLst>
          </p:cNvPr>
          <p:cNvSpPr txBox="1"/>
          <p:nvPr/>
        </p:nvSpPr>
        <p:spPr>
          <a:xfrm>
            <a:off x="9532620" y="3040317"/>
            <a:ext cx="1920240" cy="4385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50">
                <a:solidFill>
                  <a:srgbClr val="182337"/>
                </a:solidFill>
              </a:rPr>
              <a:t>IRPJ</a:t>
            </a:r>
          </a:p>
        </p:txBody>
      </p:sp>
      <p:sp>
        <p:nvSpPr>
          <p:cNvPr id="80" name="TextBox 29">
            <a:extLst>
              <a:ext uri="{FF2B5EF4-FFF2-40B4-BE49-F238E27FC236}">
                <a16:creationId xmlns:a16="http://schemas.microsoft.com/office/drawing/2014/main" id="{4B7AFE15-0A41-5D5C-CFD6-8B80D9CACFE0}"/>
              </a:ext>
            </a:extLst>
          </p:cNvPr>
          <p:cNvSpPr txBox="1"/>
          <p:nvPr/>
        </p:nvSpPr>
        <p:spPr>
          <a:xfrm>
            <a:off x="11864340" y="3040317"/>
            <a:ext cx="1371600" cy="4385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50">
                <a:solidFill>
                  <a:srgbClr val="182337"/>
                </a:solidFill>
              </a:rPr>
              <a:t>4,00%</a:t>
            </a:r>
          </a:p>
        </p:txBody>
      </p:sp>
      <p:sp>
        <p:nvSpPr>
          <p:cNvPr id="83" name="TextBox 30">
            <a:extLst>
              <a:ext uri="{FF2B5EF4-FFF2-40B4-BE49-F238E27FC236}">
                <a16:creationId xmlns:a16="http://schemas.microsoft.com/office/drawing/2014/main" id="{19334069-F024-14DB-0737-010E7BE8BBB6}"/>
              </a:ext>
            </a:extLst>
          </p:cNvPr>
          <p:cNvSpPr txBox="1"/>
          <p:nvPr/>
        </p:nvSpPr>
        <p:spPr>
          <a:xfrm>
            <a:off x="13921740" y="3085563"/>
            <a:ext cx="1920240" cy="4385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250">
                <a:solidFill>
                  <a:srgbClr val="182337"/>
                </a:solidFill>
              </a:rPr>
              <a:t>R$ </a:t>
            </a:r>
            <a:r>
              <a:rPr lang="pt-BR" sz="2250">
                <a:solidFill>
                  <a:srgbClr val="182337"/>
                </a:solidFill>
              </a:rPr>
              <a:t>   </a:t>
            </a:r>
            <a:r>
              <a:rPr sz="2250">
                <a:solidFill>
                  <a:srgbClr val="182337"/>
                </a:solidFill>
              </a:rPr>
              <a:t>470,00</a:t>
            </a:r>
          </a:p>
        </p:txBody>
      </p:sp>
      <p:sp>
        <p:nvSpPr>
          <p:cNvPr id="85" name="Rectangle 31">
            <a:extLst>
              <a:ext uri="{FF2B5EF4-FFF2-40B4-BE49-F238E27FC236}">
                <a16:creationId xmlns:a16="http://schemas.microsoft.com/office/drawing/2014/main" id="{E7421744-F93A-E5A1-B1C8-11AB713C3DA8}"/>
              </a:ext>
            </a:extLst>
          </p:cNvPr>
          <p:cNvSpPr/>
          <p:nvPr/>
        </p:nvSpPr>
        <p:spPr>
          <a:xfrm>
            <a:off x="8915400" y="3876828"/>
            <a:ext cx="301752" cy="16459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88" name="TextBox 32">
            <a:extLst>
              <a:ext uri="{FF2B5EF4-FFF2-40B4-BE49-F238E27FC236}">
                <a16:creationId xmlns:a16="http://schemas.microsoft.com/office/drawing/2014/main" id="{0394BB3B-AA6D-50FC-EC43-2058F1070B57}"/>
              </a:ext>
            </a:extLst>
          </p:cNvPr>
          <p:cNvSpPr txBox="1"/>
          <p:nvPr/>
        </p:nvSpPr>
        <p:spPr>
          <a:xfrm>
            <a:off x="9532620" y="3684969"/>
            <a:ext cx="1920240" cy="4385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50">
                <a:solidFill>
                  <a:srgbClr val="182337"/>
                </a:solidFill>
              </a:rPr>
              <a:t>CSLL</a:t>
            </a:r>
          </a:p>
        </p:txBody>
      </p:sp>
      <p:sp>
        <p:nvSpPr>
          <p:cNvPr id="91" name="TextBox 33">
            <a:extLst>
              <a:ext uri="{FF2B5EF4-FFF2-40B4-BE49-F238E27FC236}">
                <a16:creationId xmlns:a16="http://schemas.microsoft.com/office/drawing/2014/main" id="{BF64893C-6302-146A-2AD3-A079B1082DD2}"/>
              </a:ext>
            </a:extLst>
          </p:cNvPr>
          <p:cNvSpPr txBox="1"/>
          <p:nvPr/>
        </p:nvSpPr>
        <p:spPr>
          <a:xfrm>
            <a:off x="11864340" y="3684969"/>
            <a:ext cx="1371600" cy="4385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50">
                <a:solidFill>
                  <a:srgbClr val="182337"/>
                </a:solidFill>
              </a:rPr>
              <a:t>3,50%</a:t>
            </a:r>
          </a:p>
        </p:txBody>
      </p:sp>
      <p:sp>
        <p:nvSpPr>
          <p:cNvPr id="94" name="TextBox 34">
            <a:extLst>
              <a:ext uri="{FF2B5EF4-FFF2-40B4-BE49-F238E27FC236}">
                <a16:creationId xmlns:a16="http://schemas.microsoft.com/office/drawing/2014/main" id="{22B56F20-E6F3-BA02-F44E-F01CC2FE07A9}"/>
              </a:ext>
            </a:extLst>
          </p:cNvPr>
          <p:cNvSpPr txBox="1"/>
          <p:nvPr/>
        </p:nvSpPr>
        <p:spPr>
          <a:xfrm>
            <a:off x="13921740" y="3684970"/>
            <a:ext cx="1920240" cy="4385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250">
                <a:solidFill>
                  <a:srgbClr val="182337"/>
                </a:solidFill>
              </a:rPr>
              <a:t>R$</a:t>
            </a:r>
            <a:r>
              <a:rPr lang="pt-BR" sz="2250">
                <a:solidFill>
                  <a:srgbClr val="182337"/>
                </a:solidFill>
              </a:rPr>
              <a:t>    </a:t>
            </a:r>
            <a:r>
              <a:rPr sz="2250">
                <a:solidFill>
                  <a:srgbClr val="182337"/>
                </a:solidFill>
              </a:rPr>
              <a:t>411,25</a:t>
            </a:r>
          </a:p>
        </p:txBody>
      </p:sp>
      <p:sp>
        <p:nvSpPr>
          <p:cNvPr id="97" name="Rectangle 35">
            <a:extLst>
              <a:ext uri="{FF2B5EF4-FFF2-40B4-BE49-F238E27FC236}">
                <a16:creationId xmlns:a16="http://schemas.microsoft.com/office/drawing/2014/main" id="{FECAF4C5-FB45-899A-B6E7-10ED82EA7E3C}"/>
              </a:ext>
            </a:extLst>
          </p:cNvPr>
          <p:cNvSpPr/>
          <p:nvPr/>
        </p:nvSpPr>
        <p:spPr>
          <a:xfrm>
            <a:off x="8915400" y="4521480"/>
            <a:ext cx="301752" cy="164592"/>
          </a:xfrm>
          <a:prstGeom prst="rect">
            <a:avLst/>
          </a:prstGeom>
          <a:solidFill>
            <a:srgbClr val="1987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00" name="TextBox 36">
            <a:extLst>
              <a:ext uri="{FF2B5EF4-FFF2-40B4-BE49-F238E27FC236}">
                <a16:creationId xmlns:a16="http://schemas.microsoft.com/office/drawing/2014/main" id="{EB709A95-ADE2-0B1C-5CC9-E52BC60F8E37}"/>
              </a:ext>
            </a:extLst>
          </p:cNvPr>
          <p:cNvSpPr txBox="1"/>
          <p:nvPr/>
        </p:nvSpPr>
        <p:spPr>
          <a:xfrm>
            <a:off x="9532620" y="4329621"/>
            <a:ext cx="1920240" cy="4385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50">
                <a:solidFill>
                  <a:srgbClr val="182337"/>
                </a:solidFill>
              </a:rPr>
              <a:t>CBS</a:t>
            </a:r>
          </a:p>
        </p:txBody>
      </p:sp>
      <p:sp>
        <p:nvSpPr>
          <p:cNvPr id="102" name="TextBox 37">
            <a:extLst>
              <a:ext uri="{FF2B5EF4-FFF2-40B4-BE49-F238E27FC236}">
                <a16:creationId xmlns:a16="http://schemas.microsoft.com/office/drawing/2014/main" id="{2CC30709-6C82-88BC-9276-4882C957444C}"/>
              </a:ext>
            </a:extLst>
          </p:cNvPr>
          <p:cNvSpPr txBox="1"/>
          <p:nvPr/>
        </p:nvSpPr>
        <p:spPr>
          <a:xfrm>
            <a:off x="11864340" y="4329621"/>
            <a:ext cx="1371600" cy="4385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50">
                <a:solidFill>
                  <a:srgbClr val="182337"/>
                </a:solidFill>
              </a:rPr>
              <a:t>16,41%</a:t>
            </a:r>
          </a:p>
        </p:txBody>
      </p:sp>
      <p:sp>
        <p:nvSpPr>
          <p:cNvPr id="104" name="TextBox 38">
            <a:extLst>
              <a:ext uri="{FF2B5EF4-FFF2-40B4-BE49-F238E27FC236}">
                <a16:creationId xmlns:a16="http://schemas.microsoft.com/office/drawing/2014/main" id="{D091393A-685E-8798-EF68-82EEF36C9E54}"/>
              </a:ext>
            </a:extLst>
          </p:cNvPr>
          <p:cNvSpPr txBox="1"/>
          <p:nvPr/>
        </p:nvSpPr>
        <p:spPr>
          <a:xfrm>
            <a:off x="14058900" y="4329622"/>
            <a:ext cx="1783080" cy="4385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250">
                <a:solidFill>
                  <a:srgbClr val="182337"/>
                </a:solidFill>
              </a:rPr>
              <a:t>R$ 1.928,18</a:t>
            </a:r>
          </a:p>
        </p:txBody>
      </p:sp>
      <p:sp>
        <p:nvSpPr>
          <p:cNvPr id="106" name="Rectangle 39">
            <a:extLst>
              <a:ext uri="{FF2B5EF4-FFF2-40B4-BE49-F238E27FC236}">
                <a16:creationId xmlns:a16="http://schemas.microsoft.com/office/drawing/2014/main" id="{80317DEB-517D-10B9-F8FC-6D3534D57F0F}"/>
              </a:ext>
            </a:extLst>
          </p:cNvPr>
          <p:cNvSpPr/>
          <p:nvPr/>
        </p:nvSpPr>
        <p:spPr>
          <a:xfrm>
            <a:off x="8915400" y="5166132"/>
            <a:ext cx="301752" cy="164592"/>
          </a:xfrm>
          <a:prstGeom prst="rect">
            <a:avLst/>
          </a:prstGeom>
          <a:solidFill>
            <a:srgbClr val="26A6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08" name="TextBox 40">
            <a:extLst>
              <a:ext uri="{FF2B5EF4-FFF2-40B4-BE49-F238E27FC236}">
                <a16:creationId xmlns:a16="http://schemas.microsoft.com/office/drawing/2014/main" id="{573D5FDA-9B74-CA4A-4297-7DAA1122DF95}"/>
              </a:ext>
            </a:extLst>
          </p:cNvPr>
          <p:cNvSpPr txBox="1"/>
          <p:nvPr/>
        </p:nvSpPr>
        <p:spPr>
          <a:xfrm>
            <a:off x="9532620" y="4974273"/>
            <a:ext cx="1920240" cy="4385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50">
                <a:solidFill>
                  <a:srgbClr val="182337"/>
                </a:solidFill>
              </a:rPr>
              <a:t>CPP</a:t>
            </a:r>
          </a:p>
        </p:txBody>
      </p:sp>
      <p:sp>
        <p:nvSpPr>
          <p:cNvPr id="110" name="TextBox 41">
            <a:extLst>
              <a:ext uri="{FF2B5EF4-FFF2-40B4-BE49-F238E27FC236}">
                <a16:creationId xmlns:a16="http://schemas.microsoft.com/office/drawing/2014/main" id="{810D9BA0-71C1-3521-B3BB-D52008DCF5B6}"/>
              </a:ext>
            </a:extLst>
          </p:cNvPr>
          <p:cNvSpPr txBox="1"/>
          <p:nvPr/>
        </p:nvSpPr>
        <p:spPr>
          <a:xfrm>
            <a:off x="11864340" y="4974273"/>
            <a:ext cx="1371600" cy="4385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50">
                <a:solidFill>
                  <a:srgbClr val="182337"/>
                </a:solidFill>
              </a:rPr>
              <a:t>43,40%</a:t>
            </a:r>
          </a:p>
        </p:txBody>
      </p:sp>
      <p:sp>
        <p:nvSpPr>
          <p:cNvPr id="112" name="TextBox 42">
            <a:extLst>
              <a:ext uri="{FF2B5EF4-FFF2-40B4-BE49-F238E27FC236}">
                <a16:creationId xmlns:a16="http://schemas.microsoft.com/office/drawing/2014/main" id="{3A10A40B-C6C6-E0C6-E70D-FBE68AD900A5}"/>
              </a:ext>
            </a:extLst>
          </p:cNvPr>
          <p:cNvSpPr txBox="1"/>
          <p:nvPr/>
        </p:nvSpPr>
        <p:spPr>
          <a:xfrm>
            <a:off x="14058900" y="4974274"/>
            <a:ext cx="1783080" cy="4385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250">
                <a:solidFill>
                  <a:srgbClr val="182337"/>
                </a:solidFill>
              </a:rPr>
              <a:t>R$ 5.099,50</a:t>
            </a:r>
          </a:p>
        </p:txBody>
      </p:sp>
      <p:sp>
        <p:nvSpPr>
          <p:cNvPr id="116" name="Rectangle 43">
            <a:extLst>
              <a:ext uri="{FF2B5EF4-FFF2-40B4-BE49-F238E27FC236}">
                <a16:creationId xmlns:a16="http://schemas.microsoft.com/office/drawing/2014/main" id="{168CF023-0877-B957-0CFC-53C9187AE2B4}"/>
              </a:ext>
            </a:extLst>
          </p:cNvPr>
          <p:cNvSpPr/>
          <p:nvPr/>
        </p:nvSpPr>
        <p:spPr>
          <a:xfrm>
            <a:off x="8915400" y="5810783"/>
            <a:ext cx="301752" cy="164592"/>
          </a:xfrm>
          <a:prstGeom prst="rect">
            <a:avLst/>
          </a:prstGeom>
          <a:solidFill>
            <a:srgbClr val="704A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18" name="TextBox 44">
            <a:extLst>
              <a:ext uri="{FF2B5EF4-FFF2-40B4-BE49-F238E27FC236}">
                <a16:creationId xmlns:a16="http://schemas.microsoft.com/office/drawing/2014/main" id="{5B244106-CF3D-1EB1-B1C9-0D86E42A1E5D}"/>
              </a:ext>
            </a:extLst>
          </p:cNvPr>
          <p:cNvSpPr txBox="1"/>
          <p:nvPr/>
        </p:nvSpPr>
        <p:spPr>
          <a:xfrm>
            <a:off x="9532620" y="5618925"/>
            <a:ext cx="1920240" cy="4385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50">
                <a:solidFill>
                  <a:srgbClr val="182337"/>
                </a:solidFill>
              </a:rPr>
              <a:t>ISS</a:t>
            </a:r>
          </a:p>
        </p:txBody>
      </p:sp>
      <p:sp>
        <p:nvSpPr>
          <p:cNvPr id="120" name="TextBox 45">
            <a:extLst>
              <a:ext uri="{FF2B5EF4-FFF2-40B4-BE49-F238E27FC236}">
                <a16:creationId xmlns:a16="http://schemas.microsoft.com/office/drawing/2014/main" id="{F64416BE-A1F0-1A71-4019-111D82E6AC5A}"/>
              </a:ext>
            </a:extLst>
          </p:cNvPr>
          <p:cNvSpPr txBox="1"/>
          <p:nvPr/>
        </p:nvSpPr>
        <p:spPr>
          <a:xfrm>
            <a:off x="11864340" y="5618925"/>
            <a:ext cx="1371600" cy="4385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50">
                <a:solidFill>
                  <a:srgbClr val="182337"/>
                </a:solidFill>
              </a:rPr>
              <a:t>32,50%</a:t>
            </a:r>
          </a:p>
        </p:txBody>
      </p:sp>
      <p:sp>
        <p:nvSpPr>
          <p:cNvPr id="122" name="TextBox 46">
            <a:extLst>
              <a:ext uri="{FF2B5EF4-FFF2-40B4-BE49-F238E27FC236}">
                <a16:creationId xmlns:a16="http://schemas.microsoft.com/office/drawing/2014/main" id="{97ACD1CB-2E8B-1B7B-DD9C-133650012E28}"/>
              </a:ext>
            </a:extLst>
          </p:cNvPr>
          <p:cNvSpPr txBox="1"/>
          <p:nvPr/>
        </p:nvSpPr>
        <p:spPr>
          <a:xfrm>
            <a:off x="14058900" y="5618926"/>
            <a:ext cx="1783080" cy="4385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250">
                <a:solidFill>
                  <a:srgbClr val="182337"/>
                </a:solidFill>
              </a:rPr>
              <a:t>R$ 3.818,75</a:t>
            </a:r>
          </a:p>
        </p:txBody>
      </p:sp>
      <p:sp>
        <p:nvSpPr>
          <p:cNvPr id="124" name="Rectangle 47">
            <a:extLst>
              <a:ext uri="{FF2B5EF4-FFF2-40B4-BE49-F238E27FC236}">
                <a16:creationId xmlns:a16="http://schemas.microsoft.com/office/drawing/2014/main" id="{0BC2F872-E66A-F27B-AC80-337957ABFC1D}"/>
              </a:ext>
            </a:extLst>
          </p:cNvPr>
          <p:cNvSpPr/>
          <p:nvPr/>
        </p:nvSpPr>
        <p:spPr>
          <a:xfrm>
            <a:off x="8915400" y="6455435"/>
            <a:ext cx="301752" cy="164592"/>
          </a:xfrm>
          <a:prstGeom prst="rect">
            <a:avLst/>
          </a:prstGeom>
          <a:solidFill>
            <a:srgbClr val="EF87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26" name="TextBox 48">
            <a:extLst>
              <a:ext uri="{FF2B5EF4-FFF2-40B4-BE49-F238E27FC236}">
                <a16:creationId xmlns:a16="http://schemas.microsoft.com/office/drawing/2014/main" id="{852AF4CB-DFBB-ECD6-4CB9-52FEC7C337EE}"/>
              </a:ext>
            </a:extLst>
          </p:cNvPr>
          <p:cNvSpPr txBox="1"/>
          <p:nvPr/>
        </p:nvSpPr>
        <p:spPr>
          <a:xfrm>
            <a:off x="9532620" y="6263575"/>
            <a:ext cx="1920240" cy="4385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50">
                <a:solidFill>
                  <a:srgbClr val="182337"/>
                </a:solidFill>
              </a:rPr>
              <a:t>IBS</a:t>
            </a:r>
          </a:p>
        </p:txBody>
      </p:sp>
      <p:sp>
        <p:nvSpPr>
          <p:cNvPr id="128" name="TextBox 49">
            <a:extLst>
              <a:ext uri="{FF2B5EF4-FFF2-40B4-BE49-F238E27FC236}">
                <a16:creationId xmlns:a16="http://schemas.microsoft.com/office/drawing/2014/main" id="{BC0436CF-A696-DC23-1D34-1EA118D87A82}"/>
              </a:ext>
            </a:extLst>
          </p:cNvPr>
          <p:cNvSpPr txBox="1"/>
          <p:nvPr/>
        </p:nvSpPr>
        <p:spPr>
          <a:xfrm>
            <a:off x="11864340" y="6263575"/>
            <a:ext cx="1371600" cy="4385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50">
                <a:solidFill>
                  <a:srgbClr val="182337"/>
                </a:solidFill>
              </a:rPr>
              <a:t>0,19%</a:t>
            </a:r>
          </a:p>
        </p:txBody>
      </p:sp>
      <p:sp>
        <p:nvSpPr>
          <p:cNvPr id="130" name="TextBox 50">
            <a:extLst>
              <a:ext uri="{FF2B5EF4-FFF2-40B4-BE49-F238E27FC236}">
                <a16:creationId xmlns:a16="http://schemas.microsoft.com/office/drawing/2014/main" id="{31FCBFC0-BAA5-F129-5153-31BB93C8AD17}"/>
              </a:ext>
            </a:extLst>
          </p:cNvPr>
          <p:cNvSpPr txBox="1"/>
          <p:nvPr/>
        </p:nvSpPr>
        <p:spPr>
          <a:xfrm>
            <a:off x="13921740" y="6263574"/>
            <a:ext cx="1920240" cy="4524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250">
                <a:solidFill>
                  <a:srgbClr val="182337"/>
                </a:solidFill>
              </a:rPr>
              <a:t>R$</a:t>
            </a:r>
            <a:r>
              <a:rPr lang="pt-BR" sz="2250">
                <a:solidFill>
                  <a:srgbClr val="182337"/>
                </a:solidFill>
              </a:rPr>
              <a:t>     </a:t>
            </a:r>
            <a:r>
              <a:rPr sz="2250">
                <a:solidFill>
                  <a:srgbClr val="182337"/>
                </a:solidFill>
              </a:rPr>
              <a:t> 22,33</a:t>
            </a:r>
          </a:p>
        </p:txBody>
      </p:sp>
      <p:sp>
        <p:nvSpPr>
          <p:cNvPr id="132" name="TextBox 51">
            <a:extLst>
              <a:ext uri="{FF2B5EF4-FFF2-40B4-BE49-F238E27FC236}">
                <a16:creationId xmlns:a16="http://schemas.microsoft.com/office/drawing/2014/main" id="{2FC7438B-5854-641D-D428-F071CFFCCE23}"/>
              </a:ext>
            </a:extLst>
          </p:cNvPr>
          <p:cNvSpPr txBox="1"/>
          <p:nvPr/>
        </p:nvSpPr>
        <p:spPr>
          <a:xfrm>
            <a:off x="9121140" y="7143240"/>
            <a:ext cx="3017520" cy="5309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50" b="1">
                <a:solidFill>
                  <a:srgbClr val="182337"/>
                </a:solidFill>
              </a:rPr>
              <a:t>TOTAL DAS</a:t>
            </a:r>
          </a:p>
        </p:txBody>
      </p:sp>
      <p:sp>
        <p:nvSpPr>
          <p:cNvPr id="134" name="TextBox 52">
            <a:extLst>
              <a:ext uri="{FF2B5EF4-FFF2-40B4-BE49-F238E27FC236}">
                <a16:creationId xmlns:a16="http://schemas.microsoft.com/office/drawing/2014/main" id="{8249CA40-C4B4-32BA-4B38-C883A1BC6B54}"/>
              </a:ext>
            </a:extLst>
          </p:cNvPr>
          <p:cNvSpPr txBox="1"/>
          <p:nvPr/>
        </p:nvSpPr>
        <p:spPr>
          <a:xfrm>
            <a:off x="12824460" y="7097076"/>
            <a:ext cx="3154680" cy="6232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3450" b="1">
                <a:solidFill>
                  <a:srgbClr val="182337"/>
                </a:solidFill>
              </a:rPr>
              <a:t>R$ 11.750,</a:t>
            </a:r>
            <a:r>
              <a:rPr lang="pt-BR" sz="3450" b="1">
                <a:solidFill>
                  <a:srgbClr val="182337"/>
                </a:solidFill>
              </a:rPr>
              <a:t>01</a:t>
            </a:r>
            <a:endParaRPr sz="3450" b="1">
              <a:solidFill>
                <a:srgbClr val="182337"/>
              </a:solidFill>
            </a:endParaRPr>
          </a:p>
        </p:txBody>
      </p:sp>
      <p:sp>
        <p:nvSpPr>
          <p:cNvPr id="136" name="Rounded Rectangle 34">
            <a:extLst>
              <a:ext uri="{FF2B5EF4-FFF2-40B4-BE49-F238E27FC236}">
                <a16:creationId xmlns:a16="http://schemas.microsoft.com/office/drawing/2014/main" id="{1B19982F-9364-D8C9-5678-01E3A1017A09}"/>
              </a:ext>
            </a:extLst>
          </p:cNvPr>
          <p:cNvSpPr/>
          <p:nvPr/>
        </p:nvSpPr>
        <p:spPr>
          <a:xfrm>
            <a:off x="9352988" y="8402817"/>
            <a:ext cx="6391656" cy="63881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38" name="Oval 35">
            <a:extLst>
              <a:ext uri="{FF2B5EF4-FFF2-40B4-BE49-F238E27FC236}">
                <a16:creationId xmlns:a16="http://schemas.microsoft.com/office/drawing/2014/main" id="{187A6AFF-4546-FD8E-3198-E6E124543190}"/>
              </a:ext>
            </a:extLst>
          </p:cNvPr>
          <p:cNvSpPr/>
          <p:nvPr/>
        </p:nvSpPr>
        <p:spPr>
          <a:xfrm>
            <a:off x="9587364" y="8596136"/>
            <a:ext cx="356616" cy="356616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40" name="TextBox 36">
            <a:extLst>
              <a:ext uri="{FF2B5EF4-FFF2-40B4-BE49-F238E27FC236}">
                <a16:creationId xmlns:a16="http://schemas.microsoft.com/office/drawing/2014/main" id="{3477CC61-24F5-0E9E-D2AD-DD8464C32A08}"/>
              </a:ext>
            </a:extLst>
          </p:cNvPr>
          <p:cNvSpPr txBox="1"/>
          <p:nvPr/>
        </p:nvSpPr>
        <p:spPr>
          <a:xfrm>
            <a:off x="9628512" y="8516516"/>
            <a:ext cx="274320" cy="3924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50" b="1">
                <a:solidFill>
                  <a:srgbClr val="FFFFFF"/>
                </a:solidFill>
              </a:rPr>
              <a:t>i</a:t>
            </a:r>
          </a:p>
        </p:txBody>
      </p:sp>
      <p:sp>
        <p:nvSpPr>
          <p:cNvPr id="142" name="TextBox 37">
            <a:extLst>
              <a:ext uri="{FF2B5EF4-FFF2-40B4-BE49-F238E27FC236}">
                <a16:creationId xmlns:a16="http://schemas.microsoft.com/office/drawing/2014/main" id="{1FA75B9F-13FC-3C8C-161F-608AD4A2894B}"/>
              </a:ext>
            </a:extLst>
          </p:cNvPr>
          <p:cNvSpPr txBox="1"/>
          <p:nvPr/>
        </p:nvSpPr>
        <p:spPr>
          <a:xfrm>
            <a:off x="9997640" y="8601887"/>
            <a:ext cx="5747004" cy="3508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pt-BR" sz="1680" b="1">
                <a:solidFill>
                  <a:srgbClr val="182337"/>
                </a:solidFill>
              </a:rPr>
              <a:t>Para elaboração do cálculo não consideramos INSS</a:t>
            </a:r>
            <a:endParaRPr sz="1680" b="1">
              <a:solidFill>
                <a:srgbClr val="182337"/>
              </a:solidFill>
            </a:endParaRPr>
          </a:p>
        </p:txBody>
      </p:sp>
      <p:sp>
        <p:nvSpPr>
          <p:cNvPr id="144" name="TextBox 2">
            <a:extLst>
              <a:ext uri="{FF2B5EF4-FFF2-40B4-BE49-F238E27FC236}">
                <a16:creationId xmlns:a16="http://schemas.microsoft.com/office/drawing/2014/main" id="{084B40CF-2573-0092-3033-CA1237B8C18E}"/>
              </a:ext>
            </a:extLst>
          </p:cNvPr>
          <p:cNvSpPr txBox="1"/>
          <p:nvPr/>
        </p:nvSpPr>
        <p:spPr>
          <a:xfrm>
            <a:off x="4652612" y="882727"/>
            <a:ext cx="9939288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200" b="1">
                <a:solidFill>
                  <a:srgbClr val="0F3069"/>
                </a:solidFill>
              </a:rPr>
              <a:t>Simples Nacional </a:t>
            </a:r>
            <a:r>
              <a:rPr lang="pt-BR" sz="3200" b="1">
                <a:solidFill>
                  <a:srgbClr val="0F3069"/>
                </a:solidFill>
              </a:rPr>
              <a:t>(M</a:t>
            </a:r>
            <a:r>
              <a:rPr sz="3200" b="1">
                <a:solidFill>
                  <a:srgbClr val="0F3069"/>
                </a:solidFill>
              </a:rPr>
              <a:t>emória do cálculo</a:t>
            </a:r>
            <a:r>
              <a:rPr lang="pt-BR" sz="3200" b="1">
                <a:solidFill>
                  <a:srgbClr val="0F3069"/>
                </a:solidFill>
              </a:rPr>
              <a:t>)</a:t>
            </a:r>
            <a:endParaRPr sz="3200" b="1">
              <a:solidFill>
                <a:srgbClr val="0F30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4481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FC4FAB56-048A-BAF6-3A37-3FF02C977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Rectangle 1">
            <a:extLst>
              <a:ext uri="{FF2B5EF4-FFF2-40B4-BE49-F238E27FC236}">
                <a16:creationId xmlns:a16="http://schemas.microsoft.com/office/drawing/2014/main" id="{7C3A1539-E455-15C3-421E-4FA17702D6AE}"/>
              </a:ext>
            </a:extLst>
          </p:cNvPr>
          <p:cNvSpPr/>
          <p:nvPr/>
        </p:nvSpPr>
        <p:spPr>
          <a:xfrm>
            <a:off x="0" y="456364"/>
            <a:ext cx="4427621" cy="80093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15" name="Text 0">
            <a:extLst>
              <a:ext uri="{FF2B5EF4-FFF2-40B4-BE49-F238E27FC236}">
                <a16:creationId xmlns:a16="http://schemas.microsoft.com/office/drawing/2014/main" id="{D817FB4E-B9AA-B861-BEF9-9A9AF8A22629}"/>
              </a:ext>
            </a:extLst>
          </p:cNvPr>
          <p:cNvSpPr/>
          <p:nvPr/>
        </p:nvSpPr>
        <p:spPr>
          <a:xfrm>
            <a:off x="96252" y="339035"/>
            <a:ext cx="53598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500" b="1">
                <a:solidFill>
                  <a:schemeClr val="bg1"/>
                </a:solidFill>
                <a:latin typeface="Cambria" pitchFamily="34" charset="0"/>
                <a:ea typeface="Cambria" pitchFamily="34" charset="-122"/>
              </a:rPr>
              <a:t>Atlas Software</a:t>
            </a:r>
            <a:endParaRPr lang="en-US" sz="45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2B55BB-53AE-3072-D4DA-90AC6799132B}"/>
              </a:ext>
            </a:extLst>
          </p:cNvPr>
          <p:cNvSpPr txBox="1"/>
          <p:nvPr/>
        </p:nvSpPr>
        <p:spPr>
          <a:xfrm>
            <a:off x="3673723" y="1426877"/>
            <a:ext cx="9884182" cy="69249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900" b="1">
                <a:solidFill>
                  <a:srgbClr val="0F3069"/>
                </a:solidFill>
              </a:rPr>
              <a:t>Simples Híbrido </a:t>
            </a:r>
            <a:r>
              <a:rPr lang="pt-BR" sz="3900" b="1">
                <a:solidFill>
                  <a:srgbClr val="0F3069"/>
                </a:solidFill>
              </a:rPr>
              <a:t>(M</a:t>
            </a:r>
            <a:r>
              <a:rPr sz="3900" b="1">
                <a:solidFill>
                  <a:srgbClr val="0F3069"/>
                </a:solidFill>
              </a:rPr>
              <a:t>emória do cálculo</a:t>
            </a:r>
            <a:r>
              <a:rPr lang="pt-BR" sz="3900" b="1">
                <a:solidFill>
                  <a:srgbClr val="0F3069"/>
                </a:solidFill>
              </a:rPr>
              <a:t>)</a:t>
            </a:r>
            <a:endParaRPr sz="3900" b="1">
              <a:solidFill>
                <a:srgbClr val="0F3069"/>
              </a:solidFill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ED57B878-FF30-0FB5-D619-E5C5AB86EE82}"/>
              </a:ext>
            </a:extLst>
          </p:cNvPr>
          <p:cNvSpPr/>
          <p:nvPr/>
        </p:nvSpPr>
        <p:spPr>
          <a:xfrm>
            <a:off x="1963554" y="2146764"/>
            <a:ext cx="15087600" cy="34290"/>
          </a:xfrm>
          <a:prstGeom prst="rect">
            <a:avLst/>
          </a:prstGeom>
          <a:solidFill>
            <a:srgbClr val="D0A9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ADC88129-435D-3FEF-3C8D-F8C33A1A614C}"/>
              </a:ext>
            </a:extLst>
          </p:cNvPr>
          <p:cNvSpPr txBox="1"/>
          <p:nvPr/>
        </p:nvSpPr>
        <p:spPr>
          <a:xfrm>
            <a:off x="3907737" y="2417700"/>
            <a:ext cx="9416154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>
                <a:solidFill>
                  <a:srgbClr val="002060"/>
                </a:solidFill>
              </a:rPr>
              <a:t>CBS 9,21%   |   IBS 0,10%   |   Compras creditáveis: R$ 12.312,05</a:t>
            </a:r>
          </a:p>
        </p:txBody>
      </p:sp>
      <p:sp>
        <p:nvSpPr>
          <p:cNvPr id="12" name="Rounded Rectangle 5">
            <a:extLst>
              <a:ext uri="{FF2B5EF4-FFF2-40B4-BE49-F238E27FC236}">
                <a16:creationId xmlns:a16="http://schemas.microsoft.com/office/drawing/2014/main" id="{70D93B18-F5AD-74B6-4947-B8C80E718396}"/>
              </a:ext>
            </a:extLst>
          </p:cNvPr>
          <p:cNvSpPr/>
          <p:nvPr/>
        </p:nvSpPr>
        <p:spPr>
          <a:xfrm>
            <a:off x="2306454" y="3181250"/>
            <a:ext cx="4457700" cy="226314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1987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5" name="TextBox 6">
            <a:extLst>
              <a:ext uri="{FF2B5EF4-FFF2-40B4-BE49-F238E27FC236}">
                <a16:creationId xmlns:a16="http://schemas.microsoft.com/office/drawing/2014/main" id="{AEEC6D1F-2D3C-0CF3-E3C6-D995275F7F7D}"/>
              </a:ext>
            </a:extLst>
          </p:cNvPr>
          <p:cNvSpPr txBox="1"/>
          <p:nvPr/>
        </p:nvSpPr>
        <p:spPr>
          <a:xfrm>
            <a:off x="3277566" y="3424878"/>
            <a:ext cx="3566160" cy="5078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198754"/>
                </a:solidFill>
              </a:rPr>
              <a:t>1. DAS cheio</a:t>
            </a:r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3092D428-A725-9E7F-C06D-5A3A82D42E67}"/>
              </a:ext>
            </a:extLst>
          </p:cNvPr>
          <p:cNvSpPr txBox="1"/>
          <p:nvPr/>
        </p:nvSpPr>
        <p:spPr>
          <a:xfrm>
            <a:off x="2409324" y="4156257"/>
            <a:ext cx="3703320" cy="7386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182337"/>
                </a:solidFill>
              </a:rPr>
              <a:t>R$ 11.750,0</a:t>
            </a:r>
            <a:r>
              <a:rPr lang="pt-BR" sz="4200" b="1">
                <a:solidFill>
                  <a:srgbClr val="182337"/>
                </a:solidFill>
              </a:rPr>
              <a:t>1</a:t>
            </a:r>
            <a:endParaRPr sz="4200" b="1">
              <a:solidFill>
                <a:srgbClr val="182337"/>
              </a:solidFill>
            </a:endParaRPr>
          </a:p>
        </p:txBody>
      </p:sp>
      <p:sp>
        <p:nvSpPr>
          <p:cNvPr id="21" name="Rounded Rectangle 8">
            <a:extLst>
              <a:ext uri="{FF2B5EF4-FFF2-40B4-BE49-F238E27FC236}">
                <a16:creationId xmlns:a16="http://schemas.microsoft.com/office/drawing/2014/main" id="{13A20D33-D668-ECF3-FD9B-1184BE77DD5A}"/>
              </a:ext>
            </a:extLst>
          </p:cNvPr>
          <p:cNvSpPr/>
          <p:nvPr/>
        </p:nvSpPr>
        <p:spPr>
          <a:xfrm>
            <a:off x="7038474" y="3181250"/>
            <a:ext cx="4869180" cy="226314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4" name="TextBox 9">
            <a:extLst>
              <a:ext uri="{FF2B5EF4-FFF2-40B4-BE49-F238E27FC236}">
                <a16:creationId xmlns:a16="http://schemas.microsoft.com/office/drawing/2014/main" id="{ACB118BA-6EDB-0DC5-B51B-40187B9BEB94}"/>
              </a:ext>
            </a:extLst>
          </p:cNvPr>
          <p:cNvSpPr txBox="1"/>
          <p:nvPr/>
        </p:nvSpPr>
        <p:spPr>
          <a:xfrm>
            <a:off x="7402429" y="3372595"/>
            <a:ext cx="4183380" cy="5078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182337"/>
                </a:solidFill>
              </a:rPr>
              <a:t>2. Exclusões do PGDAS</a:t>
            </a: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C29CEDB1-C1BD-3697-0E3E-0DD62F46FB18}"/>
              </a:ext>
            </a:extLst>
          </p:cNvPr>
          <p:cNvSpPr txBox="1"/>
          <p:nvPr/>
        </p:nvSpPr>
        <p:spPr>
          <a:xfrm>
            <a:off x="7449954" y="3840498"/>
            <a:ext cx="2331720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00">
                <a:solidFill>
                  <a:srgbClr val="182337"/>
                </a:solidFill>
              </a:rPr>
              <a:t>CBS no DAS</a:t>
            </a:r>
          </a:p>
        </p:txBody>
      </p:sp>
      <p:sp>
        <p:nvSpPr>
          <p:cNvPr id="30" name="TextBox 11">
            <a:extLst>
              <a:ext uri="{FF2B5EF4-FFF2-40B4-BE49-F238E27FC236}">
                <a16:creationId xmlns:a16="http://schemas.microsoft.com/office/drawing/2014/main" id="{2B8162FE-76EB-FEB6-53D2-FBDC29832D45}"/>
              </a:ext>
            </a:extLst>
          </p:cNvPr>
          <p:cNvSpPr txBox="1"/>
          <p:nvPr/>
        </p:nvSpPr>
        <p:spPr>
          <a:xfrm>
            <a:off x="9761220" y="3863912"/>
            <a:ext cx="1645920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100">
                <a:solidFill>
                  <a:srgbClr val="182337"/>
                </a:solidFill>
              </a:rPr>
              <a:t>R$ 1.928,18</a:t>
            </a: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4164E3D5-ABF2-082B-0329-EE6E27CEC558}"/>
              </a:ext>
            </a:extLst>
          </p:cNvPr>
          <p:cNvSpPr txBox="1"/>
          <p:nvPr/>
        </p:nvSpPr>
        <p:spPr>
          <a:xfrm>
            <a:off x="7449954" y="4251978"/>
            <a:ext cx="2331720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00">
                <a:solidFill>
                  <a:srgbClr val="182337"/>
                </a:solidFill>
              </a:rPr>
              <a:t>IBS no DAS</a:t>
            </a:r>
          </a:p>
        </p:txBody>
      </p:sp>
      <p:sp>
        <p:nvSpPr>
          <p:cNvPr id="36" name="TextBox 13">
            <a:extLst>
              <a:ext uri="{FF2B5EF4-FFF2-40B4-BE49-F238E27FC236}">
                <a16:creationId xmlns:a16="http://schemas.microsoft.com/office/drawing/2014/main" id="{B23B81D8-3597-8648-4B8E-BDB1517AA6B5}"/>
              </a:ext>
            </a:extLst>
          </p:cNvPr>
          <p:cNvSpPr txBox="1"/>
          <p:nvPr/>
        </p:nvSpPr>
        <p:spPr>
          <a:xfrm>
            <a:off x="10124574" y="4251978"/>
            <a:ext cx="1303020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100">
                <a:solidFill>
                  <a:srgbClr val="182337"/>
                </a:solidFill>
              </a:rPr>
              <a:t>R$ 22,33</a:t>
            </a:r>
          </a:p>
        </p:txBody>
      </p:sp>
      <p:sp>
        <p:nvSpPr>
          <p:cNvPr id="39" name="TextBox 14">
            <a:extLst>
              <a:ext uri="{FF2B5EF4-FFF2-40B4-BE49-F238E27FC236}">
                <a16:creationId xmlns:a16="http://schemas.microsoft.com/office/drawing/2014/main" id="{D1AC899D-C630-F0FB-D4B8-81817A4A1D9B}"/>
              </a:ext>
            </a:extLst>
          </p:cNvPr>
          <p:cNvSpPr txBox="1"/>
          <p:nvPr/>
        </p:nvSpPr>
        <p:spPr>
          <a:xfrm>
            <a:off x="7449954" y="4907457"/>
            <a:ext cx="2331720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00" b="1">
                <a:solidFill>
                  <a:srgbClr val="182337"/>
                </a:solidFill>
              </a:rPr>
              <a:t>Total excluído</a:t>
            </a:r>
          </a:p>
        </p:txBody>
      </p:sp>
      <p:sp>
        <p:nvSpPr>
          <p:cNvPr id="42" name="TextBox 15">
            <a:extLst>
              <a:ext uri="{FF2B5EF4-FFF2-40B4-BE49-F238E27FC236}">
                <a16:creationId xmlns:a16="http://schemas.microsoft.com/office/drawing/2014/main" id="{0D970429-ACD1-7100-B27E-53B879023FE9}"/>
              </a:ext>
            </a:extLst>
          </p:cNvPr>
          <p:cNvSpPr txBox="1"/>
          <p:nvPr/>
        </p:nvSpPr>
        <p:spPr>
          <a:xfrm>
            <a:off x="9551871" y="4852678"/>
            <a:ext cx="1968366" cy="4847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550" b="1">
                <a:solidFill>
                  <a:srgbClr val="182337"/>
                </a:solidFill>
              </a:rPr>
              <a:t>R$ 1.950,5</a:t>
            </a:r>
            <a:r>
              <a:rPr lang="pt-BR" sz="2550" b="1">
                <a:solidFill>
                  <a:srgbClr val="182337"/>
                </a:solidFill>
              </a:rPr>
              <a:t>1</a:t>
            </a:r>
            <a:endParaRPr sz="2550" b="1">
              <a:solidFill>
                <a:srgbClr val="182337"/>
              </a:solidFill>
            </a:endParaRPr>
          </a:p>
        </p:txBody>
      </p:sp>
      <p:sp>
        <p:nvSpPr>
          <p:cNvPr id="45" name="Rounded Rectangle 16">
            <a:extLst>
              <a:ext uri="{FF2B5EF4-FFF2-40B4-BE49-F238E27FC236}">
                <a16:creationId xmlns:a16="http://schemas.microsoft.com/office/drawing/2014/main" id="{212D21AD-0909-6D52-8800-1F2DA52FFCB0}"/>
              </a:ext>
            </a:extLst>
          </p:cNvPr>
          <p:cNvSpPr/>
          <p:nvPr/>
        </p:nvSpPr>
        <p:spPr>
          <a:xfrm>
            <a:off x="12181974" y="3181250"/>
            <a:ext cx="4457700" cy="226314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48" name="TextBox 17">
            <a:extLst>
              <a:ext uri="{FF2B5EF4-FFF2-40B4-BE49-F238E27FC236}">
                <a16:creationId xmlns:a16="http://schemas.microsoft.com/office/drawing/2014/main" id="{F76F5DF7-1802-D104-C6D1-80E7E08CEFD9}"/>
              </a:ext>
            </a:extLst>
          </p:cNvPr>
          <p:cNvSpPr txBox="1"/>
          <p:nvPr/>
        </p:nvSpPr>
        <p:spPr>
          <a:xfrm>
            <a:off x="12593454" y="3469117"/>
            <a:ext cx="3566160" cy="5078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2563EB"/>
                </a:solidFill>
              </a:rPr>
              <a:t>3. PGDAS residual</a:t>
            </a:r>
          </a:p>
        </p:txBody>
      </p:sp>
      <p:sp>
        <p:nvSpPr>
          <p:cNvPr id="51" name="TextBox 19">
            <a:extLst>
              <a:ext uri="{FF2B5EF4-FFF2-40B4-BE49-F238E27FC236}">
                <a16:creationId xmlns:a16="http://schemas.microsoft.com/office/drawing/2014/main" id="{B353BA01-9928-7A9A-42BF-17D16709CC29}"/>
              </a:ext>
            </a:extLst>
          </p:cNvPr>
          <p:cNvSpPr txBox="1"/>
          <p:nvPr/>
        </p:nvSpPr>
        <p:spPr>
          <a:xfrm>
            <a:off x="12730614" y="4358313"/>
            <a:ext cx="3223260" cy="66941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750" b="1">
                <a:solidFill>
                  <a:srgbClr val="2563EB"/>
                </a:solidFill>
              </a:rPr>
              <a:t>R$ 9.799,</a:t>
            </a:r>
            <a:r>
              <a:rPr lang="pt-BR" sz="3750" b="1">
                <a:solidFill>
                  <a:srgbClr val="2563EB"/>
                </a:solidFill>
              </a:rPr>
              <a:t>49</a:t>
            </a:r>
            <a:endParaRPr sz="3750" b="1">
              <a:solidFill>
                <a:srgbClr val="2563EB"/>
              </a:solidFill>
            </a:endParaRPr>
          </a:p>
        </p:txBody>
      </p:sp>
      <p:sp>
        <p:nvSpPr>
          <p:cNvPr id="54" name="Rounded Rectangle 20">
            <a:extLst>
              <a:ext uri="{FF2B5EF4-FFF2-40B4-BE49-F238E27FC236}">
                <a16:creationId xmlns:a16="http://schemas.microsoft.com/office/drawing/2014/main" id="{46C84DE5-4736-37DD-50F3-DB76970508B3}"/>
              </a:ext>
            </a:extLst>
          </p:cNvPr>
          <p:cNvSpPr/>
          <p:nvPr/>
        </p:nvSpPr>
        <p:spPr>
          <a:xfrm>
            <a:off x="1894974" y="5700427"/>
            <a:ext cx="5486400" cy="301752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704A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58" name="TextBox 21">
            <a:extLst>
              <a:ext uri="{FF2B5EF4-FFF2-40B4-BE49-F238E27FC236}">
                <a16:creationId xmlns:a16="http://schemas.microsoft.com/office/drawing/2014/main" id="{EA4AAE63-2FFE-9865-CBA2-2BADB732FD5A}"/>
              </a:ext>
            </a:extLst>
          </p:cNvPr>
          <p:cNvSpPr txBox="1"/>
          <p:nvPr/>
        </p:nvSpPr>
        <p:spPr>
          <a:xfrm>
            <a:off x="2306454" y="5988295"/>
            <a:ext cx="4389120" cy="5078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704ABE"/>
                </a:solidFill>
              </a:rPr>
              <a:t>4. CBS por fora</a:t>
            </a:r>
          </a:p>
        </p:txBody>
      </p:sp>
      <p:sp>
        <p:nvSpPr>
          <p:cNvPr id="61" name="TextBox 22">
            <a:extLst>
              <a:ext uri="{FF2B5EF4-FFF2-40B4-BE49-F238E27FC236}">
                <a16:creationId xmlns:a16="http://schemas.microsoft.com/office/drawing/2014/main" id="{D8B22508-69CE-6841-575F-2A68F4AC1633}"/>
              </a:ext>
            </a:extLst>
          </p:cNvPr>
          <p:cNvSpPr txBox="1"/>
          <p:nvPr/>
        </p:nvSpPr>
        <p:spPr>
          <a:xfrm>
            <a:off x="2128146" y="6613040"/>
            <a:ext cx="4978908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182337"/>
                </a:solidFill>
              </a:rPr>
              <a:t>Débito: R$ 92.000,00 × 9,21% = R$ 8.473,20</a:t>
            </a:r>
          </a:p>
        </p:txBody>
      </p:sp>
      <p:sp>
        <p:nvSpPr>
          <p:cNvPr id="64" name="TextBox 23">
            <a:extLst>
              <a:ext uri="{FF2B5EF4-FFF2-40B4-BE49-F238E27FC236}">
                <a16:creationId xmlns:a16="http://schemas.microsoft.com/office/drawing/2014/main" id="{2C9A1503-BFBB-1B1D-F68D-C234BB027E41}"/>
              </a:ext>
            </a:extLst>
          </p:cNvPr>
          <p:cNvSpPr txBox="1"/>
          <p:nvPr/>
        </p:nvSpPr>
        <p:spPr>
          <a:xfrm>
            <a:off x="2059566" y="7205920"/>
            <a:ext cx="4978908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182337"/>
                </a:solidFill>
              </a:rPr>
              <a:t>Crédito: R$ 12.312,05 × 9,21% = R$ 1.133,94</a:t>
            </a:r>
          </a:p>
        </p:txBody>
      </p:sp>
      <p:sp>
        <p:nvSpPr>
          <p:cNvPr id="67" name="TextBox 24">
            <a:extLst>
              <a:ext uri="{FF2B5EF4-FFF2-40B4-BE49-F238E27FC236}">
                <a16:creationId xmlns:a16="http://schemas.microsoft.com/office/drawing/2014/main" id="{D71FCE51-196D-FD12-204C-7518C54177B8}"/>
              </a:ext>
            </a:extLst>
          </p:cNvPr>
          <p:cNvSpPr txBox="1"/>
          <p:nvPr/>
        </p:nvSpPr>
        <p:spPr>
          <a:xfrm>
            <a:off x="2128146" y="7864877"/>
            <a:ext cx="4841748" cy="5539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704ABE"/>
                </a:solidFill>
              </a:rPr>
              <a:t>CBS líquida = R$ 7.339,26</a:t>
            </a:r>
          </a:p>
        </p:txBody>
      </p:sp>
      <p:sp>
        <p:nvSpPr>
          <p:cNvPr id="70" name="Rounded Rectangle 25">
            <a:extLst>
              <a:ext uri="{FF2B5EF4-FFF2-40B4-BE49-F238E27FC236}">
                <a16:creationId xmlns:a16="http://schemas.microsoft.com/office/drawing/2014/main" id="{77CE5EFF-E513-18F2-CCBC-CB10C0F36AFA}"/>
              </a:ext>
            </a:extLst>
          </p:cNvPr>
          <p:cNvSpPr/>
          <p:nvPr/>
        </p:nvSpPr>
        <p:spPr>
          <a:xfrm>
            <a:off x="7655694" y="5700427"/>
            <a:ext cx="4800600" cy="301752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EF87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73" name="TextBox 26">
            <a:extLst>
              <a:ext uri="{FF2B5EF4-FFF2-40B4-BE49-F238E27FC236}">
                <a16:creationId xmlns:a16="http://schemas.microsoft.com/office/drawing/2014/main" id="{5DA15C75-162C-A819-C73E-6F5589EF63E6}"/>
              </a:ext>
            </a:extLst>
          </p:cNvPr>
          <p:cNvSpPr txBox="1"/>
          <p:nvPr/>
        </p:nvSpPr>
        <p:spPr>
          <a:xfrm>
            <a:off x="8067174" y="5988295"/>
            <a:ext cx="3840480" cy="5078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EF8722"/>
                </a:solidFill>
              </a:rPr>
              <a:t>5. IBS por fora</a:t>
            </a:r>
          </a:p>
        </p:txBody>
      </p:sp>
      <p:sp>
        <p:nvSpPr>
          <p:cNvPr id="76" name="TextBox 27">
            <a:extLst>
              <a:ext uri="{FF2B5EF4-FFF2-40B4-BE49-F238E27FC236}">
                <a16:creationId xmlns:a16="http://schemas.microsoft.com/office/drawing/2014/main" id="{466FA2E8-5B15-99A4-E107-0E2BCE597366}"/>
              </a:ext>
            </a:extLst>
          </p:cNvPr>
          <p:cNvSpPr txBox="1"/>
          <p:nvPr/>
        </p:nvSpPr>
        <p:spPr>
          <a:xfrm>
            <a:off x="7792854" y="6613042"/>
            <a:ext cx="452628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182337"/>
                </a:solidFill>
              </a:rPr>
              <a:t>Débito: R$ 92.000,00 × 0,10% = R$ 92,00</a:t>
            </a:r>
          </a:p>
        </p:txBody>
      </p:sp>
      <p:sp>
        <p:nvSpPr>
          <p:cNvPr id="79" name="TextBox 28">
            <a:extLst>
              <a:ext uri="{FF2B5EF4-FFF2-40B4-BE49-F238E27FC236}">
                <a16:creationId xmlns:a16="http://schemas.microsoft.com/office/drawing/2014/main" id="{DDF568B9-F739-9E5F-912F-CB39C2EC4298}"/>
              </a:ext>
            </a:extLst>
          </p:cNvPr>
          <p:cNvSpPr txBox="1"/>
          <p:nvPr/>
        </p:nvSpPr>
        <p:spPr>
          <a:xfrm>
            <a:off x="7792854" y="7161682"/>
            <a:ext cx="466344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182337"/>
                </a:solidFill>
              </a:rPr>
              <a:t>Crédito: R$ 12.312,05 × 0,10% = R$ 12,31</a:t>
            </a:r>
          </a:p>
        </p:txBody>
      </p:sp>
      <p:sp>
        <p:nvSpPr>
          <p:cNvPr id="82" name="TextBox 29">
            <a:extLst>
              <a:ext uri="{FF2B5EF4-FFF2-40B4-BE49-F238E27FC236}">
                <a16:creationId xmlns:a16="http://schemas.microsoft.com/office/drawing/2014/main" id="{4E9031CB-D268-2F3B-BFDE-570D8B592A13}"/>
              </a:ext>
            </a:extLst>
          </p:cNvPr>
          <p:cNvSpPr txBox="1"/>
          <p:nvPr/>
        </p:nvSpPr>
        <p:spPr>
          <a:xfrm>
            <a:off x="7724274" y="7864877"/>
            <a:ext cx="4320540" cy="5539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EF8722"/>
                </a:solidFill>
              </a:rPr>
              <a:t>IBS líquido = R$ 79,69</a:t>
            </a:r>
          </a:p>
        </p:txBody>
      </p:sp>
      <p:sp>
        <p:nvSpPr>
          <p:cNvPr id="86" name="Rounded Rectangle 30">
            <a:extLst>
              <a:ext uri="{FF2B5EF4-FFF2-40B4-BE49-F238E27FC236}">
                <a16:creationId xmlns:a16="http://schemas.microsoft.com/office/drawing/2014/main" id="{15A5EFE3-CF96-305B-712A-DDBFC58B6199}"/>
              </a:ext>
            </a:extLst>
          </p:cNvPr>
          <p:cNvSpPr/>
          <p:nvPr/>
        </p:nvSpPr>
        <p:spPr>
          <a:xfrm>
            <a:off x="12867774" y="5700427"/>
            <a:ext cx="3771900" cy="2949281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1987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89" name="Rounded Rectangle 31">
            <a:extLst>
              <a:ext uri="{FF2B5EF4-FFF2-40B4-BE49-F238E27FC236}">
                <a16:creationId xmlns:a16="http://schemas.microsoft.com/office/drawing/2014/main" id="{7CEC9827-7E4E-BBE1-07A1-89BD586B74FC}"/>
              </a:ext>
            </a:extLst>
          </p:cNvPr>
          <p:cNvSpPr/>
          <p:nvPr/>
        </p:nvSpPr>
        <p:spPr>
          <a:xfrm>
            <a:off x="13036215" y="5700427"/>
            <a:ext cx="3497580" cy="754380"/>
          </a:xfrm>
          <a:prstGeom prst="roundRect">
            <a:avLst/>
          </a:prstGeom>
          <a:solidFill>
            <a:srgbClr val="1987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92" name="TextBox 32">
            <a:extLst>
              <a:ext uri="{FF2B5EF4-FFF2-40B4-BE49-F238E27FC236}">
                <a16:creationId xmlns:a16="http://schemas.microsoft.com/office/drawing/2014/main" id="{787C33E8-694B-6ACF-1DA9-0CC2060A4044}"/>
              </a:ext>
            </a:extLst>
          </p:cNvPr>
          <p:cNvSpPr txBox="1"/>
          <p:nvPr/>
        </p:nvSpPr>
        <p:spPr>
          <a:xfrm>
            <a:off x="13036215" y="5830555"/>
            <a:ext cx="3497580" cy="4847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50" b="1">
                <a:solidFill>
                  <a:srgbClr val="FFFFFF"/>
                </a:solidFill>
              </a:rPr>
              <a:t>TOTAL DO HÍBRIDO</a:t>
            </a:r>
          </a:p>
        </p:txBody>
      </p:sp>
      <p:sp>
        <p:nvSpPr>
          <p:cNvPr id="95" name="TextBox 33">
            <a:extLst>
              <a:ext uri="{FF2B5EF4-FFF2-40B4-BE49-F238E27FC236}">
                <a16:creationId xmlns:a16="http://schemas.microsoft.com/office/drawing/2014/main" id="{50F769B5-7A96-1142-E3D5-0EEBAC24F27B}"/>
              </a:ext>
            </a:extLst>
          </p:cNvPr>
          <p:cNvSpPr txBox="1"/>
          <p:nvPr/>
        </p:nvSpPr>
        <p:spPr>
          <a:xfrm>
            <a:off x="13004934" y="6982518"/>
            <a:ext cx="3429000" cy="71558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50" b="1">
                <a:solidFill>
                  <a:srgbClr val="198754"/>
                </a:solidFill>
              </a:rPr>
              <a:t>R$ 17.218,4</a:t>
            </a:r>
            <a:r>
              <a:rPr lang="pt-BR" sz="4050" b="1">
                <a:solidFill>
                  <a:srgbClr val="198754"/>
                </a:solidFill>
              </a:rPr>
              <a:t>4</a:t>
            </a:r>
            <a:endParaRPr sz="4050" b="1">
              <a:solidFill>
                <a:srgbClr val="1987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6884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811EE696-90A6-9978-2264-5D3457636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Rectangle 1">
            <a:extLst>
              <a:ext uri="{FF2B5EF4-FFF2-40B4-BE49-F238E27FC236}">
                <a16:creationId xmlns:a16="http://schemas.microsoft.com/office/drawing/2014/main" id="{BBE9F987-3D46-9177-FDAE-16975CBBC065}"/>
              </a:ext>
            </a:extLst>
          </p:cNvPr>
          <p:cNvSpPr/>
          <p:nvPr/>
        </p:nvSpPr>
        <p:spPr>
          <a:xfrm>
            <a:off x="0" y="456364"/>
            <a:ext cx="4427621" cy="80093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15" name="Text 0">
            <a:extLst>
              <a:ext uri="{FF2B5EF4-FFF2-40B4-BE49-F238E27FC236}">
                <a16:creationId xmlns:a16="http://schemas.microsoft.com/office/drawing/2014/main" id="{9E7026E5-67EB-1428-6575-6ED83B9BA17F}"/>
              </a:ext>
            </a:extLst>
          </p:cNvPr>
          <p:cNvSpPr/>
          <p:nvPr/>
        </p:nvSpPr>
        <p:spPr>
          <a:xfrm>
            <a:off x="96252" y="339035"/>
            <a:ext cx="53598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500" b="1">
                <a:solidFill>
                  <a:schemeClr val="bg1"/>
                </a:solidFill>
                <a:latin typeface="Cambria" pitchFamily="34" charset="0"/>
                <a:ea typeface="Cambria" pitchFamily="34" charset="-122"/>
              </a:rPr>
              <a:t>Atlas Software</a:t>
            </a:r>
            <a:endParaRPr lang="en-US" sz="4500" dirty="0">
              <a:solidFill>
                <a:schemeClr val="bg1"/>
              </a:solidFill>
            </a:endParaRP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E1C97006-56E9-8419-096A-CEDCB8E5693D}"/>
              </a:ext>
            </a:extLst>
          </p:cNvPr>
          <p:cNvSpPr txBox="1"/>
          <p:nvPr/>
        </p:nvSpPr>
        <p:spPr>
          <a:xfrm>
            <a:off x="4686300" y="854678"/>
            <a:ext cx="8915400" cy="69249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900" b="1">
                <a:solidFill>
                  <a:srgbClr val="0F3069"/>
                </a:solidFill>
              </a:rPr>
              <a:t>Simples Nacional x Simples Híbrido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EFE5E471-CADF-59F9-1C06-76E238C40E2B}"/>
              </a:ext>
            </a:extLst>
          </p:cNvPr>
          <p:cNvSpPr/>
          <p:nvPr/>
        </p:nvSpPr>
        <p:spPr>
          <a:xfrm>
            <a:off x="1874520" y="1628468"/>
            <a:ext cx="15087600" cy="34290"/>
          </a:xfrm>
          <a:prstGeom prst="rect">
            <a:avLst/>
          </a:prstGeom>
          <a:solidFill>
            <a:srgbClr val="D0A9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FE8CB0A6-60F7-E438-729B-A2DFCF2D4054}"/>
              </a:ext>
            </a:extLst>
          </p:cNvPr>
          <p:cNvSpPr/>
          <p:nvPr/>
        </p:nvSpPr>
        <p:spPr>
          <a:xfrm>
            <a:off x="2148840" y="1868498"/>
            <a:ext cx="3291840" cy="754380"/>
          </a:xfrm>
          <a:prstGeom prst="rect">
            <a:avLst/>
          </a:prstGeom>
          <a:solidFill>
            <a:srgbClr val="0F30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553E2FBE-A999-CF61-C226-8D8E36990CCB}"/>
              </a:ext>
            </a:extLst>
          </p:cNvPr>
          <p:cNvSpPr txBox="1"/>
          <p:nvPr/>
        </p:nvSpPr>
        <p:spPr>
          <a:xfrm>
            <a:off x="2148840" y="2013770"/>
            <a:ext cx="3291840" cy="45012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25" b="1">
                <a:solidFill>
                  <a:srgbClr val="FFFFFF"/>
                </a:solidFill>
              </a:rPr>
              <a:t>Tributo</a:t>
            </a:r>
          </a:p>
        </p:txBody>
      </p:sp>
      <p:sp>
        <p:nvSpPr>
          <p:cNvPr id="19" name="Rectangle 8">
            <a:extLst>
              <a:ext uri="{FF2B5EF4-FFF2-40B4-BE49-F238E27FC236}">
                <a16:creationId xmlns:a16="http://schemas.microsoft.com/office/drawing/2014/main" id="{5E15C0CF-03E3-31B2-1562-096AFA11B1E4}"/>
              </a:ext>
            </a:extLst>
          </p:cNvPr>
          <p:cNvSpPr/>
          <p:nvPr/>
        </p:nvSpPr>
        <p:spPr>
          <a:xfrm>
            <a:off x="5440680" y="1868498"/>
            <a:ext cx="5349240" cy="754380"/>
          </a:xfrm>
          <a:prstGeom prst="rect">
            <a:avLst/>
          </a:prstGeom>
          <a:solidFill>
            <a:srgbClr val="1987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2" name="TextBox 9">
            <a:extLst>
              <a:ext uri="{FF2B5EF4-FFF2-40B4-BE49-F238E27FC236}">
                <a16:creationId xmlns:a16="http://schemas.microsoft.com/office/drawing/2014/main" id="{650B7DC5-E42B-97CB-B5DA-47EA78D71F9E}"/>
              </a:ext>
            </a:extLst>
          </p:cNvPr>
          <p:cNvSpPr txBox="1"/>
          <p:nvPr/>
        </p:nvSpPr>
        <p:spPr>
          <a:xfrm>
            <a:off x="5440680" y="2013770"/>
            <a:ext cx="5349240" cy="45012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25" b="1">
                <a:solidFill>
                  <a:srgbClr val="FFFFFF"/>
                </a:solidFill>
              </a:rPr>
              <a:t>Simples Nacional</a:t>
            </a:r>
          </a:p>
        </p:txBody>
      </p:sp>
      <p:sp>
        <p:nvSpPr>
          <p:cNvPr id="25" name="Rectangle 10">
            <a:extLst>
              <a:ext uri="{FF2B5EF4-FFF2-40B4-BE49-F238E27FC236}">
                <a16:creationId xmlns:a16="http://schemas.microsoft.com/office/drawing/2014/main" id="{E07BF672-7ADE-DD27-1B4C-3F3F85179190}"/>
              </a:ext>
            </a:extLst>
          </p:cNvPr>
          <p:cNvSpPr/>
          <p:nvPr/>
        </p:nvSpPr>
        <p:spPr>
          <a:xfrm>
            <a:off x="10789920" y="1868498"/>
            <a:ext cx="5349240" cy="754380"/>
          </a:xfrm>
          <a:prstGeom prst="rect">
            <a:avLst/>
          </a:prstGeom>
          <a:solidFill>
            <a:srgbClr val="5C68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8" name="TextBox 11">
            <a:extLst>
              <a:ext uri="{FF2B5EF4-FFF2-40B4-BE49-F238E27FC236}">
                <a16:creationId xmlns:a16="http://schemas.microsoft.com/office/drawing/2014/main" id="{9A919F79-A90B-5EE2-E50A-05559B6686BC}"/>
              </a:ext>
            </a:extLst>
          </p:cNvPr>
          <p:cNvSpPr txBox="1"/>
          <p:nvPr/>
        </p:nvSpPr>
        <p:spPr>
          <a:xfrm>
            <a:off x="10789920" y="2013770"/>
            <a:ext cx="5349240" cy="45012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25" b="1">
                <a:solidFill>
                  <a:srgbClr val="FFFFFF"/>
                </a:solidFill>
              </a:rPr>
              <a:t>Simples Híbrido</a:t>
            </a:r>
          </a:p>
        </p:txBody>
      </p:sp>
      <p:sp>
        <p:nvSpPr>
          <p:cNvPr id="31" name="Rectangle 12">
            <a:extLst>
              <a:ext uri="{FF2B5EF4-FFF2-40B4-BE49-F238E27FC236}">
                <a16:creationId xmlns:a16="http://schemas.microsoft.com/office/drawing/2014/main" id="{C44D2A26-8F76-E380-DEF5-CD405D36CDCB}"/>
              </a:ext>
            </a:extLst>
          </p:cNvPr>
          <p:cNvSpPr/>
          <p:nvPr/>
        </p:nvSpPr>
        <p:spPr>
          <a:xfrm>
            <a:off x="2148840" y="2622877"/>
            <a:ext cx="3291840" cy="685800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34" name="Rectangle 13">
            <a:extLst>
              <a:ext uri="{FF2B5EF4-FFF2-40B4-BE49-F238E27FC236}">
                <a16:creationId xmlns:a16="http://schemas.microsoft.com/office/drawing/2014/main" id="{FCF48D8E-F813-7F3A-5D57-ADF2039184A9}"/>
              </a:ext>
            </a:extLst>
          </p:cNvPr>
          <p:cNvSpPr/>
          <p:nvPr/>
        </p:nvSpPr>
        <p:spPr>
          <a:xfrm>
            <a:off x="5440680" y="2622877"/>
            <a:ext cx="5349240" cy="685800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37" name="Rectangle 14">
            <a:extLst>
              <a:ext uri="{FF2B5EF4-FFF2-40B4-BE49-F238E27FC236}">
                <a16:creationId xmlns:a16="http://schemas.microsoft.com/office/drawing/2014/main" id="{4154DE1A-173F-6C5D-EA29-9304EA60AE54}"/>
              </a:ext>
            </a:extLst>
          </p:cNvPr>
          <p:cNvSpPr/>
          <p:nvPr/>
        </p:nvSpPr>
        <p:spPr>
          <a:xfrm>
            <a:off x="10789920" y="2622877"/>
            <a:ext cx="5349240" cy="685800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40" name="TextBox 15">
            <a:extLst>
              <a:ext uri="{FF2B5EF4-FFF2-40B4-BE49-F238E27FC236}">
                <a16:creationId xmlns:a16="http://schemas.microsoft.com/office/drawing/2014/main" id="{00769407-1C75-BCAF-ED1A-90399F5152A9}"/>
              </a:ext>
            </a:extLst>
          </p:cNvPr>
          <p:cNvSpPr txBox="1"/>
          <p:nvPr/>
        </p:nvSpPr>
        <p:spPr>
          <a:xfrm>
            <a:off x="2423160" y="2730595"/>
            <a:ext cx="2743200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00">
                <a:solidFill>
                  <a:srgbClr val="182337"/>
                </a:solidFill>
              </a:rPr>
              <a:t>IRPJ</a:t>
            </a:r>
          </a:p>
        </p:txBody>
      </p:sp>
      <p:sp>
        <p:nvSpPr>
          <p:cNvPr id="43" name="TextBox 16">
            <a:extLst>
              <a:ext uri="{FF2B5EF4-FFF2-40B4-BE49-F238E27FC236}">
                <a16:creationId xmlns:a16="http://schemas.microsoft.com/office/drawing/2014/main" id="{467F8155-55BF-8F97-4736-14E2CEE177DF}"/>
              </a:ext>
            </a:extLst>
          </p:cNvPr>
          <p:cNvSpPr txBox="1"/>
          <p:nvPr/>
        </p:nvSpPr>
        <p:spPr>
          <a:xfrm>
            <a:off x="5852160" y="2730595"/>
            <a:ext cx="4526280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>
                <a:solidFill>
                  <a:srgbClr val="182337"/>
                </a:solidFill>
              </a:rPr>
              <a:t>R$ 470,00</a:t>
            </a:r>
          </a:p>
        </p:txBody>
      </p:sp>
      <p:sp>
        <p:nvSpPr>
          <p:cNvPr id="46" name="TextBox 17">
            <a:extLst>
              <a:ext uri="{FF2B5EF4-FFF2-40B4-BE49-F238E27FC236}">
                <a16:creationId xmlns:a16="http://schemas.microsoft.com/office/drawing/2014/main" id="{6BECCFCE-DA04-F224-DA51-83B523BFDBE6}"/>
              </a:ext>
            </a:extLst>
          </p:cNvPr>
          <p:cNvSpPr txBox="1"/>
          <p:nvPr/>
        </p:nvSpPr>
        <p:spPr>
          <a:xfrm>
            <a:off x="11201400" y="2730595"/>
            <a:ext cx="4526280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>
                <a:solidFill>
                  <a:srgbClr val="182337"/>
                </a:solidFill>
              </a:rPr>
              <a:t>R$ 470,00</a:t>
            </a:r>
          </a:p>
        </p:txBody>
      </p:sp>
      <p:sp>
        <p:nvSpPr>
          <p:cNvPr id="49" name="Rectangle 18">
            <a:extLst>
              <a:ext uri="{FF2B5EF4-FFF2-40B4-BE49-F238E27FC236}">
                <a16:creationId xmlns:a16="http://schemas.microsoft.com/office/drawing/2014/main" id="{D623A36F-C1AE-7FC1-6186-6E4FA2FD1CF3}"/>
              </a:ext>
            </a:extLst>
          </p:cNvPr>
          <p:cNvSpPr/>
          <p:nvPr/>
        </p:nvSpPr>
        <p:spPr>
          <a:xfrm>
            <a:off x="2148840" y="3308678"/>
            <a:ext cx="3291840" cy="685800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52" name="Rectangle 19">
            <a:extLst>
              <a:ext uri="{FF2B5EF4-FFF2-40B4-BE49-F238E27FC236}">
                <a16:creationId xmlns:a16="http://schemas.microsoft.com/office/drawing/2014/main" id="{417271D0-EE01-F9CF-93B5-113B1ADEBF8B}"/>
              </a:ext>
            </a:extLst>
          </p:cNvPr>
          <p:cNvSpPr/>
          <p:nvPr/>
        </p:nvSpPr>
        <p:spPr>
          <a:xfrm>
            <a:off x="5440680" y="3308678"/>
            <a:ext cx="5349240" cy="685800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55" name="Rectangle 20">
            <a:extLst>
              <a:ext uri="{FF2B5EF4-FFF2-40B4-BE49-F238E27FC236}">
                <a16:creationId xmlns:a16="http://schemas.microsoft.com/office/drawing/2014/main" id="{23EF4D25-5ECE-B44D-CB47-31064214BC6E}"/>
              </a:ext>
            </a:extLst>
          </p:cNvPr>
          <p:cNvSpPr/>
          <p:nvPr/>
        </p:nvSpPr>
        <p:spPr>
          <a:xfrm>
            <a:off x="10789920" y="3308678"/>
            <a:ext cx="5349240" cy="685800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57" name="TextBox 21">
            <a:extLst>
              <a:ext uri="{FF2B5EF4-FFF2-40B4-BE49-F238E27FC236}">
                <a16:creationId xmlns:a16="http://schemas.microsoft.com/office/drawing/2014/main" id="{3E7748AD-C76C-F972-405D-57E9DA43A8A4}"/>
              </a:ext>
            </a:extLst>
          </p:cNvPr>
          <p:cNvSpPr txBox="1"/>
          <p:nvPr/>
        </p:nvSpPr>
        <p:spPr>
          <a:xfrm>
            <a:off x="2423160" y="3416395"/>
            <a:ext cx="2743200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00">
                <a:solidFill>
                  <a:srgbClr val="182337"/>
                </a:solidFill>
              </a:rPr>
              <a:t>CSLL</a:t>
            </a:r>
          </a:p>
        </p:txBody>
      </p:sp>
      <p:sp>
        <p:nvSpPr>
          <p:cNvPr id="60" name="TextBox 22">
            <a:extLst>
              <a:ext uri="{FF2B5EF4-FFF2-40B4-BE49-F238E27FC236}">
                <a16:creationId xmlns:a16="http://schemas.microsoft.com/office/drawing/2014/main" id="{EA44A860-8AFF-8713-D3CD-D8130DD834EE}"/>
              </a:ext>
            </a:extLst>
          </p:cNvPr>
          <p:cNvSpPr txBox="1"/>
          <p:nvPr/>
        </p:nvSpPr>
        <p:spPr>
          <a:xfrm>
            <a:off x="5852160" y="3416395"/>
            <a:ext cx="4526280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>
                <a:solidFill>
                  <a:srgbClr val="182337"/>
                </a:solidFill>
              </a:rPr>
              <a:t>R$ 411,25</a:t>
            </a:r>
          </a:p>
        </p:txBody>
      </p:sp>
      <p:sp>
        <p:nvSpPr>
          <p:cNvPr id="63" name="TextBox 23">
            <a:extLst>
              <a:ext uri="{FF2B5EF4-FFF2-40B4-BE49-F238E27FC236}">
                <a16:creationId xmlns:a16="http://schemas.microsoft.com/office/drawing/2014/main" id="{020E821D-3F23-191B-A7CB-9DA5C230BA60}"/>
              </a:ext>
            </a:extLst>
          </p:cNvPr>
          <p:cNvSpPr txBox="1"/>
          <p:nvPr/>
        </p:nvSpPr>
        <p:spPr>
          <a:xfrm>
            <a:off x="11201400" y="3416395"/>
            <a:ext cx="4526280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>
                <a:solidFill>
                  <a:srgbClr val="182337"/>
                </a:solidFill>
              </a:rPr>
              <a:t>R$ 411,25</a:t>
            </a:r>
          </a:p>
        </p:txBody>
      </p:sp>
      <p:sp>
        <p:nvSpPr>
          <p:cNvPr id="66" name="Rectangle 24">
            <a:extLst>
              <a:ext uri="{FF2B5EF4-FFF2-40B4-BE49-F238E27FC236}">
                <a16:creationId xmlns:a16="http://schemas.microsoft.com/office/drawing/2014/main" id="{79CF6C39-71A8-8D1D-1AC3-CD91B54C1D8D}"/>
              </a:ext>
            </a:extLst>
          </p:cNvPr>
          <p:cNvSpPr/>
          <p:nvPr/>
        </p:nvSpPr>
        <p:spPr>
          <a:xfrm>
            <a:off x="2148840" y="3994478"/>
            <a:ext cx="3291840" cy="685800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69" name="Rectangle 25">
            <a:extLst>
              <a:ext uri="{FF2B5EF4-FFF2-40B4-BE49-F238E27FC236}">
                <a16:creationId xmlns:a16="http://schemas.microsoft.com/office/drawing/2014/main" id="{AD07F1A3-793D-03AD-F266-5B8CC0E8FCC3}"/>
              </a:ext>
            </a:extLst>
          </p:cNvPr>
          <p:cNvSpPr/>
          <p:nvPr/>
        </p:nvSpPr>
        <p:spPr>
          <a:xfrm>
            <a:off x="5440680" y="3994478"/>
            <a:ext cx="5349240" cy="685800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72" name="Rectangle 26">
            <a:extLst>
              <a:ext uri="{FF2B5EF4-FFF2-40B4-BE49-F238E27FC236}">
                <a16:creationId xmlns:a16="http://schemas.microsoft.com/office/drawing/2014/main" id="{7213A1BF-441C-9906-E192-9038B35002A1}"/>
              </a:ext>
            </a:extLst>
          </p:cNvPr>
          <p:cNvSpPr/>
          <p:nvPr/>
        </p:nvSpPr>
        <p:spPr>
          <a:xfrm>
            <a:off x="10789920" y="3994478"/>
            <a:ext cx="5349240" cy="685800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75" name="TextBox 27">
            <a:extLst>
              <a:ext uri="{FF2B5EF4-FFF2-40B4-BE49-F238E27FC236}">
                <a16:creationId xmlns:a16="http://schemas.microsoft.com/office/drawing/2014/main" id="{46B1D560-06DC-8D28-0A21-A74D5167A17C}"/>
              </a:ext>
            </a:extLst>
          </p:cNvPr>
          <p:cNvSpPr txBox="1"/>
          <p:nvPr/>
        </p:nvSpPr>
        <p:spPr>
          <a:xfrm>
            <a:off x="2423160" y="4102195"/>
            <a:ext cx="2743200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00">
                <a:solidFill>
                  <a:srgbClr val="182337"/>
                </a:solidFill>
              </a:rPr>
              <a:t>CPP</a:t>
            </a:r>
          </a:p>
        </p:txBody>
      </p:sp>
      <p:sp>
        <p:nvSpPr>
          <p:cNvPr id="78" name="TextBox 28">
            <a:extLst>
              <a:ext uri="{FF2B5EF4-FFF2-40B4-BE49-F238E27FC236}">
                <a16:creationId xmlns:a16="http://schemas.microsoft.com/office/drawing/2014/main" id="{307EC282-8009-CE31-90CE-CF8939F8A45D}"/>
              </a:ext>
            </a:extLst>
          </p:cNvPr>
          <p:cNvSpPr txBox="1"/>
          <p:nvPr/>
        </p:nvSpPr>
        <p:spPr>
          <a:xfrm>
            <a:off x="5852160" y="4102195"/>
            <a:ext cx="4526280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>
                <a:solidFill>
                  <a:srgbClr val="182337"/>
                </a:solidFill>
              </a:rPr>
              <a:t>R$ 5.099,50</a:t>
            </a:r>
          </a:p>
        </p:txBody>
      </p:sp>
      <p:sp>
        <p:nvSpPr>
          <p:cNvPr id="81" name="TextBox 29">
            <a:extLst>
              <a:ext uri="{FF2B5EF4-FFF2-40B4-BE49-F238E27FC236}">
                <a16:creationId xmlns:a16="http://schemas.microsoft.com/office/drawing/2014/main" id="{F4022C04-BBF8-4912-8CA8-F5265BCEA6E1}"/>
              </a:ext>
            </a:extLst>
          </p:cNvPr>
          <p:cNvSpPr txBox="1"/>
          <p:nvPr/>
        </p:nvSpPr>
        <p:spPr>
          <a:xfrm>
            <a:off x="11201400" y="4102195"/>
            <a:ext cx="4526280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>
                <a:solidFill>
                  <a:srgbClr val="182337"/>
                </a:solidFill>
              </a:rPr>
              <a:t>R$ 5.099,50</a:t>
            </a:r>
          </a:p>
        </p:txBody>
      </p:sp>
      <p:sp>
        <p:nvSpPr>
          <p:cNvPr id="84" name="Rectangle 30">
            <a:extLst>
              <a:ext uri="{FF2B5EF4-FFF2-40B4-BE49-F238E27FC236}">
                <a16:creationId xmlns:a16="http://schemas.microsoft.com/office/drawing/2014/main" id="{BB62627C-3019-26D1-18B5-0165A2E88282}"/>
              </a:ext>
            </a:extLst>
          </p:cNvPr>
          <p:cNvSpPr/>
          <p:nvPr/>
        </p:nvSpPr>
        <p:spPr>
          <a:xfrm>
            <a:off x="2148840" y="4680278"/>
            <a:ext cx="3291840" cy="685800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87" name="Rectangle 31">
            <a:extLst>
              <a:ext uri="{FF2B5EF4-FFF2-40B4-BE49-F238E27FC236}">
                <a16:creationId xmlns:a16="http://schemas.microsoft.com/office/drawing/2014/main" id="{32ECC381-8B28-0391-8CF3-34803C2536EE}"/>
              </a:ext>
            </a:extLst>
          </p:cNvPr>
          <p:cNvSpPr/>
          <p:nvPr/>
        </p:nvSpPr>
        <p:spPr>
          <a:xfrm>
            <a:off x="5440680" y="4680278"/>
            <a:ext cx="5349240" cy="685800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90" name="Rectangle 32">
            <a:extLst>
              <a:ext uri="{FF2B5EF4-FFF2-40B4-BE49-F238E27FC236}">
                <a16:creationId xmlns:a16="http://schemas.microsoft.com/office/drawing/2014/main" id="{8357E451-FCE5-FC85-1958-F58B5A30E6F4}"/>
              </a:ext>
            </a:extLst>
          </p:cNvPr>
          <p:cNvSpPr/>
          <p:nvPr/>
        </p:nvSpPr>
        <p:spPr>
          <a:xfrm>
            <a:off x="10789920" y="4680278"/>
            <a:ext cx="5349240" cy="685800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93" name="TextBox 33">
            <a:extLst>
              <a:ext uri="{FF2B5EF4-FFF2-40B4-BE49-F238E27FC236}">
                <a16:creationId xmlns:a16="http://schemas.microsoft.com/office/drawing/2014/main" id="{1F71E900-B907-FEB2-A2A1-BD5C51CFE75C}"/>
              </a:ext>
            </a:extLst>
          </p:cNvPr>
          <p:cNvSpPr txBox="1"/>
          <p:nvPr/>
        </p:nvSpPr>
        <p:spPr>
          <a:xfrm>
            <a:off x="2423160" y="4787995"/>
            <a:ext cx="2743200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00">
                <a:solidFill>
                  <a:srgbClr val="182337"/>
                </a:solidFill>
              </a:rPr>
              <a:t>CBS</a:t>
            </a:r>
          </a:p>
        </p:txBody>
      </p:sp>
      <p:sp>
        <p:nvSpPr>
          <p:cNvPr id="96" name="TextBox 34">
            <a:extLst>
              <a:ext uri="{FF2B5EF4-FFF2-40B4-BE49-F238E27FC236}">
                <a16:creationId xmlns:a16="http://schemas.microsoft.com/office/drawing/2014/main" id="{984E19F9-8855-0FA0-4625-89C93EE00441}"/>
              </a:ext>
            </a:extLst>
          </p:cNvPr>
          <p:cNvSpPr txBox="1"/>
          <p:nvPr/>
        </p:nvSpPr>
        <p:spPr>
          <a:xfrm>
            <a:off x="5852160" y="4787995"/>
            <a:ext cx="4526280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>
                <a:solidFill>
                  <a:srgbClr val="182337"/>
                </a:solidFill>
              </a:rPr>
              <a:t>R$ 1.928,18</a:t>
            </a:r>
          </a:p>
        </p:txBody>
      </p:sp>
      <p:sp>
        <p:nvSpPr>
          <p:cNvPr id="98" name="TextBox 35">
            <a:extLst>
              <a:ext uri="{FF2B5EF4-FFF2-40B4-BE49-F238E27FC236}">
                <a16:creationId xmlns:a16="http://schemas.microsoft.com/office/drawing/2014/main" id="{70740531-FE41-2E40-55B1-4DCABFAF69ED}"/>
              </a:ext>
            </a:extLst>
          </p:cNvPr>
          <p:cNvSpPr txBox="1"/>
          <p:nvPr/>
        </p:nvSpPr>
        <p:spPr>
          <a:xfrm>
            <a:off x="11201400" y="4787995"/>
            <a:ext cx="4526280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>
                <a:solidFill>
                  <a:srgbClr val="182337"/>
                </a:solidFill>
              </a:rPr>
              <a:t>R$ 7.339,26</a:t>
            </a:r>
          </a:p>
        </p:txBody>
      </p:sp>
      <p:sp>
        <p:nvSpPr>
          <p:cNvPr id="100" name="Rectangle 36">
            <a:extLst>
              <a:ext uri="{FF2B5EF4-FFF2-40B4-BE49-F238E27FC236}">
                <a16:creationId xmlns:a16="http://schemas.microsoft.com/office/drawing/2014/main" id="{F9331010-05A6-92FB-2B7F-E15293496E5D}"/>
              </a:ext>
            </a:extLst>
          </p:cNvPr>
          <p:cNvSpPr/>
          <p:nvPr/>
        </p:nvSpPr>
        <p:spPr>
          <a:xfrm>
            <a:off x="2148840" y="5366078"/>
            <a:ext cx="3291840" cy="685800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02" name="Rectangle 37">
            <a:extLst>
              <a:ext uri="{FF2B5EF4-FFF2-40B4-BE49-F238E27FC236}">
                <a16:creationId xmlns:a16="http://schemas.microsoft.com/office/drawing/2014/main" id="{0A14CB54-ECC0-6A0F-5557-80DF67AB364D}"/>
              </a:ext>
            </a:extLst>
          </p:cNvPr>
          <p:cNvSpPr/>
          <p:nvPr/>
        </p:nvSpPr>
        <p:spPr>
          <a:xfrm>
            <a:off x="5440680" y="5366078"/>
            <a:ext cx="5349240" cy="685800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04" name="Rectangle 38">
            <a:extLst>
              <a:ext uri="{FF2B5EF4-FFF2-40B4-BE49-F238E27FC236}">
                <a16:creationId xmlns:a16="http://schemas.microsoft.com/office/drawing/2014/main" id="{91E252AF-39D2-0D61-1B5A-689F4403C660}"/>
              </a:ext>
            </a:extLst>
          </p:cNvPr>
          <p:cNvSpPr/>
          <p:nvPr/>
        </p:nvSpPr>
        <p:spPr>
          <a:xfrm>
            <a:off x="10789920" y="5366078"/>
            <a:ext cx="5349240" cy="685800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06" name="TextBox 39">
            <a:extLst>
              <a:ext uri="{FF2B5EF4-FFF2-40B4-BE49-F238E27FC236}">
                <a16:creationId xmlns:a16="http://schemas.microsoft.com/office/drawing/2014/main" id="{704472B7-2601-6FEB-B1B4-61DAEEF6C0F2}"/>
              </a:ext>
            </a:extLst>
          </p:cNvPr>
          <p:cNvSpPr txBox="1"/>
          <p:nvPr/>
        </p:nvSpPr>
        <p:spPr>
          <a:xfrm>
            <a:off x="2423160" y="5473795"/>
            <a:ext cx="2743200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00">
                <a:solidFill>
                  <a:srgbClr val="182337"/>
                </a:solidFill>
              </a:rPr>
              <a:t>IBS</a:t>
            </a:r>
          </a:p>
        </p:txBody>
      </p:sp>
      <p:sp>
        <p:nvSpPr>
          <p:cNvPr id="108" name="TextBox 40">
            <a:extLst>
              <a:ext uri="{FF2B5EF4-FFF2-40B4-BE49-F238E27FC236}">
                <a16:creationId xmlns:a16="http://schemas.microsoft.com/office/drawing/2014/main" id="{F3A6F11F-3269-0165-ACB3-97A5AFBAC4AF}"/>
              </a:ext>
            </a:extLst>
          </p:cNvPr>
          <p:cNvSpPr txBox="1"/>
          <p:nvPr/>
        </p:nvSpPr>
        <p:spPr>
          <a:xfrm>
            <a:off x="5852160" y="5473795"/>
            <a:ext cx="4526280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>
                <a:solidFill>
                  <a:srgbClr val="182337"/>
                </a:solidFill>
              </a:rPr>
              <a:t>R$ 22,33</a:t>
            </a:r>
          </a:p>
        </p:txBody>
      </p:sp>
      <p:sp>
        <p:nvSpPr>
          <p:cNvPr id="110" name="TextBox 41">
            <a:extLst>
              <a:ext uri="{FF2B5EF4-FFF2-40B4-BE49-F238E27FC236}">
                <a16:creationId xmlns:a16="http://schemas.microsoft.com/office/drawing/2014/main" id="{AFAD8C5D-91EE-6F6A-6332-5426F1EDA3B4}"/>
              </a:ext>
            </a:extLst>
          </p:cNvPr>
          <p:cNvSpPr txBox="1"/>
          <p:nvPr/>
        </p:nvSpPr>
        <p:spPr>
          <a:xfrm>
            <a:off x="11201400" y="5473795"/>
            <a:ext cx="4526280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>
                <a:solidFill>
                  <a:srgbClr val="182337"/>
                </a:solidFill>
              </a:rPr>
              <a:t>R$ 79,69</a:t>
            </a:r>
          </a:p>
        </p:txBody>
      </p:sp>
      <p:sp>
        <p:nvSpPr>
          <p:cNvPr id="112" name="Rectangle 42">
            <a:extLst>
              <a:ext uri="{FF2B5EF4-FFF2-40B4-BE49-F238E27FC236}">
                <a16:creationId xmlns:a16="http://schemas.microsoft.com/office/drawing/2014/main" id="{D7EA1679-FCE3-D322-E98D-1F40BB812255}"/>
              </a:ext>
            </a:extLst>
          </p:cNvPr>
          <p:cNvSpPr/>
          <p:nvPr/>
        </p:nvSpPr>
        <p:spPr>
          <a:xfrm>
            <a:off x="2148840" y="6051878"/>
            <a:ext cx="3291840" cy="685800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16" name="Rectangle 43">
            <a:extLst>
              <a:ext uri="{FF2B5EF4-FFF2-40B4-BE49-F238E27FC236}">
                <a16:creationId xmlns:a16="http://schemas.microsoft.com/office/drawing/2014/main" id="{81220382-CFC4-576E-FCA1-61EB5EF924B2}"/>
              </a:ext>
            </a:extLst>
          </p:cNvPr>
          <p:cNvSpPr/>
          <p:nvPr/>
        </p:nvSpPr>
        <p:spPr>
          <a:xfrm>
            <a:off x="5440680" y="6051878"/>
            <a:ext cx="5349240" cy="685800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18" name="Rectangle 44">
            <a:extLst>
              <a:ext uri="{FF2B5EF4-FFF2-40B4-BE49-F238E27FC236}">
                <a16:creationId xmlns:a16="http://schemas.microsoft.com/office/drawing/2014/main" id="{C5998EC6-A81F-5A98-37B9-42AEE8AB7443}"/>
              </a:ext>
            </a:extLst>
          </p:cNvPr>
          <p:cNvSpPr/>
          <p:nvPr/>
        </p:nvSpPr>
        <p:spPr>
          <a:xfrm>
            <a:off x="10789920" y="6051878"/>
            <a:ext cx="5349240" cy="685800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20" name="TextBox 45">
            <a:extLst>
              <a:ext uri="{FF2B5EF4-FFF2-40B4-BE49-F238E27FC236}">
                <a16:creationId xmlns:a16="http://schemas.microsoft.com/office/drawing/2014/main" id="{00EE2C75-015D-9935-47FD-F6809FADDBB6}"/>
              </a:ext>
            </a:extLst>
          </p:cNvPr>
          <p:cNvSpPr txBox="1"/>
          <p:nvPr/>
        </p:nvSpPr>
        <p:spPr>
          <a:xfrm>
            <a:off x="2423160" y="6159597"/>
            <a:ext cx="2743200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00">
                <a:solidFill>
                  <a:srgbClr val="182337"/>
                </a:solidFill>
              </a:rPr>
              <a:t>ISS</a:t>
            </a:r>
          </a:p>
        </p:txBody>
      </p:sp>
      <p:sp>
        <p:nvSpPr>
          <p:cNvPr id="122" name="TextBox 46">
            <a:extLst>
              <a:ext uri="{FF2B5EF4-FFF2-40B4-BE49-F238E27FC236}">
                <a16:creationId xmlns:a16="http://schemas.microsoft.com/office/drawing/2014/main" id="{F58DE0E7-6D14-D399-60B2-43550302BBC4}"/>
              </a:ext>
            </a:extLst>
          </p:cNvPr>
          <p:cNvSpPr txBox="1"/>
          <p:nvPr/>
        </p:nvSpPr>
        <p:spPr>
          <a:xfrm>
            <a:off x="5852160" y="6159597"/>
            <a:ext cx="4526280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>
                <a:solidFill>
                  <a:srgbClr val="182337"/>
                </a:solidFill>
              </a:rPr>
              <a:t>R$ 3.818,75</a:t>
            </a:r>
          </a:p>
        </p:txBody>
      </p:sp>
      <p:sp>
        <p:nvSpPr>
          <p:cNvPr id="124" name="TextBox 47">
            <a:extLst>
              <a:ext uri="{FF2B5EF4-FFF2-40B4-BE49-F238E27FC236}">
                <a16:creationId xmlns:a16="http://schemas.microsoft.com/office/drawing/2014/main" id="{45E1EFD6-5252-E521-1381-F1E2CAAA370B}"/>
              </a:ext>
            </a:extLst>
          </p:cNvPr>
          <p:cNvSpPr txBox="1"/>
          <p:nvPr/>
        </p:nvSpPr>
        <p:spPr>
          <a:xfrm>
            <a:off x="11201400" y="6159597"/>
            <a:ext cx="4526280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>
                <a:solidFill>
                  <a:srgbClr val="182337"/>
                </a:solidFill>
              </a:rPr>
              <a:t>R$ 3.818,75</a:t>
            </a:r>
          </a:p>
        </p:txBody>
      </p:sp>
      <p:sp>
        <p:nvSpPr>
          <p:cNvPr id="126" name="Rectangle 48">
            <a:extLst>
              <a:ext uri="{FF2B5EF4-FFF2-40B4-BE49-F238E27FC236}">
                <a16:creationId xmlns:a16="http://schemas.microsoft.com/office/drawing/2014/main" id="{2DC63CE2-C7FB-27FC-0B4A-40AF6100F3A6}"/>
              </a:ext>
            </a:extLst>
          </p:cNvPr>
          <p:cNvSpPr/>
          <p:nvPr/>
        </p:nvSpPr>
        <p:spPr>
          <a:xfrm>
            <a:off x="2148840" y="6737678"/>
            <a:ext cx="3291840" cy="685800"/>
          </a:xfrm>
          <a:prstGeom prst="rect">
            <a:avLst/>
          </a:prstGeom>
          <a:solidFill>
            <a:srgbClr val="E7F7E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28" name="Rectangle 49">
            <a:extLst>
              <a:ext uri="{FF2B5EF4-FFF2-40B4-BE49-F238E27FC236}">
                <a16:creationId xmlns:a16="http://schemas.microsoft.com/office/drawing/2014/main" id="{13657B80-29FA-6E77-28ED-E3BA02505727}"/>
              </a:ext>
            </a:extLst>
          </p:cNvPr>
          <p:cNvSpPr/>
          <p:nvPr/>
        </p:nvSpPr>
        <p:spPr>
          <a:xfrm>
            <a:off x="5440680" y="6737678"/>
            <a:ext cx="5349240" cy="685800"/>
          </a:xfrm>
          <a:prstGeom prst="rect">
            <a:avLst/>
          </a:prstGeom>
          <a:solidFill>
            <a:srgbClr val="E7F7E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30" name="Rectangle 50">
            <a:extLst>
              <a:ext uri="{FF2B5EF4-FFF2-40B4-BE49-F238E27FC236}">
                <a16:creationId xmlns:a16="http://schemas.microsoft.com/office/drawing/2014/main" id="{D2B32226-8670-1EE3-0E98-6BB8688C777E}"/>
              </a:ext>
            </a:extLst>
          </p:cNvPr>
          <p:cNvSpPr/>
          <p:nvPr/>
        </p:nvSpPr>
        <p:spPr>
          <a:xfrm>
            <a:off x="10789920" y="6737678"/>
            <a:ext cx="5349240" cy="685800"/>
          </a:xfrm>
          <a:prstGeom prst="rect">
            <a:avLst/>
          </a:prstGeom>
          <a:solidFill>
            <a:srgbClr val="E7F7E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32" name="TextBox 51">
            <a:extLst>
              <a:ext uri="{FF2B5EF4-FFF2-40B4-BE49-F238E27FC236}">
                <a16:creationId xmlns:a16="http://schemas.microsoft.com/office/drawing/2014/main" id="{CBF7B2A7-4D3A-D1F7-DD8E-8904C03B644C}"/>
              </a:ext>
            </a:extLst>
          </p:cNvPr>
          <p:cNvSpPr txBox="1"/>
          <p:nvPr/>
        </p:nvSpPr>
        <p:spPr>
          <a:xfrm>
            <a:off x="2423160" y="6845397"/>
            <a:ext cx="2743200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00" b="1">
                <a:solidFill>
                  <a:srgbClr val="182337"/>
                </a:solidFill>
              </a:rPr>
              <a:t>TOTAL</a:t>
            </a:r>
          </a:p>
        </p:txBody>
      </p:sp>
      <p:sp>
        <p:nvSpPr>
          <p:cNvPr id="134" name="TextBox 52">
            <a:extLst>
              <a:ext uri="{FF2B5EF4-FFF2-40B4-BE49-F238E27FC236}">
                <a16:creationId xmlns:a16="http://schemas.microsoft.com/office/drawing/2014/main" id="{62F6ED47-8CC2-74CA-D88A-D6EC4821F600}"/>
              </a:ext>
            </a:extLst>
          </p:cNvPr>
          <p:cNvSpPr txBox="1"/>
          <p:nvPr/>
        </p:nvSpPr>
        <p:spPr>
          <a:xfrm>
            <a:off x="5852160" y="6845397"/>
            <a:ext cx="4526280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>
                <a:solidFill>
                  <a:srgbClr val="198754"/>
                </a:solidFill>
              </a:rPr>
              <a:t>R$ 11.750,0</a:t>
            </a:r>
            <a:r>
              <a:rPr lang="pt-BR" sz="2100" b="1">
                <a:solidFill>
                  <a:srgbClr val="198754"/>
                </a:solidFill>
              </a:rPr>
              <a:t>1</a:t>
            </a:r>
            <a:endParaRPr sz="2100" b="1">
              <a:solidFill>
                <a:srgbClr val="198754"/>
              </a:solidFill>
            </a:endParaRPr>
          </a:p>
        </p:txBody>
      </p:sp>
      <p:sp>
        <p:nvSpPr>
          <p:cNvPr id="136" name="TextBox 53">
            <a:extLst>
              <a:ext uri="{FF2B5EF4-FFF2-40B4-BE49-F238E27FC236}">
                <a16:creationId xmlns:a16="http://schemas.microsoft.com/office/drawing/2014/main" id="{3DA2723B-2F8D-7415-C2A9-F3CE2C6284A4}"/>
              </a:ext>
            </a:extLst>
          </p:cNvPr>
          <p:cNvSpPr txBox="1"/>
          <p:nvPr/>
        </p:nvSpPr>
        <p:spPr>
          <a:xfrm>
            <a:off x="11201400" y="6845397"/>
            <a:ext cx="4526280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>
                <a:solidFill>
                  <a:srgbClr val="198754"/>
                </a:solidFill>
              </a:rPr>
              <a:t>R$ 17.218,4</a:t>
            </a:r>
            <a:r>
              <a:rPr lang="pt-BR" sz="2100" b="1">
                <a:solidFill>
                  <a:srgbClr val="198754"/>
                </a:solidFill>
              </a:rPr>
              <a:t>4</a:t>
            </a:r>
            <a:endParaRPr sz="2100" b="1">
              <a:solidFill>
                <a:srgbClr val="198754"/>
              </a:solidFill>
            </a:endParaRPr>
          </a:p>
        </p:txBody>
      </p:sp>
      <p:sp>
        <p:nvSpPr>
          <p:cNvPr id="138" name="Rectangle 54">
            <a:extLst>
              <a:ext uri="{FF2B5EF4-FFF2-40B4-BE49-F238E27FC236}">
                <a16:creationId xmlns:a16="http://schemas.microsoft.com/office/drawing/2014/main" id="{1252E12B-D689-DC7F-8C64-39574EABC0D8}"/>
              </a:ext>
            </a:extLst>
          </p:cNvPr>
          <p:cNvSpPr/>
          <p:nvPr/>
        </p:nvSpPr>
        <p:spPr>
          <a:xfrm>
            <a:off x="2148840" y="7423478"/>
            <a:ext cx="3291840" cy="685800"/>
          </a:xfrm>
          <a:prstGeom prst="rect">
            <a:avLst/>
          </a:prstGeom>
          <a:solidFill>
            <a:srgbClr val="E8F0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40" name="Rectangle 55">
            <a:extLst>
              <a:ext uri="{FF2B5EF4-FFF2-40B4-BE49-F238E27FC236}">
                <a16:creationId xmlns:a16="http://schemas.microsoft.com/office/drawing/2014/main" id="{5AB3EE8C-D70B-97AC-B6E5-B03FE00451EF}"/>
              </a:ext>
            </a:extLst>
          </p:cNvPr>
          <p:cNvSpPr/>
          <p:nvPr/>
        </p:nvSpPr>
        <p:spPr>
          <a:xfrm>
            <a:off x="5440680" y="7423478"/>
            <a:ext cx="5349240" cy="685800"/>
          </a:xfrm>
          <a:prstGeom prst="rect">
            <a:avLst/>
          </a:prstGeom>
          <a:solidFill>
            <a:srgbClr val="E8F0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42" name="Rectangle 56">
            <a:extLst>
              <a:ext uri="{FF2B5EF4-FFF2-40B4-BE49-F238E27FC236}">
                <a16:creationId xmlns:a16="http://schemas.microsoft.com/office/drawing/2014/main" id="{DF098209-20B3-36C3-4D2A-07FBDA34ECD2}"/>
              </a:ext>
            </a:extLst>
          </p:cNvPr>
          <p:cNvSpPr/>
          <p:nvPr/>
        </p:nvSpPr>
        <p:spPr>
          <a:xfrm>
            <a:off x="10789920" y="7423478"/>
            <a:ext cx="5349240" cy="685800"/>
          </a:xfrm>
          <a:prstGeom prst="rect">
            <a:avLst/>
          </a:prstGeom>
          <a:solidFill>
            <a:srgbClr val="E8F0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44" name="TextBox 57">
            <a:extLst>
              <a:ext uri="{FF2B5EF4-FFF2-40B4-BE49-F238E27FC236}">
                <a16:creationId xmlns:a16="http://schemas.microsoft.com/office/drawing/2014/main" id="{2569D7C7-F06A-2288-F7C3-DFA95D94ED5D}"/>
              </a:ext>
            </a:extLst>
          </p:cNvPr>
          <p:cNvSpPr txBox="1"/>
          <p:nvPr/>
        </p:nvSpPr>
        <p:spPr>
          <a:xfrm>
            <a:off x="2423160" y="7369614"/>
            <a:ext cx="2743200" cy="7386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00" b="1">
                <a:solidFill>
                  <a:srgbClr val="182337"/>
                </a:solidFill>
              </a:rPr>
              <a:t>ALÍQUOTA EFETIVA</a:t>
            </a:r>
          </a:p>
        </p:txBody>
      </p:sp>
      <p:sp>
        <p:nvSpPr>
          <p:cNvPr id="146" name="TextBox 58">
            <a:extLst>
              <a:ext uri="{FF2B5EF4-FFF2-40B4-BE49-F238E27FC236}">
                <a16:creationId xmlns:a16="http://schemas.microsoft.com/office/drawing/2014/main" id="{BC4EBDE3-D8C2-4693-E0C0-5CC1AD5B3BC9}"/>
              </a:ext>
            </a:extLst>
          </p:cNvPr>
          <p:cNvSpPr txBox="1"/>
          <p:nvPr/>
        </p:nvSpPr>
        <p:spPr>
          <a:xfrm>
            <a:off x="5852160" y="7531197"/>
            <a:ext cx="4526280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>
                <a:solidFill>
                  <a:srgbClr val="198754"/>
                </a:solidFill>
              </a:rPr>
              <a:t>12,77%</a:t>
            </a:r>
          </a:p>
        </p:txBody>
      </p:sp>
      <p:sp>
        <p:nvSpPr>
          <p:cNvPr id="148" name="TextBox 59">
            <a:extLst>
              <a:ext uri="{FF2B5EF4-FFF2-40B4-BE49-F238E27FC236}">
                <a16:creationId xmlns:a16="http://schemas.microsoft.com/office/drawing/2014/main" id="{4FCC7897-A590-72F5-B944-6729C8BB011A}"/>
              </a:ext>
            </a:extLst>
          </p:cNvPr>
          <p:cNvSpPr txBox="1"/>
          <p:nvPr/>
        </p:nvSpPr>
        <p:spPr>
          <a:xfrm>
            <a:off x="11201400" y="7531197"/>
            <a:ext cx="4526280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>
                <a:solidFill>
                  <a:srgbClr val="5C6878"/>
                </a:solidFill>
              </a:rPr>
              <a:t>18,72%</a:t>
            </a:r>
          </a:p>
        </p:txBody>
      </p:sp>
      <p:sp>
        <p:nvSpPr>
          <p:cNvPr id="150" name="Rounded Rectangle 60">
            <a:extLst>
              <a:ext uri="{FF2B5EF4-FFF2-40B4-BE49-F238E27FC236}">
                <a16:creationId xmlns:a16="http://schemas.microsoft.com/office/drawing/2014/main" id="{DF88D21F-3BE7-8C61-0AA8-D33F412C9340}"/>
              </a:ext>
            </a:extLst>
          </p:cNvPr>
          <p:cNvSpPr/>
          <p:nvPr/>
        </p:nvSpPr>
        <p:spPr>
          <a:xfrm>
            <a:off x="2148840" y="8270861"/>
            <a:ext cx="13990320" cy="61722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 b="1">
              <a:solidFill>
                <a:srgbClr val="002060"/>
              </a:solidFill>
            </a:endParaRPr>
          </a:p>
        </p:txBody>
      </p:sp>
      <p:sp>
        <p:nvSpPr>
          <p:cNvPr id="152" name="TextBox 61">
            <a:extLst>
              <a:ext uri="{FF2B5EF4-FFF2-40B4-BE49-F238E27FC236}">
                <a16:creationId xmlns:a16="http://schemas.microsoft.com/office/drawing/2014/main" id="{39AD592C-AC8C-E7EE-7F01-ED843FC982E5}"/>
              </a:ext>
            </a:extLst>
          </p:cNvPr>
          <p:cNvSpPr txBox="1"/>
          <p:nvPr/>
        </p:nvSpPr>
        <p:spPr>
          <a:xfrm>
            <a:off x="2560320" y="8413257"/>
            <a:ext cx="13167360" cy="3600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40" b="1">
                <a:solidFill>
                  <a:srgbClr val="002060"/>
                </a:solidFill>
              </a:rPr>
              <a:t>A diferença decorre principalmente da CBS e do IBS recalculados por fora no regime híbrido.</a:t>
            </a:r>
          </a:p>
        </p:txBody>
      </p:sp>
      <p:sp>
        <p:nvSpPr>
          <p:cNvPr id="154" name="Oval 35">
            <a:extLst>
              <a:ext uri="{FF2B5EF4-FFF2-40B4-BE49-F238E27FC236}">
                <a16:creationId xmlns:a16="http://schemas.microsoft.com/office/drawing/2014/main" id="{C53DC392-E678-390F-9CED-66564234006C}"/>
              </a:ext>
            </a:extLst>
          </p:cNvPr>
          <p:cNvSpPr/>
          <p:nvPr/>
        </p:nvSpPr>
        <p:spPr>
          <a:xfrm>
            <a:off x="3667827" y="8436498"/>
            <a:ext cx="356616" cy="356616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56" name="TextBox 36">
            <a:extLst>
              <a:ext uri="{FF2B5EF4-FFF2-40B4-BE49-F238E27FC236}">
                <a16:creationId xmlns:a16="http://schemas.microsoft.com/office/drawing/2014/main" id="{A8437B67-A830-5FB0-FC8F-FF123814CEE2}"/>
              </a:ext>
            </a:extLst>
          </p:cNvPr>
          <p:cNvSpPr txBox="1"/>
          <p:nvPr/>
        </p:nvSpPr>
        <p:spPr>
          <a:xfrm>
            <a:off x="3708975" y="8356878"/>
            <a:ext cx="274320" cy="3924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50" b="1">
                <a:solidFill>
                  <a:srgbClr val="FFFFFF"/>
                </a:solidFill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31393547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1B304163-5D51-0F8C-CAA5-8B834BC9C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Rectangle 1">
            <a:extLst>
              <a:ext uri="{FF2B5EF4-FFF2-40B4-BE49-F238E27FC236}">
                <a16:creationId xmlns:a16="http://schemas.microsoft.com/office/drawing/2014/main" id="{7B5C16D2-EA8F-0719-FAF9-993AB39FB546}"/>
              </a:ext>
            </a:extLst>
          </p:cNvPr>
          <p:cNvSpPr/>
          <p:nvPr/>
        </p:nvSpPr>
        <p:spPr>
          <a:xfrm>
            <a:off x="0" y="336049"/>
            <a:ext cx="4427621" cy="80093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15" name="Text 0">
            <a:extLst>
              <a:ext uri="{FF2B5EF4-FFF2-40B4-BE49-F238E27FC236}">
                <a16:creationId xmlns:a16="http://schemas.microsoft.com/office/drawing/2014/main" id="{2FB7EFD0-3DB7-470F-82D3-CFD71D6BA196}"/>
              </a:ext>
            </a:extLst>
          </p:cNvPr>
          <p:cNvSpPr/>
          <p:nvPr/>
        </p:nvSpPr>
        <p:spPr>
          <a:xfrm>
            <a:off x="96252" y="218720"/>
            <a:ext cx="53598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500" b="1">
                <a:solidFill>
                  <a:schemeClr val="bg1"/>
                </a:solidFill>
                <a:latin typeface="Cambria" pitchFamily="34" charset="0"/>
                <a:ea typeface="Cambria" pitchFamily="34" charset="-122"/>
              </a:rPr>
              <a:t>Atlas Software</a:t>
            </a:r>
            <a:endParaRPr lang="en-US" sz="4500" dirty="0">
              <a:solidFill>
                <a:schemeClr val="bg1"/>
              </a:solidFill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C447FAAE-9433-B0EF-5EE9-B461F05CDEAA}"/>
              </a:ext>
            </a:extLst>
          </p:cNvPr>
          <p:cNvSpPr/>
          <p:nvPr/>
        </p:nvSpPr>
        <p:spPr>
          <a:xfrm flipV="1">
            <a:off x="2614030" y="2976367"/>
            <a:ext cx="11854079" cy="45719"/>
          </a:xfrm>
          <a:prstGeom prst="rect">
            <a:avLst/>
          </a:prstGeom>
          <a:solidFill>
            <a:srgbClr val="D0A9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EE57F1F-9B1A-FD0C-8890-A23B27F7DCC2}"/>
              </a:ext>
            </a:extLst>
          </p:cNvPr>
          <p:cNvSpPr/>
          <p:nvPr/>
        </p:nvSpPr>
        <p:spPr>
          <a:xfrm>
            <a:off x="2614030" y="1513393"/>
            <a:ext cx="3977640" cy="2920182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1987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9" name="Rounded Rectangle 6">
            <a:extLst>
              <a:ext uri="{FF2B5EF4-FFF2-40B4-BE49-F238E27FC236}">
                <a16:creationId xmlns:a16="http://schemas.microsoft.com/office/drawing/2014/main" id="{1A16110D-7369-2047-98CA-AABA4EBD5F06}"/>
              </a:ext>
            </a:extLst>
          </p:cNvPr>
          <p:cNvSpPr/>
          <p:nvPr/>
        </p:nvSpPr>
        <p:spPr>
          <a:xfrm>
            <a:off x="3179515" y="1354766"/>
            <a:ext cx="3017520" cy="438912"/>
          </a:xfrm>
          <a:prstGeom prst="roundRect">
            <a:avLst/>
          </a:prstGeom>
          <a:solidFill>
            <a:srgbClr val="1987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01C420AC-82E0-EEB5-E8A1-CCDD75779539}"/>
              </a:ext>
            </a:extLst>
          </p:cNvPr>
          <p:cNvSpPr txBox="1"/>
          <p:nvPr/>
        </p:nvSpPr>
        <p:spPr>
          <a:xfrm>
            <a:off x="3179515" y="1383786"/>
            <a:ext cx="3017520" cy="38087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pt-BR" sz="1875" b="1">
                <a:solidFill>
                  <a:srgbClr val="FFFFFF"/>
                </a:solidFill>
              </a:rPr>
              <a:t>MENOR CUSTO</a:t>
            </a:r>
            <a:endParaRPr sz="1875" b="1">
              <a:solidFill>
                <a:srgbClr val="FFFFFF"/>
              </a:solidFill>
            </a:endParaRP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712BBD88-05EC-CB4F-E0BC-514990C96771}"/>
              </a:ext>
            </a:extLst>
          </p:cNvPr>
          <p:cNvSpPr txBox="1"/>
          <p:nvPr/>
        </p:nvSpPr>
        <p:spPr>
          <a:xfrm>
            <a:off x="2819770" y="1970775"/>
            <a:ext cx="3634740" cy="10156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198754"/>
                </a:solidFill>
              </a:rPr>
              <a:t>SIMPLES NACIONAL</a:t>
            </a:r>
          </a:p>
        </p:txBody>
      </p:sp>
      <p:sp>
        <p:nvSpPr>
          <p:cNvPr id="17" name="TextBox 11">
            <a:extLst>
              <a:ext uri="{FF2B5EF4-FFF2-40B4-BE49-F238E27FC236}">
                <a16:creationId xmlns:a16="http://schemas.microsoft.com/office/drawing/2014/main" id="{8CDD0401-175A-9A62-F0D7-DE60ADF21E73}"/>
              </a:ext>
            </a:extLst>
          </p:cNvPr>
          <p:cNvSpPr txBox="1"/>
          <p:nvPr/>
        </p:nvSpPr>
        <p:spPr>
          <a:xfrm>
            <a:off x="2888350" y="3031687"/>
            <a:ext cx="3634740" cy="3924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50">
                <a:solidFill>
                  <a:srgbClr val="5C6878"/>
                </a:solidFill>
              </a:rPr>
              <a:t>Total por mês</a:t>
            </a:r>
          </a:p>
        </p:txBody>
      </p:sp>
      <p:sp>
        <p:nvSpPr>
          <p:cNvPr id="20" name="TextBox 12">
            <a:extLst>
              <a:ext uri="{FF2B5EF4-FFF2-40B4-BE49-F238E27FC236}">
                <a16:creationId xmlns:a16="http://schemas.microsoft.com/office/drawing/2014/main" id="{7158D4CE-0BC0-54C3-C2F9-EFD6BA7E2404}"/>
              </a:ext>
            </a:extLst>
          </p:cNvPr>
          <p:cNvSpPr txBox="1"/>
          <p:nvPr/>
        </p:nvSpPr>
        <p:spPr>
          <a:xfrm>
            <a:off x="2819770" y="3405026"/>
            <a:ext cx="3771900" cy="71558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50" b="1">
                <a:solidFill>
                  <a:srgbClr val="182337"/>
                </a:solidFill>
              </a:rPr>
              <a:t>R$ 11.750,0</a:t>
            </a:r>
            <a:r>
              <a:rPr lang="pt-BR" sz="4050" b="1">
                <a:solidFill>
                  <a:srgbClr val="182337"/>
                </a:solidFill>
              </a:rPr>
              <a:t>1</a:t>
            </a:r>
            <a:endParaRPr sz="4050" b="1">
              <a:solidFill>
                <a:srgbClr val="182337"/>
              </a:solidFill>
            </a:endParaRPr>
          </a:p>
        </p:txBody>
      </p:sp>
      <p:sp>
        <p:nvSpPr>
          <p:cNvPr id="23" name="Rounded Rectangle 16">
            <a:extLst>
              <a:ext uri="{FF2B5EF4-FFF2-40B4-BE49-F238E27FC236}">
                <a16:creationId xmlns:a16="http://schemas.microsoft.com/office/drawing/2014/main" id="{5DDDA709-C088-898C-C009-B09831651C4B}"/>
              </a:ext>
            </a:extLst>
          </p:cNvPr>
          <p:cNvSpPr/>
          <p:nvPr/>
        </p:nvSpPr>
        <p:spPr>
          <a:xfrm>
            <a:off x="10499990" y="1416432"/>
            <a:ext cx="3977640" cy="3017143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5C68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6" name="Rounded Rectangle 17">
            <a:extLst>
              <a:ext uri="{FF2B5EF4-FFF2-40B4-BE49-F238E27FC236}">
                <a16:creationId xmlns:a16="http://schemas.microsoft.com/office/drawing/2014/main" id="{9F4E845D-0C25-5A5B-0394-7EF613EF8530}"/>
              </a:ext>
            </a:extLst>
          </p:cNvPr>
          <p:cNvSpPr/>
          <p:nvPr/>
        </p:nvSpPr>
        <p:spPr>
          <a:xfrm>
            <a:off x="11265314" y="1236027"/>
            <a:ext cx="2537460" cy="438912"/>
          </a:xfrm>
          <a:prstGeom prst="roundRect">
            <a:avLst/>
          </a:prstGeom>
          <a:solidFill>
            <a:srgbClr val="5C68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9" name="TextBox 18">
            <a:extLst>
              <a:ext uri="{FF2B5EF4-FFF2-40B4-BE49-F238E27FC236}">
                <a16:creationId xmlns:a16="http://schemas.microsoft.com/office/drawing/2014/main" id="{FC2FCBD3-0BEF-F4E4-5785-805FDF4C5FB4}"/>
              </a:ext>
            </a:extLst>
          </p:cNvPr>
          <p:cNvSpPr txBox="1"/>
          <p:nvPr/>
        </p:nvSpPr>
        <p:spPr>
          <a:xfrm>
            <a:off x="11265314" y="1265047"/>
            <a:ext cx="2537460" cy="38087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75" b="1">
                <a:solidFill>
                  <a:srgbClr val="FFFFFF"/>
                </a:solidFill>
              </a:rPr>
              <a:t>MAIS COMPLEXO</a:t>
            </a:r>
          </a:p>
        </p:txBody>
      </p:sp>
      <p:sp>
        <p:nvSpPr>
          <p:cNvPr id="32" name="TextBox 20">
            <a:extLst>
              <a:ext uri="{FF2B5EF4-FFF2-40B4-BE49-F238E27FC236}">
                <a16:creationId xmlns:a16="http://schemas.microsoft.com/office/drawing/2014/main" id="{7640654B-8922-2800-B1E4-1930A834CE43}"/>
              </a:ext>
            </a:extLst>
          </p:cNvPr>
          <p:cNvSpPr txBox="1"/>
          <p:nvPr/>
        </p:nvSpPr>
        <p:spPr>
          <a:xfrm>
            <a:off x="10774310" y="2080933"/>
            <a:ext cx="3634740" cy="5539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5C6878"/>
                </a:solidFill>
              </a:rPr>
              <a:t>SIMPLES HÍBRIDO</a:t>
            </a:r>
          </a:p>
        </p:txBody>
      </p:sp>
      <p:sp>
        <p:nvSpPr>
          <p:cNvPr id="35" name="TextBox 22">
            <a:extLst>
              <a:ext uri="{FF2B5EF4-FFF2-40B4-BE49-F238E27FC236}">
                <a16:creationId xmlns:a16="http://schemas.microsoft.com/office/drawing/2014/main" id="{9FC5E597-5634-BC9C-2C40-BABEEFD94AD1}"/>
              </a:ext>
            </a:extLst>
          </p:cNvPr>
          <p:cNvSpPr txBox="1"/>
          <p:nvPr/>
        </p:nvSpPr>
        <p:spPr>
          <a:xfrm>
            <a:off x="10774310" y="2934726"/>
            <a:ext cx="3634740" cy="3924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50">
                <a:solidFill>
                  <a:srgbClr val="5C6878"/>
                </a:solidFill>
              </a:rPr>
              <a:t>Total por mês</a:t>
            </a:r>
          </a:p>
        </p:txBody>
      </p:sp>
      <p:sp>
        <p:nvSpPr>
          <p:cNvPr id="38" name="TextBox 23">
            <a:extLst>
              <a:ext uri="{FF2B5EF4-FFF2-40B4-BE49-F238E27FC236}">
                <a16:creationId xmlns:a16="http://schemas.microsoft.com/office/drawing/2014/main" id="{292FA033-B7AE-56D4-6C5D-9AAC893EC744}"/>
              </a:ext>
            </a:extLst>
          </p:cNvPr>
          <p:cNvSpPr txBox="1"/>
          <p:nvPr/>
        </p:nvSpPr>
        <p:spPr>
          <a:xfrm>
            <a:off x="10705730" y="3308065"/>
            <a:ext cx="3771900" cy="71558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50" b="1">
                <a:solidFill>
                  <a:srgbClr val="182337"/>
                </a:solidFill>
              </a:rPr>
              <a:t>R$ 17.218,4</a:t>
            </a:r>
            <a:r>
              <a:rPr lang="pt-BR" sz="4050" b="1">
                <a:solidFill>
                  <a:srgbClr val="182337"/>
                </a:solidFill>
              </a:rPr>
              <a:t>4</a:t>
            </a:r>
            <a:endParaRPr sz="4050" b="1">
              <a:solidFill>
                <a:srgbClr val="182337"/>
              </a:solidFill>
            </a:endParaRPr>
          </a:p>
        </p:txBody>
      </p:sp>
      <p:sp>
        <p:nvSpPr>
          <p:cNvPr id="41" name="Rounded Rectangle 33">
            <a:extLst>
              <a:ext uri="{FF2B5EF4-FFF2-40B4-BE49-F238E27FC236}">
                <a16:creationId xmlns:a16="http://schemas.microsoft.com/office/drawing/2014/main" id="{34734092-0078-EE45-4561-53022B0A8151}"/>
              </a:ext>
            </a:extLst>
          </p:cNvPr>
          <p:cNvSpPr/>
          <p:nvPr/>
        </p:nvSpPr>
        <p:spPr>
          <a:xfrm>
            <a:off x="1482090" y="4725658"/>
            <a:ext cx="7063740" cy="388261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44" name="TextBox 34">
            <a:extLst>
              <a:ext uri="{FF2B5EF4-FFF2-40B4-BE49-F238E27FC236}">
                <a16:creationId xmlns:a16="http://schemas.microsoft.com/office/drawing/2014/main" id="{DEF4917F-07E0-9354-834E-594BA5C452AD}"/>
              </a:ext>
            </a:extLst>
          </p:cNvPr>
          <p:cNvSpPr txBox="1"/>
          <p:nvPr/>
        </p:nvSpPr>
        <p:spPr>
          <a:xfrm>
            <a:off x="3896724" y="4678261"/>
            <a:ext cx="2743200" cy="45012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pt-BR" sz="2325" b="1">
                <a:solidFill>
                  <a:srgbClr val="002060"/>
                </a:solidFill>
              </a:rPr>
              <a:t>Detalhamento</a:t>
            </a:r>
            <a:endParaRPr sz="2325" b="1">
              <a:solidFill>
                <a:srgbClr val="002060"/>
              </a:solidFill>
            </a:endParaRPr>
          </a:p>
        </p:txBody>
      </p:sp>
      <p:sp>
        <p:nvSpPr>
          <p:cNvPr id="47" name="Rectangle 35">
            <a:extLst>
              <a:ext uri="{FF2B5EF4-FFF2-40B4-BE49-F238E27FC236}">
                <a16:creationId xmlns:a16="http://schemas.microsoft.com/office/drawing/2014/main" id="{6F1AEED6-3AD4-9E54-97D4-6DC22515CF7F}"/>
              </a:ext>
            </a:extLst>
          </p:cNvPr>
          <p:cNvSpPr/>
          <p:nvPr/>
        </p:nvSpPr>
        <p:spPr>
          <a:xfrm>
            <a:off x="2946333" y="5071928"/>
            <a:ext cx="4046220" cy="10973"/>
          </a:xfrm>
          <a:prstGeom prst="rect">
            <a:avLst/>
          </a:prstGeom>
          <a:solidFill>
            <a:srgbClr val="D6DD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50" name="TextBox 36">
            <a:extLst>
              <a:ext uri="{FF2B5EF4-FFF2-40B4-BE49-F238E27FC236}">
                <a16:creationId xmlns:a16="http://schemas.microsoft.com/office/drawing/2014/main" id="{1DCAB68F-1CBE-D075-32B6-F7FFEDC6F6EE}"/>
              </a:ext>
            </a:extLst>
          </p:cNvPr>
          <p:cNvSpPr txBox="1"/>
          <p:nvPr/>
        </p:nvSpPr>
        <p:spPr>
          <a:xfrm>
            <a:off x="1687830" y="5234739"/>
            <a:ext cx="1783080" cy="38087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75">
                <a:solidFill>
                  <a:srgbClr val="182337"/>
                </a:solidFill>
              </a:rPr>
              <a:t>IRPJ</a:t>
            </a:r>
          </a:p>
        </p:txBody>
      </p:sp>
      <p:sp>
        <p:nvSpPr>
          <p:cNvPr id="53" name="Rectangle 37">
            <a:extLst>
              <a:ext uri="{FF2B5EF4-FFF2-40B4-BE49-F238E27FC236}">
                <a16:creationId xmlns:a16="http://schemas.microsoft.com/office/drawing/2014/main" id="{CA095A25-8A31-ED4C-2B5F-E34EBB70F56D}"/>
              </a:ext>
            </a:extLst>
          </p:cNvPr>
          <p:cNvSpPr/>
          <p:nvPr/>
        </p:nvSpPr>
        <p:spPr>
          <a:xfrm>
            <a:off x="3196590" y="5397742"/>
            <a:ext cx="341319" cy="137160"/>
          </a:xfrm>
          <a:prstGeom prst="rect">
            <a:avLst/>
          </a:prstGeom>
          <a:solidFill>
            <a:srgbClr val="0F30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56" name="TextBox 38">
            <a:extLst>
              <a:ext uri="{FF2B5EF4-FFF2-40B4-BE49-F238E27FC236}">
                <a16:creationId xmlns:a16="http://schemas.microsoft.com/office/drawing/2014/main" id="{CE2A9EA2-05A1-F9AC-888F-06838AA9F42A}"/>
              </a:ext>
            </a:extLst>
          </p:cNvPr>
          <p:cNvSpPr txBox="1"/>
          <p:nvPr/>
        </p:nvSpPr>
        <p:spPr>
          <a:xfrm>
            <a:off x="6865620" y="5210767"/>
            <a:ext cx="154305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830">
                <a:solidFill>
                  <a:srgbClr val="182337"/>
                </a:solidFill>
              </a:rPr>
              <a:t>R$ 470,00</a:t>
            </a:r>
          </a:p>
        </p:txBody>
      </p:sp>
      <p:sp>
        <p:nvSpPr>
          <p:cNvPr id="59" name="TextBox 39">
            <a:extLst>
              <a:ext uri="{FF2B5EF4-FFF2-40B4-BE49-F238E27FC236}">
                <a16:creationId xmlns:a16="http://schemas.microsoft.com/office/drawing/2014/main" id="{32165CDD-48BF-AC49-DEB7-5A0F50131E65}"/>
              </a:ext>
            </a:extLst>
          </p:cNvPr>
          <p:cNvSpPr txBox="1"/>
          <p:nvPr/>
        </p:nvSpPr>
        <p:spPr>
          <a:xfrm>
            <a:off x="1687830" y="5755947"/>
            <a:ext cx="1783080" cy="38087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75">
                <a:solidFill>
                  <a:srgbClr val="182337"/>
                </a:solidFill>
              </a:rPr>
              <a:t>CSLL</a:t>
            </a:r>
          </a:p>
        </p:txBody>
      </p:sp>
      <p:sp>
        <p:nvSpPr>
          <p:cNvPr id="62" name="Rectangle 40">
            <a:extLst>
              <a:ext uri="{FF2B5EF4-FFF2-40B4-BE49-F238E27FC236}">
                <a16:creationId xmlns:a16="http://schemas.microsoft.com/office/drawing/2014/main" id="{7CE173F9-FB68-CADD-CFDE-02D0A490AD11}"/>
              </a:ext>
            </a:extLst>
          </p:cNvPr>
          <p:cNvSpPr/>
          <p:nvPr/>
        </p:nvSpPr>
        <p:spPr>
          <a:xfrm>
            <a:off x="3196591" y="5918950"/>
            <a:ext cx="298655" cy="1371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65" name="TextBox 41">
            <a:extLst>
              <a:ext uri="{FF2B5EF4-FFF2-40B4-BE49-F238E27FC236}">
                <a16:creationId xmlns:a16="http://schemas.microsoft.com/office/drawing/2014/main" id="{36DEFB4E-FA26-7440-C98B-68AF57D949F6}"/>
              </a:ext>
            </a:extLst>
          </p:cNvPr>
          <p:cNvSpPr txBox="1"/>
          <p:nvPr/>
        </p:nvSpPr>
        <p:spPr>
          <a:xfrm>
            <a:off x="6899910" y="5731975"/>
            <a:ext cx="150876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830">
                <a:solidFill>
                  <a:srgbClr val="182337"/>
                </a:solidFill>
              </a:rPr>
              <a:t>R$ 411,25</a:t>
            </a:r>
          </a:p>
        </p:txBody>
      </p:sp>
      <p:sp>
        <p:nvSpPr>
          <p:cNvPr id="68" name="TextBox 42">
            <a:extLst>
              <a:ext uri="{FF2B5EF4-FFF2-40B4-BE49-F238E27FC236}">
                <a16:creationId xmlns:a16="http://schemas.microsoft.com/office/drawing/2014/main" id="{95C387A6-54D9-98DE-8598-E7DF17FD24AF}"/>
              </a:ext>
            </a:extLst>
          </p:cNvPr>
          <p:cNvSpPr txBox="1"/>
          <p:nvPr/>
        </p:nvSpPr>
        <p:spPr>
          <a:xfrm>
            <a:off x="1687830" y="6277155"/>
            <a:ext cx="1783080" cy="38087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75">
                <a:solidFill>
                  <a:srgbClr val="182337"/>
                </a:solidFill>
              </a:rPr>
              <a:t>CPP</a:t>
            </a:r>
          </a:p>
        </p:txBody>
      </p:sp>
      <p:sp>
        <p:nvSpPr>
          <p:cNvPr id="71" name="Rectangle 43">
            <a:extLst>
              <a:ext uri="{FF2B5EF4-FFF2-40B4-BE49-F238E27FC236}">
                <a16:creationId xmlns:a16="http://schemas.microsoft.com/office/drawing/2014/main" id="{167D6488-EC9E-6120-DCE1-386E360BF3E5}"/>
              </a:ext>
            </a:extLst>
          </p:cNvPr>
          <p:cNvSpPr/>
          <p:nvPr/>
        </p:nvSpPr>
        <p:spPr>
          <a:xfrm>
            <a:off x="3196590" y="6440158"/>
            <a:ext cx="3703320" cy="137160"/>
          </a:xfrm>
          <a:prstGeom prst="rect">
            <a:avLst/>
          </a:prstGeom>
          <a:solidFill>
            <a:srgbClr val="1987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74" name="TextBox 44">
            <a:extLst>
              <a:ext uri="{FF2B5EF4-FFF2-40B4-BE49-F238E27FC236}">
                <a16:creationId xmlns:a16="http://schemas.microsoft.com/office/drawing/2014/main" id="{B2EF9460-2525-E71B-761D-146F14824873}"/>
              </a:ext>
            </a:extLst>
          </p:cNvPr>
          <p:cNvSpPr txBox="1"/>
          <p:nvPr/>
        </p:nvSpPr>
        <p:spPr>
          <a:xfrm>
            <a:off x="6899910" y="6253183"/>
            <a:ext cx="150876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830">
                <a:solidFill>
                  <a:srgbClr val="182337"/>
                </a:solidFill>
              </a:rPr>
              <a:t>R$ 5.099,50</a:t>
            </a:r>
          </a:p>
        </p:txBody>
      </p:sp>
      <p:sp>
        <p:nvSpPr>
          <p:cNvPr id="77" name="TextBox 45">
            <a:extLst>
              <a:ext uri="{FF2B5EF4-FFF2-40B4-BE49-F238E27FC236}">
                <a16:creationId xmlns:a16="http://schemas.microsoft.com/office/drawing/2014/main" id="{8AFDC6F6-81A1-DD66-3C10-807559490E20}"/>
              </a:ext>
            </a:extLst>
          </p:cNvPr>
          <p:cNvSpPr txBox="1"/>
          <p:nvPr/>
        </p:nvSpPr>
        <p:spPr>
          <a:xfrm>
            <a:off x="1687830" y="6798363"/>
            <a:ext cx="1783080" cy="38087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75">
                <a:solidFill>
                  <a:srgbClr val="182337"/>
                </a:solidFill>
              </a:rPr>
              <a:t>CBS</a:t>
            </a:r>
          </a:p>
        </p:txBody>
      </p:sp>
      <p:sp>
        <p:nvSpPr>
          <p:cNvPr id="80" name="Rectangle 46">
            <a:extLst>
              <a:ext uri="{FF2B5EF4-FFF2-40B4-BE49-F238E27FC236}">
                <a16:creationId xmlns:a16="http://schemas.microsoft.com/office/drawing/2014/main" id="{A35621CC-D603-0C96-E48D-C4821453DD49}"/>
              </a:ext>
            </a:extLst>
          </p:cNvPr>
          <p:cNvSpPr/>
          <p:nvPr/>
        </p:nvSpPr>
        <p:spPr>
          <a:xfrm>
            <a:off x="3196590" y="6961366"/>
            <a:ext cx="1400268" cy="137160"/>
          </a:xfrm>
          <a:prstGeom prst="rect">
            <a:avLst/>
          </a:prstGeom>
          <a:solidFill>
            <a:srgbClr val="26A6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83" name="TextBox 47">
            <a:extLst>
              <a:ext uri="{FF2B5EF4-FFF2-40B4-BE49-F238E27FC236}">
                <a16:creationId xmlns:a16="http://schemas.microsoft.com/office/drawing/2014/main" id="{FC5195F5-8363-4AC1-A9E4-3F2581904F13}"/>
              </a:ext>
            </a:extLst>
          </p:cNvPr>
          <p:cNvSpPr txBox="1"/>
          <p:nvPr/>
        </p:nvSpPr>
        <p:spPr>
          <a:xfrm>
            <a:off x="6865620" y="6774391"/>
            <a:ext cx="154305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830">
                <a:solidFill>
                  <a:srgbClr val="182337"/>
                </a:solidFill>
              </a:rPr>
              <a:t>R$ 1.928,18</a:t>
            </a:r>
          </a:p>
        </p:txBody>
      </p:sp>
      <p:sp>
        <p:nvSpPr>
          <p:cNvPr id="86" name="TextBox 48">
            <a:extLst>
              <a:ext uri="{FF2B5EF4-FFF2-40B4-BE49-F238E27FC236}">
                <a16:creationId xmlns:a16="http://schemas.microsoft.com/office/drawing/2014/main" id="{92C818C4-CD85-099E-87BC-90DC22E55F59}"/>
              </a:ext>
            </a:extLst>
          </p:cNvPr>
          <p:cNvSpPr txBox="1"/>
          <p:nvPr/>
        </p:nvSpPr>
        <p:spPr>
          <a:xfrm>
            <a:off x="1687830" y="7319571"/>
            <a:ext cx="1783080" cy="38087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75">
                <a:solidFill>
                  <a:srgbClr val="182337"/>
                </a:solidFill>
              </a:rPr>
              <a:t>IBS</a:t>
            </a:r>
          </a:p>
        </p:txBody>
      </p:sp>
      <p:sp>
        <p:nvSpPr>
          <p:cNvPr id="89" name="Rectangle 49">
            <a:extLst>
              <a:ext uri="{FF2B5EF4-FFF2-40B4-BE49-F238E27FC236}">
                <a16:creationId xmlns:a16="http://schemas.microsoft.com/office/drawing/2014/main" id="{73B83A42-15A8-5868-0353-91695EF10E7C}"/>
              </a:ext>
            </a:extLst>
          </p:cNvPr>
          <p:cNvSpPr/>
          <p:nvPr/>
        </p:nvSpPr>
        <p:spPr>
          <a:xfrm>
            <a:off x="3196590" y="7482574"/>
            <a:ext cx="16215" cy="137160"/>
          </a:xfrm>
          <a:prstGeom prst="rect">
            <a:avLst/>
          </a:prstGeom>
          <a:solidFill>
            <a:srgbClr val="EF87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92" name="TextBox 50">
            <a:extLst>
              <a:ext uri="{FF2B5EF4-FFF2-40B4-BE49-F238E27FC236}">
                <a16:creationId xmlns:a16="http://schemas.microsoft.com/office/drawing/2014/main" id="{5F0694FD-A658-8C04-5AE9-A816E4AE801E}"/>
              </a:ext>
            </a:extLst>
          </p:cNvPr>
          <p:cNvSpPr txBox="1"/>
          <p:nvPr/>
        </p:nvSpPr>
        <p:spPr>
          <a:xfrm>
            <a:off x="7174230" y="7295599"/>
            <a:ext cx="123444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830">
                <a:solidFill>
                  <a:srgbClr val="182337"/>
                </a:solidFill>
              </a:rPr>
              <a:t>R$ 22,33</a:t>
            </a:r>
          </a:p>
        </p:txBody>
      </p:sp>
      <p:sp>
        <p:nvSpPr>
          <p:cNvPr id="95" name="TextBox 53">
            <a:extLst>
              <a:ext uri="{FF2B5EF4-FFF2-40B4-BE49-F238E27FC236}">
                <a16:creationId xmlns:a16="http://schemas.microsoft.com/office/drawing/2014/main" id="{D5CDC755-4E98-289B-9922-DB7F66E7A1BC}"/>
              </a:ext>
            </a:extLst>
          </p:cNvPr>
          <p:cNvSpPr txBox="1"/>
          <p:nvPr/>
        </p:nvSpPr>
        <p:spPr>
          <a:xfrm>
            <a:off x="6899910" y="7816807"/>
            <a:ext cx="150876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830">
                <a:solidFill>
                  <a:srgbClr val="182337"/>
                </a:solidFill>
              </a:rPr>
              <a:t>R$ 3.818,75</a:t>
            </a:r>
          </a:p>
        </p:txBody>
      </p:sp>
      <p:sp>
        <p:nvSpPr>
          <p:cNvPr id="99" name="Rounded Rectangle 54">
            <a:extLst>
              <a:ext uri="{FF2B5EF4-FFF2-40B4-BE49-F238E27FC236}">
                <a16:creationId xmlns:a16="http://schemas.microsoft.com/office/drawing/2014/main" id="{9DEF8CE0-4F68-BEDE-A0E8-9C5C1C0DA996}"/>
              </a:ext>
            </a:extLst>
          </p:cNvPr>
          <p:cNvSpPr/>
          <p:nvPr/>
        </p:nvSpPr>
        <p:spPr>
          <a:xfrm>
            <a:off x="8955729" y="4692741"/>
            <a:ext cx="7752282" cy="388261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03" name="TextBox 57">
            <a:extLst>
              <a:ext uri="{FF2B5EF4-FFF2-40B4-BE49-F238E27FC236}">
                <a16:creationId xmlns:a16="http://schemas.microsoft.com/office/drawing/2014/main" id="{76766484-FFFE-D90E-375C-B7D22F3D3A21}"/>
              </a:ext>
            </a:extLst>
          </p:cNvPr>
          <p:cNvSpPr txBox="1"/>
          <p:nvPr/>
        </p:nvSpPr>
        <p:spPr>
          <a:xfrm>
            <a:off x="9161469" y="5201822"/>
            <a:ext cx="1783080" cy="38087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75">
                <a:solidFill>
                  <a:srgbClr val="182337"/>
                </a:solidFill>
              </a:rPr>
              <a:t>IRPJ</a:t>
            </a:r>
          </a:p>
        </p:txBody>
      </p:sp>
      <p:sp>
        <p:nvSpPr>
          <p:cNvPr id="107" name="Rectangle 58">
            <a:extLst>
              <a:ext uri="{FF2B5EF4-FFF2-40B4-BE49-F238E27FC236}">
                <a16:creationId xmlns:a16="http://schemas.microsoft.com/office/drawing/2014/main" id="{8494387C-DC5D-03E4-19B8-B92F60A4843C}"/>
              </a:ext>
            </a:extLst>
          </p:cNvPr>
          <p:cNvSpPr/>
          <p:nvPr/>
        </p:nvSpPr>
        <p:spPr>
          <a:xfrm>
            <a:off x="10670229" y="5364825"/>
            <a:ext cx="237156" cy="137160"/>
          </a:xfrm>
          <a:prstGeom prst="rect">
            <a:avLst/>
          </a:prstGeom>
          <a:solidFill>
            <a:srgbClr val="0F30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11" name="TextBox 59">
            <a:extLst>
              <a:ext uri="{FF2B5EF4-FFF2-40B4-BE49-F238E27FC236}">
                <a16:creationId xmlns:a16="http://schemas.microsoft.com/office/drawing/2014/main" id="{2B8E4DCB-42C0-9F8D-5903-F129D4C8BE23}"/>
              </a:ext>
            </a:extLst>
          </p:cNvPr>
          <p:cNvSpPr txBox="1"/>
          <p:nvPr/>
        </p:nvSpPr>
        <p:spPr>
          <a:xfrm>
            <a:off x="14510708" y="5177850"/>
            <a:ext cx="1371601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830">
                <a:solidFill>
                  <a:srgbClr val="182337"/>
                </a:solidFill>
              </a:rPr>
              <a:t>R$ 470,00</a:t>
            </a:r>
          </a:p>
        </p:txBody>
      </p:sp>
      <p:sp>
        <p:nvSpPr>
          <p:cNvPr id="117" name="TextBox 60">
            <a:extLst>
              <a:ext uri="{FF2B5EF4-FFF2-40B4-BE49-F238E27FC236}">
                <a16:creationId xmlns:a16="http://schemas.microsoft.com/office/drawing/2014/main" id="{384FA2E0-ED48-4137-46A2-2C660AC4CBFC}"/>
              </a:ext>
            </a:extLst>
          </p:cNvPr>
          <p:cNvSpPr txBox="1"/>
          <p:nvPr/>
        </p:nvSpPr>
        <p:spPr>
          <a:xfrm>
            <a:off x="9161469" y="5723030"/>
            <a:ext cx="1783080" cy="38087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75">
                <a:solidFill>
                  <a:srgbClr val="182337"/>
                </a:solidFill>
              </a:rPr>
              <a:t>CSLL</a:t>
            </a:r>
          </a:p>
        </p:txBody>
      </p:sp>
      <p:sp>
        <p:nvSpPr>
          <p:cNvPr id="121" name="Rectangle 61">
            <a:extLst>
              <a:ext uri="{FF2B5EF4-FFF2-40B4-BE49-F238E27FC236}">
                <a16:creationId xmlns:a16="http://schemas.microsoft.com/office/drawing/2014/main" id="{893C87FC-1C5F-31D1-6F31-773FDBB9DB35}"/>
              </a:ext>
            </a:extLst>
          </p:cNvPr>
          <p:cNvSpPr/>
          <p:nvPr/>
        </p:nvSpPr>
        <p:spPr>
          <a:xfrm>
            <a:off x="10670230" y="5886033"/>
            <a:ext cx="207512" cy="1371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25" name="TextBox 62">
            <a:extLst>
              <a:ext uri="{FF2B5EF4-FFF2-40B4-BE49-F238E27FC236}">
                <a16:creationId xmlns:a16="http://schemas.microsoft.com/office/drawing/2014/main" id="{82F36B05-0119-515F-5DB6-593C9578CC7F}"/>
              </a:ext>
            </a:extLst>
          </p:cNvPr>
          <p:cNvSpPr txBox="1"/>
          <p:nvPr/>
        </p:nvSpPr>
        <p:spPr>
          <a:xfrm>
            <a:off x="14442127" y="5699058"/>
            <a:ext cx="1440182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830">
                <a:solidFill>
                  <a:srgbClr val="182337"/>
                </a:solidFill>
              </a:rPr>
              <a:t>R$ 411,25</a:t>
            </a:r>
          </a:p>
        </p:txBody>
      </p:sp>
      <p:sp>
        <p:nvSpPr>
          <p:cNvPr id="129" name="TextBox 63">
            <a:extLst>
              <a:ext uri="{FF2B5EF4-FFF2-40B4-BE49-F238E27FC236}">
                <a16:creationId xmlns:a16="http://schemas.microsoft.com/office/drawing/2014/main" id="{8EAC16E2-9EC5-0721-B622-AB47BB92883E}"/>
              </a:ext>
            </a:extLst>
          </p:cNvPr>
          <p:cNvSpPr txBox="1"/>
          <p:nvPr/>
        </p:nvSpPr>
        <p:spPr>
          <a:xfrm>
            <a:off x="9161469" y="6244238"/>
            <a:ext cx="1783080" cy="38087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75">
                <a:solidFill>
                  <a:srgbClr val="182337"/>
                </a:solidFill>
              </a:rPr>
              <a:t>CPP</a:t>
            </a:r>
          </a:p>
        </p:txBody>
      </p:sp>
      <p:sp>
        <p:nvSpPr>
          <p:cNvPr id="133" name="Rectangle 64">
            <a:extLst>
              <a:ext uri="{FF2B5EF4-FFF2-40B4-BE49-F238E27FC236}">
                <a16:creationId xmlns:a16="http://schemas.microsoft.com/office/drawing/2014/main" id="{977B2D9F-80DC-F57A-72EB-29E142913393}"/>
              </a:ext>
            </a:extLst>
          </p:cNvPr>
          <p:cNvSpPr/>
          <p:nvPr/>
        </p:nvSpPr>
        <p:spPr>
          <a:xfrm>
            <a:off x="10670230" y="6407241"/>
            <a:ext cx="2573159" cy="137160"/>
          </a:xfrm>
          <a:prstGeom prst="rect">
            <a:avLst/>
          </a:prstGeom>
          <a:solidFill>
            <a:srgbClr val="1987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37" name="TextBox 65">
            <a:extLst>
              <a:ext uri="{FF2B5EF4-FFF2-40B4-BE49-F238E27FC236}">
                <a16:creationId xmlns:a16="http://schemas.microsoft.com/office/drawing/2014/main" id="{A1F14DB6-8686-2D2E-BF9C-952AE0185795}"/>
              </a:ext>
            </a:extLst>
          </p:cNvPr>
          <p:cNvSpPr txBox="1"/>
          <p:nvPr/>
        </p:nvSpPr>
        <p:spPr>
          <a:xfrm>
            <a:off x="14373549" y="6220266"/>
            <a:ext cx="150876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830">
                <a:solidFill>
                  <a:srgbClr val="182337"/>
                </a:solidFill>
              </a:rPr>
              <a:t>R$ 5.099,50</a:t>
            </a:r>
          </a:p>
        </p:txBody>
      </p:sp>
      <p:sp>
        <p:nvSpPr>
          <p:cNvPr id="141" name="TextBox 66">
            <a:extLst>
              <a:ext uri="{FF2B5EF4-FFF2-40B4-BE49-F238E27FC236}">
                <a16:creationId xmlns:a16="http://schemas.microsoft.com/office/drawing/2014/main" id="{BA660180-A02B-EBD2-53BB-D28B57AD80AD}"/>
              </a:ext>
            </a:extLst>
          </p:cNvPr>
          <p:cNvSpPr txBox="1"/>
          <p:nvPr/>
        </p:nvSpPr>
        <p:spPr>
          <a:xfrm>
            <a:off x="9161469" y="6765445"/>
            <a:ext cx="1783080" cy="38087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75">
                <a:solidFill>
                  <a:srgbClr val="182337"/>
                </a:solidFill>
              </a:rPr>
              <a:t>CBS líquida</a:t>
            </a:r>
          </a:p>
        </p:txBody>
      </p:sp>
      <p:sp>
        <p:nvSpPr>
          <p:cNvPr id="145" name="Rectangle 67">
            <a:extLst>
              <a:ext uri="{FF2B5EF4-FFF2-40B4-BE49-F238E27FC236}">
                <a16:creationId xmlns:a16="http://schemas.microsoft.com/office/drawing/2014/main" id="{4D5FCEA5-CEDF-589C-35AF-0AD5BECC2850}"/>
              </a:ext>
            </a:extLst>
          </p:cNvPr>
          <p:cNvSpPr/>
          <p:nvPr/>
        </p:nvSpPr>
        <p:spPr>
          <a:xfrm>
            <a:off x="10670229" y="6928449"/>
            <a:ext cx="3703320" cy="137160"/>
          </a:xfrm>
          <a:prstGeom prst="rect">
            <a:avLst/>
          </a:prstGeom>
          <a:solidFill>
            <a:srgbClr val="26A6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49" name="TextBox 68">
            <a:extLst>
              <a:ext uri="{FF2B5EF4-FFF2-40B4-BE49-F238E27FC236}">
                <a16:creationId xmlns:a16="http://schemas.microsoft.com/office/drawing/2014/main" id="{5F1BF4B9-E398-126A-5AB7-C8A38C0A9C9F}"/>
              </a:ext>
            </a:extLst>
          </p:cNvPr>
          <p:cNvSpPr txBox="1"/>
          <p:nvPr/>
        </p:nvSpPr>
        <p:spPr>
          <a:xfrm>
            <a:off x="14373549" y="6741474"/>
            <a:ext cx="150876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830">
                <a:solidFill>
                  <a:srgbClr val="182337"/>
                </a:solidFill>
              </a:rPr>
              <a:t>R$ 7.339,26</a:t>
            </a:r>
          </a:p>
        </p:txBody>
      </p:sp>
      <p:sp>
        <p:nvSpPr>
          <p:cNvPr id="153" name="TextBox 69">
            <a:extLst>
              <a:ext uri="{FF2B5EF4-FFF2-40B4-BE49-F238E27FC236}">
                <a16:creationId xmlns:a16="http://schemas.microsoft.com/office/drawing/2014/main" id="{11DBA638-D479-C9E6-9F1C-0F2ABE52BA44}"/>
              </a:ext>
            </a:extLst>
          </p:cNvPr>
          <p:cNvSpPr txBox="1"/>
          <p:nvPr/>
        </p:nvSpPr>
        <p:spPr>
          <a:xfrm>
            <a:off x="9161469" y="7286653"/>
            <a:ext cx="1783080" cy="38087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75">
                <a:solidFill>
                  <a:srgbClr val="182337"/>
                </a:solidFill>
              </a:rPr>
              <a:t>IBS líquido</a:t>
            </a:r>
          </a:p>
        </p:txBody>
      </p:sp>
      <p:sp>
        <p:nvSpPr>
          <p:cNvPr id="157" name="Rectangle 70">
            <a:extLst>
              <a:ext uri="{FF2B5EF4-FFF2-40B4-BE49-F238E27FC236}">
                <a16:creationId xmlns:a16="http://schemas.microsoft.com/office/drawing/2014/main" id="{353CC64B-15DC-E39F-CA71-542CCF170CCB}"/>
              </a:ext>
            </a:extLst>
          </p:cNvPr>
          <p:cNvSpPr/>
          <p:nvPr/>
        </p:nvSpPr>
        <p:spPr>
          <a:xfrm>
            <a:off x="10670230" y="7449657"/>
            <a:ext cx="40211" cy="137160"/>
          </a:xfrm>
          <a:prstGeom prst="rect">
            <a:avLst/>
          </a:prstGeom>
          <a:solidFill>
            <a:srgbClr val="EF87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59" name="TextBox 71">
            <a:extLst>
              <a:ext uri="{FF2B5EF4-FFF2-40B4-BE49-F238E27FC236}">
                <a16:creationId xmlns:a16="http://schemas.microsoft.com/office/drawing/2014/main" id="{83E7BD33-2335-7DDC-2CE9-C62916677F2F}"/>
              </a:ext>
            </a:extLst>
          </p:cNvPr>
          <p:cNvSpPr txBox="1"/>
          <p:nvPr/>
        </p:nvSpPr>
        <p:spPr>
          <a:xfrm>
            <a:off x="14647869" y="7262682"/>
            <a:ext cx="123444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830">
                <a:solidFill>
                  <a:srgbClr val="182337"/>
                </a:solidFill>
              </a:rPr>
              <a:t>R$ 79,69</a:t>
            </a:r>
          </a:p>
        </p:txBody>
      </p:sp>
      <p:sp>
        <p:nvSpPr>
          <p:cNvPr id="161" name="TextBox 74">
            <a:extLst>
              <a:ext uri="{FF2B5EF4-FFF2-40B4-BE49-F238E27FC236}">
                <a16:creationId xmlns:a16="http://schemas.microsoft.com/office/drawing/2014/main" id="{23CFF0CC-C649-42C5-BE01-AACC3F19938B}"/>
              </a:ext>
            </a:extLst>
          </p:cNvPr>
          <p:cNvSpPr txBox="1"/>
          <p:nvPr/>
        </p:nvSpPr>
        <p:spPr>
          <a:xfrm>
            <a:off x="14373549" y="7783890"/>
            <a:ext cx="150876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830">
                <a:solidFill>
                  <a:srgbClr val="182337"/>
                </a:solidFill>
              </a:rPr>
              <a:t>R$ 3.818,75</a:t>
            </a:r>
          </a:p>
        </p:txBody>
      </p:sp>
      <p:sp>
        <p:nvSpPr>
          <p:cNvPr id="163" name="TextBox 51">
            <a:extLst>
              <a:ext uri="{FF2B5EF4-FFF2-40B4-BE49-F238E27FC236}">
                <a16:creationId xmlns:a16="http://schemas.microsoft.com/office/drawing/2014/main" id="{DBF5574F-824B-D9EC-8B9B-F3910E571B79}"/>
              </a:ext>
            </a:extLst>
          </p:cNvPr>
          <p:cNvSpPr txBox="1"/>
          <p:nvPr/>
        </p:nvSpPr>
        <p:spPr>
          <a:xfrm>
            <a:off x="1701152" y="7767482"/>
            <a:ext cx="1188720" cy="3816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80" b="0">
                <a:solidFill>
                  <a:srgbClr val="182337"/>
                </a:solidFill>
                <a:latin typeface="Arial"/>
              </a:rPr>
              <a:t>ISS</a:t>
            </a:r>
          </a:p>
        </p:txBody>
      </p:sp>
      <p:sp>
        <p:nvSpPr>
          <p:cNvPr id="165" name="Rectangle 52">
            <a:extLst>
              <a:ext uri="{FF2B5EF4-FFF2-40B4-BE49-F238E27FC236}">
                <a16:creationId xmlns:a16="http://schemas.microsoft.com/office/drawing/2014/main" id="{BFCCDE4D-3BBD-F956-07E1-F946A1F6C848}"/>
              </a:ext>
            </a:extLst>
          </p:cNvPr>
          <p:cNvSpPr/>
          <p:nvPr/>
        </p:nvSpPr>
        <p:spPr>
          <a:xfrm>
            <a:off x="3128430" y="7889092"/>
            <a:ext cx="3311577" cy="137160"/>
          </a:xfrm>
          <a:prstGeom prst="rect">
            <a:avLst/>
          </a:prstGeom>
          <a:solidFill>
            <a:srgbClr val="704A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7" name="TextBox 51">
            <a:extLst>
              <a:ext uri="{FF2B5EF4-FFF2-40B4-BE49-F238E27FC236}">
                <a16:creationId xmlns:a16="http://schemas.microsoft.com/office/drawing/2014/main" id="{8C033613-0AA0-F83F-15F7-85EEBFA6B1D4}"/>
              </a:ext>
            </a:extLst>
          </p:cNvPr>
          <p:cNvSpPr txBox="1"/>
          <p:nvPr/>
        </p:nvSpPr>
        <p:spPr>
          <a:xfrm>
            <a:off x="9177110" y="7836695"/>
            <a:ext cx="1188720" cy="3816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80" b="0">
                <a:solidFill>
                  <a:srgbClr val="182337"/>
                </a:solidFill>
                <a:latin typeface="Arial"/>
              </a:rPr>
              <a:t>ISS</a:t>
            </a:r>
          </a:p>
        </p:txBody>
      </p:sp>
      <p:sp>
        <p:nvSpPr>
          <p:cNvPr id="169" name="Rectangle 52">
            <a:extLst>
              <a:ext uri="{FF2B5EF4-FFF2-40B4-BE49-F238E27FC236}">
                <a16:creationId xmlns:a16="http://schemas.microsoft.com/office/drawing/2014/main" id="{D5787F89-B980-46D7-547C-AB8990F8AF01}"/>
              </a:ext>
            </a:extLst>
          </p:cNvPr>
          <p:cNvSpPr/>
          <p:nvPr/>
        </p:nvSpPr>
        <p:spPr>
          <a:xfrm>
            <a:off x="10626690" y="7958305"/>
            <a:ext cx="3311577" cy="137160"/>
          </a:xfrm>
          <a:prstGeom prst="rect">
            <a:avLst/>
          </a:prstGeom>
          <a:solidFill>
            <a:srgbClr val="704A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1" name="TextBox 34">
            <a:extLst>
              <a:ext uri="{FF2B5EF4-FFF2-40B4-BE49-F238E27FC236}">
                <a16:creationId xmlns:a16="http://schemas.microsoft.com/office/drawing/2014/main" id="{78D39110-D627-49DD-E690-77486028071C}"/>
              </a:ext>
            </a:extLst>
          </p:cNvPr>
          <p:cNvSpPr txBox="1"/>
          <p:nvPr/>
        </p:nvSpPr>
        <p:spPr>
          <a:xfrm>
            <a:off x="11724909" y="4687335"/>
            <a:ext cx="2743200" cy="45012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pt-BR" sz="2325" b="1">
                <a:solidFill>
                  <a:srgbClr val="002060"/>
                </a:solidFill>
              </a:rPr>
              <a:t>Detalhamento</a:t>
            </a:r>
            <a:endParaRPr sz="2325" b="1">
              <a:solidFill>
                <a:srgbClr val="002060"/>
              </a:solidFill>
            </a:endParaRPr>
          </a:p>
        </p:txBody>
      </p:sp>
      <p:sp>
        <p:nvSpPr>
          <p:cNvPr id="173" name="Rectangle 35">
            <a:extLst>
              <a:ext uri="{FF2B5EF4-FFF2-40B4-BE49-F238E27FC236}">
                <a16:creationId xmlns:a16="http://schemas.microsoft.com/office/drawing/2014/main" id="{794F2D55-B711-E17C-B01E-9B4CE3330735}"/>
              </a:ext>
            </a:extLst>
          </p:cNvPr>
          <p:cNvSpPr/>
          <p:nvPr/>
        </p:nvSpPr>
        <p:spPr>
          <a:xfrm>
            <a:off x="10774518" y="5081002"/>
            <a:ext cx="4046220" cy="10973"/>
          </a:xfrm>
          <a:prstGeom prst="rect">
            <a:avLst/>
          </a:prstGeom>
          <a:solidFill>
            <a:srgbClr val="D6DD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</p:spTree>
    <p:extLst>
      <p:ext uri="{BB962C8B-B14F-4D97-AF65-F5344CB8AC3E}">
        <p14:creationId xmlns:p14="http://schemas.microsoft.com/office/powerpoint/2010/main" val="306911173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24FE4255-5DF8-498D-965D-38CB62E04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Rectangle 1">
            <a:extLst>
              <a:ext uri="{FF2B5EF4-FFF2-40B4-BE49-F238E27FC236}">
                <a16:creationId xmlns:a16="http://schemas.microsoft.com/office/drawing/2014/main" id="{8AB869F2-9CD3-ED0A-3DD4-DC53FFACB663}"/>
              </a:ext>
            </a:extLst>
          </p:cNvPr>
          <p:cNvSpPr/>
          <p:nvPr/>
        </p:nvSpPr>
        <p:spPr>
          <a:xfrm>
            <a:off x="0" y="336049"/>
            <a:ext cx="4427621" cy="80093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15" name="Text 0">
            <a:extLst>
              <a:ext uri="{FF2B5EF4-FFF2-40B4-BE49-F238E27FC236}">
                <a16:creationId xmlns:a16="http://schemas.microsoft.com/office/drawing/2014/main" id="{BA674004-1A6F-FA3E-4EBF-B988BDDB1434}"/>
              </a:ext>
            </a:extLst>
          </p:cNvPr>
          <p:cNvSpPr/>
          <p:nvPr/>
        </p:nvSpPr>
        <p:spPr>
          <a:xfrm>
            <a:off x="96252" y="218720"/>
            <a:ext cx="53598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500" b="1">
                <a:solidFill>
                  <a:schemeClr val="bg1"/>
                </a:solidFill>
                <a:latin typeface="Cambria" pitchFamily="34" charset="0"/>
                <a:ea typeface="Cambria" pitchFamily="34" charset="-122"/>
              </a:rPr>
              <a:t>Atlas Software</a:t>
            </a:r>
            <a:endParaRPr lang="en-US" sz="4500" dirty="0">
              <a:solidFill>
                <a:schemeClr val="bg1"/>
              </a:solidFill>
            </a:endParaRPr>
          </a:p>
        </p:txBody>
      </p:sp>
      <p:sp>
        <p:nvSpPr>
          <p:cNvPr id="166" name="TextBox 2">
            <a:extLst>
              <a:ext uri="{FF2B5EF4-FFF2-40B4-BE49-F238E27FC236}">
                <a16:creationId xmlns:a16="http://schemas.microsoft.com/office/drawing/2014/main" id="{6716ABCF-B0E0-7E76-F38D-117B9DB5161D}"/>
              </a:ext>
            </a:extLst>
          </p:cNvPr>
          <p:cNvSpPr txBox="1"/>
          <p:nvPr/>
        </p:nvSpPr>
        <p:spPr>
          <a:xfrm>
            <a:off x="5079371" y="603676"/>
            <a:ext cx="4666795" cy="71558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050" b="1">
                <a:solidFill>
                  <a:srgbClr val="0F3069"/>
                </a:solidFill>
              </a:rPr>
              <a:t>Lucro Presumido</a:t>
            </a:r>
          </a:p>
        </p:txBody>
      </p:sp>
      <p:sp>
        <p:nvSpPr>
          <p:cNvPr id="170" name="Rectangle 3">
            <a:extLst>
              <a:ext uri="{FF2B5EF4-FFF2-40B4-BE49-F238E27FC236}">
                <a16:creationId xmlns:a16="http://schemas.microsoft.com/office/drawing/2014/main" id="{C2FD04FF-EA6F-2E0D-C7B3-44998F71C22D}"/>
              </a:ext>
            </a:extLst>
          </p:cNvPr>
          <p:cNvSpPr/>
          <p:nvPr/>
        </p:nvSpPr>
        <p:spPr>
          <a:xfrm>
            <a:off x="1060583" y="1471180"/>
            <a:ext cx="15087600" cy="34290"/>
          </a:xfrm>
          <a:prstGeom prst="rect">
            <a:avLst/>
          </a:prstGeom>
          <a:solidFill>
            <a:srgbClr val="D0A9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74" name="TextBox 4">
            <a:extLst>
              <a:ext uri="{FF2B5EF4-FFF2-40B4-BE49-F238E27FC236}">
                <a16:creationId xmlns:a16="http://schemas.microsoft.com/office/drawing/2014/main" id="{B94DB91D-4927-CD8E-2D18-C1A64779DAA1}"/>
              </a:ext>
            </a:extLst>
          </p:cNvPr>
          <p:cNvSpPr txBox="1"/>
          <p:nvPr/>
        </p:nvSpPr>
        <p:spPr>
          <a:xfrm>
            <a:off x="2363603" y="1626322"/>
            <a:ext cx="1522476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>
                <a:solidFill>
                  <a:srgbClr val="002060"/>
                </a:solidFill>
              </a:rPr>
              <a:t>Empresa Desenvolvedora de Software  |  Faturamento: R$ 92.000,00/mês  |  Compras creditáveis: R$ 12.312,05 </a:t>
            </a:r>
          </a:p>
        </p:txBody>
      </p:sp>
      <p:sp>
        <p:nvSpPr>
          <p:cNvPr id="176" name="Rounded Rectangle 5">
            <a:extLst>
              <a:ext uri="{FF2B5EF4-FFF2-40B4-BE49-F238E27FC236}">
                <a16:creationId xmlns:a16="http://schemas.microsoft.com/office/drawing/2014/main" id="{1250A979-0AAB-1946-4A10-2A45CD7726EB}"/>
              </a:ext>
            </a:extLst>
          </p:cNvPr>
          <p:cNvSpPr/>
          <p:nvPr/>
        </p:nvSpPr>
        <p:spPr>
          <a:xfrm>
            <a:off x="992003" y="2211844"/>
            <a:ext cx="11029012" cy="6603976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D7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78" name="Rounded Rectangle 6">
            <a:extLst>
              <a:ext uri="{FF2B5EF4-FFF2-40B4-BE49-F238E27FC236}">
                <a16:creationId xmlns:a16="http://schemas.microsoft.com/office/drawing/2014/main" id="{341310EE-349C-AFFF-9B0A-A63B1DD15EF7}"/>
              </a:ext>
            </a:extLst>
          </p:cNvPr>
          <p:cNvSpPr/>
          <p:nvPr/>
        </p:nvSpPr>
        <p:spPr>
          <a:xfrm>
            <a:off x="992003" y="2211844"/>
            <a:ext cx="11029012" cy="795528"/>
          </a:xfrm>
          <a:prstGeom prst="roundRect">
            <a:avLst/>
          </a:prstGeom>
          <a:solidFill>
            <a:srgbClr val="0F30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80" name="TextBox 7">
            <a:extLst>
              <a:ext uri="{FF2B5EF4-FFF2-40B4-BE49-F238E27FC236}">
                <a16:creationId xmlns:a16="http://schemas.microsoft.com/office/drawing/2014/main" id="{F87ECC28-A712-52FB-1827-53EDF902144E}"/>
              </a:ext>
            </a:extLst>
          </p:cNvPr>
          <p:cNvSpPr txBox="1"/>
          <p:nvPr/>
        </p:nvSpPr>
        <p:spPr>
          <a:xfrm>
            <a:off x="3598043" y="2336032"/>
            <a:ext cx="6377940" cy="5078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1">
                <a:solidFill>
                  <a:srgbClr val="FFFFFF"/>
                </a:solidFill>
              </a:rPr>
              <a:t>TRIBUTOS SOBRE A OPERAÇÃO</a:t>
            </a:r>
          </a:p>
        </p:txBody>
      </p:sp>
      <p:sp>
        <p:nvSpPr>
          <p:cNvPr id="182" name="Rounded Rectangle 8">
            <a:extLst>
              <a:ext uri="{FF2B5EF4-FFF2-40B4-BE49-F238E27FC236}">
                <a16:creationId xmlns:a16="http://schemas.microsoft.com/office/drawing/2014/main" id="{E7F3B3FA-87C3-9795-A954-BECE2279C54F}"/>
              </a:ext>
            </a:extLst>
          </p:cNvPr>
          <p:cNvSpPr/>
          <p:nvPr/>
        </p:nvSpPr>
        <p:spPr>
          <a:xfrm>
            <a:off x="1334903" y="3281692"/>
            <a:ext cx="246888" cy="246888"/>
          </a:xfrm>
          <a:prstGeom prst="roundRect">
            <a:avLst/>
          </a:prstGeom>
          <a:solidFill>
            <a:srgbClr val="199A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84" name="TextBox 9">
            <a:extLst>
              <a:ext uri="{FF2B5EF4-FFF2-40B4-BE49-F238E27FC236}">
                <a16:creationId xmlns:a16="http://schemas.microsoft.com/office/drawing/2014/main" id="{7648197B-88E4-7EFA-3C3A-F1AC24D6C0AB}"/>
              </a:ext>
            </a:extLst>
          </p:cNvPr>
          <p:cNvSpPr txBox="1"/>
          <p:nvPr/>
        </p:nvSpPr>
        <p:spPr>
          <a:xfrm>
            <a:off x="1746383" y="3198529"/>
            <a:ext cx="1851660" cy="427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75" b="1">
                <a:solidFill>
                  <a:srgbClr val="182337"/>
                </a:solidFill>
              </a:rPr>
              <a:t>CBS líquida</a:t>
            </a:r>
          </a:p>
        </p:txBody>
      </p:sp>
      <p:sp>
        <p:nvSpPr>
          <p:cNvPr id="186" name="TextBox 10">
            <a:extLst>
              <a:ext uri="{FF2B5EF4-FFF2-40B4-BE49-F238E27FC236}">
                <a16:creationId xmlns:a16="http://schemas.microsoft.com/office/drawing/2014/main" id="{8EFEE60D-F8F1-8C59-6273-6609EFD3F46D}"/>
              </a:ext>
            </a:extLst>
          </p:cNvPr>
          <p:cNvSpPr txBox="1"/>
          <p:nvPr/>
        </p:nvSpPr>
        <p:spPr>
          <a:xfrm>
            <a:off x="4509092" y="3204329"/>
            <a:ext cx="4456485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>
                <a:solidFill>
                  <a:srgbClr val="002060"/>
                </a:solidFill>
              </a:rPr>
              <a:t>R$ 8.473,20 − R$ 1.133,94</a:t>
            </a:r>
          </a:p>
        </p:txBody>
      </p:sp>
      <p:sp>
        <p:nvSpPr>
          <p:cNvPr id="188" name="TextBox 11">
            <a:extLst>
              <a:ext uri="{FF2B5EF4-FFF2-40B4-BE49-F238E27FC236}">
                <a16:creationId xmlns:a16="http://schemas.microsoft.com/office/drawing/2014/main" id="{7F79A562-E105-2357-E8C5-47B65C653599}"/>
              </a:ext>
            </a:extLst>
          </p:cNvPr>
          <p:cNvSpPr txBox="1"/>
          <p:nvPr/>
        </p:nvSpPr>
        <p:spPr>
          <a:xfrm>
            <a:off x="10033408" y="3149517"/>
            <a:ext cx="1673352" cy="3877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920" b="1">
                <a:solidFill>
                  <a:srgbClr val="182337"/>
                </a:solidFill>
              </a:rPr>
              <a:t>R$ 7.339,26</a:t>
            </a:r>
          </a:p>
        </p:txBody>
      </p:sp>
      <p:sp>
        <p:nvSpPr>
          <p:cNvPr id="190" name="Rectangle 12">
            <a:extLst>
              <a:ext uri="{FF2B5EF4-FFF2-40B4-BE49-F238E27FC236}">
                <a16:creationId xmlns:a16="http://schemas.microsoft.com/office/drawing/2014/main" id="{4443C351-8BF8-731E-BDDF-CF10D185C28A}"/>
              </a:ext>
            </a:extLst>
          </p:cNvPr>
          <p:cNvSpPr/>
          <p:nvPr/>
        </p:nvSpPr>
        <p:spPr>
          <a:xfrm>
            <a:off x="1334902" y="3748036"/>
            <a:ext cx="10463087" cy="45719"/>
          </a:xfrm>
          <a:prstGeom prst="rect">
            <a:avLst/>
          </a:prstGeom>
          <a:solidFill>
            <a:srgbClr val="D7DD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92" name="Rounded Rectangle 13">
            <a:extLst>
              <a:ext uri="{FF2B5EF4-FFF2-40B4-BE49-F238E27FC236}">
                <a16:creationId xmlns:a16="http://schemas.microsoft.com/office/drawing/2014/main" id="{E8B5A535-A5EB-C90F-F818-10A9184F7237}"/>
              </a:ext>
            </a:extLst>
          </p:cNvPr>
          <p:cNvSpPr/>
          <p:nvPr/>
        </p:nvSpPr>
        <p:spPr>
          <a:xfrm>
            <a:off x="1334903" y="4186948"/>
            <a:ext cx="246888" cy="246888"/>
          </a:xfrm>
          <a:prstGeom prst="roundRect">
            <a:avLst/>
          </a:prstGeom>
          <a:solidFill>
            <a:srgbClr val="E57C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94" name="TextBox 14">
            <a:extLst>
              <a:ext uri="{FF2B5EF4-FFF2-40B4-BE49-F238E27FC236}">
                <a16:creationId xmlns:a16="http://schemas.microsoft.com/office/drawing/2014/main" id="{EE2BC9E8-3990-3DA8-B027-75A85473859C}"/>
              </a:ext>
            </a:extLst>
          </p:cNvPr>
          <p:cNvSpPr txBox="1"/>
          <p:nvPr/>
        </p:nvSpPr>
        <p:spPr>
          <a:xfrm>
            <a:off x="1746383" y="4103785"/>
            <a:ext cx="1851660" cy="427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75" b="1">
                <a:solidFill>
                  <a:srgbClr val="182337"/>
                </a:solidFill>
              </a:rPr>
              <a:t>IBS líquido</a:t>
            </a:r>
          </a:p>
        </p:txBody>
      </p:sp>
      <p:sp>
        <p:nvSpPr>
          <p:cNvPr id="196" name="TextBox 15">
            <a:extLst>
              <a:ext uri="{FF2B5EF4-FFF2-40B4-BE49-F238E27FC236}">
                <a16:creationId xmlns:a16="http://schemas.microsoft.com/office/drawing/2014/main" id="{C66E7450-E2BD-56DE-B29F-6026981C3A9A}"/>
              </a:ext>
            </a:extLst>
          </p:cNvPr>
          <p:cNvSpPr txBox="1"/>
          <p:nvPr/>
        </p:nvSpPr>
        <p:spPr>
          <a:xfrm>
            <a:off x="4509092" y="4074425"/>
            <a:ext cx="4456485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>
                <a:solidFill>
                  <a:srgbClr val="002060"/>
                </a:solidFill>
              </a:rPr>
              <a:t>R$ 92,00 − R$ 12,31</a:t>
            </a:r>
          </a:p>
        </p:txBody>
      </p:sp>
      <p:sp>
        <p:nvSpPr>
          <p:cNvPr id="198" name="TextBox 16">
            <a:extLst>
              <a:ext uri="{FF2B5EF4-FFF2-40B4-BE49-F238E27FC236}">
                <a16:creationId xmlns:a16="http://schemas.microsoft.com/office/drawing/2014/main" id="{DE28C9AA-1E31-2508-B64C-F5FD30A68732}"/>
              </a:ext>
            </a:extLst>
          </p:cNvPr>
          <p:cNvSpPr txBox="1"/>
          <p:nvPr/>
        </p:nvSpPr>
        <p:spPr>
          <a:xfrm>
            <a:off x="10033408" y="4054771"/>
            <a:ext cx="1673352" cy="3877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920" b="1">
                <a:solidFill>
                  <a:srgbClr val="182337"/>
                </a:solidFill>
              </a:rPr>
              <a:t>R$ 79,69</a:t>
            </a:r>
          </a:p>
        </p:txBody>
      </p:sp>
      <p:sp>
        <p:nvSpPr>
          <p:cNvPr id="200" name="Rectangle 17">
            <a:extLst>
              <a:ext uri="{FF2B5EF4-FFF2-40B4-BE49-F238E27FC236}">
                <a16:creationId xmlns:a16="http://schemas.microsoft.com/office/drawing/2014/main" id="{3E657F27-8C14-D5F9-0A45-5B47B38F6232}"/>
              </a:ext>
            </a:extLst>
          </p:cNvPr>
          <p:cNvSpPr/>
          <p:nvPr/>
        </p:nvSpPr>
        <p:spPr>
          <a:xfrm>
            <a:off x="1334902" y="4653292"/>
            <a:ext cx="10463087" cy="45719"/>
          </a:xfrm>
          <a:prstGeom prst="rect">
            <a:avLst/>
          </a:prstGeom>
          <a:solidFill>
            <a:srgbClr val="D7DD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02" name="Rounded Rectangle 18">
            <a:extLst>
              <a:ext uri="{FF2B5EF4-FFF2-40B4-BE49-F238E27FC236}">
                <a16:creationId xmlns:a16="http://schemas.microsoft.com/office/drawing/2014/main" id="{804AF12A-976A-F89D-DC11-0BF6D5E4038B}"/>
              </a:ext>
            </a:extLst>
          </p:cNvPr>
          <p:cNvSpPr/>
          <p:nvPr/>
        </p:nvSpPr>
        <p:spPr>
          <a:xfrm>
            <a:off x="1334903" y="5092204"/>
            <a:ext cx="246888" cy="246888"/>
          </a:xfrm>
          <a:prstGeom prst="roundRect">
            <a:avLst/>
          </a:prstGeom>
          <a:solidFill>
            <a:srgbClr val="6D4C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04" name="TextBox 19">
            <a:extLst>
              <a:ext uri="{FF2B5EF4-FFF2-40B4-BE49-F238E27FC236}">
                <a16:creationId xmlns:a16="http://schemas.microsoft.com/office/drawing/2014/main" id="{58C4EA28-96DE-FCD0-B7C0-CA59EDC11FE6}"/>
              </a:ext>
            </a:extLst>
          </p:cNvPr>
          <p:cNvSpPr txBox="1"/>
          <p:nvPr/>
        </p:nvSpPr>
        <p:spPr>
          <a:xfrm>
            <a:off x="1746383" y="5009041"/>
            <a:ext cx="1851660" cy="427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75" b="1">
                <a:solidFill>
                  <a:srgbClr val="182337"/>
                </a:solidFill>
              </a:rPr>
              <a:t>ISS </a:t>
            </a:r>
          </a:p>
        </p:txBody>
      </p:sp>
      <p:sp>
        <p:nvSpPr>
          <p:cNvPr id="206" name="TextBox 20">
            <a:extLst>
              <a:ext uri="{FF2B5EF4-FFF2-40B4-BE49-F238E27FC236}">
                <a16:creationId xmlns:a16="http://schemas.microsoft.com/office/drawing/2014/main" id="{D80C9C01-3EFA-F66F-040E-F18095531C8A}"/>
              </a:ext>
            </a:extLst>
          </p:cNvPr>
          <p:cNvSpPr txBox="1"/>
          <p:nvPr/>
        </p:nvSpPr>
        <p:spPr>
          <a:xfrm>
            <a:off x="4509092" y="4979681"/>
            <a:ext cx="4456485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>
                <a:solidFill>
                  <a:srgbClr val="002060"/>
                </a:solidFill>
              </a:rPr>
              <a:t>R$ 92.000,00 × 5%</a:t>
            </a:r>
          </a:p>
        </p:txBody>
      </p:sp>
      <p:sp>
        <p:nvSpPr>
          <p:cNvPr id="208" name="TextBox 21">
            <a:extLst>
              <a:ext uri="{FF2B5EF4-FFF2-40B4-BE49-F238E27FC236}">
                <a16:creationId xmlns:a16="http://schemas.microsoft.com/office/drawing/2014/main" id="{342E21E7-78BE-DB74-07B6-998F31041B4C}"/>
              </a:ext>
            </a:extLst>
          </p:cNvPr>
          <p:cNvSpPr txBox="1"/>
          <p:nvPr/>
        </p:nvSpPr>
        <p:spPr>
          <a:xfrm>
            <a:off x="10033408" y="4960029"/>
            <a:ext cx="1673352" cy="3877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920" b="1">
                <a:solidFill>
                  <a:srgbClr val="182337"/>
                </a:solidFill>
              </a:rPr>
              <a:t>R$ 4.600,00</a:t>
            </a:r>
          </a:p>
        </p:txBody>
      </p:sp>
      <p:sp>
        <p:nvSpPr>
          <p:cNvPr id="210" name="Rectangle 22">
            <a:extLst>
              <a:ext uri="{FF2B5EF4-FFF2-40B4-BE49-F238E27FC236}">
                <a16:creationId xmlns:a16="http://schemas.microsoft.com/office/drawing/2014/main" id="{A86D0BA0-202D-F471-039E-D49D2B7D80EA}"/>
              </a:ext>
            </a:extLst>
          </p:cNvPr>
          <p:cNvSpPr/>
          <p:nvPr/>
        </p:nvSpPr>
        <p:spPr>
          <a:xfrm>
            <a:off x="1334902" y="5558547"/>
            <a:ext cx="10463087" cy="45719"/>
          </a:xfrm>
          <a:prstGeom prst="rect">
            <a:avLst/>
          </a:prstGeom>
          <a:solidFill>
            <a:srgbClr val="D7DD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12" name="Rounded Rectangle 23">
            <a:extLst>
              <a:ext uri="{FF2B5EF4-FFF2-40B4-BE49-F238E27FC236}">
                <a16:creationId xmlns:a16="http://schemas.microsoft.com/office/drawing/2014/main" id="{18BF14AE-758E-181D-9029-FD8C8EF79E8B}"/>
              </a:ext>
            </a:extLst>
          </p:cNvPr>
          <p:cNvSpPr/>
          <p:nvPr/>
        </p:nvSpPr>
        <p:spPr>
          <a:xfrm>
            <a:off x="1334903" y="5997460"/>
            <a:ext cx="246888" cy="246888"/>
          </a:xfrm>
          <a:prstGeom prst="round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14" name="TextBox 24">
            <a:extLst>
              <a:ext uri="{FF2B5EF4-FFF2-40B4-BE49-F238E27FC236}">
                <a16:creationId xmlns:a16="http://schemas.microsoft.com/office/drawing/2014/main" id="{21F94BF0-CAD6-3A01-45B7-8B7E88C57CE9}"/>
              </a:ext>
            </a:extLst>
          </p:cNvPr>
          <p:cNvSpPr txBox="1"/>
          <p:nvPr/>
        </p:nvSpPr>
        <p:spPr>
          <a:xfrm>
            <a:off x="1746382" y="5914297"/>
            <a:ext cx="2465288" cy="427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75" b="1">
                <a:solidFill>
                  <a:srgbClr val="182337"/>
                </a:solidFill>
              </a:rPr>
              <a:t>IRPJ </a:t>
            </a:r>
          </a:p>
        </p:txBody>
      </p:sp>
      <p:sp>
        <p:nvSpPr>
          <p:cNvPr id="216" name="TextBox 25">
            <a:extLst>
              <a:ext uri="{FF2B5EF4-FFF2-40B4-BE49-F238E27FC236}">
                <a16:creationId xmlns:a16="http://schemas.microsoft.com/office/drawing/2014/main" id="{C3B68CED-6B70-6769-711A-1622A5C8DDD3}"/>
              </a:ext>
            </a:extLst>
          </p:cNvPr>
          <p:cNvSpPr txBox="1"/>
          <p:nvPr/>
        </p:nvSpPr>
        <p:spPr>
          <a:xfrm>
            <a:off x="4509092" y="5920097"/>
            <a:ext cx="4456485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>
                <a:solidFill>
                  <a:srgbClr val="002060"/>
                </a:solidFill>
              </a:rPr>
              <a:t>R$ 92.000,00 × 5,8261%</a:t>
            </a:r>
          </a:p>
        </p:txBody>
      </p:sp>
      <p:sp>
        <p:nvSpPr>
          <p:cNvPr id="218" name="TextBox 26">
            <a:extLst>
              <a:ext uri="{FF2B5EF4-FFF2-40B4-BE49-F238E27FC236}">
                <a16:creationId xmlns:a16="http://schemas.microsoft.com/office/drawing/2014/main" id="{C063CEF5-3B2C-8F45-43F8-286682EFCABB}"/>
              </a:ext>
            </a:extLst>
          </p:cNvPr>
          <p:cNvSpPr txBox="1"/>
          <p:nvPr/>
        </p:nvSpPr>
        <p:spPr>
          <a:xfrm>
            <a:off x="10033408" y="5865285"/>
            <a:ext cx="1673352" cy="3877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920" b="1">
                <a:solidFill>
                  <a:srgbClr val="182337"/>
                </a:solidFill>
              </a:rPr>
              <a:t>R$ 5.360,00</a:t>
            </a:r>
          </a:p>
        </p:txBody>
      </p:sp>
      <p:sp>
        <p:nvSpPr>
          <p:cNvPr id="220" name="Rectangle 27">
            <a:extLst>
              <a:ext uri="{FF2B5EF4-FFF2-40B4-BE49-F238E27FC236}">
                <a16:creationId xmlns:a16="http://schemas.microsoft.com/office/drawing/2014/main" id="{4032831A-8A8C-0E10-8684-DFEB2CF22479}"/>
              </a:ext>
            </a:extLst>
          </p:cNvPr>
          <p:cNvSpPr/>
          <p:nvPr/>
        </p:nvSpPr>
        <p:spPr>
          <a:xfrm>
            <a:off x="1334902" y="6463804"/>
            <a:ext cx="10463087" cy="45719"/>
          </a:xfrm>
          <a:prstGeom prst="rect">
            <a:avLst/>
          </a:prstGeom>
          <a:solidFill>
            <a:srgbClr val="D7DD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22" name="Rounded Rectangle 28">
            <a:extLst>
              <a:ext uri="{FF2B5EF4-FFF2-40B4-BE49-F238E27FC236}">
                <a16:creationId xmlns:a16="http://schemas.microsoft.com/office/drawing/2014/main" id="{F693CEA4-48A3-F00F-A0F4-2A1C94D45B86}"/>
              </a:ext>
            </a:extLst>
          </p:cNvPr>
          <p:cNvSpPr/>
          <p:nvPr/>
        </p:nvSpPr>
        <p:spPr>
          <a:xfrm>
            <a:off x="1334903" y="6902716"/>
            <a:ext cx="246888" cy="246888"/>
          </a:xfrm>
          <a:prstGeom prst="roundRect">
            <a:avLst/>
          </a:prstGeom>
          <a:solidFill>
            <a:srgbClr val="1987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24" name="TextBox 29">
            <a:extLst>
              <a:ext uri="{FF2B5EF4-FFF2-40B4-BE49-F238E27FC236}">
                <a16:creationId xmlns:a16="http://schemas.microsoft.com/office/drawing/2014/main" id="{4772E4BF-86E9-B74F-4392-2D0B5BC8732A}"/>
              </a:ext>
            </a:extLst>
          </p:cNvPr>
          <p:cNvSpPr txBox="1"/>
          <p:nvPr/>
        </p:nvSpPr>
        <p:spPr>
          <a:xfrm>
            <a:off x="1746383" y="6819552"/>
            <a:ext cx="2448454" cy="427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75" b="1">
                <a:solidFill>
                  <a:srgbClr val="182337"/>
                </a:solidFill>
              </a:rPr>
              <a:t>CSLL</a:t>
            </a:r>
          </a:p>
        </p:txBody>
      </p:sp>
      <p:sp>
        <p:nvSpPr>
          <p:cNvPr id="226" name="TextBox 30">
            <a:extLst>
              <a:ext uri="{FF2B5EF4-FFF2-40B4-BE49-F238E27FC236}">
                <a16:creationId xmlns:a16="http://schemas.microsoft.com/office/drawing/2014/main" id="{184A6003-4971-B4ED-DEE6-D47D0890D2EA}"/>
              </a:ext>
            </a:extLst>
          </p:cNvPr>
          <p:cNvSpPr txBox="1"/>
          <p:nvPr/>
        </p:nvSpPr>
        <p:spPr>
          <a:xfrm>
            <a:off x="4509092" y="6790193"/>
            <a:ext cx="4456485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>
                <a:solidFill>
                  <a:srgbClr val="002060"/>
                </a:solidFill>
              </a:rPr>
              <a:t>R$ 92.000,00 × 2,88%</a:t>
            </a:r>
          </a:p>
        </p:txBody>
      </p:sp>
      <p:sp>
        <p:nvSpPr>
          <p:cNvPr id="228" name="TextBox 31">
            <a:extLst>
              <a:ext uri="{FF2B5EF4-FFF2-40B4-BE49-F238E27FC236}">
                <a16:creationId xmlns:a16="http://schemas.microsoft.com/office/drawing/2014/main" id="{ACF0B8B7-1821-83C2-8053-82D7646638A0}"/>
              </a:ext>
            </a:extLst>
          </p:cNvPr>
          <p:cNvSpPr txBox="1"/>
          <p:nvPr/>
        </p:nvSpPr>
        <p:spPr>
          <a:xfrm>
            <a:off x="10033408" y="6770541"/>
            <a:ext cx="1673352" cy="3877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920" b="1">
                <a:solidFill>
                  <a:srgbClr val="182337"/>
                </a:solidFill>
              </a:rPr>
              <a:t>R$ 2.649,60</a:t>
            </a:r>
          </a:p>
        </p:txBody>
      </p:sp>
      <p:sp>
        <p:nvSpPr>
          <p:cNvPr id="230" name="Rectangle 32">
            <a:extLst>
              <a:ext uri="{FF2B5EF4-FFF2-40B4-BE49-F238E27FC236}">
                <a16:creationId xmlns:a16="http://schemas.microsoft.com/office/drawing/2014/main" id="{4C7495EE-DFAB-EA9D-C46A-C3006AC72486}"/>
              </a:ext>
            </a:extLst>
          </p:cNvPr>
          <p:cNvSpPr/>
          <p:nvPr/>
        </p:nvSpPr>
        <p:spPr>
          <a:xfrm>
            <a:off x="1334902" y="7369060"/>
            <a:ext cx="10463087" cy="45719"/>
          </a:xfrm>
          <a:prstGeom prst="rect">
            <a:avLst/>
          </a:prstGeom>
          <a:solidFill>
            <a:srgbClr val="D7DD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32" name="Rounded Rectangle 33">
            <a:extLst>
              <a:ext uri="{FF2B5EF4-FFF2-40B4-BE49-F238E27FC236}">
                <a16:creationId xmlns:a16="http://schemas.microsoft.com/office/drawing/2014/main" id="{F40962EB-C1FF-C34E-FAE5-198B3F1DE39A}"/>
              </a:ext>
            </a:extLst>
          </p:cNvPr>
          <p:cNvSpPr/>
          <p:nvPr/>
        </p:nvSpPr>
        <p:spPr>
          <a:xfrm>
            <a:off x="2363603" y="7738109"/>
            <a:ext cx="8713462" cy="754380"/>
          </a:xfrm>
          <a:prstGeom prst="roundRect">
            <a:avLst/>
          </a:prstGeom>
          <a:solidFill>
            <a:srgbClr val="EBF2FF"/>
          </a:solidFill>
          <a:ln w="1397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34" name="TextBox 34">
            <a:extLst>
              <a:ext uri="{FF2B5EF4-FFF2-40B4-BE49-F238E27FC236}">
                <a16:creationId xmlns:a16="http://schemas.microsoft.com/office/drawing/2014/main" id="{E3C8A97F-EF3E-381C-8BFD-217757F565A8}"/>
              </a:ext>
            </a:extLst>
          </p:cNvPr>
          <p:cNvSpPr txBox="1"/>
          <p:nvPr/>
        </p:nvSpPr>
        <p:spPr>
          <a:xfrm>
            <a:off x="2610490" y="7900828"/>
            <a:ext cx="5074873" cy="3877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20" b="1">
                <a:solidFill>
                  <a:srgbClr val="0F3069"/>
                </a:solidFill>
              </a:rPr>
              <a:t>TOTAL  TRIBUTOS DA OPERAÇÃO</a:t>
            </a:r>
          </a:p>
        </p:txBody>
      </p:sp>
      <p:sp>
        <p:nvSpPr>
          <p:cNvPr id="236" name="TextBox 35">
            <a:extLst>
              <a:ext uri="{FF2B5EF4-FFF2-40B4-BE49-F238E27FC236}">
                <a16:creationId xmlns:a16="http://schemas.microsoft.com/office/drawing/2014/main" id="{6FB8CEBE-8002-3B29-7A9E-9D5AE83BFC33}"/>
              </a:ext>
            </a:extLst>
          </p:cNvPr>
          <p:cNvSpPr txBox="1"/>
          <p:nvPr/>
        </p:nvSpPr>
        <p:spPr>
          <a:xfrm>
            <a:off x="7542890" y="7859849"/>
            <a:ext cx="3542836" cy="4431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280" b="1">
                <a:solidFill>
                  <a:srgbClr val="0F3069"/>
                </a:solidFill>
              </a:rPr>
              <a:t>R$ 20.028,55</a:t>
            </a:r>
          </a:p>
        </p:txBody>
      </p:sp>
      <p:sp>
        <p:nvSpPr>
          <p:cNvPr id="276" name="Rounded Rectangle 55">
            <a:extLst>
              <a:ext uri="{FF2B5EF4-FFF2-40B4-BE49-F238E27FC236}">
                <a16:creationId xmlns:a16="http://schemas.microsoft.com/office/drawing/2014/main" id="{5E63947A-2F4F-405C-7A91-45E42FD0D4C5}"/>
              </a:ext>
            </a:extLst>
          </p:cNvPr>
          <p:cNvSpPr/>
          <p:nvPr/>
        </p:nvSpPr>
        <p:spPr>
          <a:xfrm>
            <a:off x="12924923" y="2211844"/>
            <a:ext cx="3703320" cy="451850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0F30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78" name="Rounded Rectangle 56">
            <a:extLst>
              <a:ext uri="{FF2B5EF4-FFF2-40B4-BE49-F238E27FC236}">
                <a16:creationId xmlns:a16="http://schemas.microsoft.com/office/drawing/2014/main" id="{38FCCCA5-D400-6032-754D-1011905BEE0B}"/>
              </a:ext>
            </a:extLst>
          </p:cNvPr>
          <p:cNvSpPr/>
          <p:nvPr/>
        </p:nvSpPr>
        <p:spPr>
          <a:xfrm>
            <a:off x="12924923" y="2211844"/>
            <a:ext cx="3703320" cy="795528"/>
          </a:xfrm>
          <a:prstGeom prst="roundRect">
            <a:avLst/>
          </a:prstGeom>
          <a:solidFill>
            <a:srgbClr val="0F30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80" name="TextBox 57">
            <a:extLst>
              <a:ext uri="{FF2B5EF4-FFF2-40B4-BE49-F238E27FC236}">
                <a16:creationId xmlns:a16="http://schemas.microsoft.com/office/drawing/2014/main" id="{1A3CF43D-7102-4458-2438-CB63F0FC6B69}"/>
              </a:ext>
            </a:extLst>
          </p:cNvPr>
          <p:cNvSpPr txBox="1"/>
          <p:nvPr/>
        </p:nvSpPr>
        <p:spPr>
          <a:xfrm>
            <a:off x="13081037" y="2314544"/>
            <a:ext cx="3429000" cy="5078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1">
                <a:solidFill>
                  <a:srgbClr val="FFFFFF"/>
                </a:solidFill>
              </a:rPr>
              <a:t>RESULTADO FINAL</a:t>
            </a:r>
          </a:p>
        </p:txBody>
      </p:sp>
      <p:sp>
        <p:nvSpPr>
          <p:cNvPr id="282" name="TextBox 58">
            <a:extLst>
              <a:ext uri="{FF2B5EF4-FFF2-40B4-BE49-F238E27FC236}">
                <a16:creationId xmlns:a16="http://schemas.microsoft.com/office/drawing/2014/main" id="{337806CD-5CDE-3EB4-FE37-79E5773B973C}"/>
              </a:ext>
            </a:extLst>
          </p:cNvPr>
          <p:cNvSpPr txBox="1"/>
          <p:nvPr/>
        </p:nvSpPr>
        <p:spPr>
          <a:xfrm>
            <a:off x="13272248" y="3484842"/>
            <a:ext cx="2948940" cy="3924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50">
                <a:solidFill>
                  <a:srgbClr val="5F6A7A"/>
                </a:solidFill>
              </a:rPr>
              <a:t>Tributos</a:t>
            </a:r>
          </a:p>
        </p:txBody>
      </p:sp>
      <p:sp>
        <p:nvSpPr>
          <p:cNvPr id="284" name="TextBox 59">
            <a:extLst>
              <a:ext uri="{FF2B5EF4-FFF2-40B4-BE49-F238E27FC236}">
                <a16:creationId xmlns:a16="http://schemas.microsoft.com/office/drawing/2014/main" id="{7584BA7E-2073-F134-862B-60F83995325F}"/>
              </a:ext>
            </a:extLst>
          </p:cNvPr>
          <p:cNvSpPr txBox="1"/>
          <p:nvPr/>
        </p:nvSpPr>
        <p:spPr>
          <a:xfrm>
            <a:off x="13080224" y="3890632"/>
            <a:ext cx="3319272" cy="6232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50" b="1">
                <a:solidFill>
                  <a:srgbClr val="0F3069"/>
                </a:solidFill>
              </a:rPr>
              <a:t>R$ </a:t>
            </a:r>
            <a:r>
              <a:rPr lang="pt-BR" sz="3450" b="1">
                <a:solidFill>
                  <a:srgbClr val="0F3069"/>
                </a:solidFill>
              </a:rPr>
              <a:t>20.028,55</a:t>
            </a:r>
            <a:endParaRPr sz="3450" b="1">
              <a:solidFill>
                <a:srgbClr val="0F3069"/>
              </a:solidFill>
            </a:endParaRPr>
          </a:p>
        </p:txBody>
      </p:sp>
      <p:sp>
        <p:nvSpPr>
          <p:cNvPr id="286" name="Rectangle 60">
            <a:extLst>
              <a:ext uri="{FF2B5EF4-FFF2-40B4-BE49-F238E27FC236}">
                <a16:creationId xmlns:a16="http://schemas.microsoft.com/office/drawing/2014/main" id="{69FE0F3F-2673-B614-0BBC-D126ABCE5A16}"/>
              </a:ext>
            </a:extLst>
          </p:cNvPr>
          <p:cNvSpPr/>
          <p:nvPr/>
        </p:nvSpPr>
        <p:spPr>
          <a:xfrm>
            <a:off x="13402604" y="4737181"/>
            <a:ext cx="2743200" cy="10973"/>
          </a:xfrm>
          <a:prstGeom prst="rect">
            <a:avLst/>
          </a:prstGeom>
          <a:solidFill>
            <a:srgbClr val="D7DD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88" name="TextBox 61">
            <a:extLst>
              <a:ext uri="{FF2B5EF4-FFF2-40B4-BE49-F238E27FC236}">
                <a16:creationId xmlns:a16="http://schemas.microsoft.com/office/drawing/2014/main" id="{94833E98-EEF8-CCB7-A70F-E620BC467D2F}"/>
              </a:ext>
            </a:extLst>
          </p:cNvPr>
          <p:cNvSpPr txBox="1"/>
          <p:nvPr/>
        </p:nvSpPr>
        <p:spPr>
          <a:xfrm>
            <a:off x="13272248" y="4856442"/>
            <a:ext cx="2948940" cy="3924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50">
                <a:solidFill>
                  <a:srgbClr val="5F6A7A"/>
                </a:solidFill>
              </a:rPr>
              <a:t>Carga efetiva</a:t>
            </a:r>
          </a:p>
        </p:txBody>
      </p:sp>
      <p:sp>
        <p:nvSpPr>
          <p:cNvPr id="290" name="TextBox 62">
            <a:extLst>
              <a:ext uri="{FF2B5EF4-FFF2-40B4-BE49-F238E27FC236}">
                <a16:creationId xmlns:a16="http://schemas.microsoft.com/office/drawing/2014/main" id="{2523CA4E-41F3-17EA-A824-1A6FE186524B}"/>
              </a:ext>
            </a:extLst>
          </p:cNvPr>
          <p:cNvSpPr txBox="1"/>
          <p:nvPr/>
        </p:nvSpPr>
        <p:spPr>
          <a:xfrm>
            <a:off x="13406060" y="5218575"/>
            <a:ext cx="2948940" cy="66941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750" b="1">
                <a:solidFill>
                  <a:srgbClr val="0F3069"/>
                </a:solidFill>
              </a:rPr>
              <a:t>2</a:t>
            </a:r>
            <a:r>
              <a:rPr lang="pt-BR" sz="3750" b="1">
                <a:solidFill>
                  <a:srgbClr val="0F3069"/>
                </a:solidFill>
              </a:rPr>
              <a:t>1,77</a:t>
            </a:r>
            <a:r>
              <a:rPr sz="3750" b="1">
                <a:solidFill>
                  <a:srgbClr val="0F3069"/>
                </a:solidFill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7174599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E097C184-D033-AC96-BC9D-E081ED9F5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Rectangle 1">
            <a:extLst>
              <a:ext uri="{FF2B5EF4-FFF2-40B4-BE49-F238E27FC236}">
                <a16:creationId xmlns:a16="http://schemas.microsoft.com/office/drawing/2014/main" id="{AA4455A0-9387-A185-B387-E7048EB19B52}"/>
              </a:ext>
            </a:extLst>
          </p:cNvPr>
          <p:cNvSpPr/>
          <p:nvPr/>
        </p:nvSpPr>
        <p:spPr>
          <a:xfrm>
            <a:off x="0" y="336049"/>
            <a:ext cx="4427621" cy="80093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15" name="Text 0">
            <a:extLst>
              <a:ext uri="{FF2B5EF4-FFF2-40B4-BE49-F238E27FC236}">
                <a16:creationId xmlns:a16="http://schemas.microsoft.com/office/drawing/2014/main" id="{539C3B24-01B2-8CDC-B0F2-12F44444A087}"/>
              </a:ext>
            </a:extLst>
          </p:cNvPr>
          <p:cNvSpPr/>
          <p:nvPr/>
        </p:nvSpPr>
        <p:spPr>
          <a:xfrm>
            <a:off x="96252" y="218720"/>
            <a:ext cx="53598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500" b="1">
                <a:solidFill>
                  <a:schemeClr val="bg1"/>
                </a:solidFill>
                <a:latin typeface="Cambria" pitchFamily="34" charset="0"/>
                <a:ea typeface="Cambria" pitchFamily="34" charset="-122"/>
              </a:rPr>
              <a:t>Atlas Software</a:t>
            </a:r>
            <a:endParaRPr lang="en-US" sz="4500" dirty="0">
              <a:solidFill>
                <a:schemeClr val="bg1"/>
              </a:solidFill>
            </a:endParaRPr>
          </a:p>
        </p:txBody>
      </p:sp>
      <p:sp>
        <p:nvSpPr>
          <p:cNvPr id="3" name="Rounded Rectangle 5">
            <a:extLst>
              <a:ext uri="{FF2B5EF4-FFF2-40B4-BE49-F238E27FC236}">
                <a16:creationId xmlns:a16="http://schemas.microsoft.com/office/drawing/2014/main" id="{33D59C29-74B8-D702-CA78-3C153C127FB8}"/>
              </a:ext>
            </a:extLst>
          </p:cNvPr>
          <p:cNvSpPr/>
          <p:nvPr/>
        </p:nvSpPr>
        <p:spPr>
          <a:xfrm>
            <a:off x="1887902" y="1551705"/>
            <a:ext cx="4114800" cy="370332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1987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C4B6E071-0C1F-6CDA-EB59-C304004585F3}"/>
              </a:ext>
            </a:extLst>
          </p:cNvPr>
          <p:cNvSpPr/>
          <p:nvPr/>
        </p:nvSpPr>
        <p:spPr>
          <a:xfrm>
            <a:off x="2494970" y="1359681"/>
            <a:ext cx="3017520" cy="411480"/>
          </a:xfrm>
          <a:prstGeom prst="roundRect">
            <a:avLst/>
          </a:prstGeom>
          <a:solidFill>
            <a:srgbClr val="1987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41F37B6F-DF89-CB61-A385-5C93BB0397FB}"/>
              </a:ext>
            </a:extLst>
          </p:cNvPr>
          <p:cNvSpPr txBox="1"/>
          <p:nvPr/>
        </p:nvSpPr>
        <p:spPr>
          <a:xfrm>
            <a:off x="2494970" y="1374985"/>
            <a:ext cx="3017520" cy="38087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pt-BR" sz="1875" b="1">
                <a:solidFill>
                  <a:srgbClr val="FFFFFF"/>
                </a:solidFill>
              </a:rPr>
              <a:t>MENOR</a:t>
            </a:r>
            <a:r>
              <a:rPr sz="1875" b="1">
                <a:solidFill>
                  <a:srgbClr val="FFFFFF"/>
                </a:solidFill>
              </a:rPr>
              <a:t> CUSTO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20D9C59D-04D2-672D-0416-3AB970AC504B}"/>
              </a:ext>
            </a:extLst>
          </p:cNvPr>
          <p:cNvSpPr txBox="1"/>
          <p:nvPr/>
        </p:nvSpPr>
        <p:spPr>
          <a:xfrm>
            <a:off x="2031920" y="1965685"/>
            <a:ext cx="3867912" cy="5309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50" b="1">
                <a:solidFill>
                  <a:srgbClr val="198754"/>
                </a:solidFill>
              </a:rPr>
              <a:t>SIMPLES NACIONAL</a:t>
            </a: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7F53F5F3-951A-E658-D207-56E9BBD2C89D}"/>
              </a:ext>
            </a:extLst>
          </p:cNvPr>
          <p:cNvSpPr txBox="1"/>
          <p:nvPr/>
        </p:nvSpPr>
        <p:spPr>
          <a:xfrm>
            <a:off x="2134790" y="2660156"/>
            <a:ext cx="3621024" cy="3416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20">
                <a:solidFill>
                  <a:srgbClr val="5C6878"/>
                </a:solidFill>
              </a:rPr>
              <a:t>Foco em economia tributária</a:t>
            </a: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870D6BFE-D43F-4AFA-0E8F-B687197F585C}"/>
              </a:ext>
            </a:extLst>
          </p:cNvPr>
          <p:cNvSpPr txBox="1"/>
          <p:nvPr/>
        </p:nvSpPr>
        <p:spPr>
          <a:xfrm>
            <a:off x="2162222" y="2887208"/>
            <a:ext cx="356616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30">
                <a:solidFill>
                  <a:srgbClr val="5C6878"/>
                </a:solidFill>
              </a:rPr>
              <a:t>Total por mês</a:t>
            </a: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56E300B9-5C70-5C0B-6B7D-0D3F50BB6E43}"/>
              </a:ext>
            </a:extLst>
          </p:cNvPr>
          <p:cNvSpPr txBox="1"/>
          <p:nvPr/>
        </p:nvSpPr>
        <p:spPr>
          <a:xfrm>
            <a:off x="2162222" y="3212677"/>
            <a:ext cx="3566160" cy="66941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750" b="1">
                <a:solidFill>
                  <a:srgbClr val="182337"/>
                </a:solidFill>
              </a:rPr>
              <a:t>R$ 11.750,0</a:t>
            </a:r>
            <a:r>
              <a:rPr lang="pt-BR" sz="3750" b="1">
                <a:solidFill>
                  <a:srgbClr val="182337"/>
                </a:solidFill>
              </a:rPr>
              <a:t>1</a:t>
            </a:r>
            <a:endParaRPr sz="3750" b="1">
              <a:solidFill>
                <a:srgbClr val="182337"/>
              </a:solidFill>
            </a:endParaRPr>
          </a:p>
        </p:txBody>
      </p:sp>
      <p:sp>
        <p:nvSpPr>
          <p:cNvPr id="19" name="Rectangle 13">
            <a:extLst>
              <a:ext uri="{FF2B5EF4-FFF2-40B4-BE49-F238E27FC236}">
                <a16:creationId xmlns:a16="http://schemas.microsoft.com/office/drawing/2014/main" id="{8C6E30BA-C011-785E-0992-AAD9E74CB0C0}"/>
              </a:ext>
            </a:extLst>
          </p:cNvPr>
          <p:cNvSpPr/>
          <p:nvPr/>
        </p:nvSpPr>
        <p:spPr>
          <a:xfrm>
            <a:off x="2367962" y="4130314"/>
            <a:ext cx="3154680" cy="10973"/>
          </a:xfrm>
          <a:prstGeom prst="rect">
            <a:avLst/>
          </a:prstGeom>
          <a:solidFill>
            <a:srgbClr val="D6DD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1" name="TextBox 14">
            <a:extLst>
              <a:ext uri="{FF2B5EF4-FFF2-40B4-BE49-F238E27FC236}">
                <a16:creationId xmlns:a16="http://schemas.microsoft.com/office/drawing/2014/main" id="{AA2302F6-6DD6-836E-BFEB-10530145D4CA}"/>
              </a:ext>
            </a:extLst>
          </p:cNvPr>
          <p:cNvSpPr txBox="1"/>
          <p:nvPr/>
        </p:nvSpPr>
        <p:spPr>
          <a:xfrm>
            <a:off x="2162222" y="4231376"/>
            <a:ext cx="356616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30">
                <a:solidFill>
                  <a:srgbClr val="5C6878"/>
                </a:solidFill>
              </a:rPr>
              <a:t>Alíquota efetiva</a:t>
            </a:r>
          </a:p>
        </p:txBody>
      </p:sp>
      <p:sp>
        <p:nvSpPr>
          <p:cNvPr id="23" name="TextBox 15">
            <a:extLst>
              <a:ext uri="{FF2B5EF4-FFF2-40B4-BE49-F238E27FC236}">
                <a16:creationId xmlns:a16="http://schemas.microsoft.com/office/drawing/2014/main" id="{C6105ECE-C35F-B0AA-5ADF-A44B9C939BB7}"/>
              </a:ext>
            </a:extLst>
          </p:cNvPr>
          <p:cNvSpPr txBox="1"/>
          <p:nvPr/>
        </p:nvSpPr>
        <p:spPr>
          <a:xfrm>
            <a:off x="2162222" y="4491108"/>
            <a:ext cx="3566160" cy="5539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198754"/>
                </a:solidFill>
              </a:rPr>
              <a:t>12,77%</a:t>
            </a:r>
          </a:p>
        </p:txBody>
      </p:sp>
      <p:sp>
        <p:nvSpPr>
          <p:cNvPr id="25" name="Rounded Rectangle 16">
            <a:extLst>
              <a:ext uri="{FF2B5EF4-FFF2-40B4-BE49-F238E27FC236}">
                <a16:creationId xmlns:a16="http://schemas.microsoft.com/office/drawing/2014/main" id="{25104530-5F9D-6ECD-C073-8BD048AC5ED1}"/>
              </a:ext>
            </a:extLst>
          </p:cNvPr>
          <p:cNvSpPr/>
          <p:nvPr/>
        </p:nvSpPr>
        <p:spPr>
          <a:xfrm>
            <a:off x="6757082" y="1551705"/>
            <a:ext cx="4114800" cy="370332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EF87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7" name="Rounded Rectangle 17">
            <a:extLst>
              <a:ext uri="{FF2B5EF4-FFF2-40B4-BE49-F238E27FC236}">
                <a16:creationId xmlns:a16="http://schemas.microsoft.com/office/drawing/2014/main" id="{CCF95969-EFAC-12B5-AF78-016EA4C30D0F}"/>
              </a:ext>
            </a:extLst>
          </p:cNvPr>
          <p:cNvSpPr/>
          <p:nvPr/>
        </p:nvSpPr>
        <p:spPr>
          <a:xfrm>
            <a:off x="7141130" y="1359681"/>
            <a:ext cx="3360420" cy="380873"/>
          </a:xfrm>
          <a:prstGeom prst="roundRect">
            <a:avLst/>
          </a:prstGeom>
          <a:solidFill>
            <a:srgbClr val="EF87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9" name="TextBox 18">
            <a:extLst>
              <a:ext uri="{FF2B5EF4-FFF2-40B4-BE49-F238E27FC236}">
                <a16:creationId xmlns:a16="http://schemas.microsoft.com/office/drawing/2014/main" id="{06815DC5-B846-EA5A-0A39-28E0641BAA78}"/>
              </a:ext>
            </a:extLst>
          </p:cNvPr>
          <p:cNvSpPr txBox="1"/>
          <p:nvPr/>
        </p:nvSpPr>
        <p:spPr>
          <a:xfrm>
            <a:off x="7089610" y="1349701"/>
            <a:ext cx="3485649" cy="38087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75" b="1">
                <a:solidFill>
                  <a:srgbClr val="FFFFFF"/>
                </a:solidFill>
              </a:rPr>
              <a:t>MELHOR ESTRATÉGIA B2B</a:t>
            </a:r>
          </a:p>
        </p:txBody>
      </p:sp>
      <p:sp>
        <p:nvSpPr>
          <p:cNvPr id="33" name="TextBox 20">
            <a:extLst>
              <a:ext uri="{FF2B5EF4-FFF2-40B4-BE49-F238E27FC236}">
                <a16:creationId xmlns:a16="http://schemas.microsoft.com/office/drawing/2014/main" id="{18B1A6B2-8949-E13D-8EA1-B84DA1B45EF2}"/>
              </a:ext>
            </a:extLst>
          </p:cNvPr>
          <p:cNvSpPr txBox="1"/>
          <p:nvPr/>
        </p:nvSpPr>
        <p:spPr>
          <a:xfrm>
            <a:off x="7003970" y="2033936"/>
            <a:ext cx="3621024" cy="5309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50" b="1">
                <a:solidFill>
                  <a:srgbClr val="EF8722"/>
                </a:solidFill>
              </a:rPr>
              <a:t>SIMPLES HÍBRIDO</a:t>
            </a:r>
          </a:p>
        </p:txBody>
      </p:sp>
      <p:sp>
        <p:nvSpPr>
          <p:cNvPr id="35" name="TextBox 21">
            <a:extLst>
              <a:ext uri="{FF2B5EF4-FFF2-40B4-BE49-F238E27FC236}">
                <a16:creationId xmlns:a16="http://schemas.microsoft.com/office/drawing/2014/main" id="{C6A98394-5068-692F-680A-C9531EE70847}"/>
              </a:ext>
            </a:extLst>
          </p:cNvPr>
          <p:cNvSpPr txBox="1"/>
          <p:nvPr/>
        </p:nvSpPr>
        <p:spPr>
          <a:xfrm>
            <a:off x="7003970" y="2660156"/>
            <a:ext cx="3621024" cy="3416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20">
                <a:solidFill>
                  <a:srgbClr val="5C6878"/>
                </a:solidFill>
              </a:rPr>
              <a:t>Melhor geração de crédito</a:t>
            </a:r>
          </a:p>
        </p:txBody>
      </p:sp>
      <p:sp>
        <p:nvSpPr>
          <p:cNvPr id="37" name="TextBox 22">
            <a:extLst>
              <a:ext uri="{FF2B5EF4-FFF2-40B4-BE49-F238E27FC236}">
                <a16:creationId xmlns:a16="http://schemas.microsoft.com/office/drawing/2014/main" id="{3FE2019A-26DD-644A-BAF4-1EEFEC810E87}"/>
              </a:ext>
            </a:extLst>
          </p:cNvPr>
          <p:cNvSpPr txBox="1"/>
          <p:nvPr/>
        </p:nvSpPr>
        <p:spPr>
          <a:xfrm>
            <a:off x="7031402" y="2887208"/>
            <a:ext cx="356616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30">
                <a:solidFill>
                  <a:srgbClr val="5C6878"/>
                </a:solidFill>
              </a:rPr>
              <a:t>Total por mês</a:t>
            </a:r>
          </a:p>
        </p:txBody>
      </p:sp>
      <p:sp>
        <p:nvSpPr>
          <p:cNvPr id="39" name="TextBox 23">
            <a:extLst>
              <a:ext uri="{FF2B5EF4-FFF2-40B4-BE49-F238E27FC236}">
                <a16:creationId xmlns:a16="http://schemas.microsoft.com/office/drawing/2014/main" id="{2E2B047B-1921-B9E0-8D8E-6BA73BF059AF}"/>
              </a:ext>
            </a:extLst>
          </p:cNvPr>
          <p:cNvSpPr txBox="1"/>
          <p:nvPr/>
        </p:nvSpPr>
        <p:spPr>
          <a:xfrm>
            <a:off x="7031402" y="3212677"/>
            <a:ext cx="3566160" cy="66941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750" b="1">
                <a:solidFill>
                  <a:srgbClr val="182337"/>
                </a:solidFill>
              </a:rPr>
              <a:t>R$ 17.218,4</a:t>
            </a:r>
            <a:r>
              <a:rPr lang="pt-BR" sz="3750" b="1">
                <a:solidFill>
                  <a:srgbClr val="182337"/>
                </a:solidFill>
              </a:rPr>
              <a:t>4</a:t>
            </a:r>
            <a:endParaRPr sz="3750" b="1">
              <a:solidFill>
                <a:srgbClr val="182337"/>
              </a:solidFill>
            </a:endParaRPr>
          </a:p>
        </p:txBody>
      </p:sp>
      <p:sp>
        <p:nvSpPr>
          <p:cNvPr id="41" name="Rectangle 24">
            <a:extLst>
              <a:ext uri="{FF2B5EF4-FFF2-40B4-BE49-F238E27FC236}">
                <a16:creationId xmlns:a16="http://schemas.microsoft.com/office/drawing/2014/main" id="{2FDFFF83-4E54-5FDA-8401-D0AD6BF7C553}"/>
              </a:ext>
            </a:extLst>
          </p:cNvPr>
          <p:cNvSpPr/>
          <p:nvPr/>
        </p:nvSpPr>
        <p:spPr>
          <a:xfrm>
            <a:off x="7237142" y="4130314"/>
            <a:ext cx="3154680" cy="10973"/>
          </a:xfrm>
          <a:prstGeom prst="rect">
            <a:avLst/>
          </a:prstGeom>
          <a:solidFill>
            <a:srgbClr val="D6DD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43" name="TextBox 25">
            <a:extLst>
              <a:ext uri="{FF2B5EF4-FFF2-40B4-BE49-F238E27FC236}">
                <a16:creationId xmlns:a16="http://schemas.microsoft.com/office/drawing/2014/main" id="{1DB6FA8D-1FFE-4668-29D4-619B66998A4C}"/>
              </a:ext>
            </a:extLst>
          </p:cNvPr>
          <p:cNvSpPr txBox="1"/>
          <p:nvPr/>
        </p:nvSpPr>
        <p:spPr>
          <a:xfrm>
            <a:off x="7031402" y="4231376"/>
            <a:ext cx="356616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30">
                <a:solidFill>
                  <a:srgbClr val="5C6878"/>
                </a:solidFill>
              </a:rPr>
              <a:t>Alíquota efetiva</a:t>
            </a:r>
          </a:p>
        </p:txBody>
      </p:sp>
      <p:sp>
        <p:nvSpPr>
          <p:cNvPr id="45" name="TextBox 26">
            <a:extLst>
              <a:ext uri="{FF2B5EF4-FFF2-40B4-BE49-F238E27FC236}">
                <a16:creationId xmlns:a16="http://schemas.microsoft.com/office/drawing/2014/main" id="{FB69C460-9950-8F26-61F7-BC8E2F1E65D4}"/>
              </a:ext>
            </a:extLst>
          </p:cNvPr>
          <p:cNvSpPr txBox="1"/>
          <p:nvPr/>
        </p:nvSpPr>
        <p:spPr>
          <a:xfrm>
            <a:off x="7031402" y="4491108"/>
            <a:ext cx="3566160" cy="5539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EF8722"/>
                </a:solidFill>
              </a:rPr>
              <a:t>18,72%</a:t>
            </a:r>
          </a:p>
        </p:txBody>
      </p:sp>
      <p:sp>
        <p:nvSpPr>
          <p:cNvPr id="47" name="Rounded Rectangle 27">
            <a:extLst>
              <a:ext uri="{FF2B5EF4-FFF2-40B4-BE49-F238E27FC236}">
                <a16:creationId xmlns:a16="http://schemas.microsoft.com/office/drawing/2014/main" id="{88813A99-DEFA-B1C2-B9B4-4DF4573AE68B}"/>
              </a:ext>
            </a:extLst>
          </p:cNvPr>
          <p:cNvSpPr/>
          <p:nvPr/>
        </p:nvSpPr>
        <p:spPr>
          <a:xfrm>
            <a:off x="11626262" y="1551705"/>
            <a:ext cx="4114800" cy="370332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630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49" name="Rounded Rectangle 28">
            <a:extLst>
              <a:ext uri="{FF2B5EF4-FFF2-40B4-BE49-F238E27FC236}">
                <a16:creationId xmlns:a16="http://schemas.microsoft.com/office/drawing/2014/main" id="{76868BAB-AB02-839B-B893-F6EF131A9077}"/>
              </a:ext>
            </a:extLst>
          </p:cNvPr>
          <p:cNvSpPr/>
          <p:nvPr/>
        </p:nvSpPr>
        <p:spPr>
          <a:xfrm>
            <a:off x="12010310" y="1359681"/>
            <a:ext cx="3017520" cy="411480"/>
          </a:xfrm>
          <a:prstGeom prst="roundRect">
            <a:avLst/>
          </a:prstGeom>
          <a:solidFill>
            <a:srgbClr val="C63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51" name="TextBox 29">
            <a:extLst>
              <a:ext uri="{FF2B5EF4-FFF2-40B4-BE49-F238E27FC236}">
                <a16:creationId xmlns:a16="http://schemas.microsoft.com/office/drawing/2014/main" id="{ABA28D82-16AF-38A9-567F-E7BA0DFA806B}"/>
              </a:ext>
            </a:extLst>
          </p:cNvPr>
          <p:cNvSpPr txBox="1"/>
          <p:nvPr/>
        </p:nvSpPr>
        <p:spPr>
          <a:xfrm>
            <a:off x="11900582" y="1374984"/>
            <a:ext cx="3387852" cy="38087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pt-BR" sz="1875" b="1">
                <a:solidFill>
                  <a:srgbClr val="FFFFFF"/>
                </a:solidFill>
              </a:rPr>
              <a:t>MAIS ONEROSO</a:t>
            </a:r>
            <a:endParaRPr sz="1875" b="1">
              <a:solidFill>
                <a:srgbClr val="FFFFFF"/>
              </a:solidFill>
            </a:endParaRPr>
          </a:p>
        </p:txBody>
      </p:sp>
      <p:sp>
        <p:nvSpPr>
          <p:cNvPr id="55" name="TextBox 31">
            <a:extLst>
              <a:ext uri="{FF2B5EF4-FFF2-40B4-BE49-F238E27FC236}">
                <a16:creationId xmlns:a16="http://schemas.microsoft.com/office/drawing/2014/main" id="{1A4BA067-FFB6-B8FE-657A-4047BD9E40CC}"/>
              </a:ext>
            </a:extLst>
          </p:cNvPr>
          <p:cNvSpPr txBox="1"/>
          <p:nvPr/>
        </p:nvSpPr>
        <p:spPr>
          <a:xfrm>
            <a:off x="11811260" y="2047548"/>
            <a:ext cx="3929802" cy="5309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50" b="1">
                <a:solidFill>
                  <a:srgbClr val="C63030"/>
                </a:solidFill>
              </a:rPr>
              <a:t>LUCRO PRESUMIDO</a:t>
            </a:r>
          </a:p>
        </p:txBody>
      </p:sp>
      <p:sp>
        <p:nvSpPr>
          <p:cNvPr id="59" name="TextBox 33">
            <a:extLst>
              <a:ext uri="{FF2B5EF4-FFF2-40B4-BE49-F238E27FC236}">
                <a16:creationId xmlns:a16="http://schemas.microsoft.com/office/drawing/2014/main" id="{2773D524-07DD-9DF7-7A69-3AA184838F01}"/>
              </a:ext>
            </a:extLst>
          </p:cNvPr>
          <p:cNvSpPr txBox="1"/>
          <p:nvPr/>
        </p:nvSpPr>
        <p:spPr>
          <a:xfrm>
            <a:off x="11900582" y="2887208"/>
            <a:ext cx="356616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30">
                <a:solidFill>
                  <a:srgbClr val="5C6878"/>
                </a:solidFill>
              </a:rPr>
              <a:t>Total por mês</a:t>
            </a:r>
          </a:p>
        </p:txBody>
      </p:sp>
      <p:sp>
        <p:nvSpPr>
          <p:cNvPr id="61" name="TextBox 34">
            <a:extLst>
              <a:ext uri="{FF2B5EF4-FFF2-40B4-BE49-F238E27FC236}">
                <a16:creationId xmlns:a16="http://schemas.microsoft.com/office/drawing/2014/main" id="{E954BFA3-A3A2-16F0-FF52-1879AF46F912}"/>
              </a:ext>
            </a:extLst>
          </p:cNvPr>
          <p:cNvSpPr txBox="1"/>
          <p:nvPr/>
        </p:nvSpPr>
        <p:spPr>
          <a:xfrm>
            <a:off x="11900582" y="3212677"/>
            <a:ext cx="3566160" cy="66941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750" b="1">
                <a:solidFill>
                  <a:srgbClr val="182337"/>
                </a:solidFill>
              </a:rPr>
              <a:t>R$ </a:t>
            </a:r>
            <a:r>
              <a:rPr lang="pt-BR" sz="3750" b="1">
                <a:solidFill>
                  <a:srgbClr val="182337"/>
                </a:solidFill>
              </a:rPr>
              <a:t>20.028,55</a:t>
            </a:r>
            <a:endParaRPr sz="3750" b="1">
              <a:solidFill>
                <a:srgbClr val="182337"/>
              </a:solidFill>
            </a:endParaRPr>
          </a:p>
        </p:txBody>
      </p:sp>
      <p:sp>
        <p:nvSpPr>
          <p:cNvPr id="63" name="Rectangle 35">
            <a:extLst>
              <a:ext uri="{FF2B5EF4-FFF2-40B4-BE49-F238E27FC236}">
                <a16:creationId xmlns:a16="http://schemas.microsoft.com/office/drawing/2014/main" id="{C522D104-5FAA-8D24-7564-6F5B49D0465C}"/>
              </a:ext>
            </a:extLst>
          </p:cNvPr>
          <p:cNvSpPr/>
          <p:nvPr/>
        </p:nvSpPr>
        <p:spPr>
          <a:xfrm>
            <a:off x="12106322" y="4130314"/>
            <a:ext cx="3154680" cy="10973"/>
          </a:xfrm>
          <a:prstGeom prst="rect">
            <a:avLst/>
          </a:prstGeom>
          <a:solidFill>
            <a:srgbClr val="D6DD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65" name="TextBox 36">
            <a:extLst>
              <a:ext uri="{FF2B5EF4-FFF2-40B4-BE49-F238E27FC236}">
                <a16:creationId xmlns:a16="http://schemas.microsoft.com/office/drawing/2014/main" id="{180B9A79-005A-80C2-ADD3-7CD6C85EE05F}"/>
              </a:ext>
            </a:extLst>
          </p:cNvPr>
          <p:cNvSpPr txBox="1"/>
          <p:nvPr/>
        </p:nvSpPr>
        <p:spPr>
          <a:xfrm>
            <a:off x="11900582" y="4231376"/>
            <a:ext cx="356616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30">
                <a:solidFill>
                  <a:srgbClr val="5C6878"/>
                </a:solidFill>
              </a:rPr>
              <a:t>Alíquota efetiva</a:t>
            </a:r>
          </a:p>
        </p:txBody>
      </p:sp>
      <p:sp>
        <p:nvSpPr>
          <p:cNvPr id="67" name="TextBox 37">
            <a:extLst>
              <a:ext uri="{FF2B5EF4-FFF2-40B4-BE49-F238E27FC236}">
                <a16:creationId xmlns:a16="http://schemas.microsoft.com/office/drawing/2014/main" id="{AE68EE48-3E25-048C-E004-04816ADA1775}"/>
              </a:ext>
            </a:extLst>
          </p:cNvPr>
          <p:cNvSpPr txBox="1"/>
          <p:nvPr/>
        </p:nvSpPr>
        <p:spPr>
          <a:xfrm>
            <a:off x="11900582" y="4491108"/>
            <a:ext cx="3566160" cy="5539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pt-BR" sz="3000" b="1">
                <a:solidFill>
                  <a:srgbClr val="C63030"/>
                </a:solidFill>
              </a:rPr>
              <a:t>21,77</a:t>
            </a:r>
            <a:r>
              <a:rPr sz="3000" b="1">
                <a:solidFill>
                  <a:srgbClr val="C63030"/>
                </a:solidFill>
              </a:rPr>
              <a:t>%</a:t>
            </a:r>
          </a:p>
        </p:txBody>
      </p:sp>
      <p:sp>
        <p:nvSpPr>
          <p:cNvPr id="69" name="Rounded Rectangle 38">
            <a:extLst>
              <a:ext uri="{FF2B5EF4-FFF2-40B4-BE49-F238E27FC236}">
                <a16:creationId xmlns:a16="http://schemas.microsoft.com/office/drawing/2014/main" id="{FA4B4F7D-6168-F76A-A882-19B9EB8821FA}"/>
              </a:ext>
            </a:extLst>
          </p:cNvPr>
          <p:cNvSpPr/>
          <p:nvPr/>
        </p:nvSpPr>
        <p:spPr>
          <a:xfrm>
            <a:off x="959005" y="5344233"/>
            <a:ext cx="15076449" cy="3567782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71" name="Rectangle 39">
            <a:extLst>
              <a:ext uri="{FF2B5EF4-FFF2-40B4-BE49-F238E27FC236}">
                <a16:creationId xmlns:a16="http://schemas.microsoft.com/office/drawing/2014/main" id="{416109B9-FDA3-D77F-3946-C0E3ECE017A2}"/>
              </a:ext>
            </a:extLst>
          </p:cNvPr>
          <p:cNvSpPr/>
          <p:nvPr/>
        </p:nvSpPr>
        <p:spPr>
          <a:xfrm>
            <a:off x="1408117" y="5537404"/>
            <a:ext cx="2880360" cy="658368"/>
          </a:xfrm>
          <a:prstGeom prst="rect">
            <a:avLst/>
          </a:prstGeom>
          <a:solidFill>
            <a:srgbClr val="0F30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73" name="TextBox 40">
            <a:extLst>
              <a:ext uri="{FF2B5EF4-FFF2-40B4-BE49-F238E27FC236}">
                <a16:creationId xmlns:a16="http://schemas.microsoft.com/office/drawing/2014/main" id="{D2B363A3-21C6-F85C-5056-B7857F75132E}"/>
              </a:ext>
            </a:extLst>
          </p:cNvPr>
          <p:cNvSpPr txBox="1"/>
          <p:nvPr/>
        </p:nvSpPr>
        <p:spPr>
          <a:xfrm>
            <a:off x="1408117" y="5625637"/>
            <a:ext cx="2880360" cy="427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75" b="1">
                <a:solidFill>
                  <a:srgbClr val="FFFFFF"/>
                </a:solidFill>
              </a:rPr>
              <a:t>Critério</a:t>
            </a:r>
          </a:p>
        </p:txBody>
      </p:sp>
      <p:sp>
        <p:nvSpPr>
          <p:cNvPr id="75" name="Rectangle 41">
            <a:extLst>
              <a:ext uri="{FF2B5EF4-FFF2-40B4-BE49-F238E27FC236}">
                <a16:creationId xmlns:a16="http://schemas.microsoft.com/office/drawing/2014/main" id="{3F4B985E-B112-CC14-66E7-A8B5B2285E91}"/>
              </a:ext>
            </a:extLst>
          </p:cNvPr>
          <p:cNvSpPr/>
          <p:nvPr/>
        </p:nvSpPr>
        <p:spPr>
          <a:xfrm>
            <a:off x="4288477" y="5537404"/>
            <a:ext cx="3771900" cy="658368"/>
          </a:xfrm>
          <a:prstGeom prst="rect">
            <a:avLst/>
          </a:prstGeom>
          <a:solidFill>
            <a:srgbClr val="1987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77" name="TextBox 42">
            <a:extLst>
              <a:ext uri="{FF2B5EF4-FFF2-40B4-BE49-F238E27FC236}">
                <a16:creationId xmlns:a16="http://schemas.microsoft.com/office/drawing/2014/main" id="{C6085911-A304-5BAB-EADC-A55A59C38C87}"/>
              </a:ext>
            </a:extLst>
          </p:cNvPr>
          <p:cNvSpPr txBox="1"/>
          <p:nvPr/>
        </p:nvSpPr>
        <p:spPr>
          <a:xfrm>
            <a:off x="4288477" y="5625638"/>
            <a:ext cx="3771900" cy="427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75" b="1">
                <a:solidFill>
                  <a:srgbClr val="FFFFFF"/>
                </a:solidFill>
              </a:rPr>
              <a:t>Simples Tradicional</a:t>
            </a:r>
          </a:p>
        </p:txBody>
      </p:sp>
      <p:sp>
        <p:nvSpPr>
          <p:cNvPr id="79" name="Rectangle 43">
            <a:extLst>
              <a:ext uri="{FF2B5EF4-FFF2-40B4-BE49-F238E27FC236}">
                <a16:creationId xmlns:a16="http://schemas.microsoft.com/office/drawing/2014/main" id="{EF3BD1B5-3A6D-E536-73AB-8BB3E6EF2751}"/>
              </a:ext>
            </a:extLst>
          </p:cNvPr>
          <p:cNvSpPr/>
          <p:nvPr/>
        </p:nvSpPr>
        <p:spPr>
          <a:xfrm>
            <a:off x="8060377" y="5537404"/>
            <a:ext cx="3771900" cy="658368"/>
          </a:xfrm>
          <a:prstGeom prst="rect">
            <a:avLst/>
          </a:prstGeom>
          <a:solidFill>
            <a:srgbClr val="EF87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81" name="TextBox 44">
            <a:extLst>
              <a:ext uri="{FF2B5EF4-FFF2-40B4-BE49-F238E27FC236}">
                <a16:creationId xmlns:a16="http://schemas.microsoft.com/office/drawing/2014/main" id="{1E926927-A93F-1208-3DDA-04EDEF13417D}"/>
              </a:ext>
            </a:extLst>
          </p:cNvPr>
          <p:cNvSpPr txBox="1"/>
          <p:nvPr/>
        </p:nvSpPr>
        <p:spPr>
          <a:xfrm>
            <a:off x="8060377" y="5625637"/>
            <a:ext cx="3771900" cy="427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75" b="1">
                <a:solidFill>
                  <a:srgbClr val="FFFFFF"/>
                </a:solidFill>
              </a:rPr>
              <a:t>Simples Híbrido</a:t>
            </a:r>
          </a:p>
        </p:txBody>
      </p:sp>
      <p:sp>
        <p:nvSpPr>
          <p:cNvPr id="83" name="Rectangle 45">
            <a:extLst>
              <a:ext uri="{FF2B5EF4-FFF2-40B4-BE49-F238E27FC236}">
                <a16:creationId xmlns:a16="http://schemas.microsoft.com/office/drawing/2014/main" id="{ED568AFD-7715-2E05-6D79-575718AB2375}"/>
              </a:ext>
            </a:extLst>
          </p:cNvPr>
          <p:cNvSpPr/>
          <p:nvPr/>
        </p:nvSpPr>
        <p:spPr>
          <a:xfrm>
            <a:off x="11832277" y="5537404"/>
            <a:ext cx="3909060" cy="658368"/>
          </a:xfrm>
          <a:prstGeom prst="rect">
            <a:avLst/>
          </a:prstGeom>
          <a:solidFill>
            <a:srgbClr val="C63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85" name="TextBox 46">
            <a:extLst>
              <a:ext uri="{FF2B5EF4-FFF2-40B4-BE49-F238E27FC236}">
                <a16:creationId xmlns:a16="http://schemas.microsoft.com/office/drawing/2014/main" id="{841CE843-0CE4-8995-3AEE-C5948E11E3EC}"/>
              </a:ext>
            </a:extLst>
          </p:cNvPr>
          <p:cNvSpPr txBox="1"/>
          <p:nvPr/>
        </p:nvSpPr>
        <p:spPr>
          <a:xfrm>
            <a:off x="11832277" y="5625637"/>
            <a:ext cx="3909060" cy="427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75" b="1">
                <a:solidFill>
                  <a:srgbClr val="FFFFFF"/>
                </a:solidFill>
              </a:rPr>
              <a:t>Lucro Presumido</a:t>
            </a:r>
          </a:p>
        </p:txBody>
      </p:sp>
      <p:sp>
        <p:nvSpPr>
          <p:cNvPr id="87" name="Rectangle 47">
            <a:extLst>
              <a:ext uri="{FF2B5EF4-FFF2-40B4-BE49-F238E27FC236}">
                <a16:creationId xmlns:a16="http://schemas.microsoft.com/office/drawing/2014/main" id="{9F14CF45-38D2-56DA-401E-FC669ECA3C85}"/>
              </a:ext>
            </a:extLst>
          </p:cNvPr>
          <p:cNvSpPr/>
          <p:nvPr/>
        </p:nvSpPr>
        <p:spPr>
          <a:xfrm>
            <a:off x="1408117" y="6195773"/>
            <a:ext cx="2880360" cy="630936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89" name="Rectangle 48">
            <a:extLst>
              <a:ext uri="{FF2B5EF4-FFF2-40B4-BE49-F238E27FC236}">
                <a16:creationId xmlns:a16="http://schemas.microsoft.com/office/drawing/2014/main" id="{3BE84D6D-A637-47B6-A88D-3C5526CC1658}"/>
              </a:ext>
            </a:extLst>
          </p:cNvPr>
          <p:cNvSpPr/>
          <p:nvPr/>
        </p:nvSpPr>
        <p:spPr>
          <a:xfrm>
            <a:off x="4288477" y="6195773"/>
            <a:ext cx="3771900" cy="630936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91" name="Rectangle 49">
            <a:extLst>
              <a:ext uri="{FF2B5EF4-FFF2-40B4-BE49-F238E27FC236}">
                <a16:creationId xmlns:a16="http://schemas.microsoft.com/office/drawing/2014/main" id="{2CBE8CE4-2135-8C54-43DB-39144B8E30E1}"/>
              </a:ext>
            </a:extLst>
          </p:cNvPr>
          <p:cNvSpPr/>
          <p:nvPr/>
        </p:nvSpPr>
        <p:spPr>
          <a:xfrm>
            <a:off x="8060377" y="6195773"/>
            <a:ext cx="3771900" cy="630936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93" name="Rectangle 50">
            <a:extLst>
              <a:ext uri="{FF2B5EF4-FFF2-40B4-BE49-F238E27FC236}">
                <a16:creationId xmlns:a16="http://schemas.microsoft.com/office/drawing/2014/main" id="{344DCF11-0588-7431-8F6A-2E7F1CA73EB7}"/>
              </a:ext>
            </a:extLst>
          </p:cNvPr>
          <p:cNvSpPr/>
          <p:nvPr/>
        </p:nvSpPr>
        <p:spPr>
          <a:xfrm>
            <a:off x="11832277" y="6195773"/>
            <a:ext cx="3909060" cy="630936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95" name="TextBox 51">
            <a:extLst>
              <a:ext uri="{FF2B5EF4-FFF2-40B4-BE49-F238E27FC236}">
                <a16:creationId xmlns:a16="http://schemas.microsoft.com/office/drawing/2014/main" id="{F0563F9A-E17E-833E-7D5B-917A15EDEBD4}"/>
              </a:ext>
            </a:extLst>
          </p:cNvPr>
          <p:cNvSpPr txBox="1"/>
          <p:nvPr/>
        </p:nvSpPr>
        <p:spPr>
          <a:xfrm>
            <a:off x="1682437" y="6271578"/>
            <a:ext cx="2331720" cy="397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80">
                <a:solidFill>
                  <a:srgbClr val="182337"/>
                </a:solidFill>
              </a:rPr>
              <a:t>Custo tributário</a:t>
            </a:r>
          </a:p>
        </p:txBody>
      </p:sp>
      <p:sp>
        <p:nvSpPr>
          <p:cNvPr id="97" name="TextBox 52">
            <a:extLst>
              <a:ext uri="{FF2B5EF4-FFF2-40B4-BE49-F238E27FC236}">
                <a16:creationId xmlns:a16="http://schemas.microsoft.com/office/drawing/2014/main" id="{0800CB37-9420-4F58-0254-33125CF73FBB}"/>
              </a:ext>
            </a:extLst>
          </p:cNvPr>
          <p:cNvSpPr txBox="1"/>
          <p:nvPr/>
        </p:nvSpPr>
        <p:spPr>
          <a:xfrm>
            <a:off x="4494217" y="6279658"/>
            <a:ext cx="3360420" cy="38087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75">
                <a:solidFill>
                  <a:srgbClr val="182337"/>
                </a:solidFill>
              </a:rPr>
              <a:t>Menor custo total</a:t>
            </a:r>
          </a:p>
        </p:txBody>
      </p:sp>
      <p:sp>
        <p:nvSpPr>
          <p:cNvPr id="99" name="TextBox 53">
            <a:extLst>
              <a:ext uri="{FF2B5EF4-FFF2-40B4-BE49-F238E27FC236}">
                <a16:creationId xmlns:a16="http://schemas.microsoft.com/office/drawing/2014/main" id="{7E7DED06-D585-5152-1199-CF40C69889EB}"/>
              </a:ext>
            </a:extLst>
          </p:cNvPr>
          <p:cNvSpPr txBox="1"/>
          <p:nvPr/>
        </p:nvSpPr>
        <p:spPr>
          <a:xfrm>
            <a:off x="8307265" y="6135386"/>
            <a:ext cx="3223260" cy="66941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75">
                <a:solidFill>
                  <a:srgbClr val="182337"/>
                </a:solidFill>
              </a:rPr>
              <a:t>Custo maior, porém estratégico</a:t>
            </a:r>
          </a:p>
        </p:txBody>
      </p:sp>
      <p:sp>
        <p:nvSpPr>
          <p:cNvPr id="101" name="TextBox 54">
            <a:extLst>
              <a:ext uri="{FF2B5EF4-FFF2-40B4-BE49-F238E27FC236}">
                <a16:creationId xmlns:a16="http://schemas.microsoft.com/office/drawing/2014/main" id="{11A0F8F5-1A69-9C94-BBEB-2543B5AF1130}"/>
              </a:ext>
            </a:extLst>
          </p:cNvPr>
          <p:cNvSpPr txBox="1"/>
          <p:nvPr/>
        </p:nvSpPr>
        <p:spPr>
          <a:xfrm>
            <a:off x="12106597" y="6279657"/>
            <a:ext cx="3360420" cy="38087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75">
                <a:solidFill>
                  <a:srgbClr val="182337"/>
                </a:solidFill>
              </a:rPr>
              <a:t>Maior custo neste cenário</a:t>
            </a:r>
          </a:p>
        </p:txBody>
      </p:sp>
      <p:sp>
        <p:nvSpPr>
          <p:cNvPr id="103" name="Rectangle 55">
            <a:extLst>
              <a:ext uri="{FF2B5EF4-FFF2-40B4-BE49-F238E27FC236}">
                <a16:creationId xmlns:a16="http://schemas.microsoft.com/office/drawing/2014/main" id="{7D333534-24E4-D5F2-2BEC-913E2D984BD2}"/>
              </a:ext>
            </a:extLst>
          </p:cNvPr>
          <p:cNvSpPr/>
          <p:nvPr/>
        </p:nvSpPr>
        <p:spPr>
          <a:xfrm>
            <a:off x="1408117" y="6826709"/>
            <a:ext cx="2880360" cy="630936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05" name="Rectangle 56">
            <a:extLst>
              <a:ext uri="{FF2B5EF4-FFF2-40B4-BE49-F238E27FC236}">
                <a16:creationId xmlns:a16="http://schemas.microsoft.com/office/drawing/2014/main" id="{3EB1AABA-BCC4-2021-8645-E0BCC956CCEE}"/>
              </a:ext>
            </a:extLst>
          </p:cNvPr>
          <p:cNvSpPr/>
          <p:nvPr/>
        </p:nvSpPr>
        <p:spPr>
          <a:xfrm>
            <a:off x="4288477" y="6826709"/>
            <a:ext cx="3771900" cy="630936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07" name="Rectangle 57">
            <a:extLst>
              <a:ext uri="{FF2B5EF4-FFF2-40B4-BE49-F238E27FC236}">
                <a16:creationId xmlns:a16="http://schemas.microsoft.com/office/drawing/2014/main" id="{25C95F12-E278-23B6-1634-13552F0D64E3}"/>
              </a:ext>
            </a:extLst>
          </p:cNvPr>
          <p:cNvSpPr/>
          <p:nvPr/>
        </p:nvSpPr>
        <p:spPr>
          <a:xfrm>
            <a:off x="8060377" y="6826709"/>
            <a:ext cx="3771900" cy="630936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09" name="Rectangle 58">
            <a:extLst>
              <a:ext uri="{FF2B5EF4-FFF2-40B4-BE49-F238E27FC236}">
                <a16:creationId xmlns:a16="http://schemas.microsoft.com/office/drawing/2014/main" id="{0F42B5D7-E9F9-A728-4B84-2C8D95249894}"/>
              </a:ext>
            </a:extLst>
          </p:cNvPr>
          <p:cNvSpPr/>
          <p:nvPr/>
        </p:nvSpPr>
        <p:spPr>
          <a:xfrm>
            <a:off x="11832277" y="6826709"/>
            <a:ext cx="3909060" cy="630936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11" name="TextBox 59">
            <a:extLst>
              <a:ext uri="{FF2B5EF4-FFF2-40B4-BE49-F238E27FC236}">
                <a16:creationId xmlns:a16="http://schemas.microsoft.com/office/drawing/2014/main" id="{A93B2405-6F99-C4B3-0532-B2A975A7DC16}"/>
              </a:ext>
            </a:extLst>
          </p:cNvPr>
          <p:cNvSpPr txBox="1"/>
          <p:nvPr/>
        </p:nvSpPr>
        <p:spPr>
          <a:xfrm>
            <a:off x="1682437" y="6750165"/>
            <a:ext cx="2331720" cy="7017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80">
                <a:solidFill>
                  <a:srgbClr val="182337"/>
                </a:solidFill>
              </a:rPr>
              <a:t>Crédito próprio IBS/CBS</a:t>
            </a:r>
          </a:p>
        </p:txBody>
      </p:sp>
      <p:sp>
        <p:nvSpPr>
          <p:cNvPr id="114" name="TextBox 60">
            <a:extLst>
              <a:ext uri="{FF2B5EF4-FFF2-40B4-BE49-F238E27FC236}">
                <a16:creationId xmlns:a16="http://schemas.microsoft.com/office/drawing/2014/main" id="{94E55BF0-C4E8-512E-2059-2200D3B32D70}"/>
              </a:ext>
            </a:extLst>
          </p:cNvPr>
          <p:cNvSpPr txBox="1"/>
          <p:nvPr/>
        </p:nvSpPr>
        <p:spPr>
          <a:xfrm>
            <a:off x="4494217" y="6910594"/>
            <a:ext cx="3360420" cy="38087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75">
                <a:solidFill>
                  <a:srgbClr val="182337"/>
                </a:solidFill>
              </a:rPr>
              <a:t>Não apropria</a:t>
            </a:r>
          </a:p>
        </p:txBody>
      </p:sp>
      <p:sp>
        <p:nvSpPr>
          <p:cNvPr id="117" name="TextBox 61">
            <a:extLst>
              <a:ext uri="{FF2B5EF4-FFF2-40B4-BE49-F238E27FC236}">
                <a16:creationId xmlns:a16="http://schemas.microsoft.com/office/drawing/2014/main" id="{3FB10A7B-CD84-ACB5-0750-D15A7A39B83A}"/>
              </a:ext>
            </a:extLst>
          </p:cNvPr>
          <p:cNvSpPr txBox="1"/>
          <p:nvPr/>
        </p:nvSpPr>
        <p:spPr>
          <a:xfrm>
            <a:off x="8307265" y="6910593"/>
            <a:ext cx="3223260" cy="38087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75">
                <a:solidFill>
                  <a:srgbClr val="182337"/>
                </a:solidFill>
              </a:rPr>
              <a:t>Apropria no regime regular</a:t>
            </a:r>
          </a:p>
        </p:txBody>
      </p:sp>
      <p:sp>
        <p:nvSpPr>
          <p:cNvPr id="119" name="TextBox 62">
            <a:extLst>
              <a:ext uri="{FF2B5EF4-FFF2-40B4-BE49-F238E27FC236}">
                <a16:creationId xmlns:a16="http://schemas.microsoft.com/office/drawing/2014/main" id="{726059FF-5B10-717B-B1BA-9C43E1C27302}"/>
              </a:ext>
            </a:extLst>
          </p:cNvPr>
          <p:cNvSpPr txBox="1"/>
          <p:nvPr/>
        </p:nvSpPr>
        <p:spPr>
          <a:xfrm>
            <a:off x="12106597" y="6910593"/>
            <a:ext cx="3360420" cy="38087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75">
                <a:solidFill>
                  <a:srgbClr val="182337"/>
                </a:solidFill>
              </a:rPr>
              <a:t>Apropria no regime regular</a:t>
            </a:r>
          </a:p>
        </p:txBody>
      </p:sp>
      <p:sp>
        <p:nvSpPr>
          <p:cNvPr id="121" name="Rectangle 63">
            <a:extLst>
              <a:ext uri="{FF2B5EF4-FFF2-40B4-BE49-F238E27FC236}">
                <a16:creationId xmlns:a16="http://schemas.microsoft.com/office/drawing/2014/main" id="{21F6FA3C-6C4E-AC79-0E55-B57BE1269F8B}"/>
              </a:ext>
            </a:extLst>
          </p:cNvPr>
          <p:cNvSpPr/>
          <p:nvPr/>
        </p:nvSpPr>
        <p:spPr>
          <a:xfrm>
            <a:off x="1408117" y="7457645"/>
            <a:ext cx="2880360" cy="630936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23" name="Rectangle 64">
            <a:extLst>
              <a:ext uri="{FF2B5EF4-FFF2-40B4-BE49-F238E27FC236}">
                <a16:creationId xmlns:a16="http://schemas.microsoft.com/office/drawing/2014/main" id="{A74A43FA-476B-430C-9853-2B1B0A2CCBC9}"/>
              </a:ext>
            </a:extLst>
          </p:cNvPr>
          <p:cNvSpPr/>
          <p:nvPr/>
        </p:nvSpPr>
        <p:spPr>
          <a:xfrm>
            <a:off x="4288477" y="7457645"/>
            <a:ext cx="3771900" cy="630936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25" name="Rectangle 65">
            <a:extLst>
              <a:ext uri="{FF2B5EF4-FFF2-40B4-BE49-F238E27FC236}">
                <a16:creationId xmlns:a16="http://schemas.microsoft.com/office/drawing/2014/main" id="{8471DFF4-969A-AC1F-B50F-0FDE7BC8FB98}"/>
              </a:ext>
            </a:extLst>
          </p:cNvPr>
          <p:cNvSpPr/>
          <p:nvPr/>
        </p:nvSpPr>
        <p:spPr>
          <a:xfrm>
            <a:off x="8060377" y="7457645"/>
            <a:ext cx="3771900" cy="630936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27" name="Rectangle 66">
            <a:extLst>
              <a:ext uri="{FF2B5EF4-FFF2-40B4-BE49-F238E27FC236}">
                <a16:creationId xmlns:a16="http://schemas.microsoft.com/office/drawing/2014/main" id="{21B9F674-9C4A-3C60-8097-D7A161DCC59B}"/>
              </a:ext>
            </a:extLst>
          </p:cNvPr>
          <p:cNvSpPr/>
          <p:nvPr/>
        </p:nvSpPr>
        <p:spPr>
          <a:xfrm>
            <a:off x="11832277" y="7457645"/>
            <a:ext cx="3909060" cy="630936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29" name="TextBox 67">
            <a:extLst>
              <a:ext uri="{FF2B5EF4-FFF2-40B4-BE49-F238E27FC236}">
                <a16:creationId xmlns:a16="http://schemas.microsoft.com/office/drawing/2014/main" id="{B2BE8D16-84D5-9930-A391-DF57C9E31E64}"/>
              </a:ext>
            </a:extLst>
          </p:cNvPr>
          <p:cNvSpPr txBox="1"/>
          <p:nvPr/>
        </p:nvSpPr>
        <p:spPr>
          <a:xfrm>
            <a:off x="1682437" y="7381101"/>
            <a:ext cx="2331720" cy="7017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80">
                <a:solidFill>
                  <a:srgbClr val="182337"/>
                </a:solidFill>
              </a:rPr>
              <a:t>Crédito para cliente B2B</a:t>
            </a:r>
          </a:p>
        </p:txBody>
      </p:sp>
      <p:sp>
        <p:nvSpPr>
          <p:cNvPr id="131" name="TextBox 68">
            <a:extLst>
              <a:ext uri="{FF2B5EF4-FFF2-40B4-BE49-F238E27FC236}">
                <a16:creationId xmlns:a16="http://schemas.microsoft.com/office/drawing/2014/main" id="{667DB660-8547-0C86-DEFB-0796C477200A}"/>
              </a:ext>
            </a:extLst>
          </p:cNvPr>
          <p:cNvSpPr txBox="1"/>
          <p:nvPr/>
        </p:nvSpPr>
        <p:spPr>
          <a:xfrm>
            <a:off x="4494217" y="7397259"/>
            <a:ext cx="3360420" cy="66941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75">
                <a:solidFill>
                  <a:srgbClr val="182337"/>
                </a:solidFill>
              </a:rPr>
              <a:t>Limitado ao IBS/CBS do Simples</a:t>
            </a:r>
          </a:p>
        </p:txBody>
      </p:sp>
      <p:sp>
        <p:nvSpPr>
          <p:cNvPr id="133" name="TextBox 69">
            <a:extLst>
              <a:ext uri="{FF2B5EF4-FFF2-40B4-BE49-F238E27FC236}">
                <a16:creationId xmlns:a16="http://schemas.microsoft.com/office/drawing/2014/main" id="{65B61519-2B3F-47EA-5CB1-DDF12B8775B9}"/>
              </a:ext>
            </a:extLst>
          </p:cNvPr>
          <p:cNvSpPr txBox="1"/>
          <p:nvPr/>
        </p:nvSpPr>
        <p:spPr>
          <a:xfrm>
            <a:off x="8307265" y="7541529"/>
            <a:ext cx="3223260" cy="38087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75">
                <a:solidFill>
                  <a:srgbClr val="182337"/>
                </a:solidFill>
              </a:rPr>
              <a:t>Crédito cheio de IBS/CBS</a:t>
            </a:r>
          </a:p>
        </p:txBody>
      </p:sp>
      <p:sp>
        <p:nvSpPr>
          <p:cNvPr id="135" name="TextBox 70">
            <a:extLst>
              <a:ext uri="{FF2B5EF4-FFF2-40B4-BE49-F238E27FC236}">
                <a16:creationId xmlns:a16="http://schemas.microsoft.com/office/drawing/2014/main" id="{C5A2366C-C2E1-5395-CAE6-BEFE8E45646B}"/>
              </a:ext>
            </a:extLst>
          </p:cNvPr>
          <p:cNvSpPr txBox="1"/>
          <p:nvPr/>
        </p:nvSpPr>
        <p:spPr>
          <a:xfrm>
            <a:off x="12106597" y="7541529"/>
            <a:ext cx="3360420" cy="38087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75">
                <a:solidFill>
                  <a:srgbClr val="182337"/>
                </a:solidFill>
              </a:rPr>
              <a:t>Crédito cheio de IBS/CBS</a:t>
            </a:r>
          </a:p>
        </p:txBody>
      </p:sp>
      <p:sp>
        <p:nvSpPr>
          <p:cNvPr id="137" name="Rectangle 71">
            <a:extLst>
              <a:ext uri="{FF2B5EF4-FFF2-40B4-BE49-F238E27FC236}">
                <a16:creationId xmlns:a16="http://schemas.microsoft.com/office/drawing/2014/main" id="{F3559E6F-B99A-4FE3-D1AD-1AB0000DF7BA}"/>
              </a:ext>
            </a:extLst>
          </p:cNvPr>
          <p:cNvSpPr/>
          <p:nvPr/>
        </p:nvSpPr>
        <p:spPr>
          <a:xfrm>
            <a:off x="1408117" y="8088581"/>
            <a:ext cx="2880360" cy="630936"/>
          </a:xfrm>
          <a:prstGeom prst="rect">
            <a:avLst/>
          </a:prstGeom>
          <a:solidFill>
            <a:srgbClr val="E7F7E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39" name="Rectangle 72">
            <a:extLst>
              <a:ext uri="{FF2B5EF4-FFF2-40B4-BE49-F238E27FC236}">
                <a16:creationId xmlns:a16="http://schemas.microsoft.com/office/drawing/2014/main" id="{0DC100B7-7BCF-59A1-D879-007509C02042}"/>
              </a:ext>
            </a:extLst>
          </p:cNvPr>
          <p:cNvSpPr/>
          <p:nvPr/>
        </p:nvSpPr>
        <p:spPr>
          <a:xfrm>
            <a:off x="4288477" y="8088581"/>
            <a:ext cx="3771900" cy="630936"/>
          </a:xfrm>
          <a:prstGeom prst="rect">
            <a:avLst/>
          </a:prstGeom>
          <a:solidFill>
            <a:srgbClr val="E7F7E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41" name="Rectangle 73">
            <a:extLst>
              <a:ext uri="{FF2B5EF4-FFF2-40B4-BE49-F238E27FC236}">
                <a16:creationId xmlns:a16="http://schemas.microsoft.com/office/drawing/2014/main" id="{9AA5BDEC-C47E-C9B4-94B1-F7340EDE3437}"/>
              </a:ext>
            </a:extLst>
          </p:cNvPr>
          <p:cNvSpPr/>
          <p:nvPr/>
        </p:nvSpPr>
        <p:spPr>
          <a:xfrm>
            <a:off x="8060377" y="8088581"/>
            <a:ext cx="3771900" cy="630936"/>
          </a:xfrm>
          <a:prstGeom prst="rect">
            <a:avLst/>
          </a:prstGeom>
          <a:solidFill>
            <a:srgbClr val="E7F7E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43" name="Rectangle 74">
            <a:extLst>
              <a:ext uri="{FF2B5EF4-FFF2-40B4-BE49-F238E27FC236}">
                <a16:creationId xmlns:a16="http://schemas.microsoft.com/office/drawing/2014/main" id="{47E471D3-55E6-4562-ABC4-B06B97BBF6D1}"/>
              </a:ext>
            </a:extLst>
          </p:cNvPr>
          <p:cNvSpPr/>
          <p:nvPr/>
        </p:nvSpPr>
        <p:spPr>
          <a:xfrm>
            <a:off x="11832277" y="8088581"/>
            <a:ext cx="3909060" cy="630936"/>
          </a:xfrm>
          <a:prstGeom prst="rect">
            <a:avLst/>
          </a:prstGeom>
          <a:solidFill>
            <a:srgbClr val="E7F7E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45" name="TextBox 75">
            <a:extLst>
              <a:ext uri="{FF2B5EF4-FFF2-40B4-BE49-F238E27FC236}">
                <a16:creationId xmlns:a16="http://schemas.microsoft.com/office/drawing/2014/main" id="{E947AD5B-1714-3CC8-4010-0233E63D5284}"/>
              </a:ext>
            </a:extLst>
          </p:cNvPr>
          <p:cNvSpPr txBox="1"/>
          <p:nvPr/>
        </p:nvSpPr>
        <p:spPr>
          <a:xfrm>
            <a:off x="1682437" y="8164386"/>
            <a:ext cx="2331720" cy="397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80" b="1">
                <a:solidFill>
                  <a:srgbClr val="182337"/>
                </a:solidFill>
              </a:rPr>
              <a:t>Melhor aplicação</a:t>
            </a:r>
          </a:p>
        </p:txBody>
      </p:sp>
      <p:sp>
        <p:nvSpPr>
          <p:cNvPr id="147" name="TextBox 76">
            <a:extLst>
              <a:ext uri="{FF2B5EF4-FFF2-40B4-BE49-F238E27FC236}">
                <a16:creationId xmlns:a16="http://schemas.microsoft.com/office/drawing/2014/main" id="{090D446D-37E4-64FB-C29E-0924578D3DBE}"/>
              </a:ext>
            </a:extLst>
          </p:cNvPr>
          <p:cNvSpPr txBox="1"/>
          <p:nvPr/>
        </p:nvSpPr>
        <p:spPr>
          <a:xfrm>
            <a:off x="4315909" y="8072799"/>
            <a:ext cx="3538728" cy="66941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75">
                <a:solidFill>
                  <a:srgbClr val="182337"/>
                </a:solidFill>
              </a:rPr>
              <a:t>B2C e clientes pouco sensíveis a crédito</a:t>
            </a:r>
          </a:p>
        </p:txBody>
      </p:sp>
      <p:sp>
        <p:nvSpPr>
          <p:cNvPr id="149" name="TextBox 77">
            <a:extLst>
              <a:ext uri="{FF2B5EF4-FFF2-40B4-BE49-F238E27FC236}">
                <a16:creationId xmlns:a16="http://schemas.microsoft.com/office/drawing/2014/main" id="{D6CB8FD7-5B92-D9A4-29A7-0DD6820281F6}"/>
              </a:ext>
            </a:extLst>
          </p:cNvPr>
          <p:cNvSpPr txBox="1"/>
          <p:nvPr/>
        </p:nvSpPr>
        <p:spPr>
          <a:xfrm>
            <a:off x="8128957" y="8072799"/>
            <a:ext cx="3401568" cy="66941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75">
                <a:solidFill>
                  <a:srgbClr val="182337"/>
                </a:solidFill>
              </a:rPr>
              <a:t>B2B e cadeias que valorizam crédito</a:t>
            </a:r>
          </a:p>
        </p:txBody>
      </p:sp>
      <p:sp>
        <p:nvSpPr>
          <p:cNvPr id="151" name="TextBox 78">
            <a:extLst>
              <a:ext uri="{FF2B5EF4-FFF2-40B4-BE49-F238E27FC236}">
                <a16:creationId xmlns:a16="http://schemas.microsoft.com/office/drawing/2014/main" id="{6A9ECC90-EF93-A596-0CF9-D891CD82803D}"/>
              </a:ext>
            </a:extLst>
          </p:cNvPr>
          <p:cNvSpPr txBox="1"/>
          <p:nvPr/>
        </p:nvSpPr>
        <p:spPr>
          <a:xfrm>
            <a:off x="11967488" y="8072799"/>
            <a:ext cx="3566435" cy="66941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75">
                <a:solidFill>
                  <a:srgbClr val="182337"/>
                </a:solidFill>
              </a:rPr>
              <a:t>Menos eficiente que o híbrido neste caso</a:t>
            </a:r>
          </a:p>
        </p:txBody>
      </p:sp>
      <p:sp>
        <p:nvSpPr>
          <p:cNvPr id="155" name="TextBox 2">
            <a:extLst>
              <a:ext uri="{FF2B5EF4-FFF2-40B4-BE49-F238E27FC236}">
                <a16:creationId xmlns:a16="http://schemas.microsoft.com/office/drawing/2014/main" id="{0DD5436D-A160-F99E-A647-C15AD8BA342E}"/>
              </a:ext>
            </a:extLst>
          </p:cNvPr>
          <p:cNvSpPr txBox="1"/>
          <p:nvPr/>
        </p:nvSpPr>
        <p:spPr>
          <a:xfrm>
            <a:off x="6757082" y="380214"/>
            <a:ext cx="5359880" cy="71558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pt-BR" sz="4050" b="1">
                <a:solidFill>
                  <a:srgbClr val="0F3069"/>
                </a:solidFill>
              </a:rPr>
              <a:t>Análise Estratégica</a:t>
            </a:r>
            <a:endParaRPr sz="4050" b="1">
              <a:solidFill>
                <a:srgbClr val="0F3069"/>
              </a:solidFill>
            </a:endParaRPr>
          </a:p>
        </p:txBody>
      </p:sp>
      <p:sp>
        <p:nvSpPr>
          <p:cNvPr id="157" name="Rectangle 3">
            <a:extLst>
              <a:ext uri="{FF2B5EF4-FFF2-40B4-BE49-F238E27FC236}">
                <a16:creationId xmlns:a16="http://schemas.microsoft.com/office/drawing/2014/main" id="{35A8E00B-1548-84A0-5C25-540770E9D4AC}"/>
              </a:ext>
            </a:extLst>
          </p:cNvPr>
          <p:cNvSpPr/>
          <p:nvPr/>
        </p:nvSpPr>
        <p:spPr>
          <a:xfrm>
            <a:off x="1344273" y="1202412"/>
            <a:ext cx="15087600" cy="34290"/>
          </a:xfrm>
          <a:prstGeom prst="rect">
            <a:avLst/>
          </a:prstGeom>
          <a:solidFill>
            <a:srgbClr val="D0A9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</p:spTree>
    <p:extLst>
      <p:ext uri="{BB962C8B-B14F-4D97-AF65-F5344CB8AC3E}">
        <p14:creationId xmlns:p14="http://schemas.microsoft.com/office/powerpoint/2010/main" val="30739765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9B657A71-D4A5-2F84-ED7C-7A09E65DB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BDC129B-AD00-72DD-00B9-51F59DF0E42F}"/>
              </a:ext>
            </a:extLst>
          </p:cNvPr>
          <p:cNvSpPr/>
          <p:nvPr/>
        </p:nvSpPr>
        <p:spPr>
          <a:xfrm>
            <a:off x="1097280" y="1261872"/>
            <a:ext cx="15087600" cy="34290"/>
          </a:xfrm>
          <a:prstGeom prst="rect">
            <a:avLst/>
          </a:prstGeom>
          <a:solidFill>
            <a:srgbClr val="D0A9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FEBBBBC0-E467-971E-71B2-B9038345EEED}"/>
              </a:ext>
            </a:extLst>
          </p:cNvPr>
          <p:cNvSpPr txBox="1"/>
          <p:nvPr/>
        </p:nvSpPr>
        <p:spPr>
          <a:xfrm>
            <a:off x="3560331" y="1428973"/>
            <a:ext cx="11533098" cy="35779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25">
                <a:solidFill>
                  <a:srgbClr val="002060"/>
                </a:solidFill>
              </a:rPr>
              <a:t>Faturamento: R$ 270.000,00   |   RBT12: R$ 2.831.524,02   |   Compras passíveis de créditos: R$ 156.441,84</a:t>
            </a:r>
          </a:p>
        </p:txBody>
      </p:sp>
      <p:sp>
        <p:nvSpPr>
          <p:cNvPr id="10" name="Rounded Rectangle 5">
            <a:extLst>
              <a:ext uri="{FF2B5EF4-FFF2-40B4-BE49-F238E27FC236}">
                <a16:creationId xmlns:a16="http://schemas.microsoft.com/office/drawing/2014/main" id="{97A2A2B4-181F-3EA5-3F0D-FC43DB866FA0}"/>
              </a:ext>
            </a:extLst>
          </p:cNvPr>
          <p:cNvSpPr/>
          <p:nvPr/>
        </p:nvSpPr>
        <p:spPr>
          <a:xfrm>
            <a:off x="1496469" y="2241065"/>
            <a:ext cx="3977640" cy="363474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1780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4" name="Rounded Rectangle 6">
            <a:extLst>
              <a:ext uri="{FF2B5EF4-FFF2-40B4-BE49-F238E27FC236}">
                <a16:creationId xmlns:a16="http://schemas.microsoft.com/office/drawing/2014/main" id="{5A966AFC-5A02-7288-3136-CB9AB43C188E}"/>
              </a:ext>
            </a:extLst>
          </p:cNvPr>
          <p:cNvSpPr/>
          <p:nvPr/>
        </p:nvSpPr>
        <p:spPr>
          <a:xfrm>
            <a:off x="2025771" y="2049041"/>
            <a:ext cx="2990088" cy="411480"/>
          </a:xfrm>
          <a:prstGeom prst="roundRect">
            <a:avLst/>
          </a:prstGeom>
          <a:solidFill>
            <a:srgbClr val="178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B50E9BDC-779D-8581-A37A-BA06AA5E56B6}"/>
              </a:ext>
            </a:extLst>
          </p:cNvPr>
          <p:cNvSpPr txBox="1"/>
          <p:nvPr/>
        </p:nvSpPr>
        <p:spPr>
          <a:xfrm>
            <a:off x="1905699" y="2067807"/>
            <a:ext cx="324507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pt-BR" sz="1830" b="1">
                <a:solidFill>
                  <a:srgbClr val="FFFFFF"/>
                </a:solidFill>
              </a:rPr>
              <a:t>MENOR COMPLEXIDADE</a:t>
            </a:r>
            <a:endParaRPr sz="1830" b="1">
              <a:solidFill>
                <a:srgbClr val="FFFFFF"/>
              </a:solidFill>
            </a:endParaRPr>
          </a:p>
        </p:txBody>
      </p:sp>
      <p:sp>
        <p:nvSpPr>
          <p:cNvPr id="22" name="TextBox 9">
            <a:extLst>
              <a:ext uri="{FF2B5EF4-FFF2-40B4-BE49-F238E27FC236}">
                <a16:creationId xmlns:a16="http://schemas.microsoft.com/office/drawing/2014/main" id="{07583F4B-F148-32C0-8F66-A1381F8F999D}"/>
              </a:ext>
            </a:extLst>
          </p:cNvPr>
          <p:cNvSpPr txBox="1"/>
          <p:nvPr/>
        </p:nvSpPr>
        <p:spPr>
          <a:xfrm>
            <a:off x="1715925" y="3005739"/>
            <a:ext cx="3771900" cy="5078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1">
                <a:solidFill>
                  <a:srgbClr val="17804C"/>
                </a:solidFill>
              </a:rPr>
              <a:t>SIMPLES NACIONAL</a:t>
            </a:r>
          </a:p>
        </p:txBody>
      </p:sp>
      <p:sp>
        <p:nvSpPr>
          <p:cNvPr id="26" name="TextBox 10">
            <a:extLst>
              <a:ext uri="{FF2B5EF4-FFF2-40B4-BE49-F238E27FC236}">
                <a16:creationId xmlns:a16="http://schemas.microsoft.com/office/drawing/2014/main" id="{3534B183-D3E3-291A-84DE-74375C417B96}"/>
              </a:ext>
            </a:extLst>
          </p:cNvPr>
          <p:cNvSpPr txBox="1"/>
          <p:nvPr/>
        </p:nvSpPr>
        <p:spPr>
          <a:xfrm>
            <a:off x="1715925" y="3412843"/>
            <a:ext cx="3538728" cy="3462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50">
                <a:solidFill>
                  <a:srgbClr val="626D7D"/>
                </a:solidFill>
              </a:rPr>
              <a:t>Anexo I • 5ª faixa</a:t>
            </a:r>
          </a:p>
        </p:txBody>
      </p:sp>
      <p:sp>
        <p:nvSpPr>
          <p:cNvPr id="30" name="TextBox 11">
            <a:extLst>
              <a:ext uri="{FF2B5EF4-FFF2-40B4-BE49-F238E27FC236}">
                <a16:creationId xmlns:a16="http://schemas.microsoft.com/office/drawing/2014/main" id="{BB134BBA-59EF-2799-34A6-B410343363CC}"/>
              </a:ext>
            </a:extLst>
          </p:cNvPr>
          <p:cNvSpPr txBox="1"/>
          <p:nvPr/>
        </p:nvSpPr>
        <p:spPr>
          <a:xfrm>
            <a:off x="1770789" y="3617715"/>
            <a:ext cx="342900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30">
                <a:solidFill>
                  <a:srgbClr val="626D7D"/>
                </a:solidFill>
              </a:rPr>
              <a:t>Total por mês</a:t>
            </a:r>
          </a:p>
        </p:txBody>
      </p:sp>
      <p:sp>
        <p:nvSpPr>
          <p:cNvPr id="32" name="TextBox 12">
            <a:extLst>
              <a:ext uri="{FF2B5EF4-FFF2-40B4-BE49-F238E27FC236}">
                <a16:creationId xmlns:a16="http://schemas.microsoft.com/office/drawing/2014/main" id="{6BCFC7A6-FC88-840D-6965-0024D0AAC324}"/>
              </a:ext>
            </a:extLst>
          </p:cNvPr>
          <p:cNvSpPr txBox="1"/>
          <p:nvPr/>
        </p:nvSpPr>
        <p:spPr>
          <a:xfrm>
            <a:off x="1715925" y="3970617"/>
            <a:ext cx="3538728" cy="66941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750" b="1">
                <a:solidFill>
                  <a:srgbClr val="1A2438"/>
                </a:solidFill>
              </a:rPr>
              <a:t>R$ 30.285,51</a:t>
            </a:r>
          </a:p>
        </p:txBody>
      </p:sp>
      <p:sp>
        <p:nvSpPr>
          <p:cNvPr id="36" name="Rectangle 13">
            <a:extLst>
              <a:ext uri="{FF2B5EF4-FFF2-40B4-BE49-F238E27FC236}">
                <a16:creationId xmlns:a16="http://schemas.microsoft.com/office/drawing/2014/main" id="{F6A6E41E-4A53-093A-AD53-FC61BD3D252C}"/>
              </a:ext>
            </a:extLst>
          </p:cNvPr>
          <p:cNvSpPr/>
          <p:nvPr/>
        </p:nvSpPr>
        <p:spPr>
          <a:xfrm>
            <a:off x="1976529" y="4874537"/>
            <a:ext cx="3017520" cy="10973"/>
          </a:xfrm>
          <a:prstGeom prst="rect">
            <a:avLst/>
          </a:prstGeom>
          <a:solidFill>
            <a:srgbClr val="D6DD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40" name="TextBox 14">
            <a:extLst>
              <a:ext uri="{FF2B5EF4-FFF2-40B4-BE49-F238E27FC236}">
                <a16:creationId xmlns:a16="http://schemas.microsoft.com/office/drawing/2014/main" id="{A7536767-0964-1D08-DFBE-3B57ED485DEC}"/>
              </a:ext>
            </a:extLst>
          </p:cNvPr>
          <p:cNvSpPr txBox="1"/>
          <p:nvPr/>
        </p:nvSpPr>
        <p:spPr>
          <a:xfrm>
            <a:off x="1770789" y="4948167"/>
            <a:ext cx="342900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30">
                <a:solidFill>
                  <a:srgbClr val="626D7D"/>
                </a:solidFill>
              </a:rPr>
              <a:t>Alíquota efetiva</a:t>
            </a:r>
          </a:p>
        </p:txBody>
      </p:sp>
      <p:sp>
        <p:nvSpPr>
          <p:cNvPr id="44" name="TextBox 15">
            <a:extLst>
              <a:ext uri="{FF2B5EF4-FFF2-40B4-BE49-F238E27FC236}">
                <a16:creationId xmlns:a16="http://schemas.microsoft.com/office/drawing/2014/main" id="{D0E3E1A7-2F9C-5153-6E81-4E4D6223D8E8}"/>
              </a:ext>
            </a:extLst>
          </p:cNvPr>
          <p:cNvSpPr txBox="1"/>
          <p:nvPr/>
        </p:nvSpPr>
        <p:spPr>
          <a:xfrm>
            <a:off x="1770789" y="5255905"/>
            <a:ext cx="3429000" cy="5539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17804C"/>
                </a:solidFill>
              </a:rPr>
              <a:t>11,22%</a:t>
            </a:r>
          </a:p>
        </p:txBody>
      </p:sp>
      <p:sp>
        <p:nvSpPr>
          <p:cNvPr id="48" name="Rounded Rectangle 16">
            <a:extLst>
              <a:ext uri="{FF2B5EF4-FFF2-40B4-BE49-F238E27FC236}">
                <a16:creationId xmlns:a16="http://schemas.microsoft.com/office/drawing/2014/main" id="{0109EEF1-8EA6-B844-7110-082B703052CB}"/>
              </a:ext>
            </a:extLst>
          </p:cNvPr>
          <p:cNvSpPr/>
          <p:nvPr/>
        </p:nvSpPr>
        <p:spPr>
          <a:xfrm>
            <a:off x="7093458" y="2288975"/>
            <a:ext cx="3977640" cy="363474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EF87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52" name="Rounded Rectangle 17">
            <a:extLst>
              <a:ext uri="{FF2B5EF4-FFF2-40B4-BE49-F238E27FC236}">
                <a16:creationId xmlns:a16="http://schemas.microsoft.com/office/drawing/2014/main" id="{AEAEE1DB-81E8-7BB8-5BA2-9268F96A47F2}"/>
              </a:ext>
            </a:extLst>
          </p:cNvPr>
          <p:cNvSpPr/>
          <p:nvPr/>
        </p:nvSpPr>
        <p:spPr>
          <a:xfrm>
            <a:off x="7573518" y="2022834"/>
            <a:ext cx="2990088" cy="411480"/>
          </a:xfrm>
          <a:prstGeom prst="roundRect">
            <a:avLst/>
          </a:prstGeom>
          <a:solidFill>
            <a:srgbClr val="EF87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54" name="TextBox 18">
            <a:extLst>
              <a:ext uri="{FF2B5EF4-FFF2-40B4-BE49-F238E27FC236}">
                <a16:creationId xmlns:a16="http://schemas.microsoft.com/office/drawing/2014/main" id="{20DDE24B-9D4B-D66D-BE2C-D44C965CE07A}"/>
              </a:ext>
            </a:extLst>
          </p:cNvPr>
          <p:cNvSpPr txBox="1"/>
          <p:nvPr/>
        </p:nvSpPr>
        <p:spPr>
          <a:xfrm>
            <a:off x="7573518" y="2046911"/>
            <a:ext cx="2990088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pt-BR" sz="1830" b="1">
                <a:solidFill>
                  <a:srgbClr val="FFFFFF"/>
                </a:solidFill>
              </a:rPr>
              <a:t>MAIS ONEROSO</a:t>
            </a:r>
            <a:endParaRPr sz="1830" b="1">
              <a:solidFill>
                <a:srgbClr val="FFFFFF"/>
              </a:solidFill>
            </a:endParaRPr>
          </a:p>
        </p:txBody>
      </p:sp>
      <p:sp>
        <p:nvSpPr>
          <p:cNvPr id="57" name="TextBox 20">
            <a:extLst>
              <a:ext uri="{FF2B5EF4-FFF2-40B4-BE49-F238E27FC236}">
                <a16:creationId xmlns:a16="http://schemas.microsoft.com/office/drawing/2014/main" id="{067A914F-AA00-B9AF-11CF-B6B957BA7FDA}"/>
              </a:ext>
            </a:extLst>
          </p:cNvPr>
          <p:cNvSpPr txBox="1"/>
          <p:nvPr/>
        </p:nvSpPr>
        <p:spPr>
          <a:xfrm>
            <a:off x="7312914" y="2919405"/>
            <a:ext cx="3566160" cy="5078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1">
                <a:solidFill>
                  <a:srgbClr val="EF8722"/>
                </a:solidFill>
              </a:rPr>
              <a:t>SIMPLES HÍBRIDO</a:t>
            </a:r>
          </a:p>
        </p:txBody>
      </p:sp>
      <p:sp>
        <p:nvSpPr>
          <p:cNvPr id="60" name="TextBox 21">
            <a:extLst>
              <a:ext uri="{FF2B5EF4-FFF2-40B4-BE49-F238E27FC236}">
                <a16:creationId xmlns:a16="http://schemas.microsoft.com/office/drawing/2014/main" id="{8DAD7C64-A462-39D6-351D-E0EAF08A74AB}"/>
              </a:ext>
            </a:extLst>
          </p:cNvPr>
          <p:cNvSpPr txBox="1"/>
          <p:nvPr/>
        </p:nvSpPr>
        <p:spPr>
          <a:xfrm>
            <a:off x="7312914" y="3394318"/>
            <a:ext cx="3538728" cy="3462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50">
                <a:solidFill>
                  <a:srgbClr val="626D7D"/>
                </a:solidFill>
              </a:rPr>
              <a:t>CBS e IBS por fora</a:t>
            </a:r>
          </a:p>
        </p:txBody>
      </p:sp>
      <p:sp>
        <p:nvSpPr>
          <p:cNvPr id="64" name="TextBox 22">
            <a:extLst>
              <a:ext uri="{FF2B5EF4-FFF2-40B4-BE49-F238E27FC236}">
                <a16:creationId xmlns:a16="http://schemas.microsoft.com/office/drawing/2014/main" id="{BFE5190D-B723-B5C4-66C7-0C7C6B47C09F}"/>
              </a:ext>
            </a:extLst>
          </p:cNvPr>
          <p:cNvSpPr txBox="1"/>
          <p:nvPr/>
        </p:nvSpPr>
        <p:spPr>
          <a:xfrm>
            <a:off x="7367778" y="3665625"/>
            <a:ext cx="342900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30">
                <a:solidFill>
                  <a:srgbClr val="626D7D"/>
                </a:solidFill>
              </a:rPr>
              <a:t>Total por mês</a:t>
            </a:r>
          </a:p>
        </p:txBody>
      </p:sp>
      <p:sp>
        <p:nvSpPr>
          <p:cNvPr id="68" name="TextBox 23">
            <a:extLst>
              <a:ext uri="{FF2B5EF4-FFF2-40B4-BE49-F238E27FC236}">
                <a16:creationId xmlns:a16="http://schemas.microsoft.com/office/drawing/2014/main" id="{8343CAF4-4582-7F92-FB9D-BE8467222F80}"/>
              </a:ext>
            </a:extLst>
          </p:cNvPr>
          <p:cNvSpPr txBox="1"/>
          <p:nvPr/>
        </p:nvSpPr>
        <p:spPr>
          <a:xfrm>
            <a:off x="7312914" y="4018527"/>
            <a:ext cx="3538728" cy="66941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750" b="1">
                <a:solidFill>
                  <a:srgbClr val="1A2438"/>
                </a:solidFill>
              </a:rPr>
              <a:t>R$ 36.163,52</a:t>
            </a:r>
          </a:p>
        </p:txBody>
      </p:sp>
      <p:sp>
        <p:nvSpPr>
          <p:cNvPr id="72" name="Rectangle 24">
            <a:extLst>
              <a:ext uri="{FF2B5EF4-FFF2-40B4-BE49-F238E27FC236}">
                <a16:creationId xmlns:a16="http://schemas.microsoft.com/office/drawing/2014/main" id="{804D3A4D-3474-52B8-5B61-14A335A16B71}"/>
              </a:ext>
            </a:extLst>
          </p:cNvPr>
          <p:cNvSpPr/>
          <p:nvPr/>
        </p:nvSpPr>
        <p:spPr>
          <a:xfrm>
            <a:off x="7573518" y="4922447"/>
            <a:ext cx="3017520" cy="10973"/>
          </a:xfrm>
          <a:prstGeom prst="rect">
            <a:avLst/>
          </a:prstGeom>
          <a:solidFill>
            <a:srgbClr val="D6DD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76" name="TextBox 25">
            <a:extLst>
              <a:ext uri="{FF2B5EF4-FFF2-40B4-BE49-F238E27FC236}">
                <a16:creationId xmlns:a16="http://schemas.microsoft.com/office/drawing/2014/main" id="{1ABF4936-9FAC-EC5D-D19A-CB9B4A70FF1F}"/>
              </a:ext>
            </a:extLst>
          </p:cNvPr>
          <p:cNvSpPr txBox="1"/>
          <p:nvPr/>
        </p:nvSpPr>
        <p:spPr>
          <a:xfrm>
            <a:off x="7367778" y="4996077"/>
            <a:ext cx="342900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30">
                <a:solidFill>
                  <a:srgbClr val="626D7D"/>
                </a:solidFill>
              </a:rPr>
              <a:t>Alíquota efetiva</a:t>
            </a:r>
          </a:p>
        </p:txBody>
      </p:sp>
      <p:sp>
        <p:nvSpPr>
          <p:cNvPr id="80" name="TextBox 26">
            <a:extLst>
              <a:ext uri="{FF2B5EF4-FFF2-40B4-BE49-F238E27FC236}">
                <a16:creationId xmlns:a16="http://schemas.microsoft.com/office/drawing/2014/main" id="{7142C50A-6F9A-4FDF-EC48-F7A6AC7614DF}"/>
              </a:ext>
            </a:extLst>
          </p:cNvPr>
          <p:cNvSpPr txBox="1"/>
          <p:nvPr/>
        </p:nvSpPr>
        <p:spPr>
          <a:xfrm>
            <a:off x="7367778" y="5303815"/>
            <a:ext cx="3429000" cy="5539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EF8722"/>
                </a:solidFill>
              </a:rPr>
              <a:t>13,39%</a:t>
            </a:r>
          </a:p>
        </p:txBody>
      </p:sp>
      <p:sp>
        <p:nvSpPr>
          <p:cNvPr id="84" name="Rounded Rectangle 27">
            <a:extLst>
              <a:ext uri="{FF2B5EF4-FFF2-40B4-BE49-F238E27FC236}">
                <a16:creationId xmlns:a16="http://schemas.microsoft.com/office/drawing/2014/main" id="{6F9C898C-1436-50DA-A94A-740DE8830902}"/>
              </a:ext>
            </a:extLst>
          </p:cNvPr>
          <p:cNvSpPr/>
          <p:nvPr/>
        </p:nvSpPr>
        <p:spPr>
          <a:xfrm>
            <a:off x="12601346" y="2238845"/>
            <a:ext cx="4114800" cy="363474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88" name="Rounded Rectangle 28">
            <a:extLst>
              <a:ext uri="{FF2B5EF4-FFF2-40B4-BE49-F238E27FC236}">
                <a16:creationId xmlns:a16="http://schemas.microsoft.com/office/drawing/2014/main" id="{EFB473BF-D2E8-0ABE-D420-4A6AF0487368}"/>
              </a:ext>
            </a:extLst>
          </p:cNvPr>
          <p:cNvSpPr/>
          <p:nvPr/>
        </p:nvSpPr>
        <p:spPr>
          <a:xfrm>
            <a:off x="13222277" y="2023754"/>
            <a:ext cx="2990088" cy="411480"/>
          </a:xfrm>
          <a:prstGeom prst="round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92" name="TextBox 29">
            <a:extLst>
              <a:ext uri="{FF2B5EF4-FFF2-40B4-BE49-F238E27FC236}">
                <a16:creationId xmlns:a16="http://schemas.microsoft.com/office/drawing/2014/main" id="{66EE21C0-E47A-39B4-E272-8ACDD0FFD298}"/>
              </a:ext>
            </a:extLst>
          </p:cNvPr>
          <p:cNvSpPr txBox="1"/>
          <p:nvPr/>
        </p:nvSpPr>
        <p:spPr>
          <a:xfrm>
            <a:off x="13222277" y="2042520"/>
            <a:ext cx="2990088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pt-BR" sz="1830" b="1">
                <a:solidFill>
                  <a:srgbClr val="FFFFFF"/>
                </a:solidFill>
              </a:rPr>
              <a:t>MELHOR OPÇÃO</a:t>
            </a:r>
            <a:endParaRPr sz="1830" b="1">
              <a:solidFill>
                <a:srgbClr val="FFFFFF"/>
              </a:solidFill>
            </a:endParaRPr>
          </a:p>
        </p:txBody>
      </p:sp>
      <p:sp>
        <p:nvSpPr>
          <p:cNvPr id="96" name="TextBox 31">
            <a:extLst>
              <a:ext uri="{FF2B5EF4-FFF2-40B4-BE49-F238E27FC236}">
                <a16:creationId xmlns:a16="http://schemas.microsoft.com/office/drawing/2014/main" id="{5F163691-D000-6F49-0B58-129F403DEC4C}"/>
              </a:ext>
            </a:extLst>
          </p:cNvPr>
          <p:cNvSpPr txBox="1"/>
          <p:nvPr/>
        </p:nvSpPr>
        <p:spPr>
          <a:xfrm>
            <a:off x="12829571" y="2847234"/>
            <a:ext cx="3703320" cy="5078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1">
                <a:solidFill>
                  <a:srgbClr val="2563EB"/>
                </a:solidFill>
              </a:rPr>
              <a:t>LUCRO PRESUMIDO</a:t>
            </a:r>
          </a:p>
        </p:txBody>
      </p:sp>
      <p:sp>
        <p:nvSpPr>
          <p:cNvPr id="100" name="TextBox 33">
            <a:extLst>
              <a:ext uri="{FF2B5EF4-FFF2-40B4-BE49-F238E27FC236}">
                <a16:creationId xmlns:a16="http://schemas.microsoft.com/office/drawing/2014/main" id="{8E0A0345-B6BB-CD49-9635-67DBC2DBF610}"/>
              </a:ext>
            </a:extLst>
          </p:cNvPr>
          <p:cNvSpPr txBox="1"/>
          <p:nvPr/>
        </p:nvSpPr>
        <p:spPr>
          <a:xfrm>
            <a:off x="12875666" y="3548040"/>
            <a:ext cx="356616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30">
                <a:solidFill>
                  <a:srgbClr val="626D7D"/>
                </a:solidFill>
              </a:rPr>
              <a:t>Total por mês</a:t>
            </a:r>
          </a:p>
        </p:txBody>
      </p:sp>
      <p:sp>
        <p:nvSpPr>
          <p:cNvPr id="104" name="TextBox 34">
            <a:extLst>
              <a:ext uri="{FF2B5EF4-FFF2-40B4-BE49-F238E27FC236}">
                <a16:creationId xmlns:a16="http://schemas.microsoft.com/office/drawing/2014/main" id="{7FA5E85C-1F67-5522-FE46-A920CE403044}"/>
              </a:ext>
            </a:extLst>
          </p:cNvPr>
          <p:cNvSpPr txBox="1"/>
          <p:nvPr/>
        </p:nvSpPr>
        <p:spPr>
          <a:xfrm>
            <a:off x="12820802" y="3968397"/>
            <a:ext cx="3675888" cy="66941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750" b="1">
                <a:solidFill>
                  <a:srgbClr val="1A2438"/>
                </a:solidFill>
              </a:rPr>
              <a:t>R$ 28.244,08</a:t>
            </a:r>
          </a:p>
        </p:txBody>
      </p:sp>
      <p:sp>
        <p:nvSpPr>
          <p:cNvPr id="108" name="Rectangle 35">
            <a:extLst>
              <a:ext uri="{FF2B5EF4-FFF2-40B4-BE49-F238E27FC236}">
                <a16:creationId xmlns:a16="http://schemas.microsoft.com/office/drawing/2014/main" id="{3C213E75-C080-4BDA-3076-15BE187D9B32}"/>
              </a:ext>
            </a:extLst>
          </p:cNvPr>
          <p:cNvSpPr/>
          <p:nvPr/>
        </p:nvSpPr>
        <p:spPr>
          <a:xfrm>
            <a:off x="13081406" y="4872317"/>
            <a:ext cx="3154680" cy="10973"/>
          </a:xfrm>
          <a:prstGeom prst="rect">
            <a:avLst/>
          </a:prstGeom>
          <a:solidFill>
            <a:srgbClr val="D6DD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12" name="TextBox 36">
            <a:extLst>
              <a:ext uri="{FF2B5EF4-FFF2-40B4-BE49-F238E27FC236}">
                <a16:creationId xmlns:a16="http://schemas.microsoft.com/office/drawing/2014/main" id="{EB014400-DC05-86C3-3999-C393856C9D3C}"/>
              </a:ext>
            </a:extLst>
          </p:cNvPr>
          <p:cNvSpPr txBox="1"/>
          <p:nvPr/>
        </p:nvSpPr>
        <p:spPr>
          <a:xfrm>
            <a:off x="12875666" y="4945947"/>
            <a:ext cx="356616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30">
                <a:solidFill>
                  <a:srgbClr val="626D7D"/>
                </a:solidFill>
              </a:rPr>
              <a:t>Alíquota efetiva</a:t>
            </a:r>
          </a:p>
        </p:txBody>
      </p:sp>
      <p:sp>
        <p:nvSpPr>
          <p:cNvPr id="118" name="TextBox 37">
            <a:extLst>
              <a:ext uri="{FF2B5EF4-FFF2-40B4-BE49-F238E27FC236}">
                <a16:creationId xmlns:a16="http://schemas.microsoft.com/office/drawing/2014/main" id="{DC428BAA-B4BF-CCB1-E2A2-3BE6A388F635}"/>
              </a:ext>
            </a:extLst>
          </p:cNvPr>
          <p:cNvSpPr txBox="1"/>
          <p:nvPr/>
        </p:nvSpPr>
        <p:spPr>
          <a:xfrm>
            <a:off x="12875666" y="5253685"/>
            <a:ext cx="3566160" cy="5539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2563EB"/>
                </a:solidFill>
              </a:rPr>
              <a:t>10,46%</a:t>
            </a:r>
          </a:p>
        </p:txBody>
      </p:sp>
      <p:sp>
        <p:nvSpPr>
          <p:cNvPr id="122" name="Rounded Rectangle 42">
            <a:extLst>
              <a:ext uri="{FF2B5EF4-FFF2-40B4-BE49-F238E27FC236}">
                <a16:creationId xmlns:a16="http://schemas.microsoft.com/office/drawing/2014/main" id="{691DD2F1-9899-9C2E-BC55-319105A3DC9A}"/>
              </a:ext>
            </a:extLst>
          </p:cNvPr>
          <p:cNvSpPr/>
          <p:nvPr/>
        </p:nvSpPr>
        <p:spPr>
          <a:xfrm>
            <a:off x="882771" y="6262209"/>
            <a:ext cx="5232654" cy="2468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26" name="TextBox 43">
            <a:extLst>
              <a:ext uri="{FF2B5EF4-FFF2-40B4-BE49-F238E27FC236}">
                <a16:creationId xmlns:a16="http://schemas.microsoft.com/office/drawing/2014/main" id="{665D7660-5024-109C-474B-1815C8AA86AD}"/>
              </a:ext>
            </a:extLst>
          </p:cNvPr>
          <p:cNvSpPr txBox="1"/>
          <p:nvPr/>
        </p:nvSpPr>
        <p:spPr>
          <a:xfrm>
            <a:off x="1529442" y="6363003"/>
            <a:ext cx="4080510" cy="4108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70" b="1">
                <a:solidFill>
                  <a:srgbClr val="1A2438"/>
                </a:solidFill>
              </a:rPr>
              <a:t>Tributos — Simples Nacional</a:t>
            </a:r>
          </a:p>
        </p:txBody>
      </p:sp>
      <p:sp>
        <p:nvSpPr>
          <p:cNvPr id="130" name="TextBox 44">
            <a:extLst>
              <a:ext uri="{FF2B5EF4-FFF2-40B4-BE49-F238E27FC236}">
                <a16:creationId xmlns:a16="http://schemas.microsoft.com/office/drawing/2014/main" id="{6F477D1B-7107-C6AD-724F-AC7A87245F63}"/>
              </a:ext>
            </a:extLst>
          </p:cNvPr>
          <p:cNvSpPr txBox="1"/>
          <p:nvPr/>
        </p:nvSpPr>
        <p:spPr>
          <a:xfrm>
            <a:off x="1074795" y="6777193"/>
            <a:ext cx="1508760" cy="3416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20">
                <a:solidFill>
                  <a:srgbClr val="1A2438"/>
                </a:solidFill>
              </a:rPr>
              <a:t>IRPJ</a:t>
            </a:r>
          </a:p>
        </p:txBody>
      </p:sp>
      <p:sp>
        <p:nvSpPr>
          <p:cNvPr id="134" name="Rectangle 45">
            <a:extLst>
              <a:ext uri="{FF2B5EF4-FFF2-40B4-BE49-F238E27FC236}">
                <a16:creationId xmlns:a16="http://schemas.microsoft.com/office/drawing/2014/main" id="{B86A282D-CC55-2A1F-E599-7D95DE317F5D}"/>
              </a:ext>
            </a:extLst>
          </p:cNvPr>
          <p:cNvSpPr/>
          <p:nvPr/>
        </p:nvSpPr>
        <p:spPr>
          <a:xfrm>
            <a:off x="2281803" y="6906861"/>
            <a:ext cx="251460" cy="109728"/>
          </a:xfrm>
          <a:prstGeom prst="rect">
            <a:avLst/>
          </a:prstGeom>
          <a:solidFill>
            <a:srgbClr val="0F30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38" name="TextBox 46">
            <a:extLst>
              <a:ext uri="{FF2B5EF4-FFF2-40B4-BE49-F238E27FC236}">
                <a16:creationId xmlns:a16="http://schemas.microsoft.com/office/drawing/2014/main" id="{9E29D81F-340B-FC18-DD9C-219B99D6BE04}"/>
              </a:ext>
            </a:extLst>
          </p:cNvPr>
          <p:cNvSpPr txBox="1"/>
          <p:nvPr/>
        </p:nvSpPr>
        <p:spPr>
          <a:xfrm>
            <a:off x="4435215" y="6760573"/>
            <a:ext cx="1508760" cy="3276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529">
                <a:solidFill>
                  <a:srgbClr val="1A2438"/>
                </a:solidFill>
              </a:rPr>
              <a:t>R$ 1.665,70</a:t>
            </a:r>
          </a:p>
        </p:txBody>
      </p:sp>
      <p:sp>
        <p:nvSpPr>
          <p:cNvPr id="142" name="TextBox 47">
            <a:extLst>
              <a:ext uri="{FF2B5EF4-FFF2-40B4-BE49-F238E27FC236}">
                <a16:creationId xmlns:a16="http://schemas.microsoft.com/office/drawing/2014/main" id="{8D1B6FA0-86D9-E180-9D48-CDFD4B0C454E}"/>
              </a:ext>
            </a:extLst>
          </p:cNvPr>
          <p:cNvSpPr txBox="1"/>
          <p:nvPr/>
        </p:nvSpPr>
        <p:spPr>
          <a:xfrm>
            <a:off x="1074795" y="7106377"/>
            <a:ext cx="1508760" cy="3416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20">
                <a:solidFill>
                  <a:srgbClr val="1A2438"/>
                </a:solidFill>
              </a:rPr>
              <a:t>CSLL</a:t>
            </a:r>
          </a:p>
        </p:txBody>
      </p:sp>
      <p:sp>
        <p:nvSpPr>
          <p:cNvPr id="146" name="Rectangle 48">
            <a:extLst>
              <a:ext uri="{FF2B5EF4-FFF2-40B4-BE49-F238E27FC236}">
                <a16:creationId xmlns:a16="http://schemas.microsoft.com/office/drawing/2014/main" id="{7CFC14FC-E34A-E4A5-AA10-5BD48223003B}"/>
              </a:ext>
            </a:extLst>
          </p:cNvPr>
          <p:cNvSpPr/>
          <p:nvPr/>
        </p:nvSpPr>
        <p:spPr>
          <a:xfrm>
            <a:off x="2281803" y="7236045"/>
            <a:ext cx="160020" cy="109728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50" name="TextBox 49">
            <a:extLst>
              <a:ext uri="{FF2B5EF4-FFF2-40B4-BE49-F238E27FC236}">
                <a16:creationId xmlns:a16="http://schemas.microsoft.com/office/drawing/2014/main" id="{3959F68B-ECB4-FCF8-D4F4-F5F6EF76DD48}"/>
              </a:ext>
            </a:extLst>
          </p:cNvPr>
          <p:cNvSpPr txBox="1"/>
          <p:nvPr/>
        </p:nvSpPr>
        <p:spPr>
          <a:xfrm>
            <a:off x="4592609" y="7103473"/>
            <a:ext cx="1344506" cy="3276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529">
                <a:solidFill>
                  <a:srgbClr val="1A2438"/>
                </a:solidFill>
              </a:rPr>
              <a:t>R$ 1.059,99</a:t>
            </a:r>
          </a:p>
        </p:txBody>
      </p:sp>
      <p:sp>
        <p:nvSpPr>
          <p:cNvPr id="153" name="TextBox 50">
            <a:extLst>
              <a:ext uri="{FF2B5EF4-FFF2-40B4-BE49-F238E27FC236}">
                <a16:creationId xmlns:a16="http://schemas.microsoft.com/office/drawing/2014/main" id="{D14DFDD5-E0D8-3232-C1CD-97861562E160}"/>
              </a:ext>
            </a:extLst>
          </p:cNvPr>
          <p:cNvSpPr txBox="1"/>
          <p:nvPr/>
        </p:nvSpPr>
        <p:spPr>
          <a:xfrm>
            <a:off x="1074795" y="7435561"/>
            <a:ext cx="1508760" cy="3416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20">
                <a:solidFill>
                  <a:srgbClr val="1A2438"/>
                </a:solidFill>
              </a:rPr>
              <a:t>CBS</a:t>
            </a:r>
          </a:p>
        </p:txBody>
      </p:sp>
      <p:sp>
        <p:nvSpPr>
          <p:cNvPr id="156" name="Rectangle 51">
            <a:extLst>
              <a:ext uri="{FF2B5EF4-FFF2-40B4-BE49-F238E27FC236}">
                <a16:creationId xmlns:a16="http://schemas.microsoft.com/office/drawing/2014/main" id="{875BA646-F024-F1DC-CBAC-A4D38433061C}"/>
              </a:ext>
            </a:extLst>
          </p:cNvPr>
          <p:cNvSpPr/>
          <p:nvPr/>
        </p:nvSpPr>
        <p:spPr>
          <a:xfrm>
            <a:off x="2281803" y="7565229"/>
            <a:ext cx="700887" cy="109728"/>
          </a:xfrm>
          <a:prstGeom prst="rect">
            <a:avLst/>
          </a:prstGeom>
          <a:solidFill>
            <a:srgbClr val="26A6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59" name="TextBox 52">
            <a:extLst>
              <a:ext uri="{FF2B5EF4-FFF2-40B4-BE49-F238E27FC236}">
                <a16:creationId xmlns:a16="http://schemas.microsoft.com/office/drawing/2014/main" id="{D9E51E9C-18E7-9196-865E-6476E0A23A30}"/>
              </a:ext>
            </a:extLst>
          </p:cNvPr>
          <p:cNvSpPr txBox="1"/>
          <p:nvPr/>
        </p:nvSpPr>
        <p:spPr>
          <a:xfrm>
            <a:off x="4435215" y="7415119"/>
            <a:ext cx="1508760" cy="3276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529">
                <a:solidFill>
                  <a:srgbClr val="1A2438"/>
                </a:solidFill>
              </a:rPr>
              <a:t>R$ 4.642,77</a:t>
            </a:r>
          </a:p>
        </p:txBody>
      </p:sp>
      <p:sp>
        <p:nvSpPr>
          <p:cNvPr id="161" name="TextBox 53">
            <a:extLst>
              <a:ext uri="{FF2B5EF4-FFF2-40B4-BE49-F238E27FC236}">
                <a16:creationId xmlns:a16="http://schemas.microsoft.com/office/drawing/2014/main" id="{EB80184A-3C5D-C4CC-FD37-DE1E952DB2CF}"/>
              </a:ext>
            </a:extLst>
          </p:cNvPr>
          <p:cNvSpPr txBox="1"/>
          <p:nvPr/>
        </p:nvSpPr>
        <p:spPr>
          <a:xfrm>
            <a:off x="1074795" y="7764745"/>
            <a:ext cx="1508760" cy="3416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20">
                <a:solidFill>
                  <a:srgbClr val="1A2438"/>
                </a:solidFill>
              </a:rPr>
              <a:t>CPP</a:t>
            </a:r>
          </a:p>
        </p:txBody>
      </p:sp>
      <p:sp>
        <p:nvSpPr>
          <p:cNvPr id="163" name="Rectangle 54">
            <a:extLst>
              <a:ext uri="{FF2B5EF4-FFF2-40B4-BE49-F238E27FC236}">
                <a16:creationId xmlns:a16="http://schemas.microsoft.com/office/drawing/2014/main" id="{4F51A598-CB59-5674-7A50-EA336627E77A}"/>
              </a:ext>
            </a:extLst>
          </p:cNvPr>
          <p:cNvSpPr/>
          <p:nvPr/>
        </p:nvSpPr>
        <p:spPr>
          <a:xfrm>
            <a:off x="2281803" y="7894413"/>
            <a:ext cx="1920240" cy="109728"/>
          </a:xfrm>
          <a:prstGeom prst="rect">
            <a:avLst/>
          </a:prstGeom>
          <a:solidFill>
            <a:srgbClr val="178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65" name="TextBox 55">
            <a:extLst>
              <a:ext uri="{FF2B5EF4-FFF2-40B4-BE49-F238E27FC236}">
                <a16:creationId xmlns:a16="http://schemas.microsoft.com/office/drawing/2014/main" id="{1E85E5C7-DB97-FE21-179F-613D55801525}"/>
              </a:ext>
            </a:extLst>
          </p:cNvPr>
          <p:cNvSpPr txBox="1"/>
          <p:nvPr/>
        </p:nvSpPr>
        <p:spPr>
          <a:xfrm>
            <a:off x="4525155" y="7758019"/>
            <a:ext cx="1508760" cy="3276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529">
                <a:solidFill>
                  <a:srgbClr val="1A2438"/>
                </a:solidFill>
              </a:rPr>
              <a:t>R$ 12.719,91</a:t>
            </a:r>
          </a:p>
        </p:txBody>
      </p:sp>
      <p:sp>
        <p:nvSpPr>
          <p:cNvPr id="167" name="TextBox 56">
            <a:extLst>
              <a:ext uri="{FF2B5EF4-FFF2-40B4-BE49-F238E27FC236}">
                <a16:creationId xmlns:a16="http://schemas.microsoft.com/office/drawing/2014/main" id="{AE5F935F-142F-9FFB-5554-0BBC6D45D692}"/>
              </a:ext>
            </a:extLst>
          </p:cNvPr>
          <p:cNvSpPr txBox="1"/>
          <p:nvPr/>
        </p:nvSpPr>
        <p:spPr>
          <a:xfrm>
            <a:off x="1074795" y="8093929"/>
            <a:ext cx="1508760" cy="3416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20">
                <a:solidFill>
                  <a:srgbClr val="1A2438"/>
                </a:solidFill>
              </a:rPr>
              <a:t>ICMS</a:t>
            </a:r>
          </a:p>
        </p:txBody>
      </p:sp>
      <p:sp>
        <p:nvSpPr>
          <p:cNvPr id="169" name="Rectangle 57">
            <a:extLst>
              <a:ext uri="{FF2B5EF4-FFF2-40B4-BE49-F238E27FC236}">
                <a16:creationId xmlns:a16="http://schemas.microsoft.com/office/drawing/2014/main" id="{B96C6E7A-3191-FDEB-F1BB-18D4FD1410D5}"/>
              </a:ext>
            </a:extLst>
          </p:cNvPr>
          <p:cNvSpPr/>
          <p:nvPr/>
        </p:nvSpPr>
        <p:spPr>
          <a:xfrm>
            <a:off x="2281803" y="8223597"/>
            <a:ext cx="1531620" cy="109728"/>
          </a:xfrm>
          <a:prstGeom prst="rect">
            <a:avLst/>
          </a:prstGeom>
          <a:solidFill>
            <a:srgbClr val="704A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71" name="TextBox 58">
            <a:extLst>
              <a:ext uri="{FF2B5EF4-FFF2-40B4-BE49-F238E27FC236}">
                <a16:creationId xmlns:a16="http://schemas.microsoft.com/office/drawing/2014/main" id="{4DE707F8-FD26-B0E0-07F4-492FF41884AB}"/>
              </a:ext>
            </a:extLst>
          </p:cNvPr>
          <p:cNvSpPr txBox="1"/>
          <p:nvPr/>
        </p:nvSpPr>
        <p:spPr>
          <a:xfrm>
            <a:off x="4525155" y="8079219"/>
            <a:ext cx="1508760" cy="3276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529">
                <a:solidFill>
                  <a:srgbClr val="1A2438"/>
                </a:solidFill>
              </a:rPr>
              <a:t>R$ 10.145,65</a:t>
            </a:r>
          </a:p>
        </p:txBody>
      </p:sp>
      <p:sp>
        <p:nvSpPr>
          <p:cNvPr id="173" name="TextBox 59">
            <a:extLst>
              <a:ext uri="{FF2B5EF4-FFF2-40B4-BE49-F238E27FC236}">
                <a16:creationId xmlns:a16="http://schemas.microsoft.com/office/drawing/2014/main" id="{51D87288-CBFF-4959-D98F-AA3798AE9AAB}"/>
              </a:ext>
            </a:extLst>
          </p:cNvPr>
          <p:cNvSpPr txBox="1"/>
          <p:nvPr/>
        </p:nvSpPr>
        <p:spPr>
          <a:xfrm>
            <a:off x="1074795" y="8423113"/>
            <a:ext cx="1508760" cy="3416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20">
                <a:solidFill>
                  <a:srgbClr val="1A2438"/>
                </a:solidFill>
              </a:rPr>
              <a:t>IBS</a:t>
            </a:r>
          </a:p>
        </p:txBody>
      </p:sp>
      <p:sp>
        <p:nvSpPr>
          <p:cNvPr id="175" name="Rectangle 60">
            <a:extLst>
              <a:ext uri="{FF2B5EF4-FFF2-40B4-BE49-F238E27FC236}">
                <a16:creationId xmlns:a16="http://schemas.microsoft.com/office/drawing/2014/main" id="{B2EA062B-D30D-E1DB-F615-329F2E35D2DF}"/>
              </a:ext>
            </a:extLst>
          </p:cNvPr>
          <p:cNvSpPr/>
          <p:nvPr/>
        </p:nvSpPr>
        <p:spPr>
          <a:xfrm>
            <a:off x="2281804" y="8552781"/>
            <a:ext cx="7772" cy="109728"/>
          </a:xfrm>
          <a:prstGeom prst="rect">
            <a:avLst/>
          </a:prstGeom>
          <a:solidFill>
            <a:srgbClr val="EF87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77" name="TextBox 61">
            <a:extLst>
              <a:ext uri="{FF2B5EF4-FFF2-40B4-BE49-F238E27FC236}">
                <a16:creationId xmlns:a16="http://schemas.microsoft.com/office/drawing/2014/main" id="{4CC20F98-68B1-2D92-3D3A-1977DEABE3A8}"/>
              </a:ext>
            </a:extLst>
          </p:cNvPr>
          <p:cNvSpPr txBox="1"/>
          <p:nvPr/>
        </p:nvSpPr>
        <p:spPr>
          <a:xfrm>
            <a:off x="4502670" y="8402671"/>
            <a:ext cx="1152144" cy="3276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529">
                <a:solidFill>
                  <a:srgbClr val="1A2438"/>
                </a:solidFill>
              </a:rPr>
              <a:t>R$ 51,49</a:t>
            </a:r>
          </a:p>
        </p:txBody>
      </p:sp>
      <p:sp>
        <p:nvSpPr>
          <p:cNvPr id="179" name="Rounded Rectangle 62">
            <a:extLst>
              <a:ext uri="{FF2B5EF4-FFF2-40B4-BE49-F238E27FC236}">
                <a16:creationId xmlns:a16="http://schemas.microsoft.com/office/drawing/2014/main" id="{2A4607FC-AA78-66DF-AB26-AA462DAC63C2}"/>
              </a:ext>
            </a:extLst>
          </p:cNvPr>
          <p:cNvSpPr/>
          <p:nvPr/>
        </p:nvSpPr>
        <p:spPr>
          <a:xfrm>
            <a:off x="6364224" y="6264257"/>
            <a:ext cx="4869180" cy="2468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81" name="TextBox 63">
            <a:extLst>
              <a:ext uri="{FF2B5EF4-FFF2-40B4-BE49-F238E27FC236}">
                <a16:creationId xmlns:a16="http://schemas.microsoft.com/office/drawing/2014/main" id="{C6368242-FD3E-01E8-CB8A-02B9FA63DD84}"/>
              </a:ext>
            </a:extLst>
          </p:cNvPr>
          <p:cNvSpPr txBox="1"/>
          <p:nvPr/>
        </p:nvSpPr>
        <p:spPr>
          <a:xfrm>
            <a:off x="6583680" y="6346851"/>
            <a:ext cx="4457700" cy="4108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70" b="1">
                <a:solidFill>
                  <a:srgbClr val="1A2438"/>
                </a:solidFill>
              </a:rPr>
              <a:t>Tributos — Simples Híbrido</a:t>
            </a:r>
          </a:p>
        </p:txBody>
      </p:sp>
      <p:sp>
        <p:nvSpPr>
          <p:cNvPr id="183" name="TextBox 64">
            <a:extLst>
              <a:ext uri="{FF2B5EF4-FFF2-40B4-BE49-F238E27FC236}">
                <a16:creationId xmlns:a16="http://schemas.microsoft.com/office/drawing/2014/main" id="{60082973-873F-C6B6-9964-4E23D432117B}"/>
              </a:ext>
            </a:extLst>
          </p:cNvPr>
          <p:cNvSpPr txBox="1"/>
          <p:nvPr/>
        </p:nvSpPr>
        <p:spPr>
          <a:xfrm>
            <a:off x="6556248" y="6779241"/>
            <a:ext cx="1508760" cy="3416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20">
                <a:solidFill>
                  <a:srgbClr val="1A2438"/>
                </a:solidFill>
              </a:rPr>
              <a:t>PGDAS</a:t>
            </a:r>
          </a:p>
        </p:txBody>
      </p:sp>
      <p:sp>
        <p:nvSpPr>
          <p:cNvPr id="185" name="Rectangle 65">
            <a:extLst>
              <a:ext uri="{FF2B5EF4-FFF2-40B4-BE49-F238E27FC236}">
                <a16:creationId xmlns:a16="http://schemas.microsoft.com/office/drawing/2014/main" id="{DB5CED8C-2E07-15C1-8DCD-AB54D052FC5A}"/>
              </a:ext>
            </a:extLst>
          </p:cNvPr>
          <p:cNvSpPr/>
          <p:nvPr/>
        </p:nvSpPr>
        <p:spPr>
          <a:xfrm>
            <a:off x="7763256" y="6908909"/>
            <a:ext cx="1920240" cy="109728"/>
          </a:xfrm>
          <a:prstGeom prst="rect">
            <a:avLst/>
          </a:prstGeom>
          <a:solidFill>
            <a:srgbClr val="0F30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87" name="TextBox 66">
            <a:extLst>
              <a:ext uri="{FF2B5EF4-FFF2-40B4-BE49-F238E27FC236}">
                <a16:creationId xmlns:a16="http://schemas.microsoft.com/office/drawing/2014/main" id="{9E9529F8-0555-E654-8A59-280E22291A16}"/>
              </a:ext>
            </a:extLst>
          </p:cNvPr>
          <p:cNvSpPr txBox="1"/>
          <p:nvPr/>
        </p:nvSpPr>
        <p:spPr>
          <a:xfrm>
            <a:off x="9617202" y="6816459"/>
            <a:ext cx="1474095" cy="3276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529">
                <a:solidFill>
                  <a:srgbClr val="1A2438"/>
                </a:solidFill>
              </a:rPr>
              <a:t>R$ 25.591,25</a:t>
            </a:r>
          </a:p>
        </p:txBody>
      </p:sp>
      <p:sp>
        <p:nvSpPr>
          <p:cNvPr id="189" name="TextBox 67">
            <a:extLst>
              <a:ext uri="{FF2B5EF4-FFF2-40B4-BE49-F238E27FC236}">
                <a16:creationId xmlns:a16="http://schemas.microsoft.com/office/drawing/2014/main" id="{6DE3D15D-F32E-4560-F82E-EDFC62BFA6F8}"/>
              </a:ext>
            </a:extLst>
          </p:cNvPr>
          <p:cNvSpPr txBox="1"/>
          <p:nvPr/>
        </p:nvSpPr>
        <p:spPr>
          <a:xfrm>
            <a:off x="6556248" y="7108425"/>
            <a:ext cx="1508760" cy="3416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20">
                <a:solidFill>
                  <a:srgbClr val="1A2438"/>
                </a:solidFill>
              </a:rPr>
              <a:t>CBS</a:t>
            </a:r>
          </a:p>
        </p:txBody>
      </p:sp>
      <p:sp>
        <p:nvSpPr>
          <p:cNvPr id="191" name="Rectangle 68">
            <a:extLst>
              <a:ext uri="{FF2B5EF4-FFF2-40B4-BE49-F238E27FC236}">
                <a16:creationId xmlns:a16="http://schemas.microsoft.com/office/drawing/2014/main" id="{36D2E832-EA90-1A97-F1B1-BF70C8531AFD}"/>
              </a:ext>
            </a:extLst>
          </p:cNvPr>
          <p:cNvSpPr/>
          <p:nvPr/>
        </p:nvSpPr>
        <p:spPr>
          <a:xfrm>
            <a:off x="7763257" y="7238093"/>
            <a:ext cx="784769" cy="109728"/>
          </a:xfrm>
          <a:prstGeom prst="rect">
            <a:avLst/>
          </a:prstGeom>
          <a:solidFill>
            <a:srgbClr val="26A6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93" name="TextBox 69">
            <a:extLst>
              <a:ext uri="{FF2B5EF4-FFF2-40B4-BE49-F238E27FC236}">
                <a16:creationId xmlns:a16="http://schemas.microsoft.com/office/drawing/2014/main" id="{2E658E40-C21D-C395-65FC-D15EC976EE06}"/>
              </a:ext>
            </a:extLst>
          </p:cNvPr>
          <p:cNvSpPr txBox="1"/>
          <p:nvPr/>
        </p:nvSpPr>
        <p:spPr>
          <a:xfrm>
            <a:off x="9639687" y="7141159"/>
            <a:ext cx="1474095" cy="3276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529">
                <a:solidFill>
                  <a:srgbClr val="1A2438"/>
                </a:solidFill>
              </a:rPr>
              <a:t>R$ 10.458,71</a:t>
            </a:r>
          </a:p>
        </p:txBody>
      </p:sp>
      <p:sp>
        <p:nvSpPr>
          <p:cNvPr id="195" name="TextBox 70">
            <a:extLst>
              <a:ext uri="{FF2B5EF4-FFF2-40B4-BE49-F238E27FC236}">
                <a16:creationId xmlns:a16="http://schemas.microsoft.com/office/drawing/2014/main" id="{7B83B898-52FD-5B03-5A71-5F02FBE7B69C}"/>
              </a:ext>
            </a:extLst>
          </p:cNvPr>
          <p:cNvSpPr txBox="1"/>
          <p:nvPr/>
        </p:nvSpPr>
        <p:spPr>
          <a:xfrm>
            <a:off x="6556248" y="7437609"/>
            <a:ext cx="1508760" cy="3416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20">
                <a:solidFill>
                  <a:srgbClr val="1A2438"/>
                </a:solidFill>
              </a:rPr>
              <a:t>IBS</a:t>
            </a:r>
          </a:p>
        </p:txBody>
      </p:sp>
      <p:sp>
        <p:nvSpPr>
          <p:cNvPr id="197" name="Rectangle 71">
            <a:extLst>
              <a:ext uri="{FF2B5EF4-FFF2-40B4-BE49-F238E27FC236}">
                <a16:creationId xmlns:a16="http://schemas.microsoft.com/office/drawing/2014/main" id="{DC5150E9-3920-715F-A09E-A042457EF719}"/>
              </a:ext>
            </a:extLst>
          </p:cNvPr>
          <p:cNvSpPr/>
          <p:nvPr/>
        </p:nvSpPr>
        <p:spPr>
          <a:xfrm>
            <a:off x="7763256" y="7567277"/>
            <a:ext cx="8520" cy="109728"/>
          </a:xfrm>
          <a:prstGeom prst="rect">
            <a:avLst/>
          </a:prstGeom>
          <a:solidFill>
            <a:srgbClr val="EF87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99" name="TextBox 72">
            <a:extLst>
              <a:ext uri="{FF2B5EF4-FFF2-40B4-BE49-F238E27FC236}">
                <a16:creationId xmlns:a16="http://schemas.microsoft.com/office/drawing/2014/main" id="{D2BA2F3F-5310-311C-BD03-0CB120BAF92C}"/>
              </a:ext>
            </a:extLst>
          </p:cNvPr>
          <p:cNvSpPr txBox="1"/>
          <p:nvPr/>
        </p:nvSpPr>
        <p:spPr>
          <a:xfrm>
            <a:off x="9690354" y="7450431"/>
            <a:ext cx="1400943" cy="3276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529">
                <a:solidFill>
                  <a:srgbClr val="1A2438"/>
                </a:solidFill>
              </a:rPr>
              <a:t>R$ 113,56</a:t>
            </a:r>
          </a:p>
        </p:txBody>
      </p:sp>
      <p:sp>
        <p:nvSpPr>
          <p:cNvPr id="201" name="Rounded Rectangle 73">
            <a:extLst>
              <a:ext uri="{FF2B5EF4-FFF2-40B4-BE49-F238E27FC236}">
                <a16:creationId xmlns:a16="http://schemas.microsoft.com/office/drawing/2014/main" id="{5BA9EA42-811D-92F8-69C6-992A5D76D837}"/>
              </a:ext>
            </a:extLst>
          </p:cNvPr>
          <p:cNvSpPr/>
          <p:nvPr/>
        </p:nvSpPr>
        <p:spPr>
          <a:xfrm>
            <a:off x="11684121" y="6289641"/>
            <a:ext cx="5486400" cy="2468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03" name="TextBox 74">
            <a:extLst>
              <a:ext uri="{FF2B5EF4-FFF2-40B4-BE49-F238E27FC236}">
                <a16:creationId xmlns:a16="http://schemas.microsoft.com/office/drawing/2014/main" id="{6D062FD2-3D48-A9F5-57F9-FB4D9D15182A}"/>
              </a:ext>
            </a:extLst>
          </p:cNvPr>
          <p:cNvSpPr txBox="1"/>
          <p:nvPr/>
        </p:nvSpPr>
        <p:spPr>
          <a:xfrm>
            <a:off x="11903577" y="6372236"/>
            <a:ext cx="5074920" cy="4108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70" b="1">
                <a:solidFill>
                  <a:srgbClr val="1A2438"/>
                </a:solidFill>
              </a:rPr>
              <a:t>Tributos — Lucro Presumido</a:t>
            </a:r>
          </a:p>
        </p:txBody>
      </p:sp>
      <p:sp>
        <p:nvSpPr>
          <p:cNvPr id="205" name="TextBox 75">
            <a:extLst>
              <a:ext uri="{FF2B5EF4-FFF2-40B4-BE49-F238E27FC236}">
                <a16:creationId xmlns:a16="http://schemas.microsoft.com/office/drawing/2014/main" id="{87BA327E-C185-9E37-483D-8710A4AA524A}"/>
              </a:ext>
            </a:extLst>
          </p:cNvPr>
          <p:cNvSpPr txBox="1"/>
          <p:nvPr/>
        </p:nvSpPr>
        <p:spPr>
          <a:xfrm>
            <a:off x="11876145" y="6804625"/>
            <a:ext cx="1508760" cy="3416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20">
                <a:solidFill>
                  <a:srgbClr val="1A2438"/>
                </a:solidFill>
              </a:rPr>
              <a:t>IRPJ</a:t>
            </a:r>
          </a:p>
        </p:txBody>
      </p:sp>
      <p:sp>
        <p:nvSpPr>
          <p:cNvPr id="207" name="Rectangle 76">
            <a:extLst>
              <a:ext uri="{FF2B5EF4-FFF2-40B4-BE49-F238E27FC236}">
                <a16:creationId xmlns:a16="http://schemas.microsoft.com/office/drawing/2014/main" id="{4FD71F5B-0408-9180-CF96-6D35CF8A2134}"/>
              </a:ext>
            </a:extLst>
          </p:cNvPr>
          <p:cNvSpPr/>
          <p:nvPr/>
        </p:nvSpPr>
        <p:spPr>
          <a:xfrm>
            <a:off x="13083154" y="6934293"/>
            <a:ext cx="759731" cy="109728"/>
          </a:xfrm>
          <a:prstGeom prst="rect">
            <a:avLst/>
          </a:prstGeom>
          <a:solidFill>
            <a:srgbClr val="0F30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09" name="TextBox 77">
            <a:extLst>
              <a:ext uri="{FF2B5EF4-FFF2-40B4-BE49-F238E27FC236}">
                <a16:creationId xmlns:a16="http://schemas.microsoft.com/office/drawing/2014/main" id="{F7B74D31-5C7B-63D8-2FDB-5D928A9DA20F}"/>
              </a:ext>
            </a:extLst>
          </p:cNvPr>
          <p:cNvSpPr txBox="1"/>
          <p:nvPr/>
        </p:nvSpPr>
        <p:spPr>
          <a:xfrm>
            <a:off x="15519654" y="6821224"/>
            <a:ext cx="1508760" cy="3276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529">
                <a:solidFill>
                  <a:srgbClr val="1A2438"/>
                </a:solidFill>
              </a:rPr>
              <a:t>R$ 3.400,00</a:t>
            </a:r>
          </a:p>
        </p:txBody>
      </p:sp>
      <p:sp>
        <p:nvSpPr>
          <p:cNvPr id="211" name="TextBox 78">
            <a:extLst>
              <a:ext uri="{FF2B5EF4-FFF2-40B4-BE49-F238E27FC236}">
                <a16:creationId xmlns:a16="http://schemas.microsoft.com/office/drawing/2014/main" id="{18888FDA-474C-7E33-A7FA-2A6574006D81}"/>
              </a:ext>
            </a:extLst>
          </p:cNvPr>
          <p:cNvSpPr txBox="1"/>
          <p:nvPr/>
        </p:nvSpPr>
        <p:spPr>
          <a:xfrm>
            <a:off x="11876145" y="7133809"/>
            <a:ext cx="1508760" cy="3416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20">
                <a:solidFill>
                  <a:srgbClr val="1A2438"/>
                </a:solidFill>
              </a:rPr>
              <a:t>CSLL</a:t>
            </a:r>
          </a:p>
        </p:txBody>
      </p:sp>
      <p:sp>
        <p:nvSpPr>
          <p:cNvPr id="213" name="Rectangle 79">
            <a:extLst>
              <a:ext uri="{FF2B5EF4-FFF2-40B4-BE49-F238E27FC236}">
                <a16:creationId xmlns:a16="http://schemas.microsoft.com/office/drawing/2014/main" id="{CA1321FC-42A3-DDEF-60F6-B17532E4003B}"/>
              </a:ext>
            </a:extLst>
          </p:cNvPr>
          <p:cNvSpPr/>
          <p:nvPr/>
        </p:nvSpPr>
        <p:spPr>
          <a:xfrm>
            <a:off x="13083154" y="7263477"/>
            <a:ext cx="651581" cy="109728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15" name="TextBox 80">
            <a:extLst>
              <a:ext uri="{FF2B5EF4-FFF2-40B4-BE49-F238E27FC236}">
                <a16:creationId xmlns:a16="http://schemas.microsoft.com/office/drawing/2014/main" id="{962B2886-14B2-9C16-CE33-3C9AF4C2D1FE}"/>
              </a:ext>
            </a:extLst>
          </p:cNvPr>
          <p:cNvSpPr txBox="1"/>
          <p:nvPr/>
        </p:nvSpPr>
        <p:spPr>
          <a:xfrm>
            <a:off x="15643098" y="7185424"/>
            <a:ext cx="1385316" cy="3276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529">
                <a:solidFill>
                  <a:srgbClr val="1A2438"/>
                </a:solidFill>
              </a:rPr>
              <a:t>R$ 2.916,00</a:t>
            </a:r>
          </a:p>
        </p:txBody>
      </p:sp>
      <p:sp>
        <p:nvSpPr>
          <p:cNvPr id="217" name="TextBox 81">
            <a:extLst>
              <a:ext uri="{FF2B5EF4-FFF2-40B4-BE49-F238E27FC236}">
                <a16:creationId xmlns:a16="http://schemas.microsoft.com/office/drawing/2014/main" id="{B06E6376-0C59-48BC-DC1D-3F1454BAE626}"/>
              </a:ext>
            </a:extLst>
          </p:cNvPr>
          <p:cNvSpPr txBox="1"/>
          <p:nvPr/>
        </p:nvSpPr>
        <p:spPr>
          <a:xfrm>
            <a:off x="11876145" y="7462993"/>
            <a:ext cx="1508760" cy="3416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20">
                <a:solidFill>
                  <a:srgbClr val="1A2438"/>
                </a:solidFill>
              </a:rPr>
              <a:t>CBS</a:t>
            </a:r>
          </a:p>
        </p:txBody>
      </p:sp>
      <p:sp>
        <p:nvSpPr>
          <p:cNvPr id="219" name="Rectangle 82">
            <a:extLst>
              <a:ext uri="{FF2B5EF4-FFF2-40B4-BE49-F238E27FC236}">
                <a16:creationId xmlns:a16="http://schemas.microsoft.com/office/drawing/2014/main" id="{D7E6BC52-1291-8C73-4E3B-7B13223D7690}"/>
              </a:ext>
            </a:extLst>
          </p:cNvPr>
          <p:cNvSpPr/>
          <p:nvPr/>
        </p:nvSpPr>
        <p:spPr>
          <a:xfrm>
            <a:off x="13083153" y="7592661"/>
            <a:ext cx="2337000" cy="109728"/>
          </a:xfrm>
          <a:prstGeom prst="rect">
            <a:avLst/>
          </a:prstGeom>
          <a:solidFill>
            <a:srgbClr val="26A6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21" name="TextBox 83">
            <a:extLst>
              <a:ext uri="{FF2B5EF4-FFF2-40B4-BE49-F238E27FC236}">
                <a16:creationId xmlns:a16="http://schemas.microsoft.com/office/drawing/2014/main" id="{350E627C-8475-7A24-CDAC-B16479306632}"/>
              </a:ext>
            </a:extLst>
          </p:cNvPr>
          <p:cNvSpPr txBox="1"/>
          <p:nvPr/>
        </p:nvSpPr>
        <p:spPr>
          <a:xfrm>
            <a:off x="15376422" y="7519798"/>
            <a:ext cx="1741932" cy="3276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529">
                <a:solidFill>
                  <a:srgbClr val="1A2438"/>
                </a:solidFill>
              </a:rPr>
              <a:t>R$ 10.458,71</a:t>
            </a:r>
          </a:p>
        </p:txBody>
      </p:sp>
      <p:sp>
        <p:nvSpPr>
          <p:cNvPr id="223" name="TextBox 84">
            <a:extLst>
              <a:ext uri="{FF2B5EF4-FFF2-40B4-BE49-F238E27FC236}">
                <a16:creationId xmlns:a16="http://schemas.microsoft.com/office/drawing/2014/main" id="{625D0EF2-650C-AF8A-94FB-C34C55F6716C}"/>
              </a:ext>
            </a:extLst>
          </p:cNvPr>
          <p:cNvSpPr txBox="1"/>
          <p:nvPr/>
        </p:nvSpPr>
        <p:spPr>
          <a:xfrm>
            <a:off x="11876145" y="7792177"/>
            <a:ext cx="1508760" cy="3416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20">
                <a:solidFill>
                  <a:srgbClr val="1A2438"/>
                </a:solidFill>
              </a:rPr>
              <a:t>IBS</a:t>
            </a:r>
          </a:p>
        </p:txBody>
      </p:sp>
      <p:sp>
        <p:nvSpPr>
          <p:cNvPr id="225" name="Rectangle 85">
            <a:extLst>
              <a:ext uri="{FF2B5EF4-FFF2-40B4-BE49-F238E27FC236}">
                <a16:creationId xmlns:a16="http://schemas.microsoft.com/office/drawing/2014/main" id="{8DEB9611-B515-9CEA-07A1-9677ED4C0973}"/>
              </a:ext>
            </a:extLst>
          </p:cNvPr>
          <p:cNvSpPr/>
          <p:nvPr/>
        </p:nvSpPr>
        <p:spPr>
          <a:xfrm>
            <a:off x="13083153" y="7921845"/>
            <a:ext cx="25374" cy="109728"/>
          </a:xfrm>
          <a:prstGeom prst="rect">
            <a:avLst/>
          </a:prstGeom>
          <a:solidFill>
            <a:srgbClr val="EF87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27" name="TextBox 86">
            <a:extLst>
              <a:ext uri="{FF2B5EF4-FFF2-40B4-BE49-F238E27FC236}">
                <a16:creationId xmlns:a16="http://schemas.microsoft.com/office/drawing/2014/main" id="{E738E0DB-43BD-60FD-E989-EAB449372146}"/>
              </a:ext>
            </a:extLst>
          </p:cNvPr>
          <p:cNvSpPr txBox="1"/>
          <p:nvPr/>
        </p:nvSpPr>
        <p:spPr>
          <a:xfrm>
            <a:off x="15620613" y="7808329"/>
            <a:ext cx="1385316" cy="3276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529">
                <a:solidFill>
                  <a:srgbClr val="1A2438"/>
                </a:solidFill>
              </a:rPr>
              <a:t>R$ 113,56</a:t>
            </a:r>
          </a:p>
        </p:txBody>
      </p:sp>
      <p:sp>
        <p:nvSpPr>
          <p:cNvPr id="229" name="TextBox 87">
            <a:extLst>
              <a:ext uri="{FF2B5EF4-FFF2-40B4-BE49-F238E27FC236}">
                <a16:creationId xmlns:a16="http://schemas.microsoft.com/office/drawing/2014/main" id="{7FF7A791-9551-2ABA-2528-30F19C600A10}"/>
              </a:ext>
            </a:extLst>
          </p:cNvPr>
          <p:cNvSpPr txBox="1"/>
          <p:nvPr/>
        </p:nvSpPr>
        <p:spPr>
          <a:xfrm>
            <a:off x="11876145" y="8121361"/>
            <a:ext cx="1508760" cy="3416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20">
                <a:solidFill>
                  <a:srgbClr val="1A2438"/>
                </a:solidFill>
              </a:rPr>
              <a:t>ICMS</a:t>
            </a:r>
          </a:p>
        </p:txBody>
      </p:sp>
      <p:sp>
        <p:nvSpPr>
          <p:cNvPr id="231" name="Rectangle 88">
            <a:extLst>
              <a:ext uri="{FF2B5EF4-FFF2-40B4-BE49-F238E27FC236}">
                <a16:creationId xmlns:a16="http://schemas.microsoft.com/office/drawing/2014/main" id="{17488658-E8E4-1E12-0AD0-F3D048CF3EB3}"/>
              </a:ext>
            </a:extLst>
          </p:cNvPr>
          <p:cNvSpPr/>
          <p:nvPr/>
        </p:nvSpPr>
        <p:spPr>
          <a:xfrm>
            <a:off x="13083153" y="8251029"/>
            <a:ext cx="2537460" cy="109728"/>
          </a:xfrm>
          <a:prstGeom prst="rect">
            <a:avLst/>
          </a:prstGeom>
          <a:solidFill>
            <a:srgbClr val="704A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33" name="TextBox 89">
            <a:extLst>
              <a:ext uri="{FF2B5EF4-FFF2-40B4-BE49-F238E27FC236}">
                <a16:creationId xmlns:a16="http://schemas.microsoft.com/office/drawing/2014/main" id="{C25138B1-125D-37BC-DC4C-92858070238B}"/>
              </a:ext>
            </a:extLst>
          </p:cNvPr>
          <p:cNvSpPr txBox="1"/>
          <p:nvPr/>
        </p:nvSpPr>
        <p:spPr>
          <a:xfrm>
            <a:off x="15609594" y="8107777"/>
            <a:ext cx="1508760" cy="3276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529">
                <a:solidFill>
                  <a:srgbClr val="1A2438"/>
                </a:solidFill>
              </a:rPr>
              <a:t>R$ 11.355,82</a:t>
            </a:r>
          </a:p>
        </p:txBody>
      </p:sp>
      <p:sp>
        <p:nvSpPr>
          <p:cNvPr id="235" name="Rectangle 1">
            <a:extLst>
              <a:ext uri="{FF2B5EF4-FFF2-40B4-BE49-F238E27FC236}">
                <a16:creationId xmlns:a16="http://schemas.microsoft.com/office/drawing/2014/main" id="{71A85B4C-AA8C-3BB1-548E-B6E1D1AD2F78}"/>
              </a:ext>
            </a:extLst>
          </p:cNvPr>
          <p:cNvSpPr/>
          <p:nvPr/>
        </p:nvSpPr>
        <p:spPr>
          <a:xfrm>
            <a:off x="0" y="336049"/>
            <a:ext cx="4750420" cy="80093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237" name="Text 0">
            <a:extLst>
              <a:ext uri="{FF2B5EF4-FFF2-40B4-BE49-F238E27FC236}">
                <a16:creationId xmlns:a16="http://schemas.microsoft.com/office/drawing/2014/main" id="{C7E2783E-E070-D5BB-0C13-219262CCB5BC}"/>
              </a:ext>
            </a:extLst>
          </p:cNvPr>
          <p:cNvSpPr/>
          <p:nvPr/>
        </p:nvSpPr>
        <p:spPr>
          <a:xfrm>
            <a:off x="96252" y="218720"/>
            <a:ext cx="53598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500" b="1">
                <a:solidFill>
                  <a:schemeClr val="bg1"/>
                </a:solidFill>
                <a:latin typeface="Cambria" pitchFamily="34" charset="0"/>
                <a:ea typeface="Cambria" pitchFamily="34" charset="-122"/>
              </a:rPr>
              <a:t>2M Construções</a:t>
            </a:r>
            <a:endParaRPr lang="en-US" sz="4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5423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D8A82F00-29AD-6704-86D5-26E1CAC45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DDD9CCC8-C21A-BCDC-8B65-BED6F89F11EE}"/>
              </a:ext>
            </a:extLst>
          </p:cNvPr>
          <p:cNvSpPr/>
          <p:nvPr/>
        </p:nvSpPr>
        <p:spPr>
          <a:xfrm>
            <a:off x="1097280" y="1261872"/>
            <a:ext cx="15087600" cy="34290"/>
          </a:xfrm>
          <a:prstGeom prst="rect">
            <a:avLst/>
          </a:prstGeom>
          <a:solidFill>
            <a:srgbClr val="D0A9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5203ABFB-BF3D-0777-0DCC-FFFDB2696F29}"/>
              </a:ext>
            </a:extLst>
          </p:cNvPr>
          <p:cNvSpPr txBox="1"/>
          <p:nvPr/>
        </p:nvSpPr>
        <p:spPr>
          <a:xfrm>
            <a:off x="1124712" y="1357297"/>
            <a:ext cx="15361920" cy="35779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25">
                <a:solidFill>
                  <a:srgbClr val="626D7D"/>
                </a:solidFill>
              </a:rPr>
              <a:t>Comércio de materiais de construção | Anexo I | 5ª faixa</a:t>
            </a:r>
          </a:p>
        </p:txBody>
      </p:sp>
      <p:sp>
        <p:nvSpPr>
          <p:cNvPr id="9" name="Rounded Rectangle 5">
            <a:extLst>
              <a:ext uri="{FF2B5EF4-FFF2-40B4-BE49-F238E27FC236}">
                <a16:creationId xmlns:a16="http://schemas.microsoft.com/office/drawing/2014/main" id="{4254B072-86FD-629C-A6C1-00F875DD80E1}"/>
              </a:ext>
            </a:extLst>
          </p:cNvPr>
          <p:cNvSpPr/>
          <p:nvPr/>
        </p:nvSpPr>
        <p:spPr>
          <a:xfrm>
            <a:off x="877824" y="3017520"/>
            <a:ext cx="6858000" cy="130302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2" name="Oval 6">
            <a:extLst>
              <a:ext uri="{FF2B5EF4-FFF2-40B4-BE49-F238E27FC236}">
                <a16:creationId xmlns:a16="http://schemas.microsoft.com/office/drawing/2014/main" id="{17D51316-0734-15E1-D14C-3867E0ADA13D}"/>
              </a:ext>
            </a:extLst>
          </p:cNvPr>
          <p:cNvSpPr/>
          <p:nvPr/>
        </p:nvSpPr>
        <p:spPr>
          <a:xfrm>
            <a:off x="1069848" y="3398193"/>
            <a:ext cx="493776" cy="493776"/>
          </a:xfrm>
          <a:prstGeom prst="ellipse">
            <a:avLst/>
          </a:prstGeom>
          <a:solidFill>
            <a:srgbClr val="178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864F3D63-0CE5-3DD7-B64C-32C584F7882B}"/>
              </a:ext>
            </a:extLst>
          </p:cNvPr>
          <p:cNvSpPr txBox="1"/>
          <p:nvPr/>
        </p:nvSpPr>
        <p:spPr>
          <a:xfrm>
            <a:off x="1160913" y="3371977"/>
            <a:ext cx="27432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7" name="TextBox 8">
            <a:extLst>
              <a:ext uri="{FF2B5EF4-FFF2-40B4-BE49-F238E27FC236}">
                <a16:creationId xmlns:a16="http://schemas.microsoft.com/office/drawing/2014/main" id="{D427712C-17D5-A24B-ECDC-3C69A2CB8DED}"/>
              </a:ext>
            </a:extLst>
          </p:cNvPr>
          <p:cNvSpPr txBox="1"/>
          <p:nvPr/>
        </p:nvSpPr>
        <p:spPr>
          <a:xfrm>
            <a:off x="1728217" y="3168845"/>
            <a:ext cx="5623559" cy="46859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45" b="1">
                <a:solidFill>
                  <a:srgbClr val="1A2438"/>
                </a:solidFill>
              </a:rPr>
              <a:t>Enquadramento</a:t>
            </a:r>
          </a:p>
        </p:txBody>
      </p:sp>
      <p:sp>
        <p:nvSpPr>
          <p:cNvPr id="20" name="TextBox 9">
            <a:extLst>
              <a:ext uri="{FF2B5EF4-FFF2-40B4-BE49-F238E27FC236}">
                <a16:creationId xmlns:a16="http://schemas.microsoft.com/office/drawing/2014/main" id="{62FC84D4-60B7-2ED0-F52A-80894771C1DF}"/>
              </a:ext>
            </a:extLst>
          </p:cNvPr>
          <p:cNvSpPr txBox="1"/>
          <p:nvPr/>
        </p:nvSpPr>
        <p:spPr>
          <a:xfrm>
            <a:off x="1728216" y="3577266"/>
            <a:ext cx="5692140" cy="3924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50">
                <a:solidFill>
                  <a:srgbClr val="1A2438"/>
                </a:solidFill>
              </a:rPr>
              <a:t>RBT12: R$ 2.831.524,02</a:t>
            </a: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7D263EB0-1BDD-67F2-B1D1-FB0DA09275C2}"/>
              </a:ext>
            </a:extLst>
          </p:cNvPr>
          <p:cNvSpPr txBox="1"/>
          <p:nvPr/>
        </p:nvSpPr>
        <p:spPr>
          <a:xfrm>
            <a:off x="1728216" y="3879018"/>
            <a:ext cx="5692140" cy="3924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50" b="1">
                <a:solidFill>
                  <a:srgbClr val="17804C"/>
                </a:solidFill>
              </a:rPr>
              <a:t>Anexo I — 5ª faixa</a:t>
            </a:r>
          </a:p>
        </p:txBody>
      </p:sp>
      <p:sp>
        <p:nvSpPr>
          <p:cNvPr id="25" name="Rounded Rectangle 11">
            <a:extLst>
              <a:ext uri="{FF2B5EF4-FFF2-40B4-BE49-F238E27FC236}">
                <a16:creationId xmlns:a16="http://schemas.microsoft.com/office/drawing/2014/main" id="{D49218C7-DB7F-DD6D-2DE0-BAB73C39D330}"/>
              </a:ext>
            </a:extLst>
          </p:cNvPr>
          <p:cNvSpPr/>
          <p:nvPr/>
        </p:nvSpPr>
        <p:spPr>
          <a:xfrm>
            <a:off x="877824" y="4485132"/>
            <a:ext cx="6858000" cy="130302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8" name="Oval 12">
            <a:extLst>
              <a:ext uri="{FF2B5EF4-FFF2-40B4-BE49-F238E27FC236}">
                <a16:creationId xmlns:a16="http://schemas.microsoft.com/office/drawing/2014/main" id="{5BE31793-2FFC-0F47-7DDF-C6FA46A7B259}"/>
              </a:ext>
            </a:extLst>
          </p:cNvPr>
          <p:cNvSpPr/>
          <p:nvPr/>
        </p:nvSpPr>
        <p:spPr>
          <a:xfrm>
            <a:off x="1069848" y="4865805"/>
            <a:ext cx="493776" cy="493776"/>
          </a:xfrm>
          <a:prstGeom prst="ellipse">
            <a:avLst/>
          </a:prstGeom>
          <a:solidFill>
            <a:srgbClr val="178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31" name="TextBox 13">
            <a:extLst>
              <a:ext uri="{FF2B5EF4-FFF2-40B4-BE49-F238E27FC236}">
                <a16:creationId xmlns:a16="http://schemas.microsoft.com/office/drawing/2014/main" id="{8706ADD8-AE4D-7D16-2A6D-032B54CA2B3B}"/>
              </a:ext>
            </a:extLst>
          </p:cNvPr>
          <p:cNvSpPr txBox="1"/>
          <p:nvPr/>
        </p:nvSpPr>
        <p:spPr>
          <a:xfrm>
            <a:off x="1160913" y="4862074"/>
            <a:ext cx="27432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34" name="TextBox 14">
            <a:extLst>
              <a:ext uri="{FF2B5EF4-FFF2-40B4-BE49-F238E27FC236}">
                <a16:creationId xmlns:a16="http://schemas.microsoft.com/office/drawing/2014/main" id="{69442C02-AC75-5AB8-B0C7-A490BA2E8759}"/>
              </a:ext>
            </a:extLst>
          </p:cNvPr>
          <p:cNvSpPr txBox="1"/>
          <p:nvPr/>
        </p:nvSpPr>
        <p:spPr>
          <a:xfrm>
            <a:off x="1728217" y="4858610"/>
            <a:ext cx="5623559" cy="46859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45" b="1">
                <a:solidFill>
                  <a:srgbClr val="1A2438"/>
                </a:solidFill>
              </a:rPr>
              <a:t>Alíquota efetiva</a:t>
            </a:r>
          </a:p>
        </p:txBody>
      </p:sp>
      <p:sp>
        <p:nvSpPr>
          <p:cNvPr id="37" name="TextBox 17">
            <a:extLst>
              <a:ext uri="{FF2B5EF4-FFF2-40B4-BE49-F238E27FC236}">
                <a16:creationId xmlns:a16="http://schemas.microsoft.com/office/drawing/2014/main" id="{10E6AAD6-430A-D34A-ACFF-D7357E26726C}"/>
              </a:ext>
            </a:extLst>
          </p:cNvPr>
          <p:cNvSpPr txBox="1"/>
          <p:nvPr/>
        </p:nvSpPr>
        <p:spPr>
          <a:xfrm>
            <a:off x="1728216" y="5275804"/>
            <a:ext cx="1530684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17804C"/>
                </a:solidFill>
              </a:rPr>
              <a:t>11,22%</a:t>
            </a:r>
          </a:p>
        </p:txBody>
      </p:sp>
      <p:sp>
        <p:nvSpPr>
          <p:cNvPr id="39" name="Rounded Rectangle 18">
            <a:extLst>
              <a:ext uri="{FF2B5EF4-FFF2-40B4-BE49-F238E27FC236}">
                <a16:creationId xmlns:a16="http://schemas.microsoft.com/office/drawing/2014/main" id="{ED10DE2C-C961-C268-9138-16823472D9B8}"/>
              </a:ext>
            </a:extLst>
          </p:cNvPr>
          <p:cNvSpPr/>
          <p:nvPr/>
        </p:nvSpPr>
        <p:spPr>
          <a:xfrm>
            <a:off x="877824" y="6131052"/>
            <a:ext cx="6858000" cy="130302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42" name="Oval 19">
            <a:extLst>
              <a:ext uri="{FF2B5EF4-FFF2-40B4-BE49-F238E27FC236}">
                <a16:creationId xmlns:a16="http://schemas.microsoft.com/office/drawing/2014/main" id="{37B5A1F0-BB04-58B9-FFE7-A980359BFA72}"/>
              </a:ext>
            </a:extLst>
          </p:cNvPr>
          <p:cNvSpPr/>
          <p:nvPr/>
        </p:nvSpPr>
        <p:spPr>
          <a:xfrm>
            <a:off x="1069848" y="6511725"/>
            <a:ext cx="493776" cy="493776"/>
          </a:xfrm>
          <a:prstGeom prst="ellipse">
            <a:avLst/>
          </a:prstGeom>
          <a:solidFill>
            <a:srgbClr val="178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45" name="TextBox 20">
            <a:extLst>
              <a:ext uri="{FF2B5EF4-FFF2-40B4-BE49-F238E27FC236}">
                <a16:creationId xmlns:a16="http://schemas.microsoft.com/office/drawing/2014/main" id="{1ED1AE61-A736-C146-57ED-E97376CF9D5C}"/>
              </a:ext>
            </a:extLst>
          </p:cNvPr>
          <p:cNvSpPr txBox="1"/>
          <p:nvPr/>
        </p:nvSpPr>
        <p:spPr>
          <a:xfrm>
            <a:off x="1160913" y="6507994"/>
            <a:ext cx="27432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47" name="TextBox 21">
            <a:extLst>
              <a:ext uri="{FF2B5EF4-FFF2-40B4-BE49-F238E27FC236}">
                <a16:creationId xmlns:a16="http://schemas.microsoft.com/office/drawing/2014/main" id="{19DC5F2B-1F20-DCB5-044C-E4B105861F0F}"/>
              </a:ext>
            </a:extLst>
          </p:cNvPr>
          <p:cNvSpPr txBox="1"/>
          <p:nvPr/>
        </p:nvSpPr>
        <p:spPr>
          <a:xfrm>
            <a:off x="1755649" y="6237632"/>
            <a:ext cx="5623559" cy="46859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45" b="1">
                <a:solidFill>
                  <a:srgbClr val="1A2438"/>
                </a:solidFill>
              </a:rPr>
              <a:t>DAS mensal</a:t>
            </a:r>
          </a:p>
        </p:txBody>
      </p:sp>
      <p:sp>
        <p:nvSpPr>
          <p:cNvPr id="50" name="TextBox 22">
            <a:extLst>
              <a:ext uri="{FF2B5EF4-FFF2-40B4-BE49-F238E27FC236}">
                <a16:creationId xmlns:a16="http://schemas.microsoft.com/office/drawing/2014/main" id="{1539BD66-B19A-D454-4D01-43DDF2A2834E}"/>
              </a:ext>
            </a:extLst>
          </p:cNvPr>
          <p:cNvSpPr txBox="1"/>
          <p:nvPr/>
        </p:nvSpPr>
        <p:spPr>
          <a:xfrm>
            <a:off x="1755648" y="6646053"/>
            <a:ext cx="5692140" cy="3924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50">
                <a:solidFill>
                  <a:srgbClr val="1A2438"/>
                </a:solidFill>
              </a:rPr>
              <a:t>R$ 270.000,00 × 11,22%</a:t>
            </a:r>
          </a:p>
        </p:txBody>
      </p:sp>
      <p:sp>
        <p:nvSpPr>
          <p:cNvPr id="53" name="TextBox 23">
            <a:extLst>
              <a:ext uri="{FF2B5EF4-FFF2-40B4-BE49-F238E27FC236}">
                <a16:creationId xmlns:a16="http://schemas.microsoft.com/office/drawing/2014/main" id="{35E0E8A7-1DD4-F2FB-D4B6-BDA69348AECB}"/>
              </a:ext>
            </a:extLst>
          </p:cNvPr>
          <p:cNvSpPr txBox="1"/>
          <p:nvPr/>
        </p:nvSpPr>
        <p:spPr>
          <a:xfrm>
            <a:off x="1755648" y="6947804"/>
            <a:ext cx="5692140" cy="3924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50" b="1">
                <a:solidFill>
                  <a:srgbClr val="17804C"/>
                </a:solidFill>
              </a:rPr>
              <a:t>Total do DAS: R$ 30.285,51</a:t>
            </a:r>
          </a:p>
        </p:txBody>
      </p:sp>
      <p:sp>
        <p:nvSpPr>
          <p:cNvPr id="56" name="Rounded Rectangle 24">
            <a:extLst>
              <a:ext uri="{FF2B5EF4-FFF2-40B4-BE49-F238E27FC236}">
                <a16:creationId xmlns:a16="http://schemas.microsoft.com/office/drawing/2014/main" id="{BD9DB480-44DC-B42A-8F9C-4143634AEDCF}"/>
              </a:ext>
            </a:extLst>
          </p:cNvPr>
          <p:cNvSpPr/>
          <p:nvPr/>
        </p:nvSpPr>
        <p:spPr>
          <a:xfrm>
            <a:off x="8028360" y="1920240"/>
            <a:ext cx="8435340" cy="637794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59" name="TextBox 25">
            <a:extLst>
              <a:ext uri="{FF2B5EF4-FFF2-40B4-BE49-F238E27FC236}">
                <a16:creationId xmlns:a16="http://schemas.microsoft.com/office/drawing/2014/main" id="{36319A5A-0B2D-3171-9ED6-89C003281216}"/>
              </a:ext>
            </a:extLst>
          </p:cNvPr>
          <p:cNvSpPr txBox="1"/>
          <p:nvPr/>
        </p:nvSpPr>
        <p:spPr>
          <a:xfrm>
            <a:off x="8572500" y="2009226"/>
            <a:ext cx="6583680" cy="5078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1">
                <a:solidFill>
                  <a:srgbClr val="0F3069"/>
                </a:solidFill>
              </a:rPr>
              <a:t>Detalhamento por tributo</a:t>
            </a:r>
          </a:p>
        </p:txBody>
      </p:sp>
      <p:sp>
        <p:nvSpPr>
          <p:cNvPr id="62" name="Rectangle 26">
            <a:extLst>
              <a:ext uri="{FF2B5EF4-FFF2-40B4-BE49-F238E27FC236}">
                <a16:creationId xmlns:a16="http://schemas.microsoft.com/office/drawing/2014/main" id="{F6780222-24A8-612D-63DA-E8800DD468C1}"/>
              </a:ext>
            </a:extLst>
          </p:cNvPr>
          <p:cNvSpPr/>
          <p:nvPr/>
        </p:nvSpPr>
        <p:spPr>
          <a:xfrm>
            <a:off x="8572500" y="2743200"/>
            <a:ext cx="2263140" cy="521208"/>
          </a:xfrm>
          <a:prstGeom prst="rect">
            <a:avLst/>
          </a:prstGeom>
          <a:solidFill>
            <a:srgbClr val="F3F6FA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65" name="TextBox 27">
            <a:extLst>
              <a:ext uri="{FF2B5EF4-FFF2-40B4-BE49-F238E27FC236}">
                <a16:creationId xmlns:a16="http://schemas.microsoft.com/office/drawing/2014/main" id="{1934717E-5DB7-CB23-FE03-671E7A34D2BE}"/>
              </a:ext>
            </a:extLst>
          </p:cNvPr>
          <p:cNvSpPr txBox="1"/>
          <p:nvPr/>
        </p:nvSpPr>
        <p:spPr>
          <a:xfrm>
            <a:off x="8572500" y="2785937"/>
            <a:ext cx="2263140" cy="38087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75" b="1">
                <a:solidFill>
                  <a:srgbClr val="1A2438"/>
                </a:solidFill>
              </a:rPr>
              <a:t>Tributo</a:t>
            </a:r>
          </a:p>
        </p:txBody>
      </p:sp>
      <p:sp>
        <p:nvSpPr>
          <p:cNvPr id="67" name="Rectangle 28">
            <a:extLst>
              <a:ext uri="{FF2B5EF4-FFF2-40B4-BE49-F238E27FC236}">
                <a16:creationId xmlns:a16="http://schemas.microsoft.com/office/drawing/2014/main" id="{01605AD1-49C4-3323-C34C-96B9D04DE666}"/>
              </a:ext>
            </a:extLst>
          </p:cNvPr>
          <p:cNvSpPr/>
          <p:nvPr/>
        </p:nvSpPr>
        <p:spPr>
          <a:xfrm>
            <a:off x="10863074" y="2717341"/>
            <a:ext cx="3634740" cy="560783"/>
          </a:xfrm>
          <a:prstGeom prst="rect">
            <a:avLst/>
          </a:prstGeom>
          <a:solidFill>
            <a:srgbClr val="F3F6FA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70" name="TextBox 29">
            <a:extLst>
              <a:ext uri="{FF2B5EF4-FFF2-40B4-BE49-F238E27FC236}">
                <a16:creationId xmlns:a16="http://schemas.microsoft.com/office/drawing/2014/main" id="{2A587373-E38B-ECE9-6350-2520464926EC}"/>
              </a:ext>
            </a:extLst>
          </p:cNvPr>
          <p:cNvSpPr txBox="1"/>
          <p:nvPr/>
        </p:nvSpPr>
        <p:spPr>
          <a:xfrm>
            <a:off x="11068812" y="2785937"/>
            <a:ext cx="2263140" cy="38087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75" b="1">
                <a:solidFill>
                  <a:srgbClr val="1A2438"/>
                </a:solidFill>
              </a:rPr>
              <a:t>Valor</a:t>
            </a:r>
          </a:p>
        </p:txBody>
      </p:sp>
      <p:sp>
        <p:nvSpPr>
          <p:cNvPr id="73" name="Rectangle 30">
            <a:extLst>
              <a:ext uri="{FF2B5EF4-FFF2-40B4-BE49-F238E27FC236}">
                <a16:creationId xmlns:a16="http://schemas.microsoft.com/office/drawing/2014/main" id="{03CD64EA-ED0F-149E-E025-BA800F9ED3F2}"/>
              </a:ext>
            </a:extLst>
          </p:cNvPr>
          <p:cNvSpPr/>
          <p:nvPr/>
        </p:nvSpPr>
        <p:spPr>
          <a:xfrm>
            <a:off x="14525244" y="2673945"/>
            <a:ext cx="1508760" cy="521208"/>
          </a:xfrm>
          <a:prstGeom prst="rect">
            <a:avLst/>
          </a:prstGeom>
          <a:solidFill>
            <a:srgbClr val="F3F6FA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75" name="TextBox 31">
            <a:extLst>
              <a:ext uri="{FF2B5EF4-FFF2-40B4-BE49-F238E27FC236}">
                <a16:creationId xmlns:a16="http://schemas.microsoft.com/office/drawing/2014/main" id="{B391807D-549B-54B9-5E9E-58052F89E3A8}"/>
              </a:ext>
            </a:extLst>
          </p:cNvPr>
          <p:cNvSpPr txBox="1"/>
          <p:nvPr/>
        </p:nvSpPr>
        <p:spPr>
          <a:xfrm>
            <a:off x="14525244" y="2716681"/>
            <a:ext cx="1508760" cy="38087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75" b="1">
                <a:solidFill>
                  <a:srgbClr val="1A2438"/>
                </a:solidFill>
              </a:rPr>
              <a:t>% do total</a:t>
            </a:r>
          </a:p>
        </p:txBody>
      </p:sp>
      <p:sp>
        <p:nvSpPr>
          <p:cNvPr id="78" name="Rectangle 32">
            <a:extLst>
              <a:ext uri="{FF2B5EF4-FFF2-40B4-BE49-F238E27FC236}">
                <a16:creationId xmlns:a16="http://schemas.microsoft.com/office/drawing/2014/main" id="{2CF46505-8181-767C-2543-99EB5480410C}"/>
              </a:ext>
            </a:extLst>
          </p:cNvPr>
          <p:cNvSpPr/>
          <p:nvPr/>
        </p:nvSpPr>
        <p:spPr>
          <a:xfrm>
            <a:off x="8572500" y="3264408"/>
            <a:ext cx="2263140" cy="672084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81" name="Rectangle 33">
            <a:extLst>
              <a:ext uri="{FF2B5EF4-FFF2-40B4-BE49-F238E27FC236}">
                <a16:creationId xmlns:a16="http://schemas.microsoft.com/office/drawing/2014/main" id="{B41AA08D-719C-D26D-5192-8A402F74C035}"/>
              </a:ext>
            </a:extLst>
          </p:cNvPr>
          <p:cNvSpPr/>
          <p:nvPr/>
        </p:nvSpPr>
        <p:spPr>
          <a:xfrm>
            <a:off x="10835640" y="3264408"/>
            <a:ext cx="3662172" cy="548640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83" name="Rectangle 34">
            <a:extLst>
              <a:ext uri="{FF2B5EF4-FFF2-40B4-BE49-F238E27FC236}">
                <a16:creationId xmlns:a16="http://schemas.microsoft.com/office/drawing/2014/main" id="{7E350733-C97E-5791-EBD6-0DD8D90EA101}"/>
              </a:ext>
            </a:extLst>
          </p:cNvPr>
          <p:cNvSpPr/>
          <p:nvPr/>
        </p:nvSpPr>
        <p:spPr>
          <a:xfrm>
            <a:off x="14497812" y="3195153"/>
            <a:ext cx="1536192" cy="672084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86" name="Rectangle 35">
            <a:extLst>
              <a:ext uri="{FF2B5EF4-FFF2-40B4-BE49-F238E27FC236}">
                <a16:creationId xmlns:a16="http://schemas.microsoft.com/office/drawing/2014/main" id="{87F996C7-621A-6E2B-94E1-F444D495A75E}"/>
              </a:ext>
            </a:extLst>
          </p:cNvPr>
          <p:cNvSpPr/>
          <p:nvPr/>
        </p:nvSpPr>
        <p:spPr>
          <a:xfrm>
            <a:off x="8737092" y="3511296"/>
            <a:ext cx="205740" cy="137160"/>
          </a:xfrm>
          <a:prstGeom prst="rect">
            <a:avLst/>
          </a:prstGeom>
          <a:solidFill>
            <a:srgbClr val="0F30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89" name="TextBox 36">
            <a:extLst>
              <a:ext uri="{FF2B5EF4-FFF2-40B4-BE49-F238E27FC236}">
                <a16:creationId xmlns:a16="http://schemas.microsoft.com/office/drawing/2014/main" id="{856AB945-B666-B00A-3401-3F98A3200E60}"/>
              </a:ext>
            </a:extLst>
          </p:cNvPr>
          <p:cNvSpPr txBox="1"/>
          <p:nvPr/>
        </p:nvSpPr>
        <p:spPr>
          <a:xfrm>
            <a:off x="9066276" y="3338039"/>
            <a:ext cx="157734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30">
                <a:solidFill>
                  <a:srgbClr val="1A2438"/>
                </a:solidFill>
              </a:rPr>
              <a:t>IRPJ</a:t>
            </a:r>
          </a:p>
        </p:txBody>
      </p:sp>
      <p:sp>
        <p:nvSpPr>
          <p:cNvPr id="91" name="Rectangle 37">
            <a:extLst>
              <a:ext uri="{FF2B5EF4-FFF2-40B4-BE49-F238E27FC236}">
                <a16:creationId xmlns:a16="http://schemas.microsoft.com/office/drawing/2014/main" id="{A817F14E-DD82-C678-8734-F20111A414E0}"/>
              </a:ext>
            </a:extLst>
          </p:cNvPr>
          <p:cNvSpPr/>
          <p:nvPr/>
        </p:nvSpPr>
        <p:spPr>
          <a:xfrm>
            <a:off x="11013948" y="3525012"/>
            <a:ext cx="206556" cy="123444"/>
          </a:xfrm>
          <a:prstGeom prst="rect">
            <a:avLst/>
          </a:prstGeom>
          <a:solidFill>
            <a:srgbClr val="0F30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94" name="TextBox 38">
            <a:extLst>
              <a:ext uri="{FF2B5EF4-FFF2-40B4-BE49-F238E27FC236}">
                <a16:creationId xmlns:a16="http://schemas.microsoft.com/office/drawing/2014/main" id="{AE55100F-C975-95C8-E767-BBE693D92A22}"/>
              </a:ext>
            </a:extLst>
          </p:cNvPr>
          <p:cNvSpPr txBox="1"/>
          <p:nvPr/>
        </p:nvSpPr>
        <p:spPr>
          <a:xfrm>
            <a:off x="12615345" y="3369554"/>
            <a:ext cx="1699968" cy="3624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755">
                <a:solidFill>
                  <a:srgbClr val="1A2438"/>
                </a:solidFill>
              </a:rPr>
              <a:t>R$ 1.665,70</a:t>
            </a:r>
          </a:p>
        </p:txBody>
      </p:sp>
      <p:sp>
        <p:nvSpPr>
          <p:cNvPr id="97" name="TextBox 39">
            <a:extLst>
              <a:ext uri="{FF2B5EF4-FFF2-40B4-BE49-F238E27FC236}">
                <a16:creationId xmlns:a16="http://schemas.microsoft.com/office/drawing/2014/main" id="{152AB5B2-6BE6-C7CB-2859-E627C7F942E8}"/>
              </a:ext>
            </a:extLst>
          </p:cNvPr>
          <p:cNvSpPr txBox="1"/>
          <p:nvPr/>
        </p:nvSpPr>
        <p:spPr>
          <a:xfrm>
            <a:off x="14730984" y="3274555"/>
            <a:ext cx="1097280" cy="3624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55">
                <a:solidFill>
                  <a:srgbClr val="1A2438"/>
                </a:solidFill>
              </a:rPr>
              <a:t>5,50%</a:t>
            </a:r>
          </a:p>
        </p:txBody>
      </p:sp>
      <p:sp>
        <p:nvSpPr>
          <p:cNvPr id="99" name="Rectangle 40">
            <a:extLst>
              <a:ext uri="{FF2B5EF4-FFF2-40B4-BE49-F238E27FC236}">
                <a16:creationId xmlns:a16="http://schemas.microsoft.com/office/drawing/2014/main" id="{38727BB6-FAE2-7D4E-3259-DA67E38A8580}"/>
              </a:ext>
            </a:extLst>
          </p:cNvPr>
          <p:cNvSpPr/>
          <p:nvPr/>
        </p:nvSpPr>
        <p:spPr>
          <a:xfrm>
            <a:off x="8572500" y="3936492"/>
            <a:ext cx="2263140" cy="672084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02" name="Rectangle 41">
            <a:extLst>
              <a:ext uri="{FF2B5EF4-FFF2-40B4-BE49-F238E27FC236}">
                <a16:creationId xmlns:a16="http://schemas.microsoft.com/office/drawing/2014/main" id="{470A98A3-E9F8-C8C4-FB5D-90D8C0D1C88C}"/>
              </a:ext>
            </a:extLst>
          </p:cNvPr>
          <p:cNvSpPr/>
          <p:nvPr/>
        </p:nvSpPr>
        <p:spPr>
          <a:xfrm>
            <a:off x="10835640" y="3936492"/>
            <a:ext cx="3662172" cy="548640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05" name="Rectangle 42">
            <a:extLst>
              <a:ext uri="{FF2B5EF4-FFF2-40B4-BE49-F238E27FC236}">
                <a16:creationId xmlns:a16="http://schemas.microsoft.com/office/drawing/2014/main" id="{30CF2984-C02A-3531-4A34-43B1A54BD7FA}"/>
              </a:ext>
            </a:extLst>
          </p:cNvPr>
          <p:cNvSpPr/>
          <p:nvPr/>
        </p:nvSpPr>
        <p:spPr>
          <a:xfrm>
            <a:off x="14497812" y="3867237"/>
            <a:ext cx="1536192" cy="672084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07" name="Rectangle 43">
            <a:extLst>
              <a:ext uri="{FF2B5EF4-FFF2-40B4-BE49-F238E27FC236}">
                <a16:creationId xmlns:a16="http://schemas.microsoft.com/office/drawing/2014/main" id="{AA8DD247-29A6-C3EF-F7EF-D9428A20C795}"/>
              </a:ext>
            </a:extLst>
          </p:cNvPr>
          <p:cNvSpPr/>
          <p:nvPr/>
        </p:nvSpPr>
        <p:spPr>
          <a:xfrm>
            <a:off x="8737092" y="4183380"/>
            <a:ext cx="205740" cy="1371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10" name="TextBox 44">
            <a:extLst>
              <a:ext uri="{FF2B5EF4-FFF2-40B4-BE49-F238E27FC236}">
                <a16:creationId xmlns:a16="http://schemas.microsoft.com/office/drawing/2014/main" id="{09891B29-84B1-2ABF-D229-032CF3C747AE}"/>
              </a:ext>
            </a:extLst>
          </p:cNvPr>
          <p:cNvSpPr txBox="1"/>
          <p:nvPr/>
        </p:nvSpPr>
        <p:spPr>
          <a:xfrm>
            <a:off x="9066276" y="4010123"/>
            <a:ext cx="157734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30">
                <a:solidFill>
                  <a:srgbClr val="1A2438"/>
                </a:solidFill>
              </a:rPr>
              <a:t>CSLL</a:t>
            </a:r>
          </a:p>
        </p:txBody>
      </p:sp>
      <p:sp>
        <p:nvSpPr>
          <p:cNvPr id="113" name="Rectangle 45">
            <a:extLst>
              <a:ext uri="{FF2B5EF4-FFF2-40B4-BE49-F238E27FC236}">
                <a16:creationId xmlns:a16="http://schemas.microsoft.com/office/drawing/2014/main" id="{94E94F71-879A-3A50-F619-FB6A69D164C3}"/>
              </a:ext>
            </a:extLst>
          </p:cNvPr>
          <p:cNvSpPr/>
          <p:nvPr/>
        </p:nvSpPr>
        <p:spPr>
          <a:xfrm>
            <a:off x="11013948" y="4197096"/>
            <a:ext cx="131445" cy="12344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15" name="TextBox 46">
            <a:extLst>
              <a:ext uri="{FF2B5EF4-FFF2-40B4-BE49-F238E27FC236}">
                <a16:creationId xmlns:a16="http://schemas.microsoft.com/office/drawing/2014/main" id="{8903FF21-BA4B-FF03-C5EF-0E0CBF271821}"/>
              </a:ext>
            </a:extLst>
          </p:cNvPr>
          <p:cNvSpPr txBox="1"/>
          <p:nvPr/>
        </p:nvSpPr>
        <p:spPr>
          <a:xfrm>
            <a:off x="12502919" y="4035682"/>
            <a:ext cx="1789937" cy="3624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755">
                <a:solidFill>
                  <a:srgbClr val="1A2438"/>
                </a:solidFill>
              </a:rPr>
              <a:t>R$ 1.059,99</a:t>
            </a:r>
          </a:p>
        </p:txBody>
      </p:sp>
      <p:sp>
        <p:nvSpPr>
          <p:cNvPr id="117" name="TextBox 47">
            <a:extLst>
              <a:ext uri="{FF2B5EF4-FFF2-40B4-BE49-F238E27FC236}">
                <a16:creationId xmlns:a16="http://schemas.microsoft.com/office/drawing/2014/main" id="{E7614387-225D-E20C-989D-CB0018BE4519}"/>
              </a:ext>
            </a:extLst>
          </p:cNvPr>
          <p:cNvSpPr txBox="1"/>
          <p:nvPr/>
        </p:nvSpPr>
        <p:spPr>
          <a:xfrm>
            <a:off x="14730984" y="3946639"/>
            <a:ext cx="1097280" cy="3624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55">
                <a:solidFill>
                  <a:srgbClr val="1A2438"/>
                </a:solidFill>
              </a:rPr>
              <a:t>3,50%</a:t>
            </a:r>
          </a:p>
        </p:txBody>
      </p:sp>
      <p:sp>
        <p:nvSpPr>
          <p:cNvPr id="120" name="Rectangle 48">
            <a:extLst>
              <a:ext uri="{FF2B5EF4-FFF2-40B4-BE49-F238E27FC236}">
                <a16:creationId xmlns:a16="http://schemas.microsoft.com/office/drawing/2014/main" id="{4198CC69-1C41-BF9C-0F20-D0BC97F4FD8B}"/>
              </a:ext>
            </a:extLst>
          </p:cNvPr>
          <p:cNvSpPr/>
          <p:nvPr/>
        </p:nvSpPr>
        <p:spPr>
          <a:xfrm>
            <a:off x="8572500" y="4608576"/>
            <a:ext cx="2263140" cy="672084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23" name="Rectangle 49">
            <a:extLst>
              <a:ext uri="{FF2B5EF4-FFF2-40B4-BE49-F238E27FC236}">
                <a16:creationId xmlns:a16="http://schemas.microsoft.com/office/drawing/2014/main" id="{68A7AC80-CE20-9997-B73D-4F535F02DDBE}"/>
              </a:ext>
            </a:extLst>
          </p:cNvPr>
          <p:cNvSpPr/>
          <p:nvPr/>
        </p:nvSpPr>
        <p:spPr>
          <a:xfrm>
            <a:off x="10835640" y="4608576"/>
            <a:ext cx="3662172" cy="548640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25" name="Rectangle 50">
            <a:extLst>
              <a:ext uri="{FF2B5EF4-FFF2-40B4-BE49-F238E27FC236}">
                <a16:creationId xmlns:a16="http://schemas.microsoft.com/office/drawing/2014/main" id="{4ABB8417-C8AD-0DA8-9727-3127E808ED32}"/>
              </a:ext>
            </a:extLst>
          </p:cNvPr>
          <p:cNvSpPr/>
          <p:nvPr/>
        </p:nvSpPr>
        <p:spPr>
          <a:xfrm>
            <a:off x="14497812" y="4539321"/>
            <a:ext cx="1536192" cy="672084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28" name="Rectangle 51">
            <a:extLst>
              <a:ext uri="{FF2B5EF4-FFF2-40B4-BE49-F238E27FC236}">
                <a16:creationId xmlns:a16="http://schemas.microsoft.com/office/drawing/2014/main" id="{86791F81-6D55-3C77-1DFA-2347E55DB959}"/>
              </a:ext>
            </a:extLst>
          </p:cNvPr>
          <p:cNvSpPr/>
          <p:nvPr/>
        </p:nvSpPr>
        <p:spPr>
          <a:xfrm>
            <a:off x="8737092" y="4855464"/>
            <a:ext cx="205740" cy="137160"/>
          </a:xfrm>
          <a:prstGeom prst="rect">
            <a:avLst/>
          </a:prstGeom>
          <a:solidFill>
            <a:srgbClr val="26A6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31" name="TextBox 52">
            <a:extLst>
              <a:ext uri="{FF2B5EF4-FFF2-40B4-BE49-F238E27FC236}">
                <a16:creationId xmlns:a16="http://schemas.microsoft.com/office/drawing/2014/main" id="{BD574409-FA1D-FB53-BC90-764709C7E346}"/>
              </a:ext>
            </a:extLst>
          </p:cNvPr>
          <p:cNvSpPr txBox="1"/>
          <p:nvPr/>
        </p:nvSpPr>
        <p:spPr>
          <a:xfrm>
            <a:off x="9066276" y="4682207"/>
            <a:ext cx="157734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30">
                <a:solidFill>
                  <a:srgbClr val="1A2438"/>
                </a:solidFill>
              </a:rPr>
              <a:t>CBS</a:t>
            </a:r>
          </a:p>
        </p:txBody>
      </p:sp>
      <p:sp>
        <p:nvSpPr>
          <p:cNvPr id="133" name="Rectangle 53">
            <a:extLst>
              <a:ext uri="{FF2B5EF4-FFF2-40B4-BE49-F238E27FC236}">
                <a16:creationId xmlns:a16="http://schemas.microsoft.com/office/drawing/2014/main" id="{71DF4D89-227C-52C3-B027-EFE829C8EBFD}"/>
              </a:ext>
            </a:extLst>
          </p:cNvPr>
          <p:cNvSpPr/>
          <p:nvPr/>
        </p:nvSpPr>
        <p:spPr>
          <a:xfrm>
            <a:off x="11013949" y="4869180"/>
            <a:ext cx="575729" cy="123444"/>
          </a:xfrm>
          <a:prstGeom prst="rect">
            <a:avLst/>
          </a:prstGeom>
          <a:solidFill>
            <a:srgbClr val="26A6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36" name="TextBox 54">
            <a:extLst>
              <a:ext uri="{FF2B5EF4-FFF2-40B4-BE49-F238E27FC236}">
                <a16:creationId xmlns:a16="http://schemas.microsoft.com/office/drawing/2014/main" id="{932D9C69-FADE-32BC-B160-B42587B961D0}"/>
              </a:ext>
            </a:extLst>
          </p:cNvPr>
          <p:cNvSpPr txBox="1"/>
          <p:nvPr/>
        </p:nvSpPr>
        <p:spPr>
          <a:xfrm>
            <a:off x="12480435" y="4749700"/>
            <a:ext cx="1789935" cy="3624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755">
                <a:solidFill>
                  <a:srgbClr val="1A2438"/>
                </a:solidFill>
              </a:rPr>
              <a:t>R$ 4.642,77</a:t>
            </a:r>
          </a:p>
        </p:txBody>
      </p:sp>
      <p:sp>
        <p:nvSpPr>
          <p:cNvPr id="139" name="TextBox 55">
            <a:extLst>
              <a:ext uri="{FF2B5EF4-FFF2-40B4-BE49-F238E27FC236}">
                <a16:creationId xmlns:a16="http://schemas.microsoft.com/office/drawing/2014/main" id="{2E815822-EAD3-654C-8196-A752E20C9A0C}"/>
              </a:ext>
            </a:extLst>
          </p:cNvPr>
          <p:cNvSpPr txBox="1"/>
          <p:nvPr/>
        </p:nvSpPr>
        <p:spPr>
          <a:xfrm>
            <a:off x="14730984" y="4618723"/>
            <a:ext cx="1097280" cy="3624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55">
                <a:solidFill>
                  <a:srgbClr val="1A2438"/>
                </a:solidFill>
              </a:rPr>
              <a:t>15,33%</a:t>
            </a:r>
          </a:p>
        </p:txBody>
      </p:sp>
      <p:sp>
        <p:nvSpPr>
          <p:cNvPr id="141" name="Rectangle 56">
            <a:extLst>
              <a:ext uri="{FF2B5EF4-FFF2-40B4-BE49-F238E27FC236}">
                <a16:creationId xmlns:a16="http://schemas.microsoft.com/office/drawing/2014/main" id="{F272A7E4-B940-B2C6-8328-4D1E3834D697}"/>
              </a:ext>
            </a:extLst>
          </p:cNvPr>
          <p:cNvSpPr/>
          <p:nvPr/>
        </p:nvSpPr>
        <p:spPr>
          <a:xfrm>
            <a:off x="8572500" y="5280660"/>
            <a:ext cx="2263140" cy="672084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44" name="Rectangle 57">
            <a:extLst>
              <a:ext uri="{FF2B5EF4-FFF2-40B4-BE49-F238E27FC236}">
                <a16:creationId xmlns:a16="http://schemas.microsoft.com/office/drawing/2014/main" id="{1A18D62E-4FE8-A45D-9277-08A482A26D07}"/>
              </a:ext>
            </a:extLst>
          </p:cNvPr>
          <p:cNvSpPr/>
          <p:nvPr/>
        </p:nvSpPr>
        <p:spPr>
          <a:xfrm>
            <a:off x="10835640" y="5280660"/>
            <a:ext cx="3662172" cy="548640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47" name="Rectangle 58">
            <a:extLst>
              <a:ext uri="{FF2B5EF4-FFF2-40B4-BE49-F238E27FC236}">
                <a16:creationId xmlns:a16="http://schemas.microsoft.com/office/drawing/2014/main" id="{30381DC6-DB86-0094-27FD-49E84BCDB5D8}"/>
              </a:ext>
            </a:extLst>
          </p:cNvPr>
          <p:cNvSpPr/>
          <p:nvPr/>
        </p:nvSpPr>
        <p:spPr>
          <a:xfrm>
            <a:off x="14497812" y="5211405"/>
            <a:ext cx="1536192" cy="672084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49" name="Rectangle 59">
            <a:extLst>
              <a:ext uri="{FF2B5EF4-FFF2-40B4-BE49-F238E27FC236}">
                <a16:creationId xmlns:a16="http://schemas.microsoft.com/office/drawing/2014/main" id="{DE974271-3937-871B-2586-6157D641B19F}"/>
              </a:ext>
            </a:extLst>
          </p:cNvPr>
          <p:cNvSpPr/>
          <p:nvPr/>
        </p:nvSpPr>
        <p:spPr>
          <a:xfrm>
            <a:off x="8737092" y="5527548"/>
            <a:ext cx="205740" cy="137160"/>
          </a:xfrm>
          <a:prstGeom prst="rect">
            <a:avLst/>
          </a:prstGeom>
          <a:solidFill>
            <a:srgbClr val="178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52" name="TextBox 60">
            <a:extLst>
              <a:ext uri="{FF2B5EF4-FFF2-40B4-BE49-F238E27FC236}">
                <a16:creationId xmlns:a16="http://schemas.microsoft.com/office/drawing/2014/main" id="{89341751-2A80-5045-B0FC-77AAD15E5C8A}"/>
              </a:ext>
            </a:extLst>
          </p:cNvPr>
          <p:cNvSpPr txBox="1"/>
          <p:nvPr/>
        </p:nvSpPr>
        <p:spPr>
          <a:xfrm>
            <a:off x="9066276" y="5354291"/>
            <a:ext cx="157734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30">
                <a:solidFill>
                  <a:srgbClr val="1A2438"/>
                </a:solidFill>
              </a:rPr>
              <a:t>CPP</a:t>
            </a:r>
          </a:p>
        </p:txBody>
      </p:sp>
      <p:sp>
        <p:nvSpPr>
          <p:cNvPr id="155" name="Rectangle 61">
            <a:extLst>
              <a:ext uri="{FF2B5EF4-FFF2-40B4-BE49-F238E27FC236}">
                <a16:creationId xmlns:a16="http://schemas.microsoft.com/office/drawing/2014/main" id="{0A3B62FD-74F4-E422-CC50-C55A8E83098F}"/>
              </a:ext>
            </a:extLst>
          </p:cNvPr>
          <p:cNvSpPr/>
          <p:nvPr/>
        </p:nvSpPr>
        <p:spPr>
          <a:xfrm>
            <a:off x="11013948" y="5541264"/>
            <a:ext cx="1577340" cy="123444"/>
          </a:xfrm>
          <a:prstGeom prst="rect">
            <a:avLst/>
          </a:prstGeom>
          <a:solidFill>
            <a:srgbClr val="178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58" name="TextBox 62">
            <a:extLst>
              <a:ext uri="{FF2B5EF4-FFF2-40B4-BE49-F238E27FC236}">
                <a16:creationId xmlns:a16="http://schemas.microsoft.com/office/drawing/2014/main" id="{D4845F02-2AF5-593B-63AC-AD26AA4E997C}"/>
              </a:ext>
            </a:extLst>
          </p:cNvPr>
          <p:cNvSpPr txBox="1"/>
          <p:nvPr/>
        </p:nvSpPr>
        <p:spPr>
          <a:xfrm>
            <a:off x="12435465" y="5360062"/>
            <a:ext cx="1892808" cy="3624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755">
                <a:solidFill>
                  <a:srgbClr val="1A2438"/>
                </a:solidFill>
              </a:rPr>
              <a:t>R$ 12.719,91</a:t>
            </a:r>
          </a:p>
        </p:txBody>
      </p:sp>
      <p:sp>
        <p:nvSpPr>
          <p:cNvPr id="162" name="TextBox 63">
            <a:extLst>
              <a:ext uri="{FF2B5EF4-FFF2-40B4-BE49-F238E27FC236}">
                <a16:creationId xmlns:a16="http://schemas.microsoft.com/office/drawing/2014/main" id="{AF3E2158-38F0-3E10-E75F-2C871139E96F}"/>
              </a:ext>
            </a:extLst>
          </p:cNvPr>
          <p:cNvSpPr txBox="1"/>
          <p:nvPr/>
        </p:nvSpPr>
        <p:spPr>
          <a:xfrm>
            <a:off x="14730984" y="5290807"/>
            <a:ext cx="1097280" cy="3624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55">
                <a:solidFill>
                  <a:srgbClr val="1A2438"/>
                </a:solidFill>
              </a:rPr>
              <a:t>42,00%</a:t>
            </a:r>
          </a:p>
        </p:txBody>
      </p:sp>
      <p:sp>
        <p:nvSpPr>
          <p:cNvPr id="166" name="Rectangle 64">
            <a:extLst>
              <a:ext uri="{FF2B5EF4-FFF2-40B4-BE49-F238E27FC236}">
                <a16:creationId xmlns:a16="http://schemas.microsoft.com/office/drawing/2014/main" id="{EFC89F33-9FA8-D6A5-B459-621376E2482E}"/>
              </a:ext>
            </a:extLst>
          </p:cNvPr>
          <p:cNvSpPr/>
          <p:nvPr/>
        </p:nvSpPr>
        <p:spPr>
          <a:xfrm>
            <a:off x="8572500" y="5952744"/>
            <a:ext cx="2263140" cy="672084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70" name="Rectangle 65">
            <a:extLst>
              <a:ext uri="{FF2B5EF4-FFF2-40B4-BE49-F238E27FC236}">
                <a16:creationId xmlns:a16="http://schemas.microsoft.com/office/drawing/2014/main" id="{97F3DAD1-268A-170E-7546-B1D7FDDCF7D8}"/>
              </a:ext>
            </a:extLst>
          </p:cNvPr>
          <p:cNvSpPr/>
          <p:nvPr/>
        </p:nvSpPr>
        <p:spPr>
          <a:xfrm>
            <a:off x="10835640" y="5952744"/>
            <a:ext cx="3662172" cy="548640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74" name="Rectangle 66">
            <a:extLst>
              <a:ext uri="{FF2B5EF4-FFF2-40B4-BE49-F238E27FC236}">
                <a16:creationId xmlns:a16="http://schemas.microsoft.com/office/drawing/2014/main" id="{62929484-FAD9-2C7B-E58D-D0B0DA50E6E4}"/>
              </a:ext>
            </a:extLst>
          </p:cNvPr>
          <p:cNvSpPr/>
          <p:nvPr/>
        </p:nvSpPr>
        <p:spPr>
          <a:xfrm>
            <a:off x="14497812" y="5883489"/>
            <a:ext cx="1536192" cy="672084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78" name="Rectangle 67">
            <a:extLst>
              <a:ext uri="{FF2B5EF4-FFF2-40B4-BE49-F238E27FC236}">
                <a16:creationId xmlns:a16="http://schemas.microsoft.com/office/drawing/2014/main" id="{574ECE88-4DF2-523E-D6CC-7C3A188962C4}"/>
              </a:ext>
            </a:extLst>
          </p:cNvPr>
          <p:cNvSpPr/>
          <p:nvPr/>
        </p:nvSpPr>
        <p:spPr>
          <a:xfrm>
            <a:off x="8737092" y="6199632"/>
            <a:ext cx="205740" cy="137160"/>
          </a:xfrm>
          <a:prstGeom prst="rect">
            <a:avLst/>
          </a:prstGeom>
          <a:solidFill>
            <a:srgbClr val="704A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82" name="TextBox 68">
            <a:extLst>
              <a:ext uri="{FF2B5EF4-FFF2-40B4-BE49-F238E27FC236}">
                <a16:creationId xmlns:a16="http://schemas.microsoft.com/office/drawing/2014/main" id="{921C698C-2A63-64EA-EE4B-63AB2738E747}"/>
              </a:ext>
            </a:extLst>
          </p:cNvPr>
          <p:cNvSpPr txBox="1"/>
          <p:nvPr/>
        </p:nvSpPr>
        <p:spPr>
          <a:xfrm>
            <a:off x="9066276" y="6026375"/>
            <a:ext cx="157734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30">
                <a:solidFill>
                  <a:srgbClr val="1A2438"/>
                </a:solidFill>
              </a:rPr>
              <a:t>ICMS</a:t>
            </a:r>
          </a:p>
        </p:txBody>
      </p:sp>
      <p:sp>
        <p:nvSpPr>
          <p:cNvPr id="186" name="Rectangle 69">
            <a:extLst>
              <a:ext uri="{FF2B5EF4-FFF2-40B4-BE49-F238E27FC236}">
                <a16:creationId xmlns:a16="http://schemas.microsoft.com/office/drawing/2014/main" id="{265BCF20-077B-0032-7F31-C0B4A8C6211B}"/>
              </a:ext>
            </a:extLst>
          </p:cNvPr>
          <p:cNvSpPr/>
          <p:nvPr/>
        </p:nvSpPr>
        <p:spPr>
          <a:xfrm>
            <a:off x="11013948" y="6213348"/>
            <a:ext cx="1258116" cy="123444"/>
          </a:xfrm>
          <a:prstGeom prst="rect">
            <a:avLst/>
          </a:prstGeom>
          <a:solidFill>
            <a:srgbClr val="704A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90" name="TextBox 70">
            <a:extLst>
              <a:ext uri="{FF2B5EF4-FFF2-40B4-BE49-F238E27FC236}">
                <a16:creationId xmlns:a16="http://schemas.microsoft.com/office/drawing/2014/main" id="{AFE6822A-E606-094C-EE24-00B956F744EA}"/>
              </a:ext>
            </a:extLst>
          </p:cNvPr>
          <p:cNvSpPr txBox="1"/>
          <p:nvPr/>
        </p:nvSpPr>
        <p:spPr>
          <a:xfrm>
            <a:off x="12390495" y="6032146"/>
            <a:ext cx="1892808" cy="3624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755">
                <a:solidFill>
                  <a:srgbClr val="1A2438"/>
                </a:solidFill>
              </a:rPr>
              <a:t>R$ 10.145,65</a:t>
            </a:r>
          </a:p>
        </p:txBody>
      </p:sp>
      <p:sp>
        <p:nvSpPr>
          <p:cNvPr id="194" name="TextBox 71">
            <a:extLst>
              <a:ext uri="{FF2B5EF4-FFF2-40B4-BE49-F238E27FC236}">
                <a16:creationId xmlns:a16="http://schemas.microsoft.com/office/drawing/2014/main" id="{69A56743-7164-2731-EB3E-391FDE89A29E}"/>
              </a:ext>
            </a:extLst>
          </p:cNvPr>
          <p:cNvSpPr txBox="1"/>
          <p:nvPr/>
        </p:nvSpPr>
        <p:spPr>
          <a:xfrm>
            <a:off x="14730984" y="5962891"/>
            <a:ext cx="1097280" cy="3624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55">
                <a:solidFill>
                  <a:srgbClr val="1A2438"/>
                </a:solidFill>
              </a:rPr>
              <a:t>33,50%</a:t>
            </a:r>
          </a:p>
        </p:txBody>
      </p:sp>
      <p:sp>
        <p:nvSpPr>
          <p:cNvPr id="198" name="Rectangle 72">
            <a:extLst>
              <a:ext uri="{FF2B5EF4-FFF2-40B4-BE49-F238E27FC236}">
                <a16:creationId xmlns:a16="http://schemas.microsoft.com/office/drawing/2014/main" id="{68751FE9-9C9A-B64F-3822-84382949B18E}"/>
              </a:ext>
            </a:extLst>
          </p:cNvPr>
          <p:cNvSpPr/>
          <p:nvPr/>
        </p:nvSpPr>
        <p:spPr>
          <a:xfrm>
            <a:off x="8572500" y="6624828"/>
            <a:ext cx="2263140" cy="672084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02" name="Rectangle 73">
            <a:extLst>
              <a:ext uri="{FF2B5EF4-FFF2-40B4-BE49-F238E27FC236}">
                <a16:creationId xmlns:a16="http://schemas.microsoft.com/office/drawing/2014/main" id="{E41290F3-F6D3-1CB2-23C5-238B9A545118}"/>
              </a:ext>
            </a:extLst>
          </p:cNvPr>
          <p:cNvSpPr/>
          <p:nvPr/>
        </p:nvSpPr>
        <p:spPr>
          <a:xfrm>
            <a:off x="10835640" y="6624828"/>
            <a:ext cx="3662172" cy="548640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06" name="Rectangle 74">
            <a:extLst>
              <a:ext uri="{FF2B5EF4-FFF2-40B4-BE49-F238E27FC236}">
                <a16:creationId xmlns:a16="http://schemas.microsoft.com/office/drawing/2014/main" id="{E458EFC9-3BDD-8C90-32C0-EDD9DF6C6D60}"/>
              </a:ext>
            </a:extLst>
          </p:cNvPr>
          <p:cNvSpPr/>
          <p:nvPr/>
        </p:nvSpPr>
        <p:spPr>
          <a:xfrm>
            <a:off x="14497812" y="6555573"/>
            <a:ext cx="1536192" cy="672084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10" name="Rectangle 75">
            <a:extLst>
              <a:ext uri="{FF2B5EF4-FFF2-40B4-BE49-F238E27FC236}">
                <a16:creationId xmlns:a16="http://schemas.microsoft.com/office/drawing/2014/main" id="{C5E982B9-4B88-143F-0251-C97347FBE184}"/>
              </a:ext>
            </a:extLst>
          </p:cNvPr>
          <p:cNvSpPr/>
          <p:nvPr/>
        </p:nvSpPr>
        <p:spPr>
          <a:xfrm>
            <a:off x="8737092" y="6871716"/>
            <a:ext cx="205740" cy="137160"/>
          </a:xfrm>
          <a:prstGeom prst="rect">
            <a:avLst/>
          </a:prstGeom>
          <a:solidFill>
            <a:srgbClr val="EF87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14" name="TextBox 76">
            <a:extLst>
              <a:ext uri="{FF2B5EF4-FFF2-40B4-BE49-F238E27FC236}">
                <a16:creationId xmlns:a16="http://schemas.microsoft.com/office/drawing/2014/main" id="{BABE7393-0FC9-272E-23BA-10121261E498}"/>
              </a:ext>
            </a:extLst>
          </p:cNvPr>
          <p:cNvSpPr txBox="1"/>
          <p:nvPr/>
        </p:nvSpPr>
        <p:spPr>
          <a:xfrm>
            <a:off x="9066276" y="6698459"/>
            <a:ext cx="157734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30">
                <a:solidFill>
                  <a:srgbClr val="1A2438"/>
                </a:solidFill>
              </a:rPr>
              <a:t>IBS</a:t>
            </a:r>
          </a:p>
        </p:txBody>
      </p:sp>
      <p:sp>
        <p:nvSpPr>
          <p:cNvPr id="218" name="Rectangle 77">
            <a:extLst>
              <a:ext uri="{FF2B5EF4-FFF2-40B4-BE49-F238E27FC236}">
                <a16:creationId xmlns:a16="http://schemas.microsoft.com/office/drawing/2014/main" id="{677D0672-A627-1F38-49E2-9690DA07EBD2}"/>
              </a:ext>
            </a:extLst>
          </p:cNvPr>
          <p:cNvSpPr/>
          <p:nvPr/>
        </p:nvSpPr>
        <p:spPr>
          <a:xfrm>
            <a:off x="11013948" y="6885432"/>
            <a:ext cx="6384" cy="123444"/>
          </a:xfrm>
          <a:prstGeom prst="rect">
            <a:avLst/>
          </a:prstGeom>
          <a:solidFill>
            <a:srgbClr val="EF87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22" name="TextBox 78">
            <a:extLst>
              <a:ext uri="{FF2B5EF4-FFF2-40B4-BE49-F238E27FC236}">
                <a16:creationId xmlns:a16="http://schemas.microsoft.com/office/drawing/2014/main" id="{2DEB8A1B-5674-73F0-D55A-CA35C9DF21E1}"/>
              </a:ext>
            </a:extLst>
          </p:cNvPr>
          <p:cNvSpPr txBox="1"/>
          <p:nvPr/>
        </p:nvSpPr>
        <p:spPr>
          <a:xfrm>
            <a:off x="12390495" y="6704230"/>
            <a:ext cx="1892808" cy="3624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755">
                <a:solidFill>
                  <a:srgbClr val="1A2438"/>
                </a:solidFill>
              </a:rPr>
              <a:t>R$ 51,49</a:t>
            </a:r>
          </a:p>
        </p:txBody>
      </p:sp>
      <p:sp>
        <p:nvSpPr>
          <p:cNvPr id="226" name="TextBox 79">
            <a:extLst>
              <a:ext uri="{FF2B5EF4-FFF2-40B4-BE49-F238E27FC236}">
                <a16:creationId xmlns:a16="http://schemas.microsoft.com/office/drawing/2014/main" id="{27ABB83D-9AA6-9952-A068-F4E89127BB70}"/>
              </a:ext>
            </a:extLst>
          </p:cNvPr>
          <p:cNvSpPr txBox="1"/>
          <p:nvPr/>
        </p:nvSpPr>
        <p:spPr>
          <a:xfrm>
            <a:off x="14730984" y="6634975"/>
            <a:ext cx="1097280" cy="3624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55">
                <a:solidFill>
                  <a:srgbClr val="1A2438"/>
                </a:solidFill>
              </a:rPr>
              <a:t>0,17%</a:t>
            </a:r>
          </a:p>
        </p:txBody>
      </p:sp>
      <p:sp>
        <p:nvSpPr>
          <p:cNvPr id="230" name="Rectangle 80">
            <a:extLst>
              <a:ext uri="{FF2B5EF4-FFF2-40B4-BE49-F238E27FC236}">
                <a16:creationId xmlns:a16="http://schemas.microsoft.com/office/drawing/2014/main" id="{9C465F03-66DF-4056-EEEB-572C6F75EA6A}"/>
              </a:ext>
            </a:extLst>
          </p:cNvPr>
          <p:cNvSpPr/>
          <p:nvPr/>
        </p:nvSpPr>
        <p:spPr>
          <a:xfrm>
            <a:off x="8572500" y="7296912"/>
            <a:ext cx="2263140" cy="672084"/>
          </a:xfrm>
          <a:prstGeom prst="rect">
            <a:avLst/>
          </a:prstGeom>
          <a:solidFill>
            <a:srgbClr val="FCF8EE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34" name="Rectangle 81">
            <a:extLst>
              <a:ext uri="{FF2B5EF4-FFF2-40B4-BE49-F238E27FC236}">
                <a16:creationId xmlns:a16="http://schemas.microsoft.com/office/drawing/2014/main" id="{9005213D-9E78-14D4-976A-4F9FE9A8B7C8}"/>
              </a:ext>
            </a:extLst>
          </p:cNvPr>
          <p:cNvSpPr/>
          <p:nvPr/>
        </p:nvSpPr>
        <p:spPr>
          <a:xfrm>
            <a:off x="10835640" y="7296911"/>
            <a:ext cx="3662172" cy="659492"/>
          </a:xfrm>
          <a:prstGeom prst="rect">
            <a:avLst/>
          </a:prstGeom>
          <a:solidFill>
            <a:srgbClr val="FCF8EE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38" name="Rectangle 82">
            <a:extLst>
              <a:ext uri="{FF2B5EF4-FFF2-40B4-BE49-F238E27FC236}">
                <a16:creationId xmlns:a16="http://schemas.microsoft.com/office/drawing/2014/main" id="{AD955255-5CEF-F4AE-5162-4E505CC504A8}"/>
              </a:ext>
            </a:extLst>
          </p:cNvPr>
          <p:cNvSpPr/>
          <p:nvPr/>
        </p:nvSpPr>
        <p:spPr>
          <a:xfrm>
            <a:off x="14497812" y="7227657"/>
            <a:ext cx="1536192" cy="672084"/>
          </a:xfrm>
          <a:prstGeom prst="rect">
            <a:avLst/>
          </a:prstGeom>
          <a:solidFill>
            <a:srgbClr val="FCF8EE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40" name="TextBox 83">
            <a:extLst>
              <a:ext uri="{FF2B5EF4-FFF2-40B4-BE49-F238E27FC236}">
                <a16:creationId xmlns:a16="http://schemas.microsoft.com/office/drawing/2014/main" id="{7E050FDF-E7E3-D6D9-7660-A182E0A0449B}"/>
              </a:ext>
            </a:extLst>
          </p:cNvPr>
          <p:cNvSpPr txBox="1"/>
          <p:nvPr/>
        </p:nvSpPr>
        <p:spPr>
          <a:xfrm>
            <a:off x="9066276" y="7363617"/>
            <a:ext cx="1371600" cy="3877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20" b="1">
                <a:solidFill>
                  <a:srgbClr val="1A2438"/>
                </a:solidFill>
              </a:rPr>
              <a:t>TOTAL</a:t>
            </a:r>
          </a:p>
        </p:txBody>
      </p:sp>
      <p:sp>
        <p:nvSpPr>
          <p:cNvPr id="242" name="TextBox 84">
            <a:extLst>
              <a:ext uri="{FF2B5EF4-FFF2-40B4-BE49-F238E27FC236}">
                <a16:creationId xmlns:a16="http://schemas.microsoft.com/office/drawing/2014/main" id="{6AC3941D-146A-8565-2C6C-19ED167EB595}"/>
              </a:ext>
            </a:extLst>
          </p:cNvPr>
          <p:cNvSpPr txBox="1"/>
          <p:nvPr/>
        </p:nvSpPr>
        <p:spPr>
          <a:xfrm>
            <a:off x="12103275" y="7396498"/>
            <a:ext cx="2180028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400" b="1">
                <a:solidFill>
                  <a:srgbClr val="17804C"/>
                </a:solidFill>
              </a:rPr>
              <a:t>R$ 30.285,51</a:t>
            </a:r>
          </a:p>
        </p:txBody>
      </p:sp>
      <p:sp>
        <p:nvSpPr>
          <p:cNvPr id="244" name="TextBox 85">
            <a:extLst>
              <a:ext uri="{FF2B5EF4-FFF2-40B4-BE49-F238E27FC236}">
                <a16:creationId xmlns:a16="http://schemas.microsoft.com/office/drawing/2014/main" id="{28C7B073-31E7-A9BA-85E2-0288B5FE0133}"/>
              </a:ext>
            </a:extLst>
          </p:cNvPr>
          <p:cNvSpPr txBox="1"/>
          <p:nvPr/>
        </p:nvSpPr>
        <p:spPr>
          <a:xfrm>
            <a:off x="14497812" y="7313811"/>
            <a:ext cx="1330452" cy="3877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20" b="1">
                <a:solidFill>
                  <a:srgbClr val="17804C"/>
                </a:solidFill>
              </a:rPr>
              <a:t>100,00%</a:t>
            </a:r>
          </a:p>
        </p:txBody>
      </p:sp>
      <p:sp>
        <p:nvSpPr>
          <p:cNvPr id="246" name="Rounded Rectangle 86">
            <a:extLst>
              <a:ext uri="{FF2B5EF4-FFF2-40B4-BE49-F238E27FC236}">
                <a16:creationId xmlns:a16="http://schemas.microsoft.com/office/drawing/2014/main" id="{33F99E60-E31A-1202-611F-EE6EEBB9CC43}"/>
              </a:ext>
            </a:extLst>
          </p:cNvPr>
          <p:cNvSpPr/>
          <p:nvPr/>
        </p:nvSpPr>
        <p:spPr>
          <a:xfrm>
            <a:off x="7447788" y="8748502"/>
            <a:ext cx="10315902" cy="89154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48" name="Oval 87">
            <a:extLst>
              <a:ext uri="{FF2B5EF4-FFF2-40B4-BE49-F238E27FC236}">
                <a16:creationId xmlns:a16="http://schemas.microsoft.com/office/drawing/2014/main" id="{DD3BEA5B-6343-FC7B-7458-294A6A47306C}"/>
              </a:ext>
            </a:extLst>
          </p:cNvPr>
          <p:cNvSpPr/>
          <p:nvPr/>
        </p:nvSpPr>
        <p:spPr>
          <a:xfrm>
            <a:off x="7649704" y="8925685"/>
            <a:ext cx="397764" cy="451158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50" name="TextBox 88">
            <a:extLst>
              <a:ext uri="{FF2B5EF4-FFF2-40B4-BE49-F238E27FC236}">
                <a16:creationId xmlns:a16="http://schemas.microsoft.com/office/drawing/2014/main" id="{58F14BB0-E202-825E-05AF-2FDC1BB8565D}"/>
              </a:ext>
            </a:extLst>
          </p:cNvPr>
          <p:cNvSpPr txBox="1"/>
          <p:nvPr/>
        </p:nvSpPr>
        <p:spPr>
          <a:xfrm>
            <a:off x="7702657" y="8905151"/>
            <a:ext cx="277356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</a:rPr>
              <a:t>i</a:t>
            </a:r>
          </a:p>
        </p:txBody>
      </p:sp>
      <p:sp>
        <p:nvSpPr>
          <p:cNvPr id="252" name="TextBox 89">
            <a:extLst>
              <a:ext uri="{FF2B5EF4-FFF2-40B4-BE49-F238E27FC236}">
                <a16:creationId xmlns:a16="http://schemas.microsoft.com/office/drawing/2014/main" id="{BC501293-40E4-C129-7AA2-EC9649A8E0C7}"/>
              </a:ext>
            </a:extLst>
          </p:cNvPr>
          <p:cNvSpPr txBox="1"/>
          <p:nvPr/>
        </p:nvSpPr>
        <p:spPr>
          <a:xfrm>
            <a:off x="8092438" y="8845247"/>
            <a:ext cx="9640188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1A2438"/>
                </a:solidFill>
              </a:rPr>
              <a:t>No Simples Nacional tradicional, a empresa preserva o menor custo frente ao híbrido, mas não aproveita crédito próprio de CBS/IBS no regime regular.</a:t>
            </a:r>
          </a:p>
        </p:txBody>
      </p:sp>
      <p:sp>
        <p:nvSpPr>
          <p:cNvPr id="254" name="Rectangle 1">
            <a:extLst>
              <a:ext uri="{FF2B5EF4-FFF2-40B4-BE49-F238E27FC236}">
                <a16:creationId xmlns:a16="http://schemas.microsoft.com/office/drawing/2014/main" id="{1CD99235-A0B2-ABC2-52E0-3658788DF8B1}"/>
              </a:ext>
            </a:extLst>
          </p:cNvPr>
          <p:cNvSpPr/>
          <p:nvPr/>
        </p:nvSpPr>
        <p:spPr>
          <a:xfrm>
            <a:off x="0" y="336049"/>
            <a:ext cx="4750420" cy="80093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256" name="Text 0">
            <a:extLst>
              <a:ext uri="{FF2B5EF4-FFF2-40B4-BE49-F238E27FC236}">
                <a16:creationId xmlns:a16="http://schemas.microsoft.com/office/drawing/2014/main" id="{7DEC72C7-D5DD-1CA8-B452-F30F3D6CB558}"/>
              </a:ext>
            </a:extLst>
          </p:cNvPr>
          <p:cNvSpPr/>
          <p:nvPr/>
        </p:nvSpPr>
        <p:spPr>
          <a:xfrm>
            <a:off x="96252" y="218720"/>
            <a:ext cx="53598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500" b="1">
                <a:solidFill>
                  <a:schemeClr val="bg1"/>
                </a:solidFill>
                <a:latin typeface="Cambria" pitchFamily="34" charset="0"/>
                <a:ea typeface="Cambria" pitchFamily="34" charset="-122"/>
              </a:rPr>
              <a:t>2M Construções</a:t>
            </a:r>
            <a:endParaRPr lang="en-US" sz="4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06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96A522A7-2F81-01E0-F1B0-7FD16F1AB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9EFE47B0-314F-D6A6-5CE3-1758110BDE7E}"/>
              </a:ext>
            </a:extLst>
          </p:cNvPr>
          <p:cNvSpPr txBox="1"/>
          <p:nvPr/>
        </p:nvSpPr>
        <p:spPr>
          <a:xfrm>
            <a:off x="5054793" y="408350"/>
            <a:ext cx="8576322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600" b="1">
                <a:solidFill>
                  <a:srgbClr val="0F3069"/>
                </a:solidFill>
              </a:rPr>
              <a:t>Simples Híbrido 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F6A228FF-43A3-0AD9-3AE6-1351295C5BE2}"/>
              </a:ext>
            </a:extLst>
          </p:cNvPr>
          <p:cNvSpPr/>
          <p:nvPr/>
        </p:nvSpPr>
        <p:spPr>
          <a:xfrm>
            <a:off x="1097280" y="1261872"/>
            <a:ext cx="15087600" cy="34290"/>
          </a:xfrm>
          <a:prstGeom prst="rect">
            <a:avLst/>
          </a:prstGeom>
          <a:solidFill>
            <a:srgbClr val="D0A9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1AC48F7F-5013-DD3F-4E59-49998ADC961B}"/>
              </a:ext>
            </a:extLst>
          </p:cNvPr>
          <p:cNvSpPr txBox="1"/>
          <p:nvPr/>
        </p:nvSpPr>
        <p:spPr>
          <a:xfrm>
            <a:off x="1124712" y="1357297"/>
            <a:ext cx="15361920" cy="35779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25">
                <a:solidFill>
                  <a:srgbClr val="626D7D"/>
                </a:solidFill>
              </a:rPr>
              <a:t>IRPJ, CSLL, CPP e ICMS permanecem no PGDAS; CBS e IBS são apurados por fora.</a:t>
            </a:r>
          </a:p>
        </p:txBody>
      </p:sp>
      <p:sp>
        <p:nvSpPr>
          <p:cNvPr id="13" name="Rounded Rectangle 5">
            <a:extLst>
              <a:ext uri="{FF2B5EF4-FFF2-40B4-BE49-F238E27FC236}">
                <a16:creationId xmlns:a16="http://schemas.microsoft.com/office/drawing/2014/main" id="{9AA7EA99-C255-4A75-8AF4-CB586B829F80}"/>
              </a:ext>
            </a:extLst>
          </p:cNvPr>
          <p:cNvSpPr/>
          <p:nvPr/>
        </p:nvSpPr>
        <p:spPr>
          <a:xfrm>
            <a:off x="1673352" y="2237531"/>
            <a:ext cx="4114800" cy="21259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1780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BB908235-9CEF-250A-318B-1F5CFF93787B}"/>
              </a:ext>
            </a:extLst>
          </p:cNvPr>
          <p:cNvSpPr txBox="1"/>
          <p:nvPr/>
        </p:nvSpPr>
        <p:spPr>
          <a:xfrm>
            <a:off x="1965960" y="2690835"/>
            <a:ext cx="3621024" cy="46859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45" b="1">
                <a:solidFill>
                  <a:srgbClr val="17804C"/>
                </a:solidFill>
              </a:rPr>
              <a:t>DAS cheio do Simples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A2F13735-F0D8-D579-0B8B-3B451CE8526F}"/>
              </a:ext>
            </a:extLst>
          </p:cNvPr>
          <p:cNvSpPr txBox="1"/>
          <p:nvPr/>
        </p:nvSpPr>
        <p:spPr>
          <a:xfrm>
            <a:off x="1993392" y="3208849"/>
            <a:ext cx="3566160" cy="4201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30" b="1">
                <a:solidFill>
                  <a:srgbClr val="17804C"/>
                </a:solidFill>
              </a:rPr>
              <a:t>Total: R$ 30.285,51</a:t>
            </a:r>
          </a:p>
        </p:txBody>
      </p:sp>
      <p:sp>
        <p:nvSpPr>
          <p:cNvPr id="22" name="Rounded Rectangle 8">
            <a:extLst>
              <a:ext uri="{FF2B5EF4-FFF2-40B4-BE49-F238E27FC236}">
                <a16:creationId xmlns:a16="http://schemas.microsoft.com/office/drawing/2014/main" id="{A96DE44E-1AF6-3A8C-8744-B5EED4CB2887}"/>
              </a:ext>
            </a:extLst>
          </p:cNvPr>
          <p:cNvSpPr/>
          <p:nvPr/>
        </p:nvSpPr>
        <p:spPr>
          <a:xfrm>
            <a:off x="6268212" y="2237531"/>
            <a:ext cx="4114800" cy="21259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EF87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6" name="TextBox 9">
            <a:extLst>
              <a:ext uri="{FF2B5EF4-FFF2-40B4-BE49-F238E27FC236}">
                <a16:creationId xmlns:a16="http://schemas.microsoft.com/office/drawing/2014/main" id="{A9EAC896-9F36-03E4-46B7-A21EB41BD8A7}"/>
              </a:ext>
            </a:extLst>
          </p:cNvPr>
          <p:cNvSpPr txBox="1"/>
          <p:nvPr/>
        </p:nvSpPr>
        <p:spPr>
          <a:xfrm>
            <a:off x="6515100" y="2442149"/>
            <a:ext cx="3621024" cy="46859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45" b="1">
                <a:solidFill>
                  <a:srgbClr val="EF8722"/>
                </a:solidFill>
              </a:rPr>
              <a:t>Exclusões do PGDAS</a:t>
            </a:r>
          </a:p>
        </p:txBody>
      </p:sp>
      <p:sp>
        <p:nvSpPr>
          <p:cNvPr id="29" name="TextBox 10">
            <a:extLst>
              <a:ext uri="{FF2B5EF4-FFF2-40B4-BE49-F238E27FC236}">
                <a16:creationId xmlns:a16="http://schemas.microsoft.com/office/drawing/2014/main" id="{57354F32-720E-0686-A5D8-8A3E771F1448}"/>
              </a:ext>
            </a:extLst>
          </p:cNvPr>
          <p:cNvSpPr txBox="1"/>
          <p:nvPr/>
        </p:nvSpPr>
        <p:spPr>
          <a:xfrm>
            <a:off x="6332292" y="2970448"/>
            <a:ext cx="4046220" cy="4201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30">
                <a:solidFill>
                  <a:srgbClr val="002060"/>
                </a:solidFill>
              </a:rPr>
              <a:t>(–) CBS no DAS: R$ 4.642,77</a:t>
            </a:r>
          </a:p>
        </p:txBody>
      </p:sp>
      <p:sp>
        <p:nvSpPr>
          <p:cNvPr id="32" name="TextBox 11">
            <a:extLst>
              <a:ext uri="{FF2B5EF4-FFF2-40B4-BE49-F238E27FC236}">
                <a16:creationId xmlns:a16="http://schemas.microsoft.com/office/drawing/2014/main" id="{0F714D6F-5D2A-28E6-8BDA-653F82B8F135}"/>
              </a:ext>
            </a:extLst>
          </p:cNvPr>
          <p:cNvSpPr txBox="1"/>
          <p:nvPr/>
        </p:nvSpPr>
        <p:spPr>
          <a:xfrm>
            <a:off x="6542532" y="3426506"/>
            <a:ext cx="3566160" cy="4201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30">
                <a:solidFill>
                  <a:srgbClr val="002060"/>
                </a:solidFill>
              </a:rPr>
              <a:t>(–) IBS no DAS: R$ 51,49</a:t>
            </a:r>
          </a:p>
        </p:txBody>
      </p:sp>
      <p:sp>
        <p:nvSpPr>
          <p:cNvPr id="35" name="Rounded Rectangle 12">
            <a:extLst>
              <a:ext uri="{FF2B5EF4-FFF2-40B4-BE49-F238E27FC236}">
                <a16:creationId xmlns:a16="http://schemas.microsoft.com/office/drawing/2014/main" id="{AEC5208A-1202-A9B5-07C9-37EB52CC7775}"/>
              </a:ext>
            </a:extLst>
          </p:cNvPr>
          <p:cNvSpPr/>
          <p:nvPr/>
        </p:nvSpPr>
        <p:spPr>
          <a:xfrm>
            <a:off x="10959084" y="2170524"/>
            <a:ext cx="4114800" cy="21259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38" name="TextBox 13">
            <a:extLst>
              <a:ext uri="{FF2B5EF4-FFF2-40B4-BE49-F238E27FC236}">
                <a16:creationId xmlns:a16="http://schemas.microsoft.com/office/drawing/2014/main" id="{5F43A15D-CC98-4112-2F7F-25573FDD4075}"/>
              </a:ext>
            </a:extLst>
          </p:cNvPr>
          <p:cNvSpPr txBox="1"/>
          <p:nvPr/>
        </p:nvSpPr>
        <p:spPr>
          <a:xfrm>
            <a:off x="11205972" y="2375142"/>
            <a:ext cx="3621024" cy="46859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45" b="1">
                <a:solidFill>
                  <a:srgbClr val="2563EB"/>
                </a:solidFill>
              </a:rPr>
              <a:t>PGDAS residual</a:t>
            </a:r>
          </a:p>
        </p:txBody>
      </p:sp>
      <p:sp>
        <p:nvSpPr>
          <p:cNvPr id="41" name="TextBox 14">
            <a:extLst>
              <a:ext uri="{FF2B5EF4-FFF2-40B4-BE49-F238E27FC236}">
                <a16:creationId xmlns:a16="http://schemas.microsoft.com/office/drawing/2014/main" id="{3DF0AC12-50D1-8AE2-0347-0CBFE377370C}"/>
              </a:ext>
            </a:extLst>
          </p:cNvPr>
          <p:cNvSpPr txBox="1"/>
          <p:nvPr/>
        </p:nvSpPr>
        <p:spPr>
          <a:xfrm>
            <a:off x="11116480" y="2903836"/>
            <a:ext cx="3840479" cy="4201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30">
                <a:solidFill>
                  <a:srgbClr val="1A2438"/>
                </a:solidFill>
              </a:rPr>
              <a:t>IRPJ + CSLL + CPP + ICMS</a:t>
            </a:r>
          </a:p>
        </p:txBody>
      </p:sp>
      <p:sp>
        <p:nvSpPr>
          <p:cNvPr id="44" name="TextBox 15">
            <a:extLst>
              <a:ext uri="{FF2B5EF4-FFF2-40B4-BE49-F238E27FC236}">
                <a16:creationId xmlns:a16="http://schemas.microsoft.com/office/drawing/2014/main" id="{D38F9308-28ED-81DE-BF4F-D598875850DA}"/>
              </a:ext>
            </a:extLst>
          </p:cNvPr>
          <p:cNvSpPr txBox="1"/>
          <p:nvPr/>
        </p:nvSpPr>
        <p:spPr>
          <a:xfrm>
            <a:off x="11233403" y="3359500"/>
            <a:ext cx="3566160" cy="4201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30" b="1">
                <a:solidFill>
                  <a:srgbClr val="2563EB"/>
                </a:solidFill>
              </a:rPr>
              <a:t>R$ 25.591,25</a:t>
            </a:r>
          </a:p>
        </p:txBody>
      </p:sp>
      <p:sp>
        <p:nvSpPr>
          <p:cNvPr id="48" name="Rounded Rectangle 16">
            <a:extLst>
              <a:ext uri="{FF2B5EF4-FFF2-40B4-BE49-F238E27FC236}">
                <a16:creationId xmlns:a16="http://schemas.microsoft.com/office/drawing/2014/main" id="{12A7C45A-89EF-15FD-E094-3C8D0BDDFA39}"/>
              </a:ext>
            </a:extLst>
          </p:cNvPr>
          <p:cNvSpPr/>
          <p:nvPr/>
        </p:nvSpPr>
        <p:spPr>
          <a:xfrm>
            <a:off x="1490544" y="4752563"/>
            <a:ext cx="4869180" cy="274320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26A6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51" name="TextBox 17">
            <a:extLst>
              <a:ext uri="{FF2B5EF4-FFF2-40B4-BE49-F238E27FC236}">
                <a16:creationId xmlns:a16="http://schemas.microsoft.com/office/drawing/2014/main" id="{80BBB173-FD23-1A02-6288-1F35E229A5EC}"/>
              </a:ext>
            </a:extLst>
          </p:cNvPr>
          <p:cNvSpPr txBox="1"/>
          <p:nvPr/>
        </p:nvSpPr>
        <p:spPr>
          <a:xfrm>
            <a:off x="2669976" y="4935027"/>
            <a:ext cx="4114800" cy="49629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25" b="1">
                <a:solidFill>
                  <a:srgbClr val="26A6CD"/>
                </a:solidFill>
              </a:rPr>
              <a:t>CBS por fora</a:t>
            </a:r>
          </a:p>
        </p:txBody>
      </p:sp>
      <p:sp>
        <p:nvSpPr>
          <p:cNvPr id="54" name="TextBox 18">
            <a:extLst>
              <a:ext uri="{FF2B5EF4-FFF2-40B4-BE49-F238E27FC236}">
                <a16:creationId xmlns:a16="http://schemas.microsoft.com/office/drawing/2014/main" id="{144E9626-3BAC-7552-69FC-BF28D137F4BE}"/>
              </a:ext>
            </a:extLst>
          </p:cNvPr>
          <p:cNvSpPr txBox="1"/>
          <p:nvPr/>
        </p:nvSpPr>
        <p:spPr>
          <a:xfrm>
            <a:off x="2532816" y="5538604"/>
            <a:ext cx="4389120" cy="40395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25">
                <a:solidFill>
                  <a:srgbClr val="1A2438"/>
                </a:solidFill>
              </a:rPr>
              <a:t>Débito: R$ 24.867,00</a:t>
            </a:r>
          </a:p>
        </p:txBody>
      </p:sp>
      <p:sp>
        <p:nvSpPr>
          <p:cNvPr id="57" name="TextBox 19">
            <a:extLst>
              <a:ext uri="{FF2B5EF4-FFF2-40B4-BE49-F238E27FC236}">
                <a16:creationId xmlns:a16="http://schemas.microsoft.com/office/drawing/2014/main" id="{6E72898D-A642-2E21-2D73-4FF744E16534}"/>
              </a:ext>
            </a:extLst>
          </p:cNvPr>
          <p:cNvSpPr txBox="1"/>
          <p:nvPr/>
        </p:nvSpPr>
        <p:spPr>
          <a:xfrm>
            <a:off x="2532816" y="6149752"/>
            <a:ext cx="4389120" cy="40395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25">
                <a:solidFill>
                  <a:srgbClr val="1A2438"/>
                </a:solidFill>
              </a:rPr>
              <a:t>Crédito: R$ 14.408,29</a:t>
            </a:r>
          </a:p>
        </p:txBody>
      </p:sp>
      <p:sp>
        <p:nvSpPr>
          <p:cNvPr id="60" name="TextBox 20">
            <a:extLst>
              <a:ext uri="{FF2B5EF4-FFF2-40B4-BE49-F238E27FC236}">
                <a16:creationId xmlns:a16="http://schemas.microsoft.com/office/drawing/2014/main" id="{AE0799F6-63CC-BF3D-7D43-56BF2AB12370}"/>
              </a:ext>
            </a:extLst>
          </p:cNvPr>
          <p:cNvSpPr txBox="1"/>
          <p:nvPr/>
        </p:nvSpPr>
        <p:spPr>
          <a:xfrm>
            <a:off x="2125980" y="6763544"/>
            <a:ext cx="4389120" cy="40395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25" b="1">
                <a:solidFill>
                  <a:srgbClr val="26A6CD"/>
                </a:solidFill>
              </a:rPr>
              <a:t>CBS líquida = R$ 10.458,71</a:t>
            </a:r>
          </a:p>
        </p:txBody>
      </p:sp>
      <p:sp>
        <p:nvSpPr>
          <p:cNvPr id="63" name="Rounded Rectangle 21">
            <a:extLst>
              <a:ext uri="{FF2B5EF4-FFF2-40B4-BE49-F238E27FC236}">
                <a16:creationId xmlns:a16="http://schemas.microsoft.com/office/drawing/2014/main" id="{F0252F58-074A-5145-04F0-4BDBE57861C8}"/>
              </a:ext>
            </a:extLst>
          </p:cNvPr>
          <p:cNvSpPr/>
          <p:nvPr/>
        </p:nvSpPr>
        <p:spPr>
          <a:xfrm>
            <a:off x="6976944" y="4752563"/>
            <a:ext cx="4732020" cy="274320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EF87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66" name="TextBox 22">
            <a:extLst>
              <a:ext uri="{FF2B5EF4-FFF2-40B4-BE49-F238E27FC236}">
                <a16:creationId xmlns:a16="http://schemas.microsoft.com/office/drawing/2014/main" id="{A3E35256-9970-739A-CAAD-D43432084B5C}"/>
              </a:ext>
            </a:extLst>
          </p:cNvPr>
          <p:cNvSpPr txBox="1"/>
          <p:nvPr/>
        </p:nvSpPr>
        <p:spPr>
          <a:xfrm>
            <a:off x="8156376" y="4935027"/>
            <a:ext cx="3977640" cy="49629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25" b="1">
                <a:solidFill>
                  <a:srgbClr val="EF8722"/>
                </a:solidFill>
              </a:rPr>
              <a:t>IBS por fora</a:t>
            </a:r>
          </a:p>
        </p:txBody>
      </p:sp>
      <p:sp>
        <p:nvSpPr>
          <p:cNvPr id="69" name="TextBox 23">
            <a:extLst>
              <a:ext uri="{FF2B5EF4-FFF2-40B4-BE49-F238E27FC236}">
                <a16:creationId xmlns:a16="http://schemas.microsoft.com/office/drawing/2014/main" id="{4166D6B0-72B8-89DF-2B0E-E6A5FC236644}"/>
              </a:ext>
            </a:extLst>
          </p:cNvPr>
          <p:cNvSpPr txBox="1"/>
          <p:nvPr/>
        </p:nvSpPr>
        <p:spPr>
          <a:xfrm>
            <a:off x="8019216" y="5516119"/>
            <a:ext cx="4114800" cy="40395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25">
                <a:solidFill>
                  <a:srgbClr val="1A2438"/>
                </a:solidFill>
              </a:rPr>
              <a:t>Débito: R$ 270,00</a:t>
            </a:r>
          </a:p>
        </p:txBody>
      </p:sp>
      <p:sp>
        <p:nvSpPr>
          <p:cNvPr id="72" name="TextBox 24">
            <a:extLst>
              <a:ext uri="{FF2B5EF4-FFF2-40B4-BE49-F238E27FC236}">
                <a16:creationId xmlns:a16="http://schemas.microsoft.com/office/drawing/2014/main" id="{26EF8091-CEA8-172D-9F5B-91B2FE103CD6}"/>
              </a:ext>
            </a:extLst>
          </p:cNvPr>
          <p:cNvSpPr txBox="1"/>
          <p:nvPr/>
        </p:nvSpPr>
        <p:spPr>
          <a:xfrm>
            <a:off x="8019216" y="6037327"/>
            <a:ext cx="4114800" cy="40395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25">
                <a:solidFill>
                  <a:srgbClr val="1A2438"/>
                </a:solidFill>
              </a:rPr>
              <a:t>Crédito: R$ 156,44</a:t>
            </a:r>
          </a:p>
        </p:txBody>
      </p:sp>
      <p:sp>
        <p:nvSpPr>
          <p:cNvPr id="76" name="TextBox 25">
            <a:extLst>
              <a:ext uri="{FF2B5EF4-FFF2-40B4-BE49-F238E27FC236}">
                <a16:creationId xmlns:a16="http://schemas.microsoft.com/office/drawing/2014/main" id="{0149A891-60F6-D495-1087-78006E04E93C}"/>
              </a:ext>
            </a:extLst>
          </p:cNvPr>
          <p:cNvSpPr txBox="1"/>
          <p:nvPr/>
        </p:nvSpPr>
        <p:spPr>
          <a:xfrm>
            <a:off x="7736426" y="6763544"/>
            <a:ext cx="4114800" cy="40395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25" b="1">
                <a:solidFill>
                  <a:srgbClr val="EF8722"/>
                </a:solidFill>
              </a:rPr>
              <a:t>IBS líquido = R$ 113,56</a:t>
            </a:r>
          </a:p>
        </p:txBody>
      </p:sp>
      <p:sp>
        <p:nvSpPr>
          <p:cNvPr id="79" name="Rounded Rectangle 26">
            <a:extLst>
              <a:ext uri="{FF2B5EF4-FFF2-40B4-BE49-F238E27FC236}">
                <a16:creationId xmlns:a16="http://schemas.microsoft.com/office/drawing/2014/main" id="{A2D470C1-E3C1-BBA7-F465-E1F262EBC520}"/>
              </a:ext>
            </a:extLst>
          </p:cNvPr>
          <p:cNvSpPr/>
          <p:nvPr/>
        </p:nvSpPr>
        <p:spPr>
          <a:xfrm>
            <a:off x="12326184" y="4752563"/>
            <a:ext cx="3429000" cy="274320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1780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82" name="Rounded Rectangle 27">
            <a:extLst>
              <a:ext uri="{FF2B5EF4-FFF2-40B4-BE49-F238E27FC236}">
                <a16:creationId xmlns:a16="http://schemas.microsoft.com/office/drawing/2014/main" id="{A7471E1B-7648-1847-DACA-666CB0FEFC66}"/>
              </a:ext>
            </a:extLst>
          </p:cNvPr>
          <p:cNvSpPr/>
          <p:nvPr/>
        </p:nvSpPr>
        <p:spPr>
          <a:xfrm>
            <a:off x="12669084" y="4519391"/>
            <a:ext cx="2743200" cy="411480"/>
          </a:xfrm>
          <a:prstGeom prst="roundRect">
            <a:avLst/>
          </a:prstGeom>
          <a:solidFill>
            <a:srgbClr val="178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85" name="TextBox 28">
            <a:extLst>
              <a:ext uri="{FF2B5EF4-FFF2-40B4-BE49-F238E27FC236}">
                <a16:creationId xmlns:a16="http://schemas.microsoft.com/office/drawing/2014/main" id="{23D5AB9B-FC5D-1C78-1851-C54767D3F341}"/>
              </a:ext>
            </a:extLst>
          </p:cNvPr>
          <p:cNvSpPr txBox="1"/>
          <p:nvPr/>
        </p:nvSpPr>
        <p:spPr>
          <a:xfrm>
            <a:off x="12669084" y="4538156"/>
            <a:ext cx="274320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30" b="1">
                <a:solidFill>
                  <a:srgbClr val="FFFFFF"/>
                </a:solidFill>
              </a:rPr>
              <a:t>TOTAL DO HÍBRIDO</a:t>
            </a:r>
          </a:p>
        </p:txBody>
      </p:sp>
      <p:sp>
        <p:nvSpPr>
          <p:cNvPr id="88" name="TextBox 29">
            <a:extLst>
              <a:ext uri="{FF2B5EF4-FFF2-40B4-BE49-F238E27FC236}">
                <a16:creationId xmlns:a16="http://schemas.microsoft.com/office/drawing/2014/main" id="{57245DB2-31DA-CB1C-DE60-25E3CB343EB8}"/>
              </a:ext>
            </a:extLst>
          </p:cNvPr>
          <p:cNvSpPr txBox="1"/>
          <p:nvPr/>
        </p:nvSpPr>
        <p:spPr>
          <a:xfrm>
            <a:off x="12326184" y="5503596"/>
            <a:ext cx="3429000" cy="69249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900" b="1">
                <a:solidFill>
                  <a:srgbClr val="17804C"/>
                </a:solidFill>
              </a:rPr>
              <a:t>R$ 36.163,52</a:t>
            </a:r>
          </a:p>
        </p:txBody>
      </p:sp>
      <p:sp>
        <p:nvSpPr>
          <p:cNvPr id="92" name="TextBox 30">
            <a:extLst>
              <a:ext uri="{FF2B5EF4-FFF2-40B4-BE49-F238E27FC236}">
                <a16:creationId xmlns:a16="http://schemas.microsoft.com/office/drawing/2014/main" id="{E9C4D160-34FA-57AB-9832-7B9F8D8BFFB5}"/>
              </a:ext>
            </a:extLst>
          </p:cNvPr>
          <p:cNvSpPr txBox="1"/>
          <p:nvPr/>
        </p:nvSpPr>
        <p:spPr>
          <a:xfrm>
            <a:off x="12326184" y="6599875"/>
            <a:ext cx="3442572" cy="45012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25" b="1">
                <a:solidFill>
                  <a:srgbClr val="17804C"/>
                </a:solidFill>
              </a:rPr>
              <a:t>Carga efetiva: 13,39%</a:t>
            </a:r>
          </a:p>
        </p:txBody>
      </p:sp>
      <p:sp>
        <p:nvSpPr>
          <p:cNvPr id="95" name="Rectangle 1">
            <a:extLst>
              <a:ext uri="{FF2B5EF4-FFF2-40B4-BE49-F238E27FC236}">
                <a16:creationId xmlns:a16="http://schemas.microsoft.com/office/drawing/2014/main" id="{22C91C44-F6C5-5B16-EF47-CF5BE74C985B}"/>
              </a:ext>
            </a:extLst>
          </p:cNvPr>
          <p:cNvSpPr/>
          <p:nvPr/>
        </p:nvSpPr>
        <p:spPr>
          <a:xfrm>
            <a:off x="0" y="336049"/>
            <a:ext cx="4750420" cy="80093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98" name="Text 0">
            <a:extLst>
              <a:ext uri="{FF2B5EF4-FFF2-40B4-BE49-F238E27FC236}">
                <a16:creationId xmlns:a16="http://schemas.microsoft.com/office/drawing/2014/main" id="{9D843E88-6C13-0C76-A7F6-332BDCE150C0}"/>
              </a:ext>
            </a:extLst>
          </p:cNvPr>
          <p:cNvSpPr/>
          <p:nvPr/>
        </p:nvSpPr>
        <p:spPr>
          <a:xfrm>
            <a:off x="96252" y="218720"/>
            <a:ext cx="53598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500" b="1">
                <a:solidFill>
                  <a:schemeClr val="bg1"/>
                </a:solidFill>
                <a:latin typeface="Cambria" pitchFamily="34" charset="0"/>
                <a:ea typeface="Cambria" pitchFamily="34" charset="-122"/>
              </a:rPr>
              <a:t>2M Construções</a:t>
            </a:r>
            <a:endParaRPr lang="en-US" sz="4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6560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8122BC2E-9C3D-8A6E-F297-86185BDC0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306D5BE-D687-C90B-E539-84577D3E8071}"/>
              </a:ext>
            </a:extLst>
          </p:cNvPr>
          <p:cNvSpPr txBox="1"/>
          <p:nvPr/>
        </p:nvSpPr>
        <p:spPr>
          <a:xfrm>
            <a:off x="5405888" y="450110"/>
            <a:ext cx="4193527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600" b="1">
                <a:solidFill>
                  <a:srgbClr val="0F3069"/>
                </a:solidFill>
              </a:rPr>
              <a:t>Lucro</a:t>
            </a:r>
            <a:r>
              <a:rPr lang="pt-BR" sz="3600" b="1">
                <a:solidFill>
                  <a:srgbClr val="0F3069"/>
                </a:solidFill>
              </a:rPr>
              <a:t> Presumido</a:t>
            </a:r>
            <a:endParaRPr sz="3600" b="1">
              <a:solidFill>
                <a:srgbClr val="0F3069"/>
              </a:solidFill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2622816-C69E-EBC9-5BD8-6D47BD33D019}"/>
              </a:ext>
            </a:extLst>
          </p:cNvPr>
          <p:cNvSpPr/>
          <p:nvPr/>
        </p:nvSpPr>
        <p:spPr>
          <a:xfrm>
            <a:off x="1097280" y="1261872"/>
            <a:ext cx="15087600" cy="34290"/>
          </a:xfrm>
          <a:prstGeom prst="rect">
            <a:avLst/>
          </a:prstGeom>
          <a:solidFill>
            <a:srgbClr val="D0A9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9992798E-51EF-84E4-2562-66A982B6E2B5}"/>
              </a:ext>
            </a:extLst>
          </p:cNvPr>
          <p:cNvSpPr/>
          <p:nvPr/>
        </p:nvSpPr>
        <p:spPr>
          <a:xfrm>
            <a:off x="1028700" y="2414016"/>
            <a:ext cx="6858000" cy="130302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9" name="Oval 6">
            <a:extLst>
              <a:ext uri="{FF2B5EF4-FFF2-40B4-BE49-F238E27FC236}">
                <a16:creationId xmlns:a16="http://schemas.microsoft.com/office/drawing/2014/main" id="{F87489AC-CD7C-6303-8957-CCEB1FC21790}"/>
              </a:ext>
            </a:extLst>
          </p:cNvPr>
          <p:cNvSpPr/>
          <p:nvPr/>
        </p:nvSpPr>
        <p:spPr>
          <a:xfrm>
            <a:off x="1220724" y="2592324"/>
            <a:ext cx="493776" cy="493776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65A9F95F-93D9-4148-47CC-EF0F14573935}"/>
              </a:ext>
            </a:extLst>
          </p:cNvPr>
          <p:cNvSpPr txBox="1"/>
          <p:nvPr/>
        </p:nvSpPr>
        <p:spPr>
          <a:xfrm>
            <a:off x="1311789" y="2588593"/>
            <a:ext cx="27432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3" name="TextBox 8">
            <a:extLst>
              <a:ext uri="{FF2B5EF4-FFF2-40B4-BE49-F238E27FC236}">
                <a16:creationId xmlns:a16="http://schemas.microsoft.com/office/drawing/2014/main" id="{22DD2C2C-6057-DC32-1C83-FBAA92F749A6}"/>
              </a:ext>
            </a:extLst>
          </p:cNvPr>
          <p:cNvSpPr txBox="1"/>
          <p:nvPr/>
        </p:nvSpPr>
        <p:spPr>
          <a:xfrm>
            <a:off x="1879093" y="2385462"/>
            <a:ext cx="5623559" cy="46859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45" b="1">
                <a:solidFill>
                  <a:srgbClr val="1A2438"/>
                </a:solidFill>
              </a:rPr>
              <a:t>IRPJ mensal equivalente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80869191-ADE0-4627-975A-4B9C59D02C03}"/>
              </a:ext>
            </a:extLst>
          </p:cNvPr>
          <p:cNvSpPr txBox="1"/>
          <p:nvPr/>
        </p:nvSpPr>
        <p:spPr>
          <a:xfrm>
            <a:off x="1879092" y="2793882"/>
            <a:ext cx="5692140" cy="3924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50">
                <a:solidFill>
                  <a:srgbClr val="1A2438"/>
                </a:solidFill>
              </a:rPr>
              <a:t>Receita trimestral: R$ 810.000,00</a:t>
            </a:r>
          </a:p>
        </p:txBody>
      </p:sp>
      <p:sp>
        <p:nvSpPr>
          <p:cNvPr id="17" name="TextBox 10">
            <a:extLst>
              <a:ext uri="{FF2B5EF4-FFF2-40B4-BE49-F238E27FC236}">
                <a16:creationId xmlns:a16="http://schemas.microsoft.com/office/drawing/2014/main" id="{5B40DDDA-1B3F-8E51-3357-00877C252D6C}"/>
              </a:ext>
            </a:extLst>
          </p:cNvPr>
          <p:cNvSpPr txBox="1"/>
          <p:nvPr/>
        </p:nvSpPr>
        <p:spPr>
          <a:xfrm>
            <a:off x="1879092" y="3095634"/>
            <a:ext cx="5692140" cy="3924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50">
                <a:solidFill>
                  <a:srgbClr val="1A2438"/>
                </a:solidFill>
              </a:rPr>
              <a:t>Base presumida (8%): R$ 64.800,00</a:t>
            </a:r>
          </a:p>
        </p:txBody>
      </p:sp>
      <p:sp>
        <p:nvSpPr>
          <p:cNvPr id="19" name="TextBox 11">
            <a:extLst>
              <a:ext uri="{FF2B5EF4-FFF2-40B4-BE49-F238E27FC236}">
                <a16:creationId xmlns:a16="http://schemas.microsoft.com/office/drawing/2014/main" id="{C97260A4-2189-7A9E-BE52-EE01D5CB5988}"/>
              </a:ext>
            </a:extLst>
          </p:cNvPr>
          <p:cNvSpPr txBox="1"/>
          <p:nvPr/>
        </p:nvSpPr>
        <p:spPr>
          <a:xfrm>
            <a:off x="1879092" y="3397386"/>
            <a:ext cx="5692140" cy="3924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50" b="1">
                <a:solidFill>
                  <a:srgbClr val="2563EB"/>
                </a:solidFill>
              </a:rPr>
              <a:t>IRPJ mensal equivalente: R$ 3.400,00</a:t>
            </a:r>
          </a:p>
        </p:txBody>
      </p:sp>
      <p:sp>
        <p:nvSpPr>
          <p:cNvPr id="21" name="Rounded Rectangle 12">
            <a:extLst>
              <a:ext uri="{FF2B5EF4-FFF2-40B4-BE49-F238E27FC236}">
                <a16:creationId xmlns:a16="http://schemas.microsoft.com/office/drawing/2014/main" id="{672F0983-22E7-9E69-1417-16DDBDF702BA}"/>
              </a:ext>
            </a:extLst>
          </p:cNvPr>
          <p:cNvSpPr/>
          <p:nvPr/>
        </p:nvSpPr>
        <p:spPr>
          <a:xfrm>
            <a:off x="1028700" y="3922776"/>
            <a:ext cx="6858000" cy="130302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3" name="Oval 13">
            <a:extLst>
              <a:ext uri="{FF2B5EF4-FFF2-40B4-BE49-F238E27FC236}">
                <a16:creationId xmlns:a16="http://schemas.microsoft.com/office/drawing/2014/main" id="{678BB89D-91A9-1D97-8326-6F9686F530A9}"/>
              </a:ext>
            </a:extLst>
          </p:cNvPr>
          <p:cNvSpPr/>
          <p:nvPr/>
        </p:nvSpPr>
        <p:spPr>
          <a:xfrm>
            <a:off x="1220724" y="4101084"/>
            <a:ext cx="493776" cy="493776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5" name="TextBox 14">
            <a:extLst>
              <a:ext uri="{FF2B5EF4-FFF2-40B4-BE49-F238E27FC236}">
                <a16:creationId xmlns:a16="http://schemas.microsoft.com/office/drawing/2014/main" id="{E8E2A269-A2EB-DB91-4E00-6E2E73F81F25}"/>
              </a:ext>
            </a:extLst>
          </p:cNvPr>
          <p:cNvSpPr txBox="1"/>
          <p:nvPr/>
        </p:nvSpPr>
        <p:spPr>
          <a:xfrm>
            <a:off x="1311789" y="4097353"/>
            <a:ext cx="27432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27" name="TextBox 15">
            <a:extLst>
              <a:ext uri="{FF2B5EF4-FFF2-40B4-BE49-F238E27FC236}">
                <a16:creationId xmlns:a16="http://schemas.microsoft.com/office/drawing/2014/main" id="{7938100B-229B-3475-6F1E-214F48A273D4}"/>
              </a:ext>
            </a:extLst>
          </p:cNvPr>
          <p:cNvSpPr txBox="1"/>
          <p:nvPr/>
        </p:nvSpPr>
        <p:spPr>
          <a:xfrm>
            <a:off x="1879093" y="3894221"/>
            <a:ext cx="5623559" cy="46859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45" b="1">
                <a:solidFill>
                  <a:srgbClr val="1A2438"/>
                </a:solidFill>
              </a:rPr>
              <a:t>CSLL mensal</a:t>
            </a:r>
          </a:p>
        </p:txBody>
      </p:sp>
      <p:sp>
        <p:nvSpPr>
          <p:cNvPr id="29" name="TextBox 16">
            <a:extLst>
              <a:ext uri="{FF2B5EF4-FFF2-40B4-BE49-F238E27FC236}">
                <a16:creationId xmlns:a16="http://schemas.microsoft.com/office/drawing/2014/main" id="{3619CD93-BA41-271C-75B2-590D68067AB1}"/>
              </a:ext>
            </a:extLst>
          </p:cNvPr>
          <p:cNvSpPr txBox="1"/>
          <p:nvPr/>
        </p:nvSpPr>
        <p:spPr>
          <a:xfrm>
            <a:off x="1879092" y="4257672"/>
            <a:ext cx="5692140" cy="3924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50">
                <a:solidFill>
                  <a:srgbClr val="1A2438"/>
                </a:solidFill>
              </a:rPr>
              <a:t>Base presumida: 12% sobre a receita</a:t>
            </a:r>
          </a:p>
        </p:txBody>
      </p:sp>
      <p:sp>
        <p:nvSpPr>
          <p:cNvPr id="31" name="TextBox 17">
            <a:extLst>
              <a:ext uri="{FF2B5EF4-FFF2-40B4-BE49-F238E27FC236}">
                <a16:creationId xmlns:a16="http://schemas.microsoft.com/office/drawing/2014/main" id="{686FCE72-6031-2D90-CC06-E1FDC24D5773}"/>
              </a:ext>
            </a:extLst>
          </p:cNvPr>
          <p:cNvSpPr txBox="1"/>
          <p:nvPr/>
        </p:nvSpPr>
        <p:spPr>
          <a:xfrm>
            <a:off x="1879092" y="4559424"/>
            <a:ext cx="5692140" cy="3924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50">
                <a:solidFill>
                  <a:srgbClr val="1A2438"/>
                </a:solidFill>
              </a:rPr>
              <a:t>CSLL: R$ 270.000,00 × 12% × 9%</a:t>
            </a:r>
          </a:p>
        </p:txBody>
      </p:sp>
      <p:sp>
        <p:nvSpPr>
          <p:cNvPr id="33" name="TextBox 18">
            <a:extLst>
              <a:ext uri="{FF2B5EF4-FFF2-40B4-BE49-F238E27FC236}">
                <a16:creationId xmlns:a16="http://schemas.microsoft.com/office/drawing/2014/main" id="{F3F96359-6962-9017-A6C4-FD48D7A38237}"/>
              </a:ext>
            </a:extLst>
          </p:cNvPr>
          <p:cNvSpPr txBox="1"/>
          <p:nvPr/>
        </p:nvSpPr>
        <p:spPr>
          <a:xfrm>
            <a:off x="1879092" y="4906146"/>
            <a:ext cx="5692140" cy="3924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50" b="1">
                <a:solidFill>
                  <a:srgbClr val="2563EB"/>
                </a:solidFill>
              </a:rPr>
              <a:t>CSLL mensal: R$ 2.916,00</a:t>
            </a:r>
          </a:p>
        </p:txBody>
      </p:sp>
      <p:sp>
        <p:nvSpPr>
          <p:cNvPr id="35" name="Rounded Rectangle 19">
            <a:extLst>
              <a:ext uri="{FF2B5EF4-FFF2-40B4-BE49-F238E27FC236}">
                <a16:creationId xmlns:a16="http://schemas.microsoft.com/office/drawing/2014/main" id="{52360C88-2CD6-1BB6-8A87-E2E71DB427F4}"/>
              </a:ext>
            </a:extLst>
          </p:cNvPr>
          <p:cNvSpPr/>
          <p:nvPr/>
        </p:nvSpPr>
        <p:spPr>
          <a:xfrm>
            <a:off x="1028700" y="5458968"/>
            <a:ext cx="6858000" cy="2180844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37" name="Oval 20">
            <a:extLst>
              <a:ext uri="{FF2B5EF4-FFF2-40B4-BE49-F238E27FC236}">
                <a16:creationId xmlns:a16="http://schemas.microsoft.com/office/drawing/2014/main" id="{438AE833-8F11-16E4-74E8-7427FC93AF8F}"/>
              </a:ext>
            </a:extLst>
          </p:cNvPr>
          <p:cNvSpPr/>
          <p:nvPr/>
        </p:nvSpPr>
        <p:spPr>
          <a:xfrm>
            <a:off x="1266369" y="6172200"/>
            <a:ext cx="493776" cy="493776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39" name="TextBox 21">
            <a:extLst>
              <a:ext uri="{FF2B5EF4-FFF2-40B4-BE49-F238E27FC236}">
                <a16:creationId xmlns:a16="http://schemas.microsoft.com/office/drawing/2014/main" id="{6A2F090D-9AAD-CF2D-CB62-A23CC40308B8}"/>
              </a:ext>
            </a:extLst>
          </p:cNvPr>
          <p:cNvSpPr txBox="1"/>
          <p:nvPr/>
        </p:nvSpPr>
        <p:spPr>
          <a:xfrm>
            <a:off x="1357434" y="6168469"/>
            <a:ext cx="27432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41" name="TextBox 22">
            <a:extLst>
              <a:ext uri="{FF2B5EF4-FFF2-40B4-BE49-F238E27FC236}">
                <a16:creationId xmlns:a16="http://schemas.microsoft.com/office/drawing/2014/main" id="{E79DFBFA-C5F5-FE17-D842-33453F19B08D}"/>
              </a:ext>
            </a:extLst>
          </p:cNvPr>
          <p:cNvSpPr txBox="1"/>
          <p:nvPr/>
        </p:nvSpPr>
        <p:spPr>
          <a:xfrm>
            <a:off x="1879093" y="5430414"/>
            <a:ext cx="5623559" cy="46859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45" b="1">
                <a:solidFill>
                  <a:srgbClr val="1A2438"/>
                </a:solidFill>
              </a:rPr>
              <a:t>ICMS líquido (50% normal / 50% ST)</a:t>
            </a:r>
          </a:p>
        </p:txBody>
      </p:sp>
      <p:sp>
        <p:nvSpPr>
          <p:cNvPr id="43" name="TextBox 23">
            <a:extLst>
              <a:ext uri="{FF2B5EF4-FFF2-40B4-BE49-F238E27FC236}">
                <a16:creationId xmlns:a16="http://schemas.microsoft.com/office/drawing/2014/main" id="{47271D2F-A672-057C-F5C9-52CE72074B1C}"/>
              </a:ext>
            </a:extLst>
          </p:cNvPr>
          <p:cNvSpPr txBox="1"/>
          <p:nvPr/>
        </p:nvSpPr>
        <p:spPr>
          <a:xfrm>
            <a:off x="1879092" y="5891158"/>
            <a:ext cx="5692140" cy="69249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50">
                <a:solidFill>
                  <a:srgbClr val="1A2438"/>
                </a:solidFill>
              </a:rPr>
              <a:t>Vendas no normal: R$ 135.000,00 | Compras no normal: R$ 78.220,92</a:t>
            </a:r>
          </a:p>
        </p:txBody>
      </p:sp>
      <p:sp>
        <p:nvSpPr>
          <p:cNvPr id="45" name="TextBox 24">
            <a:extLst>
              <a:ext uri="{FF2B5EF4-FFF2-40B4-BE49-F238E27FC236}">
                <a16:creationId xmlns:a16="http://schemas.microsoft.com/office/drawing/2014/main" id="{1C5D2D19-EE46-4B3F-F91C-ACA825B4351B}"/>
              </a:ext>
            </a:extLst>
          </p:cNvPr>
          <p:cNvSpPr txBox="1"/>
          <p:nvPr/>
        </p:nvSpPr>
        <p:spPr>
          <a:xfrm>
            <a:off x="1879092" y="6528502"/>
            <a:ext cx="5692140" cy="69249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50">
                <a:solidFill>
                  <a:srgbClr val="1A2438"/>
                </a:solidFill>
              </a:rPr>
              <a:t>Débito ICMS: R$ 27.000,00 | Crédito ICMS: R$ 15.644,18</a:t>
            </a:r>
          </a:p>
        </p:txBody>
      </p:sp>
      <p:sp>
        <p:nvSpPr>
          <p:cNvPr id="47" name="TextBox 25">
            <a:extLst>
              <a:ext uri="{FF2B5EF4-FFF2-40B4-BE49-F238E27FC236}">
                <a16:creationId xmlns:a16="http://schemas.microsoft.com/office/drawing/2014/main" id="{0CA7EA15-589F-752B-1D41-B4948BED3934}"/>
              </a:ext>
            </a:extLst>
          </p:cNvPr>
          <p:cNvSpPr txBox="1"/>
          <p:nvPr/>
        </p:nvSpPr>
        <p:spPr>
          <a:xfrm>
            <a:off x="1879092" y="7176930"/>
            <a:ext cx="5692140" cy="3924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50" b="1">
                <a:solidFill>
                  <a:srgbClr val="2563EB"/>
                </a:solidFill>
              </a:rPr>
              <a:t>ICMS líquido: R$ 11.355,82</a:t>
            </a:r>
          </a:p>
        </p:txBody>
      </p:sp>
      <p:sp>
        <p:nvSpPr>
          <p:cNvPr id="49" name="Rounded Rectangle 26">
            <a:extLst>
              <a:ext uri="{FF2B5EF4-FFF2-40B4-BE49-F238E27FC236}">
                <a16:creationId xmlns:a16="http://schemas.microsoft.com/office/drawing/2014/main" id="{1889DC43-59F6-1F23-6C71-472F458CE9ED}"/>
              </a:ext>
            </a:extLst>
          </p:cNvPr>
          <p:cNvSpPr/>
          <p:nvPr/>
        </p:nvSpPr>
        <p:spPr>
          <a:xfrm>
            <a:off x="8229600" y="1851660"/>
            <a:ext cx="9025128" cy="5903502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51" name="TextBox 27">
            <a:extLst>
              <a:ext uri="{FF2B5EF4-FFF2-40B4-BE49-F238E27FC236}">
                <a16:creationId xmlns:a16="http://schemas.microsoft.com/office/drawing/2014/main" id="{C3492A0F-13F0-D673-6E80-006996AFEC95}"/>
              </a:ext>
            </a:extLst>
          </p:cNvPr>
          <p:cNvSpPr txBox="1"/>
          <p:nvPr/>
        </p:nvSpPr>
        <p:spPr>
          <a:xfrm>
            <a:off x="8503920" y="1940646"/>
            <a:ext cx="6720840" cy="5078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1">
                <a:solidFill>
                  <a:srgbClr val="0F3069"/>
                </a:solidFill>
              </a:rPr>
              <a:t>Detalhamento por tributo</a:t>
            </a:r>
          </a:p>
        </p:txBody>
      </p:sp>
      <p:sp>
        <p:nvSpPr>
          <p:cNvPr id="53" name="Rectangle 28">
            <a:extLst>
              <a:ext uri="{FF2B5EF4-FFF2-40B4-BE49-F238E27FC236}">
                <a16:creationId xmlns:a16="http://schemas.microsoft.com/office/drawing/2014/main" id="{E032D487-E407-3009-4DA6-208DA5FF3382}"/>
              </a:ext>
            </a:extLst>
          </p:cNvPr>
          <p:cNvSpPr/>
          <p:nvPr/>
        </p:nvSpPr>
        <p:spPr>
          <a:xfrm>
            <a:off x="8503920" y="2674620"/>
            <a:ext cx="2263140" cy="521208"/>
          </a:xfrm>
          <a:prstGeom prst="rect">
            <a:avLst/>
          </a:prstGeom>
          <a:solidFill>
            <a:srgbClr val="F3F6FA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55" name="TextBox 29">
            <a:extLst>
              <a:ext uri="{FF2B5EF4-FFF2-40B4-BE49-F238E27FC236}">
                <a16:creationId xmlns:a16="http://schemas.microsoft.com/office/drawing/2014/main" id="{D7FFD860-E76B-CD0B-78E8-CE27E8E484EB}"/>
              </a:ext>
            </a:extLst>
          </p:cNvPr>
          <p:cNvSpPr txBox="1"/>
          <p:nvPr/>
        </p:nvSpPr>
        <p:spPr>
          <a:xfrm>
            <a:off x="8503920" y="2717357"/>
            <a:ext cx="2263140" cy="38087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75" b="1">
                <a:solidFill>
                  <a:srgbClr val="1A2438"/>
                </a:solidFill>
              </a:rPr>
              <a:t>Tributo</a:t>
            </a:r>
          </a:p>
        </p:txBody>
      </p:sp>
      <p:sp>
        <p:nvSpPr>
          <p:cNvPr id="57" name="Rectangle 30">
            <a:extLst>
              <a:ext uri="{FF2B5EF4-FFF2-40B4-BE49-F238E27FC236}">
                <a16:creationId xmlns:a16="http://schemas.microsoft.com/office/drawing/2014/main" id="{4D13F869-C92B-5B79-03C9-E73760DBE2E8}"/>
              </a:ext>
            </a:extLst>
          </p:cNvPr>
          <p:cNvSpPr/>
          <p:nvPr/>
        </p:nvSpPr>
        <p:spPr>
          <a:xfrm>
            <a:off x="10794492" y="2674622"/>
            <a:ext cx="4169661" cy="499959"/>
          </a:xfrm>
          <a:prstGeom prst="rect">
            <a:avLst/>
          </a:prstGeom>
          <a:solidFill>
            <a:srgbClr val="F3F6FA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59" name="TextBox 31">
            <a:extLst>
              <a:ext uri="{FF2B5EF4-FFF2-40B4-BE49-F238E27FC236}">
                <a16:creationId xmlns:a16="http://schemas.microsoft.com/office/drawing/2014/main" id="{5F8BE4AF-5654-EB27-4125-900D2EAFBC48}"/>
              </a:ext>
            </a:extLst>
          </p:cNvPr>
          <p:cNvSpPr txBox="1"/>
          <p:nvPr/>
        </p:nvSpPr>
        <p:spPr>
          <a:xfrm>
            <a:off x="11000232" y="2717357"/>
            <a:ext cx="2263140" cy="38087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75" b="1">
                <a:solidFill>
                  <a:srgbClr val="1A2438"/>
                </a:solidFill>
              </a:rPr>
              <a:t>Valor</a:t>
            </a:r>
          </a:p>
        </p:txBody>
      </p:sp>
      <p:sp>
        <p:nvSpPr>
          <p:cNvPr id="61" name="Rectangle 32">
            <a:extLst>
              <a:ext uri="{FF2B5EF4-FFF2-40B4-BE49-F238E27FC236}">
                <a16:creationId xmlns:a16="http://schemas.microsoft.com/office/drawing/2014/main" id="{ED0D7022-859B-259D-895A-D3EB44F32AE7}"/>
              </a:ext>
            </a:extLst>
          </p:cNvPr>
          <p:cNvSpPr/>
          <p:nvPr/>
        </p:nvSpPr>
        <p:spPr>
          <a:xfrm>
            <a:off x="14991587" y="2693958"/>
            <a:ext cx="1508760" cy="521208"/>
          </a:xfrm>
          <a:prstGeom prst="rect">
            <a:avLst/>
          </a:prstGeom>
          <a:solidFill>
            <a:srgbClr val="F3F6FA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63" name="TextBox 33">
            <a:extLst>
              <a:ext uri="{FF2B5EF4-FFF2-40B4-BE49-F238E27FC236}">
                <a16:creationId xmlns:a16="http://schemas.microsoft.com/office/drawing/2014/main" id="{6CAC1211-0513-106E-0286-51E2DA2992A1}"/>
              </a:ext>
            </a:extLst>
          </p:cNvPr>
          <p:cNvSpPr txBox="1"/>
          <p:nvPr/>
        </p:nvSpPr>
        <p:spPr>
          <a:xfrm>
            <a:off x="14991587" y="2736694"/>
            <a:ext cx="1508760" cy="38087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75" b="1">
                <a:solidFill>
                  <a:srgbClr val="1A2438"/>
                </a:solidFill>
              </a:rPr>
              <a:t>% do total</a:t>
            </a:r>
          </a:p>
        </p:txBody>
      </p:sp>
      <p:sp>
        <p:nvSpPr>
          <p:cNvPr id="65" name="Rectangle 34">
            <a:extLst>
              <a:ext uri="{FF2B5EF4-FFF2-40B4-BE49-F238E27FC236}">
                <a16:creationId xmlns:a16="http://schemas.microsoft.com/office/drawing/2014/main" id="{5814FA05-004B-0DE0-1022-767A05C6DE90}"/>
              </a:ext>
            </a:extLst>
          </p:cNvPr>
          <p:cNvSpPr/>
          <p:nvPr/>
        </p:nvSpPr>
        <p:spPr>
          <a:xfrm>
            <a:off x="8503920" y="3195828"/>
            <a:ext cx="2263140" cy="672084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67" name="Rectangle 35">
            <a:extLst>
              <a:ext uri="{FF2B5EF4-FFF2-40B4-BE49-F238E27FC236}">
                <a16:creationId xmlns:a16="http://schemas.microsoft.com/office/drawing/2014/main" id="{AE957E24-746B-B808-4B2E-0162918AB1DB}"/>
              </a:ext>
            </a:extLst>
          </p:cNvPr>
          <p:cNvSpPr/>
          <p:nvPr/>
        </p:nvSpPr>
        <p:spPr>
          <a:xfrm>
            <a:off x="10767059" y="3195828"/>
            <a:ext cx="4197095" cy="672084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69" name="Rectangle 36">
            <a:extLst>
              <a:ext uri="{FF2B5EF4-FFF2-40B4-BE49-F238E27FC236}">
                <a16:creationId xmlns:a16="http://schemas.microsoft.com/office/drawing/2014/main" id="{85A8DCE2-10E3-DB3D-7399-AA5F75A35090}"/>
              </a:ext>
            </a:extLst>
          </p:cNvPr>
          <p:cNvSpPr/>
          <p:nvPr/>
        </p:nvSpPr>
        <p:spPr>
          <a:xfrm>
            <a:off x="14964155" y="3215166"/>
            <a:ext cx="1536192" cy="672084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71" name="Rectangle 37">
            <a:extLst>
              <a:ext uri="{FF2B5EF4-FFF2-40B4-BE49-F238E27FC236}">
                <a16:creationId xmlns:a16="http://schemas.microsoft.com/office/drawing/2014/main" id="{E14C428E-6707-C7D0-A44B-3A3B628F35BA}"/>
              </a:ext>
            </a:extLst>
          </p:cNvPr>
          <p:cNvSpPr/>
          <p:nvPr/>
        </p:nvSpPr>
        <p:spPr>
          <a:xfrm>
            <a:off x="8668512" y="3442716"/>
            <a:ext cx="205740" cy="137160"/>
          </a:xfrm>
          <a:prstGeom prst="rect">
            <a:avLst/>
          </a:prstGeom>
          <a:solidFill>
            <a:srgbClr val="0F30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73" name="TextBox 38">
            <a:extLst>
              <a:ext uri="{FF2B5EF4-FFF2-40B4-BE49-F238E27FC236}">
                <a16:creationId xmlns:a16="http://schemas.microsoft.com/office/drawing/2014/main" id="{B0914CD1-3280-80BC-B732-CAA81BEC08DE}"/>
              </a:ext>
            </a:extLst>
          </p:cNvPr>
          <p:cNvSpPr txBox="1"/>
          <p:nvPr/>
        </p:nvSpPr>
        <p:spPr>
          <a:xfrm>
            <a:off x="8997696" y="3269459"/>
            <a:ext cx="157734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30">
                <a:solidFill>
                  <a:srgbClr val="1A2438"/>
                </a:solidFill>
              </a:rPr>
              <a:t>IRPJ</a:t>
            </a:r>
          </a:p>
        </p:txBody>
      </p:sp>
      <p:sp>
        <p:nvSpPr>
          <p:cNvPr id="75" name="Rectangle 39">
            <a:extLst>
              <a:ext uri="{FF2B5EF4-FFF2-40B4-BE49-F238E27FC236}">
                <a16:creationId xmlns:a16="http://schemas.microsoft.com/office/drawing/2014/main" id="{E2FB6E9F-39B7-7CED-3AEC-694B6571F30E}"/>
              </a:ext>
            </a:extLst>
          </p:cNvPr>
          <p:cNvSpPr/>
          <p:nvPr/>
        </p:nvSpPr>
        <p:spPr>
          <a:xfrm>
            <a:off x="10945369" y="3456432"/>
            <a:ext cx="472265" cy="123444"/>
          </a:xfrm>
          <a:prstGeom prst="rect">
            <a:avLst/>
          </a:prstGeom>
          <a:solidFill>
            <a:srgbClr val="0F30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77" name="TextBox 40">
            <a:extLst>
              <a:ext uri="{FF2B5EF4-FFF2-40B4-BE49-F238E27FC236}">
                <a16:creationId xmlns:a16="http://schemas.microsoft.com/office/drawing/2014/main" id="{C36D905A-5971-1AAD-8931-723EF5B9A232}"/>
              </a:ext>
            </a:extLst>
          </p:cNvPr>
          <p:cNvSpPr txBox="1"/>
          <p:nvPr/>
        </p:nvSpPr>
        <p:spPr>
          <a:xfrm>
            <a:off x="12884039" y="3320425"/>
            <a:ext cx="2046158" cy="3624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755">
                <a:solidFill>
                  <a:srgbClr val="1A2438"/>
                </a:solidFill>
              </a:rPr>
              <a:t>R$ 3.400,00</a:t>
            </a:r>
          </a:p>
        </p:txBody>
      </p:sp>
      <p:sp>
        <p:nvSpPr>
          <p:cNvPr id="79" name="TextBox 41">
            <a:extLst>
              <a:ext uri="{FF2B5EF4-FFF2-40B4-BE49-F238E27FC236}">
                <a16:creationId xmlns:a16="http://schemas.microsoft.com/office/drawing/2014/main" id="{EC54DC02-E4C0-BAD1-1F08-4DEAE6A4B35C}"/>
              </a:ext>
            </a:extLst>
          </p:cNvPr>
          <p:cNvSpPr txBox="1"/>
          <p:nvPr/>
        </p:nvSpPr>
        <p:spPr>
          <a:xfrm>
            <a:off x="15197327" y="3294568"/>
            <a:ext cx="1097280" cy="3624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55">
                <a:solidFill>
                  <a:srgbClr val="1A2438"/>
                </a:solidFill>
              </a:rPr>
              <a:t>12,04%</a:t>
            </a:r>
          </a:p>
        </p:txBody>
      </p:sp>
      <p:sp>
        <p:nvSpPr>
          <p:cNvPr id="81" name="Rectangle 42">
            <a:extLst>
              <a:ext uri="{FF2B5EF4-FFF2-40B4-BE49-F238E27FC236}">
                <a16:creationId xmlns:a16="http://schemas.microsoft.com/office/drawing/2014/main" id="{6DE6F23F-52A3-F552-6466-99D34224346C}"/>
              </a:ext>
            </a:extLst>
          </p:cNvPr>
          <p:cNvSpPr/>
          <p:nvPr/>
        </p:nvSpPr>
        <p:spPr>
          <a:xfrm>
            <a:off x="8503920" y="3867912"/>
            <a:ext cx="2263140" cy="672084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83" name="Rectangle 43">
            <a:extLst>
              <a:ext uri="{FF2B5EF4-FFF2-40B4-BE49-F238E27FC236}">
                <a16:creationId xmlns:a16="http://schemas.microsoft.com/office/drawing/2014/main" id="{309DA3DC-1E42-CC26-5E4C-DD50B59744CA}"/>
              </a:ext>
            </a:extLst>
          </p:cNvPr>
          <p:cNvSpPr/>
          <p:nvPr/>
        </p:nvSpPr>
        <p:spPr>
          <a:xfrm>
            <a:off x="10767059" y="3867912"/>
            <a:ext cx="4197095" cy="672084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85" name="Rectangle 44">
            <a:extLst>
              <a:ext uri="{FF2B5EF4-FFF2-40B4-BE49-F238E27FC236}">
                <a16:creationId xmlns:a16="http://schemas.microsoft.com/office/drawing/2014/main" id="{4AA0CC46-E33C-D5A2-2B0F-3D9A098758F8}"/>
              </a:ext>
            </a:extLst>
          </p:cNvPr>
          <p:cNvSpPr/>
          <p:nvPr/>
        </p:nvSpPr>
        <p:spPr>
          <a:xfrm>
            <a:off x="14964155" y="3887250"/>
            <a:ext cx="1536192" cy="672084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87" name="Rectangle 45">
            <a:extLst>
              <a:ext uri="{FF2B5EF4-FFF2-40B4-BE49-F238E27FC236}">
                <a16:creationId xmlns:a16="http://schemas.microsoft.com/office/drawing/2014/main" id="{158684A7-53F4-8A3D-689E-BB79AD12F3F4}"/>
              </a:ext>
            </a:extLst>
          </p:cNvPr>
          <p:cNvSpPr/>
          <p:nvPr/>
        </p:nvSpPr>
        <p:spPr>
          <a:xfrm>
            <a:off x="8668512" y="4114800"/>
            <a:ext cx="205740" cy="1371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89" name="TextBox 46">
            <a:extLst>
              <a:ext uri="{FF2B5EF4-FFF2-40B4-BE49-F238E27FC236}">
                <a16:creationId xmlns:a16="http://schemas.microsoft.com/office/drawing/2014/main" id="{6505E439-45AE-364B-71DB-F16D2D624208}"/>
              </a:ext>
            </a:extLst>
          </p:cNvPr>
          <p:cNvSpPr txBox="1"/>
          <p:nvPr/>
        </p:nvSpPr>
        <p:spPr>
          <a:xfrm>
            <a:off x="8997696" y="3941543"/>
            <a:ext cx="157734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30">
                <a:solidFill>
                  <a:srgbClr val="1A2438"/>
                </a:solidFill>
              </a:rPr>
              <a:t>CSLL</a:t>
            </a:r>
          </a:p>
        </p:txBody>
      </p:sp>
      <p:sp>
        <p:nvSpPr>
          <p:cNvPr id="91" name="Rectangle 47">
            <a:extLst>
              <a:ext uri="{FF2B5EF4-FFF2-40B4-BE49-F238E27FC236}">
                <a16:creationId xmlns:a16="http://schemas.microsoft.com/office/drawing/2014/main" id="{644D29E9-778D-9303-37C1-5AE66D409C34}"/>
              </a:ext>
            </a:extLst>
          </p:cNvPr>
          <p:cNvSpPr/>
          <p:nvPr/>
        </p:nvSpPr>
        <p:spPr>
          <a:xfrm>
            <a:off x="10945368" y="4128516"/>
            <a:ext cx="405036" cy="12344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93" name="TextBox 48">
            <a:extLst>
              <a:ext uri="{FF2B5EF4-FFF2-40B4-BE49-F238E27FC236}">
                <a16:creationId xmlns:a16="http://schemas.microsoft.com/office/drawing/2014/main" id="{C9622489-D401-B351-296E-C68DA9E75D60}"/>
              </a:ext>
            </a:extLst>
          </p:cNvPr>
          <p:cNvSpPr txBox="1"/>
          <p:nvPr/>
        </p:nvSpPr>
        <p:spPr>
          <a:xfrm>
            <a:off x="12884040" y="3992509"/>
            <a:ext cx="2046156" cy="3624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755">
                <a:solidFill>
                  <a:srgbClr val="1A2438"/>
                </a:solidFill>
              </a:rPr>
              <a:t>R$ 2.916,00</a:t>
            </a:r>
          </a:p>
        </p:txBody>
      </p:sp>
      <p:sp>
        <p:nvSpPr>
          <p:cNvPr id="95" name="TextBox 49">
            <a:extLst>
              <a:ext uri="{FF2B5EF4-FFF2-40B4-BE49-F238E27FC236}">
                <a16:creationId xmlns:a16="http://schemas.microsoft.com/office/drawing/2014/main" id="{435A053F-A3C0-8ABD-7E06-77CADF7A2F6D}"/>
              </a:ext>
            </a:extLst>
          </p:cNvPr>
          <p:cNvSpPr txBox="1"/>
          <p:nvPr/>
        </p:nvSpPr>
        <p:spPr>
          <a:xfrm>
            <a:off x="15197327" y="3966652"/>
            <a:ext cx="1097280" cy="3624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55">
                <a:solidFill>
                  <a:srgbClr val="1A2438"/>
                </a:solidFill>
              </a:rPr>
              <a:t>10,32%</a:t>
            </a:r>
          </a:p>
        </p:txBody>
      </p:sp>
      <p:sp>
        <p:nvSpPr>
          <p:cNvPr id="97" name="Rectangle 50">
            <a:extLst>
              <a:ext uri="{FF2B5EF4-FFF2-40B4-BE49-F238E27FC236}">
                <a16:creationId xmlns:a16="http://schemas.microsoft.com/office/drawing/2014/main" id="{5FC32467-D752-6B66-3429-E99FC35C7596}"/>
              </a:ext>
            </a:extLst>
          </p:cNvPr>
          <p:cNvSpPr/>
          <p:nvPr/>
        </p:nvSpPr>
        <p:spPr>
          <a:xfrm>
            <a:off x="8503920" y="4539996"/>
            <a:ext cx="2263140" cy="672084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99" name="Rectangle 51">
            <a:extLst>
              <a:ext uri="{FF2B5EF4-FFF2-40B4-BE49-F238E27FC236}">
                <a16:creationId xmlns:a16="http://schemas.microsoft.com/office/drawing/2014/main" id="{20B03B4F-9453-732E-69CA-0D82F9A2F91F}"/>
              </a:ext>
            </a:extLst>
          </p:cNvPr>
          <p:cNvSpPr/>
          <p:nvPr/>
        </p:nvSpPr>
        <p:spPr>
          <a:xfrm>
            <a:off x="10767059" y="4539996"/>
            <a:ext cx="4197095" cy="672084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01" name="Rectangle 52">
            <a:extLst>
              <a:ext uri="{FF2B5EF4-FFF2-40B4-BE49-F238E27FC236}">
                <a16:creationId xmlns:a16="http://schemas.microsoft.com/office/drawing/2014/main" id="{3A7656EC-08AD-DCAA-1767-92F3AD6AA9F2}"/>
              </a:ext>
            </a:extLst>
          </p:cNvPr>
          <p:cNvSpPr/>
          <p:nvPr/>
        </p:nvSpPr>
        <p:spPr>
          <a:xfrm>
            <a:off x="14964155" y="4559334"/>
            <a:ext cx="1536192" cy="672084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03" name="Rectangle 53">
            <a:extLst>
              <a:ext uri="{FF2B5EF4-FFF2-40B4-BE49-F238E27FC236}">
                <a16:creationId xmlns:a16="http://schemas.microsoft.com/office/drawing/2014/main" id="{5DF511E1-285F-FB7C-7F70-9E9C43F8F181}"/>
              </a:ext>
            </a:extLst>
          </p:cNvPr>
          <p:cNvSpPr/>
          <p:nvPr/>
        </p:nvSpPr>
        <p:spPr>
          <a:xfrm>
            <a:off x="8668512" y="4786884"/>
            <a:ext cx="205740" cy="137160"/>
          </a:xfrm>
          <a:prstGeom prst="rect">
            <a:avLst/>
          </a:prstGeom>
          <a:solidFill>
            <a:srgbClr val="26A6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05" name="TextBox 54">
            <a:extLst>
              <a:ext uri="{FF2B5EF4-FFF2-40B4-BE49-F238E27FC236}">
                <a16:creationId xmlns:a16="http://schemas.microsoft.com/office/drawing/2014/main" id="{14D167B5-54D6-F699-FD26-E3FD94449C90}"/>
              </a:ext>
            </a:extLst>
          </p:cNvPr>
          <p:cNvSpPr txBox="1"/>
          <p:nvPr/>
        </p:nvSpPr>
        <p:spPr>
          <a:xfrm>
            <a:off x="8997696" y="4613625"/>
            <a:ext cx="157734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30">
                <a:solidFill>
                  <a:srgbClr val="1A2438"/>
                </a:solidFill>
              </a:rPr>
              <a:t>CBS líquida</a:t>
            </a:r>
          </a:p>
        </p:txBody>
      </p:sp>
      <p:sp>
        <p:nvSpPr>
          <p:cNvPr id="107" name="Rectangle 55">
            <a:extLst>
              <a:ext uri="{FF2B5EF4-FFF2-40B4-BE49-F238E27FC236}">
                <a16:creationId xmlns:a16="http://schemas.microsoft.com/office/drawing/2014/main" id="{115B47D6-0A5D-D399-C0F7-1501B76555EC}"/>
              </a:ext>
            </a:extLst>
          </p:cNvPr>
          <p:cNvSpPr/>
          <p:nvPr/>
        </p:nvSpPr>
        <p:spPr>
          <a:xfrm>
            <a:off x="10945368" y="4800600"/>
            <a:ext cx="1452729" cy="123444"/>
          </a:xfrm>
          <a:prstGeom prst="rect">
            <a:avLst/>
          </a:prstGeom>
          <a:solidFill>
            <a:srgbClr val="26A6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09" name="TextBox 56">
            <a:extLst>
              <a:ext uri="{FF2B5EF4-FFF2-40B4-BE49-F238E27FC236}">
                <a16:creationId xmlns:a16="http://schemas.microsoft.com/office/drawing/2014/main" id="{07A20218-324F-859F-FD91-2976A6236BF9}"/>
              </a:ext>
            </a:extLst>
          </p:cNvPr>
          <p:cNvSpPr txBox="1"/>
          <p:nvPr/>
        </p:nvSpPr>
        <p:spPr>
          <a:xfrm>
            <a:off x="12884040" y="4574821"/>
            <a:ext cx="2046156" cy="3624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755">
                <a:solidFill>
                  <a:srgbClr val="1A2438"/>
                </a:solidFill>
              </a:rPr>
              <a:t>R$ 10.458,71</a:t>
            </a:r>
          </a:p>
        </p:txBody>
      </p:sp>
      <p:sp>
        <p:nvSpPr>
          <p:cNvPr id="111" name="TextBox 57">
            <a:extLst>
              <a:ext uri="{FF2B5EF4-FFF2-40B4-BE49-F238E27FC236}">
                <a16:creationId xmlns:a16="http://schemas.microsoft.com/office/drawing/2014/main" id="{87A8DA65-09CB-FAB8-29BD-A3B303FC921F}"/>
              </a:ext>
            </a:extLst>
          </p:cNvPr>
          <p:cNvSpPr txBox="1"/>
          <p:nvPr/>
        </p:nvSpPr>
        <p:spPr>
          <a:xfrm>
            <a:off x="15197327" y="4638736"/>
            <a:ext cx="1097280" cy="3624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55">
                <a:solidFill>
                  <a:srgbClr val="1A2438"/>
                </a:solidFill>
              </a:rPr>
              <a:t>37,03%</a:t>
            </a:r>
          </a:p>
        </p:txBody>
      </p:sp>
      <p:sp>
        <p:nvSpPr>
          <p:cNvPr id="113" name="Rectangle 58">
            <a:extLst>
              <a:ext uri="{FF2B5EF4-FFF2-40B4-BE49-F238E27FC236}">
                <a16:creationId xmlns:a16="http://schemas.microsoft.com/office/drawing/2014/main" id="{5608F635-B6E6-9369-4FD5-77C57B0D5E15}"/>
              </a:ext>
            </a:extLst>
          </p:cNvPr>
          <p:cNvSpPr/>
          <p:nvPr/>
        </p:nvSpPr>
        <p:spPr>
          <a:xfrm>
            <a:off x="8503920" y="5212080"/>
            <a:ext cx="2263140" cy="672084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15" name="Rectangle 59">
            <a:extLst>
              <a:ext uri="{FF2B5EF4-FFF2-40B4-BE49-F238E27FC236}">
                <a16:creationId xmlns:a16="http://schemas.microsoft.com/office/drawing/2014/main" id="{D27B9464-2F0C-36A1-832D-4A263445E881}"/>
              </a:ext>
            </a:extLst>
          </p:cNvPr>
          <p:cNvSpPr/>
          <p:nvPr/>
        </p:nvSpPr>
        <p:spPr>
          <a:xfrm>
            <a:off x="10767059" y="5212080"/>
            <a:ext cx="4197095" cy="672084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17" name="Rectangle 60">
            <a:extLst>
              <a:ext uri="{FF2B5EF4-FFF2-40B4-BE49-F238E27FC236}">
                <a16:creationId xmlns:a16="http://schemas.microsoft.com/office/drawing/2014/main" id="{E957BB3B-0AEE-DF65-61DE-82A00E58911C}"/>
              </a:ext>
            </a:extLst>
          </p:cNvPr>
          <p:cNvSpPr/>
          <p:nvPr/>
        </p:nvSpPr>
        <p:spPr>
          <a:xfrm>
            <a:off x="14964155" y="5231418"/>
            <a:ext cx="1536192" cy="672084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19" name="Rectangle 61">
            <a:extLst>
              <a:ext uri="{FF2B5EF4-FFF2-40B4-BE49-F238E27FC236}">
                <a16:creationId xmlns:a16="http://schemas.microsoft.com/office/drawing/2014/main" id="{BB01A241-BD85-135C-701F-C5917A1713A7}"/>
              </a:ext>
            </a:extLst>
          </p:cNvPr>
          <p:cNvSpPr/>
          <p:nvPr/>
        </p:nvSpPr>
        <p:spPr>
          <a:xfrm>
            <a:off x="8668512" y="5458968"/>
            <a:ext cx="205740" cy="137160"/>
          </a:xfrm>
          <a:prstGeom prst="rect">
            <a:avLst/>
          </a:prstGeom>
          <a:solidFill>
            <a:srgbClr val="EF87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21" name="TextBox 62">
            <a:extLst>
              <a:ext uri="{FF2B5EF4-FFF2-40B4-BE49-F238E27FC236}">
                <a16:creationId xmlns:a16="http://schemas.microsoft.com/office/drawing/2014/main" id="{AD506540-9102-9751-4128-B183DC2A68DE}"/>
              </a:ext>
            </a:extLst>
          </p:cNvPr>
          <p:cNvSpPr txBox="1"/>
          <p:nvPr/>
        </p:nvSpPr>
        <p:spPr>
          <a:xfrm>
            <a:off x="8997696" y="5285709"/>
            <a:ext cx="157734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30">
                <a:solidFill>
                  <a:srgbClr val="1A2438"/>
                </a:solidFill>
              </a:rPr>
              <a:t>IBS líquido</a:t>
            </a:r>
          </a:p>
        </p:txBody>
      </p:sp>
      <p:sp>
        <p:nvSpPr>
          <p:cNvPr id="123" name="Rectangle 63">
            <a:extLst>
              <a:ext uri="{FF2B5EF4-FFF2-40B4-BE49-F238E27FC236}">
                <a16:creationId xmlns:a16="http://schemas.microsoft.com/office/drawing/2014/main" id="{92B917E6-E19D-8BC9-2352-30B1BED5BBD2}"/>
              </a:ext>
            </a:extLst>
          </p:cNvPr>
          <p:cNvSpPr/>
          <p:nvPr/>
        </p:nvSpPr>
        <p:spPr>
          <a:xfrm>
            <a:off x="10945369" y="5472684"/>
            <a:ext cx="15773" cy="123444"/>
          </a:xfrm>
          <a:prstGeom prst="rect">
            <a:avLst/>
          </a:prstGeom>
          <a:solidFill>
            <a:srgbClr val="EF87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25" name="TextBox 64">
            <a:extLst>
              <a:ext uri="{FF2B5EF4-FFF2-40B4-BE49-F238E27FC236}">
                <a16:creationId xmlns:a16="http://schemas.microsoft.com/office/drawing/2014/main" id="{991EE601-DCDA-43DE-A20E-CB43876AA03A}"/>
              </a:ext>
            </a:extLst>
          </p:cNvPr>
          <p:cNvSpPr txBox="1"/>
          <p:nvPr/>
        </p:nvSpPr>
        <p:spPr>
          <a:xfrm>
            <a:off x="12884040" y="5281813"/>
            <a:ext cx="2046156" cy="3624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755">
                <a:solidFill>
                  <a:srgbClr val="1A2438"/>
                </a:solidFill>
              </a:rPr>
              <a:t>R$ 113,56</a:t>
            </a:r>
          </a:p>
        </p:txBody>
      </p:sp>
      <p:sp>
        <p:nvSpPr>
          <p:cNvPr id="127" name="TextBox 65">
            <a:extLst>
              <a:ext uri="{FF2B5EF4-FFF2-40B4-BE49-F238E27FC236}">
                <a16:creationId xmlns:a16="http://schemas.microsoft.com/office/drawing/2014/main" id="{59EB41B7-50D2-58A7-0562-8FF480417B69}"/>
              </a:ext>
            </a:extLst>
          </p:cNvPr>
          <p:cNvSpPr txBox="1"/>
          <p:nvPr/>
        </p:nvSpPr>
        <p:spPr>
          <a:xfrm>
            <a:off x="15197327" y="5310820"/>
            <a:ext cx="1097280" cy="3624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55">
                <a:solidFill>
                  <a:srgbClr val="1A2438"/>
                </a:solidFill>
              </a:rPr>
              <a:t>0,40%</a:t>
            </a:r>
          </a:p>
        </p:txBody>
      </p:sp>
      <p:sp>
        <p:nvSpPr>
          <p:cNvPr id="129" name="Rectangle 66">
            <a:extLst>
              <a:ext uri="{FF2B5EF4-FFF2-40B4-BE49-F238E27FC236}">
                <a16:creationId xmlns:a16="http://schemas.microsoft.com/office/drawing/2014/main" id="{8B8EBDDB-6C14-ABA7-77DC-8431A41C57D3}"/>
              </a:ext>
            </a:extLst>
          </p:cNvPr>
          <p:cNvSpPr/>
          <p:nvPr/>
        </p:nvSpPr>
        <p:spPr>
          <a:xfrm>
            <a:off x="8503920" y="5884164"/>
            <a:ext cx="2263140" cy="672084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31" name="Rectangle 67">
            <a:extLst>
              <a:ext uri="{FF2B5EF4-FFF2-40B4-BE49-F238E27FC236}">
                <a16:creationId xmlns:a16="http://schemas.microsoft.com/office/drawing/2014/main" id="{1F6A57D7-94FE-5DC8-93BE-73F0C04EE74B}"/>
              </a:ext>
            </a:extLst>
          </p:cNvPr>
          <p:cNvSpPr/>
          <p:nvPr/>
        </p:nvSpPr>
        <p:spPr>
          <a:xfrm>
            <a:off x="10767059" y="5884164"/>
            <a:ext cx="4197095" cy="672084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33" name="Rectangle 68">
            <a:extLst>
              <a:ext uri="{FF2B5EF4-FFF2-40B4-BE49-F238E27FC236}">
                <a16:creationId xmlns:a16="http://schemas.microsoft.com/office/drawing/2014/main" id="{156F7D81-57BC-C44B-F9CC-98832D9E5688}"/>
              </a:ext>
            </a:extLst>
          </p:cNvPr>
          <p:cNvSpPr/>
          <p:nvPr/>
        </p:nvSpPr>
        <p:spPr>
          <a:xfrm>
            <a:off x="14964155" y="5903502"/>
            <a:ext cx="1536192" cy="672084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35" name="Rectangle 69">
            <a:extLst>
              <a:ext uri="{FF2B5EF4-FFF2-40B4-BE49-F238E27FC236}">
                <a16:creationId xmlns:a16="http://schemas.microsoft.com/office/drawing/2014/main" id="{203670E7-CEC1-5DE4-F443-9EDAED3FE2DE}"/>
              </a:ext>
            </a:extLst>
          </p:cNvPr>
          <p:cNvSpPr/>
          <p:nvPr/>
        </p:nvSpPr>
        <p:spPr>
          <a:xfrm>
            <a:off x="8668512" y="6131052"/>
            <a:ext cx="205740" cy="137160"/>
          </a:xfrm>
          <a:prstGeom prst="rect">
            <a:avLst/>
          </a:prstGeom>
          <a:solidFill>
            <a:srgbClr val="704A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37" name="TextBox 70">
            <a:extLst>
              <a:ext uri="{FF2B5EF4-FFF2-40B4-BE49-F238E27FC236}">
                <a16:creationId xmlns:a16="http://schemas.microsoft.com/office/drawing/2014/main" id="{7353C6F2-E66C-3441-18FA-471D7447E3F6}"/>
              </a:ext>
            </a:extLst>
          </p:cNvPr>
          <p:cNvSpPr txBox="1"/>
          <p:nvPr/>
        </p:nvSpPr>
        <p:spPr>
          <a:xfrm>
            <a:off x="8997696" y="5957793"/>
            <a:ext cx="157734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30">
                <a:solidFill>
                  <a:srgbClr val="1A2438"/>
                </a:solidFill>
              </a:rPr>
              <a:t>ICMS líquido</a:t>
            </a:r>
          </a:p>
        </p:txBody>
      </p:sp>
      <p:sp>
        <p:nvSpPr>
          <p:cNvPr id="139" name="Rectangle 71">
            <a:extLst>
              <a:ext uri="{FF2B5EF4-FFF2-40B4-BE49-F238E27FC236}">
                <a16:creationId xmlns:a16="http://schemas.microsoft.com/office/drawing/2014/main" id="{8BB6AFC8-0EA4-2C8D-159F-D4AA76AE97BF}"/>
              </a:ext>
            </a:extLst>
          </p:cNvPr>
          <p:cNvSpPr/>
          <p:nvPr/>
        </p:nvSpPr>
        <p:spPr>
          <a:xfrm>
            <a:off x="10945368" y="6144768"/>
            <a:ext cx="1577340" cy="123444"/>
          </a:xfrm>
          <a:prstGeom prst="rect">
            <a:avLst/>
          </a:prstGeom>
          <a:solidFill>
            <a:srgbClr val="704A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41" name="TextBox 72">
            <a:extLst>
              <a:ext uri="{FF2B5EF4-FFF2-40B4-BE49-F238E27FC236}">
                <a16:creationId xmlns:a16="http://schemas.microsoft.com/office/drawing/2014/main" id="{62A54B92-E273-675B-AC4D-47BFEC90DFCC}"/>
              </a:ext>
            </a:extLst>
          </p:cNvPr>
          <p:cNvSpPr txBox="1"/>
          <p:nvPr/>
        </p:nvSpPr>
        <p:spPr>
          <a:xfrm>
            <a:off x="12884040" y="5940860"/>
            <a:ext cx="2046156" cy="3624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755">
                <a:solidFill>
                  <a:srgbClr val="1A2438"/>
                </a:solidFill>
              </a:rPr>
              <a:t>R$ 11.355,82</a:t>
            </a:r>
          </a:p>
        </p:txBody>
      </p:sp>
      <p:sp>
        <p:nvSpPr>
          <p:cNvPr id="143" name="TextBox 73">
            <a:extLst>
              <a:ext uri="{FF2B5EF4-FFF2-40B4-BE49-F238E27FC236}">
                <a16:creationId xmlns:a16="http://schemas.microsoft.com/office/drawing/2014/main" id="{725DAF30-14AE-EBB4-D451-0450B833658B}"/>
              </a:ext>
            </a:extLst>
          </p:cNvPr>
          <p:cNvSpPr txBox="1"/>
          <p:nvPr/>
        </p:nvSpPr>
        <p:spPr>
          <a:xfrm>
            <a:off x="15197327" y="5982904"/>
            <a:ext cx="1097280" cy="3624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55">
                <a:solidFill>
                  <a:srgbClr val="1A2438"/>
                </a:solidFill>
              </a:rPr>
              <a:t>40,21%</a:t>
            </a:r>
          </a:p>
        </p:txBody>
      </p:sp>
      <p:sp>
        <p:nvSpPr>
          <p:cNvPr id="145" name="Rectangle 74">
            <a:extLst>
              <a:ext uri="{FF2B5EF4-FFF2-40B4-BE49-F238E27FC236}">
                <a16:creationId xmlns:a16="http://schemas.microsoft.com/office/drawing/2014/main" id="{1B29F784-9CBF-7EAB-0397-841508635819}"/>
              </a:ext>
            </a:extLst>
          </p:cNvPr>
          <p:cNvSpPr/>
          <p:nvPr/>
        </p:nvSpPr>
        <p:spPr>
          <a:xfrm>
            <a:off x="8503920" y="6556248"/>
            <a:ext cx="2263140" cy="672084"/>
          </a:xfrm>
          <a:prstGeom prst="rect">
            <a:avLst/>
          </a:prstGeom>
          <a:solidFill>
            <a:srgbClr val="FCF8EE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47" name="Rectangle 75">
            <a:extLst>
              <a:ext uri="{FF2B5EF4-FFF2-40B4-BE49-F238E27FC236}">
                <a16:creationId xmlns:a16="http://schemas.microsoft.com/office/drawing/2014/main" id="{87B83465-742B-92BB-ADB8-0CCDEA8C71D8}"/>
              </a:ext>
            </a:extLst>
          </p:cNvPr>
          <p:cNvSpPr/>
          <p:nvPr/>
        </p:nvSpPr>
        <p:spPr>
          <a:xfrm>
            <a:off x="10767059" y="6556248"/>
            <a:ext cx="4197095" cy="672084"/>
          </a:xfrm>
          <a:prstGeom prst="rect">
            <a:avLst/>
          </a:prstGeom>
          <a:solidFill>
            <a:srgbClr val="FCF8EE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49" name="Rectangle 76">
            <a:extLst>
              <a:ext uri="{FF2B5EF4-FFF2-40B4-BE49-F238E27FC236}">
                <a16:creationId xmlns:a16="http://schemas.microsoft.com/office/drawing/2014/main" id="{57B61FEA-EF25-3659-C38F-BA5F26033B93}"/>
              </a:ext>
            </a:extLst>
          </p:cNvPr>
          <p:cNvSpPr/>
          <p:nvPr/>
        </p:nvSpPr>
        <p:spPr>
          <a:xfrm>
            <a:off x="14964155" y="6575586"/>
            <a:ext cx="1536192" cy="672084"/>
          </a:xfrm>
          <a:prstGeom prst="rect">
            <a:avLst/>
          </a:prstGeom>
          <a:solidFill>
            <a:srgbClr val="FCF8EE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51" name="TextBox 77">
            <a:extLst>
              <a:ext uri="{FF2B5EF4-FFF2-40B4-BE49-F238E27FC236}">
                <a16:creationId xmlns:a16="http://schemas.microsoft.com/office/drawing/2014/main" id="{E39BB991-209E-3E00-1AD8-0BEC57B7D696}"/>
              </a:ext>
            </a:extLst>
          </p:cNvPr>
          <p:cNvSpPr txBox="1"/>
          <p:nvPr/>
        </p:nvSpPr>
        <p:spPr>
          <a:xfrm>
            <a:off x="8997696" y="6622953"/>
            <a:ext cx="1371600" cy="3877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20" b="1">
                <a:solidFill>
                  <a:srgbClr val="1A2438"/>
                </a:solidFill>
              </a:rPr>
              <a:t>TOTAL</a:t>
            </a:r>
          </a:p>
        </p:txBody>
      </p:sp>
      <p:sp>
        <p:nvSpPr>
          <p:cNvPr id="153" name="TextBox 78">
            <a:extLst>
              <a:ext uri="{FF2B5EF4-FFF2-40B4-BE49-F238E27FC236}">
                <a16:creationId xmlns:a16="http://schemas.microsoft.com/office/drawing/2014/main" id="{0A18AE27-25EC-EF9C-C79A-8F89EBD8D29F}"/>
              </a:ext>
            </a:extLst>
          </p:cNvPr>
          <p:cNvSpPr txBox="1"/>
          <p:nvPr/>
        </p:nvSpPr>
        <p:spPr>
          <a:xfrm>
            <a:off x="12625577" y="6654332"/>
            <a:ext cx="2167128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400" b="1">
                <a:solidFill>
                  <a:srgbClr val="2563EB"/>
                </a:solidFill>
              </a:rPr>
              <a:t>R$ 28.244,08</a:t>
            </a:r>
          </a:p>
        </p:txBody>
      </p:sp>
      <p:sp>
        <p:nvSpPr>
          <p:cNvPr id="155" name="TextBox 79">
            <a:extLst>
              <a:ext uri="{FF2B5EF4-FFF2-40B4-BE49-F238E27FC236}">
                <a16:creationId xmlns:a16="http://schemas.microsoft.com/office/drawing/2014/main" id="{9293A972-F6BF-A9FC-3042-559D8BA82AD2}"/>
              </a:ext>
            </a:extLst>
          </p:cNvPr>
          <p:cNvSpPr txBox="1"/>
          <p:nvPr/>
        </p:nvSpPr>
        <p:spPr>
          <a:xfrm>
            <a:off x="15036557" y="6639255"/>
            <a:ext cx="1303020" cy="3877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20" b="1">
                <a:solidFill>
                  <a:srgbClr val="2563EB"/>
                </a:solidFill>
              </a:rPr>
              <a:t>100,00%</a:t>
            </a:r>
          </a:p>
        </p:txBody>
      </p:sp>
      <p:sp>
        <p:nvSpPr>
          <p:cNvPr id="157" name="Rectangle 1">
            <a:extLst>
              <a:ext uri="{FF2B5EF4-FFF2-40B4-BE49-F238E27FC236}">
                <a16:creationId xmlns:a16="http://schemas.microsoft.com/office/drawing/2014/main" id="{0F1860DF-893D-392B-5B03-0331575CEBCA}"/>
              </a:ext>
            </a:extLst>
          </p:cNvPr>
          <p:cNvSpPr/>
          <p:nvPr/>
        </p:nvSpPr>
        <p:spPr>
          <a:xfrm>
            <a:off x="0" y="336049"/>
            <a:ext cx="4750420" cy="80093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59" name="Text 0">
            <a:extLst>
              <a:ext uri="{FF2B5EF4-FFF2-40B4-BE49-F238E27FC236}">
                <a16:creationId xmlns:a16="http://schemas.microsoft.com/office/drawing/2014/main" id="{EB238FD9-C16D-3184-0A9F-CA9931273167}"/>
              </a:ext>
            </a:extLst>
          </p:cNvPr>
          <p:cNvSpPr/>
          <p:nvPr/>
        </p:nvSpPr>
        <p:spPr>
          <a:xfrm>
            <a:off x="96252" y="218720"/>
            <a:ext cx="53598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500" b="1">
                <a:solidFill>
                  <a:schemeClr val="bg1"/>
                </a:solidFill>
                <a:latin typeface="Cambria" pitchFamily="34" charset="0"/>
                <a:ea typeface="Cambria" pitchFamily="34" charset="-122"/>
              </a:rPr>
              <a:t>2M Construções</a:t>
            </a:r>
            <a:endParaRPr lang="en-US" sz="4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9336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D8E475D8-6475-CD95-8B37-E01B5FAAF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61F7AA6D-05BA-7B83-D267-977AC5C1E11F}"/>
              </a:ext>
            </a:extLst>
          </p:cNvPr>
          <p:cNvSpPr/>
          <p:nvPr/>
        </p:nvSpPr>
        <p:spPr>
          <a:xfrm>
            <a:off x="1097280" y="1261872"/>
            <a:ext cx="15087600" cy="34290"/>
          </a:xfrm>
          <a:prstGeom prst="rect">
            <a:avLst/>
          </a:prstGeom>
          <a:solidFill>
            <a:srgbClr val="D0A9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9561E0-1DB2-E413-0FD8-64BF8D9BE0AE}"/>
              </a:ext>
            </a:extLst>
          </p:cNvPr>
          <p:cNvSpPr txBox="1"/>
          <p:nvPr/>
        </p:nvSpPr>
        <p:spPr>
          <a:xfrm>
            <a:off x="1124712" y="1357297"/>
            <a:ext cx="15361920" cy="35779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25">
                <a:solidFill>
                  <a:srgbClr val="626D7D"/>
                </a:solidFill>
              </a:rPr>
              <a:t>Comparação consolidada entre Simples Nacional, Simples Híbrido e Lucro Presumido ajustado</a:t>
            </a:r>
          </a:p>
        </p:txBody>
      </p:sp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3A4CC3FE-90C8-2984-92EE-EE8ECF34EE39}"/>
              </a:ext>
            </a:extLst>
          </p:cNvPr>
          <p:cNvSpPr/>
          <p:nvPr/>
        </p:nvSpPr>
        <p:spPr>
          <a:xfrm>
            <a:off x="1097280" y="1988820"/>
            <a:ext cx="15841980" cy="678942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01FE9F9-1269-A3AF-7709-3CBEC8ECBC98}"/>
              </a:ext>
            </a:extLst>
          </p:cNvPr>
          <p:cNvSpPr/>
          <p:nvPr/>
        </p:nvSpPr>
        <p:spPr>
          <a:xfrm>
            <a:off x="1097280" y="1988820"/>
            <a:ext cx="2948940" cy="658368"/>
          </a:xfrm>
          <a:prstGeom prst="rect">
            <a:avLst/>
          </a:prstGeom>
          <a:solidFill>
            <a:srgbClr val="0F30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E5C4E1A1-0C8B-F146-F2C6-7BEE4E584543}"/>
              </a:ext>
            </a:extLst>
          </p:cNvPr>
          <p:cNvSpPr txBox="1"/>
          <p:nvPr/>
        </p:nvSpPr>
        <p:spPr>
          <a:xfrm>
            <a:off x="1097280" y="2053084"/>
            <a:ext cx="2948940" cy="4201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30" b="1">
                <a:solidFill>
                  <a:srgbClr val="FFFFFF"/>
                </a:solidFill>
              </a:rPr>
              <a:t>Critério</a:t>
            </a:r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590522E7-0454-C197-044E-FCBBEE52C189}"/>
              </a:ext>
            </a:extLst>
          </p:cNvPr>
          <p:cNvSpPr/>
          <p:nvPr/>
        </p:nvSpPr>
        <p:spPr>
          <a:xfrm>
            <a:off x="4046220" y="1988820"/>
            <a:ext cx="4046220" cy="658368"/>
          </a:xfrm>
          <a:prstGeom prst="rect">
            <a:avLst/>
          </a:prstGeom>
          <a:solidFill>
            <a:srgbClr val="178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1F05093C-9CDB-6DBB-65D6-80FD64D8738D}"/>
              </a:ext>
            </a:extLst>
          </p:cNvPr>
          <p:cNvSpPr txBox="1"/>
          <p:nvPr/>
        </p:nvSpPr>
        <p:spPr>
          <a:xfrm>
            <a:off x="4046220" y="2053084"/>
            <a:ext cx="4046220" cy="4201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30" b="1">
                <a:solidFill>
                  <a:srgbClr val="FFFFFF"/>
                </a:solidFill>
              </a:rPr>
              <a:t>Simples Nacional</a:t>
            </a:r>
          </a:p>
        </p:txBody>
      </p:sp>
      <p:sp>
        <p:nvSpPr>
          <p:cNvPr id="17" name="Rectangle 10">
            <a:extLst>
              <a:ext uri="{FF2B5EF4-FFF2-40B4-BE49-F238E27FC236}">
                <a16:creationId xmlns:a16="http://schemas.microsoft.com/office/drawing/2014/main" id="{E5525160-E117-4654-D81F-617B3E3C8AAE}"/>
              </a:ext>
            </a:extLst>
          </p:cNvPr>
          <p:cNvSpPr/>
          <p:nvPr/>
        </p:nvSpPr>
        <p:spPr>
          <a:xfrm>
            <a:off x="8092440" y="1988820"/>
            <a:ext cx="4046220" cy="658368"/>
          </a:xfrm>
          <a:prstGeom prst="rect">
            <a:avLst/>
          </a:prstGeom>
          <a:solidFill>
            <a:srgbClr val="EF87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9" name="TextBox 11">
            <a:extLst>
              <a:ext uri="{FF2B5EF4-FFF2-40B4-BE49-F238E27FC236}">
                <a16:creationId xmlns:a16="http://schemas.microsoft.com/office/drawing/2014/main" id="{CCA3AD8C-6503-33B3-5BF4-65BB792B0CAD}"/>
              </a:ext>
            </a:extLst>
          </p:cNvPr>
          <p:cNvSpPr txBox="1"/>
          <p:nvPr/>
        </p:nvSpPr>
        <p:spPr>
          <a:xfrm>
            <a:off x="8092440" y="2053084"/>
            <a:ext cx="4046220" cy="4201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30" b="1">
                <a:solidFill>
                  <a:srgbClr val="FFFFFF"/>
                </a:solidFill>
              </a:rPr>
              <a:t>Simples Híbrido</a:t>
            </a:r>
          </a:p>
        </p:txBody>
      </p:sp>
      <p:sp>
        <p:nvSpPr>
          <p:cNvPr id="21" name="Rectangle 12">
            <a:extLst>
              <a:ext uri="{FF2B5EF4-FFF2-40B4-BE49-F238E27FC236}">
                <a16:creationId xmlns:a16="http://schemas.microsoft.com/office/drawing/2014/main" id="{CF7CF56D-B9CF-2FF0-218C-4F694E78B200}"/>
              </a:ext>
            </a:extLst>
          </p:cNvPr>
          <p:cNvSpPr/>
          <p:nvPr/>
        </p:nvSpPr>
        <p:spPr>
          <a:xfrm>
            <a:off x="12138660" y="1988820"/>
            <a:ext cx="4800600" cy="658368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3" name="TextBox 13">
            <a:extLst>
              <a:ext uri="{FF2B5EF4-FFF2-40B4-BE49-F238E27FC236}">
                <a16:creationId xmlns:a16="http://schemas.microsoft.com/office/drawing/2014/main" id="{B0E34528-8E8E-8840-DD41-CC5828915729}"/>
              </a:ext>
            </a:extLst>
          </p:cNvPr>
          <p:cNvSpPr txBox="1"/>
          <p:nvPr/>
        </p:nvSpPr>
        <p:spPr>
          <a:xfrm>
            <a:off x="12138660" y="2053084"/>
            <a:ext cx="4800600" cy="4201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30" b="1">
                <a:solidFill>
                  <a:srgbClr val="FFFFFF"/>
                </a:solidFill>
              </a:rPr>
              <a:t>Lucro Presumido</a:t>
            </a:r>
          </a:p>
        </p:txBody>
      </p:sp>
      <p:sp>
        <p:nvSpPr>
          <p:cNvPr id="25" name="Rectangle 14">
            <a:extLst>
              <a:ext uri="{FF2B5EF4-FFF2-40B4-BE49-F238E27FC236}">
                <a16:creationId xmlns:a16="http://schemas.microsoft.com/office/drawing/2014/main" id="{1409AAB8-DD43-188A-EA6D-71D4D14C7723}"/>
              </a:ext>
            </a:extLst>
          </p:cNvPr>
          <p:cNvSpPr/>
          <p:nvPr/>
        </p:nvSpPr>
        <p:spPr>
          <a:xfrm>
            <a:off x="1097280" y="2647188"/>
            <a:ext cx="2948940" cy="768096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7" name="Rectangle 15">
            <a:extLst>
              <a:ext uri="{FF2B5EF4-FFF2-40B4-BE49-F238E27FC236}">
                <a16:creationId xmlns:a16="http://schemas.microsoft.com/office/drawing/2014/main" id="{B9336A94-960E-2AFD-BFC5-FA86556C42AE}"/>
              </a:ext>
            </a:extLst>
          </p:cNvPr>
          <p:cNvSpPr/>
          <p:nvPr/>
        </p:nvSpPr>
        <p:spPr>
          <a:xfrm>
            <a:off x="4046220" y="2647188"/>
            <a:ext cx="4046220" cy="768096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9" name="Rectangle 16">
            <a:extLst>
              <a:ext uri="{FF2B5EF4-FFF2-40B4-BE49-F238E27FC236}">
                <a16:creationId xmlns:a16="http://schemas.microsoft.com/office/drawing/2014/main" id="{E07C29B1-4B2E-A0DC-C37E-C6D869A7F637}"/>
              </a:ext>
            </a:extLst>
          </p:cNvPr>
          <p:cNvSpPr/>
          <p:nvPr/>
        </p:nvSpPr>
        <p:spPr>
          <a:xfrm>
            <a:off x="8092440" y="2647188"/>
            <a:ext cx="4046220" cy="768096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DCC4F57B-DA50-286C-037B-C35574FAF863}"/>
              </a:ext>
            </a:extLst>
          </p:cNvPr>
          <p:cNvSpPr/>
          <p:nvPr/>
        </p:nvSpPr>
        <p:spPr>
          <a:xfrm>
            <a:off x="12138660" y="2647188"/>
            <a:ext cx="4800600" cy="768096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33" name="TextBox 18">
            <a:extLst>
              <a:ext uri="{FF2B5EF4-FFF2-40B4-BE49-F238E27FC236}">
                <a16:creationId xmlns:a16="http://schemas.microsoft.com/office/drawing/2014/main" id="{2C5E4879-67FF-A97E-5835-157A53C08636}"/>
              </a:ext>
            </a:extLst>
          </p:cNvPr>
          <p:cNvSpPr txBox="1"/>
          <p:nvPr/>
        </p:nvSpPr>
        <p:spPr>
          <a:xfrm>
            <a:off x="1371600" y="2782472"/>
            <a:ext cx="2400300" cy="3877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20" b="1">
                <a:solidFill>
                  <a:srgbClr val="1A2438"/>
                </a:solidFill>
              </a:rPr>
              <a:t>Total mensal</a:t>
            </a:r>
          </a:p>
        </p:txBody>
      </p:sp>
      <p:sp>
        <p:nvSpPr>
          <p:cNvPr id="35" name="TextBox 19">
            <a:extLst>
              <a:ext uri="{FF2B5EF4-FFF2-40B4-BE49-F238E27FC236}">
                <a16:creationId xmlns:a16="http://schemas.microsoft.com/office/drawing/2014/main" id="{97A2C2BB-9E96-0CD2-46E2-6E53E922E149}"/>
              </a:ext>
            </a:extLst>
          </p:cNvPr>
          <p:cNvSpPr txBox="1"/>
          <p:nvPr/>
        </p:nvSpPr>
        <p:spPr>
          <a:xfrm>
            <a:off x="4251960" y="2775683"/>
            <a:ext cx="363474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30" b="1">
                <a:solidFill>
                  <a:srgbClr val="17804C"/>
                </a:solidFill>
              </a:rPr>
              <a:t>R$ 30.285,51</a:t>
            </a:r>
          </a:p>
        </p:txBody>
      </p:sp>
      <p:sp>
        <p:nvSpPr>
          <p:cNvPr id="37" name="TextBox 20">
            <a:extLst>
              <a:ext uri="{FF2B5EF4-FFF2-40B4-BE49-F238E27FC236}">
                <a16:creationId xmlns:a16="http://schemas.microsoft.com/office/drawing/2014/main" id="{A7F9AAA2-1183-DA89-D066-AF43B55343A3}"/>
              </a:ext>
            </a:extLst>
          </p:cNvPr>
          <p:cNvSpPr txBox="1"/>
          <p:nvPr/>
        </p:nvSpPr>
        <p:spPr>
          <a:xfrm>
            <a:off x="8298180" y="2775683"/>
            <a:ext cx="363474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30" b="1">
                <a:solidFill>
                  <a:srgbClr val="EF8722"/>
                </a:solidFill>
              </a:rPr>
              <a:t>R$ 36.163,52</a:t>
            </a:r>
          </a:p>
        </p:txBody>
      </p:sp>
      <p:sp>
        <p:nvSpPr>
          <p:cNvPr id="39" name="TextBox 21">
            <a:extLst>
              <a:ext uri="{FF2B5EF4-FFF2-40B4-BE49-F238E27FC236}">
                <a16:creationId xmlns:a16="http://schemas.microsoft.com/office/drawing/2014/main" id="{BE0E6026-7B48-1889-6A64-0AD6C9A28B29}"/>
              </a:ext>
            </a:extLst>
          </p:cNvPr>
          <p:cNvSpPr txBox="1"/>
          <p:nvPr/>
        </p:nvSpPr>
        <p:spPr>
          <a:xfrm>
            <a:off x="12344400" y="2777990"/>
            <a:ext cx="432054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2563EB"/>
                </a:solidFill>
              </a:rPr>
              <a:t>R$ 28.244,08</a:t>
            </a:r>
          </a:p>
        </p:txBody>
      </p:sp>
      <p:sp>
        <p:nvSpPr>
          <p:cNvPr id="41" name="Rectangle 22">
            <a:extLst>
              <a:ext uri="{FF2B5EF4-FFF2-40B4-BE49-F238E27FC236}">
                <a16:creationId xmlns:a16="http://schemas.microsoft.com/office/drawing/2014/main" id="{DFB7EA1D-E244-83BA-6209-2EB24D173EFD}"/>
              </a:ext>
            </a:extLst>
          </p:cNvPr>
          <p:cNvSpPr/>
          <p:nvPr/>
        </p:nvSpPr>
        <p:spPr>
          <a:xfrm>
            <a:off x="1097280" y="3415284"/>
            <a:ext cx="2948940" cy="768096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43" name="Rectangle 23">
            <a:extLst>
              <a:ext uri="{FF2B5EF4-FFF2-40B4-BE49-F238E27FC236}">
                <a16:creationId xmlns:a16="http://schemas.microsoft.com/office/drawing/2014/main" id="{5D618D8C-A403-98C1-361D-DBAEB6D3E289}"/>
              </a:ext>
            </a:extLst>
          </p:cNvPr>
          <p:cNvSpPr/>
          <p:nvPr/>
        </p:nvSpPr>
        <p:spPr>
          <a:xfrm>
            <a:off x="4046220" y="3415284"/>
            <a:ext cx="4046220" cy="768096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45" name="Rectangle 24">
            <a:extLst>
              <a:ext uri="{FF2B5EF4-FFF2-40B4-BE49-F238E27FC236}">
                <a16:creationId xmlns:a16="http://schemas.microsoft.com/office/drawing/2014/main" id="{3CF6A386-7C7E-9BCE-F17F-F370F5CC7985}"/>
              </a:ext>
            </a:extLst>
          </p:cNvPr>
          <p:cNvSpPr/>
          <p:nvPr/>
        </p:nvSpPr>
        <p:spPr>
          <a:xfrm>
            <a:off x="8092440" y="3415284"/>
            <a:ext cx="4046220" cy="768096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47" name="Rectangle 25">
            <a:extLst>
              <a:ext uri="{FF2B5EF4-FFF2-40B4-BE49-F238E27FC236}">
                <a16:creationId xmlns:a16="http://schemas.microsoft.com/office/drawing/2014/main" id="{C1435DA4-C877-61D2-2292-0A97E27A59EE}"/>
              </a:ext>
            </a:extLst>
          </p:cNvPr>
          <p:cNvSpPr/>
          <p:nvPr/>
        </p:nvSpPr>
        <p:spPr>
          <a:xfrm>
            <a:off x="12138660" y="3415284"/>
            <a:ext cx="4800600" cy="768096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49" name="TextBox 26">
            <a:extLst>
              <a:ext uri="{FF2B5EF4-FFF2-40B4-BE49-F238E27FC236}">
                <a16:creationId xmlns:a16="http://schemas.microsoft.com/office/drawing/2014/main" id="{A813CCE8-6DA3-BEC0-7CB6-1C3B844C03CE}"/>
              </a:ext>
            </a:extLst>
          </p:cNvPr>
          <p:cNvSpPr txBox="1"/>
          <p:nvPr/>
        </p:nvSpPr>
        <p:spPr>
          <a:xfrm>
            <a:off x="1371600" y="3550569"/>
            <a:ext cx="2400300" cy="3877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20" b="1">
                <a:solidFill>
                  <a:srgbClr val="1A2438"/>
                </a:solidFill>
              </a:rPr>
              <a:t>Carga efetiva</a:t>
            </a:r>
          </a:p>
        </p:txBody>
      </p:sp>
      <p:sp>
        <p:nvSpPr>
          <p:cNvPr id="51" name="TextBox 27">
            <a:extLst>
              <a:ext uri="{FF2B5EF4-FFF2-40B4-BE49-F238E27FC236}">
                <a16:creationId xmlns:a16="http://schemas.microsoft.com/office/drawing/2014/main" id="{571ECAFD-40AD-DD9F-E876-54FAE6E24DC6}"/>
              </a:ext>
            </a:extLst>
          </p:cNvPr>
          <p:cNvSpPr txBox="1"/>
          <p:nvPr/>
        </p:nvSpPr>
        <p:spPr>
          <a:xfrm>
            <a:off x="4251960" y="3543779"/>
            <a:ext cx="363474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30" b="1">
                <a:solidFill>
                  <a:srgbClr val="17804C"/>
                </a:solidFill>
              </a:rPr>
              <a:t>11,22%</a:t>
            </a:r>
          </a:p>
        </p:txBody>
      </p:sp>
      <p:sp>
        <p:nvSpPr>
          <p:cNvPr id="53" name="TextBox 28">
            <a:extLst>
              <a:ext uri="{FF2B5EF4-FFF2-40B4-BE49-F238E27FC236}">
                <a16:creationId xmlns:a16="http://schemas.microsoft.com/office/drawing/2014/main" id="{12D3DF96-26A5-BDC4-B36F-06CA8D229A68}"/>
              </a:ext>
            </a:extLst>
          </p:cNvPr>
          <p:cNvSpPr txBox="1"/>
          <p:nvPr/>
        </p:nvSpPr>
        <p:spPr>
          <a:xfrm>
            <a:off x="8298180" y="3543779"/>
            <a:ext cx="363474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30" b="1">
                <a:solidFill>
                  <a:srgbClr val="EF8722"/>
                </a:solidFill>
              </a:rPr>
              <a:t>13,39%</a:t>
            </a:r>
          </a:p>
        </p:txBody>
      </p:sp>
      <p:sp>
        <p:nvSpPr>
          <p:cNvPr id="55" name="TextBox 29">
            <a:extLst>
              <a:ext uri="{FF2B5EF4-FFF2-40B4-BE49-F238E27FC236}">
                <a16:creationId xmlns:a16="http://schemas.microsoft.com/office/drawing/2014/main" id="{FA4F1F76-40CE-D35A-99A0-60B562CCAC3D}"/>
              </a:ext>
            </a:extLst>
          </p:cNvPr>
          <p:cNvSpPr txBox="1"/>
          <p:nvPr/>
        </p:nvSpPr>
        <p:spPr>
          <a:xfrm>
            <a:off x="12344400" y="3546086"/>
            <a:ext cx="432054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2563EB"/>
                </a:solidFill>
              </a:rPr>
              <a:t>10,46%</a:t>
            </a:r>
          </a:p>
        </p:txBody>
      </p:sp>
      <p:sp>
        <p:nvSpPr>
          <p:cNvPr id="57" name="Rectangle 30">
            <a:extLst>
              <a:ext uri="{FF2B5EF4-FFF2-40B4-BE49-F238E27FC236}">
                <a16:creationId xmlns:a16="http://schemas.microsoft.com/office/drawing/2014/main" id="{0219BCB1-3693-BDCB-3D81-86E08E6456BD}"/>
              </a:ext>
            </a:extLst>
          </p:cNvPr>
          <p:cNvSpPr/>
          <p:nvPr/>
        </p:nvSpPr>
        <p:spPr>
          <a:xfrm>
            <a:off x="1097280" y="4183380"/>
            <a:ext cx="2948940" cy="768096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59" name="Rectangle 31">
            <a:extLst>
              <a:ext uri="{FF2B5EF4-FFF2-40B4-BE49-F238E27FC236}">
                <a16:creationId xmlns:a16="http://schemas.microsoft.com/office/drawing/2014/main" id="{4D35DE8D-3C57-0B7E-D403-B899E37EBCF6}"/>
              </a:ext>
            </a:extLst>
          </p:cNvPr>
          <p:cNvSpPr/>
          <p:nvPr/>
        </p:nvSpPr>
        <p:spPr>
          <a:xfrm>
            <a:off x="4046220" y="4183380"/>
            <a:ext cx="4046220" cy="768096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61" name="Rectangle 32">
            <a:extLst>
              <a:ext uri="{FF2B5EF4-FFF2-40B4-BE49-F238E27FC236}">
                <a16:creationId xmlns:a16="http://schemas.microsoft.com/office/drawing/2014/main" id="{A89754E4-DD17-6EF0-D6C1-26D8A9058839}"/>
              </a:ext>
            </a:extLst>
          </p:cNvPr>
          <p:cNvSpPr/>
          <p:nvPr/>
        </p:nvSpPr>
        <p:spPr>
          <a:xfrm>
            <a:off x="8092440" y="4183380"/>
            <a:ext cx="4046220" cy="768096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63" name="Rectangle 33">
            <a:extLst>
              <a:ext uri="{FF2B5EF4-FFF2-40B4-BE49-F238E27FC236}">
                <a16:creationId xmlns:a16="http://schemas.microsoft.com/office/drawing/2014/main" id="{3E9666D2-1FAA-F8F7-6459-3D7C4722BA6A}"/>
              </a:ext>
            </a:extLst>
          </p:cNvPr>
          <p:cNvSpPr/>
          <p:nvPr/>
        </p:nvSpPr>
        <p:spPr>
          <a:xfrm>
            <a:off x="12138660" y="4183380"/>
            <a:ext cx="4800600" cy="768096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65" name="TextBox 34">
            <a:extLst>
              <a:ext uri="{FF2B5EF4-FFF2-40B4-BE49-F238E27FC236}">
                <a16:creationId xmlns:a16="http://schemas.microsoft.com/office/drawing/2014/main" id="{895C6DD6-F459-6C5A-27B6-9330D8AB6C8D}"/>
              </a:ext>
            </a:extLst>
          </p:cNvPr>
          <p:cNvSpPr txBox="1"/>
          <p:nvPr/>
        </p:nvSpPr>
        <p:spPr>
          <a:xfrm>
            <a:off x="1371600" y="4170934"/>
            <a:ext cx="2400300" cy="6832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20">
                <a:solidFill>
                  <a:srgbClr val="1A2438"/>
                </a:solidFill>
              </a:rPr>
              <a:t>Crédito próprio CBS/IBS</a:t>
            </a:r>
          </a:p>
        </p:txBody>
      </p:sp>
      <p:sp>
        <p:nvSpPr>
          <p:cNvPr id="67" name="TextBox 35">
            <a:extLst>
              <a:ext uri="{FF2B5EF4-FFF2-40B4-BE49-F238E27FC236}">
                <a16:creationId xmlns:a16="http://schemas.microsoft.com/office/drawing/2014/main" id="{F65B3701-BD25-4810-DCBC-4EC7DAA7814E}"/>
              </a:ext>
            </a:extLst>
          </p:cNvPr>
          <p:cNvSpPr txBox="1"/>
          <p:nvPr/>
        </p:nvSpPr>
        <p:spPr>
          <a:xfrm>
            <a:off x="4251960" y="4311873"/>
            <a:ext cx="363474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30">
                <a:solidFill>
                  <a:srgbClr val="1A2438"/>
                </a:solidFill>
              </a:rPr>
              <a:t>Não</a:t>
            </a:r>
          </a:p>
        </p:txBody>
      </p:sp>
      <p:sp>
        <p:nvSpPr>
          <p:cNvPr id="69" name="TextBox 36">
            <a:extLst>
              <a:ext uri="{FF2B5EF4-FFF2-40B4-BE49-F238E27FC236}">
                <a16:creationId xmlns:a16="http://schemas.microsoft.com/office/drawing/2014/main" id="{22A82ECC-4A86-7212-DCD9-CB2A02E0557B}"/>
              </a:ext>
            </a:extLst>
          </p:cNvPr>
          <p:cNvSpPr txBox="1"/>
          <p:nvPr/>
        </p:nvSpPr>
        <p:spPr>
          <a:xfrm>
            <a:off x="8298180" y="4311873"/>
            <a:ext cx="363474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30">
                <a:solidFill>
                  <a:srgbClr val="1A2438"/>
                </a:solidFill>
              </a:rPr>
              <a:t>Sim</a:t>
            </a:r>
          </a:p>
        </p:txBody>
      </p:sp>
      <p:sp>
        <p:nvSpPr>
          <p:cNvPr id="71" name="TextBox 37">
            <a:extLst>
              <a:ext uri="{FF2B5EF4-FFF2-40B4-BE49-F238E27FC236}">
                <a16:creationId xmlns:a16="http://schemas.microsoft.com/office/drawing/2014/main" id="{11C3BAF6-EB18-2E74-DAAD-D537E5680295}"/>
              </a:ext>
            </a:extLst>
          </p:cNvPr>
          <p:cNvSpPr txBox="1"/>
          <p:nvPr/>
        </p:nvSpPr>
        <p:spPr>
          <a:xfrm>
            <a:off x="12344400" y="4314181"/>
            <a:ext cx="432054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>
                <a:solidFill>
                  <a:srgbClr val="1A2438"/>
                </a:solidFill>
              </a:rPr>
              <a:t>Sim</a:t>
            </a:r>
          </a:p>
        </p:txBody>
      </p:sp>
      <p:sp>
        <p:nvSpPr>
          <p:cNvPr id="73" name="Rectangle 38">
            <a:extLst>
              <a:ext uri="{FF2B5EF4-FFF2-40B4-BE49-F238E27FC236}">
                <a16:creationId xmlns:a16="http://schemas.microsoft.com/office/drawing/2014/main" id="{D8A87ED2-B7D9-77FE-16B5-DE1652761214}"/>
              </a:ext>
            </a:extLst>
          </p:cNvPr>
          <p:cNvSpPr/>
          <p:nvPr/>
        </p:nvSpPr>
        <p:spPr>
          <a:xfrm>
            <a:off x="1097280" y="4951476"/>
            <a:ext cx="2948940" cy="768096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75" name="Rectangle 39">
            <a:extLst>
              <a:ext uri="{FF2B5EF4-FFF2-40B4-BE49-F238E27FC236}">
                <a16:creationId xmlns:a16="http://schemas.microsoft.com/office/drawing/2014/main" id="{0A381B73-DE2C-E86B-2797-9AC34F3E3779}"/>
              </a:ext>
            </a:extLst>
          </p:cNvPr>
          <p:cNvSpPr/>
          <p:nvPr/>
        </p:nvSpPr>
        <p:spPr>
          <a:xfrm>
            <a:off x="4046220" y="4951476"/>
            <a:ext cx="4046220" cy="768096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77" name="Rectangle 40">
            <a:extLst>
              <a:ext uri="{FF2B5EF4-FFF2-40B4-BE49-F238E27FC236}">
                <a16:creationId xmlns:a16="http://schemas.microsoft.com/office/drawing/2014/main" id="{7155C2D1-A389-2BF2-B152-2BEFD846A395}"/>
              </a:ext>
            </a:extLst>
          </p:cNvPr>
          <p:cNvSpPr/>
          <p:nvPr/>
        </p:nvSpPr>
        <p:spPr>
          <a:xfrm>
            <a:off x="8092440" y="4951476"/>
            <a:ext cx="4046220" cy="768096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79" name="Rectangle 41">
            <a:extLst>
              <a:ext uri="{FF2B5EF4-FFF2-40B4-BE49-F238E27FC236}">
                <a16:creationId xmlns:a16="http://schemas.microsoft.com/office/drawing/2014/main" id="{5B3B4241-4318-F320-0D8E-76222A4459FD}"/>
              </a:ext>
            </a:extLst>
          </p:cNvPr>
          <p:cNvSpPr/>
          <p:nvPr/>
        </p:nvSpPr>
        <p:spPr>
          <a:xfrm>
            <a:off x="12138660" y="4951476"/>
            <a:ext cx="4800600" cy="768096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81" name="TextBox 42">
            <a:extLst>
              <a:ext uri="{FF2B5EF4-FFF2-40B4-BE49-F238E27FC236}">
                <a16:creationId xmlns:a16="http://schemas.microsoft.com/office/drawing/2014/main" id="{4D72CE50-6033-A3EF-F774-322BAB7CF16A}"/>
              </a:ext>
            </a:extLst>
          </p:cNvPr>
          <p:cNvSpPr txBox="1"/>
          <p:nvPr/>
        </p:nvSpPr>
        <p:spPr>
          <a:xfrm>
            <a:off x="1371600" y="5086761"/>
            <a:ext cx="2400300" cy="3877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20">
                <a:solidFill>
                  <a:srgbClr val="1A2438"/>
                </a:solidFill>
              </a:rPr>
              <a:t>Crédito de ICMS</a:t>
            </a:r>
          </a:p>
        </p:txBody>
      </p:sp>
      <p:sp>
        <p:nvSpPr>
          <p:cNvPr id="83" name="TextBox 43">
            <a:extLst>
              <a:ext uri="{FF2B5EF4-FFF2-40B4-BE49-F238E27FC236}">
                <a16:creationId xmlns:a16="http://schemas.microsoft.com/office/drawing/2014/main" id="{DBFC3E3A-1C3E-B49F-9720-A777D6170047}"/>
              </a:ext>
            </a:extLst>
          </p:cNvPr>
          <p:cNvSpPr txBox="1"/>
          <p:nvPr/>
        </p:nvSpPr>
        <p:spPr>
          <a:xfrm>
            <a:off x="4251960" y="5079971"/>
            <a:ext cx="363474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30">
                <a:solidFill>
                  <a:srgbClr val="1A2438"/>
                </a:solidFill>
              </a:rPr>
              <a:t>Dentro do DAS</a:t>
            </a:r>
          </a:p>
        </p:txBody>
      </p:sp>
      <p:sp>
        <p:nvSpPr>
          <p:cNvPr id="85" name="TextBox 44">
            <a:extLst>
              <a:ext uri="{FF2B5EF4-FFF2-40B4-BE49-F238E27FC236}">
                <a16:creationId xmlns:a16="http://schemas.microsoft.com/office/drawing/2014/main" id="{EB01567C-F788-44AC-9E19-C3EBCECBA912}"/>
              </a:ext>
            </a:extLst>
          </p:cNvPr>
          <p:cNvSpPr txBox="1"/>
          <p:nvPr/>
        </p:nvSpPr>
        <p:spPr>
          <a:xfrm>
            <a:off x="8298180" y="5079971"/>
            <a:ext cx="363474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30">
                <a:solidFill>
                  <a:srgbClr val="1A2438"/>
                </a:solidFill>
              </a:rPr>
              <a:t>Dentro do DAS</a:t>
            </a:r>
          </a:p>
        </p:txBody>
      </p:sp>
      <p:sp>
        <p:nvSpPr>
          <p:cNvPr id="87" name="TextBox 45">
            <a:extLst>
              <a:ext uri="{FF2B5EF4-FFF2-40B4-BE49-F238E27FC236}">
                <a16:creationId xmlns:a16="http://schemas.microsoft.com/office/drawing/2014/main" id="{AAED72ED-AD77-7884-F196-82EB3EB35C73}"/>
              </a:ext>
            </a:extLst>
          </p:cNvPr>
          <p:cNvSpPr txBox="1"/>
          <p:nvPr/>
        </p:nvSpPr>
        <p:spPr>
          <a:xfrm>
            <a:off x="12344400" y="5127250"/>
            <a:ext cx="432054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>
                <a:solidFill>
                  <a:srgbClr val="1A2438"/>
                </a:solidFill>
              </a:rPr>
              <a:t>Sim</a:t>
            </a:r>
          </a:p>
        </p:txBody>
      </p:sp>
      <p:sp>
        <p:nvSpPr>
          <p:cNvPr id="89" name="Rectangle 46">
            <a:extLst>
              <a:ext uri="{FF2B5EF4-FFF2-40B4-BE49-F238E27FC236}">
                <a16:creationId xmlns:a16="http://schemas.microsoft.com/office/drawing/2014/main" id="{C59F93FB-F9B8-7B2A-9185-ACA03683F523}"/>
              </a:ext>
            </a:extLst>
          </p:cNvPr>
          <p:cNvSpPr/>
          <p:nvPr/>
        </p:nvSpPr>
        <p:spPr>
          <a:xfrm>
            <a:off x="1097280" y="5719572"/>
            <a:ext cx="2948940" cy="768096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91" name="Rectangle 47">
            <a:extLst>
              <a:ext uri="{FF2B5EF4-FFF2-40B4-BE49-F238E27FC236}">
                <a16:creationId xmlns:a16="http://schemas.microsoft.com/office/drawing/2014/main" id="{0F2CAD66-8BCE-A878-D3A7-2320CB4DD1D5}"/>
              </a:ext>
            </a:extLst>
          </p:cNvPr>
          <p:cNvSpPr/>
          <p:nvPr/>
        </p:nvSpPr>
        <p:spPr>
          <a:xfrm>
            <a:off x="4046220" y="5719572"/>
            <a:ext cx="4046220" cy="768096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93" name="Rectangle 48">
            <a:extLst>
              <a:ext uri="{FF2B5EF4-FFF2-40B4-BE49-F238E27FC236}">
                <a16:creationId xmlns:a16="http://schemas.microsoft.com/office/drawing/2014/main" id="{14846929-AD92-F348-905C-8BFEDE7EE1BE}"/>
              </a:ext>
            </a:extLst>
          </p:cNvPr>
          <p:cNvSpPr/>
          <p:nvPr/>
        </p:nvSpPr>
        <p:spPr>
          <a:xfrm>
            <a:off x="8092440" y="5719572"/>
            <a:ext cx="4046220" cy="768096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95" name="Rectangle 49">
            <a:extLst>
              <a:ext uri="{FF2B5EF4-FFF2-40B4-BE49-F238E27FC236}">
                <a16:creationId xmlns:a16="http://schemas.microsoft.com/office/drawing/2014/main" id="{38DDF327-1022-4DB0-82A6-071E2BB0BDEF}"/>
              </a:ext>
            </a:extLst>
          </p:cNvPr>
          <p:cNvSpPr/>
          <p:nvPr/>
        </p:nvSpPr>
        <p:spPr>
          <a:xfrm>
            <a:off x="12138660" y="5719572"/>
            <a:ext cx="4800600" cy="768096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97" name="TextBox 50">
            <a:extLst>
              <a:ext uri="{FF2B5EF4-FFF2-40B4-BE49-F238E27FC236}">
                <a16:creationId xmlns:a16="http://schemas.microsoft.com/office/drawing/2014/main" id="{DEEDAF41-E10F-2F98-F031-87E818117EC8}"/>
              </a:ext>
            </a:extLst>
          </p:cNvPr>
          <p:cNvSpPr txBox="1"/>
          <p:nvPr/>
        </p:nvSpPr>
        <p:spPr>
          <a:xfrm>
            <a:off x="1371600" y="5707123"/>
            <a:ext cx="2400300" cy="6832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20">
                <a:solidFill>
                  <a:srgbClr val="1A2438"/>
                </a:solidFill>
              </a:rPr>
              <a:t>Crédito para cliente B2B</a:t>
            </a:r>
          </a:p>
        </p:txBody>
      </p:sp>
      <p:sp>
        <p:nvSpPr>
          <p:cNvPr id="99" name="TextBox 51">
            <a:extLst>
              <a:ext uri="{FF2B5EF4-FFF2-40B4-BE49-F238E27FC236}">
                <a16:creationId xmlns:a16="http://schemas.microsoft.com/office/drawing/2014/main" id="{378C383F-DBDC-C497-C4AE-53A5BCA4CA5C}"/>
              </a:ext>
            </a:extLst>
          </p:cNvPr>
          <p:cNvSpPr txBox="1"/>
          <p:nvPr/>
        </p:nvSpPr>
        <p:spPr>
          <a:xfrm>
            <a:off x="4251960" y="5848065"/>
            <a:ext cx="363474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30">
                <a:solidFill>
                  <a:srgbClr val="1A2438"/>
                </a:solidFill>
              </a:rPr>
              <a:t>Limitado ao IBS/CBS do Simples</a:t>
            </a:r>
          </a:p>
        </p:txBody>
      </p:sp>
      <p:sp>
        <p:nvSpPr>
          <p:cNvPr id="101" name="TextBox 52">
            <a:extLst>
              <a:ext uri="{FF2B5EF4-FFF2-40B4-BE49-F238E27FC236}">
                <a16:creationId xmlns:a16="http://schemas.microsoft.com/office/drawing/2014/main" id="{3EEECA7A-13DF-5833-E5CE-3DE43C1F3961}"/>
              </a:ext>
            </a:extLst>
          </p:cNvPr>
          <p:cNvSpPr txBox="1"/>
          <p:nvPr/>
        </p:nvSpPr>
        <p:spPr>
          <a:xfrm>
            <a:off x="8298180" y="5848065"/>
            <a:ext cx="363474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30">
                <a:solidFill>
                  <a:srgbClr val="1A2438"/>
                </a:solidFill>
              </a:rPr>
              <a:t>Crédito cheio de CBS/IBS</a:t>
            </a:r>
          </a:p>
        </p:txBody>
      </p:sp>
      <p:sp>
        <p:nvSpPr>
          <p:cNvPr id="103" name="TextBox 53">
            <a:extLst>
              <a:ext uri="{FF2B5EF4-FFF2-40B4-BE49-F238E27FC236}">
                <a16:creationId xmlns:a16="http://schemas.microsoft.com/office/drawing/2014/main" id="{81200B37-3CF1-0A98-379F-56042AE44779}"/>
              </a:ext>
            </a:extLst>
          </p:cNvPr>
          <p:cNvSpPr txBox="1"/>
          <p:nvPr/>
        </p:nvSpPr>
        <p:spPr>
          <a:xfrm>
            <a:off x="12344400" y="5850374"/>
            <a:ext cx="432054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>
                <a:solidFill>
                  <a:srgbClr val="1A2438"/>
                </a:solidFill>
              </a:rPr>
              <a:t>Crédito cheio de CBS/IBS</a:t>
            </a:r>
          </a:p>
        </p:txBody>
      </p:sp>
      <p:sp>
        <p:nvSpPr>
          <p:cNvPr id="105" name="Rectangle 54">
            <a:extLst>
              <a:ext uri="{FF2B5EF4-FFF2-40B4-BE49-F238E27FC236}">
                <a16:creationId xmlns:a16="http://schemas.microsoft.com/office/drawing/2014/main" id="{5A8928AB-CBA8-48AD-EF5E-F32956049BC3}"/>
              </a:ext>
            </a:extLst>
          </p:cNvPr>
          <p:cNvSpPr/>
          <p:nvPr/>
        </p:nvSpPr>
        <p:spPr>
          <a:xfrm>
            <a:off x="1097280" y="6487668"/>
            <a:ext cx="2948940" cy="768096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07" name="Rectangle 55">
            <a:extLst>
              <a:ext uri="{FF2B5EF4-FFF2-40B4-BE49-F238E27FC236}">
                <a16:creationId xmlns:a16="http://schemas.microsoft.com/office/drawing/2014/main" id="{52BFC3B6-F887-035B-AC43-7E60ED5BD1FB}"/>
              </a:ext>
            </a:extLst>
          </p:cNvPr>
          <p:cNvSpPr/>
          <p:nvPr/>
        </p:nvSpPr>
        <p:spPr>
          <a:xfrm>
            <a:off x="4046220" y="6487668"/>
            <a:ext cx="4046220" cy="768096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09" name="Rectangle 56">
            <a:extLst>
              <a:ext uri="{FF2B5EF4-FFF2-40B4-BE49-F238E27FC236}">
                <a16:creationId xmlns:a16="http://schemas.microsoft.com/office/drawing/2014/main" id="{F866ABB9-10DF-3393-9B6B-0631FBA7239C}"/>
              </a:ext>
            </a:extLst>
          </p:cNvPr>
          <p:cNvSpPr/>
          <p:nvPr/>
        </p:nvSpPr>
        <p:spPr>
          <a:xfrm>
            <a:off x="8092440" y="6487668"/>
            <a:ext cx="4046220" cy="768096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11" name="Rectangle 57">
            <a:extLst>
              <a:ext uri="{FF2B5EF4-FFF2-40B4-BE49-F238E27FC236}">
                <a16:creationId xmlns:a16="http://schemas.microsoft.com/office/drawing/2014/main" id="{7103FB1C-6CFD-A478-E85C-E1FD401B7587}"/>
              </a:ext>
            </a:extLst>
          </p:cNvPr>
          <p:cNvSpPr/>
          <p:nvPr/>
        </p:nvSpPr>
        <p:spPr>
          <a:xfrm>
            <a:off x="12138660" y="6487668"/>
            <a:ext cx="4800600" cy="768096"/>
          </a:xfrm>
          <a:prstGeom prst="rect">
            <a:avLst/>
          </a:prstGeom>
          <a:solidFill>
            <a:srgbClr val="FFFFFF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13" name="TextBox 58">
            <a:extLst>
              <a:ext uri="{FF2B5EF4-FFF2-40B4-BE49-F238E27FC236}">
                <a16:creationId xmlns:a16="http://schemas.microsoft.com/office/drawing/2014/main" id="{6726072F-F4BE-9BDB-0D76-0647DD9728EB}"/>
              </a:ext>
            </a:extLst>
          </p:cNvPr>
          <p:cNvSpPr txBox="1"/>
          <p:nvPr/>
        </p:nvSpPr>
        <p:spPr>
          <a:xfrm>
            <a:off x="1371600" y="6622953"/>
            <a:ext cx="2400300" cy="3877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20">
                <a:solidFill>
                  <a:srgbClr val="1A2438"/>
                </a:solidFill>
              </a:rPr>
              <a:t>Complexidade</a:t>
            </a:r>
          </a:p>
        </p:txBody>
      </p:sp>
      <p:sp>
        <p:nvSpPr>
          <p:cNvPr id="115" name="TextBox 59">
            <a:extLst>
              <a:ext uri="{FF2B5EF4-FFF2-40B4-BE49-F238E27FC236}">
                <a16:creationId xmlns:a16="http://schemas.microsoft.com/office/drawing/2014/main" id="{C63467A8-DDF8-19CB-9928-DD3650C59CE8}"/>
              </a:ext>
            </a:extLst>
          </p:cNvPr>
          <p:cNvSpPr txBox="1"/>
          <p:nvPr/>
        </p:nvSpPr>
        <p:spPr>
          <a:xfrm>
            <a:off x="4251960" y="6616163"/>
            <a:ext cx="363474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30">
                <a:solidFill>
                  <a:srgbClr val="1A2438"/>
                </a:solidFill>
              </a:rPr>
              <a:t>Baixa</a:t>
            </a:r>
          </a:p>
        </p:txBody>
      </p:sp>
      <p:sp>
        <p:nvSpPr>
          <p:cNvPr id="117" name="TextBox 60">
            <a:extLst>
              <a:ext uri="{FF2B5EF4-FFF2-40B4-BE49-F238E27FC236}">
                <a16:creationId xmlns:a16="http://schemas.microsoft.com/office/drawing/2014/main" id="{5E72F613-F142-F977-9A21-70A07327B911}"/>
              </a:ext>
            </a:extLst>
          </p:cNvPr>
          <p:cNvSpPr txBox="1"/>
          <p:nvPr/>
        </p:nvSpPr>
        <p:spPr>
          <a:xfrm>
            <a:off x="8298180" y="6616163"/>
            <a:ext cx="363474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30">
                <a:solidFill>
                  <a:srgbClr val="1A2438"/>
                </a:solidFill>
              </a:rPr>
              <a:t>Média/Alta</a:t>
            </a:r>
          </a:p>
        </p:txBody>
      </p:sp>
      <p:sp>
        <p:nvSpPr>
          <p:cNvPr id="119" name="TextBox 61">
            <a:extLst>
              <a:ext uri="{FF2B5EF4-FFF2-40B4-BE49-F238E27FC236}">
                <a16:creationId xmlns:a16="http://schemas.microsoft.com/office/drawing/2014/main" id="{90D470B2-34EE-893C-F507-3B3F0CFB5E7A}"/>
              </a:ext>
            </a:extLst>
          </p:cNvPr>
          <p:cNvSpPr txBox="1"/>
          <p:nvPr/>
        </p:nvSpPr>
        <p:spPr>
          <a:xfrm>
            <a:off x="12344400" y="6618470"/>
            <a:ext cx="432054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>
                <a:solidFill>
                  <a:srgbClr val="1A2438"/>
                </a:solidFill>
              </a:rPr>
              <a:t>Alta</a:t>
            </a:r>
          </a:p>
        </p:txBody>
      </p:sp>
      <p:sp>
        <p:nvSpPr>
          <p:cNvPr id="121" name="Rectangle 62">
            <a:extLst>
              <a:ext uri="{FF2B5EF4-FFF2-40B4-BE49-F238E27FC236}">
                <a16:creationId xmlns:a16="http://schemas.microsoft.com/office/drawing/2014/main" id="{C111D92F-DA6A-4E6B-063A-CABFFC50001B}"/>
              </a:ext>
            </a:extLst>
          </p:cNvPr>
          <p:cNvSpPr/>
          <p:nvPr/>
        </p:nvSpPr>
        <p:spPr>
          <a:xfrm>
            <a:off x="1097280" y="7255764"/>
            <a:ext cx="2948940" cy="768096"/>
          </a:xfrm>
          <a:prstGeom prst="rect">
            <a:avLst/>
          </a:prstGeom>
          <a:solidFill>
            <a:srgbClr val="FCF8EE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23" name="Rectangle 63">
            <a:extLst>
              <a:ext uri="{FF2B5EF4-FFF2-40B4-BE49-F238E27FC236}">
                <a16:creationId xmlns:a16="http://schemas.microsoft.com/office/drawing/2014/main" id="{D61B9E56-2184-AD24-E587-E85043EAF45F}"/>
              </a:ext>
            </a:extLst>
          </p:cNvPr>
          <p:cNvSpPr/>
          <p:nvPr/>
        </p:nvSpPr>
        <p:spPr>
          <a:xfrm>
            <a:off x="4046220" y="7255764"/>
            <a:ext cx="4046220" cy="768096"/>
          </a:xfrm>
          <a:prstGeom prst="rect">
            <a:avLst/>
          </a:prstGeom>
          <a:solidFill>
            <a:srgbClr val="FCF8EE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25" name="Rectangle 64">
            <a:extLst>
              <a:ext uri="{FF2B5EF4-FFF2-40B4-BE49-F238E27FC236}">
                <a16:creationId xmlns:a16="http://schemas.microsoft.com/office/drawing/2014/main" id="{6B81584D-62E1-A474-CDCA-1FE74BC53ADF}"/>
              </a:ext>
            </a:extLst>
          </p:cNvPr>
          <p:cNvSpPr/>
          <p:nvPr/>
        </p:nvSpPr>
        <p:spPr>
          <a:xfrm>
            <a:off x="8092440" y="7255764"/>
            <a:ext cx="4046220" cy="768096"/>
          </a:xfrm>
          <a:prstGeom prst="rect">
            <a:avLst/>
          </a:prstGeom>
          <a:solidFill>
            <a:srgbClr val="FCF8EE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27" name="Rectangle 65">
            <a:extLst>
              <a:ext uri="{FF2B5EF4-FFF2-40B4-BE49-F238E27FC236}">
                <a16:creationId xmlns:a16="http://schemas.microsoft.com/office/drawing/2014/main" id="{536A9E8E-95D6-5914-87DD-CC90E72FCFA2}"/>
              </a:ext>
            </a:extLst>
          </p:cNvPr>
          <p:cNvSpPr/>
          <p:nvPr/>
        </p:nvSpPr>
        <p:spPr>
          <a:xfrm>
            <a:off x="12138660" y="7255764"/>
            <a:ext cx="4800600" cy="768096"/>
          </a:xfrm>
          <a:prstGeom prst="rect">
            <a:avLst/>
          </a:prstGeom>
          <a:solidFill>
            <a:srgbClr val="FCF8EE"/>
          </a:solidFill>
          <a:ln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29" name="TextBox 66">
            <a:extLst>
              <a:ext uri="{FF2B5EF4-FFF2-40B4-BE49-F238E27FC236}">
                <a16:creationId xmlns:a16="http://schemas.microsoft.com/office/drawing/2014/main" id="{1B96BE94-402A-0950-26EC-1BF1D0B30ADA}"/>
              </a:ext>
            </a:extLst>
          </p:cNvPr>
          <p:cNvSpPr txBox="1"/>
          <p:nvPr/>
        </p:nvSpPr>
        <p:spPr>
          <a:xfrm>
            <a:off x="1371600" y="7391049"/>
            <a:ext cx="2400300" cy="3877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20" b="1">
                <a:solidFill>
                  <a:srgbClr val="1A2438"/>
                </a:solidFill>
              </a:rPr>
              <a:t>Melhor aplicação</a:t>
            </a:r>
          </a:p>
        </p:txBody>
      </p:sp>
      <p:sp>
        <p:nvSpPr>
          <p:cNvPr id="131" name="TextBox 67">
            <a:extLst>
              <a:ext uri="{FF2B5EF4-FFF2-40B4-BE49-F238E27FC236}">
                <a16:creationId xmlns:a16="http://schemas.microsoft.com/office/drawing/2014/main" id="{40DB347B-15F2-43C1-28BE-D4AD9C2815B0}"/>
              </a:ext>
            </a:extLst>
          </p:cNvPr>
          <p:cNvSpPr txBox="1"/>
          <p:nvPr/>
        </p:nvSpPr>
        <p:spPr>
          <a:xfrm>
            <a:off x="4251960" y="7384259"/>
            <a:ext cx="363474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30">
                <a:solidFill>
                  <a:srgbClr val="1A2438"/>
                </a:solidFill>
              </a:rPr>
              <a:t>B2C e foco em custo</a:t>
            </a:r>
          </a:p>
        </p:txBody>
      </p:sp>
      <p:sp>
        <p:nvSpPr>
          <p:cNvPr id="133" name="TextBox 68">
            <a:extLst>
              <a:ext uri="{FF2B5EF4-FFF2-40B4-BE49-F238E27FC236}">
                <a16:creationId xmlns:a16="http://schemas.microsoft.com/office/drawing/2014/main" id="{F409F0E3-F0E0-B6DB-0E59-49A878F4592D}"/>
              </a:ext>
            </a:extLst>
          </p:cNvPr>
          <p:cNvSpPr txBox="1"/>
          <p:nvPr/>
        </p:nvSpPr>
        <p:spPr>
          <a:xfrm>
            <a:off x="8298180" y="7384259"/>
            <a:ext cx="363474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pt-BR" sz="1830">
                <a:solidFill>
                  <a:srgbClr val="1A2438"/>
                </a:solidFill>
              </a:rPr>
              <a:t>-</a:t>
            </a:r>
            <a:endParaRPr sz="1830">
              <a:solidFill>
                <a:srgbClr val="1A2438"/>
              </a:solidFill>
            </a:endParaRPr>
          </a:p>
        </p:txBody>
      </p:sp>
      <p:sp>
        <p:nvSpPr>
          <p:cNvPr id="135" name="TextBox 69">
            <a:extLst>
              <a:ext uri="{FF2B5EF4-FFF2-40B4-BE49-F238E27FC236}">
                <a16:creationId xmlns:a16="http://schemas.microsoft.com/office/drawing/2014/main" id="{C594883F-603D-26AF-9BB4-E4EE78067D4D}"/>
              </a:ext>
            </a:extLst>
          </p:cNvPr>
          <p:cNvSpPr txBox="1"/>
          <p:nvPr/>
        </p:nvSpPr>
        <p:spPr>
          <a:xfrm>
            <a:off x="12344400" y="7386568"/>
            <a:ext cx="432054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pt-BR" sz="1800">
                <a:solidFill>
                  <a:srgbClr val="1A2438"/>
                </a:solidFill>
              </a:rPr>
              <a:t>Geração de Crédito/B2B</a:t>
            </a:r>
            <a:endParaRPr sz="1800">
              <a:solidFill>
                <a:srgbClr val="1A2438"/>
              </a:solidFill>
            </a:endParaRPr>
          </a:p>
        </p:txBody>
      </p:sp>
      <p:sp>
        <p:nvSpPr>
          <p:cNvPr id="145" name="Rectangle 1">
            <a:extLst>
              <a:ext uri="{FF2B5EF4-FFF2-40B4-BE49-F238E27FC236}">
                <a16:creationId xmlns:a16="http://schemas.microsoft.com/office/drawing/2014/main" id="{B6F762C2-5C6C-6E12-5DC2-B532F3BEDB4C}"/>
              </a:ext>
            </a:extLst>
          </p:cNvPr>
          <p:cNvSpPr/>
          <p:nvPr/>
        </p:nvSpPr>
        <p:spPr>
          <a:xfrm>
            <a:off x="0" y="336049"/>
            <a:ext cx="4750420" cy="80093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47" name="Text 0">
            <a:extLst>
              <a:ext uri="{FF2B5EF4-FFF2-40B4-BE49-F238E27FC236}">
                <a16:creationId xmlns:a16="http://schemas.microsoft.com/office/drawing/2014/main" id="{CE34F956-A5C5-382B-8A9D-9CA718927C31}"/>
              </a:ext>
            </a:extLst>
          </p:cNvPr>
          <p:cNvSpPr/>
          <p:nvPr/>
        </p:nvSpPr>
        <p:spPr>
          <a:xfrm>
            <a:off x="96252" y="218720"/>
            <a:ext cx="53598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500" b="1">
                <a:solidFill>
                  <a:schemeClr val="bg1"/>
                </a:solidFill>
                <a:latin typeface="Cambria" pitchFamily="34" charset="0"/>
                <a:ea typeface="Cambria" pitchFamily="34" charset="-122"/>
              </a:rPr>
              <a:t>2M Construções</a:t>
            </a:r>
            <a:endParaRPr lang="en-US" sz="4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6433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3A406105-FB48-F965-B620-D62BBCA8A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ABA20BB-C99C-63C7-0F98-F9B28E3FD553}"/>
              </a:ext>
            </a:extLst>
          </p:cNvPr>
          <p:cNvSpPr txBox="1"/>
          <p:nvPr/>
        </p:nvSpPr>
        <p:spPr>
          <a:xfrm>
            <a:off x="6058650" y="424185"/>
            <a:ext cx="9508452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pt-BR" sz="3600" b="1">
                <a:solidFill>
                  <a:srgbClr val="0F3069"/>
                </a:solidFill>
              </a:rPr>
              <a:t>Análise Estratégica</a:t>
            </a:r>
            <a:endParaRPr sz="3600" b="1">
              <a:solidFill>
                <a:srgbClr val="0F3069"/>
              </a:solidFill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783BD7B-63F2-F92E-6B6E-603CE6794A15}"/>
              </a:ext>
            </a:extLst>
          </p:cNvPr>
          <p:cNvSpPr/>
          <p:nvPr/>
        </p:nvSpPr>
        <p:spPr>
          <a:xfrm>
            <a:off x="1097280" y="1261872"/>
            <a:ext cx="15087600" cy="34290"/>
          </a:xfrm>
          <a:prstGeom prst="rect">
            <a:avLst/>
          </a:prstGeom>
          <a:solidFill>
            <a:srgbClr val="D0A9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31E76B79-6E61-B626-5B70-A01261CBAE73}"/>
              </a:ext>
            </a:extLst>
          </p:cNvPr>
          <p:cNvSpPr txBox="1"/>
          <p:nvPr/>
        </p:nvSpPr>
        <p:spPr>
          <a:xfrm>
            <a:off x="1124712" y="1357297"/>
            <a:ext cx="15361920" cy="35779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25">
                <a:solidFill>
                  <a:srgbClr val="626D7D"/>
                </a:solidFill>
              </a:rPr>
              <a:t>Conclusão após ajuste do Lucro Presumido com ICMS normal e ST</a:t>
            </a:r>
          </a:p>
        </p:txBody>
      </p:sp>
      <p:sp>
        <p:nvSpPr>
          <p:cNvPr id="9" name="Rounded Rectangle 5">
            <a:extLst>
              <a:ext uri="{FF2B5EF4-FFF2-40B4-BE49-F238E27FC236}">
                <a16:creationId xmlns:a16="http://schemas.microsoft.com/office/drawing/2014/main" id="{B9B78E13-5EFC-EAF5-7CCA-A4F2886A7877}"/>
              </a:ext>
            </a:extLst>
          </p:cNvPr>
          <p:cNvSpPr/>
          <p:nvPr/>
        </p:nvSpPr>
        <p:spPr>
          <a:xfrm>
            <a:off x="1097280" y="1988820"/>
            <a:ext cx="4869180" cy="274320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1" name="Rounded Rectangle 6">
            <a:extLst>
              <a:ext uri="{FF2B5EF4-FFF2-40B4-BE49-F238E27FC236}">
                <a16:creationId xmlns:a16="http://schemas.microsoft.com/office/drawing/2014/main" id="{444526F1-A5E3-0A68-4843-9FE39D75FC23}"/>
              </a:ext>
            </a:extLst>
          </p:cNvPr>
          <p:cNvSpPr/>
          <p:nvPr/>
        </p:nvSpPr>
        <p:spPr>
          <a:xfrm>
            <a:off x="2208276" y="1824687"/>
            <a:ext cx="2674620" cy="411480"/>
          </a:xfrm>
          <a:prstGeom prst="round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FB5B7628-6038-68B7-9547-6185104991C4}"/>
              </a:ext>
            </a:extLst>
          </p:cNvPr>
          <p:cNvSpPr txBox="1"/>
          <p:nvPr/>
        </p:nvSpPr>
        <p:spPr>
          <a:xfrm>
            <a:off x="2208276" y="1843452"/>
            <a:ext cx="267462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30" b="1">
                <a:solidFill>
                  <a:srgbClr val="FFFFFF"/>
                </a:solidFill>
              </a:rPr>
              <a:t>1º MENOR CUSTO</a:t>
            </a:r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57C02901-001E-8499-6EAC-B86F8094AFB3}"/>
              </a:ext>
            </a:extLst>
          </p:cNvPr>
          <p:cNvSpPr txBox="1"/>
          <p:nvPr/>
        </p:nvSpPr>
        <p:spPr>
          <a:xfrm>
            <a:off x="1481328" y="2370190"/>
            <a:ext cx="4114800" cy="5539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2563EB"/>
                </a:solidFill>
              </a:rPr>
              <a:t>Lucro Presumido</a:t>
            </a:r>
          </a:p>
        </p:txBody>
      </p:sp>
      <p:sp>
        <p:nvSpPr>
          <p:cNvPr id="17" name="TextBox 9">
            <a:extLst>
              <a:ext uri="{FF2B5EF4-FFF2-40B4-BE49-F238E27FC236}">
                <a16:creationId xmlns:a16="http://schemas.microsoft.com/office/drawing/2014/main" id="{A14AE40F-DFFD-22AD-90F5-5D65CADE430B}"/>
              </a:ext>
            </a:extLst>
          </p:cNvPr>
          <p:cNvSpPr txBox="1"/>
          <p:nvPr/>
        </p:nvSpPr>
        <p:spPr>
          <a:xfrm>
            <a:off x="1440180" y="2918078"/>
            <a:ext cx="4183380" cy="47320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75" b="1">
                <a:solidFill>
                  <a:srgbClr val="1A2438"/>
                </a:solidFill>
              </a:rPr>
              <a:t>R$ 28.244,08</a:t>
            </a:r>
          </a:p>
        </p:txBody>
      </p:sp>
      <p:sp>
        <p:nvSpPr>
          <p:cNvPr id="19" name="TextBox 10">
            <a:extLst>
              <a:ext uri="{FF2B5EF4-FFF2-40B4-BE49-F238E27FC236}">
                <a16:creationId xmlns:a16="http://schemas.microsoft.com/office/drawing/2014/main" id="{5A833181-8D36-430E-A48F-AAE231AF1990}"/>
              </a:ext>
            </a:extLst>
          </p:cNvPr>
          <p:cNvSpPr txBox="1"/>
          <p:nvPr/>
        </p:nvSpPr>
        <p:spPr>
          <a:xfrm>
            <a:off x="1371600" y="3422952"/>
            <a:ext cx="4251960" cy="6232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25">
                <a:solidFill>
                  <a:srgbClr val="1A2438"/>
                </a:solidFill>
              </a:rPr>
              <a:t>• Com 50% normal e 50% ST, o crédito de ICMS reduz fortemente a carga.</a:t>
            </a:r>
          </a:p>
        </p:txBody>
      </p:sp>
      <p:sp>
        <p:nvSpPr>
          <p:cNvPr id="21" name="TextBox 11">
            <a:extLst>
              <a:ext uri="{FF2B5EF4-FFF2-40B4-BE49-F238E27FC236}">
                <a16:creationId xmlns:a16="http://schemas.microsoft.com/office/drawing/2014/main" id="{5CBA34B8-3989-B8EA-7920-FEC93F63893A}"/>
              </a:ext>
            </a:extLst>
          </p:cNvPr>
          <p:cNvSpPr txBox="1"/>
          <p:nvPr/>
        </p:nvSpPr>
        <p:spPr>
          <a:xfrm>
            <a:off x="1326630" y="4043092"/>
            <a:ext cx="4732020" cy="6232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25">
                <a:solidFill>
                  <a:srgbClr val="1A2438"/>
                </a:solidFill>
              </a:rPr>
              <a:t>• Supera o Simples </a:t>
            </a:r>
            <a:r>
              <a:rPr lang="pt-BR" sz="1725">
                <a:solidFill>
                  <a:srgbClr val="1A2438"/>
                </a:solidFill>
              </a:rPr>
              <a:t>por dentro</a:t>
            </a:r>
            <a:r>
              <a:rPr sz="1725">
                <a:solidFill>
                  <a:srgbClr val="1A2438"/>
                </a:solidFill>
              </a:rPr>
              <a:t> em </a:t>
            </a:r>
            <a:endParaRPr lang="pt-BR" sz="1725">
              <a:solidFill>
                <a:srgbClr val="1A2438"/>
              </a:solidFill>
            </a:endParaRPr>
          </a:p>
          <a:p>
            <a:pPr algn="l"/>
            <a:r>
              <a:rPr sz="1725">
                <a:solidFill>
                  <a:srgbClr val="1A2438"/>
                </a:solidFill>
              </a:rPr>
              <a:t>R$ 2.041,43 por mês.</a:t>
            </a:r>
          </a:p>
        </p:txBody>
      </p:sp>
      <p:sp>
        <p:nvSpPr>
          <p:cNvPr id="23" name="Rounded Rectangle 12">
            <a:extLst>
              <a:ext uri="{FF2B5EF4-FFF2-40B4-BE49-F238E27FC236}">
                <a16:creationId xmlns:a16="http://schemas.microsoft.com/office/drawing/2014/main" id="{B09A1ADC-31D6-EC5D-394F-173CDDF8D815}"/>
              </a:ext>
            </a:extLst>
          </p:cNvPr>
          <p:cNvSpPr/>
          <p:nvPr/>
        </p:nvSpPr>
        <p:spPr>
          <a:xfrm>
            <a:off x="6377940" y="1988820"/>
            <a:ext cx="5349240" cy="274320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1780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5" name="Rounded Rectangle 13">
            <a:extLst>
              <a:ext uri="{FF2B5EF4-FFF2-40B4-BE49-F238E27FC236}">
                <a16:creationId xmlns:a16="http://schemas.microsoft.com/office/drawing/2014/main" id="{7A6DDAC0-F4FD-7383-E797-CB5C000FB60D}"/>
              </a:ext>
            </a:extLst>
          </p:cNvPr>
          <p:cNvSpPr/>
          <p:nvPr/>
        </p:nvSpPr>
        <p:spPr>
          <a:xfrm>
            <a:off x="7671816" y="1800618"/>
            <a:ext cx="2674620" cy="411480"/>
          </a:xfrm>
          <a:prstGeom prst="roundRect">
            <a:avLst/>
          </a:prstGeom>
          <a:solidFill>
            <a:srgbClr val="178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27" name="TextBox 14">
            <a:extLst>
              <a:ext uri="{FF2B5EF4-FFF2-40B4-BE49-F238E27FC236}">
                <a16:creationId xmlns:a16="http://schemas.microsoft.com/office/drawing/2014/main" id="{4028D91D-1FF3-4C67-6A64-9E75EAB8E866}"/>
              </a:ext>
            </a:extLst>
          </p:cNvPr>
          <p:cNvSpPr txBox="1"/>
          <p:nvPr/>
        </p:nvSpPr>
        <p:spPr>
          <a:xfrm>
            <a:off x="7671816" y="1819383"/>
            <a:ext cx="267462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30" b="1">
                <a:solidFill>
                  <a:srgbClr val="FFFFFF"/>
                </a:solidFill>
              </a:rPr>
              <a:t>2º — EQUILÍBRIO</a:t>
            </a:r>
          </a:p>
        </p:txBody>
      </p:sp>
      <p:sp>
        <p:nvSpPr>
          <p:cNvPr id="29" name="TextBox 15">
            <a:extLst>
              <a:ext uri="{FF2B5EF4-FFF2-40B4-BE49-F238E27FC236}">
                <a16:creationId xmlns:a16="http://schemas.microsoft.com/office/drawing/2014/main" id="{9D264382-6022-DB96-C299-A5A57355767C}"/>
              </a:ext>
            </a:extLst>
          </p:cNvPr>
          <p:cNvSpPr txBox="1"/>
          <p:nvPr/>
        </p:nvSpPr>
        <p:spPr>
          <a:xfrm>
            <a:off x="6858000" y="2370190"/>
            <a:ext cx="4389120" cy="5539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17804C"/>
                </a:solidFill>
              </a:rPr>
              <a:t>Simples Nacional</a:t>
            </a:r>
          </a:p>
        </p:txBody>
      </p:sp>
      <p:sp>
        <p:nvSpPr>
          <p:cNvPr id="31" name="TextBox 16">
            <a:extLst>
              <a:ext uri="{FF2B5EF4-FFF2-40B4-BE49-F238E27FC236}">
                <a16:creationId xmlns:a16="http://schemas.microsoft.com/office/drawing/2014/main" id="{44CEC7BD-4690-AC0F-AA6F-B316CCA4E16E}"/>
              </a:ext>
            </a:extLst>
          </p:cNvPr>
          <p:cNvSpPr txBox="1"/>
          <p:nvPr/>
        </p:nvSpPr>
        <p:spPr>
          <a:xfrm>
            <a:off x="6789420" y="2918078"/>
            <a:ext cx="4526280" cy="47320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75" b="1">
                <a:solidFill>
                  <a:srgbClr val="1A2438"/>
                </a:solidFill>
              </a:rPr>
              <a:t>R$ 30.285,51</a:t>
            </a:r>
          </a:p>
        </p:txBody>
      </p:sp>
      <p:sp>
        <p:nvSpPr>
          <p:cNvPr id="33" name="TextBox 17">
            <a:extLst>
              <a:ext uri="{FF2B5EF4-FFF2-40B4-BE49-F238E27FC236}">
                <a16:creationId xmlns:a16="http://schemas.microsoft.com/office/drawing/2014/main" id="{E0B5C3AE-29FB-73A5-343E-04EEEDF1DC93}"/>
              </a:ext>
            </a:extLst>
          </p:cNvPr>
          <p:cNvSpPr txBox="1"/>
          <p:nvPr/>
        </p:nvSpPr>
        <p:spPr>
          <a:xfrm>
            <a:off x="6789420" y="3377982"/>
            <a:ext cx="4457700" cy="6232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25">
                <a:solidFill>
                  <a:srgbClr val="1A2438"/>
                </a:solidFill>
              </a:rPr>
              <a:t>• Continua simples operacionalmente e previsível no caixa.</a:t>
            </a:r>
          </a:p>
        </p:txBody>
      </p:sp>
      <p:sp>
        <p:nvSpPr>
          <p:cNvPr id="35" name="TextBox 18">
            <a:extLst>
              <a:ext uri="{FF2B5EF4-FFF2-40B4-BE49-F238E27FC236}">
                <a16:creationId xmlns:a16="http://schemas.microsoft.com/office/drawing/2014/main" id="{2F221D1C-517E-4F90-16F2-F2489DF6C164}"/>
              </a:ext>
            </a:extLst>
          </p:cNvPr>
          <p:cNvSpPr txBox="1"/>
          <p:nvPr/>
        </p:nvSpPr>
        <p:spPr>
          <a:xfrm>
            <a:off x="6789420" y="4031850"/>
            <a:ext cx="4457700" cy="6232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25">
                <a:solidFill>
                  <a:srgbClr val="1A2438"/>
                </a:solidFill>
              </a:rPr>
              <a:t>• Fica acima do Presumido ajustado, mas abaixo do híbrido.</a:t>
            </a:r>
          </a:p>
        </p:txBody>
      </p:sp>
      <p:sp>
        <p:nvSpPr>
          <p:cNvPr id="37" name="Rounded Rectangle 19">
            <a:extLst>
              <a:ext uri="{FF2B5EF4-FFF2-40B4-BE49-F238E27FC236}">
                <a16:creationId xmlns:a16="http://schemas.microsoft.com/office/drawing/2014/main" id="{9482FD72-1773-7A0D-C537-B6B357CCD527}"/>
              </a:ext>
            </a:extLst>
          </p:cNvPr>
          <p:cNvSpPr/>
          <p:nvPr/>
        </p:nvSpPr>
        <p:spPr>
          <a:xfrm>
            <a:off x="12207240" y="1988820"/>
            <a:ext cx="4732020" cy="274320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EF87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39" name="Rounded Rectangle 20">
            <a:extLst>
              <a:ext uri="{FF2B5EF4-FFF2-40B4-BE49-F238E27FC236}">
                <a16:creationId xmlns:a16="http://schemas.microsoft.com/office/drawing/2014/main" id="{F995A58B-22D5-D2B6-96B2-90CE81227D0D}"/>
              </a:ext>
            </a:extLst>
          </p:cNvPr>
          <p:cNvSpPr/>
          <p:nvPr/>
        </p:nvSpPr>
        <p:spPr>
          <a:xfrm>
            <a:off x="13224099" y="1800618"/>
            <a:ext cx="2743200" cy="411480"/>
          </a:xfrm>
          <a:prstGeom prst="roundRect">
            <a:avLst/>
          </a:prstGeom>
          <a:solidFill>
            <a:srgbClr val="EF87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41" name="TextBox 21">
            <a:extLst>
              <a:ext uri="{FF2B5EF4-FFF2-40B4-BE49-F238E27FC236}">
                <a16:creationId xmlns:a16="http://schemas.microsoft.com/office/drawing/2014/main" id="{B22D9992-FF29-F847-CA51-5EF040AA811F}"/>
              </a:ext>
            </a:extLst>
          </p:cNvPr>
          <p:cNvSpPr txBox="1"/>
          <p:nvPr/>
        </p:nvSpPr>
        <p:spPr>
          <a:xfrm>
            <a:off x="13224099" y="1819385"/>
            <a:ext cx="2743200" cy="3739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30" b="1">
                <a:solidFill>
                  <a:srgbClr val="FFFFFF"/>
                </a:solidFill>
              </a:rPr>
              <a:t>3º — </a:t>
            </a:r>
            <a:r>
              <a:rPr lang="pt-BR" sz="1830" b="1">
                <a:solidFill>
                  <a:srgbClr val="FFFFFF"/>
                </a:solidFill>
              </a:rPr>
              <a:t>MAIS ONEROSO</a:t>
            </a:r>
            <a:endParaRPr sz="1830" b="1">
              <a:solidFill>
                <a:srgbClr val="FFFFFF"/>
              </a:solidFill>
            </a:endParaRPr>
          </a:p>
        </p:txBody>
      </p:sp>
      <p:sp>
        <p:nvSpPr>
          <p:cNvPr id="43" name="TextBox 22">
            <a:extLst>
              <a:ext uri="{FF2B5EF4-FFF2-40B4-BE49-F238E27FC236}">
                <a16:creationId xmlns:a16="http://schemas.microsoft.com/office/drawing/2014/main" id="{86382695-C941-0CA4-5A04-BF659D964871}"/>
              </a:ext>
            </a:extLst>
          </p:cNvPr>
          <p:cNvSpPr txBox="1"/>
          <p:nvPr/>
        </p:nvSpPr>
        <p:spPr>
          <a:xfrm>
            <a:off x="12508991" y="2370190"/>
            <a:ext cx="4114800" cy="5539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EF8722"/>
                </a:solidFill>
              </a:rPr>
              <a:t>Simples Híbrido</a:t>
            </a:r>
          </a:p>
        </p:txBody>
      </p:sp>
      <p:sp>
        <p:nvSpPr>
          <p:cNvPr id="45" name="TextBox 23">
            <a:extLst>
              <a:ext uri="{FF2B5EF4-FFF2-40B4-BE49-F238E27FC236}">
                <a16:creationId xmlns:a16="http://schemas.microsoft.com/office/drawing/2014/main" id="{AF9ABBB9-8CEB-666E-B900-6D908C7601BF}"/>
              </a:ext>
            </a:extLst>
          </p:cNvPr>
          <p:cNvSpPr txBox="1"/>
          <p:nvPr/>
        </p:nvSpPr>
        <p:spPr>
          <a:xfrm>
            <a:off x="12454128" y="2918078"/>
            <a:ext cx="4183380" cy="47320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75" b="1">
                <a:solidFill>
                  <a:srgbClr val="1A2438"/>
                </a:solidFill>
              </a:rPr>
              <a:t>R$ 36.163,52</a:t>
            </a:r>
          </a:p>
        </p:txBody>
      </p:sp>
      <p:sp>
        <p:nvSpPr>
          <p:cNvPr id="47" name="TextBox 24">
            <a:extLst>
              <a:ext uri="{FF2B5EF4-FFF2-40B4-BE49-F238E27FC236}">
                <a16:creationId xmlns:a16="http://schemas.microsoft.com/office/drawing/2014/main" id="{9276BBA6-2DB8-07C9-C5BA-8EABF5FE8CAA}"/>
              </a:ext>
            </a:extLst>
          </p:cNvPr>
          <p:cNvSpPr txBox="1"/>
          <p:nvPr/>
        </p:nvSpPr>
        <p:spPr>
          <a:xfrm>
            <a:off x="12344400" y="3350683"/>
            <a:ext cx="4320540" cy="5955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35">
                <a:solidFill>
                  <a:srgbClr val="1A2438"/>
                </a:solidFill>
              </a:rPr>
              <a:t>• Mais caro no custo própri</a:t>
            </a:r>
            <a:r>
              <a:rPr lang="pt-BR" sz="1635">
                <a:solidFill>
                  <a:srgbClr val="1A2438"/>
                </a:solidFill>
              </a:rPr>
              <a:t>o para geração de crédito de CBS cheia</a:t>
            </a:r>
            <a:r>
              <a:rPr sz="1635">
                <a:solidFill>
                  <a:srgbClr val="1A2438"/>
                </a:solidFill>
              </a:rPr>
              <a:t>.</a:t>
            </a:r>
          </a:p>
        </p:txBody>
      </p:sp>
      <p:sp>
        <p:nvSpPr>
          <p:cNvPr id="49" name="Rounded Rectangle 26">
            <a:extLst>
              <a:ext uri="{FF2B5EF4-FFF2-40B4-BE49-F238E27FC236}">
                <a16:creationId xmlns:a16="http://schemas.microsoft.com/office/drawing/2014/main" id="{C15EF57F-7B2A-05A1-00A4-38A02C656B01}"/>
              </a:ext>
            </a:extLst>
          </p:cNvPr>
          <p:cNvSpPr/>
          <p:nvPr/>
        </p:nvSpPr>
        <p:spPr>
          <a:xfrm>
            <a:off x="1234440" y="5486401"/>
            <a:ext cx="15361920" cy="3127247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D6DD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00"/>
          </a:p>
        </p:txBody>
      </p:sp>
      <p:sp>
        <p:nvSpPr>
          <p:cNvPr id="51" name="TextBox 27">
            <a:extLst>
              <a:ext uri="{FF2B5EF4-FFF2-40B4-BE49-F238E27FC236}">
                <a16:creationId xmlns:a16="http://schemas.microsoft.com/office/drawing/2014/main" id="{BDAE2FFD-325D-E18C-8A8F-40A007E6E6D7}"/>
              </a:ext>
            </a:extLst>
          </p:cNvPr>
          <p:cNvSpPr txBox="1"/>
          <p:nvPr/>
        </p:nvSpPr>
        <p:spPr>
          <a:xfrm>
            <a:off x="1577340" y="5672485"/>
            <a:ext cx="14538960" cy="51937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75" b="1">
                <a:solidFill>
                  <a:srgbClr val="0F3069"/>
                </a:solidFill>
              </a:rPr>
              <a:t>Conclusão executiva</a:t>
            </a:r>
          </a:p>
        </p:txBody>
      </p:sp>
      <p:sp>
        <p:nvSpPr>
          <p:cNvPr id="53" name="TextBox 29">
            <a:extLst>
              <a:ext uri="{FF2B5EF4-FFF2-40B4-BE49-F238E27FC236}">
                <a16:creationId xmlns:a16="http://schemas.microsoft.com/office/drawing/2014/main" id="{44655118-7088-AA84-BB5D-CEB51767AA55}"/>
              </a:ext>
            </a:extLst>
          </p:cNvPr>
          <p:cNvSpPr txBox="1"/>
          <p:nvPr/>
        </p:nvSpPr>
        <p:spPr>
          <a:xfrm>
            <a:off x="1577340" y="7173614"/>
            <a:ext cx="14401800" cy="3877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20">
                <a:solidFill>
                  <a:srgbClr val="1A2438"/>
                </a:solidFill>
              </a:rPr>
              <a:t>• O Simples Nacional mantém vantagem de simplicidade e previsibilidade, mas fica acima do Presumido ajustado.</a:t>
            </a:r>
          </a:p>
        </p:txBody>
      </p:sp>
      <p:sp>
        <p:nvSpPr>
          <p:cNvPr id="55" name="TextBox 30">
            <a:extLst>
              <a:ext uri="{FF2B5EF4-FFF2-40B4-BE49-F238E27FC236}">
                <a16:creationId xmlns:a16="http://schemas.microsoft.com/office/drawing/2014/main" id="{4F97A4E4-30A2-0589-D4D2-C738F4B69A88}"/>
              </a:ext>
            </a:extLst>
          </p:cNvPr>
          <p:cNvSpPr txBox="1"/>
          <p:nvPr/>
        </p:nvSpPr>
        <p:spPr>
          <a:xfrm>
            <a:off x="1577340" y="7887293"/>
            <a:ext cx="14401800" cy="3877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20">
                <a:solidFill>
                  <a:srgbClr val="1A2438"/>
                </a:solidFill>
              </a:rPr>
              <a:t>• O Simples Híbrido continua sendo o cenário de maior custo próprio</a:t>
            </a:r>
            <a:r>
              <a:rPr lang="pt-BR" sz="1920">
                <a:solidFill>
                  <a:srgbClr val="1A2438"/>
                </a:solidFill>
              </a:rPr>
              <a:t> e, neste caso, não se torna viável.</a:t>
            </a:r>
            <a:endParaRPr sz="1920">
              <a:solidFill>
                <a:srgbClr val="1A2438"/>
              </a:solidFill>
            </a:endParaRPr>
          </a:p>
        </p:txBody>
      </p:sp>
      <p:sp>
        <p:nvSpPr>
          <p:cNvPr id="57" name="TextBox 29">
            <a:extLst>
              <a:ext uri="{FF2B5EF4-FFF2-40B4-BE49-F238E27FC236}">
                <a16:creationId xmlns:a16="http://schemas.microsoft.com/office/drawing/2014/main" id="{56FB61DC-54AE-FFDC-C16C-BD5BDB85AE79}"/>
              </a:ext>
            </a:extLst>
          </p:cNvPr>
          <p:cNvSpPr txBox="1"/>
          <p:nvPr/>
        </p:nvSpPr>
        <p:spPr>
          <a:xfrm>
            <a:off x="1623435" y="6334006"/>
            <a:ext cx="14401800" cy="6832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920">
                <a:solidFill>
                  <a:srgbClr val="1A2438"/>
                </a:solidFill>
              </a:rPr>
              <a:t>• </a:t>
            </a:r>
            <a:r>
              <a:rPr lang="pt-BR" sz="1920">
                <a:solidFill>
                  <a:srgbClr val="1A2438"/>
                </a:solidFill>
              </a:rPr>
              <a:t>Considerando a forte influência de ICMS no cálculo dos três cenários, podemos afirmar que o Lucro Presumido seria a melhor escolha.</a:t>
            </a:r>
          </a:p>
        </p:txBody>
      </p:sp>
      <p:sp>
        <p:nvSpPr>
          <p:cNvPr id="59" name="Rectangle 1">
            <a:extLst>
              <a:ext uri="{FF2B5EF4-FFF2-40B4-BE49-F238E27FC236}">
                <a16:creationId xmlns:a16="http://schemas.microsoft.com/office/drawing/2014/main" id="{61989FB1-D5BA-BFEF-67DE-0062A8D7EA90}"/>
              </a:ext>
            </a:extLst>
          </p:cNvPr>
          <p:cNvSpPr/>
          <p:nvPr/>
        </p:nvSpPr>
        <p:spPr>
          <a:xfrm>
            <a:off x="0" y="336049"/>
            <a:ext cx="4750420" cy="80093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61" name="Text 0">
            <a:extLst>
              <a:ext uri="{FF2B5EF4-FFF2-40B4-BE49-F238E27FC236}">
                <a16:creationId xmlns:a16="http://schemas.microsoft.com/office/drawing/2014/main" id="{7F0E5E1C-598C-F1EB-3D8B-FFA88732D9E2}"/>
              </a:ext>
            </a:extLst>
          </p:cNvPr>
          <p:cNvSpPr/>
          <p:nvPr/>
        </p:nvSpPr>
        <p:spPr>
          <a:xfrm>
            <a:off x="96252" y="218720"/>
            <a:ext cx="53598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500" b="1">
                <a:solidFill>
                  <a:schemeClr val="bg1"/>
                </a:solidFill>
                <a:latin typeface="Cambria" pitchFamily="34" charset="0"/>
                <a:ea typeface="Cambria" pitchFamily="34" charset="-122"/>
              </a:rPr>
              <a:t>2M Construções</a:t>
            </a:r>
            <a:endParaRPr lang="en-US" sz="4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19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61BE7E3E-6CF9-AD1B-A760-F9E5C4EC2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">
            <a:extLst>
              <a:ext uri="{FF2B5EF4-FFF2-40B4-BE49-F238E27FC236}">
                <a16:creationId xmlns:a16="http://schemas.microsoft.com/office/drawing/2014/main" id="{3C5882DB-B201-98F7-DB04-2C663B65C340}"/>
              </a:ext>
            </a:extLst>
          </p:cNvPr>
          <p:cNvSpPr/>
          <p:nvPr/>
        </p:nvSpPr>
        <p:spPr>
          <a:xfrm>
            <a:off x="0" y="456364"/>
            <a:ext cx="4427621" cy="80093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8FC4EF37-D390-1C4A-B488-1641FA667572}"/>
              </a:ext>
            </a:extLst>
          </p:cNvPr>
          <p:cNvSpPr/>
          <p:nvPr/>
        </p:nvSpPr>
        <p:spPr>
          <a:xfrm>
            <a:off x="96252" y="339035"/>
            <a:ext cx="53598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500" b="1">
                <a:solidFill>
                  <a:schemeClr val="bg1"/>
                </a:solidFill>
                <a:latin typeface="Cambria" pitchFamily="34" charset="0"/>
                <a:ea typeface="Cambria" pitchFamily="34" charset="-122"/>
              </a:rPr>
              <a:t>Pão Imperial</a:t>
            </a:r>
            <a:endParaRPr lang="en-US" sz="4500" dirty="0">
              <a:solidFill>
                <a:schemeClr val="bg1"/>
              </a:solidFill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3FA4853D-4250-2826-BDB3-5A9A6AE800BA}"/>
              </a:ext>
            </a:extLst>
          </p:cNvPr>
          <p:cNvSpPr/>
          <p:nvPr/>
        </p:nvSpPr>
        <p:spPr>
          <a:xfrm>
            <a:off x="182880" y="1489959"/>
            <a:ext cx="18105120" cy="13325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5E61D63A-EA69-1C5E-3EED-4086A2C242BD}"/>
              </a:ext>
            </a:extLst>
          </p:cNvPr>
          <p:cNvSpPr/>
          <p:nvPr/>
        </p:nvSpPr>
        <p:spPr>
          <a:xfrm>
            <a:off x="182880" y="1489959"/>
            <a:ext cx="1097280" cy="1332510"/>
          </a:xfrm>
          <a:prstGeom prst="rect">
            <a:avLst/>
          </a:prstGeom>
          <a:solidFill>
            <a:srgbClr val="D97D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1FE4C6-0AEE-BE86-EA87-4ACBB5B5DA55}"/>
              </a:ext>
            </a:extLst>
          </p:cNvPr>
          <p:cNvSpPr txBox="1"/>
          <p:nvPr/>
        </p:nvSpPr>
        <p:spPr>
          <a:xfrm>
            <a:off x="182880" y="1793154"/>
            <a:ext cx="10972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600" b="1">
                <a:solidFill>
                  <a:srgbClr val="FFFFFF"/>
                </a:solidFill>
                <a:latin typeface="Calibri"/>
              </a:rPr>
              <a:t>①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0CE66179-D21B-9AC3-BAD8-E96D113D0638}"/>
              </a:ext>
            </a:extLst>
          </p:cNvPr>
          <p:cNvSpPr txBox="1"/>
          <p:nvPr/>
        </p:nvSpPr>
        <p:spPr>
          <a:xfrm>
            <a:off x="1463040" y="1709414"/>
            <a:ext cx="51206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B2A4A"/>
                </a:solidFill>
                <a:latin typeface="Calibri"/>
              </a:rPr>
              <a:t>RBT12</a:t>
            </a: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F49C24A1-0F14-13D3-2800-D1DD11ADB030}"/>
              </a:ext>
            </a:extLst>
          </p:cNvPr>
          <p:cNvSpPr txBox="1"/>
          <p:nvPr/>
        </p:nvSpPr>
        <p:spPr>
          <a:xfrm>
            <a:off x="6766560" y="1819143"/>
            <a:ext cx="113385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>
                <a:solidFill>
                  <a:srgbClr val="1E293B"/>
                </a:solidFill>
                <a:latin typeface="Calibri"/>
              </a:rPr>
              <a:t>Receita bruta acumulada 12 meses</a:t>
            </a: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327A7557-07FC-30B4-AE79-87CEABE8A5E3}"/>
              </a:ext>
            </a:extLst>
          </p:cNvPr>
          <p:cNvSpPr txBox="1"/>
          <p:nvPr/>
        </p:nvSpPr>
        <p:spPr>
          <a:xfrm>
            <a:off x="13068944" y="1862149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3200" b="1">
                <a:solidFill>
                  <a:srgbClr val="D97D0A"/>
                </a:solidFill>
                <a:latin typeface="Calibri"/>
              </a:rPr>
              <a:t>R$ </a:t>
            </a:r>
            <a:r>
              <a:rPr lang="pt-BR" sz="3200" b="1">
                <a:solidFill>
                  <a:srgbClr val="D97D0A"/>
                </a:solidFill>
                <a:latin typeface="Calibri"/>
              </a:rPr>
              <a:t>960.000,00</a:t>
            </a:r>
            <a:endParaRPr sz="3200" b="1">
              <a:solidFill>
                <a:srgbClr val="D97D0A"/>
              </a:solidFill>
              <a:latin typeface="Calibri"/>
            </a:endParaRPr>
          </a:p>
        </p:txBody>
      </p:sp>
      <p:sp>
        <p:nvSpPr>
          <p:cNvPr id="20" name="Rectangle 12">
            <a:extLst>
              <a:ext uri="{FF2B5EF4-FFF2-40B4-BE49-F238E27FC236}">
                <a16:creationId xmlns:a16="http://schemas.microsoft.com/office/drawing/2014/main" id="{BE13AB02-57D2-ED4D-2DED-DB618362E4B9}"/>
              </a:ext>
            </a:extLst>
          </p:cNvPr>
          <p:cNvSpPr/>
          <p:nvPr/>
        </p:nvSpPr>
        <p:spPr>
          <a:xfrm>
            <a:off x="182880" y="2969181"/>
            <a:ext cx="18105120" cy="127579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id="{398C79DF-39A5-1032-9FBC-C68F3651CFEF}"/>
              </a:ext>
            </a:extLst>
          </p:cNvPr>
          <p:cNvSpPr/>
          <p:nvPr/>
        </p:nvSpPr>
        <p:spPr>
          <a:xfrm>
            <a:off x="182880" y="2969181"/>
            <a:ext cx="1097280" cy="1275790"/>
          </a:xfrm>
          <a:prstGeom prst="rect">
            <a:avLst/>
          </a:prstGeom>
          <a:solidFill>
            <a:srgbClr val="D97D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28" name="TextBox 14">
            <a:extLst>
              <a:ext uri="{FF2B5EF4-FFF2-40B4-BE49-F238E27FC236}">
                <a16:creationId xmlns:a16="http://schemas.microsoft.com/office/drawing/2014/main" id="{DCC0CE28-7885-7DFD-1DCB-C8649A2EA851}"/>
              </a:ext>
            </a:extLst>
          </p:cNvPr>
          <p:cNvSpPr txBox="1"/>
          <p:nvPr/>
        </p:nvSpPr>
        <p:spPr>
          <a:xfrm>
            <a:off x="158817" y="3204766"/>
            <a:ext cx="10972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600" b="1">
                <a:solidFill>
                  <a:srgbClr val="FFFFFF"/>
                </a:solidFill>
                <a:latin typeface="Calibri"/>
              </a:rPr>
              <a:t>②</a:t>
            </a:r>
          </a:p>
        </p:txBody>
      </p:sp>
      <p:sp>
        <p:nvSpPr>
          <p:cNvPr id="32" name="TextBox 15">
            <a:extLst>
              <a:ext uri="{FF2B5EF4-FFF2-40B4-BE49-F238E27FC236}">
                <a16:creationId xmlns:a16="http://schemas.microsoft.com/office/drawing/2014/main" id="{E3ADAD13-0857-0F7B-86D5-2D65229C449D}"/>
              </a:ext>
            </a:extLst>
          </p:cNvPr>
          <p:cNvSpPr txBox="1"/>
          <p:nvPr/>
        </p:nvSpPr>
        <p:spPr>
          <a:xfrm>
            <a:off x="1463040" y="3188637"/>
            <a:ext cx="51206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B2A4A"/>
                </a:solidFill>
                <a:latin typeface="Calibri"/>
              </a:rPr>
              <a:t>Alíquota nominal</a:t>
            </a:r>
          </a:p>
        </p:txBody>
      </p:sp>
      <p:sp>
        <p:nvSpPr>
          <p:cNvPr id="36" name="TextBox 16">
            <a:extLst>
              <a:ext uri="{FF2B5EF4-FFF2-40B4-BE49-F238E27FC236}">
                <a16:creationId xmlns:a16="http://schemas.microsoft.com/office/drawing/2014/main" id="{8A4E8E3F-CF6A-F218-674D-F321B999A590}"/>
              </a:ext>
            </a:extLst>
          </p:cNvPr>
          <p:cNvSpPr txBox="1"/>
          <p:nvPr/>
        </p:nvSpPr>
        <p:spPr>
          <a:xfrm>
            <a:off x="6766560" y="3298365"/>
            <a:ext cx="113385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>
                <a:solidFill>
                  <a:srgbClr val="1E293B"/>
                </a:solidFill>
                <a:latin typeface="Calibri"/>
              </a:rPr>
              <a:t>Faixa </a:t>
            </a:r>
            <a:r>
              <a:rPr lang="pt-BR" sz="2400">
                <a:solidFill>
                  <a:srgbClr val="1E293B"/>
                </a:solidFill>
                <a:latin typeface="Calibri"/>
              </a:rPr>
              <a:t>4</a:t>
            </a:r>
            <a:r>
              <a:rPr sz="2400">
                <a:solidFill>
                  <a:srgbClr val="1E293B"/>
                </a:solidFill>
                <a:latin typeface="Calibri"/>
              </a:rPr>
              <a:t> do Anexo I</a:t>
            </a:r>
          </a:p>
        </p:txBody>
      </p:sp>
      <p:sp>
        <p:nvSpPr>
          <p:cNvPr id="40" name="TextBox 17">
            <a:extLst>
              <a:ext uri="{FF2B5EF4-FFF2-40B4-BE49-F238E27FC236}">
                <a16:creationId xmlns:a16="http://schemas.microsoft.com/office/drawing/2014/main" id="{E988EEB4-7606-2E0B-80DD-175A7B48DEB9}"/>
              </a:ext>
            </a:extLst>
          </p:cNvPr>
          <p:cNvSpPr txBox="1"/>
          <p:nvPr/>
        </p:nvSpPr>
        <p:spPr>
          <a:xfrm>
            <a:off x="13020832" y="3264721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3200" b="1">
                <a:solidFill>
                  <a:srgbClr val="D97D0A"/>
                </a:solidFill>
                <a:latin typeface="Calibri"/>
              </a:rPr>
              <a:t>10,</a:t>
            </a:r>
            <a:r>
              <a:rPr lang="pt-BR" sz="3200" b="1">
                <a:solidFill>
                  <a:srgbClr val="D97D0A"/>
                </a:solidFill>
                <a:latin typeface="Calibri"/>
              </a:rPr>
              <a:t>7</a:t>
            </a:r>
            <a:r>
              <a:rPr sz="3200" b="1">
                <a:solidFill>
                  <a:srgbClr val="D97D0A"/>
                </a:solidFill>
                <a:latin typeface="Calibri"/>
              </a:rPr>
              <a:t>%</a:t>
            </a:r>
          </a:p>
        </p:txBody>
      </p:sp>
      <p:sp>
        <p:nvSpPr>
          <p:cNvPr id="44" name="Rectangle 18">
            <a:extLst>
              <a:ext uri="{FF2B5EF4-FFF2-40B4-BE49-F238E27FC236}">
                <a16:creationId xmlns:a16="http://schemas.microsoft.com/office/drawing/2014/main" id="{69C1B57F-260C-8D4B-E929-852CCB8F6F55}"/>
              </a:ext>
            </a:extLst>
          </p:cNvPr>
          <p:cNvSpPr/>
          <p:nvPr/>
        </p:nvSpPr>
        <p:spPr>
          <a:xfrm>
            <a:off x="182880" y="4495264"/>
            <a:ext cx="18105120" cy="1259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48" name="Rectangle 19">
            <a:extLst>
              <a:ext uri="{FF2B5EF4-FFF2-40B4-BE49-F238E27FC236}">
                <a16:creationId xmlns:a16="http://schemas.microsoft.com/office/drawing/2014/main" id="{84BCBC71-3DFF-05B0-81E0-772C8B01553F}"/>
              </a:ext>
            </a:extLst>
          </p:cNvPr>
          <p:cNvSpPr/>
          <p:nvPr/>
        </p:nvSpPr>
        <p:spPr>
          <a:xfrm>
            <a:off x="182880" y="4495264"/>
            <a:ext cx="1097280" cy="1259360"/>
          </a:xfrm>
          <a:prstGeom prst="rect">
            <a:avLst/>
          </a:prstGeom>
          <a:solidFill>
            <a:srgbClr val="D97D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52" name="TextBox 20">
            <a:extLst>
              <a:ext uri="{FF2B5EF4-FFF2-40B4-BE49-F238E27FC236}">
                <a16:creationId xmlns:a16="http://schemas.microsoft.com/office/drawing/2014/main" id="{1F7F9334-EF72-47CB-1558-8E244C6971D4}"/>
              </a:ext>
            </a:extLst>
          </p:cNvPr>
          <p:cNvSpPr txBox="1"/>
          <p:nvPr/>
        </p:nvSpPr>
        <p:spPr>
          <a:xfrm>
            <a:off x="182880" y="4822523"/>
            <a:ext cx="10972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600" b="1">
                <a:solidFill>
                  <a:srgbClr val="FFFFFF"/>
                </a:solidFill>
                <a:latin typeface="Calibri"/>
              </a:rPr>
              <a:t>③</a:t>
            </a:r>
          </a:p>
        </p:txBody>
      </p:sp>
      <p:sp>
        <p:nvSpPr>
          <p:cNvPr id="56" name="TextBox 21">
            <a:extLst>
              <a:ext uri="{FF2B5EF4-FFF2-40B4-BE49-F238E27FC236}">
                <a16:creationId xmlns:a16="http://schemas.microsoft.com/office/drawing/2014/main" id="{4C2C5CFF-BDAE-D28F-CCB4-F1C83379CC5F}"/>
              </a:ext>
            </a:extLst>
          </p:cNvPr>
          <p:cNvSpPr txBox="1"/>
          <p:nvPr/>
        </p:nvSpPr>
        <p:spPr>
          <a:xfrm>
            <a:off x="1463040" y="4714723"/>
            <a:ext cx="51206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B2A4A"/>
                </a:solidFill>
                <a:latin typeface="Calibri"/>
              </a:rPr>
              <a:t>Parcela a deduzir</a:t>
            </a:r>
          </a:p>
        </p:txBody>
      </p:sp>
      <p:sp>
        <p:nvSpPr>
          <p:cNvPr id="58" name="TextBox 22">
            <a:extLst>
              <a:ext uri="{FF2B5EF4-FFF2-40B4-BE49-F238E27FC236}">
                <a16:creationId xmlns:a16="http://schemas.microsoft.com/office/drawing/2014/main" id="{D339832D-6CF7-8141-4683-B6650DE0194B}"/>
              </a:ext>
            </a:extLst>
          </p:cNvPr>
          <p:cNvSpPr txBox="1"/>
          <p:nvPr/>
        </p:nvSpPr>
        <p:spPr>
          <a:xfrm>
            <a:off x="6766560" y="4824449"/>
            <a:ext cx="113385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>
                <a:solidFill>
                  <a:srgbClr val="1E293B"/>
                </a:solidFill>
                <a:latin typeface="Calibri"/>
              </a:rPr>
              <a:t>Faixa </a:t>
            </a:r>
            <a:r>
              <a:rPr lang="pt-BR" sz="2400">
                <a:solidFill>
                  <a:srgbClr val="1E293B"/>
                </a:solidFill>
                <a:latin typeface="Calibri"/>
              </a:rPr>
              <a:t>4</a:t>
            </a:r>
            <a:r>
              <a:rPr sz="2400">
                <a:solidFill>
                  <a:srgbClr val="1E293B"/>
                </a:solidFill>
                <a:latin typeface="Calibri"/>
              </a:rPr>
              <a:t> do Anexo I</a:t>
            </a:r>
          </a:p>
        </p:txBody>
      </p:sp>
      <p:sp>
        <p:nvSpPr>
          <p:cNvPr id="60" name="TextBox 23">
            <a:extLst>
              <a:ext uri="{FF2B5EF4-FFF2-40B4-BE49-F238E27FC236}">
                <a16:creationId xmlns:a16="http://schemas.microsoft.com/office/drawing/2014/main" id="{29584FB7-1B52-4C34-8DA2-38D787BE36C4}"/>
              </a:ext>
            </a:extLst>
          </p:cNvPr>
          <p:cNvSpPr txBox="1"/>
          <p:nvPr/>
        </p:nvSpPr>
        <p:spPr>
          <a:xfrm>
            <a:off x="13068944" y="4666005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3200" b="1">
                <a:solidFill>
                  <a:srgbClr val="D97D0A"/>
                </a:solidFill>
                <a:latin typeface="Calibri"/>
              </a:rPr>
              <a:t>R$ 22.500</a:t>
            </a:r>
          </a:p>
        </p:txBody>
      </p:sp>
      <p:sp>
        <p:nvSpPr>
          <p:cNvPr id="62" name="Rectangle 24">
            <a:extLst>
              <a:ext uri="{FF2B5EF4-FFF2-40B4-BE49-F238E27FC236}">
                <a16:creationId xmlns:a16="http://schemas.microsoft.com/office/drawing/2014/main" id="{C56767AE-BAC0-5B35-594F-A5B6D96CF7DD}"/>
              </a:ext>
            </a:extLst>
          </p:cNvPr>
          <p:cNvSpPr/>
          <p:nvPr/>
        </p:nvSpPr>
        <p:spPr>
          <a:xfrm>
            <a:off x="182880" y="5910258"/>
            <a:ext cx="18105120" cy="118830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64" name="Rectangle 25">
            <a:extLst>
              <a:ext uri="{FF2B5EF4-FFF2-40B4-BE49-F238E27FC236}">
                <a16:creationId xmlns:a16="http://schemas.microsoft.com/office/drawing/2014/main" id="{D1689A45-A23A-1BD1-0B64-A952CDA7C7C7}"/>
              </a:ext>
            </a:extLst>
          </p:cNvPr>
          <p:cNvSpPr/>
          <p:nvPr/>
        </p:nvSpPr>
        <p:spPr>
          <a:xfrm>
            <a:off x="182880" y="5910258"/>
            <a:ext cx="1097280" cy="120472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66" name="TextBox 26">
            <a:extLst>
              <a:ext uri="{FF2B5EF4-FFF2-40B4-BE49-F238E27FC236}">
                <a16:creationId xmlns:a16="http://schemas.microsoft.com/office/drawing/2014/main" id="{9E41717E-EC14-9097-8751-FAA021B49D8D}"/>
              </a:ext>
            </a:extLst>
          </p:cNvPr>
          <p:cNvSpPr txBox="1"/>
          <p:nvPr/>
        </p:nvSpPr>
        <p:spPr>
          <a:xfrm>
            <a:off x="252928" y="6197855"/>
            <a:ext cx="9571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600" b="1">
                <a:solidFill>
                  <a:srgbClr val="FFFFFF"/>
                </a:solidFill>
                <a:latin typeface="Calibri"/>
              </a:rPr>
              <a:t>④</a:t>
            </a:r>
          </a:p>
        </p:txBody>
      </p:sp>
      <p:sp>
        <p:nvSpPr>
          <p:cNvPr id="68" name="TextBox 27">
            <a:extLst>
              <a:ext uri="{FF2B5EF4-FFF2-40B4-BE49-F238E27FC236}">
                <a16:creationId xmlns:a16="http://schemas.microsoft.com/office/drawing/2014/main" id="{D80336CB-CF69-5AE0-6BB0-D34DDFE3F8E3}"/>
              </a:ext>
            </a:extLst>
          </p:cNvPr>
          <p:cNvSpPr txBox="1"/>
          <p:nvPr/>
        </p:nvSpPr>
        <p:spPr>
          <a:xfrm>
            <a:off x="1463040" y="6129714"/>
            <a:ext cx="51206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B2A4A"/>
                </a:solidFill>
                <a:latin typeface="Calibri"/>
              </a:rPr>
              <a:t>Alíquota efetiva</a:t>
            </a:r>
          </a:p>
        </p:txBody>
      </p:sp>
      <p:sp>
        <p:nvSpPr>
          <p:cNvPr id="70" name="TextBox 28">
            <a:extLst>
              <a:ext uri="{FF2B5EF4-FFF2-40B4-BE49-F238E27FC236}">
                <a16:creationId xmlns:a16="http://schemas.microsoft.com/office/drawing/2014/main" id="{402E6044-6C32-7AE9-0B70-9370B356974F}"/>
              </a:ext>
            </a:extLst>
          </p:cNvPr>
          <p:cNvSpPr txBox="1"/>
          <p:nvPr/>
        </p:nvSpPr>
        <p:spPr>
          <a:xfrm>
            <a:off x="6766560" y="6239443"/>
            <a:ext cx="113385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>
                <a:solidFill>
                  <a:srgbClr val="1E293B"/>
                </a:solidFill>
                <a:latin typeface="Calibri"/>
              </a:rPr>
              <a:t>(960.000 × 10,</a:t>
            </a:r>
            <a:r>
              <a:rPr lang="pt-BR" sz="2400">
                <a:solidFill>
                  <a:srgbClr val="1E293B"/>
                </a:solidFill>
                <a:latin typeface="Calibri"/>
              </a:rPr>
              <a:t>70</a:t>
            </a:r>
            <a:r>
              <a:rPr sz="2400">
                <a:solidFill>
                  <a:srgbClr val="1E293B"/>
                </a:solidFill>
                <a:latin typeface="Calibri"/>
              </a:rPr>
              <a:t>%) − 22.500) ÷ 960.000</a:t>
            </a:r>
          </a:p>
        </p:txBody>
      </p:sp>
      <p:sp>
        <p:nvSpPr>
          <p:cNvPr id="72" name="TextBox 29">
            <a:extLst>
              <a:ext uri="{FF2B5EF4-FFF2-40B4-BE49-F238E27FC236}">
                <a16:creationId xmlns:a16="http://schemas.microsoft.com/office/drawing/2014/main" id="{CF4ADF91-5426-56BE-8C80-7482742D501C}"/>
              </a:ext>
            </a:extLst>
          </p:cNvPr>
          <p:cNvSpPr txBox="1"/>
          <p:nvPr/>
        </p:nvSpPr>
        <p:spPr>
          <a:xfrm>
            <a:off x="13068944" y="6127467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3200" b="1">
                <a:solidFill>
                  <a:srgbClr val="16A34A"/>
                </a:solidFill>
                <a:latin typeface="Calibri"/>
              </a:rPr>
              <a:t>8,</a:t>
            </a:r>
            <a:r>
              <a:rPr lang="pt-BR" sz="3200" b="1">
                <a:solidFill>
                  <a:srgbClr val="16A34A"/>
                </a:solidFill>
                <a:latin typeface="Calibri"/>
              </a:rPr>
              <a:t>35</a:t>
            </a:r>
            <a:r>
              <a:rPr sz="3200" b="1">
                <a:solidFill>
                  <a:srgbClr val="16A34A"/>
                </a:solidFill>
                <a:latin typeface="Calibri"/>
              </a:rPr>
              <a:t>%</a:t>
            </a:r>
          </a:p>
        </p:txBody>
      </p:sp>
      <p:sp>
        <p:nvSpPr>
          <p:cNvPr id="74" name="Rectangle 30">
            <a:extLst>
              <a:ext uri="{FF2B5EF4-FFF2-40B4-BE49-F238E27FC236}">
                <a16:creationId xmlns:a16="http://schemas.microsoft.com/office/drawing/2014/main" id="{461938C8-DDAB-796D-A195-2A43450CBCEC}"/>
              </a:ext>
            </a:extLst>
          </p:cNvPr>
          <p:cNvSpPr/>
          <p:nvPr/>
        </p:nvSpPr>
        <p:spPr>
          <a:xfrm>
            <a:off x="182880" y="7350418"/>
            <a:ext cx="18105120" cy="106070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76" name="Rectangle 31">
            <a:extLst>
              <a:ext uri="{FF2B5EF4-FFF2-40B4-BE49-F238E27FC236}">
                <a16:creationId xmlns:a16="http://schemas.microsoft.com/office/drawing/2014/main" id="{45692192-F33B-42F4-A3B6-F2712073A5E5}"/>
              </a:ext>
            </a:extLst>
          </p:cNvPr>
          <p:cNvSpPr/>
          <p:nvPr/>
        </p:nvSpPr>
        <p:spPr>
          <a:xfrm>
            <a:off x="182880" y="7405266"/>
            <a:ext cx="1097280" cy="1005856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78" name="TextBox 32">
            <a:extLst>
              <a:ext uri="{FF2B5EF4-FFF2-40B4-BE49-F238E27FC236}">
                <a16:creationId xmlns:a16="http://schemas.microsoft.com/office/drawing/2014/main" id="{9ECEBE3C-F78C-D6FC-17CF-DD83E0A404C7}"/>
              </a:ext>
            </a:extLst>
          </p:cNvPr>
          <p:cNvSpPr txBox="1"/>
          <p:nvPr/>
        </p:nvSpPr>
        <p:spPr>
          <a:xfrm>
            <a:off x="294640" y="7619867"/>
            <a:ext cx="8454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600" b="1">
                <a:solidFill>
                  <a:srgbClr val="FFFFFF"/>
                </a:solidFill>
                <a:latin typeface="Calibri"/>
              </a:rPr>
              <a:t>⑤</a:t>
            </a:r>
          </a:p>
        </p:txBody>
      </p:sp>
      <p:sp>
        <p:nvSpPr>
          <p:cNvPr id="80" name="TextBox 33">
            <a:extLst>
              <a:ext uri="{FF2B5EF4-FFF2-40B4-BE49-F238E27FC236}">
                <a16:creationId xmlns:a16="http://schemas.microsoft.com/office/drawing/2014/main" id="{2C60ADCB-C533-14AD-4D03-72629E7C3C27}"/>
              </a:ext>
            </a:extLst>
          </p:cNvPr>
          <p:cNvSpPr txBox="1"/>
          <p:nvPr/>
        </p:nvSpPr>
        <p:spPr>
          <a:xfrm>
            <a:off x="1463040" y="7569874"/>
            <a:ext cx="51206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B2A4A"/>
                </a:solidFill>
                <a:latin typeface="Calibri"/>
              </a:rPr>
              <a:t>DAS mensal</a:t>
            </a:r>
          </a:p>
        </p:txBody>
      </p:sp>
      <p:sp>
        <p:nvSpPr>
          <p:cNvPr id="82" name="TextBox 34">
            <a:extLst>
              <a:ext uri="{FF2B5EF4-FFF2-40B4-BE49-F238E27FC236}">
                <a16:creationId xmlns:a16="http://schemas.microsoft.com/office/drawing/2014/main" id="{8D6888AE-AD4E-A18E-1F88-93A582301373}"/>
              </a:ext>
            </a:extLst>
          </p:cNvPr>
          <p:cNvSpPr txBox="1"/>
          <p:nvPr/>
        </p:nvSpPr>
        <p:spPr>
          <a:xfrm>
            <a:off x="6766560" y="7679601"/>
            <a:ext cx="113385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>
                <a:solidFill>
                  <a:srgbClr val="1E293B"/>
                </a:solidFill>
                <a:latin typeface="Calibri"/>
              </a:rPr>
              <a:t>R$ 80.000 × 8,</a:t>
            </a:r>
            <a:r>
              <a:rPr lang="pt-BR" sz="2400">
                <a:solidFill>
                  <a:srgbClr val="1E293B"/>
                </a:solidFill>
                <a:latin typeface="Calibri"/>
              </a:rPr>
              <a:t>35</a:t>
            </a:r>
            <a:r>
              <a:rPr sz="2400">
                <a:solidFill>
                  <a:srgbClr val="1E293B"/>
                </a:solidFill>
                <a:latin typeface="Calibri"/>
              </a:rPr>
              <a:t>%</a:t>
            </a:r>
          </a:p>
        </p:txBody>
      </p:sp>
      <p:sp>
        <p:nvSpPr>
          <p:cNvPr id="84" name="TextBox 35">
            <a:extLst>
              <a:ext uri="{FF2B5EF4-FFF2-40B4-BE49-F238E27FC236}">
                <a16:creationId xmlns:a16="http://schemas.microsoft.com/office/drawing/2014/main" id="{2507DA73-CE75-8440-91CF-287250F4A233}"/>
              </a:ext>
            </a:extLst>
          </p:cNvPr>
          <p:cNvSpPr txBox="1"/>
          <p:nvPr/>
        </p:nvSpPr>
        <p:spPr>
          <a:xfrm>
            <a:off x="13025408" y="7619867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3200" b="1">
                <a:solidFill>
                  <a:srgbClr val="DC2626"/>
                </a:solidFill>
                <a:latin typeface="Calibri"/>
              </a:rPr>
              <a:t>R$ 6.</a:t>
            </a:r>
            <a:r>
              <a:rPr lang="pt-BR" sz="3200" b="1">
                <a:solidFill>
                  <a:srgbClr val="DC2626"/>
                </a:solidFill>
                <a:latin typeface="Calibri"/>
              </a:rPr>
              <a:t>680,00</a:t>
            </a:r>
            <a:endParaRPr sz="3200" b="1">
              <a:solidFill>
                <a:srgbClr val="DC2626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074307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D1A807AD-32A6-D185-011D-D006DCB34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">
            <a:extLst>
              <a:ext uri="{FF2B5EF4-FFF2-40B4-BE49-F238E27FC236}">
                <a16:creationId xmlns:a16="http://schemas.microsoft.com/office/drawing/2014/main" id="{F0BD9C88-79C5-6B78-8567-5A990E79D8E6}"/>
              </a:ext>
            </a:extLst>
          </p:cNvPr>
          <p:cNvSpPr/>
          <p:nvPr/>
        </p:nvSpPr>
        <p:spPr>
          <a:xfrm>
            <a:off x="0" y="456364"/>
            <a:ext cx="4427621" cy="80093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9FA88EAD-37E6-3679-E62B-E44448745603}"/>
              </a:ext>
            </a:extLst>
          </p:cNvPr>
          <p:cNvSpPr/>
          <p:nvPr/>
        </p:nvSpPr>
        <p:spPr>
          <a:xfrm>
            <a:off x="96252" y="339035"/>
            <a:ext cx="53598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500" b="1">
                <a:solidFill>
                  <a:schemeClr val="bg1"/>
                </a:solidFill>
                <a:latin typeface="Cambria" pitchFamily="34" charset="0"/>
                <a:ea typeface="Cambria" pitchFamily="34" charset="-122"/>
              </a:rPr>
              <a:t>Pão Imperial</a:t>
            </a:r>
            <a:endParaRPr lang="en-US" sz="4500" dirty="0">
              <a:solidFill>
                <a:schemeClr val="bg1"/>
              </a:solidFill>
            </a:endParaRPr>
          </a:p>
        </p:txBody>
      </p:sp>
      <p:sp>
        <p:nvSpPr>
          <p:cNvPr id="73" name="Rectangle 4">
            <a:extLst>
              <a:ext uri="{FF2B5EF4-FFF2-40B4-BE49-F238E27FC236}">
                <a16:creationId xmlns:a16="http://schemas.microsoft.com/office/drawing/2014/main" id="{06986D1A-AE05-077A-9870-0DE58A367E02}"/>
              </a:ext>
            </a:extLst>
          </p:cNvPr>
          <p:cNvSpPr/>
          <p:nvPr/>
        </p:nvSpPr>
        <p:spPr>
          <a:xfrm>
            <a:off x="157312" y="1849404"/>
            <a:ext cx="5966460" cy="1133856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77" name="TextBox 5">
            <a:extLst>
              <a:ext uri="{FF2B5EF4-FFF2-40B4-BE49-F238E27FC236}">
                <a16:creationId xmlns:a16="http://schemas.microsoft.com/office/drawing/2014/main" id="{6969696F-C873-ACFF-AE26-CB36E14C364E}"/>
              </a:ext>
            </a:extLst>
          </p:cNvPr>
          <p:cNvSpPr txBox="1"/>
          <p:nvPr/>
        </p:nvSpPr>
        <p:spPr>
          <a:xfrm>
            <a:off x="431632" y="2071148"/>
            <a:ext cx="56007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Calibri"/>
              </a:rPr>
              <a:t>CPP (Previdência Patronal)  —  4</a:t>
            </a:r>
            <a:r>
              <a:rPr lang="pt-BR" sz="2600" b="1">
                <a:solidFill>
                  <a:srgbClr val="FFFFFF"/>
                </a:solidFill>
                <a:latin typeface="Calibri"/>
              </a:rPr>
              <a:t>2</a:t>
            </a:r>
            <a:r>
              <a:rPr sz="2600" b="1">
                <a:solidFill>
                  <a:srgbClr val="FFFFFF"/>
                </a:solidFill>
                <a:latin typeface="Calibri"/>
              </a:rPr>
              <a:t>%</a:t>
            </a:r>
          </a:p>
        </p:txBody>
      </p:sp>
      <p:sp>
        <p:nvSpPr>
          <p:cNvPr id="81" name="TextBox 6">
            <a:extLst>
              <a:ext uri="{FF2B5EF4-FFF2-40B4-BE49-F238E27FC236}">
                <a16:creationId xmlns:a16="http://schemas.microsoft.com/office/drawing/2014/main" id="{70C7A92C-D759-F975-9194-F251E4E71571}"/>
              </a:ext>
            </a:extLst>
          </p:cNvPr>
          <p:cNvSpPr txBox="1"/>
          <p:nvPr/>
        </p:nvSpPr>
        <p:spPr>
          <a:xfrm>
            <a:off x="6398092" y="2144317"/>
            <a:ext cx="29260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B2A4A"/>
                </a:solidFill>
                <a:latin typeface="Calibri"/>
              </a:rPr>
              <a:t>R$ 2.</a:t>
            </a:r>
            <a:r>
              <a:rPr lang="pt-BR" sz="2800" b="1">
                <a:solidFill>
                  <a:srgbClr val="1B2A4A"/>
                </a:solidFill>
                <a:latin typeface="Calibri"/>
              </a:rPr>
              <a:t>805,60</a:t>
            </a:r>
            <a:endParaRPr sz="2800" b="1">
              <a:solidFill>
                <a:srgbClr val="1B2A4A"/>
              </a:solidFill>
              <a:latin typeface="Calibri"/>
            </a:endParaRPr>
          </a:p>
        </p:txBody>
      </p:sp>
      <p:sp>
        <p:nvSpPr>
          <p:cNvPr id="85" name="Rectangle 7">
            <a:extLst>
              <a:ext uri="{FF2B5EF4-FFF2-40B4-BE49-F238E27FC236}">
                <a16:creationId xmlns:a16="http://schemas.microsoft.com/office/drawing/2014/main" id="{9AD32939-867B-2E88-39E6-1719986264A6}"/>
              </a:ext>
            </a:extLst>
          </p:cNvPr>
          <p:cNvSpPr/>
          <p:nvPr/>
        </p:nvSpPr>
        <p:spPr>
          <a:xfrm>
            <a:off x="159684" y="3086153"/>
            <a:ext cx="3017520" cy="864354"/>
          </a:xfrm>
          <a:prstGeom prst="rect">
            <a:avLst/>
          </a:prstGeom>
          <a:solidFill>
            <a:srgbClr val="D97D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87" name="TextBox 8">
            <a:extLst>
              <a:ext uri="{FF2B5EF4-FFF2-40B4-BE49-F238E27FC236}">
                <a16:creationId xmlns:a16="http://schemas.microsoft.com/office/drawing/2014/main" id="{2802FF80-77DA-D2BB-439C-0B00C72DB285}"/>
              </a:ext>
            </a:extLst>
          </p:cNvPr>
          <p:cNvSpPr txBox="1"/>
          <p:nvPr/>
        </p:nvSpPr>
        <p:spPr>
          <a:xfrm>
            <a:off x="434004" y="3269032"/>
            <a:ext cx="265176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Calibri"/>
              </a:rPr>
              <a:t>ICMS  —  </a:t>
            </a:r>
            <a:r>
              <a:rPr lang="pt-BR" sz="2600" b="1">
                <a:solidFill>
                  <a:srgbClr val="FFFFFF"/>
                </a:solidFill>
                <a:latin typeface="Calibri"/>
              </a:rPr>
              <a:t>33,50</a:t>
            </a:r>
            <a:r>
              <a:rPr sz="2600" b="1">
                <a:solidFill>
                  <a:srgbClr val="FFFFFF"/>
                </a:solidFill>
                <a:latin typeface="Calibri"/>
              </a:rPr>
              <a:t>%</a:t>
            </a:r>
          </a:p>
        </p:txBody>
      </p:sp>
      <p:sp>
        <p:nvSpPr>
          <p:cNvPr id="89" name="TextBox 9">
            <a:extLst>
              <a:ext uri="{FF2B5EF4-FFF2-40B4-BE49-F238E27FC236}">
                <a16:creationId xmlns:a16="http://schemas.microsoft.com/office/drawing/2014/main" id="{3BC08C8B-9788-7F93-A0FE-B81780A5D8B4}"/>
              </a:ext>
            </a:extLst>
          </p:cNvPr>
          <p:cNvSpPr txBox="1"/>
          <p:nvPr/>
        </p:nvSpPr>
        <p:spPr>
          <a:xfrm>
            <a:off x="3451522" y="3259853"/>
            <a:ext cx="29260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D97D0A"/>
                </a:solidFill>
                <a:latin typeface="Calibri"/>
              </a:rPr>
              <a:t>R$ </a:t>
            </a:r>
            <a:r>
              <a:rPr lang="pt-BR" sz="2800" b="1">
                <a:solidFill>
                  <a:srgbClr val="D97D0A"/>
                </a:solidFill>
                <a:latin typeface="Calibri"/>
              </a:rPr>
              <a:t>2.237,80</a:t>
            </a:r>
            <a:endParaRPr sz="2800" b="1">
              <a:solidFill>
                <a:srgbClr val="D97D0A"/>
              </a:solidFill>
              <a:latin typeface="Calibri"/>
            </a:endParaRPr>
          </a:p>
        </p:txBody>
      </p:sp>
      <p:sp>
        <p:nvSpPr>
          <p:cNvPr id="91" name="Rectangle 10">
            <a:extLst>
              <a:ext uri="{FF2B5EF4-FFF2-40B4-BE49-F238E27FC236}">
                <a16:creationId xmlns:a16="http://schemas.microsoft.com/office/drawing/2014/main" id="{EDD67E5E-5C7E-5F1F-56BF-FA382CDF287F}"/>
              </a:ext>
            </a:extLst>
          </p:cNvPr>
          <p:cNvSpPr/>
          <p:nvPr/>
        </p:nvSpPr>
        <p:spPr>
          <a:xfrm>
            <a:off x="142245" y="4135388"/>
            <a:ext cx="1335599" cy="1133856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93" name="TextBox 11">
            <a:extLst>
              <a:ext uri="{FF2B5EF4-FFF2-40B4-BE49-F238E27FC236}">
                <a16:creationId xmlns:a16="http://schemas.microsoft.com/office/drawing/2014/main" id="{C950B8C3-DAB5-641A-F3B6-7D137A3CCAF4}"/>
              </a:ext>
            </a:extLst>
          </p:cNvPr>
          <p:cNvSpPr txBox="1"/>
          <p:nvPr/>
        </p:nvSpPr>
        <p:spPr>
          <a:xfrm>
            <a:off x="306000" y="4276546"/>
            <a:ext cx="162306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Calibri"/>
              </a:rPr>
              <a:t>IRPJ    </a:t>
            </a:r>
            <a:r>
              <a:rPr lang="pt-BR" sz="2600" b="1">
                <a:solidFill>
                  <a:srgbClr val="FFFFFF"/>
                </a:solidFill>
                <a:latin typeface="Calibri"/>
              </a:rPr>
              <a:t>5,50</a:t>
            </a:r>
            <a:r>
              <a:rPr sz="2600" b="1">
                <a:solidFill>
                  <a:srgbClr val="FFFFFF"/>
                </a:solidFill>
                <a:latin typeface="Calibri"/>
              </a:rPr>
              <a:t>%</a:t>
            </a:r>
          </a:p>
        </p:txBody>
      </p:sp>
      <p:sp>
        <p:nvSpPr>
          <p:cNvPr id="95" name="TextBox 12">
            <a:extLst>
              <a:ext uri="{FF2B5EF4-FFF2-40B4-BE49-F238E27FC236}">
                <a16:creationId xmlns:a16="http://schemas.microsoft.com/office/drawing/2014/main" id="{151F2C8A-7F9B-24F4-2906-DB054059BE0D}"/>
              </a:ext>
            </a:extLst>
          </p:cNvPr>
          <p:cNvSpPr txBox="1"/>
          <p:nvPr/>
        </p:nvSpPr>
        <p:spPr>
          <a:xfrm>
            <a:off x="1714164" y="4377956"/>
            <a:ext cx="29260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6A34A"/>
                </a:solidFill>
                <a:latin typeface="Calibri"/>
              </a:rPr>
              <a:t>R$ </a:t>
            </a:r>
            <a:r>
              <a:rPr lang="pt-BR" sz="2800" b="1">
                <a:solidFill>
                  <a:srgbClr val="16A34A"/>
                </a:solidFill>
                <a:latin typeface="Calibri"/>
              </a:rPr>
              <a:t>367,67</a:t>
            </a:r>
            <a:endParaRPr sz="2800" b="1">
              <a:solidFill>
                <a:srgbClr val="16A34A"/>
              </a:solidFill>
              <a:latin typeface="Calibri"/>
            </a:endParaRPr>
          </a:p>
        </p:txBody>
      </p:sp>
      <p:sp>
        <p:nvSpPr>
          <p:cNvPr id="97" name="Rectangle 13">
            <a:extLst>
              <a:ext uri="{FF2B5EF4-FFF2-40B4-BE49-F238E27FC236}">
                <a16:creationId xmlns:a16="http://schemas.microsoft.com/office/drawing/2014/main" id="{900C7428-0268-6B9D-CC74-B0C50FD7E2E7}"/>
              </a:ext>
            </a:extLst>
          </p:cNvPr>
          <p:cNvSpPr/>
          <p:nvPr/>
        </p:nvSpPr>
        <p:spPr>
          <a:xfrm>
            <a:off x="156284" y="5431532"/>
            <a:ext cx="1772776" cy="1133856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99" name="TextBox 14">
            <a:extLst>
              <a:ext uri="{FF2B5EF4-FFF2-40B4-BE49-F238E27FC236}">
                <a16:creationId xmlns:a16="http://schemas.microsoft.com/office/drawing/2014/main" id="{BE98CDE6-960B-23F0-5408-562705171CE6}"/>
              </a:ext>
            </a:extLst>
          </p:cNvPr>
          <p:cNvSpPr txBox="1"/>
          <p:nvPr/>
        </p:nvSpPr>
        <p:spPr>
          <a:xfrm>
            <a:off x="215008" y="5614413"/>
            <a:ext cx="121229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Calibri"/>
              </a:rPr>
              <a:t>COFINS   </a:t>
            </a:r>
            <a:r>
              <a:rPr lang="pt-BR" sz="2600" b="1">
                <a:solidFill>
                  <a:srgbClr val="FFFFFF"/>
                </a:solidFill>
                <a:latin typeface="Calibri"/>
              </a:rPr>
              <a:t>12,74</a:t>
            </a:r>
            <a:r>
              <a:rPr sz="2600" b="1">
                <a:solidFill>
                  <a:srgbClr val="FFFFFF"/>
                </a:solidFill>
                <a:latin typeface="Calibri"/>
              </a:rPr>
              <a:t>%</a:t>
            </a:r>
          </a:p>
        </p:txBody>
      </p:sp>
      <p:sp>
        <p:nvSpPr>
          <p:cNvPr id="101" name="TextBox 15">
            <a:extLst>
              <a:ext uri="{FF2B5EF4-FFF2-40B4-BE49-F238E27FC236}">
                <a16:creationId xmlns:a16="http://schemas.microsoft.com/office/drawing/2014/main" id="{229D6FD2-FF70-30DD-C369-70C81CCA825B}"/>
              </a:ext>
            </a:extLst>
          </p:cNvPr>
          <p:cNvSpPr txBox="1"/>
          <p:nvPr/>
        </p:nvSpPr>
        <p:spPr>
          <a:xfrm>
            <a:off x="2333256" y="5650155"/>
            <a:ext cx="29260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EA580C"/>
                </a:solidFill>
                <a:latin typeface="Calibri"/>
              </a:rPr>
              <a:t>R$ </a:t>
            </a:r>
            <a:r>
              <a:rPr lang="pt-BR" sz="2800" b="1">
                <a:solidFill>
                  <a:srgbClr val="EA580C"/>
                </a:solidFill>
                <a:latin typeface="Calibri"/>
              </a:rPr>
              <a:t>851,03</a:t>
            </a:r>
            <a:endParaRPr sz="2800" b="1">
              <a:solidFill>
                <a:srgbClr val="EA580C"/>
              </a:solidFill>
              <a:latin typeface="Calibri"/>
            </a:endParaRPr>
          </a:p>
        </p:txBody>
      </p:sp>
      <p:sp>
        <p:nvSpPr>
          <p:cNvPr id="103" name="Rectangle 16">
            <a:extLst>
              <a:ext uri="{FF2B5EF4-FFF2-40B4-BE49-F238E27FC236}">
                <a16:creationId xmlns:a16="http://schemas.microsoft.com/office/drawing/2014/main" id="{6C37EAB5-3DF3-AF44-BA1B-30FFC16346D2}"/>
              </a:ext>
            </a:extLst>
          </p:cNvPr>
          <p:cNvSpPr/>
          <p:nvPr/>
        </p:nvSpPr>
        <p:spPr>
          <a:xfrm>
            <a:off x="174823" y="6619866"/>
            <a:ext cx="1211579" cy="1133856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05" name="TextBox 17">
            <a:extLst>
              <a:ext uri="{FF2B5EF4-FFF2-40B4-BE49-F238E27FC236}">
                <a16:creationId xmlns:a16="http://schemas.microsoft.com/office/drawing/2014/main" id="{CD6FC5F2-161F-9003-82E5-4078557DE2AB}"/>
              </a:ext>
            </a:extLst>
          </p:cNvPr>
          <p:cNvSpPr txBox="1"/>
          <p:nvPr/>
        </p:nvSpPr>
        <p:spPr>
          <a:xfrm>
            <a:off x="247045" y="6767759"/>
            <a:ext cx="1139358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Calibri"/>
              </a:rPr>
              <a:t>CSLL    </a:t>
            </a:r>
            <a:r>
              <a:rPr lang="pt-BR" sz="2600" b="1">
                <a:solidFill>
                  <a:srgbClr val="FFFFFF"/>
                </a:solidFill>
                <a:latin typeface="Calibri"/>
              </a:rPr>
              <a:t>3,50</a:t>
            </a:r>
            <a:r>
              <a:rPr sz="2600" b="1">
                <a:solidFill>
                  <a:srgbClr val="FFFFFF"/>
                </a:solidFill>
                <a:latin typeface="Calibri"/>
              </a:rPr>
              <a:t>%</a:t>
            </a:r>
          </a:p>
        </p:txBody>
      </p:sp>
      <p:sp>
        <p:nvSpPr>
          <p:cNvPr id="107" name="TextBox 18">
            <a:extLst>
              <a:ext uri="{FF2B5EF4-FFF2-40B4-BE49-F238E27FC236}">
                <a16:creationId xmlns:a16="http://schemas.microsoft.com/office/drawing/2014/main" id="{F7CF6690-77F3-330E-24B8-4CD6CEE8127D}"/>
              </a:ext>
            </a:extLst>
          </p:cNvPr>
          <p:cNvSpPr txBox="1"/>
          <p:nvPr/>
        </p:nvSpPr>
        <p:spPr>
          <a:xfrm>
            <a:off x="1477844" y="6839322"/>
            <a:ext cx="29260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DC2626"/>
                </a:solidFill>
                <a:latin typeface="Calibri"/>
              </a:rPr>
              <a:t>R$ </a:t>
            </a:r>
            <a:r>
              <a:rPr lang="pt-BR" sz="2800" b="1">
                <a:solidFill>
                  <a:srgbClr val="DC2626"/>
                </a:solidFill>
                <a:latin typeface="Calibri"/>
              </a:rPr>
              <a:t>233,97</a:t>
            </a:r>
            <a:endParaRPr sz="2800" b="1">
              <a:solidFill>
                <a:srgbClr val="DC2626"/>
              </a:solidFill>
              <a:latin typeface="Calibri"/>
            </a:endParaRPr>
          </a:p>
        </p:txBody>
      </p:sp>
      <p:sp>
        <p:nvSpPr>
          <p:cNvPr id="109" name="Rectangle 19">
            <a:extLst>
              <a:ext uri="{FF2B5EF4-FFF2-40B4-BE49-F238E27FC236}">
                <a16:creationId xmlns:a16="http://schemas.microsoft.com/office/drawing/2014/main" id="{946EEB5B-8CDB-E2E8-2B8C-05D298D26EBF}"/>
              </a:ext>
            </a:extLst>
          </p:cNvPr>
          <p:cNvSpPr/>
          <p:nvPr/>
        </p:nvSpPr>
        <p:spPr>
          <a:xfrm>
            <a:off x="165872" y="7881738"/>
            <a:ext cx="1028700" cy="1133856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11" name="TextBox 20">
            <a:extLst>
              <a:ext uri="{FF2B5EF4-FFF2-40B4-BE49-F238E27FC236}">
                <a16:creationId xmlns:a16="http://schemas.microsoft.com/office/drawing/2014/main" id="{3A819113-A081-EB8A-83F1-145410F76B50}"/>
              </a:ext>
            </a:extLst>
          </p:cNvPr>
          <p:cNvSpPr txBox="1"/>
          <p:nvPr/>
        </p:nvSpPr>
        <p:spPr>
          <a:xfrm>
            <a:off x="180008" y="7812497"/>
            <a:ext cx="1082796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Calibri"/>
              </a:rPr>
              <a:t>PIS   </a:t>
            </a:r>
            <a:r>
              <a:rPr lang="pt-BR" sz="2600" b="1">
                <a:solidFill>
                  <a:srgbClr val="FFFFFF"/>
                </a:solidFill>
                <a:latin typeface="Calibri"/>
              </a:rPr>
              <a:t>2,76</a:t>
            </a:r>
            <a:r>
              <a:rPr sz="2600" b="1">
                <a:solidFill>
                  <a:srgbClr val="FFFFFF"/>
                </a:solidFill>
                <a:latin typeface="Calibri"/>
              </a:rPr>
              <a:t>%</a:t>
            </a:r>
          </a:p>
        </p:txBody>
      </p:sp>
      <p:sp>
        <p:nvSpPr>
          <p:cNvPr id="113" name="TextBox 21">
            <a:extLst>
              <a:ext uri="{FF2B5EF4-FFF2-40B4-BE49-F238E27FC236}">
                <a16:creationId xmlns:a16="http://schemas.microsoft.com/office/drawing/2014/main" id="{5DB9D12E-08FD-76A8-E1C5-8C0DD0F193C6}"/>
              </a:ext>
            </a:extLst>
          </p:cNvPr>
          <p:cNvSpPr txBox="1"/>
          <p:nvPr/>
        </p:nvSpPr>
        <p:spPr>
          <a:xfrm>
            <a:off x="1410754" y="8120141"/>
            <a:ext cx="29260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7C3AED"/>
                </a:solidFill>
                <a:latin typeface="Calibri"/>
              </a:rPr>
              <a:t>R$ </a:t>
            </a:r>
            <a:r>
              <a:rPr lang="pt-BR" sz="2800" b="1">
                <a:solidFill>
                  <a:srgbClr val="7C3AED"/>
                </a:solidFill>
                <a:latin typeface="Calibri"/>
              </a:rPr>
              <a:t>184,51</a:t>
            </a:r>
            <a:endParaRPr sz="2800" b="1">
              <a:solidFill>
                <a:srgbClr val="7C3AED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622192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5296A2A2-DB89-97B0-AB4A-42B89F960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>
            <a:extLst>
              <a:ext uri="{FF2B5EF4-FFF2-40B4-BE49-F238E27FC236}">
                <a16:creationId xmlns:a16="http://schemas.microsoft.com/office/drawing/2014/main" id="{C6F9063E-4EEA-4C2D-3D2E-AEBF93AE756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1158"/>
          <a:stretch>
            <a:fillRect/>
          </a:stretch>
        </p:blipFill>
        <p:spPr>
          <a:xfrm>
            <a:off x="0" y="571500"/>
            <a:ext cx="1828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9973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0237C7F8-5A10-5255-A10E-953BD0A45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m 26">
            <a:extLst>
              <a:ext uri="{FF2B5EF4-FFF2-40B4-BE49-F238E27FC236}">
                <a16:creationId xmlns:a16="http://schemas.microsoft.com/office/drawing/2014/main" id="{B85D8E04-2A5A-0827-CB7D-A9DC86B8CDC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8596"/>
          <a:stretch>
            <a:fillRect/>
          </a:stretch>
        </p:blipFill>
        <p:spPr>
          <a:xfrm>
            <a:off x="11098" y="-1"/>
            <a:ext cx="18276901" cy="9701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9376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>
          <a:extLst>
            <a:ext uri="{FF2B5EF4-FFF2-40B4-BE49-F238E27FC236}">
              <a16:creationId xmlns:a16="http://schemas.microsoft.com/office/drawing/2014/main" id="{B3B2402F-5E16-B295-2E78-BA325E81C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5">
            <a:extLst>
              <a:ext uri="{FF2B5EF4-FFF2-40B4-BE49-F238E27FC236}">
                <a16:creationId xmlns:a16="http://schemas.microsoft.com/office/drawing/2014/main" id="{C29122C5-A753-4F8C-0A6B-432B9973E937}"/>
              </a:ext>
            </a:extLst>
          </p:cNvPr>
          <p:cNvSpPr/>
          <p:nvPr/>
        </p:nvSpPr>
        <p:spPr>
          <a:xfrm>
            <a:off x="741942" y="1554347"/>
            <a:ext cx="11473604" cy="4281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endParaRPr lang="en-US" sz="2400">
              <a:solidFill>
                <a:schemeClr val="bg1"/>
              </a:solidFill>
              <a:latin typeface="Inter Medium" pitchFamily="34" charset="0"/>
              <a:ea typeface="Inter Medium" pitchFamily="34" charset="-122"/>
              <a:cs typeface="Inter Medium" pitchFamily="34" charset="-120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14E95081-DBCA-8019-7D5D-B9F407F4FEA3}"/>
              </a:ext>
            </a:extLst>
          </p:cNvPr>
          <p:cNvSpPr/>
          <p:nvPr/>
        </p:nvSpPr>
        <p:spPr>
          <a:xfrm>
            <a:off x="2191599" y="1777606"/>
            <a:ext cx="14583355" cy="4954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8000"/>
              </a:lnSpc>
            </a:pP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1" name="Text 1">
            <a:extLst>
              <a:ext uri="{FF2B5EF4-FFF2-40B4-BE49-F238E27FC236}">
                <a16:creationId xmlns:a16="http://schemas.microsoft.com/office/drawing/2014/main" id="{1CB21356-063E-E486-E0A6-2AEEEB089C28}"/>
              </a:ext>
            </a:extLst>
          </p:cNvPr>
          <p:cNvSpPr/>
          <p:nvPr/>
        </p:nvSpPr>
        <p:spPr>
          <a:xfrm>
            <a:off x="257895" y="869257"/>
            <a:ext cx="6220849" cy="6771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4400" b="1">
                <a:solidFill>
                  <a:srgbClr val="0F172A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OBRIGADO, IGUATU!</a:t>
            </a:r>
            <a:endParaRPr lang="en-US" sz="4400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2592CAAD-BF3E-8C51-6ABB-F17699E8BC2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237" t="18247" r="12064" b="7601"/>
          <a:stretch>
            <a:fillRect/>
          </a:stretch>
        </p:blipFill>
        <p:spPr>
          <a:xfrm>
            <a:off x="3450349" y="5575681"/>
            <a:ext cx="3619524" cy="3156972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F621F67-E58B-EDFD-F3B5-77CDEC8DB450}"/>
              </a:ext>
            </a:extLst>
          </p:cNvPr>
          <p:cNvSpPr txBox="1">
            <a:spLocks/>
          </p:cNvSpPr>
          <p:nvPr/>
        </p:nvSpPr>
        <p:spPr>
          <a:xfrm>
            <a:off x="44604" y="2958153"/>
            <a:ext cx="9670586" cy="1665567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r>
              <a:rPr lang="pt-BR" sz="4800">
                <a:latin typeface="Montserrat" panose="00000500000000000000" pitchFamily="2" charset="0"/>
              </a:rPr>
              <a:t>A vantagem competitiva passa pela </a:t>
            </a:r>
            <a:r>
              <a:rPr lang="pt-BR" sz="4800" b="1">
                <a:latin typeface="Montserrat" panose="00000500000000000000" pitchFamily="2" charset="0"/>
              </a:rPr>
              <a:t>gestão tributária</a:t>
            </a:r>
            <a:r>
              <a:rPr lang="pt-BR" sz="4800">
                <a:latin typeface="Montserrat" panose="00000500000000000000" pitchFamily="2" charset="0"/>
              </a:rPr>
              <a:t>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AB9A9332-7A12-7037-447E-E2970621E56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1274"/>
          <a:stretch>
            <a:fillRect/>
          </a:stretch>
        </p:blipFill>
        <p:spPr>
          <a:xfrm>
            <a:off x="9868338" y="0"/>
            <a:ext cx="8419662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905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5800</TotalTime>
  <Words>8578</Words>
  <Application>Microsoft Office PowerPoint</Application>
  <PresentationFormat>Personalizar</PresentationFormat>
  <Paragraphs>1622</Paragraphs>
  <Slides>101</Slides>
  <Notes>101</Notes>
  <HiddenSlides>0</HiddenSlides>
  <MMClips>0</MMClips>
  <ScaleCrop>false</ScaleCrop>
  <HeadingPairs>
    <vt:vector size="6" baseType="variant">
      <vt:variant>
        <vt:lpstr>Fontes usadas</vt:lpstr>
      </vt:variant>
      <vt:variant>
        <vt:i4>13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101</vt:i4>
      </vt:variant>
    </vt:vector>
  </HeadingPairs>
  <TitlesOfParts>
    <vt:vector size="115" baseType="lpstr">
      <vt:lpstr>Calibri</vt:lpstr>
      <vt:lpstr>Inter ExtraBold</vt:lpstr>
      <vt:lpstr>Roboto</vt:lpstr>
      <vt:lpstr>Inter</vt:lpstr>
      <vt:lpstr>Inter SemiBold</vt:lpstr>
      <vt:lpstr>Montserrat</vt:lpstr>
      <vt:lpstr>Arial</vt:lpstr>
      <vt:lpstr>Inter Medium</vt:lpstr>
      <vt:lpstr>Aptos</vt:lpstr>
      <vt:lpstr>Montserrat Bold</vt:lpstr>
      <vt:lpstr>Cambria</vt:lpstr>
      <vt:lpstr>Roboto Mono</vt:lpstr>
      <vt:lpstr>Open Sans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pichau</dc:creator>
  <cp:lastModifiedBy>Luan Evangelista</cp:lastModifiedBy>
  <cp:revision>34</cp:revision>
  <dcterms:created xsi:type="dcterms:W3CDTF">2006-08-16T00:00:00Z</dcterms:created>
  <dcterms:modified xsi:type="dcterms:W3CDTF">2026-09-02T21:06:11Z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0x01010030243B742AC148479F7CE00179F4DE07</vt:lpwstr>
  </property>
  <property fmtid="{D5CDD505-2E9C-101B-9397-08002B2CF9AE}" pid="3" name="MediaServiceImageTags">
    <vt:lpwstr/>
  </property>
</Properties>
</file>