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33"/>
  </p:notesMasterIdLst>
  <p:sldIdLst>
    <p:sldId id="339" r:id="rId2"/>
    <p:sldId id="378" r:id="rId3"/>
    <p:sldId id="468" r:id="rId4"/>
    <p:sldId id="466" r:id="rId5"/>
    <p:sldId id="467" r:id="rId6"/>
    <p:sldId id="433" r:id="rId7"/>
    <p:sldId id="332" r:id="rId8"/>
    <p:sldId id="380" r:id="rId9"/>
    <p:sldId id="441" r:id="rId10"/>
    <p:sldId id="384" r:id="rId11"/>
    <p:sldId id="439" r:id="rId12"/>
    <p:sldId id="471" r:id="rId13"/>
    <p:sldId id="443" r:id="rId14"/>
    <p:sldId id="444" r:id="rId15"/>
    <p:sldId id="470" r:id="rId16"/>
    <p:sldId id="445" r:id="rId17"/>
    <p:sldId id="446" r:id="rId18"/>
    <p:sldId id="452" r:id="rId19"/>
    <p:sldId id="448" r:id="rId20"/>
    <p:sldId id="451" r:id="rId21"/>
    <p:sldId id="447" r:id="rId22"/>
    <p:sldId id="383" r:id="rId23"/>
    <p:sldId id="437" r:id="rId24"/>
    <p:sldId id="469" r:id="rId25"/>
    <p:sldId id="460" r:id="rId26"/>
    <p:sldId id="455" r:id="rId27"/>
    <p:sldId id="456" r:id="rId28"/>
    <p:sldId id="461" r:id="rId29"/>
    <p:sldId id="458" r:id="rId30"/>
    <p:sldId id="459" r:id="rId31"/>
    <p:sldId id="440" r:id="rId32"/>
  </p:sldIdLst>
  <p:sldSz cx="9144000" cy="5143500" type="screen16x9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modifyVerifier cryptProviderType="rsaAES" cryptAlgorithmClass="hash" cryptAlgorithmType="typeAny" cryptAlgorithmSid="14" spinCount="100000" saltData="85yCFsIOq8qHtX46T25IOw==" hashData="bYVnW5xFzvWtdODcP494vs3pLdI+rVAuiUVVuAi8dzuv/SljeNLpGuXd5ZBpPWZmH2rUfj+nIB1nG82dz7SGhw=="/>
  <p:extLst>
    <p:ext uri="{EFAFB233-063F-42B5-8137-9DF3F51BA10A}">
      <p15:sldGuideLst xmlns:p15="http://schemas.microsoft.com/office/powerpoint/2012/main">
        <p15:guide id="1" orient="horz" pos="78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2699" userDrawn="1">
          <p15:clr>
            <a:srgbClr val="A4A3A4"/>
          </p15:clr>
        </p15:guide>
        <p15:guide id="4" pos="569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CCFFCC"/>
    <a:srgbClr val="414141"/>
    <a:srgbClr val="C7FAC7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6"/>
    <p:restoredTop sz="91473"/>
  </p:normalViewPr>
  <p:slideViewPr>
    <p:cSldViewPr showGuides="1">
      <p:cViewPr varScale="1">
        <p:scale>
          <a:sx n="71" d="100"/>
          <a:sy n="71" d="100"/>
        </p:scale>
        <p:origin x="480" y="176"/>
      </p:cViewPr>
      <p:guideLst>
        <p:guide orient="horz" pos="78"/>
        <p:guide pos="68"/>
        <p:guide pos="2699"/>
        <p:guide pos="5692"/>
        <p:guide orient="horz" pos="31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AD892-72C4-8E4A-9EDF-D6F8DA46851A}" type="datetimeFigureOut">
              <a:rPr lang="pt-BR" smtClean="0"/>
              <a:pPr/>
              <a:t>02/02/2018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EF9B1-A6CE-404E-8D2E-CF891156A5E7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311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EF9B1-A6CE-404E-8D2E-CF891156A5E7}" type="slidenum">
              <a:rPr lang="pt-BR" smtClean="0"/>
              <a:pPr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9298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EF9B1-A6CE-404E-8D2E-CF891156A5E7}" type="slidenum">
              <a:rPr lang="pt-BR" smtClean="0"/>
              <a:pPr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6332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762125"/>
            <a:ext cx="7772400" cy="1102519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pt-BR" noProof="0"/>
              <a:t>Clique para editar o estilo do título mestre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651647"/>
            <a:ext cx="6400800" cy="84296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pt-BR" noProof="0"/>
              <a:t>Clique para editar o estilo do subtítulo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786312"/>
            <a:ext cx="2133600" cy="357188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786312"/>
            <a:ext cx="2895600" cy="357188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786312"/>
            <a:ext cx="2133600" cy="357188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F2166B-44D6-6E48-AB11-C2E12BE0F580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458239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4C35EC-EE90-494C-9F69-9D538ED4732E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917940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0481"/>
            <a:ext cx="2171700" cy="4554141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40481"/>
            <a:ext cx="6362700" cy="4554141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E4EFAE-AE7F-7C45-AFFE-78A94EB81FD9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298505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Water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6" y="2400300"/>
            <a:ext cx="8021783" cy="165735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915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915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915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915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915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2874821"/>
            <a:ext cx="4724400" cy="907473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3750"/>
              </a:lnSpc>
              <a:defRPr sz="3450"/>
            </a:lvl1pPr>
          </a:lstStyle>
          <a:p>
            <a:r>
              <a:rPr lang="x-none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3792682"/>
            <a:ext cx="4724400" cy="867440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1950"/>
              </a:lnSpc>
              <a:spcBef>
                <a:spcPct val="0"/>
              </a:spcBef>
              <a:buNone/>
              <a:defRPr sz="165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24058"/>
            <a:ext cx="1981200" cy="204788"/>
          </a:xfrm>
        </p:spPr>
        <p:txBody>
          <a:bodyPr/>
          <a:lstStyle>
            <a:lvl1pPr algn="l">
              <a:defRPr sz="825">
                <a:latin typeface="Rockwell" pitchFamily="18" charset="0"/>
              </a:defRPr>
            </a:lvl1pPr>
          </a:lstStyle>
          <a:p>
            <a:fld id="{3D0DA1AD-B7D3-FA48-A3D8-035D8D615A0C}" type="datetime1">
              <a:rPr lang="en-US"/>
              <a:pPr/>
              <a:t>2/2/18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4734294"/>
            <a:ext cx="685800" cy="198817"/>
          </a:xfrm>
        </p:spPr>
        <p:txBody>
          <a:bodyPr/>
          <a:lstStyle>
            <a:lvl1pPr>
              <a:defRPr sz="825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1681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FC3C44-AF09-9E4C-BF90-F399479ED25F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258412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5E48CC-62C2-8141-8402-DEEA7710BD46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92251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3FB0DC-6083-634E-8954-0A6CD81EC5A5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204562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5A230A-66B8-D044-8941-A0359C10D720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180800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23BA-5E4A-AF4F-AE25-2755ED8B1690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28353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69F953-39EB-2C4F-9B0A-B791145061D9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187306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6E7C9A-59F7-B549-98A2-ED0ACD661E22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200098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ED650-C095-8241-9EC1-B5772699D77D}" type="slidenum">
              <a:rPr lang="pt-BR" altLang="x-none"/>
              <a:pPr/>
              <a:t>‹nº›</a:t>
            </a:fld>
            <a:endParaRPr lang="pt-BR" altLang="x-none"/>
          </a:p>
        </p:txBody>
      </p:sp>
    </p:spTree>
    <p:extLst>
      <p:ext uri="{BB962C8B-B14F-4D97-AF65-F5344CB8AC3E}">
        <p14:creationId xmlns:p14="http://schemas.microsoft.com/office/powerpoint/2010/main" val="1004479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40482"/>
            <a:ext cx="8229600" cy="80367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x-none"/>
              <a:t>Clique para editar o estilo do título mestre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x-none"/>
              <a:t>Clique para editar os estilos do texto mestre</a:t>
            </a:r>
          </a:p>
          <a:p>
            <a:pPr lvl="1"/>
            <a:r>
              <a:rPr lang="pt-BR" altLang="x-none"/>
              <a:t>Segundo nível</a:t>
            </a:r>
          </a:p>
          <a:p>
            <a:pPr lvl="2"/>
            <a:r>
              <a:rPr lang="pt-BR" altLang="x-none"/>
              <a:t>Terceiro nível</a:t>
            </a:r>
          </a:p>
          <a:p>
            <a:pPr lvl="3"/>
            <a:r>
              <a:rPr lang="pt-BR" altLang="x-none"/>
              <a:t>Quarto nível</a:t>
            </a:r>
          </a:p>
          <a:p>
            <a:pPr lvl="4"/>
            <a:r>
              <a:rPr lang="pt-BR" altLang="x-none"/>
              <a:t>Quinto nível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37498"/>
            <a:ext cx="2133600" cy="26431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37498"/>
            <a:ext cx="2895600" cy="26431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37498"/>
            <a:ext cx="2133600" cy="26431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85FBA7-E7EA-4D46-BB6D-2C7CAF07D66D}" type="slidenum">
              <a:rPr lang="pt-BR" altLang="x-none"/>
              <a:pPr/>
              <a:t>‹nº›</a:t>
            </a:fld>
            <a:endParaRPr lang="pt-BR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</p:sldLayoutIdLst>
  <p:txStyles>
    <p:titleStyle>
      <a:lvl1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ＭＳ Ｐゴシック" charset="0"/>
        </a:defRPr>
      </a:lvl1pPr>
      <a:lvl2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</a:defRPr>
      </a:lvl6pPr>
      <a:lvl7pPr marL="9144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</a:defRPr>
      </a:lvl7pPr>
      <a:lvl8pPr marL="13716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</a:defRPr>
      </a:lvl8pPr>
      <a:lvl9pPr marL="1828800" algn="ctr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/>
          <p:cNvSpPr>
            <a:spLocks noGrp="1"/>
          </p:cNvSpPr>
          <p:nvPr>
            <p:ph type="body" sz="quarter" idx="13"/>
          </p:nvPr>
        </p:nvSpPr>
        <p:spPr>
          <a:xfrm>
            <a:off x="1014713" y="2400300"/>
            <a:ext cx="8021783" cy="1657350"/>
          </a:xfrm>
        </p:spPr>
        <p:txBody>
          <a:bodyPr/>
          <a:lstStyle/>
          <a:p>
            <a:r>
              <a:rPr lang="pt-BR" dirty="0"/>
              <a:t>Luciano Guerra</a:t>
            </a: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Entendendo a Demonstração do Valor Adicionado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pt-BR" dirty="0"/>
              <a:t>Guia prático para demonstração da riqueza criada e distribuída pela empresa.</a:t>
            </a:r>
          </a:p>
        </p:txBody>
      </p:sp>
    </p:spTree>
    <p:extLst>
      <p:ext uri="{BB962C8B-B14F-4D97-AF65-F5344CB8AC3E}">
        <p14:creationId xmlns:p14="http://schemas.microsoft.com/office/powerpoint/2010/main" val="13970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valor adicionado é a contribuição da entidade ao Produto Interno Bruto (PIB) do País.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PIB é a soma de todas as riquezas produzidas no país em um período. Representa o desempenho da economia.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Existe um modelo contábil e um modelo econômico para cálculo do valor adicionado.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modelo econômico baseia-se na produção e o modelo contábil baseia-se nas vendas. 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O que é valor adicionado</a:t>
            </a:r>
            <a:endParaRPr lang="pt-BR" sz="3000" b="1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566387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/>
          <p:cNvSpPr/>
          <p:nvPr/>
        </p:nvSpPr>
        <p:spPr>
          <a:xfrm>
            <a:off x="6269418" y="2538000"/>
            <a:ext cx="2761200" cy="100800"/>
          </a:xfrm>
          <a:prstGeom prst="rect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5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555326"/>
              </p:ext>
            </p:extLst>
          </p:nvPr>
        </p:nvGraphicFramePr>
        <p:xfrm>
          <a:off x="107950" y="2765291"/>
          <a:ext cx="2772000" cy="2205360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Setor</a:t>
                      </a:r>
                      <a:r>
                        <a:rPr lang="pt-BR" sz="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Algodão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700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(Insumos 3</a:t>
                      </a:r>
                      <a:r>
                        <a:rPr kumimoji="0" lang="en-US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(100)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" marR="3600" marT="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Adicionado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600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 300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Sócios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05609"/>
              </p:ext>
            </p:extLst>
          </p:nvPr>
        </p:nvGraphicFramePr>
        <p:xfrm>
          <a:off x="108290" y="51470"/>
          <a:ext cx="2771414" cy="2258584"/>
        </p:xfrm>
        <a:graphic>
          <a:graphicData uri="http://schemas.openxmlformats.org/drawingml/2006/table">
            <a:tbl>
              <a:tblPr/>
              <a:tblGrid>
                <a:gridCol w="1799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Setor</a:t>
                      </a:r>
                      <a:r>
                        <a:rPr lang="pt-BR" sz="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Algodão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700</a:t>
                      </a:r>
                    </a:p>
                  </a:txBody>
                  <a:tcPr marL="36000" marR="90000" marT="360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(Custo de produção)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endParaRPr kumimoji="0" lang="is-IS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(Sementes)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(100)</a:t>
                      </a: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pt-BR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Salários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is-IS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300</a:t>
                      </a: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mr-IN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Lucro</a:t>
                      </a:r>
                      <a:endParaRPr kumimoji="0" lang="mr-I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Fill>
                          <a:solidFill>
                            <a:srgbClr val="CCFFCC"/>
                          </a:solidFill>
                        </a:uFill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300</a:t>
                      </a:r>
                    </a:p>
                  </a:txBody>
                  <a:tcPr marL="36000" marR="900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102549"/>
              </p:ext>
            </p:extLst>
          </p:nvPr>
        </p:nvGraphicFramePr>
        <p:xfrm>
          <a:off x="3186000" y="2765291"/>
          <a:ext cx="2772000" cy="2205360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Setor</a:t>
                      </a:r>
                      <a:r>
                        <a:rPr lang="pt-BR" sz="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Têxtil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1.500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(Insumos 3</a:t>
                      </a:r>
                      <a:r>
                        <a:rPr kumimoji="0" lang="en-US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(700)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" marR="3600" marT="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Adicionado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800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 400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Sócios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400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8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882998"/>
              </p:ext>
            </p:extLst>
          </p:nvPr>
        </p:nvGraphicFramePr>
        <p:xfrm>
          <a:off x="3186501" y="51470"/>
          <a:ext cx="2772000" cy="2258584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Setor</a:t>
                      </a:r>
                      <a:r>
                        <a:rPr lang="pt-BR" sz="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Têxtil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1.500</a:t>
                      </a:r>
                    </a:p>
                  </a:txBody>
                  <a:tcPr marL="36000" marR="90000" marT="360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(Custo de produção)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endParaRPr kumimoji="0" lang="is-IS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(Algodão)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(700)</a:t>
                      </a: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pt-BR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Salários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is-IS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400</a:t>
                      </a: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mr-IN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Lucro</a:t>
                      </a:r>
                      <a:endParaRPr kumimoji="0" lang="mr-I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Fill>
                          <a:solidFill>
                            <a:srgbClr val="CCFFCC"/>
                          </a:solidFill>
                        </a:uFill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400</a:t>
                      </a:r>
                    </a:p>
                  </a:txBody>
                  <a:tcPr marL="36000" marR="900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804330"/>
              </p:ext>
            </p:extLst>
          </p:nvPr>
        </p:nvGraphicFramePr>
        <p:xfrm>
          <a:off x="6264050" y="2764800"/>
          <a:ext cx="2772225" cy="2205360"/>
        </p:xfrm>
        <a:graphic>
          <a:graphicData uri="http://schemas.openxmlformats.org/drawingml/2006/table">
            <a:tbl>
              <a:tblPr/>
              <a:tblGrid>
                <a:gridCol w="180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Setor</a:t>
                      </a:r>
                      <a:r>
                        <a:rPr lang="pt-BR" sz="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Vestuário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3.000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(Insumos 3</a:t>
                      </a:r>
                      <a:r>
                        <a:rPr kumimoji="0" lang="en-US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(1.500)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" marR="3600" marT="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Adicionado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1.500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 700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Sócios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800</a:t>
                      </a:r>
                    </a:p>
                  </a:txBody>
                  <a:tcPr marL="36000" marR="90000" marT="3600" marB="0" anchor="b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35936"/>
              </p:ext>
            </p:extLst>
          </p:nvPr>
        </p:nvGraphicFramePr>
        <p:xfrm>
          <a:off x="6264050" y="51470"/>
          <a:ext cx="2772000" cy="2258584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Setor</a:t>
                      </a:r>
                      <a:r>
                        <a:rPr lang="pt-BR" sz="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Vestuário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3.000</a:t>
                      </a:r>
                    </a:p>
                  </a:txBody>
                  <a:tcPr marL="36000" marR="90000" marT="360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(Custo de produção)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endParaRPr kumimoji="0" lang="is-IS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(Tecidos)</a:t>
                      </a:r>
                    </a:p>
                  </a:txBody>
                  <a:tcPr marL="1270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(1.500)</a:t>
                      </a:r>
                    </a:p>
                  </a:txBody>
                  <a:tcPr marL="36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101600" marR="0" lvl="0" indent="-101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pt-BR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Salários</a:t>
                      </a: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is-IS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700</a:t>
                      </a: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36000" marR="36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82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mr-IN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Lucro</a:t>
                      </a:r>
                      <a:endParaRPr kumimoji="0" lang="mr-I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Fill>
                          <a:solidFill>
                            <a:srgbClr val="CCFFCC"/>
                          </a:solidFill>
                        </a:uFill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s-I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800</a:t>
                      </a:r>
                    </a:p>
                  </a:txBody>
                  <a:tcPr marL="36000" marR="90000" marT="0" marB="0" anchor="b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Retângulo 8"/>
          <p:cNvSpPr/>
          <p:nvPr/>
        </p:nvSpPr>
        <p:spPr>
          <a:xfrm>
            <a:off x="2978594" y="323850"/>
            <a:ext cx="99841" cy="4819651"/>
          </a:xfrm>
          <a:prstGeom prst="rect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6057135" y="323851"/>
            <a:ext cx="99841" cy="4819650"/>
          </a:xfrm>
          <a:prstGeom prst="rect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osca 1"/>
          <p:cNvSpPr/>
          <p:nvPr/>
        </p:nvSpPr>
        <p:spPr>
          <a:xfrm>
            <a:off x="4860032" y="1347614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7" name="Rosca 16"/>
          <p:cNvSpPr/>
          <p:nvPr/>
        </p:nvSpPr>
        <p:spPr>
          <a:xfrm>
            <a:off x="1763688" y="537672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9" name="Rosca 18"/>
          <p:cNvSpPr/>
          <p:nvPr/>
        </p:nvSpPr>
        <p:spPr>
          <a:xfrm>
            <a:off x="7955576" y="1346400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0" name="Rosca 19"/>
          <p:cNvSpPr/>
          <p:nvPr/>
        </p:nvSpPr>
        <p:spPr>
          <a:xfrm>
            <a:off x="4859232" y="537672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2" name="Rosca 21"/>
          <p:cNvSpPr/>
          <p:nvPr/>
        </p:nvSpPr>
        <p:spPr>
          <a:xfrm>
            <a:off x="1763688" y="1347614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3" name="Rosca 22"/>
          <p:cNvSpPr/>
          <p:nvPr/>
        </p:nvSpPr>
        <p:spPr>
          <a:xfrm>
            <a:off x="7955576" y="536400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4" name="Rosca 23"/>
          <p:cNvSpPr/>
          <p:nvPr/>
        </p:nvSpPr>
        <p:spPr>
          <a:xfrm>
            <a:off x="1763688" y="4013830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5" name="Rosca 24"/>
          <p:cNvSpPr/>
          <p:nvPr/>
        </p:nvSpPr>
        <p:spPr>
          <a:xfrm>
            <a:off x="4860032" y="4013830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6" name="Rosca 25"/>
          <p:cNvSpPr/>
          <p:nvPr/>
        </p:nvSpPr>
        <p:spPr>
          <a:xfrm>
            <a:off x="7955576" y="4014000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30" name="Balão Retangular Arredondado 29"/>
          <p:cNvSpPr/>
          <p:nvPr/>
        </p:nvSpPr>
        <p:spPr>
          <a:xfrm>
            <a:off x="3780000" y="2966784"/>
            <a:ext cx="158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PIB = R$ 2.900</a:t>
            </a:r>
          </a:p>
        </p:txBody>
      </p:sp>
      <p:sp>
        <p:nvSpPr>
          <p:cNvPr id="31" name="Retângulo 30"/>
          <p:cNvSpPr/>
          <p:nvPr/>
        </p:nvSpPr>
        <p:spPr>
          <a:xfrm>
            <a:off x="112745" y="2538000"/>
            <a:ext cx="2761200" cy="100800"/>
          </a:xfrm>
          <a:prstGeom prst="rect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 31"/>
          <p:cNvSpPr/>
          <p:nvPr/>
        </p:nvSpPr>
        <p:spPr>
          <a:xfrm>
            <a:off x="3191606" y="2538000"/>
            <a:ext cx="2761200" cy="100800"/>
          </a:xfrm>
          <a:prstGeom prst="rect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Balão Retangular Arredondado 12"/>
          <p:cNvSpPr/>
          <p:nvPr/>
        </p:nvSpPr>
        <p:spPr>
          <a:xfrm>
            <a:off x="3463200" y="1107519"/>
            <a:ext cx="2293087" cy="1464231"/>
          </a:xfrm>
          <a:prstGeom prst="wedgeRoundRectCallout">
            <a:avLst>
              <a:gd name="adj1" fmla="val 20906"/>
              <a:gd name="adj2" fmla="val -19381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PIB desta economia será igual ao somatório do valor adicionado de cada setor.</a:t>
            </a:r>
          </a:p>
        </p:txBody>
      </p:sp>
      <p:sp>
        <p:nvSpPr>
          <p:cNvPr id="18" name="Balão Retangular Arredondado 17"/>
          <p:cNvSpPr/>
          <p:nvPr/>
        </p:nvSpPr>
        <p:spPr>
          <a:xfrm>
            <a:off x="6516838" y="3813572"/>
            <a:ext cx="2293087" cy="1191816"/>
          </a:xfrm>
          <a:prstGeom prst="wedgeRoundRectCallout">
            <a:avLst>
              <a:gd name="adj1" fmla="val 19871"/>
              <a:gd name="adj2" fmla="val -31802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Todo o produto do setor têxtil foi consumido pelo setor vestuário.</a:t>
            </a:r>
          </a:p>
        </p:txBody>
      </p:sp>
      <p:sp>
        <p:nvSpPr>
          <p:cNvPr id="27" name="Balão Retangular Arredondado 20"/>
          <p:cNvSpPr/>
          <p:nvPr/>
        </p:nvSpPr>
        <p:spPr>
          <a:xfrm>
            <a:off x="6516838" y="3009299"/>
            <a:ext cx="2293087" cy="2009061"/>
          </a:xfrm>
          <a:prstGeom prst="wedgeRoundRectCallout">
            <a:avLst>
              <a:gd name="adj1" fmla="val 19871"/>
              <a:gd name="adj2" fmla="val -31802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Para evitar dupla contagem, o PIB será a soma dos valores adicionados em todas as etapas dos processos de produção do país. </a:t>
            </a:r>
          </a:p>
        </p:txBody>
      </p:sp>
      <p:sp>
        <p:nvSpPr>
          <p:cNvPr id="28" name="Balão Retangular Arredondado 20"/>
          <p:cNvSpPr/>
          <p:nvPr/>
        </p:nvSpPr>
        <p:spPr>
          <a:xfrm>
            <a:off x="6516000" y="2532062"/>
            <a:ext cx="2293087" cy="1191816"/>
          </a:xfrm>
          <a:prstGeom prst="wedgeRoundRectCallout">
            <a:avLst>
              <a:gd name="adj1" fmla="val -39567"/>
              <a:gd name="adj2" fmla="val -40050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que é produzido em um setor é matéria-prima para o outro. </a:t>
            </a:r>
          </a:p>
        </p:txBody>
      </p:sp>
      <p:sp>
        <p:nvSpPr>
          <p:cNvPr id="21" name="Balão Retangular Arredondado 20"/>
          <p:cNvSpPr/>
          <p:nvPr/>
        </p:nvSpPr>
        <p:spPr>
          <a:xfrm>
            <a:off x="3463745" y="3541157"/>
            <a:ext cx="2293087" cy="1464231"/>
          </a:xfrm>
          <a:prstGeom prst="wedgeRoundRectCallout">
            <a:avLst>
              <a:gd name="adj1" fmla="val 19871"/>
              <a:gd name="adj2" fmla="val -31802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Outra forma de calcular o PIB é comparar o valor da produção final com os estoques iniciais.</a:t>
            </a:r>
          </a:p>
        </p:txBody>
      </p:sp>
      <p:sp>
        <p:nvSpPr>
          <p:cNvPr id="14" name="Balão Retangular Arredondado 13"/>
          <p:cNvSpPr/>
          <p:nvPr/>
        </p:nvSpPr>
        <p:spPr>
          <a:xfrm>
            <a:off x="6516000" y="3813572"/>
            <a:ext cx="2293087" cy="1191816"/>
          </a:xfrm>
          <a:prstGeom prst="wedgeRoundRectCallout">
            <a:avLst>
              <a:gd name="adj1" fmla="val 19871"/>
              <a:gd name="adj2" fmla="val -31802"/>
              <a:gd name="adj3" fmla="val 16667"/>
            </a:avLst>
          </a:prstGeom>
          <a:blipFill rotWithShape="1">
            <a:blip r:embed="rId3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Todo o produto do setor algodão foi consumido pelo setor têxtil.</a:t>
            </a:r>
          </a:p>
        </p:txBody>
      </p:sp>
    </p:spTree>
    <p:extLst>
      <p:ext uri="{BB962C8B-B14F-4D97-AF65-F5344CB8AC3E}">
        <p14:creationId xmlns:p14="http://schemas.microsoft.com/office/powerpoint/2010/main" val="3304177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9" grpId="0" animBg="1"/>
      <p:bldP spid="12" grpId="0" animBg="1"/>
      <p:bldP spid="2" grpId="0" animBg="1"/>
      <p:bldP spid="2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3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0" grpId="0" animBg="1"/>
      <p:bldP spid="30" grpId="1" animBg="1"/>
      <p:bldP spid="31" grpId="1" animBg="1"/>
      <p:bldP spid="32" grpId="1" animBg="1"/>
      <p:bldP spid="13" grpId="0" animBg="1"/>
      <p:bldP spid="13" grpId="1" animBg="1"/>
      <p:bldP spid="18" grpId="0" animBg="1"/>
      <p:bldP spid="18" grpId="1" animBg="1"/>
      <p:bldP spid="18" grpId="2" animBg="1"/>
      <p:bldP spid="27" grpId="0" animBg="1"/>
      <p:bldP spid="27" grpId="1" animBg="1"/>
      <p:bldP spid="28" grpId="0" animBg="1"/>
      <p:bldP spid="28" grpId="1" animBg="1"/>
      <p:bldP spid="21" grpId="0" animBg="1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Guia prático para demonstração da riqueza criada e distribuída pela empresa.</a:t>
            </a: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i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Luciano Guerra</a:t>
            </a: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Modulo II </a:t>
            </a:r>
            <a:r>
              <a:rPr lang="mr-IN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–</a:t>
            </a: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 Itens especiais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pPr algn="l"/>
            <a:r>
              <a:rPr lang="pt-BR" sz="3200" b="1" dirty="0">
                <a:solidFill>
                  <a:srgbClr val="000000"/>
                </a:solidFill>
                <a:effectLst/>
              </a:rPr>
              <a:t>Entendendo a Demonstração do Valor Adicionado</a:t>
            </a:r>
          </a:p>
        </p:txBody>
      </p:sp>
    </p:spTree>
    <p:extLst>
      <p:ext uri="{BB962C8B-B14F-4D97-AF65-F5344CB8AC3E}">
        <p14:creationId xmlns:p14="http://schemas.microsoft.com/office/powerpoint/2010/main" val="210275016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valor adicionado recebido em transferência é riqueza produzida por terceiros e transferida à entidade. Precisa ficar destacado para evitar dupla contagem.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Por exemplo, receitas financeiras, de equivalência patrimonial, dividendos, aluguel, royalties, etc.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Da mesma forma, quando remunera o capital de terceiros, a empresa transfere parte de seu valor adicionado.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Valor recebido em transferência</a:t>
            </a:r>
            <a:endParaRPr lang="pt-BR" sz="3000" b="1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536670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2"/>
            <a:ext cx="9144000" cy="803672"/>
          </a:xfrm>
        </p:spPr>
        <p:txBody>
          <a:bodyPr/>
          <a:lstStyle/>
          <a:p>
            <a:r>
              <a:rPr lang="pt-BR" sz="3200" b="1" dirty="0">
                <a:solidFill>
                  <a:srgbClr val="FFFFFF"/>
                </a:solidFill>
                <a:effectLst/>
              </a:rPr>
              <a:t>Valor recebido em transferência</a:t>
            </a:r>
            <a:endParaRPr lang="pt-BR" altLang="x-none" sz="3200" b="1" dirty="0">
              <a:solidFill>
                <a:srgbClr val="FFFFFF"/>
              </a:solidFill>
              <a:effectLst/>
            </a:endParaRPr>
          </a:p>
        </p:txBody>
      </p:sp>
      <p:pic>
        <p:nvPicPr>
          <p:cNvPr id="98307" name="Picture 3" descr="v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9"/>
          <a:stretch>
            <a:fillRect/>
          </a:stretch>
        </p:blipFill>
        <p:spPr bwMode="auto">
          <a:xfrm>
            <a:off x="1403648" y="40482"/>
            <a:ext cx="61849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5" descr="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824907"/>
            <a:ext cx="2709863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Balão Retangular Arredondado 22"/>
          <p:cNvSpPr/>
          <p:nvPr/>
        </p:nvSpPr>
        <p:spPr>
          <a:xfrm>
            <a:off x="7920000" y="2066400"/>
            <a:ext cx="104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R$ 10,00</a:t>
            </a:r>
          </a:p>
        </p:txBody>
      </p:sp>
      <p:sp>
        <p:nvSpPr>
          <p:cNvPr id="25" name="Balão Retangular Arredondado 24"/>
          <p:cNvSpPr/>
          <p:nvPr/>
        </p:nvSpPr>
        <p:spPr>
          <a:xfrm>
            <a:off x="103593" y="68401"/>
            <a:ext cx="2179775" cy="1191816"/>
          </a:xfrm>
          <a:prstGeom prst="wedgeRoundRectCallout">
            <a:avLst>
              <a:gd name="adj1" fmla="val 26339"/>
              <a:gd name="adj2" fmla="val 78853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empresa comprou insumos a prazo com juros de $ 0,50</a:t>
            </a:r>
          </a:p>
        </p:txBody>
      </p:sp>
      <p:sp>
        <p:nvSpPr>
          <p:cNvPr id="26" name="Balão Retangular Arredondado 25"/>
          <p:cNvSpPr/>
          <p:nvPr/>
        </p:nvSpPr>
        <p:spPr>
          <a:xfrm>
            <a:off x="4620181" y="66937"/>
            <a:ext cx="2904147" cy="919401"/>
          </a:xfrm>
          <a:prstGeom prst="wedgeRoundRectCallout">
            <a:avLst>
              <a:gd name="adj1" fmla="val -1556"/>
              <a:gd name="adj2" fmla="val 111922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empresa vendeu mercadoria a prazo, com  $ 1,00 de juros.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5505164" y="1940061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R$ 2,00</a:t>
            </a:r>
          </a:p>
        </p:txBody>
      </p:sp>
      <p:pic>
        <p:nvPicPr>
          <p:cNvPr id="98308" name="Picture 4" descr="v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3" t="15025" r="10548" b="13617"/>
          <a:stretch>
            <a:fillRect/>
          </a:stretch>
        </p:blipFill>
        <p:spPr bwMode="auto">
          <a:xfrm>
            <a:off x="468000" y="1028777"/>
            <a:ext cx="2482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Balão Retangular Arredondado 21"/>
          <p:cNvSpPr/>
          <p:nvPr/>
        </p:nvSpPr>
        <p:spPr>
          <a:xfrm>
            <a:off x="457200" y="1630800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R$ 5,00</a:t>
            </a:r>
          </a:p>
        </p:txBody>
      </p:sp>
      <p:graphicFrame>
        <p:nvGraphicFramePr>
          <p:cNvPr id="18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00057"/>
              </p:ext>
            </p:extLst>
          </p:nvPr>
        </p:nvGraphicFramePr>
        <p:xfrm>
          <a:off x="5464800" y="2628000"/>
          <a:ext cx="3575140" cy="2471238"/>
        </p:xfrm>
        <a:graphic>
          <a:graphicData uri="http://schemas.openxmlformats.org/drawingml/2006/table">
            <a:tbl>
              <a:tblPr/>
              <a:tblGrid>
                <a:gridCol w="2676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10,00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CPV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7,00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Lucro Bruto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3,00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(Despesa de Juros)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(0,50)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 de Juros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1,00   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Lucro antes do IR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3,50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Imposto de Renda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0,70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Líquido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2,80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" name="Balão Retangular Arredondado 18"/>
          <p:cNvSpPr/>
          <p:nvPr/>
        </p:nvSpPr>
        <p:spPr>
          <a:xfrm>
            <a:off x="2730805" y="3515103"/>
            <a:ext cx="2293087" cy="1464231"/>
          </a:xfrm>
          <a:prstGeom prst="wedgeRoundRectCallout">
            <a:avLst>
              <a:gd name="adj1" fmla="val 62336"/>
              <a:gd name="adj2" fmla="val -7438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Com estas informações, a demonstração do resultado ficará assim:</a:t>
            </a:r>
          </a:p>
        </p:txBody>
      </p:sp>
      <p:graphicFrame>
        <p:nvGraphicFramePr>
          <p:cNvPr id="20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28393"/>
              </p:ext>
            </p:extLst>
          </p:nvPr>
        </p:nvGraphicFramePr>
        <p:xfrm>
          <a:off x="129600" y="2354400"/>
          <a:ext cx="3574800" cy="2743200"/>
        </p:xfrm>
        <a:graphic>
          <a:graphicData uri="http://schemas.openxmlformats.org/drawingml/2006/table">
            <a:tbl>
              <a:tblPr/>
              <a:tblGrid>
                <a:gridCol w="263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 Bruta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10,00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Insumos de 3</a:t>
                      </a:r>
                      <a:r>
                        <a:rPr kumimoji="0" lang="en-US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5,00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Vr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. Ad. </a:t>
                      </a: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p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/Empresa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5,00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Vr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. Ad. Rec. </a:t>
                      </a:r>
                      <a:r>
                        <a:rPr kumimoji="0" lang="pt-BR" altLang="x-none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Transf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Ad. Total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6,00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2,00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Rem. Capital 3</a:t>
                      </a:r>
                      <a:r>
                        <a:rPr kumimoji="0" lang="en-US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º</a:t>
                      </a:r>
                      <a:r>
                        <a:rPr kumimoji="0" lang="pt-BR" altLang="x-none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</a:t>
                      </a:r>
                      <a:endParaRPr kumimoji="0" lang="pt-BR" altLang="x-non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0,50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Governo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0,70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Sócios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2,80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9" name="Balão Retangular Arredondado 28"/>
          <p:cNvSpPr/>
          <p:nvPr/>
        </p:nvSpPr>
        <p:spPr>
          <a:xfrm>
            <a:off x="104646" y="810452"/>
            <a:ext cx="2293087" cy="1464231"/>
          </a:xfrm>
          <a:prstGeom prst="wedgeRoundRectCallout">
            <a:avLst>
              <a:gd name="adj1" fmla="val -21693"/>
              <a:gd name="adj2" fmla="val 131238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As receitas de </a:t>
            </a: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juros serão somadas </a:t>
            </a: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ao valor adicionado produzido pela entidade.</a:t>
            </a:r>
          </a:p>
        </p:txBody>
      </p:sp>
      <p:sp>
        <p:nvSpPr>
          <p:cNvPr id="24" name="Balão Retangular Arredondado 23"/>
          <p:cNvSpPr/>
          <p:nvPr/>
        </p:nvSpPr>
        <p:spPr>
          <a:xfrm>
            <a:off x="1408738" y="810451"/>
            <a:ext cx="2293087" cy="1464231"/>
          </a:xfrm>
          <a:prstGeom prst="wedgeRoundRectCallout">
            <a:avLst>
              <a:gd name="adj1" fmla="val -23005"/>
              <a:gd name="adj2" fmla="val 188245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Despesas de </a:t>
            </a: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juros representam </a:t>
            </a: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valor adicionado utilizado para remunerar o capital de terceiros.</a:t>
            </a:r>
          </a:p>
        </p:txBody>
      </p:sp>
      <p:sp>
        <p:nvSpPr>
          <p:cNvPr id="21" name="Balão Retangular Arredondado 20"/>
          <p:cNvSpPr/>
          <p:nvPr/>
        </p:nvSpPr>
        <p:spPr>
          <a:xfrm>
            <a:off x="3895899" y="3267711"/>
            <a:ext cx="1540197" cy="1191816"/>
          </a:xfrm>
          <a:prstGeom prst="wedgeRoundRectCallout">
            <a:avLst>
              <a:gd name="adj1" fmla="val -62365"/>
              <a:gd name="adj2" fmla="val -13183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Com estas informações, a DVA ficará assim:</a:t>
            </a:r>
          </a:p>
        </p:txBody>
      </p:sp>
    </p:spTree>
    <p:extLst>
      <p:ext uri="{BB962C8B-B14F-4D97-AF65-F5344CB8AC3E}">
        <p14:creationId xmlns:p14="http://schemas.microsoft.com/office/powerpoint/2010/main" val="15680661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13" grpId="0" animBg="1"/>
      <p:bldP spid="22" grpId="0" animBg="1"/>
      <p:bldP spid="22" grpId="1" animBg="1"/>
      <p:bldP spid="19" grpId="0" animBg="1"/>
      <p:bldP spid="19" grpId="1" animBg="1"/>
      <p:bldP spid="29" grpId="0" animBg="1"/>
      <p:bldP spid="29" grpId="1" animBg="1"/>
      <p:bldP spid="24" grpId="0" animBg="1"/>
      <p:bldP spid="21" grpId="0" animBg="1"/>
      <p:bldP spid="2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As instituições financeiras têm um tratamento especial. Nessas instituições considera-se riqueza adicionada as receitas financeiras menos as despesas financeiras. 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Valor recebido em transferência</a:t>
            </a:r>
            <a:endParaRPr lang="pt-BR" sz="3000" b="1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2452810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sujeito passivo da obrigação tributária é o contribuinte.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Existem alguns impostos onde o sujeito passivo é o consumidor final.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Quando a empresa compra insumos, ela paga o imposto sobre a compra.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Quando vende o produto acabado, ela cobra o imposto do consumidor final e se ressarce. São os tributos recuperáveis.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No caso, a empresa atua como mera intermediária entre o Fisco e o contribuinte. 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Tributos recuperáveis</a:t>
            </a:r>
          </a:p>
        </p:txBody>
      </p:sp>
    </p:spTree>
    <p:extLst>
      <p:ext uri="{BB962C8B-B14F-4D97-AF65-F5344CB8AC3E}">
        <p14:creationId xmlns:p14="http://schemas.microsoft.com/office/powerpoint/2010/main" val="91586855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demonstração do resultado tem seu foco no proprietário da empresa. Ela demonstra o lucro líquido, que é uma informação que interessa ao proprietário.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ganho do proprietário é representado pela receita líquida.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custo para o proprietário é o valor líquido dos impostos recuperáveis.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lucro privado é o ganho dos proprietários menos os custos incorridos por eles.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Na demonstração do resultado, os tributos recuperáveis aparecem como redutores da receita bruta e os tributos recuperáveis são excluídos do custo dos bens e serviços.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Tributos recuperáveis</a:t>
            </a:r>
          </a:p>
        </p:txBody>
      </p:sp>
    </p:spTree>
    <p:extLst>
      <p:ext uri="{BB962C8B-B14F-4D97-AF65-F5344CB8AC3E}">
        <p14:creationId xmlns:p14="http://schemas.microsoft.com/office/powerpoint/2010/main" val="188119720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2"/>
            <a:ext cx="9144000" cy="803672"/>
          </a:xfrm>
        </p:spPr>
        <p:txBody>
          <a:bodyPr/>
          <a:lstStyle/>
          <a:p>
            <a:r>
              <a:rPr lang="pt-BR" sz="3200" b="1">
                <a:solidFill>
                  <a:srgbClr val="FFFFFF"/>
                </a:solidFill>
                <a:effectLst/>
              </a:rPr>
              <a:t>Tributos recuperáveis</a:t>
            </a:r>
            <a:endParaRPr lang="pt-BR" altLang="x-none" sz="32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25" name="Balão Retangular Arredondado 24"/>
          <p:cNvSpPr/>
          <p:nvPr/>
        </p:nvSpPr>
        <p:spPr>
          <a:xfrm>
            <a:off x="54417" y="42608"/>
            <a:ext cx="2956239" cy="1191816"/>
          </a:xfrm>
          <a:prstGeom prst="wedgeRoundRectCallout">
            <a:avLst>
              <a:gd name="adj1" fmla="val -2296"/>
              <a:gd name="adj2" fmla="val 76491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preço dos insumos adquiridos de terceiros inclui $ 0,50 de impostos recuperáveis.</a:t>
            </a:r>
          </a:p>
        </p:txBody>
      </p:sp>
      <p:pic>
        <p:nvPicPr>
          <p:cNvPr id="98307" name="Picture 3" descr="v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9"/>
          <a:stretch>
            <a:fillRect/>
          </a:stretch>
        </p:blipFill>
        <p:spPr bwMode="auto">
          <a:xfrm>
            <a:off x="1403648" y="40482"/>
            <a:ext cx="61849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5" descr="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824907"/>
            <a:ext cx="2709863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Balão Retangular Arredondado 25"/>
          <p:cNvSpPr/>
          <p:nvPr/>
        </p:nvSpPr>
        <p:spPr>
          <a:xfrm>
            <a:off x="4620181" y="66937"/>
            <a:ext cx="2904147" cy="919401"/>
          </a:xfrm>
          <a:prstGeom prst="wedgeRoundRectCallout">
            <a:avLst>
              <a:gd name="adj1" fmla="val -1556"/>
              <a:gd name="adj2" fmla="val 111922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Houve $ 1,00 em impostos incidentes sobre as vendas.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5505164" y="1940061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R$ 2,00</a:t>
            </a:r>
          </a:p>
        </p:txBody>
      </p:sp>
      <p:pic>
        <p:nvPicPr>
          <p:cNvPr id="98308" name="Picture 4" descr="v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3" t="15025" r="10548" b="13617"/>
          <a:stretch>
            <a:fillRect/>
          </a:stretch>
        </p:blipFill>
        <p:spPr bwMode="auto">
          <a:xfrm>
            <a:off x="468000" y="1028777"/>
            <a:ext cx="2482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Balão Retangular Arredondado 21"/>
          <p:cNvSpPr/>
          <p:nvPr/>
        </p:nvSpPr>
        <p:spPr>
          <a:xfrm>
            <a:off x="457200" y="1630800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R$ 5,00</a:t>
            </a:r>
          </a:p>
        </p:txBody>
      </p:sp>
      <p:graphicFrame>
        <p:nvGraphicFramePr>
          <p:cNvPr id="28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041139"/>
              </p:ext>
            </p:extLst>
          </p:nvPr>
        </p:nvGraphicFramePr>
        <p:xfrm>
          <a:off x="5457875" y="2080806"/>
          <a:ext cx="3575140" cy="3020402"/>
        </p:xfrm>
        <a:graphic>
          <a:graphicData uri="http://schemas.openxmlformats.org/drawingml/2006/table">
            <a:tbl>
              <a:tblPr/>
              <a:tblGrid>
                <a:gridCol w="2676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Receita Bruta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11,00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Impostos </a:t>
                      </a: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/Vendas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1,00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Receita Líquida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10,00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   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CPV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6,50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Bruto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3,50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(Despesa de Juros)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(0,50)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Receita de Juros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1,00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  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antes do IR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4,00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Imposto de Renda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0,80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Líquido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3,20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9" name="Seta para cima 18"/>
          <p:cNvSpPr/>
          <p:nvPr/>
        </p:nvSpPr>
        <p:spPr>
          <a:xfrm>
            <a:off x="8100392" y="1491630"/>
            <a:ext cx="576064" cy="452586"/>
          </a:xfrm>
          <a:prstGeom prst="upArrow">
            <a:avLst/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endParaRPr lang="pt-BR" sz="16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8" name="Balão Retangular Arredondado 22"/>
          <p:cNvSpPr/>
          <p:nvPr/>
        </p:nvSpPr>
        <p:spPr>
          <a:xfrm>
            <a:off x="7920000" y="2066400"/>
            <a:ext cx="104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R$ 10,00</a:t>
            </a:r>
          </a:p>
        </p:txBody>
      </p:sp>
      <p:sp>
        <p:nvSpPr>
          <p:cNvPr id="23" name="Balão Retangular Arredondado 22"/>
          <p:cNvSpPr/>
          <p:nvPr/>
        </p:nvSpPr>
        <p:spPr>
          <a:xfrm>
            <a:off x="7920000" y="915566"/>
            <a:ext cx="104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R$ 11,00</a:t>
            </a:r>
          </a:p>
        </p:txBody>
      </p:sp>
      <p:sp>
        <p:nvSpPr>
          <p:cNvPr id="30" name="Balão Retangular Arredondado 18"/>
          <p:cNvSpPr/>
          <p:nvPr/>
        </p:nvSpPr>
        <p:spPr>
          <a:xfrm>
            <a:off x="5461697" y="1347614"/>
            <a:ext cx="3574800" cy="644400"/>
          </a:xfrm>
          <a:prstGeom prst="wedgeRoundRectCallout">
            <a:avLst>
              <a:gd name="adj1" fmla="val 21742"/>
              <a:gd name="adj2" fmla="val -8870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Com estas informações, a DRE ficará assim:</a:t>
            </a:r>
          </a:p>
        </p:txBody>
      </p:sp>
      <p:sp>
        <p:nvSpPr>
          <p:cNvPr id="31" name="Balão Retangular Arredondado 28"/>
          <p:cNvSpPr/>
          <p:nvPr/>
        </p:nvSpPr>
        <p:spPr>
          <a:xfrm>
            <a:off x="1475656" y="3073459"/>
            <a:ext cx="3574800" cy="919401"/>
          </a:xfrm>
          <a:prstGeom prst="wedgeRoundRectCallout">
            <a:avLst>
              <a:gd name="adj1" fmla="val 61852"/>
              <a:gd name="adj2" fmla="val -21880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Os impostos recuperáveis pagos também são excluídos do custo dos produtos vendidos.</a:t>
            </a:r>
          </a:p>
        </p:txBody>
      </p:sp>
      <p:sp>
        <p:nvSpPr>
          <p:cNvPr id="32" name="Balão Retangular Arredondado 28"/>
          <p:cNvSpPr/>
          <p:nvPr/>
        </p:nvSpPr>
        <p:spPr>
          <a:xfrm>
            <a:off x="1475656" y="2571750"/>
            <a:ext cx="3574800" cy="644723"/>
          </a:xfrm>
          <a:prstGeom prst="wedgeRoundRectCallout">
            <a:avLst>
              <a:gd name="adj1" fmla="val 60743"/>
              <a:gd name="adj2" fmla="val 2033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receita líquida é o real faturamento da empresa.</a:t>
            </a:r>
          </a:p>
        </p:txBody>
      </p:sp>
      <p:sp>
        <p:nvSpPr>
          <p:cNvPr id="27" name="Balão Retangular Arredondado 28"/>
          <p:cNvSpPr/>
          <p:nvPr/>
        </p:nvSpPr>
        <p:spPr>
          <a:xfrm>
            <a:off x="1475656" y="2356812"/>
            <a:ext cx="3574800" cy="646986"/>
          </a:xfrm>
          <a:prstGeom prst="wedgeRoundRectCallout">
            <a:avLst>
              <a:gd name="adj1" fmla="val 61239"/>
              <a:gd name="adj2" fmla="val 1925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receita bruta é deduzida dos impostos recuperáveis recebidos.</a:t>
            </a:r>
          </a:p>
        </p:txBody>
      </p:sp>
    </p:spTree>
    <p:extLst>
      <p:ext uri="{BB962C8B-B14F-4D97-AF65-F5344CB8AC3E}">
        <p14:creationId xmlns:p14="http://schemas.microsoft.com/office/powerpoint/2010/main" val="4400690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2" grpId="0" animBg="1"/>
      <p:bldP spid="19" grpId="0" animBg="1"/>
      <p:bldP spid="19" grpId="1" animBg="1"/>
      <p:bldP spid="18" grpId="0" animBg="1"/>
      <p:bldP spid="23" grpId="0" animBg="1"/>
      <p:bldP spid="30" grpId="0" animBg="1"/>
      <p:bldP spid="30" grpId="1" animBg="1"/>
      <p:bldP spid="31" grpId="0" animBg="1"/>
      <p:bldP spid="32" grpId="0" animBg="1"/>
      <p:bldP spid="32" grpId="1" animBg="1"/>
      <p:bldP spid="27" grpId="0" animBg="1"/>
      <p:bldP spid="2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Na DVA, tanto a receita como o custo dos bens e serviços incluem os tributos recuperáveis.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DVA tem foco na sociedade. Interessa saber qual o montante da riqueza nova criada e distribuída pela empresa.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lucro social é a riqueza nova gerada pela atuação da empresa menos a riqueza que já existia no meio social.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preço de venda do produto representa o valor da riqueza total criada pela empresa.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O preço de compra dos insumos representa riqueza que já existia e que foi consumida pela produção. A diferença representa a riqueza criada (ou destruída) pela empresa.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Tributos recuperáveis</a:t>
            </a:r>
          </a:p>
        </p:txBody>
      </p:sp>
    </p:spTree>
    <p:extLst>
      <p:ext uri="{BB962C8B-B14F-4D97-AF65-F5344CB8AC3E}">
        <p14:creationId xmlns:p14="http://schemas.microsoft.com/office/powerpoint/2010/main" val="31096837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Guia prático para demonstração da riqueza criada e distribuída pela empresa.</a:t>
            </a: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i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Luciano Guerra</a:t>
            </a: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Modulo </a:t>
            </a:r>
            <a:r>
              <a:rPr lang="pt-BR" sz="1800" b="1" kern="1200" dirty="0" err="1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I</a:t>
            </a: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 </a:t>
            </a:r>
            <a:r>
              <a:rPr lang="mr-IN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–</a:t>
            </a: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 Fundamentos Conceituais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pPr algn="l"/>
            <a:r>
              <a:rPr lang="pt-BR" sz="3200" b="1" dirty="0">
                <a:solidFill>
                  <a:srgbClr val="000000"/>
                </a:solidFill>
                <a:effectLst/>
              </a:rPr>
              <a:t>Entendendo a Demonstração do Valor Adicionado</a:t>
            </a:r>
          </a:p>
        </p:txBody>
      </p:sp>
    </p:spTree>
    <p:extLst>
      <p:ext uri="{BB962C8B-B14F-4D97-AF65-F5344CB8AC3E}">
        <p14:creationId xmlns:p14="http://schemas.microsoft.com/office/powerpoint/2010/main" val="1853927599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2"/>
            <a:ext cx="9144000" cy="803672"/>
          </a:xfrm>
        </p:spPr>
        <p:txBody>
          <a:bodyPr/>
          <a:lstStyle/>
          <a:p>
            <a:r>
              <a:rPr lang="pt-BR" sz="3200" b="1">
                <a:solidFill>
                  <a:srgbClr val="FFFFFF"/>
                </a:solidFill>
                <a:effectLst/>
              </a:rPr>
              <a:t>Tributos recuperáveis</a:t>
            </a:r>
            <a:endParaRPr lang="pt-BR" altLang="x-none" sz="32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25" name="Balão Retangular Arredondado 24"/>
          <p:cNvSpPr/>
          <p:nvPr/>
        </p:nvSpPr>
        <p:spPr>
          <a:xfrm>
            <a:off x="54417" y="42608"/>
            <a:ext cx="2956239" cy="1191816"/>
          </a:xfrm>
          <a:prstGeom prst="wedgeRoundRectCallout">
            <a:avLst>
              <a:gd name="adj1" fmla="val -2296"/>
              <a:gd name="adj2" fmla="val 76491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preço dos insumos adquiridos de terceiros inclui $ 0,50 de impostos recuperáveis.</a:t>
            </a:r>
          </a:p>
        </p:txBody>
      </p:sp>
      <p:pic>
        <p:nvPicPr>
          <p:cNvPr id="98307" name="Picture 3" descr="v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9"/>
          <a:stretch>
            <a:fillRect/>
          </a:stretch>
        </p:blipFill>
        <p:spPr bwMode="auto">
          <a:xfrm>
            <a:off x="1403648" y="40482"/>
            <a:ext cx="61849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5" descr="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824907"/>
            <a:ext cx="2709863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Balão Retangular Arredondado 25"/>
          <p:cNvSpPr/>
          <p:nvPr/>
        </p:nvSpPr>
        <p:spPr>
          <a:xfrm>
            <a:off x="4620181" y="66937"/>
            <a:ext cx="2904147" cy="919401"/>
          </a:xfrm>
          <a:prstGeom prst="wedgeRoundRectCallout">
            <a:avLst>
              <a:gd name="adj1" fmla="val -1556"/>
              <a:gd name="adj2" fmla="val 111922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Houve $ 1,00 em impostos incidentes sobre as vendas.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5505164" y="1940061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R$ 2,00</a:t>
            </a:r>
          </a:p>
        </p:txBody>
      </p:sp>
      <p:pic>
        <p:nvPicPr>
          <p:cNvPr id="98308" name="Picture 4" descr="v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3" t="15025" r="10548" b="13617"/>
          <a:stretch>
            <a:fillRect/>
          </a:stretch>
        </p:blipFill>
        <p:spPr bwMode="auto">
          <a:xfrm>
            <a:off x="468000" y="1028777"/>
            <a:ext cx="2482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Balão Retangular Arredondado 21"/>
          <p:cNvSpPr/>
          <p:nvPr/>
        </p:nvSpPr>
        <p:spPr>
          <a:xfrm>
            <a:off x="457200" y="1630800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R$ 5,00</a:t>
            </a:r>
          </a:p>
        </p:txBody>
      </p:sp>
      <p:graphicFrame>
        <p:nvGraphicFramePr>
          <p:cNvPr id="33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583411"/>
              </p:ext>
            </p:extLst>
          </p:nvPr>
        </p:nvGraphicFramePr>
        <p:xfrm>
          <a:off x="134636" y="2354651"/>
          <a:ext cx="3574800" cy="2743200"/>
        </p:xfrm>
        <a:graphic>
          <a:graphicData uri="http://schemas.openxmlformats.org/drawingml/2006/table">
            <a:tbl>
              <a:tblPr/>
              <a:tblGrid>
                <a:gridCol w="263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11,00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Insumos de 3</a:t>
                      </a:r>
                      <a:r>
                        <a:rPr kumimoji="0" lang="en-US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5,00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Vr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. Ad. p/Empresa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6,00</a:t>
                      </a:r>
                      <a:endParaRPr kumimoji="0" lang="pt-BR" altLang="x-none" sz="1800" b="0" i="0" u="heavy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Fill>
                          <a:solidFill>
                            <a:srgbClr val="CCFFCC"/>
                          </a:solidFill>
                        </a:uFill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Vr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. Ad. Rec. </a:t>
                      </a:r>
                      <a:r>
                        <a:rPr kumimoji="0" lang="pt-BR" altLang="x-none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Transf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Ad. Total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7,00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2,00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Rem. Capital 3</a:t>
                      </a:r>
                      <a:r>
                        <a:rPr kumimoji="0" lang="en-US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º</a:t>
                      </a:r>
                      <a:r>
                        <a:rPr kumimoji="0" lang="pt-BR" altLang="x-none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</a:t>
                      </a:r>
                      <a:endParaRPr kumimoji="0" lang="pt-BR" altLang="x-none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Black" charset="0"/>
                        <a:ea typeface="ＭＳ Ｐゴシック" charset="-128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0,50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Governo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1,30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Sócios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3,20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8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40224"/>
              </p:ext>
            </p:extLst>
          </p:nvPr>
        </p:nvGraphicFramePr>
        <p:xfrm>
          <a:off x="5457875" y="2080806"/>
          <a:ext cx="3575140" cy="3020402"/>
        </p:xfrm>
        <a:graphic>
          <a:graphicData uri="http://schemas.openxmlformats.org/drawingml/2006/table">
            <a:tbl>
              <a:tblPr/>
              <a:tblGrid>
                <a:gridCol w="2676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11,00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Impostos </a:t>
                      </a: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/Vendas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1,00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Receita Líquida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10,00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   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CPV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6,50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Bruto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3,50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(Despesa de Juros)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(0,50)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Receita de Juros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1,00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  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antes do IR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4,00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Imposto de Renda</a:t>
                      </a: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0,80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Líquido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3,20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3" name="Balão Retangular Arredondado 22"/>
          <p:cNvSpPr/>
          <p:nvPr/>
        </p:nvSpPr>
        <p:spPr>
          <a:xfrm>
            <a:off x="7920000" y="915566"/>
            <a:ext cx="104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R$ 11,00</a:t>
            </a:r>
          </a:p>
        </p:txBody>
      </p:sp>
      <p:sp>
        <p:nvSpPr>
          <p:cNvPr id="20" name="Rosca 19"/>
          <p:cNvSpPr/>
          <p:nvPr/>
        </p:nvSpPr>
        <p:spPr>
          <a:xfrm>
            <a:off x="7917868" y="4463732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4" name="Rosca 23"/>
          <p:cNvSpPr/>
          <p:nvPr/>
        </p:nvSpPr>
        <p:spPr>
          <a:xfrm>
            <a:off x="4952764" y="40482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9" name="Rosca 28"/>
          <p:cNvSpPr/>
          <p:nvPr/>
        </p:nvSpPr>
        <p:spPr>
          <a:xfrm>
            <a:off x="380510" y="537672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1" name="Balão Retangular Arredondado 20"/>
          <p:cNvSpPr/>
          <p:nvPr/>
        </p:nvSpPr>
        <p:spPr>
          <a:xfrm>
            <a:off x="3923928" y="2649760"/>
            <a:ext cx="1540197" cy="2372400"/>
          </a:xfrm>
          <a:prstGeom prst="wedgeRoundRectCallout">
            <a:avLst>
              <a:gd name="adj1" fmla="val -69211"/>
              <a:gd name="adj2" fmla="val 31296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valor transferido para o governo é o líquido entre o imposto pago e o imposto devido.</a:t>
            </a:r>
          </a:p>
        </p:txBody>
      </p:sp>
      <p:sp>
        <p:nvSpPr>
          <p:cNvPr id="37" name="Rosca 36"/>
          <p:cNvSpPr/>
          <p:nvPr/>
        </p:nvSpPr>
        <p:spPr>
          <a:xfrm>
            <a:off x="2555176" y="4443958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9" name="Rosca 18"/>
          <p:cNvSpPr/>
          <p:nvPr/>
        </p:nvSpPr>
        <p:spPr>
          <a:xfrm>
            <a:off x="2572448" y="4443958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661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9" grpId="0" animBg="1"/>
      <p:bldP spid="21" grpId="0" animBg="1"/>
      <p:bldP spid="37" grpId="0" animBg="1"/>
      <p:bldP spid="19" grpId="0" animBg="1"/>
      <p:bldP spid="1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Na distribuição do valor adicionado constará o valor líquido entre os impostos recuperáveis arrecadados através das vendas menos aqueles já pagos através das compras.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Assim, aparecerão apenas as parcelas desses tributos realmente adicionais. 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Tributos recuperáveis</a:t>
            </a:r>
          </a:p>
        </p:txBody>
      </p:sp>
    </p:spTree>
    <p:extLst>
      <p:ext uri="{BB962C8B-B14F-4D97-AF65-F5344CB8AC3E}">
        <p14:creationId xmlns:p14="http://schemas.microsoft.com/office/powerpoint/2010/main" val="202715649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A construção de ativos para uso </a:t>
            </a: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da empresa </a:t>
            </a: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equivale à produção vendida para ela própria.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O valor contábil é considerado como receita. Se supõe que o valor da riqueza criada seja pelo menos igual ao seu custo.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A mão-de-obra e juros são considerados como distribuição dessa riqueza.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Os gastos com serviços de terceiros e materiais são apropriados como insumos.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Este procedimento se aproxima do conceito econômico de valor adicionado.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Ativos construídos para uso próprio</a:t>
            </a:r>
          </a:p>
        </p:txBody>
      </p:sp>
    </p:spTree>
    <p:extLst>
      <p:ext uri="{BB962C8B-B14F-4D97-AF65-F5344CB8AC3E}">
        <p14:creationId xmlns:p14="http://schemas.microsoft.com/office/powerpoint/2010/main" val="94572458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2"/>
            <a:ext cx="9144000" cy="803672"/>
          </a:xfrm>
        </p:spPr>
        <p:txBody>
          <a:bodyPr/>
          <a:lstStyle/>
          <a:p>
            <a:r>
              <a:rPr lang="pt-BR" sz="3200" b="1" dirty="0">
                <a:solidFill>
                  <a:srgbClr val="FFFFFF"/>
                </a:solidFill>
                <a:effectLst/>
              </a:rPr>
              <a:t>Ativos construídos para uso próprio</a:t>
            </a:r>
            <a:endParaRPr lang="pt-BR" altLang="x-none" sz="3200" b="1" dirty="0">
              <a:solidFill>
                <a:srgbClr val="FFFFFF"/>
              </a:solidFill>
              <a:effectLst/>
            </a:endParaRPr>
          </a:p>
        </p:txBody>
      </p:sp>
      <p:graphicFrame>
        <p:nvGraphicFramePr>
          <p:cNvPr id="7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087128"/>
              </p:ext>
            </p:extLst>
          </p:nvPr>
        </p:nvGraphicFramePr>
        <p:xfrm>
          <a:off x="4272798" y="1325550"/>
          <a:ext cx="3882945" cy="1519428"/>
        </p:xfrm>
        <a:graphic>
          <a:graphicData uri="http://schemas.openxmlformats.org/drawingml/2006/table">
            <a:tbl>
              <a:tblPr/>
              <a:tblGrid>
                <a:gridCol w="2943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Materiais</a:t>
                      </a:r>
                    </a:p>
                  </a:txBody>
                  <a:tcPr marL="6858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200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90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739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Salários pagos</a:t>
                      </a:r>
                    </a:p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Serviços de terceiros</a:t>
                      </a:r>
                    </a:p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Impostos e encargos</a:t>
                      </a:r>
                    </a:p>
                  </a:txBody>
                  <a:tcPr marL="6858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110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90</a:t>
                      </a:r>
                    </a:p>
                  </a:txBody>
                  <a:tcPr marL="36000" marR="90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Custo do ativo</a:t>
                      </a:r>
                    </a:p>
                  </a:txBody>
                  <a:tcPr marL="68580" marR="12700" marT="12700" marB="0" anchor="ctr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700</a:t>
                      </a:r>
                    </a:p>
                  </a:txBody>
                  <a:tcPr marL="36000" marR="90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696038"/>
              </p:ext>
            </p:extLst>
          </p:nvPr>
        </p:nvGraphicFramePr>
        <p:xfrm>
          <a:off x="4282848" y="3348306"/>
          <a:ext cx="3884012" cy="1645920"/>
        </p:xfrm>
        <a:graphic>
          <a:graphicData uri="http://schemas.openxmlformats.org/drawingml/2006/table">
            <a:tbl>
              <a:tblPr/>
              <a:tblGrid>
                <a:gridCol w="294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700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Insumos de 3</a:t>
                      </a:r>
                      <a:r>
                        <a:rPr kumimoji="0" lang="en-US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500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Ad. Total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200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110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Impostos e taxas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90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Balão Retangular Arredondado 3"/>
          <p:cNvSpPr/>
          <p:nvPr/>
        </p:nvSpPr>
        <p:spPr>
          <a:xfrm>
            <a:off x="107949" y="1275606"/>
            <a:ext cx="3574800" cy="918000"/>
          </a:xfrm>
          <a:prstGeom prst="wedgeRoundRectCallout">
            <a:avLst>
              <a:gd name="adj1" fmla="val 66781"/>
              <a:gd name="adj2" fmla="val 2199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empresa construiu um novo imobilizado para uso próprio, tendo os seguintes custos:</a:t>
            </a:r>
          </a:p>
        </p:txBody>
      </p:sp>
      <p:sp>
        <p:nvSpPr>
          <p:cNvPr id="9" name="Balão Retangular Arredondado 8"/>
          <p:cNvSpPr/>
          <p:nvPr/>
        </p:nvSpPr>
        <p:spPr>
          <a:xfrm>
            <a:off x="111398" y="3348306"/>
            <a:ext cx="3574800" cy="1465200"/>
          </a:xfrm>
          <a:prstGeom prst="wedgeRoundRectCallout">
            <a:avLst>
              <a:gd name="adj1" fmla="val 66852"/>
              <a:gd name="adj2" fmla="val -21402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Na demonstração do valor adicionado, o ativo será demonstrado como se tivesse sido vendido exatamente pelo valor de custo.</a:t>
            </a:r>
            <a:endParaRPr lang="pt-BR" sz="16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3" name="Balão Retangular Arredondado 12"/>
          <p:cNvSpPr/>
          <p:nvPr/>
        </p:nvSpPr>
        <p:spPr>
          <a:xfrm>
            <a:off x="107950" y="3817388"/>
            <a:ext cx="3574800" cy="1188000"/>
          </a:xfrm>
          <a:prstGeom prst="wedgeRoundRectCallout">
            <a:avLst>
              <a:gd name="adj1" fmla="val 67126"/>
              <a:gd name="adj2" fmla="val 20912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A remuneração de pessoal próprio e os impostos incidentes sobre os insumos utilizados são distribuição do valor adicionado.</a:t>
            </a:r>
            <a:endParaRPr lang="pt-BR" sz="16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1" name="Balão Retangular Arredondado 10"/>
          <p:cNvSpPr/>
          <p:nvPr/>
        </p:nvSpPr>
        <p:spPr>
          <a:xfrm>
            <a:off x="109728" y="3580948"/>
            <a:ext cx="3574800" cy="646986"/>
          </a:xfrm>
          <a:prstGeom prst="wedgeRoundRectCallout">
            <a:avLst>
              <a:gd name="adj1" fmla="val 66867"/>
              <a:gd name="adj2" fmla="val 24483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Materiais </a:t>
            </a: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e serviços são os insumos adquiridos de terceiros.</a:t>
            </a:r>
          </a:p>
        </p:txBody>
      </p:sp>
    </p:spTree>
    <p:extLst>
      <p:ext uri="{BB962C8B-B14F-4D97-AF65-F5344CB8AC3E}">
        <p14:creationId xmlns:p14="http://schemas.microsoft.com/office/powerpoint/2010/main" val="8644663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13" grpId="0" animBg="1"/>
      <p:bldP spid="11" grpId="0" animBg="1"/>
      <p:bldP spid="1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Guia prático para demonstração da riqueza criada e distribuída pela empresa.</a:t>
            </a: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i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Luciano Guerra</a:t>
            </a: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 marL="0" indent="0">
              <a:spcBef>
                <a:spcPts val="600"/>
              </a:spcBef>
              <a:buClr>
                <a:srgbClr val="000000"/>
              </a:buClr>
              <a:buSzPct val="120000"/>
              <a:buNone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Modulo III - Modelo de DVA para uma empresa não financeira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pPr algn="l"/>
            <a:r>
              <a:rPr lang="pt-BR" sz="3200" b="1" dirty="0">
                <a:solidFill>
                  <a:srgbClr val="000000"/>
                </a:solidFill>
                <a:effectLst/>
              </a:rPr>
              <a:t>Entendendo a Demonstração do Valor Adicionado</a:t>
            </a:r>
          </a:p>
        </p:txBody>
      </p:sp>
    </p:spTree>
    <p:extLst>
      <p:ext uri="{BB962C8B-B14F-4D97-AF65-F5344CB8AC3E}">
        <p14:creationId xmlns:p14="http://schemas.microsoft.com/office/powerpoint/2010/main" val="44606105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Formação da riqueza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A demonstração do valor adicionado, em sua primeira parte, deve apresentar de forma detalhada a riqueza criada pela entidade. 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Modelo de DVA para uma empresa não financeira </a:t>
            </a:r>
          </a:p>
        </p:txBody>
      </p:sp>
    </p:spTree>
    <p:extLst>
      <p:ext uri="{BB962C8B-B14F-4D97-AF65-F5344CB8AC3E}">
        <p14:creationId xmlns:p14="http://schemas.microsoft.com/office/powerpoint/2010/main" val="64550523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667250" y="-6780213"/>
            <a:ext cx="25527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x-none" sz="1100" b="1">
                <a:ea typeface="Times New Roman" charset="0"/>
              </a:rPr>
              <a:t>Modelo I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Demonstração do Valor Adicionado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EMPRESAS EM GERAL</a:t>
            </a:r>
            <a:endParaRPr lang="pt-BR" altLang="x-none" sz="1800">
              <a:ea typeface="Times New Roman" charset="0"/>
            </a:endParaRPr>
          </a:p>
        </p:txBody>
      </p:sp>
      <p:sp>
        <p:nvSpPr>
          <p:cNvPr id="65694" name="Rectangle 158"/>
          <p:cNvSpPr>
            <a:spLocks noChangeArrowheads="1"/>
          </p:cNvSpPr>
          <p:nvPr/>
        </p:nvSpPr>
        <p:spPr bwMode="auto">
          <a:xfrm>
            <a:off x="2411413" y="16619538"/>
            <a:ext cx="37131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pt-BR" sz="1100">
                <a:ea typeface="Times New Roman" charset="0"/>
                <a:cs typeface="Arial" charset="0"/>
              </a:rPr>
              <a:t>(*) O total do item 8 deve ser exatamente igual ao item 7.</a:t>
            </a:r>
            <a:endParaRPr lang="pt-BR">
              <a:ea typeface="Times New Roman" charset="0"/>
              <a:cs typeface="Arial" charset="0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997458"/>
              </p:ext>
            </p:extLst>
          </p:nvPr>
        </p:nvGraphicFramePr>
        <p:xfrm>
          <a:off x="107950" y="130984"/>
          <a:ext cx="9068434" cy="45566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8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49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DESCRIÇÃO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20X1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20X0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 – RECEITAS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1.1) Vendas de mercadorias, produtos e serviços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1.2) Outras receitas 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1.3) Receitas relativas à construção de ativos próprios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1.4) Provisão para créditos de liquidação duvidosa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7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 </a:t>
                      </a:r>
                      <a:r>
                        <a:rPr lang="pt-BR" sz="1600" b="1" i="0" kern="180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INSUMOS ADQUIRIDOS DE TERCEIROS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2.1) Custos dos produtos, das mercadorias e dos serviços vendidos 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2.2) Materiais, energia, serviços de terceiros e outros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2.3) Perda / Recuperação de valores ativos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2.4) Outras (especificar)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3 </a:t>
                      </a:r>
                      <a:r>
                        <a:rPr lang="pt-BR" sz="1600" b="1" i="0" kern="180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VALOR ADICIONADO BRUTO (1-2)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1259632" y="1419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10" name="Balão Retangular Arredondado 9"/>
          <p:cNvSpPr/>
          <p:nvPr/>
        </p:nvSpPr>
        <p:spPr>
          <a:xfrm>
            <a:off x="5605712" y="3571408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valores das despesas originadas da utilização desses bens e serviços.</a:t>
            </a:r>
          </a:p>
        </p:txBody>
      </p:sp>
      <p:sp>
        <p:nvSpPr>
          <p:cNvPr id="6" name="Balão Retangular Arredondado 5"/>
          <p:cNvSpPr/>
          <p:nvPr/>
        </p:nvSpPr>
        <p:spPr>
          <a:xfrm>
            <a:off x="5579259" y="1307926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as receitas reconhecidas na contabilidade pelo regime de competência, inclusive os valores dos tributos incidentes.</a:t>
            </a:r>
          </a:p>
        </p:txBody>
      </p:sp>
      <p:sp>
        <p:nvSpPr>
          <p:cNvPr id="19" name="Balão Retangular Arredondado 18"/>
          <p:cNvSpPr/>
          <p:nvPr/>
        </p:nvSpPr>
        <p:spPr>
          <a:xfrm>
            <a:off x="5590432" y="3211368"/>
            <a:ext cx="3574800" cy="1736646"/>
          </a:xfrm>
          <a:prstGeom prst="wedgeRoundRectCallout">
            <a:avLst>
              <a:gd name="adj1" fmla="val -67921"/>
              <a:gd name="adj2" fmla="val 1214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valores dos ajustes a valor de mercado de estoques, imobilizados, investimentos, etc. e os valores de constituição e reversão de provisão para perdas.</a:t>
            </a:r>
          </a:p>
        </p:txBody>
      </p:sp>
      <p:sp>
        <p:nvSpPr>
          <p:cNvPr id="14" name="Balão Retangular Arredondado 13"/>
          <p:cNvSpPr/>
          <p:nvPr/>
        </p:nvSpPr>
        <p:spPr>
          <a:xfrm>
            <a:off x="5579259" y="2067694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Diferentemente dos critérios contábeis, inclui valores que não transitam pela DRE.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5590432" y="2444437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As receitas serão ajustadas pelos valores relativos à constituição ou reversão desta provisão.</a:t>
            </a:r>
          </a:p>
        </p:txBody>
      </p:sp>
      <p:sp>
        <p:nvSpPr>
          <p:cNvPr id="8" name="Balão Retangular Arredondado 7"/>
          <p:cNvSpPr/>
          <p:nvPr/>
        </p:nvSpPr>
        <p:spPr>
          <a:xfrm>
            <a:off x="5579259" y="1426785"/>
            <a:ext cx="3574800" cy="200906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Valores oriundos, principalmente, de alienação de ativos não circulantes e outros resultados que não sejam  transferência de riqueza criada por outros. Também inclui os tributos incidentes.</a:t>
            </a:r>
          </a:p>
        </p:txBody>
      </p:sp>
      <p:sp>
        <p:nvSpPr>
          <p:cNvPr id="12" name="Balão Retangular Arredondado 11"/>
          <p:cNvSpPr/>
          <p:nvPr/>
        </p:nvSpPr>
        <p:spPr>
          <a:xfrm>
            <a:off x="5579259" y="2820094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Aquisições de matérias-primas, mercadorias, materiais, energia, serviços, etc. que tenham ido para o resultado. </a:t>
            </a:r>
          </a:p>
        </p:txBody>
      </p:sp>
      <p:sp>
        <p:nvSpPr>
          <p:cNvPr id="11" name="Balão Retangular Arredondado 10"/>
          <p:cNvSpPr/>
          <p:nvPr/>
        </p:nvSpPr>
        <p:spPr>
          <a:xfrm>
            <a:off x="5579259" y="3147814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os valores das matérias-primas, das mercadorias e dos </a:t>
            </a:r>
            <a:r>
              <a:rPr lang="pt-BR" altLang="x-none" sz="1600" b="1">
                <a:solidFill>
                  <a:srgbClr val="535353"/>
                </a:solidFill>
                <a:latin typeface="Century Gothic Negrito" charset="0"/>
              </a:rPr>
              <a:t>serviços vendidos.</a:t>
            </a:r>
            <a:endParaRPr lang="pt-BR" altLang="x-none" sz="1600" b="1" dirty="0">
              <a:solidFill>
                <a:srgbClr val="535353"/>
              </a:solidFill>
              <a:latin typeface="Century Gothic Negri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98122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6" grpId="0" animBg="1"/>
      <p:bldP spid="6" grpId="1" animBg="1"/>
      <p:bldP spid="19" grpId="0" animBg="1"/>
      <p:bldP spid="19" grpId="1" animBg="1"/>
      <p:bldP spid="14" grpId="0" animBg="1"/>
      <p:bldP spid="14" grpId="1" animBg="1"/>
      <p:bldP spid="13" grpId="0" animBg="1"/>
      <p:bldP spid="13" grpId="1" animBg="1"/>
      <p:bldP spid="8" grpId="0" animBg="1"/>
      <p:bldP spid="8" grpId="1" animBg="1"/>
      <p:bldP spid="12" grpId="0" animBg="1"/>
      <p:bldP spid="12" grpId="1" animBg="1"/>
      <p:bldP spid="11" grpId="0" animBg="1"/>
      <p:bldP spid="1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667250" y="-6780213"/>
            <a:ext cx="25527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x-none" sz="1100" b="1">
                <a:ea typeface="Times New Roman" charset="0"/>
              </a:rPr>
              <a:t>Modelo I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Demonstração do Valor Adicionado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EMPRESAS EM GERAL</a:t>
            </a:r>
            <a:endParaRPr lang="pt-BR" altLang="x-none" sz="1800">
              <a:ea typeface="Times New Roman" charset="0"/>
            </a:endParaRPr>
          </a:p>
        </p:txBody>
      </p:sp>
      <p:sp>
        <p:nvSpPr>
          <p:cNvPr id="65694" name="Rectangle 158"/>
          <p:cNvSpPr>
            <a:spLocks noChangeArrowheads="1"/>
          </p:cNvSpPr>
          <p:nvPr/>
        </p:nvSpPr>
        <p:spPr bwMode="auto">
          <a:xfrm>
            <a:off x="2411413" y="16619538"/>
            <a:ext cx="37131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pt-BR" sz="1100">
                <a:ea typeface="Times New Roman" charset="0"/>
                <a:cs typeface="Arial" charset="0"/>
              </a:rPr>
              <a:t>(*) O total do item 8 deve ser exatamente igual ao item 7.</a:t>
            </a:r>
            <a:endParaRPr lang="pt-BR">
              <a:ea typeface="Times New Roman" charset="0"/>
              <a:cs typeface="Arial" charset="0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487107"/>
              </p:ext>
            </p:extLst>
          </p:nvPr>
        </p:nvGraphicFramePr>
        <p:xfrm>
          <a:off x="107950" y="130984"/>
          <a:ext cx="9068434" cy="32820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8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49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DESCRIÇÃO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20X1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20X0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4 </a:t>
                      </a:r>
                      <a:r>
                        <a:rPr lang="pt-BR" sz="1600" b="1" i="0" kern="180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DEPRECIAÇÃO, AMORTIZAÇÃO E EXAUSTÃO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5 </a:t>
                      </a:r>
                      <a:r>
                        <a:rPr lang="pt-BR" sz="1600" b="1" i="0" kern="180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VALOR ADICIONADO LÍQUIDO PRODUZIDO PELA ENTIDADE (3-4)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6 </a:t>
                      </a:r>
                      <a:r>
                        <a:rPr lang="pt-BR" sz="1600" b="1" i="0" kern="180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VALOR ADICIONADO RECEBIDO EM TRANSFERÊNCIA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6.1) Resultado de equivalência patrimonial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6.2) Receitas financeiras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6.3) Outras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7 </a:t>
                      </a:r>
                      <a:r>
                        <a:rPr lang="pt-BR" sz="1600" b="1" i="0" kern="180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VALOR ADICIONADO TOTAL A DISTRIBUIR (5+6)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Balão Retangular Arredondado 9"/>
          <p:cNvSpPr/>
          <p:nvPr/>
        </p:nvSpPr>
        <p:spPr>
          <a:xfrm>
            <a:off x="5601600" y="987575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Estas despesas não monetárias representam recuperação de capital. Devem ser abatidas do valor a distribuir.</a:t>
            </a:r>
          </a:p>
        </p:txBody>
      </p:sp>
      <p:sp>
        <p:nvSpPr>
          <p:cNvPr id="11" name="Balão Retangular Arredondado 10"/>
          <p:cNvSpPr/>
          <p:nvPr/>
        </p:nvSpPr>
        <p:spPr>
          <a:xfrm>
            <a:off x="5579259" y="2588453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todas as receitas financeiras, inclusive as variações </a:t>
            </a:r>
            <a:r>
              <a:rPr lang="pt-BR" altLang="x-none" sz="1600" b="1">
                <a:solidFill>
                  <a:srgbClr val="535353"/>
                </a:solidFill>
                <a:latin typeface="Century Gothic Negrito" charset="0"/>
              </a:rPr>
              <a:t>cambiais ativas.</a:t>
            </a:r>
            <a:endParaRPr lang="pt-BR" altLang="x-none" sz="16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2" name="Balão Retangular Arredondado 11"/>
          <p:cNvSpPr/>
          <p:nvPr/>
        </p:nvSpPr>
        <p:spPr>
          <a:xfrm>
            <a:off x="5601584" y="2211710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resultado da equivalência pode representar receita ou despesa.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5601584" y="2876485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os dividendos relativos a investimentos avaliados ao custo, aluguéis, direitos de franquia, etc.</a:t>
            </a:r>
          </a:p>
        </p:txBody>
      </p:sp>
    </p:spTree>
    <p:extLst>
      <p:ext uri="{BB962C8B-B14F-4D97-AF65-F5344CB8AC3E}">
        <p14:creationId xmlns:p14="http://schemas.microsoft.com/office/powerpoint/2010/main" val="1870995873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Distribuição da riqueza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segunda parte da demonstração do valor adicionado deve apresentar de forma detalhada como a riqueza obtida pela entidade foi distribuída.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Modelo de DVA para uma empresa não financeira </a:t>
            </a:r>
          </a:p>
        </p:txBody>
      </p:sp>
    </p:spTree>
    <p:extLst>
      <p:ext uri="{BB962C8B-B14F-4D97-AF65-F5344CB8AC3E}">
        <p14:creationId xmlns:p14="http://schemas.microsoft.com/office/powerpoint/2010/main" val="869561887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83417"/>
              </p:ext>
            </p:extLst>
          </p:nvPr>
        </p:nvGraphicFramePr>
        <p:xfrm>
          <a:off x="107950" y="130984"/>
          <a:ext cx="9068434" cy="42374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8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49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DESCRIÇÃO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20X1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20X0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 </a:t>
                      </a:r>
                      <a:r>
                        <a:rPr lang="pt-BR" sz="1600" b="1" i="0" kern="180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–</a:t>
                      </a: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DISTRIBUIÇÃO DO VALOR ADICIONADO (*)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8.1) Pessoal 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8.1.1 – Remuneração direta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8.1.2 – Benefícios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8.1.3 – F.G.T.S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8.2) Impostos, taxas e contribuições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8.2.1 – Federais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8.2.2 – Estaduais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8.2.3 – Municipais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(*) O total do item 8 deve ser exatamente igual ao item 7.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Balão Retangular Arredondado 7"/>
          <p:cNvSpPr/>
          <p:nvPr/>
        </p:nvSpPr>
        <p:spPr>
          <a:xfrm>
            <a:off x="5605712" y="3180134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Tributos devidos à união, inclusive aqueles que são repassados. Inclui também a contribuição sindical patronal.</a:t>
            </a:r>
          </a:p>
        </p:txBody>
      </p:sp>
      <p:sp>
        <p:nvSpPr>
          <p:cNvPr id="10" name="Balão Retangular Arredondado 9"/>
          <p:cNvSpPr/>
          <p:nvPr/>
        </p:nvSpPr>
        <p:spPr>
          <a:xfrm>
            <a:off x="5579259" y="2139702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Assistência médica, alimentação, transporte, planos de aposentadoria, etc.</a:t>
            </a:r>
          </a:p>
        </p:txBody>
      </p:sp>
      <p:sp>
        <p:nvSpPr>
          <p:cNvPr id="11" name="Balão Retangular Arredondado 10"/>
          <p:cNvSpPr/>
          <p:nvPr/>
        </p:nvSpPr>
        <p:spPr>
          <a:xfrm>
            <a:off x="5579259" y="1764044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Salários, 13º salário, honorários </a:t>
            </a:r>
            <a:r>
              <a:rPr lang="pt-BR" altLang="x-none" sz="1600" b="1">
                <a:solidFill>
                  <a:srgbClr val="535353"/>
                </a:solidFill>
                <a:latin typeface="Century Gothic Negrito" charset="0"/>
              </a:rPr>
              <a:t>da diretoria, </a:t>
            </a: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férias, comissões, horas extras, participação de empregados nos resultados, etc.</a:t>
            </a:r>
          </a:p>
        </p:txBody>
      </p:sp>
      <p:sp>
        <p:nvSpPr>
          <p:cNvPr id="5" name="Balão Retangular Arredondado 4"/>
          <p:cNvSpPr/>
          <p:nvPr/>
        </p:nvSpPr>
        <p:spPr>
          <a:xfrm>
            <a:off x="5579259" y="2691695"/>
            <a:ext cx="3574800" cy="146423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IR, CSLL, INSS patronal e demais impostos e contribuições. Para os impostos recuperáveis  devem ser considerados apenas os valores devidos líquidos.</a:t>
            </a:r>
          </a:p>
        </p:txBody>
      </p:sp>
      <p:sp>
        <p:nvSpPr>
          <p:cNvPr id="6" name="Balão Retangular Arredondado 5"/>
          <p:cNvSpPr/>
          <p:nvPr/>
        </p:nvSpPr>
        <p:spPr>
          <a:xfrm>
            <a:off x="5605712" y="3668573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Tributos devidos aos estados, inclusive aqueles que são repassados.</a:t>
            </a:r>
          </a:p>
        </p:txBody>
      </p:sp>
      <p:sp>
        <p:nvSpPr>
          <p:cNvPr id="12" name="Balão Retangular Arredondado 11"/>
          <p:cNvSpPr/>
          <p:nvPr/>
        </p:nvSpPr>
        <p:spPr>
          <a:xfrm>
            <a:off x="5590432" y="3723878"/>
            <a:ext cx="3574800" cy="919401"/>
          </a:xfrm>
          <a:prstGeom prst="wedgeRoundRectCallout">
            <a:avLst>
              <a:gd name="adj1" fmla="val -67921"/>
              <a:gd name="adj2" fmla="val 12149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Tributos devidos aos municípios, inclusive aqueles que são repassados.</a:t>
            </a:r>
          </a:p>
        </p:txBody>
      </p:sp>
      <p:sp>
        <p:nvSpPr>
          <p:cNvPr id="9" name="Balão Retangular Arredondado 8"/>
          <p:cNvSpPr/>
          <p:nvPr/>
        </p:nvSpPr>
        <p:spPr>
          <a:xfrm>
            <a:off x="5590432" y="2572836"/>
            <a:ext cx="3574800" cy="64698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Valores depositados em conta vinculada dos empregados.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667250" y="-6780213"/>
            <a:ext cx="25527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x-none" sz="1100" b="1">
                <a:ea typeface="Times New Roman" charset="0"/>
              </a:rPr>
              <a:t>Modelo I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Demonstração do Valor Adicionado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EMPRESAS EM GERAL</a:t>
            </a:r>
            <a:endParaRPr lang="pt-BR" altLang="x-none" sz="1800">
              <a:ea typeface="Times New Roman" charset="0"/>
            </a:endParaRPr>
          </a:p>
        </p:txBody>
      </p:sp>
      <p:sp>
        <p:nvSpPr>
          <p:cNvPr id="65694" name="Rectangle 158"/>
          <p:cNvSpPr>
            <a:spLocks noChangeArrowheads="1"/>
          </p:cNvSpPr>
          <p:nvPr/>
        </p:nvSpPr>
        <p:spPr bwMode="auto">
          <a:xfrm>
            <a:off x="2411413" y="16619538"/>
            <a:ext cx="37131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pt-BR" sz="1100">
                <a:ea typeface="Times New Roman" charset="0"/>
                <a:cs typeface="Arial" charset="0"/>
              </a:rPr>
              <a:t>(*) O total do item 8 deve ser exatamente igual ao item 7.</a:t>
            </a:r>
            <a:endParaRPr lang="pt-BR">
              <a:ea typeface="Times New Roman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99942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5" grpId="0" animBg="1"/>
      <p:bldP spid="5" grpId="1" animBg="1"/>
      <p:bldP spid="6" grpId="0" animBg="1"/>
      <p:bldP spid="6" grpId="1" animBg="1"/>
      <p:bldP spid="12" grpId="0" animBg="1"/>
      <p:bldP spid="12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Luciano Guerra é mestre em Contabilidade Gerencial pela FGV e especialista em Avaliação Socioeconômica de Projetos pela PUC de Santiago do Chile.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É autor dos livros "A Nova Contabilidade“ e "Manual de Custos para o Exame de Suficiência“, publicados pela Ed. Atlas e “Contabilidade Descomplicada” publicado pela Ed. Saraiva.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Atua na área de cursos empresariais, no ensino superior e é consultor de produtos e serviços bancários do Banco do Nordeste. É instrutor do CRC-CE e ocupa a Cátedra n°37 da Academia de Ciências Contábeis do Estado do Ceará.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Luciano Guerra</a:t>
            </a:r>
          </a:p>
        </p:txBody>
      </p:sp>
    </p:spTree>
    <p:extLst>
      <p:ext uri="{BB962C8B-B14F-4D97-AF65-F5344CB8AC3E}">
        <p14:creationId xmlns:p14="http://schemas.microsoft.com/office/powerpoint/2010/main" val="351243573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57302"/>
              </p:ext>
            </p:extLst>
          </p:nvPr>
        </p:nvGraphicFramePr>
        <p:xfrm>
          <a:off x="107950" y="130984"/>
          <a:ext cx="9068434" cy="3919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78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49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DESCRIÇÃO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20X1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Em milhares de reais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20X0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8.3) Remuneração de capitais de terceiros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8.3.1 – Juros 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8.3.2 – Aluguéis 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8.3.3 – Outras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8.4) Remuneração de capitais próprios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8.4.1 – Juros sobre o capital próprio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8.4.2 – Dividendos 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8.4.3 – Lucros retidos / Prejuízo do exercício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3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1600" b="1" i="0" dirty="0">
                          <a:solidFill>
                            <a:srgbClr val="FFFFFF"/>
                          </a:solidFill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8.4.4 – Participação dos não controladores nos lucros retidos</a:t>
                      </a:r>
                    </a:p>
                  </a:txBody>
                  <a:tcPr marL="30181" marR="30181" marT="0" marB="0" anchor="ctr">
                    <a:lnL w="12700" cmpd="sng"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 dirty="0">
                          <a:effectLst/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 </a:t>
                      </a:r>
                      <a:endParaRPr lang="pt-BR" sz="1600" b="1" i="0" dirty="0">
                        <a:solidFill>
                          <a:srgbClr val="000000"/>
                        </a:solidFill>
                        <a:effectLst/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 marL="30181" marR="30181" marT="0" marB="0" anchor="ctr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Balão Retangular Arredondado 6"/>
          <p:cNvSpPr/>
          <p:nvPr/>
        </p:nvSpPr>
        <p:spPr>
          <a:xfrm>
            <a:off x="5601600" y="1275606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as despesas financeiras, inclusive as variações cambiais passivas</a:t>
            </a:r>
            <a:r>
              <a:rPr lang="pt-BR" altLang="x-none" sz="1600" b="1">
                <a:solidFill>
                  <a:srgbClr val="535353"/>
                </a:solidFill>
                <a:latin typeface="Century Gothic Negrito" charset="0"/>
              </a:rPr>
              <a:t>, que </a:t>
            </a: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tenham sido capitalizados no período.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667250" y="-6780213"/>
            <a:ext cx="25527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x-none" sz="1100" b="1">
                <a:ea typeface="Times New Roman" charset="0"/>
              </a:rPr>
              <a:t>Modelo I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Demonstração do Valor Adicionado</a:t>
            </a:r>
            <a:endParaRPr lang="pt-BR" altLang="x-none" sz="900">
              <a:ea typeface="Times New Roman" charset="0"/>
            </a:endParaRPr>
          </a:p>
          <a:p>
            <a:pPr algn="ctr"/>
            <a:r>
              <a:rPr lang="pt-BR" altLang="x-none" sz="1100" b="1">
                <a:ea typeface="Times New Roman" charset="0"/>
              </a:rPr>
              <a:t>EMPRESAS EM GERAL</a:t>
            </a:r>
            <a:endParaRPr lang="pt-BR" altLang="x-none" sz="1800">
              <a:ea typeface="Times New Roman" charset="0"/>
            </a:endParaRPr>
          </a:p>
        </p:txBody>
      </p:sp>
      <p:sp>
        <p:nvSpPr>
          <p:cNvPr id="65694" name="Rectangle 158"/>
          <p:cNvSpPr>
            <a:spLocks noChangeArrowheads="1"/>
          </p:cNvSpPr>
          <p:nvPr/>
        </p:nvSpPr>
        <p:spPr bwMode="auto">
          <a:xfrm>
            <a:off x="2411413" y="16619538"/>
            <a:ext cx="37131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pt-BR" sz="1100">
                <a:ea typeface="Times New Roman" charset="0"/>
                <a:cs typeface="Arial" charset="0"/>
              </a:rPr>
              <a:t>(*) O total do item 8 deve ser exatamente igual ao item 7.</a:t>
            </a:r>
            <a:endParaRPr lang="pt-BR">
              <a:ea typeface="Times New Roman" charset="0"/>
              <a:cs typeface="Arial" charset="0"/>
            </a:endParaRPr>
          </a:p>
        </p:txBody>
      </p:sp>
      <p:sp>
        <p:nvSpPr>
          <p:cNvPr id="8" name="Balão Retangular Arredondado 7"/>
          <p:cNvSpPr/>
          <p:nvPr/>
        </p:nvSpPr>
        <p:spPr>
          <a:xfrm>
            <a:off x="5601600" y="2588453"/>
            <a:ext cx="3574800" cy="919401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os valores pagos aos sócios e acionistas por conta do resultado do período.</a:t>
            </a:r>
          </a:p>
        </p:txBody>
      </p:sp>
      <p:sp>
        <p:nvSpPr>
          <p:cNvPr id="5" name="Balão Retangular Arredondado 4"/>
          <p:cNvSpPr/>
          <p:nvPr/>
        </p:nvSpPr>
        <p:spPr>
          <a:xfrm>
            <a:off x="5601600" y="3724964"/>
            <a:ext cx="3574800" cy="64698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Inclui o lucro destinado às reservas ou o prejuízo.</a:t>
            </a:r>
          </a:p>
        </p:txBody>
      </p:sp>
      <p:sp>
        <p:nvSpPr>
          <p:cNvPr id="9" name="Balão Retangular Arredondado 8"/>
          <p:cNvSpPr/>
          <p:nvPr/>
        </p:nvSpPr>
        <p:spPr>
          <a:xfrm>
            <a:off x="5601600" y="1007639"/>
            <a:ext cx="3574800" cy="119181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altLang="x-none" sz="1600" b="1" dirty="0">
                <a:solidFill>
                  <a:srgbClr val="535353"/>
                </a:solidFill>
                <a:latin typeface="Century Gothic Negrito" charset="0"/>
              </a:rPr>
              <a:t>Aqui serão classificados os valores que configurem transferência de riqueza aos financiadores externos de capital.</a:t>
            </a:r>
          </a:p>
        </p:txBody>
      </p:sp>
      <p:sp>
        <p:nvSpPr>
          <p:cNvPr id="11" name="Balão Retangular Arredondado 10"/>
          <p:cNvSpPr/>
          <p:nvPr/>
        </p:nvSpPr>
        <p:spPr>
          <a:xfrm>
            <a:off x="5601600" y="1851670"/>
            <a:ext cx="3574800" cy="646986"/>
          </a:xfrm>
          <a:prstGeom prst="wedgeRoundRectCallout">
            <a:avLst>
              <a:gd name="adj1" fmla="val -67388"/>
              <a:gd name="adj2" fmla="val -17468"/>
              <a:gd name="adj3" fmla="val 16667"/>
            </a:avLst>
          </a:prstGeom>
          <a:blipFill rotWithShape="1">
            <a:blip r:embed="rId2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Inclui os aluguéis pagos a terceiros. </a:t>
            </a:r>
          </a:p>
        </p:txBody>
      </p:sp>
    </p:spTree>
    <p:extLst>
      <p:ext uri="{BB962C8B-B14F-4D97-AF65-F5344CB8AC3E}">
        <p14:creationId xmlns:p14="http://schemas.microsoft.com/office/powerpoint/2010/main" val="1090439509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5" grpId="0" animBg="1"/>
      <p:bldP spid="5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/>
          <p:cNvSpPr>
            <a:spLocks noGrp="1"/>
          </p:cNvSpPr>
          <p:nvPr>
            <p:ph type="body" sz="quarter" idx="13"/>
          </p:nvPr>
        </p:nvSpPr>
        <p:spPr>
          <a:xfrm>
            <a:off x="1014713" y="2400300"/>
            <a:ext cx="8021783" cy="1657350"/>
          </a:xfrm>
        </p:spPr>
        <p:txBody>
          <a:bodyPr/>
          <a:lstStyle/>
          <a:p>
            <a:r>
              <a:rPr lang="pt-BR" dirty="0"/>
              <a:t>Luciano Guerra</a:t>
            </a: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Entendendo a Demonstração do Valor Adicionado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pt-BR" dirty="0"/>
              <a:t>Guia prático para demonstração da riqueza criada e distribuída pela empresa.</a:t>
            </a:r>
          </a:p>
        </p:txBody>
      </p:sp>
    </p:spTree>
    <p:extLst>
      <p:ext uri="{BB962C8B-B14F-4D97-AF65-F5344CB8AC3E}">
        <p14:creationId xmlns:p14="http://schemas.microsoft.com/office/powerpoint/2010/main" val="13970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Capacitar a elaboração e a interpretação da Demonstração do Valor Adicionado de acordo com a nova legislação societária.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Objetivo do Curso</a:t>
            </a:r>
          </a:p>
        </p:txBody>
      </p:sp>
    </p:spTree>
    <p:extLst>
      <p:ext uri="{BB962C8B-B14F-4D97-AF65-F5344CB8AC3E}">
        <p14:creationId xmlns:p14="http://schemas.microsoft.com/office/powerpoint/2010/main" val="102543538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Gestores e empreendedores não contadores que utilizam informações contábeis para o desenvolvimento de seus negócios, bem como estudantes de contabilidade.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Público-Alvo do Curso</a:t>
            </a:r>
          </a:p>
        </p:txBody>
      </p:sp>
    </p:spTree>
    <p:extLst>
      <p:ext uri="{BB962C8B-B14F-4D97-AF65-F5344CB8AC3E}">
        <p14:creationId xmlns:p14="http://schemas.microsoft.com/office/powerpoint/2010/main" val="93621490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Demonstração do Valor Adicionado (DVA) proporciona informações de natureza econômica e social.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Apresenta o quanto a entidade agrega de valor aos insumos adquiridos de terceiros.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Decreto Lei no 2.627/40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Lei no 6.404/76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Lei 11.638/07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Demonstração do Valor Adicionado (DVA) é obrigatória apenas para as companhias abertas.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  <a:cs typeface="+mn-cs"/>
              </a:rPr>
              <a:t>É recomendada a sua elaboração por todas as entidades.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endParaRPr lang="pt-BR" sz="1800" b="1" kern="1200" dirty="0">
              <a:solidFill>
                <a:srgbClr val="000000"/>
              </a:solidFill>
              <a:effectLst/>
              <a:latin typeface="Century Gothic Negrito" charset="0"/>
              <a:cs typeface="+mn-cs"/>
            </a:endParaRP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</p:spPr>
        <p:txBody>
          <a:bodyPr/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Demonstração do Valor Adicionado</a:t>
            </a:r>
          </a:p>
        </p:txBody>
      </p:sp>
    </p:spTree>
    <p:extLst>
      <p:ext uri="{BB962C8B-B14F-4D97-AF65-F5344CB8AC3E}">
        <p14:creationId xmlns:p14="http://schemas.microsoft.com/office/powerpoint/2010/main" val="100722338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7" name="Picture 3" descr="v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9"/>
          <a:stretch>
            <a:fillRect/>
          </a:stretch>
        </p:blipFill>
        <p:spPr bwMode="auto">
          <a:xfrm>
            <a:off x="1403648" y="40482"/>
            <a:ext cx="61849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2"/>
            <a:ext cx="9144000" cy="803672"/>
          </a:xfrm>
        </p:spPr>
        <p:txBody>
          <a:bodyPr/>
          <a:lstStyle/>
          <a:p>
            <a:r>
              <a:rPr lang="pt-BR" sz="3200" b="1" dirty="0">
                <a:solidFill>
                  <a:srgbClr val="FFFFFF"/>
                </a:solidFill>
                <a:effectLst/>
              </a:rPr>
              <a:t>O que é valor adicionado?</a:t>
            </a:r>
            <a:endParaRPr lang="pt-BR" altLang="x-none" sz="3200" b="1" dirty="0">
              <a:solidFill>
                <a:srgbClr val="FFFFFF"/>
              </a:solidFill>
              <a:effectLst/>
            </a:endParaRPr>
          </a:p>
        </p:txBody>
      </p:sp>
      <p:pic>
        <p:nvPicPr>
          <p:cNvPr id="98308" name="Picture 4" descr="v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3" t="15025" r="10548" b="13617"/>
          <a:stretch>
            <a:fillRect/>
          </a:stretch>
        </p:blipFill>
        <p:spPr bwMode="auto">
          <a:xfrm>
            <a:off x="468000" y="1028777"/>
            <a:ext cx="2482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5" descr="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824907"/>
            <a:ext cx="2709863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Balão Retangular Arredondado 21"/>
          <p:cNvSpPr/>
          <p:nvPr/>
        </p:nvSpPr>
        <p:spPr>
          <a:xfrm>
            <a:off x="457200" y="1630800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R$ 5,00</a:t>
            </a:r>
          </a:p>
        </p:txBody>
      </p:sp>
      <p:sp>
        <p:nvSpPr>
          <p:cNvPr id="23" name="Balão Retangular Arredondado 22"/>
          <p:cNvSpPr/>
          <p:nvPr/>
        </p:nvSpPr>
        <p:spPr>
          <a:xfrm>
            <a:off x="7920000" y="2067694"/>
            <a:ext cx="104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R$ 10,00</a:t>
            </a:r>
          </a:p>
        </p:txBody>
      </p:sp>
      <p:sp>
        <p:nvSpPr>
          <p:cNvPr id="25" name="Balão Retangular Arredondado 24"/>
          <p:cNvSpPr/>
          <p:nvPr/>
        </p:nvSpPr>
        <p:spPr>
          <a:xfrm>
            <a:off x="103593" y="68400"/>
            <a:ext cx="2179775" cy="1191816"/>
          </a:xfrm>
          <a:prstGeom prst="wedgeRoundRectCallout">
            <a:avLst>
              <a:gd name="adj1" fmla="val 26339"/>
              <a:gd name="adj2" fmla="val 78853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Uma unidade de produção adquire insumos da sociedade.  </a:t>
            </a:r>
          </a:p>
        </p:txBody>
      </p:sp>
      <p:sp>
        <p:nvSpPr>
          <p:cNvPr id="26" name="Balão Retangular Arredondado 25"/>
          <p:cNvSpPr/>
          <p:nvPr/>
        </p:nvSpPr>
        <p:spPr>
          <a:xfrm>
            <a:off x="4620181" y="66937"/>
            <a:ext cx="2904147" cy="919401"/>
          </a:xfrm>
          <a:prstGeom prst="wedgeRoundRectCallout">
            <a:avLst>
              <a:gd name="adj1" fmla="val -14585"/>
              <a:gd name="adj2" fmla="val 132499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Ela processa estes insumos e os transforma em produto acabado. </a:t>
            </a:r>
          </a:p>
        </p:txBody>
      </p:sp>
      <p:sp>
        <p:nvSpPr>
          <p:cNvPr id="27" name="Balão Retangular Arredondado 26"/>
          <p:cNvSpPr/>
          <p:nvPr/>
        </p:nvSpPr>
        <p:spPr>
          <a:xfrm>
            <a:off x="6760425" y="3010961"/>
            <a:ext cx="2293087" cy="2009061"/>
          </a:xfrm>
          <a:prstGeom prst="wedgeRoundRectCallout">
            <a:avLst>
              <a:gd name="adj1" fmla="val 22460"/>
              <a:gd name="adj2" fmla="val -69665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Se o valor das vendas é superior ao valor dos insumos adquiridos de terceiros, o processo adicionou valor aos insumos.</a:t>
            </a:r>
          </a:p>
        </p:txBody>
      </p:sp>
      <p:sp>
        <p:nvSpPr>
          <p:cNvPr id="28" name="Balão Retangular Arredondado 27"/>
          <p:cNvSpPr/>
          <p:nvPr/>
        </p:nvSpPr>
        <p:spPr>
          <a:xfrm>
            <a:off x="7236296" y="51470"/>
            <a:ext cx="1817216" cy="1191816"/>
          </a:xfrm>
          <a:prstGeom prst="wedgeRoundRectCallout">
            <a:avLst>
              <a:gd name="adj1" fmla="val 22440"/>
              <a:gd name="adj2" fmla="val -20099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Valor adicionado é a riqueza criada pela empresa.</a:t>
            </a:r>
          </a:p>
        </p:txBody>
      </p:sp>
      <p:sp>
        <p:nvSpPr>
          <p:cNvPr id="12" name="Balão Retangular Arredondado 11"/>
          <p:cNvSpPr/>
          <p:nvPr/>
        </p:nvSpPr>
        <p:spPr>
          <a:xfrm>
            <a:off x="2730805" y="3515103"/>
            <a:ext cx="2293087" cy="1464231"/>
          </a:xfrm>
          <a:prstGeom prst="wedgeRoundRectCallout">
            <a:avLst>
              <a:gd name="adj1" fmla="val 62336"/>
              <a:gd name="adj2" fmla="val -7438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Supondo uma carga tributária de 20%, a demonstração do resultado ficaria assim:</a:t>
            </a:r>
          </a:p>
        </p:txBody>
      </p:sp>
      <p:sp>
        <p:nvSpPr>
          <p:cNvPr id="13" name="Balão Retangular Arredondado 12"/>
          <p:cNvSpPr/>
          <p:nvPr/>
        </p:nvSpPr>
        <p:spPr>
          <a:xfrm>
            <a:off x="5505164" y="1940061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R$ 2,00</a:t>
            </a:r>
          </a:p>
        </p:txBody>
      </p:sp>
      <p:graphicFrame>
        <p:nvGraphicFramePr>
          <p:cNvPr id="15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73027"/>
              </p:ext>
            </p:extLst>
          </p:nvPr>
        </p:nvGraphicFramePr>
        <p:xfrm>
          <a:off x="5465564" y="3447457"/>
          <a:ext cx="3575140" cy="1647492"/>
        </p:xfrm>
        <a:graphic>
          <a:graphicData uri="http://schemas.openxmlformats.org/drawingml/2006/table">
            <a:tbl>
              <a:tblPr/>
              <a:tblGrid>
                <a:gridCol w="2676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10,00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CPV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7,00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Bruto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Tributos </a:t>
                      </a: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/Lucro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0,60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Líquido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2,40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Balão Retangular Arredondado 15"/>
          <p:cNvSpPr/>
          <p:nvPr/>
        </p:nvSpPr>
        <p:spPr>
          <a:xfrm>
            <a:off x="4620181" y="68400"/>
            <a:ext cx="2904147" cy="919401"/>
          </a:xfrm>
          <a:prstGeom prst="wedgeRoundRectCallout">
            <a:avLst>
              <a:gd name="adj1" fmla="val -14006"/>
              <a:gd name="adj2" fmla="val 136787"/>
              <a:gd name="adj3" fmla="val 16667"/>
            </a:avLst>
          </a:prstGeom>
          <a:blipFill rotWithShape="1">
            <a:blip r:embed="rId5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Para este processo, será necessário contratar mão-de-obra.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12" grpId="0" animBg="1"/>
      <p:bldP spid="13" grpId="0" animBg="1"/>
      <p:bldP spid="16" grpId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5"/>
          <p:cNvSpPr>
            <a:spLocks noGrp="1"/>
          </p:cNvSpPr>
          <p:nvPr>
            <p:ph idx="1"/>
          </p:nvPr>
        </p:nvSpPr>
        <p:spPr>
          <a:xfrm>
            <a:off x="914401" y="1301353"/>
            <a:ext cx="7313613" cy="304204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Demonstração do Valor Adicionado (DVA) evidencia a riqueza criada pela entidade e sua distribuição no período.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20000"/>
            </a:pPr>
            <a:r>
              <a:rPr lang="pt-BR" sz="1800" b="1" kern="1200" dirty="0">
                <a:solidFill>
                  <a:srgbClr val="000000"/>
                </a:solidFill>
                <a:effectLst/>
                <a:latin typeface="Century Gothic Negrito" charset="0"/>
              </a:rPr>
              <a:t>A maioria dos dados é obtida a partir da demonstração do resultado. </a:t>
            </a: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914401" y="377428"/>
            <a:ext cx="7313613" cy="651272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sz="3200" b="1" dirty="0">
                <a:solidFill>
                  <a:srgbClr val="000000"/>
                </a:solidFill>
                <a:effectLst/>
              </a:rPr>
              <a:t>Demonstração do Valor Adicionado</a:t>
            </a:r>
          </a:p>
        </p:txBody>
      </p:sp>
    </p:spTree>
    <p:extLst>
      <p:ext uri="{BB962C8B-B14F-4D97-AF65-F5344CB8AC3E}">
        <p14:creationId xmlns:p14="http://schemas.microsoft.com/office/powerpoint/2010/main" val="2077709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v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3" t="15025" r="10548" b="13617"/>
          <a:stretch>
            <a:fillRect/>
          </a:stretch>
        </p:blipFill>
        <p:spPr bwMode="auto">
          <a:xfrm>
            <a:off x="467544" y="1028777"/>
            <a:ext cx="2482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7" name="Picture 3" descr="v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9"/>
          <a:stretch>
            <a:fillRect/>
          </a:stretch>
        </p:blipFill>
        <p:spPr bwMode="auto">
          <a:xfrm>
            <a:off x="1403648" y="40482"/>
            <a:ext cx="61849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2"/>
            <a:ext cx="9144000" cy="803672"/>
          </a:xfrm>
        </p:spPr>
        <p:txBody>
          <a:bodyPr/>
          <a:lstStyle/>
          <a:p>
            <a:r>
              <a:rPr lang="pt-BR" sz="3200" b="1" dirty="0">
                <a:solidFill>
                  <a:srgbClr val="FFFFFF"/>
                </a:solidFill>
                <a:effectLst/>
              </a:rPr>
              <a:t>O que é valor adicionado?</a:t>
            </a:r>
            <a:endParaRPr lang="pt-BR" altLang="x-none" sz="32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22" name="Balão Retangular Arredondado 21"/>
          <p:cNvSpPr/>
          <p:nvPr/>
        </p:nvSpPr>
        <p:spPr>
          <a:xfrm>
            <a:off x="457200" y="1630800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R$ 5,00</a:t>
            </a:r>
          </a:p>
        </p:txBody>
      </p:sp>
      <p:pic>
        <p:nvPicPr>
          <p:cNvPr id="98309" name="Picture 5" descr="v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824907"/>
            <a:ext cx="2709863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Balão Retangular Arredondado 22"/>
          <p:cNvSpPr/>
          <p:nvPr/>
        </p:nvSpPr>
        <p:spPr>
          <a:xfrm>
            <a:off x="7920000" y="2066400"/>
            <a:ext cx="10440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R$ 10,00</a:t>
            </a:r>
          </a:p>
        </p:txBody>
      </p:sp>
      <p:graphicFrame>
        <p:nvGraphicFramePr>
          <p:cNvPr id="14" name="Group 6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891645"/>
              </p:ext>
            </p:extLst>
          </p:nvPr>
        </p:nvGraphicFramePr>
        <p:xfrm>
          <a:off x="130918" y="3168681"/>
          <a:ext cx="3574800" cy="1920240"/>
        </p:xfrm>
        <a:graphic>
          <a:graphicData uri="http://schemas.openxmlformats.org/drawingml/2006/table">
            <a:tbl>
              <a:tblPr/>
              <a:tblGrid>
                <a:gridCol w="263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charset="0"/>
                          <a:ea typeface="ＭＳ Ｐゴシック" charset="-128"/>
                        </a:rPr>
                        <a:t>DVA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10,00    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(Insumos de 3</a:t>
                      </a:r>
                      <a:r>
                        <a:rPr kumimoji="0" lang="en-US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ºs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(5,00)</a:t>
                      </a:r>
                      <a:endParaRPr kumimoji="0" lang="pt-BR" altLang="x-none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charset="0"/>
                        <a:ea typeface="ＭＳ Ｐゴシック" charset="-128"/>
                      </a:endParaRP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Valor Adicionado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5,00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Pessoal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2,00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Governo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0,60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Sócios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 2,40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Balão Retangular Arredondado 12"/>
          <p:cNvSpPr/>
          <p:nvPr/>
        </p:nvSpPr>
        <p:spPr>
          <a:xfrm>
            <a:off x="5505164" y="1940061"/>
            <a:ext cx="921600" cy="374571"/>
          </a:xfrm>
          <a:prstGeom prst="wedgeRoundRectCallout">
            <a:avLst>
              <a:gd name="adj1" fmla="val -41049"/>
              <a:gd name="adj2" fmla="val -25497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en-US" sz="1600" b="1" dirty="0">
                <a:solidFill>
                  <a:srgbClr val="535353"/>
                </a:solidFill>
                <a:latin typeface="Century Gothic Negrito" charset="0"/>
              </a:rPr>
              <a:t>R$ 2,00</a:t>
            </a:r>
          </a:p>
        </p:txBody>
      </p:sp>
      <p:sp>
        <p:nvSpPr>
          <p:cNvPr id="21" name="Balão Retangular Arredondado 20"/>
          <p:cNvSpPr/>
          <p:nvPr/>
        </p:nvSpPr>
        <p:spPr>
          <a:xfrm>
            <a:off x="144273" y="2155685"/>
            <a:ext cx="3574800" cy="918000"/>
          </a:xfrm>
          <a:prstGeom prst="wedgeRoundRectCallout">
            <a:avLst>
              <a:gd name="adj1" fmla="val -21103"/>
              <a:gd name="adj2" fmla="val 68554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Baseada nestes mesmos dados, a Demonstração do Valor Adicionado ficaria assim:</a:t>
            </a:r>
          </a:p>
        </p:txBody>
      </p:sp>
      <p:sp>
        <p:nvSpPr>
          <p:cNvPr id="24" name="Balão Retangular Arredondado 23"/>
          <p:cNvSpPr/>
          <p:nvPr/>
        </p:nvSpPr>
        <p:spPr>
          <a:xfrm>
            <a:off x="121485" y="1339724"/>
            <a:ext cx="2293087" cy="1736646"/>
          </a:xfrm>
          <a:prstGeom prst="wedgeRoundRectCallout">
            <a:avLst>
              <a:gd name="adj1" fmla="val -20976"/>
              <a:gd name="adj2" fmla="val 71947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receita de venda de mercadorias, produtos e serviços são os valores assim reconhecidos na DRE.</a:t>
            </a:r>
          </a:p>
        </p:txBody>
      </p:sp>
      <p:graphicFrame>
        <p:nvGraphicFramePr>
          <p:cNvPr id="15" name="Group 5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447472"/>
              </p:ext>
            </p:extLst>
          </p:nvPr>
        </p:nvGraphicFramePr>
        <p:xfrm>
          <a:off x="5465564" y="3447457"/>
          <a:ext cx="3575140" cy="1647492"/>
        </p:xfrm>
        <a:graphic>
          <a:graphicData uri="http://schemas.openxmlformats.org/drawingml/2006/table">
            <a:tbl>
              <a:tblPr/>
              <a:tblGrid>
                <a:gridCol w="2676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58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DRE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Receitas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10,00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CPV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</a:rPr>
                        <a:t>7,00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Bruto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3,00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Tributos </a:t>
                      </a:r>
                      <a:r>
                        <a:rPr kumimoji="0" lang="pt-BR" altLang="x-none" sz="1800" b="0" i="0" u="heavy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s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/Lucro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(</a:t>
                      </a:r>
                      <a:r>
                        <a:rPr kumimoji="0" lang="pt-BR" altLang="x-none" sz="1800" b="0" i="0" u="heavy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srgbClr val="CCFFCC"/>
                            </a:solidFill>
                          </a:uFill>
                          <a:latin typeface="Arial Black" charset="0"/>
                          <a:ea typeface="ＭＳ Ｐゴシック" charset="-128"/>
                          <a:cs typeface="+mn-cs"/>
                        </a:rPr>
                        <a:t>0,60</a:t>
                      </a: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)</a:t>
                      </a:r>
                    </a:p>
                  </a:txBody>
                  <a:tcPr marL="36000" marR="3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984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  <a:cs typeface="+mn-cs"/>
                        </a:rPr>
                        <a:t>Lucro Líquido</a:t>
                      </a:r>
                    </a:p>
                  </a:txBody>
                  <a:tcPr marL="36000" marR="36000" marT="0" marB="0" anchor="ctr" horzOverflow="overflow">
                    <a:lnL>
                      <a:noFill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pt-BR" altLang="x-non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Black" charset="0"/>
                          <a:ea typeface="ＭＳ Ｐゴシック" charset="-128"/>
                        </a:rPr>
                        <a:t>2,40</a:t>
                      </a:r>
                    </a:p>
                  </a:txBody>
                  <a:tcPr marL="36000" marR="126000" marT="0" marB="0"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Balão Retangular Arredondado 18"/>
          <p:cNvSpPr/>
          <p:nvPr/>
        </p:nvSpPr>
        <p:spPr>
          <a:xfrm>
            <a:off x="121485" y="299474"/>
            <a:ext cx="2293087" cy="2776895"/>
          </a:xfrm>
          <a:prstGeom prst="wedgeRoundRectCallout">
            <a:avLst>
              <a:gd name="adj1" fmla="val 21341"/>
              <a:gd name="adj2" fmla="val 74295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Os insumos adquirido de terceiros são matérias-primas, mercadorias, materiais, energia e serviços incluídos no custo das mercadorias e produtos vendidos</a:t>
            </a:r>
          </a:p>
        </p:txBody>
      </p:sp>
      <p:sp>
        <p:nvSpPr>
          <p:cNvPr id="20" name="Balão Retangular Arredondado 19"/>
          <p:cNvSpPr/>
          <p:nvPr/>
        </p:nvSpPr>
        <p:spPr>
          <a:xfrm>
            <a:off x="3708000" y="1609200"/>
            <a:ext cx="2293087" cy="1464231"/>
          </a:xfrm>
          <a:prstGeom prst="wedgeRoundRectCallout">
            <a:avLst>
              <a:gd name="adj1" fmla="val -53256"/>
              <a:gd name="adj2" fmla="val 125961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primeira parte da demonstração detalha como foi criada a riqueza nova.</a:t>
            </a:r>
          </a:p>
        </p:txBody>
      </p:sp>
      <p:sp>
        <p:nvSpPr>
          <p:cNvPr id="25" name="Balão Retangular Arredondado 24"/>
          <p:cNvSpPr/>
          <p:nvPr/>
        </p:nvSpPr>
        <p:spPr>
          <a:xfrm>
            <a:off x="467544" y="2151824"/>
            <a:ext cx="2293087" cy="919401"/>
          </a:xfrm>
          <a:prstGeom prst="wedgeRoundRectCallout">
            <a:avLst>
              <a:gd name="adj1" fmla="val -20764"/>
              <a:gd name="adj2" fmla="val 219362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Os impostos são o valor distribuído para o governo.</a:t>
            </a:r>
          </a:p>
        </p:txBody>
      </p:sp>
      <p:sp>
        <p:nvSpPr>
          <p:cNvPr id="27" name="Rosca 26"/>
          <p:cNvSpPr/>
          <p:nvPr/>
        </p:nvSpPr>
        <p:spPr>
          <a:xfrm>
            <a:off x="2536025" y="3889919"/>
            <a:ext cx="1440960" cy="449902"/>
          </a:xfrm>
          <a:prstGeom prst="donut">
            <a:avLst>
              <a:gd name="adj" fmla="val 11745"/>
            </a:avLst>
          </a:prstGeom>
          <a:solidFill>
            <a:srgbClr val="CCFFCC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9" name="Balão Retangular Arredondado 28"/>
          <p:cNvSpPr/>
          <p:nvPr/>
        </p:nvSpPr>
        <p:spPr>
          <a:xfrm>
            <a:off x="6743904" y="2172022"/>
            <a:ext cx="2296800" cy="1191816"/>
          </a:xfrm>
          <a:prstGeom prst="wedgeRoundRectCallout">
            <a:avLst>
              <a:gd name="adj1" fmla="val 21607"/>
              <a:gd name="adj2" fmla="val 104055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gasto com pessoal na </a:t>
            </a: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DRE representa Custo </a:t>
            </a: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do Produto Vendido.</a:t>
            </a:r>
          </a:p>
        </p:txBody>
      </p:sp>
      <p:sp>
        <p:nvSpPr>
          <p:cNvPr id="17" name="Balão Retangular Arredondado 16"/>
          <p:cNvSpPr/>
          <p:nvPr/>
        </p:nvSpPr>
        <p:spPr>
          <a:xfrm>
            <a:off x="3708000" y="1609200"/>
            <a:ext cx="2293087" cy="1464231"/>
          </a:xfrm>
          <a:prstGeom prst="wedgeRoundRectCallout">
            <a:avLst>
              <a:gd name="adj1" fmla="val -50959"/>
              <a:gd name="adj2" fmla="val 159907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A segunda parte mostra como essa riqueza foi distribuída no meio social.</a:t>
            </a:r>
          </a:p>
        </p:txBody>
      </p:sp>
      <p:sp>
        <p:nvSpPr>
          <p:cNvPr id="26" name="Balão Retangular Arredondado 25"/>
          <p:cNvSpPr/>
          <p:nvPr/>
        </p:nvSpPr>
        <p:spPr>
          <a:xfrm>
            <a:off x="122442" y="1884554"/>
            <a:ext cx="2296800" cy="1191816"/>
          </a:xfrm>
          <a:prstGeom prst="wedgeRoundRectCallout">
            <a:avLst>
              <a:gd name="adj1" fmla="val -21738"/>
              <a:gd name="adj2" fmla="val 157783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gasto com pessoal na DVA </a:t>
            </a:r>
            <a:r>
              <a:rPr lang="pt-BR" sz="1600" b="1">
                <a:solidFill>
                  <a:srgbClr val="535353"/>
                </a:solidFill>
                <a:latin typeface="Century Gothic Negrito" charset="0"/>
              </a:rPr>
              <a:t>representa distribuição de valor adicionado.</a:t>
            </a:r>
            <a:endParaRPr lang="pt-BR" sz="1600" b="1" dirty="0">
              <a:solidFill>
                <a:srgbClr val="535353"/>
              </a:solidFill>
              <a:latin typeface="Century Gothic Negrito" charset="0"/>
            </a:endParaRPr>
          </a:p>
        </p:txBody>
      </p:sp>
      <p:sp>
        <p:nvSpPr>
          <p:cNvPr id="18" name="Balão Retangular Arredondado 17"/>
          <p:cNvSpPr/>
          <p:nvPr/>
        </p:nvSpPr>
        <p:spPr>
          <a:xfrm>
            <a:off x="111405" y="2153913"/>
            <a:ext cx="2293087" cy="919401"/>
          </a:xfrm>
          <a:prstGeom prst="wedgeRoundRectCallout">
            <a:avLst>
              <a:gd name="adj1" fmla="val -20316"/>
              <a:gd name="adj2" fmla="val 241941"/>
              <a:gd name="adj3" fmla="val 16667"/>
            </a:avLst>
          </a:prstGeom>
          <a:blipFill rotWithShape="1">
            <a:blip r:embed="rId4" cstate="print"/>
            <a:stretch>
              <a:fillRect/>
            </a:stretch>
          </a:blipFill>
          <a:ln w="63500">
            <a:noFill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spAutoFit/>
          </a:bodyPr>
          <a:lstStyle/>
          <a:p>
            <a:pPr fontAlgn="ctr">
              <a:spcBef>
                <a:spcPts val="600"/>
              </a:spcBef>
            </a:pPr>
            <a:r>
              <a:rPr lang="pt-BR" sz="1600" b="1" dirty="0">
                <a:solidFill>
                  <a:srgbClr val="535353"/>
                </a:solidFill>
                <a:latin typeface="Century Gothic Negrito" charset="0"/>
              </a:rPr>
              <a:t>O lucro líquido é o valor distribuído para os sócios.</a:t>
            </a:r>
          </a:p>
        </p:txBody>
      </p:sp>
    </p:spTree>
    <p:extLst>
      <p:ext uri="{BB962C8B-B14F-4D97-AF65-F5344CB8AC3E}">
        <p14:creationId xmlns:p14="http://schemas.microsoft.com/office/powerpoint/2010/main" val="17821220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4" grpId="0" animBg="1"/>
      <p:bldP spid="24" grpId="1" animBg="1"/>
      <p:bldP spid="19" grpId="0" animBg="1"/>
      <p:bldP spid="19" grpId="1" animBg="1"/>
      <p:bldP spid="20" grpId="0" animBg="1"/>
      <p:bldP spid="20" grpId="1" animBg="1"/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17" grpId="0" animBg="1"/>
      <p:bldP spid="17" grpId="1" animBg="1"/>
      <p:bldP spid="26" grpId="0" animBg="1"/>
      <p:bldP spid="26" grpId="1" animBg="1"/>
      <p:bldP spid="18" grpId="0" animBg="1"/>
    </p:bldLst>
  </p:timing>
</p:sld>
</file>

<file path=ppt/theme/theme1.xml><?xml version="1.0" encoding="utf-8"?>
<a:theme xmlns:a="http://schemas.openxmlformats.org/drawingml/2006/main" name="01226428">
  <a:themeElements>
    <a:clrScheme name="Personalizar 12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000000"/>
      </a:hlink>
      <a:folHlink>
        <a:srgbClr val="FFFF99"/>
      </a:folHlink>
    </a:clrScheme>
    <a:fontScheme name="01226428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0122642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2642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2642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2642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2642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2642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2642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2642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2642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2642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2642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2642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01226428</Template>
  <TotalTime>4851</TotalTime>
  <Words>2875</Words>
  <Application>Microsoft Macintosh PowerPoint</Application>
  <PresentationFormat>Apresentação na tela (16:9)</PresentationFormat>
  <Paragraphs>543</Paragraphs>
  <Slides>31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41" baseType="lpstr">
      <vt:lpstr>ＭＳ Ｐゴシック</vt:lpstr>
      <vt:lpstr>Arial</vt:lpstr>
      <vt:lpstr>Arial Black</vt:lpstr>
      <vt:lpstr>Calibri</vt:lpstr>
      <vt:lpstr>Century Gothic</vt:lpstr>
      <vt:lpstr>Century Gothic Negrito</vt:lpstr>
      <vt:lpstr>Impact</vt:lpstr>
      <vt:lpstr>Rockwell</vt:lpstr>
      <vt:lpstr>Times New Roman</vt:lpstr>
      <vt:lpstr>01226428</vt:lpstr>
      <vt:lpstr>Entendendo a Demonstração do Valor Adicionado</vt:lpstr>
      <vt:lpstr>Entendendo a Demonstração do Valor Adicionado</vt:lpstr>
      <vt:lpstr>Luciano Guerra</vt:lpstr>
      <vt:lpstr>Objetivo do Curso</vt:lpstr>
      <vt:lpstr>Público-Alvo do Curso</vt:lpstr>
      <vt:lpstr>Demonstração do Valor Adicionado</vt:lpstr>
      <vt:lpstr>O que é valor adicionado?</vt:lpstr>
      <vt:lpstr>Demonstração do Valor Adicionado</vt:lpstr>
      <vt:lpstr>O que é valor adicionado?</vt:lpstr>
      <vt:lpstr>O que é valor adicionado</vt:lpstr>
      <vt:lpstr>Apresentação do PowerPoint</vt:lpstr>
      <vt:lpstr>Entendendo a Demonstração do Valor Adicionado</vt:lpstr>
      <vt:lpstr>Valor recebido em transferência</vt:lpstr>
      <vt:lpstr>Valor recebido em transferência</vt:lpstr>
      <vt:lpstr>Valor recebido em transferência</vt:lpstr>
      <vt:lpstr>Tributos recuperáveis</vt:lpstr>
      <vt:lpstr>Tributos recuperáveis</vt:lpstr>
      <vt:lpstr>Tributos recuperáveis</vt:lpstr>
      <vt:lpstr>Tributos recuperáveis</vt:lpstr>
      <vt:lpstr>Tributos recuperáveis</vt:lpstr>
      <vt:lpstr>Tributos recuperáveis</vt:lpstr>
      <vt:lpstr>Ativos construídos para uso próprio</vt:lpstr>
      <vt:lpstr>Ativos construídos para uso próprio</vt:lpstr>
      <vt:lpstr>Entendendo a Demonstração do Valor Adicionado</vt:lpstr>
      <vt:lpstr>Modelo de DVA para uma empresa não financeira </vt:lpstr>
      <vt:lpstr>Apresentação do PowerPoint</vt:lpstr>
      <vt:lpstr>Apresentação do PowerPoint</vt:lpstr>
      <vt:lpstr>Modelo de DVA para uma empresa não financeira </vt:lpstr>
      <vt:lpstr>Apresentação do PowerPoint</vt:lpstr>
      <vt:lpstr>Apresentação do PowerPoint</vt:lpstr>
      <vt:lpstr>Entendendo a Demonstração do Valor Adicionado</vt:lpstr>
    </vt:vector>
  </TitlesOfParts>
  <Company>Banco do Nordeste S.A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Banco do Nordeste S.A</dc:creator>
  <cp:lastModifiedBy>Luciano Guerra</cp:lastModifiedBy>
  <cp:revision>559</cp:revision>
  <dcterms:created xsi:type="dcterms:W3CDTF">2008-11-11T19:42:46Z</dcterms:created>
  <dcterms:modified xsi:type="dcterms:W3CDTF">2018-02-02T03:28:13Z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TC012264281046</vt:lpwstr>
  </property>
</Properties>
</file>