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120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Default Extension="xml" ContentType="application/xml"/>
  <Override PartName="/ppt/slides/slide50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diagrams/layout17.xml" ContentType="application/vnd.openxmlformats-officedocument.drawingml.diagramLayout+xml"/>
  <Override PartName="/ppt/notesSlides/notesSlide41.xml" ContentType="application/vnd.openxmlformats-officedocument.presentationml.notesSlide+xml"/>
  <Override PartName="/ppt/slides/slide158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27.xml" ContentType="application/vnd.openxmlformats-officedocument.drawingml.diagramColors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diagrams/data21.xml" ContentType="application/vnd.openxmlformats-officedocument.drawingml.diagramData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notesSlides/notesSlide13.xml" ContentType="application/vnd.openxmlformats-officedocument.presentationml.notesSlide+xml"/>
  <Override PartName="/ppt/diagrams/quickStyle25.xml" ContentType="application/vnd.openxmlformats-officedocument.drawingml.diagramStyle+xml"/>
  <Override PartName="/ppt/notesSlides/notesSlide60.xml" ContentType="application/vnd.openxmlformats-officedocument.presentationml.notesSlide+xml"/>
  <Override PartName="/ppt/diagrams/drawing15.xml" ContentType="application/vnd.ms-office.drawingml.diagramDrawing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drawing8.xml" ContentType="application/vnd.ms-office.drawingml.diagramDrawing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diagrams/colors24.xml" ContentType="application/vnd.openxmlformats-officedocument.drawingml.diagramColor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diagrams/layout19.xml" ContentType="application/vnd.openxmlformats-officedocument.drawingml.diagramLayout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notesSlides/notesSlide21.xml" ContentType="application/vnd.openxmlformats-officedocument.presentationml.notesSlide+xml"/>
  <Override PartName="/ppt/diagrams/colors29.xml" ContentType="application/vnd.openxmlformats-officedocument.drawingml.diagramColors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notesSlides/notesSlide15.xml" ContentType="application/vnd.openxmlformats-officedocument.presentationml.notesSlide+xml"/>
  <Override PartName="/ppt/diagrams/quickStyle27.xml" ContentType="application/vnd.openxmlformats-officedocument.drawingml.diagramStyl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diagrams/drawing17.xml" ContentType="application/vnd.ms-office.drawingml.diagramDrawing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diagrams/layout27.xml" ContentType="application/vnd.openxmlformats-officedocument.drawingml.diagramLayout+xml"/>
  <Override PartName="/ppt/notesSlides/notesSlide51.xml" ContentType="application/vnd.openxmlformats-officedocument.presentationml.notesSlide+xml"/>
  <Override PartName="/ppt/slides/slide157.xml" ContentType="application/vnd.openxmlformats-officedocument.presentationml.slide+xml"/>
  <Override PartName="/ppt/diagrams/layout16.xml" ContentType="application/vnd.openxmlformats-officedocument.drawingml.diagramLayout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diagrams/colors26.xml" ContentType="application/vnd.openxmlformats-officedocument.drawingml.diagramColors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diagrams/data17.xml" ContentType="application/vnd.openxmlformats-officedocument.drawingml.diagramData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diagrams/drawing14.xml" ContentType="application/vnd.ms-office.drawingml.diagramDrawing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Default Extension="bin" ContentType="application/vnd.openxmlformats-officedocument.oleObject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diagrams/quickStyle29.xml" ContentType="application/vnd.openxmlformats-officedocument.drawingml.diagramStyl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notesSlides/notesSlide53.xml" ContentType="application/vnd.openxmlformats-officedocument.presentationml.notesSlid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diagrams/layout18.xml" ContentType="application/vnd.openxmlformats-officedocument.drawingml.diagramLayout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colors28.xml" ContentType="application/vnd.openxmlformats-officedocument.drawingml.diagramColors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diagrams/colors20.xml" ContentType="application/vnd.openxmlformats-officedocument.drawingml.diagramColors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diagrams/drawing16.xml" ContentType="application/vnd.ms-office.drawingml.diagramDrawing+xml"/>
  <Override PartName="/ppt/slides/slide167.xml" ContentType="application/vnd.openxmlformats-officedocument.presentationml.slide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notesSlides/notesSlide50.xml" ContentType="application/vnd.openxmlformats-officedocument.presentationml.notesSlide+xml"/>
  <Override PartName="/ppt/diagrams/drawing9.xml" ContentType="application/vnd.ms-office.drawingml.diagramDrawing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diagrams/quickStyle9.xml" ContentType="application/vnd.openxmlformats-officedocument.drawingml.diagramStyl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diagrams/drawing1.xml" ContentType="application/vnd.ms-office.drawingml.diagramDrawing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55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diagrams/layout23.xml" ContentType="application/vnd.openxmlformats-officedocument.drawingml.diagramLayout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notesSlides/notesSlide49.xml" ContentType="application/vnd.openxmlformats-officedocument.presentationml.notesSlide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52.xml" ContentType="application/vnd.openxmlformats-officedocument.presentationml.notesSlide+xml"/>
  <Override PartName="/ppt/diagrams/layout28.xml" ContentType="application/vnd.openxmlformats-officedocument.drawingml.diagramLayout+xml"/>
  <Override PartName="/ppt/slides/slide147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ata29.xml" ContentType="application/vnd.openxmlformats-officedocument.drawingml.diagramData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diagrams/colors16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190"/>
  </p:notesMasterIdLst>
  <p:sldIdLst>
    <p:sldId id="689" r:id="rId2"/>
    <p:sldId id="690" r:id="rId3"/>
    <p:sldId id="691" r:id="rId4"/>
    <p:sldId id="692" r:id="rId5"/>
    <p:sldId id="693" r:id="rId6"/>
    <p:sldId id="694" r:id="rId7"/>
    <p:sldId id="695" r:id="rId8"/>
    <p:sldId id="453" r:id="rId9"/>
    <p:sldId id="523" r:id="rId10"/>
    <p:sldId id="668" r:id="rId11"/>
    <p:sldId id="447" r:id="rId12"/>
    <p:sldId id="524" r:id="rId13"/>
    <p:sldId id="461" r:id="rId14"/>
    <p:sldId id="696" r:id="rId15"/>
    <p:sldId id="670" r:id="rId16"/>
    <p:sldId id="697" r:id="rId17"/>
    <p:sldId id="673" r:id="rId18"/>
    <p:sldId id="686" r:id="rId19"/>
    <p:sldId id="413" r:id="rId20"/>
    <p:sldId id="698" r:id="rId21"/>
    <p:sldId id="699" r:id="rId22"/>
    <p:sldId id="700" r:id="rId23"/>
    <p:sldId id="674" r:id="rId24"/>
    <p:sldId id="701" r:id="rId25"/>
    <p:sldId id="702" r:id="rId26"/>
    <p:sldId id="526" r:id="rId27"/>
    <p:sldId id="463" r:id="rId28"/>
    <p:sldId id="703" r:id="rId29"/>
    <p:sldId id="678" r:id="rId30"/>
    <p:sldId id="681" r:id="rId31"/>
    <p:sldId id="679" r:id="rId32"/>
    <p:sldId id="680" r:id="rId33"/>
    <p:sldId id="682" r:id="rId34"/>
    <p:sldId id="677" r:id="rId35"/>
    <p:sldId id="676" r:id="rId36"/>
    <p:sldId id="551" r:id="rId37"/>
    <p:sldId id="704" r:id="rId38"/>
    <p:sldId id="606" r:id="rId39"/>
    <p:sldId id="560" r:id="rId40"/>
    <p:sldId id="561" r:id="rId41"/>
    <p:sldId id="562" r:id="rId42"/>
    <p:sldId id="366" r:id="rId43"/>
    <p:sldId id="628" r:id="rId44"/>
    <p:sldId id="629" r:id="rId45"/>
    <p:sldId id="630" r:id="rId46"/>
    <p:sldId id="705" r:id="rId47"/>
    <p:sldId id="631" r:id="rId48"/>
    <p:sldId id="531" r:id="rId49"/>
    <p:sldId id="355" r:id="rId50"/>
    <p:sldId id="632" r:id="rId51"/>
    <p:sldId id="528" r:id="rId52"/>
    <p:sldId id="633" r:id="rId53"/>
    <p:sldId id="529" r:id="rId54"/>
    <p:sldId id="530" r:id="rId55"/>
    <p:sldId id="536" r:id="rId56"/>
    <p:sldId id="634" r:id="rId57"/>
    <p:sldId id="635" r:id="rId58"/>
    <p:sldId id="636" r:id="rId59"/>
    <p:sldId id="637" r:id="rId60"/>
    <p:sldId id="539" r:id="rId61"/>
    <p:sldId id="609" r:id="rId62"/>
    <p:sldId id="610" r:id="rId63"/>
    <p:sldId id="611" r:id="rId64"/>
    <p:sldId id="612" r:id="rId65"/>
    <p:sldId id="537" r:id="rId66"/>
    <p:sldId id="684" r:id="rId67"/>
    <p:sldId id="685" r:id="rId68"/>
    <p:sldId id="649" r:id="rId69"/>
    <p:sldId id="541" r:id="rId70"/>
    <p:sldId id="638" r:id="rId71"/>
    <p:sldId id="639" r:id="rId72"/>
    <p:sldId id="640" r:id="rId73"/>
    <p:sldId id="641" r:id="rId74"/>
    <p:sldId id="642" r:id="rId75"/>
    <p:sldId id="643" r:id="rId76"/>
    <p:sldId id="644" r:id="rId77"/>
    <p:sldId id="645" r:id="rId78"/>
    <p:sldId id="646" r:id="rId79"/>
    <p:sldId id="647" r:id="rId80"/>
    <p:sldId id="648" r:id="rId81"/>
    <p:sldId id="605" r:id="rId82"/>
    <p:sldId id="542" r:id="rId83"/>
    <p:sldId id="475" r:id="rId84"/>
    <p:sldId id="476" r:id="rId85"/>
    <p:sldId id="650" r:id="rId86"/>
    <p:sldId id="543" r:id="rId87"/>
    <p:sldId id="544" r:id="rId88"/>
    <p:sldId id="545" r:id="rId89"/>
    <p:sldId id="546" r:id="rId90"/>
    <p:sldId id="547" r:id="rId91"/>
    <p:sldId id="552" r:id="rId92"/>
    <p:sldId id="548" r:id="rId93"/>
    <p:sldId id="549" r:id="rId94"/>
    <p:sldId id="550" r:id="rId95"/>
    <p:sldId id="553" r:id="rId96"/>
    <p:sldId id="554" r:id="rId97"/>
    <p:sldId id="555" r:id="rId98"/>
    <p:sldId id="556" r:id="rId99"/>
    <p:sldId id="558" r:id="rId100"/>
    <p:sldId id="557" r:id="rId101"/>
    <p:sldId id="559" r:id="rId102"/>
    <p:sldId id="563" r:id="rId103"/>
    <p:sldId id="687" r:id="rId104"/>
    <p:sldId id="564" r:id="rId105"/>
    <p:sldId id="568" r:id="rId106"/>
    <p:sldId id="569" r:id="rId107"/>
    <p:sldId id="565" r:id="rId108"/>
    <p:sldId id="566" r:id="rId109"/>
    <p:sldId id="567" r:id="rId110"/>
    <p:sldId id="522" r:id="rId111"/>
    <p:sldId id="570" r:id="rId112"/>
    <p:sldId id="465" r:id="rId113"/>
    <p:sldId id="571" r:id="rId114"/>
    <p:sldId id="572" r:id="rId115"/>
    <p:sldId id="573" r:id="rId116"/>
    <p:sldId id="467" r:id="rId117"/>
    <p:sldId id="574" r:id="rId118"/>
    <p:sldId id="575" r:id="rId119"/>
    <p:sldId id="576" r:id="rId120"/>
    <p:sldId id="577" r:id="rId121"/>
    <p:sldId id="578" r:id="rId122"/>
    <p:sldId id="580" r:id="rId123"/>
    <p:sldId id="587" r:id="rId124"/>
    <p:sldId id="619" r:id="rId125"/>
    <p:sldId id="581" r:id="rId126"/>
    <p:sldId id="473" r:id="rId127"/>
    <p:sldId id="620" r:id="rId128"/>
    <p:sldId id="582" r:id="rId129"/>
    <p:sldId id="621" r:id="rId130"/>
    <p:sldId id="583" r:id="rId131"/>
    <p:sldId id="622" r:id="rId132"/>
    <p:sldId id="584" r:id="rId133"/>
    <p:sldId id="585" r:id="rId134"/>
    <p:sldId id="586" r:id="rId135"/>
    <p:sldId id="589" r:id="rId136"/>
    <p:sldId id="588" r:id="rId137"/>
    <p:sldId id="468" r:id="rId138"/>
    <p:sldId id="590" r:id="rId139"/>
    <p:sldId id="591" r:id="rId140"/>
    <p:sldId id="592" r:id="rId141"/>
    <p:sldId id="469" r:id="rId142"/>
    <p:sldId id="593" r:id="rId143"/>
    <p:sldId id="471" r:id="rId144"/>
    <p:sldId id="594" r:id="rId145"/>
    <p:sldId id="625" r:id="rId146"/>
    <p:sldId id="472" r:id="rId147"/>
    <p:sldId id="595" r:id="rId148"/>
    <p:sldId id="596" r:id="rId149"/>
    <p:sldId id="597" r:id="rId150"/>
    <p:sldId id="470" r:id="rId151"/>
    <p:sldId id="598" r:id="rId152"/>
    <p:sldId id="599" r:id="rId153"/>
    <p:sldId id="600" r:id="rId154"/>
    <p:sldId id="626" r:id="rId155"/>
    <p:sldId id="607" r:id="rId156"/>
    <p:sldId id="509" r:id="rId157"/>
    <p:sldId id="510" r:id="rId158"/>
    <p:sldId id="487" r:id="rId159"/>
    <p:sldId id="657" r:id="rId160"/>
    <p:sldId id="488" r:id="rId161"/>
    <p:sldId id="602" r:id="rId162"/>
    <p:sldId id="652" r:id="rId163"/>
    <p:sldId id="653" r:id="rId164"/>
    <p:sldId id="654" r:id="rId165"/>
    <p:sldId id="655" r:id="rId166"/>
    <p:sldId id="656" r:id="rId167"/>
    <p:sldId id="603" r:id="rId168"/>
    <p:sldId id="604" r:id="rId169"/>
    <p:sldId id="658" r:id="rId170"/>
    <p:sldId id="659" r:id="rId171"/>
    <p:sldId id="660" r:id="rId172"/>
    <p:sldId id="661" r:id="rId173"/>
    <p:sldId id="662" r:id="rId174"/>
    <p:sldId id="663" r:id="rId175"/>
    <p:sldId id="664" r:id="rId176"/>
    <p:sldId id="665" r:id="rId177"/>
    <p:sldId id="666" r:id="rId178"/>
    <p:sldId id="494" r:id="rId179"/>
    <p:sldId id="409" r:id="rId180"/>
    <p:sldId id="497" r:id="rId181"/>
    <p:sldId id="514" r:id="rId182"/>
    <p:sldId id="515" r:id="rId183"/>
    <p:sldId id="516" r:id="rId184"/>
    <p:sldId id="517" r:id="rId185"/>
    <p:sldId id="518" r:id="rId186"/>
    <p:sldId id="706" r:id="rId187"/>
    <p:sldId id="407" r:id="rId188"/>
    <p:sldId id="500" r:id="rId189"/>
  </p:sldIdLst>
  <p:sldSz cx="9144000" cy="6858000" type="screen4x3"/>
  <p:notesSz cx="7099300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é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741" autoAdjust="0"/>
  </p:normalViewPr>
  <p:slideViewPr>
    <p:cSldViewPr>
      <p:cViewPr>
        <p:scale>
          <a:sx n="70" d="100"/>
          <a:sy n="70" d="100"/>
        </p:scale>
        <p:origin x="-81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BE7F43-2343-412D-9524-A09DF6B4E0C2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DDF0B4A-8099-4E40-8F32-FE831AC3279F}">
      <dgm:prSet phldrT="[Texto]"/>
      <dgm:spPr/>
      <dgm:t>
        <a:bodyPr/>
        <a:lstStyle/>
        <a:p>
          <a:r>
            <a:rPr lang="pt-BR" dirty="0" smtClean="0"/>
            <a:t>Empresas com faturamento acima de R$ </a:t>
          </a:r>
          <a:r>
            <a:rPr lang="pt-BR" b="1" dirty="0" smtClean="0"/>
            <a:t>78 milhões</a:t>
          </a:r>
          <a:r>
            <a:rPr lang="pt-BR" dirty="0" smtClean="0"/>
            <a:t> em </a:t>
          </a:r>
          <a:r>
            <a:rPr lang="pt-BR" b="1" dirty="0" smtClean="0"/>
            <a:t>2016</a:t>
          </a:r>
          <a:r>
            <a:rPr lang="pt-BR" dirty="0" smtClean="0"/>
            <a:t>	</a:t>
          </a:r>
          <a:endParaRPr lang="pt-BR" dirty="0"/>
        </a:p>
      </dgm:t>
    </dgm:pt>
    <dgm:pt modelId="{E13C20F2-FFD9-48C7-9D00-A27C7833AC52}" type="parTrans" cxnId="{2BD7E30B-5F43-41BF-8ED0-D38667DCB901}">
      <dgm:prSet/>
      <dgm:spPr/>
      <dgm:t>
        <a:bodyPr/>
        <a:lstStyle/>
        <a:p>
          <a:endParaRPr lang="pt-BR"/>
        </a:p>
      </dgm:t>
    </dgm:pt>
    <dgm:pt modelId="{5F4002CF-8181-43FC-A1DC-33BF20739C02}" type="sibTrans" cxnId="{2BD7E30B-5F43-41BF-8ED0-D38667DCB901}">
      <dgm:prSet/>
      <dgm:spPr/>
      <dgm:t>
        <a:bodyPr/>
        <a:lstStyle/>
        <a:p>
          <a:endParaRPr lang="pt-BR"/>
        </a:p>
      </dgm:t>
    </dgm:pt>
    <dgm:pt modelId="{793CC0B7-9B51-4D83-890D-96F5566DEE86}">
      <dgm:prSet phldrT="[Texto]"/>
      <dgm:spPr/>
      <dgm:t>
        <a:bodyPr/>
        <a:lstStyle/>
        <a:p>
          <a:r>
            <a:rPr lang="pt-BR" dirty="0" smtClean="0"/>
            <a:t>01/01/2018</a:t>
          </a:r>
          <a:endParaRPr lang="pt-BR" dirty="0"/>
        </a:p>
      </dgm:t>
    </dgm:pt>
    <dgm:pt modelId="{4090256D-7C44-4215-B36F-4B1535681562}" type="parTrans" cxnId="{E7DF94B0-FFED-4729-A05F-970FA847046B}">
      <dgm:prSet/>
      <dgm:spPr/>
      <dgm:t>
        <a:bodyPr/>
        <a:lstStyle/>
        <a:p>
          <a:endParaRPr lang="pt-BR"/>
        </a:p>
      </dgm:t>
    </dgm:pt>
    <dgm:pt modelId="{9AAACA90-D232-4B77-B45B-AD6181B2EFA9}" type="sibTrans" cxnId="{E7DF94B0-FFED-4729-A05F-970FA847046B}">
      <dgm:prSet/>
      <dgm:spPr/>
      <dgm:t>
        <a:bodyPr/>
        <a:lstStyle/>
        <a:p>
          <a:endParaRPr lang="pt-BR"/>
        </a:p>
      </dgm:t>
    </dgm:pt>
    <dgm:pt modelId="{46A4F03B-6394-45AB-8D97-C1E57B13F8FA}">
      <dgm:prSet phldrT="[Texto]"/>
      <dgm:spPr/>
      <dgm:t>
        <a:bodyPr/>
        <a:lstStyle/>
        <a:p>
          <a:r>
            <a:rPr lang="pt-BR" dirty="0" smtClean="0"/>
            <a:t>SST – 07/2018</a:t>
          </a:r>
          <a:endParaRPr lang="pt-BR" dirty="0"/>
        </a:p>
      </dgm:t>
    </dgm:pt>
    <dgm:pt modelId="{82A47061-F6BF-4AA5-80E4-8745FB34A861}" type="parTrans" cxnId="{302B5441-EBF6-4903-897C-C8A6451C378D}">
      <dgm:prSet/>
      <dgm:spPr/>
      <dgm:t>
        <a:bodyPr/>
        <a:lstStyle/>
        <a:p>
          <a:endParaRPr lang="pt-BR"/>
        </a:p>
      </dgm:t>
    </dgm:pt>
    <dgm:pt modelId="{22550B3F-9C8F-4E57-BE92-C845FD2FEF73}" type="sibTrans" cxnId="{302B5441-EBF6-4903-897C-C8A6451C378D}">
      <dgm:prSet/>
      <dgm:spPr/>
      <dgm:t>
        <a:bodyPr/>
        <a:lstStyle/>
        <a:p>
          <a:endParaRPr lang="pt-BR"/>
        </a:p>
      </dgm:t>
    </dgm:pt>
    <dgm:pt modelId="{A35BFB09-FD68-48D8-B142-13F78D9777EF}">
      <dgm:prSet phldrT="[Texto]"/>
      <dgm:spPr/>
      <dgm:t>
        <a:bodyPr/>
        <a:lstStyle/>
        <a:p>
          <a:r>
            <a:rPr lang="pt-BR" dirty="0" smtClean="0"/>
            <a:t>Demais empresas, inclusive órgãos públicos</a:t>
          </a:r>
          <a:endParaRPr lang="pt-BR" dirty="0"/>
        </a:p>
      </dgm:t>
    </dgm:pt>
    <dgm:pt modelId="{EEB23B10-097E-4081-BA13-19F6577868E3}" type="parTrans" cxnId="{687FC424-8FA1-4832-B04C-45594DCCB5E2}">
      <dgm:prSet/>
      <dgm:spPr/>
      <dgm:t>
        <a:bodyPr/>
        <a:lstStyle/>
        <a:p>
          <a:endParaRPr lang="pt-BR"/>
        </a:p>
      </dgm:t>
    </dgm:pt>
    <dgm:pt modelId="{F5E41F8A-AEF2-40FD-B1C3-25F50E2C77D4}" type="sibTrans" cxnId="{687FC424-8FA1-4832-B04C-45594DCCB5E2}">
      <dgm:prSet/>
      <dgm:spPr/>
      <dgm:t>
        <a:bodyPr/>
        <a:lstStyle/>
        <a:p>
          <a:endParaRPr lang="pt-BR"/>
        </a:p>
      </dgm:t>
    </dgm:pt>
    <dgm:pt modelId="{D612B5CD-A857-4915-90A6-62C327F2C84E}">
      <dgm:prSet phldrT="[Texto]"/>
      <dgm:spPr/>
      <dgm:t>
        <a:bodyPr/>
        <a:lstStyle/>
        <a:p>
          <a:r>
            <a:rPr lang="pt-BR" dirty="0" smtClean="0"/>
            <a:t>01/07/2018</a:t>
          </a:r>
          <a:endParaRPr lang="pt-BR" dirty="0"/>
        </a:p>
      </dgm:t>
    </dgm:pt>
    <dgm:pt modelId="{F683087A-28BE-4982-B031-30B47A2ED8DD}" type="parTrans" cxnId="{10434984-F1CE-4994-95BA-C897D837D1F6}">
      <dgm:prSet/>
      <dgm:spPr/>
      <dgm:t>
        <a:bodyPr/>
        <a:lstStyle/>
        <a:p>
          <a:endParaRPr lang="pt-BR"/>
        </a:p>
      </dgm:t>
    </dgm:pt>
    <dgm:pt modelId="{D70E5ECC-3262-43DE-B8A3-06042BF9BD05}" type="sibTrans" cxnId="{10434984-F1CE-4994-95BA-C897D837D1F6}">
      <dgm:prSet/>
      <dgm:spPr/>
      <dgm:t>
        <a:bodyPr/>
        <a:lstStyle/>
        <a:p>
          <a:endParaRPr lang="pt-BR"/>
        </a:p>
      </dgm:t>
    </dgm:pt>
    <dgm:pt modelId="{FCFBC3AF-CB13-4FB7-92F4-1307BAC4F9BA}">
      <dgm:prSet phldrT="[Texto]"/>
      <dgm:spPr/>
      <dgm:t>
        <a:bodyPr/>
        <a:lstStyle/>
        <a:p>
          <a:r>
            <a:rPr lang="pt-BR" dirty="0" smtClean="0"/>
            <a:t>SST – 07/2019</a:t>
          </a:r>
          <a:endParaRPr lang="pt-BR" dirty="0"/>
        </a:p>
      </dgm:t>
    </dgm:pt>
    <dgm:pt modelId="{87F03906-A1BA-4BB1-A716-BD2C0A0E6F01}" type="parTrans" cxnId="{9CCB56FD-2D1C-46B9-85DB-CFBC6F148F49}">
      <dgm:prSet/>
      <dgm:spPr/>
      <dgm:t>
        <a:bodyPr/>
        <a:lstStyle/>
        <a:p>
          <a:endParaRPr lang="pt-BR"/>
        </a:p>
      </dgm:t>
    </dgm:pt>
    <dgm:pt modelId="{AF277A1C-9193-48D2-8D95-304505D985FA}" type="sibTrans" cxnId="{9CCB56FD-2D1C-46B9-85DB-CFBC6F148F49}">
      <dgm:prSet/>
      <dgm:spPr/>
      <dgm:t>
        <a:bodyPr/>
        <a:lstStyle/>
        <a:p>
          <a:endParaRPr lang="pt-BR"/>
        </a:p>
      </dgm:t>
    </dgm:pt>
    <dgm:pt modelId="{54639AEE-433A-4156-87F7-0090D3D0C753}" type="pres">
      <dgm:prSet presAssocID="{EBBE7F43-2343-412D-9524-A09DF6B4E0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BA94EF0-C746-4D88-BD34-D20FD8EF3376}" type="pres">
      <dgm:prSet presAssocID="{A35BFB09-FD68-48D8-B142-13F78D9777EF}" presName="boxAndChildren" presStyleCnt="0"/>
      <dgm:spPr/>
    </dgm:pt>
    <dgm:pt modelId="{20EDD828-1A1B-43D5-8D1F-101AE1616497}" type="pres">
      <dgm:prSet presAssocID="{A35BFB09-FD68-48D8-B142-13F78D9777EF}" presName="parentTextBox" presStyleLbl="node1" presStyleIdx="0" presStyleCnt="2"/>
      <dgm:spPr/>
      <dgm:t>
        <a:bodyPr/>
        <a:lstStyle/>
        <a:p>
          <a:endParaRPr lang="pt-BR"/>
        </a:p>
      </dgm:t>
    </dgm:pt>
    <dgm:pt modelId="{646A3EFC-EC6F-4506-9CF3-EAAFE8CBA197}" type="pres">
      <dgm:prSet presAssocID="{A35BFB09-FD68-48D8-B142-13F78D9777EF}" presName="entireBox" presStyleLbl="node1" presStyleIdx="0" presStyleCnt="2"/>
      <dgm:spPr/>
      <dgm:t>
        <a:bodyPr/>
        <a:lstStyle/>
        <a:p>
          <a:endParaRPr lang="pt-BR"/>
        </a:p>
      </dgm:t>
    </dgm:pt>
    <dgm:pt modelId="{9AA5918B-1C95-4646-95A2-C0AB5AD59D65}" type="pres">
      <dgm:prSet presAssocID="{A35BFB09-FD68-48D8-B142-13F78D9777EF}" presName="descendantBox" presStyleCnt="0"/>
      <dgm:spPr/>
    </dgm:pt>
    <dgm:pt modelId="{94B7E9A4-BFE0-4902-9559-0B246C22EA7D}" type="pres">
      <dgm:prSet presAssocID="{D612B5CD-A857-4915-90A6-62C327F2C84E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138922D-806A-4ADB-87D4-D368DB120704}" type="pres">
      <dgm:prSet presAssocID="{FCFBC3AF-CB13-4FB7-92F4-1307BAC4F9BA}" presName="childTextBox" presStyleLbl="fgAccFollowNode1" presStyleIdx="1" presStyleCnt="4" custLinFactNeighborY="-47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9AC73E1-C865-4B6C-81D6-AF16124F57A8}" type="pres">
      <dgm:prSet presAssocID="{5F4002CF-8181-43FC-A1DC-33BF20739C02}" presName="sp" presStyleCnt="0"/>
      <dgm:spPr/>
    </dgm:pt>
    <dgm:pt modelId="{EF0EE6E0-8B7C-406D-9789-FA3FBCE52EFB}" type="pres">
      <dgm:prSet presAssocID="{DDDF0B4A-8099-4E40-8F32-FE831AC3279F}" presName="arrowAndChildren" presStyleCnt="0"/>
      <dgm:spPr/>
    </dgm:pt>
    <dgm:pt modelId="{3C53E30C-8191-4D22-BC22-51717ED44260}" type="pres">
      <dgm:prSet presAssocID="{DDDF0B4A-8099-4E40-8F32-FE831AC3279F}" presName="parentTextArrow" presStyleLbl="node1" presStyleIdx="0" presStyleCnt="2"/>
      <dgm:spPr/>
      <dgm:t>
        <a:bodyPr/>
        <a:lstStyle/>
        <a:p>
          <a:endParaRPr lang="pt-BR"/>
        </a:p>
      </dgm:t>
    </dgm:pt>
    <dgm:pt modelId="{E715207C-FB1F-491B-93D9-B762CF975C2B}" type="pres">
      <dgm:prSet presAssocID="{DDDF0B4A-8099-4E40-8F32-FE831AC3279F}" presName="arrow" presStyleLbl="node1" presStyleIdx="1" presStyleCnt="2" custLinFactNeighborY="-3282"/>
      <dgm:spPr/>
      <dgm:t>
        <a:bodyPr/>
        <a:lstStyle/>
        <a:p>
          <a:endParaRPr lang="pt-BR"/>
        </a:p>
      </dgm:t>
    </dgm:pt>
    <dgm:pt modelId="{F36512B8-04AF-4FD9-B8CF-1227289FFC7B}" type="pres">
      <dgm:prSet presAssocID="{DDDF0B4A-8099-4E40-8F32-FE831AC3279F}" presName="descendantArrow" presStyleCnt="0"/>
      <dgm:spPr/>
    </dgm:pt>
    <dgm:pt modelId="{FA1D1227-A4C6-4BEC-936F-5B52867EEA45}" type="pres">
      <dgm:prSet presAssocID="{793CC0B7-9B51-4D83-890D-96F5566DEE86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84DB6C9-8D6A-45D7-A4E7-D96FAFA3891C}" type="pres">
      <dgm:prSet presAssocID="{46A4F03B-6394-45AB-8D97-C1E57B13F8FA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2FD2C8F-1D93-404E-878D-BD8DD60F1247}" type="presOf" srcId="{D612B5CD-A857-4915-90A6-62C327F2C84E}" destId="{94B7E9A4-BFE0-4902-9559-0B246C22EA7D}" srcOrd="0" destOrd="0" presId="urn:microsoft.com/office/officeart/2005/8/layout/process4"/>
    <dgm:cxn modelId="{1297A214-AB35-4F9A-8E55-CB5301F346B0}" type="presOf" srcId="{46A4F03B-6394-45AB-8D97-C1E57B13F8FA}" destId="{684DB6C9-8D6A-45D7-A4E7-D96FAFA3891C}" srcOrd="0" destOrd="0" presId="urn:microsoft.com/office/officeart/2005/8/layout/process4"/>
    <dgm:cxn modelId="{10434984-F1CE-4994-95BA-C897D837D1F6}" srcId="{A35BFB09-FD68-48D8-B142-13F78D9777EF}" destId="{D612B5CD-A857-4915-90A6-62C327F2C84E}" srcOrd="0" destOrd="0" parTransId="{F683087A-28BE-4982-B031-30B47A2ED8DD}" sibTransId="{D70E5ECC-3262-43DE-B8A3-06042BF9BD05}"/>
    <dgm:cxn modelId="{E7DF94B0-FFED-4729-A05F-970FA847046B}" srcId="{DDDF0B4A-8099-4E40-8F32-FE831AC3279F}" destId="{793CC0B7-9B51-4D83-890D-96F5566DEE86}" srcOrd="0" destOrd="0" parTransId="{4090256D-7C44-4215-B36F-4B1535681562}" sibTransId="{9AAACA90-D232-4B77-B45B-AD6181B2EFA9}"/>
    <dgm:cxn modelId="{BB174938-09F8-41A4-80EE-2D5354093F06}" type="presOf" srcId="{DDDF0B4A-8099-4E40-8F32-FE831AC3279F}" destId="{E715207C-FB1F-491B-93D9-B762CF975C2B}" srcOrd="1" destOrd="0" presId="urn:microsoft.com/office/officeart/2005/8/layout/process4"/>
    <dgm:cxn modelId="{9D2F1028-8734-4764-B593-67A4EA81BF71}" type="presOf" srcId="{EBBE7F43-2343-412D-9524-A09DF6B4E0C2}" destId="{54639AEE-433A-4156-87F7-0090D3D0C753}" srcOrd="0" destOrd="0" presId="urn:microsoft.com/office/officeart/2005/8/layout/process4"/>
    <dgm:cxn modelId="{93D0439F-F6E8-4108-A414-0FA215439D85}" type="presOf" srcId="{793CC0B7-9B51-4D83-890D-96F5566DEE86}" destId="{FA1D1227-A4C6-4BEC-936F-5B52867EEA45}" srcOrd="0" destOrd="0" presId="urn:microsoft.com/office/officeart/2005/8/layout/process4"/>
    <dgm:cxn modelId="{2BD7E30B-5F43-41BF-8ED0-D38667DCB901}" srcId="{EBBE7F43-2343-412D-9524-A09DF6B4E0C2}" destId="{DDDF0B4A-8099-4E40-8F32-FE831AC3279F}" srcOrd="0" destOrd="0" parTransId="{E13C20F2-FFD9-48C7-9D00-A27C7833AC52}" sibTransId="{5F4002CF-8181-43FC-A1DC-33BF20739C02}"/>
    <dgm:cxn modelId="{9CCB56FD-2D1C-46B9-85DB-CFBC6F148F49}" srcId="{A35BFB09-FD68-48D8-B142-13F78D9777EF}" destId="{FCFBC3AF-CB13-4FB7-92F4-1307BAC4F9BA}" srcOrd="1" destOrd="0" parTransId="{87F03906-A1BA-4BB1-A716-BD2C0A0E6F01}" sibTransId="{AF277A1C-9193-48D2-8D95-304505D985FA}"/>
    <dgm:cxn modelId="{D9511132-428D-4B16-8624-1561873C0FEE}" type="presOf" srcId="{A35BFB09-FD68-48D8-B142-13F78D9777EF}" destId="{20EDD828-1A1B-43D5-8D1F-101AE1616497}" srcOrd="0" destOrd="0" presId="urn:microsoft.com/office/officeart/2005/8/layout/process4"/>
    <dgm:cxn modelId="{3DDF4659-6DB9-41D7-A9D5-9A6258AD1D0F}" type="presOf" srcId="{A35BFB09-FD68-48D8-B142-13F78D9777EF}" destId="{646A3EFC-EC6F-4506-9CF3-EAAFE8CBA197}" srcOrd="1" destOrd="0" presId="urn:microsoft.com/office/officeart/2005/8/layout/process4"/>
    <dgm:cxn modelId="{687FC424-8FA1-4832-B04C-45594DCCB5E2}" srcId="{EBBE7F43-2343-412D-9524-A09DF6B4E0C2}" destId="{A35BFB09-FD68-48D8-B142-13F78D9777EF}" srcOrd="1" destOrd="0" parTransId="{EEB23B10-097E-4081-BA13-19F6577868E3}" sibTransId="{F5E41F8A-AEF2-40FD-B1C3-25F50E2C77D4}"/>
    <dgm:cxn modelId="{3181303D-0D3D-4FBA-819E-921C0BAF8B83}" type="presOf" srcId="{FCFBC3AF-CB13-4FB7-92F4-1307BAC4F9BA}" destId="{2138922D-806A-4ADB-87D4-D368DB120704}" srcOrd="0" destOrd="0" presId="urn:microsoft.com/office/officeart/2005/8/layout/process4"/>
    <dgm:cxn modelId="{E400E257-BD12-43D2-B7E1-19E05E0CE9A0}" type="presOf" srcId="{DDDF0B4A-8099-4E40-8F32-FE831AC3279F}" destId="{3C53E30C-8191-4D22-BC22-51717ED44260}" srcOrd="0" destOrd="0" presId="urn:microsoft.com/office/officeart/2005/8/layout/process4"/>
    <dgm:cxn modelId="{302B5441-EBF6-4903-897C-C8A6451C378D}" srcId="{DDDF0B4A-8099-4E40-8F32-FE831AC3279F}" destId="{46A4F03B-6394-45AB-8D97-C1E57B13F8FA}" srcOrd="1" destOrd="0" parTransId="{82A47061-F6BF-4AA5-80E4-8745FB34A861}" sibTransId="{22550B3F-9C8F-4E57-BE92-C845FD2FEF73}"/>
    <dgm:cxn modelId="{8C1B0B28-25C2-4012-8DBF-30AC4B529A59}" type="presParOf" srcId="{54639AEE-433A-4156-87F7-0090D3D0C753}" destId="{FBA94EF0-C746-4D88-BD34-D20FD8EF3376}" srcOrd="0" destOrd="0" presId="urn:microsoft.com/office/officeart/2005/8/layout/process4"/>
    <dgm:cxn modelId="{73421B8A-5435-4DA7-97C3-28083AAA4590}" type="presParOf" srcId="{FBA94EF0-C746-4D88-BD34-D20FD8EF3376}" destId="{20EDD828-1A1B-43D5-8D1F-101AE1616497}" srcOrd="0" destOrd="0" presId="urn:microsoft.com/office/officeart/2005/8/layout/process4"/>
    <dgm:cxn modelId="{04B13042-B609-4A6D-A64E-9B4972DCCCA7}" type="presParOf" srcId="{FBA94EF0-C746-4D88-BD34-D20FD8EF3376}" destId="{646A3EFC-EC6F-4506-9CF3-EAAFE8CBA197}" srcOrd="1" destOrd="0" presId="urn:microsoft.com/office/officeart/2005/8/layout/process4"/>
    <dgm:cxn modelId="{BE420FD8-1673-40B6-9B6A-4990DF1057AF}" type="presParOf" srcId="{FBA94EF0-C746-4D88-BD34-D20FD8EF3376}" destId="{9AA5918B-1C95-4646-95A2-C0AB5AD59D65}" srcOrd="2" destOrd="0" presId="urn:microsoft.com/office/officeart/2005/8/layout/process4"/>
    <dgm:cxn modelId="{8B4A3921-22B3-4DB1-B444-76E9655BC3CD}" type="presParOf" srcId="{9AA5918B-1C95-4646-95A2-C0AB5AD59D65}" destId="{94B7E9A4-BFE0-4902-9559-0B246C22EA7D}" srcOrd="0" destOrd="0" presId="urn:microsoft.com/office/officeart/2005/8/layout/process4"/>
    <dgm:cxn modelId="{E0167447-93A3-4E74-847C-012317654072}" type="presParOf" srcId="{9AA5918B-1C95-4646-95A2-C0AB5AD59D65}" destId="{2138922D-806A-4ADB-87D4-D368DB120704}" srcOrd="1" destOrd="0" presId="urn:microsoft.com/office/officeart/2005/8/layout/process4"/>
    <dgm:cxn modelId="{698B52E8-3839-4FDB-B078-1B7B5813A7F1}" type="presParOf" srcId="{54639AEE-433A-4156-87F7-0090D3D0C753}" destId="{89AC73E1-C865-4B6C-81D6-AF16124F57A8}" srcOrd="1" destOrd="0" presId="urn:microsoft.com/office/officeart/2005/8/layout/process4"/>
    <dgm:cxn modelId="{E5C0AF9D-A116-46C4-9CCE-1B2ECA3379C5}" type="presParOf" srcId="{54639AEE-433A-4156-87F7-0090D3D0C753}" destId="{EF0EE6E0-8B7C-406D-9789-FA3FBCE52EFB}" srcOrd="2" destOrd="0" presId="urn:microsoft.com/office/officeart/2005/8/layout/process4"/>
    <dgm:cxn modelId="{D50D203F-9203-44EE-ABB7-A1E9548BEFB0}" type="presParOf" srcId="{EF0EE6E0-8B7C-406D-9789-FA3FBCE52EFB}" destId="{3C53E30C-8191-4D22-BC22-51717ED44260}" srcOrd="0" destOrd="0" presId="urn:microsoft.com/office/officeart/2005/8/layout/process4"/>
    <dgm:cxn modelId="{0DB3F335-CFB9-43A0-B29B-407381162AE5}" type="presParOf" srcId="{EF0EE6E0-8B7C-406D-9789-FA3FBCE52EFB}" destId="{E715207C-FB1F-491B-93D9-B762CF975C2B}" srcOrd="1" destOrd="0" presId="urn:microsoft.com/office/officeart/2005/8/layout/process4"/>
    <dgm:cxn modelId="{E88261F7-2817-43EB-A0A5-C8BB351531CF}" type="presParOf" srcId="{EF0EE6E0-8B7C-406D-9789-FA3FBCE52EFB}" destId="{F36512B8-04AF-4FD9-B8CF-1227289FFC7B}" srcOrd="2" destOrd="0" presId="urn:microsoft.com/office/officeart/2005/8/layout/process4"/>
    <dgm:cxn modelId="{311D3C72-8CE7-48A4-8BF6-21452375E2D1}" type="presParOf" srcId="{F36512B8-04AF-4FD9-B8CF-1227289FFC7B}" destId="{FA1D1227-A4C6-4BEC-936F-5B52867EEA45}" srcOrd="0" destOrd="0" presId="urn:microsoft.com/office/officeart/2005/8/layout/process4"/>
    <dgm:cxn modelId="{0AE73E47-53B4-48D9-A353-B0BBF46E8C3A}" type="presParOf" srcId="{F36512B8-04AF-4FD9-B8CF-1227289FFC7B}" destId="{684DB6C9-8D6A-45D7-A4E7-D96FAFA3891C}" srcOrd="1" destOrd="0" presId="urn:microsoft.com/office/officeart/2005/8/layout/process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/>
      <dgm:spPr>
        <a:solidFill>
          <a:schemeClr val="bg2"/>
        </a:solidFill>
      </dgm:spPr>
      <dgm:t>
        <a:bodyPr/>
        <a:lstStyle/>
        <a:p>
          <a:pPr algn="ctr" rtl="0"/>
          <a:r>
            <a:rPr lang="pt-BR" b="1" dirty="0" smtClean="0">
              <a:solidFill>
                <a:srgbClr val="002060"/>
              </a:solidFill>
            </a:rPr>
            <a:t>Princípios básicos do </a:t>
          </a:r>
          <a:r>
            <a:rPr lang="pt-BR" b="1" dirty="0" err="1" smtClean="0">
              <a:solidFill>
                <a:srgbClr val="002060"/>
              </a:solidFill>
            </a:rPr>
            <a:t>e-Social</a:t>
          </a:r>
          <a:endParaRPr lang="pt-BR" b="1" dirty="0">
            <a:solidFill>
              <a:srgbClr val="002060"/>
            </a:solidFill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X="-87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097CDE8-9802-451F-8F99-9D93617D40DC}" type="presOf" srcId="{6FCCC285-9840-4928-A744-DC6CD3DCB062}" destId="{3837A734-A4CE-40DF-91F9-AFDA304897AE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22C841D6-4F3F-4D9A-AA73-09B2B662438A}" type="presOf" srcId="{9E32B73F-C0B6-4919-8E5E-AC754B584EB5}" destId="{58724BAC-6D3F-45DD-BBB7-380BDB674DB1}" srcOrd="0" destOrd="0" presId="urn:microsoft.com/office/officeart/2005/8/layout/vList2"/>
    <dgm:cxn modelId="{668A65C8-FAB3-4430-9BE9-4CFC2EE584E2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/>
      <dgm:spPr>
        <a:solidFill>
          <a:schemeClr val="bg2"/>
        </a:solidFill>
      </dgm:spPr>
      <dgm:t>
        <a:bodyPr/>
        <a:lstStyle/>
        <a:p>
          <a:pPr algn="ctr" rtl="0"/>
          <a:r>
            <a:rPr lang="pt-BR" b="1" dirty="0" smtClean="0">
              <a:solidFill>
                <a:srgbClr val="002060"/>
              </a:solidFill>
            </a:rPr>
            <a:t>PREMISSAS DO ESOCIAL</a:t>
          </a:r>
          <a:endParaRPr lang="pt-BR" b="1" dirty="0">
            <a:solidFill>
              <a:srgbClr val="002060"/>
            </a:solidFill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X="-87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7E6C1BE-22C0-4923-B986-EC921289DA20}" type="presOf" srcId="{9E32B73F-C0B6-4919-8E5E-AC754B584EB5}" destId="{58724BAC-6D3F-45DD-BBB7-380BDB674DB1}" srcOrd="0" destOrd="0" presId="urn:microsoft.com/office/officeart/2005/8/layout/vList2"/>
    <dgm:cxn modelId="{59051660-FC02-49D6-A557-DE74D3DD7F0B}" type="presOf" srcId="{6FCCC285-9840-4928-A744-DC6CD3DCB062}" destId="{3837A734-A4CE-40DF-91F9-AFDA304897AE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0D3A3F01-BC1A-47D3-BFEA-3DBDDE43EA25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B8362E2-C655-48EF-9DDB-6EF485F1ADD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E90B04D-F567-49F6-9DCF-1589CC850EAB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Atenção secundária nas relações trabalhistas</a:t>
          </a:r>
          <a:endParaRPr lang="pt-BR" dirty="0"/>
        </a:p>
      </dgm:t>
    </dgm:pt>
    <dgm:pt modelId="{B36A63E5-3E83-46C7-AE80-BE5B5FB92D9E}" type="parTrans" cxnId="{B53AF788-256D-4703-B8FD-D0388C44F5D6}">
      <dgm:prSet/>
      <dgm:spPr/>
      <dgm:t>
        <a:bodyPr/>
        <a:lstStyle/>
        <a:p>
          <a:endParaRPr lang="pt-BR"/>
        </a:p>
      </dgm:t>
    </dgm:pt>
    <dgm:pt modelId="{E31C3438-A65A-408C-A258-0FE6A8582346}" type="sibTrans" cxnId="{B53AF788-256D-4703-B8FD-D0388C44F5D6}">
      <dgm:prSet/>
      <dgm:spPr/>
      <dgm:t>
        <a:bodyPr/>
        <a:lstStyle/>
        <a:p>
          <a:endParaRPr lang="pt-BR"/>
        </a:p>
      </dgm:t>
    </dgm:pt>
    <dgm:pt modelId="{2E047C13-C756-46E4-B219-D77913E68CB6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Contratar e registrar depois / Contrato de experiência</a:t>
          </a:r>
          <a:endParaRPr lang="pt-BR" dirty="0"/>
        </a:p>
      </dgm:t>
    </dgm:pt>
    <dgm:pt modelId="{8BCEA1CD-57A1-4433-96F7-59DF2245B115}" type="parTrans" cxnId="{64DA1609-EBBC-492C-A989-2EAAE389F823}">
      <dgm:prSet/>
      <dgm:spPr/>
      <dgm:t>
        <a:bodyPr/>
        <a:lstStyle/>
        <a:p>
          <a:endParaRPr lang="pt-BR"/>
        </a:p>
      </dgm:t>
    </dgm:pt>
    <dgm:pt modelId="{4B4C507D-08D0-4A3A-A12C-AE664702343A}" type="sibTrans" cxnId="{64DA1609-EBBC-492C-A989-2EAAE389F823}">
      <dgm:prSet/>
      <dgm:spPr/>
      <dgm:t>
        <a:bodyPr/>
        <a:lstStyle/>
        <a:p>
          <a:endParaRPr lang="pt-BR"/>
        </a:p>
      </dgm:t>
    </dgm:pt>
    <dgm:pt modelId="{EDF997F1-C4A5-4F2D-A623-85FBC70C076D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Cadastro de autônomo - vínculo</a:t>
          </a:r>
          <a:endParaRPr lang="pt-BR" dirty="0"/>
        </a:p>
      </dgm:t>
    </dgm:pt>
    <dgm:pt modelId="{3718A956-F1D7-4C30-BCEC-95FFE45763B8}" type="parTrans" cxnId="{094CBE98-D5A9-40D7-B7A3-119184E492E1}">
      <dgm:prSet/>
      <dgm:spPr/>
      <dgm:t>
        <a:bodyPr/>
        <a:lstStyle/>
        <a:p>
          <a:endParaRPr lang="pt-BR"/>
        </a:p>
      </dgm:t>
    </dgm:pt>
    <dgm:pt modelId="{D5659133-0520-4969-AD70-272A1A73CE8C}" type="sibTrans" cxnId="{094CBE98-D5A9-40D7-B7A3-119184E492E1}">
      <dgm:prSet/>
      <dgm:spPr/>
      <dgm:t>
        <a:bodyPr/>
        <a:lstStyle/>
        <a:p>
          <a:endParaRPr lang="pt-BR"/>
        </a:p>
      </dgm:t>
    </dgm:pt>
    <dgm:pt modelId="{D327F285-54B0-485C-87F2-D3585C207A7A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Fechar folha antes de terminar o mês</a:t>
          </a:r>
          <a:endParaRPr lang="pt-BR" dirty="0"/>
        </a:p>
      </dgm:t>
    </dgm:pt>
    <dgm:pt modelId="{8D9E0AE2-D8BD-4217-8228-24A897516935}" type="sibTrans" cxnId="{FD6FC9F8-133D-4C7B-A9E7-11531B29F501}">
      <dgm:prSet/>
      <dgm:spPr/>
      <dgm:t>
        <a:bodyPr/>
        <a:lstStyle/>
        <a:p>
          <a:endParaRPr lang="pt-BR"/>
        </a:p>
      </dgm:t>
    </dgm:pt>
    <dgm:pt modelId="{80CB6808-11CF-4FF3-A035-8806BBA6CF47}" type="parTrans" cxnId="{FD6FC9F8-133D-4C7B-A9E7-11531B29F501}">
      <dgm:prSet/>
      <dgm:spPr/>
      <dgm:t>
        <a:bodyPr/>
        <a:lstStyle/>
        <a:p>
          <a:endParaRPr lang="pt-BR"/>
        </a:p>
      </dgm:t>
    </dgm:pt>
    <dgm:pt modelId="{B9902392-2EAC-40A6-9D5C-678123CD8B97}" type="pres">
      <dgm:prSet presAssocID="{AB8362E2-C655-48EF-9DDB-6EF485F1ADD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9D59BD1-6EFB-4496-B38D-8DC51CFA4F16}" type="pres">
      <dgm:prSet presAssocID="{0E90B04D-F567-49F6-9DCF-1589CC850EAB}" presName="Name5" presStyleLbl="vennNode1" presStyleIdx="0" presStyleCnt="4" custLinFactNeighborX="4483" custLinFactNeighborY="-220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DE06805-AF33-4866-A8F9-46D7E3BBEF89}" type="pres">
      <dgm:prSet presAssocID="{E31C3438-A65A-408C-A258-0FE6A8582346}" presName="space" presStyleCnt="0"/>
      <dgm:spPr/>
    </dgm:pt>
    <dgm:pt modelId="{58B7348D-03F8-4DFE-B119-A074B128CC21}" type="pres">
      <dgm:prSet presAssocID="{D327F285-54B0-485C-87F2-D3585C207A7A}" presName="Name5" presStyleLbl="vennNode1" presStyleIdx="1" presStyleCnt="4" custLinFactNeighborX="-28409" custLinFactNeighborY="4701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C1ABA39-6C6A-4B44-9E6B-C181BE32B51F}" type="pres">
      <dgm:prSet presAssocID="{8D9E0AE2-D8BD-4217-8228-24A897516935}" presName="space" presStyleCnt="0"/>
      <dgm:spPr/>
    </dgm:pt>
    <dgm:pt modelId="{F243BEFC-67A9-4C08-AF29-8F99830357AF}" type="pres">
      <dgm:prSet presAssocID="{2E047C13-C756-46E4-B219-D77913E68CB6}" presName="Name5" presStyleLbl="vennNode1" presStyleIdx="2" presStyleCnt="4" custLinFactNeighborX="-56313" custLinFactNeighborY="-220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E69FC6E-DF3C-4902-B882-BB438482E6AD}" type="pres">
      <dgm:prSet presAssocID="{4B4C507D-08D0-4A3A-A12C-AE664702343A}" presName="space" presStyleCnt="0"/>
      <dgm:spPr/>
    </dgm:pt>
    <dgm:pt modelId="{995106A4-1D73-448E-92D3-234C857A086A}" type="pres">
      <dgm:prSet presAssocID="{EDF997F1-C4A5-4F2D-A623-85FBC70C076D}" presName="Name5" presStyleLbl="vennNode1" presStyleIdx="3" presStyleCnt="4" custLinFactNeighborX="-44350" custLinFactNeighborY="3637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1D3D97D-DC0D-486A-B98D-AE044695E194}" type="presOf" srcId="{D327F285-54B0-485C-87F2-D3585C207A7A}" destId="{58B7348D-03F8-4DFE-B119-A074B128CC21}" srcOrd="0" destOrd="0" presId="urn:microsoft.com/office/officeart/2005/8/layout/venn3"/>
    <dgm:cxn modelId="{A9637488-B567-46BC-A71E-FD357C12591C}" type="presOf" srcId="{2E047C13-C756-46E4-B219-D77913E68CB6}" destId="{F243BEFC-67A9-4C08-AF29-8F99830357AF}" srcOrd="0" destOrd="0" presId="urn:microsoft.com/office/officeart/2005/8/layout/venn3"/>
    <dgm:cxn modelId="{B4E7EF4E-08E2-4D1E-9F05-A16B73BBCDF9}" type="presOf" srcId="{EDF997F1-C4A5-4F2D-A623-85FBC70C076D}" destId="{995106A4-1D73-448E-92D3-234C857A086A}" srcOrd="0" destOrd="0" presId="urn:microsoft.com/office/officeart/2005/8/layout/venn3"/>
    <dgm:cxn modelId="{B53AF788-256D-4703-B8FD-D0388C44F5D6}" srcId="{AB8362E2-C655-48EF-9DDB-6EF485F1ADDC}" destId="{0E90B04D-F567-49F6-9DCF-1589CC850EAB}" srcOrd="0" destOrd="0" parTransId="{B36A63E5-3E83-46C7-AE80-BE5B5FB92D9E}" sibTransId="{E31C3438-A65A-408C-A258-0FE6A8582346}"/>
    <dgm:cxn modelId="{FD6FC9F8-133D-4C7B-A9E7-11531B29F501}" srcId="{AB8362E2-C655-48EF-9DDB-6EF485F1ADDC}" destId="{D327F285-54B0-485C-87F2-D3585C207A7A}" srcOrd="1" destOrd="0" parTransId="{80CB6808-11CF-4FF3-A035-8806BBA6CF47}" sibTransId="{8D9E0AE2-D8BD-4217-8228-24A897516935}"/>
    <dgm:cxn modelId="{48577BE2-6FE9-4AEC-9B8A-48D9A8F1A123}" type="presOf" srcId="{AB8362E2-C655-48EF-9DDB-6EF485F1ADDC}" destId="{B9902392-2EAC-40A6-9D5C-678123CD8B97}" srcOrd="0" destOrd="0" presId="urn:microsoft.com/office/officeart/2005/8/layout/venn3"/>
    <dgm:cxn modelId="{094CBE98-D5A9-40D7-B7A3-119184E492E1}" srcId="{AB8362E2-C655-48EF-9DDB-6EF485F1ADDC}" destId="{EDF997F1-C4A5-4F2D-A623-85FBC70C076D}" srcOrd="3" destOrd="0" parTransId="{3718A956-F1D7-4C30-BCEC-95FFE45763B8}" sibTransId="{D5659133-0520-4969-AD70-272A1A73CE8C}"/>
    <dgm:cxn modelId="{63F9A4CB-A343-4C36-9223-8785CA7B1BE9}" type="presOf" srcId="{0E90B04D-F567-49F6-9DCF-1589CC850EAB}" destId="{09D59BD1-6EFB-4496-B38D-8DC51CFA4F16}" srcOrd="0" destOrd="0" presId="urn:microsoft.com/office/officeart/2005/8/layout/venn3"/>
    <dgm:cxn modelId="{64DA1609-EBBC-492C-A989-2EAAE389F823}" srcId="{AB8362E2-C655-48EF-9DDB-6EF485F1ADDC}" destId="{2E047C13-C756-46E4-B219-D77913E68CB6}" srcOrd="2" destOrd="0" parTransId="{8BCEA1CD-57A1-4433-96F7-59DF2245B115}" sibTransId="{4B4C507D-08D0-4A3A-A12C-AE664702343A}"/>
    <dgm:cxn modelId="{32D875B6-8F3C-4B13-8CE4-427BBF55B90A}" type="presParOf" srcId="{B9902392-2EAC-40A6-9D5C-678123CD8B97}" destId="{09D59BD1-6EFB-4496-B38D-8DC51CFA4F16}" srcOrd="0" destOrd="0" presId="urn:microsoft.com/office/officeart/2005/8/layout/venn3"/>
    <dgm:cxn modelId="{29CB1611-60C0-441E-A53E-228DA3A78E9A}" type="presParOf" srcId="{B9902392-2EAC-40A6-9D5C-678123CD8B97}" destId="{5DE06805-AF33-4866-A8F9-46D7E3BBEF89}" srcOrd="1" destOrd="0" presId="urn:microsoft.com/office/officeart/2005/8/layout/venn3"/>
    <dgm:cxn modelId="{DF1A28E3-8259-4541-9D19-A7DA7ED6BDD1}" type="presParOf" srcId="{B9902392-2EAC-40A6-9D5C-678123CD8B97}" destId="{58B7348D-03F8-4DFE-B119-A074B128CC21}" srcOrd="2" destOrd="0" presId="urn:microsoft.com/office/officeart/2005/8/layout/venn3"/>
    <dgm:cxn modelId="{2DD5185D-CBB4-4523-A9A7-11F18B3FBB2F}" type="presParOf" srcId="{B9902392-2EAC-40A6-9D5C-678123CD8B97}" destId="{DC1ABA39-6C6A-4B44-9E6B-C181BE32B51F}" srcOrd="3" destOrd="0" presId="urn:microsoft.com/office/officeart/2005/8/layout/venn3"/>
    <dgm:cxn modelId="{0A535112-F75F-40CB-9ED3-73DCDEC869F0}" type="presParOf" srcId="{B9902392-2EAC-40A6-9D5C-678123CD8B97}" destId="{F243BEFC-67A9-4C08-AF29-8F99830357AF}" srcOrd="4" destOrd="0" presId="urn:microsoft.com/office/officeart/2005/8/layout/venn3"/>
    <dgm:cxn modelId="{F8613786-13C5-4ED4-A6A9-030B53C7621E}" type="presParOf" srcId="{B9902392-2EAC-40A6-9D5C-678123CD8B97}" destId="{EE69FC6E-DF3C-4902-B882-BB438482E6AD}" srcOrd="5" destOrd="0" presId="urn:microsoft.com/office/officeart/2005/8/layout/venn3"/>
    <dgm:cxn modelId="{0CEDAF6E-13C3-4527-BEA8-EBF3AD7701BB}" type="presParOf" srcId="{B9902392-2EAC-40A6-9D5C-678123CD8B97}" destId="{995106A4-1D73-448E-92D3-234C857A086A}" srcOrd="6" destOrd="0" presId="urn:microsoft.com/office/officeart/2005/8/layout/venn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B8362E2-C655-48EF-9DDB-6EF485F1ADD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E90B04D-F567-49F6-9DCF-1589CC850EAB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Programas de saúde</a:t>
          </a:r>
          <a:endParaRPr lang="pt-BR" dirty="0"/>
        </a:p>
      </dgm:t>
    </dgm:pt>
    <dgm:pt modelId="{B36A63E5-3E83-46C7-AE80-BE5B5FB92D9E}" type="parTrans" cxnId="{B53AF788-256D-4703-B8FD-D0388C44F5D6}">
      <dgm:prSet/>
      <dgm:spPr/>
      <dgm:t>
        <a:bodyPr/>
        <a:lstStyle/>
        <a:p>
          <a:endParaRPr lang="pt-BR"/>
        </a:p>
      </dgm:t>
    </dgm:pt>
    <dgm:pt modelId="{E31C3438-A65A-408C-A258-0FE6A8582346}" type="sibTrans" cxnId="{B53AF788-256D-4703-B8FD-D0388C44F5D6}">
      <dgm:prSet/>
      <dgm:spPr/>
      <dgm:t>
        <a:bodyPr/>
        <a:lstStyle/>
        <a:p>
          <a:endParaRPr lang="pt-BR"/>
        </a:p>
      </dgm:t>
    </dgm:pt>
    <dgm:pt modelId="{D327F285-54B0-485C-87F2-D3585C207A7A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Não cumprimento da legislação</a:t>
          </a:r>
          <a:endParaRPr lang="pt-BR" dirty="0"/>
        </a:p>
      </dgm:t>
    </dgm:pt>
    <dgm:pt modelId="{80CB6808-11CF-4FF3-A035-8806BBA6CF47}" type="parTrans" cxnId="{FD6FC9F8-133D-4C7B-A9E7-11531B29F501}">
      <dgm:prSet/>
      <dgm:spPr/>
      <dgm:t>
        <a:bodyPr/>
        <a:lstStyle/>
        <a:p>
          <a:endParaRPr lang="pt-BR"/>
        </a:p>
      </dgm:t>
    </dgm:pt>
    <dgm:pt modelId="{8D9E0AE2-D8BD-4217-8228-24A897516935}" type="sibTrans" cxnId="{FD6FC9F8-133D-4C7B-A9E7-11531B29F501}">
      <dgm:prSet/>
      <dgm:spPr/>
      <dgm:t>
        <a:bodyPr/>
        <a:lstStyle/>
        <a:p>
          <a:endParaRPr lang="pt-BR"/>
        </a:p>
      </dgm:t>
    </dgm:pt>
    <dgm:pt modelId="{B9902392-2EAC-40A6-9D5C-678123CD8B97}" type="pres">
      <dgm:prSet presAssocID="{AB8362E2-C655-48EF-9DDB-6EF485F1ADD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9D59BD1-6EFB-4496-B38D-8DC51CFA4F16}" type="pres">
      <dgm:prSet presAssocID="{0E90B04D-F567-49F6-9DCF-1589CC850EAB}" presName="Name5" presStyleLbl="vennNode1" presStyleIdx="0" presStyleCnt="2" custLinFactX="-13818" custLinFactNeighborX="-100000" custLinFactNeighborY="-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DE06805-AF33-4866-A8F9-46D7E3BBEF89}" type="pres">
      <dgm:prSet presAssocID="{E31C3438-A65A-408C-A258-0FE6A8582346}" presName="space" presStyleCnt="0"/>
      <dgm:spPr/>
    </dgm:pt>
    <dgm:pt modelId="{58B7348D-03F8-4DFE-B119-A074B128CC21}" type="pres">
      <dgm:prSet presAssocID="{D327F285-54B0-485C-87F2-D3585C207A7A}" presName="Name5" presStyleLbl="vennNode1" presStyleIdx="1" presStyleCnt="2" custLinFactX="20955" custLinFactNeighborX="10000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53AF788-256D-4703-B8FD-D0388C44F5D6}" srcId="{AB8362E2-C655-48EF-9DDB-6EF485F1ADDC}" destId="{0E90B04D-F567-49F6-9DCF-1589CC850EAB}" srcOrd="0" destOrd="0" parTransId="{B36A63E5-3E83-46C7-AE80-BE5B5FB92D9E}" sibTransId="{E31C3438-A65A-408C-A258-0FE6A8582346}"/>
    <dgm:cxn modelId="{FD6FC9F8-133D-4C7B-A9E7-11531B29F501}" srcId="{AB8362E2-C655-48EF-9DDB-6EF485F1ADDC}" destId="{D327F285-54B0-485C-87F2-D3585C207A7A}" srcOrd="1" destOrd="0" parTransId="{80CB6808-11CF-4FF3-A035-8806BBA6CF47}" sibTransId="{8D9E0AE2-D8BD-4217-8228-24A897516935}"/>
    <dgm:cxn modelId="{3E376EE7-1E4B-4C15-99D1-BDA3D261EB47}" type="presOf" srcId="{AB8362E2-C655-48EF-9DDB-6EF485F1ADDC}" destId="{B9902392-2EAC-40A6-9D5C-678123CD8B97}" srcOrd="0" destOrd="0" presId="urn:microsoft.com/office/officeart/2005/8/layout/venn3"/>
    <dgm:cxn modelId="{82E52724-F676-45CA-A534-437765AA298A}" type="presOf" srcId="{D327F285-54B0-485C-87F2-D3585C207A7A}" destId="{58B7348D-03F8-4DFE-B119-A074B128CC21}" srcOrd="0" destOrd="0" presId="urn:microsoft.com/office/officeart/2005/8/layout/venn3"/>
    <dgm:cxn modelId="{F761E98A-52D3-42E5-9342-2D8109E70FB7}" type="presOf" srcId="{0E90B04D-F567-49F6-9DCF-1589CC850EAB}" destId="{09D59BD1-6EFB-4496-B38D-8DC51CFA4F16}" srcOrd="0" destOrd="0" presId="urn:microsoft.com/office/officeart/2005/8/layout/venn3"/>
    <dgm:cxn modelId="{44F4B561-95B9-4EFF-9599-3A1CEBC18D2F}" type="presParOf" srcId="{B9902392-2EAC-40A6-9D5C-678123CD8B97}" destId="{09D59BD1-6EFB-4496-B38D-8DC51CFA4F16}" srcOrd="0" destOrd="0" presId="urn:microsoft.com/office/officeart/2005/8/layout/venn3"/>
    <dgm:cxn modelId="{FE1CCBFA-C181-4C58-A848-4082FF31ECB8}" type="presParOf" srcId="{B9902392-2EAC-40A6-9D5C-678123CD8B97}" destId="{5DE06805-AF33-4866-A8F9-46D7E3BBEF89}" srcOrd="1" destOrd="0" presId="urn:microsoft.com/office/officeart/2005/8/layout/venn3"/>
    <dgm:cxn modelId="{25A2C3E3-B3B5-4000-8A97-D68BE2F3C442}" type="presParOf" srcId="{B9902392-2EAC-40A6-9D5C-678123CD8B97}" destId="{58B7348D-03F8-4DFE-B119-A074B128CC21}" srcOrd="2" destOrd="0" presId="urn:microsoft.com/office/officeart/2005/8/layout/venn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B8362E2-C655-48EF-9DDB-6EF485F1ADD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327F285-54B0-485C-87F2-D3585C207A7A}">
      <dgm:prSet phldrT="[Texto]"/>
      <dgm:spPr>
        <a:solidFill>
          <a:schemeClr val="bg2">
            <a:lumMod val="90000"/>
            <a:alpha val="50000"/>
          </a:schemeClr>
        </a:solidFill>
      </dgm:spPr>
      <dgm:t>
        <a:bodyPr/>
        <a:lstStyle/>
        <a:p>
          <a:r>
            <a:rPr lang="pt-BR" dirty="0" smtClean="0"/>
            <a:t>Achar que o </a:t>
          </a:r>
          <a:r>
            <a:rPr lang="pt-BR" dirty="0" err="1" smtClean="0"/>
            <a:t>eSocial</a:t>
          </a:r>
          <a:r>
            <a:rPr lang="pt-BR" dirty="0" smtClean="0"/>
            <a:t> vai ser adiado.</a:t>
          </a:r>
          <a:endParaRPr lang="pt-BR" dirty="0"/>
        </a:p>
      </dgm:t>
    </dgm:pt>
    <dgm:pt modelId="{80CB6808-11CF-4FF3-A035-8806BBA6CF47}" type="parTrans" cxnId="{FD6FC9F8-133D-4C7B-A9E7-11531B29F501}">
      <dgm:prSet/>
      <dgm:spPr/>
      <dgm:t>
        <a:bodyPr/>
        <a:lstStyle/>
        <a:p>
          <a:endParaRPr lang="pt-BR"/>
        </a:p>
      </dgm:t>
    </dgm:pt>
    <dgm:pt modelId="{8D9E0AE2-D8BD-4217-8228-24A897516935}" type="sibTrans" cxnId="{FD6FC9F8-133D-4C7B-A9E7-11531B29F501}">
      <dgm:prSet/>
      <dgm:spPr/>
      <dgm:t>
        <a:bodyPr/>
        <a:lstStyle/>
        <a:p>
          <a:endParaRPr lang="pt-BR"/>
        </a:p>
      </dgm:t>
    </dgm:pt>
    <dgm:pt modelId="{B9902392-2EAC-40A6-9D5C-678123CD8B97}" type="pres">
      <dgm:prSet presAssocID="{AB8362E2-C655-48EF-9DDB-6EF485F1ADD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8B7348D-03F8-4DFE-B119-A074B128CC21}" type="pres">
      <dgm:prSet presAssocID="{D327F285-54B0-485C-87F2-D3585C207A7A}" presName="Name5" presStyleLbl="vennNode1" presStyleIdx="0" presStyleCnt="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D6FC9F8-133D-4C7B-A9E7-11531B29F501}" srcId="{AB8362E2-C655-48EF-9DDB-6EF485F1ADDC}" destId="{D327F285-54B0-485C-87F2-D3585C207A7A}" srcOrd="0" destOrd="0" parTransId="{80CB6808-11CF-4FF3-A035-8806BBA6CF47}" sibTransId="{8D9E0AE2-D8BD-4217-8228-24A897516935}"/>
    <dgm:cxn modelId="{6E536CD9-F0B2-45EF-83BF-B06D8D1B2D2C}" type="presOf" srcId="{AB8362E2-C655-48EF-9DDB-6EF485F1ADDC}" destId="{B9902392-2EAC-40A6-9D5C-678123CD8B97}" srcOrd="0" destOrd="0" presId="urn:microsoft.com/office/officeart/2005/8/layout/venn3"/>
    <dgm:cxn modelId="{7CD276D0-A419-4443-86A9-09CB702C8D08}" type="presOf" srcId="{D327F285-54B0-485C-87F2-D3585C207A7A}" destId="{58B7348D-03F8-4DFE-B119-A074B128CC21}" srcOrd="0" destOrd="0" presId="urn:microsoft.com/office/officeart/2005/8/layout/venn3"/>
    <dgm:cxn modelId="{E721CCEB-6535-4CBE-9C34-AF9EA5DA4357}" type="presParOf" srcId="{B9902392-2EAC-40A6-9D5C-678123CD8B97}" destId="{58B7348D-03F8-4DFE-B119-A074B128CC21}" srcOrd="0" destOrd="0" presId="urn:microsoft.com/office/officeart/2005/8/layout/venn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ADF9D63-5F2B-48DC-A09A-9B6828D1D778}" type="doc">
      <dgm:prSet loTypeId="urn:microsoft.com/office/officeart/2005/8/layout/arrow2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92DF65ED-443F-497A-9B97-90F5A0CDAD28}">
      <dgm:prSet custT="1"/>
      <dgm:spPr/>
      <dgm:t>
        <a:bodyPr/>
        <a:lstStyle/>
        <a:p>
          <a:pPr rtl="0"/>
          <a:r>
            <a:rPr lang="pt-BR" sz="1800" b="1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periódicos</a:t>
          </a:r>
          <a:endParaRPr lang="pt-BR" sz="1800" b="1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4E4B100C-F08E-4971-84F9-6A19E59FAAE9}" type="parTrans" cxnId="{5243D5E2-B087-4C10-BC82-0A4D771B4369}">
      <dgm:prSet/>
      <dgm:spPr/>
      <dgm:t>
        <a:bodyPr/>
        <a:lstStyle/>
        <a:p>
          <a:endParaRPr lang="pt-BR" sz="2400"/>
        </a:p>
      </dgm:t>
    </dgm:pt>
    <dgm:pt modelId="{9A590377-6CDD-4860-8636-5EEC7312E5DE}" type="sibTrans" cxnId="{5243D5E2-B087-4C10-BC82-0A4D771B4369}">
      <dgm:prSet/>
      <dgm:spPr/>
      <dgm:t>
        <a:bodyPr/>
        <a:lstStyle/>
        <a:p>
          <a:endParaRPr lang="pt-BR" sz="2400"/>
        </a:p>
      </dgm:t>
    </dgm:pt>
    <dgm:pt modelId="{59879F13-E512-4473-95D9-2B47B14C3573}">
      <dgm:prSet custT="1"/>
      <dgm:spPr/>
      <dgm:t>
        <a:bodyPr/>
        <a:lstStyle/>
        <a:p>
          <a:pPr rtl="0"/>
          <a:r>
            <a:rPr lang="pt-BR" sz="1800" b="1" dirty="0" smtClean="0">
              <a:solidFill>
                <a:schemeClr val="tx1">
                  <a:lumMod val="90000"/>
                  <a:lumOff val="10000"/>
                </a:schemeClr>
              </a:solidFill>
            </a:rPr>
            <a:t>Informações do empregador (inicial)</a:t>
          </a:r>
          <a:endParaRPr lang="pt-BR" sz="1800" b="1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C5C924BF-FC46-46C8-8B37-808FA0BF25F3}" type="parTrans" cxnId="{97AD8F27-FFCA-430A-92CC-AE376EB11B2B}">
      <dgm:prSet/>
      <dgm:spPr/>
      <dgm:t>
        <a:bodyPr/>
        <a:lstStyle/>
        <a:p>
          <a:endParaRPr lang="pt-BR"/>
        </a:p>
      </dgm:t>
    </dgm:pt>
    <dgm:pt modelId="{E32A86E0-B0E5-49B9-99C8-ED8375BE0BD5}" type="sibTrans" cxnId="{97AD8F27-FFCA-430A-92CC-AE376EB11B2B}">
      <dgm:prSet/>
      <dgm:spPr/>
      <dgm:t>
        <a:bodyPr/>
        <a:lstStyle/>
        <a:p>
          <a:endParaRPr lang="pt-BR"/>
        </a:p>
      </dgm:t>
    </dgm:pt>
    <dgm:pt modelId="{37783B5A-8F6E-4D64-A2D9-3022AAE697B4}">
      <dgm:prSet custT="1"/>
      <dgm:spPr/>
      <dgm:t>
        <a:bodyPr/>
        <a:lstStyle/>
        <a:p>
          <a:pPr rtl="0"/>
          <a:r>
            <a:rPr lang="pt-BR" sz="1800" b="1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de tabelas</a:t>
          </a:r>
          <a:endParaRPr lang="pt-BR" sz="1800" b="1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DC9A6935-38D5-4B93-B2E8-AB3395EEE315}" type="parTrans" cxnId="{2A87C234-C5B8-43C5-8889-E057C7361634}">
      <dgm:prSet/>
      <dgm:spPr/>
      <dgm:t>
        <a:bodyPr/>
        <a:lstStyle/>
        <a:p>
          <a:endParaRPr lang="pt-BR"/>
        </a:p>
      </dgm:t>
    </dgm:pt>
    <dgm:pt modelId="{204CC0CB-9454-4C7A-AC5C-68AB57313153}" type="sibTrans" cxnId="{2A87C234-C5B8-43C5-8889-E057C7361634}">
      <dgm:prSet/>
      <dgm:spPr/>
      <dgm:t>
        <a:bodyPr/>
        <a:lstStyle/>
        <a:p>
          <a:endParaRPr lang="pt-BR"/>
        </a:p>
      </dgm:t>
    </dgm:pt>
    <dgm:pt modelId="{4F49BD38-C4A7-4D6E-9EEA-EC4AFB18EDA9}">
      <dgm:prSet custT="1"/>
      <dgm:spPr/>
      <dgm:t>
        <a:bodyPr/>
        <a:lstStyle/>
        <a:p>
          <a:pPr rtl="0"/>
          <a:r>
            <a:rPr lang="pt-BR" sz="1800" b="1" dirty="0" smtClean="0">
              <a:solidFill>
                <a:schemeClr val="tx1">
                  <a:lumMod val="90000"/>
                  <a:lumOff val="10000"/>
                </a:schemeClr>
              </a:solidFill>
            </a:rPr>
            <a:t>Cadastramento inicial de vínculos (inicial)</a:t>
          </a:r>
          <a:endParaRPr lang="pt-BR" sz="1800" b="1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FEA98591-BED1-4B3B-B937-76F16819CA93}" type="parTrans" cxnId="{C8048C24-E7CE-46C7-930E-D951BC50F47A}">
      <dgm:prSet/>
      <dgm:spPr/>
      <dgm:t>
        <a:bodyPr/>
        <a:lstStyle/>
        <a:p>
          <a:endParaRPr lang="pt-BR"/>
        </a:p>
      </dgm:t>
    </dgm:pt>
    <dgm:pt modelId="{2ADEC39C-49BA-4679-9794-C191014EECD8}" type="sibTrans" cxnId="{C8048C24-E7CE-46C7-930E-D951BC50F47A}">
      <dgm:prSet/>
      <dgm:spPr/>
      <dgm:t>
        <a:bodyPr/>
        <a:lstStyle/>
        <a:p>
          <a:endParaRPr lang="pt-BR"/>
        </a:p>
      </dgm:t>
    </dgm:pt>
    <dgm:pt modelId="{2034F30A-0278-46F3-ADB6-8E99A4ACFE5E}">
      <dgm:prSet custT="1"/>
      <dgm:spPr/>
      <dgm:t>
        <a:bodyPr/>
        <a:lstStyle/>
        <a:p>
          <a:pPr rtl="0"/>
          <a:r>
            <a:rPr lang="pt-BR" sz="1800" b="1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não periódicos</a:t>
          </a:r>
          <a:endParaRPr lang="pt-BR" sz="1800" b="1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8C7D8AAD-DBB9-41BA-A499-09A9D7B0E146}" type="parTrans" cxnId="{9BD42C3A-ACC2-48A1-81F3-FB48A0783896}">
      <dgm:prSet/>
      <dgm:spPr/>
      <dgm:t>
        <a:bodyPr/>
        <a:lstStyle/>
        <a:p>
          <a:endParaRPr lang="pt-BR"/>
        </a:p>
      </dgm:t>
    </dgm:pt>
    <dgm:pt modelId="{EFAF8DBB-5B6F-42FC-8899-E0D42B953F45}" type="sibTrans" cxnId="{9BD42C3A-ACC2-48A1-81F3-FB48A0783896}">
      <dgm:prSet/>
      <dgm:spPr/>
      <dgm:t>
        <a:bodyPr/>
        <a:lstStyle/>
        <a:p>
          <a:endParaRPr lang="pt-BR"/>
        </a:p>
      </dgm:t>
    </dgm:pt>
    <dgm:pt modelId="{950E3094-A6CD-4F04-82A1-6F41D317F97A}" type="pres">
      <dgm:prSet presAssocID="{0ADF9D63-5F2B-48DC-A09A-9B6828D1D77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644EBD3-AEAF-4A42-A19D-F10EE600B46B}" type="pres">
      <dgm:prSet presAssocID="{0ADF9D63-5F2B-48DC-A09A-9B6828D1D778}" presName="arrow" presStyleLbl="bgShp" presStyleIdx="0" presStyleCnt="1" custScaleX="102889" custScaleY="84421" custLinFactNeighborX="313" custLinFactNeighborY="6713"/>
      <dgm:spPr>
        <a:solidFill>
          <a:schemeClr val="bg1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CE36A5C7-D6D6-4D90-B3E2-0A719857E309}" type="pres">
      <dgm:prSet presAssocID="{0ADF9D63-5F2B-48DC-A09A-9B6828D1D778}" presName="arrowDiagram5" presStyleCnt="0"/>
      <dgm:spPr/>
    </dgm:pt>
    <dgm:pt modelId="{FD441747-D1FF-4A60-9C2C-C68C60DE63C3}" type="pres">
      <dgm:prSet presAssocID="{59879F13-E512-4473-95D9-2B47B14C3573}" presName="bullet5a" presStyleLbl="node1" presStyleIdx="0" presStyleCnt="5"/>
      <dgm:spPr>
        <a:solidFill>
          <a:schemeClr val="accent6"/>
        </a:solidFill>
      </dgm:spPr>
      <dgm:t>
        <a:bodyPr/>
        <a:lstStyle/>
        <a:p>
          <a:endParaRPr lang="pt-BR"/>
        </a:p>
      </dgm:t>
    </dgm:pt>
    <dgm:pt modelId="{032682F2-D1BC-4CA0-AEB3-A4047567B37D}" type="pres">
      <dgm:prSet presAssocID="{59879F13-E512-4473-95D9-2B47B14C3573}" presName="textBox5a" presStyleLbl="revTx" presStyleIdx="0" presStyleCnt="5" custScaleX="145642" custLinFactNeighborX="28010" custLinFactNeighborY="238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D6AD52E-35B1-4BF1-93F4-609017BC6CF7}" type="pres">
      <dgm:prSet presAssocID="{37783B5A-8F6E-4D64-A2D9-3022AAE697B4}" presName="bullet5b" presStyleLbl="node1" presStyleIdx="1" presStyleCnt="5"/>
      <dgm:spPr>
        <a:solidFill>
          <a:schemeClr val="accent6"/>
        </a:solidFill>
      </dgm:spPr>
      <dgm:t>
        <a:bodyPr/>
        <a:lstStyle/>
        <a:p>
          <a:endParaRPr lang="pt-BR"/>
        </a:p>
      </dgm:t>
    </dgm:pt>
    <dgm:pt modelId="{8F21AA72-9E60-4258-9ED2-546E9127EFC6}" type="pres">
      <dgm:prSet presAssocID="{37783B5A-8F6E-4D64-A2D9-3022AAE697B4}" presName="textBox5b" presStyleLbl="revTx" presStyleIdx="1" presStyleCnt="5" custLinFactNeighborX="2139" custLinFactNeighborY="316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529191A-1089-4856-B5B4-05290BBFD15D}" type="pres">
      <dgm:prSet presAssocID="{4F49BD38-C4A7-4D6E-9EEA-EC4AFB18EDA9}" presName="bullet5c" presStyleLbl="node1" presStyleIdx="2" presStyleCnt="5"/>
      <dgm:spPr>
        <a:solidFill>
          <a:schemeClr val="accent6"/>
        </a:solidFill>
      </dgm:spPr>
      <dgm:t>
        <a:bodyPr/>
        <a:lstStyle/>
        <a:p>
          <a:endParaRPr lang="pt-BR"/>
        </a:p>
      </dgm:t>
    </dgm:pt>
    <dgm:pt modelId="{3092F8C6-575E-4A94-85DF-20F679A1A47B}" type="pres">
      <dgm:prSet presAssocID="{4F49BD38-C4A7-4D6E-9EEA-EC4AFB18EDA9}" presName="textBox5c" presStyleLbl="revTx" presStyleIdx="2" presStyleCnt="5" custLinFactNeighborX="1840" custLinFactNeighborY="134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1E8D90E-B7BD-4272-8620-E43C888761E7}" type="pres">
      <dgm:prSet presAssocID="{2034F30A-0278-46F3-ADB6-8E99A4ACFE5E}" presName="bullet5d" presStyleLbl="node1" presStyleIdx="3" presStyleCnt="5"/>
      <dgm:spPr>
        <a:solidFill>
          <a:schemeClr val="accent6"/>
        </a:solidFill>
      </dgm:spPr>
      <dgm:t>
        <a:bodyPr/>
        <a:lstStyle/>
        <a:p>
          <a:endParaRPr lang="pt-BR"/>
        </a:p>
      </dgm:t>
    </dgm:pt>
    <dgm:pt modelId="{973801C3-C60F-4BEA-9326-72952D7BBFB5}" type="pres">
      <dgm:prSet presAssocID="{2034F30A-0278-46F3-ADB6-8E99A4ACFE5E}" presName="textBox5d" presStyleLbl="revTx" presStyleIdx="3" presStyleCnt="5" custLinFactNeighborX="2368" custLinFactNeighborY="141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C240FDB-5ABB-4084-86FC-E41585A62254}" type="pres">
      <dgm:prSet presAssocID="{92DF65ED-443F-497A-9B97-90F5A0CDAD28}" presName="bullet5e" presStyleLbl="node1" presStyleIdx="4" presStyleCnt="5"/>
      <dgm:spPr>
        <a:solidFill>
          <a:schemeClr val="accent6"/>
        </a:solidFill>
      </dgm:spPr>
      <dgm:t>
        <a:bodyPr/>
        <a:lstStyle/>
        <a:p>
          <a:endParaRPr lang="pt-BR"/>
        </a:p>
      </dgm:t>
    </dgm:pt>
    <dgm:pt modelId="{AB3FFE44-1948-4C41-BE3D-85F8656731B4}" type="pres">
      <dgm:prSet presAssocID="{92DF65ED-443F-497A-9B97-90F5A0CDAD28}" presName="textBox5e" presStyleLbl="revTx" presStyleIdx="4" presStyleCnt="5" custLinFactNeighborX="2959" custLinFactNeighborY="102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119C79A-3B3D-4507-8214-904EDDE447F7}" type="presOf" srcId="{0ADF9D63-5F2B-48DC-A09A-9B6828D1D778}" destId="{950E3094-A6CD-4F04-82A1-6F41D317F97A}" srcOrd="0" destOrd="0" presId="urn:microsoft.com/office/officeart/2005/8/layout/arrow2"/>
    <dgm:cxn modelId="{5243D5E2-B087-4C10-BC82-0A4D771B4369}" srcId="{0ADF9D63-5F2B-48DC-A09A-9B6828D1D778}" destId="{92DF65ED-443F-497A-9B97-90F5A0CDAD28}" srcOrd="4" destOrd="0" parTransId="{4E4B100C-F08E-4971-84F9-6A19E59FAAE9}" sibTransId="{9A590377-6CDD-4860-8636-5EEC7312E5DE}"/>
    <dgm:cxn modelId="{9BD42C3A-ACC2-48A1-81F3-FB48A0783896}" srcId="{0ADF9D63-5F2B-48DC-A09A-9B6828D1D778}" destId="{2034F30A-0278-46F3-ADB6-8E99A4ACFE5E}" srcOrd="3" destOrd="0" parTransId="{8C7D8AAD-DBB9-41BA-A499-09A9D7B0E146}" sibTransId="{EFAF8DBB-5B6F-42FC-8899-E0D42B953F45}"/>
    <dgm:cxn modelId="{C8048C24-E7CE-46C7-930E-D951BC50F47A}" srcId="{0ADF9D63-5F2B-48DC-A09A-9B6828D1D778}" destId="{4F49BD38-C4A7-4D6E-9EEA-EC4AFB18EDA9}" srcOrd="2" destOrd="0" parTransId="{FEA98591-BED1-4B3B-B937-76F16819CA93}" sibTransId="{2ADEC39C-49BA-4679-9794-C191014EECD8}"/>
    <dgm:cxn modelId="{C143B45B-B398-42E0-8BFA-B9AFC9315266}" type="presOf" srcId="{92DF65ED-443F-497A-9B97-90F5A0CDAD28}" destId="{AB3FFE44-1948-4C41-BE3D-85F8656731B4}" srcOrd="0" destOrd="0" presId="urn:microsoft.com/office/officeart/2005/8/layout/arrow2"/>
    <dgm:cxn modelId="{97AD8F27-FFCA-430A-92CC-AE376EB11B2B}" srcId="{0ADF9D63-5F2B-48DC-A09A-9B6828D1D778}" destId="{59879F13-E512-4473-95D9-2B47B14C3573}" srcOrd="0" destOrd="0" parTransId="{C5C924BF-FC46-46C8-8B37-808FA0BF25F3}" sibTransId="{E32A86E0-B0E5-49B9-99C8-ED8375BE0BD5}"/>
    <dgm:cxn modelId="{67EA5303-6B5B-4410-89C3-E6FF99A14517}" type="presOf" srcId="{2034F30A-0278-46F3-ADB6-8E99A4ACFE5E}" destId="{973801C3-C60F-4BEA-9326-72952D7BBFB5}" srcOrd="0" destOrd="0" presId="urn:microsoft.com/office/officeart/2005/8/layout/arrow2"/>
    <dgm:cxn modelId="{AA0CD43C-8B6A-4A9F-A619-0BE6F4DD813D}" type="presOf" srcId="{37783B5A-8F6E-4D64-A2D9-3022AAE697B4}" destId="{8F21AA72-9E60-4258-9ED2-546E9127EFC6}" srcOrd="0" destOrd="0" presId="urn:microsoft.com/office/officeart/2005/8/layout/arrow2"/>
    <dgm:cxn modelId="{228857BB-3D3B-4BC9-BFC4-810DAD1369FD}" type="presOf" srcId="{4F49BD38-C4A7-4D6E-9EEA-EC4AFB18EDA9}" destId="{3092F8C6-575E-4A94-85DF-20F679A1A47B}" srcOrd="0" destOrd="0" presId="urn:microsoft.com/office/officeart/2005/8/layout/arrow2"/>
    <dgm:cxn modelId="{7B5E336F-B84B-4426-A3ED-6EA5A4FE4886}" type="presOf" srcId="{59879F13-E512-4473-95D9-2B47B14C3573}" destId="{032682F2-D1BC-4CA0-AEB3-A4047567B37D}" srcOrd="0" destOrd="0" presId="urn:microsoft.com/office/officeart/2005/8/layout/arrow2"/>
    <dgm:cxn modelId="{2A87C234-C5B8-43C5-8889-E057C7361634}" srcId="{0ADF9D63-5F2B-48DC-A09A-9B6828D1D778}" destId="{37783B5A-8F6E-4D64-A2D9-3022AAE697B4}" srcOrd="1" destOrd="0" parTransId="{DC9A6935-38D5-4B93-B2E8-AB3395EEE315}" sibTransId="{204CC0CB-9454-4C7A-AC5C-68AB57313153}"/>
    <dgm:cxn modelId="{0FB734BC-0374-4FE8-9989-2FCA4A741E3C}" type="presParOf" srcId="{950E3094-A6CD-4F04-82A1-6F41D317F97A}" destId="{6644EBD3-AEAF-4A42-A19D-F10EE600B46B}" srcOrd="0" destOrd="0" presId="urn:microsoft.com/office/officeart/2005/8/layout/arrow2"/>
    <dgm:cxn modelId="{CCECA45B-B756-4A31-B95D-AD9C28301CD5}" type="presParOf" srcId="{950E3094-A6CD-4F04-82A1-6F41D317F97A}" destId="{CE36A5C7-D6D6-4D90-B3E2-0A719857E309}" srcOrd="1" destOrd="0" presId="urn:microsoft.com/office/officeart/2005/8/layout/arrow2"/>
    <dgm:cxn modelId="{92D52D0C-CA49-4402-9CE0-4D6048C609BC}" type="presParOf" srcId="{CE36A5C7-D6D6-4D90-B3E2-0A719857E309}" destId="{FD441747-D1FF-4A60-9C2C-C68C60DE63C3}" srcOrd="0" destOrd="0" presId="urn:microsoft.com/office/officeart/2005/8/layout/arrow2"/>
    <dgm:cxn modelId="{AAA9EA54-CF2D-4221-964D-1B95D33EE4BE}" type="presParOf" srcId="{CE36A5C7-D6D6-4D90-B3E2-0A719857E309}" destId="{032682F2-D1BC-4CA0-AEB3-A4047567B37D}" srcOrd="1" destOrd="0" presId="urn:microsoft.com/office/officeart/2005/8/layout/arrow2"/>
    <dgm:cxn modelId="{E6D52657-CDB4-4927-8D78-9EA9F0DD0ABE}" type="presParOf" srcId="{CE36A5C7-D6D6-4D90-B3E2-0A719857E309}" destId="{9D6AD52E-35B1-4BF1-93F4-609017BC6CF7}" srcOrd="2" destOrd="0" presId="urn:microsoft.com/office/officeart/2005/8/layout/arrow2"/>
    <dgm:cxn modelId="{6993FC15-3FC0-4418-8104-6F4AC2DFAD9B}" type="presParOf" srcId="{CE36A5C7-D6D6-4D90-B3E2-0A719857E309}" destId="{8F21AA72-9E60-4258-9ED2-546E9127EFC6}" srcOrd="3" destOrd="0" presId="urn:microsoft.com/office/officeart/2005/8/layout/arrow2"/>
    <dgm:cxn modelId="{6C61D736-9E46-4665-8BBB-322BD033CE85}" type="presParOf" srcId="{CE36A5C7-D6D6-4D90-B3E2-0A719857E309}" destId="{0529191A-1089-4856-B5B4-05290BBFD15D}" srcOrd="4" destOrd="0" presId="urn:microsoft.com/office/officeart/2005/8/layout/arrow2"/>
    <dgm:cxn modelId="{0507BEF6-CC81-459C-8454-46E83B4FAEC9}" type="presParOf" srcId="{CE36A5C7-D6D6-4D90-B3E2-0A719857E309}" destId="{3092F8C6-575E-4A94-85DF-20F679A1A47B}" srcOrd="5" destOrd="0" presId="urn:microsoft.com/office/officeart/2005/8/layout/arrow2"/>
    <dgm:cxn modelId="{B1FD17BC-94A4-40F9-8723-E9A1511AA3AA}" type="presParOf" srcId="{CE36A5C7-D6D6-4D90-B3E2-0A719857E309}" destId="{41E8D90E-B7BD-4272-8620-E43C888761E7}" srcOrd="6" destOrd="0" presId="urn:microsoft.com/office/officeart/2005/8/layout/arrow2"/>
    <dgm:cxn modelId="{15A13CA4-4264-4EF1-B8D1-3043914156C0}" type="presParOf" srcId="{CE36A5C7-D6D6-4D90-B3E2-0A719857E309}" destId="{973801C3-C60F-4BEA-9326-72952D7BBFB5}" srcOrd="7" destOrd="0" presId="urn:microsoft.com/office/officeart/2005/8/layout/arrow2"/>
    <dgm:cxn modelId="{6F0DE2D9-0501-4FAA-8C10-C9B5645D1DD7}" type="presParOf" srcId="{CE36A5C7-D6D6-4D90-B3E2-0A719857E309}" destId="{DC240FDB-5ABB-4084-86FC-E41585A62254}" srcOrd="8" destOrd="0" presId="urn:microsoft.com/office/officeart/2005/8/layout/arrow2"/>
    <dgm:cxn modelId="{5B9034F0-9EEB-4F2C-B088-F80CA6B9D6CF}" type="presParOf" srcId="{CE36A5C7-D6D6-4D90-B3E2-0A719857E309}" destId="{AB3FFE44-1948-4C41-BE3D-85F8656731B4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FACD813-0193-4CE5-BE2F-E1AA0560FC6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B4F76D89-0022-43B1-9EC2-957E52098E24}">
      <dgm:prSet/>
      <dgm:spPr/>
      <dgm:t>
        <a:bodyPr/>
        <a:lstStyle/>
        <a:p>
          <a:pPr algn="ctr" rtl="0"/>
          <a:r>
            <a:rPr lang="pt-BR" b="1" dirty="0" smtClean="0">
              <a:solidFill>
                <a:schemeClr val="bg1"/>
              </a:solidFill>
            </a:rPr>
            <a:t>Empregador</a:t>
          </a:r>
          <a:endParaRPr lang="pt-BR" b="1" dirty="0">
            <a:solidFill>
              <a:schemeClr val="bg1"/>
            </a:solidFill>
          </a:endParaRPr>
        </a:p>
      </dgm:t>
    </dgm:pt>
    <dgm:pt modelId="{A7A5A497-1216-4836-B7F7-ADE7652995D9}" type="parTrans" cxnId="{D56CAF61-40CF-4A56-B805-86CBC0B3BF2F}">
      <dgm:prSet/>
      <dgm:spPr/>
      <dgm:t>
        <a:bodyPr/>
        <a:lstStyle/>
        <a:p>
          <a:endParaRPr lang="pt-BR"/>
        </a:p>
      </dgm:t>
    </dgm:pt>
    <dgm:pt modelId="{27A691D7-DF1D-4FAD-A0AA-3B4963DDB4A1}" type="sibTrans" cxnId="{D56CAF61-40CF-4A56-B805-86CBC0B3BF2F}">
      <dgm:prSet/>
      <dgm:spPr/>
      <dgm:t>
        <a:bodyPr/>
        <a:lstStyle/>
        <a:p>
          <a:endParaRPr lang="pt-BR"/>
        </a:p>
      </dgm:t>
    </dgm:pt>
    <dgm:pt modelId="{D2F44713-386F-48C6-9E17-F6F884693057}" type="pres">
      <dgm:prSet presAssocID="{BFACD813-0193-4CE5-BE2F-E1AA0560FC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4DFFA1A-3860-49C5-89AD-48D0E97975C5}" type="pres">
      <dgm:prSet presAssocID="{B4F76D89-0022-43B1-9EC2-957E52098E24}" presName="parentText" presStyleLbl="node1" presStyleIdx="0" presStyleCnt="1" custLinFactX="120744" custLinFactNeighborX="200000" custLinFactNeighborY="-21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56CAF61-40CF-4A56-B805-86CBC0B3BF2F}" srcId="{BFACD813-0193-4CE5-BE2F-E1AA0560FC62}" destId="{B4F76D89-0022-43B1-9EC2-957E52098E24}" srcOrd="0" destOrd="0" parTransId="{A7A5A497-1216-4836-B7F7-ADE7652995D9}" sibTransId="{27A691D7-DF1D-4FAD-A0AA-3B4963DDB4A1}"/>
    <dgm:cxn modelId="{AF785AFB-47B4-4BB1-874A-A9746438D91F}" type="presOf" srcId="{B4F76D89-0022-43B1-9EC2-957E52098E24}" destId="{F4DFFA1A-3860-49C5-89AD-48D0E97975C5}" srcOrd="0" destOrd="0" presId="urn:microsoft.com/office/officeart/2005/8/layout/vList2"/>
    <dgm:cxn modelId="{A8FE7FC2-7066-4778-8785-12F18F1EC10A}" type="presOf" srcId="{BFACD813-0193-4CE5-BE2F-E1AA0560FC62}" destId="{D2F44713-386F-48C6-9E17-F6F884693057}" srcOrd="0" destOrd="0" presId="urn:microsoft.com/office/officeart/2005/8/layout/vList2"/>
    <dgm:cxn modelId="{BA586D5B-5400-4296-B387-F1BFD791E551}" type="presParOf" srcId="{D2F44713-386F-48C6-9E17-F6F884693057}" destId="{F4DFFA1A-3860-49C5-89AD-48D0E97975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FACD813-0193-4CE5-BE2F-E1AA0560FC6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B4F76D89-0022-43B1-9EC2-957E52098E24}">
      <dgm:prSet/>
      <dgm:spPr/>
      <dgm:t>
        <a:bodyPr/>
        <a:lstStyle/>
        <a:p>
          <a:pPr algn="ctr" rtl="0"/>
          <a:r>
            <a:rPr lang="pt-BR" b="1" u="none" dirty="0" smtClean="0">
              <a:solidFill>
                <a:schemeClr val="bg1"/>
              </a:solidFill>
            </a:rPr>
            <a:t>Entes</a:t>
          </a:r>
          <a:endParaRPr lang="pt-BR" b="1" u="none" dirty="0">
            <a:solidFill>
              <a:schemeClr val="bg1"/>
            </a:solidFill>
          </a:endParaRPr>
        </a:p>
      </dgm:t>
    </dgm:pt>
    <dgm:pt modelId="{A7A5A497-1216-4836-B7F7-ADE7652995D9}" type="parTrans" cxnId="{D56CAF61-40CF-4A56-B805-86CBC0B3BF2F}">
      <dgm:prSet/>
      <dgm:spPr/>
      <dgm:t>
        <a:bodyPr/>
        <a:lstStyle/>
        <a:p>
          <a:endParaRPr lang="pt-BR" u="sng"/>
        </a:p>
      </dgm:t>
    </dgm:pt>
    <dgm:pt modelId="{27A691D7-DF1D-4FAD-A0AA-3B4963DDB4A1}" type="sibTrans" cxnId="{D56CAF61-40CF-4A56-B805-86CBC0B3BF2F}">
      <dgm:prSet/>
      <dgm:spPr/>
      <dgm:t>
        <a:bodyPr/>
        <a:lstStyle/>
        <a:p>
          <a:endParaRPr lang="pt-BR" u="sng"/>
        </a:p>
      </dgm:t>
    </dgm:pt>
    <dgm:pt modelId="{D2F44713-386F-48C6-9E17-F6F884693057}" type="pres">
      <dgm:prSet presAssocID="{BFACD813-0193-4CE5-BE2F-E1AA0560FC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4DFFA1A-3860-49C5-89AD-48D0E97975C5}" type="pres">
      <dgm:prSet presAssocID="{B4F76D89-0022-43B1-9EC2-957E52098E24}" presName="parentText" presStyleLbl="node1" presStyleIdx="0" presStyleCnt="1" custLinFactX="120744" custLinFactNeighborX="200000" custLinFactNeighborY="-21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56CAF61-40CF-4A56-B805-86CBC0B3BF2F}" srcId="{BFACD813-0193-4CE5-BE2F-E1AA0560FC62}" destId="{B4F76D89-0022-43B1-9EC2-957E52098E24}" srcOrd="0" destOrd="0" parTransId="{A7A5A497-1216-4836-B7F7-ADE7652995D9}" sibTransId="{27A691D7-DF1D-4FAD-A0AA-3B4963DDB4A1}"/>
    <dgm:cxn modelId="{3AD2A125-79B4-4842-B8BE-C5C23D6D4F83}" type="presOf" srcId="{B4F76D89-0022-43B1-9EC2-957E52098E24}" destId="{F4DFFA1A-3860-49C5-89AD-48D0E97975C5}" srcOrd="0" destOrd="0" presId="urn:microsoft.com/office/officeart/2005/8/layout/vList2"/>
    <dgm:cxn modelId="{665C67FB-40D9-411F-B2C2-AE53DBA7080F}" type="presOf" srcId="{BFACD813-0193-4CE5-BE2F-E1AA0560FC62}" destId="{D2F44713-386F-48C6-9E17-F6F884693057}" srcOrd="0" destOrd="0" presId="urn:microsoft.com/office/officeart/2005/8/layout/vList2"/>
    <dgm:cxn modelId="{4F2D4BC6-A024-43E9-BA37-2A3C9C4CA8CD}" type="presParOf" srcId="{D2F44713-386F-48C6-9E17-F6F884693057}" destId="{F4DFFA1A-3860-49C5-89AD-48D0E97975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3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2822C60-F695-4E60-9551-64656374DDB3}" type="doc">
      <dgm:prSet loTypeId="urn:microsoft.com/office/officeart/2005/8/layout/vList2" loCatId="list" qsTypeId="urn:microsoft.com/office/officeart/2005/8/quickstyle/simple4" qsCatId="simple" csTypeId="urn:microsoft.com/office/officeart/2005/8/colors/accent5_2" csCatId="accent5"/>
      <dgm:spPr/>
      <dgm:t>
        <a:bodyPr/>
        <a:lstStyle/>
        <a:p>
          <a:endParaRPr lang="pt-BR"/>
        </a:p>
      </dgm:t>
    </dgm:pt>
    <dgm:pt modelId="{E6C6E77D-F9F1-4BCE-91FB-724165541575}">
      <dgm:prSet/>
      <dgm:spPr/>
      <dgm:t>
        <a:bodyPr/>
        <a:lstStyle/>
        <a:p>
          <a:pPr algn="ctr" rtl="0"/>
          <a:r>
            <a:rPr lang="pt-BR" b="1" dirty="0" smtClean="0"/>
            <a:t>Ambiente Nacional</a:t>
          </a:r>
          <a:endParaRPr lang="pt-BR" b="1" dirty="0"/>
        </a:p>
      </dgm:t>
    </dgm:pt>
    <dgm:pt modelId="{3A7633EB-7D30-4C3E-8543-3FBC0C8ED080}" type="parTrans" cxnId="{974785D0-78BA-4C74-870D-5FC6C3E370C6}">
      <dgm:prSet/>
      <dgm:spPr/>
      <dgm:t>
        <a:bodyPr/>
        <a:lstStyle/>
        <a:p>
          <a:endParaRPr lang="pt-BR"/>
        </a:p>
      </dgm:t>
    </dgm:pt>
    <dgm:pt modelId="{07FC79DC-31F1-4177-A92C-989468453488}" type="sibTrans" cxnId="{974785D0-78BA-4C74-870D-5FC6C3E370C6}">
      <dgm:prSet/>
      <dgm:spPr/>
      <dgm:t>
        <a:bodyPr/>
        <a:lstStyle/>
        <a:p>
          <a:endParaRPr lang="pt-BR"/>
        </a:p>
      </dgm:t>
    </dgm:pt>
    <dgm:pt modelId="{938BAE07-112B-451F-B48F-0D35B5E977E8}" type="pres">
      <dgm:prSet presAssocID="{D2822C60-F695-4E60-9551-64656374DD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4620BC6-96BA-4EB5-840A-BF6973914D25}" type="pres">
      <dgm:prSet presAssocID="{E6C6E77D-F9F1-4BCE-91FB-724165541575}" presName="parentText" presStyleLbl="node1" presStyleIdx="0" presStyleCnt="1" custLinFactNeighborX="-5266" custLinFactNeighborY="-116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AA0348F-E8F5-4897-8F04-28D67C9EAD45}" type="presOf" srcId="{E6C6E77D-F9F1-4BCE-91FB-724165541575}" destId="{E4620BC6-96BA-4EB5-840A-BF6973914D25}" srcOrd="0" destOrd="0" presId="urn:microsoft.com/office/officeart/2005/8/layout/vList2"/>
    <dgm:cxn modelId="{5F7A9717-850D-4795-9ECC-123834093BBB}" type="presOf" srcId="{D2822C60-F695-4E60-9551-64656374DDB3}" destId="{938BAE07-112B-451F-B48F-0D35B5E977E8}" srcOrd="0" destOrd="0" presId="urn:microsoft.com/office/officeart/2005/8/layout/vList2"/>
    <dgm:cxn modelId="{974785D0-78BA-4C74-870D-5FC6C3E370C6}" srcId="{D2822C60-F695-4E60-9551-64656374DDB3}" destId="{E6C6E77D-F9F1-4BCE-91FB-724165541575}" srcOrd="0" destOrd="0" parTransId="{3A7633EB-7D30-4C3E-8543-3FBC0C8ED080}" sibTransId="{07FC79DC-31F1-4177-A92C-989468453488}"/>
    <dgm:cxn modelId="{35C70620-A395-4E4B-9FAC-313290784ED5}" type="presParOf" srcId="{938BAE07-112B-451F-B48F-0D35B5E977E8}" destId="{E4620BC6-96BA-4EB5-840A-BF6973914D2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FACD813-0193-4CE5-BE2F-E1AA0560FC6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pt-BR"/>
        </a:p>
      </dgm:t>
    </dgm:pt>
    <dgm:pt modelId="{B4F76D89-0022-43B1-9EC2-957E52098E24}">
      <dgm:prSet/>
      <dgm:spPr/>
      <dgm:t>
        <a:bodyPr/>
        <a:lstStyle/>
        <a:p>
          <a:pPr algn="ctr" rtl="0"/>
          <a:r>
            <a:rPr lang="pt-BR" b="1" dirty="0" smtClean="0">
              <a:solidFill>
                <a:schemeClr val="bg1"/>
              </a:solidFill>
            </a:rPr>
            <a:t>Empresa</a:t>
          </a:r>
          <a:endParaRPr lang="pt-BR" b="1" dirty="0">
            <a:solidFill>
              <a:schemeClr val="bg1"/>
            </a:solidFill>
          </a:endParaRPr>
        </a:p>
      </dgm:t>
    </dgm:pt>
    <dgm:pt modelId="{A7A5A497-1216-4836-B7F7-ADE7652995D9}" type="parTrans" cxnId="{D56CAF61-40CF-4A56-B805-86CBC0B3BF2F}">
      <dgm:prSet/>
      <dgm:spPr/>
      <dgm:t>
        <a:bodyPr/>
        <a:lstStyle/>
        <a:p>
          <a:endParaRPr lang="pt-BR"/>
        </a:p>
      </dgm:t>
    </dgm:pt>
    <dgm:pt modelId="{27A691D7-DF1D-4FAD-A0AA-3B4963DDB4A1}" type="sibTrans" cxnId="{D56CAF61-40CF-4A56-B805-86CBC0B3BF2F}">
      <dgm:prSet/>
      <dgm:spPr/>
      <dgm:t>
        <a:bodyPr/>
        <a:lstStyle/>
        <a:p>
          <a:endParaRPr lang="pt-BR"/>
        </a:p>
      </dgm:t>
    </dgm:pt>
    <dgm:pt modelId="{D2F44713-386F-48C6-9E17-F6F884693057}" type="pres">
      <dgm:prSet presAssocID="{BFACD813-0193-4CE5-BE2F-E1AA0560FC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4DFFA1A-3860-49C5-89AD-48D0E97975C5}" type="pres">
      <dgm:prSet presAssocID="{B4F76D89-0022-43B1-9EC2-957E52098E24}" presName="parentText" presStyleLbl="node1" presStyleIdx="0" presStyleCnt="1" custLinFactNeighborX="4067" custLinFactNeighborY="-1708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56CAF61-40CF-4A56-B805-86CBC0B3BF2F}" srcId="{BFACD813-0193-4CE5-BE2F-E1AA0560FC62}" destId="{B4F76D89-0022-43B1-9EC2-957E52098E24}" srcOrd="0" destOrd="0" parTransId="{A7A5A497-1216-4836-B7F7-ADE7652995D9}" sibTransId="{27A691D7-DF1D-4FAD-A0AA-3B4963DDB4A1}"/>
    <dgm:cxn modelId="{E335F5E7-F7D7-469C-85E5-7FA3DA1B3956}" type="presOf" srcId="{B4F76D89-0022-43B1-9EC2-957E52098E24}" destId="{F4DFFA1A-3860-49C5-89AD-48D0E97975C5}" srcOrd="0" destOrd="0" presId="urn:microsoft.com/office/officeart/2005/8/layout/vList2"/>
    <dgm:cxn modelId="{00907073-CDA8-412A-8928-A74F273596C3}" type="presOf" srcId="{BFACD813-0193-4CE5-BE2F-E1AA0560FC62}" destId="{D2F44713-386F-48C6-9E17-F6F884693057}" srcOrd="0" destOrd="0" presId="urn:microsoft.com/office/officeart/2005/8/layout/vList2"/>
    <dgm:cxn modelId="{AAC01759-789E-46A2-9908-99791C37D844}" type="presParOf" srcId="{D2F44713-386F-48C6-9E17-F6F884693057}" destId="{F4DFFA1A-3860-49C5-89AD-48D0E97975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 custT="1"/>
      <dgm:spPr>
        <a:solidFill>
          <a:schemeClr val="bg2"/>
        </a:solidFill>
      </dgm:spPr>
      <dgm:t>
        <a:bodyPr/>
        <a:lstStyle/>
        <a:p>
          <a:pPr algn="ctr" rtl="0"/>
          <a:r>
            <a:rPr lang="pt-BR" sz="2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O que é o </a:t>
          </a:r>
          <a:r>
            <a:rPr lang="pt-BR" sz="2500" b="1" dirty="0" err="1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eSocial</a:t>
          </a:r>
          <a:r>
            <a:rPr lang="pt-BR" sz="2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?</a:t>
          </a:r>
          <a:endParaRPr lang="pt-BR" sz="25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X="-87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A03DC25-2D02-43FA-8489-74DF5E0CD45A}" type="presOf" srcId="{6FCCC285-9840-4928-A744-DC6CD3DCB062}" destId="{3837A734-A4CE-40DF-91F9-AFDA304897AE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1B114322-346C-49BA-8067-AB4AD2A0F6D7}" type="presOf" srcId="{9E32B73F-C0B6-4919-8E5E-AC754B584EB5}" destId="{58724BAC-6D3F-45DD-BBB7-380BDB674DB1}" srcOrd="0" destOrd="0" presId="urn:microsoft.com/office/officeart/2005/8/layout/vList2"/>
    <dgm:cxn modelId="{D084F742-5C23-4EF2-B63E-B6C01F4A736B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2B1A68C-447C-494A-95D2-D6C632BA3AA6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pt-BR"/>
        </a:p>
      </dgm:t>
    </dgm:pt>
    <dgm:pt modelId="{D8261B6D-0770-4C21-91FB-A8DD56AE048C}">
      <dgm:prSet/>
      <dgm:spPr/>
      <dgm:t>
        <a:bodyPr/>
        <a:lstStyle/>
        <a:p>
          <a:pPr rtl="0"/>
          <a:r>
            <a:rPr lang="pt-BR" b="1" dirty="0" smtClean="0"/>
            <a:t>Campos obrigatórios.</a:t>
          </a:r>
          <a:endParaRPr lang="pt-BR" b="1" dirty="0"/>
        </a:p>
      </dgm:t>
    </dgm:pt>
    <dgm:pt modelId="{757D7542-EB55-4089-9C7A-AF257ECCBD9F}" type="parTrans" cxnId="{47EA3DFA-9FD7-49B6-B082-8C88B2B53830}">
      <dgm:prSet/>
      <dgm:spPr/>
      <dgm:t>
        <a:bodyPr/>
        <a:lstStyle/>
        <a:p>
          <a:endParaRPr lang="pt-BR" b="1"/>
        </a:p>
      </dgm:t>
    </dgm:pt>
    <dgm:pt modelId="{0A32A770-8B46-4B8F-ABB2-00010785ABF0}" type="sibTrans" cxnId="{47EA3DFA-9FD7-49B6-B082-8C88B2B53830}">
      <dgm:prSet/>
      <dgm:spPr/>
      <dgm:t>
        <a:bodyPr/>
        <a:lstStyle/>
        <a:p>
          <a:endParaRPr lang="pt-BR" b="1"/>
        </a:p>
      </dgm:t>
    </dgm:pt>
    <dgm:pt modelId="{48D9D236-9EE2-4261-AFC6-9334118A28DA}">
      <dgm:prSet/>
      <dgm:spPr/>
      <dgm:t>
        <a:bodyPr/>
        <a:lstStyle/>
        <a:p>
          <a:pPr rtl="0"/>
          <a:r>
            <a:rPr lang="pt-BR" b="1" smtClean="0"/>
            <a:t>Validade de formatos:</a:t>
          </a:r>
          <a:endParaRPr lang="pt-BR" b="1"/>
        </a:p>
      </dgm:t>
    </dgm:pt>
    <dgm:pt modelId="{26B7D22E-D8BC-4235-A6D3-77FB29E1E379}" type="parTrans" cxnId="{EB8F5963-F1D6-4EA8-9157-583F7FA07037}">
      <dgm:prSet/>
      <dgm:spPr/>
      <dgm:t>
        <a:bodyPr/>
        <a:lstStyle/>
        <a:p>
          <a:endParaRPr lang="pt-BR" b="1"/>
        </a:p>
      </dgm:t>
    </dgm:pt>
    <dgm:pt modelId="{953D726C-DFE3-4CAA-9853-D5AF91870A86}" type="sibTrans" cxnId="{EB8F5963-F1D6-4EA8-9157-583F7FA07037}">
      <dgm:prSet/>
      <dgm:spPr/>
      <dgm:t>
        <a:bodyPr/>
        <a:lstStyle/>
        <a:p>
          <a:endParaRPr lang="pt-BR" b="1"/>
        </a:p>
      </dgm:t>
    </dgm:pt>
    <dgm:pt modelId="{755D46AF-B1B6-42E9-A8C2-843002F9DD98}">
      <dgm:prSet/>
      <dgm:spPr/>
      <dgm:t>
        <a:bodyPr/>
        <a:lstStyle/>
        <a:p>
          <a:pPr rtl="0"/>
          <a:r>
            <a:rPr lang="pt-BR" b="0" smtClean="0"/>
            <a:t>Arquivo; </a:t>
          </a:r>
          <a:endParaRPr lang="pt-BR" b="0" dirty="0"/>
        </a:p>
      </dgm:t>
    </dgm:pt>
    <dgm:pt modelId="{8793F3B8-1ABB-416F-85C1-140455299BEC}" type="parTrans" cxnId="{42485862-0130-4AE9-A06B-F08282FDF551}">
      <dgm:prSet/>
      <dgm:spPr/>
      <dgm:t>
        <a:bodyPr/>
        <a:lstStyle/>
        <a:p>
          <a:endParaRPr lang="pt-BR" b="1"/>
        </a:p>
      </dgm:t>
    </dgm:pt>
    <dgm:pt modelId="{A7917BB2-ADF3-4A6A-8046-44AE90B55793}" type="sibTrans" cxnId="{42485862-0130-4AE9-A06B-F08282FDF551}">
      <dgm:prSet/>
      <dgm:spPr/>
      <dgm:t>
        <a:bodyPr/>
        <a:lstStyle/>
        <a:p>
          <a:endParaRPr lang="pt-BR" b="1"/>
        </a:p>
      </dgm:t>
    </dgm:pt>
    <dgm:pt modelId="{278B49E3-8C76-4B8F-8CA8-2C61423D6408}">
      <dgm:prSet/>
      <dgm:spPr/>
      <dgm:t>
        <a:bodyPr/>
        <a:lstStyle/>
        <a:p>
          <a:pPr rtl="0"/>
          <a:r>
            <a:rPr lang="pt-BR" b="0" smtClean="0"/>
            <a:t>Campo;</a:t>
          </a:r>
          <a:endParaRPr lang="pt-BR" b="0" dirty="0"/>
        </a:p>
      </dgm:t>
    </dgm:pt>
    <dgm:pt modelId="{722DDEE9-3D88-46F5-B488-46AE6DC3600E}" type="parTrans" cxnId="{B29A99E0-F916-43FE-B080-28282698DA21}">
      <dgm:prSet/>
      <dgm:spPr/>
      <dgm:t>
        <a:bodyPr/>
        <a:lstStyle/>
        <a:p>
          <a:endParaRPr lang="pt-BR" b="1"/>
        </a:p>
      </dgm:t>
    </dgm:pt>
    <dgm:pt modelId="{F16AD155-57A2-440D-B275-8085314D31B8}" type="sibTrans" cxnId="{B29A99E0-F916-43FE-B080-28282698DA21}">
      <dgm:prSet/>
      <dgm:spPr/>
      <dgm:t>
        <a:bodyPr/>
        <a:lstStyle/>
        <a:p>
          <a:endParaRPr lang="pt-BR" b="1"/>
        </a:p>
      </dgm:t>
    </dgm:pt>
    <dgm:pt modelId="{3D75005D-6373-4976-B7F7-E32102F5FBFD}">
      <dgm:prSet/>
      <dgm:spPr/>
      <dgm:t>
        <a:bodyPr/>
        <a:lstStyle/>
        <a:p>
          <a:pPr rtl="0"/>
          <a:r>
            <a:rPr lang="pt-BR" b="0" smtClean="0"/>
            <a:t>Estrutura.</a:t>
          </a:r>
          <a:endParaRPr lang="pt-BR" b="0" dirty="0"/>
        </a:p>
      </dgm:t>
    </dgm:pt>
    <dgm:pt modelId="{C5FF8848-A3A2-434A-B2D3-9D0CF28A8DD7}" type="parTrans" cxnId="{833F739C-4239-404E-B442-06A57DF29ED8}">
      <dgm:prSet/>
      <dgm:spPr/>
      <dgm:t>
        <a:bodyPr/>
        <a:lstStyle/>
        <a:p>
          <a:endParaRPr lang="pt-BR" b="1"/>
        </a:p>
      </dgm:t>
    </dgm:pt>
    <dgm:pt modelId="{F4D87C84-5424-46AC-BE18-05AB184AC055}" type="sibTrans" cxnId="{833F739C-4239-404E-B442-06A57DF29ED8}">
      <dgm:prSet/>
      <dgm:spPr/>
      <dgm:t>
        <a:bodyPr/>
        <a:lstStyle/>
        <a:p>
          <a:endParaRPr lang="pt-BR" b="1"/>
        </a:p>
      </dgm:t>
    </dgm:pt>
    <dgm:pt modelId="{7872E626-9E49-41EC-AC61-1CCD771B66BD}">
      <dgm:prSet/>
      <dgm:spPr/>
      <dgm:t>
        <a:bodyPr/>
        <a:lstStyle/>
        <a:p>
          <a:pPr rtl="0"/>
          <a:r>
            <a:rPr lang="pt-BR" b="1" dirty="0" smtClean="0"/>
            <a:t>Validade de determinados dados (</a:t>
          </a:r>
          <a:r>
            <a:rPr lang="pt-BR" b="1" dirty="0" err="1" smtClean="0"/>
            <a:t>ex</a:t>
          </a:r>
          <a:r>
            <a:rPr lang="pt-BR" b="1" dirty="0" smtClean="0"/>
            <a:t>: CPF e CNPJ).</a:t>
          </a:r>
          <a:endParaRPr lang="pt-BR" b="1" dirty="0"/>
        </a:p>
      </dgm:t>
    </dgm:pt>
    <dgm:pt modelId="{E1178FFA-150A-4D8E-B1AF-6C28B9017A50}" type="parTrans" cxnId="{3D142546-AD61-48ED-9B66-87FFA44FB7F1}">
      <dgm:prSet/>
      <dgm:spPr/>
      <dgm:t>
        <a:bodyPr/>
        <a:lstStyle/>
        <a:p>
          <a:endParaRPr lang="pt-BR" b="1"/>
        </a:p>
      </dgm:t>
    </dgm:pt>
    <dgm:pt modelId="{8625BF9B-C095-48BA-8EBE-6C237646DB26}" type="sibTrans" cxnId="{3D142546-AD61-48ED-9B66-87FFA44FB7F1}">
      <dgm:prSet/>
      <dgm:spPr/>
      <dgm:t>
        <a:bodyPr/>
        <a:lstStyle/>
        <a:p>
          <a:endParaRPr lang="pt-BR" b="1"/>
        </a:p>
      </dgm:t>
    </dgm:pt>
    <dgm:pt modelId="{4C619CFC-2FCD-4987-86C6-AC57289D76A7}" type="pres">
      <dgm:prSet presAssocID="{E2B1A68C-447C-494A-95D2-D6C632BA3A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269BD37-9142-48D2-9AF0-CA28BFEDDD73}" type="pres">
      <dgm:prSet presAssocID="{D8261B6D-0770-4C21-91FB-A8DD56AE048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3DC091D-10D1-47CC-A55E-FB3E32404252}" type="pres">
      <dgm:prSet presAssocID="{0A32A770-8B46-4B8F-ABB2-00010785ABF0}" presName="spacer" presStyleCnt="0"/>
      <dgm:spPr/>
      <dgm:t>
        <a:bodyPr/>
        <a:lstStyle/>
        <a:p>
          <a:endParaRPr lang="pt-BR"/>
        </a:p>
      </dgm:t>
    </dgm:pt>
    <dgm:pt modelId="{4852C5CE-46BC-47C0-A84E-34FCA393C315}" type="pres">
      <dgm:prSet presAssocID="{48D9D236-9EE2-4261-AFC6-9334118A28D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8B63B53-8F48-481F-9DE2-00D1D9283591}" type="pres">
      <dgm:prSet presAssocID="{48D9D236-9EE2-4261-AFC6-9334118A28DA}" presName="childText" presStyleLbl="revTx" presStyleIdx="0" presStyleCnt="1" custScaleY="11166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AD01E53-E808-40A1-847E-774F7D1C1FD9}" type="pres">
      <dgm:prSet presAssocID="{7872E626-9E49-41EC-AC61-1CCD771B66B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F454D31-A8A1-4BAD-918E-2D557F9146A1}" type="presOf" srcId="{7872E626-9E49-41EC-AC61-1CCD771B66BD}" destId="{7AD01E53-E808-40A1-847E-774F7D1C1FD9}" srcOrd="0" destOrd="0" presId="urn:microsoft.com/office/officeart/2005/8/layout/vList2"/>
    <dgm:cxn modelId="{A2279719-D7B0-47BA-820C-4D65026F4AF0}" type="presOf" srcId="{755D46AF-B1B6-42E9-A8C2-843002F9DD98}" destId="{48B63B53-8F48-481F-9DE2-00D1D9283591}" srcOrd="0" destOrd="0" presId="urn:microsoft.com/office/officeart/2005/8/layout/vList2"/>
    <dgm:cxn modelId="{833F739C-4239-404E-B442-06A57DF29ED8}" srcId="{48D9D236-9EE2-4261-AFC6-9334118A28DA}" destId="{3D75005D-6373-4976-B7F7-E32102F5FBFD}" srcOrd="2" destOrd="0" parTransId="{C5FF8848-A3A2-434A-B2D3-9D0CF28A8DD7}" sibTransId="{F4D87C84-5424-46AC-BE18-05AB184AC055}"/>
    <dgm:cxn modelId="{3D142546-AD61-48ED-9B66-87FFA44FB7F1}" srcId="{E2B1A68C-447C-494A-95D2-D6C632BA3AA6}" destId="{7872E626-9E49-41EC-AC61-1CCD771B66BD}" srcOrd="2" destOrd="0" parTransId="{E1178FFA-150A-4D8E-B1AF-6C28B9017A50}" sibTransId="{8625BF9B-C095-48BA-8EBE-6C237646DB26}"/>
    <dgm:cxn modelId="{6C3715EC-F3BD-4BFD-B845-8C6997A27CC2}" type="presOf" srcId="{48D9D236-9EE2-4261-AFC6-9334118A28DA}" destId="{4852C5CE-46BC-47C0-A84E-34FCA393C315}" srcOrd="0" destOrd="0" presId="urn:microsoft.com/office/officeart/2005/8/layout/vList2"/>
    <dgm:cxn modelId="{42485862-0130-4AE9-A06B-F08282FDF551}" srcId="{48D9D236-9EE2-4261-AFC6-9334118A28DA}" destId="{755D46AF-B1B6-42E9-A8C2-843002F9DD98}" srcOrd="0" destOrd="0" parTransId="{8793F3B8-1ABB-416F-85C1-140455299BEC}" sibTransId="{A7917BB2-ADF3-4A6A-8046-44AE90B55793}"/>
    <dgm:cxn modelId="{DF8E2A53-ADA7-420C-AF29-EAA8B7BE9824}" type="presOf" srcId="{D8261B6D-0770-4C21-91FB-A8DD56AE048C}" destId="{9269BD37-9142-48D2-9AF0-CA28BFEDDD73}" srcOrd="0" destOrd="0" presId="urn:microsoft.com/office/officeart/2005/8/layout/vList2"/>
    <dgm:cxn modelId="{9D56CB61-9AA9-4B16-BA6C-C63C578660C1}" type="presOf" srcId="{278B49E3-8C76-4B8F-8CA8-2C61423D6408}" destId="{48B63B53-8F48-481F-9DE2-00D1D9283591}" srcOrd="0" destOrd="1" presId="urn:microsoft.com/office/officeart/2005/8/layout/vList2"/>
    <dgm:cxn modelId="{EB8F5963-F1D6-4EA8-9157-583F7FA07037}" srcId="{E2B1A68C-447C-494A-95D2-D6C632BA3AA6}" destId="{48D9D236-9EE2-4261-AFC6-9334118A28DA}" srcOrd="1" destOrd="0" parTransId="{26B7D22E-D8BC-4235-A6D3-77FB29E1E379}" sibTransId="{953D726C-DFE3-4CAA-9853-D5AF91870A86}"/>
    <dgm:cxn modelId="{47EA3DFA-9FD7-49B6-B082-8C88B2B53830}" srcId="{E2B1A68C-447C-494A-95D2-D6C632BA3AA6}" destId="{D8261B6D-0770-4C21-91FB-A8DD56AE048C}" srcOrd="0" destOrd="0" parTransId="{757D7542-EB55-4089-9C7A-AF257ECCBD9F}" sibTransId="{0A32A770-8B46-4B8F-ABB2-00010785ABF0}"/>
    <dgm:cxn modelId="{A3640470-8596-43AF-BF59-623987A1BA71}" type="presOf" srcId="{E2B1A68C-447C-494A-95D2-D6C632BA3AA6}" destId="{4C619CFC-2FCD-4987-86C6-AC57289D76A7}" srcOrd="0" destOrd="0" presId="urn:microsoft.com/office/officeart/2005/8/layout/vList2"/>
    <dgm:cxn modelId="{C5BB5D1F-CB70-44D1-A103-5FC7FCBD6F6C}" type="presOf" srcId="{3D75005D-6373-4976-B7F7-E32102F5FBFD}" destId="{48B63B53-8F48-481F-9DE2-00D1D9283591}" srcOrd="0" destOrd="2" presId="urn:microsoft.com/office/officeart/2005/8/layout/vList2"/>
    <dgm:cxn modelId="{B29A99E0-F916-43FE-B080-28282698DA21}" srcId="{48D9D236-9EE2-4261-AFC6-9334118A28DA}" destId="{278B49E3-8C76-4B8F-8CA8-2C61423D6408}" srcOrd="1" destOrd="0" parTransId="{722DDEE9-3D88-46F5-B488-46AE6DC3600E}" sibTransId="{F16AD155-57A2-440D-B275-8085314D31B8}"/>
    <dgm:cxn modelId="{C6587AE7-5650-45D8-B436-91DA7C9FD20A}" type="presParOf" srcId="{4C619CFC-2FCD-4987-86C6-AC57289D76A7}" destId="{9269BD37-9142-48D2-9AF0-CA28BFEDDD73}" srcOrd="0" destOrd="0" presId="urn:microsoft.com/office/officeart/2005/8/layout/vList2"/>
    <dgm:cxn modelId="{7DF209BD-D64C-47AE-8FC2-C7B2B7FCE766}" type="presParOf" srcId="{4C619CFC-2FCD-4987-86C6-AC57289D76A7}" destId="{63DC091D-10D1-47CC-A55E-FB3E32404252}" srcOrd="1" destOrd="0" presId="urn:microsoft.com/office/officeart/2005/8/layout/vList2"/>
    <dgm:cxn modelId="{7B956F27-FFB1-4E21-8C13-41BF9933455A}" type="presParOf" srcId="{4C619CFC-2FCD-4987-86C6-AC57289D76A7}" destId="{4852C5CE-46BC-47C0-A84E-34FCA393C315}" srcOrd="2" destOrd="0" presId="urn:microsoft.com/office/officeart/2005/8/layout/vList2"/>
    <dgm:cxn modelId="{084C85F2-753F-4860-9550-A6BCDD50022D}" type="presParOf" srcId="{4C619CFC-2FCD-4987-86C6-AC57289D76A7}" destId="{48B63B53-8F48-481F-9DE2-00D1D9283591}" srcOrd="3" destOrd="0" presId="urn:microsoft.com/office/officeart/2005/8/layout/vList2"/>
    <dgm:cxn modelId="{0B7E2437-CD49-4B09-AEBF-B099C8B39524}" type="presParOf" srcId="{4C619CFC-2FCD-4987-86C6-AC57289D76A7}" destId="{7AD01E53-E808-40A1-847E-774F7D1C1FD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15961E5-2FB4-4383-91B6-30F8695694A9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203A1B1-2B77-4CE6-95C8-64BA9EA07DFC}">
      <dgm:prSet/>
      <dgm:spPr/>
      <dgm:t>
        <a:bodyPr/>
        <a:lstStyle/>
        <a:p>
          <a:pPr algn="just" rtl="0"/>
          <a:r>
            <a:rPr lang="pt-BR" b="1" dirty="0" smtClean="0"/>
            <a:t>NÃO atesta o cumprimento da obrigação acessória.</a:t>
          </a:r>
          <a:endParaRPr lang="pt-BR" b="1" dirty="0"/>
        </a:p>
      </dgm:t>
    </dgm:pt>
    <dgm:pt modelId="{55BB95B6-ACAA-4EA9-BE29-B9501DF7D932}" type="parTrans" cxnId="{26D01FB4-37B7-41A4-9FB9-B5DC6BF2B165}">
      <dgm:prSet/>
      <dgm:spPr/>
      <dgm:t>
        <a:bodyPr/>
        <a:lstStyle/>
        <a:p>
          <a:pPr algn="just"/>
          <a:endParaRPr lang="pt-BR" b="1"/>
        </a:p>
      </dgm:t>
    </dgm:pt>
    <dgm:pt modelId="{DF3423D7-E8FB-4958-9E65-9D5DED3B8837}" type="sibTrans" cxnId="{26D01FB4-37B7-41A4-9FB9-B5DC6BF2B165}">
      <dgm:prSet/>
      <dgm:spPr/>
      <dgm:t>
        <a:bodyPr/>
        <a:lstStyle/>
        <a:p>
          <a:pPr algn="just"/>
          <a:endParaRPr lang="pt-BR" b="1"/>
        </a:p>
      </dgm:t>
    </dgm:pt>
    <dgm:pt modelId="{62A65B9D-B04F-466C-8949-4F5EF78A245A}">
      <dgm:prSet/>
      <dgm:spPr/>
      <dgm:t>
        <a:bodyPr/>
        <a:lstStyle/>
        <a:p>
          <a:pPr algn="just" rtl="0"/>
          <a:r>
            <a:rPr lang="pt-BR" b="1" dirty="0" smtClean="0"/>
            <a:t>Consulta situação.</a:t>
          </a:r>
          <a:endParaRPr lang="pt-BR" b="1" dirty="0"/>
        </a:p>
      </dgm:t>
    </dgm:pt>
    <dgm:pt modelId="{9F628A77-1942-49DD-B014-FFEFDA96F36C}" type="parTrans" cxnId="{8A8F20EC-1517-4AAC-A1D1-B00837F33D8A}">
      <dgm:prSet/>
      <dgm:spPr/>
      <dgm:t>
        <a:bodyPr/>
        <a:lstStyle/>
        <a:p>
          <a:pPr algn="just"/>
          <a:endParaRPr lang="pt-BR" b="1"/>
        </a:p>
      </dgm:t>
    </dgm:pt>
    <dgm:pt modelId="{B8F9E916-F86E-4103-8915-B3DB76C18CB9}" type="sibTrans" cxnId="{8A8F20EC-1517-4AAC-A1D1-B00837F33D8A}">
      <dgm:prSet/>
      <dgm:spPr/>
      <dgm:t>
        <a:bodyPr/>
        <a:lstStyle/>
        <a:p>
          <a:pPr algn="just"/>
          <a:endParaRPr lang="pt-BR" b="1"/>
        </a:p>
      </dgm:t>
    </dgm:pt>
    <dgm:pt modelId="{EB5298CD-7321-411A-84A2-5840D542CFFD}">
      <dgm:prSet/>
      <dgm:spPr/>
      <dgm:t>
        <a:bodyPr/>
        <a:lstStyle/>
        <a:p>
          <a:pPr algn="just" rtl="0"/>
          <a:r>
            <a:rPr lang="pt-BR" b="1" dirty="0" smtClean="0"/>
            <a:t>Uma mensagem de sucesso no “Protocolo de envio” indica que o arquivo se encontra estruturalmente OK. </a:t>
          </a:r>
          <a:endParaRPr lang="pt-BR" b="1" dirty="0"/>
        </a:p>
      </dgm:t>
    </dgm:pt>
    <dgm:pt modelId="{315CB67B-0EBD-462D-B48F-8A0AC2B78E51}" type="parTrans" cxnId="{0751A5D0-75EA-49FC-B235-CE0786344BBA}">
      <dgm:prSet/>
      <dgm:spPr/>
      <dgm:t>
        <a:bodyPr/>
        <a:lstStyle/>
        <a:p>
          <a:pPr algn="just"/>
          <a:endParaRPr lang="pt-BR" b="1"/>
        </a:p>
      </dgm:t>
    </dgm:pt>
    <dgm:pt modelId="{D65217BD-35E4-4352-8E7F-3B92E6052D93}" type="sibTrans" cxnId="{0751A5D0-75EA-49FC-B235-CE0786344BBA}">
      <dgm:prSet/>
      <dgm:spPr/>
      <dgm:t>
        <a:bodyPr/>
        <a:lstStyle/>
        <a:p>
          <a:pPr algn="just"/>
          <a:endParaRPr lang="pt-BR" b="1"/>
        </a:p>
      </dgm:t>
    </dgm:pt>
    <dgm:pt modelId="{D21AD854-4179-47C4-A8DD-137F0EF40F2A}" type="pres">
      <dgm:prSet presAssocID="{E15961E5-2FB4-4383-91B6-30F8695694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3D46E69-C45B-49A2-84AE-D4981CAABF68}" type="pres">
      <dgm:prSet presAssocID="{0203A1B1-2B77-4CE6-95C8-64BA9EA07DF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A34FAD3-D495-4716-A139-9544F39BB80E}" type="pres">
      <dgm:prSet presAssocID="{DF3423D7-E8FB-4958-9E65-9D5DED3B8837}" presName="spacer" presStyleCnt="0"/>
      <dgm:spPr/>
      <dgm:t>
        <a:bodyPr/>
        <a:lstStyle/>
        <a:p>
          <a:endParaRPr lang="pt-BR"/>
        </a:p>
      </dgm:t>
    </dgm:pt>
    <dgm:pt modelId="{12F2E2D2-3509-4359-AAD1-22C91E04C904}" type="pres">
      <dgm:prSet presAssocID="{62A65B9D-B04F-466C-8949-4F5EF78A245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08B2B7-F264-4425-9D0A-8A2DF0AB954D}" type="pres">
      <dgm:prSet presAssocID="{B8F9E916-F86E-4103-8915-B3DB76C18CB9}" presName="spacer" presStyleCnt="0"/>
      <dgm:spPr/>
      <dgm:t>
        <a:bodyPr/>
        <a:lstStyle/>
        <a:p>
          <a:endParaRPr lang="pt-BR"/>
        </a:p>
      </dgm:t>
    </dgm:pt>
    <dgm:pt modelId="{71B5E81E-80B9-4780-A8A0-1231CFA0FEFD}" type="pres">
      <dgm:prSet presAssocID="{EB5298CD-7321-411A-84A2-5840D542CFF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3F0EC72-E585-4FA1-88E0-223279A9D229}" type="presOf" srcId="{E15961E5-2FB4-4383-91B6-30F8695694A9}" destId="{D21AD854-4179-47C4-A8DD-137F0EF40F2A}" srcOrd="0" destOrd="0" presId="urn:microsoft.com/office/officeart/2005/8/layout/vList2"/>
    <dgm:cxn modelId="{8A8F20EC-1517-4AAC-A1D1-B00837F33D8A}" srcId="{E15961E5-2FB4-4383-91B6-30F8695694A9}" destId="{62A65B9D-B04F-466C-8949-4F5EF78A245A}" srcOrd="1" destOrd="0" parTransId="{9F628A77-1942-49DD-B014-FFEFDA96F36C}" sibTransId="{B8F9E916-F86E-4103-8915-B3DB76C18CB9}"/>
    <dgm:cxn modelId="{0751A5D0-75EA-49FC-B235-CE0786344BBA}" srcId="{E15961E5-2FB4-4383-91B6-30F8695694A9}" destId="{EB5298CD-7321-411A-84A2-5840D542CFFD}" srcOrd="2" destOrd="0" parTransId="{315CB67B-0EBD-462D-B48F-8A0AC2B78E51}" sibTransId="{D65217BD-35E4-4352-8E7F-3B92E6052D93}"/>
    <dgm:cxn modelId="{892C6A83-80E6-474B-AFC0-70410DF2C003}" type="presOf" srcId="{0203A1B1-2B77-4CE6-95C8-64BA9EA07DFC}" destId="{03D46E69-C45B-49A2-84AE-D4981CAABF68}" srcOrd="0" destOrd="0" presId="urn:microsoft.com/office/officeart/2005/8/layout/vList2"/>
    <dgm:cxn modelId="{EF541947-530D-4BD1-AB26-301FA1F56193}" type="presOf" srcId="{62A65B9D-B04F-466C-8949-4F5EF78A245A}" destId="{12F2E2D2-3509-4359-AAD1-22C91E04C904}" srcOrd="0" destOrd="0" presId="urn:microsoft.com/office/officeart/2005/8/layout/vList2"/>
    <dgm:cxn modelId="{26D01FB4-37B7-41A4-9FB9-B5DC6BF2B165}" srcId="{E15961E5-2FB4-4383-91B6-30F8695694A9}" destId="{0203A1B1-2B77-4CE6-95C8-64BA9EA07DFC}" srcOrd="0" destOrd="0" parTransId="{55BB95B6-ACAA-4EA9-BE29-B9501DF7D932}" sibTransId="{DF3423D7-E8FB-4958-9E65-9D5DED3B8837}"/>
    <dgm:cxn modelId="{578978DB-E78C-4EF8-AD45-3BD7435ECFB1}" type="presOf" srcId="{EB5298CD-7321-411A-84A2-5840D542CFFD}" destId="{71B5E81E-80B9-4780-A8A0-1231CFA0FEFD}" srcOrd="0" destOrd="0" presId="urn:microsoft.com/office/officeart/2005/8/layout/vList2"/>
    <dgm:cxn modelId="{C94D5D31-459B-4D1A-94AA-0F47991351C5}" type="presParOf" srcId="{D21AD854-4179-47C4-A8DD-137F0EF40F2A}" destId="{03D46E69-C45B-49A2-84AE-D4981CAABF68}" srcOrd="0" destOrd="0" presId="urn:microsoft.com/office/officeart/2005/8/layout/vList2"/>
    <dgm:cxn modelId="{5397E02A-DABF-4C2A-8BC3-726E1FB5366D}" type="presParOf" srcId="{D21AD854-4179-47C4-A8DD-137F0EF40F2A}" destId="{3A34FAD3-D495-4716-A139-9544F39BB80E}" srcOrd="1" destOrd="0" presId="urn:microsoft.com/office/officeart/2005/8/layout/vList2"/>
    <dgm:cxn modelId="{40D20CE1-98A5-442C-BC29-B1D8A80E511E}" type="presParOf" srcId="{D21AD854-4179-47C4-A8DD-137F0EF40F2A}" destId="{12F2E2D2-3509-4359-AAD1-22C91E04C904}" srcOrd="2" destOrd="0" presId="urn:microsoft.com/office/officeart/2005/8/layout/vList2"/>
    <dgm:cxn modelId="{46C975E2-5598-41A6-801F-2F25AD8AAE68}" type="presParOf" srcId="{D21AD854-4179-47C4-A8DD-137F0EF40F2A}" destId="{BF08B2B7-F264-4425-9D0A-8A2DF0AB954D}" srcOrd="3" destOrd="0" presId="urn:microsoft.com/office/officeart/2005/8/layout/vList2"/>
    <dgm:cxn modelId="{C7EAE0BC-B6CF-45C0-AFCD-EB435BA957C6}" type="presParOf" srcId="{D21AD854-4179-47C4-A8DD-137F0EF40F2A}" destId="{71B5E81E-80B9-4780-A8A0-1231CFA0FEF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422AFAA-C2A3-4122-8D71-C925E90FF479}" type="doc">
      <dgm:prSet loTypeId="urn:microsoft.com/office/officeart/2005/8/layout/vList2" loCatId="list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pt-BR"/>
        </a:p>
      </dgm:t>
    </dgm:pt>
    <dgm:pt modelId="{B303726E-13A3-40BA-AABA-556DA6EF3A7F}">
      <dgm:prSet/>
      <dgm:spPr/>
      <dgm:t>
        <a:bodyPr/>
        <a:lstStyle/>
        <a:p>
          <a:pPr rtl="0"/>
          <a:r>
            <a:rPr lang="pt-BR" b="1" dirty="0" smtClean="0"/>
            <a:t>+ detalhada.</a:t>
          </a:r>
          <a:endParaRPr lang="pt-BR" b="1" dirty="0"/>
        </a:p>
      </dgm:t>
    </dgm:pt>
    <dgm:pt modelId="{B8287CB1-B8B0-4849-9F81-67D1EC262892}" type="parTrans" cxnId="{73F06554-C89E-4B0F-B755-D5A8416AAE1D}">
      <dgm:prSet/>
      <dgm:spPr/>
      <dgm:t>
        <a:bodyPr/>
        <a:lstStyle/>
        <a:p>
          <a:endParaRPr lang="pt-BR" b="1"/>
        </a:p>
      </dgm:t>
    </dgm:pt>
    <dgm:pt modelId="{A71DF14B-0D75-4173-912C-CF213CFD5CA9}" type="sibTrans" cxnId="{73F06554-C89E-4B0F-B755-D5A8416AAE1D}">
      <dgm:prSet/>
      <dgm:spPr/>
      <dgm:t>
        <a:bodyPr/>
        <a:lstStyle/>
        <a:p>
          <a:endParaRPr lang="pt-BR" b="1"/>
        </a:p>
      </dgm:t>
    </dgm:pt>
    <dgm:pt modelId="{64412429-6EA2-4CAA-B02A-F7B98DC63B2E}">
      <dgm:prSet/>
      <dgm:spPr/>
      <dgm:t>
        <a:bodyPr/>
        <a:lstStyle/>
        <a:p>
          <a:pPr rtl="0"/>
          <a:r>
            <a:rPr lang="pt-BR" b="1" dirty="0" smtClean="0"/>
            <a:t>Considera histórico (contido no RET). </a:t>
          </a:r>
          <a:endParaRPr lang="pt-BR" b="1" dirty="0"/>
        </a:p>
      </dgm:t>
    </dgm:pt>
    <dgm:pt modelId="{D845B726-1F88-46C9-8F2F-279AD8C5A001}" type="parTrans" cxnId="{4EB77A27-EDBE-474C-B36B-C6C547C8BBB8}">
      <dgm:prSet/>
      <dgm:spPr/>
      <dgm:t>
        <a:bodyPr/>
        <a:lstStyle/>
        <a:p>
          <a:endParaRPr lang="pt-BR" b="1"/>
        </a:p>
      </dgm:t>
    </dgm:pt>
    <dgm:pt modelId="{A2D77165-7094-4F36-9DEF-BB897ECCF3FD}" type="sibTrans" cxnId="{4EB77A27-EDBE-474C-B36B-C6C547C8BBB8}">
      <dgm:prSet/>
      <dgm:spPr/>
      <dgm:t>
        <a:bodyPr/>
        <a:lstStyle/>
        <a:p>
          <a:endParaRPr lang="pt-BR" b="1"/>
        </a:p>
      </dgm:t>
    </dgm:pt>
    <dgm:pt modelId="{59C919F7-5D1E-4A77-88B3-B288CB2D9EB0}">
      <dgm:prSet/>
      <dgm:spPr/>
      <dgm:t>
        <a:bodyPr/>
        <a:lstStyle/>
        <a:p>
          <a:pPr rtl="0"/>
          <a:r>
            <a:rPr lang="pt-BR" b="1" dirty="0" smtClean="0"/>
            <a:t>Validade das informações (</a:t>
          </a:r>
          <a:r>
            <a:rPr lang="pt-BR" b="1" dirty="0" err="1" smtClean="0"/>
            <a:t>ex</a:t>
          </a:r>
          <a:r>
            <a:rPr lang="pt-BR" b="1" dirty="0" smtClean="0"/>
            <a:t> CAEPF).</a:t>
          </a:r>
          <a:endParaRPr lang="pt-BR" b="1" dirty="0"/>
        </a:p>
      </dgm:t>
    </dgm:pt>
    <dgm:pt modelId="{CC682DCD-BF05-46AF-9598-5D62E1CFEEFA}" type="parTrans" cxnId="{9390CCC6-A028-4596-85E9-1C8511CACF7C}">
      <dgm:prSet/>
      <dgm:spPr/>
      <dgm:t>
        <a:bodyPr/>
        <a:lstStyle/>
        <a:p>
          <a:endParaRPr lang="pt-BR" b="1"/>
        </a:p>
      </dgm:t>
    </dgm:pt>
    <dgm:pt modelId="{5A1F7DD8-303C-4EA5-AEE7-539692776891}" type="sibTrans" cxnId="{9390CCC6-A028-4596-85E9-1C8511CACF7C}">
      <dgm:prSet/>
      <dgm:spPr/>
      <dgm:t>
        <a:bodyPr/>
        <a:lstStyle/>
        <a:p>
          <a:endParaRPr lang="pt-BR" b="1"/>
        </a:p>
      </dgm:t>
    </dgm:pt>
    <dgm:pt modelId="{BF16BF2C-49F7-46DF-AA6E-75203582AC82}">
      <dgm:prSet/>
      <dgm:spPr/>
      <dgm:t>
        <a:bodyPr/>
        <a:lstStyle/>
        <a:p>
          <a:pPr rtl="0"/>
          <a:r>
            <a:rPr lang="pt-BR" b="1" dirty="0" smtClean="0"/>
            <a:t>Coerência das informações.</a:t>
          </a:r>
          <a:endParaRPr lang="pt-BR" b="1" dirty="0"/>
        </a:p>
      </dgm:t>
    </dgm:pt>
    <dgm:pt modelId="{4F0E5A55-811E-4D2C-B7F5-C4439D2AE587}" type="parTrans" cxnId="{09E9F6A0-F495-40B7-B07B-E20044438337}">
      <dgm:prSet/>
      <dgm:spPr/>
      <dgm:t>
        <a:bodyPr/>
        <a:lstStyle/>
        <a:p>
          <a:endParaRPr lang="pt-BR" b="1"/>
        </a:p>
      </dgm:t>
    </dgm:pt>
    <dgm:pt modelId="{73AF2BBB-DFED-4656-8026-8E9819568115}" type="sibTrans" cxnId="{09E9F6A0-F495-40B7-B07B-E20044438337}">
      <dgm:prSet/>
      <dgm:spPr/>
      <dgm:t>
        <a:bodyPr/>
        <a:lstStyle/>
        <a:p>
          <a:endParaRPr lang="pt-BR" b="1"/>
        </a:p>
      </dgm:t>
    </dgm:pt>
    <dgm:pt modelId="{61211296-DD54-4DF2-8DCF-15E4DB94788D}">
      <dgm:prSet/>
      <dgm:spPr/>
      <dgm:t>
        <a:bodyPr/>
        <a:lstStyle/>
        <a:p>
          <a:pPr rtl="0"/>
          <a:r>
            <a:rPr lang="pt-BR" b="1" dirty="0" smtClean="0"/>
            <a:t>Dependência de eventos prévios.</a:t>
          </a:r>
          <a:endParaRPr lang="pt-BR" b="1" dirty="0"/>
        </a:p>
      </dgm:t>
    </dgm:pt>
    <dgm:pt modelId="{A2B0BCAC-DB96-4E55-BDDD-D5BF94605243}" type="parTrans" cxnId="{DB5D16B7-2715-482B-A54F-DF8106B6BB8D}">
      <dgm:prSet/>
      <dgm:spPr/>
      <dgm:t>
        <a:bodyPr/>
        <a:lstStyle/>
        <a:p>
          <a:endParaRPr lang="pt-BR" b="1"/>
        </a:p>
      </dgm:t>
    </dgm:pt>
    <dgm:pt modelId="{40DC9C5D-9DF8-43D6-BF9F-BB36CF44919E}" type="sibTrans" cxnId="{DB5D16B7-2715-482B-A54F-DF8106B6BB8D}">
      <dgm:prSet/>
      <dgm:spPr/>
      <dgm:t>
        <a:bodyPr/>
        <a:lstStyle/>
        <a:p>
          <a:endParaRPr lang="pt-BR" b="1"/>
        </a:p>
      </dgm:t>
    </dgm:pt>
    <dgm:pt modelId="{1BA5FAA8-0441-4E8A-BC47-C8C2269953C9}" type="pres">
      <dgm:prSet presAssocID="{8422AFAA-C2A3-4122-8D71-C925E90FF4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11890B7-D453-40EA-A885-42034560F3C8}" type="pres">
      <dgm:prSet presAssocID="{B303726E-13A3-40BA-AABA-556DA6EF3A7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96B829-11FD-4798-9A80-60413D75A947}" type="pres">
      <dgm:prSet presAssocID="{A71DF14B-0D75-4173-912C-CF213CFD5CA9}" presName="spacer" presStyleCnt="0"/>
      <dgm:spPr/>
      <dgm:t>
        <a:bodyPr/>
        <a:lstStyle/>
        <a:p>
          <a:endParaRPr lang="pt-BR"/>
        </a:p>
      </dgm:t>
    </dgm:pt>
    <dgm:pt modelId="{F157C036-6570-4BAD-A479-5BF1F070E120}" type="pres">
      <dgm:prSet presAssocID="{64412429-6EA2-4CAA-B02A-F7B98DC63B2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DB99DCF-03DD-4BFA-86F2-0029D9315E15}" type="pres">
      <dgm:prSet presAssocID="{A2D77165-7094-4F36-9DEF-BB897ECCF3FD}" presName="spacer" presStyleCnt="0"/>
      <dgm:spPr/>
      <dgm:t>
        <a:bodyPr/>
        <a:lstStyle/>
        <a:p>
          <a:endParaRPr lang="pt-BR"/>
        </a:p>
      </dgm:t>
    </dgm:pt>
    <dgm:pt modelId="{3784E7CD-73EA-4687-BDC7-DDCA3C0CAEA3}" type="pres">
      <dgm:prSet presAssocID="{59C919F7-5D1E-4A77-88B3-B288CB2D9EB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B53A805-6EC8-487D-B15A-E209B0DB7207}" type="pres">
      <dgm:prSet presAssocID="{5A1F7DD8-303C-4EA5-AEE7-539692776891}" presName="spacer" presStyleCnt="0"/>
      <dgm:spPr/>
      <dgm:t>
        <a:bodyPr/>
        <a:lstStyle/>
        <a:p>
          <a:endParaRPr lang="pt-BR"/>
        </a:p>
      </dgm:t>
    </dgm:pt>
    <dgm:pt modelId="{2D2BD38C-3056-4EA4-93EE-A79670502244}" type="pres">
      <dgm:prSet presAssocID="{BF16BF2C-49F7-46DF-AA6E-75203582AC8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0256264-49A8-40A2-9158-316C85763594}" type="pres">
      <dgm:prSet presAssocID="{73AF2BBB-DFED-4656-8026-8E9819568115}" presName="spacer" presStyleCnt="0"/>
      <dgm:spPr/>
      <dgm:t>
        <a:bodyPr/>
        <a:lstStyle/>
        <a:p>
          <a:endParaRPr lang="pt-BR"/>
        </a:p>
      </dgm:t>
    </dgm:pt>
    <dgm:pt modelId="{C36E1BA4-8752-462E-B12A-7BC4C4D3160C}" type="pres">
      <dgm:prSet presAssocID="{61211296-DD54-4DF2-8DCF-15E4DB9478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390CCC6-A028-4596-85E9-1C8511CACF7C}" srcId="{8422AFAA-C2A3-4122-8D71-C925E90FF479}" destId="{59C919F7-5D1E-4A77-88B3-B288CB2D9EB0}" srcOrd="2" destOrd="0" parTransId="{CC682DCD-BF05-46AF-9598-5D62E1CFEEFA}" sibTransId="{5A1F7DD8-303C-4EA5-AEE7-539692776891}"/>
    <dgm:cxn modelId="{856945B9-3D59-489C-9056-BD43A5F572CD}" type="presOf" srcId="{64412429-6EA2-4CAA-B02A-F7B98DC63B2E}" destId="{F157C036-6570-4BAD-A479-5BF1F070E120}" srcOrd="0" destOrd="0" presId="urn:microsoft.com/office/officeart/2005/8/layout/vList2"/>
    <dgm:cxn modelId="{DB5D16B7-2715-482B-A54F-DF8106B6BB8D}" srcId="{8422AFAA-C2A3-4122-8D71-C925E90FF479}" destId="{61211296-DD54-4DF2-8DCF-15E4DB94788D}" srcOrd="4" destOrd="0" parTransId="{A2B0BCAC-DB96-4E55-BDDD-D5BF94605243}" sibTransId="{40DC9C5D-9DF8-43D6-BF9F-BB36CF44919E}"/>
    <dgm:cxn modelId="{B5B12095-769E-428D-9A5C-012787E629B6}" type="presOf" srcId="{BF16BF2C-49F7-46DF-AA6E-75203582AC82}" destId="{2D2BD38C-3056-4EA4-93EE-A79670502244}" srcOrd="0" destOrd="0" presId="urn:microsoft.com/office/officeart/2005/8/layout/vList2"/>
    <dgm:cxn modelId="{A4D0D163-4766-42D1-A42D-46B6C98CEA26}" type="presOf" srcId="{61211296-DD54-4DF2-8DCF-15E4DB94788D}" destId="{C36E1BA4-8752-462E-B12A-7BC4C4D3160C}" srcOrd="0" destOrd="0" presId="urn:microsoft.com/office/officeart/2005/8/layout/vList2"/>
    <dgm:cxn modelId="{8091993B-DACA-4EE6-A281-EEEFFA193C99}" type="presOf" srcId="{B303726E-13A3-40BA-AABA-556DA6EF3A7F}" destId="{911890B7-D453-40EA-A885-42034560F3C8}" srcOrd="0" destOrd="0" presId="urn:microsoft.com/office/officeart/2005/8/layout/vList2"/>
    <dgm:cxn modelId="{73F06554-C89E-4B0F-B755-D5A8416AAE1D}" srcId="{8422AFAA-C2A3-4122-8D71-C925E90FF479}" destId="{B303726E-13A3-40BA-AABA-556DA6EF3A7F}" srcOrd="0" destOrd="0" parTransId="{B8287CB1-B8B0-4849-9F81-67D1EC262892}" sibTransId="{A71DF14B-0D75-4173-912C-CF213CFD5CA9}"/>
    <dgm:cxn modelId="{742CECAE-BE13-4D04-8109-56B3CC4D4B96}" type="presOf" srcId="{8422AFAA-C2A3-4122-8D71-C925E90FF479}" destId="{1BA5FAA8-0441-4E8A-BC47-C8C2269953C9}" srcOrd="0" destOrd="0" presId="urn:microsoft.com/office/officeart/2005/8/layout/vList2"/>
    <dgm:cxn modelId="{09E9F6A0-F495-40B7-B07B-E20044438337}" srcId="{8422AFAA-C2A3-4122-8D71-C925E90FF479}" destId="{BF16BF2C-49F7-46DF-AA6E-75203582AC82}" srcOrd="3" destOrd="0" parTransId="{4F0E5A55-811E-4D2C-B7F5-C4439D2AE587}" sibTransId="{73AF2BBB-DFED-4656-8026-8E9819568115}"/>
    <dgm:cxn modelId="{4EB77A27-EDBE-474C-B36B-C6C547C8BBB8}" srcId="{8422AFAA-C2A3-4122-8D71-C925E90FF479}" destId="{64412429-6EA2-4CAA-B02A-F7B98DC63B2E}" srcOrd="1" destOrd="0" parTransId="{D845B726-1F88-46C9-8F2F-279AD8C5A001}" sibTransId="{A2D77165-7094-4F36-9DEF-BB897ECCF3FD}"/>
    <dgm:cxn modelId="{B8749951-92C9-4DDC-B754-62C6237B09C8}" type="presOf" srcId="{59C919F7-5D1E-4A77-88B3-B288CB2D9EB0}" destId="{3784E7CD-73EA-4687-BDC7-DDCA3C0CAEA3}" srcOrd="0" destOrd="0" presId="urn:microsoft.com/office/officeart/2005/8/layout/vList2"/>
    <dgm:cxn modelId="{C2B2CD0C-F680-4DD1-ABC4-D989FB375E43}" type="presParOf" srcId="{1BA5FAA8-0441-4E8A-BC47-C8C2269953C9}" destId="{911890B7-D453-40EA-A885-42034560F3C8}" srcOrd="0" destOrd="0" presId="urn:microsoft.com/office/officeart/2005/8/layout/vList2"/>
    <dgm:cxn modelId="{FDE8344E-49CA-4EE0-981C-EB7122FCA519}" type="presParOf" srcId="{1BA5FAA8-0441-4E8A-BC47-C8C2269953C9}" destId="{BD96B829-11FD-4798-9A80-60413D75A947}" srcOrd="1" destOrd="0" presId="urn:microsoft.com/office/officeart/2005/8/layout/vList2"/>
    <dgm:cxn modelId="{2647CA34-246C-4829-B92A-884F7808CFC4}" type="presParOf" srcId="{1BA5FAA8-0441-4E8A-BC47-C8C2269953C9}" destId="{F157C036-6570-4BAD-A479-5BF1F070E120}" srcOrd="2" destOrd="0" presId="urn:microsoft.com/office/officeart/2005/8/layout/vList2"/>
    <dgm:cxn modelId="{A31295B7-9314-4A82-8C0E-011DD0E03274}" type="presParOf" srcId="{1BA5FAA8-0441-4E8A-BC47-C8C2269953C9}" destId="{9DB99DCF-03DD-4BFA-86F2-0029D9315E15}" srcOrd="3" destOrd="0" presId="urn:microsoft.com/office/officeart/2005/8/layout/vList2"/>
    <dgm:cxn modelId="{646015A3-B8AF-41C3-A3A8-C3C1A3BF6D1C}" type="presParOf" srcId="{1BA5FAA8-0441-4E8A-BC47-C8C2269953C9}" destId="{3784E7CD-73EA-4687-BDC7-DDCA3C0CAEA3}" srcOrd="4" destOrd="0" presId="urn:microsoft.com/office/officeart/2005/8/layout/vList2"/>
    <dgm:cxn modelId="{6122247E-231C-4501-A89E-9F274F0CEE99}" type="presParOf" srcId="{1BA5FAA8-0441-4E8A-BC47-C8C2269953C9}" destId="{3B53A805-6EC8-487D-B15A-E209B0DB7207}" srcOrd="5" destOrd="0" presId="urn:microsoft.com/office/officeart/2005/8/layout/vList2"/>
    <dgm:cxn modelId="{A780013B-9250-49D9-9A2F-61BF43A4271B}" type="presParOf" srcId="{1BA5FAA8-0441-4E8A-BC47-C8C2269953C9}" destId="{2D2BD38C-3056-4EA4-93EE-A79670502244}" srcOrd="6" destOrd="0" presId="urn:microsoft.com/office/officeart/2005/8/layout/vList2"/>
    <dgm:cxn modelId="{68ADE472-87A7-43BD-B8B0-7BFF9F60A9A6}" type="presParOf" srcId="{1BA5FAA8-0441-4E8A-BC47-C8C2269953C9}" destId="{30256264-49A8-40A2-9158-316C85763594}" srcOrd="7" destOrd="0" presId="urn:microsoft.com/office/officeart/2005/8/layout/vList2"/>
    <dgm:cxn modelId="{FAC79186-B335-4E89-BC68-C2AA66CA00F6}" type="presParOf" srcId="{1BA5FAA8-0441-4E8A-BC47-C8C2269953C9}" destId="{C36E1BA4-8752-462E-B12A-7BC4C4D3160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03B2FCA-EDBA-477E-886F-43B9544575D8}" type="doc">
      <dgm:prSet loTypeId="urn:microsoft.com/office/officeart/2005/8/layout/process4" loCatId="process" qsTypeId="urn:microsoft.com/office/officeart/2005/8/quickstyle/simple4" qsCatId="simple" csTypeId="urn:microsoft.com/office/officeart/2005/8/colors/accent6_2" csCatId="accent6"/>
      <dgm:spPr/>
      <dgm:t>
        <a:bodyPr/>
        <a:lstStyle/>
        <a:p>
          <a:endParaRPr lang="pt-BR"/>
        </a:p>
      </dgm:t>
    </dgm:pt>
    <dgm:pt modelId="{9A4059B5-4A09-4F8B-878B-7E11D213EFBC}">
      <dgm:prSet custT="1"/>
      <dgm:spPr/>
      <dgm:t>
        <a:bodyPr/>
        <a:lstStyle/>
        <a:p>
          <a:pPr rtl="0"/>
          <a:r>
            <a:rPr lang="pt-BR" sz="1800" b="1" dirty="0" smtClean="0"/>
            <a:t>Empregador existe?</a:t>
          </a:r>
          <a:endParaRPr lang="pt-BR" sz="1800" b="1" dirty="0"/>
        </a:p>
      </dgm:t>
    </dgm:pt>
    <dgm:pt modelId="{3142544A-48BF-430A-BDDC-5681898F6DD1}" type="parTrans" cxnId="{F8A2BCE1-5534-4FAD-849A-211199276A7C}">
      <dgm:prSet/>
      <dgm:spPr/>
      <dgm:t>
        <a:bodyPr/>
        <a:lstStyle/>
        <a:p>
          <a:endParaRPr lang="pt-BR" sz="1800" b="1"/>
        </a:p>
      </dgm:t>
    </dgm:pt>
    <dgm:pt modelId="{D1085361-B248-456D-AB70-3B6939037A16}" type="sibTrans" cxnId="{F8A2BCE1-5534-4FAD-849A-211199276A7C}">
      <dgm:prSet/>
      <dgm:spPr/>
      <dgm:t>
        <a:bodyPr/>
        <a:lstStyle/>
        <a:p>
          <a:endParaRPr lang="pt-BR" sz="1800" b="1"/>
        </a:p>
      </dgm:t>
    </dgm:pt>
    <dgm:pt modelId="{66B72BC3-55CD-458B-95C8-6E15BFBBD875}">
      <dgm:prSet custT="1"/>
      <dgm:spPr/>
      <dgm:t>
        <a:bodyPr/>
        <a:lstStyle/>
        <a:p>
          <a:pPr rtl="0"/>
          <a:r>
            <a:rPr lang="pt-BR" sz="1800" b="1" smtClean="0"/>
            <a:t>Empregado admitido?</a:t>
          </a:r>
          <a:endParaRPr lang="pt-BR" sz="1800" b="1"/>
        </a:p>
      </dgm:t>
    </dgm:pt>
    <dgm:pt modelId="{7DB4F62B-968B-45B4-9E99-5B77BB7F749D}" type="parTrans" cxnId="{06A0AA5E-3438-48B6-875E-9E816A6C5EEA}">
      <dgm:prSet/>
      <dgm:spPr/>
      <dgm:t>
        <a:bodyPr/>
        <a:lstStyle/>
        <a:p>
          <a:endParaRPr lang="pt-BR" sz="1800" b="1"/>
        </a:p>
      </dgm:t>
    </dgm:pt>
    <dgm:pt modelId="{786D4BEC-8D85-470E-86B7-13618E4D99A3}" type="sibTrans" cxnId="{06A0AA5E-3438-48B6-875E-9E816A6C5EEA}">
      <dgm:prSet/>
      <dgm:spPr/>
      <dgm:t>
        <a:bodyPr/>
        <a:lstStyle/>
        <a:p>
          <a:endParaRPr lang="pt-BR" sz="1800" b="1"/>
        </a:p>
      </dgm:t>
    </dgm:pt>
    <dgm:pt modelId="{721D2702-B586-461B-8BF3-C20B0F000A69}">
      <dgm:prSet custT="1"/>
      <dgm:spPr/>
      <dgm:t>
        <a:bodyPr/>
        <a:lstStyle/>
        <a:p>
          <a:pPr rtl="0"/>
          <a:r>
            <a:rPr lang="pt-BR" sz="1800" b="1" smtClean="0"/>
            <a:t>CPF válido (não cancelado)</a:t>
          </a:r>
          <a:endParaRPr lang="pt-BR" sz="1800" b="1"/>
        </a:p>
      </dgm:t>
    </dgm:pt>
    <dgm:pt modelId="{123AE78F-BE3D-4818-80ED-B1A13192E6E8}" type="parTrans" cxnId="{F5E20546-3A7E-4BD4-8800-4CB270488792}">
      <dgm:prSet/>
      <dgm:spPr/>
      <dgm:t>
        <a:bodyPr/>
        <a:lstStyle/>
        <a:p>
          <a:endParaRPr lang="pt-BR" sz="1800" b="1"/>
        </a:p>
      </dgm:t>
    </dgm:pt>
    <dgm:pt modelId="{5C3FCAB7-53B9-4167-A02C-A6430C52BDE7}" type="sibTrans" cxnId="{F5E20546-3A7E-4BD4-8800-4CB270488792}">
      <dgm:prSet/>
      <dgm:spPr/>
      <dgm:t>
        <a:bodyPr/>
        <a:lstStyle/>
        <a:p>
          <a:endParaRPr lang="pt-BR" sz="1800" b="1"/>
        </a:p>
      </dgm:t>
    </dgm:pt>
    <dgm:pt modelId="{D30D13A0-44BE-4B55-B3F6-67CE0251DA2A}">
      <dgm:prSet custT="1"/>
      <dgm:spPr/>
      <dgm:t>
        <a:bodyPr/>
        <a:lstStyle/>
        <a:p>
          <a:pPr rtl="0"/>
          <a:r>
            <a:rPr lang="pt-BR" sz="1800" b="1" smtClean="0"/>
            <a:t>Rubricas OK? (existem na tabela?)</a:t>
          </a:r>
          <a:endParaRPr lang="pt-BR" sz="1800" b="1"/>
        </a:p>
      </dgm:t>
    </dgm:pt>
    <dgm:pt modelId="{DA52F4BC-30EF-42FA-9814-DD0133409724}" type="parTrans" cxnId="{2AC61A77-DD6A-4A61-A820-3AAF5592EDF6}">
      <dgm:prSet/>
      <dgm:spPr/>
      <dgm:t>
        <a:bodyPr/>
        <a:lstStyle/>
        <a:p>
          <a:endParaRPr lang="pt-BR" sz="1800" b="1"/>
        </a:p>
      </dgm:t>
    </dgm:pt>
    <dgm:pt modelId="{1DE30B62-FCCF-4604-9AB3-D5860F8A657D}" type="sibTrans" cxnId="{2AC61A77-DD6A-4A61-A820-3AAF5592EDF6}">
      <dgm:prSet/>
      <dgm:spPr/>
      <dgm:t>
        <a:bodyPr/>
        <a:lstStyle/>
        <a:p>
          <a:endParaRPr lang="pt-BR" sz="1800" b="1"/>
        </a:p>
      </dgm:t>
    </dgm:pt>
    <dgm:pt modelId="{F0328AD5-801B-4D44-B19F-85E2E67B77BB}">
      <dgm:prSet custT="1"/>
      <dgm:spPr/>
      <dgm:t>
        <a:bodyPr/>
        <a:lstStyle/>
        <a:p>
          <a:pPr rtl="0"/>
          <a:r>
            <a:rPr lang="pt-BR" sz="1800" b="1" smtClean="0"/>
            <a:t>Estabelecimento OK?</a:t>
          </a:r>
          <a:endParaRPr lang="pt-BR" sz="1800" b="1"/>
        </a:p>
      </dgm:t>
    </dgm:pt>
    <dgm:pt modelId="{FA2EC659-3CD0-41EA-9C0D-62A26F22D0F9}" type="parTrans" cxnId="{6D39D951-9665-4728-B749-6A95596F2643}">
      <dgm:prSet/>
      <dgm:spPr/>
      <dgm:t>
        <a:bodyPr/>
        <a:lstStyle/>
        <a:p>
          <a:endParaRPr lang="pt-BR" sz="1800" b="1"/>
        </a:p>
      </dgm:t>
    </dgm:pt>
    <dgm:pt modelId="{1BA2BAEA-1320-4D97-8C7C-DF11C75FFE5B}" type="sibTrans" cxnId="{6D39D951-9665-4728-B749-6A95596F2643}">
      <dgm:prSet/>
      <dgm:spPr/>
      <dgm:t>
        <a:bodyPr/>
        <a:lstStyle/>
        <a:p>
          <a:endParaRPr lang="pt-BR" sz="1800" b="1"/>
        </a:p>
      </dgm:t>
    </dgm:pt>
    <dgm:pt modelId="{EA6AE7FB-94DF-4901-A500-AF78E77410BF}">
      <dgm:prSet custT="1"/>
      <dgm:spPr/>
      <dgm:t>
        <a:bodyPr/>
        <a:lstStyle/>
        <a:p>
          <a:pPr rtl="0"/>
          <a:r>
            <a:rPr lang="pt-BR" sz="1800" b="1" smtClean="0"/>
            <a:t>Cargos OK?</a:t>
          </a:r>
          <a:endParaRPr lang="pt-BR" sz="1800" b="1"/>
        </a:p>
      </dgm:t>
    </dgm:pt>
    <dgm:pt modelId="{9116DC69-6341-40FC-994A-D8B8D60C8224}" type="parTrans" cxnId="{1B8BEFB8-A267-4549-9695-B2C56784BC60}">
      <dgm:prSet/>
      <dgm:spPr/>
      <dgm:t>
        <a:bodyPr/>
        <a:lstStyle/>
        <a:p>
          <a:endParaRPr lang="pt-BR" sz="1800" b="1"/>
        </a:p>
      </dgm:t>
    </dgm:pt>
    <dgm:pt modelId="{16858492-21BA-41DA-BB03-2D31FD827991}" type="sibTrans" cxnId="{1B8BEFB8-A267-4549-9695-B2C56784BC60}">
      <dgm:prSet/>
      <dgm:spPr/>
      <dgm:t>
        <a:bodyPr/>
        <a:lstStyle/>
        <a:p>
          <a:endParaRPr lang="pt-BR" sz="1800" b="1"/>
        </a:p>
      </dgm:t>
    </dgm:pt>
    <dgm:pt modelId="{C701E922-A386-418B-BC6D-98B01707A7C7}">
      <dgm:prSet custT="1"/>
      <dgm:spPr/>
      <dgm:t>
        <a:bodyPr/>
        <a:lstStyle/>
        <a:p>
          <a:pPr rtl="0"/>
          <a:r>
            <a:rPr lang="pt-BR" sz="1800" b="1" smtClean="0"/>
            <a:t>Totais OK?</a:t>
          </a:r>
          <a:endParaRPr lang="pt-BR" sz="1800" b="1"/>
        </a:p>
      </dgm:t>
    </dgm:pt>
    <dgm:pt modelId="{F0496531-A596-4185-919D-3C598222ACAD}" type="parTrans" cxnId="{9BDAAAAC-2520-4025-AE8F-DA1B14EE315D}">
      <dgm:prSet/>
      <dgm:spPr/>
      <dgm:t>
        <a:bodyPr/>
        <a:lstStyle/>
        <a:p>
          <a:endParaRPr lang="pt-BR" sz="1800" b="1"/>
        </a:p>
      </dgm:t>
    </dgm:pt>
    <dgm:pt modelId="{76FE39C8-E16B-4A43-94A9-EF5A9D63392E}" type="sibTrans" cxnId="{9BDAAAAC-2520-4025-AE8F-DA1B14EE315D}">
      <dgm:prSet/>
      <dgm:spPr/>
      <dgm:t>
        <a:bodyPr/>
        <a:lstStyle/>
        <a:p>
          <a:endParaRPr lang="pt-BR" sz="1800" b="1"/>
        </a:p>
      </dgm:t>
    </dgm:pt>
    <dgm:pt modelId="{839C5197-8350-460E-ACDD-2101742038F4}" type="pres">
      <dgm:prSet presAssocID="{D03B2FCA-EDBA-477E-886F-43B9544575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CC9A20A-AFB7-465E-B699-FEECB0F3E599}" type="pres">
      <dgm:prSet presAssocID="{C701E922-A386-418B-BC6D-98B01707A7C7}" presName="boxAndChildren" presStyleCnt="0"/>
      <dgm:spPr/>
      <dgm:t>
        <a:bodyPr/>
        <a:lstStyle/>
        <a:p>
          <a:endParaRPr lang="pt-BR"/>
        </a:p>
      </dgm:t>
    </dgm:pt>
    <dgm:pt modelId="{E8406DDC-FC41-448B-A8A4-06102B37E19F}" type="pres">
      <dgm:prSet presAssocID="{C701E922-A386-418B-BC6D-98B01707A7C7}" presName="parentTextBox" presStyleLbl="node1" presStyleIdx="0" presStyleCnt="7"/>
      <dgm:spPr/>
      <dgm:t>
        <a:bodyPr/>
        <a:lstStyle/>
        <a:p>
          <a:endParaRPr lang="pt-BR"/>
        </a:p>
      </dgm:t>
    </dgm:pt>
    <dgm:pt modelId="{0EC8656D-6EFF-41DA-865D-00949E7C52D7}" type="pres">
      <dgm:prSet presAssocID="{16858492-21BA-41DA-BB03-2D31FD827991}" presName="sp" presStyleCnt="0"/>
      <dgm:spPr/>
      <dgm:t>
        <a:bodyPr/>
        <a:lstStyle/>
        <a:p>
          <a:endParaRPr lang="pt-BR"/>
        </a:p>
      </dgm:t>
    </dgm:pt>
    <dgm:pt modelId="{54E45D5C-C48E-499E-9914-273F6F4451E0}" type="pres">
      <dgm:prSet presAssocID="{EA6AE7FB-94DF-4901-A500-AF78E77410BF}" presName="arrowAndChildren" presStyleCnt="0"/>
      <dgm:spPr/>
      <dgm:t>
        <a:bodyPr/>
        <a:lstStyle/>
        <a:p>
          <a:endParaRPr lang="pt-BR"/>
        </a:p>
      </dgm:t>
    </dgm:pt>
    <dgm:pt modelId="{E9663925-ED93-4D11-ABFE-DC5565D8DE54}" type="pres">
      <dgm:prSet presAssocID="{EA6AE7FB-94DF-4901-A500-AF78E77410BF}" presName="parentTextArrow" presStyleLbl="node1" presStyleIdx="1" presStyleCnt="7"/>
      <dgm:spPr/>
      <dgm:t>
        <a:bodyPr/>
        <a:lstStyle/>
        <a:p>
          <a:endParaRPr lang="pt-BR"/>
        </a:p>
      </dgm:t>
    </dgm:pt>
    <dgm:pt modelId="{B115868F-09C8-491C-8B24-645A97503220}" type="pres">
      <dgm:prSet presAssocID="{1BA2BAEA-1320-4D97-8C7C-DF11C75FFE5B}" presName="sp" presStyleCnt="0"/>
      <dgm:spPr/>
      <dgm:t>
        <a:bodyPr/>
        <a:lstStyle/>
        <a:p>
          <a:endParaRPr lang="pt-BR"/>
        </a:p>
      </dgm:t>
    </dgm:pt>
    <dgm:pt modelId="{AF9AFEA7-EF1D-47E5-9CBC-44EBD3FAA078}" type="pres">
      <dgm:prSet presAssocID="{F0328AD5-801B-4D44-B19F-85E2E67B77BB}" presName="arrowAndChildren" presStyleCnt="0"/>
      <dgm:spPr/>
      <dgm:t>
        <a:bodyPr/>
        <a:lstStyle/>
        <a:p>
          <a:endParaRPr lang="pt-BR"/>
        </a:p>
      </dgm:t>
    </dgm:pt>
    <dgm:pt modelId="{29916FA1-D7F5-4D83-BC06-8271F4EAEE39}" type="pres">
      <dgm:prSet presAssocID="{F0328AD5-801B-4D44-B19F-85E2E67B77BB}" presName="parentTextArrow" presStyleLbl="node1" presStyleIdx="2" presStyleCnt="7"/>
      <dgm:spPr/>
      <dgm:t>
        <a:bodyPr/>
        <a:lstStyle/>
        <a:p>
          <a:endParaRPr lang="pt-BR"/>
        </a:p>
      </dgm:t>
    </dgm:pt>
    <dgm:pt modelId="{BCA7540D-FF87-44BB-83EB-C85D12DE3A62}" type="pres">
      <dgm:prSet presAssocID="{1DE30B62-FCCF-4604-9AB3-D5860F8A657D}" presName="sp" presStyleCnt="0"/>
      <dgm:spPr/>
      <dgm:t>
        <a:bodyPr/>
        <a:lstStyle/>
        <a:p>
          <a:endParaRPr lang="pt-BR"/>
        </a:p>
      </dgm:t>
    </dgm:pt>
    <dgm:pt modelId="{B875A70F-1793-4EF6-B984-A686662B2912}" type="pres">
      <dgm:prSet presAssocID="{D30D13A0-44BE-4B55-B3F6-67CE0251DA2A}" presName="arrowAndChildren" presStyleCnt="0"/>
      <dgm:spPr/>
      <dgm:t>
        <a:bodyPr/>
        <a:lstStyle/>
        <a:p>
          <a:endParaRPr lang="pt-BR"/>
        </a:p>
      </dgm:t>
    </dgm:pt>
    <dgm:pt modelId="{1C8D8796-158A-4FEA-B695-04AEF876D641}" type="pres">
      <dgm:prSet presAssocID="{D30D13A0-44BE-4B55-B3F6-67CE0251DA2A}" presName="parentTextArrow" presStyleLbl="node1" presStyleIdx="3" presStyleCnt="7"/>
      <dgm:spPr/>
      <dgm:t>
        <a:bodyPr/>
        <a:lstStyle/>
        <a:p>
          <a:endParaRPr lang="pt-BR"/>
        </a:p>
      </dgm:t>
    </dgm:pt>
    <dgm:pt modelId="{A125784F-8AC1-491E-A55A-D963770FED1F}" type="pres">
      <dgm:prSet presAssocID="{5C3FCAB7-53B9-4167-A02C-A6430C52BDE7}" presName="sp" presStyleCnt="0"/>
      <dgm:spPr/>
      <dgm:t>
        <a:bodyPr/>
        <a:lstStyle/>
        <a:p>
          <a:endParaRPr lang="pt-BR"/>
        </a:p>
      </dgm:t>
    </dgm:pt>
    <dgm:pt modelId="{23CEE60F-F881-4B8E-B4EF-C28E5F2749F2}" type="pres">
      <dgm:prSet presAssocID="{721D2702-B586-461B-8BF3-C20B0F000A69}" presName="arrowAndChildren" presStyleCnt="0"/>
      <dgm:spPr/>
      <dgm:t>
        <a:bodyPr/>
        <a:lstStyle/>
        <a:p>
          <a:endParaRPr lang="pt-BR"/>
        </a:p>
      </dgm:t>
    </dgm:pt>
    <dgm:pt modelId="{273E6C50-F7CA-4F50-A075-E3A6394EBA5A}" type="pres">
      <dgm:prSet presAssocID="{721D2702-B586-461B-8BF3-C20B0F000A69}" presName="parentTextArrow" presStyleLbl="node1" presStyleIdx="4" presStyleCnt="7"/>
      <dgm:spPr/>
      <dgm:t>
        <a:bodyPr/>
        <a:lstStyle/>
        <a:p>
          <a:endParaRPr lang="pt-BR"/>
        </a:p>
      </dgm:t>
    </dgm:pt>
    <dgm:pt modelId="{5702A868-F39A-49F6-ACC0-7373DE0B82B8}" type="pres">
      <dgm:prSet presAssocID="{786D4BEC-8D85-470E-86B7-13618E4D99A3}" presName="sp" presStyleCnt="0"/>
      <dgm:spPr/>
      <dgm:t>
        <a:bodyPr/>
        <a:lstStyle/>
        <a:p>
          <a:endParaRPr lang="pt-BR"/>
        </a:p>
      </dgm:t>
    </dgm:pt>
    <dgm:pt modelId="{E5B9D193-5593-4E5E-AA36-88D05C5D6A8B}" type="pres">
      <dgm:prSet presAssocID="{66B72BC3-55CD-458B-95C8-6E15BFBBD875}" presName="arrowAndChildren" presStyleCnt="0"/>
      <dgm:spPr/>
      <dgm:t>
        <a:bodyPr/>
        <a:lstStyle/>
        <a:p>
          <a:endParaRPr lang="pt-BR"/>
        </a:p>
      </dgm:t>
    </dgm:pt>
    <dgm:pt modelId="{7B996180-81E2-496E-A062-DCFB250484C5}" type="pres">
      <dgm:prSet presAssocID="{66B72BC3-55CD-458B-95C8-6E15BFBBD875}" presName="parentTextArrow" presStyleLbl="node1" presStyleIdx="5" presStyleCnt="7"/>
      <dgm:spPr/>
      <dgm:t>
        <a:bodyPr/>
        <a:lstStyle/>
        <a:p>
          <a:endParaRPr lang="pt-BR"/>
        </a:p>
      </dgm:t>
    </dgm:pt>
    <dgm:pt modelId="{D09323C9-595D-4C0E-BC87-D6F95FBBAC7F}" type="pres">
      <dgm:prSet presAssocID="{D1085361-B248-456D-AB70-3B6939037A16}" presName="sp" presStyleCnt="0"/>
      <dgm:spPr/>
      <dgm:t>
        <a:bodyPr/>
        <a:lstStyle/>
        <a:p>
          <a:endParaRPr lang="pt-BR"/>
        </a:p>
      </dgm:t>
    </dgm:pt>
    <dgm:pt modelId="{BDA1225F-2DD3-45C6-825D-AA1238A7BC21}" type="pres">
      <dgm:prSet presAssocID="{9A4059B5-4A09-4F8B-878B-7E11D213EFBC}" presName="arrowAndChildren" presStyleCnt="0"/>
      <dgm:spPr/>
      <dgm:t>
        <a:bodyPr/>
        <a:lstStyle/>
        <a:p>
          <a:endParaRPr lang="pt-BR"/>
        </a:p>
      </dgm:t>
    </dgm:pt>
    <dgm:pt modelId="{73BD95D1-BC10-43FF-AFF9-7F154D7173AA}" type="pres">
      <dgm:prSet presAssocID="{9A4059B5-4A09-4F8B-878B-7E11D213EFBC}" presName="parentTextArrow" presStyleLbl="node1" presStyleIdx="6" presStyleCnt="7" custLinFactNeighborX="3092"/>
      <dgm:spPr/>
      <dgm:t>
        <a:bodyPr/>
        <a:lstStyle/>
        <a:p>
          <a:endParaRPr lang="pt-BR"/>
        </a:p>
      </dgm:t>
    </dgm:pt>
  </dgm:ptLst>
  <dgm:cxnLst>
    <dgm:cxn modelId="{E5A54AAB-0AF9-4022-B2FD-74AADE16E698}" type="presOf" srcId="{D03B2FCA-EDBA-477E-886F-43B9544575D8}" destId="{839C5197-8350-460E-ACDD-2101742038F4}" srcOrd="0" destOrd="0" presId="urn:microsoft.com/office/officeart/2005/8/layout/process4"/>
    <dgm:cxn modelId="{F8A2BCE1-5534-4FAD-849A-211199276A7C}" srcId="{D03B2FCA-EDBA-477E-886F-43B9544575D8}" destId="{9A4059B5-4A09-4F8B-878B-7E11D213EFBC}" srcOrd="0" destOrd="0" parTransId="{3142544A-48BF-430A-BDDC-5681898F6DD1}" sibTransId="{D1085361-B248-456D-AB70-3B6939037A16}"/>
    <dgm:cxn modelId="{9C97A362-CF81-4FD2-A61A-2916BE1D25B5}" type="presOf" srcId="{9A4059B5-4A09-4F8B-878B-7E11D213EFBC}" destId="{73BD95D1-BC10-43FF-AFF9-7F154D7173AA}" srcOrd="0" destOrd="0" presId="urn:microsoft.com/office/officeart/2005/8/layout/process4"/>
    <dgm:cxn modelId="{14767797-5B99-4FB9-9E20-F1CA5A04853C}" type="presOf" srcId="{66B72BC3-55CD-458B-95C8-6E15BFBBD875}" destId="{7B996180-81E2-496E-A062-DCFB250484C5}" srcOrd="0" destOrd="0" presId="urn:microsoft.com/office/officeart/2005/8/layout/process4"/>
    <dgm:cxn modelId="{1B8BEFB8-A267-4549-9695-B2C56784BC60}" srcId="{D03B2FCA-EDBA-477E-886F-43B9544575D8}" destId="{EA6AE7FB-94DF-4901-A500-AF78E77410BF}" srcOrd="5" destOrd="0" parTransId="{9116DC69-6341-40FC-994A-D8B8D60C8224}" sibTransId="{16858492-21BA-41DA-BB03-2D31FD827991}"/>
    <dgm:cxn modelId="{06A0AA5E-3438-48B6-875E-9E816A6C5EEA}" srcId="{D03B2FCA-EDBA-477E-886F-43B9544575D8}" destId="{66B72BC3-55CD-458B-95C8-6E15BFBBD875}" srcOrd="1" destOrd="0" parTransId="{7DB4F62B-968B-45B4-9E99-5B77BB7F749D}" sibTransId="{786D4BEC-8D85-470E-86B7-13618E4D99A3}"/>
    <dgm:cxn modelId="{148CEC16-DD5C-4F29-A09F-0782A0DDB220}" type="presOf" srcId="{F0328AD5-801B-4D44-B19F-85E2E67B77BB}" destId="{29916FA1-D7F5-4D83-BC06-8271F4EAEE39}" srcOrd="0" destOrd="0" presId="urn:microsoft.com/office/officeart/2005/8/layout/process4"/>
    <dgm:cxn modelId="{F2014D46-C346-4589-8446-D62EC5F9B68F}" type="presOf" srcId="{C701E922-A386-418B-BC6D-98B01707A7C7}" destId="{E8406DDC-FC41-448B-A8A4-06102B37E19F}" srcOrd="0" destOrd="0" presId="urn:microsoft.com/office/officeart/2005/8/layout/process4"/>
    <dgm:cxn modelId="{6D39D951-9665-4728-B749-6A95596F2643}" srcId="{D03B2FCA-EDBA-477E-886F-43B9544575D8}" destId="{F0328AD5-801B-4D44-B19F-85E2E67B77BB}" srcOrd="4" destOrd="0" parTransId="{FA2EC659-3CD0-41EA-9C0D-62A26F22D0F9}" sibTransId="{1BA2BAEA-1320-4D97-8C7C-DF11C75FFE5B}"/>
    <dgm:cxn modelId="{2AC61A77-DD6A-4A61-A820-3AAF5592EDF6}" srcId="{D03B2FCA-EDBA-477E-886F-43B9544575D8}" destId="{D30D13A0-44BE-4B55-B3F6-67CE0251DA2A}" srcOrd="3" destOrd="0" parTransId="{DA52F4BC-30EF-42FA-9814-DD0133409724}" sibTransId="{1DE30B62-FCCF-4604-9AB3-D5860F8A657D}"/>
    <dgm:cxn modelId="{3201B112-3E93-405E-A691-DA02BE9210B4}" type="presOf" srcId="{EA6AE7FB-94DF-4901-A500-AF78E77410BF}" destId="{E9663925-ED93-4D11-ABFE-DC5565D8DE54}" srcOrd="0" destOrd="0" presId="urn:microsoft.com/office/officeart/2005/8/layout/process4"/>
    <dgm:cxn modelId="{F5E20546-3A7E-4BD4-8800-4CB270488792}" srcId="{D03B2FCA-EDBA-477E-886F-43B9544575D8}" destId="{721D2702-B586-461B-8BF3-C20B0F000A69}" srcOrd="2" destOrd="0" parTransId="{123AE78F-BE3D-4818-80ED-B1A13192E6E8}" sibTransId="{5C3FCAB7-53B9-4167-A02C-A6430C52BDE7}"/>
    <dgm:cxn modelId="{9BDAAAAC-2520-4025-AE8F-DA1B14EE315D}" srcId="{D03B2FCA-EDBA-477E-886F-43B9544575D8}" destId="{C701E922-A386-418B-BC6D-98B01707A7C7}" srcOrd="6" destOrd="0" parTransId="{F0496531-A596-4185-919D-3C598222ACAD}" sibTransId="{76FE39C8-E16B-4A43-94A9-EF5A9D63392E}"/>
    <dgm:cxn modelId="{38D92FB3-B7B0-4022-AF47-2133C3D521C6}" type="presOf" srcId="{721D2702-B586-461B-8BF3-C20B0F000A69}" destId="{273E6C50-F7CA-4F50-A075-E3A6394EBA5A}" srcOrd="0" destOrd="0" presId="urn:microsoft.com/office/officeart/2005/8/layout/process4"/>
    <dgm:cxn modelId="{C0D7F362-2D1C-448B-97F0-333F7ED1FCF1}" type="presOf" srcId="{D30D13A0-44BE-4B55-B3F6-67CE0251DA2A}" destId="{1C8D8796-158A-4FEA-B695-04AEF876D641}" srcOrd="0" destOrd="0" presId="urn:microsoft.com/office/officeart/2005/8/layout/process4"/>
    <dgm:cxn modelId="{7C515D7D-2020-44E8-B542-C5982588CA92}" type="presParOf" srcId="{839C5197-8350-460E-ACDD-2101742038F4}" destId="{6CC9A20A-AFB7-465E-B699-FEECB0F3E599}" srcOrd="0" destOrd="0" presId="urn:microsoft.com/office/officeart/2005/8/layout/process4"/>
    <dgm:cxn modelId="{7D1B4BE1-D805-43F9-832A-92046956EAF1}" type="presParOf" srcId="{6CC9A20A-AFB7-465E-B699-FEECB0F3E599}" destId="{E8406DDC-FC41-448B-A8A4-06102B37E19F}" srcOrd="0" destOrd="0" presId="urn:microsoft.com/office/officeart/2005/8/layout/process4"/>
    <dgm:cxn modelId="{824690A0-B3D3-4272-815A-D296C40D2852}" type="presParOf" srcId="{839C5197-8350-460E-ACDD-2101742038F4}" destId="{0EC8656D-6EFF-41DA-865D-00949E7C52D7}" srcOrd="1" destOrd="0" presId="urn:microsoft.com/office/officeart/2005/8/layout/process4"/>
    <dgm:cxn modelId="{C42F9052-BA9C-47D1-A3A3-97C1DBA490D9}" type="presParOf" srcId="{839C5197-8350-460E-ACDD-2101742038F4}" destId="{54E45D5C-C48E-499E-9914-273F6F4451E0}" srcOrd="2" destOrd="0" presId="urn:microsoft.com/office/officeart/2005/8/layout/process4"/>
    <dgm:cxn modelId="{885993DA-E0B7-4F7E-A971-8C49FE92BAB9}" type="presParOf" srcId="{54E45D5C-C48E-499E-9914-273F6F4451E0}" destId="{E9663925-ED93-4D11-ABFE-DC5565D8DE54}" srcOrd="0" destOrd="0" presId="urn:microsoft.com/office/officeart/2005/8/layout/process4"/>
    <dgm:cxn modelId="{3B2B0AE4-387E-4F74-8501-1A6FC6FBB9F4}" type="presParOf" srcId="{839C5197-8350-460E-ACDD-2101742038F4}" destId="{B115868F-09C8-491C-8B24-645A97503220}" srcOrd="3" destOrd="0" presId="urn:microsoft.com/office/officeart/2005/8/layout/process4"/>
    <dgm:cxn modelId="{1BCA0523-067C-4148-A2A2-239BAE822D08}" type="presParOf" srcId="{839C5197-8350-460E-ACDD-2101742038F4}" destId="{AF9AFEA7-EF1D-47E5-9CBC-44EBD3FAA078}" srcOrd="4" destOrd="0" presId="urn:microsoft.com/office/officeart/2005/8/layout/process4"/>
    <dgm:cxn modelId="{22A491F0-7E44-4D51-B0E8-2CD22CBB7FA2}" type="presParOf" srcId="{AF9AFEA7-EF1D-47E5-9CBC-44EBD3FAA078}" destId="{29916FA1-D7F5-4D83-BC06-8271F4EAEE39}" srcOrd="0" destOrd="0" presId="urn:microsoft.com/office/officeart/2005/8/layout/process4"/>
    <dgm:cxn modelId="{CF15BB5E-3E9C-4064-80E2-BC5E3667EC9C}" type="presParOf" srcId="{839C5197-8350-460E-ACDD-2101742038F4}" destId="{BCA7540D-FF87-44BB-83EB-C85D12DE3A62}" srcOrd="5" destOrd="0" presId="urn:microsoft.com/office/officeart/2005/8/layout/process4"/>
    <dgm:cxn modelId="{3F5C6BD6-C686-4515-B062-BD879D74F592}" type="presParOf" srcId="{839C5197-8350-460E-ACDD-2101742038F4}" destId="{B875A70F-1793-4EF6-B984-A686662B2912}" srcOrd="6" destOrd="0" presId="urn:microsoft.com/office/officeart/2005/8/layout/process4"/>
    <dgm:cxn modelId="{84E19F54-A160-4000-9B1D-FFDA033D0885}" type="presParOf" srcId="{B875A70F-1793-4EF6-B984-A686662B2912}" destId="{1C8D8796-158A-4FEA-B695-04AEF876D641}" srcOrd="0" destOrd="0" presId="urn:microsoft.com/office/officeart/2005/8/layout/process4"/>
    <dgm:cxn modelId="{8898591B-43E7-43D0-B11E-838CD6838A78}" type="presParOf" srcId="{839C5197-8350-460E-ACDD-2101742038F4}" destId="{A125784F-8AC1-491E-A55A-D963770FED1F}" srcOrd="7" destOrd="0" presId="urn:microsoft.com/office/officeart/2005/8/layout/process4"/>
    <dgm:cxn modelId="{687CE98B-3048-4B47-BAF0-C7619B1C32BF}" type="presParOf" srcId="{839C5197-8350-460E-ACDD-2101742038F4}" destId="{23CEE60F-F881-4B8E-B4EF-C28E5F2749F2}" srcOrd="8" destOrd="0" presId="urn:microsoft.com/office/officeart/2005/8/layout/process4"/>
    <dgm:cxn modelId="{19DA30AA-98B3-47A6-B9B0-CF9EAE8AC960}" type="presParOf" srcId="{23CEE60F-F881-4B8E-B4EF-C28E5F2749F2}" destId="{273E6C50-F7CA-4F50-A075-E3A6394EBA5A}" srcOrd="0" destOrd="0" presId="urn:microsoft.com/office/officeart/2005/8/layout/process4"/>
    <dgm:cxn modelId="{76933F49-1F84-4B7A-9C42-2DF7A6680A09}" type="presParOf" srcId="{839C5197-8350-460E-ACDD-2101742038F4}" destId="{5702A868-F39A-49F6-ACC0-7373DE0B82B8}" srcOrd="9" destOrd="0" presId="urn:microsoft.com/office/officeart/2005/8/layout/process4"/>
    <dgm:cxn modelId="{8A7BAC1F-7B25-471E-B4AC-6EDBBA0250AC}" type="presParOf" srcId="{839C5197-8350-460E-ACDD-2101742038F4}" destId="{E5B9D193-5593-4E5E-AA36-88D05C5D6A8B}" srcOrd="10" destOrd="0" presId="urn:microsoft.com/office/officeart/2005/8/layout/process4"/>
    <dgm:cxn modelId="{EC4EAEF7-59B0-413E-A8D6-B8EEA21672F0}" type="presParOf" srcId="{E5B9D193-5593-4E5E-AA36-88D05C5D6A8B}" destId="{7B996180-81E2-496E-A062-DCFB250484C5}" srcOrd="0" destOrd="0" presId="urn:microsoft.com/office/officeart/2005/8/layout/process4"/>
    <dgm:cxn modelId="{38F42E7B-2B22-45C5-85F1-CFE19C1228FD}" type="presParOf" srcId="{839C5197-8350-460E-ACDD-2101742038F4}" destId="{D09323C9-595D-4C0E-BC87-D6F95FBBAC7F}" srcOrd="11" destOrd="0" presId="urn:microsoft.com/office/officeart/2005/8/layout/process4"/>
    <dgm:cxn modelId="{A3A94716-1AAA-49DA-AAA7-A0233DEC55C3}" type="presParOf" srcId="{839C5197-8350-460E-ACDD-2101742038F4}" destId="{BDA1225F-2DD3-45C6-825D-AA1238A7BC21}" srcOrd="12" destOrd="0" presId="urn:microsoft.com/office/officeart/2005/8/layout/process4"/>
    <dgm:cxn modelId="{9ECA1CBC-748C-4ABE-B502-5791942C8C5C}" type="presParOf" srcId="{BDA1225F-2DD3-45C6-825D-AA1238A7BC21}" destId="{73BD95D1-BC10-43FF-AFF9-7F154D7173A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6C89A3A-757C-49BF-9393-33BEF315CDD4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pt-BR"/>
        </a:p>
      </dgm:t>
    </dgm:pt>
    <dgm:pt modelId="{27A67DDA-F69B-4DD4-BC14-201A67121FF6}">
      <dgm:prSet/>
      <dgm:spPr/>
      <dgm:t>
        <a:bodyPr/>
        <a:lstStyle/>
        <a:p>
          <a:pPr algn="just" rtl="0"/>
          <a:r>
            <a:rPr lang="pt-BR" b="1" i="0" dirty="0" smtClean="0"/>
            <a:t>Atesta o cumprimento da obrigação acessória.</a:t>
          </a:r>
          <a:endParaRPr lang="pt-BR" b="1" i="0" dirty="0"/>
        </a:p>
      </dgm:t>
    </dgm:pt>
    <dgm:pt modelId="{209C7F86-6E12-4539-8F95-1209B8EDFEC2}" type="parTrans" cxnId="{C55790B4-5C7F-4D21-9D90-8066D0F56BBA}">
      <dgm:prSet/>
      <dgm:spPr/>
      <dgm:t>
        <a:bodyPr/>
        <a:lstStyle/>
        <a:p>
          <a:pPr algn="just"/>
          <a:endParaRPr lang="pt-BR" b="1"/>
        </a:p>
      </dgm:t>
    </dgm:pt>
    <dgm:pt modelId="{7710B6EB-4650-44E6-917B-B614861C92F7}" type="sibTrans" cxnId="{C55790B4-5C7F-4D21-9D90-8066D0F56BBA}">
      <dgm:prSet/>
      <dgm:spPr/>
      <dgm:t>
        <a:bodyPr/>
        <a:lstStyle/>
        <a:p>
          <a:pPr algn="just"/>
          <a:endParaRPr lang="pt-BR" b="1"/>
        </a:p>
      </dgm:t>
    </dgm:pt>
    <dgm:pt modelId="{50A0EE07-D918-4A7D-BB41-FE7D4F5A9734}">
      <dgm:prSet/>
      <dgm:spPr/>
      <dgm:t>
        <a:bodyPr/>
        <a:lstStyle/>
        <a:p>
          <a:pPr algn="just" rtl="0"/>
          <a:r>
            <a:rPr lang="pt-BR" b="1" i="0" dirty="0" smtClean="0"/>
            <a:t>Uma mensagem de sucesso no “Recibo de entrega” indica que o Ambiente Nacional recepcionou as informações (os arquivos). </a:t>
          </a:r>
          <a:endParaRPr lang="pt-BR" b="1" i="0" dirty="0"/>
        </a:p>
      </dgm:t>
    </dgm:pt>
    <dgm:pt modelId="{FA41D3E0-CA77-4B40-AD70-AC2C9CEE87CC}" type="parTrans" cxnId="{B5551B50-8BD6-4761-B5D0-6A73238B3563}">
      <dgm:prSet/>
      <dgm:spPr/>
      <dgm:t>
        <a:bodyPr/>
        <a:lstStyle/>
        <a:p>
          <a:pPr algn="just"/>
          <a:endParaRPr lang="pt-BR" b="1"/>
        </a:p>
      </dgm:t>
    </dgm:pt>
    <dgm:pt modelId="{09891F7F-D668-422B-840D-8298B6128713}" type="sibTrans" cxnId="{B5551B50-8BD6-4761-B5D0-6A73238B3563}">
      <dgm:prSet/>
      <dgm:spPr/>
      <dgm:t>
        <a:bodyPr/>
        <a:lstStyle/>
        <a:p>
          <a:pPr algn="just"/>
          <a:endParaRPr lang="pt-BR" b="1"/>
        </a:p>
      </dgm:t>
    </dgm:pt>
    <dgm:pt modelId="{5B76CA73-AB27-4327-9C63-1279B08666DF}" type="pres">
      <dgm:prSet presAssocID="{C6C89A3A-757C-49BF-9393-33BEF315CD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EB50EB5-AADA-4AA4-8827-A11DF31C775D}" type="pres">
      <dgm:prSet presAssocID="{27A67DDA-F69B-4DD4-BC14-201A67121FF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1C21C5-3B07-4451-93D5-E6A8CF9C3346}" type="pres">
      <dgm:prSet presAssocID="{7710B6EB-4650-44E6-917B-B614861C92F7}" presName="spacer" presStyleCnt="0"/>
      <dgm:spPr/>
      <dgm:t>
        <a:bodyPr/>
        <a:lstStyle/>
        <a:p>
          <a:endParaRPr lang="pt-BR"/>
        </a:p>
      </dgm:t>
    </dgm:pt>
    <dgm:pt modelId="{5EF80DBB-2361-4BF6-B30C-9797870FD374}" type="pres">
      <dgm:prSet presAssocID="{50A0EE07-D918-4A7D-BB41-FE7D4F5A973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5551B50-8BD6-4761-B5D0-6A73238B3563}" srcId="{C6C89A3A-757C-49BF-9393-33BEF315CDD4}" destId="{50A0EE07-D918-4A7D-BB41-FE7D4F5A9734}" srcOrd="1" destOrd="0" parTransId="{FA41D3E0-CA77-4B40-AD70-AC2C9CEE87CC}" sibTransId="{09891F7F-D668-422B-840D-8298B6128713}"/>
    <dgm:cxn modelId="{0E560C5F-8FE5-4CA9-8B92-489FBB83EB57}" type="presOf" srcId="{27A67DDA-F69B-4DD4-BC14-201A67121FF6}" destId="{8EB50EB5-AADA-4AA4-8827-A11DF31C775D}" srcOrd="0" destOrd="0" presId="urn:microsoft.com/office/officeart/2005/8/layout/vList2"/>
    <dgm:cxn modelId="{9B0D2881-7DA7-469C-80B5-4C8825917593}" type="presOf" srcId="{50A0EE07-D918-4A7D-BB41-FE7D4F5A9734}" destId="{5EF80DBB-2361-4BF6-B30C-9797870FD374}" srcOrd="0" destOrd="0" presId="urn:microsoft.com/office/officeart/2005/8/layout/vList2"/>
    <dgm:cxn modelId="{C55790B4-5C7F-4D21-9D90-8066D0F56BBA}" srcId="{C6C89A3A-757C-49BF-9393-33BEF315CDD4}" destId="{27A67DDA-F69B-4DD4-BC14-201A67121FF6}" srcOrd="0" destOrd="0" parTransId="{209C7F86-6E12-4539-8F95-1209B8EDFEC2}" sibTransId="{7710B6EB-4650-44E6-917B-B614861C92F7}"/>
    <dgm:cxn modelId="{CC1D34C0-AF6E-4978-8136-063CEA1E9BB9}" type="presOf" srcId="{C6C89A3A-757C-49BF-9393-33BEF315CDD4}" destId="{5B76CA73-AB27-4327-9C63-1279B08666DF}" srcOrd="0" destOrd="0" presId="urn:microsoft.com/office/officeart/2005/8/layout/vList2"/>
    <dgm:cxn modelId="{2539D13D-1D11-4FDC-AF50-17B397EE3938}" type="presParOf" srcId="{5B76CA73-AB27-4327-9C63-1279B08666DF}" destId="{8EB50EB5-AADA-4AA4-8827-A11DF31C775D}" srcOrd="0" destOrd="0" presId="urn:microsoft.com/office/officeart/2005/8/layout/vList2"/>
    <dgm:cxn modelId="{1832ADF5-D20C-4564-9B90-3418839A3550}" type="presParOf" srcId="{5B76CA73-AB27-4327-9C63-1279B08666DF}" destId="{431C21C5-3B07-4451-93D5-E6A8CF9C3346}" srcOrd="1" destOrd="0" presId="urn:microsoft.com/office/officeart/2005/8/layout/vList2"/>
    <dgm:cxn modelId="{A18D0619-0C84-463B-8879-443A9CA4337D}" type="presParOf" srcId="{5B76CA73-AB27-4327-9C63-1279B08666DF}" destId="{5EF80DBB-2361-4BF6-B30C-9797870FD3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6F7A03D-F052-4A30-9F1E-1EAB034048AD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1024B06-50F1-463B-A468-388FF3DF33B9}">
      <dgm:prSet/>
      <dgm:spPr/>
      <dgm:t>
        <a:bodyPr/>
        <a:lstStyle/>
        <a:p>
          <a:pPr algn="just" rtl="0"/>
          <a:r>
            <a:rPr lang="pt-BR" b="1" dirty="0" smtClean="0"/>
            <a:t>Informa, tanto na validação 1 quanto na validação 2, o motivo da rejeição de determinado evento.</a:t>
          </a:r>
          <a:endParaRPr lang="pt-BR" b="1" dirty="0"/>
        </a:p>
      </dgm:t>
    </dgm:pt>
    <dgm:pt modelId="{DCA352A8-CD38-4506-B308-0DDF46BA02D4}" type="parTrans" cxnId="{C5A0A68D-6EC8-451A-BC2D-EB389060365E}">
      <dgm:prSet/>
      <dgm:spPr/>
      <dgm:t>
        <a:bodyPr/>
        <a:lstStyle/>
        <a:p>
          <a:pPr algn="just"/>
          <a:endParaRPr lang="pt-BR" b="1"/>
        </a:p>
      </dgm:t>
    </dgm:pt>
    <dgm:pt modelId="{687A2C2A-BEE8-44DC-B92B-0CD8BCF0DF10}" type="sibTrans" cxnId="{C5A0A68D-6EC8-451A-BC2D-EB389060365E}">
      <dgm:prSet/>
      <dgm:spPr/>
      <dgm:t>
        <a:bodyPr/>
        <a:lstStyle/>
        <a:p>
          <a:pPr algn="just"/>
          <a:endParaRPr lang="pt-BR" b="1"/>
        </a:p>
      </dgm:t>
    </dgm:pt>
    <dgm:pt modelId="{FBA8926C-40D9-4F13-848C-A6C37F683178}">
      <dgm:prSet/>
      <dgm:spPr/>
      <dgm:t>
        <a:bodyPr/>
        <a:lstStyle/>
        <a:p>
          <a:pPr algn="just" rtl="0"/>
          <a:r>
            <a:rPr lang="pt-BR" b="1" dirty="0" smtClean="0"/>
            <a:t>O sucesso é informado nos Protocolos de envio e Recibos de entrega.</a:t>
          </a:r>
          <a:endParaRPr lang="pt-BR" b="1" dirty="0"/>
        </a:p>
      </dgm:t>
    </dgm:pt>
    <dgm:pt modelId="{EE3F5449-D99D-41F4-90A5-4B776096C6D4}" type="parTrans" cxnId="{B3BA0C74-234B-46B0-860D-6C3935DA6B31}">
      <dgm:prSet/>
      <dgm:spPr/>
      <dgm:t>
        <a:bodyPr/>
        <a:lstStyle/>
        <a:p>
          <a:pPr algn="just"/>
          <a:endParaRPr lang="pt-BR" b="1"/>
        </a:p>
      </dgm:t>
    </dgm:pt>
    <dgm:pt modelId="{4B8E2ECA-7CF8-4C2A-8423-0D23A5DFBB11}" type="sibTrans" cxnId="{B3BA0C74-234B-46B0-860D-6C3935DA6B31}">
      <dgm:prSet/>
      <dgm:spPr/>
      <dgm:t>
        <a:bodyPr/>
        <a:lstStyle/>
        <a:p>
          <a:pPr algn="just"/>
          <a:endParaRPr lang="pt-BR" b="1"/>
        </a:p>
      </dgm:t>
    </dgm:pt>
    <dgm:pt modelId="{184AA7AF-9AD6-4EC5-BCDC-8DAEA0C7432E}" type="pres">
      <dgm:prSet presAssocID="{76F7A03D-F052-4A30-9F1E-1EAB034048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08764F8-1A10-42DC-92CF-B365DCC079DE}" type="pres">
      <dgm:prSet presAssocID="{91024B06-50F1-463B-A468-388FF3DF33B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5FBB4E9-6139-451F-918D-423F943289CC}" type="pres">
      <dgm:prSet presAssocID="{687A2C2A-BEE8-44DC-B92B-0CD8BCF0DF10}" presName="spacer" presStyleCnt="0"/>
      <dgm:spPr/>
      <dgm:t>
        <a:bodyPr/>
        <a:lstStyle/>
        <a:p>
          <a:endParaRPr lang="pt-BR"/>
        </a:p>
      </dgm:t>
    </dgm:pt>
    <dgm:pt modelId="{60E7B1E2-883B-465F-A208-4B2A47A9A092}" type="pres">
      <dgm:prSet presAssocID="{FBA8926C-40D9-4F13-848C-A6C37F68317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3388B04-0B41-433E-ADE8-8DBC7D67CE9A}" type="presOf" srcId="{91024B06-50F1-463B-A468-388FF3DF33B9}" destId="{C08764F8-1A10-42DC-92CF-B365DCC079DE}" srcOrd="0" destOrd="0" presId="urn:microsoft.com/office/officeart/2005/8/layout/vList2"/>
    <dgm:cxn modelId="{C0CC9EA9-556A-4B44-B462-C45DE1F8C318}" type="presOf" srcId="{76F7A03D-F052-4A30-9F1E-1EAB034048AD}" destId="{184AA7AF-9AD6-4EC5-BCDC-8DAEA0C7432E}" srcOrd="0" destOrd="0" presId="urn:microsoft.com/office/officeart/2005/8/layout/vList2"/>
    <dgm:cxn modelId="{B3BA0C74-234B-46B0-860D-6C3935DA6B31}" srcId="{76F7A03D-F052-4A30-9F1E-1EAB034048AD}" destId="{FBA8926C-40D9-4F13-848C-A6C37F683178}" srcOrd="1" destOrd="0" parTransId="{EE3F5449-D99D-41F4-90A5-4B776096C6D4}" sibTransId="{4B8E2ECA-7CF8-4C2A-8423-0D23A5DFBB11}"/>
    <dgm:cxn modelId="{E9CBBCA3-A97C-4F4E-87C1-A438CF97C6D1}" type="presOf" srcId="{FBA8926C-40D9-4F13-848C-A6C37F683178}" destId="{60E7B1E2-883B-465F-A208-4B2A47A9A092}" srcOrd="0" destOrd="0" presId="urn:microsoft.com/office/officeart/2005/8/layout/vList2"/>
    <dgm:cxn modelId="{C5A0A68D-6EC8-451A-BC2D-EB389060365E}" srcId="{76F7A03D-F052-4A30-9F1E-1EAB034048AD}" destId="{91024B06-50F1-463B-A468-388FF3DF33B9}" srcOrd="0" destOrd="0" parTransId="{DCA352A8-CD38-4506-B308-0DDF46BA02D4}" sibTransId="{687A2C2A-BEE8-44DC-B92B-0CD8BCF0DF10}"/>
    <dgm:cxn modelId="{1798FCBF-47B8-4AAB-8DFD-1B044B28BE54}" type="presParOf" srcId="{184AA7AF-9AD6-4EC5-BCDC-8DAEA0C7432E}" destId="{C08764F8-1A10-42DC-92CF-B365DCC079DE}" srcOrd="0" destOrd="0" presId="urn:microsoft.com/office/officeart/2005/8/layout/vList2"/>
    <dgm:cxn modelId="{8237F272-5B87-48D1-AC72-637916643C6E}" type="presParOf" srcId="{184AA7AF-9AD6-4EC5-BCDC-8DAEA0C7432E}" destId="{F5FBB4E9-6139-451F-918D-423F943289CC}" srcOrd="1" destOrd="0" presId="urn:microsoft.com/office/officeart/2005/8/layout/vList2"/>
    <dgm:cxn modelId="{EC2C9358-EBF5-4756-AE1F-7652CB0435E8}" type="presParOf" srcId="{184AA7AF-9AD6-4EC5-BCDC-8DAEA0C7432E}" destId="{60E7B1E2-883B-465F-A208-4B2A47A9A09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4E3FA87-31E6-4AC9-B070-B1C1D6EF6B65}" type="doc">
      <dgm:prSet loTypeId="urn:microsoft.com/office/officeart/2005/8/layout/hierarchy4" loCatId="list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lang="pt-BR"/>
        </a:p>
      </dgm:t>
    </dgm:pt>
    <dgm:pt modelId="{A591B435-0CDB-453D-8FC9-5080227567B6}">
      <dgm:prSet/>
      <dgm:spPr/>
      <dgm:t>
        <a:bodyPr/>
        <a:lstStyle/>
        <a:p>
          <a:pPr rtl="0"/>
          <a:r>
            <a:rPr lang="pt-BR" b="1" dirty="0" smtClean="0"/>
            <a:t>Evento Remuneração: Erro 2345: o empregado não está admitido.</a:t>
          </a:r>
          <a:endParaRPr lang="pt-BR" b="1" dirty="0"/>
        </a:p>
      </dgm:t>
    </dgm:pt>
    <dgm:pt modelId="{71130AEC-FDA4-4FAF-ACE2-FF517F5A6355}" type="parTrans" cxnId="{2F19BBCB-973A-4DAE-A65E-8ABBB7FDB006}">
      <dgm:prSet/>
      <dgm:spPr/>
      <dgm:t>
        <a:bodyPr/>
        <a:lstStyle/>
        <a:p>
          <a:endParaRPr lang="pt-BR"/>
        </a:p>
      </dgm:t>
    </dgm:pt>
    <dgm:pt modelId="{43AB1569-A58B-47C2-AAEB-8023893217D9}" type="sibTrans" cxnId="{2F19BBCB-973A-4DAE-A65E-8ABBB7FDB006}">
      <dgm:prSet/>
      <dgm:spPr/>
      <dgm:t>
        <a:bodyPr/>
        <a:lstStyle/>
        <a:p>
          <a:endParaRPr lang="pt-BR"/>
        </a:p>
      </dgm:t>
    </dgm:pt>
    <dgm:pt modelId="{A24DBBE9-D1C5-48FE-B6FC-466AB61D33F7}">
      <dgm:prSet/>
      <dgm:spPr/>
      <dgm:t>
        <a:bodyPr/>
        <a:lstStyle/>
        <a:p>
          <a:pPr rtl="0"/>
          <a:r>
            <a:rPr lang="pt-BR" b="1" smtClean="0"/>
            <a:t>Evento Admissão: Erro 2369: o CPF do empregado não confere com a base cadastral.</a:t>
          </a:r>
          <a:endParaRPr lang="pt-BR" b="1"/>
        </a:p>
      </dgm:t>
    </dgm:pt>
    <dgm:pt modelId="{D29B4F9F-D41E-41AB-8A3F-1AFD00A59722}" type="parTrans" cxnId="{095D69FF-C098-4BCB-A6D3-18C825A7B231}">
      <dgm:prSet/>
      <dgm:spPr/>
      <dgm:t>
        <a:bodyPr/>
        <a:lstStyle/>
        <a:p>
          <a:endParaRPr lang="pt-BR"/>
        </a:p>
      </dgm:t>
    </dgm:pt>
    <dgm:pt modelId="{2BE20ACD-349A-4E3F-9128-B00015E73160}" type="sibTrans" cxnId="{095D69FF-C098-4BCB-A6D3-18C825A7B231}">
      <dgm:prSet/>
      <dgm:spPr/>
      <dgm:t>
        <a:bodyPr/>
        <a:lstStyle/>
        <a:p>
          <a:endParaRPr lang="pt-BR"/>
        </a:p>
      </dgm:t>
    </dgm:pt>
    <dgm:pt modelId="{289AAEA3-440E-4374-ADAD-51185390D5AA}" type="pres">
      <dgm:prSet presAssocID="{E4E3FA87-31E6-4AC9-B070-B1C1D6EF6B6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75A52671-D205-4CC3-8E14-6899447491B1}" type="pres">
      <dgm:prSet presAssocID="{A591B435-0CDB-453D-8FC9-5080227567B6}" presName="vertOne" presStyleCnt="0"/>
      <dgm:spPr/>
      <dgm:t>
        <a:bodyPr/>
        <a:lstStyle/>
        <a:p>
          <a:endParaRPr lang="pt-BR"/>
        </a:p>
      </dgm:t>
    </dgm:pt>
    <dgm:pt modelId="{11521417-1B07-4684-8AFC-D68A74E098CC}" type="pres">
      <dgm:prSet presAssocID="{A591B435-0CDB-453D-8FC9-5080227567B6}" presName="txOne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8C8A443-76AD-4F77-9C00-5541866D91E5}" type="pres">
      <dgm:prSet presAssocID="{A591B435-0CDB-453D-8FC9-5080227567B6}" presName="horzOne" presStyleCnt="0"/>
      <dgm:spPr/>
      <dgm:t>
        <a:bodyPr/>
        <a:lstStyle/>
        <a:p>
          <a:endParaRPr lang="pt-BR"/>
        </a:p>
      </dgm:t>
    </dgm:pt>
    <dgm:pt modelId="{8CFCDCAB-457C-4568-A872-BB888CEDF15A}" type="pres">
      <dgm:prSet presAssocID="{43AB1569-A58B-47C2-AAEB-8023893217D9}" presName="sibSpaceOne" presStyleCnt="0"/>
      <dgm:spPr/>
      <dgm:t>
        <a:bodyPr/>
        <a:lstStyle/>
        <a:p>
          <a:endParaRPr lang="pt-BR"/>
        </a:p>
      </dgm:t>
    </dgm:pt>
    <dgm:pt modelId="{5BE6F9D1-1550-43B5-85C6-24A47AAF6468}" type="pres">
      <dgm:prSet presAssocID="{A24DBBE9-D1C5-48FE-B6FC-466AB61D33F7}" presName="vertOne" presStyleCnt="0"/>
      <dgm:spPr/>
      <dgm:t>
        <a:bodyPr/>
        <a:lstStyle/>
        <a:p>
          <a:endParaRPr lang="pt-BR"/>
        </a:p>
      </dgm:t>
    </dgm:pt>
    <dgm:pt modelId="{38AA3319-B289-425A-AD4F-85474EDD57CE}" type="pres">
      <dgm:prSet presAssocID="{A24DBBE9-D1C5-48FE-B6FC-466AB61D33F7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ABA367D-03E7-4579-9F88-CFA87A350FD5}" type="pres">
      <dgm:prSet presAssocID="{A24DBBE9-D1C5-48FE-B6FC-466AB61D33F7}" presName="horzOne" presStyleCnt="0"/>
      <dgm:spPr/>
      <dgm:t>
        <a:bodyPr/>
        <a:lstStyle/>
        <a:p>
          <a:endParaRPr lang="pt-BR"/>
        </a:p>
      </dgm:t>
    </dgm:pt>
  </dgm:ptLst>
  <dgm:cxnLst>
    <dgm:cxn modelId="{94A6021B-2678-4F69-9100-ACB773E10818}" type="presOf" srcId="{A24DBBE9-D1C5-48FE-B6FC-466AB61D33F7}" destId="{38AA3319-B289-425A-AD4F-85474EDD57CE}" srcOrd="0" destOrd="0" presId="urn:microsoft.com/office/officeart/2005/8/layout/hierarchy4"/>
    <dgm:cxn modelId="{2F19BBCB-973A-4DAE-A65E-8ABBB7FDB006}" srcId="{E4E3FA87-31E6-4AC9-B070-B1C1D6EF6B65}" destId="{A591B435-0CDB-453D-8FC9-5080227567B6}" srcOrd="0" destOrd="0" parTransId="{71130AEC-FDA4-4FAF-ACE2-FF517F5A6355}" sibTransId="{43AB1569-A58B-47C2-AAEB-8023893217D9}"/>
    <dgm:cxn modelId="{F439EAFD-8CCD-4969-BEBB-26C90F4DABD2}" type="presOf" srcId="{E4E3FA87-31E6-4AC9-B070-B1C1D6EF6B65}" destId="{289AAEA3-440E-4374-ADAD-51185390D5AA}" srcOrd="0" destOrd="0" presId="urn:microsoft.com/office/officeart/2005/8/layout/hierarchy4"/>
    <dgm:cxn modelId="{BF5CEA3D-5312-4DC7-BFA3-D4C5E9AF22C7}" type="presOf" srcId="{A591B435-0CDB-453D-8FC9-5080227567B6}" destId="{11521417-1B07-4684-8AFC-D68A74E098CC}" srcOrd="0" destOrd="0" presId="urn:microsoft.com/office/officeart/2005/8/layout/hierarchy4"/>
    <dgm:cxn modelId="{095D69FF-C098-4BCB-A6D3-18C825A7B231}" srcId="{E4E3FA87-31E6-4AC9-B070-B1C1D6EF6B65}" destId="{A24DBBE9-D1C5-48FE-B6FC-466AB61D33F7}" srcOrd="1" destOrd="0" parTransId="{D29B4F9F-D41E-41AB-8A3F-1AFD00A59722}" sibTransId="{2BE20ACD-349A-4E3F-9128-B00015E73160}"/>
    <dgm:cxn modelId="{35245755-FAA5-44A1-A8A0-735A18FF58B4}" type="presParOf" srcId="{289AAEA3-440E-4374-ADAD-51185390D5AA}" destId="{75A52671-D205-4CC3-8E14-6899447491B1}" srcOrd="0" destOrd="0" presId="urn:microsoft.com/office/officeart/2005/8/layout/hierarchy4"/>
    <dgm:cxn modelId="{19494F18-29A3-43E8-99E3-A1C3473C3687}" type="presParOf" srcId="{75A52671-D205-4CC3-8E14-6899447491B1}" destId="{11521417-1B07-4684-8AFC-D68A74E098CC}" srcOrd="0" destOrd="0" presId="urn:microsoft.com/office/officeart/2005/8/layout/hierarchy4"/>
    <dgm:cxn modelId="{169BEE58-3AB2-4C97-ACDD-42D4C564B7C8}" type="presParOf" srcId="{75A52671-D205-4CC3-8E14-6899447491B1}" destId="{D8C8A443-76AD-4F77-9C00-5541866D91E5}" srcOrd="1" destOrd="0" presId="urn:microsoft.com/office/officeart/2005/8/layout/hierarchy4"/>
    <dgm:cxn modelId="{57CB50FD-2019-437F-9DB1-19AA832E8243}" type="presParOf" srcId="{289AAEA3-440E-4374-ADAD-51185390D5AA}" destId="{8CFCDCAB-457C-4568-A872-BB888CEDF15A}" srcOrd="1" destOrd="0" presId="urn:microsoft.com/office/officeart/2005/8/layout/hierarchy4"/>
    <dgm:cxn modelId="{F5E8538F-7FBC-4728-9BD8-0ED44C9FB624}" type="presParOf" srcId="{289AAEA3-440E-4374-ADAD-51185390D5AA}" destId="{5BE6F9D1-1550-43B5-85C6-24A47AAF6468}" srcOrd="2" destOrd="0" presId="urn:microsoft.com/office/officeart/2005/8/layout/hierarchy4"/>
    <dgm:cxn modelId="{EE14DD73-9517-4DEC-96D1-CCC964286013}" type="presParOf" srcId="{5BE6F9D1-1550-43B5-85C6-24A47AAF6468}" destId="{38AA3319-B289-425A-AD4F-85474EDD57CE}" srcOrd="0" destOrd="0" presId="urn:microsoft.com/office/officeart/2005/8/layout/hierarchy4"/>
    <dgm:cxn modelId="{E19BCD1E-B72D-41E5-BDB3-D85FD544F9C5}" type="presParOf" srcId="{5BE6F9D1-1550-43B5-85C6-24A47AAF6468}" destId="{2ABA367D-03E7-4579-9F88-CFA87A350FD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1A9964F-BA14-43D4-8950-D26BC5A69238}" type="doc">
      <dgm:prSet loTypeId="urn:microsoft.com/office/officeart/2005/8/layout/hierarchy6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FDBA6D9-E4A7-4AA4-BF56-E9B2E0E0C8F7}">
      <dgm:prSet phldrT="[Texto]" custT="1"/>
      <dgm:spPr/>
      <dgm:t>
        <a:bodyPr/>
        <a:lstStyle/>
        <a:p>
          <a:r>
            <a:rPr lang="pt-BR" sz="2000" b="1" smtClean="0"/>
            <a:t>Empregador</a:t>
          </a:r>
          <a:endParaRPr lang="pt-BR" sz="2000" b="1" dirty="0"/>
        </a:p>
      </dgm:t>
    </dgm:pt>
    <dgm:pt modelId="{206ACB5D-5B29-40CF-8033-E8FB72D7FFE5}" type="parTrans" cxnId="{B3CE2C0B-CC56-4E39-873A-11305F765139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E9F1B034-47B8-4D5A-B181-2DB52C1CFB94}" type="sibTrans" cxnId="{B3CE2C0B-CC56-4E39-873A-11305F765139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3335BBAA-AA59-467B-88B3-9C13D61194AE}">
      <dgm:prSet phldrT="[Texto]" custT="1"/>
      <dgm:spPr/>
      <dgm:t>
        <a:bodyPr/>
        <a:lstStyle/>
        <a:p>
          <a:r>
            <a:rPr lang="pt-BR" sz="2000" b="1" smtClean="0"/>
            <a:t>Pessoa jurídica</a:t>
          </a:r>
          <a:endParaRPr lang="pt-BR" sz="2000" b="1" dirty="0" smtClean="0"/>
        </a:p>
      </dgm:t>
    </dgm:pt>
    <dgm:pt modelId="{0AABCE84-D0A9-46D8-B9F3-2687B984DDBE}" type="parTrans" cxnId="{B9B0D731-0E0E-4501-85D3-AF91EEE19B52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72082EE0-E4F4-4CAA-8FE8-E7E5206998B8}" type="sibTrans" cxnId="{B9B0D731-0E0E-4501-85D3-AF91EEE19B52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7C427B98-1350-4357-B505-237BCA3B1C19}">
      <dgm:prSet phldrT="[Texto]" custT="1"/>
      <dgm:spPr/>
      <dgm:t>
        <a:bodyPr/>
        <a:lstStyle/>
        <a:p>
          <a:r>
            <a:rPr lang="pt-BR" sz="2000" b="1" smtClean="0"/>
            <a:t>Pessoa física</a:t>
          </a:r>
          <a:endParaRPr lang="pt-BR" sz="2000" b="1" dirty="0" smtClean="0"/>
        </a:p>
      </dgm:t>
    </dgm:pt>
    <dgm:pt modelId="{4803C7F8-A43D-4220-BB5B-4E451897F696}" type="parTrans" cxnId="{7F8C1292-BD60-4347-9FD1-33EC3DF2AAB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D490C1A1-B093-4817-ACC6-6815E6AD3CA4}" type="sibTrans" cxnId="{7F8C1292-BD60-4347-9FD1-33EC3DF2AAB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EDB2CBEC-48BB-4573-8686-CFFB1E6C82B5}">
      <dgm:prSet custT="1"/>
      <dgm:spPr/>
      <dgm:t>
        <a:bodyPr/>
        <a:lstStyle/>
        <a:p>
          <a:r>
            <a:rPr lang="pt-BR" sz="2000" b="1" smtClean="0"/>
            <a:t>CNPJ</a:t>
          </a:r>
          <a:endParaRPr lang="pt-BR" sz="2000" b="1" dirty="0" smtClean="0"/>
        </a:p>
      </dgm:t>
    </dgm:pt>
    <dgm:pt modelId="{AD3C061C-EEF3-4BE9-9F9F-CEFE45D75CBB}" type="parTrans" cxnId="{2E82CEE1-0077-4B73-9127-324CAD3474C3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CC78AE32-C2C5-4A84-B57B-56FC2C41B992}" type="sibTrans" cxnId="{2E82CEE1-0077-4B73-9127-324CAD3474C3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82FF71CF-E96B-4DC3-81F5-983153FCCAEB}">
      <dgm:prSet custT="1"/>
      <dgm:spPr/>
      <dgm:t>
        <a:bodyPr/>
        <a:lstStyle/>
        <a:p>
          <a:r>
            <a:rPr lang="pt-BR" sz="1600" b="1" smtClean="0"/>
            <a:t>Consórcio rural</a:t>
          </a:r>
          <a:endParaRPr lang="pt-BR" sz="1600" b="1" dirty="0" smtClean="0"/>
        </a:p>
      </dgm:t>
    </dgm:pt>
    <dgm:pt modelId="{6C94F0AB-BCC2-44D0-AE75-8BC2E506900A}" type="parTrans" cxnId="{27213E25-F351-4CA4-905D-86632F52A24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D9AF5F13-5BC7-48FB-AAC5-CB67140ED51B}" type="sibTrans" cxnId="{27213E25-F351-4CA4-905D-86632F52A24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47E55563-E897-4D9F-9F6E-021E556DC4C7}">
      <dgm:prSet custT="1"/>
      <dgm:spPr/>
      <dgm:t>
        <a:bodyPr/>
        <a:lstStyle/>
        <a:p>
          <a:r>
            <a:rPr lang="pt-BR" sz="1600" b="1" smtClean="0"/>
            <a:t>CNO – Cad. Nac. Obras</a:t>
          </a:r>
          <a:endParaRPr lang="pt-BR" sz="1600" b="1" dirty="0" smtClean="0"/>
        </a:p>
      </dgm:t>
    </dgm:pt>
    <dgm:pt modelId="{DDB1CDA7-7FEF-4B32-B3BA-F2A893C5D955}" type="parTrans" cxnId="{2C8175A8-78BA-439A-AC36-EE6BE11D8369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3CB2EEE2-7FC9-42AC-894D-0783C92B26CB}" type="sibTrans" cxnId="{2C8175A8-78BA-439A-AC36-EE6BE11D8369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BB2983CD-AC86-47DB-A69D-5F5B0B05C516}">
      <dgm:prSet custT="1"/>
      <dgm:spPr/>
      <dgm:t>
        <a:bodyPr/>
        <a:lstStyle/>
        <a:p>
          <a:r>
            <a:rPr lang="pt-BR" sz="2000" b="1" smtClean="0"/>
            <a:t>CPF</a:t>
          </a:r>
          <a:endParaRPr lang="pt-BR" sz="2000" b="1" dirty="0" smtClean="0"/>
        </a:p>
      </dgm:t>
    </dgm:pt>
    <dgm:pt modelId="{15DFCF99-783E-4C86-B4CB-E857BEFE230F}" type="parTrans" cxnId="{B6AB2083-CCDD-4394-87A3-3786E9039C5D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3AE82260-4761-4EBD-AF33-69CD8DD81B97}" type="sibTrans" cxnId="{B6AB2083-CCDD-4394-87A3-3786E9039C5D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62360D30-F4EC-49DF-B733-2F5A8EC6D3AF}">
      <dgm:prSet custT="1"/>
      <dgm:spPr/>
      <dgm:t>
        <a:bodyPr/>
        <a:lstStyle/>
        <a:p>
          <a:r>
            <a:rPr lang="pt-BR" sz="1600" b="1" smtClean="0"/>
            <a:t>Empregador doméstico</a:t>
          </a:r>
          <a:endParaRPr lang="pt-BR" sz="1600" b="1" dirty="0" smtClean="0"/>
        </a:p>
      </dgm:t>
    </dgm:pt>
    <dgm:pt modelId="{B391B776-543A-421E-A42F-E2AADD0172B2}" type="parTrans" cxnId="{E72A9A55-B25E-4089-9EEB-229B75E5BDA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C77110B4-2E1E-49C3-B94C-3143C13EAFFC}" type="sibTrans" cxnId="{E72A9A55-B25E-4089-9EEB-229B75E5BDA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87DE6A33-8464-4044-8F8A-9D7D22BF2611}">
      <dgm:prSet custT="1"/>
      <dgm:spPr/>
      <dgm:t>
        <a:bodyPr/>
        <a:lstStyle/>
        <a:p>
          <a:r>
            <a:rPr lang="pt-BR" sz="1600" b="1" smtClean="0"/>
            <a:t>CAEPF</a:t>
          </a:r>
          <a:endParaRPr lang="pt-BR" sz="1600" b="1" dirty="0" smtClean="0"/>
        </a:p>
      </dgm:t>
    </dgm:pt>
    <dgm:pt modelId="{35D0D178-5FAB-452F-933E-74EB3DA563F5}" type="parTrans" cxnId="{746A5237-30AC-40E7-AA3E-98BE3D125C3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A8EF3AE0-5238-4DA4-A755-6CF803FF4ADB}" type="sibTrans" cxnId="{746A5237-30AC-40E7-AA3E-98BE3D125C30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34DA0E4E-FA17-48FF-81B4-CC08BE96CC61}">
      <dgm:prSet custT="1"/>
      <dgm:spPr/>
      <dgm:t>
        <a:bodyPr/>
        <a:lstStyle/>
        <a:p>
          <a:r>
            <a:rPr lang="pt-BR" sz="1600" b="1" smtClean="0"/>
            <a:t>CNO – Cad. Nac. Obras</a:t>
          </a:r>
          <a:endParaRPr lang="pt-BR" sz="1600" b="1" dirty="0" smtClean="0"/>
        </a:p>
      </dgm:t>
    </dgm:pt>
    <dgm:pt modelId="{37B8CD43-9008-4DC2-B3B2-C5105E3F54BE}" type="parTrans" cxnId="{0A613DC4-A9D3-433D-B756-F2F85D48AEFE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E13D9E0A-70A3-4675-8E86-931B9798658E}" type="sibTrans" cxnId="{0A613DC4-A9D3-433D-B756-F2F85D48AEFE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3F08583D-D5DC-4D41-A3E2-68E0A306E090}">
      <dgm:prSet custT="1"/>
      <dgm:spPr/>
      <dgm:t>
        <a:bodyPr/>
        <a:lstStyle/>
        <a:p>
          <a:r>
            <a:rPr lang="pt-BR" sz="1600" b="1" smtClean="0"/>
            <a:t>Equiparado a empresa</a:t>
          </a:r>
          <a:endParaRPr lang="pt-BR" sz="1600" b="1" dirty="0"/>
        </a:p>
      </dgm:t>
    </dgm:pt>
    <dgm:pt modelId="{561E6B0E-B914-4256-B724-D8FF35317380}" type="parTrans" cxnId="{F001E44D-9BE4-4DCD-9A83-01944517F9A5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0607BAA7-2014-4A00-8250-F087094C13CA}" type="sibTrans" cxnId="{F001E44D-9BE4-4DCD-9A83-01944517F9A5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10A2667D-D59A-476B-9077-2D273F4277DF}">
      <dgm:prSet custT="1"/>
      <dgm:spPr/>
      <dgm:t>
        <a:bodyPr/>
        <a:lstStyle/>
        <a:p>
          <a:r>
            <a:rPr lang="pt-BR" sz="1600" b="1" smtClean="0"/>
            <a:t>Titular de cartório</a:t>
          </a:r>
          <a:endParaRPr lang="pt-BR" sz="1600" b="1" dirty="0"/>
        </a:p>
      </dgm:t>
    </dgm:pt>
    <dgm:pt modelId="{D8358F9E-7668-4DCB-AC36-54D602E557A4}" type="parTrans" cxnId="{67652566-A047-471A-89E5-2BF6EB2347AE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AB6297AA-3575-4C03-9E9A-3AE0AF55651B}" type="sibTrans" cxnId="{67652566-A047-471A-89E5-2BF6EB2347AE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6D19DAE0-481B-4B04-86DE-32BAB87462FB}">
      <dgm:prSet custT="1"/>
      <dgm:spPr/>
      <dgm:t>
        <a:bodyPr/>
        <a:lstStyle/>
        <a:p>
          <a:r>
            <a:rPr lang="pt-BR" sz="1600" b="1" smtClean="0"/>
            <a:t>Produtor rural</a:t>
          </a:r>
          <a:endParaRPr lang="pt-BR" sz="1600" b="1" dirty="0"/>
        </a:p>
      </dgm:t>
    </dgm:pt>
    <dgm:pt modelId="{9179682F-CAEB-4AA4-B757-48D01136BA41}" type="parTrans" cxnId="{41A8D33C-4EA9-4D9B-B6E7-EBC6FB1AD9A6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AC0E8C94-282C-41D2-BFF1-9DF911F2F4E7}" type="sibTrans" cxnId="{41A8D33C-4EA9-4D9B-B6E7-EBC6FB1AD9A6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12224DEB-D240-4793-866B-2A602A6278B2}">
      <dgm:prSet custT="1"/>
      <dgm:spPr/>
      <dgm:t>
        <a:bodyPr/>
        <a:lstStyle/>
        <a:p>
          <a:r>
            <a:rPr lang="pt-BR" sz="1600" b="1" smtClean="0"/>
            <a:t>Segurado especial</a:t>
          </a:r>
          <a:endParaRPr lang="pt-BR" sz="1600" b="1" dirty="0"/>
        </a:p>
      </dgm:t>
    </dgm:pt>
    <dgm:pt modelId="{0E6B499E-CF3E-484D-9281-C919D8B7413B}" type="parTrans" cxnId="{7B1FF8B7-EAF5-4AF3-92D2-2E28313FB3D4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72FBBBE3-0B6B-416F-8126-4EE3CCAB9FD9}" type="sibTrans" cxnId="{7B1FF8B7-EAF5-4AF3-92D2-2E28313FB3D4}">
      <dgm:prSet/>
      <dgm:spPr/>
      <dgm:t>
        <a:bodyPr/>
        <a:lstStyle/>
        <a:p>
          <a:endParaRPr lang="pt-BR" sz="2000" b="1">
            <a:solidFill>
              <a:schemeClr val="bg1"/>
            </a:solidFill>
          </a:endParaRPr>
        </a:p>
      </dgm:t>
    </dgm:pt>
    <dgm:pt modelId="{0C82705B-049E-4131-9F79-5A1EE6082FC1}" type="pres">
      <dgm:prSet presAssocID="{41A9964F-BA14-43D4-8950-D26BC5A6923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EFFA1B9-F4AF-4B59-B5FA-D644DCE98099}" type="pres">
      <dgm:prSet presAssocID="{41A9964F-BA14-43D4-8950-D26BC5A69238}" presName="hierFlow" presStyleCnt="0"/>
      <dgm:spPr/>
      <dgm:t>
        <a:bodyPr/>
        <a:lstStyle/>
        <a:p>
          <a:endParaRPr lang="pt-BR"/>
        </a:p>
      </dgm:t>
    </dgm:pt>
    <dgm:pt modelId="{3BF4A8CC-B5CD-4B47-8BBD-48DE2710E3AB}" type="pres">
      <dgm:prSet presAssocID="{41A9964F-BA14-43D4-8950-D26BC5A69238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4D72A5F7-A166-4FA7-952D-6CBDAD599369}" type="pres">
      <dgm:prSet presAssocID="{2FDBA6D9-E4A7-4AA4-BF56-E9B2E0E0C8F7}" presName="Name14" presStyleCnt="0"/>
      <dgm:spPr/>
      <dgm:t>
        <a:bodyPr/>
        <a:lstStyle/>
        <a:p>
          <a:endParaRPr lang="pt-BR"/>
        </a:p>
      </dgm:t>
    </dgm:pt>
    <dgm:pt modelId="{8BC1E163-A2D4-4510-876A-C9FD264229BE}" type="pres">
      <dgm:prSet presAssocID="{2FDBA6D9-E4A7-4AA4-BF56-E9B2E0E0C8F7}" presName="level1Shape" presStyleLbl="node0" presStyleIdx="0" presStyleCnt="1" custScaleX="14917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85F20D5-4848-4727-B3E6-E10CA74436DE}" type="pres">
      <dgm:prSet presAssocID="{2FDBA6D9-E4A7-4AA4-BF56-E9B2E0E0C8F7}" presName="hierChild2" presStyleCnt="0"/>
      <dgm:spPr/>
      <dgm:t>
        <a:bodyPr/>
        <a:lstStyle/>
        <a:p>
          <a:endParaRPr lang="pt-BR"/>
        </a:p>
      </dgm:t>
    </dgm:pt>
    <dgm:pt modelId="{6DA88997-630F-41A9-A1E4-23D860CA4261}" type="pres">
      <dgm:prSet presAssocID="{0AABCE84-D0A9-46D8-B9F3-2687B984DDBE}" presName="Name19" presStyleLbl="parChTrans1D2" presStyleIdx="0" presStyleCnt="2"/>
      <dgm:spPr/>
      <dgm:t>
        <a:bodyPr/>
        <a:lstStyle/>
        <a:p>
          <a:endParaRPr lang="pt-BR"/>
        </a:p>
      </dgm:t>
    </dgm:pt>
    <dgm:pt modelId="{D507C26D-072F-4F26-8B65-74A34F995096}" type="pres">
      <dgm:prSet presAssocID="{3335BBAA-AA59-467B-88B3-9C13D61194AE}" presName="Name21" presStyleCnt="0"/>
      <dgm:spPr/>
      <dgm:t>
        <a:bodyPr/>
        <a:lstStyle/>
        <a:p>
          <a:endParaRPr lang="pt-BR"/>
        </a:p>
      </dgm:t>
    </dgm:pt>
    <dgm:pt modelId="{E558E076-AE19-47AC-93C5-5635C27B2456}" type="pres">
      <dgm:prSet presAssocID="{3335BBAA-AA59-467B-88B3-9C13D61194AE}" presName="level2Shape" presStyleLbl="node2" presStyleIdx="0" presStyleCnt="2" custScaleX="164980"/>
      <dgm:spPr/>
      <dgm:t>
        <a:bodyPr/>
        <a:lstStyle/>
        <a:p>
          <a:endParaRPr lang="pt-BR"/>
        </a:p>
      </dgm:t>
    </dgm:pt>
    <dgm:pt modelId="{8F779FE7-BE44-4E73-861F-4CD707F82638}" type="pres">
      <dgm:prSet presAssocID="{3335BBAA-AA59-467B-88B3-9C13D61194AE}" presName="hierChild3" presStyleCnt="0"/>
      <dgm:spPr/>
      <dgm:t>
        <a:bodyPr/>
        <a:lstStyle/>
        <a:p>
          <a:endParaRPr lang="pt-BR"/>
        </a:p>
      </dgm:t>
    </dgm:pt>
    <dgm:pt modelId="{1ADDECD9-A9B1-4BFF-A726-850F829F4121}" type="pres">
      <dgm:prSet presAssocID="{AD3C061C-EEF3-4BE9-9F9F-CEFE45D75CBB}" presName="Name19" presStyleLbl="parChTrans1D3" presStyleIdx="0" presStyleCnt="2"/>
      <dgm:spPr/>
      <dgm:t>
        <a:bodyPr/>
        <a:lstStyle/>
        <a:p>
          <a:endParaRPr lang="pt-BR"/>
        </a:p>
      </dgm:t>
    </dgm:pt>
    <dgm:pt modelId="{CFDC3392-7D47-4E4B-877D-1C1B6CCD62D8}" type="pres">
      <dgm:prSet presAssocID="{EDB2CBEC-48BB-4573-8686-CFFB1E6C82B5}" presName="Name21" presStyleCnt="0"/>
      <dgm:spPr/>
      <dgm:t>
        <a:bodyPr/>
        <a:lstStyle/>
        <a:p>
          <a:endParaRPr lang="pt-BR"/>
        </a:p>
      </dgm:t>
    </dgm:pt>
    <dgm:pt modelId="{10802DB6-22B3-4DA6-A396-06A07A77C260}" type="pres">
      <dgm:prSet presAssocID="{EDB2CBEC-48BB-4573-8686-CFFB1E6C82B5}" presName="level2Shape" presStyleLbl="node3" presStyleIdx="0" presStyleCnt="2"/>
      <dgm:spPr/>
      <dgm:t>
        <a:bodyPr/>
        <a:lstStyle/>
        <a:p>
          <a:endParaRPr lang="pt-BR"/>
        </a:p>
      </dgm:t>
    </dgm:pt>
    <dgm:pt modelId="{6FF0BCB8-4A20-4919-BC43-FEE8FC002832}" type="pres">
      <dgm:prSet presAssocID="{EDB2CBEC-48BB-4573-8686-CFFB1E6C82B5}" presName="hierChild3" presStyleCnt="0"/>
      <dgm:spPr/>
      <dgm:t>
        <a:bodyPr/>
        <a:lstStyle/>
        <a:p>
          <a:endParaRPr lang="pt-BR"/>
        </a:p>
      </dgm:t>
    </dgm:pt>
    <dgm:pt modelId="{0F02796D-A993-44A6-B3DD-EE9AA5410FCD}" type="pres">
      <dgm:prSet presAssocID="{6C94F0AB-BCC2-44D0-AE75-8BC2E506900A}" presName="Name19" presStyleLbl="parChTrans1D4" presStyleIdx="0" presStyleCnt="9"/>
      <dgm:spPr/>
      <dgm:t>
        <a:bodyPr/>
        <a:lstStyle/>
        <a:p>
          <a:endParaRPr lang="pt-BR"/>
        </a:p>
      </dgm:t>
    </dgm:pt>
    <dgm:pt modelId="{0970D0C0-29A3-4623-96F9-6E8F2EAB9126}" type="pres">
      <dgm:prSet presAssocID="{82FF71CF-E96B-4DC3-81F5-983153FCCAEB}" presName="Name21" presStyleCnt="0"/>
      <dgm:spPr/>
      <dgm:t>
        <a:bodyPr/>
        <a:lstStyle/>
        <a:p>
          <a:endParaRPr lang="pt-BR"/>
        </a:p>
      </dgm:t>
    </dgm:pt>
    <dgm:pt modelId="{6AB768E5-E150-49D8-AECE-2DB26B783DCA}" type="pres">
      <dgm:prSet presAssocID="{82FF71CF-E96B-4DC3-81F5-983153FCCAEB}" presName="level2Shape" presStyleLbl="node4" presStyleIdx="0" presStyleCnt="9"/>
      <dgm:spPr/>
      <dgm:t>
        <a:bodyPr/>
        <a:lstStyle/>
        <a:p>
          <a:endParaRPr lang="pt-BR"/>
        </a:p>
      </dgm:t>
    </dgm:pt>
    <dgm:pt modelId="{FC23ADBB-2E61-4C3A-93BD-8AFE637C7136}" type="pres">
      <dgm:prSet presAssocID="{82FF71CF-E96B-4DC3-81F5-983153FCCAEB}" presName="hierChild3" presStyleCnt="0"/>
      <dgm:spPr/>
      <dgm:t>
        <a:bodyPr/>
        <a:lstStyle/>
        <a:p>
          <a:endParaRPr lang="pt-BR"/>
        </a:p>
      </dgm:t>
    </dgm:pt>
    <dgm:pt modelId="{47295853-742D-4264-A415-7E6AA9EB4001}" type="pres">
      <dgm:prSet presAssocID="{DDB1CDA7-7FEF-4B32-B3BA-F2A893C5D955}" presName="Name19" presStyleLbl="parChTrans1D4" presStyleIdx="1" presStyleCnt="9"/>
      <dgm:spPr/>
      <dgm:t>
        <a:bodyPr/>
        <a:lstStyle/>
        <a:p>
          <a:endParaRPr lang="pt-BR"/>
        </a:p>
      </dgm:t>
    </dgm:pt>
    <dgm:pt modelId="{0C91DF62-D4ED-4973-8048-17669D719E2E}" type="pres">
      <dgm:prSet presAssocID="{47E55563-E897-4D9F-9F6E-021E556DC4C7}" presName="Name21" presStyleCnt="0"/>
      <dgm:spPr/>
      <dgm:t>
        <a:bodyPr/>
        <a:lstStyle/>
        <a:p>
          <a:endParaRPr lang="pt-BR"/>
        </a:p>
      </dgm:t>
    </dgm:pt>
    <dgm:pt modelId="{206C770C-D606-4284-816A-E5750FA3A678}" type="pres">
      <dgm:prSet presAssocID="{47E55563-E897-4D9F-9F6E-021E556DC4C7}" presName="level2Shape" presStyleLbl="node4" presStyleIdx="1" presStyleCnt="9"/>
      <dgm:spPr/>
      <dgm:t>
        <a:bodyPr/>
        <a:lstStyle/>
        <a:p>
          <a:endParaRPr lang="pt-BR"/>
        </a:p>
      </dgm:t>
    </dgm:pt>
    <dgm:pt modelId="{E32D4F3B-F2B5-490A-9B4C-DC59D61B2571}" type="pres">
      <dgm:prSet presAssocID="{47E55563-E897-4D9F-9F6E-021E556DC4C7}" presName="hierChild3" presStyleCnt="0"/>
      <dgm:spPr/>
      <dgm:t>
        <a:bodyPr/>
        <a:lstStyle/>
        <a:p>
          <a:endParaRPr lang="pt-BR"/>
        </a:p>
      </dgm:t>
    </dgm:pt>
    <dgm:pt modelId="{1CE6F968-2690-4D1F-8568-E516DFDE09E6}" type="pres">
      <dgm:prSet presAssocID="{4803C7F8-A43D-4220-BB5B-4E451897F696}" presName="Name19" presStyleLbl="parChTrans1D2" presStyleIdx="1" presStyleCnt="2"/>
      <dgm:spPr/>
      <dgm:t>
        <a:bodyPr/>
        <a:lstStyle/>
        <a:p>
          <a:endParaRPr lang="pt-BR"/>
        </a:p>
      </dgm:t>
    </dgm:pt>
    <dgm:pt modelId="{2D1D0027-3459-490F-A57D-BE67C250C12F}" type="pres">
      <dgm:prSet presAssocID="{7C427B98-1350-4357-B505-237BCA3B1C19}" presName="Name21" presStyleCnt="0"/>
      <dgm:spPr/>
      <dgm:t>
        <a:bodyPr/>
        <a:lstStyle/>
        <a:p>
          <a:endParaRPr lang="pt-BR"/>
        </a:p>
      </dgm:t>
    </dgm:pt>
    <dgm:pt modelId="{849FCBA6-B403-46E2-9696-089661F161DE}" type="pres">
      <dgm:prSet presAssocID="{7C427B98-1350-4357-B505-237BCA3B1C19}" presName="level2Shape" presStyleLbl="node2" presStyleIdx="1" presStyleCnt="2" custScaleX="164980"/>
      <dgm:spPr/>
      <dgm:t>
        <a:bodyPr/>
        <a:lstStyle/>
        <a:p>
          <a:endParaRPr lang="pt-BR"/>
        </a:p>
      </dgm:t>
    </dgm:pt>
    <dgm:pt modelId="{9B4EB935-DC08-4A52-B504-6B1D2C7F4F8D}" type="pres">
      <dgm:prSet presAssocID="{7C427B98-1350-4357-B505-237BCA3B1C19}" presName="hierChild3" presStyleCnt="0"/>
      <dgm:spPr/>
      <dgm:t>
        <a:bodyPr/>
        <a:lstStyle/>
        <a:p>
          <a:endParaRPr lang="pt-BR"/>
        </a:p>
      </dgm:t>
    </dgm:pt>
    <dgm:pt modelId="{F2AB572A-5BB2-41D5-B687-3F3E01A12CEA}" type="pres">
      <dgm:prSet presAssocID="{15DFCF99-783E-4C86-B4CB-E857BEFE230F}" presName="Name19" presStyleLbl="parChTrans1D3" presStyleIdx="1" presStyleCnt="2"/>
      <dgm:spPr/>
      <dgm:t>
        <a:bodyPr/>
        <a:lstStyle/>
        <a:p>
          <a:endParaRPr lang="pt-BR"/>
        </a:p>
      </dgm:t>
    </dgm:pt>
    <dgm:pt modelId="{1C17CD09-0B61-4E22-80D1-683A8B5B27F5}" type="pres">
      <dgm:prSet presAssocID="{BB2983CD-AC86-47DB-A69D-5F5B0B05C516}" presName="Name21" presStyleCnt="0"/>
      <dgm:spPr/>
      <dgm:t>
        <a:bodyPr/>
        <a:lstStyle/>
        <a:p>
          <a:endParaRPr lang="pt-BR"/>
        </a:p>
      </dgm:t>
    </dgm:pt>
    <dgm:pt modelId="{1D4B51FD-53D4-4313-8287-16FD59853BBC}" type="pres">
      <dgm:prSet presAssocID="{BB2983CD-AC86-47DB-A69D-5F5B0B05C516}" presName="level2Shape" presStyleLbl="node3" presStyleIdx="1" presStyleCnt="2"/>
      <dgm:spPr/>
      <dgm:t>
        <a:bodyPr/>
        <a:lstStyle/>
        <a:p>
          <a:endParaRPr lang="pt-BR"/>
        </a:p>
      </dgm:t>
    </dgm:pt>
    <dgm:pt modelId="{23937DD1-CA40-4902-B102-61A9CC5C94EE}" type="pres">
      <dgm:prSet presAssocID="{BB2983CD-AC86-47DB-A69D-5F5B0B05C516}" presName="hierChild3" presStyleCnt="0"/>
      <dgm:spPr/>
      <dgm:t>
        <a:bodyPr/>
        <a:lstStyle/>
        <a:p>
          <a:endParaRPr lang="pt-BR"/>
        </a:p>
      </dgm:t>
    </dgm:pt>
    <dgm:pt modelId="{E7F64DDF-96C0-46F6-9D67-05B148A1B25B}" type="pres">
      <dgm:prSet presAssocID="{B391B776-543A-421E-A42F-E2AADD0172B2}" presName="Name19" presStyleLbl="parChTrans1D4" presStyleIdx="2" presStyleCnt="9"/>
      <dgm:spPr/>
      <dgm:t>
        <a:bodyPr/>
        <a:lstStyle/>
        <a:p>
          <a:endParaRPr lang="pt-BR"/>
        </a:p>
      </dgm:t>
    </dgm:pt>
    <dgm:pt modelId="{49B67994-35FB-470F-A4B6-996893D37377}" type="pres">
      <dgm:prSet presAssocID="{62360D30-F4EC-49DF-B733-2F5A8EC6D3AF}" presName="Name21" presStyleCnt="0"/>
      <dgm:spPr/>
      <dgm:t>
        <a:bodyPr/>
        <a:lstStyle/>
        <a:p>
          <a:endParaRPr lang="pt-BR"/>
        </a:p>
      </dgm:t>
    </dgm:pt>
    <dgm:pt modelId="{F91778CC-6785-4688-A4AA-E61C8D58BC20}" type="pres">
      <dgm:prSet presAssocID="{62360D30-F4EC-49DF-B733-2F5A8EC6D3AF}" presName="level2Shape" presStyleLbl="node4" presStyleIdx="2" presStyleCnt="9" custScaleX="103912"/>
      <dgm:spPr/>
      <dgm:t>
        <a:bodyPr/>
        <a:lstStyle/>
        <a:p>
          <a:endParaRPr lang="pt-BR"/>
        </a:p>
      </dgm:t>
    </dgm:pt>
    <dgm:pt modelId="{FBB38144-A90C-40F2-8A06-D804BCA45FDD}" type="pres">
      <dgm:prSet presAssocID="{62360D30-F4EC-49DF-B733-2F5A8EC6D3AF}" presName="hierChild3" presStyleCnt="0"/>
      <dgm:spPr/>
      <dgm:t>
        <a:bodyPr/>
        <a:lstStyle/>
        <a:p>
          <a:endParaRPr lang="pt-BR"/>
        </a:p>
      </dgm:t>
    </dgm:pt>
    <dgm:pt modelId="{872FEB87-4C63-4CA4-A33C-101B45A17E3D}" type="pres">
      <dgm:prSet presAssocID="{35D0D178-5FAB-452F-933E-74EB3DA563F5}" presName="Name19" presStyleLbl="parChTrans1D4" presStyleIdx="3" presStyleCnt="9"/>
      <dgm:spPr/>
      <dgm:t>
        <a:bodyPr/>
        <a:lstStyle/>
        <a:p>
          <a:endParaRPr lang="pt-BR"/>
        </a:p>
      </dgm:t>
    </dgm:pt>
    <dgm:pt modelId="{D0FFDBC7-0C96-4A38-8345-E5BC4E1B1EE0}" type="pres">
      <dgm:prSet presAssocID="{87DE6A33-8464-4044-8F8A-9D7D22BF2611}" presName="Name21" presStyleCnt="0"/>
      <dgm:spPr/>
      <dgm:t>
        <a:bodyPr/>
        <a:lstStyle/>
        <a:p>
          <a:endParaRPr lang="pt-BR"/>
        </a:p>
      </dgm:t>
    </dgm:pt>
    <dgm:pt modelId="{584087CC-A93F-438A-AA9D-27CDA848F7C4}" type="pres">
      <dgm:prSet presAssocID="{87DE6A33-8464-4044-8F8A-9D7D22BF2611}" presName="level2Shape" presStyleLbl="node4" presStyleIdx="3" presStyleCnt="9"/>
      <dgm:spPr/>
      <dgm:t>
        <a:bodyPr/>
        <a:lstStyle/>
        <a:p>
          <a:endParaRPr lang="pt-BR"/>
        </a:p>
      </dgm:t>
    </dgm:pt>
    <dgm:pt modelId="{2FD86104-8C66-4BCF-BDF7-DE6FFBF79006}" type="pres">
      <dgm:prSet presAssocID="{87DE6A33-8464-4044-8F8A-9D7D22BF2611}" presName="hierChild3" presStyleCnt="0"/>
      <dgm:spPr/>
      <dgm:t>
        <a:bodyPr/>
        <a:lstStyle/>
        <a:p>
          <a:endParaRPr lang="pt-BR"/>
        </a:p>
      </dgm:t>
    </dgm:pt>
    <dgm:pt modelId="{6A6A9BC4-57FC-4B4B-8C8F-B5E969A73BE7}" type="pres">
      <dgm:prSet presAssocID="{561E6B0E-B914-4256-B724-D8FF35317380}" presName="Name19" presStyleLbl="parChTrans1D4" presStyleIdx="4" presStyleCnt="9"/>
      <dgm:spPr/>
      <dgm:t>
        <a:bodyPr/>
        <a:lstStyle/>
        <a:p>
          <a:endParaRPr lang="pt-BR"/>
        </a:p>
      </dgm:t>
    </dgm:pt>
    <dgm:pt modelId="{E26FE0F5-5343-428C-A709-EA89FB2AB1A1}" type="pres">
      <dgm:prSet presAssocID="{3F08583D-D5DC-4D41-A3E2-68E0A306E090}" presName="Name21" presStyleCnt="0"/>
      <dgm:spPr/>
      <dgm:t>
        <a:bodyPr/>
        <a:lstStyle/>
        <a:p>
          <a:endParaRPr lang="pt-BR"/>
        </a:p>
      </dgm:t>
    </dgm:pt>
    <dgm:pt modelId="{EAC25807-BE2D-4A1F-8C52-515B80E94D12}" type="pres">
      <dgm:prSet presAssocID="{3F08583D-D5DC-4D41-A3E2-68E0A306E090}" presName="level2Shape" presStyleLbl="node4" presStyleIdx="4" presStyleCnt="9"/>
      <dgm:spPr/>
      <dgm:t>
        <a:bodyPr/>
        <a:lstStyle/>
        <a:p>
          <a:endParaRPr lang="pt-BR"/>
        </a:p>
      </dgm:t>
    </dgm:pt>
    <dgm:pt modelId="{64B54F36-B449-4FBA-B9ED-6A3EA0690D73}" type="pres">
      <dgm:prSet presAssocID="{3F08583D-D5DC-4D41-A3E2-68E0A306E090}" presName="hierChild3" presStyleCnt="0"/>
      <dgm:spPr/>
      <dgm:t>
        <a:bodyPr/>
        <a:lstStyle/>
        <a:p>
          <a:endParaRPr lang="pt-BR"/>
        </a:p>
      </dgm:t>
    </dgm:pt>
    <dgm:pt modelId="{763DB91D-DDCF-4F14-A54C-B8658FF2D36D}" type="pres">
      <dgm:prSet presAssocID="{D8358F9E-7668-4DCB-AC36-54D602E557A4}" presName="Name19" presStyleLbl="parChTrans1D4" presStyleIdx="5" presStyleCnt="9"/>
      <dgm:spPr/>
      <dgm:t>
        <a:bodyPr/>
        <a:lstStyle/>
        <a:p>
          <a:endParaRPr lang="pt-BR"/>
        </a:p>
      </dgm:t>
    </dgm:pt>
    <dgm:pt modelId="{4DF6ABE0-1C3B-4D66-8034-C0CBE7AC0F65}" type="pres">
      <dgm:prSet presAssocID="{10A2667D-D59A-476B-9077-2D273F4277DF}" presName="Name21" presStyleCnt="0"/>
      <dgm:spPr/>
      <dgm:t>
        <a:bodyPr/>
        <a:lstStyle/>
        <a:p>
          <a:endParaRPr lang="pt-BR"/>
        </a:p>
      </dgm:t>
    </dgm:pt>
    <dgm:pt modelId="{015D3E6E-2E20-44E2-99A7-A0A61F54CA2F}" type="pres">
      <dgm:prSet presAssocID="{10A2667D-D59A-476B-9077-2D273F4277DF}" presName="level2Shape" presStyleLbl="node4" presStyleIdx="5" presStyleCnt="9"/>
      <dgm:spPr/>
      <dgm:t>
        <a:bodyPr/>
        <a:lstStyle/>
        <a:p>
          <a:endParaRPr lang="pt-BR"/>
        </a:p>
      </dgm:t>
    </dgm:pt>
    <dgm:pt modelId="{30696772-EF6A-45F3-BB0F-12E88CCAF7F6}" type="pres">
      <dgm:prSet presAssocID="{10A2667D-D59A-476B-9077-2D273F4277DF}" presName="hierChild3" presStyleCnt="0"/>
      <dgm:spPr/>
      <dgm:t>
        <a:bodyPr/>
        <a:lstStyle/>
        <a:p>
          <a:endParaRPr lang="pt-BR"/>
        </a:p>
      </dgm:t>
    </dgm:pt>
    <dgm:pt modelId="{AC51F490-66F5-4CE5-AD95-3AB792A1EF71}" type="pres">
      <dgm:prSet presAssocID="{9179682F-CAEB-4AA4-B757-48D01136BA41}" presName="Name19" presStyleLbl="parChTrans1D4" presStyleIdx="6" presStyleCnt="9"/>
      <dgm:spPr/>
      <dgm:t>
        <a:bodyPr/>
        <a:lstStyle/>
        <a:p>
          <a:endParaRPr lang="pt-BR"/>
        </a:p>
      </dgm:t>
    </dgm:pt>
    <dgm:pt modelId="{051A9267-68B6-4533-A71C-B20969C3DBC0}" type="pres">
      <dgm:prSet presAssocID="{6D19DAE0-481B-4B04-86DE-32BAB87462FB}" presName="Name21" presStyleCnt="0"/>
      <dgm:spPr/>
      <dgm:t>
        <a:bodyPr/>
        <a:lstStyle/>
        <a:p>
          <a:endParaRPr lang="pt-BR"/>
        </a:p>
      </dgm:t>
    </dgm:pt>
    <dgm:pt modelId="{002A9D9E-A84D-4D11-BF97-4AC87057B16C}" type="pres">
      <dgm:prSet presAssocID="{6D19DAE0-481B-4B04-86DE-32BAB87462FB}" presName="level2Shape" presStyleLbl="node4" presStyleIdx="6" presStyleCnt="9"/>
      <dgm:spPr/>
      <dgm:t>
        <a:bodyPr/>
        <a:lstStyle/>
        <a:p>
          <a:endParaRPr lang="pt-BR"/>
        </a:p>
      </dgm:t>
    </dgm:pt>
    <dgm:pt modelId="{47FDDEF7-51A4-4AA0-9436-7D6B4F37447C}" type="pres">
      <dgm:prSet presAssocID="{6D19DAE0-481B-4B04-86DE-32BAB87462FB}" presName="hierChild3" presStyleCnt="0"/>
      <dgm:spPr/>
      <dgm:t>
        <a:bodyPr/>
        <a:lstStyle/>
        <a:p>
          <a:endParaRPr lang="pt-BR"/>
        </a:p>
      </dgm:t>
    </dgm:pt>
    <dgm:pt modelId="{73C5C7BD-E191-4273-8A50-F6FA081BB68D}" type="pres">
      <dgm:prSet presAssocID="{0E6B499E-CF3E-484D-9281-C919D8B7413B}" presName="Name19" presStyleLbl="parChTrans1D4" presStyleIdx="7" presStyleCnt="9"/>
      <dgm:spPr/>
      <dgm:t>
        <a:bodyPr/>
        <a:lstStyle/>
        <a:p>
          <a:endParaRPr lang="pt-BR"/>
        </a:p>
      </dgm:t>
    </dgm:pt>
    <dgm:pt modelId="{E9F1FA35-C551-44FC-A38D-4279DEB086E4}" type="pres">
      <dgm:prSet presAssocID="{12224DEB-D240-4793-866B-2A602A6278B2}" presName="Name21" presStyleCnt="0"/>
      <dgm:spPr/>
      <dgm:t>
        <a:bodyPr/>
        <a:lstStyle/>
        <a:p>
          <a:endParaRPr lang="pt-BR"/>
        </a:p>
      </dgm:t>
    </dgm:pt>
    <dgm:pt modelId="{E26365A6-C339-475B-B835-101BC075913B}" type="pres">
      <dgm:prSet presAssocID="{12224DEB-D240-4793-866B-2A602A6278B2}" presName="level2Shape" presStyleLbl="node4" presStyleIdx="7" presStyleCnt="9"/>
      <dgm:spPr/>
      <dgm:t>
        <a:bodyPr/>
        <a:lstStyle/>
        <a:p>
          <a:endParaRPr lang="pt-BR"/>
        </a:p>
      </dgm:t>
    </dgm:pt>
    <dgm:pt modelId="{E679E9D9-72C2-46BB-8E6E-B5316E2136F7}" type="pres">
      <dgm:prSet presAssocID="{12224DEB-D240-4793-866B-2A602A6278B2}" presName="hierChild3" presStyleCnt="0"/>
      <dgm:spPr/>
      <dgm:t>
        <a:bodyPr/>
        <a:lstStyle/>
        <a:p>
          <a:endParaRPr lang="pt-BR"/>
        </a:p>
      </dgm:t>
    </dgm:pt>
    <dgm:pt modelId="{844E2D0D-BCA8-47E6-9C75-E8BC534754BC}" type="pres">
      <dgm:prSet presAssocID="{37B8CD43-9008-4DC2-B3B2-C5105E3F54BE}" presName="Name19" presStyleLbl="parChTrans1D4" presStyleIdx="8" presStyleCnt="9"/>
      <dgm:spPr/>
      <dgm:t>
        <a:bodyPr/>
        <a:lstStyle/>
        <a:p>
          <a:endParaRPr lang="pt-BR"/>
        </a:p>
      </dgm:t>
    </dgm:pt>
    <dgm:pt modelId="{4D0A5B8E-1A2D-4B1E-AD13-21231A2A0DB6}" type="pres">
      <dgm:prSet presAssocID="{34DA0E4E-FA17-48FF-81B4-CC08BE96CC61}" presName="Name21" presStyleCnt="0"/>
      <dgm:spPr/>
      <dgm:t>
        <a:bodyPr/>
        <a:lstStyle/>
        <a:p>
          <a:endParaRPr lang="pt-BR"/>
        </a:p>
      </dgm:t>
    </dgm:pt>
    <dgm:pt modelId="{F4F74404-E937-4A70-8A77-5DA8CDFE6D3D}" type="pres">
      <dgm:prSet presAssocID="{34DA0E4E-FA17-48FF-81B4-CC08BE96CC61}" presName="level2Shape" presStyleLbl="node4" presStyleIdx="8" presStyleCnt="9"/>
      <dgm:spPr/>
      <dgm:t>
        <a:bodyPr/>
        <a:lstStyle/>
        <a:p>
          <a:endParaRPr lang="pt-BR"/>
        </a:p>
      </dgm:t>
    </dgm:pt>
    <dgm:pt modelId="{A2E12BF6-340B-487C-989E-B53581CECCFB}" type="pres">
      <dgm:prSet presAssocID="{34DA0E4E-FA17-48FF-81B4-CC08BE96CC61}" presName="hierChild3" presStyleCnt="0"/>
      <dgm:spPr/>
      <dgm:t>
        <a:bodyPr/>
        <a:lstStyle/>
        <a:p>
          <a:endParaRPr lang="pt-BR"/>
        </a:p>
      </dgm:t>
    </dgm:pt>
    <dgm:pt modelId="{248E2FCC-6104-40A1-A276-5F752C9AB48D}" type="pres">
      <dgm:prSet presAssocID="{41A9964F-BA14-43D4-8950-D26BC5A69238}" presName="bgShapesFlow" presStyleCnt="0"/>
      <dgm:spPr/>
      <dgm:t>
        <a:bodyPr/>
        <a:lstStyle/>
        <a:p>
          <a:endParaRPr lang="pt-BR"/>
        </a:p>
      </dgm:t>
    </dgm:pt>
  </dgm:ptLst>
  <dgm:cxnLst>
    <dgm:cxn modelId="{54FE2D28-2ECF-4D56-A2C3-E4D0351207D9}" type="presOf" srcId="{EDB2CBEC-48BB-4573-8686-CFFB1E6C82B5}" destId="{10802DB6-22B3-4DA6-A396-06A07A77C260}" srcOrd="0" destOrd="0" presId="urn:microsoft.com/office/officeart/2005/8/layout/hierarchy6"/>
    <dgm:cxn modelId="{67652566-A047-471A-89E5-2BF6EB2347AE}" srcId="{87DE6A33-8464-4044-8F8A-9D7D22BF2611}" destId="{10A2667D-D59A-476B-9077-2D273F4277DF}" srcOrd="1" destOrd="0" parTransId="{D8358F9E-7668-4DCB-AC36-54D602E557A4}" sibTransId="{AB6297AA-3575-4C03-9E9A-3AE0AF55651B}"/>
    <dgm:cxn modelId="{03608CE3-BD3B-4053-9C8D-E75C5AD418E2}" type="presOf" srcId="{47E55563-E897-4D9F-9F6E-021E556DC4C7}" destId="{206C770C-D606-4284-816A-E5750FA3A678}" srcOrd="0" destOrd="0" presId="urn:microsoft.com/office/officeart/2005/8/layout/hierarchy6"/>
    <dgm:cxn modelId="{B9EFDCD3-2DDF-4510-BE72-478516BD95E6}" type="presOf" srcId="{0AABCE84-D0A9-46D8-B9F3-2687B984DDBE}" destId="{6DA88997-630F-41A9-A1E4-23D860CA4261}" srcOrd="0" destOrd="0" presId="urn:microsoft.com/office/officeart/2005/8/layout/hierarchy6"/>
    <dgm:cxn modelId="{2C8175A8-78BA-439A-AC36-EE6BE11D8369}" srcId="{EDB2CBEC-48BB-4573-8686-CFFB1E6C82B5}" destId="{47E55563-E897-4D9F-9F6E-021E556DC4C7}" srcOrd="1" destOrd="0" parTransId="{DDB1CDA7-7FEF-4B32-B3BA-F2A893C5D955}" sibTransId="{3CB2EEE2-7FC9-42AC-894D-0783C92B26CB}"/>
    <dgm:cxn modelId="{B4170469-66DF-4EDB-8143-6E551C8AC098}" type="presOf" srcId="{561E6B0E-B914-4256-B724-D8FF35317380}" destId="{6A6A9BC4-57FC-4B4B-8C8F-B5E969A73BE7}" srcOrd="0" destOrd="0" presId="urn:microsoft.com/office/officeart/2005/8/layout/hierarchy6"/>
    <dgm:cxn modelId="{05168897-3BFB-4AA9-9485-E4E5651820A3}" type="presOf" srcId="{AD3C061C-EEF3-4BE9-9F9F-CEFE45D75CBB}" destId="{1ADDECD9-A9B1-4BFF-A726-850F829F4121}" srcOrd="0" destOrd="0" presId="urn:microsoft.com/office/officeart/2005/8/layout/hierarchy6"/>
    <dgm:cxn modelId="{5F1F49CB-93D2-47D2-BE06-46495DD72B5F}" type="presOf" srcId="{12224DEB-D240-4793-866B-2A602A6278B2}" destId="{E26365A6-C339-475B-B835-101BC075913B}" srcOrd="0" destOrd="0" presId="urn:microsoft.com/office/officeart/2005/8/layout/hierarchy6"/>
    <dgm:cxn modelId="{2E82CEE1-0077-4B73-9127-324CAD3474C3}" srcId="{3335BBAA-AA59-467B-88B3-9C13D61194AE}" destId="{EDB2CBEC-48BB-4573-8686-CFFB1E6C82B5}" srcOrd="0" destOrd="0" parTransId="{AD3C061C-EEF3-4BE9-9F9F-CEFE45D75CBB}" sibTransId="{CC78AE32-C2C5-4A84-B57B-56FC2C41B992}"/>
    <dgm:cxn modelId="{12EE7931-6E2E-4127-A623-11A84EB2A5DC}" type="presOf" srcId="{2FDBA6D9-E4A7-4AA4-BF56-E9B2E0E0C8F7}" destId="{8BC1E163-A2D4-4510-876A-C9FD264229BE}" srcOrd="0" destOrd="0" presId="urn:microsoft.com/office/officeart/2005/8/layout/hierarchy6"/>
    <dgm:cxn modelId="{E72A9A55-B25E-4089-9EEB-229B75E5BDA0}" srcId="{BB2983CD-AC86-47DB-A69D-5F5B0B05C516}" destId="{62360D30-F4EC-49DF-B733-2F5A8EC6D3AF}" srcOrd="0" destOrd="0" parTransId="{B391B776-543A-421E-A42F-E2AADD0172B2}" sibTransId="{C77110B4-2E1E-49C3-B94C-3143C13EAFFC}"/>
    <dgm:cxn modelId="{5B17429E-1C90-4AFE-B803-6B148242344F}" type="presOf" srcId="{62360D30-F4EC-49DF-B733-2F5A8EC6D3AF}" destId="{F91778CC-6785-4688-A4AA-E61C8D58BC20}" srcOrd="0" destOrd="0" presId="urn:microsoft.com/office/officeart/2005/8/layout/hierarchy6"/>
    <dgm:cxn modelId="{141E75BA-8479-4291-9B9D-D71055486C8F}" type="presOf" srcId="{9179682F-CAEB-4AA4-B757-48D01136BA41}" destId="{AC51F490-66F5-4CE5-AD95-3AB792A1EF71}" srcOrd="0" destOrd="0" presId="urn:microsoft.com/office/officeart/2005/8/layout/hierarchy6"/>
    <dgm:cxn modelId="{27213E25-F351-4CA4-905D-86632F52A240}" srcId="{EDB2CBEC-48BB-4573-8686-CFFB1E6C82B5}" destId="{82FF71CF-E96B-4DC3-81F5-983153FCCAEB}" srcOrd="0" destOrd="0" parTransId="{6C94F0AB-BCC2-44D0-AE75-8BC2E506900A}" sibTransId="{D9AF5F13-5BC7-48FB-AAC5-CB67140ED51B}"/>
    <dgm:cxn modelId="{C9CB170A-6A99-4C07-8915-A8CEF0BAB22D}" type="presOf" srcId="{15DFCF99-783E-4C86-B4CB-E857BEFE230F}" destId="{F2AB572A-5BB2-41D5-B687-3F3E01A12CEA}" srcOrd="0" destOrd="0" presId="urn:microsoft.com/office/officeart/2005/8/layout/hierarchy6"/>
    <dgm:cxn modelId="{CC3BE564-F91F-4969-AC36-5A2EBD349A83}" type="presOf" srcId="{34DA0E4E-FA17-48FF-81B4-CC08BE96CC61}" destId="{F4F74404-E937-4A70-8A77-5DA8CDFE6D3D}" srcOrd="0" destOrd="0" presId="urn:microsoft.com/office/officeart/2005/8/layout/hierarchy6"/>
    <dgm:cxn modelId="{014CD34C-1938-49FE-A47E-542CD18268ED}" type="presOf" srcId="{3F08583D-D5DC-4D41-A3E2-68E0A306E090}" destId="{EAC25807-BE2D-4A1F-8C52-515B80E94D12}" srcOrd="0" destOrd="0" presId="urn:microsoft.com/office/officeart/2005/8/layout/hierarchy6"/>
    <dgm:cxn modelId="{746A5237-30AC-40E7-AA3E-98BE3D125C30}" srcId="{BB2983CD-AC86-47DB-A69D-5F5B0B05C516}" destId="{87DE6A33-8464-4044-8F8A-9D7D22BF2611}" srcOrd="1" destOrd="0" parTransId="{35D0D178-5FAB-452F-933E-74EB3DA563F5}" sibTransId="{A8EF3AE0-5238-4DA4-A755-6CF803FF4ADB}"/>
    <dgm:cxn modelId="{B6AB2083-CCDD-4394-87A3-3786E9039C5D}" srcId="{7C427B98-1350-4357-B505-237BCA3B1C19}" destId="{BB2983CD-AC86-47DB-A69D-5F5B0B05C516}" srcOrd="0" destOrd="0" parTransId="{15DFCF99-783E-4C86-B4CB-E857BEFE230F}" sibTransId="{3AE82260-4761-4EBD-AF33-69CD8DD81B97}"/>
    <dgm:cxn modelId="{41A8D33C-4EA9-4D9B-B6E7-EBC6FB1AD9A6}" srcId="{87DE6A33-8464-4044-8F8A-9D7D22BF2611}" destId="{6D19DAE0-481B-4B04-86DE-32BAB87462FB}" srcOrd="2" destOrd="0" parTransId="{9179682F-CAEB-4AA4-B757-48D01136BA41}" sibTransId="{AC0E8C94-282C-41D2-BFF1-9DF911F2F4E7}"/>
    <dgm:cxn modelId="{368626F0-D0E7-4C3A-AEFB-3BCBCE74FD64}" type="presOf" srcId="{BB2983CD-AC86-47DB-A69D-5F5B0B05C516}" destId="{1D4B51FD-53D4-4313-8287-16FD59853BBC}" srcOrd="0" destOrd="0" presId="urn:microsoft.com/office/officeart/2005/8/layout/hierarchy6"/>
    <dgm:cxn modelId="{6EF21DB8-A3B3-4DD4-B3DC-8B19CE51CD3C}" type="presOf" srcId="{DDB1CDA7-7FEF-4B32-B3BA-F2A893C5D955}" destId="{47295853-742D-4264-A415-7E6AA9EB4001}" srcOrd="0" destOrd="0" presId="urn:microsoft.com/office/officeart/2005/8/layout/hierarchy6"/>
    <dgm:cxn modelId="{1CE14A60-5B92-4D21-992A-07845EA53904}" type="presOf" srcId="{87DE6A33-8464-4044-8F8A-9D7D22BF2611}" destId="{584087CC-A93F-438A-AA9D-27CDA848F7C4}" srcOrd="0" destOrd="0" presId="urn:microsoft.com/office/officeart/2005/8/layout/hierarchy6"/>
    <dgm:cxn modelId="{C5477ABC-5506-447A-A8FD-89CB4E6300F2}" type="presOf" srcId="{6D19DAE0-481B-4B04-86DE-32BAB87462FB}" destId="{002A9D9E-A84D-4D11-BF97-4AC87057B16C}" srcOrd="0" destOrd="0" presId="urn:microsoft.com/office/officeart/2005/8/layout/hierarchy6"/>
    <dgm:cxn modelId="{132A7D8D-2FF6-4DA6-BCDB-D77F938B798A}" type="presOf" srcId="{82FF71CF-E96B-4DC3-81F5-983153FCCAEB}" destId="{6AB768E5-E150-49D8-AECE-2DB26B783DCA}" srcOrd="0" destOrd="0" presId="urn:microsoft.com/office/officeart/2005/8/layout/hierarchy6"/>
    <dgm:cxn modelId="{7B1FF8B7-EAF5-4AF3-92D2-2E28313FB3D4}" srcId="{87DE6A33-8464-4044-8F8A-9D7D22BF2611}" destId="{12224DEB-D240-4793-866B-2A602A6278B2}" srcOrd="3" destOrd="0" parTransId="{0E6B499E-CF3E-484D-9281-C919D8B7413B}" sibTransId="{72FBBBE3-0B6B-416F-8126-4EE3CCAB9FD9}"/>
    <dgm:cxn modelId="{72B9488F-7E85-4F37-9460-78F5F8F59FFA}" type="presOf" srcId="{0E6B499E-CF3E-484D-9281-C919D8B7413B}" destId="{73C5C7BD-E191-4273-8A50-F6FA081BB68D}" srcOrd="0" destOrd="0" presId="urn:microsoft.com/office/officeart/2005/8/layout/hierarchy6"/>
    <dgm:cxn modelId="{9F06DD7C-5DF5-4127-B6A5-B6CAD6F85FA6}" type="presOf" srcId="{35D0D178-5FAB-452F-933E-74EB3DA563F5}" destId="{872FEB87-4C63-4CA4-A33C-101B45A17E3D}" srcOrd="0" destOrd="0" presId="urn:microsoft.com/office/officeart/2005/8/layout/hierarchy6"/>
    <dgm:cxn modelId="{F001E44D-9BE4-4DCD-9A83-01944517F9A5}" srcId="{87DE6A33-8464-4044-8F8A-9D7D22BF2611}" destId="{3F08583D-D5DC-4D41-A3E2-68E0A306E090}" srcOrd="0" destOrd="0" parTransId="{561E6B0E-B914-4256-B724-D8FF35317380}" sibTransId="{0607BAA7-2014-4A00-8250-F087094C13CA}"/>
    <dgm:cxn modelId="{B9B0D731-0E0E-4501-85D3-AF91EEE19B52}" srcId="{2FDBA6D9-E4A7-4AA4-BF56-E9B2E0E0C8F7}" destId="{3335BBAA-AA59-467B-88B3-9C13D61194AE}" srcOrd="0" destOrd="0" parTransId="{0AABCE84-D0A9-46D8-B9F3-2687B984DDBE}" sibTransId="{72082EE0-E4F4-4CAA-8FE8-E7E5206998B8}"/>
    <dgm:cxn modelId="{1C4D3119-9093-4E00-B9A8-0225776E6154}" type="presOf" srcId="{6C94F0AB-BCC2-44D0-AE75-8BC2E506900A}" destId="{0F02796D-A993-44A6-B3DD-EE9AA5410FCD}" srcOrd="0" destOrd="0" presId="urn:microsoft.com/office/officeart/2005/8/layout/hierarchy6"/>
    <dgm:cxn modelId="{1542C9BD-441B-4DF7-A1B2-2C59F3231EA9}" type="presOf" srcId="{37B8CD43-9008-4DC2-B3B2-C5105E3F54BE}" destId="{844E2D0D-BCA8-47E6-9C75-E8BC534754BC}" srcOrd="0" destOrd="0" presId="urn:microsoft.com/office/officeart/2005/8/layout/hierarchy6"/>
    <dgm:cxn modelId="{69658F56-0D27-4C6B-8674-11DB6C472B0A}" type="presOf" srcId="{B391B776-543A-421E-A42F-E2AADD0172B2}" destId="{E7F64DDF-96C0-46F6-9D67-05B148A1B25B}" srcOrd="0" destOrd="0" presId="urn:microsoft.com/office/officeart/2005/8/layout/hierarchy6"/>
    <dgm:cxn modelId="{7F8C1292-BD60-4347-9FD1-33EC3DF2AAB0}" srcId="{2FDBA6D9-E4A7-4AA4-BF56-E9B2E0E0C8F7}" destId="{7C427B98-1350-4357-B505-237BCA3B1C19}" srcOrd="1" destOrd="0" parTransId="{4803C7F8-A43D-4220-BB5B-4E451897F696}" sibTransId="{D490C1A1-B093-4817-ACC6-6815E6AD3CA4}"/>
    <dgm:cxn modelId="{1BA89E86-C755-49C4-B034-BCA515C94DF2}" type="presOf" srcId="{10A2667D-D59A-476B-9077-2D273F4277DF}" destId="{015D3E6E-2E20-44E2-99A7-A0A61F54CA2F}" srcOrd="0" destOrd="0" presId="urn:microsoft.com/office/officeart/2005/8/layout/hierarchy6"/>
    <dgm:cxn modelId="{810C8A82-9306-437F-8B50-42D687D9F9E5}" type="presOf" srcId="{3335BBAA-AA59-467B-88B3-9C13D61194AE}" destId="{E558E076-AE19-47AC-93C5-5635C27B2456}" srcOrd="0" destOrd="0" presId="urn:microsoft.com/office/officeart/2005/8/layout/hierarchy6"/>
    <dgm:cxn modelId="{8023FD28-1D7D-4598-922B-F05A5C620507}" type="presOf" srcId="{D8358F9E-7668-4DCB-AC36-54D602E557A4}" destId="{763DB91D-DDCF-4F14-A54C-B8658FF2D36D}" srcOrd="0" destOrd="0" presId="urn:microsoft.com/office/officeart/2005/8/layout/hierarchy6"/>
    <dgm:cxn modelId="{5A9E48E8-65EB-443B-81BB-7CDD6C85EAE8}" type="presOf" srcId="{41A9964F-BA14-43D4-8950-D26BC5A69238}" destId="{0C82705B-049E-4131-9F79-5A1EE6082FC1}" srcOrd="0" destOrd="0" presId="urn:microsoft.com/office/officeart/2005/8/layout/hierarchy6"/>
    <dgm:cxn modelId="{240E0942-1800-4144-BDCB-FFF13C9DF090}" type="presOf" srcId="{4803C7F8-A43D-4220-BB5B-4E451897F696}" destId="{1CE6F968-2690-4D1F-8568-E516DFDE09E6}" srcOrd="0" destOrd="0" presId="urn:microsoft.com/office/officeart/2005/8/layout/hierarchy6"/>
    <dgm:cxn modelId="{0A613DC4-A9D3-433D-B756-F2F85D48AEFE}" srcId="{BB2983CD-AC86-47DB-A69D-5F5B0B05C516}" destId="{34DA0E4E-FA17-48FF-81B4-CC08BE96CC61}" srcOrd="2" destOrd="0" parTransId="{37B8CD43-9008-4DC2-B3B2-C5105E3F54BE}" sibTransId="{E13D9E0A-70A3-4675-8E86-931B9798658E}"/>
    <dgm:cxn modelId="{B3CE2C0B-CC56-4E39-873A-11305F765139}" srcId="{41A9964F-BA14-43D4-8950-D26BC5A69238}" destId="{2FDBA6D9-E4A7-4AA4-BF56-E9B2E0E0C8F7}" srcOrd="0" destOrd="0" parTransId="{206ACB5D-5B29-40CF-8033-E8FB72D7FFE5}" sibTransId="{E9F1B034-47B8-4D5A-B181-2DB52C1CFB94}"/>
    <dgm:cxn modelId="{F703F92B-99E3-4388-9405-73186C7D4134}" type="presOf" srcId="{7C427B98-1350-4357-B505-237BCA3B1C19}" destId="{849FCBA6-B403-46E2-9696-089661F161DE}" srcOrd="0" destOrd="0" presId="urn:microsoft.com/office/officeart/2005/8/layout/hierarchy6"/>
    <dgm:cxn modelId="{21FD2D0F-3921-4592-99AA-51E50A096881}" type="presParOf" srcId="{0C82705B-049E-4131-9F79-5A1EE6082FC1}" destId="{DEFFA1B9-F4AF-4B59-B5FA-D644DCE98099}" srcOrd="0" destOrd="0" presId="urn:microsoft.com/office/officeart/2005/8/layout/hierarchy6"/>
    <dgm:cxn modelId="{D8E626E9-2B09-4FED-A391-03C265932B41}" type="presParOf" srcId="{DEFFA1B9-F4AF-4B59-B5FA-D644DCE98099}" destId="{3BF4A8CC-B5CD-4B47-8BBD-48DE2710E3AB}" srcOrd="0" destOrd="0" presId="urn:microsoft.com/office/officeart/2005/8/layout/hierarchy6"/>
    <dgm:cxn modelId="{62D22B31-56A1-44C1-8505-AA022D8848F6}" type="presParOf" srcId="{3BF4A8CC-B5CD-4B47-8BBD-48DE2710E3AB}" destId="{4D72A5F7-A166-4FA7-952D-6CBDAD599369}" srcOrd="0" destOrd="0" presId="urn:microsoft.com/office/officeart/2005/8/layout/hierarchy6"/>
    <dgm:cxn modelId="{76E6A30A-EA1D-4A56-BAEE-C64D87A3BFC8}" type="presParOf" srcId="{4D72A5F7-A166-4FA7-952D-6CBDAD599369}" destId="{8BC1E163-A2D4-4510-876A-C9FD264229BE}" srcOrd="0" destOrd="0" presId="urn:microsoft.com/office/officeart/2005/8/layout/hierarchy6"/>
    <dgm:cxn modelId="{49AB8876-0AA7-4FB3-9C83-971A48D6B617}" type="presParOf" srcId="{4D72A5F7-A166-4FA7-952D-6CBDAD599369}" destId="{585F20D5-4848-4727-B3E6-E10CA74436DE}" srcOrd="1" destOrd="0" presId="urn:microsoft.com/office/officeart/2005/8/layout/hierarchy6"/>
    <dgm:cxn modelId="{C8D66C55-8E3B-4E09-86C2-FDEA9041E3AA}" type="presParOf" srcId="{585F20D5-4848-4727-B3E6-E10CA74436DE}" destId="{6DA88997-630F-41A9-A1E4-23D860CA4261}" srcOrd="0" destOrd="0" presId="urn:microsoft.com/office/officeart/2005/8/layout/hierarchy6"/>
    <dgm:cxn modelId="{D664E91C-810C-4203-89A4-3821AC31F2C2}" type="presParOf" srcId="{585F20D5-4848-4727-B3E6-E10CA74436DE}" destId="{D507C26D-072F-4F26-8B65-74A34F995096}" srcOrd="1" destOrd="0" presId="urn:microsoft.com/office/officeart/2005/8/layout/hierarchy6"/>
    <dgm:cxn modelId="{81546206-92FE-405B-AAFA-8F68E0CEF685}" type="presParOf" srcId="{D507C26D-072F-4F26-8B65-74A34F995096}" destId="{E558E076-AE19-47AC-93C5-5635C27B2456}" srcOrd="0" destOrd="0" presId="urn:microsoft.com/office/officeart/2005/8/layout/hierarchy6"/>
    <dgm:cxn modelId="{284C1560-F38D-414E-B7F2-4B85C2DEF27C}" type="presParOf" srcId="{D507C26D-072F-4F26-8B65-74A34F995096}" destId="{8F779FE7-BE44-4E73-861F-4CD707F82638}" srcOrd="1" destOrd="0" presId="urn:microsoft.com/office/officeart/2005/8/layout/hierarchy6"/>
    <dgm:cxn modelId="{9F13BB69-90BD-483D-9C00-AAD2AF5E9470}" type="presParOf" srcId="{8F779FE7-BE44-4E73-861F-4CD707F82638}" destId="{1ADDECD9-A9B1-4BFF-A726-850F829F4121}" srcOrd="0" destOrd="0" presId="urn:microsoft.com/office/officeart/2005/8/layout/hierarchy6"/>
    <dgm:cxn modelId="{68CEE382-3B6D-4A2E-BA68-2519F25BDD16}" type="presParOf" srcId="{8F779FE7-BE44-4E73-861F-4CD707F82638}" destId="{CFDC3392-7D47-4E4B-877D-1C1B6CCD62D8}" srcOrd="1" destOrd="0" presId="urn:microsoft.com/office/officeart/2005/8/layout/hierarchy6"/>
    <dgm:cxn modelId="{76F2D1B0-338A-4298-AB8A-8C1790FA430E}" type="presParOf" srcId="{CFDC3392-7D47-4E4B-877D-1C1B6CCD62D8}" destId="{10802DB6-22B3-4DA6-A396-06A07A77C260}" srcOrd="0" destOrd="0" presId="urn:microsoft.com/office/officeart/2005/8/layout/hierarchy6"/>
    <dgm:cxn modelId="{E335BBDA-4A5F-4E6B-874D-910F2A3A181A}" type="presParOf" srcId="{CFDC3392-7D47-4E4B-877D-1C1B6CCD62D8}" destId="{6FF0BCB8-4A20-4919-BC43-FEE8FC002832}" srcOrd="1" destOrd="0" presId="urn:microsoft.com/office/officeart/2005/8/layout/hierarchy6"/>
    <dgm:cxn modelId="{18D87FE1-0255-4B07-807A-141E691894EA}" type="presParOf" srcId="{6FF0BCB8-4A20-4919-BC43-FEE8FC002832}" destId="{0F02796D-A993-44A6-B3DD-EE9AA5410FCD}" srcOrd="0" destOrd="0" presId="urn:microsoft.com/office/officeart/2005/8/layout/hierarchy6"/>
    <dgm:cxn modelId="{72215F55-F378-48C8-B03D-259C033A9691}" type="presParOf" srcId="{6FF0BCB8-4A20-4919-BC43-FEE8FC002832}" destId="{0970D0C0-29A3-4623-96F9-6E8F2EAB9126}" srcOrd="1" destOrd="0" presId="urn:microsoft.com/office/officeart/2005/8/layout/hierarchy6"/>
    <dgm:cxn modelId="{B20C9622-C043-45AF-9FDA-F83312828EA1}" type="presParOf" srcId="{0970D0C0-29A3-4623-96F9-6E8F2EAB9126}" destId="{6AB768E5-E150-49D8-AECE-2DB26B783DCA}" srcOrd="0" destOrd="0" presId="urn:microsoft.com/office/officeart/2005/8/layout/hierarchy6"/>
    <dgm:cxn modelId="{6DF2CA8B-6847-4104-99BE-C734A7F2D855}" type="presParOf" srcId="{0970D0C0-29A3-4623-96F9-6E8F2EAB9126}" destId="{FC23ADBB-2E61-4C3A-93BD-8AFE637C7136}" srcOrd="1" destOrd="0" presId="urn:microsoft.com/office/officeart/2005/8/layout/hierarchy6"/>
    <dgm:cxn modelId="{05B29F50-15DD-42E4-B373-F6ECD090CE36}" type="presParOf" srcId="{6FF0BCB8-4A20-4919-BC43-FEE8FC002832}" destId="{47295853-742D-4264-A415-7E6AA9EB4001}" srcOrd="2" destOrd="0" presId="urn:microsoft.com/office/officeart/2005/8/layout/hierarchy6"/>
    <dgm:cxn modelId="{D430FC24-2C72-40AC-9BC2-539A98DFEC48}" type="presParOf" srcId="{6FF0BCB8-4A20-4919-BC43-FEE8FC002832}" destId="{0C91DF62-D4ED-4973-8048-17669D719E2E}" srcOrd="3" destOrd="0" presId="urn:microsoft.com/office/officeart/2005/8/layout/hierarchy6"/>
    <dgm:cxn modelId="{13F70CEE-CC66-400B-B5FF-8BF1557E478A}" type="presParOf" srcId="{0C91DF62-D4ED-4973-8048-17669D719E2E}" destId="{206C770C-D606-4284-816A-E5750FA3A678}" srcOrd="0" destOrd="0" presId="urn:microsoft.com/office/officeart/2005/8/layout/hierarchy6"/>
    <dgm:cxn modelId="{D7F07B67-B440-4BF1-AD1F-D6E8650B1F6D}" type="presParOf" srcId="{0C91DF62-D4ED-4973-8048-17669D719E2E}" destId="{E32D4F3B-F2B5-490A-9B4C-DC59D61B2571}" srcOrd="1" destOrd="0" presId="urn:microsoft.com/office/officeart/2005/8/layout/hierarchy6"/>
    <dgm:cxn modelId="{0AE078FB-3C52-4A82-9D37-8F2CE0C83F0D}" type="presParOf" srcId="{585F20D5-4848-4727-B3E6-E10CA74436DE}" destId="{1CE6F968-2690-4D1F-8568-E516DFDE09E6}" srcOrd="2" destOrd="0" presId="urn:microsoft.com/office/officeart/2005/8/layout/hierarchy6"/>
    <dgm:cxn modelId="{285ED604-07D6-45D8-9470-BB18D12FAF09}" type="presParOf" srcId="{585F20D5-4848-4727-B3E6-E10CA74436DE}" destId="{2D1D0027-3459-490F-A57D-BE67C250C12F}" srcOrd="3" destOrd="0" presId="urn:microsoft.com/office/officeart/2005/8/layout/hierarchy6"/>
    <dgm:cxn modelId="{D2DFA010-A504-4CC0-B5FE-861B13817D8F}" type="presParOf" srcId="{2D1D0027-3459-490F-A57D-BE67C250C12F}" destId="{849FCBA6-B403-46E2-9696-089661F161DE}" srcOrd="0" destOrd="0" presId="urn:microsoft.com/office/officeart/2005/8/layout/hierarchy6"/>
    <dgm:cxn modelId="{D58E95E6-3C61-48C3-9818-CC0941FF7A6C}" type="presParOf" srcId="{2D1D0027-3459-490F-A57D-BE67C250C12F}" destId="{9B4EB935-DC08-4A52-B504-6B1D2C7F4F8D}" srcOrd="1" destOrd="0" presId="urn:microsoft.com/office/officeart/2005/8/layout/hierarchy6"/>
    <dgm:cxn modelId="{21DEDB2B-1B94-4E7B-9457-22327CC44340}" type="presParOf" srcId="{9B4EB935-DC08-4A52-B504-6B1D2C7F4F8D}" destId="{F2AB572A-5BB2-41D5-B687-3F3E01A12CEA}" srcOrd="0" destOrd="0" presId="urn:microsoft.com/office/officeart/2005/8/layout/hierarchy6"/>
    <dgm:cxn modelId="{C1FF83AE-EE64-48B1-915E-28092AC228ED}" type="presParOf" srcId="{9B4EB935-DC08-4A52-B504-6B1D2C7F4F8D}" destId="{1C17CD09-0B61-4E22-80D1-683A8B5B27F5}" srcOrd="1" destOrd="0" presId="urn:microsoft.com/office/officeart/2005/8/layout/hierarchy6"/>
    <dgm:cxn modelId="{88DE280D-1BC4-489E-A581-0B5FC5E551C3}" type="presParOf" srcId="{1C17CD09-0B61-4E22-80D1-683A8B5B27F5}" destId="{1D4B51FD-53D4-4313-8287-16FD59853BBC}" srcOrd="0" destOrd="0" presId="urn:microsoft.com/office/officeart/2005/8/layout/hierarchy6"/>
    <dgm:cxn modelId="{32F1CEA8-4991-47F9-8D01-A4C2870B3EEB}" type="presParOf" srcId="{1C17CD09-0B61-4E22-80D1-683A8B5B27F5}" destId="{23937DD1-CA40-4902-B102-61A9CC5C94EE}" srcOrd="1" destOrd="0" presId="urn:microsoft.com/office/officeart/2005/8/layout/hierarchy6"/>
    <dgm:cxn modelId="{E14844B9-9BC8-4B40-98F9-D6B83FC49F41}" type="presParOf" srcId="{23937DD1-CA40-4902-B102-61A9CC5C94EE}" destId="{E7F64DDF-96C0-46F6-9D67-05B148A1B25B}" srcOrd="0" destOrd="0" presId="urn:microsoft.com/office/officeart/2005/8/layout/hierarchy6"/>
    <dgm:cxn modelId="{65E21EB4-44AC-4CE6-A89C-8211709ADC59}" type="presParOf" srcId="{23937DD1-CA40-4902-B102-61A9CC5C94EE}" destId="{49B67994-35FB-470F-A4B6-996893D37377}" srcOrd="1" destOrd="0" presId="urn:microsoft.com/office/officeart/2005/8/layout/hierarchy6"/>
    <dgm:cxn modelId="{1721828A-91A2-4ABA-A320-18BAA6B60AA8}" type="presParOf" srcId="{49B67994-35FB-470F-A4B6-996893D37377}" destId="{F91778CC-6785-4688-A4AA-E61C8D58BC20}" srcOrd="0" destOrd="0" presId="urn:microsoft.com/office/officeart/2005/8/layout/hierarchy6"/>
    <dgm:cxn modelId="{2F866EF9-FD4A-4D1A-9675-5932F518F5E7}" type="presParOf" srcId="{49B67994-35FB-470F-A4B6-996893D37377}" destId="{FBB38144-A90C-40F2-8A06-D804BCA45FDD}" srcOrd="1" destOrd="0" presId="urn:microsoft.com/office/officeart/2005/8/layout/hierarchy6"/>
    <dgm:cxn modelId="{2593B7F4-D867-45FD-82B0-CCC7D018C38C}" type="presParOf" srcId="{23937DD1-CA40-4902-B102-61A9CC5C94EE}" destId="{872FEB87-4C63-4CA4-A33C-101B45A17E3D}" srcOrd="2" destOrd="0" presId="urn:microsoft.com/office/officeart/2005/8/layout/hierarchy6"/>
    <dgm:cxn modelId="{042CC3F6-B821-42CF-BF20-B616966984A2}" type="presParOf" srcId="{23937DD1-CA40-4902-B102-61A9CC5C94EE}" destId="{D0FFDBC7-0C96-4A38-8345-E5BC4E1B1EE0}" srcOrd="3" destOrd="0" presId="urn:microsoft.com/office/officeart/2005/8/layout/hierarchy6"/>
    <dgm:cxn modelId="{9EF23FA3-ECC9-49FF-9707-06101A2AF2CF}" type="presParOf" srcId="{D0FFDBC7-0C96-4A38-8345-E5BC4E1B1EE0}" destId="{584087CC-A93F-438A-AA9D-27CDA848F7C4}" srcOrd="0" destOrd="0" presId="urn:microsoft.com/office/officeart/2005/8/layout/hierarchy6"/>
    <dgm:cxn modelId="{B54288D3-D5F6-4E64-AAF1-D0F5F890F4A3}" type="presParOf" srcId="{D0FFDBC7-0C96-4A38-8345-E5BC4E1B1EE0}" destId="{2FD86104-8C66-4BCF-BDF7-DE6FFBF79006}" srcOrd="1" destOrd="0" presId="urn:microsoft.com/office/officeart/2005/8/layout/hierarchy6"/>
    <dgm:cxn modelId="{2209F0A1-B238-47D4-912C-775BEE4AE9B0}" type="presParOf" srcId="{2FD86104-8C66-4BCF-BDF7-DE6FFBF79006}" destId="{6A6A9BC4-57FC-4B4B-8C8F-B5E969A73BE7}" srcOrd="0" destOrd="0" presId="urn:microsoft.com/office/officeart/2005/8/layout/hierarchy6"/>
    <dgm:cxn modelId="{4696CD86-0710-4BEB-AD6A-B07621A9C69E}" type="presParOf" srcId="{2FD86104-8C66-4BCF-BDF7-DE6FFBF79006}" destId="{E26FE0F5-5343-428C-A709-EA89FB2AB1A1}" srcOrd="1" destOrd="0" presId="urn:microsoft.com/office/officeart/2005/8/layout/hierarchy6"/>
    <dgm:cxn modelId="{88CFC03A-D017-4914-AE1D-6570339777B0}" type="presParOf" srcId="{E26FE0F5-5343-428C-A709-EA89FB2AB1A1}" destId="{EAC25807-BE2D-4A1F-8C52-515B80E94D12}" srcOrd="0" destOrd="0" presId="urn:microsoft.com/office/officeart/2005/8/layout/hierarchy6"/>
    <dgm:cxn modelId="{1A8E56AD-700A-4CF9-BA34-34EFD625BF88}" type="presParOf" srcId="{E26FE0F5-5343-428C-A709-EA89FB2AB1A1}" destId="{64B54F36-B449-4FBA-B9ED-6A3EA0690D73}" srcOrd="1" destOrd="0" presId="urn:microsoft.com/office/officeart/2005/8/layout/hierarchy6"/>
    <dgm:cxn modelId="{B5DA29B6-19D1-4762-BD06-20922DFC0228}" type="presParOf" srcId="{2FD86104-8C66-4BCF-BDF7-DE6FFBF79006}" destId="{763DB91D-DDCF-4F14-A54C-B8658FF2D36D}" srcOrd="2" destOrd="0" presId="urn:microsoft.com/office/officeart/2005/8/layout/hierarchy6"/>
    <dgm:cxn modelId="{96057411-7B36-4DA2-B7A4-B4DF5EBD3185}" type="presParOf" srcId="{2FD86104-8C66-4BCF-BDF7-DE6FFBF79006}" destId="{4DF6ABE0-1C3B-4D66-8034-C0CBE7AC0F65}" srcOrd="3" destOrd="0" presId="urn:microsoft.com/office/officeart/2005/8/layout/hierarchy6"/>
    <dgm:cxn modelId="{9DC02B04-C57B-438C-95F8-65ED7845A51B}" type="presParOf" srcId="{4DF6ABE0-1C3B-4D66-8034-C0CBE7AC0F65}" destId="{015D3E6E-2E20-44E2-99A7-A0A61F54CA2F}" srcOrd="0" destOrd="0" presId="urn:microsoft.com/office/officeart/2005/8/layout/hierarchy6"/>
    <dgm:cxn modelId="{287A22AA-B1D6-46D2-BD1C-B49295C0CD52}" type="presParOf" srcId="{4DF6ABE0-1C3B-4D66-8034-C0CBE7AC0F65}" destId="{30696772-EF6A-45F3-BB0F-12E88CCAF7F6}" srcOrd="1" destOrd="0" presId="urn:microsoft.com/office/officeart/2005/8/layout/hierarchy6"/>
    <dgm:cxn modelId="{264EBA12-E600-404F-9189-077171E0CAC1}" type="presParOf" srcId="{2FD86104-8C66-4BCF-BDF7-DE6FFBF79006}" destId="{AC51F490-66F5-4CE5-AD95-3AB792A1EF71}" srcOrd="4" destOrd="0" presId="urn:microsoft.com/office/officeart/2005/8/layout/hierarchy6"/>
    <dgm:cxn modelId="{43E1829B-4221-44CA-A682-2F360C6B5553}" type="presParOf" srcId="{2FD86104-8C66-4BCF-BDF7-DE6FFBF79006}" destId="{051A9267-68B6-4533-A71C-B20969C3DBC0}" srcOrd="5" destOrd="0" presId="urn:microsoft.com/office/officeart/2005/8/layout/hierarchy6"/>
    <dgm:cxn modelId="{EB06B0BE-BDAE-4868-8D00-23BCCEFE96A7}" type="presParOf" srcId="{051A9267-68B6-4533-A71C-B20969C3DBC0}" destId="{002A9D9E-A84D-4D11-BF97-4AC87057B16C}" srcOrd="0" destOrd="0" presId="urn:microsoft.com/office/officeart/2005/8/layout/hierarchy6"/>
    <dgm:cxn modelId="{59F0F8B4-DBB2-47BF-90E5-DA33F661AA71}" type="presParOf" srcId="{051A9267-68B6-4533-A71C-B20969C3DBC0}" destId="{47FDDEF7-51A4-4AA0-9436-7D6B4F37447C}" srcOrd="1" destOrd="0" presId="urn:microsoft.com/office/officeart/2005/8/layout/hierarchy6"/>
    <dgm:cxn modelId="{EDE6EC8D-72DC-4B55-8AA9-0A8CC031FCFD}" type="presParOf" srcId="{2FD86104-8C66-4BCF-BDF7-DE6FFBF79006}" destId="{73C5C7BD-E191-4273-8A50-F6FA081BB68D}" srcOrd="6" destOrd="0" presId="urn:microsoft.com/office/officeart/2005/8/layout/hierarchy6"/>
    <dgm:cxn modelId="{4F5BB250-9CB7-473A-A152-40852515FF7F}" type="presParOf" srcId="{2FD86104-8C66-4BCF-BDF7-DE6FFBF79006}" destId="{E9F1FA35-C551-44FC-A38D-4279DEB086E4}" srcOrd="7" destOrd="0" presId="urn:microsoft.com/office/officeart/2005/8/layout/hierarchy6"/>
    <dgm:cxn modelId="{55F36D17-4E0E-4782-899D-42D503A8A7DB}" type="presParOf" srcId="{E9F1FA35-C551-44FC-A38D-4279DEB086E4}" destId="{E26365A6-C339-475B-B835-101BC075913B}" srcOrd="0" destOrd="0" presId="urn:microsoft.com/office/officeart/2005/8/layout/hierarchy6"/>
    <dgm:cxn modelId="{B33346EC-B3E7-480A-8C57-B707DA4D59AC}" type="presParOf" srcId="{E9F1FA35-C551-44FC-A38D-4279DEB086E4}" destId="{E679E9D9-72C2-46BB-8E6E-B5316E2136F7}" srcOrd="1" destOrd="0" presId="urn:microsoft.com/office/officeart/2005/8/layout/hierarchy6"/>
    <dgm:cxn modelId="{5914843F-5724-4B33-AAC9-F8E92B11593C}" type="presParOf" srcId="{23937DD1-CA40-4902-B102-61A9CC5C94EE}" destId="{844E2D0D-BCA8-47E6-9C75-E8BC534754BC}" srcOrd="4" destOrd="0" presId="urn:microsoft.com/office/officeart/2005/8/layout/hierarchy6"/>
    <dgm:cxn modelId="{D795A214-8A38-4B0A-8789-5C4B1C64DFAD}" type="presParOf" srcId="{23937DD1-CA40-4902-B102-61A9CC5C94EE}" destId="{4D0A5B8E-1A2D-4B1E-AD13-21231A2A0DB6}" srcOrd="5" destOrd="0" presId="urn:microsoft.com/office/officeart/2005/8/layout/hierarchy6"/>
    <dgm:cxn modelId="{0C29C6A7-D8C4-40C7-B13A-06AB44964042}" type="presParOf" srcId="{4D0A5B8E-1A2D-4B1E-AD13-21231A2A0DB6}" destId="{F4F74404-E937-4A70-8A77-5DA8CDFE6D3D}" srcOrd="0" destOrd="0" presId="urn:microsoft.com/office/officeart/2005/8/layout/hierarchy6"/>
    <dgm:cxn modelId="{A3FC7E0B-8915-4F9C-B5CE-72826828E750}" type="presParOf" srcId="{4D0A5B8E-1A2D-4B1E-AD13-21231A2A0DB6}" destId="{A2E12BF6-340B-487C-989E-B53581CECCFB}" srcOrd="1" destOrd="0" presId="urn:microsoft.com/office/officeart/2005/8/layout/hierarchy6"/>
    <dgm:cxn modelId="{1807ADC3-FF89-4214-B325-504FD7EDD060}" type="presParOf" srcId="{0C82705B-049E-4131-9F79-5A1EE6082FC1}" destId="{248E2FCC-6104-40A1-A276-5F752C9AB48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ADFFF25-1C16-4BAD-93D5-5E1F20ACB63E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E479C013-A79C-4636-B5E1-D64BCB35C5B5}">
      <dgm:prSet/>
      <dgm:spPr>
        <a:solidFill>
          <a:schemeClr val="accent6"/>
        </a:solidFill>
      </dgm:spPr>
      <dgm:t>
        <a:bodyPr/>
        <a:lstStyle/>
        <a:p>
          <a:pPr algn="just" rtl="0"/>
          <a:r>
            <a:rPr lang="pt-BR" b="1" dirty="0" smtClean="0"/>
            <a:t>Gerada em ambiente CAIXA, após recepção dos eventos de remuneração, e disponibilizada na rede bancária:</a:t>
          </a:r>
          <a:endParaRPr lang="pt-BR" b="1" dirty="0"/>
        </a:p>
      </dgm:t>
    </dgm:pt>
    <dgm:pt modelId="{9D3EDBA9-BEF1-4130-B96B-A5B7345D0448}" type="parTrans" cxnId="{F988725E-B819-49E6-8EE5-FE042E0CD3DE}">
      <dgm:prSet/>
      <dgm:spPr/>
      <dgm:t>
        <a:bodyPr/>
        <a:lstStyle/>
        <a:p>
          <a:pPr algn="just"/>
          <a:endParaRPr lang="pt-BR"/>
        </a:p>
      </dgm:t>
    </dgm:pt>
    <dgm:pt modelId="{A716763A-6009-4746-858A-90E6DD6EE034}" type="sibTrans" cxnId="{F988725E-B819-49E6-8EE5-FE042E0CD3DE}">
      <dgm:prSet/>
      <dgm:spPr/>
      <dgm:t>
        <a:bodyPr/>
        <a:lstStyle/>
        <a:p>
          <a:pPr algn="just"/>
          <a:endParaRPr lang="pt-BR"/>
        </a:p>
      </dgm:t>
    </dgm:pt>
    <dgm:pt modelId="{404D61C3-5135-43C2-B785-013C538689EC}">
      <dgm:prSet custT="1"/>
      <dgm:spPr/>
      <dgm:t>
        <a:bodyPr/>
        <a:lstStyle/>
        <a:p>
          <a:pPr algn="just" rtl="0"/>
          <a:r>
            <a:rPr lang="pt-BR" sz="2800" dirty="0" smtClean="0">
              <a:solidFill>
                <a:schemeClr val="tx1">
                  <a:lumMod val="90000"/>
                  <a:lumOff val="10000"/>
                </a:schemeClr>
              </a:solidFill>
            </a:rPr>
            <a:t>Automaticamente, com recepção do evento de fechamento;</a:t>
          </a:r>
          <a:endParaRPr lang="pt-BR" sz="2800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352F3CD3-3CBB-4765-8DE0-0B8218010C11}" type="parTrans" cxnId="{E61ACF0B-E945-4E6B-A42E-2252932CD9CB}">
      <dgm:prSet/>
      <dgm:spPr/>
      <dgm:t>
        <a:bodyPr/>
        <a:lstStyle/>
        <a:p>
          <a:pPr algn="just"/>
          <a:endParaRPr lang="pt-BR"/>
        </a:p>
      </dgm:t>
    </dgm:pt>
    <dgm:pt modelId="{061C8E2E-03AB-4D41-ACA0-71BC8AD41141}" type="sibTrans" cxnId="{E61ACF0B-E945-4E6B-A42E-2252932CD9CB}">
      <dgm:prSet/>
      <dgm:spPr/>
      <dgm:t>
        <a:bodyPr/>
        <a:lstStyle/>
        <a:p>
          <a:pPr algn="just"/>
          <a:endParaRPr lang="pt-BR"/>
        </a:p>
      </dgm:t>
    </dgm:pt>
    <dgm:pt modelId="{482EAD99-21DB-48A5-B2C6-D40843F1901F}">
      <dgm:prSet custT="1"/>
      <dgm:spPr/>
      <dgm:t>
        <a:bodyPr/>
        <a:lstStyle/>
        <a:p>
          <a:pPr algn="just" rtl="0"/>
          <a:r>
            <a:rPr lang="pt-BR" sz="2800" dirty="0" smtClean="0">
              <a:solidFill>
                <a:schemeClr val="tx1">
                  <a:lumMod val="90000"/>
                  <a:lumOff val="10000"/>
                </a:schemeClr>
              </a:solidFill>
            </a:rPr>
            <a:t>Por solicitação do empregador na página do FGTS ou comunicação da folha de pagamento;</a:t>
          </a:r>
          <a:endParaRPr lang="pt-BR" sz="2800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77CF67C6-78EC-4EF4-A839-0D9BA363D93B}" type="parTrans" cxnId="{9F6D9E22-5208-400A-B4B0-92CE8EF2816F}">
      <dgm:prSet/>
      <dgm:spPr/>
      <dgm:t>
        <a:bodyPr/>
        <a:lstStyle/>
        <a:p>
          <a:pPr algn="just"/>
          <a:endParaRPr lang="pt-BR"/>
        </a:p>
      </dgm:t>
    </dgm:pt>
    <dgm:pt modelId="{2AEF865B-A998-4138-907F-547CAFCB0C9C}" type="sibTrans" cxnId="{9F6D9E22-5208-400A-B4B0-92CE8EF2816F}">
      <dgm:prSet/>
      <dgm:spPr/>
      <dgm:t>
        <a:bodyPr/>
        <a:lstStyle/>
        <a:p>
          <a:pPr algn="just"/>
          <a:endParaRPr lang="pt-BR"/>
        </a:p>
      </dgm:t>
    </dgm:pt>
    <dgm:pt modelId="{C646B94B-26D5-4B80-A30A-B673FF5B302B}">
      <dgm:prSet custT="1"/>
      <dgm:spPr/>
      <dgm:t>
        <a:bodyPr/>
        <a:lstStyle/>
        <a:p>
          <a:pPr algn="just" rtl="0"/>
          <a:r>
            <a:rPr lang="pt-BR" sz="2800" dirty="0" smtClean="0">
              <a:solidFill>
                <a:schemeClr val="tx1">
                  <a:lumMod val="90000"/>
                  <a:lumOff val="10000"/>
                </a:schemeClr>
              </a:solidFill>
            </a:rPr>
            <a:t>Automaticamente, por decurso de prazo.</a:t>
          </a:r>
          <a:endParaRPr lang="pt-BR" sz="2800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6631F141-4161-4F64-A97D-5DAD09686D44}" type="parTrans" cxnId="{21DB127D-7759-43CA-B1B9-2E09FB9B1625}">
      <dgm:prSet/>
      <dgm:spPr/>
      <dgm:t>
        <a:bodyPr/>
        <a:lstStyle/>
        <a:p>
          <a:pPr algn="just"/>
          <a:endParaRPr lang="pt-BR"/>
        </a:p>
      </dgm:t>
    </dgm:pt>
    <dgm:pt modelId="{DEEB43B5-F035-40AE-92B3-181C405073A7}" type="sibTrans" cxnId="{21DB127D-7759-43CA-B1B9-2E09FB9B1625}">
      <dgm:prSet/>
      <dgm:spPr/>
      <dgm:t>
        <a:bodyPr/>
        <a:lstStyle/>
        <a:p>
          <a:pPr algn="just"/>
          <a:endParaRPr lang="pt-BR"/>
        </a:p>
      </dgm:t>
    </dgm:pt>
    <dgm:pt modelId="{F162F4AD-B735-4EF4-A6E7-0D127F26D72B}" type="pres">
      <dgm:prSet presAssocID="{3ADFFF25-1C16-4BAD-93D5-5E1F20ACB6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41F4D90-2509-4D4F-B615-9BFB606CC9D8}" type="pres">
      <dgm:prSet presAssocID="{E479C013-A79C-4636-B5E1-D64BCB35C5B5}" presName="parentText" presStyleLbl="node1" presStyleIdx="0" presStyleCnt="1" custScaleY="8188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EDDD366-9ED8-42F2-9CA1-F6857F34F4F4}" type="pres">
      <dgm:prSet presAssocID="{E479C013-A79C-4636-B5E1-D64BCB35C5B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15F2EE2-3151-4B53-A0EE-55065B43980B}" type="presOf" srcId="{404D61C3-5135-43C2-B785-013C538689EC}" destId="{AEDDD366-9ED8-42F2-9CA1-F6857F34F4F4}" srcOrd="0" destOrd="0" presId="urn:microsoft.com/office/officeart/2005/8/layout/vList2"/>
    <dgm:cxn modelId="{DB2DDB5B-73E6-44FD-B2DB-55E9F8FABC10}" type="presOf" srcId="{C646B94B-26D5-4B80-A30A-B673FF5B302B}" destId="{AEDDD366-9ED8-42F2-9CA1-F6857F34F4F4}" srcOrd="0" destOrd="2" presId="urn:microsoft.com/office/officeart/2005/8/layout/vList2"/>
    <dgm:cxn modelId="{21DB127D-7759-43CA-B1B9-2E09FB9B1625}" srcId="{E479C013-A79C-4636-B5E1-D64BCB35C5B5}" destId="{C646B94B-26D5-4B80-A30A-B673FF5B302B}" srcOrd="2" destOrd="0" parTransId="{6631F141-4161-4F64-A97D-5DAD09686D44}" sibTransId="{DEEB43B5-F035-40AE-92B3-181C405073A7}"/>
    <dgm:cxn modelId="{9F6D9E22-5208-400A-B4B0-92CE8EF2816F}" srcId="{E479C013-A79C-4636-B5E1-D64BCB35C5B5}" destId="{482EAD99-21DB-48A5-B2C6-D40843F1901F}" srcOrd="1" destOrd="0" parTransId="{77CF67C6-78EC-4EF4-A839-0D9BA363D93B}" sibTransId="{2AEF865B-A998-4138-907F-547CAFCB0C9C}"/>
    <dgm:cxn modelId="{0D092021-CEC3-419E-8F93-5E40C00D64E3}" type="presOf" srcId="{E479C013-A79C-4636-B5E1-D64BCB35C5B5}" destId="{841F4D90-2509-4D4F-B615-9BFB606CC9D8}" srcOrd="0" destOrd="0" presId="urn:microsoft.com/office/officeart/2005/8/layout/vList2"/>
    <dgm:cxn modelId="{F988725E-B819-49E6-8EE5-FE042E0CD3DE}" srcId="{3ADFFF25-1C16-4BAD-93D5-5E1F20ACB63E}" destId="{E479C013-A79C-4636-B5E1-D64BCB35C5B5}" srcOrd="0" destOrd="0" parTransId="{9D3EDBA9-BEF1-4130-B96B-A5B7345D0448}" sibTransId="{A716763A-6009-4746-858A-90E6DD6EE034}"/>
    <dgm:cxn modelId="{F8859BA4-F380-40ED-A4F7-E270A194421E}" type="presOf" srcId="{482EAD99-21DB-48A5-B2C6-D40843F1901F}" destId="{AEDDD366-9ED8-42F2-9CA1-F6857F34F4F4}" srcOrd="0" destOrd="1" presId="urn:microsoft.com/office/officeart/2005/8/layout/vList2"/>
    <dgm:cxn modelId="{E61ACF0B-E945-4E6B-A42E-2252932CD9CB}" srcId="{E479C013-A79C-4636-B5E1-D64BCB35C5B5}" destId="{404D61C3-5135-43C2-B785-013C538689EC}" srcOrd="0" destOrd="0" parTransId="{352F3CD3-3CBB-4765-8DE0-0B8218010C11}" sibTransId="{061C8E2E-03AB-4D41-ACA0-71BC8AD41141}"/>
    <dgm:cxn modelId="{BD94C40D-A59A-4B3E-B0FA-6ADE15EF2DED}" type="presOf" srcId="{3ADFFF25-1C16-4BAD-93D5-5E1F20ACB63E}" destId="{F162F4AD-B735-4EF4-A6E7-0D127F26D72B}" srcOrd="0" destOrd="0" presId="urn:microsoft.com/office/officeart/2005/8/layout/vList2"/>
    <dgm:cxn modelId="{230B3F10-CA6F-4909-AF63-92915E2C9882}" type="presParOf" srcId="{F162F4AD-B735-4EF4-A6E7-0D127F26D72B}" destId="{841F4D90-2509-4D4F-B615-9BFB606CC9D8}" srcOrd="0" destOrd="0" presId="urn:microsoft.com/office/officeart/2005/8/layout/vList2"/>
    <dgm:cxn modelId="{1AC03E14-1A6A-4823-878C-20F2812F5DB0}" type="presParOf" srcId="{F162F4AD-B735-4EF4-A6E7-0D127F26D72B}" destId="{AEDDD366-9ED8-42F2-9CA1-F6857F34F4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176136F-2F88-4BF0-A365-6878A31A93C2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6E8C4FA5-E94E-448C-B7C6-7FC968F1D26C}">
      <dgm:prSet/>
      <dgm:spPr>
        <a:solidFill>
          <a:schemeClr val="accent6"/>
        </a:solidFill>
      </dgm:spPr>
      <dgm:t>
        <a:bodyPr/>
        <a:lstStyle/>
        <a:p>
          <a:pPr algn="just" rtl="0"/>
          <a:r>
            <a:rPr lang="pt-BR" b="1" dirty="0" smtClean="0"/>
            <a:t>Após a apropriação pela CAIXA do evento de  desligamento:</a:t>
          </a:r>
          <a:endParaRPr lang="pt-BR" b="1" dirty="0"/>
        </a:p>
      </dgm:t>
    </dgm:pt>
    <dgm:pt modelId="{B0F2DD40-4611-44A5-8928-583FB9893CA6}" type="parTrans" cxnId="{63A0D3FF-E0CE-464B-B204-33E7A9C91A99}">
      <dgm:prSet/>
      <dgm:spPr/>
      <dgm:t>
        <a:bodyPr/>
        <a:lstStyle/>
        <a:p>
          <a:pPr algn="just"/>
          <a:endParaRPr lang="pt-BR"/>
        </a:p>
      </dgm:t>
    </dgm:pt>
    <dgm:pt modelId="{6B41DBEA-0CF6-41E7-8C2F-8262BBFCB777}" type="sibTrans" cxnId="{63A0D3FF-E0CE-464B-B204-33E7A9C91A99}">
      <dgm:prSet/>
      <dgm:spPr/>
      <dgm:t>
        <a:bodyPr/>
        <a:lstStyle/>
        <a:p>
          <a:pPr algn="just"/>
          <a:endParaRPr lang="pt-BR"/>
        </a:p>
      </dgm:t>
    </dgm:pt>
    <dgm:pt modelId="{F094DDC5-2E4E-41D5-BA00-DC8BC15E9735}">
      <dgm:prSet custT="1"/>
      <dgm:spPr/>
      <dgm:t>
        <a:bodyPr/>
        <a:lstStyle/>
        <a:p>
          <a:pPr algn="just" rtl="0"/>
          <a:r>
            <a:rPr lang="pt-BR" sz="2800" dirty="0" smtClean="0">
              <a:solidFill>
                <a:schemeClr val="tx1">
                  <a:lumMod val="90000"/>
                  <a:lumOff val="10000"/>
                </a:schemeClr>
              </a:solidFill>
            </a:rPr>
            <a:t>Geração automática da guia com recepção do evento de desligamento;</a:t>
          </a:r>
          <a:endParaRPr lang="pt-BR" sz="2800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5B9F7CFA-75DD-4E34-B894-4FFB33D840DA}" type="parTrans" cxnId="{332C18BD-7894-406F-9070-6CAF82383CA8}">
      <dgm:prSet/>
      <dgm:spPr/>
      <dgm:t>
        <a:bodyPr/>
        <a:lstStyle/>
        <a:p>
          <a:pPr algn="just"/>
          <a:endParaRPr lang="pt-BR"/>
        </a:p>
      </dgm:t>
    </dgm:pt>
    <dgm:pt modelId="{CCDE2DDB-0A06-4141-B652-24F1D974B3C5}" type="sibTrans" cxnId="{332C18BD-7894-406F-9070-6CAF82383CA8}">
      <dgm:prSet/>
      <dgm:spPr/>
      <dgm:t>
        <a:bodyPr/>
        <a:lstStyle/>
        <a:p>
          <a:pPr algn="just"/>
          <a:endParaRPr lang="pt-BR"/>
        </a:p>
      </dgm:t>
    </dgm:pt>
    <dgm:pt modelId="{2F3FB263-99F1-447D-897E-6B9BD5F544A2}">
      <dgm:prSet custT="1"/>
      <dgm:spPr/>
      <dgm:t>
        <a:bodyPr/>
        <a:lstStyle/>
        <a:p>
          <a:pPr algn="just" rtl="0"/>
          <a:r>
            <a:rPr lang="pt-BR" sz="2800" dirty="0" smtClean="0">
              <a:solidFill>
                <a:schemeClr val="tx1">
                  <a:lumMod val="90000"/>
                  <a:lumOff val="10000"/>
                </a:schemeClr>
              </a:solidFill>
            </a:rPr>
            <a:t>Geração da guia por solicitação do empregador no portal do FGTS.</a:t>
          </a:r>
          <a:endParaRPr lang="pt-BR" sz="2800" dirty="0">
            <a:solidFill>
              <a:schemeClr val="tx1">
                <a:lumMod val="90000"/>
                <a:lumOff val="10000"/>
              </a:schemeClr>
            </a:solidFill>
          </a:endParaRPr>
        </a:p>
      </dgm:t>
    </dgm:pt>
    <dgm:pt modelId="{6C9C3E65-406A-4176-9310-4A7B0FE2CBB9}" type="parTrans" cxnId="{4F2AD91E-E60B-4FD4-8439-AD0EC7458C37}">
      <dgm:prSet/>
      <dgm:spPr/>
      <dgm:t>
        <a:bodyPr/>
        <a:lstStyle/>
        <a:p>
          <a:pPr algn="just"/>
          <a:endParaRPr lang="pt-BR"/>
        </a:p>
      </dgm:t>
    </dgm:pt>
    <dgm:pt modelId="{61FFA2CC-6A56-45D4-802C-E0BD76FC0881}" type="sibTrans" cxnId="{4F2AD91E-E60B-4FD4-8439-AD0EC7458C37}">
      <dgm:prSet/>
      <dgm:spPr/>
      <dgm:t>
        <a:bodyPr/>
        <a:lstStyle/>
        <a:p>
          <a:pPr algn="just"/>
          <a:endParaRPr lang="pt-BR"/>
        </a:p>
      </dgm:t>
    </dgm:pt>
    <dgm:pt modelId="{18223246-B981-4DF6-8F64-32C5428929B6}" type="pres">
      <dgm:prSet presAssocID="{F176136F-2F88-4BF0-A365-6878A31A93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198310A-9097-4BDE-BCAD-957BF209FE6F}" type="pres">
      <dgm:prSet presAssocID="{6E8C4FA5-E94E-448C-B7C6-7FC968F1D26C}" presName="parentText" presStyleLbl="node1" presStyleIdx="0" presStyleCnt="1" custScaleY="2417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756017C-792E-409D-8DF7-C6957456911F}" type="pres">
      <dgm:prSet presAssocID="{6E8C4FA5-E94E-448C-B7C6-7FC968F1D26C}" presName="childText" presStyleLbl="revTx" presStyleIdx="0" presStyleCnt="1" custScaleY="12406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500344A-32C9-4894-986B-25C20F89F955}" type="presOf" srcId="{2F3FB263-99F1-447D-897E-6B9BD5F544A2}" destId="{2756017C-792E-409D-8DF7-C6957456911F}" srcOrd="0" destOrd="1" presId="urn:microsoft.com/office/officeart/2005/8/layout/vList2"/>
    <dgm:cxn modelId="{7EEF8530-E0CE-45BD-8C55-7A47C84F21E3}" type="presOf" srcId="{F176136F-2F88-4BF0-A365-6878A31A93C2}" destId="{18223246-B981-4DF6-8F64-32C5428929B6}" srcOrd="0" destOrd="0" presId="urn:microsoft.com/office/officeart/2005/8/layout/vList2"/>
    <dgm:cxn modelId="{332C18BD-7894-406F-9070-6CAF82383CA8}" srcId="{6E8C4FA5-E94E-448C-B7C6-7FC968F1D26C}" destId="{F094DDC5-2E4E-41D5-BA00-DC8BC15E9735}" srcOrd="0" destOrd="0" parTransId="{5B9F7CFA-75DD-4E34-B894-4FFB33D840DA}" sibTransId="{CCDE2DDB-0A06-4141-B652-24F1D974B3C5}"/>
    <dgm:cxn modelId="{4F2AD91E-E60B-4FD4-8439-AD0EC7458C37}" srcId="{6E8C4FA5-E94E-448C-B7C6-7FC968F1D26C}" destId="{2F3FB263-99F1-447D-897E-6B9BD5F544A2}" srcOrd="1" destOrd="0" parTransId="{6C9C3E65-406A-4176-9310-4A7B0FE2CBB9}" sibTransId="{61FFA2CC-6A56-45D4-802C-E0BD76FC0881}"/>
    <dgm:cxn modelId="{A067C49C-B916-41AA-B9FC-1E700B11649F}" type="presOf" srcId="{6E8C4FA5-E94E-448C-B7C6-7FC968F1D26C}" destId="{D198310A-9097-4BDE-BCAD-957BF209FE6F}" srcOrd="0" destOrd="0" presId="urn:microsoft.com/office/officeart/2005/8/layout/vList2"/>
    <dgm:cxn modelId="{2C096261-C7B4-4A60-88F5-41F95768AFF8}" type="presOf" srcId="{F094DDC5-2E4E-41D5-BA00-DC8BC15E9735}" destId="{2756017C-792E-409D-8DF7-C6957456911F}" srcOrd="0" destOrd="0" presId="urn:microsoft.com/office/officeart/2005/8/layout/vList2"/>
    <dgm:cxn modelId="{63A0D3FF-E0CE-464B-B204-33E7A9C91A99}" srcId="{F176136F-2F88-4BF0-A365-6878A31A93C2}" destId="{6E8C4FA5-E94E-448C-B7C6-7FC968F1D26C}" srcOrd="0" destOrd="0" parTransId="{B0F2DD40-4611-44A5-8928-583FB9893CA6}" sibTransId="{6B41DBEA-0CF6-41E7-8C2F-8262BBFCB777}"/>
    <dgm:cxn modelId="{0457727D-7A03-4492-9378-89A0418B1371}" type="presParOf" srcId="{18223246-B981-4DF6-8F64-32C5428929B6}" destId="{D198310A-9097-4BDE-BCAD-957BF209FE6F}" srcOrd="0" destOrd="0" presId="urn:microsoft.com/office/officeart/2005/8/layout/vList2"/>
    <dgm:cxn modelId="{0350F5B2-756E-4994-A076-6E1606A43490}" type="presParOf" srcId="{18223246-B981-4DF6-8F64-32C5428929B6}" destId="{2756017C-792E-409D-8DF7-C6957456911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7AD2BF-E1F0-46CA-9508-80DF77B8A4EE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DDE53C2-C357-436D-AF07-207CFB2C9647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BR" dirty="0" err="1" smtClean="0">
              <a:solidFill>
                <a:srgbClr val="002060"/>
              </a:solidFill>
            </a:rPr>
            <a:t>eSocial</a:t>
          </a:r>
          <a:endParaRPr lang="pt-BR" dirty="0">
            <a:solidFill>
              <a:srgbClr val="002060"/>
            </a:solidFill>
          </a:endParaRPr>
        </a:p>
      </dgm:t>
    </dgm:pt>
    <dgm:pt modelId="{8ADFD955-BC6F-4948-B509-3A8124B7DFF3}" type="parTrans" cxnId="{B675DDCE-9E62-4BF8-85B8-DB8C0312E05F}">
      <dgm:prSet/>
      <dgm:spPr/>
      <dgm:t>
        <a:bodyPr/>
        <a:lstStyle/>
        <a:p>
          <a:endParaRPr lang="pt-BR"/>
        </a:p>
      </dgm:t>
    </dgm:pt>
    <dgm:pt modelId="{A2DB70E9-6757-408C-9183-885E6FC1EEB7}" type="sibTrans" cxnId="{B675DDCE-9E62-4BF8-85B8-DB8C0312E05F}">
      <dgm:prSet/>
      <dgm:spPr/>
      <dgm:t>
        <a:bodyPr/>
        <a:lstStyle/>
        <a:p>
          <a:endParaRPr lang="pt-BR"/>
        </a:p>
      </dgm:t>
    </dgm:pt>
    <dgm:pt modelId="{E3089E73-937C-437B-B611-E236600E84D6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Trabalhistas</a:t>
          </a:r>
        </a:p>
        <a:p>
          <a:r>
            <a:rPr lang="pt-BR" dirty="0" smtClean="0">
              <a:solidFill>
                <a:srgbClr val="002060"/>
              </a:solidFill>
            </a:rPr>
            <a:t>Previdenciárias</a:t>
          </a:r>
        </a:p>
        <a:p>
          <a:r>
            <a:rPr lang="pt-BR" dirty="0" smtClean="0">
              <a:solidFill>
                <a:srgbClr val="002060"/>
              </a:solidFill>
            </a:rPr>
            <a:t>Fiscais</a:t>
          </a:r>
          <a:endParaRPr lang="pt-BR" dirty="0">
            <a:solidFill>
              <a:srgbClr val="002060"/>
            </a:solidFill>
          </a:endParaRPr>
        </a:p>
      </dgm:t>
    </dgm:pt>
    <dgm:pt modelId="{B9D0252F-F84B-430E-9062-BD3B6537D896}" type="parTrans" cxnId="{40FB856D-750D-40B1-BAAA-4064EC20B85C}">
      <dgm:prSet/>
      <dgm:spPr>
        <a:solidFill>
          <a:schemeClr val="bg2"/>
        </a:solidFill>
      </dgm:spPr>
      <dgm:t>
        <a:bodyPr/>
        <a:lstStyle/>
        <a:p>
          <a:endParaRPr lang="pt-BR"/>
        </a:p>
      </dgm:t>
    </dgm:pt>
    <dgm:pt modelId="{EE63F8B8-12B7-400F-A965-2385D0BBA7CD}" type="sibTrans" cxnId="{40FB856D-750D-40B1-BAAA-4064EC20B85C}">
      <dgm:prSet/>
      <dgm:spPr/>
      <dgm:t>
        <a:bodyPr/>
        <a:lstStyle/>
        <a:p>
          <a:endParaRPr lang="pt-BR"/>
        </a:p>
      </dgm:t>
    </dgm:pt>
    <dgm:pt modelId="{B52D6F6F-2452-4B1D-B8DB-AD0F705A4A38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+ 1 módulo do SPED</a:t>
          </a:r>
          <a:endParaRPr lang="pt-BR" dirty="0">
            <a:solidFill>
              <a:srgbClr val="002060"/>
            </a:solidFill>
          </a:endParaRPr>
        </a:p>
      </dgm:t>
    </dgm:pt>
    <dgm:pt modelId="{506AD94B-5587-41A0-9E43-A45CE32C513F}" type="parTrans" cxnId="{397CBA4B-FD6A-4DAB-A620-A44A4A62D6A0}">
      <dgm:prSet/>
      <dgm:spPr>
        <a:solidFill>
          <a:schemeClr val="bg2"/>
        </a:solidFill>
      </dgm:spPr>
      <dgm:t>
        <a:bodyPr/>
        <a:lstStyle/>
        <a:p>
          <a:endParaRPr lang="pt-BR"/>
        </a:p>
      </dgm:t>
    </dgm:pt>
    <dgm:pt modelId="{C815F8DC-A47F-4BB7-B2F9-C7BF7F6F836B}" type="sibTrans" cxnId="{397CBA4B-FD6A-4DAB-A620-A44A4A62D6A0}">
      <dgm:prSet/>
      <dgm:spPr/>
      <dgm:t>
        <a:bodyPr/>
        <a:lstStyle/>
        <a:p>
          <a:endParaRPr lang="pt-BR"/>
        </a:p>
      </dgm:t>
    </dgm:pt>
    <dgm:pt modelId="{997FFCD3-914B-4E39-8FAC-0F38C4BE1CAA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Instrumento que vai unificar a prestação das informações</a:t>
          </a:r>
          <a:endParaRPr lang="pt-BR" dirty="0">
            <a:solidFill>
              <a:srgbClr val="002060"/>
            </a:solidFill>
          </a:endParaRPr>
        </a:p>
      </dgm:t>
    </dgm:pt>
    <dgm:pt modelId="{61749886-DD97-4A58-97D0-524F0F70EA0E}" type="parTrans" cxnId="{27C2CA6A-3196-40E3-947A-28DD7C2A22D3}">
      <dgm:prSet/>
      <dgm:spPr>
        <a:solidFill>
          <a:schemeClr val="bg2"/>
        </a:solidFill>
      </dgm:spPr>
      <dgm:t>
        <a:bodyPr/>
        <a:lstStyle/>
        <a:p>
          <a:endParaRPr lang="pt-BR"/>
        </a:p>
      </dgm:t>
    </dgm:pt>
    <dgm:pt modelId="{FF9E4AD5-A61F-4F37-B9A1-B9FE7F65D0CC}" type="sibTrans" cxnId="{27C2CA6A-3196-40E3-947A-28DD7C2A22D3}">
      <dgm:prSet/>
      <dgm:spPr/>
      <dgm:t>
        <a:bodyPr/>
        <a:lstStyle/>
        <a:p>
          <a:endParaRPr lang="pt-BR"/>
        </a:p>
      </dgm:t>
    </dgm:pt>
    <dgm:pt modelId="{42BB2356-5D0F-48AD-BE1C-DDC322A96804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Vai padronizar num único ambiente nacional</a:t>
          </a:r>
          <a:endParaRPr lang="pt-BR" dirty="0">
            <a:solidFill>
              <a:srgbClr val="002060"/>
            </a:solidFill>
          </a:endParaRPr>
        </a:p>
      </dgm:t>
    </dgm:pt>
    <dgm:pt modelId="{495017EA-476A-4F27-9D44-A0AAAA0FC55F}" type="parTrans" cxnId="{DEF85DC8-C867-48B5-A4D3-636DC3B11DB1}">
      <dgm:prSet/>
      <dgm:spPr>
        <a:solidFill>
          <a:schemeClr val="bg2"/>
        </a:solidFill>
      </dgm:spPr>
      <dgm:t>
        <a:bodyPr/>
        <a:lstStyle/>
        <a:p>
          <a:endParaRPr lang="pt-BR"/>
        </a:p>
      </dgm:t>
    </dgm:pt>
    <dgm:pt modelId="{A31F7F10-CA4D-4748-92BA-06D412D847D2}" type="sibTrans" cxnId="{DEF85DC8-C867-48B5-A4D3-636DC3B11DB1}">
      <dgm:prSet/>
      <dgm:spPr/>
      <dgm:t>
        <a:bodyPr/>
        <a:lstStyle/>
        <a:p>
          <a:endParaRPr lang="pt-BR"/>
        </a:p>
      </dgm:t>
    </dgm:pt>
    <dgm:pt modelId="{6FE22F15-0A35-46CA-909F-16364CF3C145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Transmissão</a:t>
          </a:r>
        </a:p>
        <a:p>
          <a:r>
            <a:rPr lang="pt-BR" dirty="0" smtClean="0">
              <a:solidFill>
                <a:srgbClr val="002060"/>
              </a:solidFill>
            </a:rPr>
            <a:t>Validação</a:t>
          </a:r>
        </a:p>
        <a:p>
          <a:r>
            <a:rPr lang="pt-BR" dirty="0" smtClean="0">
              <a:solidFill>
                <a:srgbClr val="002060"/>
              </a:solidFill>
            </a:rPr>
            <a:t>Armazenamento</a:t>
          </a:r>
        </a:p>
        <a:p>
          <a:r>
            <a:rPr lang="pt-BR" dirty="0" smtClean="0">
              <a:solidFill>
                <a:srgbClr val="002060"/>
              </a:solidFill>
            </a:rPr>
            <a:t>Distribuição</a:t>
          </a:r>
          <a:endParaRPr lang="pt-BR" dirty="0">
            <a:solidFill>
              <a:srgbClr val="002060"/>
            </a:solidFill>
          </a:endParaRPr>
        </a:p>
      </dgm:t>
    </dgm:pt>
    <dgm:pt modelId="{210D050B-805F-46CC-A26D-C832AFD71F01}" type="parTrans" cxnId="{4D0ABD9E-278E-4D14-9920-BCCD1A396C59}">
      <dgm:prSet/>
      <dgm:spPr>
        <a:solidFill>
          <a:schemeClr val="bg2"/>
        </a:solidFill>
      </dgm:spPr>
      <dgm:t>
        <a:bodyPr/>
        <a:lstStyle/>
        <a:p>
          <a:endParaRPr lang="pt-BR"/>
        </a:p>
      </dgm:t>
    </dgm:pt>
    <dgm:pt modelId="{FDBAB2A7-2D42-4CEC-BD58-51790A82BE6C}" type="sibTrans" cxnId="{4D0ABD9E-278E-4D14-9920-BCCD1A396C59}">
      <dgm:prSet/>
      <dgm:spPr/>
      <dgm:t>
        <a:bodyPr/>
        <a:lstStyle/>
        <a:p>
          <a:endParaRPr lang="pt-BR"/>
        </a:p>
      </dgm:t>
    </dgm:pt>
    <dgm:pt modelId="{53CC6659-7D87-4D55-9881-5F6EF6F17C10}" type="pres">
      <dgm:prSet presAssocID="{877AD2BF-E1F0-46CA-9508-80DF77B8A4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B5D20A4-BDB3-40C1-B42B-E1190D230588}" type="pres">
      <dgm:prSet presAssocID="{ADDE53C2-C357-436D-AF07-207CFB2C9647}" presName="centerShape" presStyleLbl="node0" presStyleIdx="0" presStyleCnt="1"/>
      <dgm:spPr/>
      <dgm:t>
        <a:bodyPr/>
        <a:lstStyle/>
        <a:p>
          <a:endParaRPr lang="pt-BR"/>
        </a:p>
      </dgm:t>
    </dgm:pt>
    <dgm:pt modelId="{3030DEBE-C6E0-4393-9399-C6F5A6CC10E3}" type="pres">
      <dgm:prSet presAssocID="{506AD94B-5587-41A0-9E43-A45CE32C513F}" presName="parTrans" presStyleLbl="bgSibTrans2D1" presStyleIdx="0" presStyleCnt="5"/>
      <dgm:spPr/>
      <dgm:t>
        <a:bodyPr/>
        <a:lstStyle/>
        <a:p>
          <a:endParaRPr lang="pt-BR"/>
        </a:p>
      </dgm:t>
    </dgm:pt>
    <dgm:pt modelId="{80CA86F0-66CF-4ADE-9898-E0288E801FE6}" type="pres">
      <dgm:prSet presAssocID="{B52D6F6F-2452-4B1D-B8DB-AD0F705A4A38}" presName="node" presStyleLbl="node1" presStyleIdx="0" presStyleCnt="5" custRadScaleRad="10159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AA50827-09D1-4F26-8D91-9192CDEFD6EC}" type="pres">
      <dgm:prSet presAssocID="{61749886-DD97-4A58-97D0-524F0F70EA0E}" presName="parTrans" presStyleLbl="bgSibTrans2D1" presStyleIdx="1" presStyleCnt="5"/>
      <dgm:spPr/>
      <dgm:t>
        <a:bodyPr/>
        <a:lstStyle/>
        <a:p>
          <a:endParaRPr lang="pt-BR"/>
        </a:p>
      </dgm:t>
    </dgm:pt>
    <dgm:pt modelId="{0485D1BF-90EE-4EDC-92C7-32B0A4E2F91E}" type="pres">
      <dgm:prSet presAssocID="{997FFCD3-914B-4E39-8FAC-0F38C4BE1CA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2CB440-BCC4-4B1F-AD4D-9A90C02CDF85}" type="pres">
      <dgm:prSet presAssocID="{B9D0252F-F84B-430E-9062-BD3B6537D896}" presName="parTrans" presStyleLbl="bgSibTrans2D1" presStyleIdx="2" presStyleCnt="5"/>
      <dgm:spPr/>
      <dgm:t>
        <a:bodyPr/>
        <a:lstStyle/>
        <a:p>
          <a:endParaRPr lang="pt-BR"/>
        </a:p>
      </dgm:t>
    </dgm:pt>
    <dgm:pt modelId="{DD5CF231-6606-4431-B0B1-7AC2C13834FF}" type="pres">
      <dgm:prSet presAssocID="{E3089E73-937C-437B-B611-E236600E84D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45B97E4-3B24-4161-AFAD-3D08432813C3}" type="pres">
      <dgm:prSet presAssocID="{495017EA-476A-4F27-9D44-A0AAAA0FC55F}" presName="parTrans" presStyleLbl="bgSibTrans2D1" presStyleIdx="3" presStyleCnt="5"/>
      <dgm:spPr/>
      <dgm:t>
        <a:bodyPr/>
        <a:lstStyle/>
        <a:p>
          <a:endParaRPr lang="pt-BR"/>
        </a:p>
      </dgm:t>
    </dgm:pt>
    <dgm:pt modelId="{B9FF30AF-5BC9-4CEA-891F-B3F142716AE7}" type="pres">
      <dgm:prSet presAssocID="{42BB2356-5D0F-48AD-BE1C-DDC322A9680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CE40F1F-436E-43E9-B5AF-2BE9EEEEB273}" type="pres">
      <dgm:prSet presAssocID="{210D050B-805F-46CC-A26D-C832AFD71F01}" presName="parTrans" presStyleLbl="bgSibTrans2D1" presStyleIdx="4" presStyleCnt="5"/>
      <dgm:spPr/>
      <dgm:t>
        <a:bodyPr/>
        <a:lstStyle/>
        <a:p>
          <a:endParaRPr lang="pt-BR"/>
        </a:p>
      </dgm:t>
    </dgm:pt>
    <dgm:pt modelId="{B9AE9983-5153-46DD-9D14-83A83F49804C}" type="pres">
      <dgm:prSet presAssocID="{6FE22F15-0A35-46CA-909F-16364CF3C14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EF85DC8-C867-48B5-A4D3-636DC3B11DB1}" srcId="{ADDE53C2-C357-436D-AF07-207CFB2C9647}" destId="{42BB2356-5D0F-48AD-BE1C-DDC322A96804}" srcOrd="3" destOrd="0" parTransId="{495017EA-476A-4F27-9D44-A0AAAA0FC55F}" sibTransId="{A31F7F10-CA4D-4748-92BA-06D412D847D2}"/>
    <dgm:cxn modelId="{F326268D-E00B-4B97-AEE8-4D7ED2C9959B}" type="presOf" srcId="{ADDE53C2-C357-436D-AF07-207CFB2C9647}" destId="{6B5D20A4-BDB3-40C1-B42B-E1190D230588}" srcOrd="0" destOrd="0" presId="urn:microsoft.com/office/officeart/2005/8/layout/radial4"/>
    <dgm:cxn modelId="{00B26E85-8FEA-4C2F-9CD3-EE9D30D706B9}" type="presOf" srcId="{506AD94B-5587-41A0-9E43-A45CE32C513F}" destId="{3030DEBE-C6E0-4393-9399-C6F5A6CC10E3}" srcOrd="0" destOrd="0" presId="urn:microsoft.com/office/officeart/2005/8/layout/radial4"/>
    <dgm:cxn modelId="{D9C098FD-CF3C-42C5-A22D-4628BE3B7944}" type="presOf" srcId="{997FFCD3-914B-4E39-8FAC-0F38C4BE1CAA}" destId="{0485D1BF-90EE-4EDC-92C7-32B0A4E2F91E}" srcOrd="0" destOrd="0" presId="urn:microsoft.com/office/officeart/2005/8/layout/radial4"/>
    <dgm:cxn modelId="{17A23346-98C9-47B1-A9BC-D59DFE8938B9}" type="presOf" srcId="{E3089E73-937C-437B-B611-E236600E84D6}" destId="{DD5CF231-6606-4431-B0B1-7AC2C13834FF}" srcOrd="0" destOrd="0" presId="urn:microsoft.com/office/officeart/2005/8/layout/radial4"/>
    <dgm:cxn modelId="{27C2CA6A-3196-40E3-947A-28DD7C2A22D3}" srcId="{ADDE53C2-C357-436D-AF07-207CFB2C9647}" destId="{997FFCD3-914B-4E39-8FAC-0F38C4BE1CAA}" srcOrd="1" destOrd="0" parTransId="{61749886-DD97-4A58-97D0-524F0F70EA0E}" sibTransId="{FF9E4AD5-A61F-4F37-B9A1-B9FE7F65D0CC}"/>
    <dgm:cxn modelId="{40FB856D-750D-40B1-BAAA-4064EC20B85C}" srcId="{ADDE53C2-C357-436D-AF07-207CFB2C9647}" destId="{E3089E73-937C-437B-B611-E236600E84D6}" srcOrd="2" destOrd="0" parTransId="{B9D0252F-F84B-430E-9062-BD3B6537D896}" sibTransId="{EE63F8B8-12B7-400F-A965-2385D0BBA7CD}"/>
    <dgm:cxn modelId="{B675DDCE-9E62-4BF8-85B8-DB8C0312E05F}" srcId="{877AD2BF-E1F0-46CA-9508-80DF77B8A4EE}" destId="{ADDE53C2-C357-436D-AF07-207CFB2C9647}" srcOrd="0" destOrd="0" parTransId="{8ADFD955-BC6F-4948-B509-3A8124B7DFF3}" sibTransId="{A2DB70E9-6757-408C-9183-885E6FC1EEB7}"/>
    <dgm:cxn modelId="{D20DDBD7-3D99-4C24-9A0B-42A15B438822}" type="presOf" srcId="{210D050B-805F-46CC-A26D-C832AFD71F01}" destId="{DCE40F1F-436E-43E9-B5AF-2BE9EEEEB273}" srcOrd="0" destOrd="0" presId="urn:microsoft.com/office/officeart/2005/8/layout/radial4"/>
    <dgm:cxn modelId="{4D0ABD9E-278E-4D14-9920-BCCD1A396C59}" srcId="{ADDE53C2-C357-436D-AF07-207CFB2C9647}" destId="{6FE22F15-0A35-46CA-909F-16364CF3C145}" srcOrd="4" destOrd="0" parTransId="{210D050B-805F-46CC-A26D-C832AFD71F01}" sibTransId="{FDBAB2A7-2D42-4CEC-BD58-51790A82BE6C}"/>
    <dgm:cxn modelId="{814664A5-B8C2-425F-87AC-649C2EECD98B}" type="presOf" srcId="{877AD2BF-E1F0-46CA-9508-80DF77B8A4EE}" destId="{53CC6659-7D87-4D55-9881-5F6EF6F17C10}" srcOrd="0" destOrd="0" presId="urn:microsoft.com/office/officeart/2005/8/layout/radial4"/>
    <dgm:cxn modelId="{692AF895-2EE7-46BD-9757-DEBDEBA043A6}" type="presOf" srcId="{42BB2356-5D0F-48AD-BE1C-DDC322A96804}" destId="{B9FF30AF-5BC9-4CEA-891F-B3F142716AE7}" srcOrd="0" destOrd="0" presId="urn:microsoft.com/office/officeart/2005/8/layout/radial4"/>
    <dgm:cxn modelId="{670FD059-A1BE-434A-A36D-581EA7A3F794}" type="presOf" srcId="{495017EA-476A-4F27-9D44-A0AAAA0FC55F}" destId="{245B97E4-3B24-4161-AFAD-3D08432813C3}" srcOrd="0" destOrd="0" presId="urn:microsoft.com/office/officeart/2005/8/layout/radial4"/>
    <dgm:cxn modelId="{65FFBF23-A691-44FE-9755-F9B071BA60BE}" type="presOf" srcId="{B52D6F6F-2452-4B1D-B8DB-AD0F705A4A38}" destId="{80CA86F0-66CF-4ADE-9898-E0288E801FE6}" srcOrd="0" destOrd="0" presId="urn:microsoft.com/office/officeart/2005/8/layout/radial4"/>
    <dgm:cxn modelId="{3DFF7353-B56E-4374-AA32-7C89B2FB3144}" type="presOf" srcId="{6FE22F15-0A35-46CA-909F-16364CF3C145}" destId="{B9AE9983-5153-46DD-9D14-83A83F49804C}" srcOrd="0" destOrd="0" presId="urn:microsoft.com/office/officeart/2005/8/layout/radial4"/>
    <dgm:cxn modelId="{397CBA4B-FD6A-4DAB-A620-A44A4A62D6A0}" srcId="{ADDE53C2-C357-436D-AF07-207CFB2C9647}" destId="{B52D6F6F-2452-4B1D-B8DB-AD0F705A4A38}" srcOrd="0" destOrd="0" parTransId="{506AD94B-5587-41A0-9E43-A45CE32C513F}" sibTransId="{C815F8DC-A47F-4BB7-B2F9-C7BF7F6F836B}"/>
    <dgm:cxn modelId="{526FE604-903C-4F7A-9C79-9138A2A7F063}" type="presOf" srcId="{61749886-DD97-4A58-97D0-524F0F70EA0E}" destId="{1AA50827-09D1-4F26-8D91-9192CDEFD6EC}" srcOrd="0" destOrd="0" presId="urn:microsoft.com/office/officeart/2005/8/layout/radial4"/>
    <dgm:cxn modelId="{A52AA3DD-C8F1-4A1C-9376-82B18077A8D3}" type="presOf" srcId="{B9D0252F-F84B-430E-9062-BD3B6537D896}" destId="{5F2CB440-BCC4-4B1F-AD4D-9A90C02CDF85}" srcOrd="0" destOrd="0" presId="urn:microsoft.com/office/officeart/2005/8/layout/radial4"/>
    <dgm:cxn modelId="{D6B7FA40-BCE4-4154-86AF-8246EFF32F91}" type="presParOf" srcId="{53CC6659-7D87-4D55-9881-5F6EF6F17C10}" destId="{6B5D20A4-BDB3-40C1-B42B-E1190D230588}" srcOrd="0" destOrd="0" presId="urn:microsoft.com/office/officeart/2005/8/layout/radial4"/>
    <dgm:cxn modelId="{9365E371-AEB6-4834-998A-6D0F399BA3CE}" type="presParOf" srcId="{53CC6659-7D87-4D55-9881-5F6EF6F17C10}" destId="{3030DEBE-C6E0-4393-9399-C6F5A6CC10E3}" srcOrd="1" destOrd="0" presId="urn:microsoft.com/office/officeart/2005/8/layout/radial4"/>
    <dgm:cxn modelId="{97748623-81FC-478C-81D6-3B493B1054EF}" type="presParOf" srcId="{53CC6659-7D87-4D55-9881-5F6EF6F17C10}" destId="{80CA86F0-66CF-4ADE-9898-E0288E801FE6}" srcOrd="2" destOrd="0" presId="urn:microsoft.com/office/officeart/2005/8/layout/radial4"/>
    <dgm:cxn modelId="{F54E4F46-7336-4EA6-8EEC-E6D3F563D690}" type="presParOf" srcId="{53CC6659-7D87-4D55-9881-5F6EF6F17C10}" destId="{1AA50827-09D1-4F26-8D91-9192CDEFD6EC}" srcOrd="3" destOrd="0" presId="urn:microsoft.com/office/officeart/2005/8/layout/radial4"/>
    <dgm:cxn modelId="{A77C5A0D-8FA1-4905-A30E-A067F1BFFA63}" type="presParOf" srcId="{53CC6659-7D87-4D55-9881-5F6EF6F17C10}" destId="{0485D1BF-90EE-4EDC-92C7-32B0A4E2F91E}" srcOrd="4" destOrd="0" presId="urn:microsoft.com/office/officeart/2005/8/layout/radial4"/>
    <dgm:cxn modelId="{431982A2-2E06-4BD5-91B8-9D7F55D74F02}" type="presParOf" srcId="{53CC6659-7D87-4D55-9881-5F6EF6F17C10}" destId="{5F2CB440-BCC4-4B1F-AD4D-9A90C02CDF85}" srcOrd="5" destOrd="0" presId="urn:microsoft.com/office/officeart/2005/8/layout/radial4"/>
    <dgm:cxn modelId="{795B4C42-82F0-4FB9-A0F0-C5FB34940A46}" type="presParOf" srcId="{53CC6659-7D87-4D55-9881-5F6EF6F17C10}" destId="{DD5CF231-6606-4431-B0B1-7AC2C13834FF}" srcOrd="6" destOrd="0" presId="urn:microsoft.com/office/officeart/2005/8/layout/radial4"/>
    <dgm:cxn modelId="{7ED820DB-7FA6-4EF1-96E8-D544FB2AC419}" type="presParOf" srcId="{53CC6659-7D87-4D55-9881-5F6EF6F17C10}" destId="{245B97E4-3B24-4161-AFAD-3D08432813C3}" srcOrd="7" destOrd="0" presId="urn:microsoft.com/office/officeart/2005/8/layout/radial4"/>
    <dgm:cxn modelId="{B1328CD5-41B4-4C4E-B7AB-435F9E86A187}" type="presParOf" srcId="{53CC6659-7D87-4D55-9881-5F6EF6F17C10}" destId="{B9FF30AF-5BC9-4CEA-891F-B3F142716AE7}" srcOrd="8" destOrd="0" presId="urn:microsoft.com/office/officeart/2005/8/layout/radial4"/>
    <dgm:cxn modelId="{9829C748-3A0D-491D-B743-213AB0B98389}" type="presParOf" srcId="{53CC6659-7D87-4D55-9881-5F6EF6F17C10}" destId="{DCE40F1F-436E-43E9-B5AF-2BE9EEEEB273}" srcOrd="9" destOrd="0" presId="urn:microsoft.com/office/officeart/2005/8/layout/radial4"/>
    <dgm:cxn modelId="{53809D8D-64B7-457F-BA13-80D2EC14C054}" type="presParOf" srcId="{53CC6659-7D87-4D55-9881-5F6EF6F17C10}" destId="{B9AE9983-5153-46DD-9D14-83A83F49804C}" srcOrd="10" destOrd="0" presId="urn:microsoft.com/office/officeart/2005/8/layout/radial4"/>
  </dgm:cxnLst>
  <dgm:bg>
    <a:noFill/>
  </dgm:bg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 custT="1"/>
      <dgm:spPr>
        <a:solidFill>
          <a:schemeClr val="bg2"/>
        </a:solidFill>
      </dgm:spPr>
      <dgm:t>
        <a:bodyPr/>
        <a:lstStyle/>
        <a:p>
          <a:pPr algn="ctr" rtl="0"/>
          <a:r>
            <a:rPr lang="pt-BR" sz="2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AMBIENTE NACIONAL DO ESOCIAL</a:t>
          </a:r>
          <a:endParaRPr lang="pt-BR" sz="25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Y="1238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77399BD-94E0-47FE-A8BA-9EF19D00924D}" type="presOf" srcId="{6FCCC285-9840-4928-A744-DC6CD3DCB062}" destId="{3837A734-A4CE-40DF-91F9-AFDA304897AE}" srcOrd="0" destOrd="0" presId="urn:microsoft.com/office/officeart/2005/8/layout/vList2"/>
    <dgm:cxn modelId="{CD7AE572-5A4D-4C2B-BC6D-E8DC2D304432}" type="presOf" srcId="{9E32B73F-C0B6-4919-8E5E-AC754B584EB5}" destId="{58724BAC-6D3F-45DD-BBB7-380BDB674DB1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26A67BA8-9A52-4B42-8549-A24DBE72A47C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7AD2BF-E1F0-46CA-9508-80DF77B8A4EE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3CC6659-7D87-4D55-9881-5F6EF6F17C10}" type="pres">
      <dgm:prSet presAssocID="{877AD2BF-E1F0-46CA-9508-80DF77B8A4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5330EF5D-1E90-4F81-AA03-AFC6BCAFC391}" type="presOf" srcId="{877AD2BF-E1F0-46CA-9508-80DF77B8A4EE}" destId="{53CC6659-7D87-4D55-9881-5F6EF6F17C10}" srcOrd="0" destOrd="0" presId="urn:microsoft.com/office/officeart/2005/8/layout/radial4"/>
  </dgm:cxnLst>
  <dgm:bg>
    <a:noFill/>
  </dgm:bg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0FEC0E-56D8-4E9A-872E-6ABACC605FE0}" type="doc">
      <dgm:prSet loTypeId="urn:microsoft.com/office/officeart/2005/8/layout/bList2" loCatId="list" qsTypeId="urn:microsoft.com/office/officeart/2005/8/quickstyle/simple1" qsCatId="simple" csTypeId="urn:microsoft.com/office/officeart/2005/8/colors/accent0_2" csCatId="mainScheme" phldr="1"/>
      <dgm:spPr/>
    </dgm:pt>
    <dgm:pt modelId="{10CC9584-AC28-4D94-A540-D2059332EA3E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pPr algn="ctr"/>
          <a:r>
            <a:rPr lang="pt-BR" b="1" dirty="0" smtClean="0">
              <a:solidFill>
                <a:srgbClr val="002060"/>
              </a:solidFill>
            </a:rPr>
            <a:t>SISTEMA</a:t>
          </a:r>
          <a:endParaRPr lang="pt-BR" b="1" dirty="0">
            <a:solidFill>
              <a:srgbClr val="002060"/>
            </a:solidFill>
          </a:endParaRPr>
        </a:p>
      </dgm:t>
    </dgm:pt>
    <dgm:pt modelId="{5C6D61E0-9C6A-4C21-AE7A-C6F75623CD9E}" type="parTrans" cxnId="{CB0975C2-7527-47D9-A4BA-EABC7DBD4844}">
      <dgm:prSet/>
      <dgm:spPr/>
      <dgm:t>
        <a:bodyPr/>
        <a:lstStyle/>
        <a:p>
          <a:endParaRPr lang="pt-BR"/>
        </a:p>
      </dgm:t>
    </dgm:pt>
    <dgm:pt modelId="{F49A4A18-7CE2-4D4B-A1E7-706F29BECC57}" type="sibTrans" cxnId="{CB0975C2-7527-47D9-A4BA-EABC7DBD4844}">
      <dgm:prSet/>
      <dgm:spPr/>
      <dgm:t>
        <a:bodyPr/>
        <a:lstStyle/>
        <a:p>
          <a:endParaRPr lang="pt-BR"/>
        </a:p>
      </dgm:t>
    </dgm:pt>
    <dgm:pt modelId="{D55150DF-2F88-423C-A495-4DDFC482EA27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pPr algn="ctr"/>
          <a:r>
            <a:rPr lang="pt-BR" b="1" dirty="0" smtClean="0">
              <a:solidFill>
                <a:srgbClr val="002060"/>
              </a:solidFill>
            </a:rPr>
            <a:t>ESCRITURAÇÃO DIGITAL</a:t>
          </a:r>
          <a:endParaRPr lang="pt-BR" b="1" dirty="0">
            <a:solidFill>
              <a:srgbClr val="002060"/>
            </a:solidFill>
          </a:endParaRPr>
        </a:p>
      </dgm:t>
    </dgm:pt>
    <dgm:pt modelId="{4D8A6B7C-107A-4F3F-A186-6DC7AAA256A8}" type="parTrans" cxnId="{E58CC6FF-29BF-4FEB-BB82-A817D62E31DA}">
      <dgm:prSet/>
      <dgm:spPr/>
      <dgm:t>
        <a:bodyPr/>
        <a:lstStyle/>
        <a:p>
          <a:endParaRPr lang="pt-BR"/>
        </a:p>
      </dgm:t>
    </dgm:pt>
    <dgm:pt modelId="{22D78331-3D3D-4882-AF03-9981AC1E8039}" type="sibTrans" cxnId="{E58CC6FF-29BF-4FEB-BB82-A817D62E31DA}">
      <dgm:prSet/>
      <dgm:spPr/>
      <dgm:t>
        <a:bodyPr/>
        <a:lstStyle/>
        <a:p>
          <a:endParaRPr lang="pt-BR"/>
        </a:p>
      </dgm:t>
    </dgm:pt>
    <dgm:pt modelId="{DE2B6D31-ABFC-48AB-8977-BDD5239E2CBC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pPr algn="ctr"/>
          <a:r>
            <a:rPr lang="pt-BR" b="1" dirty="0" smtClean="0">
              <a:solidFill>
                <a:srgbClr val="002060"/>
              </a:solidFill>
            </a:rPr>
            <a:t>REPOSITORIO NACIONAL</a:t>
          </a:r>
          <a:endParaRPr lang="pt-BR" b="1" dirty="0">
            <a:solidFill>
              <a:srgbClr val="002060"/>
            </a:solidFill>
          </a:endParaRPr>
        </a:p>
      </dgm:t>
    </dgm:pt>
    <dgm:pt modelId="{589B3B06-047F-4320-928B-CB0C3ED670E9}" type="parTrans" cxnId="{5931B931-8E8C-4B56-9BF8-9DC86075F0EC}">
      <dgm:prSet/>
      <dgm:spPr/>
      <dgm:t>
        <a:bodyPr/>
        <a:lstStyle/>
        <a:p>
          <a:endParaRPr lang="pt-BR"/>
        </a:p>
      </dgm:t>
    </dgm:pt>
    <dgm:pt modelId="{96A9238A-4870-415B-B970-ED08BC67924B}" type="sibTrans" cxnId="{5931B931-8E8C-4B56-9BF8-9DC86075F0EC}">
      <dgm:prSet/>
      <dgm:spPr/>
      <dgm:t>
        <a:bodyPr/>
        <a:lstStyle/>
        <a:p>
          <a:endParaRPr lang="pt-BR"/>
        </a:p>
      </dgm:t>
    </dgm:pt>
    <dgm:pt modelId="{39FCEAC0-3AD0-4EFE-8CC8-6E0BDB38844A}">
      <dgm:prSet/>
      <dgm:spPr/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PREENCHIMENTO, GERAÇÃO, TRANSMISSÃO, RECEPÇÃO, VALIDAÇÃO</a:t>
          </a:r>
          <a:endParaRPr lang="pt-BR" dirty="0">
            <a:solidFill>
              <a:srgbClr val="002060"/>
            </a:solidFill>
          </a:endParaRPr>
        </a:p>
      </dgm:t>
    </dgm:pt>
    <dgm:pt modelId="{1BCABE14-9609-4552-9BC3-ED20A1DDAD0A}" type="parTrans" cxnId="{F5724887-797D-43D7-815B-65AD952B607C}">
      <dgm:prSet/>
      <dgm:spPr/>
      <dgm:t>
        <a:bodyPr/>
        <a:lstStyle/>
        <a:p>
          <a:endParaRPr lang="pt-BR"/>
        </a:p>
      </dgm:t>
    </dgm:pt>
    <dgm:pt modelId="{318E0699-8250-40C6-AFE5-81A10A1379C4}" type="sibTrans" cxnId="{F5724887-797D-43D7-815B-65AD952B607C}">
      <dgm:prSet/>
      <dgm:spPr/>
      <dgm:t>
        <a:bodyPr/>
        <a:lstStyle/>
        <a:p>
          <a:endParaRPr lang="pt-BR"/>
        </a:p>
      </dgm:t>
    </dgm:pt>
    <dgm:pt modelId="{86A3897B-078D-4E14-A3AD-C05DAE7BA181}">
      <dgm:prSet/>
      <dgm:spPr/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INFORMAÇÕES TRABALHISTAS, PREVIDENCIÁRIAS E FISCAIS</a:t>
          </a:r>
          <a:endParaRPr lang="pt-BR" dirty="0">
            <a:solidFill>
              <a:srgbClr val="002060"/>
            </a:solidFill>
          </a:endParaRPr>
        </a:p>
      </dgm:t>
    </dgm:pt>
    <dgm:pt modelId="{7DDE316A-7AEA-4829-A9BF-A9EDE1EF7162}" type="parTrans" cxnId="{B9B673AB-D3B3-4E9B-96CA-37D1E9F29E9E}">
      <dgm:prSet/>
      <dgm:spPr/>
      <dgm:t>
        <a:bodyPr/>
        <a:lstStyle/>
        <a:p>
          <a:endParaRPr lang="pt-BR"/>
        </a:p>
      </dgm:t>
    </dgm:pt>
    <dgm:pt modelId="{A5F9E734-04AF-4736-A28C-EF5AC0B26846}" type="sibTrans" cxnId="{B9B673AB-D3B3-4E9B-96CA-37D1E9F29E9E}">
      <dgm:prSet/>
      <dgm:spPr/>
      <dgm:t>
        <a:bodyPr/>
        <a:lstStyle/>
        <a:p>
          <a:endParaRPr lang="pt-BR"/>
        </a:p>
      </dgm:t>
    </dgm:pt>
    <dgm:pt modelId="{1AC7538D-37E0-43A0-80DF-B286A015EED8}">
      <dgm:prSet/>
      <dgm:spPr/>
      <dgm:t>
        <a:bodyPr/>
        <a:lstStyle/>
        <a:p>
          <a:r>
            <a:rPr lang="pt-BR" dirty="0" smtClean="0">
              <a:solidFill>
                <a:srgbClr val="002060"/>
              </a:solidFill>
            </a:rPr>
            <a:t>ARMAZENAMENTO DAS INFORMAÇÕES</a:t>
          </a:r>
          <a:endParaRPr lang="pt-BR" dirty="0">
            <a:solidFill>
              <a:srgbClr val="002060"/>
            </a:solidFill>
          </a:endParaRPr>
        </a:p>
      </dgm:t>
    </dgm:pt>
    <dgm:pt modelId="{8E87D04F-2D1E-4FB7-87FA-D4EBC0D1CC7F}" type="parTrans" cxnId="{80BFB39A-C717-4651-8303-EFDAE17B9605}">
      <dgm:prSet/>
      <dgm:spPr/>
      <dgm:t>
        <a:bodyPr/>
        <a:lstStyle/>
        <a:p>
          <a:endParaRPr lang="pt-BR"/>
        </a:p>
      </dgm:t>
    </dgm:pt>
    <dgm:pt modelId="{74395D10-8020-4AF4-A50F-77D9A6E32ED1}" type="sibTrans" cxnId="{80BFB39A-C717-4651-8303-EFDAE17B9605}">
      <dgm:prSet/>
      <dgm:spPr/>
      <dgm:t>
        <a:bodyPr/>
        <a:lstStyle/>
        <a:p>
          <a:endParaRPr lang="pt-BR"/>
        </a:p>
      </dgm:t>
    </dgm:pt>
    <dgm:pt modelId="{A2C55958-2C49-4EB9-B27F-164D917ED656}" type="pres">
      <dgm:prSet presAssocID="{830FEC0E-56D8-4E9A-872E-6ABACC605FE0}" presName="diagram" presStyleCnt="0">
        <dgm:presLayoutVars>
          <dgm:dir/>
          <dgm:animLvl val="lvl"/>
          <dgm:resizeHandles val="exact"/>
        </dgm:presLayoutVars>
      </dgm:prSet>
      <dgm:spPr/>
    </dgm:pt>
    <dgm:pt modelId="{93FD0167-16FE-484B-88B6-CED779D23C3E}" type="pres">
      <dgm:prSet presAssocID="{10CC9584-AC28-4D94-A540-D2059332EA3E}" presName="compNode" presStyleCnt="0"/>
      <dgm:spPr/>
    </dgm:pt>
    <dgm:pt modelId="{9F6B4BE0-BC5E-49BD-B503-499FA815C1EC}" type="pres">
      <dgm:prSet presAssocID="{10CC9584-AC28-4D94-A540-D2059332EA3E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482513B-B081-4E65-9A11-9B597E735232}" type="pres">
      <dgm:prSet presAssocID="{10CC9584-AC28-4D94-A540-D2059332EA3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789DFF-92AE-436C-A965-68981FE21023}" type="pres">
      <dgm:prSet presAssocID="{10CC9584-AC28-4D94-A540-D2059332EA3E}" presName="parentRect" presStyleLbl="alignNode1" presStyleIdx="0" presStyleCnt="3"/>
      <dgm:spPr/>
      <dgm:t>
        <a:bodyPr/>
        <a:lstStyle/>
        <a:p>
          <a:endParaRPr lang="pt-BR"/>
        </a:p>
      </dgm:t>
    </dgm:pt>
    <dgm:pt modelId="{19260B16-7FF9-4A42-9A59-F4FA041127F2}" type="pres">
      <dgm:prSet presAssocID="{10CC9584-AC28-4D94-A540-D2059332EA3E}" presName="adorn" presStyleLbl="fgAccFollowNode1" presStyleIdx="0" presStyleCnt="3"/>
      <dgm:spPr/>
    </dgm:pt>
    <dgm:pt modelId="{E1BC2A6E-DDA4-463F-8AA2-4C048F9012F0}" type="pres">
      <dgm:prSet presAssocID="{F49A4A18-7CE2-4D4B-A1E7-706F29BECC57}" presName="sibTrans" presStyleLbl="sibTrans2D1" presStyleIdx="0" presStyleCnt="0"/>
      <dgm:spPr/>
      <dgm:t>
        <a:bodyPr/>
        <a:lstStyle/>
        <a:p>
          <a:endParaRPr lang="pt-BR"/>
        </a:p>
      </dgm:t>
    </dgm:pt>
    <dgm:pt modelId="{7F024CD2-CAEF-443F-80DF-BDD8E1FBF1F5}" type="pres">
      <dgm:prSet presAssocID="{D55150DF-2F88-423C-A495-4DDFC482EA27}" presName="compNode" presStyleCnt="0"/>
      <dgm:spPr/>
    </dgm:pt>
    <dgm:pt modelId="{85000E5F-C147-45A9-898E-99BC44CA25C1}" type="pres">
      <dgm:prSet presAssocID="{D55150DF-2F88-423C-A495-4DDFC482EA27}" presName="childRect" presStyleLbl="bgAcc1" presStyleIdx="1" presStyleCnt="3" custLinFactNeighborY="39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07FAB65-3CBA-4702-A985-ACACEB12B235}" type="pres">
      <dgm:prSet presAssocID="{D55150DF-2F88-423C-A495-4DDFC482EA2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EC82B1-D839-41B4-B656-C6FC6BA1DB6F}" type="pres">
      <dgm:prSet presAssocID="{D55150DF-2F88-423C-A495-4DDFC482EA27}" presName="parentRect" presStyleLbl="alignNode1" presStyleIdx="1" presStyleCnt="3"/>
      <dgm:spPr/>
      <dgm:t>
        <a:bodyPr/>
        <a:lstStyle/>
        <a:p>
          <a:endParaRPr lang="pt-BR"/>
        </a:p>
      </dgm:t>
    </dgm:pt>
    <dgm:pt modelId="{83173545-606A-4E69-8565-D237D3380D50}" type="pres">
      <dgm:prSet presAssocID="{D55150DF-2F88-423C-A495-4DDFC482EA27}" presName="adorn" presStyleLbl="fgAccFollowNode1" presStyleIdx="1" presStyleCnt="3"/>
      <dgm:spPr/>
    </dgm:pt>
    <dgm:pt modelId="{FABA566B-5BFA-463E-A67A-738682B752CC}" type="pres">
      <dgm:prSet presAssocID="{22D78331-3D3D-4882-AF03-9981AC1E8039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F0D02F4-5481-4C64-AF2C-08F40E01931A}" type="pres">
      <dgm:prSet presAssocID="{DE2B6D31-ABFC-48AB-8977-BDD5239E2CBC}" presName="compNode" presStyleCnt="0"/>
      <dgm:spPr/>
    </dgm:pt>
    <dgm:pt modelId="{C451A79D-DCB4-4EBA-874B-8276172B97E9}" type="pres">
      <dgm:prSet presAssocID="{DE2B6D31-ABFC-48AB-8977-BDD5239E2CBC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AD3A49-9D50-49D5-95EA-B93A44A8F94B}" type="pres">
      <dgm:prSet presAssocID="{DE2B6D31-ABFC-48AB-8977-BDD5239E2CB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3A6BF11-55C8-4F8E-9D5A-D5787DE3DA82}" type="pres">
      <dgm:prSet presAssocID="{DE2B6D31-ABFC-48AB-8977-BDD5239E2CBC}" presName="parentRect" presStyleLbl="alignNode1" presStyleIdx="2" presStyleCnt="3"/>
      <dgm:spPr/>
      <dgm:t>
        <a:bodyPr/>
        <a:lstStyle/>
        <a:p>
          <a:endParaRPr lang="pt-BR"/>
        </a:p>
      </dgm:t>
    </dgm:pt>
    <dgm:pt modelId="{BA16B968-194C-4A29-B1AE-0E4E4AE2B312}" type="pres">
      <dgm:prSet presAssocID="{DE2B6D31-ABFC-48AB-8977-BDD5239E2CBC}" presName="adorn" presStyleLbl="fgAccFollowNode1" presStyleIdx="2" presStyleCnt="3"/>
      <dgm:spPr/>
    </dgm:pt>
  </dgm:ptLst>
  <dgm:cxnLst>
    <dgm:cxn modelId="{CDBE9F74-FF05-4EED-B094-6C92A15778E6}" type="presOf" srcId="{F49A4A18-7CE2-4D4B-A1E7-706F29BECC57}" destId="{E1BC2A6E-DDA4-463F-8AA2-4C048F9012F0}" srcOrd="0" destOrd="0" presId="urn:microsoft.com/office/officeart/2005/8/layout/bList2"/>
    <dgm:cxn modelId="{9181C1ED-8E19-440F-BEF5-A6C0A34338BC}" type="presOf" srcId="{D55150DF-2F88-423C-A495-4DDFC482EA27}" destId="{15EC82B1-D839-41B4-B656-C6FC6BA1DB6F}" srcOrd="1" destOrd="0" presId="urn:microsoft.com/office/officeart/2005/8/layout/bList2"/>
    <dgm:cxn modelId="{1C347B12-0A1D-4C8C-BB2C-B2D62478FDAF}" type="presOf" srcId="{10CC9584-AC28-4D94-A540-D2059332EA3E}" destId="{54789DFF-92AE-436C-A965-68981FE21023}" srcOrd="1" destOrd="0" presId="urn:microsoft.com/office/officeart/2005/8/layout/bList2"/>
    <dgm:cxn modelId="{80BFB39A-C717-4651-8303-EFDAE17B9605}" srcId="{DE2B6D31-ABFC-48AB-8977-BDD5239E2CBC}" destId="{1AC7538D-37E0-43A0-80DF-B286A015EED8}" srcOrd="0" destOrd="0" parTransId="{8E87D04F-2D1E-4FB7-87FA-D4EBC0D1CC7F}" sibTransId="{74395D10-8020-4AF4-A50F-77D9A6E32ED1}"/>
    <dgm:cxn modelId="{6055D755-2C49-4877-BEDF-D45B7B7F4426}" type="presOf" srcId="{86A3897B-078D-4E14-A3AD-C05DAE7BA181}" destId="{85000E5F-C147-45A9-898E-99BC44CA25C1}" srcOrd="0" destOrd="0" presId="urn:microsoft.com/office/officeart/2005/8/layout/bList2"/>
    <dgm:cxn modelId="{B9B673AB-D3B3-4E9B-96CA-37D1E9F29E9E}" srcId="{D55150DF-2F88-423C-A495-4DDFC482EA27}" destId="{86A3897B-078D-4E14-A3AD-C05DAE7BA181}" srcOrd="0" destOrd="0" parTransId="{7DDE316A-7AEA-4829-A9BF-A9EDE1EF7162}" sibTransId="{A5F9E734-04AF-4736-A28C-EF5AC0B26846}"/>
    <dgm:cxn modelId="{E58CC6FF-29BF-4FEB-BB82-A817D62E31DA}" srcId="{830FEC0E-56D8-4E9A-872E-6ABACC605FE0}" destId="{D55150DF-2F88-423C-A495-4DDFC482EA27}" srcOrd="1" destOrd="0" parTransId="{4D8A6B7C-107A-4F3F-A186-6DC7AAA256A8}" sibTransId="{22D78331-3D3D-4882-AF03-9981AC1E8039}"/>
    <dgm:cxn modelId="{E5174673-9CE5-460D-A01E-92EFB7B96422}" type="presOf" srcId="{10CC9584-AC28-4D94-A540-D2059332EA3E}" destId="{2482513B-B081-4E65-9A11-9B597E735232}" srcOrd="0" destOrd="0" presId="urn:microsoft.com/office/officeart/2005/8/layout/bList2"/>
    <dgm:cxn modelId="{A69649C9-0352-42DB-B2B6-9D9C3E2A07CC}" type="presOf" srcId="{22D78331-3D3D-4882-AF03-9981AC1E8039}" destId="{FABA566B-5BFA-463E-A67A-738682B752CC}" srcOrd="0" destOrd="0" presId="urn:microsoft.com/office/officeart/2005/8/layout/bList2"/>
    <dgm:cxn modelId="{CB0975C2-7527-47D9-A4BA-EABC7DBD4844}" srcId="{830FEC0E-56D8-4E9A-872E-6ABACC605FE0}" destId="{10CC9584-AC28-4D94-A540-D2059332EA3E}" srcOrd="0" destOrd="0" parTransId="{5C6D61E0-9C6A-4C21-AE7A-C6F75623CD9E}" sibTransId="{F49A4A18-7CE2-4D4B-A1E7-706F29BECC57}"/>
    <dgm:cxn modelId="{28630CB8-8095-4D02-8647-8416270CA6E0}" type="presOf" srcId="{DE2B6D31-ABFC-48AB-8977-BDD5239E2CBC}" destId="{B3A6BF11-55C8-4F8E-9D5A-D5787DE3DA82}" srcOrd="1" destOrd="0" presId="urn:microsoft.com/office/officeart/2005/8/layout/bList2"/>
    <dgm:cxn modelId="{7F134E40-0D63-469D-8AD5-CB35AF3E7A07}" type="presOf" srcId="{D55150DF-2F88-423C-A495-4DDFC482EA27}" destId="{707FAB65-3CBA-4702-A985-ACACEB12B235}" srcOrd="0" destOrd="0" presId="urn:microsoft.com/office/officeart/2005/8/layout/bList2"/>
    <dgm:cxn modelId="{96F8462A-495C-4C38-8F49-2CBE48CC9636}" type="presOf" srcId="{DE2B6D31-ABFC-48AB-8977-BDD5239E2CBC}" destId="{6FAD3A49-9D50-49D5-95EA-B93A44A8F94B}" srcOrd="0" destOrd="0" presId="urn:microsoft.com/office/officeart/2005/8/layout/bList2"/>
    <dgm:cxn modelId="{F5724887-797D-43D7-815B-65AD952B607C}" srcId="{10CC9584-AC28-4D94-A540-D2059332EA3E}" destId="{39FCEAC0-3AD0-4EFE-8CC8-6E0BDB38844A}" srcOrd="0" destOrd="0" parTransId="{1BCABE14-9609-4552-9BC3-ED20A1DDAD0A}" sibTransId="{318E0699-8250-40C6-AFE5-81A10A1379C4}"/>
    <dgm:cxn modelId="{5931B931-8E8C-4B56-9BF8-9DC86075F0EC}" srcId="{830FEC0E-56D8-4E9A-872E-6ABACC605FE0}" destId="{DE2B6D31-ABFC-48AB-8977-BDD5239E2CBC}" srcOrd="2" destOrd="0" parTransId="{589B3B06-047F-4320-928B-CB0C3ED670E9}" sibTransId="{96A9238A-4870-415B-B970-ED08BC67924B}"/>
    <dgm:cxn modelId="{C8CED5FF-6C49-44FC-8147-BC0EB4729351}" type="presOf" srcId="{830FEC0E-56D8-4E9A-872E-6ABACC605FE0}" destId="{A2C55958-2C49-4EB9-B27F-164D917ED656}" srcOrd="0" destOrd="0" presId="urn:microsoft.com/office/officeart/2005/8/layout/bList2"/>
    <dgm:cxn modelId="{FC5BCF58-CDDA-453D-BEB5-93799FF38ED1}" type="presOf" srcId="{39FCEAC0-3AD0-4EFE-8CC8-6E0BDB38844A}" destId="{9F6B4BE0-BC5E-49BD-B503-499FA815C1EC}" srcOrd="0" destOrd="0" presId="urn:microsoft.com/office/officeart/2005/8/layout/bList2"/>
    <dgm:cxn modelId="{9BFBA954-51E0-4121-9313-6BC266648493}" type="presOf" srcId="{1AC7538D-37E0-43A0-80DF-B286A015EED8}" destId="{C451A79D-DCB4-4EBA-874B-8276172B97E9}" srcOrd="0" destOrd="0" presId="urn:microsoft.com/office/officeart/2005/8/layout/bList2"/>
    <dgm:cxn modelId="{9BE26CD6-B46F-41EB-B8F8-F71AC4D8BE97}" type="presParOf" srcId="{A2C55958-2C49-4EB9-B27F-164D917ED656}" destId="{93FD0167-16FE-484B-88B6-CED779D23C3E}" srcOrd="0" destOrd="0" presId="urn:microsoft.com/office/officeart/2005/8/layout/bList2"/>
    <dgm:cxn modelId="{83449B2B-CFB1-45A4-8209-F4F834B6B02C}" type="presParOf" srcId="{93FD0167-16FE-484B-88B6-CED779D23C3E}" destId="{9F6B4BE0-BC5E-49BD-B503-499FA815C1EC}" srcOrd="0" destOrd="0" presId="urn:microsoft.com/office/officeart/2005/8/layout/bList2"/>
    <dgm:cxn modelId="{66066391-528D-4AEF-9BCE-79724E06E372}" type="presParOf" srcId="{93FD0167-16FE-484B-88B6-CED779D23C3E}" destId="{2482513B-B081-4E65-9A11-9B597E735232}" srcOrd="1" destOrd="0" presId="urn:microsoft.com/office/officeart/2005/8/layout/bList2"/>
    <dgm:cxn modelId="{51A35E66-6F6F-404E-9EBA-ACFEFFD9BD25}" type="presParOf" srcId="{93FD0167-16FE-484B-88B6-CED779D23C3E}" destId="{54789DFF-92AE-436C-A965-68981FE21023}" srcOrd="2" destOrd="0" presId="urn:microsoft.com/office/officeart/2005/8/layout/bList2"/>
    <dgm:cxn modelId="{6D90B5A9-5D3E-4788-BCA5-BD7D523FFD51}" type="presParOf" srcId="{93FD0167-16FE-484B-88B6-CED779D23C3E}" destId="{19260B16-7FF9-4A42-9A59-F4FA041127F2}" srcOrd="3" destOrd="0" presId="urn:microsoft.com/office/officeart/2005/8/layout/bList2"/>
    <dgm:cxn modelId="{50CD050F-0689-4671-B507-F07C7FDED429}" type="presParOf" srcId="{A2C55958-2C49-4EB9-B27F-164D917ED656}" destId="{E1BC2A6E-DDA4-463F-8AA2-4C048F9012F0}" srcOrd="1" destOrd="0" presId="urn:microsoft.com/office/officeart/2005/8/layout/bList2"/>
    <dgm:cxn modelId="{4A80E3D4-F6D7-4B1D-B3E7-A46698154470}" type="presParOf" srcId="{A2C55958-2C49-4EB9-B27F-164D917ED656}" destId="{7F024CD2-CAEF-443F-80DF-BDD8E1FBF1F5}" srcOrd="2" destOrd="0" presId="urn:microsoft.com/office/officeart/2005/8/layout/bList2"/>
    <dgm:cxn modelId="{DB0FF593-1232-434A-AF38-514B12743944}" type="presParOf" srcId="{7F024CD2-CAEF-443F-80DF-BDD8E1FBF1F5}" destId="{85000E5F-C147-45A9-898E-99BC44CA25C1}" srcOrd="0" destOrd="0" presId="urn:microsoft.com/office/officeart/2005/8/layout/bList2"/>
    <dgm:cxn modelId="{4E5E763C-FD38-4F1D-B8E1-02819713D115}" type="presParOf" srcId="{7F024CD2-CAEF-443F-80DF-BDD8E1FBF1F5}" destId="{707FAB65-3CBA-4702-A985-ACACEB12B235}" srcOrd="1" destOrd="0" presId="urn:microsoft.com/office/officeart/2005/8/layout/bList2"/>
    <dgm:cxn modelId="{70C92DFE-395F-40DC-8D1A-C710E8EDE078}" type="presParOf" srcId="{7F024CD2-CAEF-443F-80DF-BDD8E1FBF1F5}" destId="{15EC82B1-D839-41B4-B656-C6FC6BA1DB6F}" srcOrd="2" destOrd="0" presId="urn:microsoft.com/office/officeart/2005/8/layout/bList2"/>
    <dgm:cxn modelId="{C3B307FE-E790-4B71-AD3A-E98371C7804A}" type="presParOf" srcId="{7F024CD2-CAEF-443F-80DF-BDD8E1FBF1F5}" destId="{83173545-606A-4E69-8565-D237D3380D50}" srcOrd="3" destOrd="0" presId="urn:microsoft.com/office/officeart/2005/8/layout/bList2"/>
    <dgm:cxn modelId="{0B658C45-B06C-4490-89B9-9B7E7F823C3E}" type="presParOf" srcId="{A2C55958-2C49-4EB9-B27F-164D917ED656}" destId="{FABA566B-5BFA-463E-A67A-738682B752CC}" srcOrd="3" destOrd="0" presId="urn:microsoft.com/office/officeart/2005/8/layout/bList2"/>
    <dgm:cxn modelId="{14555FA9-6E80-48A2-9A82-5C69A3268AFB}" type="presParOf" srcId="{A2C55958-2C49-4EB9-B27F-164D917ED656}" destId="{9F0D02F4-5481-4C64-AF2C-08F40E01931A}" srcOrd="4" destOrd="0" presId="urn:microsoft.com/office/officeart/2005/8/layout/bList2"/>
    <dgm:cxn modelId="{3F445B52-03A0-477B-A369-E189E0C9D325}" type="presParOf" srcId="{9F0D02F4-5481-4C64-AF2C-08F40E01931A}" destId="{C451A79D-DCB4-4EBA-874B-8276172B97E9}" srcOrd="0" destOrd="0" presId="urn:microsoft.com/office/officeart/2005/8/layout/bList2"/>
    <dgm:cxn modelId="{34F88A0D-A209-4DBF-B00D-62E4239F6DE8}" type="presParOf" srcId="{9F0D02F4-5481-4C64-AF2C-08F40E01931A}" destId="{6FAD3A49-9D50-49D5-95EA-B93A44A8F94B}" srcOrd="1" destOrd="0" presId="urn:microsoft.com/office/officeart/2005/8/layout/bList2"/>
    <dgm:cxn modelId="{0177E37B-A33B-41CB-A56B-5BF6195B08E5}" type="presParOf" srcId="{9F0D02F4-5481-4C64-AF2C-08F40E01931A}" destId="{B3A6BF11-55C8-4F8E-9D5A-D5787DE3DA82}" srcOrd="2" destOrd="0" presId="urn:microsoft.com/office/officeart/2005/8/layout/bList2"/>
    <dgm:cxn modelId="{F7C312EB-FBCF-4B8C-B76F-0F8EFC409AC2}" type="presParOf" srcId="{9F0D02F4-5481-4C64-AF2C-08F40E01931A}" destId="{BA16B968-194C-4A29-B1AE-0E4E4AE2B312}" srcOrd="3" destOrd="0" presId="urn:microsoft.com/office/officeart/2005/8/layout/b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 custT="1"/>
      <dgm:spPr>
        <a:solidFill>
          <a:schemeClr val="bg2"/>
        </a:solidFill>
      </dgm:spPr>
      <dgm:t>
        <a:bodyPr/>
        <a:lstStyle/>
        <a:p>
          <a:pPr algn="ctr" rtl="0"/>
          <a:r>
            <a:rPr lang="pt-BR" sz="2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QUEM ESTÁ OBRIGADO AO ESOCIAL ?</a:t>
          </a:r>
          <a:endParaRPr lang="pt-BR" sz="25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Y="-688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29AEF40-2B10-4FFD-96E7-A3D7443EB8F9}" type="presOf" srcId="{6FCCC285-9840-4928-A744-DC6CD3DCB062}" destId="{3837A734-A4CE-40DF-91F9-AFDA304897AE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5B1ACA68-6AE4-4D93-8273-0CC7CB690225}" type="presOf" srcId="{9E32B73F-C0B6-4919-8E5E-AC754B584EB5}" destId="{58724BAC-6D3F-45DD-BBB7-380BDB674DB1}" srcOrd="0" destOrd="0" presId="urn:microsoft.com/office/officeart/2005/8/layout/vList2"/>
    <dgm:cxn modelId="{53795E1D-BB9E-498E-81A4-EC88EEA27522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32B73F-C0B6-4919-8E5E-AC754B584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CCC285-9840-4928-A744-DC6CD3DCB062}">
      <dgm:prSet custT="1"/>
      <dgm:spPr>
        <a:solidFill>
          <a:schemeClr val="bg2">
            <a:lumMod val="90000"/>
          </a:schemeClr>
        </a:solidFill>
        <a:ln>
          <a:noFill/>
        </a:ln>
      </dgm:spPr>
      <dgm:t>
        <a:bodyPr/>
        <a:lstStyle/>
        <a:p>
          <a:pPr algn="ctr" rtl="0"/>
          <a:r>
            <a:rPr lang="pt-BR" sz="2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QUE DADOS SERÃO INFORMADOS NO ESOCIAL?</a:t>
          </a:r>
          <a:endParaRPr lang="pt-BR" sz="25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5B93B30B-DB13-49A3-BF6A-D46D93F3C2E6}" type="parTrans" cxnId="{F39C6796-1BE6-4283-A998-08502C5FDF3F}">
      <dgm:prSet/>
      <dgm:spPr/>
      <dgm:t>
        <a:bodyPr/>
        <a:lstStyle/>
        <a:p>
          <a:endParaRPr lang="pt-BR"/>
        </a:p>
      </dgm:t>
    </dgm:pt>
    <dgm:pt modelId="{3B49803E-ADE7-4869-848F-B21B311B9B6D}" type="sibTrans" cxnId="{F39C6796-1BE6-4283-A998-08502C5FDF3F}">
      <dgm:prSet/>
      <dgm:spPr/>
      <dgm:t>
        <a:bodyPr/>
        <a:lstStyle/>
        <a:p>
          <a:endParaRPr lang="pt-BR"/>
        </a:p>
      </dgm:t>
    </dgm:pt>
    <dgm:pt modelId="{58724BAC-6D3F-45DD-BBB7-380BDB674DB1}" type="pres">
      <dgm:prSet presAssocID="{9E32B73F-C0B6-4919-8E5E-AC754B584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837A734-A4CE-40DF-91F9-AFDA304897AE}" type="pres">
      <dgm:prSet presAssocID="{6FCCC285-9840-4928-A744-DC6CD3DCB062}" presName="parentText" presStyleLbl="node1" presStyleIdx="0" presStyleCnt="1" custLinFactNeighborY="6868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CF29791-13D7-4027-9EA0-6A4B435DD266}" type="presOf" srcId="{6FCCC285-9840-4928-A744-DC6CD3DCB062}" destId="{3837A734-A4CE-40DF-91F9-AFDA304897AE}" srcOrd="0" destOrd="0" presId="urn:microsoft.com/office/officeart/2005/8/layout/vList2"/>
    <dgm:cxn modelId="{F39C6796-1BE6-4283-A998-08502C5FDF3F}" srcId="{9E32B73F-C0B6-4919-8E5E-AC754B584EB5}" destId="{6FCCC285-9840-4928-A744-DC6CD3DCB062}" srcOrd="0" destOrd="0" parTransId="{5B93B30B-DB13-49A3-BF6A-D46D93F3C2E6}" sibTransId="{3B49803E-ADE7-4869-848F-B21B311B9B6D}"/>
    <dgm:cxn modelId="{DB47EAD4-20D5-409F-A532-F759641C3712}" type="presOf" srcId="{9E32B73F-C0B6-4919-8E5E-AC754B584EB5}" destId="{58724BAC-6D3F-45DD-BBB7-380BDB674DB1}" srcOrd="0" destOrd="0" presId="urn:microsoft.com/office/officeart/2005/8/layout/vList2"/>
    <dgm:cxn modelId="{B9CE9367-2346-4E3D-A463-E42C268F40BB}" type="presParOf" srcId="{58724BAC-6D3F-45DD-BBB7-380BDB674DB1}" destId="{3837A734-A4CE-40DF-91F9-AFDA304897AE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77AD2BF-E1F0-46CA-9508-80DF77B8A4EE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3C33D869-B2FB-468D-9B8B-A4E7065E726E}">
      <dgm:prSet phldrT="[Texto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t-BR" dirty="0" smtClean="0"/>
            <a:t>Racionalizar e simplificar o cumprimento de obrigações</a:t>
          </a:r>
          <a:endParaRPr lang="pt-BR" dirty="0"/>
        </a:p>
      </dgm:t>
    </dgm:pt>
    <dgm:pt modelId="{D409DB51-0488-4DBE-868C-EFCC66E26C28}" type="parTrans" cxnId="{0613A680-3CF0-4CF0-8F39-2817C96E7954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D84ABD02-AD12-4544-8D18-C59320852D88}" type="sibTrans" cxnId="{0613A680-3CF0-4CF0-8F39-2817C96E7954}">
      <dgm:prSet/>
      <dgm:spPr/>
      <dgm:t>
        <a:bodyPr/>
        <a:lstStyle/>
        <a:p>
          <a:endParaRPr lang="pt-BR"/>
        </a:p>
      </dgm:t>
    </dgm:pt>
    <dgm:pt modelId="{E3089E73-937C-437B-B611-E236600E84D6}">
      <dgm:prSet phldrT="[Texto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t-BR" dirty="0" smtClean="0"/>
            <a:t>Conferir tratamento diferenciado às microempresas e empresas de pequeno porte</a:t>
          </a:r>
          <a:endParaRPr lang="pt-BR" dirty="0"/>
        </a:p>
      </dgm:t>
    </dgm:pt>
    <dgm:pt modelId="{B9D0252F-F84B-430E-9062-BD3B6537D896}" type="parTrans" cxnId="{40FB856D-750D-40B1-BAAA-4064EC20B85C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EE63F8B8-12B7-400F-A965-2385D0BBA7CD}" type="sibTrans" cxnId="{40FB856D-750D-40B1-BAAA-4064EC20B85C}">
      <dgm:prSet/>
      <dgm:spPr/>
      <dgm:t>
        <a:bodyPr/>
        <a:lstStyle/>
        <a:p>
          <a:endParaRPr lang="pt-BR"/>
        </a:p>
      </dgm:t>
    </dgm:pt>
    <dgm:pt modelId="{B52D6F6F-2452-4B1D-B8DB-AD0F705A4A38}">
      <dgm:prSet phldrT="[Texto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t-BR" dirty="0" smtClean="0"/>
            <a:t>Eliminar a redundância nas informações prestadas pelas pessoas físicas e jurídicas</a:t>
          </a:r>
          <a:endParaRPr lang="pt-BR" dirty="0"/>
        </a:p>
      </dgm:t>
    </dgm:pt>
    <dgm:pt modelId="{506AD94B-5587-41A0-9E43-A45CE32C513F}" type="parTrans" cxnId="{397CBA4B-FD6A-4DAB-A620-A44A4A62D6A0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C815F8DC-A47F-4BB7-B2F9-C7BF7F6F836B}" type="sibTrans" cxnId="{397CBA4B-FD6A-4DAB-A620-A44A4A62D6A0}">
      <dgm:prSet/>
      <dgm:spPr/>
      <dgm:t>
        <a:bodyPr/>
        <a:lstStyle/>
        <a:p>
          <a:endParaRPr lang="pt-BR"/>
        </a:p>
      </dgm:t>
    </dgm:pt>
    <dgm:pt modelId="{997FFCD3-914B-4E39-8FAC-0F38C4BE1CAA}">
      <dgm:prSet phldrT="[Texto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t-BR" dirty="0" smtClean="0"/>
            <a:t>Aprimorar a qualidade de informações das relações de trabalho, previdenciárias e tributárias</a:t>
          </a:r>
          <a:endParaRPr lang="pt-BR" dirty="0"/>
        </a:p>
      </dgm:t>
    </dgm:pt>
    <dgm:pt modelId="{61749886-DD97-4A58-97D0-524F0F70EA0E}" type="parTrans" cxnId="{27C2CA6A-3196-40E3-947A-28DD7C2A22D3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FF9E4AD5-A61F-4F37-B9A1-B9FE7F65D0CC}" type="sibTrans" cxnId="{27C2CA6A-3196-40E3-947A-28DD7C2A22D3}">
      <dgm:prSet/>
      <dgm:spPr/>
      <dgm:t>
        <a:bodyPr/>
        <a:lstStyle/>
        <a:p>
          <a:endParaRPr lang="pt-BR"/>
        </a:p>
      </dgm:t>
    </dgm:pt>
    <dgm:pt modelId="{47B331F8-1613-4FC8-AA79-709905B5B13E}">
      <dgm:prSet phldrT="[Texto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pt-BR" dirty="0" smtClean="0"/>
            <a:t>Viabilizar a garantia de direitos previdenciários e trabalhistas</a:t>
          </a:r>
          <a:endParaRPr lang="pt-BR" dirty="0"/>
        </a:p>
      </dgm:t>
    </dgm:pt>
    <dgm:pt modelId="{62012390-DAC5-43A3-8B1C-34E844A36002}" type="sibTrans" cxnId="{53C59766-97F5-48DD-A916-9808F8A24E62}">
      <dgm:prSet/>
      <dgm:spPr/>
      <dgm:t>
        <a:bodyPr/>
        <a:lstStyle/>
        <a:p>
          <a:endParaRPr lang="pt-BR"/>
        </a:p>
      </dgm:t>
    </dgm:pt>
    <dgm:pt modelId="{1AB3BAC7-4D2C-4C6D-BA50-79D01400984B}" type="parTrans" cxnId="{53C59766-97F5-48DD-A916-9808F8A24E62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BR"/>
        </a:p>
      </dgm:t>
    </dgm:pt>
    <dgm:pt modelId="{ADDE53C2-C357-436D-AF07-207CFB2C9647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BR" dirty="0" err="1" smtClean="0">
              <a:solidFill>
                <a:schemeClr val="bg2">
                  <a:lumMod val="10000"/>
                </a:schemeClr>
              </a:solidFill>
            </a:rPr>
            <a:t>eSocial</a:t>
          </a:r>
          <a:endParaRPr lang="pt-BR" dirty="0">
            <a:solidFill>
              <a:schemeClr val="bg2">
                <a:lumMod val="10000"/>
              </a:schemeClr>
            </a:solidFill>
          </a:endParaRPr>
        </a:p>
      </dgm:t>
    </dgm:pt>
    <dgm:pt modelId="{A2DB70E9-6757-408C-9183-885E6FC1EEB7}" type="sibTrans" cxnId="{B675DDCE-9E62-4BF8-85B8-DB8C0312E05F}">
      <dgm:prSet/>
      <dgm:spPr/>
      <dgm:t>
        <a:bodyPr/>
        <a:lstStyle/>
        <a:p>
          <a:endParaRPr lang="pt-BR"/>
        </a:p>
      </dgm:t>
    </dgm:pt>
    <dgm:pt modelId="{8ADFD955-BC6F-4948-B509-3A8124B7DFF3}" type="parTrans" cxnId="{B675DDCE-9E62-4BF8-85B8-DB8C0312E05F}">
      <dgm:prSet/>
      <dgm:spPr/>
      <dgm:t>
        <a:bodyPr/>
        <a:lstStyle/>
        <a:p>
          <a:endParaRPr lang="pt-BR"/>
        </a:p>
      </dgm:t>
    </dgm:pt>
    <dgm:pt modelId="{53CC6659-7D87-4D55-9881-5F6EF6F17C10}" type="pres">
      <dgm:prSet presAssocID="{877AD2BF-E1F0-46CA-9508-80DF77B8A4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B5D20A4-BDB3-40C1-B42B-E1190D230588}" type="pres">
      <dgm:prSet presAssocID="{ADDE53C2-C357-436D-AF07-207CFB2C9647}" presName="centerShape" presStyleLbl="node0" presStyleIdx="0" presStyleCnt="1"/>
      <dgm:spPr/>
      <dgm:t>
        <a:bodyPr/>
        <a:lstStyle/>
        <a:p>
          <a:endParaRPr lang="pt-BR"/>
        </a:p>
      </dgm:t>
    </dgm:pt>
    <dgm:pt modelId="{87D5BF64-2C01-4234-9DF0-10FFA65103D7}" type="pres">
      <dgm:prSet presAssocID="{1AB3BAC7-4D2C-4C6D-BA50-79D01400984B}" presName="parTrans" presStyleLbl="bgSibTrans2D1" presStyleIdx="0" presStyleCnt="5"/>
      <dgm:spPr/>
      <dgm:t>
        <a:bodyPr/>
        <a:lstStyle/>
        <a:p>
          <a:endParaRPr lang="pt-BR"/>
        </a:p>
      </dgm:t>
    </dgm:pt>
    <dgm:pt modelId="{C8A3406A-BCD0-4555-BD1F-DE0039C1D4CF}" type="pres">
      <dgm:prSet presAssocID="{47B331F8-1613-4FC8-AA79-709905B5B13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723442C-7E18-4FE1-B35B-8E3982B67E67}" type="pres">
      <dgm:prSet presAssocID="{D409DB51-0488-4DBE-868C-EFCC66E26C28}" presName="parTrans" presStyleLbl="bgSibTrans2D1" presStyleIdx="1" presStyleCnt="5"/>
      <dgm:spPr/>
      <dgm:t>
        <a:bodyPr/>
        <a:lstStyle/>
        <a:p>
          <a:endParaRPr lang="pt-BR"/>
        </a:p>
      </dgm:t>
    </dgm:pt>
    <dgm:pt modelId="{092CB5DC-BFB7-4B31-BC2B-8F7870C7FD9A}" type="pres">
      <dgm:prSet presAssocID="{3C33D869-B2FB-468D-9B8B-A4E7065E726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030DEBE-C6E0-4393-9399-C6F5A6CC10E3}" type="pres">
      <dgm:prSet presAssocID="{506AD94B-5587-41A0-9E43-A45CE32C513F}" presName="parTrans" presStyleLbl="bgSibTrans2D1" presStyleIdx="2" presStyleCnt="5"/>
      <dgm:spPr/>
      <dgm:t>
        <a:bodyPr/>
        <a:lstStyle/>
        <a:p>
          <a:endParaRPr lang="pt-BR"/>
        </a:p>
      </dgm:t>
    </dgm:pt>
    <dgm:pt modelId="{80CA86F0-66CF-4ADE-9898-E0288E801FE6}" type="pres">
      <dgm:prSet presAssocID="{B52D6F6F-2452-4B1D-B8DB-AD0F705A4A38}" presName="node" presStyleLbl="node1" presStyleIdx="2" presStyleCnt="5" custRadScaleRad="10159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AA50827-09D1-4F26-8D91-9192CDEFD6EC}" type="pres">
      <dgm:prSet presAssocID="{61749886-DD97-4A58-97D0-524F0F70EA0E}" presName="parTrans" presStyleLbl="bgSibTrans2D1" presStyleIdx="3" presStyleCnt="5"/>
      <dgm:spPr/>
      <dgm:t>
        <a:bodyPr/>
        <a:lstStyle/>
        <a:p>
          <a:endParaRPr lang="pt-BR"/>
        </a:p>
      </dgm:t>
    </dgm:pt>
    <dgm:pt modelId="{0485D1BF-90EE-4EDC-92C7-32B0A4E2F91E}" type="pres">
      <dgm:prSet presAssocID="{997FFCD3-914B-4E39-8FAC-0F38C4BE1CA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2CB440-BCC4-4B1F-AD4D-9A90C02CDF85}" type="pres">
      <dgm:prSet presAssocID="{B9D0252F-F84B-430E-9062-BD3B6537D896}" presName="parTrans" presStyleLbl="bgSibTrans2D1" presStyleIdx="4" presStyleCnt="5"/>
      <dgm:spPr/>
      <dgm:t>
        <a:bodyPr/>
        <a:lstStyle/>
        <a:p>
          <a:endParaRPr lang="pt-BR"/>
        </a:p>
      </dgm:t>
    </dgm:pt>
    <dgm:pt modelId="{DD5CF231-6606-4431-B0B1-7AC2C13834FF}" type="pres">
      <dgm:prSet presAssocID="{E3089E73-937C-437B-B611-E236600E84D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17DB77A-F307-4DE9-BC0D-933F009AED36}" type="presOf" srcId="{61749886-DD97-4A58-97D0-524F0F70EA0E}" destId="{1AA50827-09D1-4F26-8D91-9192CDEFD6EC}" srcOrd="0" destOrd="0" presId="urn:microsoft.com/office/officeart/2005/8/layout/radial4"/>
    <dgm:cxn modelId="{53C59766-97F5-48DD-A916-9808F8A24E62}" srcId="{ADDE53C2-C357-436D-AF07-207CFB2C9647}" destId="{47B331F8-1613-4FC8-AA79-709905B5B13E}" srcOrd="0" destOrd="0" parTransId="{1AB3BAC7-4D2C-4C6D-BA50-79D01400984B}" sibTransId="{62012390-DAC5-43A3-8B1C-34E844A36002}"/>
    <dgm:cxn modelId="{FC619526-234F-44EA-98D4-1A83620B0D8E}" type="presOf" srcId="{997FFCD3-914B-4E39-8FAC-0F38C4BE1CAA}" destId="{0485D1BF-90EE-4EDC-92C7-32B0A4E2F91E}" srcOrd="0" destOrd="0" presId="urn:microsoft.com/office/officeart/2005/8/layout/radial4"/>
    <dgm:cxn modelId="{27C2CA6A-3196-40E3-947A-28DD7C2A22D3}" srcId="{ADDE53C2-C357-436D-AF07-207CFB2C9647}" destId="{997FFCD3-914B-4E39-8FAC-0F38C4BE1CAA}" srcOrd="3" destOrd="0" parTransId="{61749886-DD97-4A58-97D0-524F0F70EA0E}" sibTransId="{FF9E4AD5-A61F-4F37-B9A1-B9FE7F65D0CC}"/>
    <dgm:cxn modelId="{40FB856D-750D-40B1-BAAA-4064EC20B85C}" srcId="{ADDE53C2-C357-436D-AF07-207CFB2C9647}" destId="{E3089E73-937C-437B-B611-E236600E84D6}" srcOrd="4" destOrd="0" parTransId="{B9D0252F-F84B-430E-9062-BD3B6537D896}" sibTransId="{EE63F8B8-12B7-400F-A965-2385D0BBA7CD}"/>
    <dgm:cxn modelId="{108F3AA9-2A96-4823-BF35-C4A448866A28}" type="presOf" srcId="{506AD94B-5587-41A0-9E43-A45CE32C513F}" destId="{3030DEBE-C6E0-4393-9399-C6F5A6CC10E3}" srcOrd="0" destOrd="0" presId="urn:microsoft.com/office/officeart/2005/8/layout/radial4"/>
    <dgm:cxn modelId="{0613A680-3CF0-4CF0-8F39-2817C96E7954}" srcId="{ADDE53C2-C357-436D-AF07-207CFB2C9647}" destId="{3C33D869-B2FB-468D-9B8B-A4E7065E726E}" srcOrd="1" destOrd="0" parTransId="{D409DB51-0488-4DBE-868C-EFCC66E26C28}" sibTransId="{D84ABD02-AD12-4544-8D18-C59320852D88}"/>
    <dgm:cxn modelId="{B675DDCE-9E62-4BF8-85B8-DB8C0312E05F}" srcId="{877AD2BF-E1F0-46CA-9508-80DF77B8A4EE}" destId="{ADDE53C2-C357-436D-AF07-207CFB2C9647}" srcOrd="0" destOrd="0" parTransId="{8ADFD955-BC6F-4948-B509-3A8124B7DFF3}" sibTransId="{A2DB70E9-6757-408C-9183-885E6FC1EEB7}"/>
    <dgm:cxn modelId="{AF5CC355-8433-4933-ABE9-135C445FCEE9}" type="presOf" srcId="{1AB3BAC7-4D2C-4C6D-BA50-79D01400984B}" destId="{87D5BF64-2C01-4234-9DF0-10FFA65103D7}" srcOrd="0" destOrd="0" presId="urn:microsoft.com/office/officeart/2005/8/layout/radial4"/>
    <dgm:cxn modelId="{0AD849C5-9C99-4208-96DE-61E956F59E46}" type="presOf" srcId="{47B331F8-1613-4FC8-AA79-709905B5B13E}" destId="{C8A3406A-BCD0-4555-BD1F-DE0039C1D4CF}" srcOrd="0" destOrd="0" presId="urn:microsoft.com/office/officeart/2005/8/layout/radial4"/>
    <dgm:cxn modelId="{157BD6A3-3FB7-4244-94EE-AD3F5DCD625E}" type="presOf" srcId="{E3089E73-937C-437B-B611-E236600E84D6}" destId="{DD5CF231-6606-4431-B0B1-7AC2C13834FF}" srcOrd="0" destOrd="0" presId="urn:microsoft.com/office/officeart/2005/8/layout/radial4"/>
    <dgm:cxn modelId="{3B154A2D-54C3-4B4A-8A49-AD3D6D000D09}" type="presOf" srcId="{ADDE53C2-C357-436D-AF07-207CFB2C9647}" destId="{6B5D20A4-BDB3-40C1-B42B-E1190D230588}" srcOrd="0" destOrd="0" presId="urn:microsoft.com/office/officeart/2005/8/layout/radial4"/>
    <dgm:cxn modelId="{C3417137-9397-4AF8-8FB2-E08878C69257}" type="presOf" srcId="{3C33D869-B2FB-468D-9B8B-A4E7065E726E}" destId="{092CB5DC-BFB7-4B31-BC2B-8F7870C7FD9A}" srcOrd="0" destOrd="0" presId="urn:microsoft.com/office/officeart/2005/8/layout/radial4"/>
    <dgm:cxn modelId="{3F47F52E-0208-4265-A4A2-D0884E5FB5DF}" type="presOf" srcId="{877AD2BF-E1F0-46CA-9508-80DF77B8A4EE}" destId="{53CC6659-7D87-4D55-9881-5F6EF6F17C10}" srcOrd="0" destOrd="0" presId="urn:microsoft.com/office/officeart/2005/8/layout/radial4"/>
    <dgm:cxn modelId="{22924A0B-B3B0-41D2-B966-0B2AAB184271}" type="presOf" srcId="{D409DB51-0488-4DBE-868C-EFCC66E26C28}" destId="{F723442C-7E18-4FE1-B35B-8E3982B67E67}" srcOrd="0" destOrd="0" presId="urn:microsoft.com/office/officeart/2005/8/layout/radial4"/>
    <dgm:cxn modelId="{0F8B9BFE-5D62-4486-A850-1AE4E58976A0}" type="presOf" srcId="{B9D0252F-F84B-430E-9062-BD3B6537D896}" destId="{5F2CB440-BCC4-4B1F-AD4D-9A90C02CDF85}" srcOrd="0" destOrd="0" presId="urn:microsoft.com/office/officeart/2005/8/layout/radial4"/>
    <dgm:cxn modelId="{397CBA4B-FD6A-4DAB-A620-A44A4A62D6A0}" srcId="{ADDE53C2-C357-436D-AF07-207CFB2C9647}" destId="{B52D6F6F-2452-4B1D-B8DB-AD0F705A4A38}" srcOrd="2" destOrd="0" parTransId="{506AD94B-5587-41A0-9E43-A45CE32C513F}" sibTransId="{C815F8DC-A47F-4BB7-B2F9-C7BF7F6F836B}"/>
    <dgm:cxn modelId="{9D8753FB-EF3D-4BBC-9705-A2FD95938AAE}" type="presOf" srcId="{B52D6F6F-2452-4B1D-B8DB-AD0F705A4A38}" destId="{80CA86F0-66CF-4ADE-9898-E0288E801FE6}" srcOrd="0" destOrd="0" presId="urn:microsoft.com/office/officeart/2005/8/layout/radial4"/>
    <dgm:cxn modelId="{F11A3151-1364-4038-BB18-2B38BDB0A66A}" type="presParOf" srcId="{53CC6659-7D87-4D55-9881-5F6EF6F17C10}" destId="{6B5D20A4-BDB3-40C1-B42B-E1190D230588}" srcOrd="0" destOrd="0" presId="urn:microsoft.com/office/officeart/2005/8/layout/radial4"/>
    <dgm:cxn modelId="{0EFCC8AA-8C7F-44D1-9B79-8FE953CA6100}" type="presParOf" srcId="{53CC6659-7D87-4D55-9881-5F6EF6F17C10}" destId="{87D5BF64-2C01-4234-9DF0-10FFA65103D7}" srcOrd="1" destOrd="0" presId="urn:microsoft.com/office/officeart/2005/8/layout/radial4"/>
    <dgm:cxn modelId="{17E995D0-3390-4BF9-80C6-CAD0C889F541}" type="presParOf" srcId="{53CC6659-7D87-4D55-9881-5F6EF6F17C10}" destId="{C8A3406A-BCD0-4555-BD1F-DE0039C1D4CF}" srcOrd="2" destOrd="0" presId="urn:microsoft.com/office/officeart/2005/8/layout/radial4"/>
    <dgm:cxn modelId="{54DC8D6A-DCB9-4426-8A35-0051574553BB}" type="presParOf" srcId="{53CC6659-7D87-4D55-9881-5F6EF6F17C10}" destId="{F723442C-7E18-4FE1-B35B-8E3982B67E67}" srcOrd="3" destOrd="0" presId="urn:microsoft.com/office/officeart/2005/8/layout/radial4"/>
    <dgm:cxn modelId="{B2B7E53B-234D-44FC-AF85-98AC1A4E620E}" type="presParOf" srcId="{53CC6659-7D87-4D55-9881-5F6EF6F17C10}" destId="{092CB5DC-BFB7-4B31-BC2B-8F7870C7FD9A}" srcOrd="4" destOrd="0" presId="urn:microsoft.com/office/officeart/2005/8/layout/radial4"/>
    <dgm:cxn modelId="{B55041E8-F72B-4BE5-8969-54722F728505}" type="presParOf" srcId="{53CC6659-7D87-4D55-9881-5F6EF6F17C10}" destId="{3030DEBE-C6E0-4393-9399-C6F5A6CC10E3}" srcOrd="5" destOrd="0" presId="urn:microsoft.com/office/officeart/2005/8/layout/radial4"/>
    <dgm:cxn modelId="{939B61EB-193A-49DE-9ED6-B3F825A04785}" type="presParOf" srcId="{53CC6659-7D87-4D55-9881-5F6EF6F17C10}" destId="{80CA86F0-66CF-4ADE-9898-E0288E801FE6}" srcOrd="6" destOrd="0" presId="urn:microsoft.com/office/officeart/2005/8/layout/radial4"/>
    <dgm:cxn modelId="{8C99D476-86FF-444C-8920-93D6BF79038B}" type="presParOf" srcId="{53CC6659-7D87-4D55-9881-5F6EF6F17C10}" destId="{1AA50827-09D1-4F26-8D91-9192CDEFD6EC}" srcOrd="7" destOrd="0" presId="urn:microsoft.com/office/officeart/2005/8/layout/radial4"/>
    <dgm:cxn modelId="{0280852F-EF32-4AC6-9EF0-7D23E351D9F8}" type="presParOf" srcId="{53CC6659-7D87-4D55-9881-5F6EF6F17C10}" destId="{0485D1BF-90EE-4EDC-92C7-32B0A4E2F91E}" srcOrd="8" destOrd="0" presId="urn:microsoft.com/office/officeart/2005/8/layout/radial4"/>
    <dgm:cxn modelId="{AC7F7DB4-5FFB-42D1-BE69-D8908519E644}" type="presParOf" srcId="{53CC6659-7D87-4D55-9881-5F6EF6F17C10}" destId="{5F2CB440-BCC4-4B1F-AD4D-9A90C02CDF85}" srcOrd="9" destOrd="0" presId="urn:microsoft.com/office/officeart/2005/8/layout/radial4"/>
    <dgm:cxn modelId="{40370087-D28A-4A17-87F2-87D9A4A4F8E8}" type="presParOf" srcId="{53CC6659-7D87-4D55-9881-5F6EF6F17C10}" destId="{DD5CF231-6606-4431-B0B1-7AC2C13834FF}" srcOrd="10" destOrd="0" presId="urn:microsoft.com/office/officeart/2005/8/layout/radial4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29B829-FDE0-4A92-8034-A0E26C5685A4}">
      <dsp:nvSpPr>
        <dsp:cNvPr id="0" name=""/>
        <dsp:cNvSpPr/>
      </dsp:nvSpPr>
      <dsp:spPr>
        <a:xfrm>
          <a:off x="1546543" y="631050"/>
          <a:ext cx="4847095" cy="4847095"/>
        </a:xfrm>
        <a:prstGeom prst="blockArc">
          <a:avLst>
            <a:gd name="adj1" fmla="val 12407165"/>
            <a:gd name="adj2" fmla="val 17083229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776534-1367-4785-A6E7-A125FCBE04C9}">
      <dsp:nvSpPr>
        <dsp:cNvPr id="0" name=""/>
        <dsp:cNvSpPr/>
      </dsp:nvSpPr>
      <dsp:spPr>
        <a:xfrm>
          <a:off x="1483369" y="747921"/>
          <a:ext cx="4847095" cy="4847095"/>
        </a:xfrm>
        <a:prstGeom prst="blockArc">
          <a:avLst>
            <a:gd name="adj1" fmla="val 8999992"/>
            <a:gd name="adj2" fmla="val 12599997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F77714-125A-4F7B-8DC9-383F03D5E61E}">
      <dsp:nvSpPr>
        <dsp:cNvPr id="0" name=""/>
        <dsp:cNvSpPr/>
      </dsp:nvSpPr>
      <dsp:spPr>
        <a:xfrm>
          <a:off x="1510554" y="796308"/>
          <a:ext cx="4847095" cy="4847095"/>
        </a:xfrm>
        <a:prstGeom prst="blockArc">
          <a:avLst>
            <a:gd name="adj1" fmla="val 4462655"/>
            <a:gd name="adj2" fmla="val 9080542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42808-34D4-49FB-9EB6-9F49DBF6BF6E}">
      <dsp:nvSpPr>
        <dsp:cNvPr id="0" name=""/>
        <dsp:cNvSpPr/>
      </dsp:nvSpPr>
      <dsp:spPr>
        <a:xfrm>
          <a:off x="2817130" y="805140"/>
          <a:ext cx="4847095" cy="4847095"/>
        </a:xfrm>
        <a:prstGeom prst="blockArc">
          <a:avLst>
            <a:gd name="adj1" fmla="val 1692471"/>
            <a:gd name="adj2" fmla="val 6383820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FB0BD0-7DAB-42EA-A7CF-3F181A029095}">
      <dsp:nvSpPr>
        <dsp:cNvPr id="0" name=""/>
        <dsp:cNvSpPr/>
      </dsp:nvSpPr>
      <dsp:spPr>
        <a:xfrm>
          <a:off x="2853173" y="740394"/>
          <a:ext cx="4847095" cy="4847095"/>
        </a:xfrm>
        <a:prstGeom prst="blockArc">
          <a:avLst>
            <a:gd name="adj1" fmla="val 19800025"/>
            <a:gd name="adj2" fmla="val 1800019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1809D5-D790-48BB-95DF-FE4C118EF6B1}">
      <dsp:nvSpPr>
        <dsp:cNvPr id="0" name=""/>
        <dsp:cNvSpPr/>
      </dsp:nvSpPr>
      <dsp:spPr>
        <a:xfrm>
          <a:off x="2788563" y="620671"/>
          <a:ext cx="4847095" cy="4847095"/>
        </a:xfrm>
        <a:prstGeom prst="blockArc">
          <a:avLst>
            <a:gd name="adj1" fmla="val 15259318"/>
            <a:gd name="adj2" fmla="val 19997491"/>
            <a:gd name="adj3" fmla="val 452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783FC1-26F5-44D3-BA0D-E999FA94B258}">
      <dsp:nvSpPr>
        <dsp:cNvPr id="0" name=""/>
        <dsp:cNvSpPr/>
      </dsp:nvSpPr>
      <dsp:spPr>
        <a:xfrm>
          <a:off x="3433245" y="2045158"/>
          <a:ext cx="2277509" cy="217437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CONTÁGIL</a:t>
          </a:r>
          <a:endParaRPr lang="pt-BR" sz="2800" b="1" kern="1200" dirty="0"/>
        </a:p>
      </dsp:txBody>
      <dsp:txXfrm>
        <a:off x="3766778" y="2363588"/>
        <a:ext cx="1610443" cy="1537518"/>
      </dsp:txXfrm>
    </dsp:sp>
    <dsp:sp modelId="{AA5FECC2-AADD-4F12-8384-E2B783C0A39D}">
      <dsp:nvSpPr>
        <dsp:cNvPr id="0" name=""/>
        <dsp:cNvSpPr/>
      </dsp:nvSpPr>
      <dsp:spPr>
        <a:xfrm>
          <a:off x="3361242" y="-207878"/>
          <a:ext cx="2421514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Seleção de Contribuintes</a:t>
          </a:r>
          <a:endParaRPr lang="pt-BR" sz="2000" b="1" kern="1200" dirty="0"/>
        </a:p>
      </dsp:txBody>
      <dsp:txXfrm>
        <a:off x="3715865" y="76660"/>
        <a:ext cx="1712268" cy="1373870"/>
      </dsp:txXfrm>
    </dsp:sp>
    <dsp:sp modelId="{5DCBFD61-B192-4A50-ACBA-44FDB71CF8E5}">
      <dsp:nvSpPr>
        <dsp:cNvPr id="0" name=""/>
        <dsp:cNvSpPr/>
      </dsp:nvSpPr>
      <dsp:spPr>
        <a:xfrm>
          <a:off x="6281208" y="1008107"/>
          <a:ext cx="2093844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Pesquisa e Investigação</a:t>
          </a:r>
          <a:endParaRPr lang="pt-BR" sz="2000" b="1" kern="1200" dirty="0"/>
        </a:p>
      </dsp:txBody>
      <dsp:txXfrm>
        <a:off x="6587844" y="1292645"/>
        <a:ext cx="1480572" cy="1373870"/>
      </dsp:txXfrm>
    </dsp:sp>
    <dsp:sp modelId="{0F1AAA94-CFBE-4F3C-810D-1E36B7C1344D}">
      <dsp:nvSpPr>
        <dsp:cNvPr id="0" name=""/>
        <dsp:cNvSpPr/>
      </dsp:nvSpPr>
      <dsp:spPr>
        <a:xfrm>
          <a:off x="6281193" y="3376857"/>
          <a:ext cx="2093844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Auditoria Drawback</a:t>
          </a:r>
          <a:endParaRPr lang="pt-BR" sz="2000" b="1" kern="1200" dirty="0"/>
        </a:p>
      </dsp:txBody>
      <dsp:txXfrm>
        <a:off x="6587829" y="3661395"/>
        <a:ext cx="1480572" cy="1373870"/>
      </dsp:txXfrm>
    </dsp:sp>
    <dsp:sp modelId="{AE1120F4-8F28-4A76-88D4-00D0C158C963}">
      <dsp:nvSpPr>
        <dsp:cNvPr id="0" name=""/>
        <dsp:cNvSpPr/>
      </dsp:nvSpPr>
      <dsp:spPr>
        <a:xfrm>
          <a:off x="3255048" y="4529628"/>
          <a:ext cx="2633903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Automatização do Dossiê de Preparo</a:t>
          </a:r>
          <a:endParaRPr lang="pt-BR" sz="2000" b="1" kern="1200" dirty="0"/>
        </a:p>
      </dsp:txBody>
      <dsp:txXfrm>
        <a:off x="3640774" y="4814166"/>
        <a:ext cx="1862451" cy="1373870"/>
      </dsp:txXfrm>
    </dsp:sp>
    <dsp:sp modelId="{D0D503E0-F21A-4EE6-B8FA-337758768035}">
      <dsp:nvSpPr>
        <dsp:cNvPr id="0" name=""/>
        <dsp:cNvSpPr/>
      </dsp:nvSpPr>
      <dsp:spPr>
        <a:xfrm>
          <a:off x="808597" y="3384377"/>
          <a:ext cx="2093844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Auditoria Digital</a:t>
          </a:r>
          <a:endParaRPr lang="pt-BR" sz="2000" b="1" kern="1200" dirty="0"/>
        </a:p>
      </dsp:txBody>
      <dsp:txXfrm>
        <a:off x="1115233" y="3668915"/>
        <a:ext cx="1480572" cy="1373870"/>
      </dsp:txXfrm>
    </dsp:sp>
    <dsp:sp modelId="{2B12E872-3B4C-45EB-9160-30CFE23A5F87}">
      <dsp:nvSpPr>
        <dsp:cNvPr id="0" name=""/>
        <dsp:cNvSpPr/>
      </dsp:nvSpPr>
      <dsp:spPr>
        <a:xfrm>
          <a:off x="808593" y="1015620"/>
          <a:ext cx="2093844" cy="19429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Garantia de Credito Tributário</a:t>
          </a:r>
          <a:endParaRPr lang="pt-BR" sz="2000" b="1" kern="1200" dirty="0"/>
        </a:p>
      </dsp:txBody>
      <dsp:txXfrm>
        <a:off x="1115229" y="1300158"/>
        <a:ext cx="1480572" cy="1373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D46E69-C45B-49A2-84AE-D4981CAABF68}">
      <dsp:nvSpPr>
        <dsp:cNvPr id="0" name=""/>
        <dsp:cNvSpPr/>
      </dsp:nvSpPr>
      <dsp:spPr>
        <a:xfrm>
          <a:off x="0" y="412456"/>
          <a:ext cx="7886700" cy="103285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NÃO atesta o cumprimento da obrigação acessória.</a:t>
          </a:r>
          <a:endParaRPr lang="pt-BR" sz="2600" b="1" kern="1200" dirty="0"/>
        </a:p>
      </dsp:txBody>
      <dsp:txXfrm>
        <a:off x="50420" y="462876"/>
        <a:ext cx="7785860" cy="932014"/>
      </dsp:txXfrm>
    </dsp:sp>
    <dsp:sp modelId="{12F2E2D2-3509-4359-AAD1-22C91E04C904}">
      <dsp:nvSpPr>
        <dsp:cNvPr id="0" name=""/>
        <dsp:cNvSpPr/>
      </dsp:nvSpPr>
      <dsp:spPr>
        <a:xfrm>
          <a:off x="0" y="1520190"/>
          <a:ext cx="7886700" cy="103285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Consulta situação.</a:t>
          </a:r>
          <a:endParaRPr lang="pt-BR" sz="2600" b="1" kern="1200" dirty="0"/>
        </a:p>
      </dsp:txBody>
      <dsp:txXfrm>
        <a:off x="50420" y="1570610"/>
        <a:ext cx="7785860" cy="932014"/>
      </dsp:txXfrm>
    </dsp:sp>
    <dsp:sp modelId="{71B5E81E-80B9-4780-A8A0-1231CFA0FEFD}">
      <dsp:nvSpPr>
        <dsp:cNvPr id="0" name=""/>
        <dsp:cNvSpPr/>
      </dsp:nvSpPr>
      <dsp:spPr>
        <a:xfrm>
          <a:off x="0" y="2627925"/>
          <a:ext cx="7886700" cy="103285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Uma mensagem de sucesso no “Protocolo de envio” indica que o arquivo se encontra estruturalmente OK. </a:t>
          </a:r>
          <a:endParaRPr lang="pt-BR" sz="2600" b="1" kern="1200" dirty="0"/>
        </a:p>
      </dsp:txBody>
      <dsp:txXfrm>
        <a:off x="50420" y="2678345"/>
        <a:ext cx="7785860" cy="93201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890B7-D453-40EA-A885-42034560F3C8}">
      <dsp:nvSpPr>
        <dsp:cNvPr id="0" name=""/>
        <dsp:cNvSpPr/>
      </dsp:nvSpPr>
      <dsp:spPr>
        <a:xfrm>
          <a:off x="0" y="64943"/>
          <a:ext cx="7886700" cy="7195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 smtClean="0"/>
            <a:t>+ detalhada.</a:t>
          </a:r>
          <a:endParaRPr lang="pt-BR" sz="3000" b="1" kern="1200" dirty="0"/>
        </a:p>
      </dsp:txBody>
      <dsp:txXfrm>
        <a:off x="35125" y="100068"/>
        <a:ext cx="7816450" cy="649299"/>
      </dsp:txXfrm>
    </dsp:sp>
    <dsp:sp modelId="{F157C036-6570-4BAD-A479-5BF1F070E120}">
      <dsp:nvSpPr>
        <dsp:cNvPr id="0" name=""/>
        <dsp:cNvSpPr/>
      </dsp:nvSpPr>
      <dsp:spPr>
        <a:xfrm>
          <a:off x="0" y="870893"/>
          <a:ext cx="7886700" cy="7195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 smtClean="0"/>
            <a:t>Considera histórico (contido no RET). </a:t>
          </a:r>
          <a:endParaRPr lang="pt-BR" sz="3000" b="1" kern="1200" dirty="0"/>
        </a:p>
      </dsp:txBody>
      <dsp:txXfrm>
        <a:off x="35125" y="906018"/>
        <a:ext cx="7816450" cy="649299"/>
      </dsp:txXfrm>
    </dsp:sp>
    <dsp:sp modelId="{3784E7CD-73EA-4687-BDC7-DDCA3C0CAEA3}">
      <dsp:nvSpPr>
        <dsp:cNvPr id="0" name=""/>
        <dsp:cNvSpPr/>
      </dsp:nvSpPr>
      <dsp:spPr>
        <a:xfrm>
          <a:off x="0" y="1676842"/>
          <a:ext cx="7886700" cy="7195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 smtClean="0"/>
            <a:t>Validade das informações (</a:t>
          </a:r>
          <a:r>
            <a:rPr lang="pt-BR" sz="3000" b="1" kern="1200" dirty="0" err="1" smtClean="0"/>
            <a:t>ex</a:t>
          </a:r>
          <a:r>
            <a:rPr lang="pt-BR" sz="3000" b="1" kern="1200" dirty="0" smtClean="0"/>
            <a:t> CAEPF).</a:t>
          </a:r>
          <a:endParaRPr lang="pt-BR" sz="3000" b="1" kern="1200" dirty="0"/>
        </a:p>
      </dsp:txBody>
      <dsp:txXfrm>
        <a:off x="35125" y="1711967"/>
        <a:ext cx="7816450" cy="649299"/>
      </dsp:txXfrm>
    </dsp:sp>
    <dsp:sp modelId="{2D2BD38C-3056-4EA4-93EE-A79670502244}">
      <dsp:nvSpPr>
        <dsp:cNvPr id="0" name=""/>
        <dsp:cNvSpPr/>
      </dsp:nvSpPr>
      <dsp:spPr>
        <a:xfrm>
          <a:off x="0" y="2482793"/>
          <a:ext cx="7886700" cy="7195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 smtClean="0"/>
            <a:t>Coerência das informações.</a:t>
          </a:r>
          <a:endParaRPr lang="pt-BR" sz="3000" b="1" kern="1200" dirty="0"/>
        </a:p>
      </dsp:txBody>
      <dsp:txXfrm>
        <a:off x="35125" y="2517918"/>
        <a:ext cx="7816450" cy="649299"/>
      </dsp:txXfrm>
    </dsp:sp>
    <dsp:sp modelId="{C36E1BA4-8752-462E-B12A-7BC4C4D3160C}">
      <dsp:nvSpPr>
        <dsp:cNvPr id="0" name=""/>
        <dsp:cNvSpPr/>
      </dsp:nvSpPr>
      <dsp:spPr>
        <a:xfrm>
          <a:off x="0" y="3288743"/>
          <a:ext cx="7886700" cy="7195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 smtClean="0"/>
            <a:t>Dependência de eventos prévios.</a:t>
          </a:r>
          <a:endParaRPr lang="pt-BR" sz="3000" b="1" kern="1200" dirty="0"/>
        </a:p>
      </dsp:txBody>
      <dsp:txXfrm>
        <a:off x="35125" y="3323868"/>
        <a:ext cx="7816450" cy="64929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406DDC-FC41-448B-A8A4-06102B37E19F}">
      <dsp:nvSpPr>
        <dsp:cNvPr id="0" name=""/>
        <dsp:cNvSpPr/>
      </dsp:nvSpPr>
      <dsp:spPr>
        <a:xfrm>
          <a:off x="0" y="3671357"/>
          <a:ext cx="5377294" cy="40175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Totais OK?</a:t>
          </a:r>
          <a:endParaRPr lang="pt-BR" sz="1800" b="1" kern="1200"/>
        </a:p>
      </dsp:txBody>
      <dsp:txXfrm>
        <a:off x="0" y="3671357"/>
        <a:ext cx="5377294" cy="401754"/>
      </dsp:txXfrm>
    </dsp:sp>
    <dsp:sp modelId="{E9663925-ED93-4D11-ABFE-DC5565D8DE54}">
      <dsp:nvSpPr>
        <dsp:cNvPr id="0" name=""/>
        <dsp:cNvSpPr/>
      </dsp:nvSpPr>
      <dsp:spPr>
        <a:xfrm rot="10800000">
          <a:off x="0" y="3059485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Cargos OK?</a:t>
          </a:r>
          <a:endParaRPr lang="pt-BR" sz="1800" b="1" kern="1200"/>
        </a:p>
      </dsp:txBody>
      <dsp:txXfrm rot="10800000">
        <a:off x="0" y="3059485"/>
        <a:ext cx="5377294" cy="401492"/>
      </dsp:txXfrm>
    </dsp:sp>
    <dsp:sp modelId="{29916FA1-D7F5-4D83-BC06-8271F4EAEE39}">
      <dsp:nvSpPr>
        <dsp:cNvPr id="0" name=""/>
        <dsp:cNvSpPr/>
      </dsp:nvSpPr>
      <dsp:spPr>
        <a:xfrm rot="10800000">
          <a:off x="0" y="2447613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Estabelecimento OK?</a:t>
          </a:r>
          <a:endParaRPr lang="pt-BR" sz="1800" b="1" kern="1200"/>
        </a:p>
      </dsp:txBody>
      <dsp:txXfrm rot="10800000">
        <a:off x="0" y="2447613"/>
        <a:ext cx="5377294" cy="401492"/>
      </dsp:txXfrm>
    </dsp:sp>
    <dsp:sp modelId="{1C8D8796-158A-4FEA-B695-04AEF876D641}">
      <dsp:nvSpPr>
        <dsp:cNvPr id="0" name=""/>
        <dsp:cNvSpPr/>
      </dsp:nvSpPr>
      <dsp:spPr>
        <a:xfrm rot="10800000">
          <a:off x="0" y="1835740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Rubricas OK? (existem na tabela?)</a:t>
          </a:r>
          <a:endParaRPr lang="pt-BR" sz="1800" b="1" kern="1200"/>
        </a:p>
      </dsp:txBody>
      <dsp:txXfrm rot="10800000">
        <a:off x="0" y="1835740"/>
        <a:ext cx="5377294" cy="401492"/>
      </dsp:txXfrm>
    </dsp:sp>
    <dsp:sp modelId="{273E6C50-F7CA-4F50-A075-E3A6394EBA5A}">
      <dsp:nvSpPr>
        <dsp:cNvPr id="0" name=""/>
        <dsp:cNvSpPr/>
      </dsp:nvSpPr>
      <dsp:spPr>
        <a:xfrm rot="10800000">
          <a:off x="0" y="1223868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CPF válido (não cancelado)</a:t>
          </a:r>
          <a:endParaRPr lang="pt-BR" sz="1800" b="1" kern="1200"/>
        </a:p>
      </dsp:txBody>
      <dsp:txXfrm rot="10800000">
        <a:off x="0" y="1223868"/>
        <a:ext cx="5377294" cy="401492"/>
      </dsp:txXfrm>
    </dsp:sp>
    <dsp:sp modelId="{7B996180-81E2-496E-A062-DCFB250484C5}">
      <dsp:nvSpPr>
        <dsp:cNvPr id="0" name=""/>
        <dsp:cNvSpPr/>
      </dsp:nvSpPr>
      <dsp:spPr>
        <a:xfrm rot="10800000">
          <a:off x="0" y="611995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smtClean="0"/>
            <a:t>Empregado admitido?</a:t>
          </a:r>
          <a:endParaRPr lang="pt-BR" sz="1800" b="1" kern="1200"/>
        </a:p>
      </dsp:txBody>
      <dsp:txXfrm rot="10800000">
        <a:off x="0" y="611995"/>
        <a:ext cx="5377294" cy="401492"/>
      </dsp:txXfrm>
    </dsp:sp>
    <dsp:sp modelId="{73BD95D1-BC10-43FF-AFF9-7F154D7173AA}">
      <dsp:nvSpPr>
        <dsp:cNvPr id="0" name=""/>
        <dsp:cNvSpPr/>
      </dsp:nvSpPr>
      <dsp:spPr>
        <a:xfrm rot="10800000">
          <a:off x="0" y="123"/>
          <a:ext cx="5377294" cy="61789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Empregador existe?</a:t>
          </a:r>
          <a:endParaRPr lang="pt-BR" sz="1800" b="1" kern="1200" dirty="0"/>
        </a:p>
      </dsp:txBody>
      <dsp:txXfrm rot="10800000">
        <a:off x="0" y="123"/>
        <a:ext cx="5377294" cy="40149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50EB5-AADA-4AA4-8827-A11DF31C775D}">
      <dsp:nvSpPr>
        <dsp:cNvPr id="0" name=""/>
        <dsp:cNvSpPr/>
      </dsp:nvSpPr>
      <dsp:spPr>
        <a:xfrm>
          <a:off x="0" y="22437"/>
          <a:ext cx="7886700" cy="155302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i="0" kern="1200" dirty="0" smtClean="0"/>
            <a:t>Atesta o cumprimento da obrigação acessória.</a:t>
          </a:r>
          <a:endParaRPr lang="pt-BR" sz="2800" b="1" i="0" kern="1200" dirty="0"/>
        </a:p>
      </dsp:txBody>
      <dsp:txXfrm>
        <a:off x="75813" y="98250"/>
        <a:ext cx="7735074" cy="1401402"/>
      </dsp:txXfrm>
    </dsp:sp>
    <dsp:sp modelId="{5EF80DBB-2361-4BF6-B30C-9797870FD374}">
      <dsp:nvSpPr>
        <dsp:cNvPr id="0" name=""/>
        <dsp:cNvSpPr/>
      </dsp:nvSpPr>
      <dsp:spPr>
        <a:xfrm>
          <a:off x="0" y="1656106"/>
          <a:ext cx="7886700" cy="155302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i="0" kern="1200" dirty="0" smtClean="0"/>
            <a:t>Uma mensagem de sucesso no “Recibo de entrega” indica que o Ambiente Nacional recepcionou as informações (os arquivos). </a:t>
          </a:r>
          <a:endParaRPr lang="pt-BR" sz="2800" b="1" i="0" kern="1200" dirty="0"/>
        </a:p>
      </dsp:txBody>
      <dsp:txXfrm>
        <a:off x="75813" y="1731919"/>
        <a:ext cx="7735074" cy="140140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764F8-1A10-42DC-92CF-B365DCC079DE}">
      <dsp:nvSpPr>
        <dsp:cNvPr id="0" name=""/>
        <dsp:cNvSpPr/>
      </dsp:nvSpPr>
      <dsp:spPr>
        <a:xfrm>
          <a:off x="0" y="31271"/>
          <a:ext cx="7886700" cy="15947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just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b="1" kern="1200" dirty="0" smtClean="0"/>
            <a:t>Informa, tanto na validação 1 quanto na validação 2, o motivo da rejeição de determinado evento.</a:t>
          </a:r>
          <a:endParaRPr lang="pt-BR" sz="2900" b="1" kern="1200" dirty="0"/>
        </a:p>
      </dsp:txBody>
      <dsp:txXfrm>
        <a:off x="77847" y="109118"/>
        <a:ext cx="7731006" cy="1439016"/>
      </dsp:txXfrm>
    </dsp:sp>
    <dsp:sp modelId="{60E7B1E2-883B-465F-A208-4B2A47A9A092}">
      <dsp:nvSpPr>
        <dsp:cNvPr id="0" name=""/>
        <dsp:cNvSpPr/>
      </dsp:nvSpPr>
      <dsp:spPr>
        <a:xfrm>
          <a:off x="0" y="1709501"/>
          <a:ext cx="7886700" cy="15947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just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b="1" kern="1200" dirty="0" smtClean="0"/>
            <a:t>O sucesso e informado nos Protocolos de envio e Recibos de entrega.</a:t>
          </a:r>
          <a:endParaRPr lang="pt-BR" sz="2900" b="1" kern="1200" dirty="0"/>
        </a:p>
      </dsp:txBody>
      <dsp:txXfrm>
        <a:off x="77847" y="1787348"/>
        <a:ext cx="7731006" cy="143901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21417-1B07-4684-8AFC-D68A74E098CC}">
      <dsp:nvSpPr>
        <dsp:cNvPr id="0" name=""/>
        <dsp:cNvSpPr/>
      </dsp:nvSpPr>
      <dsp:spPr>
        <a:xfrm>
          <a:off x="2711" y="0"/>
          <a:ext cx="3635275" cy="30029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400" b="1" kern="1200" dirty="0" smtClean="0"/>
            <a:t>Evento Remuneração: Erro 2345: o empregado não está admitido.</a:t>
          </a:r>
          <a:endParaRPr lang="pt-BR" sz="3400" b="1" kern="1200" dirty="0"/>
        </a:p>
      </dsp:txBody>
      <dsp:txXfrm>
        <a:off x="90665" y="87954"/>
        <a:ext cx="3459367" cy="2827064"/>
      </dsp:txXfrm>
    </dsp:sp>
    <dsp:sp modelId="{38AA3319-B289-425A-AD4F-85474EDD57CE}">
      <dsp:nvSpPr>
        <dsp:cNvPr id="0" name=""/>
        <dsp:cNvSpPr/>
      </dsp:nvSpPr>
      <dsp:spPr>
        <a:xfrm>
          <a:off x="4248713" y="0"/>
          <a:ext cx="3635275" cy="30029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400" b="1" kern="1200" smtClean="0"/>
            <a:t>Evento Admissão: Erro 2369: o CPF do empregado não confere com a base cadastral.</a:t>
          </a:r>
          <a:endParaRPr lang="pt-BR" sz="3400" b="1" kern="1200"/>
        </a:p>
      </dsp:txBody>
      <dsp:txXfrm>
        <a:off x="4336667" y="87954"/>
        <a:ext cx="3459367" cy="282706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C1E163-A2D4-4510-876A-C9FD264229BE}">
      <dsp:nvSpPr>
        <dsp:cNvPr id="0" name=""/>
        <dsp:cNvSpPr/>
      </dsp:nvSpPr>
      <dsp:spPr>
        <a:xfrm>
          <a:off x="2567361" y="3748"/>
          <a:ext cx="1771190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Empregador</a:t>
          </a:r>
          <a:endParaRPr lang="pt-BR" sz="2000" b="1" kern="1200" dirty="0"/>
        </a:p>
      </dsp:txBody>
      <dsp:txXfrm>
        <a:off x="2590545" y="26932"/>
        <a:ext cx="1724822" cy="745186"/>
      </dsp:txXfrm>
    </dsp:sp>
    <dsp:sp modelId="{6DA88997-630F-41A9-A1E4-23D860CA4261}">
      <dsp:nvSpPr>
        <dsp:cNvPr id="0" name=""/>
        <dsp:cNvSpPr/>
      </dsp:nvSpPr>
      <dsp:spPr>
        <a:xfrm>
          <a:off x="1511929" y="795302"/>
          <a:ext cx="1941026" cy="316621"/>
        </a:xfrm>
        <a:custGeom>
          <a:avLst/>
          <a:gdLst/>
          <a:ahLst/>
          <a:cxnLst/>
          <a:rect l="0" t="0" r="0" b="0"/>
          <a:pathLst>
            <a:path>
              <a:moveTo>
                <a:pt x="1941026" y="0"/>
              </a:moveTo>
              <a:lnTo>
                <a:pt x="1941026" y="158310"/>
              </a:lnTo>
              <a:lnTo>
                <a:pt x="0" y="158310"/>
              </a:lnTo>
              <a:lnTo>
                <a:pt x="0" y="31662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8E076-AE19-47AC-93C5-5635C27B2456}">
      <dsp:nvSpPr>
        <dsp:cNvPr id="0" name=""/>
        <dsp:cNvSpPr/>
      </dsp:nvSpPr>
      <dsp:spPr>
        <a:xfrm>
          <a:off x="532499" y="1111924"/>
          <a:ext cx="1958860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Pessoa jurídica</a:t>
          </a:r>
          <a:endParaRPr lang="pt-BR" sz="2000" b="1" kern="1200" dirty="0" smtClean="0"/>
        </a:p>
      </dsp:txBody>
      <dsp:txXfrm>
        <a:off x="555683" y="1135108"/>
        <a:ext cx="1912492" cy="745186"/>
      </dsp:txXfrm>
    </dsp:sp>
    <dsp:sp modelId="{1ADDECD9-A9B1-4BFF-A726-850F829F4121}">
      <dsp:nvSpPr>
        <dsp:cNvPr id="0" name=""/>
        <dsp:cNvSpPr/>
      </dsp:nvSpPr>
      <dsp:spPr>
        <a:xfrm>
          <a:off x="1466209" y="1903479"/>
          <a:ext cx="91440" cy="3166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02DB6-22B3-4DA6-A396-06A07A77C260}">
      <dsp:nvSpPr>
        <dsp:cNvPr id="0" name=""/>
        <dsp:cNvSpPr/>
      </dsp:nvSpPr>
      <dsp:spPr>
        <a:xfrm>
          <a:off x="918263" y="2220101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CNPJ</a:t>
          </a:r>
          <a:endParaRPr lang="pt-BR" sz="2000" b="1" kern="1200" dirty="0" smtClean="0"/>
        </a:p>
      </dsp:txBody>
      <dsp:txXfrm>
        <a:off x="941447" y="2243285"/>
        <a:ext cx="1140964" cy="745186"/>
      </dsp:txXfrm>
    </dsp:sp>
    <dsp:sp modelId="{0F02796D-A993-44A6-B3DD-EE9AA5410FCD}">
      <dsp:nvSpPr>
        <dsp:cNvPr id="0" name=""/>
        <dsp:cNvSpPr/>
      </dsp:nvSpPr>
      <dsp:spPr>
        <a:xfrm>
          <a:off x="740164" y="3011655"/>
          <a:ext cx="771765" cy="316621"/>
        </a:xfrm>
        <a:custGeom>
          <a:avLst/>
          <a:gdLst/>
          <a:ahLst/>
          <a:cxnLst/>
          <a:rect l="0" t="0" r="0" b="0"/>
          <a:pathLst>
            <a:path>
              <a:moveTo>
                <a:pt x="771765" y="0"/>
              </a:moveTo>
              <a:lnTo>
                <a:pt x="771765" y="158310"/>
              </a:lnTo>
              <a:lnTo>
                <a:pt x="0" y="158310"/>
              </a:lnTo>
              <a:lnTo>
                <a:pt x="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768E5-E150-49D8-AECE-2DB26B783DCA}">
      <dsp:nvSpPr>
        <dsp:cNvPr id="0" name=""/>
        <dsp:cNvSpPr/>
      </dsp:nvSpPr>
      <dsp:spPr>
        <a:xfrm>
          <a:off x="146498" y="3328277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Consórcio rural</a:t>
          </a:r>
          <a:endParaRPr lang="pt-BR" sz="1600" b="1" kern="1200" dirty="0" smtClean="0"/>
        </a:p>
      </dsp:txBody>
      <dsp:txXfrm>
        <a:off x="169682" y="3351461"/>
        <a:ext cx="1140964" cy="745186"/>
      </dsp:txXfrm>
    </dsp:sp>
    <dsp:sp modelId="{47295853-742D-4264-A415-7E6AA9EB4001}">
      <dsp:nvSpPr>
        <dsp:cNvPr id="0" name=""/>
        <dsp:cNvSpPr/>
      </dsp:nvSpPr>
      <dsp:spPr>
        <a:xfrm>
          <a:off x="1511929" y="3011655"/>
          <a:ext cx="771765" cy="316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10"/>
              </a:lnTo>
              <a:lnTo>
                <a:pt x="771765" y="158310"/>
              </a:lnTo>
              <a:lnTo>
                <a:pt x="771765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770C-D606-4284-816A-E5750FA3A678}">
      <dsp:nvSpPr>
        <dsp:cNvPr id="0" name=""/>
        <dsp:cNvSpPr/>
      </dsp:nvSpPr>
      <dsp:spPr>
        <a:xfrm>
          <a:off x="1690029" y="3328277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CNO – Cad. Nac. Obras</a:t>
          </a:r>
          <a:endParaRPr lang="pt-BR" sz="1600" b="1" kern="1200" dirty="0" smtClean="0"/>
        </a:p>
      </dsp:txBody>
      <dsp:txXfrm>
        <a:off x="1713213" y="3351461"/>
        <a:ext cx="1140964" cy="745186"/>
      </dsp:txXfrm>
    </dsp:sp>
    <dsp:sp modelId="{1CE6F968-2690-4D1F-8568-E516DFDE09E6}">
      <dsp:nvSpPr>
        <dsp:cNvPr id="0" name=""/>
        <dsp:cNvSpPr/>
      </dsp:nvSpPr>
      <dsp:spPr>
        <a:xfrm>
          <a:off x="3452956" y="795302"/>
          <a:ext cx="1941026" cy="316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10"/>
              </a:lnTo>
              <a:lnTo>
                <a:pt x="1941026" y="158310"/>
              </a:lnTo>
              <a:lnTo>
                <a:pt x="1941026" y="316621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9FCBA6-B403-46E2-9696-089661F161DE}">
      <dsp:nvSpPr>
        <dsp:cNvPr id="0" name=""/>
        <dsp:cNvSpPr/>
      </dsp:nvSpPr>
      <dsp:spPr>
        <a:xfrm>
          <a:off x="4414553" y="1111924"/>
          <a:ext cx="1958860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Pessoa física</a:t>
          </a:r>
          <a:endParaRPr lang="pt-BR" sz="2000" b="1" kern="1200" dirty="0" smtClean="0"/>
        </a:p>
      </dsp:txBody>
      <dsp:txXfrm>
        <a:off x="4437737" y="1135108"/>
        <a:ext cx="1912492" cy="745186"/>
      </dsp:txXfrm>
    </dsp:sp>
    <dsp:sp modelId="{F2AB572A-5BB2-41D5-B687-3F3E01A12CEA}">
      <dsp:nvSpPr>
        <dsp:cNvPr id="0" name=""/>
        <dsp:cNvSpPr/>
      </dsp:nvSpPr>
      <dsp:spPr>
        <a:xfrm>
          <a:off x="5348263" y="1903479"/>
          <a:ext cx="91440" cy="3166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4B51FD-53D4-4313-8287-16FD59853BBC}">
      <dsp:nvSpPr>
        <dsp:cNvPr id="0" name=""/>
        <dsp:cNvSpPr/>
      </dsp:nvSpPr>
      <dsp:spPr>
        <a:xfrm>
          <a:off x="4800317" y="2220101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CPF</a:t>
          </a:r>
          <a:endParaRPr lang="pt-BR" sz="2000" b="1" kern="1200" dirty="0" smtClean="0"/>
        </a:p>
      </dsp:txBody>
      <dsp:txXfrm>
        <a:off x="4823501" y="2243285"/>
        <a:ext cx="1140964" cy="745186"/>
      </dsp:txXfrm>
    </dsp:sp>
    <dsp:sp modelId="{E7F64DDF-96C0-46F6-9D67-05B148A1B25B}">
      <dsp:nvSpPr>
        <dsp:cNvPr id="0" name=""/>
        <dsp:cNvSpPr/>
      </dsp:nvSpPr>
      <dsp:spPr>
        <a:xfrm>
          <a:off x="3850451" y="3011655"/>
          <a:ext cx="1543531" cy="316621"/>
        </a:xfrm>
        <a:custGeom>
          <a:avLst/>
          <a:gdLst/>
          <a:ahLst/>
          <a:cxnLst/>
          <a:rect l="0" t="0" r="0" b="0"/>
          <a:pathLst>
            <a:path>
              <a:moveTo>
                <a:pt x="1543531" y="0"/>
              </a:moveTo>
              <a:lnTo>
                <a:pt x="1543531" y="158310"/>
              </a:lnTo>
              <a:lnTo>
                <a:pt x="0" y="158310"/>
              </a:lnTo>
              <a:lnTo>
                <a:pt x="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778CC-6785-4688-A4AA-E61C8D58BC20}">
      <dsp:nvSpPr>
        <dsp:cNvPr id="0" name=""/>
        <dsp:cNvSpPr/>
      </dsp:nvSpPr>
      <dsp:spPr>
        <a:xfrm>
          <a:off x="3233561" y="3328277"/>
          <a:ext cx="1233780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Empregador doméstico</a:t>
          </a:r>
          <a:endParaRPr lang="pt-BR" sz="1600" b="1" kern="1200" dirty="0" smtClean="0"/>
        </a:p>
      </dsp:txBody>
      <dsp:txXfrm>
        <a:off x="3256745" y="3351461"/>
        <a:ext cx="1187412" cy="745186"/>
      </dsp:txXfrm>
    </dsp:sp>
    <dsp:sp modelId="{872FEB87-4C63-4CA4-A33C-101B45A17E3D}">
      <dsp:nvSpPr>
        <dsp:cNvPr id="0" name=""/>
        <dsp:cNvSpPr/>
      </dsp:nvSpPr>
      <dsp:spPr>
        <a:xfrm>
          <a:off x="5348263" y="3011655"/>
          <a:ext cx="91440" cy="3166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8310"/>
              </a:lnTo>
              <a:lnTo>
                <a:pt x="68944" y="158310"/>
              </a:lnTo>
              <a:lnTo>
                <a:pt x="68944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4087CC-A93F-438A-AA9D-27CDA848F7C4}">
      <dsp:nvSpPr>
        <dsp:cNvPr id="0" name=""/>
        <dsp:cNvSpPr/>
      </dsp:nvSpPr>
      <dsp:spPr>
        <a:xfrm>
          <a:off x="4823541" y="3328277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CAEPF</a:t>
          </a:r>
          <a:endParaRPr lang="pt-BR" sz="1600" b="1" kern="1200" dirty="0" smtClean="0"/>
        </a:p>
      </dsp:txBody>
      <dsp:txXfrm>
        <a:off x="4846725" y="3351461"/>
        <a:ext cx="1140964" cy="745186"/>
      </dsp:txXfrm>
    </dsp:sp>
    <dsp:sp modelId="{6A6A9BC4-57FC-4B4B-8C8F-B5E969A73BE7}">
      <dsp:nvSpPr>
        <dsp:cNvPr id="0" name=""/>
        <dsp:cNvSpPr/>
      </dsp:nvSpPr>
      <dsp:spPr>
        <a:xfrm>
          <a:off x="3101909" y="4119832"/>
          <a:ext cx="2315297" cy="316621"/>
        </a:xfrm>
        <a:custGeom>
          <a:avLst/>
          <a:gdLst/>
          <a:ahLst/>
          <a:cxnLst/>
          <a:rect l="0" t="0" r="0" b="0"/>
          <a:pathLst>
            <a:path>
              <a:moveTo>
                <a:pt x="2315297" y="0"/>
              </a:moveTo>
              <a:lnTo>
                <a:pt x="2315297" y="158310"/>
              </a:lnTo>
              <a:lnTo>
                <a:pt x="0" y="158310"/>
              </a:lnTo>
              <a:lnTo>
                <a:pt x="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C25807-BE2D-4A1F-8C52-515B80E94D12}">
      <dsp:nvSpPr>
        <dsp:cNvPr id="0" name=""/>
        <dsp:cNvSpPr/>
      </dsp:nvSpPr>
      <dsp:spPr>
        <a:xfrm>
          <a:off x="2508243" y="4436454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Equiparado a empresa</a:t>
          </a:r>
          <a:endParaRPr lang="pt-BR" sz="1600" b="1" kern="1200" dirty="0"/>
        </a:p>
      </dsp:txBody>
      <dsp:txXfrm>
        <a:off x="2531427" y="4459638"/>
        <a:ext cx="1140964" cy="745186"/>
      </dsp:txXfrm>
    </dsp:sp>
    <dsp:sp modelId="{763DB91D-DDCF-4F14-A54C-B8658FF2D36D}">
      <dsp:nvSpPr>
        <dsp:cNvPr id="0" name=""/>
        <dsp:cNvSpPr/>
      </dsp:nvSpPr>
      <dsp:spPr>
        <a:xfrm>
          <a:off x="4645441" y="4119832"/>
          <a:ext cx="771765" cy="316621"/>
        </a:xfrm>
        <a:custGeom>
          <a:avLst/>
          <a:gdLst/>
          <a:ahLst/>
          <a:cxnLst/>
          <a:rect l="0" t="0" r="0" b="0"/>
          <a:pathLst>
            <a:path>
              <a:moveTo>
                <a:pt x="771765" y="0"/>
              </a:moveTo>
              <a:lnTo>
                <a:pt x="771765" y="158310"/>
              </a:lnTo>
              <a:lnTo>
                <a:pt x="0" y="158310"/>
              </a:lnTo>
              <a:lnTo>
                <a:pt x="0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5D3E6E-2E20-44E2-99A7-A0A61F54CA2F}">
      <dsp:nvSpPr>
        <dsp:cNvPr id="0" name=""/>
        <dsp:cNvSpPr/>
      </dsp:nvSpPr>
      <dsp:spPr>
        <a:xfrm>
          <a:off x="4051775" y="4436454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Titular de cartório</a:t>
          </a:r>
          <a:endParaRPr lang="pt-BR" sz="1600" b="1" kern="1200" dirty="0"/>
        </a:p>
      </dsp:txBody>
      <dsp:txXfrm>
        <a:off x="4074959" y="4459638"/>
        <a:ext cx="1140964" cy="745186"/>
      </dsp:txXfrm>
    </dsp:sp>
    <dsp:sp modelId="{AC51F490-66F5-4CE5-AD95-3AB792A1EF71}">
      <dsp:nvSpPr>
        <dsp:cNvPr id="0" name=""/>
        <dsp:cNvSpPr/>
      </dsp:nvSpPr>
      <dsp:spPr>
        <a:xfrm>
          <a:off x="5417207" y="4119832"/>
          <a:ext cx="771765" cy="316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10"/>
              </a:lnTo>
              <a:lnTo>
                <a:pt x="771765" y="158310"/>
              </a:lnTo>
              <a:lnTo>
                <a:pt x="771765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A9D9E-A84D-4D11-BF97-4AC87057B16C}">
      <dsp:nvSpPr>
        <dsp:cNvPr id="0" name=""/>
        <dsp:cNvSpPr/>
      </dsp:nvSpPr>
      <dsp:spPr>
        <a:xfrm>
          <a:off x="5595307" y="4436454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Produtor rural</a:t>
          </a:r>
          <a:endParaRPr lang="pt-BR" sz="1600" b="1" kern="1200" dirty="0"/>
        </a:p>
      </dsp:txBody>
      <dsp:txXfrm>
        <a:off x="5618491" y="4459638"/>
        <a:ext cx="1140964" cy="745186"/>
      </dsp:txXfrm>
    </dsp:sp>
    <dsp:sp modelId="{73C5C7BD-E191-4273-8A50-F6FA081BB68D}">
      <dsp:nvSpPr>
        <dsp:cNvPr id="0" name=""/>
        <dsp:cNvSpPr/>
      </dsp:nvSpPr>
      <dsp:spPr>
        <a:xfrm>
          <a:off x="5417207" y="4119832"/>
          <a:ext cx="2315297" cy="316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10"/>
              </a:lnTo>
              <a:lnTo>
                <a:pt x="2315297" y="158310"/>
              </a:lnTo>
              <a:lnTo>
                <a:pt x="2315297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365A6-C339-475B-B835-101BC075913B}">
      <dsp:nvSpPr>
        <dsp:cNvPr id="0" name=""/>
        <dsp:cNvSpPr/>
      </dsp:nvSpPr>
      <dsp:spPr>
        <a:xfrm>
          <a:off x="7138838" y="4436454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Segurado especial</a:t>
          </a:r>
          <a:endParaRPr lang="pt-BR" sz="1600" b="1" kern="1200" dirty="0"/>
        </a:p>
      </dsp:txBody>
      <dsp:txXfrm>
        <a:off x="7162022" y="4459638"/>
        <a:ext cx="1140964" cy="745186"/>
      </dsp:txXfrm>
    </dsp:sp>
    <dsp:sp modelId="{844E2D0D-BCA8-47E6-9C75-E8BC534754BC}">
      <dsp:nvSpPr>
        <dsp:cNvPr id="0" name=""/>
        <dsp:cNvSpPr/>
      </dsp:nvSpPr>
      <dsp:spPr>
        <a:xfrm>
          <a:off x="5393983" y="3011655"/>
          <a:ext cx="1566755" cy="316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10"/>
              </a:lnTo>
              <a:lnTo>
                <a:pt x="1566755" y="158310"/>
              </a:lnTo>
              <a:lnTo>
                <a:pt x="1566755" y="316621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F74404-E937-4A70-8A77-5DA8CDFE6D3D}">
      <dsp:nvSpPr>
        <dsp:cNvPr id="0" name=""/>
        <dsp:cNvSpPr/>
      </dsp:nvSpPr>
      <dsp:spPr>
        <a:xfrm>
          <a:off x="6367073" y="3328277"/>
          <a:ext cx="1187332" cy="791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smtClean="0"/>
            <a:t>CNO – Cad. Nac. Obras</a:t>
          </a:r>
          <a:endParaRPr lang="pt-BR" sz="1600" b="1" kern="1200" dirty="0" smtClean="0"/>
        </a:p>
      </dsp:txBody>
      <dsp:txXfrm>
        <a:off x="6390257" y="3351461"/>
        <a:ext cx="1140964" cy="74518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F4D90-2509-4D4F-B615-9BFB606CC9D8}">
      <dsp:nvSpPr>
        <dsp:cNvPr id="0" name=""/>
        <dsp:cNvSpPr/>
      </dsp:nvSpPr>
      <dsp:spPr>
        <a:xfrm>
          <a:off x="0" y="271124"/>
          <a:ext cx="7886700" cy="1620968"/>
        </a:xfrm>
        <a:prstGeom prst="roundRect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just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b="1" kern="1200" dirty="0" smtClean="0"/>
            <a:t>Gerada em ambiente CAIXA, após recepção dos eventos de remuneração, e disponibilizada na rede bancária:</a:t>
          </a:r>
          <a:endParaRPr lang="pt-BR" sz="2900" b="1" kern="1200" dirty="0"/>
        </a:p>
      </dsp:txBody>
      <dsp:txXfrm>
        <a:off x="79129" y="350253"/>
        <a:ext cx="7728442" cy="1462710"/>
      </dsp:txXfrm>
    </dsp:sp>
    <dsp:sp modelId="{AEDDD366-9ED8-42F2-9CA1-F6857F34F4F4}">
      <dsp:nvSpPr>
        <dsp:cNvPr id="0" name=""/>
        <dsp:cNvSpPr/>
      </dsp:nvSpPr>
      <dsp:spPr>
        <a:xfrm>
          <a:off x="0" y="1892092"/>
          <a:ext cx="7886700" cy="2198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403" tIns="35560" rIns="199136" bIns="35560" numCol="1" spcCol="1270" anchor="t" anchorCtr="0">
          <a:noAutofit/>
        </a:bodyPr>
        <a:lstStyle/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800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Automaticamente, com recepção do evento de fechamento;</a:t>
          </a:r>
          <a:endParaRPr lang="pt-BR" sz="2800" kern="1200" dirty="0">
            <a:solidFill>
              <a:schemeClr val="tx1">
                <a:lumMod val="90000"/>
                <a:lumOff val="10000"/>
              </a:schemeClr>
            </a:solidFill>
          </a:endParaRPr>
        </a:p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800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Por solicitação do empregador na página do FGTS ou comunicação da folha de pagamento;</a:t>
          </a:r>
          <a:endParaRPr lang="pt-BR" sz="2800" kern="1200" dirty="0">
            <a:solidFill>
              <a:schemeClr val="tx1">
                <a:lumMod val="90000"/>
                <a:lumOff val="10000"/>
              </a:schemeClr>
            </a:solidFill>
          </a:endParaRPr>
        </a:p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800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Automaticamente, por decurso de prazo.</a:t>
          </a:r>
          <a:endParaRPr lang="pt-BR" sz="2800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0" y="1892092"/>
        <a:ext cx="7886700" cy="219834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98310A-9097-4BDE-BCAD-957BF209FE6F}">
      <dsp:nvSpPr>
        <dsp:cNvPr id="0" name=""/>
        <dsp:cNvSpPr/>
      </dsp:nvSpPr>
      <dsp:spPr>
        <a:xfrm>
          <a:off x="0" y="506651"/>
          <a:ext cx="7886700" cy="1104419"/>
        </a:xfrm>
        <a:prstGeom prst="roundRect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Após a apropriação pela CAIXA do evento de  desligamento:</a:t>
          </a:r>
          <a:endParaRPr lang="pt-BR" sz="2800" b="1" kern="1200" dirty="0"/>
        </a:p>
      </dsp:txBody>
      <dsp:txXfrm>
        <a:off x="53913" y="560564"/>
        <a:ext cx="7778874" cy="996593"/>
      </dsp:txXfrm>
    </dsp:sp>
    <dsp:sp modelId="{2756017C-792E-409D-8DF7-C6957456911F}">
      <dsp:nvSpPr>
        <dsp:cNvPr id="0" name=""/>
        <dsp:cNvSpPr/>
      </dsp:nvSpPr>
      <dsp:spPr>
        <a:xfrm>
          <a:off x="0" y="1611071"/>
          <a:ext cx="7886700" cy="2136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403" tIns="35560" rIns="199136" bIns="35560" numCol="1" spcCol="1270" anchor="t" anchorCtr="0">
          <a:noAutofit/>
        </a:bodyPr>
        <a:lstStyle/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800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Geração automática da guia com recepção do evento de desligamento;</a:t>
          </a:r>
          <a:endParaRPr lang="pt-BR" sz="2800" kern="1200" dirty="0">
            <a:solidFill>
              <a:schemeClr val="tx1">
                <a:lumMod val="90000"/>
                <a:lumOff val="10000"/>
              </a:schemeClr>
            </a:solidFill>
          </a:endParaRPr>
        </a:p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800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Geração da guia por solicitação do empregador no portal do FGTS.</a:t>
          </a:r>
          <a:endParaRPr lang="pt-BR" sz="2800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0" y="1611071"/>
        <a:ext cx="7886700" cy="21366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00030-3817-4CBB-AB9A-865A22B5256C}">
      <dsp:nvSpPr>
        <dsp:cNvPr id="0" name=""/>
        <dsp:cNvSpPr/>
      </dsp:nvSpPr>
      <dsp:spPr>
        <a:xfrm rot="16200000">
          <a:off x="455" y="26493"/>
          <a:ext cx="2251269" cy="225126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Diversas Informações</a:t>
          </a:r>
          <a:endParaRPr lang="pt-BR" sz="2300" kern="1200" dirty="0"/>
        </a:p>
      </dsp:txBody>
      <dsp:txXfrm rot="5400000">
        <a:off x="455" y="589310"/>
        <a:ext cx="1857297" cy="1125635"/>
      </dsp:txXfrm>
    </dsp:sp>
    <dsp:sp modelId="{1EDD6651-6B50-4810-B801-2319956BA026}">
      <dsp:nvSpPr>
        <dsp:cNvPr id="0" name=""/>
        <dsp:cNvSpPr/>
      </dsp:nvSpPr>
      <dsp:spPr>
        <a:xfrm rot="5400000">
          <a:off x="2368114" y="25435"/>
          <a:ext cx="2251269" cy="225338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Diversos Órgãos</a:t>
          </a:r>
          <a:endParaRPr lang="pt-BR" sz="2300" kern="1200" dirty="0"/>
        </a:p>
      </dsp:txBody>
      <dsp:txXfrm rot="-5400000">
        <a:off x="2761028" y="589310"/>
        <a:ext cx="1859413" cy="11256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4EBD3-AEAF-4A42-A19D-F10EE600B46B}">
      <dsp:nvSpPr>
        <dsp:cNvPr id="0" name=""/>
        <dsp:cNvSpPr/>
      </dsp:nvSpPr>
      <dsp:spPr>
        <a:xfrm>
          <a:off x="598728" y="581983"/>
          <a:ext cx="9031843" cy="4631673"/>
        </a:xfrm>
        <a:prstGeom prst="swooshArrow">
          <a:avLst>
            <a:gd name="adj1" fmla="val 25000"/>
            <a:gd name="adj2" fmla="val 25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441747-D1FF-4A60-9C2C-C68C60DE63C3}">
      <dsp:nvSpPr>
        <dsp:cNvPr id="0" name=""/>
        <dsp:cNvSpPr/>
      </dsp:nvSpPr>
      <dsp:spPr>
        <a:xfrm>
          <a:off x="1562711" y="3866005"/>
          <a:ext cx="201899" cy="201899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2682F2-D1BC-4CA0-AEB3-A4047567B37D}">
      <dsp:nvSpPr>
        <dsp:cNvPr id="0" name=""/>
        <dsp:cNvSpPr/>
      </dsp:nvSpPr>
      <dsp:spPr>
        <a:xfrm>
          <a:off x="1723331" y="3998136"/>
          <a:ext cx="1674809" cy="130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982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Informações do empregador (inicial)</a:t>
          </a:r>
          <a:endParaRPr lang="pt-BR" sz="1800" b="1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1723331" y="3998136"/>
        <a:ext cx="1674809" cy="1305763"/>
      </dsp:txXfrm>
    </dsp:sp>
    <dsp:sp modelId="{9D6AD52E-35B1-4BF1-93F4-609017BC6CF7}">
      <dsp:nvSpPr>
        <dsp:cNvPr id="0" name=""/>
        <dsp:cNvSpPr/>
      </dsp:nvSpPr>
      <dsp:spPr>
        <a:xfrm>
          <a:off x="2655602" y="2815908"/>
          <a:ext cx="316016" cy="316016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21AA72-9E60-4258-9ED2-546E9127EFC6}">
      <dsp:nvSpPr>
        <dsp:cNvPr id="0" name=""/>
        <dsp:cNvSpPr/>
      </dsp:nvSpPr>
      <dsp:spPr>
        <a:xfrm>
          <a:off x="2844779" y="3046650"/>
          <a:ext cx="1457187" cy="2298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451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de tabelas</a:t>
          </a:r>
          <a:endParaRPr lang="pt-BR" sz="1800" b="1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2844779" y="3046650"/>
        <a:ext cx="1457187" cy="2298801"/>
      </dsp:txXfrm>
    </dsp:sp>
    <dsp:sp modelId="{0529191A-1089-4856-B5B4-05290BBFD15D}">
      <dsp:nvSpPr>
        <dsp:cNvPr id="0" name=""/>
        <dsp:cNvSpPr/>
      </dsp:nvSpPr>
      <dsp:spPr>
        <a:xfrm>
          <a:off x="4060120" y="1978683"/>
          <a:ext cx="421355" cy="421355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92F8C6-575E-4A94-85DF-20F679A1A47B}">
      <dsp:nvSpPr>
        <dsp:cNvPr id="0" name=""/>
        <dsp:cNvSpPr/>
      </dsp:nvSpPr>
      <dsp:spPr>
        <a:xfrm>
          <a:off x="4301971" y="2230925"/>
          <a:ext cx="1694200" cy="3083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268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Cadastramento inicial de vínculos (inicial)</a:t>
          </a:r>
          <a:endParaRPr lang="pt-BR" sz="1800" b="1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4301971" y="2230925"/>
        <a:ext cx="1694200" cy="3083356"/>
      </dsp:txXfrm>
    </dsp:sp>
    <dsp:sp modelId="{41E8D90E-B7BD-4272-8620-E43C888761E7}">
      <dsp:nvSpPr>
        <dsp:cNvPr id="0" name=""/>
        <dsp:cNvSpPr/>
      </dsp:nvSpPr>
      <dsp:spPr>
        <a:xfrm>
          <a:off x="5692873" y="1324704"/>
          <a:ext cx="544250" cy="544250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3801C3-C60F-4BEA-9326-72952D7BBFB5}">
      <dsp:nvSpPr>
        <dsp:cNvPr id="0" name=""/>
        <dsp:cNvSpPr/>
      </dsp:nvSpPr>
      <dsp:spPr>
        <a:xfrm>
          <a:off x="6006572" y="1648770"/>
          <a:ext cx="1755648" cy="3675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8387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não periódicos</a:t>
          </a:r>
          <a:endParaRPr lang="pt-BR" sz="1800" b="1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6006572" y="1648770"/>
        <a:ext cx="1755648" cy="3675888"/>
      </dsp:txXfrm>
    </dsp:sp>
    <dsp:sp modelId="{DC240FDB-5ABB-4084-86FC-E41585A62254}">
      <dsp:nvSpPr>
        <dsp:cNvPr id="0" name=""/>
        <dsp:cNvSpPr/>
      </dsp:nvSpPr>
      <dsp:spPr>
        <a:xfrm>
          <a:off x="7373906" y="887987"/>
          <a:ext cx="693480" cy="693480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3FFE44-1948-4C41-BE3D-85F8656731B4}">
      <dsp:nvSpPr>
        <dsp:cNvPr id="0" name=""/>
        <dsp:cNvSpPr/>
      </dsp:nvSpPr>
      <dsp:spPr>
        <a:xfrm>
          <a:off x="7772596" y="1276278"/>
          <a:ext cx="1755648" cy="4037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7461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>
                  <a:lumMod val="90000"/>
                  <a:lumOff val="10000"/>
                </a:schemeClr>
              </a:solidFill>
            </a:rPr>
            <a:t>Eventos periódicos</a:t>
          </a:r>
          <a:endParaRPr lang="pt-BR" sz="1800" b="1" kern="1200" dirty="0">
            <a:solidFill>
              <a:schemeClr val="tx1">
                <a:lumMod val="90000"/>
                <a:lumOff val="10000"/>
              </a:schemeClr>
            </a:solidFill>
          </a:endParaRPr>
        </a:p>
      </dsp:txBody>
      <dsp:txXfrm>
        <a:off x="7772596" y="1276278"/>
        <a:ext cx="1755648" cy="40379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FFA1A-3860-49C5-89AD-48D0E97975C5}">
      <dsp:nvSpPr>
        <dsp:cNvPr id="0" name=""/>
        <dsp:cNvSpPr/>
      </dsp:nvSpPr>
      <dsp:spPr>
        <a:xfrm>
          <a:off x="0" y="0"/>
          <a:ext cx="2106614" cy="40774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b="1" kern="1200" dirty="0" smtClean="0">
              <a:solidFill>
                <a:schemeClr val="bg1"/>
              </a:solidFill>
            </a:rPr>
            <a:t>Empregador</a:t>
          </a:r>
          <a:endParaRPr lang="pt-BR" sz="1700" b="1" kern="1200" dirty="0">
            <a:solidFill>
              <a:schemeClr val="bg1"/>
            </a:solidFill>
          </a:endParaRPr>
        </a:p>
      </dsp:txBody>
      <dsp:txXfrm>
        <a:off x="19904" y="19904"/>
        <a:ext cx="2066806" cy="3679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FFA1A-3860-49C5-89AD-48D0E97975C5}">
      <dsp:nvSpPr>
        <dsp:cNvPr id="0" name=""/>
        <dsp:cNvSpPr/>
      </dsp:nvSpPr>
      <dsp:spPr>
        <a:xfrm>
          <a:off x="0" y="0"/>
          <a:ext cx="1626106" cy="40774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b="1" u="none" kern="1200" dirty="0" smtClean="0">
              <a:solidFill>
                <a:schemeClr val="bg1"/>
              </a:solidFill>
            </a:rPr>
            <a:t>Entes</a:t>
          </a:r>
          <a:endParaRPr lang="pt-BR" sz="1700" b="1" u="none" kern="1200" dirty="0">
            <a:solidFill>
              <a:schemeClr val="bg1"/>
            </a:solidFill>
          </a:endParaRPr>
        </a:p>
      </dsp:txBody>
      <dsp:txXfrm>
        <a:off x="19904" y="19904"/>
        <a:ext cx="1586298" cy="3679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20BC6-96BA-4EB5-840A-BF6973914D25}">
      <dsp:nvSpPr>
        <dsp:cNvPr id="0" name=""/>
        <dsp:cNvSpPr/>
      </dsp:nvSpPr>
      <dsp:spPr>
        <a:xfrm>
          <a:off x="0" y="31080"/>
          <a:ext cx="2551089" cy="5276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Ambiente Nacional</a:t>
          </a:r>
          <a:endParaRPr lang="pt-BR" sz="2200" b="1" kern="1200" dirty="0"/>
        </a:p>
      </dsp:txBody>
      <dsp:txXfrm>
        <a:off x="25759" y="56839"/>
        <a:ext cx="2499571" cy="4761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FFA1A-3860-49C5-89AD-48D0E97975C5}">
      <dsp:nvSpPr>
        <dsp:cNvPr id="0" name=""/>
        <dsp:cNvSpPr/>
      </dsp:nvSpPr>
      <dsp:spPr>
        <a:xfrm>
          <a:off x="0" y="1911"/>
          <a:ext cx="2245841" cy="5036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b="1" kern="1200" dirty="0" smtClean="0">
              <a:solidFill>
                <a:schemeClr val="bg1"/>
              </a:solidFill>
            </a:rPr>
            <a:t>Empresa</a:t>
          </a:r>
          <a:endParaRPr lang="pt-BR" sz="2100" b="1" kern="1200" dirty="0">
            <a:solidFill>
              <a:schemeClr val="bg1"/>
            </a:solidFill>
          </a:endParaRPr>
        </a:p>
      </dsp:txBody>
      <dsp:txXfrm>
        <a:off x="24588" y="26499"/>
        <a:ext cx="2196665" cy="45450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9BD37-9142-48D2-9AF0-CA28BFEDDD73}">
      <dsp:nvSpPr>
        <dsp:cNvPr id="0" name=""/>
        <dsp:cNvSpPr/>
      </dsp:nvSpPr>
      <dsp:spPr>
        <a:xfrm>
          <a:off x="0" y="405807"/>
          <a:ext cx="7886700" cy="6715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Campos obrigatórios.</a:t>
          </a:r>
          <a:endParaRPr lang="pt-BR" sz="2800" b="1" kern="1200" dirty="0"/>
        </a:p>
      </dsp:txBody>
      <dsp:txXfrm>
        <a:off x="32784" y="438591"/>
        <a:ext cx="7821132" cy="606012"/>
      </dsp:txXfrm>
    </dsp:sp>
    <dsp:sp modelId="{4852C5CE-46BC-47C0-A84E-34FCA393C315}">
      <dsp:nvSpPr>
        <dsp:cNvPr id="0" name=""/>
        <dsp:cNvSpPr/>
      </dsp:nvSpPr>
      <dsp:spPr>
        <a:xfrm>
          <a:off x="0" y="1158027"/>
          <a:ext cx="7886700" cy="6715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smtClean="0"/>
            <a:t>Validade de formatos:</a:t>
          </a:r>
          <a:endParaRPr lang="pt-BR" sz="2800" b="1" kern="1200"/>
        </a:p>
      </dsp:txBody>
      <dsp:txXfrm>
        <a:off x="32784" y="1190811"/>
        <a:ext cx="7821132" cy="606012"/>
      </dsp:txXfrm>
    </dsp:sp>
    <dsp:sp modelId="{48B63B53-8F48-481F-9DE2-00D1D9283591}">
      <dsp:nvSpPr>
        <dsp:cNvPr id="0" name=""/>
        <dsp:cNvSpPr/>
      </dsp:nvSpPr>
      <dsp:spPr>
        <a:xfrm>
          <a:off x="0" y="1829607"/>
          <a:ext cx="7886700" cy="12620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403" tIns="35560" rIns="199136" bIns="3556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200" b="0" kern="1200" smtClean="0"/>
            <a:t>Arquivo; </a:t>
          </a:r>
          <a:endParaRPr lang="pt-BR" sz="2200" b="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200" b="0" kern="1200" smtClean="0"/>
            <a:t>Campo;</a:t>
          </a:r>
          <a:endParaRPr lang="pt-BR" sz="2200" b="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200" b="0" kern="1200" smtClean="0"/>
            <a:t>Estrutura.</a:t>
          </a:r>
          <a:endParaRPr lang="pt-BR" sz="2200" b="0" kern="1200" dirty="0"/>
        </a:p>
      </dsp:txBody>
      <dsp:txXfrm>
        <a:off x="0" y="1829607"/>
        <a:ext cx="7886700" cy="1262071"/>
      </dsp:txXfrm>
    </dsp:sp>
    <dsp:sp modelId="{7AD01E53-E808-40A1-847E-774F7D1C1FD9}">
      <dsp:nvSpPr>
        <dsp:cNvPr id="0" name=""/>
        <dsp:cNvSpPr/>
      </dsp:nvSpPr>
      <dsp:spPr>
        <a:xfrm>
          <a:off x="0" y="3091678"/>
          <a:ext cx="7886700" cy="6715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Validade de determinados dados (</a:t>
          </a:r>
          <a:r>
            <a:rPr lang="pt-BR" sz="2800" b="1" kern="1200" dirty="0" err="1" smtClean="0"/>
            <a:t>ex</a:t>
          </a:r>
          <a:r>
            <a:rPr lang="pt-BR" sz="2800" b="1" kern="1200" dirty="0" smtClean="0"/>
            <a:t>: CPF e CNPJ).</a:t>
          </a:r>
          <a:endParaRPr lang="pt-BR" sz="2800" b="1" kern="1200" dirty="0"/>
        </a:p>
      </dsp:txBody>
      <dsp:txXfrm>
        <a:off x="32784" y="3124462"/>
        <a:ext cx="7821132" cy="606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0.png"/><Relationship Id="rId1" Type="http://schemas.openxmlformats.org/officeDocument/2006/relationships/image" Target="../media/image5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AB79D-13D6-4A77-A2C4-C11831202BBC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840DF-FF54-4DDD-9FA4-9E1DB317785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93860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349E9-CC3B-4234-A02D-725D46A053C1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92809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42279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528085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551072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pt-BR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DAA2CA7-4B7C-48FF-B22B-6E89AA698ED5}" type="slidenum">
              <a:rPr lang="pt-BR" altLang="pt-BR" smtClean="0">
                <a:solidFill>
                  <a:srgbClr val="FFFFFF"/>
                </a:solidFill>
                <a:cs typeface="Arial" panose="020B0604020202020204" pitchFamily="34" charset="0"/>
              </a:rPr>
              <a:pPr/>
              <a:t>50</a:t>
            </a:fld>
            <a:endParaRPr lang="pt-BR" altLang="pt-BR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809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pt-BR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243FE26-F581-416C-88F9-288CECC8A377}" type="slidenum">
              <a:rPr lang="pt-BR" altLang="pt-BR" smtClean="0">
                <a:cs typeface="Arial" panose="020B0604020202020204" pitchFamily="34" charset="0"/>
              </a:rPr>
              <a:pPr/>
              <a:t>52</a:t>
            </a:fld>
            <a:endParaRPr lang="pt-BR" altLang="pt-BR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372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55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8224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60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396741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65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63221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66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632211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67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6322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349E9-CC3B-4234-A02D-725D46A053C1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92809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69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0421683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81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332471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17360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274060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42279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045001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858613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109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2383202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51328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286955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349E9-CC3B-4234-A02D-725D46A053C1}" type="slidenum">
              <a:rPr lang="pt-BR" smtClean="0"/>
              <a:pPr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4928098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112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1736188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7046200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5322800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8394022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0136037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058804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104714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119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9315472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6381150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20174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840DF-FF54-4DDD-9FA4-9E1DB317785C}" type="slidenum">
              <a:rPr lang="pt-BR" smtClean="0"/>
              <a:pPr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7839138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122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9663896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49757017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1372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986575-2E99-4495-912D-471722B96D33}" type="slidenum">
              <a:rPr lang="pt-BR" alt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124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xmlns="" val="23530781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9363276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1877900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3311188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9359263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129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1240244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2100615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975807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840DF-FF54-4DDD-9FA4-9E1DB317785C}" type="slidenum">
              <a:rPr lang="pt-BR" smtClean="0"/>
              <a:pPr/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7839138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132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38375971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49130367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4230535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75706278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29370303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71220189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5082428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139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25427994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8578167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047058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73946718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142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564966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12835198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3833899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02625383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146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56823464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147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18323923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148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93614994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149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01827670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150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15380043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151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4141121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80184319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152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56279098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153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09777505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227308660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155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168745768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9"/>
          <p:cNvSpPr txBox="1">
            <a:spLocks noGrp="1" noChangeArrowheads="1"/>
          </p:cNvSpPr>
          <p:nvPr/>
        </p:nvSpPr>
        <p:spPr bwMode="auto">
          <a:xfrm>
            <a:off x="4022725" y="9723438"/>
            <a:ext cx="3073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7488" tIns="50694" rIns="97488" bIns="50694" anchor="b"/>
          <a:lstStyle>
            <a:lvl1pPr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B6C373A-65B7-4E83-BBD7-481D705E0237}" type="slidenum">
              <a:rPr lang="pt-BR" altLang="pt-BR" sz="1300" u="sng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181</a:t>
            </a:fld>
            <a:endParaRPr lang="pt-BR" altLang="pt-BR" sz="1300" u="sng">
              <a:solidFill>
                <a:srgbClr val="000000"/>
              </a:solidFill>
            </a:endParaRPr>
          </a:p>
        </p:txBody>
      </p:sp>
      <p:sp>
        <p:nvSpPr>
          <p:cNvPr id="112643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>
            <a:lvl1pPr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 sz="2600"/>
          </a:p>
        </p:txBody>
      </p:sp>
      <p:sp>
        <p:nvSpPr>
          <p:cNvPr id="1126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150" y="4860925"/>
            <a:ext cx="5133975" cy="45386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7488" tIns="50694" rIns="97488" bIns="50694" anchor="ctr"/>
          <a:lstStyle/>
          <a:p>
            <a:endParaRPr lang="pt-BR" altLang="pt-BR" smtClean="0"/>
          </a:p>
        </p:txBody>
      </p:sp>
    </p:spTree>
    <p:extLst>
      <p:ext uri="{BB962C8B-B14F-4D97-AF65-F5344CB8AC3E}">
        <p14:creationId xmlns:p14="http://schemas.microsoft.com/office/powerpoint/2010/main" xmlns="" val="313369432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9"/>
          <p:cNvSpPr txBox="1">
            <a:spLocks noGrp="1" noChangeArrowheads="1"/>
          </p:cNvSpPr>
          <p:nvPr/>
        </p:nvSpPr>
        <p:spPr bwMode="auto">
          <a:xfrm>
            <a:off x="4022725" y="9723438"/>
            <a:ext cx="3073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7488" tIns="50694" rIns="97488" bIns="50694" anchor="b"/>
          <a:lstStyle>
            <a:lvl1pPr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8E594D9-FCFF-4518-8F7A-C01F6DAD7D67}" type="slidenum">
              <a:rPr lang="pt-BR" altLang="pt-BR" sz="1300" u="sng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182</a:t>
            </a:fld>
            <a:endParaRPr lang="pt-BR" altLang="pt-BR" sz="1300" u="sng">
              <a:solidFill>
                <a:srgbClr val="000000"/>
              </a:solidFill>
            </a:endParaRPr>
          </a:p>
        </p:txBody>
      </p:sp>
      <p:sp>
        <p:nvSpPr>
          <p:cNvPr id="114691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>
            <a:lvl1pPr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 sz="2600"/>
          </a:p>
        </p:txBody>
      </p:sp>
      <p:sp>
        <p:nvSpPr>
          <p:cNvPr id="1146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150" y="4860925"/>
            <a:ext cx="5133975" cy="45386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7488" tIns="50694" rIns="97488" bIns="50694" anchor="ctr"/>
          <a:lstStyle/>
          <a:p>
            <a:endParaRPr lang="pt-BR" altLang="pt-BR" smtClean="0"/>
          </a:p>
        </p:txBody>
      </p:sp>
    </p:spTree>
    <p:extLst>
      <p:ext uri="{BB962C8B-B14F-4D97-AF65-F5344CB8AC3E}">
        <p14:creationId xmlns:p14="http://schemas.microsoft.com/office/powerpoint/2010/main" xmlns="" val="102747507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9"/>
          <p:cNvSpPr txBox="1">
            <a:spLocks noGrp="1" noChangeArrowheads="1"/>
          </p:cNvSpPr>
          <p:nvPr/>
        </p:nvSpPr>
        <p:spPr bwMode="auto">
          <a:xfrm>
            <a:off x="4022725" y="9723438"/>
            <a:ext cx="3073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7488" tIns="50694" rIns="97488" bIns="50694" anchor="b"/>
          <a:lstStyle>
            <a:lvl1pPr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CB02FA80-EAA0-44B7-9F67-9DE505CB86BA}" type="slidenum">
              <a:rPr lang="pt-BR" altLang="pt-BR" sz="1300" u="sng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183</a:t>
            </a:fld>
            <a:endParaRPr lang="pt-BR" altLang="pt-BR" sz="1300" u="sng">
              <a:solidFill>
                <a:srgbClr val="000000"/>
              </a:solidFill>
            </a:endParaRPr>
          </a:p>
        </p:txBody>
      </p:sp>
      <p:sp>
        <p:nvSpPr>
          <p:cNvPr id="116739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>
            <a:lvl1pPr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 sz="2600"/>
          </a:p>
        </p:txBody>
      </p:sp>
      <p:sp>
        <p:nvSpPr>
          <p:cNvPr id="1167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150" y="4860925"/>
            <a:ext cx="5133975" cy="45386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7488" tIns="50694" rIns="97488" bIns="50694" anchor="ctr"/>
          <a:lstStyle/>
          <a:p>
            <a:endParaRPr lang="pt-BR" altLang="pt-BR" smtClean="0"/>
          </a:p>
        </p:txBody>
      </p:sp>
    </p:spTree>
    <p:extLst>
      <p:ext uri="{BB962C8B-B14F-4D97-AF65-F5344CB8AC3E}">
        <p14:creationId xmlns:p14="http://schemas.microsoft.com/office/powerpoint/2010/main" xmlns="" val="20327321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9"/>
          <p:cNvSpPr txBox="1">
            <a:spLocks noGrp="1" noChangeArrowheads="1"/>
          </p:cNvSpPr>
          <p:nvPr/>
        </p:nvSpPr>
        <p:spPr bwMode="auto">
          <a:xfrm>
            <a:off x="4022725" y="9723438"/>
            <a:ext cx="3073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7488" tIns="50694" rIns="97488" bIns="50694" anchor="b"/>
          <a:lstStyle>
            <a:lvl1pPr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7CCAB4D-EC43-49BB-82E8-BC1440471868}" type="slidenum">
              <a:rPr lang="pt-BR" altLang="pt-BR" sz="1300" u="sng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184</a:t>
            </a:fld>
            <a:endParaRPr lang="pt-BR" altLang="pt-BR" sz="1300" u="sng">
              <a:solidFill>
                <a:srgbClr val="000000"/>
              </a:solidFill>
            </a:endParaRPr>
          </a:p>
        </p:txBody>
      </p:sp>
      <p:sp>
        <p:nvSpPr>
          <p:cNvPr id="118787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>
            <a:lvl1pPr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 sz="2600"/>
          </a:p>
        </p:txBody>
      </p:sp>
      <p:sp>
        <p:nvSpPr>
          <p:cNvPr id="1187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150" y="4860925"/>
            <a:ext cx="5133975" cy="45386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7488" tIns="50694" rIns="97488" bIns="50694" anchor="ctr"/>
          <a:lstStyle/>
          <a:p>
            <a:endParaRPr lang="pt-BR" altLang="pt-BR" smtClean="0"/>
          </a:p>
        </p:txBody>
      </p:sp>
    </p:spTree>
    <p:extLst>
      <p:ext uri="{BB962C8B-B14F-4D97-AF65-F5344CB8AC3E}">
        <p14:creationId xmlns:p14="http://schemas.microsoft.com/office/powerpoint/2010/main" xmlns="" val="394551381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9"/>
          <p:cNvSpPr txBox="1">
            <a:spLocks noGrp="1" noChangeArrowheads="1"/>
          </p:cNvSpPr>
          <p:nvPr/>
        </p:nvSpPr>
        <p:spPr bwMode="auto">
          <a:xfrm>
            <a:off x="4022725" y="9723438"/>
            <a:ext cx="3073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7488" tIns="50694" rIns="97488" bIns="50694" anchor="b"/>
          <a:lstStyle>
            <a:lvl1pPr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84188" algn="l"/>
                <a:tab pos="971550" algn="l"/>
                <a:tab pos="1458913" algn="l"/>
                <a:tab pos="1944688" algn="l"/>
                <a:tab pos="2432050" algn="l"/>
                <a:tab pos="2917825" algn="l"/>
                <a:tab pos="3405188" algn="l"/>
                <a:tab pos="3890963" algn="l"/>
                <a:tab pos="4378325" algn="l"/>
                <a:tab pos="4864100" algn="l"/>
                <a:tab pos="5351463" algn="l"/>
                <a:tab pos="5837238" algn="l"/>
                <a:tab pos="6324600" algn="l"/>
                <a:tab pos="6811963" algn="l"/>
                <a:tab pos="7297738" algn="l"/>
                <a:tab pos="7785100" algn="l"/>
                <a:tab pos="8270875" algn="l"/>
                <a:tab pos="8758238" algn="l"/>
                <a:tab pos="9244013" algn="l"/>
                <a:tab pos="9731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8D431EB5-C19F-40CD-A598-0DC55C5F7232}" type="slidenum">
              <a:rPr lang="pt-BR" altLang="pt-BR" sz="1300" u="sng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185</a:t>
            </a:fld>
            <a:endParaRPr lang="pt-BR" altLang="pt-BR" sz="1300" u="sng">
              <a:solidFill>
                <a:srgbClr val="000000"/>
              </a:solidFill>
            </a:endParaRPr>
          </a:p>
        </p:txBody>
      </p:sp>
      <p:sp>
        <p:nvSpPr>
          <p:cNvPr id="120835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048" tIns="49524" rIns="99048" bIns="49524" anchor="ctr"/>
          <a:lstStyle>
            <a:lvl1pPr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804863" indent="-309563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2382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7335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228850" indent="-247650" defTabSz="484188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6860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31432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6004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4057650" indent="-247650" defTabSz="4841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 sz="2600"/>
          </a:p>
        </p:txBody>
      </p:sp>
      <p:sp>
        <p:nvSpPr>
          <p:cNvPr id="1208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150" y="4860925"/>
            <a:ext cx="5133975" cy="45386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7488" tIns="50694" rIns="97488" bIns="50694" anchor="ctr"/>
          <a:lstStyle/>
          <a:p>
            <a:endParaRPr lang="pt-BR" altLang="pt-BR" smtClean="0"/>
          </a:p>
        </p:txBody>
      </p:sp>
    </p:spTree>
    <p:extLst>
      <p:ext uri="{BB962C8B-B14F-4D97-AF65-F5344CB8AC3E}">
        <p14:creationId xmlns:p14="http://schemas.microsoft.com/office/powerpoint/2010/main" xmlns="" val="200181734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349E9-CC3B-4234-A02D-725D46A053C1}" type="slidenum">
              <a:rPr lang="pt-BR" smtClean="0"/>
              <a:pPr/>
              <a:t>188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835889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44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935177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dirty="0" smtClean="0"/>
          </a:p>
        </p:txBody>
      </p:sp>
      <p:sp>
        <p:nvSpPr>
          <p:cNvPr id="573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46F411-E0BE-40F3-8C6C-E61C48D1D966}" type="slidenum">
              <a:rPr lang="pt-BR" smtClean="0"/>
              <a:pPr/>
              <a:t>45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362920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081772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894599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976662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0543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61080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78205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58708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64116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20378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34322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81546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60706-783A-4E30-AD37-1C76AB0BA898}" type="datetimeFigureOut">
              <a:rPr lang="pt-BR" smtClean="0"/>
              <a:pPr/>
              <a:t>07/03/2017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72C94-FED8-439F-A34B-62556F5F6FC8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06760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3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4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diagramLayout" Target="../diagrams/layout28.xml"/><Relationship Id="rId7" Type="http://schemas.openxmlformats.org/officeDocument/2006/relationships/image" Target="../media/image125.jpe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diagramLayout" Target="../diagrams/layout29.xml"/><Relationship Id="rId7" Type="http://schemas.openxmlformats.org/officeDocument/2006/relationships/image" Target="../media/image127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29.png"/><Relationship Id="rId7" Type="http://schemas.openxmlformats.org/officeDocument/2006/relationships/image" Target="../media/image7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png"/><Relationship Id="rId4" Type="http://schemas.openxmlformats.org/officeDocument/2006/relationships/image" Target="../media/image130.jpe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image" Target="../media/image133.jpeg"/><Relationship Id="rId3" Type="http://schemas.openxmlformats.org/officeDocument/2006/relationships/image" Target="../media/image134.png"/><Relationship Id="rId7" Type="http://schemas.openxmlformats.org/officeDocument/2006/relationships/image" Target="../media/image136.jpeg"/><Relationship Id="rId12" Type="http://schemas.openxmlformats.org/officeDocument/2006/relationships/image" Target="../media/image7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br/url?url=http://pt.dreamstime.com/imagem-de-stock-ponto-de-interroga%C3%A7%C3%A3o-image6906191&amp;rct=j&amp;frm=1&amp;q=&amp;esrc=s&amp;sa=U&amp;ei=ytF8VOK0Hu3asATM8IDYBg&amp;ved=0CCoQ9QEwCg&amp;usg=AFQjCNFGvmv6sVFQiPC7eOK2WFcJN6935Q" TargetMode="External"/><Relationship Id="rId11" Type="http://schemas.openxmlformats.org/officeDocument/2006/relationships/image" Target="../media/image138.png"/><Relationship Id="rId5" Type="http://schemas.openxmlformats.org/officeDocument/2006/relationships/image" Target="../media/image135.png"/><Relationship Id="rId10" Type="http://schemas.openxmlformats.org/officeDocument/2006/relationships/image" Target="../media/image131.png"/><Relationship Id="rId4" Type="http://schemas.openxmlformats.org/officeDocument/2006/relationships/slide" Target="slide149.xml"/><Relationship Id="rId9" Type="http://schemas.openxmlformats.org/officeDocument/2006/relationships/image" Target="../media/image137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liance-ce.com.br/" TargetMode="Externa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Data" Target="../diagrams/data7.xml"/><Relationship Id="rId7" Type="http://schemas.openxmlformats.org/officeDocument/2006/relationships/diagramData" Target="../diagrams/data8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diagramColors" Target="../diagrams/colors8.xml"/><Relationship Id="rId4" Type="http://schemas.openxmlformats.org/officeDocument/2006/relationships/diagramLayout" Target="../diagrams/layout7.xml"/><Relationship Id="rId9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26" Type="http://schemas.openxmlformats.org/officeDocument/2006/relationships/diagramColors" Target="../diagrams/colors17.xml"/><Relationship Id="rId3" Type="http://schemas.openxmlformats.org/officeDocument/2006/relationships/notesSlide" Target="../notesSlides/notesSlide13.xml"/><Relationship Id="rId21" Type="http://schemas.openxmlformats.org/officeDocument/2006/relationships/diagramQuickStyle" Target="../diagrams/quickStyle16.xml"/><Relationship Id="rId7" Type="http://schemas.openxmlformats.org/officeDocument/2006/relationships/image" Target="../media/image65.png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71.png"/><Relationship Id="rId25" Type="http://schemas.openxmlformats.org/officeDocument/2006/relationships/diagramQuickStyle" Target="../diagrams/quickStyle17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0.png"/><Relationship Id="rId20" Type="http://schemas.openxmlformats.org/officeDocument/2006/relationships/diagramLayout" Target="../diagrams/layout1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4.png"/><Relationship Id="rId11" Type="http://schemas.openxmlformats.org/officeDocument/2006/relationships/oleObject" Target="../embeddings/oleObject3.bin"/><Relationship Id="rId24" Type="http://schemas.openxmlformats.org/officeDocument/2006/relationships/diagramLayout" Target="../diagrams/layout17.xml"/><Relationship Id="rId5" Type="http://schemas.openxmlformats.org/officeDocument/2006/relationships/image" Target="../media/image63.png"/><Relationship Id="rId15" Type="http://schemas.openxmlformats.org/officeDocument/2006/relationships/image" Target="../media/image69.png"/><Relationship Id="rId23" Type="http://schemas.openxmlformats.org/officeDocument/2006/relationships/diagramData" Target="../diagrams/data17.xml"/><Relationship Id="rId28" Type="http://schemas.microsoft.com/office/2007/relationships/diagramDrawing" Target="../diagrams/drawing5.xml"/><Relationship Id="rId10" Type="http://schemas.openxmlformats.org/officeDocument/2006/relationships/oleObject" Target="../embeddings/oleObject2.bin"/><Relationship Id="rId19" Type="http://schemas.openxmlformats.org/officeDocument/2006/relationships/diagramData" Target="../diagrams/data16.xml"/><Relationship Id="rId31" Type="http://schemas.microsoft.com/office/2007/relationships/diagramDrawing" Target="../diagrams/drawing6.xml"/><Relationship Id="rId4" Type="http://schemas.openxmlformats.org/officeDocument/2006/relationships/image" Target="../media/image62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68.jpeg"/><Relationship Id="rId22" Type="http://schemas.openxmlformats.org/officeDocument/2006/relationships/diagramColors" Target="../diagrams/colors16.xml"/><Relationship Id="rId27" Type="http://schemas.openxmlformats.org/officeDocument/2006/relationships/image" Target="../media/image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68.jpeg"/><Relationship Id="rId18" Type="http://schemas.openxmlformats.org/officeDocument/2006/relationships/image" Target="../media/image7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5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5.png"/><Relationship Id="rId11" Type="http://schemas.openxmlformats.org/officeDocument/2006/relationships/oleObject" Target="../embeddings/oleObject7.bin"/><Relationship Id="rId5" Type="http://schemas.openxmlformats.org/officeDocument/2006/relationships/image" Target="../media/image64.png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67.png"/><Relationship Id="rId4" Type="http://schemas.openxmlformats.org/officeDocument/2006/relationships/image" Target="../media/image63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65.png"/><Relationship Id="rId7" Type="http://schemas.openxmlformats.org/officeDocument/2006/relationships/image" Target="../media/image8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57.png"/><Relationship Id="rId4" Type="http://schemas.openxmlformats.org/officeDocument/2006/relationships/image" Target="../media/image66.png"/><Relationship Id="rId9" Type="http://schemas.openxmlformats.org/officeDocument/2006/relationships/image" Target="../media/image7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jpeg"/><Relationship Id="rId7" Type="http://schemas.openxmlformats.org/officeDocument/2006/relationships/image" Target="../media/image72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71.png"/><Relationship Id="rId10" Type="http://schemas.openxmlformats.org/officeDocument/2006/relationships/image" Target="../media/image7.jpeg"/><Relationship Id="rId4" Type="http://schemas.openxmlformats.org/officeDocument/2006/relationships/image" Target="../media/image75.png"/><Relationship Id="rId9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9.jpeg"/><Relationship Id="rId7" Type="http://schemas.openxmlformats.org/officeDocument/2006/relationships/image" Target="../media/image72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71.png"/><Relationship Id="rId10" Type="http://schemas.openxmlformats.org/officeDocument/2006/relationships/image" Target="../media/image7.jpeg"/><Relationship Id="rId4" Type="http://schemas.openxmlformats.org/officeDocument/2006/relationships/image" Target="../media/image75.png"/><Relationship Id="rId9" Type="http://schemas.openxmlformats.org/officeDocument/2006/relationships/image" Target="../media/image8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8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microsoft.com/office/2007/relationships/diagramDrawing" Target="../diagrams/drawing7.xml"/><Relationship Id="rId3" Type="http://schemas.openxmlformats.org/officeDocument/2006/relationships/diagramData" Target="../diagrams/data18.xml"/><Relationship Id="rId7" Type="http://schemas.openxmlformats.org/officeDocument/2006/relationships/image" Target="../media/image70.png"/><Relationship Id="rId12" Type="http://schemas.openxmlformats.org/officeDocument/2006/relationships/diagramColors" Target="../diagrams/colors19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11" Type="http://schemas.openxmlformats.org/officeDocument/2006/relationships/diagramQuickStyle" Target="../diagrams/quickStyle19.xml"/><Relationship Id="rId5" Type="http://schemas.openxmlformats.org/officeDocument/2006/relationships/diagramQuickStyle" Target="../diagrams/quickStyle18.xml"/><Relationship Id="rId10" Type="http://schemas.openxmlformats.org/officeDocument/2006/relationships/diagramLayout" Target="../diagrams/layout19.xml"/><Relationship Id="rId4" Type="http://schemas.openxmlformats.org/officeDocument/2006/relationships/diagramLayout" Target="../diagrams/layout18.xml"/><Relationship Id="rId9" Type="http://schemas.openxmlformats.org/officeDocument/2006/relationships/diagramData" Target="../diagrams/data19.xml"/><Relationship Id="rId14" Type="http://schemas.microsoft.com/office/2007/relationships/diagramDrawing" Target="../diagrams/drawing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microsoft.com/office/2007/relationships/diagramDrawing" Target="../diagrams/drawing9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microsoft.com/office/2007/relationships/diagramDrawing" Target="../diagrams/drawing10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microsoft.com/office/2007/relationships/diagramDrawing" Target="../diagrams/drawing11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7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Layout" Target="../diagrams/layout23.xml"/><Relationship Id="rId7" Type="http://schemas.openxmlformats.org/officeDocument/2006/relationships/image" Target="../media/image7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microsoft.com/office/2007/relationships/diagramDrawing" Target="../diagrams/drawing13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microsoft.com/office/2007/relationships/diagramDrawing" Target="../diagrams/drawing14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microsoft.com/office/2007/relationships/diagramDrawing" Target="../diagrams/drawing15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oleObject" Target="../embeddings/oleObject9.bin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3.png"/><Relationship Id="rId11" Type="http://schemas.openxmlformats.org/officeDocument/2006/relationships/image" Target="../media/image7.jpeg"/><Relationship Id="rId5" Type="http://schemas.openxmlformats.org/officeDocument/2006/relationships/image" Target="../media/image65.png"/><Relationship Id="rId10" Type="http://schemas.openxmlformats.org/officeDocument/2006/relationships/image" Target="../media/image64.png"/><Relationship Id="rId4" Type="http://schemas.openxmlformats.org/officeDocument/2006/relationships/image" Target="../media/image62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microsoft.com/office/2007/relationships/diagramDrawing" Target="../diagrams/drawing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7.png"/><Relationship Id="rId7" Type="http://schemas.openxmlformats.org/officeDocument/2006/relationships/image" Target="../media/image65.png"/><Relationship Id="rId12" Type="http://schemas.openxmlformats.org/officeDocument/2006/relationships/image" Target="../media/image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95.jpeg"/><Relationship Id="rId5" Type="http://schemas.openxmlformats.org/officeDocument/2006/relationships/image" Target="../media/image63.png"/><Relationship Id="rId10" Type="http://schemas.openxmlformats.org/officeDocument/2006/relationships/image" Target="../media/image99.png"/><Relationship Id="rId4" Type="http://schemas.openxmlformats.org/officeDocument/2006/relationships/image" Target="../media/image62.png"/><Relationship Id="rId9" Type="http://schemas.openxmlformats.org/officeDocument/2006/relationships/image" Target="../media/image98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1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Resultado de imagem para esoci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642910" y="1023541"/>
            <a:ext cx="792961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800" b="1" dirty="0" smtClean="0"/>
          </a:p>
          <a:p>
            <a:pPr algn="ctr"/>
            <a:endParaRPr lang="pt-BR" sz="2800" b="1" dirty="0" smtClean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2571736" y="5787442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 err="1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  <a:cs typeface="Tahoma" pitchFamily="34" charset="0"/>
              </a:rPr>
              <a:t>Rondinelly</a:t>
            </a:r>
            <a:r>
              <a:rPr lang="pt-BR" sz="3000" b="1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  <a:cs typeface="Tahoma" pitchFamily="34" charset="0"/>
              </a:rPr>
              <a:t> Coelho</a:t>
            </a:r>
          </a:p>
          <a:p>
            <a:pPr algn="ctr"/>
            <a:r>
              <a:rPr lang="pt-BR" sz="1500" b="1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  <a:cs typeface="Tahoma" pitchFamily="34" charset="0"/>
              </a:rPr>
              <a:t>Fortaleza – </a:t>
            </a:r>
            <a:r>
              <a:rPr lang="pt-BR" sz="1500" b="1" dirty="0" err="1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  <a:cs typeface="Tahoma" pitchFamily="34" charset="0"/>
              </a:rPr>
              <a:t>Ce</a:t>
            </a:r>
            <a:r>
              <a:rPr lang="pt-BR" sz="1500" b="1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  <a:cs typeface="Tahoma" pitchFamily="34" charset="0"/>
              </a:rPr>
              <a:t>, 13 a 16 de março de 2017</a:t>
            </a:r>
            <a:endParaRPr lang="pt-BR" sz="1500" b="1" dirty="0">
              <a:solidFill>
                <a:schemeClr val="bg1"/>
              </a:solidFill>
              <a:latin typeface="Century Gothic" pitchFamily="34" charset="0"/>
              <a:ea typeface="Batang" pitchFamily="18" charset="-127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629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uturis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71472" y="928670"/>
            <a:ext cx="8568952" cy="550072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Promover a integração dos Fiscos </a:t>
            </a: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Eliminar a redundância de informações por meio da padronização das obrigações acessórias</a:t>
            </a: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endParaRPr lang="pt-BR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endParaRPr lang="pt-BR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endParaRPr lang="pt-BR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6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pPr lvl="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Tornar célere a identificação de ilícitos tributários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Simplificação do cumprimento das obrigações tributárias</a:t>
            </a:r>
          </a:p>
        </p:txBody>
      </p:sp>
      <p:pic>
        <p:nvPicPr>
          <p:cNvPr id="6146" name="Picture 2" descr="Sp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71414"/>
            <a:ext cx="2512700" cy="100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143372" y="2857496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PREMISSAS</a:t>
            </a:r>
            <a:endParaRPr lang="pt-BR" sz="7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38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-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252692" y="1000108"/>
            <a:ext cx="8748464" cy="587853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600" b="1" dirty="0" smtClean="0">
                <a:solidFill>
                  <a:srgbClr val="FF0000"/>
                </a:solidFill>
              </a:rPr>
              <a:t>EXCLUSÃO:</a:t>
            </a:r>
          </a:p>
          <a:p>
            <a:endParaRPr lang="pt-BR" sz="2600" b="1" dirty="0" smtClean="0">
              <a:solidFill>
                <a:srgbClr val="FF0000"/>
              </a:solidFill>
            </a:endParaRPr>
          </a:p>
          <a:p>
            <a:r>
              <a:rPr lang="pt-BR" sz="2800" b="1" dirty="0">
                <a:solidFill>
                  <a:srgbClr val="FF0000"/>
                </a:solidFill>
                <a:latin typeface="+mj-lt"/>
              </a:rPr>
              <a:t>É realizada apenas em eventos específicos:</a:t>
            </a:r>
          </a:p>
          <a:p>
            <a:r>
              <a:rPr lang="pt-BR" sz="2600" b="1" dirty="0" smtClean="0">
                <a:latin typeface="+mj-lt"/>
              </a:rPr>
              <a:t>Admissão</a:t>
            </a:r>
          </a:p>
          <a:p>
            <a:r>
              <a:rPr lang="pt-BR" sz="2600" b="1" dirty="0" smtClean="0">
                <a:latin typeface="+mj-lt"/>
              </a:rPr>
              <a:t>Afastamento temporário, alteração e retorno</a:t>
            </a:r>
          </a:p>
          <a:p>
            <a:endParaRPr lang="pt-BR" sz="2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pt-BR" sz="2800" b="1" dirty="0" smtClean="0">
                <a:solidFill>
                  <a:srgbClr val="FF0000"/>
                </a:solidFill>
                <a:latin typeface="+mj-lt"/>
              </a:rPr>
              <a:t>Exemplo: Exclusão de admissão enviada em 01/12/2014:</a:t>
            </a:r>
            <a:endParaRPr lang="pt-BR" sz="2800" b="1" dirty="0">
              <a:solidFill>
                <a:srgbClr val="FF0000"/>
              </a:solidFill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Data de início do trabalhador: 10/12/2014</a:t>
            </a:r>
          </a:p>
          <a:p>
            <a:r>
              <a:rPr lang="pt-BR" sz="2800" b="1" dirty="0" smtClean="0">
                <a:latin typeface="+mj-lt"/>
              </a:rPr>
              <a:t>A admissão não se concretizou</a:t>
            </a:r>
          </a:p>
          <a:p>
            <a:endParaRPr lang="pt-BR" sz="2800" b="1" dirty="0">
              <a:latin typeface="+mj-lt"/>
            </a:endParaRPr>
          </a:p>
          <a:p>
            <a:r>
              <a:rPr lang="pt-BR" sz="2600" b="1" dirty="0" smtClean="0">
                <a:latin typeface="+mj-lt"/>
              </a:rPr>
              <a:t>Enviar o ‘S-3000 – Exclusão de Eventos’</a:t>
            </a:r>
          </a:p>
          <a:p>
            <a:r>
              <a:rPr lang="pt-BR" sz="2600" b="1" dirty="0" smtClean="0">
                <a:latin typeface="+mj-lt"/>
              </a:rPr>
              <a:t>Informar o número do recibo do arquivo a ser </a:t>
            </a:r>
            <a:r>
              <a:rPr lang="pt-BR" sz="2600" b="1" dirty="0" smtClean="0">
                <a:latin typeface="+mj-lt"/>
              </a:rPr>
              <a:t>excluído</a:t>
            </a:r>
            <a:endParaRPr lang="pt-BR" sz="2600" b="1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1948662"/>
              </p:ext>
            </p:extLst>
          </p:nvPr>
        </p:nvGraphicFramePr>
        <p:xfrm>
          <a:off x="251520" y="1772816"/>
          <a:ext cx="8496945" cy="388843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5544616"/>
                <a:gridCol w="1440160"/>
                <a:gridCol w="1512169"/>
              </a:tblGrid>
              <a:tr h="669266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u="none" strike="noStrike" dirty="0">
                          <a:effectLst/>
                        </a:rPr>
                        <a:t>Eventos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u="none" strike="noStrike" dirty="0">
                          <a:effectLst/>
                        </a:rPr>
                        <a:t> Exclusão 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u="none" strike="noStrike" dirty="0">
                          <a:effectLst/>
                        </a:rPr>
                        <a:t>Reenvio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69266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S-3000 – Exclusão de Eventos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SIM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NÃO 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69266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effectLst/>
                        </a:rPr>
                        <a:t>Eventos periódicos 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SIM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SIM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69266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Eventos Não periódicos 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SIM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effectLst/>
                        </a:rPr>
                        <a:t>SIM</a:t>
                      </a:r>
                      <a:endParaRPr lang="pt-B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1137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Regra Geral: </a:t>
                      </a:r>
                      <a:r>
                        <a:rPr lang="pt-BR" sz="2400" u="none" strike="noStrike" dirty="0">
                          <a:effectLst/>
                        </a:rPr>
                        <a:t>Não se pode excluir evento de período que já tenha sido encerrado. E,caso já tenha sido enviado um evento interdependente posterior.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67544" y="274638"/>
            <a:ext cx="662473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latin typeface="Verdana" pitchFamily="34" charset="0"/>
                <a:ea typeface="+mj-ea"/>
                <a:cs typeface="+mj-cs"/>
              </a:rPr>
              <a:t>EXCLUSÃO DE EVENTOS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02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16024"/>
            <a:ext cx="1835696" cy="100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67544" y="274638"/>
            <a:ext cx="662473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latin typeface="Verdana" pitchFamily="34" charset="0"/>
                <a:ea typeface="+mj-ea"/>
                <a:cs typeface="+mj-cs"/>
              </a:rPr>
              <a:t>IMPLANTAÇÃO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124744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Pré-produção - dados fictícios: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Ambiente de teste que não serão validados com os sistemas externos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Pré-produção - dados reais: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Ambiente de testes utilizando dados reais que serão validados, inclusive com os sistemas externos, sem efeitos jurídicos. </a:t>
            </a:r>
          </a:p>
          <a:p>
            <a:pPr algn="just"/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Produção:</a:t>
            </a: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Ambiente destinado para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processamento e apuração das informações do empregador que produz todos os efeitos jurídicos. </a:t>
            </a:r>
          </a:p>
          <a:p>
            <a:pPr algn="just"/>
            <a:endParaRPr lang="pt-BR" sz="2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08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16024"/>
            <a:ext cx="1835696" cy="100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79512" y="-24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>
                <a:latin typeface="Arial" pitchFamily="34" charset="0"/>
                <a:cs typeface="Arial" pitchFamily="34" charset="0"/>
              </a:rPr>
              <a:t>EXERCÍCIOS</a:t>
            </a:r>
          </a:p>
          <a:p>
            <a:pPr algn="ctr"/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1 - O que são os eventos Iniciais?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2 - Quais as informações que devem constar no Evento S-1000?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3 - Qual o código do evento Tabela de Rubricas e que tipos de 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informações devem constar nela?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4 - O que são os eventos periódicos? Cite Exemplos.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pt-BR" dirty="0" smtClean="0">
                <a:latin typeface="Arial" pitchFamily="34" charset="0"/>
                <a:cs typeface="Arial" pitchFamily="34" charset="0"/>
              </a:rPr>
              <a:t>5 - O que são os eventos não periódicos? Cite Exemplos.</a:t>
            </a:r>
          </a:p>
          <a:p>
            <a:pPr marL="457200" indent="-457200">
              <a:buAutoNum type="arabicPlain" startAt="5"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6 - Que tipos de informações devem constar no eventos S-2220?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7 - Todas as empresas estão obrigadas a acessar o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eSocial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através de certificado digital? explique.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8 - Cite exemplos de declarações que serão extintas com o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eSocial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9 - Quais os benefícios que o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eSocial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irá trazer?</a:t>
            </a:r>
          </a:p>
          <a:p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10 - Diferencie Retificação, alteração e Exclusão, dentro do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eSocial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08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90572" y="2060848"/>
            <a:ext cx="864393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endParaRPr lang="pt-BR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buClr>
                <a:srgbClr val="0070C0"/>
              </a:buClr>
              <a:defRPr/>
            </a:pPr>
            <a:r>
              <a:rPr lang="pt-BR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ENTENDENDO OS EVENTOS DO eSOCIAL</a:t>
            </a:r>
            <a:endParaRPr lang="pt-BR" sz="3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16616"/>
            <a:ext cx="2771800" cy="2141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317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90572" y="836712"/>
            <a:ext cx="864393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endParaRPr lang="pt-BR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2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Iniciais;</a:t>
            </a:r>
          </a:p>
          <a:p>
            <a:pPr marL="457200" indent="-457200" algn="just">
              <a:lnSpc>
                <a:spcPct val="2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de Tabela;</a:t>
            </a:r>
          </a:p>
          <a:p>
            <a:pPr marL="457200" indent="-457200" algn="just">
              <a:lnSpc>
                <a:spcPct val="2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Não Periódicos;</a:t>
            </a:r>
          </a:p>
          <a:p>
            <a:pPr marL="457200" indent="-457200" algn="just">
              <a:lnSpc>
                <a:spcPct val="2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Periódiocos</a:t>
            </a:r>
          </a:p>
          <a:p>
            <a:pPr algn="just">
              <a:buClr>
                <a:srgbClr val="0070C0"/>
              </a:buClr>
              <a:defRPr/>
            </a:pPr>
            <a:endParaRPr lang="pt-BR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16616"/>
            <a:ext cx="2771800" cy="2141384"/>
          </a:xfrm>
          <a:prstGeom prst="rect">
            <a:avLst/>
          </a:prstGeom>
          <a:noFill/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-108520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do eSOCIAL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01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90572" y="836712"/>
            <a:ext cx="86439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endParaRPr lang="pt-BR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Clr>
                <a:srgbClr val="0070C0"/>
              </a:buClr>
              <a:defRPr/>
            </a:pPr>
            <a:endParaRPr lang="pt-BR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25236" y="357166"/>
            <a:ext cx="6761342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1" algn="ctr">
              <a:spcBef>
                <a:spcPct val="0"/>
              </a:spcBef>
              <a:defRPr/>
            </a:pPr>
            <a:r>
              <a:rPr lang="pt-BR" sz="3000" b="1" noProof="0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PRAZO DOS EVENTOS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0435938"/>
              </p:ext>
            </p:extLst>
          </p:nvPr>
        </p:nvGraphicFramePr>
        <p:xfrm>
          <a:off x="0" y="1484785"/>
          <a:ext cx="9104481" cy="5373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50558"/>
                <a:gridCol w="3342384"/>
                <a:gridCol w="3711539"/>
              </a:tblGrid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EVENTO</a:t>
                      </a:r>
                      <a:endParaRPr lang="pt-BR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PRAZO</a:t>
                      </a:r>
                      <a:endParaRPr lang="pt-BR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Inicial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Primeiro a ser transmitido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Quando da abertura da empresa ou filial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Tabela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Após inicial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Em qualquer momento que houver alterações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Periódico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Até o dia 7 de cada mês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Mensal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9745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solidFill>
                            <a:srgbClr val="002060"/>
                          </a:solidFill>
                          <a:effectLst/>
                        </a:rPr>
                        <a:t>Não Periódico</a:t>
                      </a:r>
                      <a:endParaRPr lang="pt-BR" sz="24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Sem data definida, mas até o dia 07 do mês seguinte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Quando Ocorrer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41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84038" y="702104"/>
            <a:ext cx="8643937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São os primeiros a serem enviados ao ambiente do eSocial;</a:t>
            </a: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São eventos que identificam o empregador/contribuinte;</a:t>
            </a: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Cadastramento inicial dos vínculos dos empregados ativos.</a:t>
            </a:r>
          </a:p>
          <a:p>
            <a:pPr marL="1371600" lvl="2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EVENTOS DE TABELAS</a:t>
            </a:r>
          </a:p>
          <a:p>
            <a:pPr marL="1371600" lvl="2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CADASTRAMENTO INICIAL DO</a:t>
            </a:r>
          </a:p>
          <a:p>
            <a:pPr lvl="2" algn="just">
              <a:lnSpc>
                <a:spcPct val="150000"/>
              </a:lnSpc>
              <a:buClr>
                <a:srgbClr val="0070C0"/>
              </a:buClr>
              <a:defRPr/>
            </a:pPr>
            <a:r>
              <a:rPr lang="pt-BR" sz="2800" dirty="0" smtClean="0">
                <a:ea typeface="Verdana" pitchFamily="34" charset="0"/>
                <a:cs typeface="Verdana" pitchFamily="34" charset="0"/>
              </a:rPr>
              <a:t>     VÍNCULO</a:t>
            </a:r>
            <a:endParaRPr lang="pt-BR" sz="2800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6950" y="0"/>
            <a:ext cx="1401025" cy="76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684584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INICIAIS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16616"/>
            <a:ext cx="2771800" cy="2141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22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07504" y="768036"/>
            <a:ext cx="8643937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  <a:defRPr/>
            </a:pPr>
            <a:r>
              <a:rPr lang="pt-BR" sz="2400" b="1" i="1" dirty="0" smtClean="0">
                <a:ea typeface="Verdana" pitchFamily="34" charset="0"/>
                <a:cs typeface="Verdana" pitchFamily="34" charset="0"/>
              </a:rPr>
              <a:t>EVENTOS DE TABELAS (S-1005 A S-1080)</a:t>
            </a:r>
          </a:p>
          <a:p>
            <a:pPr marL="914400" lvl="1" indent="-457200" algn="just"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400" dirty="0" smtClean="0">
                <a:latin typeface="Calibri "/>
                <a:ea typeface="Verdana" pitchFamily="34" charset="0"/>
                <a:cs typeface="Verdana" pitchFamily="34" charset="0"/>
              </a:rPr>
              <a:t>Complementam os iniciais;</a:t>
            </a:r>
          </a:p>
          <a:p>
            <a:pPr marL="914400" lvl="1" indent="-457200" algn="just"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400" dirty="0" smtClean="0">
                <a:latin typeface="Calibri "/>
                <a:ea typeface="Verdana" pitchFamily="34" charset="0"/>
                <a:cs typeface="Verdana" pitchFamily="34" charset="0"/>
              </a:rPr>
              <a:t>Validam os eventos não periódicos e periódicos;</a:t>
            </a:r>
          </a:p>
          <a:p>
            <a:pPr marL="914400" lvl="1" indent="-457200" algn="just"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400" dirty="0" smtClean="0">
                <a:latin typeface="Calibri "/>
                <a:ea typeface="Verdana" pitchFamily="34" charset="0"/>
                <a:cs typeface="Verdana" pitchFamily="34" charset="0"/>
              </a:rPr>
              <a:t>Otimizam </a:t>
            </a:r>
            <a:r>
              <a:rPr lang="pt-BR" sz="2400" dirty="0">
                <a:latin typeface="Calibri "/>
                <a:ea typeface="Verdana" pitchFamily="34" charset="0"/>
                <a:cs typeface="Verdana" pitchFamily="34" charset="0"/>
              </a:rPr>
              <a:t>na geração dos arquivos </a:t>
            </a:r>
            <a:r>
              <a:rPr lang="pt-BR" sz="2400" dirty="0" smtClean="0">
                <a:latin typeface="Calibri "/>
                <a:ea typeface="Verdana" pitchFamily="34" charset="0"/>
                <a:cs typeface="Verdana" pitchFamily="34" charset="0"/>
              </a:rPr>
              <a:t>e no </a:t>
            </a:r>
            <a:r>
              <a:rPr lang="pt-BR" sz="2400" dirty="0">
                <a:latin typeface="Calibri "/>
                <a:ea typeface="Verdana" pitchFamily="34" charset="0"/>
                <a:cs typeface="Verdana" pitchFamily="34" charset="0"/>
              </a:rPr>
              <a:t>armazenamento das informações no Ambiente Nacional do eSocial, por serem utilizadas </a:t>
            </a:r>
            <a:r>
              <a:rPr lang="pt-BR" sz="2400" dirty="0" smtClean="0">
                <a:latin typeface="Calibri "/>
                <a:ea typeface="Verdana" pitchFamily="34" charset="0"/>
                <a:cs typeface="Verdana" pitchFamily="34" charset="0"/>
              </a:rPr>
              <a:t>em mais </a:t>
            </a:r>
            <a:r>
              <a:rPr lang="pt-BR" sz="2400" dirty="0">
                <a:latin typeface="Calibri "/>
                <a:ea typeface="Verdana" pitchFamily="34" charset="0"/>
                <a:cs typeface="Verdana" pitchFamily="34" charset="0"/>
              </a:rPr>
              <a:t>de um evento do sistema ou por se repetirem em diversas partes do leiaute.</a:t>
            </a: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0"/>
            <a:ext cx="1475656" cy="80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684584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INICIAIS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45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07504" y="965041"/>
            <a:ext cx="86439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Ø"/>
              <a:defRPr/>
            </a:pPr>
            <a:r>
              <a:rPr lang="pt-BR" sz="2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CADASTRAMENTO INICIAL (S-2100)</a:t>
            </a:r>
          </a:p>
          <a:p>
            <a:pPr marL="914400" lvl="1" indent="-457200" algn="just"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Será enviado no início da implantação do eSocial;</a:t>
            </a:r>
          </a:p>
          <a:p>
            <a:pPr marL="914400" lvl="1" indent="-457200" algn="just"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Todos os </a:t>
            </a:r>
            <a:r>
              <a:rPr lang="pt-BR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vínculos ativos </a:t>
            </a:r>
            <a:r>
              <a:rPr lang="pt-B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 dados cadastrais atualizados serão a base do </a:t>
            </a:r>
            <a:r>
              <a:rPr lang="pt-BR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RET – Registro de Eventos Trabalhistas</a:t>
            </a:r>
            <a:r>
              <a:rPr lang="pt-B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utilizado para validação da folha de pagamento</a:t>
            </a: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684584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INICIAIS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84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Resultado de imagem para SPED E ESOC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65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684584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INICIAIS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7621160"/>
              </p:ext>
            </p:extLst>
          </p:nvPr>
        </p:nvGraphicFramePr>
        <p:xfrm>
          <a:off x="323528" y="1124743"/>
          <a:ext cx="8280920" cy="5324756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8280920"/>
              </a:tblGrid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S1000 ‐ Empregador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626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S1005 – </a:t>
                      </a:r>
                      <a:r>
                        <a:rPr lang="pt-BR" sz="2400" dirty="0" smtClean="0">
                          <a:effectLst/>
                        </a:rPr>
                        <a:t>Tabela </a:t>
                      </a:r>
                      <a:r>
                        <a:rPr lang="pt-BR" sz="2400" dirty="0">
                          <a:effectLst/>
                        </a:rPr>
                        <a:t>de estabelecimento/Obra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S1010 – </a:t>
                      </a:r>
                      <a:r>
                        <a:rPr lang="pt-BR" sz="2400" dirty="0" smtClean="0">
                          <a:effectLst/>
                        </a:rPr>
                        <a:t>Tabela </a:t>
                      </a:r>
                      <a:r>
                        <a:rPr lang="pt-BR" sz="2400" dirty="0">
                          <a:effectLst/>
                        </a:rPr>
                        <a:t>de Rubricas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S1020 – Tabela de </a:t>
                      </a:r>
                      <a:r>
                        <a:rPr lang="pt-BR" sz="2400" dirty="0" smtClean="0">
                          <a:effectLst/>
                        </a:rPr>
                        <a:t>lotações Tributárias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S1030 – Tabela de Cargos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S1040 – Tabela de </a:t>
                      </a:r>
                      <a:r>
                        <a:rPr lang="pt-BR" sz="2400" dirty="0" smtClean="0">
                          <a:effectLst/>
                        </a:rPr>
                        <a:t>Funções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S1050 – Tabela de Horarios/Turnos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626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S1060 – Tabela de Ambientes de Trabalho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626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S1070 – Tabelas de </a:t>
                      </a:r>
                      <a:r>
                        <a:rPr lang="pt-BR" sz="2400" dirty="0" smtClean="0">
                          <a:effectLst/>
                        </a:rPr>
                        <a:t>processo </a:t>
                      </a:r>
                      <a:r>
                        <a:rPr lang="pt-BR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Administrativo</a:t>
                      </a:r>
                      <a:r>
                        <a:rPr lang="pt-BR" sz="1600" dirty="0" smtClean="0">
                          <a:effectLst/>
                        </a:rPr>
                        <a:t> </a:t>
                      </a:r>
                      <a:r>
                        <a:rPr lang="pt-BR" sz="2400" dirty="0">
                          <a:effectLst/>
                        </a:rPr>
                        <a:t>e Judicial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S1080 – Tabela de Operadores Portuario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  <a:tr h="4307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S2100 – Cadastramento Inicial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25" marR="381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7412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07504" y="965041"/>
            <a:ext cx="8820472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Atenção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!!! </a:t>
            </a:r>
            <a:endParaRPr lang="pt-BR" sz="24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Estes </a:t>
            </a:r>
            <a:r>
              <a:rPr lang="pt-B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devem ser enviados na ordem </a:t>
            </a: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anterior.</a:t>
            </a:r>
          </a:p>
          <a:p>
            <a:pPr algn="just">
              <a:lnSpc>
                <a:spcPct val="200000"/>
              </a:lnSpc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Todos </a:t>
            </a:r>
            <a:r>
              <a:rPr lang="pt-B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trabalhadores com vínculo ativo, mesmo que afastados (auxílio doença, acidente de trabalho, licença maternidade etc.) devem ser informados no cadastramento inicial de vínculos. </a:t>
            </a: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684584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INICIAIS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49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S-1000 – Informações do Empregador</a:t>
            </a:r>
          </a:p>
          <a:p>
            <a:pPr algn="just"/>
            <a:endParaRPr lang="pt-BR" sz="2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Evento 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onde são fornecidas pelo empregador/contribuinte as </a:t>
            </a: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informações cadastrais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, alíquotas e demais dados necessários ao preenchimento e validação dos demais </a:t>
            </a: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eventos do 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eSocial, inclusive para apuração das contribuições</a:t>
            </a: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pt-BR" sz="2800" b="1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24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Informações</a:t>
            </a:r>
            <a:endParaRPr lang="pt-BR" sz="2400" b="1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Dados cadastrais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Aliquota do FAP – Por ser por empresa</a:t>
            </a:r>
            <a:endParaRPr lang="pt-BR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Indica se houve opcao pelo registro eletronico de empregados ( 0 ou 1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Informar se a empresa utiliza mais de uma tabela de rubricas (S ou N</a:t>
            </a:r>
            <a:r>
              <a:rPr lang="pt-BR" sz="2400" dirty="0"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pt-BR" sz="24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66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S-1005 – Tabelas de estabelecimentos e obras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O evento identifica os </a:t>
            </a:r>
            <a:r>
              <a:rPr lang="pt-BR" sz="2400" u="sng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estabelecimentos e obras de construção civil</a:t>
            </a: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dirty="0" smtClean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da empresa</a:t>
            </a: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, detalhando as informações de cada estabelecimento (matriz e filiais) </a:t>
            </a:r>
            <a:r>
              <a:rPr lang="pt-BR" sz="2400" dirty="0" smtClean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do empregador/contribuinte</a:t>
            </a: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, como: FPAS/Outras Entidades e Fundos, informações relativas ao </a:t>
            </a:r>
            <a:r>
              <a:rPr lang="pt-BR" sz="2400" dirty="0" smtClean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CNAE Preponderante</a:t>
            </a: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, alíquota GILRAT, indicativo de substituição da contribuição patronal de obra </a:t>
            </a:r>
            <a:r>
              <a:rPr lang="pt-BR" sz="2400" dirty="0" smtClean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de construção </a:t>
            </a:r>
            <a:r>
              <a:rPr lang="pt-BR" sz="2400" dirty="0">
                <a:latin typeface="Calibri "/>
                <a:ea typeface="Verdana" panose="020B0604030504040204" pitchFamily="34" charset="0"/>
                <a:cs typeface="Verdana" panose="020B0604030504040204" pitchFamily="34" charset="0"/>
              </a:rPr>
              <a:t>civil, dentre outras.</a:t>
            </a:r>
            <a:endParaRPr lang="pt-BR" sz="2800" b="1" dirty="0" smtClean="0">
              <a:latin typeface="Calibri 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87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S-1010 – Tabelas de rubricas</a:t>
            </a:r>
          </a:p>
          <a:p>
            <a:pPr algn="just"/>
            <a:endParaRPr lang="pt-BR" sz="3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 smtClean="0">
                <a:ea typeface="Verdana" panose="020B0604030504040204" pitchFamily="34" charset="0"/>
                <a:cs typeface="Verdana" panose="020B0604030504040204" pitchFamily="34" charset="0"/>
              </a:rPr>
              <a:t>Apresenta o detalhamento das informações das rubricas constantes da folha de pagamento da empresa, permitindo a correlação destas com as constantes da tabela de natureza das rubricas da folha de pagamento do eSocial. </a:t>
            </a:r>
            <a:r>
              <a:rPr lang="pt-BR" sz="2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As informações consolidadas desta tabela são utilizadas para validação do evento de Remuneração dos trabalhadores</a:t>
            </a:r>
            <a:r>
              <a:rPr lang="pt-BR" sz="2800" dirty="0" smtClean="0"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36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217" y="1124744"/>
            <a:ext cx="91417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S-1010 – Tabelas de rubricas</a:t>
            </a:r>
          </a:p>
          <a:p>
            <a:pPr algn="just"/>
            <a:endParaRPr lang="pt-BR" sz="2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Informações</a:t>
            </a:r>
          </a:p>
          <a:p>
            <a:pPr algn="just"/>
            <a:endParaRPr lang="pt-BR" sz="2800" b="1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Vincular a rubrica ao código da tabela de natureza de rubricas do eSocial (tabela 3</a:t>
            </a:r>
            <a:r>
              <a:rPr lang="pt-BR" sz="28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Tipo de rubrica (Provento, Desconto, Base, Base Redutora)</a:t>
            </a: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Incidência Previdenciaria</a:t>
            </a: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Incidência IRRF</a:t>
            </a: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Incidência do FGTS</a:t>
            </a: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Incidência do DSR e Contribuição sindical</a:t>
            </a: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Indicar se tem reflexo nas médias de 13º, férias e RCT</a:t>
            </a:r>
            <a:endParaRPr lang="pt-BR" sz="2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06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C010</a:t>
            </a:r>
            <a:r>
              <a:rPr kumimoji="0" lang="pt-BR" sz="3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| S-1010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30372"/>
            <a:ext cx="9144000" cy="572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32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S-1020 – Tabelas de Lotações Tributárias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Identifica a classificação da atividade para fins de atribuição do código FPAS</a:t>
            </a:r>
            <a:r>
              <a:rPr lang="pt-BR" sz="2600" dirty="0" smtClean="0"/>
              <a:t>, a </a:t>
            </a:r>
            <a:r>
              <a:rPr lang="pt-BR" sz="2600" dirty="0"/>
              <a:t>obra de construção civil, o contratante de serviço, ou uma condição diferenciada de tributação. </a:t>
            </a:r>
            <a:endParaRPr lang="pt-BR" sz="26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A condição </a:t>
            </a:r>
            <a:r>
              <a:rPr lang="pt-BR" sz="2600" dirty="0"/>
              <a:t>diferenciada ocorre quando uma determinada unidade da empresa possui um código </a:t>
            </a:r>
            <a:r>
              <a:rPr lang="pt-BR" sz="2600" dirty="0" smtClean="0"/>
              <a:t>de FPAS/Outras </a:t>
            </a:r>
            <a:r>
              <a:rPr lang="pt-BR" sz="2600" dirty="0"/>
              <a:t>Entidades e Fundos distintos.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Lotação tem conceito estritamente tributário e não físico. Lotação influi no método de cálculo </a:t>
            </a:r>
            <a:r>
              <a:rPr lang="pt-BR" sz="2600" dirty="0" smtClean="0"/>
              <a:t>da contribuição </a:t>
            </a:r>
            <a:r>
              <a:rPr lang="pt-BR" sz="2600" dirty="0"/>
              <a:t>previdenciária para um grupo de segurados específicos, não refletindo</a:t>
            </a:r>
            <a:r>
              <a:rPr lang="pt-BR" sz="2600" dirty="0" smtClean="0"/>
              <a:t>, necessariamente</a:t>
            </a:r>
            <a:r>
              <a:rPr lang="pt-BR" sz="2600" dirty="0"/>
              <a:t>, o local de trabalho do empregado</a:t>
            </a:r>
            <a:r>
              <a:rPr lang="pt-BR" sz="2600" dirty="0" smtClean="0"/>
              <a:t>. </a:t>
            </a:r>
            <a:r>
              <a:rPr lang="pt-BR" sz="2600" i="1" dirty="0" smtClean="0"/>
              <a:t>(ver tabela 10)</a:t>
            </a:r>
            <a:endParaRPr lang="pt-BR" sz="2600" i="1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07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435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S-1030 – Tabelas de Cargos/Empregados Públicos</a:t>
            </a:r>
          </a:p>
          <a:p>
            <a:pPr algn="just"/>
            <a:endParaRPr lang="pt-BR" sz="32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ea typeface="Verdana" panose="020B0604030504040204" pitchFamily="34" charset="0"/>
                <a:cs typeface="Verdana" panose="020B0604030504040204" pitchFamily="34" charset="0"/>
              </a:rPr>
              <a:t>São informações de identificação do cargo, apresentando código e período de validade.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pt-BR" sz="28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Informações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>
                <a:ea typeface="Verdana" panose="020B0604030504040204" pitchFamily="34" charset="0"/>
                <a:cs typeface="Verdana" panose="020B0604030504040204" pitchFamily="34" charset="0"/>
              </a:rPr>
              <a:t>Nome do cargo;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>
                <a:ea typeface="Verdana" panose="020B0604030504040204" pitchFamily="34" charset="0"/>
                <a:cs typeface="Verdana" panose="020B0604030504040204" pitchFamily="34" charset="0"/>
              </a:rPr>
              <a:t>CBO.</a:t>
            </a:r>
            <a:endParaRPr lang="pt-BR" sz="28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566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3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S-1050 – Tabelas de Horário/Turno de Revezamento</a:t>
            </a:r>
          </a:p>
          <a:p>
            <a:pPr algn="just"/>
            <a:endParaRPr lang="pt-BR" sz="2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/>
              <a:t>São as informações de identificação do horário contratual, apresentando </a:t>
            </a:r>
            <a:r>
              <a:rPr lang="pt-BR" sz="2800" dirty="0" smtClean="0"/>
              <a:t>o código </a:t>
            </a:r>
            <a:r>
              <a:rPr lang="pt-BR" sz="2800" dirty="0"/>
              <a:t>e período de validade do registro. </a:t>
            </a:r>
            <a:endParaRPr lang="pt-BR" sz="2800" dirty="0" smtClean="0"/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/>
              <a:t>Detalha </a:t>
            </a:r>
            <a:r>
              <a:rPr lang="pt-BR" sz="2800" dirty="0"/>
              <a:t>também os horários de início e término </a:t>
            </a:r>
            <a:r>
              <a:rPr lang="pt-BR" sz="2800" dirty="0" smtClean="0"/>
              <a:t>do intervalo </a:t>
            </a:r>
            <a:r>
              <a:rPr lang="pt-BR" sz="2800" dirty="0"/>
              <a:t>para a jornada de trabalho. </a:t>
            </a:r>
            <a:endParaRPr lang="pt-BR" sz="2800" dirty="0" smtClean="0"/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/>
              <a:t>É </a:t>
            </a:r>
            <a:r>
              <a:rPr lang="pt-BR" sz="2800" dirty="0"/>
              <a:t>utilizado para inclusão, alteração e exclusão de registros </a:t>
            </a:r>
            <a:r>
              <a:rPr lang="pt-BR" sz="2800" dirty="0" smtClean="0"/>
              <a:t>na Tabela </a:t>
            </a:r>
            <a:r>
              <a:rPr lang="pt-BR" sz="2800" dirty="0"/>
              <a:t>de Horários/Turnos de Trabalho. </a:t>
            </a:r>
            <a:endParaRPr lang="pt-BR" sz="2800" dirty="0" smtClean="0"/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/>
              <a:t>As </a:t>
            </a:r>
            <a:r>
              <a:rPr lang="pt-BR" sz="2800" dirty="0"/>
              <a:t>informações consolidadas desta tabela são </a:t>
            </a:r>
            <a:r>
              <a:rPr lang="pt-BR" sz="2800" dirty="0" smtClean="0"/>
              <a:t>utilizadas para </a:t>
            </a:r>
            <a:r>
              <a:rPr lang="pt-BR" sz="2800" dirty="0"/>
              <a:t>validação dos eventos do eSocial.</a:t>
            </a:r>
            <a:endParaRPr lang="pt-BR" sz="26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47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0648"/>
            <a:ext cx="8705850" cy="4972050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5808663"/>
            <a:ext cx="86296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74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S-1060 – Tabelas de Ambientes de Trabalho</a:t>
            </a:r>
          </a:p>
          <a:p>
            <a:pPr algn="just"/>
            <a:endParaRPr lang="pt-BR" sz="11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/>
              <a:t>Evento utilizado para inclusão, alteração e exclusão de registros na tabela </a:t>
            </a:r>
            <a:r>
              <a:rPr lang="pt-BR" sz="2800" dirty="0" smtClean="0"/>
              <a:t>de Ambientes </a:t>
            </a:r>
            <a:r>
              <a:rPr lang="pt-BR" sz="2800" dirty="0"/>
              <a:t>de Trabalho do empregador. </a:t>
            </a:r>
            <a:endParaRPr lang="pt-BR" sz="28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As </a:t>
            </a:r>
            <a:r>
              <a:rPr lang="pt-BR" sz="2800" dirty="0"/>
              <a:t>informações consolidadas desta tabela são </a:t>
            </a:r>
            <a:r>
              <a:rPr lang="pt-BR" sz="2800" dirty="0" smtClean="0"/>
              <a:t>utilizadas para </a:t>
            </a:r>
            <a:r>
              <a:rPr lang="pt-BR" sz="2800" dirty="0"/>
              <a:t>validação do evento de Condições Ambientais do Trabalho. </a:t>
            </a:r>
            <a:endParaRPr lang="pt-BR" sz="28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Devem </a:t>
            </a:r>
            <a:r>
              <a:rPr lang="pt-BR" sz="2800" dirty="0"/>
              <a:t>ser informados na </a:t>
            </a:r>
            <a:r>
              <a:rPr lang="pt-BR" sz="2800" dirty="0" smtClean="0"/>
              <a:t>tabela apenas </a:t>
            </a:r>
            <a:r>
              <a:rPr lang="pt-BR" sz="2800" dirty="0"/>
              <a:t>os ambientes de trabalho que possuem exposição aos fatores de risco constantes na tabela </a:t>
            </a:r>
            <a:r>
              <a:rPr lang="pt-BR" sz="2800" dirty="0" smtClean="0"/>
              <a:t>21– </a:t>
            </a:r>
            <a:r>
              <a:rPr lang="pt-BR" sz="2800" dirty="0"/>
              <a:t>Tabela de Fatores de Riscos Ambientais.</a:t>
            </a:r>
            <a:endParaRPr lang="pt-BR" sz="26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79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482453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457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S-1070 – Tabelas de Processos Administrativos e judiciais</a:t>
            </a:r>
          </a:p>
          <a:p>
            <a:pPr algn="just"/>
            <a:endParaRPr lang="pt-BR" sz="2800" b="1" dirty="0" smtClean="0">
              <a:solidFill>
                <a:srgbClr val="FF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11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800" dirty="0"/>
              <a:t>E</a:t>
            </a:r>
            <a:r>
              <a:rPr lang="pt-BR" sz="2800" dirty="0" smtClean="0"/>
              <a:t>vento </a:t>
            </a:r>
            <a:r>
              <a:rPr lang="pt-BR" sz="2800" dirty="0"/>
              <a:t>utilizado para inclusão, alteração e exclusão de registros na Tabela </a:t>
            </a:r>
            <a:r>
              <a:rPr lang="pt-BR" sz="2800" dirty="0" smtClean="0"/>
              <a:t>de Processos </a:t>
            </a:r>
            <a:r>
              <a:rPr lang="pt-BR" sz="2800" dirty="0"/>
              <a:t>Administrativos/Judiciais do empregador/contribuinte, de entidade patronal </a:t>
            </a:r>
            <a:r>
              <a:rPr lang="pt-BR" sz="2800" dirty="0" smtClean="0"/>
              <a:t>com representação </a:t>
            </a:r>
            <a:r>
              <a:rPr lang="pt-BR" sz="2800" dirty="0"/>
              <a:t>coletiva, de trabalhador contra um dos órgãos governamentais envolvidos no projeto </a:t>
            </a:r>
            <a:r>
              <a:rPr lang="pt-BR" sz="2800" dirty="0" smtClean="0"/>
              <a:t>e </a:t>
            </a:r>
            <a:r>
              <a:rPr lang="pt-BR" sz="2800" dirty="0"/>
              <a:t>que tenha influência no cálculo das contribuições, dos impostos ou do FGTS, e de outras </a:t>
            </a:r>
            <a:r>
              <a:rPr lang="pt-BR" sz="2800" dirty="0" smtClean="0"/>
              <a:t>empresas, quando </a:t>
            </a:r>
            <a:r>
              <a:rPr lang="pt-BR" sz="2800" dirty="0"/>
              <a:t>influenciem no cumprimento das suas obrigações principais e acessórias. </a:t>
            </a:r>
            <a:endParaRPr lang="pt-BR" sz="26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6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07504" y="768036"/>
            <a:ext cx="8643937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8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/>
              <a:t>São aqueles cuja ocorrência tem </a:t>
            </a:r>
            <a:r>
              <a:rPr lang="pt-BR" sz="2800" u="sng" dirty="0"/>
              <a:t>periodicidade previamente definida</a:t>
            </a:r>
            <a:r>
              <a:rPr lang="pt-BR" sz="2800" dirty="0"/>
              <a:t>, compostos </a:t>
            </a:r>
            <a:r>
              <a:rPr lang="pt-BR" sz="2800" dirty="0" smtClean="0"/>
              <a:t>por informações </a:t>
            </a:r>
            <a:r>
              <a:rPr lang="pt-BR" sz="2800" dirty="0"/>
              <a:t>de </a:t>
            </a:r>
            <a:r>
              <a:rPr lang="pt-BR" sz="2800" b="1" dirty="0"/>
              <a:t>folha de pagamento</a:t>
            </a:r>
            <a:r>
              <a:rPr lang="pt-BR" sz="2800" dirty="0"/>
              <a:t>, de apuração de outros fatos geradores de </a:t>
            </a:r>
            <a:r>
              <a:rPr lang="pt-BR" sz="2800" b="1" dirty="0" smtClean="0"/>
              <a:t>contribuições previdenciárias </a:t>
            </a:r>
            <a:r>
              <a:rPr lang="pt-BR" sz="2800" dirty="0"/>
              <a:t>como, por exemplo, os incidentes sobre pagamentos efetuados às pessoas </a:t>
            </a:r>
            <a:r>
              <a:rPr lang="pt-BR" sz="2800" dirty="0" smtClean="0"/>
              <a:t>físicas quando </a:t>
            </a:r>
            <a:r>
              <a:rPr lang="pt-BR" sz="2800" dirty="0"/>
              <a:t>da aquisição da sua produção rural, e do </a:t>
            </a:r>
            <a:r>
              <a:rPr lang="pt-BR" sz="2800" b="1" dirty="0"/>
              <a:t>imposto sobre a renda retido na fonte</a:t>
            </a:r>
            <a:r>
              <a:rPr lang="pt-BR" sz="2800" dirty="0"/>
              <a:t> </a:t>
            </a:r>
            <a:r>
              <a:rPr lang="pt-BR" sz="2800" dirty="0" smtClean="0"/>
              <a:t>sobre pagamentos </a:t>
            </a:r>
            <a:r>
              <a:rPr lang="pt-BR" sz="2800" dirty="0"/>
              <a:t>a pessoa física, feito pelo contribuinte</a:t>
            </a:r>
            <a:r>
              <a:rPr lang="pt-BR" sz="2800" dirty="0" smtClean="0"/>
              <a:t>.</a:t>
            </a:r>
            <a:endParaRPr lang="pt-BR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252536" y="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75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INICIAIS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S-2100 – Cadastramento Inicial dos Vínculos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/>
              <a:t>Este evento se refere ao arquivo que será enviado pela empresa no início </a:t>
            </a:r>
            <a:r>
              <a:rPr lang="pt-BR" sz="2800" dirty="0" smtClean="0"/>
              <a:t>da </a:t>
            </a:r>
            <a:r>
              <a:rPr lang="pt-BR" sz="2800" dirty="0"/>
              <a:t>implantação do eSocial, com todos os </a:t>
            </a:r>
            <a:r>
              <a:rPr lang="pt-BR" sz="2800" b="1" dirty="0"/>
              <a:t>vínculos ativos, </a:t>
            </a:r>
            <a:r>
              <a:rPr lang="pt-BR" sz="2800" dirty="0"/>
              <a:t>com seus dados cadastrais </a:t>
            </a:r>
            <a:r>
              <a:rPr lang="pt-BR" sz="2800" dirty="0" smtClean="0"/>
              <a:t>atualizados, servindo </a:t>
            </a:r>
            <a:r>
              <a:rPr lang="pt-BR" sz="2800" dirty="0"/>
              <a:t>de base para construção do "Registro de Eventos Trabalhistas" - RET, o qual será </a:t>
            </a:r>
            <a:r>
              <a:rPr lang="pt-BR" sz="2800" dirty="0" smtClean="0"/>
              <a:t>utilizado para </a:t>
            </a:r>
            <a:r>
              <a:rPr lang="pt-BR" sz="2800" dirty="0"/>
              <a:t>validação dos eventos de folha de pagamento e demais eventos enviados posteriormente.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/>
              <a:t>É o retrato dos vínculos empregatícios existentes na data da implantação do eSocial.</a:t>
            </a:r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88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Imagem 4" descr="esoci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2192" y="0"/>
            <a:ext cx="1525907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323850" y="0"/>
            <a:ext cx="5832475" cy="706438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3000" b="1" dirty="0">
                <a:latin typeface="Verdana" pitchFamily="34" charset="0"/>
                <a:ea typeface="+mj-ea"/>
                <a:cs typeface="+mj-cs"/>
              </a:rPr>
              <a:t>EVENTOS PERIÓDICOS</a:t>
            </a:r>
            <a:r>
              <a:rPr lang="pt-BR" sz="4400" b="1" dirty="0">
                <a:latin typeface="Verdana" pitchFamily="34" charset="0"/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11188" y="692696"/>
          <a:ext cx="8316912" cy="610426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316912"/>
              </a:tblGrid>
              <a:tr h="3913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S1200 – Remuneracao do Trabalhador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S1202 -  Remuneração de Trabalhadores RPPS 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S1210 --‐ Pagamentos de Rendimentos do Trabalho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>
                          <a:effectLst/>
                        </a:rPr>
                        <a:t>S1220 --‐ Pagamentos a Beneficiarios Não Identificados</a:t>
                      </a:r>
                      <a:endParaRPr lang="pt-B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3913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S1250 --‐ Aquisicao de Producao Rural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>
                          <a:effectLst/>
                        </a:rPr>
                        <a:t>S1260 --‐ Comercializacao da Producao Rural</a:t>
                      </a:r>
                      <a:endParaRPr lang="pt-B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S1270 --‐ Contratacao de Trabalhadores Avulsos Não Portuarios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S1280 --‐ Informacoes Complementares aos Eventos Periodicos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>
                          <a:effectLst/>
                        </a:rPr>
                        <a:t>S1298 --‐ Reabertura dos Eventos Periodicos – Remuneracao</a:t>
                      </a:r>
                      <a:endParaRPr lang="pt-B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616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>
                          <a:effectLst/>
                        </a:rPr>
                        <a:t>S1299 --‐ Fechamento dos Eventos Periodicos – Remuneracao</a:t>
                      </a:r>
                      <a:endParaRPr lang="pt-B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  <a:tr h="3913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S1300 --‐ Contribuicao Sindical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09" marR="4680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269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15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S-1200 – Remuneração do Trabalhador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/>
              <a:t>São as informações da remuneração de cada trabalhador no mês de referência. </a:t>
            </a:r>
            <a:r>
              <a:rPr lang="pt-BR" sz="2600" dirty="0" smtClean="0"/>
              <a:t>Este  evento </a:t>
            </a:r>
            <a:r>
              <a:rPr lang="pt-BR" sz="2600" dirty="0"/>
              <a:t>deve ser utilizado para todos os </a:t>
            </a:r>
            <a:r>
              <a:rPr lang="pt-BR" sz="2600" dirty="0" smtClean="0"/>
              <a:t> trabalhadores </a:t>
            </a:r>
            <a:r>
              <a:rPr lang="pt-BR" sz="2600" dirty="0"/>
              <a:t>a serviço do empregador/contribuinte</a:t>
            </a:r>
            <a:r>
              <a:rPr lang="pt-BR" sz="2600" dirty="0" smtClean="0"/>
              <a:t>, constantes </a:t>
            </a:r>
            <a:r>
              <a:rPr lang="pt-BR" sz="2600" dirty="0"/>
              <a:t>na Tabela 1 – Categorias de Trabalhadores</a:t>
            </a:r>
            <a:r>
              <a:rPr lang="pt-BR" sz="26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pt-BR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/>
              <a:t>Deverá ser informado tudo aquilo que compõe a remuneração do trabalhador</a:t>
            </a:r>
          </a:p>
        </p:txBody>
      </p:sp>
    </p:spTree>
    <p:extLst>
      <p:ext uri="{BB962C8B-B14F-4D97-AF65-F5344CB8AC3E}">
        <p14:creationId xmlns:p14="http://schemas.microsoft.com/office/powerpoint/2010/main" xmlns="" val="30530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29797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S-1200 Remuneração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29" y="3821791"/>
            <a:ext cx="871445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PRAZO:</a:t>
            </a: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pPr algn="just"/>
            <a:r>
              <a:rPr lang="pt-BR" sz="2600" b="1" dirty="0"/>
              <a:t>Até o dia 7 do mês </a:t>
            </a:r>
            <a:r>
              <a:rPr lang="pt-BR" sz="2600" b="1" dirty="0" smtClean="0"/>
              <a:t>seguinte:</a:t>
            </a:r>
          </a:p>
          <a:p>
            <a:pPr algn="just"/>
            <a:r>
              <a:rPr lang="pt-BR" sz="2600" b="1" dirty="0" smtClean="0"/>
              <a:t>Remuneração (S1200)</a:t>
            </a:r>
          </a:p>
          <a:p>
            <a:r>
              <a:rPr lang="pt-BR" sz="2800" b="1" dirty="0"/>
              <a:t>Pagamentos de rendimentos do trabalho (S-1210)</a:t>
            </a:r>
          </a:p>
          <a:p>
            <a:r>
              <a:rPr lang="pt-BR" sz="2800" b="1" dirty="0"/>
              <a:t>Informações complementares </a:t>
            </a:r>
            <a:r>
              <a:rPr lang="pt-BR" sz="2800" b="1" dirty="0" smtClean="0"/>
              <a:t>(</a:t>
            </a:r>
            <a:r>
              <a:rPr lang="pt-BR" sz="2800" b="1" dirty="0"/>
              <a:t>S-1280)</a:t>
            </a:r>
          </a:p>
          <a:p>
            <a:r>
              <a:rPr lang="pt-BR" sz="2800" b="1" dirty="0"/>
              <a:t>Aquisição de Produção Rural (S-1250)</a:t>
            </a:r>
          </a:p>
          <a:p>
            <a:r>
              <a:rPr lang="pt-BR" sz="2800" b="1" dirty="0"/>
              <a:t>Comercialização da Produção (S-1260)</a:t>
            </a: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30" y="1122303"/>
            <a:ext cx="8714457" cy="269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4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S-1202 – Remuneração do Trabalhador 			 RPPS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/>
              <a:t>Este evento </a:t>
            </a:r>
            <a:r>
              <a:rPr lang="pt-BR" sz="2600" dirty="0" smtClean="0"/>
              <a:t>deve </a:t>
            </a:r>
            <a:r>
              <a:rPr lang="pt-BR" sz="2600" dirty="0"/>
              <a:t>ser utilizado para os trabalhadores filiados ao Regime Próprio de Previdência Social – RPPS </a:t>
            </a:r>
            <a:r>
              <a:rPr lang="pt-BR" sz="2600" dirty="0" smtClean="0"/>
              <a:t>pertencentes </a:t>
            </a:r>
            <a:r>
              <a:rPr lang="pt-BR" sz="2600" dirty="0"/>
              <a:t>as categorias 301, 303 (sub judice no STF para parlamentares estaduais) e 305 (desde </a:t>
            </a:r>
            <a:r>
              <a:rPr lang="pt-BR" sz="2600" dirty="0" smtClean="0"/>
              <a:t>que </a:t>
            </a:r>
            <a:r>
              <a:rPr lang="pt-BR" sz="2600" dirty="0"/>
              <a:t>seja servidor público efetivo oriundo de ente que possua RPPS) na Tabela 1 – Categorias de </a:t>
            </a:r>
          </a:p>
          <a:p>
            <a:pPr algn="just">
              <a:lnSpc>
                <a:spcPct val="150000"/>
              </a:lnSpc>
            </a:pPr>
            <a:r>
              <a:rPr lang="pt-BR" sz="2600" dirty="0"/>
              <a:t>Trabalhadores a serviço do empregador/contribuinte. </a:t>
            </a:r>
          </a:p>
        </p:txBody>
      </p:sp>
    </p:spTree>
    <p:extLst>
      <p:ext uri="{BB962C8B-B14F-4D97-AF65-F5344CB8AC3E}">
        <p14:creationId xmlns:p14="http://schemas.microsoft.com/office/powerpoint/2010/main" xmlns="" val="207458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S-1210 – Pagamento de rendimento do trabalho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/>
              <a:t>S</a:t>
            </a:r>
            <a:r>
              <a:rPr lang="pt-BR" sz="2600" dirty="0" smtClean="0"/>
              <a:t>ão </a:t>
            </a:r>
            <a:r>
              <a:rPr lang="pt-BR" sz="2600" dirty="0"/>
              <a:t>as informações prestadas relativas aos pagamentos referentes aos </a:t>
            </a:r>
            <a:r>
              <a:rPr lang="pt-BR" sz="2600" dirty="0" smtClean="0"/>
              <a:t>rendimentos do </a:t>
            </a:r>
            <a:r>
              <a:rPr lang="pt-BR" sz="2600" dirty="0"/>
              <a:t>trabalho com ou sem </a:t>
            </a:r>
            <a:r>
              <a:rPr lang="pt-BR" sz="2600" dirty="0" smtClean="0"/>
              <a:t>vínculo </a:t>
            </a:r>
            <a:r>
              <a:rPr lang="pt-BR" sz="2600" dirty="0"/>
              <a:t>empregatício e o pagamento de Participação nos Lucros </a:t>
            </a:r>
            <a:r>
              <a:rPr lang="pt-BR" sz="2600" dirty="0" smtClean="0"/>
              <a:t>ou Resultados </a:t>
            </a:r>
            <a:r>
              <a:rPr lang="pt-BR" sz="2600" dirty="0"/>
              <a:t>(PLR) objeto de negociação entre a empresa e seus empregados</a:t>
            </a:r>
            <a:r>
              <a:rPr lang="pt-BR" sz="26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xmlns="" val="367104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980728"/>
            <a:ext cx="8643937" cy="607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S-1210 – Pagamento de rendimento do trabalho</a:t>
            </a:r>
          </a:p>
          <a:p>
            <a:pPr algn="just"/>
            <a:endParaRPr lang="pt-BR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600" dirty="0"/>
              <a:t>Todo pagamento informado neste evento deve estar anteriormente informado em um dos </a:t>
            </a:r>
            <a:r>
              <a:rPr lang="pt-BR" sz="2600" dirty="0" smtClean="0"/>
              <a:t>seguintes </a:t>
            </a:r>
            <a:r>
              <a:rPr lang="pt-BR" sz="2600" dirty="0"/>
              <a:t>eventos: </a:t>
            </a:r>
          </a:p>
          <a:p>
            <a:pPr lvl="1" algn="just">
              <a:lnSpc>
                <a:spcPct val="150000"/>
              </a:lnSpc>
            </a:pPr>
            <a:r>
              <a:rPr lang="pt-BR" sz="2600" b="1" dirty="0"/>
              <a:t>a. S-1200 </a:t>
            </a:r>
            <a:r>
              <a:rPr lang="pt-BR" sz="2600" dirty="0"/>
              <a:t>– Remuneração do Trabalhador </a:t>
            </a:r>
          </a:p>
          <a:p>
            <a:pPr lvl="1" algn="just">
              <a:lnSpc>
                <a:spcPct val="150000"/>
              </a:lnSpc>
            </a:pPr>
            <a:r>
              <a:rPr lang="pt-BR" sz="2600" b="1" dirty="0"/>
              <a:t>b. S-1202 </a:t>
            </a:r>
            <a:r>
              <a:rPr lang="pt-BR" sz="2600" dirty="0"/>
              <a:t>– Remuneração de Trabalhadores RPPS; </a:t>
            </a:r>
          </a:p>
          <a:p>
            <a:pPr lvl="1" algn="just">
              <a:lnSpc>
                <a:spcPct val="150000"/>
              </a:lnSpc>
            </a:pPr>
            <a:r>
              <a:rPr lang="pt-BR" sz="2600" b="1" dirty="0"/>
              <a:t>c. S-2299 </a:t>
            </a:r>
            <a:r>
              <a:rPr lang="pt-BR" sz="2600" dirty="0"/>
              <a:t>– Desligamento; </a:t>
            </a:r>
          </a:p>
          <a:p>
            <a:pPr lvl="1" algn="just">
              <a:lnSpc>
                <a:spcPct val="150000"/>
              </a:lnSpc>
            </a:pPr>
            <a:r>
              <a:rPr lang="pt-BR" sz="2600" b="1" dirty="0"/>
              <a:t>d. S-2399 </a:t>
            </a:r>
            <a:r>
              <a:rPr lang="pt-BR" sz="2600" dirty="0"/>
              <a:t>– Trabalhador sem Vínculo - Término. </a:t>
            </a:r>
            <a:endParaRPr lang="pt-BR" sz="2600" dirty="0" smtClean="0"/>
          </a:p>
          <a:p>
            <a:pPr algn="just">
              <a:lnSpc>
                <a:spcPct val="150000"/>
              </a:lnSpc>
            </a:pPr>
            <a:endParaRPr lang="pt-BR" sz="100" dirty="0"/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 remuneração </a:t>
            </a:r>
            <a:r>
              <a:rPr lang="pt-BR" sz="2600" i="1" dirty="0"/>
              <a:t>informada deverá ser finalizada com o registro S-1210.</a:t>
            </a:r>
          </a:p>
        </p:txBody>
      </p:sp>
    </p:spTree>
    <p:extLst>
      <p:ext uri="{BB962C8B-B14F-4D97-AF65-F5344CB8AC3E}">
        <p14:creationId xmlns:p14="http://schemas.microsoft.com/office/powerpoint/2010/main" xmlns="" val="201303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323528" y="274638"/>
            <a:ext cx="8496944" cy="7060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FUNDAMENTAÇÃO LEGAL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323528" y="1428736"/>
            <a:ext cx="8568952" cy="492922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Decreto 8.373, de 11/12/2014 – Oficializa o </a:t>
            </a:r>
            <a:r>
              <a:rPr lang="pt-BR" sz="22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eSocial</a:t>
            </a: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Resolução do comitê Gestor nº 3, de 27/07/2015 – ME – EPP e MEI;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Resolução do comitê Gestor nº 4, de 31/08/2015 – Qualificação Cadastral;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Resolução do comitê Gestor nº 5, de 02/09/2016 – Versão do Manual de Orientação do </a:t>
            </a:r>
            <a:r>
              <a:rPr lang="pt-BR" sz="22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eSocial</a:t>
            </a: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MOS – Versão 2.2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Resolução do comitê diretivo nº 2, de 31/08/2016 – Novo cronograma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2800" b="1" dirty="0" smtClean="0">
              <a:latin typeface="+mj-lt"/>
            </a:endParaRPr>
          </a:p>
        </p:txBody>
      </p:sp>
      <p:pic>
        <p:nvPicPr>
          <p:cNvPr id="7" name="Imagem 6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51316"/>
            <a:ext cx="1576574" cy="11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192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S-1280 – Informações complementares aos eventos periódicos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/>
              <a:t>E</a:t>
            </a:r>
            <a:r>
              <a:rPr lang="pt-BR" sz="2600" dirty="0" smtClean="0"/>
              <a:t>vento </a:t>
            </a:r>
            <a:r>
              <a:rPr lang="pt-BR" sz="2600" dirty="0"/>
              <a:t>utilizado para prestar informações que afetam o cálculo da </a:t>
            </a:r>
            <a:r>
              <a:rPr lang="pt-BR" sz="2600" dirty="0" smtClean="0"/>
              <a:t>contribuição previdenciária </a:t>
            </a:r>
            <a:r>
              <a:rPr lang="pt-BR" sz="2600" dirty="0"/>
              <a:t>patronal sobre as remunerações pagas, devidas ou creditadas </a:t>
            </a:r>
            <a:r>
              <a:rPr lang="pt-BR" sz="2600" dirty="0" smtClean="0"/>
              <a:t>por empregadores/contribuintes</a:t>
            </a:r>
            <a:r>
              <a:rPr lang="pt-BR" sz="2600" dirty="0"/>
              <a:t>, em função da </a:t>
            </a:r>
            <a:r>
              <a:rPr lang="pt-BR" sz="2600" b="1" u="sng" dirty="0"/>
              <a:t>desoneração de folha de pagamento e </a:t>
            </a:r>
            <a:r>
              <a:rPr lang="pt-BR" sz="2600" b="1" u="sng" dirty="0" smtClean="0"/>
              <a:t>atividades concomitantes </a:t>
            </a:r>
            <a:r>
              <a:rPr lang="pt-BR" sz="2600" b="1" u="sng" dirty="0"/>
              <a:t>dos optantes do Simples Nacional </a:t>
            </a:r>
            <a:r>
              <a:rPr lang="pt-BR" sz="2600" dirty="0"/>
              <a:t>com </a:t>
            </a:r>
            <a:r>
              <a:rPr lang="pt-BR" sz="2600" dirty="0" smtClean="0"/>
              <a:t>tributação previdenciária </a:t>
            </a:r>
            <a:r>
              <a:rPr lang="pt-BR" sz="2600" dirty="0"/>
              <a:t>substituída e </a:t>
            </a:r>
            <a:r>
              <a:rPr lang="pt-BR" sz="2600" dirty="0" smtClean="0"/>
              <a:t>não substituída</a:t>
            </a:r>
            <a:r>
              <a:rPr lang="pt-BR" sz="2600" b="1" dirty="0"/>
              <a:t>.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xmlns="" val="119904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052736"/>
            <a:ext cx="8643937" cy="592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S-1298 – Reabertura dos eventos Periódicos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Indica </a:t>
            </a:r>
            <a:r>
              <a:rPr lang="pt-BR" sz="2600" dirty="0"/>
              <a:t>que o movimento Eventos Periódicos, que foi fechado para determinado </a:t>
            </a:r>
            <a:r>
              <a:rPr lang="pt-BR" sz="2600" dirty="0" smtClean="0"/>
              <a:t>período </a:t>
            </a:r>
            <a:r>
              <a:rPr lang="pt-BR" sz="2600" dirty="0"/>
              <a:t>de apuração com o envio do evento S-1299 - Fechamento dos Eventos Periódicos, será </a:t>
            </a:r>
            <a:r>
              <a:rPr lang="pt-BR" sz="2600" dirty="0" smtClean="0"/>
              <a:t>reaberto </a:t>
            </a:r>
            <a:r>
              <a:rPr lang="pt-BR" sz="2600" dirty="0"/>
              <a:t>para possibilitar o envio de retificações ou novos eventos periódicos referentes àquele período </a:t>
            </a:r>
            <a:r>
              <a:rPr lang="pt-BR" sz="2600" dirty="0" smtClean="0"/>
              <a:t>de </a:t>
            </a:r>
            <a:r>
              <a:rPr lang="pt-BR" sz="2600" dirty="0"/>
              <a:t>apuração. </a:t>
            </a:r>
            <a:endParaRPr lang="pt-BR" sz="26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pt-BR" sz="900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O envio deste evento torna necessário um novo envio do evento S-1299 - Fechamento dos Eventos </a:t>
            </a:r>
            <a:r>
              <a:rPr lang="pt-BR" sz="2600" dirty="0" smtClean="0"/>
              <a:t>Periódicos</a:t>
            </a:r>
            <a:r>
              <a:rPr lang="pt-BR" sz="2600" dirty="0"/>
              <a:t>, após o envio das retificações que motivaram a reabertura, contemplando as mesmas </a:t>
            </a:r>
            <a:r>
              <a:rPr lang="pt-BR" sz="2600" dirty="0" smtClean="0"/>
              <a:t>para </a:t>
            </a:r>
            <a:r>
              <a:rPr lang="pt-BR" sz="2600" dirty="0"/>
              <a:t>o período de apuração em questão; </a:t>
            </a:r>
          </a:p>
        </p:txBody>
      </p:sp>
    </p:spTree>
    <p:extLst>
      <p:ext uri="{BB962C8B-B14F-4D97-AF65-F5344CB8AC3E}">
        <p14:creationId xmlns:p14="http://schemas.microsoft.com/office/powerpoint/2010/main" xmlns="" val="123707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528986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S-1299 – Fechamento dos eventos Periódicos</a:t>
            </a:r>
          </a:p>
          <a:p>
            <a:pPr algn="just"/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Destina-se a informar ao ambiente do eSocial o </a:t>
            </a:r>
            <a:r>
              <a:rPr lang="pt-BR" sz="2600" dirty="0" smtClean="0"/>
              <a:t>encerramento </a:t>
            </a:r>
            <a:r>
              <a:rPr lang="pt-BR" sz="2600" dirty="0"/>
              <a:t>da </a:t>
            </a:r>
            <a:r>
              <a:rPr lang="pt-BR" sz="2600" dirty="0" smtClean="0"/>
              <a:t>transmissão dos </a:t>
            </a:r>
            <a:r>
              <a:rPr lang="pt-BR" sz="2600" dirty="0"/>
              <a:t>eventos periódicos, no período de apuração. Neste momento são consolidadas todas </a:t>
            </a:r>
            <a:r>
              <a:rPr lang="pt-BR" sz="2600" dirty="0" smtClean="0"/>
              <a:t>as informações </a:t>
            </a:r>
            <a:r>
              <a:rPr lang="pt-BR" sz="2600" dirty="0"/>
              <a:t>prestadas nos eventos S-1200 a S-1280.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A aceitação deste evento pelo eSocial, após processadas as devidas validações, conclui a </a:t>
            </a:r>
            <a:r>
              <a:rPr lang="pt-BR" sz="2600" dirty="0" smtClean="0"/>
              <a:t>totalização das </a:t>
            </a:r>
            <a:r>
              <a:rPr lang="pt-BR" sz="2600" dirty="0"/>
              <a:t>bases de cálculo relativas à remuneração dos trabalhadores e possibilita a </a:t>
            </a:r>
            <a:r>
              <a:rPr lang="pt-BR" sz="2600" b="1" dirty="0"/>
              <a:t>integração com </a:t>
            </a:r>
            <a:r>
              <a:rPr lang="pt-BR" sz="2600" b="1" dirty="0" smtClean="0"/>
              <a:t>a respectiva </a:t>
            </a:r>
            <a:r>
              <a:rPr lang="pt-BR" sz="2600" b="1" dirty="0"/>
              <a:t>DCTF</a:t>
            </a:r>
            <a:r>
              <a:rPr lang="pt-BR" sz="2600" dirty="0"/>
              <a:t>. Neste momento, o contribuinte pode gerar as guias de </a:t>
            </a:r>
            <a:r>
              <a:rPr lang="pt-BR" sz="2600" dirty="0" smtClean="0"/>
              <a:t> recolhimento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xmlns="" val="364997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07504" y="768036"/>
            <a:ext cx="86439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8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São aqueles que </a:t>
            </a:r>
            <a:r>
              <a:rPr lang="pt-BR" sz="2600" b="1" u="sng" dirty="0"/>
              <a:t>não tem uma data pré-fixada para ocorrer</a:t>
            </a:r>
            <a:r>
              <a:rPr lang="pt-BR" sz="2600" dirty="0"/>
              <a:t>, pois dependem </a:t>
            </a:r>
            <a:r>
              <a:rPr lang="pt-BR" sz="2600" dirty="0" smtClean="0"/>
              <a:t>de acontecimentos </a:t>
            </a:r>
            <a:r>
              <a:rPr lang="pt-BR" sz="2600" dirty="0"/>
              <a:t>na relação entre a empresa e o trabalhador que influenciam no reconhecimento </a:t>
            </a:r>
            <a:r>
              <a:rPr lang="pt-BR" sz="2600" dirty="0" smtClean="0"/>
              <a:t>de direitos </a:t>
            </a:r>
            <a:r>
              <a:rPr lang="pt-BR" sz="2600" dirty="0"/>
              <a:t>e no cumprimento de deveres trabalhistas, previdenciários e fiscais como, por exemplo, </a:t>
            </a:r>
            <a:r>
              <a:rPr lang="pt-BR" sz="2600" dirty="0" smtClean="0"/>
              <a:t>a admissão </a:t>
            </a:r>
            <a:r>
              <a:rPr lang="pt-BR" sz="2600" dirty="0"/>
              <a:t>de um empregado, a alteração de salário, a exposição do trabalhador a agentes nocivos e </a:t>
            </a:r>
            <a:r>
              <a:rPr lang="pt-BR" sz="2600" dirty="0" smtClean="0"/>
              <a:t>o desligamento</a:t>
            </a:r>
            <a:r>
              <a:rPr lang="pt-BR" sz="2600" dirty="0"/>
              <a:t>, dentre outros.</a:t>
            </a:r>
            <a:endParaRPr lang="pt-BR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252536" y="0"/>
            <a:ext cx="669674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51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9950" y="0"/>
            <a:ext cx="1288026" cy="70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252536" y="0"/>
            <a:ext cx="669674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7386128"/>
              </p:ext>
            </p:extLst>
          </p:nvPr>
        </p:nvGraphicFramePr>
        <p:xfrm>
          <a:off x="611560" y="692696"/>
          <a:ext cx="8208911" cy="591547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208911"/>
              </a:tblGrid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• S2190 --‐ </a:t>
                      </a:r>
                      <a:r>
                        <a:rPr lang="pt-BR" sz="1800" dirty="0" smtClean="0">
                          <a:effectLst/>
                        </a:rPr>
                        <a:t>Admissao de</a:t>
                      </a:r>
                      <a:r>
                        <a:rPr lang="pt-BR" sz="1800" baseline="0" dirty="0" smtClean="0">
                          <a:effectLst/>
                        </a:rPr>
                        <a:t> Trabalhador – Registro Preliminar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S2200 --‐ Admissao de Trabalhador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S2205 --‐ Alteracao de Dados Cadastrais do Trabalhador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S2206 --‐ Alteracao de Contrato de Trabalho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S2210 --‐ Comunicacao de Acidente de Trabalho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S2220 --‐ Monitoramento da Saude do Trabalhador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• S2230 --‐ Afastamento Temporario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S2240 --‐ Condicoes Ambientais do Trabalho --‐ Fator de Risco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S2241 --‐ Insalubridade / Periculosidade / Aposentadoria Especial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• S2250 --‐ Aviso Previo 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S2298 --‐ Reintegracao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S2299 --‐ Desligamento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S2300 --‐ Trabalhador Sem Vinculo de Emprego --‐ Inicio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• S2305  --‐ Trabalhador Sem Vinculo de Emprego --‐ Alteracao Contratual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S2399 --‐ Trabalhador Sem Vinculo de Emprego --‐ Termino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289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• S3000 --‐ Exclusao de Eventos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  <a:tr h="409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• S4000 --‐ Solicitacao de Totalizacao de Eventos, Bases e Contribuicoes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46" marR="37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2710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24744"/>
            <a:ext cx="8643937" cy="518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S-2190 – Admissão Preliminar</a:t>
            </a:r>
          </a:p>
          <a:p>
            <a:pPr algn="just"/>
            <a:endParaRPr lang="pt-BR" sz="28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Este evento é </a:t>
            </a:r>
            <a:r>
              <a:rPr lang="pt-BR" sz="2600" b="1" dirty="0"/>
              <a:t>opcional,</a:t>
            </a:r>
            <a:r>
              <a:rPr lang="pt-BR" sz="2600" dirty="0"/>
              <a:t> a ser utilizado quando não for possível enviar todas </a:t>
            </a:r>
            <a:r>
              <a:rPr lang="pt-BR" sz="2600" dirty="0" smtClean="0"/>
              <a:t>as informações </a:t>
            </a:r>
            <a:r>
              <a:rPr lang="pt-BR" sz="2600" dirty="0"/>
              <a:t>do evento S-2200 – Admissão de Trabalhador </a:t>
            </a:r>
            <a:r>
              <a:rPr lang="pt-BR" sz="2600" u="sng" dirty="0"/>
              <a:t>até o final do dia imediatamente </a:t>
            </a:r>
            <a:r>
              <a:rPr lang="pt-BR" sz="2600" u="sng" dirty="0" smtClean="0"/>
              <a:t>anterior ao </a:t>
            </a:r>
            <a:r>
              <a:rPr lang="pt-BR" sz="2600" u="sng" dirty="0"/>
              <a:t>do início da respectiva prestação do serviço</a:t>
            </a:r>
            <a:r>
              <a:rPr lang="pt-BR" sz="2600" dirty="0"/>
              <a:t>. </a:t>
            </a:r>
            <a:endParaRPr lang="pt-BR" sz="26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Para </a:t>
            </a:r>
            <a:r>
              <a:rPr lang="pt-BR" sz="2600" dirty="0"/>
              <a:t>tanto, deve ser informado: </a:t>
            </a:r>
            <a:r>
              <a:rPr lang="pt-BR" sz="2600" b="1" dirty="0"/>
              <a:t>CNPJ/CPF </a:t>
            </a:r>
            <a:r>
              <a:rPr lang="pt-BR" sz="2600" b="1" dirty="0" smtClean="0"/>
              <a:t>do empregador</a:t>
            </a:r>
            <a:r>
              <a:rPr lang="pt-BR" sz="2600" b="1" dirty="0"/>
              <a:t>, CPF do trabalhador, data de nascimento e data de admissão do empregado. </a:t>
            </a:r>
            <a:r>
              <a:rPr lang="pt-BR" sz="2600" dirty="0" smtClean="0"/>
              <a:t>É imprescindível </a:t>
            </a:r>
            <a:r>
              <a:rPr lang="pt-BR" sz="2600" dirty="0"/>
              <a:t>o envio posterior do evento S-2200 - Admissão de Trabalhador para </a:t>
            </a:r>
            <a:r>
              <a:rPr lang="pt-BR" sz="2600" dirty="0" smtClean="0"/>
              <a:t>complementar as </a:t>
            </a:r>
            <a:r>
              <a:rPr lang="pt-BR" sz="2600" dirty="0"/>
              <a:t>informações da admissão e regularizar o registro do empregado.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4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908720"/>
            <a:ext cx="8643937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S-2200 – Admissão de Trabalhador</a:t>
            </a:r>
          </a:p>
          <a:p>
            <a:pPr algn="just"/>
            <a:endParaRPr lang="pt-BR" sz="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600" dirty="0"/>
              <a:t>Este evento registra a admissão do empregado. Trata-se do primeiro </a:t>
            </a:r>
            <a:r>
              <a:rPr lang="pt-BR" sz="2600" dirty="0" smtClean="0"/>
              <a:t>evento relativo </a:t>
            </a:r>
            <a:r>
              <a:rPr lang="pt-BR" sz="2600" dirty="0"/>
              <a:t>a um determinado vínculo – </a:t>
            </a:r>
            <a:r>
              <a:rPr lang="pt-BR" sz="2600" dirty="0" smtClean="0"/>
              <a:t>excetuada </a:t>
            </a:r>
            <a:r>
              <a:rPr lang="pt-BR" sz="2600" dirty="0"/>
              <a:t>a situação prevista para o evento S-2190 </a:t>
            </a:r>
            <a:r>
              <a:rPr lang="pt-BR" sz="2600" dirty="0" smtClean="0"/>
              <a:t>– Admissão </a:t>
            </a:r>
            <a:r>
              <a:rPr lang="pt-BR" sz="2600" dirty="0"/>
              <a:t>de Trabalhador - Registro Preliminar, registrando as </a:t>
            </a:r>
            <a:r>
              <a:rPr lang="pt-BR" sz="2600" dirty="0" smtClean="0"/>
              <a:t> informações </a:t>
            </a:r>
            <a:r>
              <a:rPr lang="pt-BR" sz="2600" dirty="0"/>
              <a:t>cadastrais e do contrato </a:t>
            </a:r>
            <a:r>
              <a:rPr lang="pt-BR" sz="2600" dirty="0" smtClean="0"/>
              <a:t>de trabalho</a:t>
            </a:r>
            <a:r>
              <a:rPr lang="pt-BR" sz="2600" dirty="0"/>
              <a:t>. </a:t>
            </a:r>
            <a:endParaRPr lang="pt-BR" sz="2600" dirty="0" smtClean="0"/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Pode </a:t>
            </a:r>
            <a:r>
              <a:rPr lang="pt-BR" sz="2600" dirty="0"/>
              <a:t>ocorrer também quando o empregado é transferido de uma empresa do mesmo </a:t>
            </a:r>
            <a:r>
              <a:rPr lang="pt-BR" sz="2600" dirty="0" smtClean="0"/>
              <a:t>grupo econômico </a:t>
            </a:r>
            <a:r>
              <a:rPr lang="pt-BR" sz="2600" dirty="0"/>
              <a:t>ou em decorrência de uma sucessão, fusão ou incorporação.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18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297976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S-2200</a:t>
            </a:r>
            <a:r>
              <a:rPr kumimoji="0" lang="pt-BR" sz="3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e S-2190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412776"/>
            <a:ext cx="8856984" cy="2520280"/>
          </a:xfrm>
          <a:prstGeom prst="rect">
            <a:avLst/>
          </a:prstGeom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3821791"/>
            <a:ext cx="8714457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PRAZO:</a:t>
            </a: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pPr algn="just"/>
            <a:r>
              <a:rPr lang="pt-BR" sz="2800" dirty="0" smtClean="0"/>
              <a:t>Até </a:t>
            </a:r>
            <a:r>
              <a:rPr lang="pt-BR" sz="2800" dirty="0"/>
              <a:t>o dia anterior ao início da atividade laboral. </a:t>
            </a:r>
            <a:endParaRPr lang="pt-BR" sz="2800" dirty="0" smtClean="0"/>
          </a:p>
          <a:p>
            <a:pPr algn="just"/>
            <a:r>
              <a:rPr lang="pt-BR" sz="2800" dirty="0" smtClean="0"/>
              <a:t>O </a:t>
            </a:r>
            <a:r>
              <a:rPr lang="pt-BR" sz="2800" dirty="0"/>
              <a:t>empregador pode </a:t>
            </a:r>
            <a:r>
              <a:rPr lang="pt-BR" sz="2800" dirty="0" smtClean="0"/>
              <a:t>optar por </a:t>
            </a:r>
            <a:r>
              <a:rPr lang="pt-BR" sz="2800" dirty="0"/>
              <a:t>enviar o Registro preliminar. Nesse caso terá um prazo até o dia 7 </a:t>
            </a:r>
            <a:r>
              <a:rPr lang="pt-BR" sz="2800" dirty="0" smtClean="0"/>
              <a:t>do mês </a:t>
            </a:r>
            <a:r>
              <a:rPr lang="pt-BR" sz="2800" dirty="0"/>
              <a:t>seguinte para enviar o evento de admissão ou antes do envio </a:t>
            </a:r>
            <a:r>
              <a:rPr lang="pt-BR" sz="2800" dirty="0" smtClean="0"/>
              <a:t>de qualquer </a:t>
            </a:r>
            <a:r>
              <a:rPr lang="pt-BR" sz="2800" dirty="0"/>
              <a:t>outro evento relacionado ao trabalhador.</a:t>
            </a: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35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908720"/>
            <a:ext cx="8643937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S-2205 – Alteração dos dados cadastrais do trabalhador</a:t>
            </a:r>
          </a:p>
          <a:p>
            <a:pPr algn="just"/>
            <a:endParaRPr lang="pt-BR" sz="28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Registra </a:t>
            </a:r>
            <a:r>
              <a:rPr lang="pt-BR" sz="2600" dirty="0"/>
              <a:t>as alterações de dados cadastrais do trabalhador, </a:t>
            </a:r>
            <a:r>
              <a:rPr lang="pt-BR" sz="2600" dirty="0" smtClean="0"/>
              <a:t>tais como</a:t>
            </a:r>
            <a:r>
              <a:rPr lang="pt-BR" sz="2600" dirty="0"/>
              <a:t>: documentação pessoal, endereço, escolaridade, estado civil, contato, etc. </a:t>
            </a:r>
            <a:endParaRPr lang="pt-BR" sz="2600" dirty="0" smtClean="0"/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Deve </a:t>
            </a:r>
            <a:r>
              <a:rPr lang="pt-BR" sz="2600" dirty="0"/>
              <a:t>ser </a:t>
            </a:r>
            <a:r>
              <a:rPr lang="pt-BR" sz="2600" dirty="0" smtClean="0"/>
              <a:t>utilizado tanto </a:t>
            </a:r>
            <a:r>
              <a:rPr lang="pt-BR" sz="2600" dirty="0"/>
              <a:t>para segurados empregados, quanto para outros trabalhadores sem vínculo de emprego </a:t>
            </a:r>
            <a:r>
              <a:rPr lang="pt-BR" sz="2600" dirty="0" smtClean="0"/>
              <a:t>cuja informação </a:t>
            </a:r>
            <a:r>
              <a:rPr lang="pt-BR" sz="2600" dirty="0"/>
              <a:t>foi enviada originalmente através do evento específico de S-2300 - Trabalhador </a:t>
            </a:r>
            <a:r>
              <a:rPr lang="pt-BR" sz="2600" dirty="0" smtClean="0"/>
              <a:t>Sem Vínculo </a:t>
            </a:r>
            <a:r>
              <a:rPr lang="pt-BR" sz="2600" dirty="0"/>
              <a:t>- Início.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332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266433"/>
            <a:ext cx="8643937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S-2206 – Alteração Contrato de Trabalho</a:t>
            </a:r>
          </a:p>
          <a:p>
            <a:pPr algn="just"/>
            <a:endParaRPr lang="pt-BR" sz="28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Registra </a:t>
            </a:r>
            <a:r>
              <a:rPr lang="pt-BR" sz="2800" dirty="0"/>
              <a:t>as alterações do contrato de trabalho, tais como:</a:t>
            </a:r>
          </a:p>
          <a:p>
            <a:pPr algn="just">
              <a:lnSpc>
                <a:spcPct val="150000"/>
              </a:lnSpc>
            </a:pPr>
            <a:r>
              <a:rPr lang="pt-BR" sz="2800" dirty="0"/>
              <a:t>remuneração e periodicidade de pagamento, duração do contrato, local, cargo ou função, jornada</a:t>
            </a:r>
            <a:r>
              <a:rPr lang="pt-BR" sz="2800" dirty="0" smtClean="0"/>
              <a:t>, etc</a:t>
            </a:r>
            <a:r>
              <a:rPr lang="pt-BR" sz="2800" dirty="0"/>
              <a:t>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39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5643578"/>
            <a:ext cx="1576574" cy="1163106"/>
          </a:xfrm>
          <a:prstGeom prst="rect">
            <a:avLst/>
          </a:prstGeom>
        </p:spPr>
      </p:pic>
      <p:graphicFrame>
        <p:nvGraphicFramePr>
          <p:cNvPr id="9" name="Diagrama 8"/>
          <p:cNvGraphicFramePr/>
          <p:nvPr/>
        </p:nvGraphicFramePr>
        <p:xfrm>
          <a:off x="785786" y="1643050"/>
          <a:ext cx="764386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ítulo 1"/>
          <p:cNvSpPr txBox="1">
            <a:spLocks/>
          </p:cNvSpPr>
          <p:nvPr/>
        </p:nvSpPr>
        <p:spPr>
          <a:xfrm>
            <a:off x="323528" y="274638"/>
            <a:ext cx="8496944" cy="70609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bg1"/>
                </a:solidFill>
                <a:latin typeface="Verdana" pitchFamily="34" charset="0"/>
                <a:ea typeface="+mj-ea"/>
                <a:cs typeface="+mj-cs"/>
              </a:rPr>
              <a:t>CRONOGRAMA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92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97907"/>
            <a:ext cx="8643937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S-2210 – CAT-Comunicação de Acidente de Trabalho</a:t>
            </a:r>
          </a:p>
          <a:p>
            <a:pPr algn="just"/>
            <a:endParaRPr lang="pt-BR" sz="28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600" dirty="0"/>
              <a:t>E</a:t>
            </a:r>
            <a:r>
              <a:rPr lang="pt-BR" sz="2600" dirty="0" smtClean="0"/>
              <a:t>vento </a:t>
            </a:r>
            <a:r>
              <a:rPr lang="pt-BR" sz="2600" dirty="0"/>
              <a:t>a ser utilizado para comunicar acidente de trabalho </a:t>
            </a:r>
            <a:r>
              <a:rPr lang="pt-BR" sz="2600" dirty="0" smtClean="0"/>
              <a:t>envolvendo empregado </a:t>
            </a:r>
            <a:r>
              <a:rPr lang="pt-BR" sz="2600" dirty="0"/>
              <a:t>e/ou trabalhador avulso, ainda que não haja afastamento de suas atividades laborais</a:t>
            </a:r>
            <a:r>
              <a:rPr lang="pt-BR" sz="2600" dirty="0" smtClean="0"/>
              <a:t>.</a:t>
            </a:r>
          </a:p>
          <a:p>
            <a:pPr algn="just"/>
            <a:endParaRPr lang="pt-BR" sz="2600" dirty="0" smtClean="0"/>
          </a:p>
          <a:p>
            <a:pPr algn="just"/>
            <a:r>
              <a:rPr lang="pt-BR" sz="2600" dirty="0" smtClean="0"/>
              <a:t>Comunicação </a:t>
            </a:r>
            <a:r>
              <a:rPr lang="pt-BR" sz="2600" dirty="0"/>
              <a:t>do acidente de trabalho deve ser comunicada até o primeiro dia </a:t>
            </a:r>
            <a:r>
              <a:rPr lang="pt-BR" sz="2600" dirty="0" smtClean="0"/>
              <a:t>útil seguinte </a:t>
            </a:r>
            <a:r>
              <a:rPr lang="pt-BR" sz="2600" dirty="0"/>
              <a:t>ao da ocorrência e, em caso de morte, de imediato.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777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S-2210</a:t>
            </a:r>
            <a:r>
              <a:rPr lang="pt-BR" sz="3000" b="1" dirty="0" smtClean="0">
                <a:solidFill>
                  <a:srgbClr val="FF0000"/>
                </a:solidFill>
                <a:latin typeface="Verdana" pitchFamily="34" charset="0"/>
                <a:ea typeface="+mj-ea"/>
                <a:cs typeface="+mj-cs"/>
              </a:rPr>
              <a:t> CAT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69503" y="5154076"/>
            <a:ext cx="871445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PRAZO:</a:t>
            </a: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pt-BR" sz="2800" dirty="0"/>
              <a:t>No dia seguinte ao acidente de trabalho ou imediatamente nos </a:t>
            </a:r>
            <a:r>
              <a:rPr lang="pt-BR" sz="2800" dirty="0" smtClean="0"/>
              <a:t>casos resultante </a:t>
            </a:r>
            <a:r>
              <a:rPr lang="pt-BR" sz="2800" dirty="0"/>
              <a:t>em morte do trabalhador.</a:t>
            </a: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03" y="1130372"/>
            <a:ext cx="9074497" cy="402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610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441992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250031" y="1197907"/>
            <a:ext cx="8643937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S-2220 – Monitoramento da Saúde do trabalhador</a:t>
            </a:r>
          </a:p>
          <a:p>
            <a:pPr algn="just"/>
            <a:endParaRPr lang="pt-BR" sz="9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Detalha </a:t>
            </a:r>
            <a:r>
              <a:rPr lang="pt-BR" sz="2600" dirty="0"/>
              <a:t>as informações relativas ao </a:t>
            </a:r>
            <a:r>
              <a:rPr lang="pt-BR" sz="2600" dirty="0" smtClean="0"/>
              <a:t>monitoramento </a:t>
            </a:r>
            <a:r>
              <a:rPr lang="pt-BR" sz="2600" dirty="0"/>
              <a:t>da saúde </a:t>
            </a:r>
            <a:r>
              <a:rPr lang="pt-BR" sz="2600" dirty="0" smtClean="0"/>
              <a:t>do trabalhador</a:t>
            </a:r>
            <a:r>
              <a:rPr lang="pt-BR" sz="2600" dirty="0"/>
              <a:t>, durante todo o vínculo laboral com a empresa, incluindo os atestados de </a:t>
            </a:r>
            <a:r>
              <a:rPr lang="pt-BR" sz="2600" dirty="0" smtClean="0"/>
              <a:t>saúde ocupacional </a:t>
            </a:r>
            <a:r>
              <a:rPr lang="pt-BR" sz="2600" dirty="0"/>
              <a:t>exigidos periodicamente, por </a:t>
            </a:r>
            <a:r>
              <a:rPr lang="pt-BR" sz="2600" dirty="0" smtClean="0"/>
              <a:t>trabalhador</a:t>
            </a:r>
            <a:r>
              <a:rPr lang="pt-BR" sz="2600" dirty="0"/>
              <a:t>, no curso do vínculo empregatício, bem </a:t>
            </a:r>
            <a:r>
              <a:rPr lang="pt-BR" sz="2600" dirty="0" smtClean="0"/>
              <a:t>como os </a:t>
            </a:r>
            <a:r>
              <a:rPr lang="pt-BR" sz="2600" dirty="0"/>
              <a:t>exames complementares ao Atestado de Saúde Ocupacional - ASO. </a:t>
            </a:r>
            <a:endParaRPr lang="pt-BR" sz="26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dirty="0" smtClean="0"/>
              <a:t>O </a:t>
            </a:r>
            <a:r>
              <a:rPr lang="pt-BR" sz="2600" dirty="0"/>
              <a:t>atestado admissional </a:t>
            </a:r>
            <a:r>
              <a:rPr lang="pt-BR" sz="2600" dirty="0" smtClean="0"/>
              <a:t>e demissional </a:t>
            </a:r>
            <a:r>
              <a:rPr lang="pt-BR" sz="2600" dirty="0"/>
              <a:t>serão informados nos eventos S-2200 – Admissão do Trabalhador e </a:t>
            </a:r>
            <a:r>
              <a:rPr lang="pt-BR" sz="2600" dirty="0" smtClean="0"/>
              <a:t>S-2299-Desligamento</a:t>
            </a:r>
            <a:r>
              <a:rPr lang="pt-BR" sz="2600" dirty="0"/>
              <a:t>.</a:t>
            </a:r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073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S-2230 – Afastamento Temporário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6" y="980728"/>
            <a:ext cx="9141784" cy="586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5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r>
              <a:rPr lang="pt-BR" sz="2400" b="1" dirty="0">
                <a:solidFill>
                  <a:srgbClr val="FF0000"/>
                </a:solidFill>
                <a:latin typeface="Verdana" pitchFamily="34" charset="0"/>
              </a:rPr>
              <a:t>S-2230 – Afastamento Temporário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340768"/>
            <a:ext cx="8861705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PRAZO:</a:t>
            </a: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pt-BR" sz="2800" dirty="0"/>
              <a:t>Doença ou acidente de trabalho - De 1 dia a 15 dias: até o dia 7 do </a:t>
            </a:r>
            <a:r>
              <a:rPr lang="pt-BR" sz="2800" dirty="0" smtClean="0"/>
              <a:t>mês seguinte</a:t>
            </a:r>
            <a:r>
              <a:rPr lang="pt-BR" sz="2800" dirty="0"/>
              <a:t>. </a:t>
            </a:r>
            <a:r>
              <a:rPr lang="pt-BR" sz="2800" dirty="0" smtClean="0"/>
              <a:t>Superiores </a:t>
            </a:r>
            <a:r>
              <a:rPr lang="pt-BR" sz="2800" dirty="0"/>
              <a:t>a 15 dias: até o 16º dia de afastamento</a:t>
            </a:r>
            <a:r>
              <a:rPr lang="pt-BR" sz="2800" dirty="0" smtClean="0"/>
              <a:t>.</a:t>
            </a:r>
          </a:p>
          <a:p>
            <a:endParaRPr lang="pt-BR" sz="2800" dirty="0"/>
          </a:p>
          <a:p>
            <a:r>
              <a:rPr lang="pt-BR" sz="2800" dirty="0" smtClean="0"/>
              <a:t>Os afastamentos </a:t>
            </a:r>
            <a:r>
              <a:rPr lang="pt-BR" sz="2800" dirty="0"/>
              <a:t>decorrentes </a:t>
            </a:r>
            <a:r>
              <a:rPr lang="pt-BR" sz="2800" dirty="0" smtClean="0"/>
              <a:t>de doença/acidente </a:t>
            </a:r>
            <a:r>
              <a:rPr lang="pt-BR" sz="2800" dirty="0"/>
              <a:t>de até 2 dias não </a:t>
            </a:r>
            <a:r>
              <a:rPr lang="pt-BR" sz="2800" dirty="0" smtClean="0"/>
              <a:t>precisam ser </a:t>
            </a:r>
            <a:r>
              <a:rPr lang="pt-BR" sz="2800" dirty="0"/>
              <a:t>enviados, exceto nos casos em que houver outros afastamentos </a:t>
            </a:r>
            <a:r>
              <a:rPr lang="pt-BR" sz="2800" dirty="0" smtClean="0"/>
              <a:t>pelo mesmo </a:t>
            </a:r>
            <a:r>
              <a:rPr lang="pt-BR" sz="2800" dirty="0"/>
              <a:t>motivo que totalizam mais de 15 dias dentro de 60 dias: prazo: </a:t>
            </a:r>
            <a:r>
              <a:rPr lang="pt-BR" sz="2800" dirty="0" smtClean="0"/>
              <a:t>16º dia </a:t>
            </a:r>
            <a:r>
              <a:rPr lang="pt-BR" sz="2800" dirty="0"/>
              <a:t>do </a:t>
            </a:r>
            <a:r>
              <a:rPr lang="pt-BR" sz="2800" dirty="0" smtClean="0"/>
              <a:t>afastamento</a:t>
            </a:r>
          </a:p>
          <a:p>
            <a:endParaRPr lang="pt-BR" sz="2800" dirty="0"/>
          </a:p>
          <a:p>
            <a:r>
              <a:rPr lang="pt-BR" sz="2800" dirty="0"/>
              <a:t>Outros motivos - dia 7 do mês seguinte</a:t>
            </a: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138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r>
              <a:rPr lang="pt-BR" sz="2400" b="1" dirty="0">
                <a:solidFill>
                  <a:srgbClr val="FF0000"/>
                </a:solidFill>
                <a:latin typeface="Verdana" pitchFamily="34" charset="0"/>
              </a:rPr>
              <a:t>S-2230 – Afastamento Temporário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340768"/>
            <a:ext cx="886170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/>
              <a:t>Exemplo: </a:t>
            </a:r>
            <a:r>
              <a:rPr lang="pt-BR" sz="2800" dirty="0"/>
              <a:t>um empregado tem os seguintes afastamentos, motivados por uma mesma doença </a:t>
            </a:r>
            <a:r>
              <a:rPr lang="pt-BR" sz="2800" dirty="0" smtClean="0"/>
              <a:t>relacionada </a:t>
            </a:r>
            <a:r>
              <a:rPr lang="pt-BR" sz="2800" dirty="0"/>
              <a:t>ao trabalho</a:t>
            </a:r>
            <a:r>
              <a:rPr lang="pt-BR" sz="2800" dirty="0" smtClean="0"/>
              <a:t>.</a:t>
            </a:r>
          </a:p>
          <a:p>
            <a:pPr algn="just"/>
            <a:r>
              <a:rPr lang="pt-BR" sz="2800" dirty="0" smtClean="0"/>
              <a:t> </a:t>
            </a:r>
            <a:endParaRPr lang="pt-BR" sz="2800" dirty="0"/>
          </a:p>
          <a:p>
            <a:pPr algn="just"/>
            <a:r>
              <a:rPr lang="pt-BR" sz="2800" b="1" dirty="0" smtClean="0"/>
              <a:t>1º Afastamento: </a:t>
            </a:r>
            <a:r>
              <a:rPr lang="pt-BR" sz="2800" dirty="0"/>
              <a:t>01/03/2014 a 06/03/2014 (6 dias); </a:t>
            </a:r>
          </a:p>
          <a:p>
            <a:pPr algn="just"/>
            <a:r>
              <a:rPr lang="pt-BR" sz="2800" b="1" dirty="0"/>
              <a:t>2º </a:t>
            </a:r>
            <a:r>
              <a:rPr lang="pt-BR" sz="2800" b="1" dirty="0" smtClean="0"/>
              <a:t>Afastamento: </a:t>
            </a:r>
            <a:r>
              <a:rPr lang="pt-BR" sz="2800" dirty="0"/>
              <a:t>22/03/2014 a 27/03/2014 (6 dias) e </a:t>
            </a:r>
          </a:p>
          <a:p>
            <a:pPr algn="just"/>
            <a:r>
              <a:rPr lang="pt-BR" sz="2800" b="1" dirty="0" smtClean="0"/>
              <a:t>3º Afastamento: </a:t>
            </a:r>
            <a:r>
              <a:rPr lang="pt-BR" sz="2800" dirty="0"/>
              <a:t>13/04/2014 a 17/04/2014 (5 dias). </a:t>
            </a:r>
            <a:endParaRPr lang="pt-BR" sz="2800" dirty="0" smtClean="0"/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Os afastamentos 1 e 2 devem ser informados no dia 7/04/2014. Já o afastamento 3 terá de ser </a:t>
            </a:r>
            <a:r>
              <a:rPr lang="pt-BR" sz="2800" dirty="0" smtClean="0"/>
              <a:t>informado </a:t>
            </a:r>
            <a:r>
              <a:rPr lang="pt-BR" sz="2800" dirty="0"/>
              <a:t>no dia 16/04/2014, dia em que completa 16 </a:t>
            </a:r>
            <a:r>
              <a:rPr lang="pt-BR" sz="2800" dirty="0" smtClean="0"/>
              <a:t>dias de </a:t>
            </a:r>
            <a:r>
              <a:rPr lang="pt-BR" sz="2800" dirty="0"/>
              <a:t>afastamento deste trabalhador. </a:t>
            </a:r>
          </a:p>
        </p:txBody>
      </p:sp>
    </p:spTree>
    <p:extLst>
      <p:ext uri="{BB962C8B-B14F-4D97-AF65-F5344CB8AC3E}">
        <p14:creationId xmlns:p14="http://schemas.microsoft.com/office/powerpoint/2010/main" xmlns="" val="284932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836712"/>
            <a:ext cx="8861705" cy="50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S-2240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Condições Ambientais do Trabalho – Fator de Risco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/>
              <a:t>Utilizado </a:t>
            </a:r>
            <a:r>
              <a:rPr lang="pt-BR" sz="2800" dirty="0"/>
              <a:t>para registrar as condições ambientais de trabalho </a:t>
            </a:r>
            <a:r>
              <a:rPr lang="pt-BR" sz="2800" dirty="0" smtClean="0"/>
              <a:t>do empregado</a:t>
            </a:r>
            <a:r>
              <a:rPr lang="pt-BR" sz="2800" dirty="0"/>
              <a:t>, trabalhador avulso e cooperado de cooperativa de trabalho, indicando a prestação </a:t>
            </a:r>
            <a:r>
              <a:rPr lang="pt-BR" sz="2800" dirty="0" smtClean="0"/>
              <a:t>de serviços </a:t>
            </a:r>
            <a:r>
              <a:rPr lang="pt-BR" sz="2800" dirty="0"/>
              <a:t>em ambientes com exposição a fatores de risco, descritos na Tabela 21 - fatores de </a:t>
            </a:r>
            <a:r>
              <a:rPr lang="pt-BR" sz="2800" dirty="0" smtClean="0"/>
              <a:t>risco ambientais</a:t>
            </a:r>
            <a:r>
              <a:rPr lang="pt-BR" sz="2800" dirty="0"/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/>
              <a:t>O mesmo é utilizado também para comunicar mudança dos ambientes com exposição a fatores </a:t>
            </a:r>
            <a:r>
              <a:rPr lang="pt-BR" sz="2800" dirty="0" smtClean="0"/>
              <a:t>de risco </a:t>
            </a:r>
            <a:r>
              <a:rPr lang="pt-BR" sz="2800" dirty="0"/>
              <a:t>e para comunicar o encerramento de exercício das atividades do trabalhador nestes ambientes.</a:t>
            </a: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30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S-2250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Aviso Prévio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/>
            <a:endParaRPr lang="pt-BR" sz="2600" dirty="0" smtClean="0"/>
          </a:p>
          <a:p>
            <a:pPr algn="just"/>
            <a:r>
              <a:rPr lang="pt-BR" sz="2600" dirty="0"/>
              <a:t>O</a:t>
            </a:r>
            <a:r>
              <a:rPr lang="pt-BR" sz="2600" dirty="0" smtClean="0"/>
              <a:t>jetivo </a:t>
            </a:r>
            <a:r>
              <a:rPr lang="pt-BR" sz="2600" dirty="0"/>
              <a:t>registrar a comunicação e o </a:t>
            </a:r>
            <a:r>
              <a:rPr lang="pt-BR" sz="2600" dirty="0" smtClean="0"/>
              <a:t>possível cancelamento </a:t>
            </a:r>
            <a:r>
              <a:rPr lang="pt-BR" sz="2600" dirty="0"/>
              <a:t>do aviso prévio de iniciativa do empregador ou do empregado. </a:t>
            </a:r>
            <a:endParaRPr lang="pt-BR" sz="2600" dirty="0" smtClean="0"/>
          </a:p>
          <a:p>
            <a:pPr algn="just"/>
            <a:endParaRPr lang="pt-BR" sz="2600" dirty="0"/>
          </a:p>
          <a:p>
            <a:pPr algn="just"/>
            <a:r>
              <a:rPr lang="pt-BR" sz="2600" dirty="0" smtClean="0"/>
              <a:t>Aviso </a:t>
            </a:r>
            <a:r>
              <a:rPr lang="pt-BR" sz="2600" dirty="0"/>
              <a:t>prévio é </a:t>
            </a:r>
            <a:r>
              <a:rPr lang="pt-BR" sz="2600" dirty="0" smtClean="0"/>
              <a:t>o documento </a:t>
            </a:r>
            <a:r>
              <a:rPr lang="pt-BR" sz="2600" dirty="0"/>
              <a:t>de comunicação, antecipada e obrigatória, em que uma das partes </a:t>
            </a:r>
            <a:r>
              <a:rPr lang="pt-BR" sz="2600" dirty="0" smtClean="0"/>
              <a:t>contratantes (</a:t>
            </a:r>
            <a:r>
              <a:rPr lang="pt-BR" sz="2600" dirty="0"/>
              <a:t>empregador ou empregado</a:t>
            </a:r>
            <a:r>
              <a:rPr lang="pt-BR" sz="2600" dirty="0" smtClean="0"/>
              <a:t>) </a:t>
            </a:r>
            <a:r>
              <a:rPr lang="pt-BR" sz="2600" dirty="0"/>
              <a:t>deseja rescindir, sem justa causa, o contrato de trabalho vigente</a:t>
            </a:r>
            <a:r>
              <a:rPr lang="pt-BR" sz="2600" dirty="0" smtClean="0"/>
              <a:t>.</a:t>
            </a:r>
          </a:p>
          <a:p>
            <a:pPr algn="just"/>
            <a:endParaRPr lang="pt-BR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pt-BR" sz="2600" dirty="0"/>
              <a:t>Deverá ser enviado em até 10 dias de sua comunicação</a:t>
            </a:r>
          </a:p>
        </p:txBody>
      </p:sp>
    </p:spTree>
    <p:extLst>
      <p:ext uri="{BB962C8B-B14F-4D97-AF65-F5344CB8AC3E}">
        <p14:creationId xmlns:p14="http://schemas.microsoft.com/office/powerpoint/2010/main" xmlns="" val="55871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282295" y="1268760"/>
            <a:ext cx="886170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S-2250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Aviso Prévio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/>
            <a:endParaRPr lang="pt-BR" sz="26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355" y="1781726"/>
            <a:ext cx="7699584" cy="487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27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S-2299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Desligamento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/>
            <a:endParaRPr lang="pt-BR" sz="2600" dirty="0" smtClean="0"/>
          </a:p>
          <a:p>
            <a:pPr algn="just"/>
            <a:r>
              <a:rPr lang="pt-BR" sz="2600" dirty="0"/>
              <a:t>São as informações destinadas a registrar o desligamento do trabalhador </a:t>
            </a:r>
            <a:r>
              <a:rPr lang="pt-BR" sz="2600" dirty="0" smtClean="0"/>
              <a:t>da empresa.</a:t>
            </a:r>
          </a:p>
          <a:p>
            <a:pPr algn="just"/>
            <a:endParaRPr lang="pt-BR" sz="2600" dirty="0"/>
          </a:p>
          <a:p>
            <a:pPr algn="just"/>
            <a:r>
              <a:rPr lang="pt-BR" sz="2600" dirty="0"/>
              <a:t>A</a:t>
            </a:r>
            <a:r>
              <a:rPr lang="pt-BR" sz="2600" dirty="0" smtClean="0"/>
              <a:t>s </a:t>
            </a:r>
            <a:r>
              <a:rPr lang="pt-BR" sz="2600" dirty="0"/>
              <a:t>informações de desligamento devem ser enviadas até o 1º dia útil seguinte à </a:t>
            </a:r>
            <a:r>
              <a:rPr lang="pt-BR" sz="2600" dirty="0" smtClean="0"/>
              <a:t>data do </a:t>
            </a:r>
            <a:r>
              <a:rPr lang="pt-BR" sz="2600" dirty="0"/>
              <a:t>desligamento, no caso de aviso prévio trabalhado ou do término de contrato por </a:t>
            </a:r>
            <a:r>
              <a:rPr lang="pt-BR" sz="2600" dirty="0" smtClean="0"/>
              <a:t>prazo determinado</a:t>
            </a:r>
            <a:r>
              <a:rPr lang="pt-BR" sz="2600" dirty="0"/>
              <a:t>. Para os demais casos, até 10 (dez) dias seguintes à data do desligamento, desde </a:t>
            </a:r>
            <a:r>
              <a:rPr lang="pt-BR" sz="2600" dirty="0" smtClean="0"/>
              <a:t>que não </a:t>
            </a:r>
            <a:r>
              <a:rPr lang="pt-BR" sz="2600" dirty="0"/>
              <a:t>ultrapasse a data do envio do evento S-1200 - Remuneração, para o trabalhador a que se refere </a:t>
            </a:r>
            <a:r>
              <a:rPr lang="pt-BR" sz="2600" dirty="0" smtClean="0"/>
              <a:t>o desligamento</a:t>
            </a:r>
            <a:r>
              <a:rPr lang="pt-BR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0113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tá preparad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02" y="448403"/>
            <a:ext cx="6946135" cy="5695242"/>
          </a:xfrm>
          <a:prstGeom prst="rect">
            <a:avLst/>
          </a:prstGeom>
        </p:spPr>
      </p:pic>
      <p:pic>
        <p:nvPicPr>
          <p:cNvPr id="4" name="Imagem 3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576574" cy="11631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001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225968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S-2299</a:t>
            </a: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 Desligamento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62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69503" y="5154076"/>
            <a:ext cx="896699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PRAZO:</a:t>
            </a: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pPr algn="just"/>
            <a:r>
              <a:rPr lang="pt-BR" sz="2800" dirty="0"/>
              <a:t>Até o 10º dia da ocorrência no aviso prévio indenizado ou no dia </a:t>
            </a:r>
            <a:r>
              <a:rPr lang="pt-BR" sz="2800" dirty="0" smtClean="0"/>
              <a:t>seguinte nos </a:t>
            </a:r>
            <a:r>
              <a:rPr lang="pt-BR" sz="2800" dirty="0"/>
              <a:t>casos de aviso prévio trabalhado ou término de contrato de trabalho.</a:t>
            </a: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85523"/>
            <a:ext cx="9144000" cy="406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56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S-2300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Trabalhador Sem Vínculo (TSV) - Início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pt-BR" sz="2600" dirty="0" smtClean="0"/>
              <a:t>prestar </a:t>
            </a:r>
            <a:r>
              <a:rPr lang="pt-BR" sz="2600" dirty="0"/>
              <a:t>informações cadastrais relativas </a:t>
            </a:r>
            <a:r>
              <a:rPr lang="pt-BR" sz="2600" dirty="0" smtClean="0"/>
              <a:t>a trabalhadores </a:t>
            </a:r>
            <a:r>
              <a:rPr lang="pt-BR" sz="2600" dirty="0"/>
              <a:t>que não possuem vínculo empregatício com a </a:t>
            </a:r>
            <a:r>
              <a:rPr lang="pt-BR" sz="2600" dirty="0" smtClean="0"/>
              <a:t>empresa.</a:t>
            </a:r>
          </a:p>
          <a:p>
            <a:endParaRPr lang="pt-BR" sz="2800" dirty="0"/>
          </a:p>
          <a:p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S-2305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TSV – Alteração Contratual</a:t>
            </a:r>
          </a:p>
          <a:p>
            <a:pPr algn="just"/>
            <a:r>
              <a:rPr lang="pt-BR" sz="2600" dirty="0" smtClean="0"/>
              <a:t>são </a:t>
            </a:r>
            <a:r>
              <a:rPr lang="pt-BR" sz="2600" dirty="0"/>
              <a:t>as informações utilizadas para a atualização dos dados </a:t>
            </a:r>
            <a:r>
              <a:rPr lang="pt-BR" sz="2600" dirty="0" smtClean="0"/>
              <a:t>contratuais relativos </a:t>
            </a:r>
            <a:r>
              <a:rPr lang="pt-BR" sz="2600" dirty="0"/>
              <a:t>aos trabalhadores que não possuem vínculo empregatício com a empresa</a:t>
            </a:r>
            <a:r>
              <a:rPr lang="pt-BR" sz="2600" dirty="0" smtClean="0"/>
              <a:t>.</a:t>
            </a:r>
          </a:p>
          <a:p>
            <a:pPr algn="just"/>
            <a:endParaRPr lang="pt-BR" sz="2400" dirty="0" smtClean="0"/>
          </a:p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S-2399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TSV 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Término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600" dirty="0"/>
              <a:t>são as informações utilizadas para o encerramento de contrato/prestação </a:t>
            </a:r>
            <a:r>
              <a:rPr lang="pt-BR" sz="2600" dirty="0" smtClean="0"/>
              <a:t>de serviço </a:t>
            </a:r>
            <a:r>
              <a:rPr lang="pt-BR" sz="2600" dirty="0"/>
              <a:t>com o trabalhador sem vínculo empregatício</a:t>
            </a:r>
            <a:r>
              <a:rPr lang="pt-BR" sz="2800" dirty="0"/>
              <a:t>.</a:t>
            </a:r>
            <a:endParaRPr lang="pt-BR" sz="2600" dirty="0"/>
          </a:p>
          <a:p>
            <a:pPr algn="just"/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xmlns="" val="21027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S-3000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Exclusão de Eventos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2800" dirty="0" smtClean="0"/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Utilizado </a:t>
            </a:r>
            <a:r>
              <a:rPr lang="pt-BR" sz="2800" dirty="0"/>
              <a:t>para tornar sem efeito um evento enviado indevidamente, o qual </a:t>
            </a:r>
            <a:r>
              <a:rPr lang="pt-BR" sz="2800" dirty="0" smtClean="0"/>
              <a:t>deve estar </a:t>
            </a:r>
            <a:r>
              <a:rPr lang="pt-BR" sz="2800" dirty="0"/>
              <a:t>incluído entre as faixas S-1200 a S-2399, com exceção dos eventos S-1299 – Fechamento </a:t>
            </a:r>
            <a:r>
              <a:rPr lang="pt-BR" sz="2800" dirty="0" smtClean="0"/>
              <a:t>dos Eventos </a:t>
            </a:r>
            <a:r>
              <a:rPr lang="pt-BR" sz="2800" dirty="0"/>
              <a:t>Periódicos</a:t>
            </a:r>
            <a:r>
              <a:rPr lang="pt-BR" sz="2800" dirty="0" smtClean="0"/>
              <a:t>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xmlns="" val="341622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S-4000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 Base e Totalizadores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2800" dirty="0" smtClean="0"/>
          </a:p>
          <a:p>
            <a:pPr algn="just">
              <a:lnSpc>
                <a:spcPct val="150000"/>
              </a:lnSpc>
            </a:pPr>
            <a:r>
              <a:rPr lang="pt-BR" sz="2600" dirty="0" smtClean="0"/>
              <a:t>Utilizado </a:t>
            </a:r>
            <a:r>
              <a:rPr lang="pt-BR" sz="2600" dirty="0"/>
              <a:t>para consultar as totalizações, bases de cálculo, </a:t>
            </a:r>
            <a:r>
              <a:rPr lang="pt-BR" sz="2600" dirty="0" smtClean="0"/>
              <a:t>contribuições previdenciárias </a:t>
            </a:r>
            <a:r>
              <a:rPr lang="pt-BR" sz="2600" dirty="0"/>
              <a:t>e outras entidades e fundos (terceiros), após a transmissão do primeiro </a:t>
            </a:r>
            <a:r>
              <a:rPr lang="pt-BR" sz="2600" dirty="0" smtClean="0"/>
              <a:t>evento periódico </a:t>
            </a:r>
            <a:r>
              <a:rPr lang="pt-BR" sz="2600" dirty="0"/>
              <a:t>de determinado período de apuração (competência</a:t>
            </a:r>
            <a:r>
              <a:rPr lang="pt-BR" sz="2600" dirty="0" smtClean="0"/>
              <a:t>).</a:t>
            </a:r>
          </a:p>
          <a:p>
            <a:pPr algn="just">
              <a:lnSpc>
                <a:spcPct val="150000"/>
              </a:lnSpc>
            </a:pPr>
            <a:endParaRPr lang="pt-BR" sz="2600" dirty="0"/>
          </a:p>
          <a:p>
            <a:pPr algn="just">
              <a:lnSpc>
                <a:spcPct val="150000"/>
              </a:lnSpc>
            </a:pPr>
            <a:r>
              <a:rPr lang="pt-BR" sz="2600" dirty="0" smtClean="0"/>
              <a:t>Similar a Simulação do GFIP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xmlns="" val="79598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16" y="0"/>
            <a:ext cx="6369984" cy="1130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EVENTOS NÃO PERIÓDICOS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924" y="5628"/>
            <a:ext cx="1516035" cy="83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179512" y="1218232"/>
            <a:ext cx="886170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S-4000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 Base e Totalizadores</a:t>
            </a:r>
          </a:p>
          <a:p>
            <a:pPr algn="just"/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600" b="1" dirty="0" smtClean="0">
              <a:solidFill>
                <a:srgbClr val="FF0000"/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/>
              <a:t>A empresa terá 04 (quatro) opções de consulta: </a:t>
            </a:r>
          </a:p>
          <a:p>
            <a:pPr algn="just">
              <a:lnSpc>
                <a:spcPct val="150000"/>
              </a:lnSpc>
            </a:pPr>
            <a:r>
              <a:rPr lang="pt-BR" sz="2800" dirty="0"/>
              <a:t>1 – Contribuição Previdenciária por CPF – (Evento S-5001); </a:t>
            </a:r>
          </a:p>
          <a:p>
            <a:pPr algn="just">
              <a:lnSpc>
                <a:spcPct val="150000"/>
              </a:lnSpc>
            </a:pPr>
            <a:r>
              <a:rPr lang="pt-BR" sz="2800" dirty="0"/>
              <a:t>2 – Imposto de Renda por CPF – (Evento S-5002); </a:t>
            </a:r>
          </a:p>
          <a:p>
            <a:pPr algn="just">
              <a:lnSpc>
                <a:spcPct val="150000"/>
              </a:lnSpc>
            </a:pPr>
            <a:r>
              <a:rPr lang="pt-BR" sz="2800" dirty="0"/>
              <a:t>3 – Totalizador das Contribuições Sociais – (Evento S-5011); </a:t>
            </a:r>
          </a:p>
          <a:p>
            <a:pPr algn="just">
              <a:lnSpc>
                <a:spcPct val="150000"/>
              </a:lnSpc>
            </a:pPr>
            <a:r>
              <a:rPr lang="pt-BR" sz="2800" dirty="0"/>
              <a:t>4 – Totalizador do IRRF – (Evento S-5012). </a:t>
            </a:r>
            <a:endParaRPr lang="pt-BR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6668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90572" y="2060848"/>
            <a:ext cx="86439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endParaRPr lang="pt-BR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buClr>
                <a:srgbClr val="0070C0"/>
              </a:buClr>
              <a:defRPr/>
            </a:pPr>
            <a:r>
              <a:rPr lang="pt-BR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PRINCIPAIS IMPACTOS</a:t>
            </a:r>
            <a:endParaRPr lang="pt-BR" sz="3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16616"/>
            <a:ext cx="2771800" cy="2141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3799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2"/>
          <p:cNvSpPr txBox="1">
            <a:spLocks noChangeArrowheads="1"/>
          </p:cNvSpPr>
          <p:nvPr/>
        </p:nvSpPr>
        <p:spPr bwMode="auto">
          <a:xfrm>
            <a:off x="187694" y="1700808"/>
            <a:ext cx="8712967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CADASTRO INICIAL DE EMPREGADORES: </a:t>
            </a:r>
            <a:r>
              <a:rPr lang="pt-BR" sz="2600" dirty="0"/>
              <a:t>Tabela de rubricas, departamentos, obras, cargos, funções, horários e turnos.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SOLUÇÃO:</a:t>
            </a:r>
            <a:r>
              <a:rPr lang="pt-BR" sz="2600" dirty="0"/>
              <a:t> Mapeamento e delimitação de planos de cargos e salários.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CADASTRO INICIAL DE TRABALHADORES: </a:t>
            </a:r>
            <a:r>
              <a:rPr lang="pt-BR" sz="2600" dirty="0"/>
              <a:t>Alto nível de detalhamento. 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SOLUÇÃO:</a:t>
            </a:r>
            <a:r>
              <a:rPr lang="pt-BR" sz="2600" dirty="0"/>
              <a:t> Revisão completa dos cadastros de empregados.</a:t>
            </a:r>
          </a:p>
          <a:p>
            <a:pPr algn="just">
              <a:buClr>
                <a:srgbClr val="0070C0"/>
              </a:buClr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941" y="5181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PRINCIPAIS IMPACTOS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32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2"/>
          <p:cNvSpPr txBox="1">
            <a:spLocks noChangeArrowheads="1"/>
          </p:cNvSpPr>
          <p:nvPr/>
        </p:nvSpPr>
        <p:spPr bwMode="auto">
          <a:xfrm>
            <a:off x="107504" y="1052736"/>
            <a:ext cx="8784975" cy="867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CONTRATO DE TRABALHO: </a:t>
            </a:r>
            <a:r>
              <a:rPr lang="pt-BR" sz="2600" dirty="0"/>
              <a:t>Experiência (não excede 90 dias e uma única prorrogação) Art. 451 CLT.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SOLUÇÃO: </a:t>
            </a:r>
            <a:r>
              <a:rPr lang="pt-BR" sz="2600" dirty="0"/>
              <a:t>Cada uma das etapas da relação: Admissão, prorrogação de experiência e alteração do tipo de contrato (determinado para indeterminado) deverão ser comunicados, individualmente na </a:t>
            </a:r>
            <a:r>
              <a:rPr lang="pt-BR" sz="2600" dirty="0" err="1"/>
              <a:t>eSocial</a:t>
            </a:r>
            <a:r>
              <a:rPr lang="pt-BR" sz="2600" dirty="0"/>
              <a:t>.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RUBRICAS: </a:t>
            </a:r>
            <a:r>
              <a:rPr lang="pt-BR" sz="2600" dirty="0"/>
              <a:t>Anotações trabalhistas. Parametrização das rubricas da folha de pagamento com a tabela de rubricas do fisco, indicando a incidência tributária de cada uma delas. </a:t>
            </a:r>
          </a:p>
          <a:p>
            <a:pPr algn="just">
              <a:buClr>
                <a:srgbClr val="0070C0"/>
              </a:buClr>
            </a:pPr>
            <a:endParaRPr lang="pt-BR" sz="2600" dirty="0"/>
          </a:p>
          <a:p>
            <a:pPr algn="just">
              <a:buClr>
                <a:srgbClr val="0070C0"/>
              </a:buClr>
            </a:pPr>
            <a:r>
              <a:rPr lang="pt-BR" sz="2600" b="1" dirty="0">
                <a:solidFill>
                  <a:srgbClr val="FF0000"/>
                </a:solidFill>
              </a:rPr>
              <a:t>SOLUÇÃO: </a:t>
            </a:r>
            <a:r>
              <a:rPr lang="pt-BR" sz="2600" dirty="0"/>
              <a:t>Mapeamento de incidência tributária e de/para.</a:t>
            </a:r>
          </a:p>
          <a:p>
            <a:pPr algn="just">
              <a:buClr>
                <a:srgbClr val="0070C0"/>
              </a:buClr>
            </a:pPr>
            <a:endParaRPr lang="pt-B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r>
              <a:rPr lang="pt-BR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just">
              <a:buClr>
                <a:srgbClr val="0070C0"/>
              </a:buClr>
            </a:pPr>
            <a:endParaRPr lang="pt-BR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</a:pPr>
            <a:r>
              <a:rPr lang="pt-B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just">
              <a:buClr>
                <a:srgbClr val="0070C0"/>
              </a:buClr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759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PRINCIPAIS IMPACTOS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69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94521"/>
            <a:ext cx="4896544" cy="266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355976" y="2858973"/>
            <a:ext cx="50405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noProof="0" dirty="0" smtClean="0">
                <a:latin typeface="Verdana" pitchFamily="34" charset="0"/>
                <a:ea typeface="+mj-ea"/>
                <a:cs typeface="+mj-cs"/>
              </a:rPr>
              <a:t>X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6" name="Picture 4" descr="D:\Documents and Settings\05264447705\Meus documentos\Dados Pessoais\Minhas imagens\IRPF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3528" y="3541047"/>
            <a:ext cx="5381784" cy="2790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3192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530225" y="2847975"/>
            <a:ext cx="8062913" cy="3298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de cantos arredondados 5"/>
          <p:cNvSpPr/>
          <p:nvPr/>
        </p:nvSpPr>
        <p:spPr>
          <a:xfrm>
            <a:off x="3373438" y="4052888"/>
            <a:ext cx="2070100" cy="11049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/>
              <a:t>DCTF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6373813" y="2938463"/>
            <a:ext cx="1638300" cy="13303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EFD – REINF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u="sng" dirty="0">
                <a:solidFill>
                  <a:schemeClr val="bg1"/>
                </a:solidFill>
              </a:rPr>
              <a:t>Retenções e Informações</a:t>
            </a:r>
          </a:p>
        </p:txBody>
      </p:sp>
      <p:cxnSp>
        <p:nvCxnSpPr>
          <p:cNvPr id="16" name="Conector angulado 15"/>
          <p:cNvCxnSpPr>
            <a:stCxn id="9" idx="2"/>
            <a:endCxn id="6" idx="3"/>
          </p:cNvCxnSpPr>
          <p:nvPr/>
        </p:nvCxnSpPr>
        <p:spPr>
          <a:xfrm rot="5400000">
            <a:off x="6149976" y="3562350"/>
            <a:ext cx="336550" cy="174942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angulado 25"/>
          <p:cNvCxnSpPr>
            <a:stCxn id="30" idx="2"/>
            <a:endCxn id="6" idx="1"/>
          </p:cNvCxnSpPr>
          <p:nvPr/>
        </p:nvCxnSpPr>
        <p:spPr>
          <a:xfrm rot="16200000" flipH="1">
            <a:off x="2256632" y="3488531"/>
            <a:ext cx="336550" cy="1897063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Retângulo de cantos arredondados 29"/>
          <p:cNvSpPr/>
          <p:nvPr/>
        </p:nvSpPr>
        <p:spPr>
          <a:xfrm>
            <a:off x="657225" y="2938463"/>
            <a:ext cx="1638300" cy="133032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Relações de trabalho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u="sng" dirty="0" err="1">
                <a:solidFill>
                  <a:schemeClr val="bg1"/>
                </a:solidFill>
              </a:rPr>
              <a:t>eSocial</a:t>
            </a:r>
            <a:endParaRPr lang="pt-BR" sz="2800" b="1" u="sng" dirty="0">
              <a:solidFill>
                <a:schemeClr val="bg1"/>
              </a:solidFill>
            </a:endParaRPr>
          </a:p>
        </p:txBody>
      </p:sp>
      <p:sp>
        <p:nvSpPr>
          <p:cNvPr id="36" name="Retângulo de cantos arredondados 35"/>
          <p:cNvSpPr/>
          <p:nvPr/>
        </p:nvSpPr>
        <p:spPr>
          <a:xfrm>
            <a:off x="3875088" y="5481638"/>
            <a:ext cx="1066800" cy="44926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</a:rPr>
              <a:t>DARF</a:t>
            </a:r>
          </a:p>
        </p:txBody>
      </p:sp>
      <p:sp>
        <p:nvSpPr>
          <p:cNvPr id="38" name="Retângulo de cantos arredondados 37"/>
          <p:cNvSpPr/>
          <p:nvPr/>
        </p:nvSpPr>
        <p:spPr>
          <a:xfrm>
            <a:off x="6186488" y="4762500"/>
            <a:ext cx="2287587" cy="131762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Sistemas RFB (PER/DCOMP, Parcelamentos, </a:t>
            </a:r>
            <a:r>
              <a:rPr lang="pt-BR" altLang="pt-BR" sz="2000" b="1" dirty="0" err="1">
                <a:solidFill>
                  <a:schemeClr val="bg1"/>
                </a:solidFill>
                <a:latin typeface="Trebuchet MS" panose="020B0603020202020204" pitchFamily="34" charset="0"/>
              </a:rPr>
              <a:t>etc</a:t>
            </a:r>
            <a:r>
              <a:rPr lang="pt-BR" altLang="pt-BR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)</a:t>
            </a:r>
          </a:p>
        </p:txBody>
      </p:sp>
      <p:cxnSp>
        <p:nvCxnSpPr>
          <p:cNvPr id="41" name="Conector angulado 40"/>
          <p:cNvCxnSpPr>
            <a:stCxn id="38" idx="1"/>
          </p:cNvCxnSpPr>
          <p:nvPr/>
        </p:nvCxnSpPr>
        <p:spPr>
          <a:xfrm rot="10800000">
            <a:off x="5443538" y="4872038"/>
            <a:ext cx="742950" cy="5492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6" name="Elipse 45"/>
          <p:cNvSpPr/>
          <p:nvPr/>
        </p:nvSpPr>
        <p:spPr>
          <a:xfrm>
            <a:off x="3074988" y="1377950"/>
            <a:ext cx="2667000" cy="131286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b="1" u="sng" dirty="0"/>
              <a:t>Antes do </a:t>
            </a:r>
            <a:r>
              <a:rPr lang="pt-BR" b="1" u="sng" dirty="0" err="1"/>
              <a:t>eSocial</a:t>
            </a:r>
            <a:endParaRPr lang="pt-BR" b="1" u="sng" dirty="0"/>
          </a:p>
          <a:p>
            <a:pPr algn="ctr" eaLnBrk="1" hangingPunct="1">
              <a:defRPr/>
            </a:pPr>
            <a:r>
              <a:rPr lang="pt-BR" sz="2400" b="1" dirty="0"/>
              <a:t>GFIP </a:t>
            </a:r>
          </a:p>
          <a:p>
            <a:pPr algn="ctr" eaLnBrk="1" hangingPunct="1">
              <a:defRPr/>
            </a:pPr>
            <a:r>
              <a:rPr lang="pt-BR" sz="2400" b="1" dirty="0"/>
              <a:t>DIRF</a:t>
            </a:r>
          </a:p>
        </p:txBody>
      </p:sp>
      <p:cxnSp>
        <p:nvCxnSpPr>
          <p:cNvPr id="47" name="Conector angulado 46"/>
          <p:cNvCxnSpPr>
            <a:stCxn id="46" idx="2"/>
            <a:endCxn id="30" idx="3"/>
          </p:cNvCxnSpPr>
          <p:nvPr/>
        </p:nvCxnSpPr>
        <p:spPr>
          <a:xfrm rot="10800000" flipV="1">
            <a:off x="2295525" y="2033588"/>
            <a:ext cx="779463" cy="157003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0" name="Conector angulado 49"/>
          <p:cNvCxnSpPr>
            <a:stCxn id="46" idx="6"/>
            <a:endCxn id="9" idx="1"/>
          </p:cNvCxnSpPr>
          <p:nvPr/>
        </p:nvCxnSpPr>
        <p:spPr>
          <a:xfrm>
            <a:off x="5741988" y="2033588"/>
            <a:ext cx="631825" cy="157003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" name="Conector de seta reta 3"/>
          <p:cNvCxnSpPr>
            <a:stCxn id="6" idx="2"/>
            <a:endCxn id="36" idx="0"/>
          </p:cNvCxnSpPr>
          <p:nvPr/>
        </p:nvCxnSpPr>
        <p:spPr>
          <a:xfrm>
            <a:off x="4408488" y="5157788"/>
            <a:ext cx="0" cy="3238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3" name="Título 1"/>
          <p:cNvSpPr txBox="1">
            <a:spLocks/>
          </p:cNvSpPr>
          <p:nvPr/>
        </p:nvSpPr>
        <p:spPr bwMode="auto">
          <a:xfrm>
            <a:off x="145419" y="141288"/>
            <a:ext cx="78867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RFB</a:t>
            </a:r>
            <a:endParaRPr lang="pt-BR" sz="3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2681288" y="2808288"/>
            <a:ext cx="33067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pt-BR" sz="2400" dirty="0">
                <a:solidFill>
                  <a:schemeClr val="accent2">
                    <a:lumMod val="75000"/>
                  </a:schemeClr>
                </a:solidFill>
              </a:rPr>
              <a:t>Implantação do </a:t>
            </a:r>
            <a:r>
              <a:rPr lang="pt-BR" sz="2400" dirty="0" err="1">
                <a:solidFill>
                  <a:schemeClr val="accent2">
                    <a:lumMod val="75000"/>
                  </a:schemeClr>
                </a:solidFill>
              </a:rPr>
              <a:t>eSocial</a:t>
            </a:r>
            <a:endParaRPr lang="pt-B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" name="Imagem 16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974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 descr="Resultado de imagem para comunicação 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57157"/>
            <a:ext cx="9001188" cy="4371975"/>
          </a:xfrm>
          <a:prstGeom prst="rect">
            <a:avLst/>
          </a:prstGeom>
          <a:noFill/>
        </p:spPr>
      </p:pic>
      <p:pic>
        <p:nvPicPr>
          <p:cNvPr id="305156" name="Picture 4" descr="Resultado de imagem para CICL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36" y="1381131"/>
            <a:ext cx="3048000" cy="3048001"/>
          </a:xfrm>
          <a:prstGeom prst="rect">
            <a:avLst/>
          </a:prstGeom>
          <a:noFill/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9" name="Imagem 8" descr="empregad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" y="4286256"/>
            <a:ext cx="2428892" cy="2571768"/>
          </a:xfrm>
          <a:prstGeom prst="rect">
            <a:avLst/>
          </a:prstGeom>
        </p:spPr>
      </p:pic>
      <p:pic>
        <p:nvPicPr>
          <p:cNvPr id="10" name="Imagem 9" descr="empregado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4286256"/>
            <a:ext cx="2214578" cy="2571744"/>
          </a:xfrm>
          <a:prstGeom prst="rect">
            <a:avLst/>
          </a:prstGeom>
        </p:spPr>
      </p:pic>
      <p:pic>
        <p:nvPicPr>
          <p:cNvPr id="11" name="Imagem 10" descr="d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438" y="4286256"/>
            <a:ext cx="2214578" cy="2571744"/>
          </a:xfrm>
          <a:prstGeom prst="rect">
            <a:avLst/>
          </a:prstGeom>
        </p:spPr>
      </p:pic>
      <p:pic>
        <p:nvPicPr>
          <p:cNvPr id="12" name="Imagem 11" descr="conceito-de-direito-do-trabalho-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6" y="4286256"/>
            <a:ext cx="2285984" cy="257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001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332656"/>
            <a:ext cx="468052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600" b="1" dirty="0" smtClean="0">
                <a:solidFill>
                  <a:srgbClr val="FF0000"/>
                </a:solidFill>
              </a:rPr>
              <a:t>UNIFICAÇÃO COMPLETA DAS CERTIDÕES</a:t>
            </a:r>
          </a:p>
          <a:p>
            <a:pPr algn="just"/>
            <a:endParaRPr lang="pt-BR" sz="2600" b="1" dirty="0">
              <a:solidFill>
                <a:srgbClr val="FF0000"/>
              </a:solidFill>
            </a:endParaRPr>
          </a:p>
          <a:p>
            <a:pPr algn="just"/>
            <a:r>
              <a:rPr lang="pt-BR" sz="2600" b="1" dirty="0" smtClean="0">
                <a:solidFill>
                  <a:srgbClr val="FF0000"/>
                </a:solidFill>
              </a:rPr>
              <a:t>DECLARAÇÃO DE IMPOSTO DE RENDA PF PRÉ-PREENCHIDA</a:t>
            </a:r>
          </a:p>
          <a:p>
            <a:pPr algn="just"/>
            <a:endParaRPr lang="pt-BR" sz="2600" b="1" dirty="0" smtClean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600" b="1" dirty="0" smtClean="0"/>
              <a:t>Único DARF</a:t>
            </a:r>
            <a:r>
              <a:rPr lang="pt-BR" sz="2600" b="1" dirty="0"/>
              <a:t>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600" b="1" dirty="0" smtClean="0"/>
              <a:t>CP e IRRF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600" b="1" dirty="0" smtClean="0"/>
              <a:t>Emitido </a:t>
            </a:r>
            <a:r>
              <a:rPr lang="pt-BR" sz="2600" b="1" dirty="0"/>
              <a:t>pela Internet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600" b="1" dirty="0" smtClean="0"/>
              <a:t>Extinção gradual da GPS</a:t>
            </a:r>
            <a:r>
              <a:rPr lang="pt-BR" sz="2600" dirty="0" smtClean="0"/>
              <a:t> </a:t>
            </a:r>
            <a:r>
              <a:rPr lang="pt-BR" sz="2600" b="1" dirty="0"/>
              <a:t>Compensação e pedidos de Restituição </a:t>
            </a:r>
            <a:r>
              <a:rPr lang="pt-BR" sz="2600" b="1" dirty="0" smtClean="0"/>
              <a:t>(salário </a:t>
            </a:r>
            <a:r>
              <a:rPr lang="pt-BR" sz="2600" b="1" dirty="0"/>
              <a:t>família </a:t>
            </a:r>
            <a:r>
              <a:rPr lang="pt-BR" sz="2600" b="1" dirty="0" smtClean="0"/>
              <a:t>e maternidade</a:t>
            </a:r>
            <a:r>
              <a:rPr lang="pt-BR" sz="2600" b="1" dirty="0"/>
              <a:t>) pelo P</a:t>
            </a:r>
            <a:r>
              <a:rPr lang="pt-BR" sz="2600" b="1" dirty="0" smtClean="0"/>
              <a:t>ER/DCOMP</a:t>
            </a:r>
            <a:endParaRPr lang="pt-BR" sz="2600" b="1" dirty="0" smtClean="0">
              <a:solidFill>
                <a:srgbClr val="FF0000"/>
              </a:solidFill>
            </a:endParaRPr>
          </a:p>
          <a:p>
            <a:endParaRPr lang="pt-BR" sz="2600" b="1" dirty="0" smtClean="0">
              <a:latin typeface="+mj-lt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3955" y="3429000"/>
            <a:ext cx="294196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840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548680"/>
            <a:ext cx="468052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>
                <a:solidFill>
                  <a:srgbClr val="FF0000"/>
                </a:solidFill>
              </a:rPr>
              <a:t>DCTF WEB</a:t>
            </a:r>
          </a:p>
          <a:p>
            <a:pPr algn="just"/>
            <a:endParaRPr lang="pt-BR" sz="26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/>
              <a:t>Apuração automática dos débitos tributários;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Vinculações </a:t>
            </a:r>
            <a:r>
              <a:rPr lang="pt-BR" sz="2800" dirty="0"/>
              <a:t>dos débitos e créditos tributários;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Consulta </a:t>
            </a:r>
            <a:r>
              <a:rPr lang="pt-BR" sz="2800" dirty="0"/>
              <a:t>e aproveitamento </a:t>
            </a:r>
            <a:r>
              <a:rPr lang="pt-BR" sz="2800" dirty="0" smtClean="0"/>
              <a:t>dos créditos tributários </a:t>
            </a:r>
            <a:r>
              <a:rPr lang="pt-BR" sz="2800" dirty="0"/>
              <a:t>disponíveis;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Compensações</a:t>
            </a:r>
            <a:r>
              <a:rPr lang="pt-BR" sz="28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Geração </a:t>
            </a:r>
            <a:r>
              <a:rPr lang="pt-BR" sz="2800" dirty="0"/>
              <a:t>do DARF.</a:t>
            </a:r>
            <a:endParaRPr lang="pt-BR" sz="2600" b="1" dirty="0" smtClean="0">
              <a:solidFill>
                <a:srgbClr val="FF0000"/>
              </a:solidFill>
            </a:endParaRPr>
          </a:p>
          <a:p>
            <a:pPr algn="just"/>
            <a:endParaRPr lang="pt-BR" sz="2600" b="1" dirty="0">
              <a:solidFill>
                <a:srgbClr val="FF0000"/>
              </a:solidFill>
            </a:endParaRPr>
          </a:p>
          <a:p>
            <a:pPr algn="just"/>
            <a:endParaRPr lang="pt-BR" sz="2600" b="1" dirty="0" smtClean="0">
              <a:solidFill>
                <a:srgbClr val="FF0000"/>
              </a:solidFill>
            </a:endParaRPr>
          </a:p>
          <a:p>
            <a:endParaRPr lang="pt-BR" sz="2600" b="1" dirty="0" smtClean="0">
              <a:latin typeface="+mj-lt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2924944"/>
            <a:ext cx="294196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722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grpSp>
        <p:nvGrpSpPr>
          <p:cNvPr id="4" name="Grupo 1"/>
          <p:cNvGrpSpPr>
            <a:grpSpLocks/>
          </p:cNvGrpSpPr>
          <p:nvPr/>
        </p:nvGrpSpPr>
        <p:grpSpPr bwMode="auto">
          <a:xfrm>
            <a:off x="1" y="0"/>
            <a:ext cx="9010650" cy="6857999"/>
            <a:chOff x="155212" y="1668462"/>
            <a:chExt cx="8855437" cy="4530725"/>
          </a:xfrm>
        </p:grpSpPr>
        <p:pic>
          <p:nvPicPr>
            <p:cNvPr id="5" name="Imagem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5212" y="1668462"/>
              <a:ext cx="8855437" cy="453072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tângulo 5"/>
            <p:cNvSpPr/>
            <p:nvPr/>
          </p:nvSpPr>
          <p:spPr>
            <a:xfrm>
              <a:off x="7645343" y="2673349"/>
              <a:ext cx="1270052" cy="107950"/>
            </a:xfrm>
            <a:prstGeom prst="rect">
              <a:avLst/>
            </a:prstGeom>
            <a:solidFill>
              <a:srgbClr val="13BC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6711855" y="1670049"/>
              <a:ext cx="801721" cy="130175"/>
            </a:xfrm>
            <a:prstGeom prst="rect">
              <a:avLst/>
            </a:prstGeom>
            <a:solidFill>
              <a:srgbClr val="0A6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1076000" y="3954462"/>
              <a:ext cx="693766" cy="103187"/>
            </a:xfrm>
            <a:prstGeom prst="rect">
              <a:avLst/>
            </a:prstGeom>
            <a:solidFill>
              <a:srgbClr val="3E87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xmlns="" val="8736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19807" t="28793" r="36665" b="21259"/>
          <a:stretch/>
        </p:blipFill>
        <p:spPr>
          <a:xfrm>
            <a:off x="-7303" y="0"/>
            <a:ext cx="915130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0754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22167" t="28814" r="5167" b="10593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9325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42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17619" t="42508" r="28762" b="16687"/>
          <a:stretch/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628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7697" y="100409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247456" y="949192"/>
            <a:ext cx="8022589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pt-BR" sz="2600" b="1" dirty="0" smtClean="0">
              <a:solidFill>
                <a:srgbClr val="FF0000"/>
              </a:solidFill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/>
              <a:t>Otimização na forma de </a:t>
            </a:r>
            <a:r>
              <a:rPr lang="pt-BR" sz="2800" dirty="0" smtClean="0"/>
              <a:t>geração e disponibilização </a:t>
            </a:r>
            <a:r>
              <a:rPr lang="pt-BR" sz="2800" dirty="0"/>
              <a:t>das guias de </a:t>
            </a:r>
            <a:r>
              <a:rPr lang="pt-BR" sz="2800" dirty="0" smtClean="0"/>
              <a:t>recolhimento mensal </a:t>
            </a:r>
            <a:r>
              <a:rPr lang="pt-BR" sz="2800" dirty="0"/>
              <a:t>e rescisório;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/>
              <a:t>Definição </a:t>
            </a:r>
            <a:r>
              <a:rPr lang="pt-BR" sz="2800" dirty="0"/>
              <a:t>de um único modelo de guia </a:t>
            </a:r>
            <a:r>
              <a:rPr lang="pt-BR" sz="2800" dirty="0" smtClean="0"/>
              <a:t>- GRFGTS</a:t>
            </a:r>
            <a:r>
              <a:rPr lang="pt-BR" sz="2800" dirty="0"/>
              <a:t>;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smtClean="0"/>
              <a:t>Unificação </a:t>
            </a:r>
            <a:r>
              <a:rPr lang="pt-BR" sz="2800" dirty="0"/>
              <a:t>da guia de </a:t>
            </a:r>
            <a:r>
              <a:rPr lang="pt-BR" sz="2800" dirty="0" smtClean="0"/>
              <a:t>recolhimento (Conforme </a:t>
            </a:r>
            <a:r>
              <a:rPr lang="pt-BR" sz="2800" dirty="0"/>
              <a:t>determinação legal).</a:t>
            </a:r>
            <a:endParaRPr lang="pt-BR" sz="2600" b="1" dirty="0">
              <a:solidFill>
                <a:srgbClr val="FF0000"/>
              </a:solidFill>
            </a:endParaRPr>
          </a:p>
          <a:p>
            <a:pPr algn="just"/>
            <a:endParaRPr lang="pt-BR" sz="2600" b="1" dirty="0" smtClean="0">
              <a:solidFill>
                <a:srgbClr val="FF0000"/>
              </a:solidFill>
            </a:endParaRPr>
          </a:p>
          <a:p>
            <a:endParaRPr lang="pt-BR" sz="2600" b="1" dirty="0" smtClean="0">
              <a:latin typeface="+mj-lt"/>
            </a:endParaRPr>
          </a:p>
        </p:txBody>
      </p:sp>
      <p:pic>
        <p:nvPicPr>
          <p:cNvPr id="10242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644287"/>
            <a:ext cx="2071353" cy="49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83345" y="-37637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1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264045"/>
            <a:ext cx="1454722" cy="79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1331" y="1014290"/>
            <a:ext cx="8568952" cy="360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pt-BR" sz="1050" b="1" dirty="0" smtClean="0">
              <a:solidFill>
                <a:srgbClr val="FF0000"/>
              </a:solidFill>
            </a:endParaRPr>
          </a:p>
          <a:p>
            <a:r>
              <a:rPr lang="pt-BR" sz="2400" b="1" dirty="0"/>
              <a:t>Otimização em rotinas do FGTS, tais como</a:t>
            </a:r>
            <a:r>
              <a:rPr lang="pt-BR" sz="2400" b="1" dirty="0" smtClean="0"/>
              <a:t>:</a:t>
            </a:r>
          </a:p>
          <a:p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Processo de </a:t>
            </a:r>
            <a:r>
              <a:rPr lang="pt-BR" sz="2400" dirty="0" smtClean="0"/>
              <a:t>Retificação / alteração / exclusão </a:t>
            </a:r>
            <a:r>
              <a:rPr lang="pt-BR" sz="2400" dirty="0"/>
              <a:t>de </a:t>
            </a:r>
            <a:r>
              <a:rPr lang="pt-BR" sz="2400" dirty="0" smtClean="0"/>
              <a:t>informações</a:t>
            </a:r>
            <a:r>
              <a:rPr lang="pt-BR" sz="24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Processo de Transferência de trabalhadores;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Processo de Cancelamento do desligamento;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Processo de Devolução de valores FGTS: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 smtClean="0"/>
              <a:t>Sinalização </a:t>
            </a:r>
            <a:r>
              <a:rPr lang="pt-BR" sz="2400" dirty="0"/>
              <a:t>para valores recolhidos a maior, passíveis ou não de devolução</a:t>
            </a:r>
            <a:endParaRPr lang="pt-BR" sz="2400" dirty="0" smtClean="0">
              <a:solidFill>
                <a:srgbClr val="FF0000"/>
              </a:solidFill>
            </a:endParaRPr>
          </a:p>
          <a:p>
            <a:endParaRPr lang="pt-BR" sz="2600" b="1" dirty="0" smtClean="0">
              <a:latin typeface="+mj-lt"/>
            </a:endParaRPr>
          </a:p>
        </p:txBody>
      </p:sp>
      <p:pic>
        <p:nvPicPr>
          <p:cNvPr id="10242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9641" y="5373216"/>
            <a:ext cx="1799409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71331" y="-66278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55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851421"/>
            <a:ext cx="7886700" cy="935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GRFGTS – Recolhimento mensal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552000"/>
              </p:ext>
            </p:extLst>
          </p:nvPr>
        </p:nvGraphicFramePr>
        <p:xfrm>
          <a:off x="611560" y="1484784"/>
          <a:ext cx="7886700" cy="4361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188640"/>
            <a:ext cx="1547664" cy="84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2773" y="5755906"/>
            <a:ext cx="1857211" cy="44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-51364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473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28604"/>
            <a:ext cx="321471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71658"/>
            <a:ext cx="8609013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3001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44508"/>
            <a:ext cx="7416824" cy="935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GRFGTS - Recolhimento Rescisório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6584726"/>
              </p:ext>
            </p:extLst>
          </p:nvPr>
        </p:nvGraphicFramePr>
        <p:xfrm>
          <a:off x="628650" y="1844824"/>
          <a:ext cx="7886700" cy="4254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188640"/>
            <a:ext cx="1331640" cy="72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885842"/>
            <a:ext cx="1475656" cy="35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-51364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4495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1" descr="bone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3" y="2630488"/>
            <a:ext cx="1079500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39" name="Picture 3" descr="Collection-of-XML-docume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125" y="2620963"/>
            <a:ext cx="5016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40" name="Picture 4" descr="Prata banco de dados de computador ícone (PSD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35" t="3404" r="15656"/>
          <a:stretch>
            <a:fillRect/>
          </a:stretch>
        </p:blipFill>
        <p:spPr bwMode="auto">
          <a:xfrm>
            <a:off x="3989388" y="2555875"/>
            <a:ext cx="1217612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34163" y="2546350"/>
            <a:ext cx="990600" cy="1295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1" name="Picture 6" descr="650x375_1272105"/>
          <p:cNvPicPr>
            <a:picLocks noChangeAspect="1" noChangeArrowheads="1"/>
          </p:cNvPicPr>
          <p:nvPr/>
        </p:nvPicPr>
        <p:blipFill>
          <a:blip r:embed="rId6"/>
          <a:srcRect l="9846" r="11385"/>
          <a:stretch>
            <a:fillRect/>
          </a:stretch>
        </p:blipFill>
        <p:spPr bwMode="auto">
          <a:xfrm>
            <a:off x="6215063" y="4533900"/>
            <a:ext cx="1828800" cy="1339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cxnSp>
        <p:nvCxnSpPr>
          <p:cNvPr id="13" name="Conector de seta reta 12"/>
          <p:cNvCxnSpPr/>
          <p:nvPr/>
        </p:nvCxnSpPr>
        <p:spPr>
          <a:xfrm flipV="1">
            <a:off x="1884363" y="3194050"/>
            <a:ext cx="210502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>
            <a:endCxn id="10" idx="1"/>
          </p:cNvCxnSpPr>
          <p:nvPr/>
        </p:nvCxnSpPr>
        <p:spPr>
          <a:xfrm flipV="1">
            <a:off x="5207000" y="3194050"/>
            <a:ext cx="142716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10" idx="2"/>
            <a:endCxn id="11" idx="0"/>
          </p:cNvCxnSpPr>
          <p:nvPr/>
        </p:nvCxnSpPr>
        <p:spPr>
          <a:xfrm>
            <a:off x="7129463" y="3841750"/>
            <a:ext cx="0" cy="692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Conector angulado 19"/>
          <p:cNvCxnSpPr>
            <a:endCxn id="11" idx="1"/>
          </p:cNvCxnSpPr>
          <p:nvPr/>
        </p:nvCxnSpPr>
        <p:spPr>
          <a:xfrm rot="16200000" flipH="1">
            <a:off x="3057525" y="2046288"/>
            <a:ext cx="1444625" cy="4870450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851" name="Retângulo 31"/>
          <p:cNvSpPr>
            <a:spLocks noChangeArrowheads="1"/>
          </p:cNvSpPr>
          <p:nvPr/>
        </p:nvSpPr>
        <p:spPr bwMode="auto">
          <a:xfrm>
            <a:off x="1320800" y="1270000"/>
            <a:ext cx="167163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sz="1600" b="1" dirty="0" smtClean="0">
                <a:solidFill>
                  <a:schemeClr val="accent4">
                    <a:lumMod val="75000"/>
                  </a:schemeClr>
                </a:solidFill>
              </a:rPr>
              <a:t>Empregador</a:t>
            </a:r>
          </a:p>
          <a:p>
            <a:pPr algn="ctr">
              <a:defRPr/>
            </a:pPr>
            <a:r>
              <a:rPr lang="pt-BR" sz="16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Envia eventos de remunerações, ou desligamento do empregado</a:t>
            </a:r>
          </a:p>
        </p:txBody>
      </p:sp>
      <p:sp>
        <p:nvSpPr>
          <p:cNvPr id="34" name="Retângulo 33"/>
          <p:cNvSpPr/>
          <p:nvPr/>
        </p:nvSpPr>
        <p:spPr>
          <a:xfrm>
            <a:off x="3665538" y="1725613"/>
            <a:ext cx="1865312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accent2">
                    <a:lumMod val="75000"/>
                  </a:schemeClr>
                </a:solidFill>
              </a:rPr>
              <a:t>Ambiente Nacional</a:t>
            </a:r>
          </a:p>
          <a:p>
            <a:pPr algn="ctr">
              <a:defRPr/>
            </a:pPr>
            <a:r>
              <a:rPr lang="pt-BR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Valida e armazena informações</a:t>
            </a:r>
          </a:p>
        </p:txBody>
      </p:sp>
      <p:sp>
        <p:nvSpPr>
          <p:cNvPr id="35" name="Retângulo 34"/>
          <p:cNvSpPr/>
          <p:nvPr/>
        </p:nvSpPr>
        <p:spPr>
          <a:xfrm>
            <a:off x="6300788" y="1412875"/>
            <a:ext cx="1655762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</a:rPr>
              <a:t>CAIXA</a:t>
            </a:r>
          </a:p>
          <a:p>
            <a:pPr algn="ctr">
              <a:defRPr/>
            </a:pPr>
            <a:r>
              <a:rPr lang="pt-BR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Gera a guia e disponibiliza na página do FGTS</a:t>
            </a:r>
          </a:p>
        </p:txBody>
      </p:sp>
      <p:sp>
        <p:nvSpPr>
          <p:cNvPr id="36" name="Retângulo 35"/>
          <p:cNvSpPr/>
          <p:nvPr/>
        </p:nvSpPr>
        <p:spPr>
          <a:xfrm>
            <a:off x="1428750" y="4125913"/>
            <a:ext cx="1455738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accent4">
                    <a:lumMod val="75000"/>
                  </a:schemeClr>
                </a:solidFill>
              </a:rPr>
              <a:t>Empregador</a:t>
            </a:r>
          </a:p>
          <a:p>
            <a:pPr algn="ctr">
              <a:defRPr/>
            </a:pPr>
            <a:r>
              <a:rPr lang="pt-BR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Imprime a guia atualizada no portal do FGTS</a:t>
            </a:r>
          </a:p>
        </p:txBody>
      </p:sp>
      <p:pic>
        <p:nvPicPr>
          <p:cNvPr id="15" name="Imagem 14" descr="esocial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0690" y="112959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934" y="353727"/>
            <a:ext cx="2678858" cy="6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272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11250"/>
            <a:ext cx="7886700" cy="935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dirty="0" smtClean="0">
                <a:solidFill>
                  <a:schemeClr val="accent2">
                    <a:lumMod val="50000"/>
                  </a:schemeClr>
                </a:solidFill>
              </a:rPr>
              <a:t>Módulo Online</a:t>
            </a:r>
            <a:endParaRPr lang="pt-BR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94563" name="Picture 22" descr="bone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" y="2590800"/>
            <a:ext cx="1004888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4700" y="2563813"/>
            <a:ext cx="1655763" cy="1216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8" name="Imagem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4700" y="4403725"/>
            <a:ext cx="1655763" cy="1209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94566" name="Picture 66" descr="ANd9GcSJ1biDitjyXG9XkXhH_CV28OGrfLpOV-y8r7IN3-cgLm0Cm-pcMA_4aaw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494213"/>
            <a:ext cx="1027112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8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4875" y="2560638"/>
            <a:ext cx="1270000" cy="1216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4" name="Picture 7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40588" y="2505075"/>
            <a:ext cx="1030287" cy="1319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5" name="Picture 3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48463" y="4321175"/>
            <a:ext cx="2014537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6" name="Retângulo 15"/>
          <p:cNvSpPr/>
          <p:nvPr/>
        </p:nvSpPr>
        <p:spPr>
          <a:xfrm>
            <a:off x="269875" y="3722688"/>
            <a:ext cx="1455738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</a:rPr>
              <a:t>Empregador</a:t>
            </a:r>
          </a:p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Acessa a Página do FGTS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2019300" y="1824038"/>
            <a:ext cx="1708150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Seleciona o serviço “Recolhimento Rescisório”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2012950" y="5619750"/>
            <a:ext cx="17065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Informa os dados do Trabalhador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4368800" y="2016125"/>
            <a:ext cx="197167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Dados complementares do desligamento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4308475" y="5464175"/>
            <a:ext cx="209232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O desligamento é anterior a obrigatoriedade da informação no </a:t>
            </a:r>
            <a:r>
              <a:rPr lang="pt-BR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eSocial</a:t>
            </a: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?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6770688" y="5464175"/>
            <a:ext cx="197167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Envia evento de desligamento (</a:t>
            </a:r>
            <a:r>
              <a:rPr lang="pt-BR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on</a:t>
            </a: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pt-BR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line</a:t>
            </a: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ou folha de pagamento)</a:t>
            </a:r>
          </a:p>
        </p:txBody>
      </p:sp>
      <p:sp>
        <p:nvSpPr>
          <p:cNvPr id="26" name="Retângulo 25"/>
          <p:cNvSpPr/>
          <p:nvPr/>
        </p:nvSpPr>
        <p:spPr>
          <a:xfrm>
            <a:off x="6878638" y="1931988"/>
            <a:ext cx="17541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Gera GRFGTS Rescisória</a:t>
            </a:r>
          </a:p>
        </p:txBody>
      </p:sp>
      <p:cxnSp>
        <p:nvCxnSpPr>
          <p:cNvPr id="28" name="Conector de seta reta 27"/>
          <p:cNvCxnSpPr>
            <a:endCxn id="7" idx="1"/>
          </p:cNvCxnSpPr>
          <p:nvPr/>
        </p:nvCxnSpPr>
        <p:spPr>
          <a:xfrm>
            <a:off x="1500188" y="3165475"/>
            <a:ext cx="544512" cy="63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Conector de seta reta 31"/>
          <p:cNvCxnSpPr>
            <a:stCxn id="7" idx="2"/>
            <a:endCxn id="8" idx="0"/>
          </p:cNvCxnSpPr>
          <p:nvPr/>
        </p:nvCxnSpPr>
        <p:spPr>
          <a:xfrm flipH="1">
            <a:off x="2871788" y="3779838"/>
            <a:ext cx="1587" cy="6238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stCxn id="8" idx="3"/>
          </p:cNvCxnSpPr>
          <p:nvPr/>
        </p:nvCxnSpPr>
        <p:spPr>
          <a:xfrm>
            <a:off x="3700463" y="5008563"/>
            <a:ext cx="11303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8" name="Conector de seta reta 37"/>
          <p:cNvCxnSpPr>
            <a:stCxn id="15" idx="0"/>
            <a:endCxn id="14" idx="2"/>
          </p:cNvCxnSpPr>
          <p:nvPr/>
        </p:nvCxnSpPr>
        <p:spPr>
          <a:xfrm flipH="1" flipV="1">
            <a:off x="7756525" y="3824288"/>
            <a:ext cx="0" cy="4968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0" name="Conector de seta reta 39"/>
          <p:cNvCxnSpPr>
            <a:stCxn id="10" idx="3"/>
            <a:endCxn id="14" idx="1"/>
          </p:cNvCxnSpPr>
          <p:nvPr/>
        </p:nvCxnSpPr>
        <p:spPr>
          <a:xfrm flipV="1">
            <a:off x="5984875" y="3165475"/>
            <a:ext cx="1255713" cy="31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3" name="Seta para cima 82"/>
          <p:cNvSpPr/>
          <p:nvPr/>
        </p:nvSpPr>
        <p:spPr>
          <a:xfrm>
            <a:off x="5092964" y="3869875"/>
            <a:ext cx="503350" cy="604121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pt-BR" b="1" dirty="0"/>
              <a:t>Sim</a:t>
            </a:r>
          </a:p>
        </p:txBody>
      </p:sp>
      <p:sp>
        <p:nvSpPr>
          <p:cNvPr id="99" name="Seta para cima 98"/>
          <p:cNvSpPr/>
          <p:nvPr/>
        </p:nvSpPr>
        <p:spPr>
          <a:xfrm rot="5400000">
            <a:off x="5958781" y="4704601"/>
            <a:ext cx="503350" cy="604121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pt-BR" b="1" dirty="0"/>
              <a:t>Não</a:t>
            </a:r>
          </a:p>
        </p:txBody>
      </p:sp>
      <p:pic>
        <p:nvPicPr>
          <p:cNvPr id="24" name="Imagem 23" descr="esocial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30690" y="112959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934" y="353727"/>
            <a:ext cx="2678858" cy="6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163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844824"/>
            <a:ext cx="7886700" cy="4332139"/>
          </a:xfrm>
        </p:spPr>
        <p:txBody>
          <a:bodyPr/>
          <a:lstStyle/>
          <a:p>
            <a:pPr marL="0" lvl="0" indent="0">
              <a:buNone/>
            </a:pPr>
            <a:r>
              <a:rPr lang="pt-BR" b="1" dirty="0">
                <a:solidFill>
                  <a:srgbClr val="FF0000"/>
                </a:solidFill>
              </a:rPr>
              <a:t>ALTERAÇÃO, RETIFICAÇÃO E EXCLUSÃO NO CADASTRO DO FGTS</a:t>
            </a:r>
          </a:p>
          <a:p>
            <a:pPr lvl="0" algn="just"/>
            <a:r>
              <a:rPr lang="pt-BR" dirty="0"/>
              <a:t>Serão efetuadas a partir da recepção dos eventos específicos do </a:t>
            </a:r>
            <a:r>
              <a:rPr lang="pt-BR" dirty="0" err="1"/>
              <a:t>eSocial</a:t>
            </a:r>
            <a:r>
              <a:rPr lang="pt-BR" dirty="0"/>
              <a:t>, não sendo necessários o encaminhamento de formulários como: RDT e RDE.</a:t>
            </a: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73732" y="116632"/>
            <a:ext cx="7886700" cy="1325563"/>
          </a:xfrm>
        </p:spPr>
        <p:txBody>
          <a:bodyPr>
            <a:normAutofit/>
          </a:bodyPr>
          <a:lstStyle/>
          <a:p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0167" y="6127160"/>
            <a:ext cx="1804343" cy="4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959"/>
            <a:ext cx="1530090" cy="8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160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700808"/>
            <a:ext cx="7886700" cy="4476155"/>
          </a:xfrm>
        </p:spPr>
        <p:txBody>
          <a:bodyPr/>
          <a:lstStyle/>
          <a:p>
            <a:pPr marL="0" lvl="0" indent="0">
              <a:buNone/>
            </a:pPr>
            <a:r>
              <a:rPr lang="pt-BR" b="1" dirty="0" smtClean="0">
                <a:solidFill>
                  <a:srgbClr val="FF0000"/>
                </a:solidFill>
              </a:rPr>
              <a:t>TRANSFERÊNCIA</a:t>
            </a:r>
          </a:p>
          <a:p>
            <a:pPr algn="just"/>
            <a:r>
              <a:rPr lang="pt-BR" dirty="0"/>
              <a:t>Informações de transferência nos eventos de desligamento e admissão, determinam a execução da transferência no cadastro do FGTS, sem a necessidade de formalizar a solicitação em agência da CAIXA.</a:t>
            </a:r>
          </a:p>
          <a:p>
            <a:pPr lvl="0"/>
            <a:endParaRPr lang="pt-BR" b="1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73732" y="116632"/>
            <a:ext cx="7886700" cy="1325563"/>
          </a:xfrm>
        </p:spPr>
        <p:txBody>
          <a:bodyPr>
            <a:normAutofit/>
          </a:bodyPr>
          <a:lstStyle/>
          <a:p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0167" y="6127160"/>
            <a:ext cx="1804343" cy="4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959"/>
            <a:ext cx="1530090" cy="8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311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442195"/>
            <a:ext cx="7886700" cy="473476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pt-BR" b="1" dirty="0">
                <a:solidFill>
                  <a:srgbClr val="FF0000"/>
                </a:solidFill>
              </a:rPr>
              <a:t>RECOLHIMENTO COMPLEMENTAR PARA O </a:t>
            </a:r>
            <a:r>
              <a:rPr lang="pt-BR" b="1" dirty="0" smtClean="0">
                <a:solidFill>
                  <a:srgbClr val="FF0000"/>
                </a:solidFill>
              </a:rPr>
              <a:t>FGTS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No </a:t>
            </a:r>
            <a:r>
              <a:rPr lang="pt-BR" dirty="0" err="1"/>
              <a:t>eSocial</a:t>
            </a:r>
            <a:r>
              <a:rPr lang="pt-BR" dirty="0"/>
              <a:t> NÃO existirá complementação de remuneração,  mas retificação.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Informada a base de calculo a menor,  o empregador deverá transmitir o evento de remuneração, retificador,  com a base de cálculo correta.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Condição: envio do evento de reabertura dos eventos periódicos, e posterior envio do evento de fechamento.</a:t>
            </a:r>
          </a:p>
          <a:p>
            <a:pPr lvl="0"/>
            <a:endParaRPr lang="pt-BR" b="1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73732" y="116632"/>
            <a:ext cx="7886700" cy="1325563"/>
          </a:xfrm>
        </p:spPr>
        <p:txBody>
          <a:bodyPr>
            <a:normAutofit/>
          </a:bodyPr>
          <a:lstStyle/>
          <a:p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0167" y="6127160"/>
            <a:ext cx="1804343" cy="4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959"/>
            <a:ext cx="1530090" cy="8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1257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620171"/>
          </a:xfrm>
        </p:spPr>
        <p:txBody>
          <a:bodyPr/>
          <a:lstStyle/>
          <a:p>
            <a:pPr marL="0" lv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b="1" dirty="0" smtClean="0">
                <a:solidFill>
                  <a:srgbClr val="FF0000"/>
                </a:solidFill>
              </a:rPr>
              <a:t>DISSÍDIO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Informações de dissídio prestadas no evento de remuneração do trabalhador , juntamente com as informações da folha da competência.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b="1" dirty="0">
                <a:solidFill>
                  <a:srgbClr val="FF0000"/>
                </a:solidFill>
              </a:rPr>
              <a:t>CONVERSÃO LICENÇA SAÚDE EM ACIDENTE DE TRABALHO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Informações prestadas juntamente com as informações da folha da competência.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</a:pPr>
            <a:endParaRPr lang="pt-BR" b="1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73732" y="116632"/>
            <a:ext cx="7886700" cy="1325563"/>
          </a:xfrm>
        </p:spPr>
        <p:txBody>
          <a:bodyPr>
            <a:normAutofit/>
          </a:bodyPr>
          <a:lstStyle/>
          <a:p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0167" y="6127160"/>
            <a:ext cx="1804343" cy="4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959"/>
            <a:ext cx="1530090" cy="8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0962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3732" y="116632"/>
            <a:ext cx="7886700" cy="1325563"/>
          </a:xfrm>
        </p:spPr>
        <p:txBody>
          <a:bodyPr>
            <a:normAutofit/>
          </a:bodyPr>
          <a:lstStyle/>
          <a:p>
            <a:r>
              <a:rPr lang="pt-B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REFLEXOS NO FGTS</a:t>
            </a:r>
            <a:endParaRPr lang="pt-BR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700807"/>
            <a:ext cx="7886700" cy="4476155"/>
          </a:xfrm>
        </p:spPr>
        <p:txBody>
          <a:bodyPr/>
          <a:lstStyle/>
          <a:p>
            <a:pPr marL="0" lvl="0" indent="0">
              <a:buNone/>
            </a:pPr>
            <a:r>
              <a:rPr lang="pt-BR" b="1" u="sng" dirty="0">
                <a:solidFill>
                  <a:srgbClr val="FF0000"/>
                </a:solidFill>
              </a:rPr>
              <a:t>DESLIGAMENTO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A informação do desligamento do trabalhador é única,  ou seja, prestada somente ao </a:t>
            </a:r>
            <a:r>
              <a:rPr lang="pt-BR" dirty="0" err="1"/>
              <a:t>eSocial</a:t>
            </a:r>
            <a:r>
              <a:rPr lang="pt-BR" dirty="0"/>
              <a:t>, através do evento de desligamento.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dirty="0"/>
              <a:t>A recepção do evento sensibiliza a conta vinculada para inicio das rotinas de liberação do saldo FGTS.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pt-BR" dirty="0"/>
          </a:p>
        </p:txBody>
      </p:sp>
      <p:pic>
        <p:nvPicPr>
          <p:cNvPr id="4" name="Picture 2" descr="http://www.sjb.rj.gov.br/images/noticias/2555_231013120739_fgts_fundo_de_garant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0167" y="6127160"/>
            <a:ext cx="1804343" cy="4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959"/>
            <a:ext cx="1530090" cy="8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IMPORTANTE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1340768"/>
            <a:ext cx="8568952" cy="363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600" dirty="0" smtClean="0"/>
              <a:t>Para competências anteriores a implantação do </a:t>
            </a:r>
            <a:r>
              <a:rPr lang="pt-BR" sz="2600" dirty="0" err="1" smtClean="0"/>
              <a:t>eSocial</a:t>
            </a:r>
            <a:r>
              <a:rPr lang="pt-BR" sz="2600" dirty="0" smtClean="0"/>
              <a:t>, permanecerá o SEFIP como ferramenta para prestar as informações.</a:t>
            </a:r>
          </a:p>
          <a:p>
            <a:pPr algn="just">
              <a:lnSpc>
                <a:spcPct val="150000"/>
              </a:lnSpc>
            </a:pPr>
            <a:endParaRPr lang="pt-BR" sz="2600" dirty="0"/>
          </a:p>
          <a:p>
            <a:pPr algn="just">
              <a:lnSpc>
                <a:spcPct val="150000"/>
              </a:lnSpc>
            </a:pPr>
            <a:r>
              <a:rPr lang="pt-BR" sz="2600" dirty="0" smtClean="0"/>
              <a:t>Estão sendo estudadas formar alternativas para tratar essas informações.</a:t>
            </a:r>
          </a:p>
        </p:txBody>
      </p:sp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2035" y="4653136"/>
            <a:ext cx="3891965" cy="22048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7752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251520" y="1052736"/>
            <a:ext cx="871296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O que precisa ser feito?</a:t>
            </a:r>
          </a:p>
          <a:p>
            <a:pPr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Qualificação cadastral dos trabalhadores</a:t>
            </a:r>
          </a:p>
          <a:p>
            <a:pPr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Mapeamento dos processos trabalhistas</a:t>
            </a:r>
          </a:p>
          <a:p>
            <a:pPr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Conscientizar a alta gestão da empresa</a:t>
            </a:r>
          </a:p>
          <a:p>
            <a:pPr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Potencializar a ferramenta de geração de folha</a:t>
            </a:r>
          </a:p>
          <a:p>
            <a:pPr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Capacitar os envolvidos</a:t>
            </a:r>
          </a:p>
          <a:p>
            <a:pPr marL="457200" indent="-457200" algn="just">
              <a:buClr>
                <a:srgbClr val="0070C0"/>
              </a:buClr>
              <a:buFontTx/>
              <a:buChar char="-"/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defRPr/>
            </a:pPr>
            <a:r>
              <a:rPr lang="pt-BR" sz="2600" b="1" dirty="0" smtClean="0">
                <a:latin typeface="+mj-lt"/>
                <a:ea typeface="Verdana" pitchFamily="34" charset="0"/>
                <a:cs typeface="Verdana" pitchFamily="34" charset="0"/>
              </a:rPr>
              <a:t>- </a:t>
            </a:r>
            <a:r>
              <a:rPr lang="pt-BR" sz="2600" b="1" dirty="0">
                <a:latin typeface="+mj-lt"/>
                <a:ea typeface="Verdana" pitchFamily="34" charset="0"/>
                <a:cs typeface="Verdana" pitchFamily="34" charset="0"/>
              </a:rPr>
              <a:t>Definir: Quem ficará responsável?</a:t>
            </a:r>
          </a:p>
          <a:p>
            <a:pPr marL="457200" indent="-457200" algn="just">
              <a:buClr>
                <a:srgbClr val="0070C0"/>
              </a:buClr>
              <a:buFontTx/>
              <a:buChar char="-"/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rgbClr val="0070C0"/>
              </a:buClr>
              <a:buFontTx/>
              <a:buChar char="-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PREPARAÇÃO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71480"/>
            <a:ext cx="321471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142976" y="5934694"/>
            <a:ext cx="6967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Algué</a:t>
            </a:r>
            <a:r>
              <a:rPr lang="pt-B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 se identifica???</a:t>
            </a:r>
            <a:endParaRPr lang="pt-B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Picture 2" descr="Resultado de imagem para muito traba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3001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194" name="Picture 2" descr="C:\Users\Fellipe Guerra\Desktop\aaaaa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173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"/>
          <p:cNvSpPr>
            <a:spLocks noChangeArrowheads="1"/>
          </p:cNvSpPr>
          <p:nvPr/>
        </p:nvSpPr>
        <p:spPr bwMode="auto">
          <a:xfrm>
            <a:off x="2536825" y="20970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406400" y="1109663"/>
            <a:ext cx="65754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ts val="313"/>
              </a:spcBef>
              <a:spcAft>
                <a:spcPts val="888"/>
              </a:spcAft>
              <a:buClrTx/>
              <a:buFontTx/>
              <a:buNone/>
            </a:pPr>
            <a:endParaRPr lang="pt-BR" altLang="pt-BR" sz="2800" b="1">
              <a:solidFill>
                <a:srgbClr val="000080"/>
              </a:solidFill>
              <a:latin typeface="Trebuchet MS" panose="020B0603020202020204" pitchFamily="34" charset="0"/>
            </a:endParaRPr>
          </a:p>
        </p:txBody>
      </p:sp>
      <p:pic>
        <p:nvPicPr>
          <p:cNvPr id="1116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849630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0613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"/>
          <p:cNvSpPr>
            <a:spLocks noChangeArrowheads="1"/>
          </p:cNvSpPr>
          <p:nvPr/>
        </p:nvSpPr>
        <p:spPr bwMode="auto">
          <a:xfrm>
            <a:off x="2536825" y="20970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406400" y="1109663"/>
            <a:ext cx="65754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ts val="313"/>
              </a:spcBef>
              <a:spcAft>
                <a:spcPts val="888"/>
              </a:spcAft>
              <a:buClrTx/>
              <a:buFontTx/>
              <a:buNone/>
            </a:pPr>
            <a:endParaRPr lang="pt-BR" altLang="pt-BR" sz="2800" b="1">
              <a:solidFill>
                <a:srgbClr val="000080"/>
              </a:solidFill>
              <a:latin typeface="Trebuchet MS" panose="020B0603020202020204" pitchFamily="34" charset="0"/>
            </a:endParaRPr>
          </a:p>
        </p:txBody>
      </p:sp>
      <p:pic>
        <p:nvPicPr>
          <p:cNvPr id="1136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874395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9" name="Grupo 7"/>
          <p:cNvGrpSpPr>
            <a:grpSpLocks/>
          </p:cNvGrpSpPr>
          <p:nvPr/>
        </p:nvGrpSpPr>
        <p:grpSpPr bwMode="auto">
          <a:xfrm>
            <a:off x="6300788" y="3927475"/>
            <a:ext cx="2159000" cy="720725"/>
            <a:chOff x="6300192" y="3861048"/>
            <a:chExt cx="2160240" cy="720080"/>
          </a:xfrm>
        </p:grpSpPr>
        <p:sp>
          <p:nvSpPr>
            <p:cNvPr id="113670" name="Seta para a esquerda 5"/>
            <p:cNvSpPr>
              <a:spLocks noChangeArrowheads="1"/>
            </p:cNvSpPr>
            <p:nvPr/>
          </p:nvSpPr>
          <p:spPr bwMode="auto">
            <a:xfrm>
              <a:off x="6300192" y="3861048"/>
              <a:ext cx="2160240" cy="720080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endParaRPr lang="pt-BR" altLang="pt-BR"/>
            </a:p>
          </p:txBody>
        </p:sp>
        <p:sp>
          <p:nvSpPr>
            <p:cNvPr id="113671" name="CaixaDeTexto 6"/>
            <p:cNvSpPr txBox="1">
              <a:spLocks noChangeArrowheads="1"/>
            </p:cNvSpPr>
            <p:nvPr/>
          </p:nvSpPr>
          <p:spPr bwMode="auto">
            <a:xfrm>
              <a:off x="6732240" y="4005381"/>
              <a:ext cx="1224665" cy="45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r>
                <a:rPr lang="pt-BR" altLang="pt-BR">
                  <a:latin typeface="Trebuchet MS" panose="020B0603020202020204" pitchFamily="34" charset="0"/>
                </a:rPr>
                <a:t>81,8%</a:t>
              </a:r>
            </a:p>
          </p:txBody>
        </p:sp>
      </p:grpSp>
      <p:pic>
        <p:nvPicPr>
          <p:cNvPr id="8" name="Imagem 7" descr="esocia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3063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"/>
          <p:cNvSpPr>
            <a:spLocks noChangeArrowheads="1"/>
          </p:cNvSpPr>
          <p:nvPr/>
        </p:nvSpPr>
        <p:spPr bwMode="auto">
          <a:xfrm>
            <a:off x="2536825" y="20970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406400" y="1109663"/>
            <a:ext cx="65754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ts val="313"/>
              </a:spcBef>
              <a:spcAft>
                <a:spcPts val="888"/>
              </a:spcAft>
              <a:buClrTx/>
              <a:buFontTx/>
              <a:buNone/>
            </a:pPr>
            <a:endParaRPr lang="pt-BR" altLang="pt-BR" sz="2800" b="1">
              <a:solidFill>
                <a:srgbClr val="000080"/>
              </a:solidFill>
              <a:latin typeface="Trebuchet MS" panose="020B0603020202020204" pitchFamily="34" charset="0"/>
            </a:endParaRPr>
          </a:p>
        </p:txBody>
      </p:sp>
      <p:pic>
        <p:nvPicPr>
          <p:cNvPr id="1157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981075"/>
            <a:ext cx="89916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88705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"/>
          <p:cNvSpPr>
            <a:spLocks noChangeArrowheads="1"/>
          </p:cNvSpPr>
          <p:nvPr/>
        </p:nvSpPr>
        <p:spPr bwMode="auto">
          <a:xfrm>
            <a:off x="2536825" y="20970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406400" y="1109663"/>
            <a:ext cx="65754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ts val="313"/>
              </a:spcBef>
              <a:spcAft>
                <a:spcPts val="888"/>
              </a:spcAft>
              <a:buClrTx/>
              <a:buFontTx/>
              <a:buNone/>
            </a:pPr>
            <a:endParaRPr lang="pt-BR" altLang="pt-BR" sz="2800" b="1">
              <a:solidFill>
                <a:srgbClr val="000080"/>
              </a:solidFill>
              <a:latin typeface="Trebuchet MS" panose="020B0603020202020204" pitchFamily="34" charset="0"/>
            </a:endParaRPr>
          </a:p>
        </p:txBody>
      </p:sp>
      <p:pic>
        <p:nvPicPr>
          <p:cNvPr id="1177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831532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o 9"/>
          <p:cNvGrpSpPr/>
          <p:nvPr/>
        </p:nvGrpSpPr>
        <p:grpSpPr>
          <a:xfrm>
            <a:off x="4067944" y="4941168"/>
            <a:ext cx="2160240" cy="648072"/>
            <a:chOff x="4067944" y="4941168"/>
            <a:chExt cx="2160240" cy="648072"/>
          </a:xfrm>
          <a:solidFill>
            <a:srgbClr val="C00000"/>
          </a:solidFill>
        </p:grpSpPr>
        <p:sp>
          <p:nvSpPr>
            <p:cNvPr id="6" name="Seta para a esquerda 5"/>
            <p:cNvSpPr/>
            <p:nvPr/>
          </p:nvSpPr>
          <p:spPr bwMode="auto">
            <a:xfrm>
              <a:off x="4067944" y="4941168"/>
              <a:ext cx="2160240" cy="648072"/>
            </a:xfrm>
            <a:prstGeom prst="leftArrow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>
                <a:defRPr/>
              </a:pPr>
              <a:endParaRPr lang="pt-BR"/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4644008" y="5013176"/>
              <a:ext cx="1368152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Times New Roman" charset="0"/>
                <a:buNone/>
                <a:defRPr/>
              </a:pPr>
              <a:r>
                <a:rPr lang="pt-BR" dirty="0">
                  <a:latin typeface="Trebuchet MS" pitchFamily="34" charset="0"/>
                </a:rPr>
                <a:t>41,2%</a:t>
              </a:r>
            </a:p>
          </p:txBody>
        </p:sp>
      </p:grpSp>
      <p:grpSp>
        <p:nvGrpSpPr>
          <p:cNvPr id="3" name="Grupo 10"/>
          <p:cNvGrpSpPr/>
          <p:nvPr/>
        </p:nvGrpSpPr>
        <p:grpSpPr>
          <a:xfrm>
            <a:off x="6012160" y="4365104"/>
            <a:ext cx="2016224" cy="648072"/>
            <a:chOff x="6012160" y="4365104"/>
            <a:chExt cx="2016224" cy="648072"/>
          </a:xfrm>
          <a:solidFill>
            <a:srgbClr val="C00000"/>
          </a:solidFill>
        </p:grpSpPr>
        <p:sp>
          <p:nvSpPr>
            <p:cNvPr id="8" name="Seta para a esquerda 7"/>
            <p:cNvSpPr/>
            <p:nvPr/>
          </p:nvSpPr>
          <p:spPr bwMode="auto">
            <a:xfrm>
              <a:off x="6012160" y="4365104"/>
              <a:ext cx="2016224" cy="648072"/>
            </a:xfrm>
            <a:prstGeom prst="leftArrow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>
                <a:defRPr/>
              </a:pPr>
              <a:endParaRPr lang="pt-BR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6444208" y="4437112"/>
              <a:ext cx="1368152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Times New Roman" charset="0"/>
                <a:buNone/>
                <a:defRPr/>
              </a:pPr>
              <a:r>
                <a:rPr lang="pt-BR" dirty="0">
                  <a:latin typeface="Trebuchet MS" pitchFamily="34" charset="0"/>
                </a:rPr>
                <a:t>38,4%</a:t>
              </a:r>
            </a:p>
          </p:txBody>
        </p:sp>
      </p:grpSp>
      <p:grpSp>
        <p:nvGrpSpPr>
          <p:cNvPr id="38919" name="Grupo 14"/>
          <p:cNvGrpSpPr>
            <a:grpSpLocks/>
          </p:cNvGrpSpPr>
          <p:nvPr/>
        </p:nvGrpSpPr>
        <p:grpSpPr bwMode="auto">
          <a:xfrm>
            <a:off x="4572000" y="3860800"/>
            <a:ext cx="1439863" cy="647700"/>
            <a:chOff x="4572000" y="3861048"/>
            <a:chExt cx="1440160" cy="648072"/>
          </a:xfrm>
        </p:grpSpPr>
        <p:sp>
          <p:nvSpPr>
            <p:cNvPr id="117768" name="Seta para a esquerda 11"/>
            <p:cNvSpPr>
              <a:spLocks noChangeArrowheads="1"/>
            </p:cNvSpPr>
            <p:nvPr/>
          </p:nvSpPr>
          <p:spPr bwMode="auto">
            <a:xfrm>
              <a:off x="4572000" y="3861048"/>
              <a:ext cx="792088" cy="648072"/>
            </a:xfrm>
            <a:prstGeom prst="leftArrow">
              <a:avLst>
                <a:gd name="adj1" fmla="val 50000"/>
                <a:gd name="adj2" fmla="val 49998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endParaRPr lang="pt-BR" altLang="pt-BR"/>
            </a:p>
          </p:txBody>
        </p:sp>
        <p:sp>
          <p:nvSpPr>
            <p:cNvPr id="117769" name="CaixaDeTexto 13"/>
            <p:cNvSpPr txBox="1">
              <a:spLocks noChangeArrowheads="1"/>
            </p:cNvSpPr>
            <p:nvPr/>
          </p:nvSpPr>
          <p:spPr bwMode="auto">
            <a:xfrm>
              <a:off x="4644008" y="3933056"/>
              <a:ext cx="13681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r>
                <a:rPr lang="pt-BR" altLang="pt-BR">
                  <a:solidFill>
                    <a:schemeClr val="tx1"/>
                  </a:solidFill>
                  <a:latin typeface="Trebuchet MS" panose="020B0603020202020204" pitchFamily="34" charset="0"/>
                </a:rPr>
                <a:t>15%</a:t>
              </a:r>
            </a:p>
          </p:txBody>
        </p:sp>
      </p:grpSp>
      <p:pic>
        <p:nvPicPr>
          <p:cNvPr id="14" name="Imagem 13" descr="esocia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76709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"/>
          <p:cNvSpPr>
            <a:spLocks noChangeArrowheads="1"/>
          </p:cNvSpPr>
          <p:nvPr/>
        </p:nvSpPr>
        <p:spPr bwMode="auto">
          <a:xfrm>
            <a:off x="2536825" y="209708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406400" y="1109663"/>
            <a:ext cx="65754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1pPr>
            <a:lvl2pPr marL="742950" indent="-28575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2pPr>
            <a:lvl3pPr marL="11430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3pPr>
            <a:lvl4pPr marL="16002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4pPr>
            <a:lvl5pPr marL="2057400" indent="-228600" eaLnBrk="0" hangingPunct="0"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6088" algn="l"/>
                <a:tab pos="893763" algn="l"/>
                <a:tab pos="1341438" algn="l"/>
                <a:tab pos="1789113" algn="l"/>
                <a:tab pos="2236788" algn="l"/>
                <a:tab pos="2684463" algn="l"/>
                <a:tab pos="3132138" algn="l"/>
                <a:tab pos="3579813" algn="l"/>
                <a:tab pos="4027488" algn="l"/>
                <a:tab pos="4475163" algn="l"/>
                <a:tab pos="4922838" algn="l"/>
                <a:tab pos="5370513" algn="l"/>
                <a:tab pos="5818188" algn="l"/>
                <a:tab pos="6265863" algn="l"/>
                <a:tab pos="6713538" algn="l"/>
                <a:tab pos="7161213" algn="l"/>
                <a:tab pos="7608888" algn="l"/>
                <a:tab pos="8056563" algn="l"/>
                <a:tab pos="8504238" algn="l"/>
                <a:tab pos="89519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ts val="313"/>
              </a:spcBef>
              <a:spcAft>
                <a:spcPts val="888"/>
              </a:spcAft>
              <a:buClrTx/>
              <a:buFontTx/>
              <a:buNone/>
            </a:pPr>
            <a:endParaRPr lang="pt-BR" altLang="pt-BR" sz="2800" b="1">
              <a:solidFill>
                <a:srgbClr val="000080"/>
              </a:solidFill>
              <a:latin typeface="Trebuchet MS" panose="020B0603020202020204" pitchFamily="34" charset="0"/>
            </a:endParaRPr>
          </a:p>
        </p:txBody>
      </p:sp>
      <p:pic>
        <p:nvPicPr>
          <p:cNvPr id="1198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83629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o 8"/>
          <p:cNvGrpSpPr/>
          <p:nvPr/>
        </p:nvGrpSpPr>
        <p:grpSpPr>
          <a:xfrm>
            <a:off x="6948264" y="5157192"/>
            <a:ext cx="1728192" cy="648072"/>
            <a:chOff x="6948264" y="5157192"/>
            <a:chExt cx="1728192" cy="648072"/>
          </a:xfrm>
          <a:solidFill>
            <a:srgbClr val="C00000"/>
          </a:solidFill>
        </p:grpSpPr>
        <p:sp>
          <p:nvSpPr>
            <p:cNvPr id="7" name="Seta para a esquerda 6"/>
            <p:cNvSpPr/>
            <p:nvPr/>
          </p:nvSpPr>
          <p:spPr bwMode="auto">
            <a:xfrm>
              <a:off x="6948264" y="5157192"/>
              <a:ext cx="1728192" cy="648072"/>
            </a:xfrm>
            <a:prstGeom prst="leftArrow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>
                <a:defRPr/>
              </a:pPr>
              <a:endParaRPr lang="pt-BR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7380312" y="5229200"/>
              <a:ext cx="108012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Times New Roman" charset="0"/>
                <a:buNone/>
                <a:defRPr/>
              </a:pPr>
              <a:r>
                <a:rPr lang="pt-BR" dirty="0">
                  <a:latin typeface="Trebuchet MS" pitchFamily="34" charset="0"/>
                </a:rPr>
                <a:t>60,8%</a:t>
              </a:r>
            </a:p>
          </p:txBody>
        </p:sp>
      </p:grpSp>
      <p:grpSp>
        <p:nvGrpSpPr>
          <p:cNvPr id="39942" name="Grupo 11"/>
          <p:cNvGrpSpPr>
            <a:grpSpLocks/>
          </p:cNvGrpSpPr>
          <p:nvPr/>
        </p:nvGrpSpPr>
        <p:grpSpPr bwMode="auto">
          <a:xfrm>
            <a:off x="7524750" y="4581525"/>
            <a:ext cx="1368425" cy="647700"/>
            <a:chOff x="7668344" y="4581128"/>
            <a:chExt cx="1080120" cy="648072"/>
          </a:xfrm>
        </p:grpSpPr>
        <p:sp>
          <p:nvSpPr>
            <p:cNvPr id="119815" name="Seta para a esquerda 9"/>
            <p:cNvSpPr>
              <a:spLocks noChangeArrowheads="1"/>
            </p:cNvSpPr>
            <p:nvPr/>
          </p:nvSpPr>
          <p:spPr bwMode="auto">
            <a:xfrm>
              <a:off x="7668344" y="4581128"/>
              <a:ext cx="936104" cy="648072"/>
            </a:xfrm>
            <a:prstGeom prst="leftArrow">
              <a:avLst>
                <a:gd name="adj1" fmla="val 50000"/>
                <a:gd name="adj2" fmla="val 50001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defTabSz="449263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endParaRPr lang="pt-BR" altLang="pt-BR"/>
            </a:p>
          </p:txBody>
        </p:sp>
        <p:sp>
          <p:nvSpPr>
            <p:cNvPr id="119816" name="CaixaDeTexto 10"/>
            <p:cNvSpPr txBox="1">
              <a:spLocks noChangeArrowheads="1"/>
            </p:cNvSpPr>
            <p:nvPr/>
          </p:nvSpPr>
          <p:spPr bwMode="auto">
            <a:xfrm>
              <a:off x="7740352" y="4653136"/>
              <a:ext cx="10081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5pPr>
              <a:lvl6pPr marL="25146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6pPr>
              <a:lvl7pPr marL="29718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7pPr>
              <a:lvl8pPr marL="34290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8pPr>
              <a:lvl9pPr marL="3886200" indent="-228600" defTabSz="4476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cs typeface="Lucida Sans Unicode" panose="020B0602030504020204" pitchFamily="34" charset="0"/>
                </a:defRPr>
              </a:lvl9pPr>
            </a:lstStyle>
            <a:p>
              <a:pPr eaLnBrk="1" hangingPunct="1"/>
              <a:r>
                <a:rPr lang="pt-BR" altLang="pt-BR">
                  <a:solidFill>
                    <a:schemeClr val="tx1"/>
                  </a:solidFill>
                  <a:latin typeface="Trebuchet MS" panose="020B0603020202020204" pitchFamily="34" charset="0"/>
                </a:rPr>
                <a:t>  21,2%</a:t>
              </a:r>
            </a:p>
          </p:txBody>
        </p:sp>
      </p:grpSp>
      <p:pic>
        <p:nvPicPr>
          <p:cNvPr id="11" name="Imagem 10" descr="esocia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497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obrigad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3786190"/>
            <a:ext cx="9144000" cy="4292600"/>
          </a:xfrm>
          <a:prstGeom prst="rect">
            <a:avLst/>
          </a:prstGeom>
        </p:spPr>
      </p:pic>
      <p:pic>
        <p:nvPicPr>
          <p:cNvPr id="4098" name="Picture 2" descr="Resultado de imagem para SEJA O MELH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329" y="-857280"/>
            <a:ext cx="9177329" cy="5033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48072"/>
          </a:xfrm>
        </p:spPr>
        <p:txBody>
          <a:bodyPr>
            <a:noAutofit/>
          </a:bodyPr>
          <a:lstStyle/>
          <a:p>
            <a:endParaRPr lang="pt-BR" sz="2400" b="1" dirty="0">
              <a:latin typeface="Verdana" pitchFamily="34" charset="0"/>
            </a:endParaRPr>
          </a:p>
        </p:txBody>
      </p:sp>
      <p:pic>
        <p:nvPicPr>
          <p:cNvPr id="1146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43608" y="1196751"/>
            <a:ext cx="7272808" cy="4032449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endParaRPr lang="pt-BR" sz="1600" dirty="0" smtClean="0">
              <a:latin typeface="Verdana" pitchFamily="34" charset="0"/>
              <a:hlinkClick r:id="rId3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 smtClean="0">
              <a:latin typeface="Verdana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 smtClean="0">
              <a:latin typeface="Verdana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 smtClean="0">
              <a:latin typeface="Verdana" pitchFamily="34" charset="0"/>
            </a:endParaRPr>
          </a:p>
        </p:txBody>
      </p:sp>
      <p:sp>
        <p:nvSpPr>
          <p:cNvPr id="6" name="Espaço Reservado para Conteúdo 4"/>
          <p:cNvSpPr txBox="1">
            <a:spLocks/>
          </p:cNvSpPr>
          <p:nvPr/>
        </p:nvSpPr>
        <p:spPr>
          <a:xfrm>
            <a:off x="0" y="5643578"/>
            <a:ext cx="8589640" cy="53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endParaRPr kumimoji="0" lang="pt-BR" sz="10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8" name="Rectangle 128"/>
          <p:cNvSpPr>
            <a:spLocks noChangeArrowheads="1"/>
          </p:cNvSpPr>
          <p:nvPr/>
        </p:nvSpPr>
        <p:spPr bwMode="auto">
          <a:xfrm>
            <a:off x="0" y="9525"/>
            <a:ext cx="91440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9" name="Rectangle 128"/>
          <p:cNvSpPr>
            <a:spLocks noChangeArrowheads="1"/>
          </p:cNvSpPr>
          <p:nvPr/>
        </p:nvSpPr>
        <p:spPr bwMode="auto">
          <a:xfrm>
            <a:off x="-36513" y="90488"/>
            <a:ext cx="9144001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t-BR" b="1" dirty="0">
                <a:solidFill>
                  <a:schemeClr val="bg1"/>
                </a:solidFill>
              </a:rPr>
              <a:t>GRUPO SKILL</a:t>
            </a:r>
          </a:p>
          <a:p>
            <a:pPr algn="r"/>
            <a:r>
              <a:rPr lang="pt-BR" b="1" dirty="0">
                <a:solidFill>
                  <a:schemeClr val="bg1"/>
                </a:solidFill>
              </a:rPr>
              <a:t>Conte conosco!</a:t>
            </a:r>
          </a:p>
        </p:txBody>
      </p:sp>
      <p:pic>
        <p:nvPicPr>
          <p:cNvPr id="3075" name="Picture 3" descr="C:\Users\Fellipe Guerra\Desktop\faceboo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5208" y="4130453"/>
            <a:ext cx="533896" cy="368300"/>
          </a:xfrm>
          <a:prstGeom prst="rect">
            <a:avLst/>
          </a:prstGeom>
          <a:noFill/>
        </p:spPr>
      </p:pic>
      <p:grpSp>
        <p:nvGrpSpPr>
          <p:cNvPr id="22" name="Grupo 10"/>
          <p:cNvGrpSpPr>
            <a:grpSpLocks/>
          </p:cNvGrpSpPr>
          <p:nvPr/>
        </p:nvGrpSpPr>
        <p:grpSpPr bwMode="auto">
          <a:xfrm>
            <a:off x="0" y="764704"/>
            <a:ext cx="9296400" cy="5688013"/>
            <a:chOff x="1" y="799569"/>
            <a:chExt cx="9296399" cy="5688528"/>
          </a:xfrm>
        </p:grpSpPr>
        <p:pic>
          <p:nvPicPr>
            <p:cNvPr id="23" name="Picture 9" descr="bilhete_mao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88596" t="9647" b="14034"/>
            <a:stretch>
              <a:fillRect/>
            </a:stretch>
          </p:blipFill>
          <p:spPr bwMode="auto">
            <a:xfrm>
              <a:off x="3426962" y="1253532"/>
              <a:ext cx="1199102" cy="2912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8" descr="bilhete_mao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3543" t="9650" r="9995" b="13332"/>
            <a:stretch>
              <a:fillRect/>
            </a:stretch>
          </p:blipFill>
          <p:spPr bwMode="auto">
            <a:xfrm>
              <a:off x="1" y="799569"/>
              <a:ext cx="9296399" cy="5688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738061" y="2805457"/>
              <a:ext cx="5253538" cy="307805"/>
            </a:xfrm>
            <a:prstGeom prst="rect">
              <a:avLst/>
            </a:prstGeom>
            <a:noFill/>
            <a:ln w="9525" cap="rnd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pt-BR" sz="1400" b="1" dirty="0">
                <a:latin typeface="Verdana" pitchFamily="34" charset="0"/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738060" y="2348880"/>
            <a:ext cx="5253539" cy="3770263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b="1" dirty="0" smtClean="0">
                <a:latin typeface="Verdana" pitchFamily="34" charset="0"/>
              </a:rPr>
              <a:t>Palestrante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b="1" dirty="0" err="1" smtClean="0">
                <a:latin typeface="Verdana" pitchFamily="34" charset="0"/>
              </a:rPr>
              <a:t>Rondinelly</a:t>
            </a:r>
            <a:r>
              <a:rPr lang="pt-BR" b="1" dirty="0" smtClean="0">
                <a:latin typeface="Verdana" pitchFamily="34" charset="0"/>
              </a:rPr>
              <a:t> Rodrigues</a:t>
            </a:r>
            <a:endParaRPr lang="pt-BR" b="1" dirty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dirty="0" smtClean="0">
                <a:latin typeface="Verdana" pitchFamily="34" charset="0"/>
              </a:rPr>
              <a:t>rondinellycoelho@hotmail.com</a:t>
            </a:r>
            <a:endParaRPr lang="pt-BR" dirty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b="1" dirty="0">
                <a:latin typeface="Verdana" pitchFamily="34" charset="0"/>
              </a:rPr>
              <a:t>   </a:t>
            </a:r>
            <a:r>
              <a:rPr lang="pt-BR" b="1" dirty="0" smtClean="0">
                <a:latin typeface="Verdana" pitchFamily="34" charset="0"/>
              </a:rPr>
              <a:t>       </a:t>
            </a:r>
            <a:r>
              <a:rPr lang="pt-BR" b="1" dirty="0" err="1" smtClean="0">
                <a:latin typeface="Verdana" pitchFamily="34" charset="0"/>
              </a:rPr>
              <a:t>RondinellyCoelho</a:t>
            </a:r>
            <a:endParaRPr lang="pt-BR" b="1" dirty="0" smtClean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b="1" dirty="0" smtClean="0">
                <a:latin typeface="Verdana" pitchFamily="34" charset="0"/>
              </a:rPr>
              <a:t>(85) 98736.6778</a:t>
            </a:r>
            <a:endParaRPr lang="pt-BR" b="1" dirty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endParaRPr lang="pt-BR" dirty="0">
              <a:latin typeface="+mj-lt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sz="1600" b="1" dirty="0" smtClean="0">
                <a:latin typeface="Verdana" pitchFamily="34" charset="0"/>
              </a:rPr>
              <a:t> </a:t>
            </a:r>
          </a:p>
        </p:txBody>
      </p:sp>
      <p:pic>
        <p:nvPicPr>
          <p:cNvPr id="27" name="Picture 3" descr="C:\Users\Fellipe Guerra\Desktop\faceboo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71942"/>
            <a:ext cx="533896" cy="368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3939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ipse 4"/>
          <p:cNvSpPr/>
          <p:nvPr/>
        </p:nvSpPr>
        <p:spPr>
          <a:xfrm>
            <a:off x="1856104" y="1993276"/>
            <a:ext cx="2880017" cy="175983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1275" tIns="41275" rIns="41275" bIns="41275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926"/>
            <a:ext cx="9144000" cy="6838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-32" y="132964"/>
            <a:ext cx="9144032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 smtClean="0">
                <a:solidFill>
                  <a:schemeClr val="accent1">
                    <a:lumMod val="50000"/>
                  </a:schemeClr>
                </a:solidFill>
              </a:rPr>
              <a:t>Rondinelly</a:t>
            </a:r>
            <a:r>
              <a:rPr lang="pt-BR" sz="2800" b="1" dirty="0" smtClean="0">
                <a:solidFill>
                  <a:schemeClr val="accent1">
                    <a:lumMod val="50000"/>
                  </a:schemeClr>
                </a:solidFill>
              </a:rPr>
              <a:t> Coelho</a:t>
            </a: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pt-BR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Contador formado pela Faculdade Lourenço Filho;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Pós-Graduado em Controladoria e Gestão Empresarial pela Faculdade </a:t>
            </a:r>
            <a:r>
              <a:rPr lang="pt-BR" dirty="0" err="1" smtClean="0">
                <a:solidFill>
                  <a:schemeClr val="accent1">
                    <a:lumMod val="50000"/>
                  </a:schemeClr>
                </a:solidFill>
              </a:rPr>
              <a:t>Christus</a:t>
            </a: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Sócio diretor da </a:t>
            </a:r>
            <a:r>
              <a:rPr lang="pt-BR" dirty="0" err="1" smtClean="0">
                <a:solidFill>
                  <a:schemeClr val="accent1">
                    <a:lumMod val="50000"/>
                  </a:schemeClr>
                </a:solidFill>
              </a:rPr>
              <a:t>Activa</a:t>
            </a: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Contabilidade Assessoria e Consultoria </a:t>
            </a:r>
            <a:r>
              <a:rPr lang="pt-BR" dirty="0" err="1" smtClean="0">
                <a:solidFill>
                  <a:schemeClr val="accent1">
                    <a:lumMod val="50000"/>
                  </a:schemeClr>
                </a:solidFill>
              </a:rPr>
              <a:t>Ltda</a:t>
            </a: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Professor Universitário.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Professor da Fortes Educação;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Membro da Comissão de Normas Técnicas  do </a:t>
            </a:r>
            <a:r>
              <a:rPr lang="pt-BR" dirty="0" err="1" smtClean="0">
                <a:solidFill>
                  <a:schemeClr val="accent1">
                    <a:lumMod val="50000"/>
                  </a:schemeClr>
                </a:solidFill>
              </a:rPr>
              <a:t>Sped</a:t>
            </a: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– CRC-CE;</a:t>
            </a: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 Coordenador  da Comissão de Normas Técnicas Aplicadas às Áreas Trabalhista e Previdenciária – CRC-CE;</a:t>
            </a:r>
          </a:p>
          <a:p>
            <a:pPr algn="ctr">
              <a:buFont typeface="Arial" pitchFamily="34" charset="0"/>
              <a:buChar char="•"/>
            </a:pPr>
            <a:endParaRPr lang="pt-BR" dirty="0" smtClean="0"/>
          </a:p>
          <a:p>
            <a:pPr algn="ctr">
              <a:buFont typeface="Arial" pitchFamily="34" charset="0"/>
              <a:buChar char="•"/>
            </a:pPr>
            <a:endParaRPr lang="pt-BR" dirty="0" smtClean="0"/>
          </a:p>
          <a:p>
            <a:pPr algn="ctr"/>
            <a:endParaRPr lang="pt-BR" dirty="0" smtClean="0"/>
          </a:p>
          <a:p>
            <a:pPr algn="ctr"/>
            <a:endParaRPr lang="pt-BR" dirty="0"/>
          </a:p>
        </p:txBody>
      </p:sp>
      <p:pic>
        <p:nvPicPr>
          <p:cNvPr id="4" name="Picture 2" descr="https://scontent.fgig1-3.fna.fbcdn.net/v/t1.0-9/14354975_1173679792694690_5120438511474025248_n.jpg?oh=535b966fece7b0b002d4e8774fa4e08f&amp;oe=58384F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928670"/>
            <a:ext cx="3643338" cy="32147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78629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285720" y="109792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/>
        </p:nvGraphicFramePr>
        <p:xfrm>
          <a:off x="285720" y="714356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280438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6" name="Picture 2" descr="Resultado de imagem para REPOSITORIO ESOC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8" y="142852"/>
            <a:ext cx="8524892" cy="2705100"/>
          </a:xfrm>
          <a:prstGeom prst="rect">
            <a:avLst/>
          </a:prstGeom>
          <a:noFill/>
        </p:spPr>
      </p:pic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285720" y="395544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/>
          <p:cNvGraphicFramePr/>
          <p:nvPr/>
        </p:nvGraphicFramePr>
        <p:xfrm>
          <a:off x="285720" y="928670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a 7"/>
          <p:cNvGraphicFramePr/>
          <p:nvPr/>
        </p:nvGraphicFramePr>
        <p:xfrm>
          <a:off x="428596" y="2857496"/>
          <a:ext cx="835824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="" xmlns:p14="http://schemas.microsoft.com/office/powerpoint/2010/main" val="28043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6" name="Picture 2" descr="Resultado de imagem para REPOSITORIO ESOC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285720" y="752734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Espaço Reservado para Conteúdo 5"/>
          <p:cNvGraphicFramePr>
            <a:graphicFrameLocks/>
          </p:cNvGraphicFramePr>
          <p:nvPr/>
        </p:nvGraphicFramePr>
        <p:xfrm>
          <a:off x="357158" y="5500702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80438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/>
        </p:nvGraphicFramePr>
        <p:xfrm>
          <a:off x="214282" y="571480"/>
          <a:ext cx="8786874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285720" y="109792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3643306" y="6500834"/>
            <a:ext cx="200026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</a:rPr>
              <a:t>ARRECADAÇÃO???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438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</p:nvPr>
        </p:nvGraphicFramePr>
        <p:xfrm>
          <a:off x="285720" y="109792"/>
          <a:ext cx="8568952" cy="604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1357290" y="3500438"/>
            <a:ext cx="2714644" cy="1631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solidFill>
                  <a:schemeClr val="bg1"/>
                </a:solidFill>
              </a:rPr>
              <a:t>CONSTRUÇÃO COLETIVA E GESTÃO COMPARTILHADA</a:t>
            </a:r>
            <a:endParaRPr lang="pt-BR" sz="2500" dirty="0">
              <a:solidFill>
                <a:schemeClr val="bg1"/>
              </a:solidFill>
            </a:endParaRPr>
          </a:p>
        </p:txBody>
      </p:sp>
      <p:pic>
        <p:nvPicPr>
          <p:cNvPr id="7" name="Imagem 6" descr="CRCC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7620" y="5643578"/>
            <a:ext cx="1576574" cy="116310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357290" y="1428736"/>
            <a:ext cx="2714644" cy="124649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solidFill>
                  <a:schemeClr val="bg1"/>
                </a:solidFill>
              </a:rPr>
              <a:t>PRESTAÇÃO DE UMA ÚNICA INFORMAÇÃO</a:t>
            </a:r>
            <a:endParaRPr lang="pt-BR" sz="2500" dirty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929190" y="1428736"/>
            <a:ext cx="3071834" cy="124649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solidFill>
                  <a:schemeClr val="bg1"/>
                </a:solidFill>
              </a:rPr>
              <a:t>NÃO CRIAÇÃO DE NOVAS OBRIGAÇÕES ACESSÓRIAS</a:t>
            </a:r>
            <a:endParaRPr lang="pt-BR" sz="2500" dirty="0">
              <a:solidFill>
                <a:schemeClr val="bg1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929190" y="3500438"/>
            <a:ext cx="3000396" cy="16312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solidFill>
                  <a:schemeClr val="bg1"/>
                </a:solidFill>
              </a:rPr>
              <a:t>UTILIZAÇÃO DAS INFORMAÇÕES NO LIMITE DE SUAS COMPETÊNCIAS</a:t>
            </a:r>
            <a:endParaRPr lang="pt-BR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438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2844" y="214290"/>
            <a:ext cx="8786874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ENTES PARTICIPANTES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323528" y="1196752"/>
            <a:ext cx="8568952" cy="4176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pt-BR" sz="2800" b="1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endParaRPr lang="pt-BR" sz="2800" b="1" dirty="0" smtClean="0">
              <a:latin typeface="+mj-lt"/>
            </a:endParaRPr>
          </a:p>
        </p:txBody>
      </p:sp>
      <p:pic>
        <p:nvPicPr>
          <p:cNvPr id="7" name="Imagem 6" descr="receita-fede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8" y="1500174"/>
            <a:ext cx="4071934" cy="2653760"/>
          </a:xfrm>
          <a:prstGeom prst="rect">
            <a:avLst/>
          </a:prstGeom>
        </p:spPr>
      </p:pic>
      <p:pic>
        <p:nvPicPr>
          <p:cNvPr id="8" name="Imagem 7" descr="IN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347" y="1500174"/>
            <a:ext cx="4673495" cy="2976657"/>
          </a:xfrm>
          <a:prstGeom prst="rect">
            <a:avLst/>
          </a:prstGeom>
        </p:spPr>
      </p:pic>
      <p:pic>
        <p:nvPicPr>
          <p:cNvPr id="9" name="Imagem 8" descr="FGTS-Caix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35" y="3857628"/>
            <a:ext cx="3685037" cy="2571768"/>
          </a:xfrm>
          <a:prstGeom prst="rect">
            <a:avLst/>
          </a:prstGeom>
        </p:spPr>
      </p:pic>
      <p:pic>
        <p:nvPicPr>
          <p:cNvPr id="10" name="Imagem 9" descr="ministerio-do-trabalho-201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4000504"/>
            <a:ext cx="4214842" cy="243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490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643042" y="428604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JUSTIFICATIVA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7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6111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285860"/>
            <a:ext cx="8725308" cy="5201490"/>
          </a:xfrm>
          <a:prstGeom prst="rect">
            <a:avLst/>
          </a:prstGeom>
        </p:spPr>
      </p:pic>
      <p:pic>
        <p:nvPicPr>
          <p:cNvPr id="6" name="Imagem 5" descr="CRC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68" y="122754"/>
            <a:ext cx="1576574" cy="11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911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gsw.com.br/campanhas/esocial/img/sem-esoci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-18755"/>
            <a:ext cx="7632848" cy="601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/>
          <p:cNvSpPr/>
          <p:nvPr/>
        </p:nvSpPr>
        <p:spPr>
          <a:xfrm>
            <a:off x="-32" y="5929330"/>
            <a:ext cx="2071702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ALTO CUSTO</a:t>
            </a:r>
            <a:endParaRPr lang="pt-BR" dirty="0"/>
          </a:p>
        </p:txBody>
      </p:sp>
      <p:sp>
        <p:nvSpPr>
          <p:cNvPr id="5" name="Elipse 4"/>
          <p:cNvSpPr/>
          <p:nvPr/>
        </p:nvSpPr>
        <p:spPr>
          <a:xfrm>
            <a:off x="3571868" y="5943624"/>
            <a:ext cx="2286016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INFORMAÇÕES SEM QUALIDADE</a:t>
            </a:r>
            <a:endParaRPr lang="pt-BR" dirty="0"/>
          </a:p>
        </p:txBody>
      </p:sp>
      <p:sp>
        <p:nvSpPr>
          <p:cNvPr id="6" name="Elipse 5"/>
          <p:cNvSpPr/>
          <p:nvPr/>
        </p:nvSpPr>
        <p:spPr>
          <a:xfrm>
            <a:off x="7215206" y="5943624"/>
            <a:ext cx="1928826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NÃO GARANTIA DE DIREITOS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4782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lugin-ja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928670"/>
            <a:ext cx="7858180" cy="5223291"/>
          </a:xfrm>
          <a:prstGeom prst="rect">
            <a:avLst/>
          </a:prstGeom>
        </p:spPr>
      </p:pic>
      <p:pic>
        <p:nvPicPr>
          <p:cNvPr id="3" name="Imagem 2" descr="desespero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357562"/>
            <a:ext cx="3214710" cy="2857520"/>
          </a:xfrm>
          <a:prstGeom prst="rect">
            <a:avLst/>
          </a:prstGeom>
        </p:spPr>
      </p:pic>
      <p:pic>
        <p:nvPicPr>
          <p:cNvPr id="5" name="Imagem 4" descr="surpres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14" y="3357562"/>
            <a:ext cx="3429044" cy="292895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000364" y="285728"/>
            <a:ext cx="30718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ISSO A GLOBO NÃO MOSTRA</a:t>
            </a:r>
            <a:endParaRPr lang="pt-B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1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grupofortes.com.br/esocial/wp-content/uploads/2014/01/Campanha-eSocial-Banner-noticia-620x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714488"/>
            <a:ext cx="8215370" cy="3143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CRC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22754"/>
            <a:ext cx="1576574" cy="1163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arca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430" y="2000240"/>
            <a:ext cx="5090338" cy="3857652"/>
          </a:xfrm>
          <a:prstGeom prst="rect">
            <a:avLst/>
          </a:prstGeom>
        </p:spPr>
      </p:pic>
      <p:pic>
        <p:nvPicPr>
          <p:cNvPr id="3" name="Imagem 2" descr="CRC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4848" y="51316"/>
            <a:ext cx="2027284" cy="149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78629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3314242"/>
            <a:ext cx="9144000" cy="3043716"/>
          </a:xfrm>
          <a:solidFill>
            <a:schemeClr val="bg2"/>
          </a:solidFill>
        </p:spPr>
        <p:txBody>
          <a:bodyPr>
            <a:normAutofit/>
          </a:bodyPr>
          <a:lstStyle/>
          <a:p>
            <a:pPr lvl="1" algn="ctr">
              <a:lnSpc>
                <a:spcPct val="150000"/>
              </a:lnSpc>
              <a:buNone/>
            </a:pP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O empregador tem ciência da importância do </a:t>
            </a:r>
            <a:r>
              <a:rPr lang="pt-BR" sz="2000" dirty="0" err="1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eSocial</a:t>
            </a: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?</a:t>
            </a:r>
            <a:endParaRPr lang="pt-BR" sz="2000" dirty="0">
              <a:solidFill>
                <a:srgbClr val="002060"/>
              </a:solidFill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lvl="1" algn="ctr">
              <a:lnSpc>
                <a:spcPct val="150000"/>
              </a:lnSpc>
              <a:buNone/>
            </a:pP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Como anda a geração da folha de pagamento? Informações tempestivas?</a:t>
            </a:r>
          </a:p>
          <a:p>
            <a:pPr marL="800100" lvl="1" indent="-457200" algn="ctr">
              <a:lnSpc>
                <a:spcPct val="150000"/>
              </a:lnSpc>
              <a:buNone/>
            </a:pP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Procedimentos internos estão integrados?</a:t>
            </a:r>
          </a:p>
          <a:p>
            <a:pPr marL="800100" lvl="1" indent="-457200" algn="ctr">
              <a:lnSpc>
                <a:spcPct val="150000"/>
              </a:lnSpc>
              <a:buNone/>
            </a:pP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Equipe qualificada?</a:t>
            </a:r>
          </a:p>
          <a:p>
            <a:pPr marL="800100" lvl="1" indent="-457200" algn="ctr">
              <a:lnSpc>
                <a:spcPct val="150000"/>
              </a:lnSpc>
              <a:buNone/>
            </a:pPr>
            <a:r>
              <a:rPr lang="pt-BR" sz="2000" dirty="0" smtClean="0">
                <a:solidFill>
                  <a:srgbClr val="00206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Comunicação Escritório X Empresa?</a:t>
            </a:r>
          </a:p>
          <a:p>
            <a:pPr marL="800100" lvl="1" indent="-457200" algn="ctr">
              <a:lnSpc>
                <a:spcPct val="150000"/>
              </a:lnSpc>
              <a:buNone/>
            </a:pPr>
            <a:endParaRPr lang="pt-BR" sz="2500" dirty="0" smtClean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800100" lvl="1" indent="-4572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pt-BR" sz="25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algn="ctr">
              <a:lnSpc>
                <a:spcPct val="150000"/>
              </a:lnSpc>
              <a:buFont typeface="Wingdings" pitchFamily="2" charset="2"/>
              <a:buChar char="ü"/>
            </a:pPr>
            <a:endParaRPr lang="pt-BR" sz="2500" dirty="0" smtClean="0">
              <a:latin typeface="Verdana" pitchFamily="34" charset="0"/>
            </a:endParaRPr>
          </a:p>
        </p:txBody>
      </p:sp>
      <p:pic>
        <p:nvPicPr>
          <p:cNvPr id="5122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643050"/>
            <a:ext cx="1571636" cy="1530660"/>
          </a:xfrm>
          <a:prstGeom prst="rect">
            <a:avLst/>
          </a:prstGeom>
          <a:noFill/>
        </p:spPr>
      </p:pic>
      <p:sp>
        <p:nvSpPr>
          <p:cNvPr id="10" name="Retângulo 9"/>
          <p:cNvSpPr/>
          <p:nvPr/>
        </p:nvSpPr>
        <p:spPr>
          <a:xfrm>
            <a:off x="0" y="433968"/>
            <a:ext cx="9144000" cy="923330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Retroativo</a:t>
            </a:r>
            <a:endParaRPr lang="pt-B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Diagrama 17"/>
          <p:cNvGraphicFramePr/>
          <p:nvPr/>
        </p:nvGraphicFramePr>
        <p:xfrm>
          <a:off x="0" y="1357298"/>
          <a:ext cx="91440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22" name="Picture 2" descr="Resultado de imagem para erro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-24"/>
            <a:ext cx="4000500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7308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Diagrama 17"/>
          <p:cNvGraphicFramePr/>
          <p:nvPr/>
        </p:nvGraphicFramePr>
        <p:xfrm>
          <a:off x="142844" y="357166"/>
          <a:ext cx="8715436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0" y="3357562"/>
          <a:ext cx="9144000" cy="3500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" name="Imagem 3" descr="CRCC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14744" y="122754"/>
            <a:ext cx="1576574" cy="11631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308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5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214290"/>
            <a:ext cx="9144000" cy="7060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Algumas informações confrontadas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550282"/>
            <a:ext cx="9144000" cy="40934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Quantidade de horas extras;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Periculosidade sem informação sobre o risco no evento específico;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 lotado em departamento insalubre sem o respectivo adicional na folha;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de Horário noturno sem o pagamento na folha;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Ajuda de custo.</a:t>
            </a: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14298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9093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Resultado de imagem para acer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000240"/>
            <a:ext cx="9144032" cy="2857520"/>
          </a:xfrm>
          <a:prstGeom prst="rect">
            <a:avLst/>
          </a:prstGeom>
          <a:noFill/>
        </p:spPr>
      </p:pic>
      <p:sp>
        <p:nvSpPr>
          <p:cNvPr id="9" name="Texto explicativo retangular 8"/>
          <p:cNvSpPr/>
          <p:nvPr/>
        </p:nvSpPr>
        <p:spPr>
          <a:xfrm>
            <a:off x="0" y="500042"/>
            <a:ext cx="3214678" cy="928694"/>
          </a:xfrm>
          <a:prstGeom prst="wedgeRectCallout">
            <a:avLst>
              <a:gd name="adj1" fmla="val 78823"/>
              <a:gd name="adj2" fmla="val 264610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Verdana" pitchFamily="34" charset="0"/>
              </a:rPr>
              <a:t>Conscientizar a alta gestão da empresa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0" name="Texto explicativo retangular 9"/>
          <p:cNvSpPr/>
          <p:nvPr/>
        </p:nvSpPr>
        <p:spPr>
          <a:xfrm>
            <a:off x="5715008" y="2786058"/>
            <a:ext cx="3428960" cy="928694"/>
          </a:xfrm>
          <a:prstGeom prst="wedgeRectCallout">
            <a:avLst>
              <a:gd name="adj1" fmla="val -95253"/>
              <a:gd name="adj2" fmla="val 19942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>
              <a:lnSpc>
                <a:spcPct val="150000"/>
              </a:lnSpc>
            </a:pPr>
            <a:r>
              <a:rPr lang="pt-BR" dirty="0" smtClean="0">
                <a:latin typeface="Verdana" pitchFamily="34" charset="0"/>
              </a:rPr>
              <a:t>Mudar a cultura da organização</a:t>
            </a:r>
          </a:p>
        </p:txBody>
      </p:sp>
      <p:sp>
        <p:nvSpPr>
          <p:cNvPr id="11" name="Texto explicativo retangular 10"/>
          <p:cNvSpPr/>
          <p:nvPr/>
        </p:nvSpPr>
        <p:spPr>
          <a:xfrm>
            <a:off x="5286380" y="5715016"/>
            <a:ext cx="3643306" cy="928694"/>
          </a:xfrm>
          <a:prstGeom prst="wedgeRectCallout">
            <a:avLst>
              <a:gd name="adj1" fmla="val -81168"/>
              <a:gd name="adj2" fmla="val -296674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lnSpc>
                <a:spcPct val="150000"/>
              </a:lnSpc>
            </a:pPr>
            <a:r>
              <a:rPr lang="pt-BR" dirty="0" smtClean="0">
                <a:latin typeface="Verdana" pitchFamily="34" charset="0"/>
              </a:rPr>
              <a:t>Qualificação dos envolvidos</a:t>
            </a:r>
          </a:p>
        </p:txBody>
      </p:sp>
      <p:sp>
        <p:nvSpPr>
          <p:cNvPr id="12" name="Texto explicativo retangular 11"/>
          <p:cNvSpPr/>
          <p:nvPr/>
        </p:nvSpPr>
        <p:spPr>
          <a:xfrm>
            <a:off x="0" y="5572140"/>
            <a:ext cx="3571868" cy="928694"/>
          </a:xfrm>
          <a:prstGeom prst="wedgeRectCallout">
            <a:avLst>
              <a:gd name="adj1" fmla="val 64992"/>
              <a:gd name="adj2" fmla="val -281918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latin typeface="Verdana" pitchFamily="34" charset="0"/>
              </a:rPr>
              <a:t>Cumprir a legislação para evitar a fiscalização, que será eletrônica e assertiva</a:t>
            </a:r>
            <a:endParaRPr lang="pt-BR" dirty="0"/>
          </a:p>
        </p:txBody>
      </p:sp>
      <p:sp>
        <p:nvSpPr>
          <p:cNvPr id="13" name="Texto explicativo retangular 12"/>
          <p:cNvSpPr/>
          <p:nvPr/>
        </p:nvSpPr>
        <p:spPr>
          <a:xfrm>
            <a:off x="5357818" y="428628"/>
            <a:ext cx="3500430" cy="1142984"/>
          </a:xfrm>
          <a:prstGeom prst="wedgeRectCallout">
            <a:avLst>
              <a:gd name="adj1" fmla="val -84908"/>
              <a:gd name="adj2" fmla="val 21137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dirty="0" smtClean="0">
                <a:latin typeface="Verdana" pitchFamily="34" charset="0"/>
              </a:rPr>
              <a:t>Cuidado com relação aos prazos, para não sofrer multas</a:t>
            </a:r>
          </a:p>
        </p:txBody>
      </p:sp>
    </p:spTree>
    <p:extLst>
      <p:ext uri="{BB962C8B-B14F-4D97-AF65-F5344CB8AC3E}">
        <p14:creationId xmlns="" xmlns:p14="http://schemas.microsoft.com/office/powerpoint/2010/main" val="117308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57298"/>
            <a:ext cx="9144000" cy="453970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Registro </a:t>
            </a:r>
            <a:r>
              <a:rPr lang="pt-B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informação uma única vez, no momento de seu </a:t>
            </a: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nascedouro, devidamente validada.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Flexibilidade </a:t>
            </a:r>
            <a:r>
              <a:rPr lang="pt-B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simplicidade no envio e na retificação das informações.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Segurança na guarda dessas informações</a:t>
            </a: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Maior efetividade no cumprimento da legislação;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Agilidade na obtenção do benefícios;</a:t>
            </a:r>
          </a:p>
          <a:p>
            <a:pPr marL="285750" indent="-28575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Padronização da cultura dentro da empresa.</a:t>
            </a: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214290"/>
            <a:ext cx="9144000" cy="923330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Benefícios</a:t>
            </a:r>
            <a:endParaRPr lang="pt-B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pic>
        <p:nvPicPr>
          <p:cNvPr id="6" name="Imagem 5" descr="CRC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5875405"/>
            <a:ext cx="1428760" cy="10540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093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>
                <a:latin typeface="Verdana" pitchFamily="34" charset="0"/>
                <a:ea typeface="+mj-ea"/>
                <a:cs typeface="+mj-cs"/>
              </a:rPr>
              <a:t>e</a:t>
            </a: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SOCIAL eliminará:</a:t>
            </a:r>
          </a:p>
        </p:txBody>
      </p:sp>
      <p:pic>
        <p:nvPicPr>
          <p:cNvPr id="7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04" y="1484784"/>
            <a:ext cx="8091164" cy="482453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5116" y="2571744"/>
            <a:ext cx="2457478" cy="2233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0473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Resultado de imagem para esoc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0" y="21429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u="sng" dirty="0" smtClean="0">
                <a:solidFill>
                  <a:srgbClr val="002060"/>
                </a:solidFill>
              </a:rPr>
              <a:t>NOVA FORMA – VERSÃO SIMPLIFICADA DAS RELAÇÕES DE TRABALHO</a:t>
            </a:r>
          </a:p>
          <a:p>
            <a:pPr algn="ctr"/>
            <a:r>
              <a:rPr lang="pt-BR" sz="3600" b="1" dirty="0" err="1" smtClean="0">
                <a:solidFill>
                  <a:srgbClr val="0070C0"/>
                </a:solidFill>
              </a:rPr>
              <a:t>eSocial</a:t>
            </a:r>
            <a:endParaRPr lang="pt-BR" sz="3600" b="1" dirty="0" smtClean="0">
              <a:solidFill>
                <a:srgbClr val="0070C0"/>
              </a:solidFill>
            </a:endParaRPr>
          </a:p>
          <a:p>
            <a:pPr algn="ctr"/>
            <a:r>
              <a:rPr lang="pt-BR" sz="1200" b="1" dirty="0" smtClean="0">
                <a:solidFill>
                  <a:srgbClr val="0070C0"/>
                </a:solidFill>
              </a:rPr>
              <a:t>FGTS – GPS - SEGURO DESEMPREGO – RESCISÃO – RETIFICAÇÃO – CAGED – DIRF – RAIS – GFIP – FOLHA DE PAGAMENTO </a:t>
            </a:r>
            <a:endParaRPr lang="pt-BR" sz="1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26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642918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924944"/>
            <a:ext cx="792088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INFORMAÇÕES PRESTADAS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4" name="Imagem 3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5072074"/>
            <a:ext cx="1428760" cy="105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38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6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Resultado de imagem para sucess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2928926" y="42860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Novo Perfil Profissional</a:t>
            </a:r>
            <a:endParaRPr lang="pt-BR" sz="28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5500694" y="1619896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Qualificação Profissional</a:t>
            </a:r>
            <a:endParaRPr lang="pt-BR" sz="28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5857884" y="300037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Ética</a:t>
            </a:r>
            <a:endParaRPr lang="pt-BR" sz="28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5429256" y="478632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Legislação</a:t>
            </a:r>
            <a:endParaRPr lang="pt-BR" sz="28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3286116" y="597761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Senso Crítico</a:t>
            </a:r>
            <a:endParaRPr lang="pt-BR" sz="28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-32" y="471488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Relacionamento</a:t>
            </a:r>
            <a:endParaRPr lang="pt-BR" sz="28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-500098" y="312009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Liderança - Equipe</a:t>
            </a:r>
            <a:endParaRPr lang="pt-BR" sz="28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-32" y="121442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Postura – MKT Pessoal</a:t>
            </a:r>
            <a:endParaRPr lang="pt-B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" y="1"/>
            <a:ext cx="913814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06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84039" y="1399382"/>
            <a:ext cx="8643937" cy="512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São TSV obrigatórios: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Trabalhadores Avulsos portuários e não portuários;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Dirigentes Sindicais;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Estagiários;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Diretores não empregados;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Cooperados;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Servidores Públicos indicados para Conselho ou Órgão Administrativo;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Membros de Conselho Tutelar e trabalhadores cedidos</a:t>
            </a: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pt-BR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São TSV Opcional:</a:t>
            </a:r>
          </a:p>
          <a:p>
            <a:pPr marL="914400" lvl="1" indent="-457200" algn="just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  <a:defRPr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Todos os demais contribuintes</a:t>
            </a:r>
            <a:endParaRPr lang="pt-BR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312" y="573328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44016" y="274638"/>
            <a:ext cx="885714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TSV – Trabalhadores sem Vínculo</a:t>
            </a:r>
          </a:p>
        </p:txBody>
      </p:sp>
    </p:spTree>
    <p:extLst>
      <p:ext uri="{BB962C8B-B14F-4D97-AF65-F5344CB8AC3E}">
        <p14:creationId xmlns:p14="http://schemas.microsoft.com/office/powerpoint/2010/main" xmlns="" val="134865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57313" y="1285875"/>
            <a:ext cx="75009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REGISTRO DE EVENTOS TRABALHISTAS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4000496" y="3643314"/>
            <a:ext cx="460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erlin Sans FB" pitchFamily="34" charset="0"/>
              </a:rPr>
              <a:t>?</a:t>
            </a:r>
            <a:endParaRPr lang="pt-BR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84039" y="1527170"/>
            <a:ext cx="8643937" cy="427809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a Central de Inteligência do </a:t>
            </a:r>
            <a:r>
              <a:rPr lang="pt-BR" sz="2400" dirty="0" err="1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Consiste numa base de dados alimentada com informações de eventos não periódicos recebidos no âmbito do </a:t>
            </a:r>
            <a:r>
              <a:rPr lang="pt-BR" sz="2400" dirty="0" err="1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 sua formação inicial com o evento S-2100;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Suas regras definem a aceitação ou rejeição de um novo evento;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alimentado pelos eventos S-2200 a S-2399.</a:t>
            </a: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578645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7158" y="357166"/>
            <a:ext cx="8429684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 – Registro de Eventos Trabalhistas</a:t>
            </a:r>
          </a:p>
        </p:txBody>
      </p:sp>
      <p:sp>
        <p:nvSpPr>
          <p:cNvPr id="6" name="Texto explicativo retangular 5"/>
          <p:cNvSpPr/>
          <p:nvPr/>
        </p:nvSpPr>
        <p:spPr>
          <a:xfrm>
            <a:off x="7215206" y="3000372"/>
            <a:ext cx="1500198" cy="642942"/>
          </a:xfrm>
          <a:prstGeom prst="wedgeRectCallout">
            <a:avLst>
              <a:gd name="adj1" fmla="val -70868"/>
              <a:gd name="adj2" fmla="val 66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Cadastro inicial do vinculo</a:t>
            </a:r>
            <a:endParaRPr lang="pt-BR" sz="1400" dirty="0"/>
          </a:p>
        </p:txBody>
      </p:sp>
      <p:sp>
        <p:nvSpPr>
          <p:cNvPr id="8" name="Texto explicativo retangular 7"/>
          <p:cNvSpPr/>
          <p:nvPr/>
        </p:nvSpPr>
        <p:spPr>
          <a:xfrm>
            <a:off x="5500694" y="4643446"/>
            <a:ext cx="1500198" cy="642942"/>
          </a:xfrm>
          <a:prstGeom prst="wedgeRectCallout">
            <a:avLst>
              <a:gd name="adj1" fmla="val -72688"/>
              <a:gd name="adj2" fmla="val 709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Admissão do trabalhador</a:t>
            </a:r>
            <a:endParaRPr lang="pt-BR" sz="1400" dirty="0"/>
          </a:p>
        </p:txBody>
      </p:sp>
      <p:sp>
        <p:nvSpPr>
          <p:cNvPr id="9" name="Texto explicativo retangular 8"/>
          <p:cNvSpPr/>
          <p:nvPr/>
        </p:nvSpPr>
        <p:spPr>
          <a:xfrm>
            <a:off x="7520006" y="6000768"/>
            <a:ext cx="1500198" cy="642942"/>
          </a:xfrm>
          <a:prstGeom prst="wedgeRectCallout">
            <a:avLst>
              <a:gd name="adj1" fmla="val -74507"/>
              <a:gd name="adj2" fmla="val -100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TSV - Término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xmlns="" val="404121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/>
      <p:bldP spid="6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84039" y="1756840"/>
            <a:ext cx="8643937" cy="360098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800"/>
              </a:spcBef>
              <a:spcAft>
                <a:spcPts val="18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Cada trabalhador tem sua própria cadeia de eventos, que são empilhados de forma cronológica dos fatos que lhe deram origem;</a:t>
            </a:r>
          </a:p>
          <a:p>
            <a:pPr marL="342900" indent="-342900" algn="just">
              <a:spcBef>
                <a:spcPts val="1800"/>
              </a:spcBef>
              <a:spcAft>
                <a:spcPts val="18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Cada novo evento recebido (periódico ou não periódico) passa pelo seu crivo;</a:t>
            </a:r>
          </a:p>
          <a:p>
            <a:pPr marL="342900" indent="-342900" algn="just">
              <a:spcBef>
                <a:spcPts val="1800"/>
              </a:spcBef>
              <a:spcAft>
                <a:spcPts val="18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rgbClr val="3C3C3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RET também é utilizado para validação do fechamento dos eventos periódicos.</a:t>
            </a: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57214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86892" y="436894"/>
            <a:ext cx="8785702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 – Registro de Eventos Trabalhistas</a:t>
            </a:r>
          </a:p>
        </p:txBody>
      </p:sp>
    </p:spTree>
    <p:extLst>
      <p:ext uri="{BB962C8B-B14F-4D97-AF65-F5344CB8AC3E}">
        <p14:creationId xmlns:p14="http://schemas.microsoft.com/office/powerpoint/2010/main" xmlns="" val="372258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786050" y="365456"/>
            <a:ext cx="68042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Eventos do </a:t>
            </a:r>
            <a:r>
              <a:rPr lang="pt-BR" sz="28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249665388"/>
              </p:ext>
            </p:extLst>
          </p:nvPr>
        </p:nvGraphicFramePr>
        <p:xfrm>
          <a:off x="-561439" y="1111250"/>
          <a:ext cx="10174349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0826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644EBD3-AEAF-4A42-A19D-F10EE600B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644EBD3-AEAF-4A42-A19D-F10EE600B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441747-D1FF-4A60-9C2C-C68C60DE63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FD441747-D1FF-4A60-9C2C-C68C60DE63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32682F2-D1BC-4CA0-AEB3-A4047567B3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032682F2-D1BC-4CA0-AEB3-A4047567B3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6AD52E-35B1-4BF1-93F4-609017BC6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9D6AD52E-35B1-4BF1-93F4-609017BC6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F21AA72-9E60-4258-9ED2-546E9127E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8F21AA72-9E60-4258-9ED2-546E9127E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529191A-1089-4856-B5B4-05290BBFD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0529191A-1089-4856-B5B4-05290BBFD1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92F8C6-575E-4A94-85DF-20F679A1A4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3092F8C6-575E-4A94-85DF-20F679A1A4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E8D90E-B7BD-4272-8620-E43C88876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41E8D90E-B7BD-4272-8620-E43C888761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73801C3-C60F-4BEA-9326-72952D7BBF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973801C3-C60F-4BEA-9326-72952D7BBF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240FDB-5ABB-4084-86FC-E41585A622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DC240FDB-5ABB-4084-86FC-E41585A622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3FFE44-1948-4C41-BE3D-85F8656731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AB3FFE44-1948-4C41-BE3D-85F8656731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290572" y="836712"/>
            <a:ext cx="86439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  <a:defRPr/>
            </a:pPr>
            <a:endParaRPr lang="pt-BR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Clr>
                <a:srgbClr val="0070C0"/>
              </a:buClr>
              <a:defRPr/>
            </a:pPr>
            <a:endParaRPr lang="pt-BR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0" y="785794"/>
            <a:ext cx="9144000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1" algn="ctr">
              <a:spcBef>
                <a:spcPct val="0"/>
              </a:spcBef>
              <a:defRPr/>
            </a:pPr>
            <a:r>
              <a:rPr lang="pt-BR" sz="3000" b="1" noProof="0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PRAZO DOS EVENTOS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0435938"/>
              </p:ext>
            </p:extLst>
          </p:nvPr>
        </p:nvGraphicFramePr>
        <p:xfrm>
          <a:off x="0" y="1484785"/>
          <a:ext cx="9104481" cy="5373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50558"/>
                <a:gridCol w="3342384"/>
                <a:gridCol w="3711539"/>
              </a:tblGrid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EVENTO</a:t>
                      </a:r>
                      <a:endParaRPr lang="pt-BR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PRAZO</a:t>
                      </a:r>
                      <a:endParaRPr lang="pt-BR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Inicial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Primeiro a ser transmitido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Quando da abertura da empresa ou filial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Tabela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Após inicial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Em qualquer momento que houver alterações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4393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Periódico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Até o dia 7 de cada mês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Mensal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97459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>
                          <a:solidFill>
                            <a:srgbClr val="002060"/>
                          </a:solidFill>
                          <a:effectLst/>
                        </a:rPr>
                        <a:t>Não Periódico</a:t>
                      </a:r>
                      <a:endParaRPr lang="pt-BR" sz="24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Sem data definida, mas até o dia 07 do mês seguinte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Quando Ocorrer</a:t>
                      </a:r>
                      <a:endParaRPr lang="pt-B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-24"/>
            <a:ext cx="185735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CRC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1714480" cy="78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41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924944"/>
            <a:ext cx="8463314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FUNCIONAMENTO / TRANSMISSÃO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8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5716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373948"/>
            <a:ext cx="7429551" cy="548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664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0" y="1556792"/>
            <a:ext cx="8643937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serão enviadas no formato XML;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Armazenamento das mesmas será realizado no ambiente nacional - RET;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entes partícipes do E-Social terão acesso as informações </a:t>
            </a:r>
            <a:endParaRPr lang="pt-BR" sz="2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-468560" y="0"/>
            <a:ext cx="777686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latin typeface="Verdana" pitchFamily="34" charset="0"/>
                <a:ea typeface="+mj-ea"/>
                <a:cs typeface="+mj-cs"/>
              </a:rPr>
              <a:t>PRESTAÇÃO DAS INFORMAÇÕES</a:t>
            </a:r>
            <a:r>
              <a:rPr kumimoji="0" lang="pt-B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8" name="Picture 2" descr="C:\Documents and Settings\CONTAB02\Desktop\SPED\Imagens\carteira de trabalh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16616"/>
            <a:ext cx="2771800" cy="2141384"/>
          </a:xfrm>
          <a:prstGeom prst="rect">
            <a:avLst/>
          </a:prstGeom>
          <a:noFill/>
        </p:spPr>
      </p:pic>
      <p:pic>
        <p:nvPicPr>
          <p:cNvPr id="6" name="Imagem 7" descr="xml_at_work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332" y="4680980"/>
            <a:ext cx="4297026" cy="2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bex\Desktop\fortes educação 360º\esocial\CURSO 02042016\MATERIAL\Curso em partes\compliance-al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450" y="2100265"/>
            <a:ext cx="2705100" cy="1685925"/>
          </a:xfrm>
          <a:prstGeom prst="rect">
            <a:avLst/>
          </a:prstGeom>
          <a:noFill/>
        </p:spPr>
      </p:pic>
      <p:sp>
        <p:nvSpPr>
          <p:cNvPr id="4" name="Retângulo 3"/>
          <p:cNvSpPr/>
          <p:nvPr/>
        </p:nvSpPr>
        <p:spPr>
          <a:xfrm>
            <a:off x="0" y="414338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/>
              <a:t>Estar em conformidade com leis e regulamentos externos e internos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AutoShape 1027"/>
          <p:cNvSpPr>
            <a:spLocks noChangeArrowheads="1"/>
          </p:cNvSpPr>
          <p:nvPr/>
        </p:nvSpPr>
        <p:spPr bwMode="auto">
          <a:xfrm>
            <a:off x="3094038" y="5075238"/>
            <a:ext cx="3448050" cy="1127125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59" name="AutoShape 1027"/>
          <p:cNvSpPr>
            <a:spLocks noChangeArrowheads="1"/>
          </p:cNvSpPr>
          <p:nvPr/>
        </p:nvSpPr>
        <p:spPr bwMode="auto">
          <a:xfrm>
            <a:off x="3141663" y="1395413"/>
            <a:ext cx="3328987" cy="3057525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60" name="AutoShape 1027"/>
          <p:cNvSpPr>
            <a:spLocks noChangeArrowheads="1"/>
          </p:cNvSpPr>
          <p:nvPr/>
        </p:nvSpPr>
        <p:spPr bwMode="auto">
          <a:xfrm>
            <a:off x="7297738" y="1620838"/>
            <a:ext cx="1609725" cy="4267200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4277" name="Picture 2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3600" y="3473450"/>
            <a:ext cx="67310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1" name="Text Box 1118"/>
          <p:cNvSpPr txBox="1">
            <a:spLocks noChangeArrowheads="1"/>
          </p:cNvSpPr>
          <p:nvPr/>
        </p:nvSpPr>
        <p:spPr bwMode="auto">
          <a:xfrm>
            <a:off x="3454400" y="4189413"/>
            <a:ext cx="4921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WS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82" name="AutoShape 1043"/>
          <p:cNvSpPr>
            <a:spLocks noChangeArrowheads="1"/>
          </p:cNvSpPr>
          <p:nvPr/>
        </p:nvSpPr>
        <p:spPr bwMode="auto">
          <a:xfrm>
            <a:off x="3268663" y="1892300"/>
            <a:ext cx="3079750" cy="1508125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2774"/>
              </a:solidFill>
              <a:latin typeface="Arial" panose="020B0604020202020204" pitchFamily="34" charset="0"/>
            </a:endParaRPr>
          </a:p>
        </p:txBody>
      </p:sp>
      <p:grpSp>
        <p:nvGrpSpPr>
          <p:cNvPr id="54280" name="Group 31"/>
          <p:cNvGrpSpPr>
            <a:grpSpLocks/>
          </p:cNvGrpSpPr>
          <p:nvPr/>
        </p:nvGrpSpPr>
        <p:grpSpPr bwMode="auto">
          <a:xfrm>
            <a:off x="3695700" y="1955800"/>
            <a:ext cx="511175" cy="461963"/>
            <a:chOff x="3552" y="1104"/>
            <a:chExt cx="399" cy="340"/>
          </a:xfrm>
        </p:grpSpPr>
        <p:pic>
          <p:nvPicPr>
            <p:cNvPr id="54371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104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72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1152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73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120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74" name="Picture 1081" descr="cd_versao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268"/>
              <a:ext cx="135" cy="11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75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" y="132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4281" name="Picture 37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6638" y="2546350"/>
            <a:ext cx="493712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5" name="Text Box 1118"/>
          <p:cNvSpPr txBox="1">
            <a:spLocks noChangeArrowheads="1"/>
          </p:cNvSpPr>
          <p:nvPr/>
        </p:nvSpPr>
        <p:spPr bwMode="auto">
          <a:xfrm>
            <a:off x="3389313" y="3117850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RET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086" name="Text Box 1118"/>
          <p:cNvSpPr txBox="1">
            <a:spLocks noChangeArrowheads="1"/>
          </p:cNvSpPr>
          <p:nvPr/>
        </p:nvSpPr>
        <p:spPr bwMode="auto">
          <a:xfrm>
            <a:off x="3989388" y="1936750"/>
            <a:ext cx="862012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Arquivo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4284" name="Picture 41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5750" y="3836988"/>
            <a:ext cx="38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8" name="Text Box 1118"/>
          <p:cNvSpPr txBox="1">
            <a:spLocks noChangeArrowheads="1"/>
          </p:cNvSpPr>
          <p:nvPr/>
        </p:nvSpPr>
        <p:spPr bwMode="auto">
          <a:xfrm>
            <a:off x="4995863" y="4164013"/>
            <a:ext cx="12096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>
                <a:solidFill>
                  <a:schemeClr val="accent2">
                    <a:lumMod val="75000"/>
                  </a:schemeClr>
                </a:solidFill>
                <a:latin typeface="+mn-lt"/>
              </a:rPr>
              <a:t>eSocialBx</a:t>
            </a:r>
            <a:endParaRPr lang="en-US" sz="1000" b="1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89" name="AutoShape 1043"/>
          <p:cNvSpPr>
            <a:spLocks noChangeArrowheads="1"/>
          </p:cNvSpPr>
          <p:nvPr/>
        </p:nvSpPr>
        <p:spPr bwMode="auto">
          <a:xfrm>
            <a:off x="3268663" y="5580063"/>
            <a:ext cx="1446212" cy="53975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90" name="AutoShape 1043"/>
          <p:cNvSpPr>
            <a:spLocks noChangeArrowheads="1"/>
          </p:cNvSpPr>
          <p:nvPr/>
        </p:nvSpPr>
        <p:spPr bwMode="auto">
          <a:xfrm>
            <a:off x="7421563" y="1854200"/>
            <a:ext cx="1365250" cy="587375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91" name="Text Box 1028"/>
          <p:cNvSpPr txBox="1">
            <a:spLocks noChangeArrowheads="1"/>
          </p:cNvSpPr>
          <p:nvPr/>
        </p:nvSpPr>
        <p:spPr bwMode="auto">
          <a:xfrm>
            <a:off x="7667625" y="1655763"/>
            <a:ext cx="8001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CAIXA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4289" name="Picture 49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1750" y="2081213"/>
            <a:ext cx="31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3" name="Text Box 1118"/>
          <p:cNvSpPr txBox="1">
            <a:spLocks noChangeArrowheads="1"/>
          </p:cNvSpPr>
          <p:nvPr/>
        </p:nvSpPr>
        <p:spPr bwMode="auto">
          <a:xfrm>
            <a:off x="5053013" y="2146300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Folha de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Pagamento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095" name="Rectangle 4"/>
          <p:cNvSpPr>
            <a:spLocks noChangeArrowheads="1"/>
          </p:cNvSpPr>
          <p:nvPr/>
        </p:nvSpPr>
        <p:spPr bwMode="auto">
          <a:xfrm>
            <a:off x="2246313" y="911225"/>
            <a:ext cx="5165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572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572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572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572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572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57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2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Arquitetura </a:t>
            </a:r>
            <a:r>
              <a:rPr lang="pt-BR" sz="280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eSocial</a:t>
            </a:r>
            <a:r>
              <a:rPr lang="pt-BR" sz="2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  <p:pic>
        <p:nvPicPr>
          <p:cNvPr id="54292" name="Picture 53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5063" y="2809875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7" name="Text Box 1118"/>
          <p:cNvSpPr txBox="1">
            <a:spLocks noChangeArrowheads="1"/>
          </p:cNvSpPr>
          <p:nvPr/>
        </p:nvSpPr>
        <p:spPr bwMode="auto">
          <a:xfrm>
            <a:off x="5362575" y="2874963"/>
            <a:ext cx="8620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Cadastro/Tabelas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Do Empregador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098" name="Text Box 1028"/>
          <p:cNvSpPr txBox="1">
            <a:spLocks noChangeArrowheads="1"/>
          </p:cNvSpPr>
          <p:nvPr/>
        </p:nvSpPr>
        <p:spPr bwMode="auto">
          <a:xfrm>
            <a:off x="7667625" y="2468563"/>
            <a:ext cx="8001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>
                <a:solidFill>
                  <a:schemeClr val="accent2">
                    <a:lumMod val="75000"/>
                  </a:schemeClr>
                </a:solidFill>
                <a:latin typeface="+mn-lt"/>
              </a:rPr>
              <a:t>INSS</a:t>
            </a:r>
            <a:endParaRPr lang="en-US" sz="1000" b="1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4295" name="Text Box 1028"/>
          <p:cNvSpPr txBox="1">
            <a:spLocks noChangeArrowheads="1"/>
          </p:cNvSpPr>
          <p:nvPr/>
        </p:nvSpPr>
        <p:spPr bwMode="auto">
          <a:xfrm>
            <a:off x="7667625" y="4257675"/>
            <a:ext cx="8001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</a:pPr>
            <a:endParaRPr lang="pt-BR" sz="8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ctr">
              <a:buFont typeface="Times New Roman" panose="02020603050405020304" pitchFamily="18" charset="0"/>
              <a:buNone/>
            </a:pPr>
            <a:endParaRPr lang="en-US" sz="800" b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54296" name="Picture 5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0563" y="3444875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2" name="Text Box 1118"/>
          <p:cNvSpPr txBox="1">
            <a:spLocks noChangeArrowheads="1"/>
          </p:cNvSpPr>
          <p:nvPr/>
        </p:nvSpPr>
        <p:spPr bwMode="auto">
          <a:xfrm>
            <a:off x="5697538" y="3792538"/>
            <a:ext cx="4921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WS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4298" name="Picture 69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475" y="1887538"/>
            <a:ext cx="38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0" name="Text Box 1118"/>
          <p:cNvSpPr txBox="1">
            <a:spLocks noChangeArrowheads="1"/>
          </p:cNvSpPr>
          <p:nvPr/>
        </p:nvSpPr>
        <p:spPr bwMode="auto">
          <a:xfrm>
            <a:off x="7720013" y="1789113"/>
            <a:ext cx="13017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Clientes: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 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pt-BR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111" name="AutoShape 1043"/>
          <p:cNvSpPr>
            <a:spLocks noChangeArrowheads="1"/>
          </p:cNvSpPr>
          <p:nvPr/>
        </p:nvSpPr>
        <p:spPr bwMode="auto">
          <a:xfrm>
            <a:off x="7421563" y="2713038"/>
            <a:ext cx="1365250" cy="587375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4301" name="Picture 72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475" y="2746375"/>
            <a:ext cx="38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3" name="Text Box 1118"/>
          <p:cNvSpPr txBox="1">
            <a:spLocks noChangeArrowheads="1"/>
          </p:cNvSpPr>
          <p:nvPr/>
        </p:nvSpPr>
        <p:spPr bwMode="auto">
          <a:xfrm>
            <a:off x="7720013" y="2681288"/>
            <a:ext cx="13017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Clientes: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 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pt-BR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114" name="Text Box 1028"/>
          <p:cNvSpPr txBox="1">
            <a:spLocks noChangeArrowheads="1"/>
          </p:cNvSpPr>
          <p:nvPr/>
        </p:nvSpPr>
        <p:spPr bwMode="auto">
          <a:xfrm>
            <a:off x="7658100" y="4122738"/>
            <a:ext cx="801688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MTE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15" name="AutoShape 1043"/>
          <p:cNvSpPr>
            <a:spLocks noChangeArrowheads="1"/>
          </p:cNvSpPr>
          <p:nvPr/>
        </p:nvSpPr>
        <p:spPr bwMode="auto">
          <a:xfrm>
            <a:off x="7412038" y="4365625"/>
            <a:ext cx="1365250" cy="588963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4305" name="Picture 76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3950" y="4400550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7" name="Text Box 1118"/>
          <p:cNvSpPr txBox="1">
            <a:spLocks noChangeArrowheads="1"/>
          </p:cNvSpPr>
          <p:nvPr/>
        </p:nvSpPr>
        <p:spPr bwMode="auto">
          <a:xfrm>
            <a:off x="7712075" y="4335463"/>
            <a:ext cx="13017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Clientes: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 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pt-BR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118" name="Text Box 1028"/>
          <p:cNvSpPr txBox="1">
            <a:spLocks noChangeArrowheads="1"/>
          </p:cNvSpPr>
          <p:nvPr/>
        </p:nvSpPr>
        <p:spPr bwMode="auto">
          <a:xfrm>
            <a:off x="7702550" y="4951413"/>
            <a:ext cx="8001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RFB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19" name="AutoShape 1043"/>
          <p:cNvSpPr>
            <a:spLocks noChangeArrowheads="1"/>
          </p:cNvSpPr>
          <p:nvPr/>
        </p:nvSpPr>
        <p:spPr bwMode="auto">
          <a:xfrm>
            <a:off x="7421563" y="5186363"/>
            <a:ext cx="1365250" cy="587375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4309" name="Picture 80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475" y="5219700"/>
            <a:ext cx="38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1" name="Text Box 1118"/>
          <p:cNvSpPr txBox="1">
            <a:spLocks noChangeArrowheads="1"/>
          </p:cNvSpPr>
          <p:nvPr/>
        </p:nvSpPr>
        <p:spPr bwMode="auto">
          <a:xfrm>
            <a:off x="7720013" y="5154613"/>
            <a:ext cx="13017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Clientes: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 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pt-BR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122" name="Text Box 1118"/>
          <p:cNvSpPr txBox="1">
            <a:spLocks noChangeArrowheads="1"/>
          </p:cNvSpPr>
          <p:nvPr/>
        </p:nvSpPr>
        <p:spPr bwMode="auto">
          <a:xfrm>
            <a:off x="4003675" y="2085975"/>
            <a:ext cx="86201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Original</a:t>
            </a:r>
            <a:endParaRPr lang="en-US" sz="1000" b="1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4312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29538" y="2082800"/>
            <a:ext cx="246062" cy="246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13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29538" y="2943225"/>
            <a:ext cx="246062" cy="24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14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29538" y="4595813"/>
            <a:ext cx="246062" cy="24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15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29538" y="5414963"/>
            <a:ext cx="246062" cy="246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8" name="AutoShape 1043"/>
          <p:cNvSpPr>
            <a:spLocks noChangeArrowheads="1"/>
          </p:cNvSpPr>
          <p:nvPr/>
        </p:nvSpPr>
        <p:spPr bwMode="auto">
          <a:xfrm>
            <a:off x="4992688" y="5580063"/>
            <a:ext cx="1355725" cy="53975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29" name="Text Box 1028"/>
          <p:cNvSpPr txBox="1">
            <a:spLocks noChangeArrowheads="1"/>
          </p:cNvSpPr>
          <p:nvPr/>
        </p:nvSpPr>
        <p:spPr bwMode="auto">
          <a:xfrm>
            <a:off x="2743200" y="5573713"/>
            <a:ext cx="16017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Char char="-"/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CNPJ</a:t>
            </a:r>
          </a:p>
          <a:p>
            <a:pPr>
              <a:buFontTx/>
              <a:buChar char="-"/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CPF</a:t>
            </a:r>
          </a:p>
          <a:p>
            <a:pPr>
              <a:buFontTx/>
              <a:buChar char="-"/>
              <a:defRPr/>
            </a:pPr>
            <a:endParaRPr lang="en-US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30" name="Text Box 1028"/>
          <p:cNvSpPr txBox="1">
            <a:spLocks noChangeArrowheads="1"/>
          </p:cNvSpPr>
          <p:nvPr/>
        </p:nvSpPr>
        <p:spPr bwMode="auto">
          <a:xfrm>
            <a:off x="4903788" y="5572125"/>
            <a:ext cx="6159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Char char="-"/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CNIS</a:t>
            </a:r>
          </a:p>
          <a:p>
            <a:pPr>
              <a:buFont typeface="Times New Roman" panose="02020603050405020304" pitchFamily="18" charset="0"/>
              <a:buNone/>
              <a:defRPr/>
            </a:pPr>
            <a:endParaRPr lang="en-US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4319" name="Object 27"/>
          <p:cNvGraphicFramePr>
            <a:graphicFrameLocks noChangeAspect="1"/>
          </p:cNvGraphicFramePr>
          <p:nvPr/>
        </p:nvGraphicFramePr>
        <p:xfrm>
          <a:off x="2312988" y="3600450"/>
          <a:ext cx="788987" cy="508000"/>
        </p:xfrm>
        <a:graphic>
          <a:graphicData uri="http://schemas.openxmlformats.org/presentationml/2006/ole">
            <p:oleObj spid="_x0000_s6238" name="Imagem de bitmap" r:id="rId9" imgW="790476" imgH="542857" progId="PBrush">
              <p:embed/>
            </p:oleObj>
          </a:graphicData>
        </a:graphic>
      </p:graphicFrame>
      <p:graphicFrame>
        <p:nvGraphicFramePr>
          <p:cNvPr id="54320" name="Object 28"/>
          <p:cNvGraphicFramePr>
            <a:graphicFrameLocks noChangeAspect="1"/>
          </p:cNvGraphicFramePr>
          <p:nvPr/>
        </p:nvGraphicFramePr>
        <p:xfrm>
          <a:off x="6496050" y="3597275"/>
          <a:ext cx="785813" cy="511175"/>
        </p:xfrm>
        <a:graphic>
          <a:graphicData uri="http://schemas.openxmlformats.org/presentationml/2006/ole">
            <p:oleObj spid="_x0000_s6239" name="Imagem de Bitmap" r:id="rId10" imgW="0" imgH="0" progId="PBrush">
              <p:embed/>
            </p:oleObj>
          </a:graphicData>
        </a:graphic>
      </p:graphicFrame>
      <p:pic>
        <p:nvPicPr>
          <p:cNvPr id="54321" name="Picture 98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9113" y="2417763"/>
            <a:ext cx="355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5" name="Text Box 1118"/>
          <p:cNvSpPr txBox="1">
            <a:spLocks noChangeArrowheads="1"/>
          </p:cNvSpPr>
          <p:nvPr/>
        </p:nvSpPr>
        <p:spPr bwMode="auto">
          <a:xfrm>
            <a:off x="4268788" y="2862263"/>
            <a:ext cx="4921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CPF/NIS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graphicFrame>
        <p:nvGraphicFramePr>
          <p:cNvPr id="54323" name="Object 29"/>
          <p:cNvGraphicFramePr>
            <a:graphicFrameLocks noChangeAspect="1"/>
          </p:cNvGraphicFramePr>
          <p:nvPr/>
        </p:nvGraphicFramePr>
        <p:xfrm>
          <a:off x="5459413" y="4500563"/>
          <a:ext cx="354012" cy="558800"/>
        </p:xfrm>
        <a:graphic>
          <a:graphicData uri="http://schemas.openxmlformats.org/presentationml/2006/ole">
            <p:oleObj spid="_x0000_s6240" name="Imagem de bitmap" r:id="rId11" imgW="438095" imgH="676369" progId="PBrush">
              <p:embed/>
            </p:oleObj>
          </a:graphicData>
        </a:graphic>
      </p:graphicFrame>
      <p:graphicFrame>
        <p:nvGraphicFramePr>
          <p:cNvPr id="54324" name="Object 30"/>
          <p:cNvGraphicFramePr>
            <a:graphicFrameLocks noChangeAspect="1"/>
          </p:cNvGraphicFramePr>
          <p:nvPr/>
        </p:nvGraphicFramePr>
        <p:xfrm>
          <a:off x="3776663" y="4497388"/>
          <a:ext cx="415925" cy="533400"/>
        </p:xfrm>
        <a:graphic>
          <a:graphicData uri="http://schemas.openxmlformats.org/presentationml/2006/ole">
            <p:oleObj spid="_x0000_s6241" name="Imagem de bitmap" r:id="rId12" imgW="514422" imgH="542857" progId="PBrush">
              <p:embed/>
            </p:oleObj>
          </a:graphicData>
        </a:graphic>
      </p:graphicFrame>
      <p:sp>
        <p:nvSpPr>
          <p:cNvPr id="2142" name="AutoShape 1043"/>
          <p:cNvSpPr>
            <a:spLocks noChangeArrowheads="1"/>
          </p:cNvSpPr>
          <p:nvPr/>
        </p:nvSpPr>
        <p:spPr bwMode="auto">
          <a:xfrm>
            <a:off x="7421563" y="3538538"/>
            <a:ext cx="1365250" cy="587375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43" name="Text Box 1028"/>
          <p:cNvSpPr txBox="1">
            <a:spLocks noChangeArrowheads="1"/>
          </p:cNvSpPr>
          <p:nvPr/>
        </p:nvSpPr>
        <p:spPr bwMode="auto">
          <a:xfrm>
            <a:off x="7667625" y="3340100"/>
            <a:ext cx="8001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MPS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4327" name="Picture 114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475" y="3571875"/>
            <a:ext cx="38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28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29538" y="3767138"/>
            <a:ext cx="246062" cy="246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6" name="Text Box 1118"/>
          <p:cNvSpPr txBox="1">
            <a:spLocks noChangeArrowheads="1"/>
          </p:cNvSpPr>
          <p:nvPr/>
        </p:nvSpPr>
        <p:spPr bwMode="auto">
          <a:xfrm>
            <a:off x="7775575" y="3484563"/>
            <a:ext cx="11636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Clientes: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 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pt-BR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108" name="AutoShape 1027"/>
          <p:cNvSpPr>
            <a:spLocks noChangeArrowheads="1"/>
          </p:cNvSpPr>
          <p:nvPr/>
        </p:nvSpPr>
        <p:spPr bwMode="auto">
          <a:xfrm>
            <a:off x="219075" y="1620838"/>
            <a:ext cx="2093913" cy="4267200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54331" name="Grupo 108"/>
          <p:cNvGrpSpPr>
            <a:grpSpLocks/>
          </p:cNvGrpSpPr>
          <p:nvPr/>
        </p:nvGrpSpPr>
        <p:grpSpPr bwMode="auto">
          <a:xfrm>
            <a:off x="192088" y="3708400"/>
            <a:ext cx="2133600" cy="1073150"/>
            <a:chOff x="280988" y="4359978"/>
            <a:chExt cx="2133600" cy="1071903"/>
          </a:xfrm>
        </p:grpSpPr>
        <p:sp>
          <p:nvSpPr>
            <p:cNvPr id="110" name="AutoShape 1043"/>
            <p:cNvSpPr>
              <a:spLocks noChangeArrowheads="1"/>
            </p:cNvSpPr>
            <p:nvPr/>
          </p:nvSpPr>
          <p:spPr bwMode="auto">
            <a:xfrm>
              <a:off x="431800" y="4662839"/>
              <a:ext cx="1846263" cy="754772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4365" name="Picture 23" descr="img_2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66" name="Picture 1039" descr="certificacao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597025" y="5103651"/>
              <a:ext cx="244475" cy="24419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67" name="Picture 25" descr="img_2_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 Box 1028"/>
            <p:cNvSpPr txBox="1">
              <a:spLocks noChangeArrowheads="1"/>
            </p:cNvSpPr>
            <p:nvPr/>
          </p:nvSpPr>
          <p:spPr bwMode="auto">
            <a:xfrm>
              <a:off x="717550" y="4919715"/>
              <a:ext cx="738188" cy="26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115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periódicos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16" name="Text Box 1028"/>
            <p:cNvSpPr txBox="1">
              <a:spLocks noChangeArrowheads="1"/>
            </p:cNvSpPr>
            <p:nvPr/>
          </p:nvSpPr>
          <p:spPr bwMode="auto">
            <a:xfrm>
              <a:off x="1908175" y="5170248"/>
              <a:ext cx="369888" cy="26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17" name="AutoShape 1043"/>
          <p:cNvSpPr>
            <a:spLocks noChangeArrowheads="1"/>
          </p:cNvSpPr>
          <p:nvPr/>
        </p:nvSpPr>
        <p:spPr bwMode="auto">
          <a:xfrm>
            <a:off x="342900" y="4851400"/>
            <a:ext cx="1846263" cy="95885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8" name="Text Box 1028"/>
          <p:cNvSpPr txBox="1">
            <a:spLocks noChangeArrowheads="1"/>
          </p:cNvSpPr>
          <p:nvPr/>
        </p:nvSpPr>
        <p:spPr bwMode="auto">
          <a:xfrm>
            <a:off x="476250" y="4879975"/>
            <a:ext cx="7397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Aplicativo Web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4334" name="Picture 1039" descr="certificaca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8000" y="5178425"/>
            <a:ext cx="247650" cy="24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335" name="Group 106"/>
          <p:cNvGrpSpPr>
            <a:grpSpLocks/>
          </p:cNvGrpSpPr>
          <p:nvPr/>
        </p:nvGrpSpPr>
        <p:grpSpPr bwMode="auto">
          <a:xfrm>
            <a:off x="928688" y="5057775"/>
            <a:ext cx="554037" cy="588963"/>
            <a:chOff x="528" y="3840"/>
            <a:chExt cx="816" cy="816"/>
          </a:xfrm>
        </p:grpSpPr>
        <p:pic>
          <p:nvPicPr>
            <p:cNvPr id="54362" name="Picture 107" descr="desktop-hp-all-in-one-200-5110br-lacrado-na-caixa_MLB-O-3070845338_08201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3840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63" name="Picture 10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790" t="13495" r="67409" b="78206"/>
            <a:stretch>
              <a:fillRect/>
            </a:stretch>
          </p:blipFill>
          <p:spPr bwMode="auto">
            <a:xfrm>
              <a:off x="720" y="4032"/>
              <a:ext cx="336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" name="Text Box 1028"/>
          <p:cNvSpPr txBox="1">
            <a:spLocks noChangeArrowheads="1"/>
          </p:cNvSpPr>
          <p:nvPr/>
        </p:nvSpPr>
        <p:spPr bwMode="auto">
          <a:xfrm>
            <a:off x="1587500" y="5495925"/>
            <a:ext cx="36988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Browser</a:t>
            </a:r>
          </a:p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Autenticador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124" name="Text Box 1028"/>
          <p:cNvSpPr txBox="1">
            <a:spLocks noChangeArrowheads="1"/>
          </p:cNvSpPr>
          <p:nvPr/>
        </p:nvSpPr>
        <p:spPr bwMode="auto">
          <a:xfrm>
            <a:off x="403225" y="5495925"/>
            <a:ext cx="7397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en-US" sz="10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Ou</a:t>
            </a:r>
          </a:p>
          <a:p>
            <a:pPr algn="ctr">
              <a:buFont typeface="Times New Roman" panose="02020603050405020304" pitchFamily="18" charset="0"/>
              <a:buNone/>
              <a:defRPr/>
            </a:pPr>
            <a:r>
              <a:rPr lang="en-US" sz="10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Código Acesso</a:t>
            </a:r>
          </a:p>
        </p:txBody>
      </p:sp>
      <p:grpSp>
        <p:nvGrpSpPr>
          <p:cNvPr id="54338" name="Grupo 124"/>
          <p:cNvGrpSpPr>
            <a:grpSpLocks/>
          </p:cNvGrpSpPr>
          <p:nvPr/>
        </p:nvGrpSpPr>
        <p:grpSpPr bwMode="auto">
          <a:xfrm>
            <a:off x="192088" y="2659063"/>
            <a:ext cx="2133600" cy="1071562"/>
            <a:chOff x="280988" y="4359978"/>
            <a:chExt cx="2133600" cy="1071903"/>
          </a:xfrm>
        </p:grpSpPr>
        <p:sp>
          <p:nvSpPr>
            <p:cNvPr id="126" name="AutoShape 1043"/>
            <p:cNvSpPr>
              <a:spLocks noChangeArrowheads="1"/>
            </p:cNvSpPr>
            <p:nvPr/>
          </p:nvSpPr>
          <p:spPr bwMode="auto">
            <a:xfrm>
              <a:off x="431800" y="4663286"/>
              <a:ext cx="1846263" cy="75430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4356" name="Picture 23" descr="img_2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57" name="Picture 1039" descr="certificacao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597025" y="5104752"/>
              <a:ext cx="244475" cy="2445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58" name="Picture 25" descr="img_2_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Text Box 1028"/>
            <p:cNvSpPr txBox="1">
              <a:spLocks noChangeArrowheads="1"/>
            </p:cNvSpPr>
            <p:nvPr/>
          </p:nvSpPr>
          <p:spPr bwMode="auto">
            <a:xfrm>
              <a:off x="717550" y="4920543"/>
              <a:ext cx="738188" cy="26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131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não </a:t>
              </a:r>
              <a:r>
                <a:rPr lang="pt-BR" altLang="pt-BR" sz="1400" b="1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periódicos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32" name="Text Box 1028"/>
            <p:cNvSpPr txBox="1">
              <a:spLocks noChangeArrowheads="1"/>
            </p:cNvSpPr>
            <p:nvPr/>
          </p:nvSpPr>
          <p:spPr bwMode="auto">
            <a:xfrm>
              <a:off x="1908175" y="5169861"/>
              <a:ext cx="369888" cy="262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4339" name="Grupo 132"/>
          <p:cNvGrpSpPr>
            <a:grpSpLocks/>
          </p:cNvGrpSpPr>
          <p:nvPr/>
        </p:nvGrpSpPr>
        <p:grpSpPr bwMode="auto">
          <a:xfrm>
            <a:off x="192088" y="1620838"/>
            <a:ext cx="2133600" cy="1071562"/>
            <a:chOff x="280988" y="4359978"/>
            <a:chExt cx="2133600" cy="1071903"/>
          </a:xfrm>
        </p:grpSpPr>
        <p:sp>
          <p:nvSpPr>
            <p:cNvPr id="134" name="AutoShape 1043"/>
            <p:cNvSpPr>
              <a:spLocks noChangeArrowheads="1"/>
            </p:cNvSpPr>
            <p:nvPr/>
          </p:nvSpPr>
          <p:spPr bwMode="auto">
            <a:xfrm>
              <a:off x="431800" y="4663286"/>
              <a:ext cx="1846263" cy="754303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4349" name="Picture 23" descr="img_2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50" name="Picture 1039" descr="certificacao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597025" y="5104752"/>
              <a:ext cx="244475" cy="2445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351" name="Picture 25" descr="img_2_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" name="Text Box 1028"/>
            <p:cNvSpPr txBox="1">
              <a:spLocks noChangeArrowheads="1"/>
            </p:cNvSpPr>
            <p:nvPr/>
          </p:nvSpPr>
          <p:spPr bwMode="auto">
            <a:xfrm>
              <a:off x="717550" y="4920543"/>
              <a:ext cx="738188" cy="26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139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Iniciais/Tabela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40" name="Text Box 1028"/>
            <p:cNvSpPr txBox="1">
              <a:spLocks noChangeArrowheads="1"/>
            </p:cNvSpPr>
            <p:nvPr/>
          </p:nvSpPr>
          <p:spPr bwMode="auto">
            <a:xfrm>
              <a:off x="1908175" y="5169861"/>
              <a:ext cx="369888" cy="262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pic>
        <p:nvPicPr>
          <p:cNvPr id="54340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6875" y="1473200"/>
            <a:ext cx="12382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41" name="Imagem 14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150" y="5202238"/>
            <a:ext cx="12906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42" name="Imagem 14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8125" y="5119688"/>
            <a:ext cx="7223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5" name="Diagrama 144"/>
          <p:cNvGraphicFramePr/>
          <p:nvPr/>
        </p:nvGraphicFramePr>
        <p:xfrm>
          <a:off x="219812" y="1169028"/>
          <a:ext cx="2106614" cy="40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46" name="Diagrama 145"/>
          <p:cNvGraphicFramePr/>
          <p:nvPr/>
        </p:nvGraphicFramePr>
        <p:xfrm>
          <a:off x="7281810" y="1169028"/>
          <a:ext cx="1626106" cy="40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cxnSp>
        <p:nvCxnSpPr>
          <p:cNvPr id="5" name="Conector angulado 4"/>
          <p:cNvCxnSpPr>
            <a:stCxn id="54277" idx="3"/>
          </p:cNvCxnSpPr>
          <p:nvPr/>
        </p:nvCxnSpPr>
        <p:spPr>
          <a:xfrm flipV="1">
            <a:off x="4076700" y="3400425"/>
            <a:ext cx="381000" cy="4762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angulado 6"/>
          <p:cNvCxnSpPr>
            <a:stCxn id="2082" idx="2"/>
            <a:endCxn id="54284" idx="1"/>
          </p:cNvCxnSpPr>
          <p:nvPr/>
        </p:nvCxnSpPr>
        <p:spPr>
          <a:xfrm rot="16200000" flipH="1">
            <a:off x="4754562" y="3454401"/>
            <a:ext cx="665163" cy="5572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angulado 8"/>
          <p:cNvCxnSpPr>
            <a:stCxn id="54296" idx="1"/>
          </p:cNvCxnSpPr>
          <p:nvPr/>
        </p:nvCxnSpPr>
        <p:spPr>
          <a:xfrm rot="10800000">
            <a:off x="5519738" y="3400425"/>
            <a:ext cx="250825" cy="2730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ítulo 1"/>
          <p:cNvSpPr txBox="1">
            <a:spLocks/>
          </p:cNvSpPr>
          <p:nvPr/>
        </p:nvSpPr>
        <p:spPr>
          <a:xfrm>
            <a:off x="116350" y="4605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ARQUITETURA</a:t>
            </a:r>
          </a:p>
        </p:txBody>
      </p:sp>
      <p:pic>
        <p:nvPicPr>
          <p:cNvPr id="105" name="Imagem 4" descr="esocial.jpg"/>
          <p:cNvPicPr>
            <a:picLocks noChangeAspect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792577" y="23132"/>
            <a:ext cx="2051720" cy="89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4824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37320"/>
            <a:ext cx="8784976" cy="6120680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323528" y="35204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TRANSMISSÃO</a:t>
            </a: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88640"/>
            <a:ext cx="1547664" cy="84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7049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AutoShape 1027"/>
          <p:cNvSpPr>
            <a:spLocks noChangeArrowheads="1"/>
          </p:cNvSpPr>
          <p:nvPr/>
        </p:nvSpPr>
        <p:spPr bwMode="auto">
          <a:xfrm>
            <a:off x="7459663" y="1779588"/>
            <a:ext cx="1452562" cy="1508125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AutoShape 1027"/>
          <p:cNvSpPr>
            <a:spLocks noChangeArrowheads="1"/>
          </p:cNvSpPr>
          <p:nvPr/>
        </p:nvSpPr>
        <p:spPr bwMode="auto">
          <a:xfrm>
            <a:off x="255588" y="1308100"/>
            <a:ext cx="2093912" cy="4268788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80" name="AutoShape 1027"/>
          <p:cNvSpPr>
            <a:spLocks noChangeArrowheads="1"/>
          </p:cNvSpPr>
          <p:nvPr/>
        </p:nvSpPr>
        <p:spPr bwMode="auto">
          <a:xfrm>
            <a:off x="3200400" y="1309688"/>
            <a:ext cx="3424238" cy="3238500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2774"/>
              </a:solidFill>
              <a:latin typeface="Arial" panose="020B0604020202020204" pitchFamily="34" charset="0"/>
            </a:endParaRPr>
          </a:p>
        </p:txBody>
      </p:sp>
      <p:sp>
        <p:nvSpPr>
          <p:cNvPr id="3081" name="AutoShape 1027"/>
          <p:cNvSpPr>
            <a:spLocks noChangeArrowheads="1"/>
          </p:cNvSpPr>
          <p:nvPr/>
        </p:nvSpPr>
        <p:spPr bwMode="auto">
          <a:xfrm>
            <a:off x="3402013" y="5238750"/>
            <a:ext cx="3079750" cy="819150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99" name="Text Box 1118"/>
          <p:cNvSpPr txBox="1">
            <a:spLocks noChangeArrowheads="1"/>
          </p:cNvSpPr>
          <p:nvPr/>
        </p:nvSpPr>
        <p:spPr bwMode="auto">
          <a:xfrm>
            <a:off x="3370263" y="4200525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WS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100" name="AutoShape 1043"/>
          <p:cNvSpPr>
            <a:spLocks noChangeArrowheads="1"/>
          </p:cNvSpPr>
          <p:nvPr/>
        </p:nvSpPr>
        <p:spPr bwMode="auto">
          <a:xfrm>
            <a:off x="3290888" y="2144713"/>
            <a:ext cx="3235325" cy="1560512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56328" name="Group 31"/>
          <p:cNvGrpSpPr>
            <a:grpSpLocks/>
          </p:cNvGrpSpPr>
          <p:nvPr/>
        </p:nvGrpSpPr>
        <p:grpSpPr bwMode="auto">
          <a:xfrm>
            <a:off x="2503488" y="2392363"/>
            <a:ext cx="511175" cy="461962"/>
            <a:chOff x="3552" y="1104"/>
            <a:chExt cx="399" cy="340"/>
          </a:xfrm>
        </p:grpSpPr>
        <p:pic>
          <p:nvPicPr>
            <p:cNvPr id="56387" name="Picture 1081" descr="cd_versao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104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8" name="Picture 1081" descr="cd_versao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1152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9" name="Picture 1081" descr="cd_versao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120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90" name="Picture 1081" descr="cd_versao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268"/>
              <a:ext cx="135" cy="11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91" name="Picture 1081" descr="cd_versao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" y="132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329" name="Picture 37" descr="img_2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076575"/>
            <a:ext cx="533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3" name="Text Box 1118"/>
          <p:cNvSpPr txBox="1">
            <a:spLocks noChangeArrowheads="1"/>
          </p:cNvSpPr>
          <p:nvPr/>
        </p:nvSpPr>
        <p:spPr bwMode="auto">
          <a:xfrm>
            <a:off x="3616325" y="2224088"/>
            <a:ext cx="8620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RET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104" name="Text Box 1118"/>
          <p:cNvSpPr txBox="1">
            <a:spLocks noChangeArrowheads="1"/>
          </p:cNvSpPr>
          <p:nvPr/>
        </p:nvSpPr>
        <p:spPr bwMode="auto">
          <a:xfrm>
            <a:off x="2322513" y="3222625"/>
            <a:ext cx="862012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>
                <a:solidFill>
                  <a:schemeClr val="accent2">
                    <a:lumMod val="75000"/>
                  </a:schemeClr>
                </a:solidFill>
                <a:latin typeface="+mn-lt"/>
              </a:rPr>
              <a:t>Arquivo</a:t>
            </a:r>
            <a:endParaRPr lang="en-US" sz="1100" b="1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6332" name="Picture 41" descr="img_2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925" y="4057650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6" name="Text Box 1118"/>
          <p:cNvSpPr txBox="1">
            <a:spLocks noChangeArrowheads="1"/>
          </p:cNvSpPr>
          <p:nvPr/>
        </p:nvSpPr>
        <p:spPr bwMode="auto">
          <a:xfrm>
            <a:off x="2185988" y="4451350"/>
            <a:ext cx="12096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ReceitanetBx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6334" name="Picture 49" descr="img_2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276475"/>
            <a:ext cx="31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8" name="Text Box 1118"/>
          <p:cNvSpPr txBox="1">
            <a:spLocks noChangeArrowheads="1"/>
          </p:cNvSpPr>
          <p:nvPr/>
        </p:nvSpPr>
        <p:spPr bwMode="auto">
          <a:xfrm>
            <a:off x="4364038" y="3194050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Folha de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Pagamento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6336" name="Picture 53" descr="img_2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1588" y="2228850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1" name="Text Box 1118"/>
          <p:cNvSpPr txBox="1">
            <a:spLocks noChangeArrowheads="1"/>
          </p:cNvSpPr>
          <p:nvPr/>
        </p:nvSpPr>
        <p:spPr bwMode="auto">
          <a:xfrm>
            <a:off x="5510213" y="2333625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Cadastro/Tabelas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Do Empregador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56338" name="Text Box 1028"/>
          <p:cNvSpPr txBox="1">
            <a:spLocks noChangeArrowheads="1"/>
          </p:cNvSpPr>
          <p:nvPr/>
        </p:nvSpPr>
        <p:spPr bwMode="auto">
          <a:xfrm>
            <a:off x="7767638" y="2260600"/>
            <a:ext cx="8001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</a:pPr>
            <a:endParaRPr lang="en-US" sz="800" b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56339" name="Picture 58" descr="img_2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0138" y="3825875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5" name="Text Box 1118"/>
          <p:cNvSpPr txBox="1">
            <a:spLocks noChangeArrowheads="1"/>
          </p:cNvSpPr>
          <p:nvPr/>
        </p:nvSpPr>
        <p:spPr bwMode="auto">
          <a:xfrm>
            <a:off x="6091238" y="4200525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WS</a:t>
            </a:r>
            <a:endParaRPr lang="en-US" sz="1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121" name="Text Box 1118"/>
          <p:cNvSpPr txBox="1">
            <a:spLocks noChangeArrowheads="1"/>
          </p:cNvSpPr>
          <p:nvPr/>
        </p:nvSpPr>
        <p:spPr bwMode="auto">
          <a:xfrm>
            <a:off x="2312988" y="3641725"/>
            <a:ext cx="862012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Original</a:t>
            </a:r>
            <a:endParaRPr lang="en-US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graphicFrame>
        <p:nvGraphicFramePr>
          <p:cNvPr id="56342" name="Object 18"/>
          <p:cNvGraphicFramePr>
            <a:graphicFrameLocks noChangeAspect="1"/>
          </p:cNvGraphicFramePr>
          <p:nvPr/>
        </p:nvGraphicFramePr>
        <p:xfrm>
          <a:off x="2411413" y="2949575"/>
          <a:ext cx="638175" cy="446088"/>
        </p:xfrm>
        <a:graphic>
          <a:graphicData uri="http://schemas.openxmlformats.org/presentationml/2006/ole">
            <p:oleObj spid="_x0000_s7258" name="Imagem de bitmap" r:id="rId8" imgW="790476" imgH="542857" progId="PBrush">
              <p:embed/>
            </p:oleObj>
          </a:graphicData>
        </a:graphic>
      </p:graphicFrame>
      <p:graphicFrame>
        <p:nvGraphicFramePr>
          <p:cNvPr id="56343" name="Object 19"/>
          <p:cNvGraphicFramePr>
            <a:graphicFrameLocks noChangeAspect="1"/>
          </p:cNvGraphicFramePr>
          <p:nvPr/>
        </p:nvGraphicFramePr>
        <p:xfrm>
          <a:off x="6678613" y="1954213"/>
          <a:ext cx="744537" cy="465137"/>
        </p:xfrm>
        <a:graphic>
          <a:graphicData uri="http://schemas.openxmlformats.org/presentationml/2006/ole">
            <p:oleObj spid="_x0000_s7259" name="Imagem de bitmap" r:id="rId9" imgW="790476" imgH="542857" progId="PBrush">
              <p:embed/>
            </p:oleObj>
          </a:graphicData>
        </a:graphic>
      </p:graphicFrame>
      <p:grpSp>
        <p:nvGrpSpPr>
          <p:cNvPr id="56344" name="Grupo 1"/>
          <p:cNvGrpSpPr>
            <a:grpSpLocks/>
          </p:cNvGrpSpPr>
          <p:nvPr/>
        </p:nvGrpSpPr>
        <p:grpSpPr bwMode="auto">
          <a:xfrm>
            <a:off x="228600" y="3397250"/>
            <a:ext cx="2133600" cy="1071563"/>
            <a:chOff x="280988" y="4359978"/>
            <a:chExt cx="2133600" cy="1071903"/>
          </a:xfrm>
        </p:grpSpPr>
        <p:sp>
          <p:nvSpPr>
            <p:cNvPr id="3093" name="AutoShape 1043"/>
            <p:cNvSpPr>
              <a:spLocks noChangeArrowheads="1"/>
            </p:cNvSpPr>
            <p:nvPr/>
          </p:nvSpPr>
          <p:spPr bwMode="auto">
            <a:xfrm>
              <a:off x="431801" y="4663287"/>
              <a:ext cx="1846262" cy="754301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6381" name="Picture 23" descr="img_2_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2" name="Picture 1039" descr="certificacao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97026" y="5104752"/>
              <a:ext cx="244475" cy="2445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83" name="Picture 25" descr="img_2_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7" name="Text Box 1028"/>
            <p:cNvSpPr txBox="1">
              <a:spLocks noChangeArrowheads="1"/>
            </p:cNvSpPr>
            <p:nvPr/>
          </p:nvSpPr>
          <p:spPr bwMode="auto">
            <a:xfrm>
              <a:off x="717551" y="4920544"/>
              <a:ext cx="738187" cy="26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3098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periódicos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3123" name="Text Box 1028"/>
            <p:cNvSpPr txBox="1">
              <a:spLocks noChangeArrowheads="1"/>
            </p:cNvSpPr>
            <p:nvPr/>
          </p:nvSpPr>
          <p:spPr bwMode="auto">
            <a:xfrm>
              <a:off x="1908176" y="5169860"/>
              <a:ext cx="369887" cy="2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3125" name="Text Box 1118"/>
          <p:cNvSpPr txBox="1">
            <a:spLocks noChangeArrowheads="1"/>
          </p:cNvSpPr>
          <p:nvPr/>
        </p:nvSpPr>
        <p:spPr bwMode="auto">
          <a:xfrm>
            <a:off x="3944938" y="2524125"/>
            <a:ext cx="401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CPF/NIS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graphicFrame>
        <p:nvGraphicFramePr>
          <p:cNvPr id="56346" name="Object 20"/>
          <p:cNvGraphicFramePr>
            <a:graphicFrameLocks noChangeAspect="1"/>
          </p:cNvGraphicFramePr>
          <p:nvPr/>
        </p:nvGraphicFramePr>
        <p:xfrm>
          <a:off x="4759325" y="4603750"/>
          <a:ext cx="352425" cy="581025"/>
        </p:xfrm>
        <a:graphic>
          <a:graphicData uri="http://schemas.openxmlformats.org/presentationml/2006/ole">
            <p:oleObj spid="_x0000_s7260" name="Imagem de bitmap" r:id="rId11" imgW="438095" imgH="676369" progId="PBrush">
              <p:embed/>
            </p:oleObj>
          </a:graphicData>
        </a:graphic>
      </p:graphicFrame>
      <p:sp>
        <p:nvSpPr>
          <p:cNvPr id="3126" name="AutoShape 1043"/>
          <p:cNvSpPr>
            <a:spLocks noChangeArrowheads="1"/>
          </p:cNvSpPr>
          <p:nvPr/>
        </p:nvSpPr>
        <p:spPr bwMode="auto">
          <a:xfrm>
            <a:off x="379413" y="4538663"/>
            <a:ext cx="1846262" cy="95885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endParaRPr lang="pt-BR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27" name="Text Box 1028"/>
          <p:cNvSpPr txBox="1">
            <a:spLocks noChangeArrowheads="1"/>
          </p:cNvSpPr>
          <p:nvPr/>
        </p:nvSpPr>
        <p:spPr bwMode="auto">
          <a:xfrm>
            <a:off x="512763" y="4568825"/>
            <a:ext cx="7397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Aplicativo Web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56349" name="Picture 1039" descr="certificacao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4513" y="4867275"/>
            <a:ext cx="247650" cy="24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50" name="Group 106"/>
          <p:cNvGrpSpPr>
            <a:grpSpLocks/>
          </p:cNvGrpSpPr>
          <p:nvPr/>
        </p:nvGrpSpPr>
        <p:grpSpPr bwMode="auto">
          <a:xfrm>
            <a:off x="965200" y="4746625"/>
            <a:ext cx="554038" cy="587375"/>
            <a:chOff x="528" y="3840"/>
            <a:chExt cx="816" cy="816"/>
          </a:xfrm>
        </p:grpSpPr>
        <p:pic>
          <p:nvPicPr>
            <p:cNvPr id="56378" name="Picture 107" descr="desktop-hp-all-in-one-200-5110br-lacrado-na-caixa_MLB-O-3070845338_08201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3840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9" name="Picture 108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790" t="13495" r="67409" b="78206"/>
            <a:stretch>
              <a:fillRect/>
            </a:stretch>
          </p:blipFill>
          <p:spPr bwMode="auto">
            <a:xfrm>
              <a:off x="720" y="4032"/>
              <a:ext cx="336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30" name="Text Box 1028"/>
          <p:cNvSpPr txBox="1">
            <a:spLocks noChangeArrowheads="1"/>
          </p:cNvSpPr>
          <p:nvPr/>
        </p:nvSpPr>
        <p:spPr bwMode="auto">
          <a:xfrm>
            <a:off x="1624013" y="5184775"/>
            <a:ext cx="369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Browser</a:t>
            </a:r>
          </a:p>
          <a:p>
            <a:pPr algn="ctr">
              <a:buFont typeface="Times New Roman" panose="02020603050405020304" pitchFamily="18" charset="0"/>
              <a:buNone/>
              <a:defRPr/>
            </a:pPr>
            <a:r>
              <a:rPr lang="pt-BR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Autenticador</a:t>
            </a:r>
            <a:endParaRPr lang="en-US" sz="10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3131" name="Text Box 1028"/>
          <p:cNvSpPr txBox="1">
            <a:spLocks noChangeArrowheads="1"/>
          </p:cNvSpPr>
          <p:nvPr/>
        </p:nvSpPr>
        <p:spPr bwMode="auto">
          <a:xfrm>
            <a:off x="439738" y="5184775"/>
            <a:ext cx="7397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  <a:defRPr/>
            </a:pPr>
            <a:r>
              <a:rPr lang="en-US" sz="10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Ou</a:t>
            </a:r>
          </a:p>
          <a:p>
            <a:pPr algn="ctr">
              <a:buFont typeface="Times New Roman" panose="02020603050405020304" pitchFamily="18" charset="0"/>
              <a:buNone/>
              <a:defRPr/>
            </a:pPr>
            <a:r>
              <a:rPr lang="en-US" sz="10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Código Acesso</a:t>
            </a:r>
          </a:p>
        </p:txBody>
      </p:sp>
      <p:graphicFrame>
        <p:nvGraphicFramePr>
          <p:cNvPr id="56353" name="Object 21"/>
          <p:cNvGraphicFramePr>
            <a:graphicFrameLocks noChangeAspect="1"/>
          </p:cNvGraphicFramePr>
          <p:nvPr/>
        </p:nvGraphicFramePr>
        <p:xfrm>
          <a:off x="4281488" y="1412875"/>
          <a:ext cx="1108075" cy="320675"/>
        </p:xfrm>
        <a:graphic>
          <a:graphicData uri="http://schemas.openxmlformats.org/presentationml/2006/ole">
            <p:oleObj spid="_x0000_s7261" name="Imagem de Bitmap" r:id="rId15" imgW="1609524" imgH="438095" progId="PBrush">
              <p:embed/>
            </p:oleObj>
          </a:graphicData>
        </a:graphic>
      </p:graphicFrame>
      <p:sp>
        <p:nvSpPr>
          <p:cNvPr id="56354" name="Text Box 1028"/>
          <p:cNvSpPr txBox="1">
            <a:spLocks noChangeArrowheads="1"/>
          </p:cNvSpPr>
          <p:nvPr/>
        </p:nvSpPr>
        <p:spPr bwMode="auto">
          <a:xfrm>
            <a:off x="7521575" y="1476375"/>
            <a:ext cx="801688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Times New Roman" panose="02020603050405020304" pitchFamily="18" charset="0"/>
              <a:buNone/>
            </a:pPr>
            <a:endParaRPr lang="en-US" sz="800" b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135" name="CaixaDeTexto 1"/>
          <p:cNvSpPr txBox="1">
            <a:spLocks noChangeArrowheads="1"/>
          </p:cNvSpPr>
          <p:nvPr/>
        </p:nvSpPr>
        <p:spPr bwMode="auto">
          <a:xfrm>
            <a:off x="7569200" y="2576513"/>
            <a:ext cx="1198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pt-BR" altLang="pt-BR" sz="2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GRFGTS</a:t>
            </a:r>
          </a:p>
        </p:txBody>
      </p:sp>
      <p:sp>
        <p:nvSpPr>
          <p:cNvPr id="3136" name="Text Box 1118"/>
          <p:cNvSpPr txBox="1">
            <a:spLocks noChangeArrowheads="1"/>
          </p:cNvSpPr>
          <p:nvPr/>
        </p:nvSpPr>
        <p:spPr bwMode="auto">
          <a:xfrm>
            <a:off x="2282825" y="1839913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sz="12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Validação de Estrutura – </a:t>
            </a:r>
            <a:r>
              <a:rPr lang="pt-BR" sz="1200" b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Schema</a:t>
            </a:r>
            <a:r>
              <a:rPr lang="pt-BR" sz="12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XML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endParaRPr lang="en-US" sz="12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137" name="CaixaDeTexto 3"/>
          <p:cNvSpPr txBox="1">
            <a:spLocks noChangeArrowheads="1"/>
          </p:cNvSpPr>
          <p:nvPr/>
        </p:nvSpPr>
        <p:spPr bwMode="auto">
          <a:xfrm>
            <a:off x="3521075" y="5713413"/>
            <a:ext cx="2851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pt-BR" altLang="pt-BR" sz="2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DCTF e DARF</a:t>
            </a:r>
          </a:p>
        </p:txBody>
      </p:sp>
      <p:grpSp>
        <p:nvGrpSpPr>
          <p:cNvPr id="56358" name="Grupo 81"/>
          <p:cNvGrpSpPr>
            <a:grpSpLocks/>
          </p:cNvGrpSpPr>
          <p:nvPr/>
        </p:nvGrpSpPr>
        <p:grpSpPr bwMode="auto">
          <a:xfrm>
            <a:off x="228600" y="2346325"/>
            <a:ext cx="2133600" cy="1073150"/>
            <a:chOff x="280988" y="4359978"/>
            <a:chExt cx="2133600" cy="1071903"/>
          </a:xfrm>
        </p:grpSpPr>
        <p:sp>
          <p:nvSpPr>
            <p:cNvPr id="83" name="AutoShape 1043"/>
            <p:cNvSpPr>
              <a:spLocks noChangeArrowheads="1"/>
            </p:cNvSpPr>
            <p:nvPr/>
          </p:nvSpPr>
          <p:spPr bwMode="auto">
            <a:xfrm>
              <a:off x="431801" y="4662839"/>
              <a:ext cx="1846262" cy="754772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6372" name="Picture 23" descr="img_2_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3" name="Picture 1039" descr="certificacao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97026" y="5103651"/>
              <a:ext cx="244475" cy="24419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74" name="Picture 25" descr="img_2_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Text Box 1028"/>
            <p:cNvSpPr txBox="1">
              <a:spLocks noChangeArrowheads="1"/>
            </p:cNvSpPr>
            <p:nvPr/>
          </p:nvSpPr>
          <p:spPr bwMode="auto">
            <a:xfrm>
              <a:off x="717551" y="4919715"/>
              <a:ext cx="738187" cy="26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88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não </a:t>
              </a:r>
              <a:r>
                <a:rPr lang="pt-BR" altLang="pt-BR" sz="1400" b="1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periódicos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89" name="Text Box 1028"/>
            <p:cNvSpPr txBox="1">
              <a:spLocks noChangeArrowheads="1"/>
            </p:cNvSpPr>
            <p:nvPr/>
          </p:nvSpPr>
          <p:spPr bwMode="auto">
            <a:xfrm>
              <a:off x="1908176" y="5170248"/>
              <a:ext cx="369887" cy="26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6359" name="Grupo 89"/>
          <p:cNvGrpSpPr>
            <a:grpSpLocks/>
          </p:cNvGrpSpPr>
          <p:nvPr/>
        </p:nvGrpSpPr>
        <p:grpSpPr bwMode="auto">
          <a:xfrm>
            <a:off x="228600" y="1308100"/>
            <a:ext cx="2133600" cy="1071563"/>
            <a:chOff x="280988" y="4359978"/>
            <a:chExt cx="2133600" cy="1071903"/>
          </a:xfrm>
        </p:grpSpPr>
        <p:sp>
          <p:nvSpPr>
            <p:cNvPr id="91" name="AutoShape 1043"/>
            <p:cNvSpPr>
              <a:spLocks noChangeArrowheads="1"/>
            </p:cNvSpPr>
            <p:nvPr/>
          </p:nvSpPr>
          <p:spPr bwMode="auto">
            <a:xfrm>
              <a:off x="431801" y="4663287"/>
              <a:ext cx="1846262" cy="754301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endParaRPr lang="pt-BR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6365" name="Picture 23" descr="img_2_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169" y="4777038"/>
              <a:ext cx="4381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6" name="Picture 1039" descr="certificacao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97026" y="5104752"/>
              <a:ext cx="244475" cy="2445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67" name="Picture 25" descr="img_2_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90" y="4821959"/>
              <a:ext cx="4302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 Box 1028"/>
            <p:cNvSpPr txBox="1">
              <a:spLocks noChangeArrowheads="1"/>
            </p:cNvSpPr>
            <p:nvPr/>
          </p:nvSpPr>
          <p:spPr bwMode="auto">
            <a:xfrm>
              <a:off x="717551" y="4920544"/>
              <a:ext cx="738187" cy="26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96" name="Text Box 1118"/>
            <p:cNvSpPr txBox="1">
              <a:spLocks noChangeArrowheads="1"/>
            </p:cNvSpPr>
            <p:nvPr/>
          </p:nvSpPr>
          <p:spPr bwMode="auto">
            <a:xfrm>
              <a:off x="280988" y="4359978"/>
              <a:ext cx="2133600" cy="347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500"/>
                </a:spcBef>
                <a:spcAft>
                  <a:spcPts val="500"/>
                </a:spcAft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Eventos Iniciais/Tabela</a:t>
              </a:r>
              <a:endParaRPr lang="en-US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97" name="Text Box 1028"/>
            <p:cNvSpPr txBox="1">
              <a:spLocks noChangeArrowheads="1"/>
            </p:cNvSpPr>
            <p:nvPr/>
          </p:nvSpPr>
          <p:spPr bwMode="auto">
            <a:xfrm>
              <a:off x="1908176" y="5169860"/>
              <a:ext cx="369887" cy="2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 typeface="Times New Roman" panose="02020603050405020304" pitchFamily="18" charset="0"/>
                <a:buNone/>
                <a:defRPr/>
              </a:pPr>
              <a:r>
                <a:rPr lang="pt-BR" sz="10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ea typeface="Verdana" panose="020B0604030504040204" pitchFamily="34" charset="0"/>
                  <a:cs typeface="Verdana" panose="020B0604030504040204" pitchFamily="34" charset="0"/>
                </a:rPr>
                <a:t>WS</a:t>
              </a:r>
              <a:endParaRPr lang="en-US" sz="1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7" name="Conector angulado 6"/>
          <p:cNvCxnSpPr>
            <a:stCxn id="56332" idx="3"/>
          </p:cNvCxnSpPr>
          <p:nvPr/>
        </p:nvCxnSpPr>
        <p:spPr>
          <a:xfrm flipV="1">
            <a:off x="2959100" y="3719513"/>
            <a:ext cx="1519238" cy="566737"/>
          </a:xfrm>
          <a:prstGeom prst="bentConnector3">
            <a:avLst>
              <a:gd name="adj1" fmla="val 992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do 13"/>
          <p:cNvCxnSpPr>
            <a:stCxn id="3100" idx="2"/>
            <a:endCxn id="56339" idx="1"/>
          </p:cNvCxnSpPr>
          <p:nvPr/>
        </p:nvCxnSpPr>
        <p:spPr>
          <a:xfrm rot="16200000" flipH="1">
            <a:off x="5369719" y="3244056"/>
            <a:ext cx="349250" cy="127158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62" name="Imagem 1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1738" y="2052638"/>
            <a:ext cx="12398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63" name="Imagem 1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2438" y="5383213"/>
            <a:ext cx="129063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ítulo 1"/>
          <p:cNvSpPr txBox="1">
            <a:spLocks/>
          </p:cNvSpPr>
          <p:nvPr/>
        </p:nvSpPr>
        <p:spPr>
          <a:xfrm>
            <a:off x="116350" y="4605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TRANSMISSÃO</a:t>
            </a:r>
          </a:p>
        </p:txBody>
      </p:sp>
      <p:pic>
        <p:nvPicPr>
          <p:cNvPr id="73" name="Imagem 4" descr="esocial.jp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92577" y="23132"/>
            <a:ext cx="2051720" cy="89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0956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2" y="1336436"/>
            <a:ext cx="8633330" cy="5188908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259150" y="270306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TRANSMISSÃO</a:t>
            </a:r>
            <a:endParaRPr kumimoji="0" lang="pt-BR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7610" y="216024"/>
            <a:ext cx="1920365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200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36" y="1374671"/>
            <a:ext cx="8509736" cy="5150673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259150" y="270306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TRANSMISSÃO</a:t>
            </a: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7610" y="216024"/>
            <a:ext cx="1920365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651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320551" y="1451967"/>
            <a:ext cx="8643937" cy="620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E-Social não funcionará por meio de programas geradores de declaração, semelhantes a SEFIP ou PVA (programa validador e assinador)</a:t>
            </a:r>
          </a:p>
          <a:p>
            <a:pPr algn="just">
              <a:lnSpc>
                <a:spcPct val="150000"/>
              </a:lnSpc>
            </a:pPr>
            <a:endParaRPr lang="pt-BR" sz="2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2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2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envio será realizado via portal do </a:t>
            </a:r>
            <a:r>
              <a:rPr lang="pt-BR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pt-BR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Social, que ainda será disponibilizado.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2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buClr>
                <a:srgbClr val="0070C0"/>
              </a:buClr>
              <a:defRPr/>
            </a:pPr>
            <a:endParaRPr lang="pt-BR" sz="26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7698" y="6021288"/>
            <a:ext cx="152630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14282" y="202630"/>
            <a:ext cx="878687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noProof="0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ONDE ENCONTRO O PVA DO </a:t>
            </a:r>
            <a:r>
              <a:rPr lang="pt-BR" sz="2400" b="1" dirty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e</a:t>
            </a:r>
            <a:r>
              <a:rPr lang="pt-BR" sz="2400" b="1" noProof="0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SOCIAL?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6" name="Imagem 5" descr="nodowloa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3286125"/>
            <a:ext cx="4143404" cy="18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827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3674" y="323266"/>
            <a:ext cx="8736043" cy="9350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Aspectos Técnicos – Canais para envio dos Eventos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40430" y="1677359"/>
            <a:ext cx="7886700" cy="417512"/>
          </a:xfrm>
        </p:spPr>
        <p:txBody>
          <a:bodyPr anchor="ctr">
            <a:normAutofit fontScale="775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2400"/>
              </a:spcBef>
              <a:buClr>
                <a:schemeClr val="accent6">
                  <a:lumMod val="75000"/>
                </a:schemeClr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Haverá dois canais para prestação da informação:</a:t>
            </a:r>
          </a:p>
        </p:txBody>
      </p:sp>
      <p:grpSp>
        <p:nvGrpSpPr>
          <p:cNvPr id="59396" name="Grupo 20"/>
          <p:cNvGrpSpPr>
            <a:grpSpLocks/>
          </p:cNvGrpSpPr>
          <p:nvPr/>
        </p:nvGrpSpPr>
        <p:grpSpPr bwMode="auto">
          <a:xfrm>
            <a:off x="333375" y="2557463"/>
            <a:ext cx="1757363" cy="1528762"/>
            <a:chOff x="424657" y="2276872"/>
            <a:chExt cx="1758305" cy="1527910"/>
          </a:xfrm>
        </p:grpSpPr>
        <p:sp>
          <p:nvSpPr>
            <p:cNvPr id="5" name="AutoShape 1043"/>
            <p:cNvSpPr>
              <a:spLocks noChangeArrowheads="1"/>
            </p:cNvSpPr>
            <p:nvPr/>
          </p:nvSpPr>
          <p:spPr bwMode="auto">
            <a:xfrm>
              <a:off x="424657" y="2276872"/>
              <a:ext cx="1758305" cy="1527910"/>
            </a:xfrm>
            <a:prstGeom prst="roundRect">
              <a:avLst>
                <a:gd name="adj" fmla="val 7352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endParaRPr lang="pt-BR" altLang="pt-BR" sz="1800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9418" name="Picture 12" descr="img_2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433" y="3124975"/>
              <a:ext cx="438150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419" name="Picture 14" descr="img_2_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70" y="2659175"/>
              <a:ext cx="430213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028"/>
            <p:cNvSpPr txBox="1">
              <a:spLocks noChangeArrowheads="1"/>
            </p:cNvSpPr>
            <p:nvPr/>
          </p:nvSpPr>
          <p:spPr bwMode="auto">
            <a:xfrm>
              <a:off x="888455" y="2965463"/>
              <a:ext cx="738584" cy="26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2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Sistema</a:t>
              </a:r>
            </a:p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2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Interno</a:t>
              </a:r>
              <a:endParaRPr lang="en-US" altLang="pt-BR" sz="12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pic>
          <p:nvPicPr>
            <p:cNvPr id="59421" name="Picture 1039" descr="certificaca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334" y="3382742"/>
              <a:ext cx="246194" cy="24433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028"/>
            <p:cNvSpPr txBox="1">
              <a:spLocks noChangeArrowheads="1"/>
            </p:cNvSpPr>
            <p:nvPr/>
          </p:nvSpPr>
          <p:spPr bwMode="auto">
            <a:xfrm>
              <a:off x="991699" y="2330817"/>
              <a:ext cx="676638" cy="261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Webservice</a:t>
              </a:r>
              <a:endParaRPr lang="en-US" altLang="pt-BR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</p:grpSp>
      <p:pic>
        <p:nvPicPr>
          <p:cNvPr id="5939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1434">
            <a:off x="7615238" y="4106863"/>
            <a:ext cx="458787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398" name="Grupo 19"/>
          <p:cNvGrpSpPr>
            <a:grpSpLocks/>
          </p:cNvGrpSpPr>
          <p:nvPr/>
        </p:nvGrpSpPr>
        <p:grpSpPr bwMode="auto">
          <a:xfrm>
            <a:off x="333375" y="4516438"/>
            <a:ext cx="1757363" cy="1487487"/>
            <a:chOff x="587886" y="4581128"/>
            <a:chExt cx="1933599" cy="1108075"/>
          </a:xfrm>
        </p:grpSpPr>
        <p:sp>
          <p:nvSpPr>
            <p:cNvPr id="13" name="AutoShape 1043"/>
            <p:cNvSpPr>
              <a:spLocks noChangeArrowheads="1"/>
            </p:cNvSpPr>
            <p:nvPr/>
          </p:nvSpPr>
          <p:spPr bwMode="auto">
            <a:xfrm>
              <a:off x="587886" y="4581128"/>
              <a:ext cx="1933599" cy="1108075"/>
            </a:xfrm>
            <a:prstGeom prst="roundRect">
              <a:avLst>
                <a:gd name="adj" fmla="val 7352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endParaRPr lang="pt-BR" altLang="pt-BR" sz="1800" b="1" i="1" u="sng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Text Box 1028"/>
            <p:cNvSpPr txBox="1">
              <a:spLocks noChangeArrowheads="1"/>
            </p:cNvSpPr>
            <p:nvPr/>
          </p:nvSpPr>
          <p:spPr bwMode="auto">
            <a:xfrm>
              <a:off x="1122377" y="4618970"/>
              <a:ext cx="740601" cy="261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4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Aplicativo Web</a:t>
              </a:r>
              <a:endParaRPr lang="en-US" altLang="pt-BR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pic>
          <p:nvPicPr>
            <p:cNvPr id="59411" name="Picture 1039" descr="certificaca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02731" y="5058889"/>
              <a:ext cx="303926" cy="1880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9412" name="Group 106"/>
            <p:cNvGrpSpPr>
              <a:grpSpLocks/>
            </p:cNvGrpSpPr>
            <p:nvPr/>
          </p:nvGrpSpPr>
          <p:grpSpPr bwMode="auto">
            <a:xfrm>
              <a:off x="1119535" y="4843068"/>
              <a:ext cx="800590" cy="608511"/>
              <a:chOff x="528" y="3840"/>
              <a:chExt cx="966" cy="692"/>
            </a:xfrm>
          </p:grpSpPr>
          <p:pic>
            <p:nvPicPr>
              <p:cNvPr id="59415" name="Picture 107" descr="desktop-hp-all-in-one-200-5110br-lacrado-na-caixa_MLB-O-3070845338_08201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" y="3840"/>
                <a:ext cx="966" cy="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416" name="Picture 10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5790" t="13495" r="67409" b="78206"/>
              <a:stretch>
                <a:fillRect/>
              </a:stretch>
            </p:blipFill>
            <p:spPr bwMode="auto">
              <a:xfrm>
                <a:off x="775" y="3978"/>
                <a:ext cx="336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Text Box 1028"/>
            <p:cNvSpPr txBox="1">
              <a:spLocks noChangeArrowheads="1"/>
            </p:cNvSpPr>
            <p:nvPr/>
          </p:nvSpPr>
          <p:spPr bwMode="auto">
            <a:xfrm>
              <a:off x="1779136" y="5377002"/>
              <a:ext cx="595626" cy="260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1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Browser</a:t>
              </a:r>
            </a:p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pt-BR" altLang="pt-BR" sz="11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Autenticador</a:t>
              </a:r>
              <a:endParaRPr lang="en-US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741596" y="5360446"/>
              <a:ext cx="660253" cy="2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65525625" tIns="382770960" rIns="765525625" bIns="382770960" anchor="ctr"/>
            <a:lstStyle>
              <a:lvl1pPr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defTabSz="912813"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bg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en-US" altLang="pt-BR" sz="1100" b="1" dirty="0" err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ou</a:t>
              </a:r>
              <a:endParaRPr lang="en-US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  <a:p>
              <a:pPr algn="ctr" eaLnBrk="1" hangingPunct="1">
                <a:buFont typeface="Times New Roman" panose="02020603050405020304" pitchFamily="18" charset="0"/>
                <a:buNone/>
                <a:defRPr/>
              </a:pPr>
              <a:r>
                <a:rPr lang="en-US" altLang="pt-BR" sz="1100" b="1" dirty="0" err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Código</a:t>
              </a:r>
              <a:r>
                <a:rPr lang="en-US" altLang="pt-BR" sz="1100" b="1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</a:t>
              </a:r>
              <a:r>
                <a:rPr lang="en-US" altLang="pt-BR" sz="1100" b="1" dirty="0" err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Acesso</a:t>
              </a:r>
              <a:endParaRPr lang="en-US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</p:txBody>
        </p:sp>
      </p:grpSp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1434">
            <a:off x="1492250" y="2943225"/>
            <a:ext cx="44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1434">
            <a:off x="1562100" y="4902200"/>
            <a:ext cx="45878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1" name="Imagem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7413" y="2663825"/>
            <a:ext cx="2135187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aixaDeTexto 2"/>
          <p:cNvSpPr txBox="1">
            <a:spLocks noChangeArrowheads="1"/>
          </p:cNvSpPr>
          <p:nvPr/>
        </p:nvSpPr>
        <p:spPr bwMode="auto">
          <a:xfrm>
            <a:off x="3562350" y="4381500"/>
            <a:ext cx="1865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1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Internet</a:t>
            </a:r>
          </a:p>
        </p:txBody>
      </p:sp>
      <p:sp>
        <p:nvSpPr>
          <p:cNvPr id="25" name="CaixaDeTexto 24"/>
          <p:cNvSpPr txBox="1">
            <a:spLocks noChangeArrowheads="1"/>
          </p:cNvSpPr>
          <p:nvPr/>
        </p:nvSpPr>
        <p:spPr bwMode="auto">
          <a:xfrm>
            <a:off x="6069013" y="4579938"/>
            <a:ext cx="2767012" cy="153193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1400" b="1" dirty="0">
                <a:latin typeface="+mn-lt"/>
              </a:rPr>
              <a:t>No momento da transmissão o </a:t>
            </a:r>
            <a:r>
              <a:rPr lang="pt-BR" altLang="pt-BR" sz="1400" b="1" dirty="0" err="1">
                <a:latin typeface="+mn-lt"/>
              </a:rPr>
              <a:t>eSocial</a:t>
            </a:r>
            <a:r>
              <a:rPr lang="pt-BR" altLang="pt-BR" sz="1400" b="1" dirty="0">
                <a:latin typeface="+mn-lt"/>
              </a:rPr>
              <a:t> retornará um protocolo de envio. Após realizar as validações o </a:t>
            </a:r>
            <a:r>
              <a:rPr lang="pt-BR" altLang="pt-BR" sz="1400" b="1" dirty="0" err="1">
                <a:latin typeface="+mn-lt"/>
              </a:rPr>
              <a:t>eSocial</a:t>
            </a:r>
            <a:r>
              <a:rPr lang="pt-BR" altLang="pt-BR" sz="1400" b="1" dirty="0">
                <a:latin typeface="+mn-lt"/>
              </a:rPr>
              <a:t> retornará um </a:t>
            </a:r>
            <a:r>
              <a:rPr lang="pt-BR" altLang="pt-BR" sz="1400" b="1" u="sng" dirty="0">
                <a:latin typeface="+mn-lt"/>
              </a:rPr>
              <a:t>Recibo de Entrega</a:t>
            </a:r>
            <a:r>
              <a:rPr lang="pt-BR" altLang="pt-BR" sz="1400" b="1" dirty="0">
                <a:latin typeface="+mn-lt"/>
              </a:rPr>
              <a:t> ou uma </a:t>
            </a:r>
            <a:r>
              <a:rPr lang="pt-BR" altLang="pt-BR" sz="1400" b="1" u="sng" dirty="0">
                <a:latin typeface="+mn-lt"/>
              </a:rPr>
              <a:t>Mensagem de erro</a:t>
            </a:r>
            <a:r>
              <a:rPr lang="pt-BR" altLang="pt-BR" sz="1400" b="1" dirty="0">
                <a:latin typeface="+mn-lt"/>
              </a:rPr>
              <a:t>.</a:t>
            </a:r>
          </a:p>
        </p:txBody>
      </p:sp>
      <p:sp>
        <p:nvSpPr>
          <p:cNvPr id="26" name="CaixaDeTexto 25"/>
          <p:cNvSpPr txBox="1">
            <a:spLocks noChangeArrowheads="1"/>
          </p:cNvSpPr>
          <p:nvPr/>
        </p:nvSpPr>
        <p:spPr bwMode="auto">
          <a:xfrm>
            <a:off x="2271713" y="4959350"/>
            <a:ext cx="1865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16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O </a:t>
            </a:r>
            <a:r>
              <a:rPr lang="pt-BR" altLang="pt-BR" sz="1600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eSocial</a:t>
            </a:r>
            <a:r>
              <a:rPr lang="pt-BR" altLang="pt-BR" sz="16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valida o arquivo em tempo real.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6854825" y="3190875"/>
            <a:ext cx="1981200" cy="838200"/>
          </a:xfrm>
          <a:prstGeom prst="roundRect">
            <a:avLst/>
          </a:prstGeom>
          <a:solidFill>
            <a:schemeClr val="accent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pt-BR" altLang="pt-BR" b="1" dirty="0">
                <a:solidFill>
                  <a:schemeClr val="bg1"/>
                </a:solidFill>
              </a:rPr>
              <a:t>Ambiente Nacional </a:t>
            </a:r>
          </a:p>
          <a:p>
            <a:pPr algn="ctr" eaLnBrk="1" hangingPunct="1">
              <a:defRPr/>
            </a:pPr>
            <a:r>
              <a:rPr lang="pt-BR" altLang="pt-BR" b="1" dirty="0" err="1">
                <a:solidFill>
                  <a:schemeClr val="bg1"/>
                </a:solidFill>
              </a:rPr>
              <a:t>eSocial</a:t>
            </a:r>
            <a:endParaRPr lang="en-US" altLang="pt-BR" b="1" dirty="0">
              <a:solidFill>
                <a:schemeClr val="bg1"/>
              </a:solidFill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2173288" y="3405188"/>
            <a:ext cx="1254125" cy="1333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V="1">
            <a:off x="2166938" y="4086225"/>
            <a:ext cx="1260475" cy="12557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 flipV="1">
            <a:off x="5562600" y="3597275"/>
            <a:ext cx="1219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31" name="Imagem 30" descr="esocial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5929330"/>
            <a:ext cx="152630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09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456" y="178052"/>
            <a:ext cx="8708262" cy="9350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2800" b="1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Formas de transmissão GFIP x </a:t>
            </a:r>
            <a:r>
              <a:rPr lang="pt-BR" sz="2800" b="1" dirty="0" err="1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endParaRPr lang="pt-BR" sz="28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406" y="3571876"/>
            <a:ext cx="1073559" cy="1076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0420" name="Picture 107" descr="desktop-hp-all-in-one-200-5110br-lacrado-na-caixa_MLB-O-3070845338_082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5038" y="3709988"/>
            <a:ext cx="10128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0950" y="3725863"/>
            <a:ext cx="1071563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0150" y="3167063"/>
            <a:ext cx="111601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0950" y="5070475"/>
            <a:ext cx="1054100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Imagem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6838" y="4259263"/>
            <a:ext cx="8715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ctor de seta reta 13"/>
          <p:cNvCxnSpPr>
            <a:stCxn id="60435" idx="3"/>
            <a:endCxn id="60422" idx="1"/>
          </p:cNvCxnSpPr>
          <p:nvPr/>
        </p:nvCxnSpPr>
        <p:spPr>
          <a:xfrm flipV="1">
            <a:off x="6867525" y="3295650"/>
            <a:ext cx="682625" cy="974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>
            <a:stCxn id="60435" idx="3"/>
            <a:endCxn id="60421" idx="1"/>
          </p:cNvCxnSpPr>
          <p:nvPr/>
        </p:nvCxnSpPr>
        <p:spPr>
          <a:xfrm flipV="1">
            <a:off x="6867525" y="3843338"/>
            <a:ext cx="733425" cy="427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>
            <a:stCxn id="60435" idx="3"/>
            <a:endCxn id="60424" idx="1"/>
          </p:cNvCxnSpPr>
          <p:nvPr/>
        </p:nvCxnSpPr>
        <p:spPr>
          <a:xfrm>
            <a:off x="6867525" y="4270375"/>
            <a:ext cx="849313" cy="230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>
            <a:stCxn id="60435" idx="3"/>
            <a:endCxn id="60423" idx="1"/>
          </p:cNvCxnSpPr>
          <p:nvPr/>
        </p:nvCxnSpPr>
        <p:spPr>
          <a:xfrm>
            <a:off x="6867525" y="4270375"/>
            <a:ext cx="733425" cy="1017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6" idx="3"/>
            <a:endCxn id="60420" idx="1"/>
          </p:cNvCxnSpPr>
          <p:nvPr/>
        </p:nvCxnSpPr>
        <p:spPr>
          <a:xfrm>
            <a:off x="1656965" y="4110347"/>
            <a:ext cx="548073" cy="168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" name="CaixaDeTexto 23"/>
          <p:cNvSpPr txBox="1"/>
          <p:nvPr/>
        </p:nvSpPr>
        <p:spPr>
          <a:xfrm>
            <a:off x="1817688" y="3286124"/>
            <a:ext cx="16637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Software da </a:t>
            </a:r>
            <a:r>
              <a:rPr lang="pt-BR" sz="1600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empresa</a:t>
            </a:r>
            <a:endParaRPr lang="pt-BR" sz="16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303213" y="3232151"/>
            <a:ext cx="166211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Empresa</a:t>
            </a:r>
          </a:p>
        </p:txBody>
      </p:sp>
      <p:pic>
        <p:nvPicPr>
          <p:cNvPr id="6043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9" t="61871" r="68510" b="15634"/>
          <a:stretch>
            <a:fillRect/>
          </a:stretch>
        </p:blipFill>
        <p:spPr bwMode="auto">
          <a:xfrm>
            <a:off x="2322513" y="3887788"/>
            <a:ext cx="6191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CaixaDeTexto 26"/>
          <p:cNvSpPr txBox="1"/>
          <p:nvPr/>
        </p:nvSpPr>
        <p:spPr>
          <a:xfrm>
            <a:off x="604529" y="1627895"/>
            <a:ext cx="7686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GFIP</a:t>
            </a:r>
          </a:p>
        </p:txBody>
      </p:sp>
      <p:pic>
        <p:nvPicPr>
          <p:cNvPr id="6043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85" t="56381" r="49817" b="25644"/>
          <a:stretch>
            <a:fillRect/>
          </a:stretch>
        </p:blipFill>
        <p:spPr bwMode="auto">
          <a:xfrm>
            <a:off x="3708400" y="3813175"/>
            <a:ext cx="1192213" cy="91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3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88" t="56099" r="26494" b="26411"/>
          <a:stretch>
            <a:fillRect/>
          </a:stretch>
        </p:blipFill>
        <p:spPr bwMode="auto">
          <a:xfrm>
            <a:off x="5464175" y="3841750"/>
            <a:ext cx="14033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CaixaDeTexto 29"/>
          <p:cNvSpPr txBox="1"/>
          <p:nvPr/>
        </p:nvSpPr>
        <p:spPr>
          <a:xfrm>
            <a:off x="3473450" y="3009900"/>
            <a:ext cx="16637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PGD – Programa Gerador de Declaração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5334000" y="3294063"/>
            <a:ext cx="16621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Transmissão da declaração - GFIP</a:t>
            </a:r>
          </a:p>
        </p:txBody>
      </p:sp>
      <p:cxnSp>
        <p:nvCxnSpPr>
          <p:cNvPr id="32" name="Conector de seta reta 31"/>
          <p:cNvCxnSpPr>
            <a:stCxn id="60420" idx="3"/>
            <a:endCxn id="60434" idx="1"/>
          </p:cNvCxnSpPr>
          <p:nvPr/>
        </p:nvCxnSpPr>
        <p:spPr>
          <a:xfrm flipV="1">
            <a:off x="3217863" y="4273550"/>
            <a:ext cx="490537" cy="47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stCxn id="60434" idx="3"/>
            <a:endCxn id="60435" idx="1"/>
          </p:cNvCxnSpPr>
          <p:nvPr/>
        </p:nvCxnSpPr>
        <p:spPr>
          <a:xfrm flipV="1">
            <a:off x="4900613" y="4270375"/>
            <a:ext cx="563562" cy="3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m 25" descr="esocial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14744" y="6021288"/>
            <a:ext cx="152630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66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676" y="190709"/>
            <a:ext cx="8931480" cy="9350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Formas de transmissão GFIP x </a:t>
            </a:r>
            <a:r>
              <a:rPr lang="pt-BR" sz="2800" b="1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endParaRPr lang="pt-BR" sz="28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52" y="3636820"/>
            <a:ext cx="1073559" cy="1076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44" name="Picture 107" descr="desktop-hp-all-in-one-200-5110br-lacrado-na-caixa_MLB-O-3070845338_082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2650" y="3613150"/>
            <a:ext cx="101282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0150" y="3627438"/>
            <a:ext cx="106997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9350" y="3068638"/>
            <a:ext cx="11144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Imagem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0150" y="4972050"/>
            <a:ext cx="10525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4450" y="4160838"/>
            <a:ext cx="87312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500" y="3952875"/>
            <a:ext cx="15351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ector de seta reta 12"/>
          <p:cNvCxnSpPr>
            <a:stCxn id="61449" idx="3"/>
            <a:endCxn id="61446" idx="1"/>
          </p:cNvCxnSpPr>
          <p:nvPr/>
        </p:nvCxnSpPr>
        <p:spPr>
          <a:xfrm flipV="1">
            <a:off x="7059613" y="3198813"/>
            <a:ext cx="439737" cy="9620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>
            <a:stCxn id="61449" idx="3"/>
            <a:endCxn id="61445" idx="1"/>
          </p:cNvCxnSpPr>
          <p:nvPr/>
        </p:nvCxnSpPr>
        <p:spPr>
          <a:xfrm flipV="1">
            <a:off x="7059613" y="3746500"/>
            <a:ext cx="490537" cy="4143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>
            <a:stCxn id="61449" idx="3"/>
            <a:endCxn id="61448" idx="1"/>
          </p:cNvCxnSpPr>
          <p:nvPr/>
        </p:nvCxnSpPr>
        <p:spPr>
          <a:xfrm>
            <a:off x="7059613" y="4160838"/>
            <a:ext cx="604837" cy="241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>
            <a:stCxn id="61449" idx="3"/>
            <a:endCxn id="61447" idx="1"/>
          </p:cNvCxnSpPr>
          <p:nvPr/>
        </p:nvCxnSpPr>
        <p:spPr>
          <a:xfrm>
            <a:off x="7059613" y="4160838"/>
            <a:ext cx="490537" cy="1030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Conector de seta reta 20"/>
          <p:cNvCxnSpPr>
            <a:stCxn id="5" idx="3"/>
            <a:endCxn id="61444" idx="1"/>
          </p:cNvCxnSpPr>
          <p:nvPr/>
        </p:nvCxnSpPr>
        <p:spPr>
          <a:xfrm>
            <a:off x="1604963" y="4175125"/>
            <a:ext cx="547687" cy="6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>
            <a:off x="3314700" y="4051300"/>
            <a:ext cx="20986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" name="Conector de seta reta 24"/>
          <p:cNvCxnSpPr/>
          <p:nvPr/>
        </p:nvCxnSpPr>
        <p:spPr>
          <a:xfrm flipH="1">
            <a:off x="3314700" y="4325938"/>
            <a:ext cx="20986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6" name="CaixaDeTexto 35"/>
          <p:cNvSpPr txBox="1"/>
          <p:nvPr/>
        </p:nvSpPr>
        <p:spPr>
          <a:xfrm>
            <a:off x="3570288" y="4340225"/>
            <a:ext cx="16621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</a:rPr>
              <a:t>Arquivo XML de retorno</a:t>
            </a:r>
          </a:p>
        </p:txBody>
      </p:sp>
      <p:sp>
        <p:nvSpPr>
          <p:cNvPr id="37" name="CaixaDeTexto 36"/>
          <p:cNvSpPr txBox="1"/>
          <p:nvPr/>
        </p:nvSpPr>
        <p:spPr>
          <a:xfrm>
            <a:off x="3570288" y="3529013"/>
            <a:ext cx="16621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400" b="1" dirty="0">
                <a:solidFill>
                  <a:schemeClr val="accent2">
                    <a:lumMod val="75000"/>
                  </a:schemeClr>
                </a:solidFill>
              </a:rPr>
              <a:t>Arquivo XML transmitido</a:t>
            </a:r>
          </a:p>
        </p:txBody>
      </p:sp>
      <p:sp>
        <p:nvSpPr>
          <p:cNvPr id="38" name="CaixaDeTexto 37"/>
          <p:cNvSpPr txBox="1"/>
          <p:nvPr/>
        </p:nvSpPr>
        <p:spPr>
          <a:xfrm>
            <a:off x="3570288" y="2947988"/>
            <a:ext cx="16621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Eventos XML via Internet</a:t>
            </a:r>
          </a:p>
        </p:txBody>
      </p:sp>
      <p:sp>
        <p:nvSpPr>
          <p:cNvPr id="39" name="CaixaDeTexto 38"/>
          <p:cNvSpPr txBox="1"/>
          <p:nvPr/>
        </p:nvSpPr>
        <p:spPr>
          <a:xfrm>
            <a:off x="1800225" y="2703513"/>
            <a:ext cx="1662113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Software da empresa adaptado ao </a:t>
            </a:r>
            <a:r>
              <a:rPr lang="pt-BR" sz="1600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eSocial</a:t>
            </a:r>
            <a:endParaRPr lang="pt-BR" sz="16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250825" y="3328988"/>
            <a:ext cx="166211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Empresa</a:t>
            </a:r>
          </a:p>
        </p:txBody>
      </p:sp>
      <p:pic>
        <p:nvPicPr>
          <p:cNvPr id="6146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9" t="61871" r="68510" b="15634"/>
          <a:stretch>
            <a:fillRect/>
          </a:stretch>
        </p:blipFill>
        <p:spPr bwMode="auto">
          <a:xfrm>
            <a:off x="2270125" y="3790950"/>
            <a:ext cx="620713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CaixaDeTexto 47"/>
          <p:cNvSpPr txBox="1"/>
          <p:nvPr/>
        </p:nvSpPr>
        <p:spPr>
          <a:xfrm>
            <a:off x="628650" y="1772816"/>
            <a:ext cx="76866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pt-BR" sz="2800" b="1" dirty="0" err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8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via WebService</a:t>
            </a:r>
          </a:p>
        </p:txBody>
      </p:sp>
      <p:pic>
        <p:nvPicPr>
          <p:cNvPr id="24" name="Imagem 23" descr="esocial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6021288"/>
            <a:ext cx="152630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44095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132797"/>
            <a:ext cx="8750776" cy="9350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Formas de transmissão GFIP x </a:t>
            </a:r>
            <a:r>
              <a:rPr lang="pt-BR" sz="2800" b="1" dirty="0" err="1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endParaRPr lang="pt-BR" sz="28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0937" y="2981154"/>
            <a:ext cx="1228681" cy="1232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Espaço Reservado para Conteúdo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22705" y="3937891"/>
            <a:ext cx="1545616" cy="1232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493" name="Picture 9" descr="http://thumbs.dreamstime.com/x/homem-novo-na-frente-do-computador-126979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8938" y="5122863"/>
            <a:ext cx="113347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ipse 9"/>
          <p:cNvSpPr/>
          <p:nvPr/>
        </p:nvSpPr>
        <p:spPr>
          <a:xfrm>
            <a:off x="1917700" y="4437063"/>
            <a:ext cx="615950" cy="33337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ou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709613" y="2687638"/>
            <a:ext cx="303053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Empresa via Certificado Digital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511175" y="4826000"/>
            <a:ext cx="3429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Empregador via código de acesso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5086350" y="3332163"/>
            <a:ext cx="34290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Empregador conectado a Internet no portal www.esocial.gov.br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628650" y="1556792"/>
            <a:ext cx="76866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pt-BR" sz="2400" b="1" dirty="0" err="1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400" b="1" dirty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via portal web</a:t>
            </a:r>
          </a:p>
          <a:p>
            <a:pPr algn="ctr" defTabSz="685800">
              <a:defRPr/>
            </a:pPr>
            <a:r>
              <a:rPr lang="pt-BR" sz="2400" b="1" dirty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www.esocial.gov.br</a:t>
            </a:r>
          </a:p>
        </p:txBody>
      </p:sp>
      <p:sp>
        <p:nvSpPr>
          <p:cNvPr id="15" name="Seta para a direita 14"/>
          <p:cNvSpPr/>
          <p:nvPr/>
        </p:nvSpPr>
        <p:spPr>
          <a:xfrm>
            <a:off x="3886200" y="4276725"/>
            <a:ext cx="1319213" cy="6540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 descr="esocia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6021288"/>
            <a:ext cx="152630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8572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2"/>
          <p:cNvSpPr txBox="1">
            <a:spLocks noChangeArrowheads="1"/>
          </p:cNvSpPr>
          <p:nvPr/>
        </p:nvSpPr>
        <p:spPr bwMode="auto">
          <a:xfrm>
            <a:off x="357189" y="2010320"/>
            <a:ext cx="824726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O eSocial é o instrumento de </a:t>
            </a:r>
            <a:r>
              <a:rPr lang="pt-BR" sz="2400" b="1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unificação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da prestação das 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informações referentes à escrituração </a:t>
            </a: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das </a:t>
            </a:r>
            <a:r>
              <a:rPr lang="pt-BR" sz="2400" b="1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obrigações </a:t>
            </a:r>
            <a:r>
              <a:rPr lang="pt-BR" sz="2400" b="1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fiscais, previdenciárias e trabalhistas </a:t>
            </a: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e tem 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por finalidade </a:t>
            </a:r>
            <a:r>
              <a:rPr lang="pt-BR" sz="2400" b="1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padronizar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sua </a:t>
            </a: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transmissão, validação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, armazenamento e </a:t>
            </a: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distribuição, constituindo </a:t>
            </a:r>
            <a:r>
              <a:rPr lang="pt-BR" sz="2400" i="1" dirty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um ambiente nacional.</a:t>
            </a:r>
          </a:p>
          <a:p>
            <a:endParaRPr lang="pt-BR" sz="2400" dirty="0" smtClean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r"/>
            <a:r>
              <a:rPr lang="pt-BR" sz="2400" dirty="0" smtClean="0">
                <a:solidFill>
                  <a:srgbClr val="FF000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Decreto 8.373</a:t>
            </a:r>
            <a:r>
              <a:rPr lang="pt-BR" sz="2400" dirty="0">
                <a:solidFill>
                  <a:srgbClr val="FF0000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, de 2014</a:t>
            </a:r>
            <a:endParaRPr lang="pt-BR" sz="2400" dirty="0" smtClean="0">
              <a:solidFill>
                <a:srgbClr val="FF0000"/>
              </a:solidFill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algn="just">
              <a:buClr>
                <a:srgbClr val="0070C0"/>
              </a:buClr>
              <a:buFontTx/>
              <a:buChar char="-"/>
            </a:pPr>
            <a:endParaRPr lang="pt-BR" sz="2000" dirty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just">
              <a:buClr>
                <a:srgbClr val="0070C0"/>
              </a:buClr>
            </a:pPr>
            <a:endParaRPr lang="pt-BR" sz="2000" dirty="0"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71480"/>
            <a:ext cx="321471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01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42844" y="1324823"/>
            <a:ext cx="8786874" cy="424731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r>
              <a:rPr lang="pt-BR" sz="2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pt-BR" sz="25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 Web </a:t>
            </a:r>
            <a:r>
              <a:rPr lang="pt-BR" sz="2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E-social poderá ser utilizado com contingência, nos casos de indisponibilidade dos servidores </a:t>
            </a:r>
            <a:r>
              <a:rPr lang="pt-BR" sz="25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Webservice</a:t>
            </a:r>
            <a:r>
              <a:rPr lang="pt-BR" sz="2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endParaRPr lang="pt-BR" sz="25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r>
              <a:rPr lang="pt-BR" sz="2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Será permitido a manutenção e a consulta dos dados mantidos no sistema</a:t>
            </a: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buAutoNum type="arabicPeriod"/>
              <a:defRPr/>
            </a:pPr>
            <a:endParaRPr lang="pt-B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42844" y="274638"/>
            <a:ext cx="8786842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+mj-ea"/>
                <a:cs typeface="+mj-cs"/>
              </a:rPr>
              <a:t>TRANSMISSÃO - CONTINGÊNCIA</a:t>
            </a:r>
          </a:p>
        </p:txBody>
      </p:sp>
    </p:spTree>
    <p:extLst>
      <p:ext uri="{BB962C8B-B14F-4D97-AF65-F5344CB8AC3E}">
        <p14:creationId xmlns:p14="http://schemas.microsoft.com/office/powerpoint/2010/main" xmlns="" val="75606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71406" y="274638"/>
            <a:ext cx="892971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70992" y="1285860"/>
            <a:ext cx="8858726" cy="50552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WEB:</a:t>
            </a:r>
          </a:p>
          <a:p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 completa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endParaRPr lang="pt-BR" sz="105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Solução </a:t>
            </a:r>
            <a:r>
              <a:rPr lang="pt-B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contingência</a:t>
            </a: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Prestar </a:t>
            </a:r>
            <a:r>
              <a:rPr lang="pt-B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informação que não consta em seus sistemas </a:t>
            </a: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informatizados</a:t>
            </a:r>
          </a:p>
          <a:p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 simplificada - </a:t>
            </a:r>
            <a:r>
              <a:rPr lang="pt-B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Pequenos Empregadores:</a:t>
            </a:r>
            <a:endParaRPr lang="pt-BR" sz="2400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Empregador Doméstico;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Segurado Especial;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Pequeno produtor rural;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Optante pelo Simples Nacional;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MEI</a:t>
            </a:r>
            <a:r>
              <a:rPr lang="pt-BR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998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362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0" y="214290"/>
            <a:ext cx="8858280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71406" y="1186324"/>
            <a:ext cx="8715436" cy="438581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WEB:</a:t>
            </a:r>
          </a:p>
          <a:p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Características da forma </a:t>
            </a:r>
            <a:r>
              <a:rPr lang="pt-BR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simplificada:</a:t>
            </a:r>
            <a:endParaRPr lang="pt-BR" sz="2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Conteúdo simplificado;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Identificação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prévia do tipo de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empregador;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Assistente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preenchimento / Mensagens de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orientação;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Validações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 tempo de preenchimento e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transmissão;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Recuperação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informações de meses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anteriores;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Linguagem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menos técnica e mais didática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57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42844" y="274638"/>
            <a:ext cx="8715436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70992" y="1376354"/>
            <a:ext cx="8856984" cy="438581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2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WEB:</a:t>
            </a:r>
          </a:p>
          <a:p>
            <a:endParaRPr lang="pt-BR" sz="22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Documentos </a:t>
            </a:r>
            <a:r>
              <a:rPr lang="pt-BR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disponibilizados:</a:t>
            </a:r>
          </a:p>
          <a:p>
            <a:endParaRPr lang="pt-BR" sz="2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Modelo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Contrato de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Trabalho;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Folha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Ponto;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Recibo </a:t>
            </a:r>
            <a:r>
              <a:rPr lang="pt-BR" sz="22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Vale-transporte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Comprovante </a:t>
            </a:r>
            <a:r>
              <a:rPr lang="pt-BR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Pagamento 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(Contra-cheque);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Aviso prévio</a:t>
            </a:r>
            <a:r>
              <a:rPr lang="pt-BR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sz="2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4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733256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42844" y="274638"/>
            <a:ext cx="8786874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70992" y="1197194"/>
            <a:ext cx="8930164" cy="523220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WEB:</a:t>
            </a:r>
          </a:p>
          <a:p>
            <a:endParaRPr lang="pt-BR" sz="20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 simplificada </a:t>
            </a:r>
            <a:r>
              <a:rPr lang="pt-BR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pt-BR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só para os pequenos empregadores</a:t>
            </a:r>
            <a:r>
              <a:rPr lang="pt-BR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</a:t>
            </a:r>
          </a:p>
          <a:p>
            <a:endParaRPr lang="pt-BR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Controle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horas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extras;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Cálculo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automático de horas extras, salário família, tributos patronal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do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empregado, FGTS </a:t>
            </a:r>
            <a:r>
              <a:rPr lang="pt-BR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etc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Controle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férias;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Banco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horas;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13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°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salário;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Guias </a:t>
            </a:r>
            <a:r>
              <a:rPr lang="pt-B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Recolhimento.</a:t>
            </a:r>
          </a:p>
          <a:p>
            <a:endParaRPr lang="pt-BR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975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segurança digit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" y="285728"/>
            <a:ext cx="9001156" cy="1571636"/>
          </a:xfrm>
          <a:prstGeom prst="rect">
            <a:avLst/>
          </a:prstGeom>
        </p:spPr>
      </p:pic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357219" y="2214554"/>
            <a:ext cx="8643937" cy="320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5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acesso ao ambiente do </a:t>
            </a:r>
            <a:r>
              <a:rPr lang="pt-BR" sz="25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pt-BR" sz="25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será através:</a:t>
            </a:r>
          </a:p>
          <a:p>
            <a:pPr algn="just">
              <a:lnSpc>
                <a:spcPct val="150000"/>
              </a:lnSpc>
            </a:pPr>
            <a:endParaRPr lang="pt-BR" sz="1500" dirty="0" smtClean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5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Certificação Digital - A1 ou A3 (PF e PJ);</a:t>
            </a:r>
          </a:p>
          <a:p>
            <a:pPr lvl="1" algn="just">
              <a:lnSpc>
                <a:spcPct val="150000"/>
              </a:lnSpc>
            </a:pPr>
            <a:r>
              <a:rPr lang="pt-BR" sz="15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Empregadores obrigados e também por Procuração Eletrônica</a:t>
            </a:r>
          </a:p>
          <a:p>
            <a:pPr lvl="1" algn="just">
              <a:lnSpc>
                <a:spcPct val="150000"/>
              </a:lnSpc>
            </a:pPr>
            <a:endParaRPr lang="pt-BR" sz="1500" dirty="0" smtClean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5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 de Acesso</a:t>
            </a:r>
          </a:p>
          <a:p>
            <a:pPr lvl="1" algn="just">
              <a:lnSpc>
                <a:spcPct val="150000"/>
              </a:lnSpc>
            </a:pPr>
            <a:r>
              <a:rPr lang="pt-BR" sz="15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Utilizado pelos empregadores/contribuintes não obrigados ao certificado digital</a:t>
            </a:r>
            <a:endParaRPr lang="pt-BR" sz="1500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buClr>
                <a:srgbClr val="0070C0"/>
              </a:buClr>
              <a:defRPr/>
            </a:pPr>
            <a:endParaRPr lang="pt-BR" sz="1500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pPr marL="457200" indent="-457200" algn="just">
              <a:buClr>
                <a:srgbClr val="0070C0"/>
              </a:buClr>
              <a:buAutoNum type="arabicPeriod"/>
              <a:defRPr/>
            </a:pPr>
            <a:endParaRPr lang="pt-BR" sz="15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00100" y="500042"/>
            <a:ext cx="7572428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solidFill>
                  <a:schemeClr val="bg1"/>
                </a:solidFill>
                <a:latin typeface="Verdana" pitchFamily="34" charset="0"/>
                <a:ea typeface="+mj-ea"/>
                <a:cs typeface="+mj-cs"/>
              </a:rPr>
              <a:t>SEGURANÇA NO ACESSO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10242" name="Picture 2" descr="http://www.portalace.com.br/imagens_gerais/certificacaodigital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929198"/>
            <a:ext cx="2214578" cy="200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670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segurança digit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" y="285728"/>
            <a:ext cx="9001156" cy="1571636"/>
          </a:xfrm>
          <a:prstGeom prst="rect">
            <a:avLst/>
          </a:prstGeom>
        </p:spPr>
      </p:pic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357219" y="2214554"/>
            <a:ext cx="8643937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pt-BR" sz="2000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Quem está desobrigado ao certificado digital?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Empregadores Domésticos;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 e EPP optante pelo SIMPLES NACIONAL;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Contribuinte Individual equiparado à empresa;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Pequeno Produtor Rural.</a:t>
            </a:r>
          </a:p>
          <a:p>
            <a:pPr marL="457200" indent="-457200" algn="just">
              <a:lnSpc>
                <a:spcPct val="150000"/>
              </a:lnSpc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457200" indent="-457200" algn="ctr">
              <a:lnSpc>
                <a:spcPct val="150000"/>
              </a:lnSpc>
            </a:pPr>
            <a:r>
              <a:rPr lang="pt-BR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Todos com até 7 empregados</a:t>
            </a:r>
            <a:endParaRPr lang="pt-BR" dirty="0" smtClean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endParaRPr lang="pt-BR" dirty="0" smtClean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pt-BR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 Empreendedor Individual - MEI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00100" y="500042"/>
            <a:ext cx="7572428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solidFill>
                  <a:schemeClr val="bg1"/>
                </a:solidFill>
                <a:latin typeface="Verdana" pitchFamily="34" charset="0"/>
                <a:ea typeface="+mj-ea"/>
                <a:cs typeface="+mj-cs"/>
              </a:rPr>
              <a:t>SEGURANÇA NO ACESSO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10242" name="Picture 2" descr="http://www.portalace.com.br/imagens_gerais/certificacaodigital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599154"/>
            <a:ext cx="2500330" cy="2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67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senha-esoci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57354" y="1928802"/>
            <a:ext cx="10287072" cy="4762446"/>
          </a:xfrm>
          <a:prstGeom prst="rect">
            <a:avLst/>
          </a:prstGeom>
        </p:spPr>
      </p:pic>
      <p:pic>
        <p:nvPicPr>
          <p:cNvPr id="6" name="Imagem 5" descr="segurança digit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6" y="285728"/>
            <a:ext cx="9001156" cy="1571636"/>
          </a:xfrm>
          <a:prstGeom prst="rect">
            <a:avLst/>
          </a:prstGeom>
        </p:spPr>
      </p:pic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357219" y="2214554"/>
            <a:ext cx="8643937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  <a:buClr>
                <a:srgbClr val="0070C0"/>
              </a:buClr>
              <a:defRPr/>
            </a:pPr>
            <a:r>
              <a:rPr lang="pt-BR" sz="20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Módulo Simplificado – utilizando </a:t>
            </a:r>
            <a:r>
              <a:rPr lang="pt-BR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 de Acesso</a:t>
            </a:r>
          </a:p>
          <a:p>
            <a:pPr marL="457200" indent="-457200" algn="ctr">
              <a:lnSpc>
                <a:spcPct val="150000"/>
              </a:lnSpc>
              <a:buClr>
                <a:srgbClr val="0070C0"/>
              </a:buClr>
              <a:defRPr/>
            </a:pPr>
            <a:endParaRPr lang="pt-BR" sz="2000" dirty="0" smtClean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50000"/>
              </a:lnSpc>
              <a:buClr>
                <a:srgbClr val="0070C0"/>
              </a:buClr>
              <a:defRPr/>
            </a:pPr>
            <a:r>
              <a:rPr lang="pt-BR" sz="20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</a:t>
            </a:r>
            <a:r>
              <a:rPr lang="pt-BR" sz="15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pt-BR" sz="20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1500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obtenção do código de acesso exige CPF, data de nascimento e            		números de recibos de entrega da DIRF dos 2 últimos exercícios, 					não possuindo DIRF,utilizar o Título de Eleitor.</a:t>
            </a:r>
          </a:p>
          <a:p>
            <a:pPr algn="just">
              <a:lnSpc>
                <a:spcPct val="150000"/>
              </a:lnSpc>
              <a:buClr>
                <a:srgbClr val="0070C0"/>
              </a:buClr>
              <a:defRPr/>
            </a:pPr>
            <a:endParaRPr lang="pt-BR" sz="20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00100" y="500042"/>
            <a:ext cx="7572428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solidFill>
                  <a:schemeClr val="bg1"/>
                </a:solidFill>
                <a:latin typeface="Verdana" pitchFamily="34" charset="0"/>
                <a:ea typeface="+mj-ea"/>
                <a:cs typeface="+mj-cs"/>
              </a:rPr>
              <a:t>SEGURANÇA NO ACESSO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67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820"/>
            <a:ext cx="9144000" cy="6850179"/>
          </a:xfrm>
          <a:prstGeom prst="rect">
            <a:avLst/>
          </a:prstGeom>
        </p:spPr>
      </p:pic>
      <p:sp>
        <p:nvSpPr>
          <p:cNvPr id="6" name="Seta para a direita 5"/>
          <p:cNvSpPr/>
          <p:nvPr/>
        </p:nvSpPr>
        <p:spPr>
          <a:xfrm>
            <a:off x="4716016" y="1122363"/>
            <a:ext cx="1296144" cy="434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26326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0" y="2780928"/>
            <a:ext cx="892797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Verdana" pitchFamily="34" charset="0"/>
                <a:ea typeface="+mj-ea"/>
                <a:cs typeface="+mj-cs"/>
              </a:rPr>
              <a:t>VALIDAÇÃO DE ARQUIVO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Verdana" pitchFamily="34" charset="0"/>
                <a:ea typeface="+mj-ea"/>
                <a:cs typeface="+mj-cs"/>
              </a:rPr>
              <a:t>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Verdana" pitchFamily="34" charset="0"/>
                <a:ea typeface="+mj-ea"/>
                <a:cs typeface="+mj-cs"/>
              </a:rPr>
              <a:t>RECIBO DE ENTREGA</a:t>
            </a:r>
          </a:p>
        </p:txBody>
      </p:sp>
    </p:spTree>
    <p:extLst>
      <p:ext uri="{BB962C8B-B14F-4D97-AF65-F5344CB8AC3E}">
        <p14:creationId xmlns:p14="http://schemas.microsoft.com/office/powerpoint/2010/main" xmlns="" val="325510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41988" name="Picture 4" descr="Resultado de imagem para susto engraça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857364"/>
            <a:ext cx="2295525" cy="2971801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1357290" y="500042"/>
            <a:ext cx="63579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000" dirty="0" smtClean="0">
                <a:solidFill>
                  <a:srgbClr val="002060"/>
                </a:solidFill>
                <a:latin typeface="Broadway" pitchFamily="82" charset="0"/>
              </a:rPr>
              <a:t>45 Eventos</a:t>
            </a:r>
            <a:endParaRPr lang="pt-BR" sz="5000" dirty="0">
              <a:solidFill>
                <a:srgbClr val="002060"/>
              </a:solidFill>
              <a:latin typeface="Broadway" pitchFamily="82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5353308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000" dirty="0" smtClean="0">
                <a:solidFill>
                  <a:srgbClr val="002060"/>
                </a:solidFill>
                <a:latin typeface="Broadway" pitchFamily="82" charset="0"/>
              </a:rPr>
              <a:t>2.698</a:t>
            </a:r>
          </a:p>
          <a:p>
            <a:pPr algn="ctr"/>
            <a:r>
              <a:rPr lang="pt-BR" sz="5000" dirty="0" smtClean="0">
                <a:solidFill>
                  <a:srgbClr val="002060"/>
                </a:solidFill>
                <a:latin typeface="Broadway" pitchFamily="82" charset="0"/>
              </a:rPr>
              <a:t>Campos a preencher</a:t>
            </a:r>
            <a:endParaRPr lang="pt-BR" sz="5000" dirty="0">
              <a:solidFill>
                <a:srgbClr val="00206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01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4"/>
          <p:cNvPicPr>
            <a:picLocks noChangeAspect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962819" y="3078281"/>
            <a:ext cx="2245841" cy="2252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aphicFrame>
        <p:nvGraphicFramePr>
          <p:cNvPr id="12" name="Diagrama 11"/>
          <p:cNvGraphicFramePr/>
          <p:nvPr/>
        </p:nvGraphicFramePr>
        <p:xfrm>
          <a:off x="5856310" y="1644240"/>
          <a:ext cx="2551089" cy="602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6288" y="2347913"/>
            <a:ext cx="255111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56310" y="3133457"/>
            <a:ext cx="2551089" cy="2252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5" name="Diagrama 14"/>
          <p:cNvGraphicFramePr/>
          <p:nvPr/>
        </p:nvGraphicFramePr>
        <p:xfrm>
          <a:off x="962819" y="2348206"/>
          <a:ext cx="2245841" cy="524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" name="Seta para a direita 15"/>
          <p:cNvSpPr/>
          <p:nvPr/>
        </p:nvSpPr>
        <p:spPr>
          <a:xfrm>
            <a:off x="3873500" y="3933825"/>
            <a:ext cx="1319213" cy="652463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" name="Elipse 1"/>
          <p:cNvSpPr/>
          <p:nvPr/>
        </p:nvSpPr>
        <p:spPr>
          <a:xfrm>
            <a:off x="3594100" y="3733800"/>
            <a:ext cx="1765300" cy="1054100"/>
          </a:xfrm>
          <a:prstGeom prst="ellipse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144016" y="274638"/>
            <a:ext cx="68042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Verdana" pitchFamily="34" charset="0"/>
                <a:ea typeface="+mj-ea"/>
                <a:cs typeface="+mj-cs"/>
              </a:rPr>
              <a:t>VALIDAÇÃO ARQUIVO</a:t>
            </a:r>
          </a:p>
        </p:txBody>
      </p:sp>
    </p:spTree>
    <p:extLst>
      <p:ext uri="{BB962C8B-B14F-4D97-AF65-F5344CB8AC3E}">
        <p14:creationId xmlns:p14="http://schemas.microsoft.com/office/powerpoint/2010/main" xmlns="" val="368056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696744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 DE VALIDAÇÃO E RECEPÇÃO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313384"/>
            <a:ext cx="7886700" cy="4785791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  <a:buClr>
                <a:schemeClr val="accent2">
                  <a:lumMod val="75000"/>
                </a:schemeClr>
              </a:buClr>
              <a:buSzPct val="100000"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Validação 1</a:t>
            </a:r>
            <a:r>
              <a:rPr lang="pt-BR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;</a:t>
            </a:r>
            <a:endParaRPr lang="pt-BR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chemeClr val="accent2">
                  <a:lumMod val="75000"/>
                </a:schemeClr>
              </a:buClr>
              <a:buSzPct val="100000"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Validação 2</a:t>
            </a:r>
            <a:r>
              <a:rPr lang="pt-BR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;</a:t>
            </a:r>
            <a:endParaRPr lang="pt-BR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chemeClr val="accent2">
                  <a:lumMod val="75000"/>
                </a:schemeClr>
              </a:buClr>
              <a:buSzPct val="100000"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Protocolo de envio</a:t>
            </a:r>
            <a:r>
              <a:rPr lang="pt-BR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;</a:t>
            </a:r>
            <a:endParaRPr lang="pt-BR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chemeClr val="accent2">
                  <a:lumMod val="75000"/>
                </a:schemeClr>
              </a:buClr>
              <a:buSzPct val="100000"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Recibo de entrega</a:t>
            </a:r>
            <a:r>
              <a:rPr lang="pt-BR" sz="3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;</a:t>
            </a:r>
            <a:endParaRPr lang="pt-BR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chemeClr val="accent2">
                  <a:lumMod val="75000"/>
                </a:schemeClr>
              </a:buClr>
              <a:buSzPct val="100000"/>
              <a:defRPr/>
            </a:pPr>
            <a:r>
              <a:rPr lang="pt-BR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Mensagens (sucesso/erro).</a:t>
            </a:r>
          </a:p>
        </p:txBody>
      </p:sp>
      <p:pic>
        <p:nvPicPr>
          <p:cNvPr id="4" name="Imagem 3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7967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11250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Validação 1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3764778"/>
              </p:ext>
            </p:extLst>
          </p:nvPr>
        </p:nvGraphicFramePr>
        <p:xfrm>
          <a:off x="628650" y="1930400"/>
          <a:ext cx="7886700" cy="416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79512" y="188640"/>
            <a:ext cx="6696744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 DE VALIDAÇÃO E RECEPÇÃO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2797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97818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Protocolo de envio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628650" y="2026230"/>
          <a:ext cx="7886700" cy="4073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79512" y="188640"/>
            <a:ext cx="6696744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 DE VALIDAÇÃO E RECEPÇÃO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505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11250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Validação 2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628650" y="2026230"/>
          <a:ext cx="7886700" cy="4073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79512" y="188640"/>
            <a:ext cx="6696744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 DE VALIDAÇÃO E RECEPÇÃO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0926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11250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Validação 2 - Exemplo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73427475"/>
              </p:ext>
            </p:extLst>
          </p:nvPr>
        </p:nvGraphicFramePr>
        <p:xfrm>
          <a:off x="2914649" y="2026230"/>
          <a:ext cx="5377295" cy="4073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3972" name="Picture 6" descr="https://www.file2cart.com/images/support1/xm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225" y="2828925"/>
            <a:ext cx="1577975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573088" y="4360863"/>
            <a:ext cx="1998662" cy="84296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pt-BR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Remuneração  César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79512" y="188640"/>
            <a:ext cx="6696744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 DE VALIDAÇÃO E RECEPÇÃO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 descr="esocial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48024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BD95D1-BC10-43FF-AFF9-7F154D717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graphicEl>
                                              <a:dgm id="{73BD95D1-BC10-43FF-AFF9-7F154D7173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996180-81E2-496E-A062-DCFB25048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>
                                            <p:graphicEl>
                                              <a:dgm id="{7B996180-81E2-496E-A062-DCFB25048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3E6C50-F7CA-4F50-A075-E3A6394EB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>
                                            <p:graphicEl>
                                              <a:dgm id="{273E6C50-F7CA-4F50-A075-E3A6394EBA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8D8796-158A-4FEA-B695-04AEF876D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>
                                            <p:graphicEl>
                                              <a:dgm id="{1C8D8796-158A-4FEA-B695-04AEF876D6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916FA1-D7F5-4D83-BC06-8271F4EAE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">
                                            <p:graphicEl>
                                              <a:dgm id="{29916FA1-D7F5-4D83-BC06-8271F4EAEE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663925-ED93-4D11-ABFE-DC5565D8D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">
                                            <p:graphicEl>
                                              <a:dgm id="{E9663925-ED93-4D11-ABFE-DC5565D8D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406DDC-FC41-448B-A8A4-06102B37E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">
                                            <p:graphicEl>
                                              <a:dgm id="{E8406DDC-FC41-448B-A8A4-06102B37E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7349119"/>
              </p:ext>
            </p:extLst>
          </p:nvPr>
        </p:nvGraphicFramePr>
        <p:xfrm>
          <a:off x="628650" y="2326412"/>
          <a:ext cx="7886700" cy="323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79512" y="188640"/>
            <a:ext cx="6696744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RECIBO DE ENTREGA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62591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MENSAGENS (SUCESSO/ERRO)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628650" y="2143116"/>
          <a:ext cx="7886700" cy="3335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6819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111250"/>
            <a:ext cx="7886700" cy="9350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Exemplo</a:t>
            </a:r>
            <a:endParaRPr lang="pt-BR" sz="28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628650" y="2400300"/>
          <a:ext cx="7886700" cy="3002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79512" y="260648"/>
            <a:ext cx="7886700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MENSAGENS (SUCESSO/ERRO)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5" descr="esoci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93787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91115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521417-1B07-4684-8AFC-D68A74E098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1521417-1B07-4684-8AFC-D68A74E098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AA3319-B289-425A-AD4F-85474EDD5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38AA3319-B289-425A-AD4F-85474EDD57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Conector de seta reta 23552"/>
          <p:cNvCxnSpPr>
            <a:cxnSpLocks noChangeShapeType="1"/>
            <a:stCxn id="15" idx="3"/>
          </p:cNvCxnSpPr>
          <p:nvPr/>
        </p:nvCxnSpPr>
        <p:spPr bwMode="auto">
          <a:xfrm>
            <a:off x="2098675" y="2222500"/>
            <a:ext cx="4259263" cy="1614488"/>
          </a:xfrm>
          <a:prstGeom prst="straightConnector1">
            <a:avLst/>
          </a:prstGeom>
          <a:noFill/>
          <a:ln w="5715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aphicFrame>
        <p:nvGraphicFramePr>
          <p:cNvPr id="88067" name="Object 27"/>
          <p:cNvGraphicFramePr>
            <a:graphicFrameLocks noChangeAspect="1"/>
          </p:cNvGraphicFramePr>
          <p:nvPr/>
        </p:nvGraphicFramePr>
        <p:xfrm>
          <a:off x="3444875" y="2819400"/>
          <a:ext cx="638175" cy="466725"/>
        </p:xfrm>
        <a:graphic>
          <a:graphicData uri="http://schemas.openxmlformats.org/presentationml/2006/ole">
            <p:oleObj spid="_x0000_s8212" name="Imagem de bitmap" r:id="rId3" imgW="790476" imgH="542857" progId="PBrush">
              <p:embed/>
            </p:oleObj>
          </a:graphicData>
        </a:graphic>
      </p:graphicFrame>
      <p:sp>
        <p:nvSpPr>
          <p:cNvPr id="88068" name="Retângulo 77"/>
          <p:cNvSpPr>
            <a:spLocks noChangeArrowheads="1"/>
          </p:cNvSpPr>
          <p:nvPr/>
        </p:nvSpPr>
        <p:spPr bwMode="auto">
          <a:xfrm>
            <a:off x="1814513" y="2105025"/>
            <a:ext cx="4530725" cy="18176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defTabSz="4492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t-BR" altLang="pt-BR" sz="2400">
              <a:solidFill>
                <a:schemeClr val="bg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AutoShape 1043"/>
          <p:cNvSpPr>
            <a:spLocks noChangeArrowheads="1"/>
          </p:cNvSpPr>
          <p:nvPr/>
        </p:nvSpPr>
        <p:spPr bwMode="auto">
          <a:xfrm>
            <a:off x="204788" y="1311275"/>
            <a:ext cx="1017587" cy="1828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12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85988"/>
            <a:ext cx="7239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img_2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98588"/>
            <a:ext cx="7096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028"/>
          <p:cNvSpPr txBox="1">
            <a:spLocks noChangeArrowheads="1"/>
          </p:cNvSpPr>
          <p:nvPr/>
        </p:nvSpPr>
        <p:spPr bwMode="auto">
          <a:xfrm>
            <a:off x="142875" y="893763"/>
            <a:ext cx="107156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Sistema</a:t>
            </a:r>
          </a:p>
          <a:p>
            <a:pPr algn="ctr"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Interno</a:t>
            </a:r>
            <a:endParaRPr lang="en-US" altLang="pt-BR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4" name="Text Box 1028"/>
          <p:cNvSpPr txBox="1">
            <a:spLocks noChangeArrowheads="1"/>
          </p:cNvSpPr>
          <p:nvPr/>
        </p:nvSpPr>
        <p:spPr bwMode="auto">
          <a:xfrm>
            <a:off x="852488" y="2924175"/>
            <a:ext cx="3698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15" name="Picture 6" descr="https://www.file2cart.com/images/support1/xm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46263"/>
            <a:ext cx="6953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6" name="Conector de seta reta 45"/>
          <p:cNvCxnSpPr>
            <a:cxnSpLocks noChangeShapeType="1"/>
            <a:endCxn id="15" idx="1"/>
          </p:cNvCxnSpPr>
          <p:nvPr/>
        </p:nvCxnSpPr>
        <p:spPr bwMode="auto">
          <a:xfrm flipV="1">
            <a:off x="1235075" y="2222500"/>
            <a:ext cx="168275" cy="1587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7" name="Retângulo de cantos arredondados 46"/>
          <p:cNvSpPr/>
          <p:nvPr/>
        </p:nvSpPr>
        <p:spPr bwMode="auto">
          <a:xfrm>
            <a:off x="2327275" y="971550"/>
            <a:ext cx="366713" cy="250825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VAL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IDAÇÃO</a:t>
            </a:r>
            <a:r>
              <a:rPr lang="pt-BR" sz="1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Lucida Sans Unicode" pitchFamily="34" charset="0"/>
              </a:rPr>
              <a:t>1</a:t>
            </a:r>
          </a:p>
        </p:txBody>
      </p:sp>
      <p:sp>
        <p:nvSpPr>
          <p:cNvPr id="48" name="Retângulo de cantos arredondados 47"/>
          <p:cNvSpPr/>
          <p:nvPr/>
        </p:nvSpPr>
        <p:spPr bwMode="auto">
          <a:xfrm>
            <a:off x="4222750" y="971550"/>
            <a:ext cx="366713" cy="250825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VA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L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IDAÇÃO</a:t>
            </a:r>
            <a:r>
              <a:rPr lang="pt-BR" sz="1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Lucida Sans Unicode" pitchFamily="34" charset="0"/>
              </a:rPr>
              <a:t>2</a:t>
            </a:r>
          </a:p>
        </p:txBody>
      </p:sp>
      <p:sp>
        <p:nvSpPr>
          <p:cNvPr id="49" name="Losango 48"/>
          <p:cNvSpPr/>
          <p:nvPr/>
        </p:nvSpPr>
        <p:spPr bwMode="auto">
          <a:xfrm>
            <a:off x="2884488" y="1797050"/>
            <a:ext cx="750887" cy="792163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pt-BR" sz="2400" b="1" dirty="0">
              <a:cs typeface="Lucida Sans Unicode" pitchFamily="34" charset="0"/>
            </a:endParaRPr>
          </a:p>
        </p:txBody>
      </p:sp>
      <p:sp>
        <p:nvSpPr>
          <p:cNvPr id="88079" name="CaixaDeTexto 49"/>
          <p:cNvSpPr txBox="1">
            <a:spLocks noChangeArrowheads="1"/>
          </p:cNvSpPr>
          <p:nvPr/>
        </p:nvSpPr>
        <p:spPr bwMode="auto">
          <a:xfrm>
            <a:off x="2989263" y="2032000"/>
            <a:ext cx="5683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pt-BR" b="1">
                <a:solidFill>
                  <a:schemeClr val="bg1"/>
                </a:solidFill>
              </a:rPr>
              <a:t>Ok?</a:t>
            </a:r>
          </a:p>
        </p:txBody>
      </p:sp>
      <p:sp>
        <p:nvSpPr>
          <p:cNvPr id="51" name="Losango 50"/>
          <p:cNvSpPr/>
          <p:nvPr/>
        </p:nvSpPr>
        <p:spPr bwMode="auto">
          <a:xfrm>
            <a:off x="4745038" y="1797050"/>
            <a:ext cx="752475" cy="792163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pt-BR" sz="2400" b="1" dirty="0">
              <a:cs typeface="Lucida Sans Unicode" pitchFamily="34" charset="0"/>
            </a:endParaRPr>
          </a:p>
        </p:txBody>
      </p:sp>
      <p:sp>
        <p:nvSpPr>
          <p:cNvPr id="52" name="CaixaDeTexto 51"/>
          <p:cNvSpPr txBox="1">
            <a:spLocks noChangeArrowheads="1"/>
          </p:cNvSpPr>
          <p:nvPr/>
        </p:nvSpPr>
        <p:spPr bwMode="auto">
          <a:xfrm>
            <a:off x="4851400" y="2032000"/>
            <a:ext cx="5683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pt-BR" b="1">
                <a:solidFill>
                  <a:schemeClr val="bg1"/>
                </a:solidFill>
              </a:rPr>
              <a:t>Ok?</a:t>
            </a:r>
          </a:p>
        </p:txBody>
      </p:sp>
      <p:cxnSp>
        <p:nvCxnSpPr>
          <p:cNvPr id="53" name="Conector reto 52"/>
          <p:cNvCxnSpPr/>
          <p:nvPr/>
        </p:nvCxnSpPr>
        <p:spPr bwMode="auto">
          <a:xfrm flipH="1">
            <a:off x="3255963" y="2597150"/>
            <a:ext cx="3175" cy="104775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Conector reto 53"/>
          <p:cNvCxnSpPr/>
          <p:nvPr/>
        </p:nvCxnSpPr>
        <p:spPr bwMode="auto">
          <a:xfrm flipH="1" flipV="1">
            <a:off x="852488" y="3635375"/>
            <a:ext cx="2419350" cy="95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5" name="Conector de seta reta 54"/>
          <p:cNvCxnSpPr/>
          <p:nvPr/>
        </p:nvCxnSpPr>
        <p:spPr bwMode="auto">
          <a:xfrm flipV="1">
            <a:off x="865188" y="3198813"/>
            <a:ext cx="0" cy="42703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Conector reto 55"/>
          <p:cNvCxnSpPr/>
          <p:nvPr/>
        </p:nvCxnSpPr>
        <p:spPr bwMode="auto">
          <a:xfrm flipH="1">
            <a:off x="5118100" y="2598738"/>
            <a:ext cx="9525" cy="21732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7" name="Conector de seta reta 56"/>
          <p:cNvCxnSpPr/>
          <p:nvPr/>
        </p:nvCxnSpPr>
        <p:spPr bwMode="auto">
          <a:xfrm flipV="1">
            <a:off x="492125" y="3192463"/>
            <a:ext cx="12700" cy="157162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8" name="Conector reto 57"/>
          <p:cNvCxnSpPr/>
          <p:nvPr/>
        </p:nvCxnSpPr>
        <p:spPr bwMode="auto">
          <a:xfrm flipH="1" flipV="1">
            <a:off x="492125" y="4754563"/>
            <a:ext cx="4621213" cy="222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/>
          <p:nvPr/>
        </p:nvCxnSpPr>
        <p:spPr bwMode="auto">
          <a:xfrm flipV="1">
            <a:off x="3643313" y="2205038"/>
            <a:ext cx="579437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0" name="Conector de seta reta 59"/>
          <p:cNvCxnSpPr/>
          <p:nvPr/>
        </p:nvCxnSpPr>
        <p:spPr bwMode="auto">
          <a:xfrm flipV="1">
            <a:off x="2713038" y="2222500"/>
            <a:ext cx="198437" cy="635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>
            <a:endCxn id="51" idx="1"/>
          </p:cNvCxnSpPr>
          <p:nvPr/>
        </p:nvCxnSpPr>
        <p:spPr bwMode="auto">
          <a:xfrm flipV="1">
            <a:off x="4602163" y="2193925"/>
            <a:ext cx="142875" cy="1111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2" name="Conector de seta reta 61"/>
          <p:cNvCxnSpPr/>
          <p:nvPr/>
        </p:nvCxnSpPr>
        <p:spPr bwMode="auto">
          <a:xfrm>
            <a:off x="5503863" y="2205038"/>
            <a:ext cx="766762" cy="158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3" name="CaixaDeTexto 62"/>
          <p:cNvSpPr txBox="1"/>
          <p:nvPr/>
        </p:nvSpPr>
        <p:spPr>
          <a:xfrm>
            <a:off x="2687638" y="2909888"/>
            <a:ext cx="577850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não</a:t>
            </a:r>
          </a:p>
        </p:txBody>
      </p:sp>
      <p:cxnSp>
        <p:nvCxnSpPr>
          <p:cNvPr id="64" name="Conector reto 63"/>
          <p:cNvCxnSpPr/>
          <p:nvPr/>
        </p:nvCxnSpPr>
        <p:spPr bwMode="auto">
          <a:xfrm flipH="1">
            <a:off x="3854450" y="2201863"/>
            <a:ext cx="11113" cy="18938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5" name="Conector reto 64"/>
          <p:cNvCxnSpPr/>
          <p:nvPr/>
        </p:nvCxnSpPr>
        <p:spPr bwMode="auto">
          <a:xfrm flipH="1" flipV="1">
            <a:off x="666750" y="4073525"/>
            <a:ext cx="3186113" cy="222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6" name="Conector de seta reta 65"/>
          <p:cNvCxnSpPr/>
          <p:nvPr/>
        </p:nvCxnSpPr>
        <p:spPr bwMode="auto">
          <a:xfrm flipV="1">
            <a:off x="679450" y="3201988"/>
            <a:ext cx="0" cy="87153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7" name="CaixaDeTexto 66"/>
          <p:cNvSpPr txBox="1"/>
          <p:nvPr/>
        </p:nvSpPr>
        <p:spPr>
          <a:xfrm>
            <a:off x="3630613" y="1789113"/>
            <a:ext cx="554037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sim</a:t>
            </a:r>
          </a:p>
        </p:txBody>
      </p:sp>
      <p:sp>
        <p:nvSpPr>
          <p:cNvPr id="68" name="CaixaDeTexto 67"/>
          <p:cNvSpPr txBox="1"/>
          <p:nvPr/>
        </p:nvSpPr>
        <p:spPr>
          <a:xfrm>
            <a:off x="4605338" y="2752725"/>
            <a:ext cx="577850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não</a:t>
            </a:r>
          </a:p>
        </p:txBody>
      </p:sp>
      <p:sp>
        <p:nvSpPr>
          <p:cNvPr id="69" name="CaixaDeTexto 68"/>
          <p:cNvSpPr txBox="1"/>
          <p:nvPr/>
        </p:nvSpPr>
        <p:spPr>
          <a:xfrm>
            <a:off x="5635625" y="1824038"/>
            <a:ext cx="554038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sim</a:t>
            </a:r>
          </a:p>
        </p:txBody>
      </p:sp>
      <p:sp>
        <p:nvSpPr>
          <p:cNvPr id="70" name="CaixaDeTexto 69"/>
          <p:cNvSpPr txBox="1"/>
          <p:nvPr/>
        </p:nvSpPr>
        <p:spPr>
          <a:xfrm>
            <a:off x="1516063" y="3540125"/>
            <a:ext cx="1431925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msg</a:t>
            </a: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erro</a:t>
            </a:r>
          </a:p>
        </p:txBody>
      </p:sp>
      <p:sp>
        <p:nvSpPr>
          <p:cNvPr id="71" name="CaixaDeTexto 70"/>
          <p:cNvSpPr txBox="1"/>
          <p:nvPr/>
        </p:nvSpPr>
        <p:spPr>
          <a:xfrm>
            <a:off x="1290638" y="4043363"/>
            <a:ext cx="1931987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Protocolo de envio</a:t>
            </a:r>
          </a:p>
        </p:txBody>
      </p:sp>
      <p:sp>
        <p:nvSpPr>
          <p:cNvPr id="72" name="CaixaDeTexto 71"/>
          <p:cNvSpPr txBox="1"/>
          <p:nvPr/>
        </p:nvSpPr>
        <p:spPr>
          <a:xfrm>
            <a:off x="1420813" y="4756150"/>
            <a:ext cx="2560637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msg</a:t>
            </a: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erro (consulta)</a:t>
            </a:r>
          </a:p>
        </p:txBody>
      </p:sp>
      <p:cxnSp>
        <p:nvCxnSpPr>
          <p:cNvPr id="73" name="Conector reto 72"/>
          <p:cNvCxnSpPr/>
          <p:nvPr/>
        </p:nvCxnSpPr>
        <p:spPr bwMode="auto">
          <a:xfrm>
            <a:off x="5924550" y="2216150"/>
            <a:ext cx="0" cy="31273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4" name="Conector reto 73"/>
          <p:cNvCxnSpPr/>
          <p:nvPr/>
        </p:nvCxnSpPr>
        <p:spPr bwMode="auto">
          <a:xfrm flipH="1" flipV="1">
            <a:off x="293688" y="5319713"/>
            <a:ext cx="5646737" cy="2381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5" name="Conector de seta reta 74"/>
          <p:cNvCxnSpPr/>
          <p:nvPr/>
        </p:nvCxnSpPr>
        <p:spPr bwMode="auto">
          <a:xfrm flipV="1">
            <a:off x="300038" y="3192463"/>
            <a:ext cx="11112" cy="212248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6" name="CaixaDeTexto 75"/>
          <p:cNvSpPr txBox="1"/>
          <p:nvPr/>
        </p:nvSpPr>
        <p:spPr>
          <a:xfrm>
            <a:off x="1431925" y="5314950"/>
            <a:ext cx="31797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Recibo de Entrega</a:t>
            </a:r>
          </a:p>
        </p:txBody>
      </p:sp>
      <p:cxnSp>
        <p:nvCxnSpPr>
          <p:cNvPr id="77" name="Conector de seta reta 76"/>
          <p:cNvCxnSpPr>
            <a:cxnSpLocks noChangeShapeType="1"/>
            <a:stCxn id="15" idx="3"/>
            <a:endCxn id="47" idx="1"/>
          </p:cNvCxnSpPr>
          <p:nvPr/>
        </p:nvCxnSpPr>
        <p:spPr bwMode="auto">
          <a:xfrm>
            <a:off x="2098675" y="2222500"/>
            <a:ext cx="228600" cy="317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78" name="Picture 8" descr="http://www.catolicaorione.edu.br/portal/wp-content/uploads/2012/06/5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8363" y="920750"/>
            <a:ext cx="153511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6" descr="http://thumbs.dreamstime.com/t/%C3%ADcone-da-caixa-de-verifica%C3%A7%C3%A3o-62723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63" y="5519738"/>
            <a:ext cx="7778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AutoShape 1043"/>
          <p:cNvSpPr>
            <a:spLocks noChangeArrowheads="1"/>
          </p:cNvSpPr>
          <p:nvPr/>
        </p:nvSpPr>
        <p:spPr bwMode="auto">
          <a:xfrm>
            <a:off x="6281738" y="1038225"/>
            <a:ext cx="2744787" cy="46609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2" name="Picture 2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8750" y="4373563"/>
            <a:ext cx="7651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AutoShape 1043"/>
          <p:cNvSpPr>
            <a:spLocks noChangeArrowheads="1"/>
          </p:cNvSpPr>
          <p:nvPr/>
        </p:nvSpPr>
        <p:spPr bwMode="auto">
          <a:xfrm>
            <a:off x="6373813" y="1670050"/>
            <a:ext cx="2592387" cy="25415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2774"/>
              </a:solidFill>
              <a:latin typeface="Arial" panose="020B0604020202020204" pitchFamily="34" charset="0"/>
            </a:endParaRPr>
          </a:p>
        </p:txBody>
      </p:sp>
      <p:grpSp>
        <p:nvGrpSpPr>
          <p:cNvPr id="84" name="Group 31"/>
          <p:cNvGrpSpPr>
            <a:grpSpLocks/>
          </p:cNvGrpSpPr>
          <p:nvPr/>
        </p:nvGrpSpPr>
        <p:grpSpPr bwMode="auto">
          <a:xfrm>
            <a:off x="6507163" y="1924050"/>
            <a:ext cx="511175" cy="461963"/>
            <a:chOff x="3552" y="1104"/>
            <a:chExt cx="399" cy="340"/>
          </a:xfrm>
        </p:grpSpPr>
        <p:pic>
          <p:nvPicPr>
            <p:cNvPr id="88135" name="Picture 1081" descr="cd_versao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104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36" name="Picture 1081" descr="cd_versao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1152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37" name="Picture 1081" descr="cd_versao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120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38" name="Picture 1081" descr="cd_versao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268"/>
              <a:ext cx="135" cy="11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39" name="Picture 1081" descr="cd_versao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" y="132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" name="Picture 37" descr="img_2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7325" y="3121025"/>
            <a:ext cx="5334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 Box 1118"/>
          <p:cNvSpPr txBox="1">
            <a:spLocks noChangeArrowheads="1"/>
          </p:cNvSpPr>
          <p:nvPr/>
        </p:nvSpPr>
        <p:spPr bwMode="auto">
          <a:xfrm>
            <a:off x="6391275" y="3813175"/>
            <a:ext cx="8620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RET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92" name="Picture 41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8663" y="5026025"/>
            <a:ext cx="382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1118"/>
          <p:cNvSpPr txBox="1">
            <a:spLocks noChangeArrowheads="1"/>
          </p:cNvSpPr>
          <p:nvPr/>
        </p:nvSpPr>
        <p:spPr bwMode="auto">
          <a:xfrm>
            <a:off x="8045450" y="5364163"/>
            <a:ext cx="9874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eSocialBx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94" name="Picture 49" descr="img_2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7475" y="1954213"/>
            <a:ext cx="31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Text Box 1118"/>
          <p:cNvSpPr txBox="1">
            <a:spLocks noChangeArrowheads="1"/>
          </p:cNvSpPr>
          <p:nvPr/>
        </p:nvSpPr>
        <p:spPr bwMode="auto">
          <a:xfrm>
            <a:off x="7615238" y="2020888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Folha de</a:t>
            </a:r>
          </a:p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Pagamento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96" name="Picture 53" descr="img_2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1263" y="3490913"/>
            <a:ext cx="355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Text Box 1118"/>
          <p:cNvSpPr txBox="1">
            <a:spLocks noChangeArrowheads="1"/>
          </p:cNvSpPr>
          <p:nvPr/>
        </p:nvSpPr>
        <p:spPr bwMode="auto">
          <a:xfrm>
            <a:off x="7485063" y="3554413"/>
            <a:ext cx="8636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Cadastro/Tabelas</a:t>
            </a:r>
          </a:p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Do Empregador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98" name="Picture 5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8988" y="4306888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 Box 1118"/>
          <p:cNvSpPr txBox="1">
            <a:spLocks noChangeArrowheads="1"/>
          </p:cNvSpPr>
          <p:nvPr/>
        </p:nvSpPr>
        <p:spPr bwMode="auto">
          <a:xfrm>
            <a:off x="8326438" y="4660900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</a:rPr>
              <a:t>WS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100" name="Line 64"/>
          <p:cNvSpPr>
            <a:spLocks noChangeShapeType="1"/>
          </p:cNvSpPr>
          <p:nvPr/>
        </p:nvSpPr>
        <p:spPr bwMode="auto">
          <a:xfrm flipH="1">
            <a:off x="7183438" y="4772025"/>
            <a:ext cx="287337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01" name="Line 65"/>
          <p:cNvSpPr>
            <a:spLocks noChangeShapeType="1"/>
          </p:cNvSpPr>
          <p:nvPr/>
        </p:nvSpPr>
        <p:spPr bwMode="auto">
          <a:xfrm>
            <a:off x="7821613" y="4249738"/>
            <a:ext cx="0" cy="104457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02" name="Line 68"/>
          <p:cNvSpPr>
            <a:spLocks noChangeShapeType="1"/>
          </p:cNvSpPr>
          <p:nvPr/>
        </p:nvSpPr>
        <p:spPr bwMode="auto">
          <a:xfrm flipV="1">
            <a:off x="8101013" y="4568825"/>
            <a:ext cx="30797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03" name="Text Box 1118"/>
          <p:cNvSpPr txBox="1">
            <a:spLocks noChangeArrowheads="1"/>
          </p:cNvSpPr>
          <p:nvPr/>
        </p:nvSpPr>
        <p:spPr bwMode="auto">
          <a:xfrm>
            <a:off x="6724650" y="2055813"/>
            <a:ext cx="86201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Original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104" name="Picture 98" descr="img_2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5538" y="2647950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Text Box 1118"/>
          <p:cNvSpPr txBox="1">
            <a:spLocks noChangeArrowheads="1"/>
          </p:cNvSpPr>
          <p:nvPr/>
        </p:nvSpPr>
        <p:spPr bwMode="auto">
          <a:xfrm>
            <a:off x="7400925" y="3076575"/>
            <a:ext cx="4921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CPF/NIS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106" name="Rectangle 132"/>
          <p:cNvSpPr>
            <a:spLocks noChangeArrowheads="1"/>
          </p:cNvSpPr>
          <p:nvPr/>
        </p:nvSpPr>
        <p:spPr bwMode="auto">
          <a:xfrm>
            <a:off x="6321425" y="1136650"/>
            <a:ext cx="2667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pt-BR" altLang="pt-BR" sz="1600" b="1" dirty="0">
                <a:solidFill>
                  <a:schemeClr val="accent2">
                    <a:lumMod val="75000"/>
                  </a:schemeClr>
                </a:solidFill>
              </a:rPr>
              <a:t>Ambiente Nacional </a:t>
            </a:r>
          </a:p>
          <a:p>
            <a:pPr algn="ctr" eaLnBrk="1" hangingPunct="1">
              <a:defRPr/>
            </a:pPr>
            <a:r>
              <a:rPr lang="pt-BR" altLang="pt-BR" sz="1600" b="1" dirty="0" err="1">
                <a:solidFill>
                  <a:schemeClr val="accent2">
                    <a:lumMod val="75000"/>
                  </a:schemeClr>
                </a:solidFill>
              </a:rPr>
              <a:t>eSocial</a:t>
            </a:r>
            <a:endParaRPr lang="en-US" altLang="pt-BR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7" name="Text Box 1118"/>
          <p:cNvSpPr txBox="1">
            <a:spLocks noChangeArrowheads="1"/>
          </p:cNvSpPr>
          <p:nvPr/>
        </p:nvSpPr>
        <p:spPr bwMode="auto">
          <a:xfrm>
            <a:off x="6602413" y="5191125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108" name="Line 63"/>
          <p:cNvSpPr>
            <a:spLocks noChangeShapeType="1"/>
          </p:cNvSpPr>
          <p:nvPr/>
        </p:nvSpPr>
        <p:spPr bwMode="auto">
          <a:xfrm>
            <a:off x="7470775" y="4249738"/>
            <a:ext cx="0" cy="522287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09" name="Line 66"/>
          <p:cNvSpPr>
            <a:spLocks noChangeShapeType="1"/>
          </p:cNvSpPr>
          <p:nvPr/>
        </p:nvSpPr>
        <p:spPr bwMode="auto">
          <a:xfrm>
            <a:off x="7804150" y="5299075"/>
            <a:ext cx="5461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10" name="Line 67"/>
          <p:cNvSpPr>
            <a:spLocks noChangeShapeType="1"/>
          </p:cNvSpPr>
          <p:nvPr/>
        </p:nvSpPr>
        <p:spPr bwMode="auto">
          <a:xfrm>
            <a:off x="8108950" y="4241800"/>
            <a:ext cx="0" cy="32702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121" name="CaixaDeTexto 120"/>
          <p:cNvSpPr txBox="1">
            <a:spLocks noChangeArrowheads="1"/>
          </p:cNvSpPr>
          <p:nvPr/>
        </p:nvSpPr>
        <p:spPr bwMode="auto">
          <a:xfrm>
            <a:off x="974725" y="5724525"/>
            <a:ext cx="4498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>
              <a:spcBef>
                <a:spcPts val="750"/>
              </a:spcBef>
              <a:defRPr/>
            </a:pPr>
            <a:r>
              <a:rPr lang="pt-BR" altLang="pt-BR" sz="2400" dirty="0">
                <a:solidFill>
                  <a:schemeClr val="accent2">
                    <a:lumMod val="75000"/>
                  </a:schemeClr>
                </a:solidFill>
              </a:rPr>
              <a:t>Cumprimento da obrigação ! </a:t>
            </a:r>
          </a:p>
        </p:txBody>
      </p:sp>
      <p:sp>
        <p:nvSpPr>
          <p:cNvPr id="80" name="Título 1"/>
          <p:cNvSpPr txBox="1">
            <a:spLocks/>
          </p:cNvSpPr>
          <p:nvPr/>
        </p:nvSpPr>
        <p:spPr>
          <a:xfrm>
            <a:off x="179512" y="44624"/>
            <a:ext cx="7886700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VALIDAÇÃO/RECIBO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5" name="Imagem 84" descr="esocial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73924" y="93787"/>
            <a:ext cx="1654051" cy="90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94338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47" grpId="0" animBg="1"/>
      <p:bldP spid="48" grpId="0" animBg="1"/>
      <p:bldP spid="49" grpId="0" animBg="1"/>
      <p:bldP spid="51" grpId="0" animBg="1"/>
      <p:bldP spid="52" grpId="0"/>
      <p:bldP spid="63" grpId="0"/>
      <p:bldP spid="67" grpId="0"/>
      <p:bldP spid="68" grpId="0"/>
      <p:bldP spid="69" grpId="0"/>
      <p:bldP spid="70" grpId="0"/>
      <p:bldP spid="71" grpId="0"/>
      <p:bldP spid="72" grpId="0"/>
      <p:bldP spid="76" grpId="0"/>
      <p:bldP spid="81" grpId="0" animBg="1"/>
      <p:bldP spid="83" grpId="0" animBg="1"/>
      <p:bldP spid="91" grpId="0"/>
      <p:bldP spid="93" grpId="0"/>
      <p:bldP spid="95" grpId="0"/>
      <p:bldP spid="97" grpId="0"/>
      <p:bldP spid="99" grpId="0"/>
      <p:bldP spid="103" grpId="0"/>
      <p:bldP spid="105" grpId="0"/>
      <p:bldP spid="106" grpId="0"/>
      <p:bldP spid="107" grpId="0"/>
      <p:bldP spid="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CF 19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4429132"/>
            <a:ext cx="1928826" cy="1177155"/>
          </a:xfrm>
          <a:prstGeom prst="rect">
            <a:avLst/>
          </a:prstGeom>
        </p:spPr>
      </p:pic>
      <p:pic>
        <p:nvPicPr>
          <p:cNvPr id="5" name="Imagem 4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122754"/>
            <a:ext cx="1576574" cy="1163106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357290" y="214290"/>
            <a:ext cx="635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002060"/>
                </a:solidFill>
                <a:latin typeface="Century Gothic" pitchFamily="34" charset="0"/>
              </a:rPr>
              <a:t>VAMOS CONTEXTUALIZAR !!!</a:t>
            </a:r>
            <a:endParaRPr lang="pt-BR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59394" name="AutoShape 2" descr="Resultado de imagem para HISTÓR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9396" name="AutoShape 4" descr="Resultado de imagem para HISTÓR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9398" name="AutoShape 6" descr="Resultado de imagem para HISTÓR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9400" name="AutoShape 8" descr="Resultado de imagem para HISTÓR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59402" name="Picture 10" descr="Resultado de imagem para CL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323" y="1285860"/>
            <a:ext cx="2426727" cy="1357322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642910" y="264318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DECRETO-LEI 5.452</a:t>
            </a:r>
          </a:p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01/05/1943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59404" name="Picture 12" descr="Resultado de imagem para FGT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552" y="4214818"/>
            <a:ext cx="1914432" cy="1357322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428596" y="5643578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LEI - 5.107</a:t>
            </a:r>
          </a:p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13/09/1966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6715140" y="5611671"/>
            <a:ext cx="18573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05/10/1988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59406" name="Picture 14" descr="Resultado de imagem para previdencia socia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339463"/>
            <a:ext cx="2047856" cy="1375157"/>
          </a:xfrm>
          <a:prstGeom prst="rect">
            <a:avLst/>
          </a:prstGeom>
          <a:noFill/>
        </p:spPr>
      </p:pic>
      <p:sp>
        <p:nvSpPr>
          <p:cNvPr id="17" name="CaixaDeTexto 16"/>
          <p:cNvSpPr txBox="1"/>
          <p:nvPr/>
        </p:nvSpPr>
        <p:spPr>
          <a:xfrm>
            <a:off x="6572264" y="2671700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LEI 8.212 E 8.213</a:t>
            </a:r>
          </a:p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24/07/1991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59408" name="Picture 16" descr="Resultado de imagem para SP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1285860"/>
            <a:ext cx="2286016" cy="1357322"/>
          </a:xfrm>
          <a:prstGeom prst="rect">
            <a:avLst/>
          </a:prstGeom>
          <a:noFill/>
        </p:spPr>
      </p:pic>
      <p:sp>
        <p:nvSpPr>
          <p:cNvPr id="19" name="CaixaDeTexto 18"/>
          <p:cNvSpPr txBox="1"/>
          <p:nvPr/>
        </p:nvSpPr>
        <p:spPr>
          <a:xfrm>
            <a:off x="3428992" y="264318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DECRETO 6.022</a:t>
            </a:r>
          </a:p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22/01/2007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59410" name="Picture 18" descr="Resultado de imagem para ESOCIA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3500438"/>
            <a:ext cx="3571900" cy="2143140"/>
          </a:xfrm>
          <a:prstGeom prst="rect">
            <a:avLst/>
          </a:prstGeom>
          <a:noFill/>
        </p:spPr>
      </p:pic>
      <p:sp>
        <p:nvSpPr>
          <p:cNvPr id="21" name="CaixaDeTexto 20"/>
          <p:cNvSpPr txBox="1"/>
          <p:nvPr/>
        </p:nvSpPr>
        <p:spPr>
          <a:xfrm>
            <a:off x="3286116" y="564357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DECRETO 8.373</a:t>
            </a:r>
          </a:p>
          <a:p>
            <a:pPr algn="ctr"/>
            <a:r>
              <a:rPr lang="pt-BR" sz="1000" dirty="0" smtClean="0">
                <a:solidFill>
                  <a:srgbClr val="002060"/>
                </a:solidFill>
                <a:latin typeface="Century Gothic" pitchFamily="34" charset="0"/>
              </a:rPr>
              <a:t>11/12/2014</a:t>
            </a:r>
            <a:endParaRPr lang="pt-BR" sz="1000" dirty="0">
              <a:solidFill>
                <a:srgbClr val="00206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36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15" grpId="0"/>
      <p:bldP spid="17" grpId="0"/>
      <p:bldP spid="19" grpId="0"/>
      <p:bldP spid="2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4" descr="http://www.usahainvestasi.com/wp-content/uploads/2014/04/Bisnis-Online-Leg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8363" y="4214813"/>
            <a:ext cx="1306512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043"/>
          <p:cNvSpPr>
            <a:spLocks noChangeArrowheads="1"/>
          </p:cNvSpPr>
          <p:nvPr/>
        </p:nvSpPr>
        <p:spPr bwMode="auto">
          <a:xfrm>
            <a:off x="6281738" y="1038225"/>
            <a:ext cx="2744787" cy="46609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6" descr="https://www.file2cart.com/images/support1/xm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0400" y="1870075"/>
            <a:ext cx="823913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8750" y="4373563"/>
            <a:ext cx="7651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43"/>
          <p:cNvSpPr>
            <a:spLocks noChangeArrowheads="1"/>
          </p:cNvSpPr>
          <p:nvPr/>
        </p:nvSpPr>
        <p:spPr bwMode="auto">
          <a:xfrm>
            <a:off x="6373813" y="1670050"/>
            <a:ext cx="2592387" cy="25415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2774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6507163" y="1924050"/>
            <a:ext cx="511175" cy="461963"/>
            <a:chOff x="3552" y="1104"/>
            <a:chExt cx="399" cy="340"/>
          </a:xfrm>
        </p:grpSpPr>
        <p:pic>
          <p:nvPicPr>
            <p:cNvPr id="89141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104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142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1152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143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120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144" name="Picture 1081" descr="cd_versao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268"/>
              <a:ext cx="135" cy="11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145" name="Picture 1081" descr="cd_versao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" y="1328"/>
              <a:ext cx="135" cy="1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accent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7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7325" y="3121025"/>
            <a:ext cx="5334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118"/>
          <p:cNvSpPr txBox="1">
            <a:spLocks noChangeArrowheads="1"/>
          </p:cNvSpPr>
          <p:nvPr/>
        </p:nvSpPr>
        <p:spPr bwMode="auto">
          <a:xfrm>
            <a:off x="6391275" y="3813175"/>
            <a:ext cx="8620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RET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14" name="Picture 41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8663" y="5026025"/>
            <a:ext cx="382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118"/>
          <p:cNvSpPr txBox="1">
            <a:spLocks noChangeArrowheads="1"/>
          </p:cNvSpPr>
          <p:nvPr/>
        </p:nvSpPr>
        <p:spPr bwMode="auto">
          <a:xfrm>
            <a:off x="8045450" y="5364163"/>
            <a:ext cx="9874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eSocialBx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16" name="Picture 49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7475" y="1954213"/>
            <a:ext cx="31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118"/>
          <p:cNvSpPr txBox="1">
            <a:spLocks noChangeArrowheads="1"/>
          </p:cNvSpPr>
          <p:nvPr/>
        </p:nvSpPr>
        <p:spPr bwMode="auto">
          <a:xfrm>
            <a:off x="7615238" y="2020888"/>
            <a:ext cx="86201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Folha de</a:t>
            </a:r>
          </a:p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Pagamento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18" name="Picture 53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1263" y="3490913"/>
            <a:ext cx="355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118"/>
          <p:cNvSpPr txBox="1">
            <a:spLocks noChangeArrowheads="1"/>
          </p:cNvSpPr>
          <p:nvPr/>
        </p:nvSpPr>
        <p:spPr bwMode="auto">
          <a:xfrm>
            <a:off x="7485063" y="3554413"/>
            <a:ext cx="8636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Cadastro/Tabelas</a:t>
            </a:r>
          </a:p>
          <a:p>
            <a:pPr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Do Empregador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20" name="Picture 58" descr="img_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8988" y="4306888"/>
            <a:ext cx="38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1118"/>
          <p:cNvSpPr txBox="1">
            <a:spLocks noChangeArrowheads="1"/>
          </p:cNvSpPr>
          <p:nvPr/>
        </p:nvSpPr>
        <p:spPr bwMode="auto">
          <a:xfrm>
            <a:off x="8326438" y="4660900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Verdana" panose="020B0604030504040204" pitchFamily="34" charset="0"/>
              </a:rPr>
              <a:t>WS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22" name="Line 64"/>
          <p:cNvSpPr>
            <a:spLocks noChangeShapeType="1"/>
          </p:cNvSpPr>
          <p:nvPr/>
        </p:nvSpPr>
        <p:spPr bwMode="auto">
          <a:xfrm flipH="1">
            <a:off x="7183438" y="4772025"/>
            <a:ext cx="287337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23" name="Line 65"/>
          <p:cNvSpPr>
            <a:spLocks noChangeShapeType="1"/>
          </p:cNvSpPr>
          <p:nvPr/>
        </p:nvSpPr>
        <p:spPr bwMode="auto">
          <a:xfrm>
            <a:off x="7821613" y="4249738"/>
            <a:ext cx="0" cy="104457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24" name="Line 68"/>
          <p:cNvSpPr>
            <a:spLocks noChangeShapeType="1"/>
          </p:cNvSpPr>
          <p:nvPr/>
        </p:nvSpPr>
        <p:spPr bwMode="auto">
          <a:xfrm flipV="1">
            <a:off x="8101013" y="4568825"/>
            <a:ext cx="30797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25" name="Text Box 1118"/>
          <p:cNvSpPr txBox="1">
            <a:spLocks noChangeArrowheads="1"/>
          </p:cNvSpPr>
          <p:nvPr/>
        </p:nvSpPr>
        <p:spPr bwMode="auto">
          <a:xfrm>
            <a:off x="6724650" y="2055813"/>
            <a:ext cx="86201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Original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pic>
        <p:nvPicPr>
          <p:cNvPr id="26" name="Picture 98" descr="img_2_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5538" y="2647950"/>
            <a:ext cx="355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1118"/>
          <p:cNvSpPr txBox="1">
            <a:spLocks noChangeArrowheads="1"/>
          </p:cNvSpPr>
          <p:nvPr/>
        </p:nvSpPr>
        <p:spPr bwMode="auto">
          <a:xfrm>
            <a:off x="7400925" y="3076575"/>
            <a:ext cx="4921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CPF/NIS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28" name="Rectangle 132"/>
          <p:cNvSpPr>
            <a:spLocks noChangeArrowheads="1"/>
          </p:cNvSpPr>
          <p:nvPr/>
        </p:nvSpPr>
        <p:spPr bwMode="auto">
          <a:xfrm>
            <a:off x="6321425" y="1136650"/>
            <a:ext cx="2667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pt-BR" altLang="pt-BR" sz="1600" b="1" dirty="0">
                <a:solidFill>
                  <a:schemeClr val="accent2">
                    <a:lumMod val="75000"/>
                  </a:schemeClr>
                </a:solidFill>
              </a:rPr>
              <a:t>Ambiente Nacional </a:t>
            </a:r>
          </a:p>
          <a:p>
            <a:pPr algn="ctr" eaLnBrk="1" hangingPunct="1">
              <a:defRPr/>
            </a:pPr>
            <a:r>
              <a:rPr lang="pt-BR" altLang="pt-BR" sz="1600" b="1" dirty="0" err="1">
                <a:solidFill>
                  <a:schemeClr val="accent2">
                    <a:lumMod val="75000"/>
                  </a:schemeClr>
                </a:solidFill>
              </a:rPr>
              <a:t>eSocial</a:t>
            </a:r>
            <a:endParaRPr lang="en-US" altLang="pt-BR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Text Box 1118"/>
          <p:cNvSpPr txBox="1">
            <a:spLocks noChangeArrowheads="1"/>
          </p:cNvSpPr>
          <p:nvPr/>
        </p:nvSpPr>
        <p:spPr bwMode="auto">
          <a:xfrm>
            <a:off x="6602413" y="5191125"/>
            <a:ext cx="4921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spcAft>
                <a:spcPts val="500"/>
              </a:spcAft>
              <a:buFont typeface="Times New Roman" panose="02020603050405020304" pitchFamily="18" charset="0"/>
              <a:buNone/>
              <a:defRPr/>
            </a:pPr>
            <a:r>
              <a:rPr lang="pt-BR" altLang="pt-BR" sz="1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WS</a:t>
            </a:r>
            <a:endParaRPr lang="en-US" altLang="pt-BR" sz="11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30" name="Line 63"/>
          <p:cNvSpPr>
            <a:spLocks noChangeShapeType="1"/>
          </p:cNvSpPr>
          <p:nvPr/>
        </p:nvSpPr>
        <p:spPr bwMode="auto">
          <a:xfrm>
            <a:off x="7470775" y="4249738"/>
            <a:ext cx="0" cy="522287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31" name="Line 66"/>
          <p:cNvSpPr>
            <a:spLocks noChangeShapeType="1"/>
          </p:cNvSpPr>
          <p:nvPr/>
        </p:nvSpPr>
        <p:spPr bwMode="auto">
          <a:xfrm>
            <a:off x="7804150" y="5299075"/>
            <a:ext cx="5461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sp>
        <p:nvSpPr>
          <p:cNvPr id="32" name="Line 67"/>
          <p:cNvSpPr>
            <a:spLocks noChangeShapeType="1"/>
          </p:cNvSpPr>
          <p:nvPr/>
        </p:nvSpPr>
        <p:spPr bwMode="auto">
          <a:xfrm>
            <a:off x="8108950" y="4241800"/>
            <a:ext cx="0" cy="32702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lIns="75746" tIns="37873" rIns="75746" bIns="37873"/>
          <a:lstStyle/>
          <a:p>
            <a:pPr>
              <a:defRPr/>
            </a:pPr>
            <a:endParaRPr lang="pt-BR"/>
          </a:p>
        </p:txBody>
      </p:sp>
      <p:cxnSp>
        <p:nvCxnSpPr>
          <p:cNvPr id="33" name="Conector de seta reta 32"/>
          <p:cNvCxnSpPr>
            <a:cxnSpLocks noChangeShapeType="1"/>
            <a:stCxn id="34" idx="3"/>
            <a:endCxn id="3" idx="1"/>
          </p:cNvCxnSpPr>
          <p:nvPr/>
        </p:nvCxnSpPr>
        <p:spPr bwMode="auto">
          <a:xfrm>
            <a:off x="1587500" y="2308225"/>
            <a:ext cx="342900" cy="635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Retângulo de cantos arredondados 33"/>
          <p:cNvSpPr/>
          <p:nvPr/>
        </p:nvSpPr>
        <p:spPr bwMode="auto">
          <a:xfrm>
            <a:off x="1219200" y="1038225"/>
            <a:ext cx="368300" cy="25415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VA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L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IDAÇÃO</a:t>
            </a:r>
            <a:r>
              <a:rPr lang="pt-BR" sz="1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Lucida Sans Unicode" pitchFamily="34" charset="0"/>
              </a:rPr>
              <a:t>1</a:t>
            </a:r>
          </a:p>
        </p:txBody>
      </p:sp>
      <p:sp>
        <p:nvSpPr>
          <p:cNvPr id="35" name="Retângulo de cantos arredondados 34"/>
          <p:cNvSpPr/>
          <p:nvPr/>
        </p:nvSpPr>
        <p:spPr bwMode="auto">
          <a:xfrm>
            <a:off x="3152775" y="1044575"/>
            <a:ext cx="368300" cy="25415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VAL</a:t>
            </a:r>
          </a:p>
          <a:p>
            <a:pPr algn="ctr"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BR" sz="1600" b="1" dirty="0">
                <a:cs typeface="Lucida Sans Unicode" pitchFamily="34" charset="0"/>
              </a:rPr>
              <a:t>IDAÇÃO</a:t>
            </a:r>
            <a:r>
              <a:rPr lang="pt-BR" sz="1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Lucida Sans Unicode" pitchFamily="34" charset="0"/>
              </a:rPr>
              <a:t>2</a:t>
            </a:r>
          </a:p>
        </p:txBody>
      </p:sp>
      <p:sp>
        <p:nvSpPr>
          <p:cNvPr id="36" name="Losango 35"/>
          <p:cNvSpPr/>
          <p:nvPr/>
        </p:nvSpPr>
        <p:spPr bwMode="auto">
          <a:xfrm>
            <a:off x="4179888" y="1919288"/>
            <a:ext cx="752475" cy="792162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pt-BR" sz="2400" dirty="0">
              <a:cs typeface="Lucida Sans Unicode" pitchFamily="34" charset="0"/>
            </a:endParaRPr>
          </a:p>
        </p:txBody>
      </p:sp>
      <p:sp>
        <p:nvSpPr>
          <p:cNvPr id="37" name="CaixaDeTexto 36"/>
          <p:cNvSpPr txBox="1">
            <a:spLocks noChangeArrowheads="1"/>
          </p:cNvSpPr>
          <p:nvPr/>
        </p:nvSpPr>
        <p:spPr bwMode="auto">
          <a:xfrm>
            <a:off x="4286250" y="2154238"/>
            <a:ext cx="568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pt-BR" altLang="pt-BR" b="1">
                <a:solidFill>
                  <a:schemeClr val="bg1"/>
                </a:solidFill>
              </a:rPr>
              <a:t>Ok?</a:t>
            </a:r>
          </a:p>
        </p:txBody>
      </p:sp>
      <p:cxnSp>
        <p:nvCxnSpPr>
          <p:cNvPr id="41" name="Conector de seta reta 40"/>
          <p:cNvCxnSpPr>
            <a:stCxn id="35" idx="3"/>
            <a:endCxn id="36" idx="1"/>
          </p:cNvCxnSpPr>
          <p:nvPr/>
        </p:nvCxnSpPr>
        <p:spPr bwMode="auto">
          <a:xfrm>
            <a:off x="3521075" y="2314575"/>
            <a:ext cx="658813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2" name="Conector de seta reta 41"/>
          <p:cNvCxnSpPr/>
          <p:nvPr/>
        </p:nvCxnSpPr>
        <p:spPr bwMode="auto">
          <a:xfrm>
            <a:off x="4946650" y="2327275"/>
            <a:ext cx="1335088" cy="1111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3" name="CaixaDeTexto 42"/>
          <p:cNvSpPr txBox="1"/>
          <p:nvPr/>
        </p:nvSpPr>
        <p:spPr>
          <a:xfrm>
            <a:off x="4605338" y="2874963"/>
            <a:ext cx="577850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não</a:t>
            </a:r>
          </a:p>
        </p:txBody>
      </p:sp>
      <p:sp>
        <p:nvSpPr>
          <p:cNvPr id="44" name="CaixaDeTexto 43"/>
          <p:cNvSpPr txBox="1"/>
          <p:nvPr/>
        </p:nvSpPr>
        <p:spPr>
          <a:xfrm>
            <a:off x="5635625" y="1946275"/>
            <a:ext cx="554038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sim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1368425" y="3919538"/>
            <a:ext cx="2439988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msg</a:t>
            </a: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erro no sistema</a:t>
            </a:r>
          </a:p>
        </p:txBody>
      </p:sp>
      <p:cxnSp>
        <p:nvCxnSpPr>
          <p:cNvPr id="46" name="Conector reto 45"/>
          <p:cNvCxnSpPr/>
          <p:nvPr/>
        </p:nvCxnSpPr>
        <p:spPr bwMode="auto">
          <a:xfrm>
            <a:off x="5613400" y="2338388"/>
            <a:ext cx="0" cy="2795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7" name="Conector reto 46"/>
          <p:cNvCxnSpPr/>
          <p:nvPr/>
        </p:nvCxnSpPr>
        <p:spPr bwMode="auto">
          <a:xfrm flipH="1" flipV="1">
            <a:off x="284163" y="5110163"/>
            <a:ext cx="5341937" cy="2381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8" name="Conector de seta reta 47"/>
          <p:cNvCxnSpPr/>
          <p:nvPr/>
        </p:nvCxnSpPr>
        <p:spPr bwMode="auto">
          <a:xfrm flipV="1">
            <a:off x="301625" y="3236913"/>
            <a:ext cx="9525" cy="187325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9" name="CaixaDeTexto 48"/>
          <p:cNvSpPr txBox="1"/>
          <p:nvPr/>
        </p:nvSpPr>
        <p:spPr>
          <a:xfrm>
            <a:off x="1374775" y="5111750"/>
            <a:ext cx="31797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Protocolo de recebimento</a:t>
            </a:r>
          </a:p>
        </p:txBody>
      </p:sp>
      <p:pic>
        <p:nvPicPr>
          <p:cNvPr id="50" name="Picture 8" descr="http://www.catolicaorione.edu.br/portal/wp-content/uploads/2012/06/5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188" y="990600"/>
            <a:ext cx="15176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AutoShape 1043"/>
          <p:cNvSpPr>
            <a:spLocks noChangeArrowheads="1"/>
          </p:cNvSpPr>
          <p:nvPr/>
        </p:nvSpPr>
        <p:spPr bwMode="auto">
          <a:xfrm>
            <a:off x="57150" y="1247775"/>
            <a:ext cx="1111250" cy="19891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endParaRPr lang="pt-BR" altLang="pt-BR" sz="1800" b="1" i="1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" name="Text Box 1028"/>
          <p:cNvSpPr txBox="1">
            <a:spLocks noChangeArrowheads="1"/>
          </p:cNvSpPr>
          <p:nvPr/>
        </p:nvSpPr>
        <p:spPr bwMode="auto">
          <a:xfrm>
            <a:off x="244475" y="1497013"/>
            <a:ext cx="7397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5525625" tIns="382770960" rIns="765525625" bIns="382770960" anchor="ctr"/>
          <a:lstStyle>
            <a:lvl1pPr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12813"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Aplicativo</a:t>
            </a:r>
          </a:p>
          <a:p>
            <a:pPr algn="ctr" eaLnBrk="1" hangingPunct="1">
              <a:buFont typeface="Times New Roman" panose="02020603050405020304" pitchFamily="18" charset="0"/>
              <a:buNone/>
              <a:defRPr/>
            </a:pPr>
            <a:r>
              <a:rPr lang="pt-BR" altLang="pt-BR" sz="1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Web</a:t>
            </a:r>
            <a:endParaRPr lang="en-US" altLang="pt-BR" sz="16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3" name="Picture 107" descr="desktop-hp-all-in-one-200-5110br-lacrado-na-caixa_MLB-O-3070845338_0820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88" y="1908175"/>
            <a:ext cx="10001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 descr="http://blognasajon.com.br/wp-content/uploads/2013/11/eSocial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075" y="2170113"/>
            <a:ext cx="4365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" name="Conector de seta reta 54"/>
          <p:cNvCxnSpPr>
            <a:cxnSpLocks noChangeShapeType="1"/>
            <a:stCxn id="3" idx="3"/>
            <a:endCxn id="35" idx="1"/>
          </p:cNvCxnSpPr>
          <p:nvPr/>
        </p:nvCxnSpPr>
        <p:spPr bwMode="auto">
          <a:xfrm flipV="1">
            <a:off x="2754313" y="2314575"/>
            <a:ext cx="398462" cy="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6" name="Picture 8" descr="http://www.catolicaorione.edu.br/portal/wp-content/uploads/2012/06/5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7575" y="1003300"/>
            <a:ext cx="15176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6" descr="http://thumbs.dreamstime.com/t/%C3%ADcone-da-caixa-de-verifica%C3%A7%C3%A3o-62723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63" y="5376863"/>
            <a:ext cx="93662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CaixaDeTexto 58"/>
          <p:cNvSpPr txBox="1">
            <a:spLocks noChangeArrowheads="1"/>
          </p:cNvSpPr>
          <p:nvPr/>
        </p:nvSpPr>
        <p:spPr bwMode="auto">
          <a:xfrm>
            <a:off x="1114425" y="5724525"/>
            <a:ext cx="4498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>
              <a:spcBef>
                <a:spcPts val="750"/>
              </a:spcBef>
              <a:defRPr/>
            </a:pPr>
            <a:r>
              <a:rPr lang="pt-BR" altLang="pt-BR" sz="2400" dirty="0">
                <a:solidFill>
                  <a:schemeClr val="accent2">
                    <a:lumMod val="75000"/>
                  </a:schemeClr>
                </a:solidFill>
              </a:rPr>
              <a:t>Cumprimento da obrigação ! </a:t>
            </a:r>
          </a:p>
        </p:txBody>
      </p:sp>
      <p:cxnSp>
        <p:nvCxnSpPr>
          <p:cNvPr id="92" name="Conector angulado 91"/>
          <p:cNvCxnSpPr>
            <a:stCxn id="36" idx="2"/>
            <a:endCxn id="51" idx="2"/>
          </p:cNvCxnSpPr>
          <p:nvPr/>
        </p:nvCxnSpPr>
        <p:spPr>
          <a:xfrm rot="5400000">
            <a:off x="2321718" y="1002507"/>
            <a:ext cx="525463" cy="3943350"/>
          </a:xfrm>
          <a:prstGeom prst="bentConnector3">
            <a:avLst>
              <a:gd name="adj1" fmla="val 235348"/>
            </a:avLst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0" name="Título 1"/>
          <p:cNvSpPr txBox="1">
            <a:spLocks/>
          </p:cNvSpPr>
          <p:nvPr/>
        </p:nvSpPr>
        <p:spPr>
          <a:xfrm>
            <a:off x="179512" y="44624"/>
            <a:ext cx="7886700" cy="93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VALIDAÇÃO/RECIBO</a:t>
            </a: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" name="Imagem 60" descr="esocial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73924" y="93787"/>
            <a:ext cx="1654051" cy="90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4008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3" grpId="0"/>
      <p:bldP spid="15" grpId="0"/>
      <p:bldP spid="17" grpId="0"/>
      <p:bldP spid="19" grpId="0"/>
      <p:bldP spid="21" grpId="0"/>
      <p:bldP spid="25" grpId="0"/>
      <p:bldP spid="27" grpId="0"/>
      <p:bldP spid="28" grpId="0"/>
      <p:bldP spid="29" grpId="0"/>
      <p:bldP spid="34" grpId="0" animBg="1"/>
      <p:bldP spid="35" grpId="0" animBg="1"/>
      <p:bldP spid="36" grpId="0" animBg="1"/>
      <p:bldP spid="37" grpId="0"/>
      <p:bldP spid="43" grpId="0"/>
      <p:bldP spid="44" grpId="0"/>
      <p:bldP spid="45" grpId="0"/>
      <p:bldP spid="49" grpId="0"/>
      <p:bldP spid="51" grpId="0" animBg="1"/>
      <p:bldP spid="52" grpId="0"/>
      <p:bldP spid="5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aixaDeTexto 4"/>
          <p:cNvSpPr txBox="1">
            <a:spLocks noChangeArrowheads="1"/>
          </p:cNvSpPr>
          <p:nvPr/>
        </p:nvSpPr>
        <p:spPr bwMode="auto">
          <a:xfrm>
            <a:off x="142844" y="1188892"/>
            <a:ext cx="8643937" cy="508985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105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800" dirty="0" smtClean="0"/>
              <a:t> Não </a:t>
            </a:r>
            <a:r>
              <a:rPr lang="pt-BR" sz="2800" dirty="0"/>
              <a:t>havendo informações que requeira o envio dos Eventos Periódicos informar que </a:t>
            </a:r>
            <a:r>
              <a:rPr lang="pt-BR" sz="2800" b="1" dirty="0"/>
              <a:t>não possui movimento </a:t>
            </a:r>
            <a:r>
              <a:rPr lang="pt-BR" sz="2800" dirty="0"/>
              <a:t>até o prazo de vencimento da primeira competência em que ocorrer a ausência de informações.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800" dirty="0" smtClean="0"/>
              <a:t> </a:t>
            </a:r>
            <a:r>
              <a:rPr lang="pt-BR" sz="2800" dirty="0" smtClean="0"/>
              <a:t>Enquanto </a:t>
            </a:r>
            <a:r>
              <a:rPr lang="pt-BR" sz="2800" dirty="0"/>
              <a:t>permanecer essa situação </a:t>
            </a:r>
            <a:r>
              <a:rPr lang="pt-BR" sz="2800" b="1" dirty="0"/>
              <a:t>enviar a informação </a:t>
            </a:r>
            <a:r>
              <a:rPr lang="pt-BR" sz="2800" dirty="0"/>
              <a:t>de ausência somente na competência </a:t>
            </a:r>
            <a:r>
              <a:rPr lang="pt-BR" sz="2800" b="1" dirty="0"/>
              <a:t>janeiro de cada ano</a:t>
            </a:r>
            <a:r>
              <a:rPr lang="pt-BR" sz="2800" dirty="0"/>
              <a:t>. </a:t>
            </a:r>
            <a:endParaRPr lang="pt-B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44016" y="274638"/>
            <a:ext cx="68042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Verdana" pitchFamily="34" charset="0"/>
                <a:ea typeface="+mj-ea"/>
                <a:cs typeface="+mj-cs"/>
              </a:rPr>
              <a:t>ENVIO SEM MOVIMENTO</a:t>
            </a:r>
          </a:p>
        </p:txBody>
      </p:sp>
    </p:spTree>
    <p:extLst>
      <p:ext uri="{BB962C8B-B14F-4D97-AF65-F5344CB8AC3E}">
        <p14:creationId xmlns:p14="http://schemas.microsoft.com/office/powerpoint/2010/main" xmlns="" val="41410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411760" y="2924944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72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CEI – HOJE EM DIA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276049"/>
            <a:ext cx="8676456" cy="532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52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660" y="1340768"/>
            <a:ext cx="707445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34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3763022852"/>
              </p:ext>
            </p:extLst>
          </p:nvPr>
        </p:nvGraphicFramePr>
        <p:xfrm>
          <a:off x="323601" y="1365595"/>
          <a:ext cx="8472669" cy="5231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9665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340768"/>
            <a:ext cx="5975771" cy="35460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4886778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as PF que utilizam a matrícula CEI, criou-se o </a:t>
            </a:r>
            <a:r>
              <a:rPr lang="pt-BR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CAEPF</a:t>
            </a:r>
            <a:r>
              <a:rPr lang="pt-BR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Cadastro de atividade da Pessoa Física. O mesmo será vinculado ao CPF.</a:t>
            </a:r>
            <a:endParaRPr lang="pt-BR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99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2132856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CNO </a:t>
            </a: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Cadastro Nacional de Obras: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substituirá o CEI</a:t>
            </a: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matrículas CEI existentes na data de implantação do eSOCIAL, irão compor o cadastro inicial do CNO.</a:t>
            </a:r>
            <a:endParaRPr lang="pt-B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54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2420888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200" b="1" dirty="0" smtClean="0"/>
              <a:t>Empregador: </a:t>
            </a:r>
            <a:r>
              <a:rPr lang="pt-BR" sz="3200" dirty="0" smtClean="0"/>
              <a:t>Será identificado somente pelo CNPJ (se PJ) e pelo CPF, CAEPF ou CNO (se PF).</a:t>
            </a:r>
            <a:endParaRPr lang="pt-BR" sz="3200" dirty="0"/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1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844824"/>
            <a:ext cx="8496944" cy="4529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Trabalhador: 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Serão identificados pelo CPF e o NIS (PIS, PASEP, NIT)</a:t>
            </a: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, obrigatoriamente.</a:t>
            </a:r>
          </a:p>
          <a:p>
            <a:pPr algn="just">
              <a:lnSpc>
                <a:spcPct val="150000"/>
              </a:lnSpc>
            </a:pPr>
            <a:endParaRPr lang="pt-BR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informações </a:t>
            </a:r>
            <a:r>
              <a:rPr lang="pt-BR" sz="28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CPF x NIS X Data de Nascimento 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deverão estar consistentes com o </a:t>
            </a:r>
            <a:r>
              <a:rPr lang="pt-BR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CNIS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Cadastro Nacional de Informações Sociais</a:t>
            </a:r>
            <a:endParaRPr lang="pt-BR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IDENTIFICADORES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9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sp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-1643098"/>
            <a:ext cx="7286676" cy="6258216"/>
          </a:xfrm>
          <a:prstGeom prst="rect">
            <a:avLst/>
          </a:prstGeom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43380"/>
            <a:ext cx="9144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0" name="AutoShape 2" descr="Resultado de imagem para HISTÓR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8043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56267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dirty="0"/>
              <a:t>QUALIFICAÇÃO CADASTRAL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1000696"/>
            <a:ext cx="874846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Ferramenta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simples de consulta que permite ao 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empregador ou trabalhador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 o conhecimento prévio do resultado das </a:t>
            </a:r>
            <a:r>
              <a:rPr lang="pt-B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validações cadastrais 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 serão aplicadas ao </a:t>
            </a:r>
            <a:r>
              <a:rPr lang="pt-BR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6400" y="4005064"/>
            <a:ext cx="6668431" cy="2029108"/>
          </a:xfrm>
          <a:prstGeom prst="rect">
            <a:avLst/>
          </a:prstGeom>
        </p:spPr>
      </p:pic>
      <p:sp>
        <p:nvSpPr>
          <p:cNvPr id="8" name="Igual 7"/>
          <p:cNvSpPr/>
          <p:nvPr/>
        </p:nvSpPr>
        <p:spPr>
          <a:xfrm>
            <a:off x="3962896" y="4404072"/>
            <a:ext cx="1473200" cy="1473200"/>
          </a:xfrm>
          <a:prstGeom prst="mathEqua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23528" y="562670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dirty="0"/>
              <a:t>QUALIFICAÇÃO CADASTRAL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462087"/>
            <a:ext cx="8064896" cy="444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2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1142984"/>
            <a:ext cx="8568952" cy="5632311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QUALIFICAÇÃO 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WEB* </a:t>
            </a:r>
            <a:endParaRPr lang="pt-BR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Aplicação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para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consultas simultâneas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até 10 trabalhadores.</a:t>
            </a:r>
          </a:p>
          <a:p>
            <a:endParaRPr lang="pt-BR" sz="24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MÓDULO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QUALIFICAÇÃO EM LOTE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meio de envio de arquivos com dados dos trabalhadores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formato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pt-BR" sz="24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txt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 retorno em até 48h;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limite de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consultas</a:t>
            </a:r>
            <a:endParaRPr lang="pt-BR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Utilização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certificado digital ICP-Brasil: A1 ou A3.</a:t>
            </a:r>
          </a:p>
          <a:p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*Já disponível no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site do </a:t>
            </a:r>
            <a:r>
              <a:rPr lang="pt-BR" sz="24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pt-BR" sz="24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www.esocial.gov.br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14282" y="285728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BR" sz="3200" b="1" dirty="0">
                <a:solidFill>
                  <a:srgbClr val="002060"/>
                </a:solidFill>
              </a:rPr>
              <a:t>QUALIFICAÇÃO </a:t>
            </a:r>
            <a:r>
              <a:rPr lang="pt-BR" sz="3200" b="1" dirty="0" smtClean="0">
                <a:solidFill>
                  <a:srgbClr val="002060"/>
                </a:solidFill>
              </a:rPr>
              <a:t>CADASTRAL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68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360766" y="2084382"/>
            <a:ext cx="8568952" cy="34163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chave do Trabalhador no eSocial é o CPF associado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NIS.</a:t>
            </a:r>
          </a:p>
          <a:p>
            <a:pPr algn="just"/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Atenção</a:t>
            </a:r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!!!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qualificação cadastral deverá ser realizada antes do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envio de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qualquer evento ao </a:t>
            </a:r>
            <a:r>
              <a:rPr lang="pt-BR" sz="24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eSocial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23528" y="562670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BR" sz="3200" b="1" dirty="0"/>
              <a:t>QUALIFICAÇÃO </a:t>
            </a:r>
            <a:r>
              <a:rPr lang="pt-BR" sz="3200" b="1" dirty="0" smtClean="0"/>
              <a:t>CADASTRAL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47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14282" y="214290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INCONSISTÊNCIAS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217890" y="1214422"/>
            <a:ext cx="8568952" cy="569386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600" b="1" dirty="0" smtClean="0">
                <a:solidFill>
                  <a:srgbClr val="FF0000"/>
                </a:solidFill>
              </a:rPr>
              <a:t>Inconsistências </a:t>
            </a:r>
            <a:r>
              <a:rPr lang="pt-BR" sz="2600" b="1" dirty="0">
                <a:solidFill>
                  <a:srgbClr val="FF0000"/>
                </a:solidFill>
              </a:rPr>
              <a:t>possíveis – NIS</a:t>
            </a:r>
          </a:p>
          <a:p>
            <a:r>
              <a:rPr lang="pt-BR" sz="2600" b="1" dirty="0"/>
              <a:t>1.NIS </a:t>
            </a:r>
            <a:r>
              <a:rPr lang="pt-BR" sz="2600" b="1" dirty="0" smtClean="0"/>
              <a:t>inexistente</a:t>
            </a:r>
            <a:endParaRPr lang="pt-BR" sz="2600" b="1" dirty="0"/>
          </a:p>
          <a:p>
            <a:r>
              <a:rPr lang="pt-BR" sz="2600" b="1" dirty="0"/>
              <a:t>2.NIS </a:t>
            </a:r>
            <a:r>
              <a:rPr lang="pt-BR" sz="2600" b="1" dirty="0" smtClean="0"/>
              <a:t>inconsistente</a:t>
            </a:r>
            <a:endParaRPr lang="pt-BR" sz="2600" b="1" dirty="0"/>
          </a:p>
          <a:p>
            <a:r>
              <a:rPr lang="pt-BR" sz="2600" b="1" dirty="0"/>
              <a:t>3.NIS sem </a:t>
            </a:r>
            <a:r>
              <a:rPr lang="pt-BR" sz="2600" b="1" dirty="0" smtClean="0"/>
              <a:t>CPF</a:t>
            </a:r>
            <a:endParaRPr lang="pt-BR" sz="2600" b="1" dirty="0"/>
          </a:p>
          <a:p>
            <a:r>
              <a:rPr lang="pt-BR" sz="2600" b="1" dirty="0"/>
              <a:t>4.NIS com CPF divergente do </a:t>
            </a:r>
            <a:r>
              <a:rPr lang="pt-BR" sz="2600" b="1" dirty="0" smtClean="0"/>
              <a:t>informado</a:t>
            </a:r>
            <a:endParaRPr lang="pt-BR" sz="2600" b="1" dirty="0"/>
          </a:p>
          <a:p>
            <a:r>
              <a:rPr lang="pt-BR" sz="2600" b="1" dirty="0"/>
              <a:t>5.NIS com data de nascimento divergente da </a:t>
            </a:r>
            <a:r>
              <a:rPr lang="pt-BR" sz="2600" b="1" dirty="0" smtClean="0"/>
              <a:t>informada</a:t>
            </a:r>
            <a:endParaRPr lang="pt-BR" sz="2600" b="1" dirty="0"/>
          </a:p>
          <a:p>
            <a:endParaRPr lang="pt-BR" sz="2600" b="1" dirty="0"/>
          </a:p>
          <a:p>
            <a:r>
              <a:rPr lang="pt-BR" sz="2600" b="1" dirty="0">
                <a:solidFill>
                  <a:srgbClr val="FF0000"/>
                </a:solidFill>
              </a:rPr>
              <a:t>Inconsistências possíveis – CPF</a:t>
            </a:r>
          </a:p>
          <a:p>
            <a:r>
              <a:rPr lang="pt-BR" sz="2600" b="1" dirty="0"/>
              <a:t>1.CPF </a:t>
            </a:r>
            <a:r>
              <a:rPr lang="pt-BR" sz="2600" b="1" dirty="0" smtClean="0"/>
              <a:t>SUSPENSO</a:t>
            </a:r>
            <a:endParaRPr lang="pt-BR" sz="2600" b="1" dirty="0"/>
          </a:p>
          <a:p>
            <a:r>
              <a:rPr lang="pt-BR" sz="2600" b="1" dirty="0"/>
              <a:t>2.CPF NULO ou </a:t>
            </a:r>
            <a:r>
              <a:rPr lang="pt-BR" sz="2600" b="1" dirty="0" smtClean="0"/>
              <a:t>CANCELADO</a:t>
            </a:r>
            <a:endParaRPr lang="pt-BR" sz="2600" b="1" dirty="0"/>
          </a:p>
          <a:p>
            <a:r>
              <a:rPr lang="pt-BR" sz="2600" b="1" dirty="0"/>
              <a:t>3.CPF </a:t>
            </a:r>
            <a:r>
              <a:rPr lang="pt-BR" sz="2600" b="1" dirty="0" smtClean="0"/>
              <a:t>inexistente</a:t>
            </a:r>
            <a:endParaRPr lang="pt-BR" sz="2600" b="1" dirty="0"/>
          </a:p>
          <a:p>
            <a:r>
              <a:rPr lang="pt-BR" sz="2600" b="1" dirty="0"/>
              <a:t>4.CPF com nome divergente do </a:t>
            </a:r>
            <a:r>
              <a:rPr lang="pt-BR" sz="2600" b="1" dirty="0" smtClean="0"/>
              <a:t>informado</a:t>
            </a:r>
            <a:endParaRPr lang="pt-BR" sz="2600" b="1" dirty="0"/>
          </a:p>
          <a:p>
            <a:r>
              <a:rPr lang="pt-BR" sz="2600" b="1" dirty="0"/>
              <a:t>5.CPF sem data de </a:t>
            </a:r>
            <a:r>
              <a:rPr lang="pt-BR" sz="2600" b="1" dirty="0" smtClean="0"/>
              <a:t>nascimento</a:t>
            </a:r>
            <a:endParaRPr lang="pt-BR" sz="2600" b="1" dirty="0"/>
          </a:p>
          <a:p>
            <a:r>
              <a:rPr lang="pt-BR" sz="2600" b="1" dirty="0"/>
              <a:t>6.CPF com data de nascimento divergente da </a:t>
            </a:r>
            <a:r>
              <a:rPr lang="pt-BR" sz="2600" b="1" dirty="0" smtClean="0"/>
              <a:t>informada</a:t>
            </a:r>
          </a:p>
        </p:txBody>
      </p:sp>
    </p:spTree>
    <p:extLst>
      <p:ext uri="{BB962C8B-B14F-4D97-AF65-F5344CB8AC3E}">
        <p14:creationId xmlns:p14="http://schemas.microsoft.com/office/powerpoint/2010/main" xmlns="" val="244092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12776"/>
            <a:ext cx="7848872" cy="4824536"/>
          </a:xfrm>
          <a:prstGeom prst="rect">
            <a:avLst/>
          </a:prstGeom>
        </p:spPr>
      </p:pic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latin typeface="Verdana" pitchFamily="34" charset="0"/>
                <a:ea typeface="+mj-ea"/>
                <a:cs typeface="+mj-cs"/>
              </a:rPr>
              <a:t>INCONSISTÊNCIAS 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41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94018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1150287"/>
            <a:ext cx="8748464" cy="5262979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RETIFICAÇÃO, ALTERAÇÃO E EXCLUSÃO</a:t>
            </a:r>
          </a:p>
          <a:p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Retificar</a:t>
            </a:r>
          </a:p>
          <a:p>
            <a:pPr algn="just"/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Corrigir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algo que estava errado desde o princípio.</a:t>
            </a:r>
          </a:p>
          <a:p>
            <a:pPr algn="just"/>
            <a:endParaRPr lang="pt-BR" sz="2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Alterar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Mudar informação que era correta em determinado período e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 sofreu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alteração ao longo do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tempo</a:t>
            </a:r>
            <a:endParaRPr lang="pt-BR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pt-BR" sz="24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Excluir</a:t>
            </a:r>
            <a:endParaRPr lang="pt-BR" sz="2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pt-BR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Deixar </a:t>
            </a: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 efeito jurídico um evento enviado anteriormente</a:t>
            </a:r>
            <a:r>
              <a:rPr lang="pt-BR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08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23528" y="274638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252692" y="1246608"/>
            <a:ext cx="8748464" cy="553997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600" b="1" dirty="0" smtClean="0">
                <a:solidFill>
                  <a:srgbClr val="FF0000"/>
                </a:solidFill>
              </a:rPr>
              <a:t>RETIFICAÇÃO:</a:t>
            </a:r>
          </a:p>
          <a:p>
            <a:r>
              <a:rPr lang="pt-BR" sz="2600" b="1" dirty="0" smtClean="0">
                <a:latin typeface="+mj-lt"/>
              </a:rPr>
              <a:t>É </a:t>
            </a:r>
            <a:r>
              <a:rPr lang="pt-BR" sz="2600" b="1" dirty="0">
                <a:latin typeface="+mj-lt"/>
              </a:rPr>
              <a:t>realizada de forma pontual e no leiaute do próprio evento que </a:t>
            </a:r>
            <a:r>
              <a:rPr lang="pt-BR" sz="2600" b="1" dirty="0" smtClean="0">
                <a:latin typeface="+mj-lt"/>
              </a:rPr>
              <a:t>necessita ser retificado. Necessário o </a:t>
            </a:r>
            <a:r>
              <a:rPr lang="pt-BR" sz="2600" b="1" dirty="0">
                <a:latin typeface="+mj-lt"/>
              </a:rPr>
              <a:t>número do </a:t>
            </a:r>
            <a:r>
              <a:rPr lang="pt-BR" sz="2600" b="1" dirty="0" smtClean="0">
                <a:latin typeface="+mj-lt"/>
              </a:rPr>
              <a:t>recibo.</a:t>
            </a:r>
          </a:p>
          <a:p>
            <a:pPr marL="457200" indent="-457200">
              <a:buFontTx/>
              <a:buChar char="-"/>
            </a:pPr>
            <a:endParaRPr lang="pt-BR" sz="2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pt-BR" sz="2800" b="1" dirty="0" smtClean="0">
                <a:solidFill>
                  <a:srgbClr val="FF0000"/>
                </a:solidFill>
                <a:latin typeface="+mj-lt"/>
              </a:rPr>
              <a:t>Exemplo: Retificação </a:t>
            </a:r>
            <a:r>
              <a:rPr lang="pt-BR" sz="2800" b="1" dirty="0">
                <a:solidFill>
                  <a:srgbClr val="FF0000"/>
                </a:solidFill>
                <a:latin typeface="+mj-lt"/>
              </a:rPr>
              <a:t>de dados do contrato de trabalho:</a:t>
            </a:r>
          </a:p>
          <a:p>
            <a:r>
              <a:rPr lang="pt-BR" sz="2800" b="1" dirty="0" smtClean="0">
                <a:latin typeface="+mj-lt"/>
              </a:rPr>
              <a:t>Trabalhador </a:t>
            </a:r>
            <a:r>
              <a:rPr lang="pt-BR" sz="2800" b="1" dirty="0">
                <a:latin typeface="+mj-lt"/>
              </a:rPr>
              <a:t>admitido em 01/08/2014.</a:t>
            </a:r>
          </a:p>
          <a:p>
            <a:r>
              <a:rPr lang="pt-BR" sz="2800" b="1" dirty="0" smtClean="0">
                <a:latin typeface="+mj-lt"/>
              </a:rPr>
              <a:t>Data no </a:t>
            </a:r>
            <a:r>
              <a:rPr lang="pt-BR" sz="2800" b="1" dirty="0">
                <a:latin typeface="+mj-lt"/>
              </a:rPr>
              <a:t>evento ‘S-2200 – </a:t>
            </a:r>
            <a:r>
              <a:rPr lang="pt-BR" sz="2800" b="1" dirty="0" smtClean="0">
                <a:latin typeface="+mj-lt"/>
              </a:rPr>
              <a:t>Admissão’ 01/09/2014.</a:t>
            </a:r>
            <a:endParaRPr lang="pt-BR" sz="2800" b="1" dirty="0"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Enviar </a:t>
            </a:r>
            <a:r>
              <a:rPr lang="pt-BR" sz="2800" b="1" dirty="0">
                <a:latin typeface="+mj-lt"/>
              </a:rPr>
              <a:t>ao </a:t>
            </a:r>
            <a:r>
              <a:rPr lang="pt-BR" sz="2800" b="1" dirty="0" err="1">
                <a:latin typeface="+mj-lt"/>
              </a:rPr>
              <a:t>eSocial</a:t>
            </a:r>
            <a:r>
              <a:rPr lang="pt-BR" sz="2800" b="1" dirty="0">
                <a:latin typeface="+mj-lt"/>
              </a:rPr>
              <a:t> o evento ‘S-2200 – </a:t>
            </a:r>
            <a:r>
              <a:rPr lang="pt-BR" sz="2800" b="1" dirty="0" smtClean="0">
                <a:latin typeface="+mj-lt"/>
              </a:rPr>
              <a:t>Admissão’:</a:t>
            </a:r>
            <a:endParaRPr lang="pt-BR" sz="2800" b="1" dirty="0"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com </a:t>
            </a:r>
            <a:r>
              <a:rPr lang="pt-BR" sz="2800" b="1" dirty="0">
                <a:latin typeface="+mj-lt"/>
              </a:rPr>
              <a:t>indicativo de RETIFICAÇÃO (</a:t>
            </a:r>
            <a:r>
              <a:rPr lang="pt-BR" sz="2800" b="1" dirty="0" smtClean="0">
                <a:latin typeface="+mj-lt"/>
              </a:rPr>
              <a:t>2) informar </a:t>
            </a:r>
            <a:r>
              <a:rPr lang="pt-BR" sz="2800" b="1" dirty="0">
                <a:latin typeface="+mj-lt"/>
              </a:rPr>
              <a:t>o número do recibo do arquivo a ser retificado e a </a:t>
            </a:r>
            <a:r>
              <a:rPr lang="pt-BR" sz="2800" b="1" dirty="0" smtClean="0">
                <a:latin typeface="+mj-lt"/>
              </a:rPr>
              <a:t>data de </a:t>
            </a:r>
            <a:r>
              <a:rPr lang="pt-BR" sz="2800" b="1" dirty="0">
                <a:latin typeface="+mj-lt"/>
              </a:rPr>
              <a:t>admissão correta - 01/08/2014</a:t>
            </a:r>
            <a:r>
              <a:rPr lang="pt-BR" sz="2800" b="1" dirty="0" smtClean="0">
                <a:latin typeface="+mj-lt"/>
              </a:rPr>
              <a:t>.</a:t>
            </a:r>
            <a:endParaRPr lang="pt-BR" sz="2600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07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-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214282" y="71414"/>
            <a:ext cx="5832648" cy="7060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000" b="1" dirty="0" smtClean="0">
                <a:solidFill>
                  <a:srgbClr val="002060"/>
                </a:solidFill>
                <a:latin typeface="Verdana" pitchFamily="34" charset="0"/>
                <a:ea typeface="+mj-ea"/>
                <a:cs typeface="+mj-cs"/>
              </a:rPr>
              <a:t>ASPECTOS TÉCNICOS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CaixaDeTexto 4"/>
          <p:cNvSpPr txBox="1">
            <a:spLocks noChangeArrowheads="1"/>
          </p:cNvSpPr>
          <p:nvPr/>
        </p:nvSpPr>
        <p:spPr bwMode="auto">
          <a:xfrm>
            <a:off x="179512" y="928670"/>
            <a:ext cx="8748464" cy="569386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600" b="1" dirty="0" smtClean="0">
                <a:solidFill>
                  <a:srgbClr val="FF0000"/>
                </a:solidFill>
              </a:rPr>
              <a:t>ALTERAÇÃO</a:t>
            </a:r>
            <a:r>
              <a:rPr lang="pt-BR" sz="2600" b="1" dirty="0" smtClean="0">
                <a:solidFill>
                  <a:srgbClr val="FF0000"/>
                </a:solidFill>
              </a:rPr>
              <a:t>:</a:t>
            </a:r>
            <a:endParaRPr lang="pt-BR" sz="2600" b="1" dirty="0" smtClean="0">
              <a:solidFill>
                <a:srgbClr val="FF0000"/>
              </a:solidFill>
            </a:endParaRPr>
          </a:p>
          <a:p>
            <a:r>
              <a:rPr lang="pt-BR" sz="2600" dirty="0">
                <a:solidFill>
                  <a:srgbClr val="FF0000"/>
                </a:solidFill>
                <a:latin typeface="+mj-lt"/>
              </a:rPr>
              <a:t>É realizada apenas em eventos específicos</a:t>
            </a:r>
            <a:r>
              <a:rPr lang="pt-BR" sz="2600" dirty="0" smtClean="0">
                <a:solidFill>
                  <a:srgbClr val="FF0000"/>
                </a:solidFill>
                <a:latin typeface="+mj-lt"/>
              </a:rPr>
              <a:t>:</a:t>
            </a:r>
          </a:p>
          <a:p>
            <a:r>
              <a:rPr lang="pt-BR" sz="2600" b="1" dirty="0" smtClean="0">
                <a:latin typeface="+mj-lt"/>
              </a:rPr>
              <a:t>Tabelas de Cadastro (S-1000 a S1080)</a:t>
            </a:r>
            <a:endParaRPr lang="pt-BR" sz="2600" b="1" dirty="0">
              <a:latin typeface="+mj-lt"/>
            </a:endParaRPr>
          </a:p>
          <a:p>
            <a:r>
              <a:rPr lang="pt-BR" sz="2600" b="1" dirty="0" smtClean="0">
                <a:latin typeface="+mj-lt"/>
              </a:rPr>
              <a:t>Alteração </a:t>
            </a:r>
            <a:r>
              <a:rPr lang="pt-BR" sz="2600" b="1" dirty="0">
                <a:latin typeface="+mj-lt"/>
              </a:rPr>
              <a:t>de dados </a:t>
            </a:r>
            <a:r>
              <a:rPr lang="pt-BR" sz="2600" b="1" dirty="0" smtClean="0">
                <a:latin typeface="+mj-lt"/>
              </a:rPr>
              <a:t>cadastrais (S-2205)</a:t>
            </a:r>
            <a:endParaRPr lang="pt-BR" sz="2600" b="1" dirty="0">
              <a:latin typeface="+mj-lt"/>
            </a:endParaRPr>
          </a:p>
          <a:p>
            <a:r>
              <a:rPr lang="pt-BR" sz="2600" b="1" dirty="0" smtClean="0">
                <a:latin typeface="+mj-lt"/>
              </a:rPr>
              <a:t>Alteração </a:t>
            </a:r>
            <a:r>
              <a:rPr lang="pt-BR" sz="2600" b="1" dirty="0">
                <a:latin typeface="+mj-lt"/>
              </a:rPr>
              <a:t>de dados </a:t>
            </a:r>
            <a:r>
              <a:rPr lang="pt-BR" sz="2600" b="1" dirty="0" smtClean="0">
                <a:latin typeface="+mj-lt"/>
              </a:rPr>
              <a:t>contratuais (S-2206)</a:t>
            </a:r>
            <a:endParaRPr lang="pt-BR" sz="2600" b="1" dirty="0">
              <a:latin typeface="+mj-lt"/>
            </a:endParaRPr>
          </a:p>
          <a:p>
            <a:r>
              <a:rPr lang="pt-BR" sz="2600" b="1" dirty="0" smtClean="0">
                <a:latin typeface="+mj-lt"/>
              </a:rPr>
              <a:t>Trabalhador </a:t>
            </a:r>
            <a:r>
              <a:rPr lang="pt-BR" sz="2600" b="1" dirty="0">
                <a:latin typeface="+mj-lt"/>
              </a:rPr>
              <a:t>sem vínculo – alteração </a:t>
            </a:r>
            <a:r>
              <a:rPr lang="pt-BR" sz="2600" b="1" dirty="0" smtClean="0">
                <a:latin typeface="+mj-lt"/>
              </a:rPr>
              <a:t>contratual (S-2305</a:t>
            </a:r>
            <a:r>
              <a:rPr lang="pt-BR" sz="2600" b="1" dirty="0" smtClean="0">
                <a:latin typeface="+mj-lt"/>
              </a:rPr>
              <a:t>)</a:t>
            </a:r>
            <a:endParaRPr lang="pt-BR" sz="2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pt-BR" sz="2600" dirty="0" smtClean="0">
                <a:solidFill>
                  <a:srgbClr val="FF0000"/>
                </a:solidFill>
                <a:latin typeface="+mj-lt"/>
              </a:rPr>
              <a:t>Exemplo: Alteração de dados cadastrais do trabalhador:</a:t>
            </a:r>
            <a:endParaRPr lang="pt-BR" sz="2600" dirty="0">
              <a:solidFill>
                <a:srgbClr val="FF0000"/>
              </a:solidFill>
              <a:latin typeface="+mj-lt"/>
            </a:endParaRPr>
          </a:p>
          <a:p>
            <a:r>
              <a:rPr lang="pt-BR" sz="2600" b="1" dirty="0" smtClean="0">
                <a:latin typeface="+mj-lt"/>
              </a:rPr>
              <a:t>A trabalhadora casou e adquiriu o sobrenome do marido</a:t>
            </a:r>
          </a:p>
          <a:p>
            <a:r>
              <a:rPr lang="pt-BR" sz="2600" b="1" dirty="0" smtClean="0">
                <a:latin typeface="+mj-lt"/>
              </a:rPr>
              <a:t>Enviar </a:t>
            </a:r>
            <a:r>
              <a:rPr lang="pt-BR" sz="2600" b="1" dirty="0" smtClean="0">
                <a:latin typeface="+mj-lt"/>
              </a:rPr>
              <a:t>o ‘S-2220 – Alteração de dados cadastrais’ com indicativo de ORIGINAL (1) informar novamente todos os dados cadastrais (o módulo web permitirá a edição apenas do campo alterado)</a:t>
            </a:r>
          </a:p>
        </p:txBody>
      </p:sp>
    </p:spTree>
    <p:extLst>
      <p:ext uri="{BB962C8B-B14F-4D97-AF65-F5344CB8AC3E}">
        <p14:creationId xmlns:p14="http://schemas.microsoft.com/office/powerpoint/2010/main" xmlns="" val="333750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6197264"/>
              </p:ext>
            </p:extLst>
          </p:nvPr>
        </p:nvGraphicFramePr>
        <p:xfrm>
          <a:off x="251520" y="1484783"/>
          <a:ext cx="8568951" cy="45365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6408712"/>
                <a:gridCol w="1008112"/>
                <a:gridCol w="1152127"/>
              </a:tblGrid>
              <a:tr h="41241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>
                          <a:effectLst/>
                        </a:rPr>
                        <a:t>Eventos 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1" u="none" strike="noStrike" dirty="0">
                          <a:effectLst/>
                        </a:rPr>
                        <a:t>Alteração 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1" u="none" strike="noStrike" dirty="0">
                          <a:effectLst/>
                        </a:rPr>
                        <a:t>Retificação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Eventos de Tabelas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S-1000 - Informações do Empregador/Contribuinte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NÃO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S-1200– Remuneração do Trabalhador( Se o evento estiver aberto)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 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S-1298 - Reabertura dos Eventos Periódicos( pré requisito)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S-2205 - Alteração de Dados Cadastrais do Trabalhador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SIM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S-2206 - Alteração de Contrato de Trabalho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S-2305 - Trabalhador Sem Vínculo - Alteração Contratual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S-2230 - Afastamento Temporário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S-2240 - Condições Ambientais do Trabalho - Fatores de Risco 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NÃO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2410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>
                          <a:effectLst/>
                        </a:rPr>
                        <a:t>S-2241 – Insalubridade, Periculosidade e Aposentadoria Especial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>
                          <a:effectLst/>
                        </a:rPr>
                        <a:t>SIM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NÃO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Imagem 4" descr="esoci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6024"/>
            <a:ext cx="205172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07504" y="274638"/>
            <a:ext cx="662473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noProof="0" dirty="0" smtClean="0">
                <a:latin typeface="Verdana" pitchFamily="34" charset="0"/>
                <a:ea typeface="+mj-ea"/>
                <a:cs typeface="+mj-cs"/>
              </a:rPr>
              <a:t>ALTERAÇÕES E RETIFICAÇÕES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9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4688</TotalTime>
  <Words>7067</Words>
  <Application>Microsoft Office PowerPoint</Application>
  <PresentationFormat>Apresentação na tela (4:3)</PresentationFormat>
  <Paragraphs>1290</Paragraphs>
  <Slides>188</Slides>
  <Notes>79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de slides</vt:lpstr>
      </vt:variant>
      <vt:variant>
        <vt:i4>188</vt:i4>
      </vt:variant>
    </vt:vector>
  </HeadingPairs>
  <TitlesOfParts>
    <vt:vector size="191" baseType="lpstr">
      <vt:lpstr>Office Theme</vt:lpstr>
      <vt:lpstr>Imagem de bitmap</vt:lpstr>
      <vt:lpstr>Imagem de Bitmap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Aspectos Técnicos – Canais para envio dos Eventos </vt:lpstr>
      <vt:lpstr>Formas de transmissão GFIP x eSocial</vt:lpstr>
      <vt:lpstr>Formas de transmissão GFIP x eSocial</vt:lpstr>
      <vt:lpstr>Formas de transmissão GFIP x eSocial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PROCESSO DE VALIDAÇÃO E RECEPÇÃO</vt:lpstr>
      <vt:lpstr>Validação 1</vt:lpstr>
      <vt:lpstr>Protocolo de envio</vt:lpstr>
      <vt:lpstr>Validação 2</vt:lpstr>
      <vt:lpstr>Validação 2 - Exemplo</vt:lpstr>
      <vt:lpstr>Slide 76</vt:lpstr>
      <vt:lpstr>MENSAGENS (SUCESSO/ERRO)</vt:lpstr>
      <vt:lpstr>Exemplo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  <vt:lpstr>Slide 160</vt:lpstr>
      <vt:lpstr>Slide 161</vt:lpstr>
      <vt:lpstr>Slide 162</vt:lpstr>
      <vt:lpstr>Slide 163</vt:lpstr>
      <vt:lpstr>Slide 164</vt:lpstr>
      <vt:lpstr>Slide 165</vt:lpstr>
      <vt:lpstr>Slide 166</vt:lpstr>
      <vt:lpstr>Slide 167</vt:lpstr>
      <vt:lpstr>Slide 168</vt:lpstr>
      <vt:lpstr>GRFGTS – Recolhimento mensal</vt:lpstr>
      <vt:lpstr>GRFGTS - Recolhimento Rescisório</vt:lpstr>
      <vt:lpstr>Slide 171</vt:lpstr>
      <vt:lpstr>Módulo Online</vt:lpstr>
      <vt:lpstr>REFLEXOS NO FGTS</vt:lpstr>
      <vt:lpstr>REFLEXOS NO FGTS</vt:lpstr>
      <vt:lpstr>REFLEXOS NO FGTS</vt:lpstr>
      <vt:lpstr>REFLEXOS NO FGTS</vt:lpstr>
      <vt:lpstr>REFLEXOS NO FGTS</vt:lpstr>
      <vt:lpstr>Slide 178</vt:lpstr>
      <vt:lpstr>Slide 179</vt:lpstr>
      <vt:lpstr>Slide 180</vt:lpstr>
      <vt:lpstr>Slide 181</vt:lpstr>
      <vt:lpstr>Slide 182</vt:lpstr>
      <vt:lpstr>Slide 183</vt:lpstr>
      <vt:lpstr>Slide 184</vt:lpstr>
      <vt:lpstr>Slide 185</vt:lpstr>
      <vt:lpstr>Slide 186</vt:lpstr>
      <vt:lpstr>Slide 187</vt:lpstr>
      <vt:lpstr>Slide 188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CONTAB02</dc:creator>
  <cp:lastModifiedBy>qbex</cp:lastModifiedBy>
  <cp:revision>434</cp:revision>
  <dcterms:created xsi:type="dcterms:W3CDTF">2012-06-03T00:14:50Z</dcterms:created>
  <dcterms:modified xsi:type="dcterms:W3CDTF">2017-03-07T16:47:36Z</dcterms:modified>
</cp:coreProperties>
</file>