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77" r:id="rId5"/>
    <p:sldId id="278" r:id="rId6"/>
    <p:sldId id="279" r:id="rId7"/>
    <p:sldId id="291" r:id="rId8"/>
    <p:sldId id="280" r:id="rId9"/>
    <p:sldId id="281" r:id="rId10"/>
    <p:sldId id="282" r:id="rId11"/>
    <p:sldId id="29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1C"/>
    <a:srgbClr val="0044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245" y="53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4E820-A50F-4624-9067-33B4F1E3F8BD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204FA-02BB-4E6D-A353-022905546204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44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 descr="Imagem de vídeo game&#10;&#10;Descrição gerada automaticamente com confiança baixa">
            <a:extLst>
              <a:ext uri="{FF2B5EF4-FFF2-40B4-BE49-F238E27FC236}">
                <a16:creationId xmlns:a16="http://schemas.microsoft.com/office/drawing/2014/main" id="{2F1EFD59-0C4E-4886-A5B7-B07B68BA10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8000"/>
          </a:blip>
          <a:srcRect l="2615" t="27656" r="1069" b="18166"/>
          <a:stretch/>
        </p:blipFill>
        <p:spPr>
          <a:xfrm>
            <a:off x="0" y="-1"/>
            <a:ext cx="9144002" cy="5143501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2339752" y="3867894"/>
            <a:ext cx="4545320" cy="648072"/>
            <a:chOff x="2411760" y="3939902"/>
            <a:chExt cx="4545320" cy="648072"/>
          </a:xfrm>
        </p:grpSpPr>
        <p:pic>
          <p:nvPicPr>
            <p:cNvPr id="6" name="Gráfico 22">
              <a:extLst>
                <a:ext uri="{FF2B5EF4-FFF2-40B4-BE49-F238E27FC236}">
                  <a16:creationId xmlns:a16="http://schemas.microsoft.com/office/drawing/2014/main" id="{40E0A314-E689-4B84-9342-853D61EA1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11760" y="4083918"/>
              <a:ext cx="1512168" cy="400456"/>
            </a:xfrm>
            <a:prstGeom prst="rect">
              <a:avLst/>
            </a:prstGeom>
          </p:spPr>
        </p:pic>
        <p:pic>
          <p:nvPicPr>
            <p:cNvPr id="7" name="Gráfico 21">
              <a:extLst>
                <a:ext uri="{FF2B5EF4-FFF2-40B4-BE49-F238E27FC236}">
                  <a16:creationId xmlns:a16="http://schemas.microsoft.com/office/drawing/2014/main" id="{677B124E-B6D3-4340-B803-3321EEFE2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04048" y="3939902"/>
              <a:ext cx="1953032" cy="648072"/>
            </a:xfrm>
            <a:prstGeom prst="rect">
              <a:avLst/>
            </a:prstGeom>
          </p:spPr>
        </p:pic>
      </p:grpSp>
      <p:pic>
        <p:nvPicPr>
          <p:cNvPr id="9" name="Gráfico 30">
            <a:extLst>
              <a:ext uri="{FF2B5EF4-FFF2-40B4-BE49-F238E27FC236}">
                <a16:creationId xmlns:a16="http://schemas.microsoft.com/office/drawing/2014/main" id="{4C0D6238-287B-D5DD-519E-2AED289E59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35829"/>
          <a:stretch>
            <a:fillRect/>
          </a:stretch>
        </p:blipFill>
        <p:spPr>
          <a:xfrm>
            <a:off x="0" y="3363838"/>
            <a:ext cx="1097121" cy="1579287"/>
          </a:xfrm>
          <a:prstGeom prst="rect">
            <a:avLst/>
          </a:prstGeom>
        </p:spPr>
      </p:pic>
      <p:pic>
        <p:nvPicPr>
          <p:cNvPr id="8" name="Gráfico 20">
            <a:extLst>
              <a:ext uri="{FF2B5EF4-FFF2-40B4-BE49-F238E27FC236}">
                <a16:creationId xmlns:a16="http://schemas.microsoft.com/office/drawing/2014/main" id="{D5968A8B-20D3-F5BA-23A4-28D37030480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50000" r="42701"/>
          <a:stretch>
            <a:fillRect/>
          </a:stretch>
        </p:blipFill>
        <p:spPr>
          <a:xfrm>
            <a:off x="7596336" y="0"/>
            <a:ext cx="1547664" cy="1350522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0" y="67526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FFE71C"/>
                </a:solidFill>
                <a:latin typeface="Montserrat" pitchFamily="2" charset="0"/>
              </a:rPr>
              <a:t>IRT E DITR 2026</a:t>
            </a: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775046C8-B8C7-F9ED-86AB-3F522227EE90}"/>
              </a:ext>
            </a:extLst>
          </p:cNvPr>
          <p:cNvSpPr txBox="1"/>
          <p:nvPr/>
        </p:nvSpPr>
        <p:spPr>
          <a:xfrm>
            <a:off x="1960240" y="1679415"/>
            <a:ext cx="5943600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 dirty="0">
                <a:solidFill>
                  <a:srgbClr val="FFE71C"/>
                </a:solidFill>
                <a:latin typeface="Aptos"/>
              </a:rPr>
              <a:t>O que o </a:t>
            </a:r>
            <a:r>
              <a:rPr sz="2500" b="1" dirty="0" err="1">
                <a:solidFill>
                  <a:srgbClr val="FFE71C"/>
                </a:solidFill>
                <a:latin typeface="Aptos"/>
              </a:rPr>
              <a:t>produtor</a:t>
            </a:r>
            <a:r>
              <a:rPr sz="2500" b="1" dirty="0">
                <a:solidFill>
                  <a:srgbClr val="FFE71C"/>
                </a:solidFill>
                <a:latin typeface="Aptos"/>
              </a:rPr>
              <a:t> rural </a:t>
            </a:r>
            <a:r>
              <a:rPr sz="2500" b="1" dirty="0" err="1">
                <a:solidFill>
                  <a:srgbClr val="FFE71C"/>
                </a:solidFill>
                <a:latin typeface="Aptos"/>
              </a:rPr>
              <a:t>precisa</a:t>
            </a:r>
            <a:r>
              <a:rPr sz="2500" b="1" dirty="0">
                <a:solidFill>
                  <a:srgbClr val="FFE71C"/>
                </a:solidFill>
                <a:latin typeface="Aptos"/>
              </a:rPr>
              <a:t> saber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60D8F003-96E0-9C93-F12B-79DE3F5C88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588EE649-6DE0-383B-9A10-44F34BF553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677B124E-B6D3-4340-B803-3321EEFE20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8FBE03-F7B3-9E91-F87C-E517A282F915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0F2B25"/>
                </a:solidFill>
                <a:latin typeface="Aptos"/>
              </a:rPr>
              <a:t>A lógica do ITR em 60 segundos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B1303B-BF48-984E-9495-E295974860BC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VISÃO GERAL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04CBCC4-B79B-FD74-04AE-22A9617C5DA2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1974FA55-102B-092F-2739-F14C5D88AD43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A apresentação segue a ordem prática da apuração.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AF0F59E2-BA8A-742C-6B6B-6F7DA3F1664A}"/>
              </a:ext>
            </a:extLst>
          </p:cNvPr>
          <p:cNvSpPr/>
          <p:nvPr/>
        </p:nvSpPr>
        <p:spPr>
          <a:xfrm>
            <a:off x="480060" y="1371600"/>
            <a:ext cx="2503170" cy="120015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A442A234-7089-0D32-23B0-AF945E24F813}"/>
              </a:ext>
            </a:extLst>
          </p:cNvPr>
          <p:cNvSpPr/>
          <p:nvPr/>
        </p:nvSpPr>
        <p:spPr>
          <a:xfrm>
            <a:off x="480060" y="1371600"/>
            <a:ext cx="54864" cy="120015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D507628C-C8CA-B1B8-6448-1FFFB4A1C04D}"/>
              </a:ext>
            </a:extLst>
          </p:cNvPr>
          <p:cNvSpPr txBox="1"/>
          <p:nvPr/>
        </p:nvSpPr>
        <p:spPr>
          <a:xfrm>
            <a:off x="630935" y="1495044"/>
            <a:ext cx="2228850" cy="2885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75" b="1">
                <a:solidFill>
                  <a:srgbClr val="0F2B25"/>
                </a:solidFill>
                <a:latin typeface="Aptos"/>
              </a:rPr>
              <a:t>01  QUEM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BEAB5D01-7514-E851-A0E0-702FCE42333D}"/>
              </a:ext>
            </a:extLst>
          </p:cNvPr>
          <p:cNvSpPr txBox="1"/>
          <p:nvPr/>
        </p:nvSpPr>
        <p:spPr>
          <a:xfrm>
            <a:off x="630935" y="1865376"/>
            <a:ext cx="2228850" cy="3924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>
                <a:solidFill>
                  <a:srgbClr val="222824"/>
                </a:solidFill>
                <a:latin typeface="Aptos"/>
              </a:rPr>
              <a:t>Proprietário, titular do domínio útil ou possuidor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3738D753-DC68-F647-A8A3-5A9177B61F2F}"/>
              </a:ext>
            </a:extLst>
          </p:cNvPr>
          <p:cNvSpPr/>
          <p:nvPr/>
        </p:nvSpPr>
        <p:spPr>
          <a:xfrm>
            <a:off x="3326130" y="1371600"/>
            <a:ext cx="2503170" cy="120015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33CE4F2E-09A4-3AD1-0446-8AEEADFCCF38}"/>
              </a:ext>
            </a:extLst>
          </p:cNvPr>
          <p:cNvSpPr/>
          <p:nvPr/>
        </p:nvSpPr>
        <p:spPr>
          <a:xfrm>
            <a:off x="3326130" y="1371600"/>
            <a:ext cx="54864" cy="120015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302B853C-8405-609C-B536-A306292C950D}"/>
              </a:ext>
            </a:extLst>
          </p:cNvPr>
          <p:cNvSpPr txBox="1"/>
          <p:nvPr/>
        </p:nvSpPr>
        <p:spPr>
          <a:xfrm>
            <a:off x="3477006" y="1495044"/>
            <a:ext cx="2228850" cy="2885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75" b="1">
                <a:solidFill>
                  <a:srgbClr val="0F2B25"/>
                </a:solidFill>
                <a:latin typeface="Aptos"/>
              </a:rPr>
              <a:t>02  ÁREA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B5C8CD11-3F79-D75C-D565-6FCFFF951432}"/>
              </a:ext>
            </a:extLst>
          </p:cNvPr>
          <p:cNvSpPr txBox="1"/>
          <p:nvPr/>
        </p:nvSpPr>
        <p:spPr>
          <a:xfrm>
            <a:off x="3477006" y="1865376"/>
            <a:ext cx="2228850" cy="3924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>
                <a:solidFill>
                  <a:srgbClr val="222824"/>
                </a:solidFill>
                <a:latin typeface="Aptos"/>
              </a:rPr>
              <a:t>Total → não tributável → tributável → aproveitável</a:t>
            </a:r>
          </a:p>
        </p:txBody>
      </p:sp>
      <p:sp>
        <p:nvSpPr>
          <p:cNvPr id="17" name="Rounded Rectangle 13">
            <a:extLst>
              <a:ext uri="{FF2B5EF4-FFF2-40B4-BE49-F238E27FC236}">
                <a16:creationId xmlns:a16="http://schemas.microsoft.com/office/drawing/2014/main" id="{F541B426-75C4-8039-BF45-833AFACE2F84}"/>
              </a:ext>
            </a:extLst>
          </p:cNvPr>
          <p:cNvSpPr/>
          <p:nvPr/>
        </p:nvSpPr>
        <p:spPr>
          <a:xfrm>
            <a:off x="6172200" y="1371600"/>
            <a:ext cx="2503170" cy="120015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3059127E-9E86-0650-5DDD-53CBF5CE0EA7}"/>
              </a:ext>
            </a:extLst>
          </p:cNvPr>
          <p:cNvSpPr/>
          <p:nvPr/>
        </p:nvSpPr>
        <p:spPr>
          <a:xfrm>
            <a:off x="6172200" y="1371600"/>
            <a:ext cx="54864" cy="120015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11905D54-DF6D-E60C-AB1E-7DD751F01517}"/>
              </a:ext>
            </a:extLst>
          </p:cNvPr>
          <p:cNvSpPr txBox="1"/>
          <p:nvPr/>
        </p:nvSpPr>
        <p:spPr>
          <a:xfrm>
            <a:off x="6323076" y="1495044"/>
            <a:ext cx="2228850" cy="2885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75" b="1">
                <a:solidFill>
                  <a:srgbClr val="0F2B25"/>
                </a:solidFill>
                <a:latin typeface="Aptos"/>
              </a:rPr>
              <a:t>03  VALOR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97F7849B-032A-AF29-319F-BB94BEBD214B}"/>
              </a:ext>
            </a:extLst>
          </p:cNvPr>
          <p:cNvSpPr txBox="1"/>
          <p:nvPr/>
        </p:nvSpPr>
        <p:spPr>
          <a:xfrm>
            <a:off x="6323076" y="1865376"/>
            <a:ext cx="2228850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>
                <a:solidFill>
                  <a:srgbClr val="222824"/>
                </a:solidFill>
                <a:latin typeface="Aptos"/>
              </a:rPr>
              <a:t>VTN → VTNt</a:t>
            </a:r>
          </a:p>
        </p:txBody>
      </p:sp>
      <p:sp>
        <p:nvSpPr>
          <p:cNvPr id="21" name="Rounded Rectangle 17">
            <a:extLst>
              <a:ext uri="{FF2B5EF4-FFF2-40B4-BE49-F238E27FC236}">
                <a16:creationId xmlns:a16="http://schemas.microsoft.com/office/drawing/2014/main" id="{28941F8A-81FA-F8CD-C846-16AB8D93B436}"/>
              </a:ext>
            </a:extLst>
          </p:cNvPr>
          <p:cNvSpPr/>
          <p:nvPr/>
        </p:nvSpPr>
        <p:spPr>
          <a:xfrm>
            <a:off x="480060" y="2914650"/>
            <a:ext cx="2503170" cy="120015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D2BBCE88-2A64-58ED-98C1-7D0B40207FB8}"/>
              </a:ext>
            </a:extLst>
          </p:cNvPr>
          <p:cNvSpPr/>
          <p:nvPr/>
        </p:nvSpPr>
        <p:spPr>
          <a:xfrm>
            <a:off x="480060" y="2914650"/>
            <a:ext cx="54864" cy="120015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61E42B1B-A5B0-BE14-6479-E30CEA1AB0D0}"/>
              </a:ext>
            </a:extLst>
          </p:cNvPr>
          <p:cNvSpPr txBox="1"/>
          <p:nvPr/>
        </p:nvSpPr>
        <p:spPr>
          <a:xfrm>
            <a:off x="630935" y="3038094"/>
            <a:ext cx="2228850" cy="2885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75" b="1">
                <a:solidFill>
                  <a:srgbClr val="0F2B25"/>
                </a:solidFill>
                <a:latin typeface="Aptos"/>
              </a:rPr>
              <a:t>04  UTILIZAÇÃO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5073E47E-EC6A-FE89-2968-2755D33F0BC4}"/>
              </a:ext>
            </a:extLst>
          </p:cNvPr>
          <p:cNvSpPr txBox="1"/>
          <p:nvPr/>
        </p:nvSpPr>
        <p:spPr>
          <a:xfrm>
            <a:off x="630935" y="3408426"/>
            <a:ext cx="2228850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>
                <a:solidFill>
                  <a:srgbClr val="222824"/>
                </a:solidFill>
                <a:latin typeface="Aptos"/>
              </a:rPr>
              <a:t>Área utilizada → Grau de Utilização</a:t>
            </a:r>
          </a:p>
        </p:txBody>
      </p:sp>
      <p:sp>
        <p:nvSpPr>
          <p:cNvPr id="25" name="Rounded Rectangle 21">
            <a:extLst>
              <a:ext uri="{FF2B5EF4-FFF2-40B4-BE49-F238E27FC236}">
                <a16:creationId xmlns:a16="http://schemas.microsoft.com/office/drawing/2014/main" id="{F5054FDA-9A21-196C-6AB1-F97BBD9E4D67}"/>
              </a:ext>
            </a:extLst>
          </p:cNvPr>
          <p:cNvSpPr/>
          <p:nvPr/>
        </p:nvSpPr>
        <p:spPr>
          <a:xfrm>
            <a:off x="3326130" y="2914650"/>
            <a:ext cx="2503170" cy="120015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6" name="Rectangle 22">
            <a:extLst>
              <a:ext uri="{FF2B5EF4-FFF2-40B4-BE49-F238E27FC236}">
                <a16:creationId xmlns:a16="http://schemas.microsoft.com/office/drawing/2014/main" id="{D0750568-36D4-D536-05E2-2FDEB85E1FE7}"/>
              </a:ext>
            </a:extLst>
          </p:cNvPr>
          <p:cNvSpPr/>
          <p:nvPr/>
        </p:nvSpPr>
        <p:spPr>
          <a:xfrm>
            <a:off x="3326130" y="2914650"/>
            <a:ext cx="54864" cy="120015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9E1CC2E1-709B-5D9B-1E7A-93585C7637DF}"/>
              </a:ext>
            </a:extLst>
          </p:cNvPr>
          <p:cNvSpPr txBox="1"/>
          <p:nvPr/>
        </p:nvSpPr>
        <p:spPr>
          <a:xfrm>
            <a:off x="3477006" y="3038094"/>
            <a:ext cx="2228850" cy="2885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75" b="1">
                <a:solidFill>
                  <a:srgbClr val="0F2B25"/>
                </a:solidFill>
                <a:latin typeface="Aptos"/>
              </a:rPr>
              <a:t>05  IMPOSTO</a:t>
            </a: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35510B97-604A-E37A-DBEC-758B07135AC1}"/>
              </a:ext>
            </a:extLst>
          </p:cNvPr>
          <p:cNvSpPr txBox="1"/>
          <p:nvPr/>
        </p:nvSpPr>
        <p:spPr>
          <a:xfrm>
            <a:off x="3477006" y="3408426"/>
            <a:ext cx="2228850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>
                <a:solidFill>
                  <a:srgbClr val="222824"/>
                </a:solidFill>
                <a:latin typeface="Aptos"/>
              </a:rPr>
              <a:t>Alíquota → ITR</a:t>
            </a:r>
          </a:p>
        </p:txBody>
      </p:sp>
      <p:sp>
        <p:nvSpPr>
          <p:cNvPr id="29" name="Rounded Rectangle 25">
            <a:extLst>
              <a:ext uri="{FF2B5EF4-FFF2-40B4-BE49-F238E27FC236}">
                <a16:creationId xmlns:a16="http://schemas.microsoft.com/office/drawing/2014/main" id="{DDF8A2DF-D785-8546-06F3-FD5A37C6A963}"/>
              </a:ext>
            </a:extLst>
          </p:cNvPr>
          <p:cNvSpPr/>
          <p:nvPr/>
        </p:nvSpPr>
        <p:spPr>
          <a:xfrm>
            <a:off x="6172200" y="2914650"/>
            <a:ext cx="2503170" cy="120015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0" name="Rectangle 26">
            <a:extLst>
              <a:ext uri="{FF2B5EF4-FFF2-40B4-BE49-F238E27FC236}">
                <a16:creationId xmlns:a16="http://schemas.microsoft.com/office/drawing/2014/main" id="{04D14EE3-C9C3-0AA1-473C-27A21CF3877B}"/>
              </a:ext>
            </a:extLst>
          </p:cNvPr>
          <p:cNvSpPr/>
          <p:nvPr/>
        </p:nvSpPr>
        <p:spPr>
          <a:xfrm>
            <a:off x="6172200" y="2914650"/>
            <a:ext cx="54864" cy="120015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CC1A34AE-2C9D-C897-B854-7AAFFD2A5D97}"/>
              </a:ext>
            </a:extLst>
          </p:cNvPr>
          <p:cNvSpPr txBox="1"/>
          <p:nvPr/>
        </p:nvSpPr>
        <p:spPr>
          <a:xfrm>
            <a:off x="6323076" y="3038094"/>
            <a:ext cx="2228850" cy="2885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75" b="1">
                <a:solidFill>
                  <a:srgbClr val="0F2B25"/>
                </a:solidFill>
                <a:latin typeface="Aptos"/>
              </a:rPr>
              <a:t>06  DECLARAÇÃO</a:t>
            </a:r>
          </a:p>
        </p:txBody>
      </p:sp>
      <p:sp>
        <p:nvSpPr>
          <p:cNvPr id="32" name="TextBox 28">
            <a:extLst>
              <a:ext uri="{FF2B5EF4-FFF2-40B4-BE49-F238E27FC236}">
                <a16:creationId xmlns:a16="http://schemas.microsoft.com/office/drawing/2014/main" id="{097A8362-C16C-55F5-A785-52A7E305FEE6}"/>
              </a:ext>
            </a:extLst>
          </p:cNvPr>
          <p:cNvSpPr txBox="1"/>
          <p:nvPr/>
        </p:nvSpPr>
        <p:spPr>
          <a:xfrm>
            <a:off x="6323076" y="3408426"/>
            <a:ext cx="2228850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>
                <a:solidFill>
                  <a:srgbClr val="222824"/>
                </a:solidFill>
                <a:latin typeface="Aptos"/>
              </a:rPr>
              <a:t>DITR → pagamento → revisão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74D08-8437-7693-B625-759F2566F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C2E4F6C6-CF3B-A137-F62B-DDD98BAEDA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9D674096-A62C-B0BD-07D6-8D06367013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27315D4C-9296-05FA-6682-EE5F46ECB0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52" name="TextBox 1">
            <a:extLst>
              <a:ext uri="{FF2B5EF4-FFF2-40B4-BE49-F238E27FC236}">
                <a16:creationId xmlns:a16="http://schemas.microsoft.com/office/drawing/2014/main" id="{524D956C-14E7-AA4B-027E-FF377030193A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0F2B25"/>
                </a:solidFill>
                <a:latin typeface="Aptos"/>
              </a:rPr>
              <a:t>1. Quem está sujeito ao ITR?</a:t>
            </a:r>
          </a:p>
        </p:txBody>
      </p:sp>
      <p:sp>
        <p:nvSpPr>
          <p:cNvPr id="53" name="TextBox 2">
            <a:extLst>
              <a:ext uri="{FF2B5EF4-FFF2-40B4-BE49-F238E27FC236}">
                <a16:creationId xmlns:a16="http://schemas.microsoft.com/office/drawing/2014/main" id="{A0921761-21A0-E5E3-4A46-A120B224D25E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CONTRIBUINTE</a:t>
            </a:r>
          </a:p>
        </p:txBody>
      </p:sp>
      <p:sp>
        <p:nvSpPr>
          <p:cNvPr id="54" name="Rectangle 3">
            <a:extLst>
              <a:ext uri="{FF2B5EF4-FFF2-40B4-BE49-F238E27FC236}">
                <a16:creationId xmlns:a16="http://schemas.microsoft.com/office/drawing/2014/main" id="{DD92DBDC-54FF-A37A-34AB-8EC8F52088A3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5" name="TextBox 4">
            <a:extLst>
              <a:ext uri="{FF2B5EF4-FFF2-40B4-BE49-F238E27FC236}">
                <a16:creationId xmlns:a16="http://schemas.microsoft.com/office/drawing/2014/main" id="{15A0994E-72B6-5EA0-D4F1-2E51F7347BAC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A sujeição passiva depende da relação jurídica com o imóvel.</a:t>
            </a:r>
          </a:p>
        </p:txBody>
      </p:sp>
      <p:sp>
        <p:nvSpPr>
          <p:cNvPr id="56" name="Rounded Rectangle 5">
            <a:extLst>
              <a:ext uri="{FF2B5EF4-FFF2-40B4-BE49-F238E27FC236}">
                <a16:creationId xmlns:a16="http://schemas.microsoft.com/office/drawing/2014/main" id="{BD9F0D7F-2673-2189-19D1-73B16E411985}"/>
              </a:ext>
            </a:extLst>
          </p:cNvPr>
          <p:cNvSpPr/>
          <p:nvPr/>
        </p:nvSpPr>
        <p:spPr>
          <a:xfrm>
            <a:off x="480060" y="1268730"/>
            <a:ext cx="2606040" cy="147447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7" name="Rectangle 6">
            <a:extLst>
              <a:ext uri="{FF2B5EF4-FFF2-40B4-BE49-F238E27FC236}">
                <a16:creationId xmlns:a16="http://schemas.microsoft.com/office/drawing/2014/main" id="{2105A895-3A85-EDC5-68D2-1E063B8C61B5}"/>
              </a:ext>
            </a:extLst>
          </p:cNvPr>
          <p:cNvSpPr/>
          <p:nvPr/>
        </p:nvSpPr>
        <p:spPr>
          <a:xfrm>
            <a:off x="480060" y="1268730"/>
            <a:ext cx="54864" cy="147447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8" name="TextBox 7">
            <a:extLst>
              <a:ext uri="{FF2B5EF4-FFF2-40B4-BE49-F238E27FC236}">
                <a16:creationId xmlns:a16="http://schemas.microsoft.com/office/drawing/2014/main" id="{9EF4A0BE-3442-6993-BB4D-83342FBF4DA8}"/>
              </a:ext>
            </a:extLst>
          </p:cNvPr>
          <p:cNvSpPr txBox="1"/>
          <p:nvPr/>
        </p:nvSpPr>
        <p:spPr>
          <a:xfrm>
            <a:off x="630935" y="1392174"/>
            <a:ext cx="233172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F2B25"/>
                </a:solidFill>
                <a:latin typeface="Aptos"/>
              </a:rPr>
              <a:t>PROPRIETÁRIO</a:t>
            </a:r>
          </a:p>
        </p:txBody>
      </p:sp>
      <p:sp>
        <p:nvSpPr>
          <p:cNvPr id="59" name="TextBox 8">
            <a:extLst>
              <a:ext uri="{FF2B5EF4-FFF2-40B4-BE49-F238E27FC236}">
                <a16:creationId xmlns:a16="http://schemas.microsoft.com/office/drawing/2014/main" id="{D57D1F5A-6A90-073F-6ECD-DE58A3669AF3}"/>
              </a:ext>
            </a:extLst>
          </p:cNvPr>
          <p:cNvSpPr txBox="1"/>
          <p:nvPr/>
        </p:nvSpPr>
        <p:spPr>
          <a:xfrm>
            <a:off x="630935" y="1762506"/>
            <a:ext cx="233172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>
                <a:solidFill>
                  <a:srgbClr val="222824"/>
                </a:solidFill>
                <a:latin typeface="Aptos"/>
              </a:rPr>
              <a:t>Pessoa que detém a propriedade do imóvel rural.</a:t>
            </a:r>
          </a:p>
        </p:txBody>
      </p:sp>
      <p:sp>
        <p:nvSpPr>
          <p:cNvPr id="60" name="Rounded Rectangle 9">
            <a:extLst>
              <a:ext uri="{FF2B5EF4-FFF2-40B4-BE49-F238E27FC236}">
                <a16:creationId xmlns:a16="http://schemas.microsoft.com/office/drawing/2014/main" id="{E51A5DD4-A0AD-DD34-6E35-FBDDFC505D19}"/>
              </a:ext>
            </a:extLst>
          </p:cNvPr>
          <p:cNvSpPr/>
          <p:nvPr/>
        </p:nvSpPr>
        <p:spPr>
          <a:xfrm>
            <a:off x="3257550" y="1268730"/>
            <a:ext cx="2606040" cy="147447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1" name="Rectangle 10">
            <a:extLst>
              <a:ext uri="{FF2B5EF4-FFF2-40B4-BE49-F238E27FC236}">
                <a16:creationId xmlns:a16="http://schemas.microsoft.com/office/drawing/2014/main" id="{236F292E-26FB-F6AE-638B-A87AC8FEE99F}"/>
              </a:ext>
            </a:extLst>
          </p:cNvPr>
          <p:cNvSpPr/>
          <p:nvPr/>
        </p:nvSpPr>
        <p:spPr>
          <a:xfrm>
            <a:off x="3257550" y="1268730"/>
            <a:ext cx="54864" cy="147447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2" name="TextBox 11">
            <a:extLst>
              <a:ext uri="{FF2B5EF4-FFF2-40B4-BE49-F238E27FC236}">
                <a16:creationId xmlns:a16="http://schemas.microsoft.com/office/drawing/2014/main" id="{99E9054F-6D89-AC97-505F-AFBEC9FC1EC1}"/>
              </a:ext>
            </a:extLst>
          </p:cNvPr>
          <p:cNvSpPr txBox="1"/>
          <p:nvPr/>
        </p:nvSpPr>
        <p:spPr>
          <a:xfrm>
            <a:off x="3408426" y="1392174"/>
            <a:ext cx="233172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F2B25"/>
                </a:solidFill>
                <a:latin typeface="Aptos"/>
              </a:rPr>
              <a:t>DOMÍNIO ÚTIL</a:t>
            </a:r>
          </a:p>
        </p:txBody>
      </p:sp>
      <p:sp>
        <p:nvSpPr>
          <p:cNvPr id="63" name="TextBox 12">
            <a:extLst>
              <a:ext uri="{FF2B5EF4-FFF2-40B4-BE49-F238E27FC236}">
                <a16:creationId xmlns:a16="http://schemas.microsoft.com/office/drawing/2014/main" id="{F836C623-E0D0-90D1-5834-5896E30D1E74}"/>
              </a:ext>
            </a:extLst>
          </p:cNvPr>
          <p:cNvSpPr txBox="1"/>
          <p:nvPr/>
        </p:nvSpPr>
        <p:spPr>
          <a:xfrm>
            <a:off x="3408426" y="1762506"/>
            <a:ext cx="233172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>
                <a:solidFill>
                  <a:srgbClr val="222824"/>
                </a:solidFill>
                <a:latin typeface="Aptos"/>
              </a:rPr>
              <a:t>Titular do domínio útil.</a:t>
            </a:r>
          </a:p>
        </p:txBody>
      </p:sp>
      <p:sp>
        <p:nvSpPr>
          <p:cNvPr id="64" name="Rounded Rectangle 13">
            <a:extLst>
              <a:ext uri="{FF2B5EF4-FFF2-40B4-BE49-F238E27FC236}">
                <a16:creationId xmlns:a16="http://schemas.microsoft.com/office/drawing/2014/main" id="{AAB2DF06-DCDD-C108-6CDE-1DBE68E154CA}"/>
              </a:ext>
            </a:extLst>
          </p:cNvPr>
          <p:cNvSpPr/>
          <p:nvPr/>
        </p:nvSpPr>
        <p:spPr>
          <a:xfrm>
            <a:off x="6035040" y="1268730"/>
            <a:ext cx="2606040" cy="147447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5" name="Rectangle 14">
            <a:extLst>
              <a:ext uri="{FF2B5EF4-FFF2-40B4-BE49-F238E27FC236}">
                <a16:creationId xmlns:a16="http://schemas.microsoft.com/office/drawing/2014/main" id="{5A9F275B-8C6A-97BB-138F-C586C9B13CF7}"/>
              </a:ext>
            </a:extLst>
          </p:cNvPr>
          <p:cNvSpPr/>
          <p:nvPr/>
        </p:nvSpPr>
        <p:spPr>
          <a:xfrm>
            <a:off x="6035040" y="1268730"/>
            <a:ext cx="54864" cy="147447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6" name="TextBox 15">
            <a:extLst>
              <a:ext uri="{FF2B5EF4-FFF2-40B4-BE49-F238E27FC236}">
                <a16:creationId xmlns:a16="http://schemas.microsoft.com/office/drawing/2014/main" id="{7D183D53-5ED4-5D69-3C8F-0926795EBDAB}"/>
              </a:ext>
            </a:extLst>
          </p:cNvPr>
          <p:cNvSpPr txBox="1"/>
          <p:nvPr/>
        </p:nvSpPr>
        <p:spPr>
          <a:xfrm>
            <a:off x="6185916" y="1392174"/>
            <a:ext cx="233172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F2B25"/>
                </a:solidFill>
                <a:latin typeface="Aptos"/>
              </a:rPr>
              <a:t>POSSUIDOR</a:t>
            </a:r>
          </a:p>
        </p:txBody>
      </p:sp>
      <p:sp>
        <p:nvSpPr>
          <p:cNvPr id="67" name="TextBox 16">
            <a:extLst>
              <a:ext uri="{FF2B5EF4-FFF2-40B4-BE49-F238E27FC236}">
                <a16:creationId xmlns:a16="http://schemas.microsoft.com/office/drawing/2014/main" id="{89E7F595-312D-512E-2411-738F8D0590FF}"/>
              </a:ext>
            </a:extLst>
          </p:cNvPr>
          <p:cNvSpPr txBox="1"/>
          <p:nvPr/>
        </p:nvSpPr>
        <p:spPr>
          <a:xfrm>
            <a:off x="6185916" y="1762506"/>
            <a:ext cx="233172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>
                <a:solidFill>
                  <a:srgbClr val="222824"/>
                </a:solidFill>
                <a:latin typeface="Aptos"/>
              </a:rPr>
              <a:t>Possuidor a qualquer título.</a:t>
            </a:r>
          </a:p>
        </p:txBody>
      </p:sp>
      <p:sp>
        <p:nvSpPr>
          <p:cNvPr id="68" name="TextBox 17">
            <a:extLst>
              <a:ext uri="{FF2B5EF4-FFF2-40B4-BE49-F238E27FC236}">
                <a16:creationId xmlns:a16="http://schemas.microsoft.com/office/drawing/2014/main" id="{F995B3D9-94A6-3AB4-3D1E-0208A5C741CA}"/>
              </a:ext>
            </a:extLst>
          </p:cNvPr>
          <p:cNvSpPr txBox="1"/>
          <p:nvPr/>
        </p:nvSpPr>
        <p:spPr>
          <a:xfrm>
            <a:off x="582930" y="3120390"/>
            <a:ext cx="8092440" cy="11464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pt-BR" sz="1350" b="1" dirty="0">
                <a:solidFill>
                  <a:srgbClr val="0F2B25"/>
                </a:solidFill>
                <a:latin typeface="Aptos"/>
              </a:rPr>
              <a:t>-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Arrendamento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,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comodato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 e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parceria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exigem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atenção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: o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contrato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 de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exploração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não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deve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 ser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confundido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 com a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condição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 de </a:t>
            </a:r>
            <a:r>
              <a:rPr sz="1350" b="1" dirty="0" err="1">
                <a:solidFill>
                  <a:srgbClr val="0F2B25"/>
                </a:solidFill>
                <a:latin typeface="Aptos"/>
              </a:rPr>
              <a:t>contribuinte</a:t>
            </a:r>
            <a:r>
              <a:rPr sz="1350" b="1" dirty="0">
                <a:solidFill>
                  <a:srgbClr val="0F2B25"/>
                </a:solidFill>
                <a:latin typeface="Aptos"/>
              </a:rPr>
              <a:t>.</a:t>
            </a:r>
            <a:endParaRPr lang="pt-BR" sz="1350" b="1" dirty="0">
              <a:solidFill>
                <a:srgbClr val="0F2B25"/>
              </a:solidFill>
              <a:latin typeface="Aptos"/>
            </a:endParaRPr>
          </a:p>
          <a:p>
            <a:pPr algn="ctr"/>
            <a:r>
              <a:rPr lang="pt-BR" sz="1350" b="1" dirty="0">
                <a:solidFill>
                  <a:srgbClr val="0F2B25"/>
                </a:solidFill>
                <a:latin typeface="Aptos"/>
              </a:rPr>
              <a:t> - Também deve declarar quem perdeu posse ou propriedade entre 01/01/2026 e a apresentação, nas hipóteses específicas de desapropriação ou alienação a entes imunes.</a:t>
            </a:r>
          </a:p>
          <a:p>
            <a:pPr algn="ctr"/>
            <a:endParaRPr sz="1350" b="1" dirty="0">
              <a:solidFill>
                <a:srgbClr val="0F2B25"/>
              </a:solidFill>
              <a:latin typeface="Aptos"/>
            </a:endParaRPr>
          </a:p>
        </p:txBody>
      </p:sp>
      <p:sp>
        <p:nvSpPr>
          <p:cNvPr id="69" name="Rounded Rectangle 18">
            <a:extLst>
              <a:ext uri="{FF2B5EF4-FFF2-40B4-BE49-F238E27FC236}">
                <a16:creationId xmlns:a16="http://schemas.microsoft.com/office/drawing/2014/main" id="{93038126-B71B-ADEF-CB83-D9927C000763}"/>
              </a:ext>
            </a:extLst>
          </p:cNvPr>
          <p:cNvSpPr/>
          <p:nvPr/>
        </p:nvSpPr>
        <p:spPr>
          <a:xfrm>
            <a:off x="2263140" y="3977640"/>
            <a:ext cx="4629150" cy="288036"/>
          </a:xfrm>
          <a:prstGeom prst="roundRect">
            <a:avLst/>
          </a:prstGeom>
          <a:solidFill>
            <a:srgbClr val="DCE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0" name="TextBox 19">
            <a:extLst>
              <a:ext uri="{FF2B5EF4-FFF2-40B4-BE49-F238E27FC236}">
                <a16:creationId xmlns:a16="http://schemas.microsoft.com/office/drawing/2014/main" id="{4441313B-B432-5E00-94FD-5BA388CDA976}"/>
              </a:ext>
            </a:extLst>
          </p:cNvPr>
          <p:cNvSpPr txBox="1"/>
          <p:nvPr/>
        </p:nvSpPr>
        <p:spPr>
          <a:xfrm>
            <a:off x="2263140" y="4001725"/>
            <a:ext cx="4629150" cy="21929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25" b="1">
                <a:solidFill>
                  <a:srgbClr val="266344"/>
                </a:solidFill>
                <a:latin typeface="Aptos"/>
              </a:rPr>
              <a:t>PONTO DE CONTROLE: titularidade + posse + contrato</a:t>
            </a:r>
          </a:p>
        </p:txBody>
      </p:sp>
      <p:sp>
        <p:nvSpPr>
          <p:cNvPr id="71" name="TextBox 20">
            <a:extLst>
              <a:ext uri="{FF2B5EF4-FFF2-40B4-BE49-F238E27FC236}">
                <a16:creationId xmlns:a16="http://schemas.microsoft.com/office/drawing/2014/main" id="{CF5E6E73-E5AF-9B37-A9C8-9334E95BF373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72" name="TextBox 21">
            <a:extLst>
              <a:ext uri="{FF2B5EF4-FFF2-40B4-BE49-F238E27FC236}">
                <a16:creationId xmlns:a16="http://schemas.microsoft.com/office/drawing/2014/main" id="{9496336F-726C-5A2D-006D-C162F58ED032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2038505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2BC73-C225-8986-A81F-F96E7D78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E73EC144-3D66-BFAF-9840-803EC8DEB3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11EE0EBE-96C2-143C-BE30-911A9E10E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E9460F9E-5D73-DA4E-F5BE-31C7093D38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CDB02FC5-2795-C93E-946F-A024AC84AA68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7FCEF8-09F4-7F3B-11D1-4358585BC44B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0F2B25"/>
                </a:solidFill>
                <a:latin typeface="Aptos"/>
              </a:rPr>
              <a:t>2. Imunidade e isenção: primeiro verifique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2B316B-7E5A-CCBA-43FF-AE2BC3C0DBC7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EXCEÇÕES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EB3754C-35D9-5CF6-84EA-70727520E265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F3BC5AC8-559D-B5A6-3F82-5B5E4A16BA9C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Nem todo imóvel rural está sujeito ao pagamento do ITR.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F33F69FF-17BF-73B9-CC36-CC0DD35BC597}"/>
              </a:ext>
            </a:extLst>
          </p:cNvPr>
          <p:cNvSpPr/>
          <p:nvPr/>
        </p:nvSpPr>
        <p:spPr>
          <a:xfrm>
            <a:off x="514350" y="1234440"/>
            <a:ext cx="3977640" cy="192024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21BA835B-71A0-F038-4DB4-010164DA875D}"/>
              </a:ext>
            </a:extLst>
          </p:cNvPr>
          <p:cNvSpPr/>
          <p:nvPr/>
        </p:nvSpPr>
        <p:spPr>
          <a:xfrm>
            <a:off x="514350" y="1234440"/>
            <a:ext cx="54864" cy="192024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88A05D8-2811-F92A-335F-44AF8F0F7283}"/>
              </a:ext>
            </a:extLst>
          </p:cNvPr>
          <p:cNvSpPr txBox="1"/>
          <p:nvPr/>
        </p:nvSpPr>
        <p:spPr>
          <a:xfrm>
            <a:off x="665227" y="1357884"/>
            <a:ext cx="3703319" cy="311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5" b="1">
                <a:solidFill>
                  <a:srgbClr val="0F2B25"/>
                </a:solidFill>
                <a:latin typeface="Aptos"/>
              </a:rPr>
              <a:t>PEQUENA GLEBA RURAL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4431C476-2668-A158-2586-7852B7573652}"/>
              </a:ext>
            </a:extLst>
          </p:cNvPr>
          <p:cNvSpPr txBox="1"/>
          <p:nvPr/>
        </p:nvSpPr>
        <p:spPr>
          <a:xfrm>
            <a:off x="665227" y="1728216"/>
            <a:ext cx="3703319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222824"/>
                </a:solidFill>
                <a:latin typeface="Aptos"/>
              </a:rPr>
              <a:t>Limites:
• Amazônia Ocidental/Pantanal: até 100 ha
• Polígono das Secas/Amazônia Oriental: até 50 ha
• Demais municípios: até 30 ha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1EF01A39-EEDE-674B-0DD3-5E91D4F5DB86}"/>
              </a:ext>
            </a:extLst>
          </p:cNvPr>
          <p:cNvSpPr/>
          <p:nvPr/>
        </p:nvSpPr>
        <p:spPr>
          <a:xfrm>
            <a:off x="4663440" y="1234440"/>
            <a:ext cx="397764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2C7227B8-CB8D-BF0C-BF31-28F090BA400C}"/>
              </a:ext>
            </a:extLst>
          </p:cNvPr>
          <p:cNvSpPr/>
          <p:nvPr/>
        </p:nvSpPr>
        <p:spPr>
          <a:xfrm>
            <a:off x="4663440" y="1234440"/>
            <a:ext cx="54864" cy="192024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00612E26-4DA1-33A5-44D0-ABD91E8AFF33}"/>
              </a:ext>
            </a:extLst>
          </p:cNvPr>
          <p:cNvSpPr txBox="1"/>
          <p:nvPr/>
        </p:nvSpPr>
        <p:spPr>
          <a:xfrm>
            <a:off x="4814317" y="1357884"/>
            <a:ext cx="3703319" cy="311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5" b="1">
                <a:solidFill>
                  <a:srgbClr val="0F2B25"/>
                </a:solidFill>
                <a:latin typeface="Aptos"/>
              </a:rPr>
              <a:t>MAS O TAMANHO NÃO BASTA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6ED20825-B3CA-F071-DF0F-255CBC840BC7}"/>
              </a:ext>
            </a:extLst>
          </p:cNvPr>
          <p:cNvSpPr txBox="1"/>
          <p:nvPr/>
        </p:nvSpPr>
        <p:spPr>
          <a:xfrm>
            <a:off x="4814317" y="1728216"/>
            <a:ext cx="3703319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222824"/>
                </a:solidFill>
                <a:latin typeface="Aptos"/>
              </a:rPr>
              <a:t>Para a imunidade da pequena gleba, a exploração deve observar os requisitos legais. Em especial: o titular não pode possuir outro imóvel rural ou urbano e não pode haver arrendamento, comodato ou parceria.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FA1A1062-82D9-5D07-46CA-5999180CF164}"/>
              </a:ext>
            </a:extLst>
          </p:cNvPr>
          <p:cNvSpPr txBox="1"/>
          <p:nvPr/>
        </p:nvSpPr>
        <p:spPr>
          <a:xfrm>
            <a:off x="582930" y="3531870"/>
            <a:ext cx="8023860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75" b="1">
                <a:solidFill>
                  <a:srgbClr val="A63F37"/>
                </a:solidFill>
                <a:latin typeface="Aptos"/>
              </a:rPr>
              <a:t>Atenção: imóvel explorado por arrendamento, comodato ou parceria perde a imunidade/isenção nas hipóteses tratadas pelo manual.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8E17199F-E13F-A21C-EF66-21C01CECFA64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2491507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9BF9F-5033-23D3-98FF-50A45574A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5F9C8B69-C1EA-773D-938B-1044735E3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BAD3DF76-8217-1C29-2FFD-7B73636065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92ABD1A8-A79D-51C1-CE46-83CBEBEFBE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D2149310-8B86-C5CB-022A-A8BB88C23BAB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D9F15C-A6D3-634D-B3EB-0195E4C543DF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0F2B25"/>
                </a:solidFill>
                <a:latin typeface="Aptos"/>
              </a:rPr>
              <a:t>3. Como a base do imposto é construída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0BED9-24A5-9E74-42EA-546D81937856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APURAÇÃO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CEC1DB3-222C-F939-D9F4-29B06A90440E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5E69B5FA-7B7F-D59F-21FC-38CA1D36DD0B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A área e o valor são tratados em etapas diferentes.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AC9B7A47-5ACC-A54C-32E6-56DCD99E5BF7}"/>
              </a:ext>
            </a:extLst>
          </p:cNvPr>
          <p:cNvSpPr/>
          <p:nvPr/>
        </p:nvSpPr>
        <p:spPr>
          <a:xfrm>
            <a:off x="445770" y="1474470"/>
            <a:ext cx="15087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30FAD09D-FB3B-7045-6572-96E25CCEA80C}"/>
              </a:ext>
            </a:extLst>
          </p:cNvPr>
          <p:cNvSpPr/>
          <p:nvPr/>
        </p:nvSpPr>
        <p:spPr>
          <a:xfrm>
            <a:off x="445770" y="1474470"/>
            <a:ext cx="54864" cy="150876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BBBA83B-7300-A810-6537-BC7AD22CD754}"/>
              </a:ext>
            </a:extLst>
          </p:cNvPr>
          <p:cNvSpPr txBox="1"/>
          <p:nvPr/>
        </p:nvSpPr>
        <p:spPr>
          <a:xfrm>
            <a:off x="596646" y="1597914"/>
            <a:ext cx="1234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 b="1">
                <a:solidFill>
                  <a:srgbClr val="0F2B25"/>
                </a:solidFill>
                <a:latin typeface="Aptos"/>
              </a:rPr>
              <a:t>ÁREA TOTAL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FB381D1B-02E2-14C6-C050-2DE10FEDFF60}"/>
              </a:ext>
            </a:extLst>
          </p:cNvPr>
          <p:cNvSpPr txBox="1"/>
          <p:nvPr/>
        </p:nvSpPr>
        <p:spPr>
          <a:xfrm>
            <a:off x="596646" y="1968246"/>
            <a:ext cx="1234440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>
                <a:solidFill>
                  <a:srgbClr val="222824"/>
                </a:solidFill>
                <a:latin typeface="Aptos"/>
              </a:rPr>
              <a:t>100%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9152F2B-7B23-9980-030C-771997D1B27A}"/>
              </a:ext>
            </a:extLst>
          </p:cNvPr>
          <p:cNvSpPr txBox="1"/>
          <p:nvPr/>
        </p:nvSpPr>
        <p:spPr>
          <a:xfrm>
            <a:off x="1954530" y="1975104"/>
            <a:ext cx="219456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b="1">
                <a:solidFill>
                  <a:srgbClr val="B18F41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4BB0D93D-DF38-E4CF-BCB1-52BF1393EEA9}"/>
              </a:ext>
            </a:extLst>
          </p:cNvPr>
          <p:cNvSpPr/>
          <p:nvPr/>
        </p:nvSpPr>
        <p:spPr>
          <a:xfrm>
            <a:off x="2173986" y="1474470"/>
            <a:ext cx="15087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40F49AB9-22DC-4BB3-26E0-A2898B5D21FC}"/>
              </a:ext>
            </a:extLst>
          </p:cNvPr>
          <p:cNvSpPr/>
          <p:nvPr/>
        </p:nvSpPr>
        <p:spPr>
          <a:xfrm>
            <a:off x="2173986" y="1474470"/>
            <a:ext cx="54864" cy="150876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C73BEF2F-5B8B-52EE-D075-003AB1315E98}"/>
              </a:ext>
            </a:extLst>
          </p:cNvPr>
          <p:cNvSpPr txBox="1"/>
          <p:nvPr/>
        </p:nvSpPr>
        <p:spPr>
          <a:xfrm>
            <a:off x="2324862" y="1597914"/>
            <a:ext cx="1234440" cy="4385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 b="1">
                <a:solidFill>
                  <a:srgbClr val="0F2B25"/>
                </a:solidFill>
                <a:latin typeface="Aptos"/>
              </a:rPr>
              <a:t>− ÁREAS NÃO TRIBUTÁVEIS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554D6F7B-C37D-F775-3631-8B04E16FEF65}"/>
              </a:ext>
            </a:extLst>
          </p:cNvPr>
          <p:cNvSpPr txBox="1"/>
          <p:nvPr/>
        </p:nvSpPr>
        <p:spPr>
          <a:xfrm>
            <a:off x="2324862" y="1968246"/>
            <a:ext cx="1234440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>
                <a:solidFill>
                  <a:srgbClr val="222824"/>
                </a:solidFill>
                <a:latin typeface="Aptos"/>
              </a:rPr>
              <a:t>APP / RL / outras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EE24782E-BD37-9F0A-6E06-A8ADBC41DABD}"/>
              </a:ext>
            </a:extLst>
          </p:cNvPr>
          <p:cNvSpPr txBox="1"/>
          <p:nvPr/>
        </p:nvSpPr>
        <p:spPr>
          <a:xfrm>
            <a:off x="3682746" y="1975104"/>
            <a:ext cx="219456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b="1">
                <a:solidFill>
                  <a:srgbClr val="B18F41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95C2C79B-2B32-B1C8-8481-DDA85538EBDB}"/>
              </a:ext>
            </a:extLst>
          </p:cNvPr>
          <p:cNvSpPr/>
          <p:nvPr/>
        </p:nvSpPr>
        <p:spPr>
          <a:xfrm>
            <a:off x="3902202" y="1474470"/>
            <a:ext cx="15087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E0BE25BA-1F52-CC07-DF2F-CCCE7E076B92}"/>
              </a:ext>
            </a:extLst>
          </p:cNvPr>
          <p:cNvSpPr/>
          <p:nvPr/>
        </p:nvSpPr>
        <p:spPr>
          <a:xfrm>
            <a:off x="3902202" y="1474470"/>
            <a:ext cx="54864" cy="150876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E8DBD48B-F9F0-9F59-9FA6-1D29A0B19EA4}"/>
              </a:ext>
            </a:extLst>
          </p:cNvPr>
          <p:cNvSpPr txBox="1"/>
          <p:nvPr/>
        </p:nvSpPr>
        <p:spPr>
          <a:xfrm>
            <a:off x="4053078" y="1597914"/>
            <a:ext cx="1234440" cy="4385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 b="1">
                <a:solidFill>
                  <a:srgbClr val="0F2B25"/>
                </a:solidFill>
                <a:latin typeface="Aptos"/>
              </a:rPr>
              <a:t>= ÁREA TRIBUTÁVEL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99E26ACF-2545-2148-B168-E04016C93A35}"/>
              </a:ext>
            </a:extLst>
          </p:cNvPr>
          <p:cNvSpPr txBox="1"/>
          <p:nvPr/>
        </p:nvSpPr>
        <p:spPr>
          <a:xfrm>
            <a:off x="4053078" y="1968246"/>
            <a:ext cx="1234440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>
                <a:solidFill>
                  <a:srgbClr val="222824"/>
                </a:solidFill>
                <a:latin typeface="Aptos"/>
              </a:rPr>
              <a:t>base territorial</a:t>
            </a: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1A98C1D1-378A-3139-A558-FD134A32196A}"/>
              </a:ext>
            </a:extLst>
          </p:cNvPr>
          <p:cNvSpPr txBox="1"/>
          <p:nvPr/>
        </p:nvSpPr>
        <p:spPr>
          <a:xfrm>
            <a:off x="5410962" y="1975104"/>
            <a:ext cx="219456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b="1">
                <a:solidFill>
                  <a:srgbClr val="B18F41"/>
                </a:solidFill>
                <a:latin typeface="Aptos"/>
              </a:rPr>
              <a:t>→</a:t>
            </a:r>
          </a:p>
        </p:txBody>
      </p:sp>
      <p:sp>
        <p:nvSpPr>
          <p:cNvPr id="24" name="Rounded Rectangle 20">
            <a:extLst>
              <a:ext uri="{FF2B5EF4-FFF2-40B4-BE49-F238E27FC236}">
                <a16:creationId xmlns:a16="http://schemas.microsoft.com/office/drawing/2014/main" id="{01D03C02-2D17-C8DE-CBD0-90C21F25D350}"/>
              </a:ext>
            </a:extLst>
          </p:cNvPr>
          <p:cNvSpPr/>
          <p:nvPr/>
        </p:nvSpPr>
        <p:spPr>
          <a:xfrm>
            <a:off x="5630418" y="1474470"/>
            <a:ext cx="1508760" cy="150876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C728FD7C-AC10-E645-5E9B-FAD5328BE11F}"/>
              </a:ext>
            </a:extLst>
          </p:cNvPr>
          <p:cNvSpPr/>
          <p:nvPr/>
        </p:nvSpPr>
        <p:spPr>
          <a:xfrm>
            <a:off x="5630418" y="1474470"/>
            <a:ext cx="54864" cy="150876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8299E64D-AB4C-B0D7-298F-17D57792B47F}"/>
              </a:ext>
            </a:extLst>
          </p:cNvPr>
          <p:cNvSpPr txBox="1"/>
          <p:nvPr/>
        </p:nvSpPr>
        <p:spPr>
          <a:xfrm>
            <a:off x="5781294" y="1597914"/>
            <a:ext cx="1234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 b="1">
                <a:solidFill>
                  <a:srgbClr val="0F2B25"/>
                </a:solidFill>
                <a:latin typeface="Aptos"/>
              </a:rPr>
              <a:t>VTN</a:t>
            </a: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CDF4BF77-2A9D-505A-200B-CA720FAA9D83}"/>
              </a:ext>
            </a:extLst>
          </p:cNvPr>
          <p:cNvSpPr txBox="1"/>
          <p:nvPr/>
        </p:nvSpPr>
        <p:spPr>
          <a:xfrm>
            <a:off x="5781294" y="1968246"/>
            <a:ext cx="1234440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>
                <a:solidFill>
                  <a:srgbClr val="222824"/>
                </a:solidFill>
                <a:latin typeface="Aptos"/>
              </a:rPr>
              <a:t>valor da terra nua</a:t>
            </a: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4A6D2A94-9E0F-60A9-A9EE-6D344F9F1333}"/>
              </a:ext>
            </a:extLst>
          </p:cNvPr>
          <p:cNvSpPr txBox="1"/>
          <p:nvPr/>
        </p:nvSpPr>
        <p:spPr>
          <a:xfrm>
            <a:off x="7139178" y="1975104"/>
            <a:ext cx="219456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b="1">
                <a:solidFill>
                  <a:srgbClr val="B18F41"/>
                </a:solidFill>
                <a:latin typeface="Aptos"/>
              </a:rPr>
              <a:t>→</a:t>
            </a:r>
          </a:p>
        </p:txBody>
      </p:sp>
      <p:sp>
        <p:nvSpPr>
          <p:cNvPr id="29" name="Rounded Rectangle 25">
            <a:extLst>
              <a:ext uri="{FF2B5EF4-FFF2-40B4-BE49-F238E27FC236}">
                <a16:creationId xmlns:a16="http://schemas.microsoft.com/office/drawing/2014/main" id="{E637C51F-344A-24EB-4DA5-C134CAF4CA59}"/>
              </a:ext>
            </a:extLst>
          </p:cNvPr>
          <p:cNvSpPr/>
          <p:nvPr/>
        </p:nvSpPr>
        <p:spPr>
          <a:xfrm>
            <a:off x="7358634" y="1474470"/>
            <a:ext cx="1508760" cy="150876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0" name="Rectangle 26">
            <a:extLst>
              <a:ext uri="{FF2B5EF4-FFF2-40B4-BE49-F238E27FC236}">
                <a16:creationId xmlns:a16="http://schemas.microsoft.com/office/drawing/2014/main" id="{699DBF8E-E158-EF3C-93AD-8A0CA2095121}"/>
              </a:ext>
            </a:extLst>
          </p:cNvPr>
          <p:cNvSpPr/>
          <p:nvPr/>
        </p:nvSpPr>
        <p:spPr>
          <a:xfrm>
            <a:off x="7358634" y="1474470"/>
            <a:ext cx="54864" cy="150876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B3A37B2C-822A-051C-5B62-C4EC49467E91}"/>
              </a:ext>
            </a:extLst>
          </p:cNvPr>
          <p:cNvSpPr txBox="1"/>
          <p:nvPr/>
        </p:nvSpPr>
        <p:spPr>
          <a:xfrm>
            <a:off x="7509510" y="1597914"/>
            <a:ext cx="1234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 b="1">
                <a:solidFill>
                  <a:srgbClr val="0F2B25"/>
                </a:solidFill>
                <a:latin typeface="Aptos"/>
              </a:rPr>
              <a:t>VTNt</a:t>
            </a:r>
          </a:p>
        </p:txBody>
      </p:sp>
      <p:sp>
        <p:nvSpPr>
          <p:cNvPr id="32" name="TextBox 28">
            <a:extLst>
              <a:ext uri="{FF2B5EF4-FFF2-40B4-BE49-F238E27FC236}">
                <a16:creationId xmlns:a16="http://schemas.microsoft.com/office/drawing/2014/main" id="{F118527F-EB62-4A29-E9F8-CC545D428EFF}"/>
              </a:ext>
            </a:extLst>
          </p:cNvPr>
          <p:cNvSpPr txBox="1"/>
          <p:nvPr/>
        </p:nvSpPr>
        <p:spPr>
          <a:xfrm>
            <a:off x="7509510" y="1968247"/>
            <a:ext cx="1234440" cy="542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>
                <a:solidFill>
                  <a:srgbClr val="222824"/>
                </a:solidFill>
                <a:latin typeface="Aptos"/>
              </a:rPr>
              <a:t>VTN × área tributável / área total</a:t>
            </a:r>
          </a:p>
        </p:txBody>
      </p:sp>
      <p:sp>
        <p:nvSpPr>
          <p:cNvPr id="33" name="TextBox 29">
            <a:extLst>
              <a:ext uri="{FF2B5EF4-FFF2-40B4-BE49-F238E27FC236}">
                <a16:creationId xmlns:a16="http://schemas.microsoft.com/office/drawing/2014/main" id="{6325428E-6AD1-CC14-7575-E80BAA813AEC}"/>
              </a:ext>
            </a:extLst>
          </p:cNvPr>
          <p:cNvSpPr txBox="1"/>
          <p:nvPr/>
        </p:nvSpPr>
        <p:spPr>
          <a:xfrm>
            <a:off x="617220" y="3600450"/>
            <a:ext cx="7886700" cy="38087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75" b="1">
                <a:solidFill>
                  <a:srgbClr val="0F2B25"/>
                </a:solidFill>
                <a:latin typeface="Aptos"/>
              </a:rPr>
              <a:t>Base de cálculo do ITR = VTNt</a:t>
            </a:r>
          </a:p>
        </p:txBody>
      </p:sp>
      <p:sp>
        <p:nvSpPr>
          <p:cNvPr id="34" name="TextBox 30">
            <a:extLst>
              <a:ext uri="{FF2B5EF4-FFF2-40B4-BE49-F238E27FC236}">
                <a16:creationId xmlns:a16="http://schemas.microsoft.com/office/drawing/2014/main" id="{B901A3E4-89B6-7550-4EBC-928F616A78D6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05</a:t>
            </a:r>
          </a:p>
        </p:txBody>
      </p:sp>
      <p:sp>
        <p:nvSpPr>
          <p:cNvPr id="35" name="TextBox 31">
            <a:extLst>
              <a:ext uri="{FF2B5EF4-FFF2-40B4-BE49-F238E27FC236}">
                <a16:creationId xmlns:a16="http://schemas.microsoft.com/office/drawing/2014/main" id="{C4CEF94B-35DE-190E-0A6B-EBA8C07F60CB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857190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45B1E-DE11-D9CC-4C29-500C339C1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3096E20E-CC41-8084-8E31-783CDA17E3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1E0C870D-A4A3-9A6A-6008-2979927F8D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0940A132-3692-7EF9-3B0C-34F3DE339B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8F5A3B21-8AE6-25D3-0B82-7C00330D319D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DEEDCF-B18F-EFB1-498E-5205AA40EC51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0F2B25"/>
                </a:solidFill>
                <a:latin typeface="Aptos"/>
              </a:rPr>
              <a:t>4. VTN x VTNt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435A2C-DBA1-A2BA-927D-FFB46AAE8795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VALOR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E05C352-FFB7-824F-FDB1-5A320FE700CB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FBFCD743-8C7C-6472-52E6-819E8070C2CE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Não confunda o valor da terra nua com a parcela efetivamente tributável.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337E6C29-1A0D-33C6-18C7-402401C8BD9B}"/>
              </a:ext>
            </a:extLst>
          </p:cNvPr>
          <p:cNvSpPr/>
          <p:nvPr/>
        </p:nvSpPr>
        <p:spPr>
          <a:xfrm>
            <a:off x="514350" y="1234440"/>
            <a:ext cx="3874770" cy="216027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05FE2ED9-B6B1-F5AD-1AE6-7BE3FA9F6E46}"/>
              </a:ext>
            </a:extLst>
          </p:cNvPr>
          <p:cNvSpPr/>
          <p:nvPr/>
        </p:nvSpPr>
        <p:spPr>
          <a:xfrm>
            <a:off x="514350" y="1234440"/>
            <a:ext cx="54864" cy="216027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4ECFCEFF-CE7B-9CB8-55AE-8F7B0C3E80A8}"/>
              </a:ext>
            </a:extLst>
          </p:cNvPr>
          <p:cNvSpPr txBox="1"/>
          <p:nvPr/>
        </p:nvSpPr>
        <p:spPr>
          <a:xfrm>
            <a:off x="665226" y="1357884"/>
            <a:ext cx="360045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F2B25"/>
                </a:solidFill>
                <a:latin typeface="Aptos"/>
              </a:rPr>
              <a:t>VTN — VALOR DA TERRA NUA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5FDEB13F-4BCE-FC93-95A0-4C6AF030AE92}"/>
              </a:ext>
            </a:extLst>
          </p:cNvPr>
          <p:cNvSpPr txBox="1"/>
          <p:nvPr/>
        </p:nvSpPr>
        <p:spPr>
          <a:xfrm>
            <a:off x="665226" y="1728217"/>
            <a:ext cx="3600450" cy="9579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222824"/>
                </a:solidFill>
                <a:latin typeface="Aptos"/>
              </a:rPr>
              <a:t>Valor de mercado da terra nua, com referência a 1º de janeiro do ano da DITR.
Construções, instalações e benfeitorias não compõem o VTN, nas condições previstas no manual.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FB9C631F-D189-C0F9-D4D2-2563A019A83F}"/>
              </a:ext>
            </a:extLst>
          </p:cNvPr>
          <p:cNvSpPr/>
          <p:nvPr/>
        </p:nvSpPr>
        <p:spPr>
          <a:xfrm>
            <a:off x="4629150" y="1234440"/>
            <a:ext cx="4011930" cy="216027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8354DB8F-0688-846F-276C-EA4B6348FBE5}"/>
              </a:ext>
            </a:extLst>
          </p:cNvPr>
          <p:cNvSpPr/>
          <p:nvPr/>
        </p:nvSpPr>
        <p:spPr>
          <a:xfrm>
            <a:off x="4629150" y="1234440"/>
            <a:ext cx="54864" cy="216027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833B2CC0-4BD0-482E-C33C-604949DCA485}"/>
              </a:ext>
            </a:extLst>
          </p:cNvPr>
          <p:cNvSpPr txBox="1"/>
          <p:nvPr/>
        </p:nvSpPr>
        <p:spPr>
          <a:xfrm>
            <a:off x="4780027" y="1357884"/>
            <a:ext cx="3737609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F2B25"/>
                </a:solidFill>
                <a:latin typeface="Aptos"/>
              </a:rPr>
              <a:t>VTNt — VALOR DA TERRA NUA TRIBUTÁVEL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4873A5E-C481-F9F7-53DF-880EDA5362CD}"/>
              </a:ext>
            </a:extLst>
          </p:cNvPr>
          <p:cNvSpPr txBox="1"/>
          <p:nvPr/>
        </p:nvSpPr>
        <p:spPr>
          <a:xfrm>
            <a:off x="4815032" y="1924401"/>
            <a:ext cx="3737609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dirty="0">
                <a:solidFill>
                  <a:srgbClr val="222824"/>
                </a:solidFill>
                <a:latin typeface="Aptos"/>
              </a:rPr>
              <a:t>É o VTN </a:t>
            </a:r>
            <a:r>
              <a:rPr sz="1200" dirty="0" err="1">
                <a:solidFill>
                  <a:srgbClr val="222824"/>
                </a:solidFill>
                <a:latin typeface="Aptos"/>
              </a:rPr>
              <a:t>ajustado</a:t>
            </a:r>
            <a:r>
              <a:rPr sz="1200" dirty="0">
                <a:solidFill>
                  <a:srgbClr val="222824"/>
                </a:solidFill>
                <a:latin typeface="Aptos"/>
              </a:rPr>
              <a:t> pela </a:t>
            </a:r>
            <a:r>
              <a:rPr sz="1200" dirty="0" err="1">
                <a:solidFill>
                  <a:srgbClr val="222824"/>
                </a:solidFill>
                <a:latin typeface="Aptos"/>
              </a:rPr>
              <a:t>proporção</a:t>
            </a:r>
            <a:r>
              <a:rPr sz="1200" dirty="0">
                <a:solidFill>
                  <a:srgbClr val="222824"/>
                </a:solidFill>
                <a:latin typeface="Aptos"/>
              </a:rPr>
              <a:t> entre a </a:t>
            </a:r>
            <a:r>
              <a:rPr sz="1200" dirty="0" err="1">
                <a:solidFill>
                  <a:srgbClr val="222824"/>
                </a:solidFill>
                <a:latin typeface="Aptos"/>
              </a:rPr>
              <a:t>área</a:t>
            </a:r>
            <a:r>
              <a:rPr sz="1200" dirty="0">
                <a:solidFill>
                  <a:srgbClr val="222824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222824"/>
                </a:solidFill>
                <a:latin typeface="Aptos"/>
              </a:rPr>
              <a:t>tributável</a:t>
            </a:r>
            <a:r>
              <a:rPr sz="1200" dirty="0">
                <a:solidFill>
                  <a:srgbClr val="222824"/>
                </a:solidFill>
                <a:latin typeface="Aptos"/>
              </a:rPr>
              <a:t> e a </a:t>
            </a:r>
            <a:r>
              <a:rPr sz="1200" dirty="0" err="1">
                <a:solidFill>
                  <a:srgbClr val="222824"/>
                </a:solidFill>
                <a:latin typeface="Aptos"/>
              </a:rPr>
              <a:t>área</a:t>
            </a:r>
            <a:r>
              <a:rPr sz="1200" dirty="0">
                <a:solidFill>
                  <a:srgbClr val="222824"/>
                </a:solidFill>
                <a:latin typeface="Aptos"/>
              </a:rPr>
              <a:t> total.
</a:t>
            </a:r>
            <a:r>
              <a:rPr sz="1200" dirty="0" err="1">
                <a:solidFill>
                  <a:srgbClr val="222824"/>
                </a:solidFill>
                <a:latin typeface="Aptos"/>
              </a:rPr>
              <a:t>VTNt</a:t>
            </a:r>
            <a:r>
              <a:rPr sz="1200" dirty="0">
                <a:solidFill>
                  <a:srgbClr val="222824"/>
                </a:solidFill>
                <a:latin typeface="Aptos"/>
              </a:rPr>
              <a:t> = VTN × (</a:t>
            </a:r>
            <a:r>
              <a:rPr sz="1200" dirty="0" err="1">
                <a:solidFill>
                  <a:srgbClr val="222824"/>
                </a:solidFill>
                <a:latin typeface="Aptos"/>
              </a:rPr>
              <a:t>Área</a:t>
            </a:r>
            <a:r>
              <a:rPr sz="1200" dirty="0">
                <a:solidFill>
                  <a:srgbClr val="222824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222824"/>
                </a:solidFill>
                <a:latin typeface="Aptos"/>
              </a:rPr>
              <a:t>Tributável</a:t>
            </a:r>
            <a:r>
              <a:rPr sz="1200" dirty="0">
                <a:solidFill>
                  <a:srgbClr val="222824"/>
                </a:solidFill>
                <a:latin typeface="Aptos"/>
              </a:rPr>
              <a:t> ÷ </a:t>
            </a:r>
            <a:r>
              <a:rPr sz="1200" dirty="0" err="1">
                <a:solidFill>
                  <a:srgbClr val="222824"/>
                </a:solidFill>
                <a:latin typeface="Aptos"/>
              </a:rPr>
              <a:t>Área</a:t>
            </a:r>
            <a:r>
              <a:rPr sz="1200" dirty="0">
                <a:solidFill>
                  <a:srgbClr val="222824"/>
                </a:solidFill>
                <a:latin typeface="Aptos"/>
              </a:rPr>
              <a:t> Total)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7982A9BE-E721-8116-5612-3C28C78F5233}"/>
              </a:ext>
            </a:extLst>
          </p:cNvPr>
          <p:cNvSpPr txBox="1"/>
          <p:nvPr/>
        </p:nvSpPr>
        <p:spPr>
          <a:xfrm>
            <a:off x="617220" y="3737611"/>
            <a:ext cx="78867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0F2B25"/>
                </a:solidFill>
                <a:latin typeface="Aptos"/>
              </a:rPr>
              <a:t>O VTN considera o imóvel como um todo; a distinção entre área tributável e não tributável afeta o cálculo do VTNt.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BA33AF6B-0738-C470-71D2-634180A1DD8C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06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64E2F152-A8BA-3747-B75D-4BC64AF76B66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3242164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D4941-26AD-EA26-9586-C5DDB61D9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6934D6E4-98DF-C4F8-F230-7FCE59A1E3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93124523-1A32-46AA-63AA-3556E9CBA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D17EC0F2-9AB0-CD80-44B1-21FDF08787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4A6ED692-B9FD-932C-10D8-A83123F342E5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9FD5D8-BDB6-72D9-06E3-E5652F4760EB}"/>
              </a:ext>
            </a:extLst>
          </p:cNvPr>
          <p:cNvSpPr txBox="1"/>
          <p:nvPr/>
        </p:nvSpPr>
        <p:spPr>
          <a:xfrm>
            <a:off x="445770" y="308610"/>
            <a:ext cx="809244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100" b="1" dirty="0">
                <a:solidFill>
                  <a:srgbClr val="0F2B25"/>
                </a:solidFill>
                <a:latin typeface="Aptos"/>
              </a:rPr>
              <a:t>5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 </a:t>
            </a:r>
            <a:r>
              <a:rPr lang="pt-BR" sz="2400" b="1" dirty="0">
                <a:solidFill>
                  <a:srgbClr val="18314A"/>
                </a:solidFill>
                <a:latin typeface="Aptos Display"/>
              </a:rPr>
              <a:t>DITR: </a:t>
            </a:r>
            <a:r>
              <a:rPr lang="pt-BR" sz="2400" b="1" dirty="0" err="1">
                <a:solidFill>
                  <a:srgbClr val="18314A"/>
                </a:solidFill>
                <a:latin typeface="Aptos Display"/>
              </a:rPr>
              <a:t>Diac</a:t>
            </a:r>
            <a:r>
              <a:rPr lang="pt-BR" sz="2400" b="1" dirty="0">
                <a:solidFill>
                  <a:srgbClr val="18314A"/>
                </a:solidFill>
                <a:latin typeface="Aptos Display"/>
              </a:rPr>
              <a:t> + Diat</a:t>
            </a:r>
            <a:endParaRPr sz="2100" b="1" dirty="0">
              <a:solidFill>
                <a:srgbClr val="0F2B25"/>
              </a:solidFill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3BB6FB-D195-C54B-789A-F65536614B75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VALOR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8729830-002A-A472-122C-CC0515BBFD5C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B8CCD4F3-2F38-A573-982E-BBECF999B734}"/>
              </a:ext>
            </a:extLst>
          </p:cNvPr>
          <p:cNvSpPr/>
          <p:nvPr/>
        </p:nvSpPr>
        <p:spPr>
          <a:xfrm>
            <a:off x="514350" y="1234440"/>
            <a:ext cx="3874770" cy="216027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ADC55607-EEEA-5AA2-977C-62C7A95FAB11}"/>
              </a:ext>
            </a:extLst>
          </p:cNvPr>
          <p:cNvSpPr/>
          <p:nvPr/>
        </p:nvSpPr>
        <p:spPr>
          <a:xfrm>
            <a:off x="514350" y="1234440"/>
            <a:ext cx="54864" cy="216027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86E929D9-7907-D072-2C74-9DF6E0DAAD02}"/>
              </a:ext>
            </a:extLst>
          </p:cNvPr>
          <p:cNvSpPr txBox="1"/>
          <p:nvPr/>
        </p:nvSpPr>
        <p:spPr>
          <a:xfrm>
            <a:off x="665226" y="1357884"/>
            <a:ext cx="360045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1500" b="1" dirty="0">
                <a:solidFill>
                  <a:srgbClr val="0F2B25"/>
                </a:solidFill>
                <a:latin typeface="Aptos"/>
              </a:rPr>
              <a:t>DIAC</a:t>
            </a:r>
            <a:endParaRPr sz="1500" b="1" dirty="0">
              <a:solidFill>
                <a:srgbClr val="0F2B25"/>
              </a:solidFill>
              <a:latin typeface="Aptos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99C79374-BA9D-C600-D0F3-08DFD188B535}"/>
              </a:ext>
            </a:extLst>
          </p:cNvPr>
          <p:cNvSpPr txBox="1"/>
          <p:nvPr/>
        </p:nvSpPr>
        <p:spPr>
          <a:xfrm>
            <a:off x="700232" y="1906273"/>
            <a:ext cx="360045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Documento de Informação e Atualização Cadastral: informações cadastrais do imóvel e do titular.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9AFFEEB4-0FCC-7456-A724-41993E6DBC5D}"/>
              </a:ext>
            </a:extLst>
          </p:cNvPr>
          <p:cNvSpPr/>
          <p:nvPr/>
        </p:nvSpPr>
        <p:spPr>
          <a:xfrm>
            <a:off x="4629150" y="1234440"/>
            <a:ext cx="4011930" cy="216027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B98F805A-3F2A-57E7-FD02-D845BC983A11}"/>
              </a:ext>
            </a:extLst>
          </p:cNvPr>
          <p:cNvSpPr/>
          <p:nvPr/>
        </p:nvSpPr>
        <p:spPr>
          <a:xfrm>
            <a:off x="4629150" y="1234440"/>
            <a:ext cx="54864" cy="216027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47F68330-71B3-A631-D9B6-19989A6A2F0D}"/>
              </a:ext>
            </a:extLst>
          </p:cNvPr>
          <p:cNvSpPr txBox="1"/>
          <p:nvPr/>
        </p:nvSpPr>
        <p:spPr>
          <a:xfrm>
            <a:off x="4780027" y="1357884"/>
            <a:ext cx="3737609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1500" b="1" dirty="0">
                <a:solidFill>
                  <a:srgbClr val="0F2B25"/>
                </a:solidFill>
                <a:latin typeface="Aptos"/>
              </a:rPr>
              <a:t>DIAT</a:t>
            </a:r>
            <a:endParaRPr sz="1500" b="1" dirty="0">
              <a:solidFill>
                <a:srgbClr val="0F2B25"/>
              </a:solidFill>
              <a:latin typeface="Aptos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7EC249B6-4B80-181A-1411-A2CAF2A1ADDA}"/>
              </a:ext>
            </a:extLst>
          </p:cNvPr>
          <p:cNvSpPr txBox="1"/>
          <p:nvPr/>
        </p:nvSpPr>
        <p:spPr>
          <a:xfrm>
            <a:off x="4815032" y="1924401"/>
            <a:ext cx="3737609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Documento de Informação e Apuração: informações necessárias à apuração do imposto.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9AB484D3-0EBF-946B-1BB2-6FD6D2947D3C}"/>
              </a:ext>
            </a:extLst>
          </p:cNvPr>
          <p:cNvSpPr txBox="1"/>
          <p:nvPr/>
        </p:nvSpPr>
        <p:spPr>
          <a:xfrm>
            <a:off x="788670" y="3530644"/>
            <a:ext cx="7886700" cy="7745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62D33"/>
                </a:solidFill>
                <a:latin typeface="Aptos"/>
              </a:defRPr>
            </a:pPr>
            <a:r>
              <a:rPr lang="pt-BR" sz="1200" b="1" dirty="0"/>
              <a:t>Ponto da IN 2.330/2026: </a:t>
            </a:r>
            <a:r>
              <a:rPr lang="pt-BR" sz="1200" dirty="0"/>
              <a:t>informações prestadas no </a:t>
            </a:r>
            <a:r>
              <a:rPr lang="pt-BR" sz="1200" dirty="0" err="1"/>
              <a:t>Diac</a:t>
            </a:r>
            <a:r>
              <a:rPr lang="pt-BR" sz="1200" dirty="0"/>
              <a:t> não são utilizadas para atualizar os dados cadastrais do imóvel no </a:t>
            </a:r>
            <a:r>
              <a:rPr lang="pt-BR" sz="1200" dirty="0" err="1"/>
              <a:t>Cafir</a:t>
            </a:r>
            <a:r>
              <a:rPr lang="pt-BR" sz="1200"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O Diat é preenchido pelo sujeito passivo, pessoa física ou jurídica, exceto imune/isento.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2BF2F818-D34C-4342-078E-144617E57190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06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19D5AA79-30E2-5713-6B3E-15FDEDA7CDDB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3950831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2DD3E-437F-9F8B-B700-872982D4C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06182757-BA07-B823-6DFC-829AA35E88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5080789A-F33F-77EA-29BC-B43D4D624F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3FD2C640-197B-EE2B-42AB-F4ED2C2B4A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92554504-2301-2A25-8339-81BED2BCA7D7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30" name="TextBox 1">
            <a:extLst>
              <a:ext uri="{FF2B5EF4-FFF2-40B4-BE49-F238E27FC236}">
                <a16:creationId xmlns:a16="http://schemas.microsoft.com/office/drawing/2014/main" id="{29B50BB2-C9E2-E53B-E795-12AEC290D04A}"/>
              </a:ext>
            </a:extLst>
          </p:cNvPr>
          <p:cNvSpPr txBox="1"/>
          <p:nvPr/>
        </p:nvSpPr>
        <p:spPr>
          <a:xfrm>
            <a:off x="445770" y="123478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2100" b="1" dirty="0">
                <a:solidFill>
                  <a:srgbClr val="0F2B25"/>
                </a:solidFill>
                <a:latin typeface="Aptos"/>
              </a:rPr>
              <a:t>6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Áreas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não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tributáveis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: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documentação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é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essencial</a:t>
            </a:r>
            <a:endParaRPr sz="2100" b="1" dirty="0">
              <a:solidFill>
                <a:srgbClr val="0F2B25"/>
              </a:solidFill>
              <a:latin typeface="Aptos"/>
            </a:endParaRPr>
          </a:p>
        </p:txBody>
      </p:sp>
      <p:sp>
        <p:nvSpPr>
          <p:cNvPr id="31" name="TextBox 2">
            <a:extLst>
              <a:ext uri="{FF2B5EF4-FFF2-40B4-BE49-F238E27FC236}">
                <a16:creationId xmlns:a16="http://schemas.microsoft.com/office/drawing/2014/main" id="{2045E770-9D05-D227-86E7-C246AA69E399}"/>
              </a:ext>
            </a:extLst>
          </p:cNvPr>
          <p:cNvSpPr txBox="1"/>
          <p:nvPr/>
        </p:nvSpPr>
        <p:spPr>
          <a:xfrm>
            <a:off x="7543800" y="144052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AMBIENTAL</a:t>
            </a:r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2420B7EB-EB2C-3067-E3FC-7E26DC4DC795}"/>
              </a:ext>
            </a:extLst>
          </p:cNvPr>
          <p:cNvSpPr/>
          <p:nvPr/>
        </p:nvSpPr>
        <p:spPr>
          <a:xfrm>
            <a:off x="445770" y="555532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3" name="TextBox 4">
            <a:extLst>
              <a:ext uri="{FF2B5EF4-FFF2-40B4-BE49-F238E27FC236}">
                <a16:creationId xmlns:a16="http://schemas.microsoft.com/office/drawing/2014/main" id="{69DF44BE-8854-3597-9A2F-E85F60A5397E}"/>
              </a:ext>
            </a:extLst>
          </p:cNvPr>
          <p:cNvSpPr txBox="1"/>
          <p:nvPr/>
        </p:nvSpPr>
        <p:spPr>
          <a:xfrm>
            <a:off x="445770" y="651544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A exclusão depende do enquadramento legal e da comprovação.</a:t>
            </a:r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94376581-3D9C-A986-B296-BDC09FA36908}"/>
              </a:ext>
            </a:extLst>
          </p:cNvPr>
          <p:cNvSpPr/>
          <p:nvPr/>
        </p:nvSpPr>
        <p:spPr>
          <a:xfrm>
            <a:off x="617220" y="1015018"/>
            <a:ext cx="3806190" cy="72009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FEB7DADA-B4C9-3823-32F8-55EC97EBE167}"/>
              </a:ext>
            </a:extLst>
          </p:cNvPr>
          <p:cNvSpPr/>
          <p:nvPr/>
        </p:nvSpPr>
        <p:spPr>
          <a:xfrm>
            <a:off x="617220" y="1015018"/>
            <a:ext cx="54864" cy="72009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65BF6270-52B0-B53F-FEAB-262C6CBB2B43}"/>
              </a:ext>
            </a:extLst>
          </p:cNvPr>
          <p:cNvSpPr txBox="1"/>
          <p:nvPr/>
        </p:nvSpPr>
        <p:spPr>
          <a:xfrm>
            <a:off x="768097" y="1138462"/>
            <a:ext cx="3531869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 b="1">
                <a:solidFill>
                  <a:srgbClr val="0F2B25"/>
                </a:solidFill>
                <a:latin typeface="Aptos"/>
              </a:rPr>
              <a:t>APP — Área de Preservação Permanente</a:t>
            </a:r>
          </a:p>
        </p:txBody>
      </p:sp>
      <p:sp>
        <p:nvSpPr>
          <p:cNvPr id="37" name="Rounded Rectangle 8">
            <a:extLst>
              <a:ext uri="{FF2B5EF4-FFF2-40B4-BE49-F238E27FC236}">
                <a16:creationId xmlns:a16="http://schemas.microsoft.com/office/drawing/2014/main" id="{E6FAC7DC-DE67-ED54-273A-7F69CB7814F3}"/>
              </a:ext>
            </a:extLst>
          </p:cNvPr>
          <p:cNvSpPr/>
          <p:nvPr/>
        </p:nvSpPr>
        <p:spPr>
          <a:xfrm>
            <a:off x="617220" y="1940848"/>
            <a:ext cx="3806190" cy="72009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8" name="Rectangle 9">
            <a:extLst>
              <a:ext uri="{FF2B5EF4-FFF2-40B4-BE49-F238E27FC236}">
                <a16:creationId xmlns:a16="http://schemas.microsoft.com/office/drawing/2014/main" id="{5C44749B-BEFF-9C32-D6C9-BD913405B10F}"/>
              </a:ext>
            </a:extLst>
          </p:cNvPr>
          <p:cNvSpPr/>
          <p:nvPr/>
        </p:nvSpPr>
        <p:spPr>
          <a:xfrm>
            <a:off x="617220" y="1940848"/>
            <a:ext cx="54864" cy="72009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0144B594-B374-4396-5591-B03EE3C09573}"/>
              </a:ext>
            </a:extLst>
          </p:cNvPr>
          <p:cNvSpPr txBox="1"/>
          <p:nvPr/>
        </p:nvSpPr>
        <p:spPr>
          <a:xfrm>
            <a:off x="768097" y="2064292"/>
            <a:ext cx="3531869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 b="1">
                <a:solidFill>
                  <a:srgbClr val="0F2B25"/>
                </a:solidFill>
                <a:latin typeface="Aptos"/>
              </a:rPr>
              <a:t>Reserva Legal</a:t>
            </a:r>
          </a:p>
        </p:txBody>
      </p:sp>
      <p:sp>
        <p:nvSpPr>
          <p:cNvPr id="40" name="Rounded Rectangle 11">
            <a:extLst>
              <a:ext uri="{FF2B5EF4-FFF2-40B4-BE49-F238E27FC236}">
                <a16:creationId xmlns:a16="http://schemas.microsoft.com/office/drawing/2014/main" id="{D775F341-D77B-CEC3-F42D-351934EB5179}"/>
              </a:ext>
            </a:extLst>
          </p:cNvPr>
          <p:cNvSpPr/>
          <p:nvPr/>
        </p:nvSpPr>
        <p:spPr>
          <a:xfrm>
            <a:off x="617220" y="2866678"/>
            <a:ext cx="3806190" cy="72009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5AD64375-D45F-0515-DAC7-5063BB09FD7A}"/>
              </a:ext>
            </a:extLst>
          </p:cNvPr>
          <p:cNvSpPr/>
          <p:nvPr/>
        </p:nvSpPr>
        <p:spPr>
          <a:xfrm>
            <a:off x="617220" y="2866678"/>
            <a:ext cx="54864" cy="72009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2" name="TextBox 13">
            <a:extLst>
              <a:ext uri="{FF2B5EF4-FFF2-40B4-BE49-F238E27FC236}">
                <a16:creationId xmlns:a16="http://schemas.microsoft.com/office/drawing/2014/main" id="{15BD31C2-B3ED-4C7A-96D3-0AC0ED86B9FE}"/>
              </a:ext>
            </a:extLst>
          </p:cNvPr>
          <p:cNvSpPr txBox="1"/>
          <p:nvPr/>
        </p:nvSpPr>
        <p:spPr>
          <a:xfrm>
            <a:off x="768097" y="2990122"/>
            <a:ext cx="3531869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 b="1">
                <a:solidFill>
                  <a:srgbClr val="0F2B25"/>
                </a:solidFill>
                <a:latin typeface="Aptos"/>
              </a:rPr>
              <a:t>RPPN e áreas de interesse ecológico</a:t>
            </a:r>
          </a:p>
        </p:txBody>
      </p:sp>
      <p:sp>
        <p:nvSpPr>
          <p:cNvPr id="43" name="Rounded Rectangle 14">
            <a:extLst>
              <a:ext uri="{FF2B5EF4-FFF2-40B4-BE49-F238E27FC236}">
                <a16:creationId xmlns:a16="http://schemas.microsoft.com/office/drawing/2014/main" id="{DEBC501C-2922-BDF1-1C2E-E18D739A6F67}"/>
              </a:ext>
            </a:extLst>
          </p:cNvPr>
          <p:cNvSpPr/>
          <p:nvPr/>
        </p:nvSpPr>
        <p:spPr>
          <a:xfrm>
            <a:off x="4629150" y="1015018"/>
            <a:ext cx="3806190" cy="72009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4" name="Rectangle 15">
            <a:extLst>
              <a:ext uri="{FF2B5EF4-FFF2-40B4-BE49-F238E27FC236}">
                <a16:creationId xmlns:a16="http://schemas.microsoft.com/office/drawing/2014/main" id="{861D37E3-6654-2F0D-17FF-D18B9DEFBCAF}"/>
              </a:ext>
            </a:extLst>
          </p:cNvPr>
          <p:cNvSpPr/>
          <p:nvPr/>
        </p:nvSpPr>
        <p:spPr>
          <a:xfrm>
            <a:off x="4629150" y="1015018"/>
            <a:ext cx="54864" cy="72009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5" name="TextBox 16">
            <a:extLst>
              <a:ext uri="{FF2B5EF4-FFF2-40B4-BE49-F238E27FC236}">
                <a16:creationId xmlns:a16="http://schemas.microsoft.com/office/drawing/2014/main" id="{9109B809-2D31-9E41-D993-B23CB5EAF432}"/>
              </a:ext>
            </a:extLst>
          </p:cNvPr>
          <p:cNvSpPr txBox="1"/>
          <p:nvPr/>
        </p:nvSpPr>
        <p:spPr>
          <a:xfrm>
            <a:off x="4780027" y="1138462"/>
            <a:ext cx="3531869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 b="1">
                <a:solidFill>
                  <a:srgbClr val="0F2B25"/>
                </a:solidFill>
                <a:latin typeface="Aptos"/>
              </a:rPr>
              <a:t>Servidão ambiental</a:t>
            </a:r>
          </a:p>
        </p:txBody>
      </p:sp>
      <p:sp>
        <p:nvSpPr>
          <p:cNvPr id="46" name="Rounded Rectangle 17">
            <a:extLst>
              <a:ext uri="{FF2B5EF4-FFF2-40B4-BE49-F238E27FC236}">
                <a16:creationId xmlns:a16="http://schemas.microsoft.com/office/drawing/2014/main" id="{EE588473-C644-45F5-9B78-0970E39212D4}"/>
              </a:ext>
            </a:extLst>
          </p:cNvPr>
          <p:cNvSpPr/>
          <p:nvPr/>
        </p:nvSpPr>
        <p:spPr>
          <a:xfrm>
            <a:off x="4629150" y="1940848"/>
            <a:ext cx="3806190" cy="72009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7" name="Rectangle 18">
            <a:extLst>
              <a:ext uri="{FF2B5EF4-FFF2-40B4-BE49-F238E27FC236}">
                <a16:creationId xmlns:a16="http://schemas.microsoft.com/office/drawing/2014/main" id="{BC74D4CC-4741-3FDB-8639-9605A79DDD94}"/>
              </a:ext>
            </a:extLst>
          </p:cNvPr>
          <p:cNvSpPr/>
          <p:nvPr/>
        </p:nvSpPr>
        <p:spPr>
          <a:xfrm>
            <a:off x="4629150" y="1940848"/>
            <a:ext cx="54864" cy="72009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8" name="TextBox 19">
            <a:extLst>
              <a:ext uri="{FF2B5EF4-FFF2-40B4-BE49-F238E27FC236}">
                <a16:creationId xmlns:a16="http://schemas.microsoft.com/office/drawing/2014/main" id="{1ECA9E62-AF13-03AA-0009-576057F45EFD}"/>
              </a:ext>
            </a:extLst>
          </p:cNvPr>
          <p:cNvSpPr txBox="1"/>
          <p:nvPr/>
        </p:nvSpPr>
        <p:spPr>
          <a:xfrm>
            <a:off x="4780027" y="2064292"/>
            <a:ext cx="3531869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 b="1">
                <a:solidFill>
                  <a:srgbClr val="0F2B25"/>
                </a:solidFill>
                <a:latin typeface="Aptos"/>
              </a:rPr>
              <a:t>Outras hipóteses previstas na legislação</a:t>
            </a:r>
          </a:p>
        </p:txBody>
      </p:sp>
      <p:sp>
        <p:nvSpPr>
          <p:cNvPr id="49" name="Rounded Rectangle 20">
            <a:extLst>
              <a:ext uri="{FF2B5EF4-FFF2-40B4-BE49-F238E27FC236}">
                <a16:creationId xmlns:a16="http://schemas.microsoft.com/office/drawing/2014/main" id="{CDD5D559-5ED9-6257-61B8-02C8B3681330}"/>
              </a:ext>
            </a:extLst>
          </p:cNvPr>
          <p:cNvSpPr/>
          <p:nvPr/>
        </p:nvSpPr>
        <p:spPr>
          <a:xfrm>
            <a:off x="2125980" y="3758218"/>
            <a:ext cx="4869180" cy="51435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0" name="Rectangle 21">
            <a:extLst>
              <a:ext uri="{FF2B5EF4-FFF2-40B4-BE49-F238E27FC236}">
                <a16:creationId xmlns:a16="http://schemas.microsoft.com/office/drawing/2014/main" id="{10D4AF39-0F3F-27D3-EFE0-DDC1B5EC8B3E}"/>
              </a:ext>
            </a:extLst>
          </p:cNvPr>
          <p:cNvSpPr/>
          <p:nvPr/>
        </p:nvSpPr>
        <p:spPr>
          <a:xfrm>
            <a:off x="2125980" y="3758218"/>
            <a:ext cx="54864" cy="514350"/>
          </a:xfrm>
          <a:prstGeom prst="rect">
            <a:avLst/>
          </a:prstGeom>
          <a:solidFill>
            <a:srgbClr val="A63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1" name="TextBox 22">
            <a:extLst>
              <a:ext uri="{FF2B5EF4-FFF2-40B4-BE49-F238E27FC236}">
                <a16:creationId xmlns:a16="http://schemas.microsoft.com/office/drawing/2014/main" id="{C78F2114-22B3-B55F-A8CE-EDB803546E44}"/>
              </a:ext>
            </a:extLst>
          </p:cNvPr>
          <p:cNvSpPr txBox="1"/>
          <p:nvPr/>
        </p:nvSpPr>
        <p:spPr>
          <a:xfrm>
            <a:off x="2276857" y="3881662"/>
            <a:ext cx="4594859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0F2B25"/>
                </a:solidFill>
                <a:latin typeface="Aptos"/>
              </a:rPr>
              <a:t>REGRA PRÁTICA</a:t>
            </a:r>
          </a:p>
        </p:txBody>
      </p:sp>
      <p:sp>
        <p:nvSpPr>
          <p:cNvPr id="52" name="TextBox 23">
            <a:extLst>
              <a:ext uri="{FF2B5EF4-FFF2-40B4-BE49-F238E27FC236}">
                <a16:creationId xmlns:a16="http://schemas.microsoft.com/office/drawing/2014/main" id="{6AFF71CF-4441-FF11-8057-F5C88286A1C7}"/>
              </a:ext>
            </a:extLst>
          </p:cNvPr>
          <p:cNvSpPr txBox="1"/>
          <p:nvPr/>
        </p:nvSpPr>
        <p:spPr>
          <a:xfrm>
            <a:off x="2276857" y="4251995"/>
            <a:ext cx="4594859" cy="34624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25">
                <a:solidFill>
                  <a:srgbClr val="222824"/>
                </a:solidFill>
                <a:latin typeface="Aptos"/>
              </a:rPr>
              <a:t>CAR, quando exigido, é importante — mas a simples informação no CAR não substitui toda a comprovação necessária.</a:t>
            </a:r>
          </a:p>
        </p:txBody>
      </p:sp>
      <p:sp>
        <p:nvSpPr>
          <p:cNvPr id="53" name="TextBox 24">
            <a:extLst>
              <a:ext uri="{FF2B5EF4-FFF2-40B4-BE49-F238E27FC236}">
                <a16:creationId xmlns:a16="http://schemas.microsoft.com/office/drawing/2014/main" id="{B0253986-9F55-EFB5-86A0-A6222778271D}"/>
              </a:ext>
            </a:extLst>
          </p:cNvPr>
          <p:cNvSpPr txBox="1"/>
          <p:nvPr/>
        </p:nvSpPr>
        <p:spPr>
          <a:xfrm>
            <a:off x="8469630" y="4670332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07</a:t>
            </a:r>
          </a:p>
        </p:txBody>
      </p:sp>
      <p:sp>
        <p:nvSpPr>
          <p:cNvPr id="54" name="TextBox 25">
            <a:extLst>
              <a:ext uri="{FF2B5EF4-FFF2-40B4-BE49-F238E27FC236}">
                <a16:creationId xmlns:a16="http://schemas.microsoft.com/office/drawing/2014/main" id="{47FB120D-EF8B-78D6-ABCF-E61A2C783278}"/>
              </a:ext>
            </a:extLst>
          </p:cNvPr>
          <p:cNvSpPr txBox="1"/>
          <p:nvPr/>
        </p:nvSpPr>
        <p:spPr>
          <a:xfrm>
            <a:off x="445770" y="4649758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725702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10608-CAAA-7850-5761-A2312ACE7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E4171841-8F10-98FC-74E2-ECB651E8B8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90C7A3FA-D949-2CAC-CCEE-43A94E1ED2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A29337CB-A990-7B23-2D74-BD69FEA96C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9878F5D5-4ECE-AA81-52CA-30AB5C7D8935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E67F08-89C1-6422-4D0F-CC9AF64A82BF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2100" b="1" dirty="0">
                <a:solidFill>
                  <a:srgbClr val="0F2B25"/>
                </a:solidFill>
                <a:latin typeface="Aptos"/>
              </a:rPr>
              <a:t>7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 CAR e ADA: o que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mudou</a:t>
            </a:r>
            <a:endParaRPr sz="2100" b="1" dirty="0">
              <a:solidFill>
                <a:srgbClr val="0F2B25"/>
              </a:solidFill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41436F-5C24-91A5-4787-F37F10E499A8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AMBIENTAL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E515BBD-7F72-9BB6-49F9-C3215B936F66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47A41EA2-D28E-53F4-1D11-643D5A1EC6E3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Regra relevante para a DITR 2026.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5661EB5D-5CD3-4CB4-710F-1C06655BE77A}"/>
              </a:ext>
            </a:extLst>
          </p:cNvPr>
          <p:cNvSpPr/>
          <p:nvPr/>
        </p:nvSpPr>
        <p:spPr>
          <a:xfrm>
            <a:off x="548640" y="1234440"/>
            <a:ext cx="3771900" cy="171450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882A1F79-951A-09B6-5538-11E83900AF86}"/>
              </a:ext>
            </a:extLst>
          </p:cNvPr>
          <p:cNvSpPr/>
          <p:nvPr/>
        </p:nvSpPr>
        <p:spPr>
          <a:xfrm>
            <a:off x="548640" y="1234440"/>
            <a:ext cx="54864" cy="171450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8306876A-8421-8272-1B85-8048F153A0B1}"/>
              </a:ext>
            </a:extLst>
          </p:cNvPr>
          <p:cNvSpPr txBox="1"/>
          <p:nvPr/>
        </p:nvSpPr>
        <p:spPr>
          <a:xfrm>
            <a:off x="699516" y="1357885"/>
            <a:ext cx="3497580" cy="3347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75" b="1">
                <a:solidFill>
                  <a:srgbClr val="0F2B25"/>
                </a:solidFill>
                <a:latin typeface="Aptos"/>
              </a:rPr>
              <a:t>ADA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7DF63312-04D6-AF9E-FFA4-79695FDF3372}"/>
              </a:ext>
            </a:extLst>
          </p:cNvPr>
          <p:cNvSpPr txBox="1"/>
          <p:nvPr/>
        </p:nvSpPr>
        <p:spPr>
          <a:xfrm>
            <a:off x="699516" y="1728216"/>
            <a:ext cx="349758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>
                <a:solidFill>
                  <a:srgbClr val="222824"/>
                </a:solidFill>
                <a:latin typeface="Aptos"/>
              </a:rPr>
              <a:t>Desde 1º/1/2024, o Ato Declaratório Ambiental deixou de ser obrigatório para fins de exclusão das áreas não tributáveis do ITR.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E8B4425D-3210-83A4-07EF-16D6436E9C91}"/>
              </a:ext>
            </a:extLst>
          </p:cNvPr>
          <p:cNvSpPr/>
          <p:nvPr/>
        </p:nvSpPr>
        <p:spPr>
          <a:xfrm>
            <a:off x="4629150" y="1234440"/>
            <a:ext cx="3943350" cy="17145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2C2C866A-11BE-E1C1-33E1-6DD954F0D953}"/>
              </a:ext>
            </a:extLst>
          </p:cNvPr>
          <p:cNvSpPr/>
          <p:nvPr/>
        </p:nvSpPr>
        <p:spPr>
          <a:xfrm>
            <a:off x="4629150" y="1234440"/>
            <a:ext cx="54864" cy="171450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EFF17D95-7DA9-D542-B60F-2560B23145F6}"/>
              </a:ext>
            </a:extLst>
          </p:cNvPr>
          <p:cNvSpPr txBox="1"/>
          <p:nvPr/>
        </p:nvSpPr>
        <p:spPr>
          <a:xfrm>
            <a:off x="4780026" y="1357885"/>
            <a:ext cx="3669030" cy="3347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75" b="1">
                <a:solidFill>
                  <a:srgbClr val="0F2B25"/>
                </a:solidFill>
                <a:latin typeface="Aptos"/>
              </a:rPr>
              <a:t>CAR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724A1ED-849C-1472-B6EB-2A7EDF64BBA7}"/>
              </a:ext>
            </a:extLst>
          </p:cNvPr>
          <p:cNvSpPr txBox="1"/>
          <p:nvPr/>
        </p:nvSpPr>
        <p:spPr>
          <a:xfrm>
            <a:off x="4780026" y="1728217"/>
            <a:ext cx="366903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>
                <a:solidFill>
                  <a:srgbClr val="222824"/>
                </a:solidFill>
                <a:latin typeface="Aptos"/>
              </a:rPr>
              <a:t>Na DITR 2026, a informação utilizada para as áreas ambientais é o número de inscrição do imóvel no CAR, sem exigência do recibo do ADA.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DACFCBEB-1C76-DED6-7E0A-9B8E7CE55000}"/>
              </a:ext>
            </a:extLst>
          </p:cNvPr>
          <p:cNvSpPr txBox="1"/>
          <p:nvPr/>
        </p:nvSpPr>
        <p:spPr>
          <a:xfrm>
            <a:off x="617220" y="3429000"/>
            <a:ext cx="788670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50" b="1">
                <a:solidFill>
                  <a:srgbClr val="0F2B25"/>
                </a:solidFill>
                <a:latin typeface="Aptos"/>
              </a:rPr>
              <a:t>Importante: a dispensa do ADA não elimina a necessidade de manter documentos e atos que comprovem o enquadramento da área.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DD372FB0-1570-B386-DACF-65E043CE176A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08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8CB2FAD2-2BF5-494C-27E5-133D443D1DA7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218519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824F3-F81A-A979-2E6C-05FD93C3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33F1B47B-D32C-C5C4-6EFA-7BD7A3A19B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4F7D6109-CD0E-CF2D-69C8-9B2DEDEC2B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51AC1590-77D7-BE7F-D444-D48076BE78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9032EF2C-B902-D612-DEDD-0FB37CA0302D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4041E6-DB53-CE91-FEE9-F370FCF29210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2100" b="1" dirty="0">
                <a:solidFill>
                  <a:srgbClr val="0F2B25"/>
                </a:solidFill>
                <a:latin typeface="Aptos"/>
              </a:rPr>
              <a:t>8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 Grau de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Utilização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— GU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113C7A-1CDF-D796-073C-5F6B6CAB0E8D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PRODUTIVIDADE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9EA6007-2C4F-5692-93B9-879619FF478C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B78865F5-ECED-46BA-6015-8C418EA1EF4A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O GU conecta a utilização produtiva à alíquota do ITR.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AFE9FD06-22F4-0593-7C61-6144F3F5D4E1}"/>
              </a:ext>
            </a:extLst>
          </p:cNvPr>
          <p:cNvSpPr txBox="1"/>
          <p:nvPr/>
        </p:nvSpPr>
        <p:spPr>
          <a:xfrm>
            <a:off x="548640" y="1268731"/>
            <a:ext cx="685800" cy="96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50" b="1">
                <a:solidFill>
                  <a:srgbClr val="266344"/>
                </a:solidFill>
                <a:latin typeface="Aptos"/>
              </a:rPr>
              <a:t>GU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D6A723A7-CE87-6E59-F59F-49130D0ED1C0}"/>
              </a:ext>
            </a:extLst>
          </p:cNvPr>
          <p:cNvSpPr txBox="1"/>
          <p:nvPr/>
        </p:nvSpPr>
        <p:spPr>
          <a:xfrm>
            <a:off x="1303020" y="1357884"/>
            <a:ext cx="34290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B18F41"/>
                </a:solidFill>
                <a:latin typeface="Aptos"/>
              </a:rPr>
              <a:t>=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A4B2875B-E077-4997-2C7B-038DA6D89F05}"/>
              </a:ext>
            </a:extLst>
          </p:cNvPr>
          <p:cNvSpPr txBox="1"/>
          <p:nvPr/>
        </p:nvSpPr>
        <p:spPr>
          <a:xfrm>
            <a:off x="1748790" y="1220724"/>
            <a:ext cx="24003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b="1">
                <a:solidFill>
                  <a:srgbClr val="0F2B25"/>
                </a:solidFill>
                <a:latin typeface="Aptos"/>
              </a:rPr>
              <a:t>Área efetivamente utilizada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83960EDD-C8F5-1894-A154-50D414AA92C0}"/>
              </a:ext>
            </a:extLst>
          </p:cNvPr>
          <p:cNvSpPr txBox="1"/>
          <p:nvPr/>
        </p:nvSpPr>
        <p:spPr>
          <a:xfrm>
            <a:off x="2708910" y="1700785"/>
            <a:ext cx="342900" cy="3924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50" b="1">
                <a:solidFill>
                  <a:srgbClr val="B18F41"/>
                </a:solidFill>
                <a:latin typeface="Aptos"/>
              </a:rPr>
              <a:t>÷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24785ABD-B378-5E3E-D0B4-ACA0AC7C8116}"/>
              </a:ext>
            </a:extLst>
          </p:cNvPr>
          <p:cNvSpPr txBox="1"/>
          <p:nvPr/>
        </p:nvSpPr>
        <p:spPr>
          <a:xfrm>
            <a:off x="1748790" y="2057400"/>
            <a:ext cx="240030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b="1">
                <a:solidFill>
                  <a:srgbClr val="0F2B25"/>
                </a:solidFill>
                <a:latin typeface="Aptos"/>
              </a:rPr>
              <a:t>Área aproveitável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07CB8ADB-28A0-921A-50F7-AA098E1891FC}"/>
              </a:ext>
            </a:extLst>
          </p:cNvPr>
          <p:cNvSpPr txBox="1"/>
          <p:nvPr/>
        </p:nvSpPr>
        <p:spPr>
          <a:xfrm>
            <a:off x="3120390" y="1440180"/>
            <a:ext cx="82296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50" b="1">
                <a:solidFill>
                  <a:srgbClr val="266344"/>
                </a:solidFill>
                <a:latin typeface="Aptos"/>
              </a:rPr>
              <a:t>× 100</a:t>
            </a:r>
          </a:p>
        </p:txBody>
      </p:sp>
      <p:sp>
        <p:nvSpPr>
          <p:cNvPr id="15" name="Rounded Rectangle 11">
            <a:extLst>
              <a:ext uri="{FF2B5EF4-FFF2-40B4-BE49-F238E27FC236}">
                <a16:creationId xmlns:a16="http://schemas.microsoft.com/office/drawing/2014/main" id="{422F19F6-3DA2-5B78-19D9-8E64C5E57B02}"/>
              </a:ext>
            </a:extLst>
          </p:cNvPr>
          <p:cNvSpPr/>
          <p:nvPr/>
        </p:nvSpPr>
        <p:spPr>
          <a:xfrm>
            <a:off x="4800600" y="1234440"/>
            <a:ext cx="3634740" cy="195453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B3A3B575-7156-E561-3751-02CD4414B8C8}"/>
              </a:ext>
            </a:extLst>
          </p:cNvPr>
          <p:cNvSpPr/>
          <p:nvPr/>
        </p:nvSpPr>
        <p:spPr>
          <a:xfrm>
            <a:off x="4800600" y="1234440"/>
            <a:ext cx="54864" cy="195453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620AC2B2-CB7B-01C0-4128-50F45778ACAD}"/>
              </a:ext>
            </a:extLst>
          </p:cNvPr>
          <p:cNvSpPr txBox="1"/>
          <p:nvPr/>
        </p:nvSpPr>
        <p:spPr>
          <a:xfrm>
            <a:off x="4951477" y="1357884"/>
            <a:ext cx="3360419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F2B25"/>
                </a:solidFill>
                <a:latin typeface="Aptos"/>
              </a:rPr>
              <a:t>POR QUE IMPORTA?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5BC802C0-3750-2D16-2E63-23238B146E0F}"/>
              </a:ext>
            </a:extLst>
          </p:cNvPr>
          <p:cNvSpPr txBox="1"/>
          <p:nvPr/>
        </p:nvSpPr>
        <p:spPr>
          <a:xfrm>
            <a:off x="4951477" y="1728217"/>
            <a:ext cx="3360419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>
                <a:solidFill>
                  <a:srgbClr val="222824"/>
                </a:solidFill>
                <a:latin typeface="Aptos"/>
              </a:rPr>
              <a:t>O GU, junto com a área total do imóvel, determina a alíquota aplicável.
Quanto maior a utilização da área aproveitável, maior o GU e, em regra, menor a alíquota.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0BB0F261-8047-2594-CDEB-875EDA29960E}"/>
              </a:ext>
            </a:extLst>
          </p:cNvPr>
          <p:cNvSpPr txBox="1"/>
          <p:nvPr/>
        </p:nvSpPr>
        <p:spPr>
          <a:xfrm>
            <a:off x="617220" y="3600450"/>
            <a:ext cx="7886700" cy="4385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25">
                <a:solidFill>
                  <a:srgbClr val="676F69"/>
                </a:solidFill>
                <a:latin typeface="Aptos"/>
              </a:rPr>
              <a:t>Se não existir área aproveitável após as exclusões previstas, o GU não é calculado; aplicam-se as alíquotas correspondentes a GU superior a 80%, observada a área total.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A1147264-D39C-171C-A2F8-064CA38A8FD2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09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55C8A4C7-784A-2683-BF7D-746E9892C77E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3672741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A470F-0031-2204-DBAA-FBB67DD65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61E6E1F0-E51F-26BA-1968-FE696F1D45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069ECF0C-9703-ED4F-BEBB-26D8CED952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C50E3665-456B-7B23-4F40-1F38AB48B5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BAC005DF-0D4C-1FB9-D1E0-69479378D378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5CEB59-4250-6B64-07E2-31FEF07F12FC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2100" b="1" dirty="0">
                <a:solidFill>
                  <a:srgbClr val="0F2B25"/>
                </a:solidFill>
                <a:latin typeface="Aptos"/>
              </a:rPr>
              <a:t>8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</a:t>
            </a:r>
            <a:r>
              <a:rPr lang="pt-BR" sz="2100" b="1" dirty="0">
                <a:solidFill>
                  <a:srgbClr val="0F2B25"/>
                </a:solidFill>
                <a:latin typeface="Aptos"/>
              </a:rPr>
              <a:t>1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</a:t>
            </a:r>
            <a:r>
              <a:rPr lang="pt-BR" sz="2100" b="1" dirty="0">
                <a:solidFill>
                  <a:srgbClr val="0F2B25"/>
                </a:solidFill>
                <a:latin typeface="Aptos"/>
              </a:rPr>
              <a:t>Área utilizada – o que entra no cálculo </a:t>
            </a:r>
            <a:endParaRPr sz="2100" b="1" dirty="0">
              <a:solidFill>
                <a:srgbClr val="0F2B25"/>
              </a:solidFill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7BAEDE-3B94-E1C1-B95B-8EB7BAA48817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PRODUTIVIDADE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8B4F177-0ED7-0059-F8E3-5ACF4FB72B05}"/>
              </a:ext>
            </a:extLst>
          </p:cNvPr>
          <p:cNvSpPr/>
          <p:nvPr/>
        </p:nvSpPr>
        <p:spPr>
          <a:xfrm>
            <a:off x="445770" y="675946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ounded Rectangle 11">
            <a:extLst>
              <a:ext uri="{FF2B5EF4-FFF2-40B4-BE49-F238E27FC236}">
                <a16:creationId xmlns:a16="http://schemas.microsoft.com/office/drawing/2014/main" id="{7349C8CB-7738-17F2-EC2B-474CBC516C1B}"/>
              </a:ext>
            </a:extLst>
          </p:cNvPr>
          <p:cNvSpPr/>
          <p:nvPr/>
        </p:nvSpPr>
        <p:spPr>
          <a:xfrm>
            <a:off x="539552" y="752217"/>
            <a:ext cx="3634740" cy="195453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3B98A9AC-A934-531C-85EB-D95071E65EB6}"/>
              </a:ext>
            </a:extLst>
          </p:cNvPr>
          <p:cNvSpPr/>
          <p:nvPr/>
        </p:nvSpPr>
        <p:spPr>
          <a:xfrm>
            <a:off x="539552" y="752217"/>
            <a:ext cx="54864" cy="195453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820C27A4-33EF-2D58-A90C-8576612C4A7B}"/>
              </a:ext>
            </a:extLst>
          </p:cNvPr>
          <p:cNvSpPr txBox="1"/>
          <p:nvPr/>
        </p:nvSpPr>
        <p:spPr>
          <a:xfrm>
            <a:off x="732926" y="927810"/>
            <a:ext cx="3360419" cy="18261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  <a:defRPr sz="17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Plantio de produtos vegetais e reflorestamento para corte; área em descanso quando houver recomendação técnica expressa em laudo.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  <a:defRPr sz="17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Pastagem nativa, plantada ou melhorada, observados os índices quando aplicáveis.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  <a:defRPr sz="17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Exploração extrativa, observados índices e legislação ambiental.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3758027B-DEF9-5425-B1FF-52FDD9649D28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09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4294DED7-164C-13D6-D4C2-582FD97A2291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  <p:sp>
        <p:nvSpPr>
          <p:cNvPr id="22" name="Rounded Rectangle 11">
            <a:extLst>
              <a:ext uri="{FF2B5EF4-FFF2-40B4-BE49-F238E27FC236}">
                <a16:creationId xmlns:a16="http://schemas.microsoft.com/office/drawing/2014/main" id="{CCDE36B5-EAF1-A18C-C038-A7B792391985}"/>
              </a:ext>
            </a:extLst>
          </p:cNvPr>
          <p:cNvSpPr/>
          <p:nvPr/>
        </p:nvSpPr>
        <p:spPr>
          <a:xfrm>
            <a:off x="4609668" y="740940"/>
            <a:ext cx="3634740" cy="195453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7095CE72-36E4-6864-34AE-76365A6F71B9}"/>
              </a:ext>
            </a:extLst>
          </p:cNvPr>
          <p:cNvSpPr/>
          <p:nvPr/>
        </p:nvSpPr>
        <p:spPr>
          <a:xfrm>
            <a:off x="4609668" y="740940"/>
            <a:ext cx="54864" cy="195453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7DC47662-418B-2BF4-C77A-20E43B9E1969}"/>
              </a:ext>
            </a:extLst>
          </p:cNvPr>
          <p:cNvSpPr txBox="1"/>
          <p:nvPr/>
        </p:nvSpPr>
        <p:spPr>
          <a:xfrm>
            <a:off x="4843367" y="844624"/>
            <a:ext cx="3360419" cy="17697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  <a:defRPr sz="17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Atividade </a:t>
            </a:r>
            <a:r>
              <a:rPr lang="pt-BR" sz="1200" dirty="0" err="1"/>
              <a:t>granjeira</a:t>
            </a:r>
            <a:r>
              <a:rPr lang="pt-BR" sz="1200" dirty="0"/>
              <a:t> ou aquícola.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  <a:defRPr sz="17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Projeto técnico nas condições legais.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  <a:defRPr sz="17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Calamidade pública reconhecida, quando atendidos os requisitos.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  <a:defRPr sz="17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Pesquisa e experimentação oficialmente destinadas ao avanço tecnológico da agricultura.</a:t>
            </a:r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775A71E9-ED1D-E021-F4C5-7D0378846174}"/>
              </a:ext>
            </a:extLst>
          </p:cNvPr>
          <p:cNvSpPr txBox="1"/>
          <p:nvPr/>
        </p:nvSpPr>
        <p:spPr>
          <a:xfrm>
            <a:off x="617220" y="2843907"/>
            <a:ext cx="7886700" cy="174406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pt-BR" sz="1400" b="1" u="sng" dirty="0">
                <a:solidFill>
                  <a:srgbClr val="0F2B25"/>
                </a:solidFill>
                <a:latin typeface="Aptos"/>
              </a:rPr>
              <a:t>Pastagem: onde surgem muitos erros </a:t>
            </a:r>
          </a:p>
          <a:p>
            <a:pPr>
              <a:spcAft>
                <a:spcPts val="1000"/>
              </a:spcAft>
              <a:defRPr sz="18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Área utilizada com pastagem deve ter sido efetivamente usada para alimentação dos animais do próprio imóvel.</a:t>
            </a:r>
          </a:p>
          <a:p>
            <a:pPr>
              <a:spcAft>
                <a:spcPts val="1000"/>
              </a:spcAft>
              <a:defRPr sz="18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Quando aplicáveis, entram os índices de lotação por zona de pecuária.</a:t>
            </a:r>
          </a:p>
          <a:p>
            <a:pPr>
              <a:spcAft>
                <a:spcPts val="1000"/>
              </a:spcAft>
              <a:defRPr sz="18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Os índices indicados pelo manual continuam sendo os do Anexo I da IN SRF nº 256/2002, até ulterior ato.</a:t>
            </a:r>
          </a:p>
          <a:p>
            <a:pPr>
              <a:spcAft>
                <a:spcPts val="1000"/>
              </a:spcAft>
              <a:defRPr sz="18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Rebanho ajustado: grande porte × 1,0 + médio porte × 0,25.</a:t>
            </a:r>
          </a:p>
          <a:p>
            <a:pPr>
              <a:spcAft>
                <a:spcPts val="1000"/>
              </a:spcAft>
              <a:defRPr sz="1800" b="0">
                <a:solidFill>
                  <a:srgbClr val="262D33"/>
                </a:solidFill>
                <a:latin typeface="Aptos"/>
              </a:defRPr>
            </a:pPr>
            <a:r>
              <a:rPr lang="pt-BR" sz="1200" dirty="0"/>
              <a:t>A média anual do rebanho é calculada com a soma das cabeças de cada mês dividida por 12.</a:t>
            </a:r>
          </a:p>
        </p:txBody>
      </p:sp>
    </p:spTree>
    <p:extLst>
      <p:ext uri="{BB962C8B-B14F-4D97-AF65-F5344CB8AC3E}">
        <p14:creationId xmlns:p14="http://schemas.microsoft.com/office/powerpoint/2010/main" val="3214556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5C3DB-C207-E84D-DE93-74B4EE701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2C007787-E669-E62A-B46A-BC8C726B51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67AF1FF4-9ADA-597B-8E17-1F8CEF1812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C3766792-129A-591C-2D5F-781B45FC9E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9CF147EB-B1E6-AB8F-68A0-1E4075D71CEF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5DFB4D-1377-F845-FB55-FA087EB9A1BD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2100" b="1" dirty="0">
                <a:solidFill>
                  <a:srgbClr val="0F2B25"/>
                </a:solidFill>
                <a:latin typeface="Aptos"/>
              </a:rPr>
              <a:t>9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Tabela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de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alíquotas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: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área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+ GU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461D90-25C1-13E7-B36C-EBFE3D169B3D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CÁLCULO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CA9C1B5-EED8-274D-3918-5E3821B5ED81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A69113A8-E35F-ECEE-C99B-AA690CA1FD8D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A alíquota é definida pela combinação dos dois fatores.</a:t>
            </a: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9B351F48-B644-EEA3-27A6-49709A9B72B2}"/>
              </a:ext>
            </a:extLst>
          </p:cNvPr>
          <p:cNvGraphicFramePr>
            <a:graphicFrameLocks noGrp="1"/>
          </p:cNvGraphicFramePr>
          <p:nvPr/>
        </p:nvGraphicFramePr>
        <p:xfrm>
          <a:off x="480060" y="1131570"/>
          <a:ext cx="8023860" cy="3188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5567"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Aptos"/>
                        </a:rPr>
                        <a:t>Área total (ha)</a:t>
                      </a:r>
                    </a:p>
                  </a:txBody>
                  <a:tcPr marL="68580" marR="68580" marT="34290" marB="34290">
                    <a:solidFill>
                      <a:srgbClr val="0F2B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Aptos"/>
                        </a:rPr>
                        <a:t>≤30%</a:t>
                      </a:r>
                    </a:p>
                  </a:txBody>
                  <a:tcPr marL="68580" marR="68580" marT="34290" marB="34290">
                    <a:solidFill>
                      <a:srgbClr val="0F2B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Aptos"/>
                        </a:rPr>
                        <a:t>&gt;30–50%</a:t>
                      </a:r>
                    </a:p>
                  </a:txBody>
                  <a:tcPr marL="68580" marR="68580" marT="34290" marB="34290">
                    <a:solidFill>
                      <a:srgbClr val="0F2B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Aptos"/>
                        </a:rPr>
                        <a:t>&gt;50–65%</a:t>
                      </a:r>
                    </a:p>
                  </a:txBody>
                  <a:tcPr marL="68580" marR="68580" marT="34290" marB="34290">
                    <a:solidFill>
                      <a:srgbClr val="0F2B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Aptos"/>
                        </a:rPr>
                        <a:t>&gt;65–80%</a:t>
                      </a:r>
                    </a:p>
                  </a:txBody>
                  <a:tcPr marL="68580" marR="68580" marT="34290" marB="34290">
                    <a:solidFill>
                      <a:srgbClr val="0F2B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Aptos"/>
                        </a:rPr>
                        <a:t>&gt;80%</a:t>
                      </a:r>
                    </a:p>
                  </a:txBody>
                  <a:tcPr marL="68580" marR="68580" marT="34290" marB="34290">
                    <a:solidFill>
                      <a:srgbClr val="0F2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567"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222824"/>
                          </a:solidFill>
                          <a:latin typeface="Aptos"/>
                        </a:rPr>
                        <a:t>Até 50</a:t>
                      </a:r>
                    </a:p>
                  </a:txBody>
                  <a:tcPr marL="68580" marR="68580" marT="34290" marB="34290">
                    <a:solidFill>
                      <a:srgbClr val="F2ED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1,00%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0,70%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0,40%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0,20%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0,03%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567"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222824"/>
                          </a:solidFill>
                          <a:latin typeface="Aptos"/>
                        </a:rPr>
                        <a:t>&gt;50 até 200</a:t>
                      </a:r>
                    </a:p>
                  </a:txBody>
                  <a:tcPr marL="68580" marR="68580" marT="34290" marB="34290">
                    <a:solidFill>
                      <a:srgbClr val="F2ED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2,00%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1,40%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0,80%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0,40%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0,07%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567"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222824"/>
                          </a:solidFill>
                          <a:latin typeface="Aptos"/>
                        </a:rPr>
                        <a:t>&gt;200 até 500</a:t>
                      </a:r>
                    </a:p>
                  </a:txBody>
                  <a:tcPr marL="68580" marR="68580" marT="34290" marB="34290">
                    <a:solidFill>
                      <a:srgbClr val="F2ED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3,30%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2,30%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1,30%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0,60%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0,10%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567"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222824"/>
                          </a:solidFill>
                          <a:latin typeface="Aptos"/>
                        </a:rPr>
                        <a:t>&gt;500 até 1.000</a:t>
                      </a:r>
                    </a:p>
                  </a:txBody>
                  <a:tcPr marL="68580" marR="68580" marT="34290" marB="34290">
                    <a:solidFill>
                      <a:srgbClr val="F2ED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4,70%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3,30%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1,90%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0,85%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0,15%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567"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222824"/>
                          </a:solidFill>
                          <a:latin typeface="Aptos"/>
                        </a:rPr>
                        <a:t>&gt;1.000 até 5.000</a:t>
                      </a:r>
                    </a:p>
                  </a:txBody>
                  <a:tcPr marL="68580" marR="68580" marT="34290" marB="34290">
                    <a:solidFill>
                      <a:srgbClr val="F2ED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8,60%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6,00%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3,40%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1,60%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0,30%</a:t>
                      </a:r>
                    </a:p>
                  </a:txBody>
                  <a:tcPr marL="68580" marR="68580" marT="34290" marB="3429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5571"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222824"/>
                          </a:solidFill>
                          <a:latin typeface="Aptos"/>
                        </a:rPr>
                        <a:t>Acima de 5.000</a:t>
                      </a:r>
                    </a:p>
                  </a:txBody>
                  <a:tcPr marL="68580" marR="68580" marT="34290" marB="34290">
                    <a:solidFill>
                      <a:srgbClr val="F2ED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20,00%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12,00%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6,40%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3,00%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>
                          <a:solidFill>
                            <a:srgbClr val="222824"/>
                          </a:solidFill>
                          <a:latin typeface="Aptos"/>
                        </a:rPr>
                        <a:t>0,45%</a:t>
                      </a:r>
                    </a:p>
                  </a:txBody>
                  <a:tcPr marL="68580" marR="68580" marT="34290" marB="34290">
                    <a:solidFill>
                      <a:srgbClr val="F7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Box 6">
            <a:extLst>
              <a:ext uri="{FF2B5EF4-FFF2-40B4-BE49-F238E27FC236}">
                <a16:creationId xmlns:a16="http://schemas.microsoft.com/office/drawing/2014/main" id="{FAFF71F7-7C82-A333-14DA-41B2E91501DC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10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6F40C56-EDD1-5F8B-27C7-BC92766E0751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2513634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80BC1-58B0-00CA-10B2-D5A031A77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C19D497A-4920-5B71-C2C8-DFF3D4F595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2523AED9-CF08-FB51-0522-57D6C265C5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F3E60A15-1DF0-425A-B1EE-8AE1E24F60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7D3790B8-B843-243A-A7B9-061E594392A2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F4B973-EDA9-A937-7325-E8559CE8E5C3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2100" b="1" dirty="0">
                <a:solidFill>
                  <a:srgbClr val="0F2B25"/>
                </a:solidFill>
                <a:latin typeface="Aptos"/>
              </a:rPr>
              <a:t>10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Exemplo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prático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de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cálculo</a:t>
            </a:r>
            <a:endParaRPr sz="2100" b="1" dirty="0">
              <a:solidFill>
                <a:srgbClr val="0F2B25"/>
              </a:solidFill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89E21-6BF4-9B75-9578-E96EFF12D812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EXEMPLO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1074485-AE8E-8457-AAA0-9442505463AF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1F91BF72-D740-2BEC-2FC8-30F55E0018BB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Exemplo didático para visualizar a mecânica do imposto.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47F72C45-B5E9-0337-C923-6D983F2D0BFC}"/>
              </a:ext>
            </a:extLst>
          </p:cNvPr>
          <p:cNvSpPr/>
          <p:nvPr/>
        </p:nvSpPr>
        <p:spPr>
          <a:xfrm>
            <a:off x="514350" y="1200150"/>
            <a:ext cx="2366010" cy="106299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CF36C6F1-AC9B-FCA1-B68C-111DFC9ED411}"/>
              </a:ext>
            </a:extLst>
          </p:cNvPr>
          <p:cNvSpPr/>
          <p:nvPr/>
        </p:nvSpPr>
        <p:spPr>
          <a:xfrm>
            <a:off x="514350" y="1200150"/>
            <a:ext cx="54864" cy="106299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9FE217D1-1FAB-F22A-B6DD-B6F5D720E5E7}"/>
              </a:ext>
            </a:extLst>
          </p:cNvPr>
          <p:cNvSpPr txBox="1"/>
          <p:nvPr/>
        </p:nvSpPr>
        <p:spPr>
          <a:xfrm>
            <a:off x="665226" y="1323594"/>
            <a:ext cx="2091690" cy="2885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75" b="1">
                <a:solidFill>
                  <a:srgbClr val="0F2B25"/>
                </a:solidFill>
                <a:latin typeface="Aptos"/>
              </a:rPr>
              <a:t>ÁREA TOTAL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3815D164-D6BF-CF1E-AF37-3FB815E7DFE7}"/>
              </a:ext>
            </a:extLst>
          </p:cNvPr>
          <p:cNvSpPr txBox="1"/>
          <p:nvPr/>
        </p:nvSpPr>
        <p:spPr>
          <a:xfrm>
            <a:off x="665226" y="1693926"/>
            <a:ext cx="209169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>
                <a:solidFill>
                  <a:srgbClr val="222824"/>
                </a:solidFill>
                <a:latin typeface="Aptos"/>
              </a:rPr>
              <a:t>1.000 ha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B462CC93-83E5-D8F6-5EE7-4C2FF0B3AB49}"/>
              </a:ext>
            </a:extLst>
          </p:cNvPr>
          <p:cNvSpPr/>
          <p:nvPr/>
        </p:nvSpPr>
        <p:spPr>
          <a:xfrm>
            <a:off x="2983229" y="1200150"/>
            <a:ext cx="2366010" cy="106299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DFC37666-C15D-79BA-90D7-C5865B6829AA}"/>
              </a:ext>
            </a:extLst>
          </p:cNvPr>
          <p:cNvSpPr/>
          <p:nvPr/>
        </p:nvSpPr>
        <p:spPr>
          <a:xfrm>
            <a:off x="2983229" y="1200150"/>
            <a:ext cx="54864" cy="106299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F3CA3F96-AF20-745E-D8FD-5F240FB96DAE}"/>
              </a:ext>
            </a:extLst>
          </p:cNvPr>
          <p:cNvSpPr txBox="1"/>
          <p:nvPr/>
        </p:nvSpPr>
        <p:spPr>
          <a:xfrm>
            <a:off x="3134105" y="1323594"/>
            <a:ext cx="2091690" cy="2885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75" b="1">
                <a:solidFill>
                  <a:srgbClr val="0F2B25"/>
                </a:solidFill>
                <a:latin typeface="Aptos"/>
              </a:rPr>
              <a:t>ÁREA NÃO TRIBUTÁVEL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73D8CD6B-1165-3312-3027-B2D99A399D33}"/>
              </a:ext>
            </a:extLst>
          </p:cNvPr>
          <p:cNvSpPr txBox="1"/>
          <p:nvPr/>
        </p:nvSpPr>
        <p:spPr>
          <a:xfrm>
            <a:off x="3134105" y="1693926"/>
            <a:ext cx="209169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>
                <a:solidFill>
                  <a:srgbClr val="222824"/>
                </a:solidFill>
                <a:latin typeface="Aptos"/>
              </a:rPr>
              <a:t>200 ha</a:t>
            </a:r>
          </a:p>
        </p:txBody>
      </p:sp>
      <p:sp>
        <p:nvSpPr>
          <p:cNvPr id="17" name="Rounded Rectangle 13">
            <a:extLst>
              <a:ext uri="{FF2B5EF4-FFF2-40B4-BE49-F238E27FC236}">
                <a16:creationId xmlns:a16="http://schemas.microsoft.com/office/drawing/2014/main" id="{7E6344D2-3D6B-73B3-0E28-A3F9A7A76FB9}"/>
              </a:ext>
            </a:extLst>
          </p:cNvPr>
          <p:cNvSpPr/>
          <p:nvPr/>
        </p:nvSpPr>
        <p:spPr>
          <a:xfrm>
            <a:off x="5452110" y="1200150"/>
            <a:ext cx="3051810" cy="106299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8D55ED84-9241-8AA6-09E8-2856163A901D}"/>
              </a:ext>
            </a:extLst>
          </p:cNvPr>
          <p:cNvSpPr/>
          <p:nvPr/>
        </p:nvSpPr>
        <p:spPr>
          <a:xfrm>
            <a:off x="5452110" y="1200150"/>
            <a:ext cx="54864" cy="106299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D5EB4C0E-5D6A-B344-FF5E-1E1D5EEB05BB}"/>
              </a:ext>
            </a:extLst>
          </p:cNvPr>
          <p:cNvSpPr txBox="1"/>
          <p:nvPr/>
        </p:nvSpPr>
        <p:spPr>
          <a:xfrm>
            <a:off x="5602986" y="1323594"/>
            <a:ext cx="2777490" cy="2885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75" b="1">
                <a:solidFill>
                  <a:srgbClr val="0F2B25"/>
                </a:solidFill>
                <a:latin typeface="Aptos"/>
              </a:rPr>
              <a:t>VTN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7E656575-664B-1195-4830-998B45708060}"/>
              </a:ext>
            </a:extLst>
          </p:cNvPr>
          <p:cNvSpPr txBox="1"/>
          <p:nvPr/>
        </p:nvSpPr>
        <p:spPr>
          <a:xfrm>
            <a:off x="5602986" y="1693926"/>
            <a:ext cx="277749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>
                <a:solidFill>
                  <a:srgbClr val="222824"/>
                </a:solidFill>
                <a:latin typeface="Aptos"/>
              </a:rPr>
              <a:t>R$ 10.000.000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8F2FAB5C-8745-3DFD-BC90-A8A140AEF4D6}"/>
              </a:ext>
            </a:extLst>
          </p:cNvPr>
          <p:cNvSpPr txBox="1"/>
          <p:nvPr/>
        </p:nvSpPr>
        <p:spPr>
          <a:xfrm>
            <a:off x="582930" y="2571750"/>
            <a:ext cx="7886700" cy="35779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25" b="1">
                <a:solidFill>
                  <a:srgbClr val="0F2B25"/>
                </a:solidFill>
                <a:latin typeface="Aptos"/>
              </a:rPr>
              <a:t>Área tributável = 1.000 − 200 = 800 ha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24C1238A-29A5-9523-01F8-94F682B40A79}"/>
              </a:ext>
            </a:extLst>
          </p:cNvPr>
          <p:cNvSpPr txBox="1"/>
          <p:nvPr/>
        </p:nvSpPr>
        <p:spPr>
          <a:xfrm>
            <a:off x="582930" y="3120390"/>
            <a:ext cx="788670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b="1">
                <a:solidFill>
                  <a:srgbClr val="266344"/>
                </a:solidFill>
                <a:latin typeface="Aptos"/>
              </a:rPr>
              <a:t>VTNt = R$ 10.000.000 × (800 ÷ 1.000) = R$ 8.000.000</a:t>
            </a: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1E097D28-CED4-51CE-5E1D-B6BED690B1E8}"/>
              </a:ext>
            </a:extLst>
          </p:cNvPr>
          <p:cNvSpPr txBox="1"/>
          <p:nvPr/>
        </p:nvSpPr>
        <p:spPr>
          <a:xfrm>
            <a:off x="582930" y="3806190"/>
            <a:ext cx="7886700" cy="2885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75">
                <a:solidFill>
                  <a:srgbClr val="676F69"/>
                </a:solidFill>
                <a:latin typeface="Aptos"/>
              </a:rPr>
              <a:t>Depois: calcula-se o GU → identifica-se a alíquota → aplica-se sobre o VTNt.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42183B75-F6C4-6822-7409-4FAA55E6A559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11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A5FBF497-F92D-4BF9-4D78-B62D6801AD74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1316935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6B1A4-9110-3BCA-B167-9613894FD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CA08B0F0-EF97-036A-EAB1-1F9B8B7847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1A042E72-5F01-DE29-C4ED-D024CABCD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14BC8334-9567-1BF1-528F-BE28DB7368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0CF2F4A2-9484-ECBF-0E0C-6CAA7F710B05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DCB25E-90ED-AC81-C1C5-6E0F606ECB7A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dirty="0">
                <a:solidFill>
                  <a:srgbClr val="0F2B25"/>
                </a:solidFill>
                <a:latin typeface="Aptos"/>
              </a:rPr>
              <a:t>1</a:t>
            </a:r>
            <a:r>
              <a:rPr lang="pt-BR" sz="2100" b="1" dirty="0">
                <a:solidFill>
                  <a:srgbClr val="0F2B25"/>
                </a:solidFill>
                <a:latin typeface="Aptos"/>
              </a:rPr>
              <a:t>1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 DITR 2026: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quando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e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como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entregar</a:t>
            </a:r>
            <a:endParaRPr sz="2100" b="1" dirty="0">
              <a:solidFill>
                <a:srgbClr val="0F2B25"/>
              </a:solidFill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67A0D4-5467-3527-9E32-A8B2A67F93C8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DECLARAÇÃO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13D7D43-BCCC-7892-948B-B90155744D75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C5645C77-1369-AD40-AA00-681F6C0DB539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A declaração é o instrumento de apuração e informação do ITR.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05C73FDF-A99E-8271-6D63-10E1FB9E7A4F}"/>
              </a:ext>
            </a:extLst>
          </p:cNvPr>
          <p:cNvSpPr/>
          <p:nvPr/>
        </p:nvSpPr>
        <p:spPr>
          <a:xfrm>
            <a:off x="548640" y="1200150"/>
            <a:ext cx="2468880" cy="164592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53127A6F-9012-E9DC-90C2-AD5B0B3FAF37}"/>
              </a:ext>
            </a:extLst>
          </p:cNvPr>
          <p:cNvSpPr/>
          <p:nvPr/>
        </p:nvSpPr>
        <p:spPr>
          <a:xfrm>
            <a:off x="548640" y="1200150"/>
            <a:ext cx="54864" cy="164592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9F16D8B3-24EC-AF8B-2681-BFB6036C6E3C}"/>
              </a:ext>
            </a:extLst>
          </p:cNvPr>
          <p:cNvSpPr txBox="1"/>
          <p:nvPr/>
        </p:nvSpPr>
        <p:spPr>
          <a:xfrm>
            <a:off x="699516" y="1323595"/>
            <a:ext cx="2194560" cy="3347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75" b="1">
                <a:solidFill>
                  <a:srgbClr val="0F2B25"/>
                </a:solidFill>
                <a:latin typeface="Aptos"/>
              </a:rPr>
              <a:t>10 AGO → 30 SET 2026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C2FBFCF-806A-98B9-00FA-79FAAABF4F1B}"/>
              </a:ext>
            </a:extLst>
          </p:cNvPr>
          <p:cNvSpPr txBox="1"/>
          <p:nvPr/>
        </p:nvSpPr>
        <p:spPr>
          <a:xfrm>
            <a:off x="699516" y="1693927"/>
            <a:ext cx="219456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>
                <a:solidFill>
                  <a:srgbClr val="222824"/>
                </a:solidFill>
                <a:latin typeface="Aptos"/>
              </a:rPr>
              <a:t>Período de apresentação da DITR 2026.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4C6D5767-5916-0E03-9007-44A31771AE0F}"/>
              </a:ext>
            </a:extLst>
          </p:cNvPr>
          <p:cNvSpPr/>
          <p:nvPr/>
        </p:nvSpPr>
        <p:spPr>
          <a:xfrm>
            <a:off x="3326130" y="1200150"/>
            <a:ext cx="246888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43D26B67-AE19-A8E4-990F-DE9AEEC9052B}"/>
              </a:ext>
            </a:extLst>
          </p:cNvPr>
          <p:cNvSpPr/>
          <p:nvPr/>
        </p:nvSpPr>
        <p:spPr>
          <a:xfrm>
            <a:off x="3326130" y="1200150"/>
            <a:ext cx="54864" cy="164592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62735131-709F-FAC2-C639-21B608F2D7DB}"/>
              </a:ext>
            </a:extLst>
          </p:cNvPr>
          <p:cNvSpPr txBox="1"/>
          <p:nvPr/>
        </p:nvSpPr>
        <p:spPr>
          <a:xfrm>
            <a:off x="3477005" y="1323595"/>
            <a:ext cx="2194560" cy="3347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75" b="1">
                <a:solidFill>
                  <a:srgbClr val="0F2B25"/>
                </a:solidFill>
                <a:latin typeface="Aptos"/>
              </a:rPr>
              <a:t>PELA INTERNET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44E0101E-824D-C58E-6EC5-20B913A9E1B5}"/>
              </a:ext>
            </a:extLst>
          </p:cNvPr>
          <p:cNvSpPr txBox="1"/>
          <p:nvPr/>
        </p:nvSpPr>
        <p:spPr>
          <a:xfrm>
            <a:off x="3477005" y="1693927"/>
            <a:ext cx="2194560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>
                <a:solidFill>
                  <a:srgbClr val="222824"/>
                </a:solidFill>
                <a:latin typeface="Aptos"/>
              </a:rPr>
              <a:t>Serviço “Minhas Declarações do ITR”, com autenticação gov.br nas condições previstas.</a:t>
            </a:r>
          </a:p>
        </p:txBody>
      </p:sp>
      <p:sp>
        <p:nvSpPr>
          <p:cNvPr id="17" name="Rounded Rectangle 13">
            <a:extLst>
              <a:ext uri="{FF2B5EF4-FFF2-40B4-BE49-F238E27FC236}">
                <a16:creationId xmlns:a16="http://schemas.microsoft.com/office/drawing/2014/main" id="{147CF85B-4142-ED78-BDF9-C31160BBC9C8}"/>
              </a:ext>
            </a:extLst>
          </p:cNvPr>
          <p:cNvSpPr/>
          <p:nvPr/>
        </p:nvSpPr>
        <p:spPr>
          <a:xfrm>
            <a:off x="6103620" y="1200150"/>
            <a:ext cx="246888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AD854045-8BFF-E4D6-9D55-D41C385ED1D3}"/>
              </a:ext>
            </a:extLst>
          </p:cNvPr>
          <p:cNvSpPr/>
          <p:nvPr/>
        </p:nvSpPr>
        <p:spPr>
          <a:xfrm>
            <a:off x="6103620" y="1200150"/>
            <a:ext cx="54864" cy="164592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0C2D69F5-5D29-D680-9863-AF9A2097F183}"/>
              </a:ext>
            </a:extLst>
          </p:cNvPr>
          <p:cNvSpPr txBox="1"/>
          <p:nvPr/>
        </p:nvSpPr>
        <p:spPr>
          <a:xfrm>
            <a:off x="6254496" y="1323594"/>
            <a:ext cx="219456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F2B25"/>
                </a:solidFill>
                <a:latin typeface="Aptos"/>
              </a:rPr>
              <a:t>PROGRAMA ITR 2026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BF5E4BBB-B2FA-2A2C-85BD-CC12474E6423}"/>
              </a:ext>
            </a:extLst>
          </p:cNvPr>
          <p:cNvSpPr txBox="1"/>
          <p:nvPr/>
        </p:nvSpPr>
        <p:spPr>
          <a:xfrm>
            <a:off x="6254496" y="1693926"/>
            <a:ext cx="219456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222824"/>
                </a:solidFill>
                <a:latin typeface="Aptos"/>
              </a:rPr>
              <a:t>Também previsto para pessoas físicas com imóvel rural de até 100 ha, conforme as regras do manual.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D5E76D80-9522-189A-3BBC-14370AB199F3}"/>
              </a:ext>
            </a:extLst>
          </p:cNvPr>
          <p:cNvSpPr txBox="1"/>
          <p:nvPr/>
        </p:nvSpPr>
        <p:spPr>
          <a:xfrm>
            <a:off x="582930" y="3429000"/>
            <a:ext cx="7886700" cy="38087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75" b="1">
                <a:solidFill>
                  <a:srgbClr val="0F2B25"/>
                </a:solidFill>
                <a:latin typeface="Aptos"/>
              </a:rPr>
              <a:t>ITR = imposto   |   DITR = declaração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F9B4CFB8-95C7-1577-9309-F9563B048D7B}"/>
              </a:ext>
            </a:extLst>
          </p:cNvPr>
          <p:cNvSpPr txBox="1"/>
          <p:nvPr/>
        </p:nvSpPr>
        <p:spPr>
          <a:xfrm>
            <a:off x="582930" y="3922777"/>
            <a:ext cx="7886700" cy="2192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25">
                <a:solidFill>
                  <a:srgbClr val="676F69"/>
                </a:solidFill>
                <a:latin typeface="Aptos"/>
              </a:rPr>
              <a:t>Fonte do prazo e meios: Pergunta 199 do manual da Receita Federal.</a:t>
            </a: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AD85E303-C571-DD2F-DAFE-31E01AB612F6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12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80C33755-B5F9-FE9D-8B6A-E3F7CA142DEF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2324901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40401-3365-F7CB-05FA-F1FD469E1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5EDF09BD-CA1C-1E8B-1B71-B11DE02895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2B35ED9F-7076-E3F4-14C4-9111DA50EC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6D6EF5D2-2213-B031-7320-9B0ADF80CE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1E3D91B0-4E86-3CEF-C6DE-2DB94B6B300F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93D3D2-8814-DE98-56AA-B8C4FDAFCD0E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dirty="0">
                <a:solidFill>
                  <a:srgbClr val="0F2B25"/>
                </a:solidFill>
                <a:latin typeface="Aptos"/>
              </a:rPr>
              <a:t>1</a:t>
            </a:r>
            <a:r>
              <a:rPr lang="pt-BR" sz="2100" b="1" dirty="0">
                <a:solidFill>
                  <a:srgbClr val="0F2B25"/>
                </a:solidFill>
                <a:latin typeface="Aptos"/>
              </a:rPr>
              <a:t>2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Pagamento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do ITR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D88BFB-6F38-5F69-8A48-AE8FB9D5845D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PAGAMENTO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17B1C18-124D-D7B8-2B41-2603A0B901BB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1C3502A5-80CC-FE28-CACA-CD31E1F589B3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Pode ser pago em quota única ou em até quatro quotas, conforme as condições legais.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09DDAF55-7567-BCA2-3DE3-143565B680AD}"/>
              </a:ext>
            </a:extLst>
          </p:cNvPr>
          <p:cNvSpPr/>
          <p:nvPr/>
        </p:nvSpPr>
        <p:spPr>
          <a:xfrm>
            <a:off x="514350" y="1268730"/>
            <a:ext cx="1885950" cy="168021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526DD0CB-4F0B-B70A-CF09-844FE6FEC7B6}"/>
              </a:ext>
            </a:extLst>
          </p:cNvPr>
          <p:cNvSpPr/>
          <p:nvPr/>
        </p:nvSpPr>
        <p:spPr>
          <a:xfrm>
            <a:off x="514350" y="1268730"/>
            <a:ext cx="54864" cy="168021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C65DAF0-A9B0-B4C5-43A4-49B389911494}"/>
              </a:ext>
            </a:extLst>
          </p:cNvPr>
          <p:cNvSpPr txBox="1"/>
          <p:nvPr/>
        </p:nvSpPr>
        <p:spPr>
          <a:xfrm>
            <a:off x="665226" y="1392174"/>
            <a:ext cx="161163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F2B25"/>
                </a:solidFill>
                <a:latin typeface="Aptos"/>
              </a:rPr>
              <a:t>1ª ou única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327E9A1F-F4A9-B9F3-F1AC-E0B8FC9F1868}"/>
              </a:ext>
            </a:extLst>
          </p:cNvPr>
          <p:cNvSpPr txBox="1"/>
          <p:nvPr/>
        </p:nvSpPr>
        <p:spPr>
          <a:xfrm>
            <a:off x="665226" y="1762506"/>
            <a:ext cx="1611630" cy="5770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>
                <a:solidFill>
                  <a:srgbClr val="222824"/>
                </a:solidFill>
                <a:latin typeface="Aptos"/>
              </a:rPr>
              <a:t>30/09/2026
Valor apurado na declaração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71291BB4-3BB4-9545-CB0B-6334D791484E}"/>
              </a:ext>
            </a:extLst>
          </p:cNvPr>
          <p:cNvSpPr/>
          <p:nvPr/>
        </p:nvSpPr>
        <p:spPr>
          <a:xfrm>
            <a:off x="2626614" y="1268730"/>
            <a:ext cx="1885950" cy="168021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4BFA5437-432F-C137-BB8C-54FBDB364106}"/>
              </a:ext>
            </a:extLst>
          </p:cNvPr>
          <p:cNvSpPr/>
          <p:nvPr/>
        </p:nvSpPr>
        <p:spPr>
          <a:xfrm>
            <a:off x="2626614" y="1268730"/>
            <a:ext cx="54864" cy="168021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DCAA86C9-4CD4-ABB9-F1EA-93A4CDA7A1B2}"/>
              </a:ext>
            </a:extLst>
          </p:cNvPr>
          <p:cNvSpPr txBox="1"/>
          <p:nvPr/>
        </p:nvSpPr>
        <p:spPr>
          <a:xfrm>
            <a:off x="2777490" y="1392174"/>
            <a:ext cx="161163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F2B25"/>
                </a:solidFill>
                <a:latin typeface="Aptos"/>
              </a:rPr>
              <a:t>2ª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FAF40FEA-C60C-F5F9-B7EE-5F248AAE76BF}"/>
              </a:ext>
            </a:extLst>
          </p:cNvPr>
          <p:cNvSpPr txBox="1"/>
          <p:nvPr/>
        </p:nvSpPr>
        <p:spPr>
          <a:xfrm>
            <a:off x="2777490" y="1762506"/>
            <a:ext cx="161163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>
                <a:solidFill>
                  <a:srgbClr val="222824"/>
                </a:solidFill>
                <a:latin typeface="Aptos"/>
              </a:rPr>
              <a:t>30/10/2026
+ 1% de juros</a:t>
            </a:r>
          </a:p>
        </p:txBody>
      </p:sp>
      <p:sp>
        <p:nvSpPr>
          <p:cNvPr id="17" name="Rounded Rectangle 13">
            <a:extLst>
              <a:ext uri="{FF2B5EF4-FFF2-40B4-BE49-F238E27FC236}">
                <a16:creationId xmlns:a16="http://schemas.microsoft.com/office/drawing/2014/main" id="{388EA530-A38A-2D1D-D459-92D9C771B555}"/>
              </a:ext>
            </a:extLst>
          </p:cNvPr>
          <p:cNvSpPr/>
          <p:nvPr/>
        </p:nvSpPr>
        <p:spPr>
          <a:xfrm>
            <a:off x="4738878" y="1268730"/>
            <a:ext cx="1885950" cy="168021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57272656-EB6C-FC7B-C409-7176E2AC8AF8}"/>
              </a:ext>
            </a:extLst>
          </p:cNvPr>
          <p:cNvSpPr/>
          <p:nvPr/>
        </p:nvSpPr>
        <p:spPr>
          <a:xfrm>
            <a:off x="4738878" y="1268730"/>
            <a:ext cx="54864" cy="168021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70C545D5-1750-0892-6C9E-60EFCFD2C0EB}"/>
              </a:ext>
            </a:extLst>
          </p:cNvPr>
          <p:cNvSpPr txBox="1"/>
          <p:nvPr/>
        </p:nvSpPr>
        <p:spPr>
          <a:xfrm>
            <a:off x="4889754" y="1392174"/>
            <a:ext cx="161163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F2B25"/>
                </a:solidFill>
                <a:latin typeface="Aptos"/>
              </a:rPr>
              <a:t>3ª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BFF12A78-2DBB-643D-87D1-2D9876F02BDB}"/>
              </a:ext>
            </a:extLst>
          </p:cNvPr>
          <p:cNvSpPr txBox="1"/>
          <p:nvPr/>
        </p:nvSpPr>
        <p:spPr>
          <a:xfrm>
            <a:off x="4889754" y="1762506"/>
            <a:ext cx="161163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>
                <a:solidFill>
                  <a:srgbClr val="222824"/>
                </a:solidFill>
                <a:latin typeface="Aptos"/>
              </a:rPr>
              <a:t>30/11/2026
Selic + 1%</a:t>
            </a:r>
          </a:p>
        </p:txBody>
      </p:sp>
      <p:sp>
        <p:nvSpPr>
          <p:cNvPr id="21" name="Rounded Rectangle 17">
            <a:extLst>
              <a:ext uri="{FF2B5EF4-FFF2-40B4-BE49-F238E27FC236}">
                <a16:creationId xmlns:a16="http://schemas.microsoft.com/office/drawing/2014/main" id="{BDA37275-21E5-0C97-C81A-2048F89E139A}"/>
              </a:ext>
            </a:extLst>
          </p:cNvPr>
          <p:cNvSpPr/>
          <p:nvPr/>
        </p:nvSpPr>
        <p:spPr>
          <a:xfrm>
            <a:off x="6851142" y="1268730"/>
            <a:ext cx="1885950" cy="168021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E0447C55-3EA3-DFFF-909D-C94F8685667D}"/>
              </a:ext>
            </a:extLst>
          </p:cNvPr>
          <p:cNvSpPr/>
          <p:nvPr/>
        </p:nvSpPr>
        <p:spPr>
          <a:xfrm>
            <a:off x="6851142" y="1268730"/>
            <a:ext cx="54864" cy="168021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D8368279-A448-E95A-2EAB-E0F466A5C58E}"/>
              </a:ext>
            </a:extLst>
          </p:cNvPr>
          <p:cNvSpPr txBox="1"/>
          <p:nvPr/>
        </p:nvSpPr>
        <p:spPr>
          <a:xfrm>
            <a:off x="7002018" y="1392174"/>
            <a:ext cx="161163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F2B25"/>
                </a:solidFill>
                <a:latin typeface="Aptos"/>
              </a:rPr>
              <a:t>4ª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CEC47F83-E8D0-778D-26B2-748BD233B53A}"/>
              </a:ext>
            </a:extLst>
          </p:cNvPr>
          <p:cNvSpPr txBox="1"/>
          <p:nvPr/>
        </p:nvSpPr>
        <p:spPr>
          <a:xfrm>
            <a:off x="7002018" y="1762506"/>
            <a:ext cx="161163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>
                <a:solidFill>
                  <a:srgbClr val="222824"/>
                </a:solidFill>
                <a:latin typeface="Aptos"/>
              </a:rPr>
              <a:t>30/12/2026
Selic + 1%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7ED2CFCC-9E9A-CB58-BCBD-8D8A23FFD6AF}"/>
              </a:ext>
            </a:extLst>
          </p:cNvPr>
          <p:cNvSpPr txBox="1"/>
          <p:nvPr/>
        </p:nvSpPr>
        <p:spPr>
          <a:xfrm>
            <a:off x="617220" y="3326130"/>
            <a:ext cx="78867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dirty="0">
                <a:solidFill>
                  <a:srgbClr val="0F2B25"/>
                </a:solidFill>
                <a:latin typeface="Aptos"/>
              </a:rPr>
              <a:t>Cada quota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deve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respeitar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 o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mínimo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 de R$ 50,00;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imposto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 de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até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 R$ 100,00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deve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 ser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pago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 em quota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única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. O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imposto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devido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não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0F2B25"/>
                </a:solidFill>
                <a:latin typeface="Aptos"/>
              </a:rPr>
              <a:t>pode</a:t>
            </a:r>
            <a:r>
              <a:rPr sz="1200" b="1" dirty="0">
                <a:solidFill>
                  <a:srgbClr val="0F2B25"/>
                </a:solidFill>
                <a:latin typeface="Aptos"/>
              </a:rPr>
              <a:t> ser inferior a R$ 10,00.</a:t>
            </a:r>
          </a:p>
        </p:txBody>
      </p:sp>
      <p:sp>
        <p:nvSpPr>
          <p:cNvPr id="26" name="TextBox 23">
            <a:extLst>
              <a:ext uri="{FF2B5EF4-FFF2-40B4-BE49-F238E27FC236}">
                <a16:creationId xmlns:a16="http://schemas.microsoft.com/office/drawing/2014/main" id="{C4CF6325-5D49-BA56-44B6-C0468DF3F841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2556868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F59BC-1C88-8C74-F6AD-6B4DF2692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79261634-B2A2-85B9-FC80-68D396D658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FEC08B52-5229-112E-3842-1C84E299A1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4370952C-712E-9487-D628-3AFB352692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1B69D98D-E62E-61E4-4E3F-6A9BA5DCF145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6A3BBC-2019-E748-AD73-9C4D70C4DB52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dirty="0">
                <a:solidFill>
                  <a:srgbClr val="0F2B25"/>
                </a:solidFill>
                <a:latin typeface="Aptos"/>
              </a:rPr>
              <a:t>1</a:t>
            </a:r>
            <a:r>
              <a:rPr lang="pt-BR" sz="2100" b="1" dirty="0">
                <a:solidFill>
                  <a:srgbClr val="0F2B25"/>
                </a:solidFill>
                <a:latin typeface="Aptos"/>
              </a:rPr>
              <a:t>3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Errou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?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Retifique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antes da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fiscalização</a:t>
            </a:r>
            <a:endParaRPr sz="2100" b="1" dirty="0">
              <a:solidFill>
                <a:srgbClr val="0F2B25"/>
              </a:solidFill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71AD4-0597-A8AC-11F4-29A396658370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RISCO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339133A-4BF3-B40E-2378-8CCB4813C21F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A30E720C-60AF-C98C-85B7-FF5438932A91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A retificação é o mecanismo para corrigir erros, omissões e inexatidões.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7D27571D-4E1E-27F2-1A1E-11808850EF4B}"/>
              </a:ext>
            </a:extLst>
          </p:cNvPr>
          <p:cNvSpPr/>
          <p:nvPr/>
        </p:nvSpPr>
        <p:spPr>
          <a:xfrm>
            <a:off x="548640" y="1200150"/>
            <a:ext cx="3874770" cy="181737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55EE99D3-94F3-A490-F750-871D8A1C64A8}"/>
              </a:ext>
            </a:extLst>
          </p:cNvPr>
          <p:cNvSpPr/>
          <p:nvPr/>
        </p:nvSpPr>
        <p:spPr>
          <a:xfrm>
            <a:off x="548640" y="1200150"/>
            <a:ext cx="54864" cy="181737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99FE0242-FB24-C4A7-49B9-29DB3059DC35}"/>
              </a:ext>
            </a:extLst>
          </p:cNvPr>
          <p:cNvSpPr txBox="1"/>
          <p:nvPr/>
        </p:nvSpPr>
        <p:spPr>
          <a:xfrm>
            <a:off x="699516" y="1323595"/>
            <a:ext cx="3600450" cy="3347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75" b="1">
                <a:solidFill>
                  <a:srgbClr val="0F2B25"/>
                </a:solidFill>
                <a:latin typeface="Aptos"/>
              </a:rPr>
              <a:t>DITR RETIFICADORA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62A4A6A2-07BC-F16D-E71D-562E8DD0C6D5}"/>
              </a:ext>
            </a:extLst>
          </p:cNvPr>
          <p:cNvSpPr txBox="1"/>
          <p:nvPr/>
        </p:nvSpPr>
        <p:spPr>
          <a:xfrm>
            <a:off x="699516" y="1693927"/>
            <a:ext cx="360045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>
                <a:solidFill>
                  <a:srgbClr val="222824"/>
                </a:solidFill>
                <a:latin typeface="Aptos"/>
              </a:rPr>
              <a:t>Pode ser apresentada antes do início do procedimento de lançamento de ofício.
Deve reproduzir as informações anteriormente declaradas, incorporando as alterações, exclusões e inclusões necessárias.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0AAD4131-66AC-516F-D68D-4A418923B5C0}"/>
              </a:ext>
            </a:extLst>
          </p:cNvPr>
          <p:cNvSpPr/>
          <p:nvPr/>
        </p:nvSpPr>
        <p:spPr>
          <a:xfrm>
            <a:off x="4663440" y="1200150"/>
            <a:ext cx="3874770" cy="181737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BB982C10-50AF-E126-32BF-9DA6D6EC2C30}"/>
              </a:ext>
            </a:extLst>
          </p:cNvPr>
          <p:cNvSpPr/>
          <p:nvPr/>
        </p:nvSpPr>
        <p:spPr>
          <a:xfrm>
            <a:off x="4663440" y="1200150"/>
            <a:ext cx="54864" cy="1817370"/>
          </a:xfrm>
          <a:prstGeom prst="rect">
            <a:avLst/>
          </a:prstGeom>
          <a:solidFill>
            <a:srgbClr val="A63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B22A77FA-D4B5-69AE-D30E-10C1BEB52B49}"/>
              </a:ext>
            </a:extLst>
          </p:cNvPr>
          <p:cNvSpPr txBox="1"/>
          <p:nvPr/>
        </p:nvSpPr>
        <p:spPr>
          <a:xfrm>
            <a:off x="4814316" y="1323595"/>
            <a:ext cx="3600450" cy="3347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75" b="1">
                <a:solidFill>
                  <a:srgbClr val="0F2B25"/>
                </a:solidFill>
                <a:latin typeface="Aptos"/>
              </a:rPr>
              <a:t>POR QUE AGIR RÁPIDO?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3E980E7F-5AB8-B388-B47B-C80B204B4A0F}"/>
              </a:ext>
            </a:extLst>
          </p:cNvPr>
          <p:cNvSpPr txBox="1"/>
          <p:nvPr/>
        </p:nvSpPr>
        <p:spPr>
          <a:xfrm>
            <a:off x="4814316" y="1693926"/>
            <a:ext cx="360045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>
                <a:solidFill>
                  <a:srgbClr val="222824"/>
                </a:solidFill>
                <a:latin typeface="Aptos"/>
              </a:rPr>
              <a:t>A falta da DITR, a subavaliação do VTN ou informações inexatas, incorretas ou fraudulentas podem resultar em lançamento de ofício.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303BDF85-3B03-01A9-2828-BC7CAA1D7DEE}"/>
              </a:ext>
            </a:extLst>
          </p:cNvPr>
          <p:cNvSpPr txBox="1"/>
          <p:nvPr/>
        </p:nvSpPr>
        <p:spPr>
          <a:xfrm>
            <a:off x="617220" y="3531870"/>
            <a:ext cx="7886700" cy="34624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50" b="1">
                <a:solidFill>
                  <a:srgbClr val="0F2B25"/>
                </a:solidFill>
                <a:latin typeface="Aptos"/>
              </a:rPr>
              <a:t>Regra de ouro: identificou inconsistência → documente → corrija → retifique.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ED81D4A7-230E-144B-6142-4856B33D432B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14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E84EEEB7-A561-9CB9-A554-F4EC6A2A8DE7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2664658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E0109-D58D-5B15-1986-39DCB2336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AB1871FD-A89C-2471-15E1-7D05BF1F10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2C67E9CA-C5A8-FEB3-4CCC-68E4326088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9A726973-B16F-67AC-4C8A-CA5E414DCA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901CC82C-1A54-1B55-5B95-CCB66419249D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1C4984-90A0-2792-90E3-0AE7E42702E6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dirty="0">
                <a:solidFill>
                  <a:srgbClr val="0F2B25"/>
                </a:solidFill>
                <a:latin typeface="Aptos"/>
              </a:rPr>
              <a:t>1</a:t>
            </a:r>
            <a:r>
              <a:rPr lang="pt-BR" sz="2100" b="1" dirty="0">
                <a:solidFill>
                  <a:srgbClr val="0F2B25"/>
                </a:solidFill>
                <a:latin typeface="Aptos"/>
              </a:rPr>
              <a:t>4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 VTN: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não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é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apenas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um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número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 do ITR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527EC3-9B36-6ED9-EF09-BF327C0814FF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ATENÇÃO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33F0F78-7E88-16CB-0CD6-C6F90F4E6AB4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70CC3C93-5784-5015-C0E1-44AAE433BDCF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O valor declarado pode produzir efeitos além da apuração anual.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6BB9B215-37D9-AAB6-D8D0-ED7C80D01279}"/>
              </a:ext>
            </a:extLst>
          </p:cNvPr>
          <p:cNvSpPr/>
          <p:nvPr/>
        </p:nvSpPr>
        <p:spPr>
          <a:xfrm>
            <a:off x="514350" y="1234440"/>
            <a:ext cx="2571750" cy="174879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F7DFF849-2228-398E-A4F5-8BF6DD9DB820}"/>
              </a:ext>
            </a:extLst>
          </p:cNvPr>
          <p:cNvSpPr/>
          <p:nvPr/>
        </p:nvSpPr>
        <p:spPr>
          <a:xfrm>
            <a:off x="514350" y="1234440"/>
            <a:ext cx="54864" cy="174879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5D4654F-CE14-AFB0-30AE-8118023E8A18}"/>
              </a:ext>
            </a:extLst>
          </p:cNvPr>
          <p:cNvSpPr txBox="1"/>
          <p:nvPr/>
        </p:nvSpPr>
        <p:spPr>
          <a:xfrm>
            <a:off x="665226" y="1357884"/>
            <a:ext cx="2297430" cy="311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5" b="1">
                <a:solidFill>
                  <a:srgbClr val="0F2B25"/>
                </a:solidFill>
                <a:latin typeface="Aptos"/>
              </a:rPr>
              <a:t>GANHO DE CAPITAL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ED92CD67-957A-37EA-2989-943756424194}"/>
              </a:ext>
            </a:extLst>
          </p:cNvPr>
          <p:cNvSpPr txBox="1"/>
          <p:nvPr/>
        </p:nvSpPr>
        <p:spPr>
          <a:xfrm>
            <a:off x="665226" y="1728216"/>
            <a:ext cx="2297430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>
                <a:solidFill>
                  <a:srgbClr val="222824"/>
                </a:solidFill>
                <a:latin typeface="Aptos"/>
              </a:rPr>
              <a:t>O VTN declarado é utilizado como parâmetro na apuração do ganho de capital na alienação do imóvel rural, nos termos indicados no manual.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FA9FFA4F-5A0D-E93C-771E-9BA5CA2CD572}"/>
              </a:ext>
            </a:extLst>
          </p:cNvPr>
          <p:cNvSpPr/>
          <p:nvPr/>
        </p:nvSpPr>
        <p:spPr>
          <a:xfrm>
            <a:off x="3291840" y="1234440"/>
            <a:ext cx="2571750" cy="174879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9A2486D0-7F98-F5AB-9C09-EDFF506C06EC}"/>
              </a:ext>
            </a:extLst>
          </p:cNvPr>
          <p:cNvSpPr/>
          <p:nvPr/>
        </p:nvSpPr>
        <p:spPr>
          <a:xfrm>
            <a:off x="3291840" y="1234440"/>
            <a:ext cx="54864" cy="174879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083E543B-630D-F987-C80A-0EF3C2821AC7}"/>
              </a:ext>
            </a:extLst>
          </p:cNvPr>
          <p:cNvSpPr txBox="1"/>
          <p:nvPr/>
        </p:nvSpPr>
        <p:spPr>
          <a:xfrm>
            <a:off x="3442716" y="1357884"/>
            <a:ext cx="2297430" cy="311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5" b="1">
                <a:solidFill>
                  <a:srgbClr val="0F2B25"/>
                </a:solidFill>
                <a:latin typeface="Aptos"/>
              </a:rPr>
              <a:t>DÍVIDA ATIVA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7A79E9E9-45F7-604C-02AE-231F7F187DBB}"/>
              </a:ext>
            </a:extLst>
          </p:cNvPr>
          <p:cNvSpPr txBox="1"/>
          <p:nvPr/>
        </p:nvSpPr>
        <p:spPr>
          <a:xfrm>
            <a:off x="3442716" y="1728216"/>
            <a:ext cx="2297430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>
                <a:solidFill>
                  <a:srgbClr val="222824"/>
                </a:solidFill>
                <a:latin typeface="Aptos"/>
              </a:rPr>
              <a:t>Em imóvel rural arrestado ou penhorado, o VTN declarado deve ser observado para fins de avaliação.</a:t>
            </a:r>
          </a:p>
        </p:txBody>
      </p:sp>
      <p:sp>
        <p:nvSpPr>
          <p:cNvPr id="17" name="Rounded Rectangle 13">
            <a:extLst>
              <a:ext uri="{FF2B5EF4-FFF2-40B4-BE49-F238E27FC236}">
                <a16:creationId xmlns:a16="http://schemas.microsoft.com/office/drawing/2014/main" id="{225FC958-05A5-5E5E-913D-7129047E50AA}"/>
              </a:ext>
            </a:extLst>
          </p:cNvPr>
          <p:cNvSpPr/>
          <p:nvPr/>
        </p:nvSpPr>
        <p:spPr>
          <a:xfrm>
            <a:off x="6069330" y="1234440"/>
            <a:ext cx="2571750" cy="1748790"/>
          </a:xfrm>
          <a:prstGeom prst="roundRect">
            <a:avLst/>
          </a:prstGeom>
          <a:solidFill>
            <a:srgbClr val="F2EDE0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651A5980-A959-87FA-B255-EF495FACD4FF}"/>
              </a:ext>
            </a:extLst>
          </p:cNvPr>
          <p:cNvSpPr/>
          <p:nvPr/>
        </p:nvSpPr>
        <p:spPr>
          <a:xfrm>
            <a:off x="6069330" y="1234440"/>
            <a:ext cx="54864" cy="174879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C4A8018D-DE85-B84C-7A19-E54844A1B712}"/>
              </a:ext>
            </a:extLst>
          </p:cNvPr>
          <p:cNvSpPr txBox="1"/>
          <p:nvPr/>
        </p:nvSpPr>
        <p:spPr>
          <a:xfrm>
            <a:off x="6220206" y="1357884"/>
            <a:ext cx="2297430" cy="311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5" b="1">
                <a:solidFill>
                  <a:srgbClr val="0F2B25"/>
                </a:solidFill>
                <a:latin typeface="Aptos"/>
              </a:rPr>
              <a:t>DESAPROPRIAÇÃO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C5E9E196-6836-327B-E018-5357C7C9F9F8}"/>
              </a:ext>
            </a:extLst>
          </p:cNvPr>
          <p:cNvSpPr txBox="1"/>
          <p:nvPr/>
        </p:nvSpPr>
        <p:spPr>
          <a:xfrm>
            <a:off x="6220206" y="1728216"/>
            <a:ext cx="2297430" cy="90024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>
                <a:solidFill>
                  <a:srgbClr val="222824"/>
                </a:solidFill>
                <a:latin typeface="Aptos"/>
              </a:rPr>
              <a:t>Na desapropriação para reforma agrária, o VTN declarado limita o valor da terra nua para fins do depósito judicial, conforme o manual.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299F9069-FBF1-828C-DDDB-D0F93F238868}"/>
              </a:ext>
            </a:extLst>
          </p:cNvPr>
          <p:cNvSpPr txBox="1"/>
          <p:nvPr/>
        </p:nvSpPr>
        <p:spPr>
          <a:xfrm>
            <a:off x="617220" y="3463290"/>
            <a:ext cx="788670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50" b="1">
                <a:solidFill>
                  <a:srgbClr val="A63F37"/>
                </a:solidFill>
                <a:latin typeface="Aptos"/>
              </a:rPr>
              <a:t>Evite subavaliação artificial: a economia pretendida no ITR pode gerar consequências em outras situações tributárias e patrimoniais.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31F5FB1D-3DDB-CE85-BD90-75D4D924FCFE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15</a:t>
            </a: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C63E7BC0-9560-5A06-CE36-20F54C876753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4260229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260F5-7DAF-E6A2-B301-7689C2EB3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353DFEAD-6254-7F1B-1AC4-5A9770CD06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844BA6B8-15C2-CA59-F0F6-E0C01395B0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7532BD70-AF92-D749-E27E-9D040793DD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F2D33910-C409-B2FE-CBAB-90EAD928D83C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BFE596-7960-E717-6DCA-95672356D591}"/>
              </a:ext>
            </a:extLst>
          </p:cNvPr>
          <p:cNvSpPr txBox="1"/>
          <p:nvPr/>
        </p:nvSpPr>
        <p:spPr>
          <a:xfrm>
            <a:off x="445770" y="308610"/>
            <a:ext cx="809244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dirty="0">
                <a:solidFill>
                  <a:srgbClr val="0F2B25"/>
                </a:solidFill>
                <a:latin typeface="Aptos"/>
              </a:rPr>
              <a:t>1</a:t>
            </a:r>
            <a:r>
              <a:rPr lang="pt-BR" sz="2100" b="1" dirty="0">
                <a:solidFill>
                  <a:srgbClr val="0F2B25"/>
                </a:solidFill>
                <a:latin typeface="Aptos"/>
              </a:rPr>
              <a:t>5</a:t>
            </a:r>
            <a:r>
              <a:rPr sz="2100" b="1" dirty="0">
                <a:solidFill>
                  <a:srgbClr val="0F2B25"/>
                </a:solidFill>
                <a:latin typeface="Aptos"/>
              </a:rPr>
              <a:t>. Checklist antes de </a:t>
            </a:r>
            <a:r>
              <a:rPr sz="2100" b="1" dirty="0" err="1">
                <a:solidFill>
                  <a:srgbClr val="0F2B25"/>
                </a:solidFill>
                <a:latin typeface="Aptos"/>
              </a:rPr>
              <a:t>transmitir</a:t>
            </a:r>
            <a:endParaRPr sz="2100" b="1" dirty="0">
              <a:solidFill>
                <a:srgbClr val="0F2B25"/>
              </a:solidFill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C48B7A-72E6-46F9-30ED-058E5CFD0F66}"/>
              </a:ext>
            </a:extLst>
          </p:cNvPr>
          <p:cNvSpPr txBox="1"/>
          <p:nvPr/>
        </p:nvSpPr>
        <p:spPr>
          <a:xfrm>
            <a:off x="7543800" y="329184"/>
            <a:ext cx="113157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266344"/>
                </a:solidFill>
                <a:latin typeface="Aptos"/>
              </a:rPr>
              <a:t>CHECKLIST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3F43F71-2578-785A-665B-9E50ACF0A9B9}"/>
              </a:ext>
            </a:extLst>
          </p:cNvPr>
          <p:cNvSpPr/>
          <p:nvPr/>
        </p:nvSpPr>
        <p:spPr>
          <a:xfrm>
            <a:off x="445770" y="740664"/>
            <a:ext cx="493776" cy="37719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5C150C8F-C20D-62EC-80CB-5A9D301E755E}"/>
              </a:ext>
            </a:extLst>
          </p:cNvPr>
          <p:cNvSpPr txBox="1"/>
          <p:nvPr/>
        </p:nvSpPr>
        <p:spPr>
          <a:xfrm>
            <a:off x="445770" y="836676"/>
            <a:ext cx="809244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5">
                <a:solidFill>
                  <a:srgbClr val="676F69"/>
                </a:solidFill>
                <a:latin typeface="Aptos"/>
              </a:rPr>
              <a:t>Uma DITR consistente nasce da conferência dos dados que sustentam a apuração.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76BC42A5-CC8E-626A-17CE-BC18BEB8C330}"/>
              </a:ext>
            </a:extLst>
          </p:cNvPr>
          <p:cNvSpPr/>
          <p:nvPr/>
        </p:nvSpPr>
        <p:spPr>
          <a:xfrm>
            <a:off x="514350" y="1062990"/>
            <a:ext cx="3806190" cy="4800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223EA769-30B2-D0D7-CEC4-8718D7D4B8EB}"/>
              </a:ext>
            </a:extLst>
          </p:cNvPr>
          <p:cNvSpPr/>
          <p:nvPr/>
        </p:nvSpPr>
        <p:spPr>
          <a:xfrm>
            <a:off x="514350" y="1062990"/>
            <a:ext cx="54864" cy="48006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7881A67-726A-87A8-53CC-BD4F7AE71327}"/>
              </a:ext>
            </a:extLst>
          </p:cNvPr>
          <p:cNvSpPr txBox="1"/>
          <p:nvPr/>
        </p:nvSpPr>
        <p:spPr>
          <a:xfrm>
            <a:off x="665227" y="1186434"/>
            <a:ext cx="3531869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 b="1">
                <a:solidFill>
                  <a:srgbClr val="0F2B25"/>
                </a:solidFill>
                <a:latin typeface="Aptos"/>
              </a:rPr>
              <a:t>01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937DC21F-D0D2-A0EC-9146-9F15284743D4}"/>
              </a:ext>
            </a:extLst>
          </p:cNvPr>
          <p:cNvSpPr txBox="1"/>
          <p:nvPr/>
        </p:nvSpPr>
        <p:spPr>
          <a:xfrm>
            <a:off x="912427" y="1212024"/>
            <a:ext cx="3531869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>
                <a:solidFill>
                  <a:srgbClr val="222824"/>
                </a:solidFill>
                <a:latin typeface="Aptos"/>
              </a:rPr>
              <a:t>Titularidade e dados cadastrais do imóvel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71AD05A4-3551-D4CF-1030-BECEB7577156}"/>
              </a:ext>
            </a:extLst>
          </p:cNvPr>
          <p:cNvSpPr/>
          <p:nvPr/>
        </p:nvSpPr>
        <p:spPr>
          <a:xfrm>
            <a:off x="514350" y="1700784"/>
            <a:ext cx="3806190" cy="4800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BC01F544-DF2E-8EA1-C586-F2AE06220B50}"/>
              </a:ext>
            </a:extLst>
          </p:cNvPr>
          <p:cNvSpPr/>
          <p:nvPr/>
        </p:nvSpPr>
        <p:spPr>
          <a:xfrm>
            <a:off x="514350" y="1700784"/>
            <a:ext cx="54864" cy="48006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CF53E032-832C-90A4-9A64-786E50ECAF77}"/>
              </a:ext>
            </a:extLst>
          </p:cNvPr>
          <p:cNvSpPr txBox="1"/>
          <p:nvPr/>
        </p:nvSpPr>
        <p:spPr>
          <a:xfrm>
            <a:off x="665227" y="1824228"/>
            <a:ext cx="3531869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 b="1">
                <a:solidFill>
                  <a:srgbClr val="0F2B25"/>
                </a:solidFill>
                <a:latin typeface="Aptos"/>
              </a:rPr>
              <a:t>02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5EABC9BD-2E19-3F27-3E2D-CF75D1BFB611}"/>
              </a:ext>
            </a:extLst>
          </p:cNvPr>
          <p:cNvSpPr txBox="1"/>
          <p:nvPr/>
        </p:nvSpPr>
        <p:spPr>
          <a:xfrm>
            <a:off x="884684" y="1818311"/>
            <a:ext cx="3531869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dirty="0" err="1">
                <a:solidFill>
                  <a:srgbClr val="222824"/>
                </a:solidFill>
                <a:latin typeface="Aptos"/>
              </a:rPr>
              <a:t>Área</a:t>
            </a:r>
            <a:r>
              <a:rPr sz="900" dirty="0">
                <a:solidFill>
                  <a:srgbClr val="222824"/>
                </a:solidFill>
                <a:latin typeface="Aptos"/>
              </a:rPr>
              <a:t> total e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áreas</a:t>
            </a:r>
            <a:r>
              <a:rPr sz="900" dirty="0">
                <a:solidFill>
                  <a:srgbClr val="222824"/>
                </a:solidFill>
                <a:latin typeface="Aptos"/>
              </a:rPr>
              <a:t>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adquiridas</a:t>
            </a:r>
            <a:r>
              <a:rPr sz="900" dirty="0">
                <a:solidFill>
                  <a:srgbClr val="222824"/>
                </a:solidFill>
                <a:latin typeface="Aptos"/>
              </a:rPr>
              <a:t>/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alienadas</a:t>
            </a:r>
            <a:endParaRPr sz="900" dirty="0">
              <a:solidFill>
                <a:srgbClr val="222824"/>
              </a:solidFill>
              <a:latin typeface="Aptos"/>
            </a:endParaRPr>
          </a:p>
        </p:txBody>
      </p:sp>
      <p:sp>
        <p:nvSpPr>
          <p:cNvPr id="17" name="Rounded Rectangle 13">
            <a:extLst>
              <a:ext uri="{FF2B5EF4-FFF2-40B4-BE49-F238E27FC236}">
                <a16:creationId xmlns:a16="http://schemas.microsoft.com/office/drawing/2014/main" id="{7F358A80-679B-312A-EF25-03D88785C6FC}"/>
              </a:ext>
            </a:extLst>
          </p:cNvPr>
          <p:cNvSpPr/>
          <p:nvPr/>
        </p:nvSpPr>
        <p:spPr>
          <a:xfrm>
            <a:off x="514350" y="2338578"/>
            <a:ext cx="3806190" cy="4800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27D182FD-79A0-2535-8D7D-E1E4BA84897C}"/>
              </a:ext>
            </a:extLst>
          </p:cNvPr>
          <p:cNvSpPr/>
          <p:nvPr/>
        </p:nvSpPr>
        <p:spPr>
          <a:xfrm>
            <a:off x="514350" y="2338578"/>
            <a:ext cx="54864" cy="48006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F5F8F18C-C991-DA51-68ED-36903C01FEA7}"/>
              </a:ext>
            </a:extLst>
          </p:cNvPr>
          <p:cNvSpPr txBox="1"/>
          <p:nvPr/>
        </p:nvSpPr>
        <p:spPr>
          <a:xfrm>
            <a:off x="665227" y="2462022"/>
            <a:ext cx="3531869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 b="1">
                <a:solidFill>
                  <a:srgbClr val="0F2B25"/>
                </a:solidFill>
                <a:latin typeface="Aptos"/>
              </a:rPr>
              <a:t>03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914BE6CD-0A7A-CD97-0F48-534F5512FE31}"/>
              </a:ext>
            </a:extLst>
          </p:cNvPr>
          <p:cNvSpPr txBox="1"/>
          <p:nvPr/>
        </p:nvSpPr>
        <p:spPr>
          <a:xfrm>
            <a:off x="883580" y="2443760"/>
            <a:ext cx="3531869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dirty="0">
                <a:solidFill>
                  <a:srgbClr val="222824"/>
                </a:solidFill>
                <a:latin typeface="Aptos"/>
              </a:rPr>
              <a:t>CAR e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documentação</a:t>
            </a:r>
            <a:r>
              <a:rPr sz="900" dirty="0">
                <a:solidFill>
                  <a:srgbClr val="222824"/>
                </a:solidFill>
                <a:latin typeface="Aptos"/>
              </a:rPr>
              <a:t>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ambiental</a:t>
            </a:r>
            <a:endParaRPr sz="900" dirty="0">
              <a:solidFill>
                <a:srgbClr val="222824"/>
              </a:solidFill>
              <a:latin typeface="Aptos"/>
            </a:endParaRPr>
          </a:p>
        </p:txBody>
      </p:sp>
      <p:sp>
        <p:nvSpPr>
          <p:cNvPr id="21" name="Rounded Rectangle 17">
            <a:extLst>
              <a:ext uri="{FF2B5EF4-FFF2-40B4-BE49-F238E27FC236}">
                <a16:creationId xmlns:a16="http://schemas.microsoft.com/office/drawing/2014/main" id="{0342ACDD-343C-7A69-E294-23387964FB42}"/>
              </a:ext>
            </a:extLst>
          </p:cNvPr>
          <p:cNvSpPr/>
          <p:nvPr/>
        </p:nvSpPr>
        <p:spPr>
          <a:xfrm>
            <a:off x="514350" y="2976372"/>
            <a:ext cx="3806190" cy="4800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1C5B2421-B860-047C-00B7-B44FE47736C3}"/>
              </a:ext>
            </a:extLst>
          </p:cNvPr>
          <p:cNvSpPr/>
          <p:nvPr/>
        </p:nvSpPr>
        <p:spPr>
          <a:xfrm>
            <a:off x="514350" y="2976372"/>
            <a:ext cx="54864" cy="48006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5E18DB52-A03B-B3A0-A386-691A711AA63B}"/>
              </a:ext>
            </a:extLst>
          </p:cNvPr>
          <p:cNvSpPr txBox="1"/>
          <p:nvPr/>
        </p:nvSpPr>
        <p:spPr>
          <a:xfrm>
            <a:off x="665227" y="3099815"/>
            <a:ext cx="3531869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 b="1">
                <a:solidFill>
                  <a:srgbClr val="0F2B25"/>
                </a:solidFill>
                <a:latin typeface="Aptos"/>
              </a:rPr>
              <a:t>04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9B0B1FD5-1F64-9CD1-2045-7707BB75B92F}"/>
              </a:ext>
            </a:extLst>
          </p:cNvPr>
          <p:cNvSpPr txBox="1"/>
          <p:nvPr/>
        </p:nvSpPr>
        <p:spPr>
          <a:xfrm>
            <a:off x="883579" y="3096776"/>
            <a:ext cx="3531869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dirty="0" err="1">
                <a:solidFill>
                  <a:srgbClr val="222824"/>
                </a:solidFill>
                <a:latin typeface="Aptos"/>
              </a:rPr>
              <a:t>Áreas</a:t>
            </a:r>
            <a:r>
              <a:rPr sz="900" dirty="0">
                <a:solidFill>
                  <a:srgbClr val="222824"/>
                </a:solidFill>
                <a:latin typeface="Aptos"/>
              </a:rPr>
              <a:t>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não</a:t>
            </a:r>
            <a:r>
              <a:rPr sz="900" dirty="0">
                <a:solidFill>
                  <a:srgbClr val="222824"/>
                </a:solidFill>
                <a:latin typeface="Aptos"/>
              </a:rPr>
              <a:t>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tributáveis</a:t>
            </a:r>
            <a:r>
              <a:rPr sz="900" dirty="0">
                <a:solidFill>
                  <a:srgbClr val="222824"/>
                </a:solidFill>
                <a:latin typeface="Aptos"/>
              </a:rPr>
              <a:t> e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respectivos</a:t>
            </a:r>
            <a:r>
              <a:rPr sz="900" dirty="0">
                <a:solidFill>
                  <a:srgbClr val="222824"/>
                </a:solidFill>
                <a:latin typeface="Aptos"/>
              </a:rPr>
              <a:t>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comprovantes</a:t>
            </a:r>
            <a:endParaRPr sz="900" dirty="0">
              <a:solidFill>
                <a:srgbClr val="222824"/>
              </a:solidFill>
              <a:latin typeface="Aptos"/>
            </a:endParaRPr>
          </a:p>
        </p:txBody>
      </p:sp>
      <p:sp>
        <p:nvSpPr>
          <p:cNvPr id="25" name="Rounded Rectangle 21">
            <a:extLst>
              <a:ext uri="{FF2B5EF4-FFF2-40B4-BE49-F238E27FC236}">
                <a16:creationId xmlns:a16="http://schemas.microsoft.com/office/drawing/2014/main" id="{7AE50025-E19C-0320-9E62-F6AE2AC6240A}"/>
              </a:ext>
            </a:extLst>
          </p:cNvPr>
          <p:cNvSpPr/>
          <p:nvPr/>
        </p:nvSpPr>
        <p:spPr>
          <a:xfrm>
            <a:off x="514350" y="3614166"/>
            <a:ext cx="3806190" cy="4800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6" name="Rectangle 22">
            <a:extLst>
              <a:ext uri="{FF2B5EF4-FFF2-40B4-BE49-F238E27FC236}">
                <a16:creationId xmlns:a16="http://schemas.microsoft.com/office/drawing/2014/main" id="{96FA2C9D-73CB-B1B7-C23B-5956FBC73161}"/>
              </a:ext>
            </a:extLst>
          </p:cNvPr>
          <p:cNvSpPr/>
          <p:nvPr/>
        </p:nvSpPr>
        <p:spPr>
          <a:xfrm>
            <a:off x="514350" y="3614166"/>
            <a:ext cx="54864" cy="480060"/>
          </a:xfrm>
          <a:prstGeom prst="rect">
            <a:avLst/>
          </a:prstGeom>
          <a:solidFill>
            <a:srgbClr val="266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8B9E35B1-6A36-2B6B-2A35-23E3999E9AA0}"/>
              </a:ext>
            </a:extLst>
          </p:cNvPr>
          <p:cNvSpPr txBox="1"/>
          <p:nvPr/>
        </p:nvSpPr>
        <p:spPr>
          <a:xfrm>
            <a:off x="665227" y="3737610"/>
            <a:ext cx="3531869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 b="1">
                <a:solidFill>
                  <a:srgbClr val="0F2B25"/>
                </a:solidFill>
                <a:latin typeface="Aptos"/>
              </a:rPr>
              <a:t>05</a:t>
            </a: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5BD9FD9D-A3F5-2942-AD3F-01030EFBF2BA}"/>
              </a:ext>
            </a:extLst>
          </p:cNvPr>
          <p:cNvSpPr txBox="1"/>
          <p:nvPr/>
        </p:nvSpPr>
        <p:spPr>
          <a:xfrm>
            <a:off x="883578" y="3752375"/>
            <a:ext cx="3531869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dirty="0" err="1">
                <a:solidFill>
                  <a:srgbClr val="222824"/>
                </a:solidFill>
                <a:latin typeface="Aptos"/>
              </a:rPr>
              <a:t>Área</a:t>
            </a:r>
            <a:r>
              <a:rPr sz="900" dirty="0">
                <a:solidFill>
                  <a:srgbClr val="222824"/>
                </a:solidFill>
                <a:latin typeface="Aptos"/>
              </a:rPr>
              <a:t>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aproveitável</a:t>
            </a:r>
            <a:r>
              <a:rPr sz="900" dirty="0">
                <a:solidFill>
                  <a:srgbClr val="222824"/>
                </a:solidFill>
                <a:latin typeface="Aptos"/>
              </a:rPr>
              <a:t> e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área</a:t>
            </a:r>
            <a:r>
              <a:rPr sz="900" dirty="0">
                <a:solidFill>
                  <a:srgbClr val="222824"/>
                </a:solidFill>
                <a:latin typeface="Aptos"/>
              </a:rPr>
              <a:t>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efetivamente</a:t>
            </a:r>
            <a:r>
              <a:rPr sz="900" dirty="0">
                <a:solidFill>
                  <a:srgbClr val="222824"/>
                </a:solidFill>
                <a:latin typeface="Aptos"/>
              </a:rPr>
              <a:t>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utilizada</a:t>
            </a:r>
            <a:endParaRPr sz="900" dirty="0">
              <a:solidFill>
                <a:srgbClr val="222824"/>
              </a:solidFill>
              <a:latin typeface="Aptos"/>
            </a:endParaRPr>
          </a:p>
        </p:txBody>
      </p:sp>
      <p:sp>
        <p:nvSpPr>
          <p:cNvPr id="29" name="Rounded Rectangle 25">
            <a:extLst>
              <a:ext uri="{FF2B5EF4-FFF2-40B4-BE49-F238E27FC236}">
                <a16:creationId xmlns:a16="http://schemas.microsoft.com/office/drawing/2014/main" id="{B79C8685-F669-9582-4C32-71B5D961D0A2}"/>
              </a:ext>
            </a:extLst>
          </p:cNvPr>
          <p:cNvSpPr/>
          <p:nvPr/>
        </p:nvSpPr>
        <p:spPr>
          <a:xfrm>
            <a:off x="4663440" y="1062990"/>
            <a:ext cx="3806190" cy="4800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0" name="Rectangle 26">
            <a:extLst>
              <a:ext uri="{FF2B5EF4-FFF2-40B4-BE49-F238E27FC236}">
                <a16:creationId xmlns:a16="http://schemas.microsoft.com/office/drawing/2014/main" id="{032ED5BB-48EC-B0E1-98E2-D6BDB0992582}"/>
              </a:ext>
            </a:extLst>
          </p:cNvPr>
          <p:cNvSpPr/>
          <p:nvPr/>
        </p:nvSpPr>
        <p:spPr>
          <a:xfrm>
            <a:off x="4663440" y="1062990"/>
            <a:ext cx="54864" cy="48006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109E37EE-853B-D7F0-248D-9CF1D6A2BFCB}"/>
              </a:ext>
            </a:extLst>
          </p:cNvPr>
          <p:cNvSpPr txBox="1"/>
          <p:nvPr/>
        </p:nvSpPr>
        <p:spPr>
          <a:xfrm>
            <a:off x="4814317" y="1186434"/>
            <a:ext cx="3531869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 b="1">
                <a:solidFill>
                  <a:srgbClr val="0F2B25"/>
                </a:solidFill>
                <a:latin typeface="Aptos"/>
              </a:rPr>
              <a:t>06</a:t>
            </a:r>
          </a:p>
        </p:txBody>
      </p:sp>
      <p:sp>
        <p:nvSpPr>
          <p:cNvPr id="32" name="TextBox 28">
            <a:extLst>
              <a:ext uri="{FF2B5EF4-FFF2-40B4-BE49-F238E27FC236}">
                <a16:creationId xmlns:a16="http://schemas.microsoft.com/office/drawing/2014/main" id="{7AF80EF4-5E55-4256-0B8E-555CC3EC3B6B}"/>
              </a:ext>
            </a:extLst>
          </p:cNvPr>
          <p:cNvSpPr txBox="1"/>
          <p:nvPr/>
        </p:nvSpPr>
        <p:spPr>
          <a:xfrm>
            <a:off x="5072579" y="1191140"/>
            <a:ext cx="3531869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dirty="0">
                <a:solidFill>
                  <a:srgbClr val="222824"/>
                </a:solidFill>
                <a:latin typeface="Aptos"/>
              </a:rPr>
              <a:t>Grau de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Utilização</a:t>
            </a:r>
            <a:r>
              <a:rPr sz="900" dirty="0">
                <a:solidFill>
                  <a:srgbClr val="222824"/>
                </a:solidFill>
                <a:latin typeface="Aptos"/>
              </a:rPr>
              <a:t> — GU</a:t>
            </a:r>
          </a:p>
        </p:txBody>
      </p:sp>
      <p:sp>
        <p:nvSpPr>
          <p:cNvPr id="33" name="Rounded Rectangle 29">
            <a:extLst>
              <a:ext uri="{FF2B5EF4-FFF2-40B4-BE49-F238E27FC236}">
                <a16:creationId xmlns:a16="http://schemas.microsoft.com/office/drawing/2014/main" id="{1A08C3F0-1A76-2BD5-410C-93F652CE8A70}"/>
              </a:ext>
            </a:extLst>
          </p:cNvPr>
          <p:cNvSpPr/>
          <p:nvPr/>
        </p:nvSpPr>
        <p:spPr>
          <a:xfrm>
            <a:off x="4663440" y="1700784"/>
            <a:ext cx="3806190" cy="4800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4" name="Rectangle 30">
            <a:extLst>
              <a:ext uri="{FF2B5EF4-FFF2-40B4-BE49-F238E27FC236}">
                <a16:creationId xmlns:a16="http://schemas.microsoft.com/office/drawing/2014/main" id="{0AEA0233-DC18-FB73-F539-CBBBEDF9294F}"/>
              </a:ext>
            </a:extLst>
          </p:cNvPr>
          <p:cNvSpPr/>
          <p:nvPr/>
        </p:nvSpPr>
        <p:spPr>
          <a:xfrm>
            <a:off x="4663440" y="1700784"/>
            <a:ext cx="54864" cy="48006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5" name="TextBox 31">
            <a:extLst>
              <a:ext uri="{FF2B5EF4-FFF2-40B4-BE49-F238E27FC236}">
                <a16:creationId xmlns:a16="http://schemas.microsoft.com/office/drawing/2014/main" id="{E5E06777-8989-D9CC-63DB-8033FF98B4B0}"/>
              </a:ext>
            </a:extLst>
          </p:cNvPr>
          <p:cNvSpPr txBox="1"/>
          <p:nvPr/>
        </p:nvSpPr>
        <p:spPr>
          <a:xfrm>
            <a:off x="4814317" y="1824228"/>
            <a:ext cx="3531869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 b="1">
                <a:solidFill>
                  <a:srgbClr val="0F2B25"/>
                </a:solidFill>
                <a:latin typeface="Aptos"/>
              </a:rPr>
              <a:t>07</a:t>
            </a:r>
          </a:p>
        </p:txBody>
      </p:sp>
      <p:sp>
        <p:nvSpPr>
          <p:cNvPr id="36" name="TextBox 32">
            <a:extLst>
              <a:ext uri="{FF2B5EF4-FFF2-40B4-BE49-F238E27FC236}">
                <a16:creationId xmlns:a16="http://schemas.microsoft.com/office/drawing/2014/main" id="{9DBF9A55-E860-90E0-8212-3000BD801CC3}"/>
              </a:ext>
            </a:extLst>
          </p:cNvPr>
          <p:cNvSpPr txBox="1"/>
          <p:nvPr/>
        </p:nvSpPr>
        <p:spPr>
          <a:xfrm>
            <a:off x="5072578" y="1818311"/>
            <a:ext cx="3531869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dirty="0">
                <a:solidFill>
                  <a:srgbClr val="222824"/>
                </a:solidFill>
                <a:latin typeface="Aptos"/>
              </a:rPr>
              <a:t>VTN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na</a:t>
            </a:r>
            <a:r>
              <a:rPr sz="900" dirty="0">
                <a:solidFill>
                  <a:srgbClr val="222824"/>
                </a:solidFill>
                <a:latin typeface="Aptos"/>
              </a:rPr>
              <a:t> data de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referência</a:t>
            </a:r>
            <a:endParaRPr sz="900" dirty="0">
              <a:solidFill>
                <a:srgbClr val="222824"/>
              </a:solidFill>
              <a:latin typeface="Aptos"/>
            </a:endParaRPr>
          </a:p>
        </p:txBody>
      </p:sp>
      <p:sp>
        <p:nvSpPr>
          <p:cNvPr id="37" name="Rounded Rectangle 33">
            <a:extLst>
              <a:ext uri="{FF2B5EF4-FFF2-40B4-BE49-F238E27FC236}">
                <a16:creationId xmlns:a16="http://schemas.microsoft.com/office/drawing/2014/main" id="{E3ADEBCE-E07D-6B7F-B3C8-AE50036698E9}"/>
              </a:ext>
            </a:extLst>
          </p:cNvPr>
          <p:cNvSpPr/>
          <p:nvPr/>
        </p:nvSpPr>
        <p:spPr>
          <a:xfrm>
            <a:off x="4663440" y="2338578"/>
            <a:ext cx="3806190" cy="4800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8" name="Rectangle 34">
            <a:extLst>
              <a:ext uri="{FF2B5EF4-FFF2-40B4-BE49-F238E27FC236}">
                <a16:creationId xmlns:a16="http://schemas.microsoft.com/office/drawing/2014/main" id="{4DDB52F8-0FBD-0FBD-8536-0CF5CC795E86}"/>
              </a:ext>
            </a:extLst>
          </p:cNvPr>
          <p:cNvSpPr/>
          <p:nvPr/>
        </p:nvSpPr>
        <p:spPr>
          <a:xfrm>
            <a:off x="4663440" y="2338578"/>
            <a:ext cx="54864" cy="48006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9" name="TextBox 35">
            <a:extLst>
              <a:ext uri="{FF2B5EF4-FFF2-40B4-BE49-F238E27FC236}">
                <a16:creationId xmlns:a16="http://schemas.microsoft.com/office/drawing/2014/main" id="{38F30731-3F1A-2640-BC01-663D4D126D8B}"/>
              </a:ext>
            </a:extLst>
          </p:cNvPr>
          <p:cNvSpPr txBox="1"/>
          <p:nvPr/>
        </p:nvSpPr>
        <p:spPr>
          <a:xfrm>
            <a:off x="4814317" y="2462022"/>
            <a:ext cx="3531869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 b="1">
                <a:solidFill>
                  <a:srgbClr val="0F2B25"/>
                </a:solidFill>
                <a:latin typeface="Aptos"/>
              </a:rPr>
              <a:t>08</a:t>
            </a:r>
          </a:p>
        </p:txBody>
      </p:sp>
      <p:sp>
        <p:nvSpPr>
          <p:cNvPr id="40" name="TextBox 36">
            <a:extLst>
              <a:ext uri="{FF2B5EF4-FFF2-40B4-BE49-F238E27FC236}">
                <a16:creationId xmlns:a16="http://schemas.microsoft.com/office/drawing/2014/main" id="{E8E1D1D9-53CF-AC9F-BCD5-093421D4B2AD}"/>
              </a:ext>
            </a:extLst>
          </p:cNvPr>
          <p:cNvSpPr txBox="1"/>
          <p:nvPr/>
        </p:nvSpPr>
        <p:spPr>
          <a:xfrm>
            <a:off x="5095550" y="2455909"/>
            <a:ext cx="3531869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dirty="0" err="1">
                <a:solidFill>
                  <a:srgbClr val="222824"/>
                </a:solidFill>
                <a:latin typeface="Aptos"/>
              </a:rPr>
              <a:t>VTNt</a:t>
            </a:r>
            <a:r>
              <a:rPr sz="900" dirty="0">
                <a:solidFill>
                  <a:srgbClr val="222824"/>
                </a:solidFill>
                <a:latin typeface="Aptos"/>
              </a:rPr>
              <a:t>,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alíquota</a:t>
            </a:r>
            <a:r>
              <a:rPr sz="900" dirty="0">
                <a:solidFill>
                  <a:srgbClr val="222824"/>
                </a:solidFill>
                <a:latin typeface="Aptos"/>
              </a:rPr>
              <a:t> e valor do ITR</a:t>
            </a:r>
          </a:p>
        </p:txBody>
      </p:sp>
      <p:sp>
        <p:nvSpPr>
          <p:cNvPr id="41" name="Rounded Rectangle 37">
            <a:extLst>
              <a:ext uri="{FF2B5EF4-FFF2-40B4-BE49-F238E27FC236}">
                <a16:creationId xmlns:a16="http://schemas.microsoft.com/office/drawing/2014/main" id="{7E5AEEB9-3970-54DC-0AC7-BEE4BAFD1EF2}"/>
              </a:ext>
            </a:extLst>
          </p:cNvPr>
          <p:cNvSpPr/>
          <p:nvPr/>
        </p:nvSpPr>
        <p:spPr>
          <a:xfrm>
            <a:off x="4663440" y="2976372"/>
            <a:ext cx="3806190" cy="4800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2" name="Rectangle 38">
            <a:extLst>
              <a:ext uri="{FF2B5EF4-FFF2-40B4-BE49-F238E27FC236}">
                <a16:creationId xmlns:a16="http://schemas.microsoft.com/office/drawing/2014/main" id="{9EE289A7-3B9D-1528-B3D7-2BE05587E89E}"/>
              </a:ext>
            </a:extLst>
          </p:cNvPr>
          <p:cNvSpPr/>
          <p:nvPr/>
        </p:nvSpPr>
        <p:spPr>
          <a:xfrm>
            <a:off x="4663440" y="2976372"/>
            <a:ext cx="54864" cy="48006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3" name="TextBox 39">
            <a:extLst>
              <a:ext uri="{FF2B5EF4-FFF2-40B4-BE49-F238E27FC236}">
                <a16:creationId xmlns:a16="http://schemas.microsoft.com/office/drawing/2014/main" id="{6B8C60EE-999B-49B5-A9C3-2C82783FE013}"/>
              </a:ext>
            </a:extLst>
          </p:cNvPr>
          <p:cNvSpPr txBox="1"/>
          <p:nvPr/>
        </p:nvSpPr>
        <p:spPr>
          <a:xfrm>
            <a:off x="4814317" y="3099815"/>
            <a:ext cx="3531869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 b="1">
                <a:solidFill>
                  <a:srgbClr val="0F2B25"/>
                </a:solidFill>
                <a:latin typeface="Aptos"/>
              </a:rPr>
              <a:t>09</a:t>
            </a:r>
          </a:p>
        </p:txBody>
      </p:sp>
      <p:sp>
        <p:nvSpPr>
          <p:cNvPr id="44" name="TextBox 40">
            <a:extLst>
              <a:ext uri="{FF2B5EF4-FFF2-40B4-BE49-F238E27FC236}">
                <a16:creationId xmlns:a16="http://schemas.microsoft.com/office/drawing/2014/main" id="{5357DCE9-0965-C7E3-9F9B-356ED94DF278}"/>
              </a:ext>
            </a:extLst>
          </p:cNvPr>
          <p:cNvSpPr txBox="1"/>
          <p:nvPr/>
        </p:nvSpPr>
        <p:spPr>
          <a:xfrm>
            <a:off x="5029068" y="3071759"/>
            <a:ext cx="3531869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dirty="0">
                <a:solidFill>
                  <a:srgbClr val="222824"/>
                </a:solidFill>
                <a:latin typeface="Aptos"/>
              </a:rPr>
              <a:t>Forma e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prazo</a:t>
            </a:r>
            <a:r>
              <a:rPr sz="900" dirty="0">
                <a:solidFill>
                  <a:srgbClr val="222824"/>
                </a:solidFill>
                <a:latin typeface="Aptos"/>
              </a:rPr>
              <a:t> de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pagamento</a:t>
            </a:r>
            <a:endParaRPr sz="900" dirty="0">
              <a:solidFill>
                <a:srgbClr val="222824"/>
              </a:solidFill>
              <a:latin typeface="Aptos"/>
            </a:endParaRPr>
          </a:p>
        </p:txBody>
      </p:sp>
      <p:sp>
        <p:nvSpPr>
          <p:cNvPr id="45" name="Rounded Rectangle 41">
            <a:extLst>
              <a:ext uri="{FF2B5EF4-FFF2-40B4-BE49-F238E27FC236}">
                <a16:creationId xmlns:a16="http://schemas.microsoft.com/office/drawing/2014/main" id="{7A0B9802-5FD1-4953-6E62-3B5CDABA2DCD}"/>
              </a:ext>
            </a:extLst>
          </p:cNvPr>
          <p:cNvSpPr/>
          <p:nvPr/>
        </p:nvSpPr>
        <p:spPr>
          <a:xfrm>
            <a:off x="4663440" y="3614166"/>
            <a:ext cx="3806190" cy="4800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6" name="Rectangle 42">
            <a:extLst>
              <a:ext uri="{FF2B5EF4-FFF2-40B4-BE49-F238E27FC236}">
                <a16:creationId xmlns:a16="http://schemas.microsoft.com/office/drawing/2014/main" id="{F86C6BD8-8CE3-C13B-51BD-D0E827757944}"/>
              </a:ext>
            </a:extLst>
          </p:cNvPr>
          <p:cNvSpPr/>
          <p:nvPr/>
        </p:nvSpPr>
        <p:spPr>
          <a:xfrm>
            <a:off x="4663440" y="3614166"/>
            <a:ext cx="54864" cy="480060"/>
          </a:xfrm>
          <a:prstGeom prst="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7" name="TextBox 43">
            <a:extLst>
              <a:ext uri="{FF2B5EF4-FFF2-40B4-BE49-F238E27FC236}">
                <a16:creationId xmlns:a16="http://schemas.microsoft.com/office/drawing/2014/main" id="{66BA03B6-2D3E-59E1-BBA6-351ACB2455E8}"/>
              </a:ext>
            </a:extLst>
          </p:cNvPr>
          <p:cNvSpPr txBox="1"/>
          <p:nvPr/>
        </p:nvSpPr>
        <p:spPr>
          <a:xfrm>
            <a:off x="4814317" y="3737610"/>
            <a:ext cx="3531869" cy="2423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75" b="1">
                <a:solidFill>
                  <a:srgbClr val="0F2B25"/>
                </a:solidFill>
                <a:latin typeface="Aptos"/>
              </a:rPr>
              <a:t>10</a:t>
            </a:r>
          </a:p>
        </p:txBody>
      </p:sp>
      <p:sp>
        <p:nvSpPr>
          <p:cNvPr id="48" name="TextBox 44">
            <a:extLst>
              <a:ext uri="{FF2B5EF4-FFF2-40B4-BE49-F238E27FC236}">
                <a16:creationId xmlns:a16="http://schemas.microsoft.com/office/drawing/2014/main" id="{9E401E63-CC56-5E7F-57FE-9BD1CAD7B1ED}"/>
              </a:ext>
            </a:extLst>
          </p:cNvPr>
          <p:cNvSpPr txBox="1"/>
          <p:nvPr/>
        </p:nvSpPr>
        <p:spPr>
          <a:xfrm>
            <a:off x="5072577" y="3741690"/>
            <a:ext cx="3531869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dirty="0" err="1">
                <a:solidFill>
                  <a:srgbClr val="222824"/>
                </a:solidFill>
                <a:latin typeface="Aptos"/>
              </a:rPr>
              <a:t>Recibo</a:t>
            </a:r>
            <a:r>
              <a:rPr sz="900" dirty="0">
                <a:solidFill>
                  <a:srgbClr val="222824"/>
                </a:solidFill>
                <a:latin typeface="Aptos"/>
              </a:rPr>
              <a:t> e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documentação</a:t>
            </a:r>
            <a:r>
              <a:rPr sz="900" dirty="0">
                <a:solidFill>
                  <a:srgbClr val="222824"/>
                </a:solidFill>
                <a:latin typeface="Aptos"/>
              </a:rPr>
              <a:t> de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suporte</a:t>
            </a:r>
            <a:r>
              <a:rPr sz="900" dirty="0">
                <a:solidFill>
                  <a:srgbClr val="222824"/>
                </a:solidFill>
                <a:latin typeface="Aptos"/>
              </a:rPr>
              <a:t> </a:t>
            </a:r>
            <a:r>
              <a:rPr sz="900" dirty="0" err="1">
                <a:solidFill>
                  <a:srgbClr val="222824"/>
                </a:solidFill>
                <a:latin typeface="Aptos"/>
              </a:rPr>
              <a:t>arquivados</a:t>
            </a:r>
            <a:endParaRPr sz="900" dirty="0">
              <a:solidFill>
                <a:srgbClr val="222824"/>
              </a:solidFill>
              <a:latin typeface="Aptos"/>
            </a:endParaRPr>
          </a:p>
        </p:txBody>
      </p:sp>
      <p:sp>
        <p:nvSpPr>
          <p:cNvPr id="49" name="TextBox 45">
            <a:extLst>
              <a:ext uri="{FF2B5EF4-FFF2-40B4-BE49-F238E27FC236}">
                <a16:creationId xmlns:a16="http://schemas.microsoft.com/office/drawing/2014/main" id="{F3F72C18-9B63-29E0-60A8-5821F834602B}"/>
              </a:ext>
            </a:extLst>
          </p:cNvPr>
          <p:cNvSpPr txBox="1"/>
          <p:nvPr/>
        </p:nvSpPr>
        <p:spPr>
          <a:xfrm>
            <a:off x="564051" y="4230081"/>
            <a:ext cx="7955280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75" b="1" dirty="0">
                <a:solidFill>
                  <a:srgbClr val="0F2B25"/>
                </a:solidFill>
                <a:latin typeface="Aptos"/>
              </a:rPr>
              <a:t>A </a:t>
            </a:r>
            <a:r>
              <a:rPr sz="1275" b="1" dirty="0" err="1">
                <a:solidFill>
                  <a:srgbClr val="0F2B25"/>
                </a:solidFill>
                <a:latin typeface="Aptos"/>
              </a:rPr>
              <a:t>declaração</a:t>
            </a:r>
            <a:r>
              <a:rPr sz="1275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1275" b="1" dirty="0" err="1">
                <a:solidFill>
                  <a:srgbClr val="0F2B25"/>
                </a:solidFill>
                <a:latin typeface="Aptos"/>
              </a:rPr>
              <a:t>deve</a:t>
            </a:r>
            <a:r>
              <a:rPr sz="1275" b="1" dirty="0">
                <a:solidFill>
                  <a:srgbClr val="0F2B25"/>
                </a:solidFill>
                <a:latin typeface="Aptos"/>
              </a:rPr>
              <a:t> ser </a:t>
            </a:r>
            <a:r>
              <a:rPr sz="1275" b="1" dirty="0" err="1">
                <a:solidFill>
                  <a:srgbClr val="0F2B25"/>
                </a:solidFill>
                <a:latin typeface="Aptos"/>
              </a:rPr>
              <a:t>tecnicamente</a:t>
            </a:r>
            <a:r>
              <a:rPr sz="1275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1275" b="1" dirty="0" err="1">
                <a:solidFill>
                  <a:srgbClr val="0F2B25"/>
                </a:solidFill>
                <a:latin typeface="Aptos"/>
              </a:rPr>
              <a:t>correta</a:t>
            </a:r>
            <a:r>
              <a:rPr sz="1275" b="1" dirty="0">
                <a:solidFill>
                  <a:srgbClr val="0F2B25"/>
                </a:solidFill>
                <a:latin typeface="Aptos"/>
              </a:rPr>
              <a:t>, </a:t>
            </a:r>
            <a:r>
              <a:rPr sz="1275" b="1" dirty="0" err="1">
                <a:solidFill>
                  <a:srgbClr val="0F2B25"/>
                </a:solidFill>
                <a:latin typeface="Aptos"/>
              </a:rPr>
              <a:t>coerente</a:t>
            </a:r>
            <a:r>
              <a:rPr sz="1275" b="1" dirty="0">
                <a:solidFill>
                  <a:srgbClr val="0F2B25"/>
                </a:solidFill>
                <a:latin typeface="Aptos"/>
              </a:rPr>
              <a:t> com a </a:t>
            </a:r>
            <a:r>
              <a:rPr sz="1275" b="1" dirty="0" err="1">
                <a:solidFill>
                  <a:srgbClr val="0F2B25"/>
                </a:solidFill>
                <a:latin typeface="Aptos"/>
              </a:rPr>
              <a:t>realidade</a:t>
            </a:r>
            <a:r>
              <a:rPr sz="1275" b="1" dirty="0">
                <a:solidFill>
                  <a:srgbClr val="0F2B25"/>
                </a:solidFill>
                <a:latin typeface="Aptos"/>
              </a:rPr>
              <a:t> do </a:t>
            </a:r>
            <a:r>
              <a:rPr sz="1275" b="1" dirty="0" err="1">
                <a:solidFill>
                  <a:srgbClr val="0F2B25"/>
                </a:solidFill>
                <a:latin typeface="Aptos"/>
              </a:rPr>
              <a:t>imóvel</a:t>
            </a:r>
            <a:r>
              <a:rPr sz="1275" b="1" dirty="0">
                <a:solidFill>
                  <a:srgbClr val="0F2B25"/>
                </a:solidFill>
                <a:latin typeface="Aptos"/>
              </a:rPr>
              <a:t> e </a:t>
            </a:r>
            <a:r>
              <a:rPr sz="1275" b="1" dirty="0" err="1">
                <a:solidFill>
                  <a:srgbClr val="0F2B25"/>
                </a:solidFill>
                <a:latin typeface="Aptos"/>
              </a:rPr>
              <a:t>documentalmente</a:t>
            </a:r>
            <a:r>
              <a:rPr sz="1275" b="1" dirty="0">
                <a:solidFill>
                  <a:srgbClr val="0F2B25"/>
                </a:solidFill>
                <a:latin typeface="Aptos"/>
              </a:rPr>
              <a:t> </a:t>
            </a:r>
            <a:r>
              <a:rPr sz="1275" b="1" dirty="0" err="1">
                <a:solidFill>
                  <a:srgbClr val="0F2B25"/>
                </a:solidFill>
                <a:latin typeface="Aptos"/>
              </a:rPr>
              <a:t>defensável</a:t>
            </a:r>
            <a:r>
              <a:rPr sz="1275" b="1" dirty="0">
                <a:solidFill>
                  <a:srgbClr val="0F2B25"/>
                </a:solidFill>
                <a:latin typeface="Aptos"/>
              </a:rPr>
              <a:t>.</a:t>
            </a:r>
          </a:p>
        </p:txBody>
      </p:sp>
      <p:sp>
        <p:nvSpPr>
          <p:cNvPr id="50" name="TextBox 46">
            <a:extLst>
              <a:ext uri="{FF2B5EF4-FFF2-40B4-BE49-F238E27FC236}">
                <a16:creationId xmlns:a16="http://schemas.microsoft.com/office/drawing/2014/main" id="{9AAD64DD-E077-3638-BE5B-55D7B01907AA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16</a:t>
            </a:r>
          </a:p>
        </p:txBody>
      </p:sp>
      <p:sp>
        <p:nvSpPr>
          <p:cNvPr id="51" name="TextBox 47">
            <a:extLst>
              <a:ext uri="{FF2B5EF4-FFF2-40B4-BE49-F238E27FC236}">
                <a16:creationId xmlns:a16="http://schemas.microsoft.com/office/drawing/2014/main" id="{943AB63E-D02B-9DA9-0CB6-86273D0407E3}"/>
              </a:ext>
            </a:extLst>
          </p:cNvPr>
          <p:cNvSpPr txBox="1"/>
          <p:nvPr/>
        </p:nvSpPr>
        <p:spPr>
          <a:xfrm>
            <a:off x="445770" y="4834890"/>
            <a:ext cx="5143500" cy="18466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">
                <a:solidFill>
                  <a:srgbClr val="676F69"/>
                </a:solidFill>
                <a:latin typeface="Aptos"/>
              </a:rPr>
              <a:t>Base: Receita Federal — Perguntas e Respostas ITR 2026</a:t>
            </a:r>
          </a:p>
        </p:txBody>
      </p:sp>
    </p:spTree>
    <p:extLst>
      <p:ext uri="{BB962C8B-B14F-4D97-AF65-F5344CB8AC3E}">
        <p14:creationId xmlns:p14="http://schemas.microsoft.com/office/powerpoint/2010/main" val="121407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1857E4-8BF8-1A8A-B9B9-2E01A1313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Forma&#10;&#10;Descrição gerada automaticamente">
            <a:extLst>
              <a:ext uri="{FF2B5EF4-FFF2-40B4-BE49-F238E27FC236}">
                <a16:creationId xmlns:a16="http://schemas.microsoft.com/office/drawing/2014/main" id="{08FE40F5-4966-EA37-487F-67F2132FD0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497" t="64410" r="823" b="27257"/>
          <a:stretch/>
        </p:blipFill>
        <p:spPr>
          <a:xfrm>
            <a:off x="0" y="4587974"/>
            <a:ext cx="9144000" cy="555526"/>
          </a:xfrm>
          <a:prstGeom prst="rect">
            <a:avLst/>
          </a:prstGeom>
        </p:spPr>
      </p:pic>
      <p:pic>
        <p:nvPicPr>
          <p:cNvPr id="5" name="Gráfico 13">
            <a:extLst>
              <a:ext uri="{FF2B5EF4-FFF2-40B4-BE49-F238E27FC236}">
                <a16:creationId xmlns:a16="http://schemas.microsoft.com/office/drawing/2014/main" id="{83773593-0FA2-94D9-DBD1-9BA1BF586E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0312" y="4695484"/>
            <a:ext cx="1224136" cy="324538"/>
          </a:xfrm>
          <a:prstGeom prst="rect">
            <a:avLst/>
          </a:prstGeom>
        </p:spPr>
      </p:pic>
      <p:pic>
        <p:nvPicPr>
          <p:cNvPr id="6" name="Gráfico 21">
            <a:extLst>
              <a:ext uri="{FF2B5EF4-FFF2-40B4-BE49-F238E27FC236}">
                <a16:creationId xmlns:a16="http://schemas.microsoft.com/office/drawing/2014/main" id="{82DCF02B-8A7D-AE68-D056-C5B47412FA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544" y="4668039"/>
            <a:ext cx="1296144" cy="430098"/>
          </a:xfrm>
          <a:prstGeom prst="rect">
            <a:avLst/>
          </a:prstGeom>
        </p:spPr>
      </p:pic>
      <p:sp>
        <p:nvSpPr>
          <p:cNvPr id="71" name="TextBox 20">
            <a:extLst>
              <a:ext uri="{FF2B5EF4-FFF2-40B4-BE49-F238E27FC236}">
                <a16:creationId xmlns:a16="http://schemas.microsoft.com/office/drawing/2014/main" id="{58934781-18C9-EC49-DE22-A434103E3F74}"/>
              </a:ext>
            </a:extLst>
          </p:cNvPr>
          <p:cNvSpPr txBox="1"/>
          <p:nvPr/>
        </p:nvSpPr>
        <p:spPr>
          <a:xfrm>
            <a:off x="8469630" y="4855464"/>
            <a:ext cx="30861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675" b="1">
                <a:solidFill>
                  <a:srgbClr val="676F69"/>
                </a:solidFill>
                <a:latin typeface="Aptos"/>
              </a:rPr>
              <a:t>03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8A5E25D7-0C25-2CF6-1209-7A693F154033}"/>
              </a:ext>
            </a:extLst>
          </p:cNvPr>
          <p:cNvSpPr txBox="1"/>
          <p:nvPr/>
        </p:nvSpPr>
        <p:spPr>
          <a:xfrm>
            <a:off x="548640" y="651510"/>
            <a:ext cx="8092440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chemeClr val="bg1"/>
                </a:solidFill>
                <a:latin typeface="Aptos"/>
              </a:rPr>
              <a:t>A mensagem que fica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79FABBB1-0039-0EF3-3474-42CB038854C0}"/>
              </a:ext>
            </a:extLst>
          </p:cNvPr>
          <p:cNvSpPr txBox="1"/>
          <p:nvPr/>
        </p:nvSpPr>
        <p:spPr>
          <a:xfrm>
            <a:off x="562356" y="1371600"/>
            <a:ext cx="7955280" cy="38087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75" dirty="0">
                <a:solidFill>
                  <a:schemeClr val="bg1"/>
                </a:solidFill>
                <a:latin typeface="Aptos"/>
              </a:rPr>
              <a:t>O </a:t>
            </a:r>
            <a:r>
              <a:rPr sz="1875" dirty="0" err="1">
                <a:solidFill>
                  <a:schemeClr val="bg1"/>
                </a:solidFill>
                <a:latin typeface="Aptos"/>
              </a:rPr>
              <a:t>objetivo</a:t>
            </a:r>
            <a:r>
              <a:rPr sz="1875" dirty="0">
                <a:solidFill>
                  <a:schemeClr val="bg1"/>
                </a:solidFill>
                <a:latin typeface="Aptos"/>
              </a:rPr>
              <a:t> </a:t>
            </a:r>
            <a:r>
              <a:rPr sz="1875" dirty="0" err="1">
                <a:solidFill>
                  <a:schemeClr val="bg1"/>
                </a:solidFill>
                <a:latin typeface="Aptos"/>
              </a:rPr>
              <a:t>não</a:t>
            </a:r>
            <a:r>
              <a:rPr sz="1875" dirty="0">
                <a:solidFill>
                  <a:schemeClr val="bg1"/>
                </a:solidFill>
                <a:latin typeface="Aptos"/>
              </a:rPr>
              <a:t> é </a:t>
            </a:r>
            <a:r>
              <a:rPr sz="1875" dirty="0" err="1">
                <a:solidFill>
                  <a:schemeClr val="bg1"/>
                </a:solidFill>
                <a:latin typeface="Aptos"/>
              </a:rPr>
              <a:t>simplesmente</a:t>
            </a:r>
            <a:r>
              <a:rPr sz="1875" dirty="0">
                <a:solidFill>
                  <a:schemeClr val="bg1"/>
                </a:solidFill>
                <a:latin typeface="Aptos"/>
              </a:rPr>
              <a:t> </a:t>
            </a:r>
            <a:r>
              <a:rPr sz="1875" dirty="0" err="1">
                <a:solidFill>
                  <a:schemeClr val="bg1"/>
                </a:solidFill>
                <a:latin typeface="Aptos"/>
              </a:rPr>
              <a:t>pagar</a:t>
            </a:r>
            <a:r>
              <a:rPr sz="1875" dirty="0">
                <a:solidFill>
                  <a:schemeClr val="bg1"/>
                </a:solidFill>
                <a:latin typeface="Aptos"/>
              </a:rPr>
              <a:t> </a:t>
            </a:r>
            <a:r>
              <a:rPr sz="1875" dirty="0" err="1">
                <a:solidFill>
                  <a:schemeClr val="bg1"/>
                </a:solidFill>
                <a:latin typeface="Aptos"/>
              </a:rPr>
              <a:t>menos</a:t>
            </a:r>
            <a:r>
              <a:rPr sz="1875" dirty="0">
                <a:solidFill>
                  <a:schemeClr val="bg1"/>
                </a:solidFill>
                <a:latin typeface="Aptos"/>
              </a:rPr>
              <a:t> ITR.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B1406F6B-C3F5-C19F-1339-875D02C95C73}"/>
              </a:ext>
            </a:extLst>
          </p:cNvPr>
          <p:cNvSpPr txBox="1"/>
          <p:nvPr/>
        </p:nvSpPr>
        <p:spPr>
          <a:xfrm>
            <a:off x="822960" y="2109081"/>
            <a:ext cx="7475220" cy="11310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50" b="1" dirty="0">
                <a:solidFill>
                  <a:schemeClr val="bg1"/>
                </a:solidFill>
                <a:latin typeface="Aptos"/>
              </a:rPr>
              <a:t>É </a:t>
            </a:r>
            <a:r>
              <a:rPr sz="2250" b="1" dirty="0" err="1">
                <a:solidFill>
                  <a:schemeClr val="bg1"/>
                </a:solidFill>
                <a:latin typeface="Aptos"/>
              </a:rPr>
              <a:t>apurar</a:t>
            </a:r>
            <a:r>
              <a:rPr sz="2250" b="1" dirty="0">
                <a:solidFill>
                  <a:schemeClr val="bg1"/>
                </a:solidFill>
                <a:latin typeface="Aptos"/>
              </a:rPr>
              <a:t> o </a:t>
            </a:r>
            <a:r>
              <a:rPr sz="2250" b="1" dirty="0" err="1">
                <a:solidFill>
                  <a:schemeClr val="bg1"/>
                </a:solidFill>
                <a:latin typeface="Aptos"/>
              </a:rPr>
              <a:t>imposto</a:t>
            </a:r>
            <a:r>
              <a:rPr sz="2250" b="1" dirty="0">
                <a:solidFill>
                  <a:schemeClr val="bg1"/>
                </a:solidFill>
                <a:latin typeface="Aptos"/>
              </a:rPr>
              <a:t> </a:t>
            </a:r>
            <a:r>
              <a:rPr sz="2250" b="1" dirty="0" err="1">
                <a:solidFill>
                  <a:schemeClr val="bg1"/>
                </a:solidFill>
                <a:latin typeface="Aptos"/>
              </a:rPr>
              <a:t>correto</a:t>
            </a:r>
            <a:r>
              <a:rPr sz="2250" b="1" dirty="0">
                <a:solidFill>
                  <a:schemeClr val="bg1"/>
                </a:solidFill>
                <a:latin typeface="Aptos"/>
              </a:rPr>
              <a:t>,
com base </a:t>
            </a:r>
            <a:r>
              <a:rPr sz="2250" b="1" dirty="0" err="1">
                <a:solidFill>
                  <a:schemeClr val="bg1"/>
                </a:solidFill>
                <a:latin typeface="Aptos"/>
              </a:rPr>
              <a:t>correta</a:t>
            </a:r>
            <a:r>
              <a:rPr sz="2250" b="1" dirty="0">
                <a:solidFill>
                  <a:schemeClr val="bg1"/>
                </a:solidFill>
                <a:latin typeface="Aptos"/>
              </a:rPr>
              <a:t>,
com </a:t>
            </a:r>
            <a:r>
              <a:rPr sz="2250" b="1" dirty="0" err="1">
                <a:solidFill>
                  <a:schemeClr val="bg1"/>
                </a:solidFill>
                <a:latin typeface="Aptos"/>
              </a:rPr>
              <a:t>documentação</a:t>
            </a:r>
            <a:r>
              <a:rPr sz="2250" b="1" dirty="0">
                <a:solidFill>
                  <a:schemeClr val="bg1"/>
                </a:solidFill>
                <a:latin typeface="Aptos"/>
              </a:rPr>
              <a:t> </a:t>
            </a:r>
            <a:r>
              <a:rPr sz="2250" b="1" dirty="0" err="1">
                <a:solidFill>
                  <a:schemeClr val="bg1"/>
                </a:solidFill>
                <a:latin typeface="Aptos"/>
              </a:rPr>
              <a:t>correta</a:t>
            </a:r>
            <a:r>
              <a:rPr sz="2250" b="1" dirty="0">
                <a:solidFill>
                  <a:schemeClr val="bg1"/>
                </a:solidFill>
                <a:latin typeface="Aptos"/>
              </a:rPr>
              <a:t>.</a:t>
            </a:r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0A3F3ACD-20DD-8B09-A73C-7E33C0DA0DB9}"/>
              </a:ext>
            </a:extLst>
          </p:cNvPr>
          <p:cNvSpPr/>
          <p:nvPr/>
        </p:nvSpPr>
        <p:spPr>
          <a:xfrm>
            <a:off x="2297430" y="3737610"/>
            <a:ext cx="4560570" cy="288036"/>
          </a:xfrm>
          <a:prstGeom prst="roundRect">
            <a:avLst/>
          </a:prstGeom>
          <a:solidFill>
            <a:srgbClr val="B18F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>
              <a:solidFill>
                <a:schemeClr val="bg1"/>
              </a:solidFill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A5B2AA7-27CB-228E-66CE-88051E3293D9}"/>
              </a:ext>
            </a:extLst>
          </p:cNvPr>
          <p:cNvSpPr txBox="1"/>
          <p:nvPr/>
        </p:nvSpPr>
        <p:spPr>
          <a:xfrm>
            <a:off x="2297430" y="3761696"/>
            <a:ext cx="4560570" cy="21929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25" b="1">
                <a:solidFill>
                  <a:schemeClr val="bg1"/>
                </a:solidFill>
                <a:latin typeface="Aptos"/>
              </a:rPr>
              <a:t>ITR CORRETO • LEGAL • DOCUMENTADO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A1DE4E98-EB16-BB43-B967-004F2E2C5C6F}"/>
              </a:ext>
            </a:extLst>
          </p:cNvPr>
          <p:cNvSpPr txBox="1"/>
          <p:nvPr/>
        </p:nvSpPr>
        <p:spPr>
          <a:xfrm>
            <a:off x="548640" y="4629150"/>
            <a:ext cx="5897880" cy="196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75">
                <a:latin typeface="Aptos"/>
              </a:rPr>
              <a:t>Fonte: Receita Federal — Perguntas e Respostas ITR 2026, versão 1.0, arquivo fornecido.</a:t>
            </a:r>
          </a:p>
        </p:txBody>
      </p:sp>
    </p:spTree>
    <p:extLst>
      <p:ext uri="{BB962C8B-B14F-4D97-AF65-F5344CB8AC3E}">
        <p14:creationId xmlns:p14="http://schemas.microsoft.com/office/powerpoint/2010/main" val="20187719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1926</Words>
  <Application>Microsoft Office PowerPoint</Application>
  <PresentationFormat>Apresentação na tela (16:9)</PresentationFormat>
  <Paragraphs>289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Montserrat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AssPres</dc:creator>
  <cp:lastModifiedBy>Ana Carolina P Dutra Miranda</cp:lastModifiedBy>
  <cp:revision>4</cp:revision>
  <dcterms:created xsi:type="dcterms:W3CDTF">2023-10-24T18:12:16Z</dcterms:created>
  <dcterms:modified xsi:type="dcterms:W3CDTF">2026-09-10T21:05:57Z</dcterms:modified>
</cp:coreProperties>
</file>