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diagrams/layout3.xml" ContentType="application/vnd.openxmlformats-officedocument.drawingml.diagram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diagrams/data1.xml" ContentType="application/vnd.openxmlformats-officedocument.drawingml.diagramData+xml"/>
  <Override PartName="/ppt/notesSlides/notesSlide89.xml" ContentType="application/vnd.openxmlformats-officedocument.presentationml.notesSlide+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diagrams/data3.xml" ContentType="application/vnd.openxmlformats-officedocument.drawingml.diagramData+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16" r:id="rId1"/>
  </p:sldMasterIdLst>
  <p:notesMasterIdLst>
    <p:notesMasterId r:id="rId147"/>
  </p:notesMasterIdLst>
  <p:sldIdLst>
    <p:sldId id="257" r:id="rId2"/>
    <p:sldId id="260" r:id="rId3"/>
    <p:sldId id="262" r:id="rId4"/>
    <p:sldId id="263" r:id="rId5"/>
    <p:sldId id="264" r:id="rId6"/>
    <p:sldId id="266" r:id="rId7"/>
    <p:sldId id="267" r:id="rId8"/>
    <p:sldId id="271" r:id="rId9"/>
    <p:sldId id="272" r:id="rId10"/>
    <p:sldId id="274" r:id="rId11"/>
    <p:sldId id="278" r:id="rId12"/>
    <p:sldId id="413" r:id="rId13"/>
    <p:sldId id="279" r:id="rId14"/>
    <p:sldId id="280" r:id="rId15"/>
    <p:sldId id="273" r:id="rId16"/>
    <p:sldId id="281" r:id="rId17"/>
    <p:sldId id="282" r:id="rId18"/>
    <p:sldId id="425" r:id="rId19"/>
    <p:sldId id="285" r:id="rId20"/>
    <p:sldId id="426" r:id="rId21"/>
    <p:sldId id="427" r:id="rId22"/>
    <p:sldId id="428" r:id="rId23"/>
    <p:sldId id="429" r:id="rId24"/>
    <p:sldId id="430" r:id="rId25"/>
    <p:sldId id="445" r:id="rId26"/>
    <p:sldId id="432" r:id="rId27"/>
    <p:sldId id="446" r:id="rId28"/>
    <p:sldId id="438" r:id="rId29"/>
    <p:sldId id="439" r:id="rId30"/>
    <p:sldId id="440" r:id="rId31"/>
    <p:sldId id="441" r:id="rId32"/>
    <p:sldId id="450" r:id="rId33"/>
    <p:sldId id="451" r:id="rId34"/>
    <p:sldId id="452" r:id="rId35"/>
    <p:sldId id="453" r:id="rId36"/>
    <p:sldId id="454" r:id="rId37"/>
    <p:sldId id="455" r:id="rId38"/>
    <p:sldId id="457" r:id="rId39"/>
    <p:sldId id="458" r:id="rId40"/>
    <p:sldId id="459" r:id="rId41"/>
    <p:sldId id="460" r:id="rId42"/>
    <p:sldId id="461" r:id="rId43"/>
    <p:sldId id="462" r:id="rId44"/>
    <p:sldId id="463" r:id="rId45"/>
    <p:sldId id="464" r:id="rId46"/>
    <p:sldId id="465" r:id="rId47"/>
    <p:sldId id="466" r:id="rId48"/>
    <p:sldId id="467" r:id="rId49"/>
    <p:sldId id="468" r:id="rId50"/>
    <p:sldId id="469" r:id="rId51"/>
    <p:sldId id="470" r:id="rId52"/>
    <p:sldId id="471" r:id="rId53"/>
    <p:sldId id="472" r:id="rId54"/>
    <p:sldId id="338" r:id="rId55"/>
    <p:sldId id="339" r:id="rId56"/>
    <p:sldId id="341" r:id="rId57"/>
    <p:sldId id="348" r:id="rId58"/>
    <p:sldId id="349" r:id="rId59"/>
    <p:sldId id="350" r:id="rId60"/>
    <p:sldId id="351" r:id="rId61"/>
    <p:sldId id="352" r:id="rId62"/>
    <p:sldId id="353" r:id="rId63"/>
    <p:sldId id="354" r:id="rId64"/>
    <p:sldId id="355" r:id="rId65"/>
    <p:sldId id="356" r:id="rId66"/>
    <p:sldId id="357" r:id="rId67"/>
    <p:sldId id="358" r:id="rId68"/>
    <p:sldId id="359" r:id="rId69"/>
    <p:sldId id="361" r:id="rId70"/>
    <p:sldId id="362" r:id="rId71"/>
    <p:sldId id="363" r:id="rId72"/>
    <p:sldId id="364" r:id="rId73"/>
    <p:sldId id="360" r:id="rId74"/>
    <p:sldId id="365" r:id="rId75"/>
    <p:sldId id="366" r:id="rId76"/>
    <p:sldId id="367" r:id="rId77"/>
    <p:sldId id="368" r:id="rId78"/>
    <p:sldId id="369" r:id="rId79"/>
    <p:sldId id="370" r:id="rId80"/>
    <p:sldId id="371" r:id="rId81"/>
    <p:sldId id="372" r:id="rId82"/>
    <p:sldId id="374" r:id="rId83"/>
    <p:sldId id="375" r:id="rId84"/>
    <p:sldId id="376" r:id="rId85"/>
    <p:sldId id="377" r:id="rId86"/>
    <p:sldId id="378" r:id="rId87"/>
    <p:sldId id="379" r:id="rId88"/>
    <p:sldId id="380" r:id="rId89"/>
    <p:sldId id="373" r:id="rId90"/>
    <p:sldId id="381" r:id="rId91"/>
    <p:sldId id="382" r:id="rId92"/>
    <p:sldId id="383" r:id="rId93"/>
    <p:sldId id="384" r:id="rId94"/>
    <p:sldId id="385" r:id="rId95"/>
    <p:sldId id="387" r:id="rId96"/>
    <p:sldId id="386" r:id="rId97"/>
    <p:sldId id="397" r:id="rId98"/>
    <p:sldId id="412" r:id="rId99"/>
    <p:sldId id="269" r:id="rId100"/>
    <p:sldId id="414" r:id="rId101"/>
    <p:sldId id="270" r:id="rId102"/>
    <p:sldId id="276" r:id="rId103"/>
    <p:sldId id="408" r:id="rId104"/>
    <p:sldId id="277" r:id="rId105"/>
    <p:sldId id="283" r:id="rId106"/>
    <p:sldId id="286" r:id="rId107"/>
    <p:sldId id="405" r:id="rId108"/>
    <p:sldId id="407" r:id="rId109"/>
    <p:sldId id="422" r:id="rId110"/>
    <p:sldId id="291" r:id="rId111"/>
    <p:sldId id="292" r:id="rId112"/>
    <p:sldId id="295" r:id="rId113"/>
    <p:sldId id="296" r:id="rId114"/>
    <p:sldId id="297" r:id="rId115"/>
    <p:sldId id="303" r:id="rId116"/>
    <p:sldId id="478" r:id="rId117"/>
    <p:sldId id="403" r:id="rId118"/>
    <p:sldId id="473" r:id="rId119"/>
    <p:sldId id="474" r:id="rId120"/>
    <p:sldId id="475" r:id="rId121"/>
    <p:sldId id="476" r:id="rId122"/>
    <p:sldId id="302" r:id="rId123"/>
    <p:sldId id="301" r:id="rId124"/>
    <p:sldId id="477" r:id="rId125"/>
    <p:sldId id="404" r:id="rId126"/>
    <p:sldId id="319" r:id="rId127"/>
    <p:sldId id="321" r:id="rId128"/>
    <p:sldId id="320" r:id="rId129"/>
    <p:sldId id="324" r:id="rId130"/>
    <p:sldId id="325" r:id="rId131"/>
    <p:sldId id="322" r:id="rId132"/>
    <p:sldId id="326" r:id="rId133"/>
    <p:sldId id="334" r:id="rId134"/>
    <p:sldId id="336" r:id="rId135"/>
    <p:sldId id="342" r:id="rId136"/>
    <p:sldId id="343" r:id="rId137"/>
    <p:sldId id="344" r:id="rId138"/>
    <p:sldId id="393" r:id="rId139"/>
    <p:sldId id="389" r:id="rId140"/>
    <p:sldId id="392" r:id="rId141"/>
    <p:sldId id="396" r:id="rId142"/>
    <p:sldId id="395" r:id="rId143"/>
    <p:sldId id="420" r:id="rId144"/>
    <p:sldId id="423" r:id="rId145"/>
    <p:sldId id="424" r:id="rId146"/>
  </p:sldIdLst>
  <p:sldSz cx="9144000" cy="6858000" type="screen4x3"/>
  <p:notesSz cx="6858000" cy="9144000"/>
  <p:defaultTextStyle>
    <a:lvl1pPr marL="0" algn="l" rtl="0" latinLnBrk="0">
      <a:defRPr lang="pt-BR" sz="1800" kern="1200">
        <a:solidFill>
          <a:schemeClr val="tx1"/>
        </a:solidFill>
        <a:latin typeface="+mn-lt"/>
        <a:ea typeface="+mn-ea"/>
        <a:cs typeface="+mn-cs"/>
      </a:defRPr>
    </a:lvl1pPr>
    <a:lvl2pPr marL="457200" algn="l" rtl="0" latinLnBrk="0">
      <a:defRPr lang="pt-BR" sz="1800" kern="1200">
        <a:solidFill>
          <a:schemeClr val="tx1"/>
        </a:solidFill>
        <a:latin typeface="+mn-lt"/>
        <a:ea typeface="+mn-ea"/>
        <a:cs typeface="+mn-cs"/>
      </a:defRPr>
    </a:lvl2pPr>
    <a:lvl3pPr marL="914400" algn="l" rtl="0" latinLnBrk="0">
      <a:defRPr lang="pt-BR" sz="1800" kern="1200">
        <a:solidFill>
          <a:schemeClr val="tx1"/>
        </a:solidFill>
        <a:latin typeface="+mn-lt"/>
        <a:ea typeface="+mn-ea"/>
        <a:cs typeface="+mn-cs"/>
      </a:defRPr>
    </a:lvl3pPr>
    <a:lvl4pPr marL="1371600" algn="l" rtl="0" latinLnBrk="0">
      <a:defRPr lang="pt-BR" sz="1800" kern="1200">
        <a:solidFill>
          <a:schemeClr val="tx1"/>
        </a:solidFill>
        <a:latin typeface="+mn-lt"/>
        <a:ea typeface="+mn-ea"/>
        <a:cs typeface="+mn-cs"/>
      </a:defRPr>
    </a:lvl4pPr>
    <a:lvl5pPr marL="1828800" algn="l" rtl="0" latinLnBrk="0">
      <a:defRPr lang="pt-BR" sz="1800" kern="1200">
        <a:solidFill>
          <a:schemeClr val="tx1"/>
        </a:solidFill>
        <a:latin typeface="+mn-lt"/>
        <a:ea typeface="+mn-ea"/>
        <a:cs typeface="+mn-cs"/>
      </a:defRPr>
    </a:lvl5pPr>
    <a:lvl6pPr marL="2286000" algn="l" rtl="0" latinLnBrk="0">
      <a:defRPr lang="pt-BR" sz="1800" kern="1200">
        <a:solidFill>
          <a:schemeClr val="tx1"/>
        </a:solidFill>
        <a:latin typeface="+mn-lt"/>
        <a:ea typeface="+mn-ea"/>
        <a:cs typeface="+mn-cs"/>
      </a:defRPr>
    </a:lvl6pPr>
    <a:lvl7pPr marL="2743200" algn="l" rtl="0" latinLnBrk="0">
      <a:defRPr lang="pt-BR" sz="1800" kern="1200">
        <a:solidFill>
          <a:schemeClr val="tx1"/>
        </a:solidFill>
        <a:latin typeface="+mn-lt"/>
        <a:ea typeface="+mn-ea"/>
        <a:cs typeface="+mn-cs"/>
      </a:defRPr>
    </a:lvl7pPr>
    <a:lvl8pPr marL="3200400" algn="l" rtl="0" latinLnBrk="0">
      <a:defRPr lang="pt-BR" sz="1800" kern="1200">
        <a:solidFill>
          <a:schemeClr val="tx1"/>
        </a:solidFill>
        <a:latin typeface="+mn-lt"/>
        <a:ea typeface="+mn-ea"/>
        <a:cs typeface="+mn-cs"/>
      </a:defRPr>
    </a:lvl8pPr>
    <a:lvl9pPr marL="3657600" algn="l" rtl="0" latinLnBrk="0">
      <a:defRPr lang="pt-B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00CC"/>
    <a:srgbClr val="66FF99"/>
    <a:srgbClr val="0000FF"/>
    <a:srgbClr val="0033CC"/>
    <a:srgbClr val="3333FF"/>
    <a:srgbClr val="FFFF00"/>
    <a:srgbClr val="FF66FF"/>
    <a:srgbClr val="66FF33"/>
    <a:srgbClr val="33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47" autoAdjust="0"/>
    <p:restoredTop sz="99110" autoAdjust="0"/>
  </p:normalViewPr>
  <p:slideViewPr>
    <p:cSldViewPr>
      <p:cViewPr>
        <p:scale>
          <a:sx n="66" d="100"/>
          <a:sy n="66" d="100"/>
        </p:scale>
        <p:origin x="-576" y="-270"/>
      </p:cViewPr>
      <p:guideLst>
        <p:guide orient="horz" pos="2160"/>
        <p:guide pos="2880"/>
      </p:guideLst>
    </p:cSldViewPr>
  </p:slideViewPr>
  <p:outlineViewPr>
    <p:cViewPr>
      <p:scale>
        <a:sx n="33" d="100"/>
        <a:sy n="33" d="100"/>
      </p:scale>
      <p:origin x="0" y="4422"/>
    </p:cViewPr>
  </p:outlineViewPr>
  <p:notesTextViewPr>
    <p:cViewPr>
      <p:scale>
        <a:sx n="125" d="100"/>
        <a:sy n="125" d="100"/>
      </p:scale>
      <p:origin x="0" y="0"/>
    </p:cViewPr>
  </p:notesTextViewPr>
  <p:sorterViewPr>
    <p:cViewPr>
      <p:scale>
        <a:sx n="100" d="100"/>
        <a:sy n="100" d="100"/>
      </p:scale>
      <p:origin x="0" y="631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352078-E47B-49ED-82C9-3CAABE241273}" type="doc">
      <dgm:prSet loTypeId="urn:microsoft.com/office/officeart/2005/8/layout/hProcess9" loCatId="process" qsTypeId="urn:microsoft.com/office/officeart/2005/8/quickstyle/3d2" qsCatId="3D" csTypeId="urn:microsoft.com/office/officeart/2005/8/colors/accent1_2" csCatId="accent1" phldr="1"/>
      <dgm:spPr/>
      <dgm:t>
        <a:bodyPr/>
        <a:lstStyle/>
        <a:p>
          <a:endParaRPr lang="pt-BR"/>
        </a:p>
      </dgm:t>
    </dgm:pt>
    <dgm:pt modelId="{40ACF723-01F4-4109-84DE-F310FA031AA3}">
      <dgm:prSet/>
      <dgm:spPr>
        <a:solidFill>
          <a:srgbClr val="00B050"/>
        </a:solidFill>
      </dgm:spPr>
      <dgm:t>
        <a:bodyPr>
          <a:scene3d>
            <a:camera prst="orthographicFront"/>
            <a:lightRig rig="balanced" dir="t">
              <a:rot lat="0" lon="0" rev="2100000"/>
            </a:lightRig>
          </a:scene3d>
          <a:sp3d extrusionH="57150" prstMaterial="metal">
            <a:bevelT w="38100" h="25400"/>
            <a:contourClr>
              <a:schemeClr val="bg2"/>
            </a:contourClr>
          </a:sp3d>
        </a:bodyPr>
        <a:lstStyle/>
        <a:p>
          <a:pPr rtl="0">
            <a:lnSpc>
              <a:spcPct val="150000"/>
            </a:lnSpc>
            <a:spcAft>
              <a:spcPts val="0"/>
            </a:spcAft>
          </a:pPr>
          <a:r>
            <a:rPr lang="pt-BR" b="1" i="1" cap="none" spc="0" dirty="0" smtClean="0">
              <a:ln w="50800"/>
              <a:solidFill>
                <a:schemeClr val="bg1"/>
              </a:solidFill>
              <a:effectLst/>
            </a:rPr>
            <a:t>Serviços</a:t>
          </a:r>
          <a:endParaRPr lang="pt-BR" b="1" cap="none" spc="0" dirty="0">
            <a:ln w="50800"/>
            <a:solidFill>
              <a:schemeClr val="bg1"/>
            </a:solidFill>
            <a:effectLst/>
          </a:endParaRPr>
        </a:p>
      </dgm:t>
    </dgm:pt>
    <dgm:pt modelId="{8419C9C9-B638-4650-B225-391E3F1D8D54}" type="parTrans" cxnId="{461EB31D-D30C-45ED-953A-DA06497D9246}">
      <dgm:prSet/>
      <dgm:spPr/>
      <dgm:t>
        <a:bodyPr/>
        <a:lstStyle/>
        <a:p>
          <a:endParaRPr lang="pt-BR"/>
        </a:p>
      </dgm:t>
    </dgm:pt>
    <dgm:pt modelId="{49173E4B-7FC2-496F-BC06-B42118DC2B51}" type="sibTrans" cxnId="{461EB31D-D30C-45ED-953A-DA06497D9246}">
      <dgm:prSet/>
      <dgm:spPr/>
      <dgm:t>
        <a:bodyPr/>
        <a:lstStyle/>
        <a:p>
          <a:endParaRPr lang="pt-BR"/>
        </a:p>
      </dgm:t>
    </dgm:pt>
    <dgm:pt modelId="{B66F2347-2391-403D-91D9-534066555568}">
      <dgm:prSet/>
      <dgm:spPr>
        <a:solidFill>
          <a:srgbClr val="0000CC"/>
        </a:solidFill>
      </dgm:spPr>
      <dgm:t>
        <a:bodyPr>
          <a:scene3d>
            <a:camera prst="orthographicFront"/>
            <a:lightRig rig="balanced" dir="t">
              <a:rot lat="0" lon="0" rev="2100000"/>
            </a:lightRig>
          </a:scene3d>
          <a:sp3d extrusionH="57150" prstMaterial="metal">
            <a:bevelT w="38100" h="25400"/>
            <a:contourClr>
              <a:schemeClr val="bg2"/>
            </a:contourClr>
          </a:sp3d>
        </a:bodyPr>
        <a:lstStyle/>
        <a:p>
          <a:pPr rtl="0">
            <a:lnSpc>
              <a:spcPct val="150000"/>
            </a:lnSpc>
            <a:spcAft>
              <a:spcPts val="0"/>
            </a:spcAft>
          </a:pPr>
          <a:r>
            <a:rPr lang="pt-BR" b="1" i="1" cap="none" spc="0" smtClean="0">
              <a:ln w="50800"/>
              <a:solidFill>
                <a:schemeClr val="bg1"/>
              </a:solidFill>
              <a:effectLst/>
            </a:rPr>
            <a:t>Indústria</a:t>
          </a:r>
          <a:endParaRPr lang="pt-BR" b="1" cap="none" spc="0">
            <a:ln w="50800"/>
            <a:solidFill>
              <a:schemeClr val="bg1"/>
            </a:solidFill>
            <a:effectLst/>
          </a:endParaRPr>
        </a:p>
      </dgm:t>
    </dgm:pt>
    <dgm:pt modelId="{67C1F10F-F9D5-4DED-860F-BF17709245E5}" type="parTrans" cxnId="{8B897D2B-0B2A-4A09-B1A6-90BE59D8F584}">
      <dgm:prSet/>
      <dgm:spPr/>
      <dgm:t>
        <a:bodyPr/>
        <a:lstStyle/>
        <a:p>
          <a:endParaRPr lang="pt-BR"/>
        </a:p>
      </dgm:t>
    </dgm:pt>
    <dgm:pt modelId="{5CABDE98-84C7-415F-A0D6-F3867B4CCB9A}" type="sibTrans" cxnId="{8B897D2B-0B2A-4A09-B1A6-90BE59D8F584}">
      <dgm:prSet/>
      <dgm:spPr/>
      <dgm:t>
        <a:bodyPr/>
        <a:lstStyle/>
        <a:p>
          <a:endParaRPr lang="pt-BR"/>
        </a:p>
      </dgm:t>
    </dgm:pt>
    <dgm:pt modelId="{D0B4643D-5037-4333-BB7E-1742003F82AB}">
      <dgm:prSet/>
      <dgm:spPr>
        <a:solidFill>
          <a:srgbClr val="C00000"/>
        </a:solidFill>
      </dgm:spPr>
      <dgm:t>
        <a:bodyPr>
          <a:scene3d>
            <a:camera prst="orthographicFront"/>
            <a:lightRig rig="balanced" dir="t">
              <a:rot lat="0" lon="0" rev="2100000"/>
            </a:lightRig>
          </a:scene3d>
          <a:sp3d extrusionH="57150" prstMaterial="metal">
            <a:bevelT w="38100" h="25400"/>
            <a:contourClr>
              <a:schemeClr val="bg2"/>
            </a:contourClr>
          </a:sp3d>
        </a:bodyPr>
        <a:lstStyle/>
        <a:p>
          <a:pPr rtl="0">
            <a:lnSpc>
              <a:spcPct val="150000"/>
            </a:lnSpc>
            <a:spcAft>
              <a:spcPts val="0"/>
            </a:spcAft>
          </a:pPr>
          <a:r>
            <a:rPr lang="pt-BR" b="1" i="1" cap="none" spc="0" smtClean="0">
              <a:ln w="50800"/>
              <a:solidFill>
                <a:schemeClr val="bg1"/>
              </a:solidFill>
              <a:effectLst/>
            </a:rPr>
            <a:t>Construção Civil</a:t>
          </a:r>
          <a:endParaRPr lang="pt-BR" b="1" cap="none" spc="0">
            <a:ln w="50800"/>
            <a:solidFill>
              <a:schemeClr val="bg1"/>
            </a:solidFill>
            <a:effectLst/>
          </a:endParaRPr>
        </a:p>
      </dgm:t>
    </dgm:pt>
    <dgm:pt modelId="{F24897E5-EE47-4C3C-A098-E11BE5F5E3B9}" type="parTrans" cxnId="{15F5BDBB-B903-48BA-A915-36171405FD04}">
      <dgm:prSet/>
      <dgm:spPr/>
      <dgm:t>
        <a:bodyPr/>
        <a:lstStyle/>
        <a:p>
          <a:endParaRPr lang="pt-BR"/>
        </a:p>
      </dgm:t>
    </dgm:pt>
    <dgm:pt modelId="{D3D0FCF5-9481-4304-8367-43C6D81AD801}" type="sibTrans" cxnId="{15F5BDBB-B903-48BA-A915-36171405FD04}">
      <dgm:prSet/>
      <dgm:spPr/>
      <dgm:t>
        <a:bodyPr/>
        <a:lstStyle/>
        <a:p>
          <a:endParaRPr lang="pt-BR"/>
        </a:p>
      </dgm:t>
    </dgm:pt>
    <dgm:pt modelId="{F5716CE8-E996-4AA5-A478-EC3C7A4C9E1C}">
      <dgm:prSet/>
      <dgm:spPr>
        <a:solidFill>
          <a:srgbClr val="003300"/>
        </a:solidFill>
      </dgm:spPr>
      <dgm:t>
        <a:bodyPr>
          <a:scene3d>
            <a:camera prst="orthographicFront"/>
            <a:lightRig rig="balanced" dir="t">
              <a:rot lat="0" lon="0" rev="2100000"/>
            </a:lightRig>
          </a:scene3d>
          <a:sp3d extrusionH="57150" prstMaterial="metal">
            <a:bevelT w="38100" h="25400"/>
            <a:contourClr>
              <a:schemeClr val="bg2"/>
            </a:contourClr>
          </a:sp3d>
        </a:bodyPr>
        <a:lstStyle/>
        <a:p>
          <a:pPr rtl="0">
            <a:lnSpc>
              <a:spcPct val="150000"/>
            </a:lnSpc>
            <a:spcAft>
              <a:spcPts val="0"/>
            </a:spcAft>
          </a:pPr>
          <a:r>
            <a:rPr lang="pt-BR" b="1" i="1" cap="none" spc="0" dirty="0" smtClean="0">
              <a:ln w="50800"/>
              <a:solidFill>
                <a:schemeClr val="bg1"/>
              </a:solidFill>
              <a:effectLst/>
            </a:rPr>
            <a:t>Comércio Varejista</a:t>
          </a:r>
          <a:endParaRPr lang="pt-BR" b="1" cap="none" spc="0" dirty="0">
            <a:ln w="50800"/>
            <a:solidFill>
              <a:schemeClr val="bg1"/>
            </a:solidFill>
            <a:effectLst/>
          </a:endParaRPr>
        </a:p>
      </dgm:t>
    </dgm:pt>
    <dgm:pt modelId="{5E227E1B-105A-49BD-ACD4-BD1D8A5284D4}" type="parTrans" cxnId="{2E241241-36E1-498D-B615-173CE48C79CC}">
      <dgm:prSet/>
      <dgm:spPr/>
      <dgm:t>
        <a:bodyPr/>
        <a:lstStyle/>
        <a:p>
          <a:endParaRPr lang="pt-BR"/>
        </a:p>
      </dgm:t>
    </dgm:pt>
    <dgm:pt modelId="{2D2E1337-F1FB-42C3-A58A-C2CFD998CAD7}" type="sibTrans" cxnId="{2E241241-36E1-498D-B615-173CE48C79CC}">
      <dgm:prSet/>
      <dgm:spPr/>
      <dgm:t>
        <a:bodyPr/>
        <a:lstStyle/>
        <a:p>
          <a:endParaRPr lang="pt-BR"/>
        </a:p>
      </dgm:t>
    </dgm:pt>
    <dgm:pt modelId="{BAA9B00B-6FCA-48D1-B139-0F3442BB416B}" type="pres">
      <dgm:prSet presAssocID="{88352078-E47B-49ED-82C9-3CAABE241273}" presName="CompostProcess" presStyleCnt="0">
        <dgm:presLayoutVars>
          <dgm:dir/>
          <dgm:resizeHandles val="exact"/>
        </dgm:presLayoutVars>
      </dgm:prSet>
      <dgm:spPr/>
      <dgm:t>
        <a:bodyPr/>
        <a:lstStyle/>
        <a:p>
          <a:endParaRPr lang="pt-BR"/>
        </a:p>
      </dgm:t>
    </dgm:pt>
    <dgm:pt modelId="{C02B930E-0FA7-40BF-BBA8-956E49EF4FCA}" type="pres">
      <dgm:prSet presAssocID="{88352078-E47B-49ED-82C9-3CAABE241273}" presName="arrow" presStyleLbl="bgShp" presStyleIdx="0" presStyleCnt="1" custScaleX="117647"/>
      <dgm:spPr>
        <a:solidFill>
          <a:srgbClr val="FFFF00"/>
        </a:solidFill>
      </dgm:spPr>
    </dgm:pt>
    <dgm:pt modelId="{B9EF357B-540A-47B2-A34D-B51D9790D451}" type="pres">
      <dgm:prSet presAssocID="{88352078-E47B-49ED-82C9-3CAABE241273}" presName="linearProcess" presStyleCnt="0"/>
      <dgm:spPr/>
    </dgm:pt>
    <dgm:pt modelId="{2311FDD1-9A9A-4F6D-BB93-7EFF2C15D081}" type="pres">
      <dgm:prSet presAssocID="{40ACF723-01F4-4109-84DE-F310FA031AA3}" presName="textNode" presStyleLbl="node1" presStyleIdx="0" presStyleCnt="4" custScaleX="56860" custLinFactNeighborX="-8005">
        <dgm:presLayoutVars>
          <dgm:bulletEnabled val="1"/>
        </dgm:presLayoutVars>
      </dgm:prSet>
      <dgm:spPr/>
      <dgm:t>
        <a:bodyPr/>
        <a:lstStyle/>
        <a:p>
          <a:endParaRPr lang="pt-BR"/>
        </a:p>
      </dgm:t>
    </dgm:pt>
    <dgm:pt modelId="{959FD492-04D7-4303-B6B2-32B029A5B90A}" type="pres">
      <dgm:prSet presAssocID="{49173E4B-7FC2-496F-BC06-B42118DC2B51}" presName="sibTrans" presStyleCnt="0"/>
      <dgm:spPr/>
    </dgm:pt>
    <dgm:pt modelId="{91376A21-864E-4629-AD9D-821B22954121}" type="pres">
      <dgm:prSet presAssocID="{B66F2347-2391-403D-91D9-534066555568}" presName="textNode" presStyleLbl="node1" presStyleIdx="1" presStyleCnt="4" custScaleX="56860" custLinFactNeighborX="-8005">
        <dgm:presLayoutVars>
          <dgm:bulletEnabled val="1"/>
        </dgm:presLayoutVars>
      </dgm:prSet>
      <dgm:spPr/>
      <dgm:t>
        <a:bodyPr/>
        <a:lstStyle/>
        <a:p>
          <a:endParaRPr lang="pt-BR"/>
        </a:p>
      </dgm:t>
    </dgm:pt>
    <dgm:pt modelId="{BA929948-3DE6-4A04-B0BD-3BE877FC948D}" type="pres">
      <dgm:prSet presAssocID="{5CABDE98-84C7-415F-A0D6-F3867B4CCB9A}" presName="sibTrans" presStyleCnt="0"/>
      <dgm:spPr/>
    </dgm:pt>
    <dgm:pt modelId="{A678F64C-7BDE-4AF7-A12F-CE649DDEC228}" type="pres">
      <dgm:prSet presAssocID="{D0B4643D-5037-4333-BB7E-1742003F82AB}" presName="textNode" presStyleLbl="node1" presStyleIdx="2" presStyleCnt="4" custScaleX="56860" custLinFactNeighborX="-8005">
        <dgm:presLayoutVars>
          <dgm:bulletEnabled val="1"/>
        </dgm:presLayoutVars>
      </dgm:prSet>
      <dgm:spPr/>
      <dgm:t>
        <a:bodyPr/>
        <a:lstStyle/>
        <a:p>
          <a:endParaRPr lang="pt-BR"/>
        </a:p>
      </dgm:t>
    </dgm:pt>
    <dgm:pt modelId="{B9DBDE1C-EEE9-4968-90D3-250743CD9C94}" type="pres">
      <dgm:prSet presAssocID="{D3D0FCF5-9481-4304-8367-43C6D81AD801}" presName="sibTrans" presStyleCnt="0"/>
      <dgm:spPr/>
    </dgm:pt>
    <dgm:pt modelId="{3004BF9F-6505-4C8E-A8B9-34FA757E2AAB}" type="pres">
      <dgm:prSet presAssocID="{F5716CE8-E996-4AA5-A478-EC3C7A4C9E1C}" presName="textNode" presStyleLbl="node1" presStyleIdx="3" presStyleCnt="4" custScaleX="56860" custLinFactNeighborX="-8005">
        <dgm:presLayoutVars>
          <dgm:bulletEnabled val="1"/>
        </dgm:presLayoutVars>
      </dgm:prSet>
      <dgm:spPr/>
      <dgm:t>
        <a:bodyPr/>
        <a:lstStyle/>
        <a:p>
          <a:endParaRPr lang="pt-BR"/>
        </a:p>
      </dgm:t>
    </dgm:pt>
  </dgm:ptLst>
  <dgm:cxnLst>
    <dgm:cxn modelId="{BE4B84C7-D25A-4ED1-88B5-F14944C3CC58}" type="presOf" srcId="{F5716CE8-E996-4AA5-A478-EC3C7A4C9E1C}" destId="{3004BF9F-6505-4C8E-A8B9-34FA757E2AAB}" srcOrd="0" destOrd="0" presId="urn:microsoft.com/office/officeart/2005/8/layout/hProcess9"/>
    <dgm:cxn modelId="{2E241241-36E1-498D-B615-173CE48C79CC}" srcId="{88352078-E47B-49ED-82C9-3CAABE241273}" destId="{F5716CE8-E996-4AA5-A478-EC3C7A4C9E1C}" srcOrd="3" destOrd="0" parTransId="{5E227E1B-105A-49BD-ACD4-BD1D8A5284D4}" sibTransId="{2D2E1337-F1FB-42C3-A58A-C2CFD998CAD7}"/>
    <dgm:cxn modelId="{15F5BDBB-B903-48BA-A915-36171405FD04}" srcId="{88352078-E47B-49ED-82C9-3CAABE241273}" destId="{D0B4643D-5037-4333-BB7E-1742003F82AB}" srcOrd="2" destOrd="0" parTransId="{F24897E5-EE47-4C3C-A098-E11BE5F5E3B9}" sibTransId="{D3D0FCF5-9481-4304-8367-43C6D81AD801}"/>
    <dgm:cxn modelId="{461EB31D-D30C-45ED-953A-DA06497D9246}" srcId="{88352078-E47B-49ED-82C9-3CAABE241273}" destId="{40ACF723-01F4-4109-84DE-F310FA031AA3}" srcOrd="0" destOrd="0" parTransId="{8419C9C9-B638-4650-B225-391E3F1D8D54}" sibTransId="{49173E4B-7FC2-496F-BC06-B42118DC2B51}"/>
    <dgm:cxn modelId="{DE468675-CC2B-4059-BB7F-9D4C4D6C8F2A}" type="presOf" srcId="{D0B4643D-5037-4333-BB7E-1742003F82AB}" destId="{A678F64C-7BDE-4AF7-A12F-CE649DDEC228}" srcOrd="0" destOrd="0" presId="urn:microsoft.com/office/officeart/2005/8/layout/hProcess9"/>
    <dgm:cxn modelId="{443E298F-369C-4966-B5B7-C0856844459E}" type="presOf" srcId="{B66F2347-2391-403D-91D9-534066555568}" destId="{91376A21-864E-4629-AD9D-821B22954121}" srcOrd="0" destOrd="0" presId="urn:microsoft.com/office/officeart/2005/8/layout/hProcess9"/>
    <dgm:cxn modelId="{D8FF948C-D617-4494-BF57-8188ED84C097}" type="presOf" srcId="{88352078-E47B-49ED-82C9-3CAABE241273}" destId="{BAA9B00B-6FCA-48D1-B139-0F3442BB416B}" srcOrd="0" destOrd="0" presId="urn:microsoft.com/office/officeart/2005/8/layout/hProcess9"/>
    <dgm:cxn modelId="{C254E3F7-4E23-4D06-ACEC-CC0F2C8AA0DF}" type="presOf" srcId="{40ACF723-01F4-4109-84DE-F310FA031AA3}" destId="{2311FDD1-9A9A-4F6D-BB93-7EFF2C15D081}" srcOrd="0" destOrd="0" presId="urn:microsoft.com/office/officeart/2005/8/layout/hProcess9"/>
    <dgm:cxn modelId="{8B897D2B-0B2A-4A09-B1A6-90BE59D8F584}" srcId="{88352078-E47B-49ED-82C9-3CAABE241273}" destId="{B66F2347-2391-403D-91D9-534066555568}" srcOrd="1" destOrd="0" parTransId="{67C1F10F-F9D5-4DED-860F-BF17709245E5}" sibTransId="{5CABDE98-84C7-415F-A0D6-F3867B4CCB9A}"/>
    <dgm:cxn modelId="{18B9C738-D1D5-495C-A810-95ADAEEBCB40}" type="presParOf" srcId="{BAA9B00B-6FCA-48D1-B139-0F3442BB416B}" destId="{C02B930E-0FA7-40BF-BBA8-956E49EF4FCA}" srcOrd="0" destOrd="0" presId="urn:microsoft.com/office/officeart/2005/8/layout/hProcess9"/>
    <dgm:cxn modelId="{A7137DCF-F06B-498E-8BC5-5CD82BD4B090}" type="presParOf" srcId="{BAA9B00B-6FCA-48D1-B139-0F3442BB416B}" destId="{B9EF357B-540A-47B2-A34D-B51D9790D451}" srcOrd="1" destOrd="0" presId="urn:microsoft.com/office/officeart/2005/8/layout/hProcess9"/>
    <dgm:cxn modelId="{39D6403D-B6AA-4298-B7DE-4700C6C06063}" type="presParOf" srcId="{B9EF357B-540A-47B2-A34D-B51D9790D451}" destId="{2311FDD1-9A9A-4F6D-BB93-7EFF2C15D081}" srcOrd="0" destOrd="0" presId="urn:microsoft.com/office/officeart/2005/8/layout/hProcess9"/>
    <dgm:cxn modelId="{E25D38E2-6F2A-4E87-9A85-560F018C86BB}" type="presParOf" srcId="{B9EF357B-540A-47B2-A34D-B51D9790D451}" destId="{959FD492-04D7-4303-B6B2-32B029A5B90A}" srcOrd="1" destOrd="0" presId="urn:microsoft.com/office/officeart/2005/8/layout/hProcess9"/>
    <dgm:cxn modelId="{8D90D634-FE5D-4368-BF9C-44175920E277}" type="presParOf" srcId="{B9EF357B-540A-47B2-A34D-B51D9790D451}" destId="{91376A21-864E-4629-AD9D-821B22954121}" srcOrd="2" destOrd="0" presId="urn:microsoft.com/office/officeart/2005/8/layout/hProcess9"/>
    <dgm:cxn modelId="{C14F2C69-2805-4BF4-B34A-191FBAD157EE}" type="presParOf" srcId="{B9EF357B-540A-47B2-A34D-B51D9790D451}" destId="{BA929948-3DE6-4A04-B0BD-3BE877FC948D}" srcOrd="3" destOrd="0" presId="urn:microsoft.com/office/officeart/2005/8/layout/hProcess9"/>
    <dgm:cxn modelId="{1EDC85E8-02FE-431B-A3B4-24E89DD250F5}" type="presParOf" srcId="{B9EF357B-540A-47B2-A34D-B51D9790D451}" destId="{A678F64C-7BDE-4AF7-A12F-CE649DDEC228}" srcOrd="4" destOrd="0" presId="urn:microsoft.com/office/officeart/2005/8/layout/hProcess9"/>
    <dgm:cxn modelId="{15112C05-1E96-4B51-AECB-FAB71F5E6D40}" type="presParOf" srcId="{B9EF357B-540A-47B2-A34D-B51D9790D451}" destId="{B9DBDE1C-EEE9-4968-90D3-250743CD9C94}" srcOrd="5" destOrd="0" presId="urn:microsoft.com/office/officeart/2005/8/layout/hProcess9"/>
    <dgm:cxn modelId="{198D1AF1-F247-45CD-AA2F-6E09B123F67F}" type="presParOf" srcId="{B9EF357B-540A-47B2-A34D-B51D9790D451}" destId="{3004BF9F-6505-4C8E-A8B9-34FA757E2AAB}" srcOrd="6"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4CFC63-9936-4AC9-90AD-84C68F888BF2}" type="doc">
      <dgm:prSet loTypeId="urn:microsoft.com/office/officeart/2005/8/layout/hProcess3" loCatId="process" qsTypeId="urn:microsoft.com/office/officeart/2005/8/quickstyle/simple1" qsCatId="simple" csTypeId="urn:microsoft.com/office/officeart/2005/8/colors/accent1_2" csCatId="accent1" phldr="1"/>
      <dgm:spPr/>
    </dgm:pt>
    <dgm:pt modelId="{30E55CE6-87A2-4D23-9185-E831826F81EB}">
      <dgm:prSet phldrT="[Texto]"/>
      <dgm:spPr/>
      <dgm:t>
        <a:bodyPr/>
        <a:lstStyle/>
        <a:p>
          <a:r>
            <a:rPr lang="pt-BR" b="1" i="1" dirty="0" smtClean="0">
              <a:solidFill>
                <a:srgbClr val="FFC000"/>
              </a:solidFill>
              <a:effectLst>
                <a:outerShdw blurRad="38100" dist="38100" dir="2700000" algn="tl">
                  <a:srgbClr val="000000">
                    <a:alpha val="43137"/>
                  </a:srgbClr>
                </a:outerShdw>
              </a:effectLst>
            </a:rPr>
            <a:t>Décimo Terceiro Salário</a:t>
          </a:r>
          <a:endParaRPr lang="pt-BR" b="1" i="1" dirty="0">
            <a:solidFill>
              <a:srgbClr val="FFC000"/>
            </a:solidFill>
            <a:effectLst>
              <a:outerShdw blurRad="38100" dist="38100" dir="2700000" algn="tl">
                <a:srgbClr val="000000">
                  <a:alpha val="43137"/>
                </a:srgbClr>
              </a:outerShdw>
            </a:effectLst>
          </a:endParaRPr>
        </a:p>
      </dgm:t>
    </dgm:pt>
    <dgm:pt modelId="{8AB07818-EA2A-483C-B1CC-3F14C14A18B9}" type="parTrans" cxnId="{D280233B-3001-481E-804D-4DDBD9B2EAF8}">
      <dgm:prSet/>
      <dgm:spPr/>
      <dgm:t>
        <a:bodyPr/>
        <a:lstStyle/>
        <a:p>
          <a:endParaRPr lang="pt-BR"/>
        </a:p>
      </dgm:t>
    </dgm:pt>
    <dgm:pt modelId="{92BC0862-EDCB-4DB7-9B13-E5262D0FDD41}" type="sibTrans" cxnId="{D280233B-3001-481E-804D-4DDBD9B2EAF8}">
      <dgm:prSet/>
      <dgm:spPr/>
      <dgm:t>
        <a:bodyPr/>
        <a:lstStyle/>
        <a:p>
          <a:endParaRPr lang="pt-BR"/>
        </a:p>
      </dgm:t>
    </dgm:pt>
    <dgm:pt modelId="{3765CCFD-7CBB-4DCB-A2DE-EBA1C413E58F}" type="pres">
      <dgm:prSet presAssocID="{D34CFC63-9936-4AC9-90AD-84C68F888BF2}" presName="Name0" presStyleCnt="0">
        <dgm:presLayoutVars>
          <dgm:dir/>
          <dgm:animLvl val="lvl"/>
          <dgm:resizeHandles val="exact"/>
        </dgm:presLayoutVars>
      </dgm:prSet>
      <dgm:spPr/>
    </dgm:pt>
    <dgm:pt modelId="{666EFB94-FF98-4BE9-8C30-8DF7E8AE52A8}" type="pres">
      <dgm:prSet presAssocID="{D34CFC63-9936-4AC9-90AD-84C68F888BF2}" presName="dummy" presStyleCnt="0"/>
      <dgm:spPr/>
    </dgm:pt>
    <dgm:pt modelId="{49E7FB12-3BC7-41D4-9BA6-0473099FC2E4}" type="pres">
      <dgm:prSet presAssocID="{D34CFC63-9936-4AC9-90AD-84C68F888BF2}" presName="linH" presStyleCnt="0"/>
      <dgm:spPr/>
    </dgm:pt>
    <dgm:pt modelId="{96FB1990-3D40-4F1E-8908-AA2CB56061A8}" type="pres">
      <dgm:prSet presAssocID="{D34CFC63-9936-4AC9-90AD-84C68F888BF2}" presName="padding1" presStyleCnt="0"/>
      <dgm:spPr/>
    </dgm:pt>
    <dgm:pt modelId="{1E5CA62C-45BD-4711-AC37-828E1AD89B25}" type="pres">
      <dgm:prSet presAssocID="{30E55CE6-87A2-4D23-9185-E831826F81EB}" presName="linV" presStyleCnt="0"/>
      <dgm:spPr/>
    </dgm:pt>
    <dgm:pt modelId="{A0E32F65-B587-4379-A2B2-2145BCAE790E}" type="pres">
      <dgm:prSet presAssocID="{30E55CE6-87A2-4D23-9185-E831826F81EB}" presName="spVertical1" presStyleCnt="0"/>
      <dgm:spPr/>
    </dgm:pt>
    <dgm:pt modelId="{CAF24ABD-9483-4AAE-83EA-78A71A7C59FA}" type="pres">
      <dgm:prSet presAssocID="{30E55CE6-87A2-4D23-9185-E831826F81EB}" presName="parTx" presStyleLbl="revTx" presStyleIdx="0" presStyleCnt="1" custScaleX="104326">
        <dgm:presLayoutVars>
          <dgm:chMax val="0"/>
          <dgm:chPref val="0"/>
          <dgm:bulletEnabled val="1"/>
        </dgm:presLayoutVars>
      </dgm:prSet>
      <dgm:spPr/>
      <dgm:t>
        <a:bodyPr/>
        <a:lstStyle/>
        <a:p>
          <a:endParaRPr lang="pt-BR"/>
        </a:p>
      </dgm:t>
    </dgm:pt>
    <dgm:pt modelId="{BFA486A1-492F-4980-A9D2-5C21D091FDA9}" type="pres">
      <dgm:prSet presAssocID="{30E55CE6-87A2-4D23-9185-E831826F81EB}" presName="spVertical2" presStyleCnt="0"/>
      <dgm:spPr/>
    </dgm:pt>
    <dgm:pt modelId="{0EAF62D6-8644-45EA-88E1-58CB3E1B5802}" type="pres">
      <dgm:prSet presAssocID="{30E55CE6-87A2-4D23-9185-E831826F81EB}" presName="spVertical3" presStyleCnt="0"/>
      <dgm:spPr/>
    </dgm:pt>
    <dgm:pt modelId="{2E219856-8E20-4E17-8920-2175B3260D5F}" type="pres">
      <dgm:prSet presAssocID="{D34CFC63-9936-4AC9-90AD-84C68F888BF2}" presName="padding2" presStyleCnt="0"/>
      <dgm:spPr/>
    </dgm:pt>
    <dgm:pt modelId="{32B8E6E3-ADB2-4029-89D5-A83D76F19FF6}" type="pres">
      <dgm:prSet presAssocID="{D34CFC63-9936-4AC9-90AD-84C68F888BF2}" presName="negArrow" presStyleCnt="0"/>
      <dgm:spPr/>
    </dgm:pt>
    <dgm:pt modelId="{9829E545-C2CF-4B25-B929-8DBAF157C092}" type="pres">
      <dgm:prSet presAssocID="{D34CFC63-9936-4AC9-90AD-84C68F888BF2}" presName="backgroundArrow" presStyleLbl="node1" presStyleIdx="0" presStyleCnt="1"/>
      <dgm:spPr>
        <a:solidFill>
          <a:srgbClr val="0000FF"/>
        </a:solidFill>
        <a:effectLst>
          <a:innerShdw blurRad="63500" dist="50800" dir="8100000">
            <a:prstClr val="black">
              <a:alpha val="50000"/>
            </a:prstClr>
          </a:innerShdw>
        </a:effectLst>
      </dgm:spPr>
    </dgm:pt>
  </dgm:ptLst>
  <dgm:cxnLst>
    <dgm:cxn modelId="{1C7A9532-CDBF-4726-8C25-CD8F81BCF08C}" type="presOf" srcId="{30E55CE6-87A2-4D23-9185-E831826F81EB}" destId="{CAF24ABD-9483-4AAE-83EA-78A71A7C59FA}" srcOrd="0" destOrd="0" presId="urn:microsoft.com/office/officeart/2005/8/layout/hProcess3"/>
    <dgm:cxn modelId="{D280233B-3001-481E-804D-4DDBD9B2EAF8}" srcId="{D34CFC63-9936-4AC9-90AD-84C68F888BF2}" destId="{30E55CE6-87A2-4D23-9185-E831826F81EB}" srcOrd="0" destOrd="0" parTransId="{8AB07818-EA2A-483C-B1CC-3F14C14A18B9}" sibTransId="{92BC0862-EDCB-4DB7-9B13-E5262D0FDD41}"/>
    <dgm:cxn modelId="{C48F9D7B-1900-4330-9AE0-1F31C093B9B0}" type="presOf" srcId="{D34CFC63-9936-4AC9-90AD-84C68F888BF2}" destId="{3765CCFD-7CBB-4DCB-A2DE-EBA1C413E58F}" srcOrd="0" destOrd="0" presId="urn:microsoft.com/office/officeart/2005/8/layout/hProcess3"/>
    <dgm:cxn modelId="{96DDE158-065D-4994-B8E6-D8D7788F0BDB}" type="presParOf" srcId="{3765CCFD-7CBB-4DCB-A2DE-EBA1C413E58F}" destId="{666EFB94-FF98-4BE9-8C30-8DF7E8AE52A8}" srcOrd="0" destOrd="0" presId="urn:microsoft.com/office/officeart/2005/8/layout/hProcess3"/>
    <dgm:cxn modelId="{9FBC6B7F-D673-4F37-BFEC-DF8E0E270E71}" type="presParOf" srcId="{3765CCFD-7CBB-4DCB-A2DE-EBA1C413E58F}" destId="{49E7FB12-3BC7-41D4-9BA6-0473099FC2E4}" srcOrd="1" destOrd="0" presId="urn:microsoft.com/office/officeart/2005/8/layout/hProcess3"/>
    <dgm:cxn modelId="{1872838D-E2C9-4EE2-9D62-9A46576F0AD0}" type="presParOf" srcId="{49E7FB12-3BC7-41D4-9BA6-0473099FC2E4}" destId="{96FB1990-3D40-4F1E-8908-AA2CB56061A8}" srcOrd="0" destOrd="0" presId="urn:microsoft.com/office/officeart/2005/8/layout/hProcess3"/>
    <dgm:cxn modelId="{C9483B0E-D9BE-43FB-B84F-C869579FB7B6}" type="presParOf" srcId="{49E7FB12-3BC7-41D4-9BA6-0473099FC2E4}" destId="{1E5CA62C-45BD-4711-AC37-828E1AD89B25}" srcOrd="1" destOrd="0" presId="urn:microsoft.com/office/officeart/2005/8/layout/hProcess3"/>
    <dgm:cxn modelId="{36A66BB0-56C2-4725-B386-4DB31E9B944D}" type="presParOf" srcId="{1E5CA62C-45BD-4711-AC37-828E1AD89B25}" destId="{A0E32F65-B587-4379-A2B2-2145BCAE790E}" srcOrd="0" destOrd="0" presId="urn:microsoft.com/office/officeart/2005/8/layout/hProcess3"/>
    <dgm:cxn modelId="{7A883363-02BD-4F8C-9593-49A2C42400AF}" type="presParOf" srcId="{1E5CA62C-45BD-4711-AC37-828E1AD89B25}" destId="{CAF24ABD-9483-4AAE-83EA-78A71A7C59FA}" srcOrd="1" destOrd="0" presId="urn:microsoft.com/office/officeart/2005/8/layout/hProcess3"/>
    <dgm:cxn modelId="{F88A985D-C489-402C-A9FD-0C2F4ED8F6E4}" type="presParOf" srcId="{1E5CA62C-45BD-4711-AC37-828E1AD89B25}" destId="{BFA486A1-492F-4980-A9D2-5C21D091FDA9}" srcOrd="2" destOrd="0" presId="urn:microsoft.com/office/officeart/2005/8/layout/hProcess3"/>
    <dgm:cxn modelId="{0BD1673E-3ACB-4BF8-A3C4-4EE66812934D}" type="presParOf" srcId="{1E5CA62C-45BD-4711-AC37-828E1AD89B25}" destId="{0EAF62D6-8644-45EA-88E1-58CB3E1B5802}" srcOrd="3" destOrd="0" presId="urn:microsoft.com/office/officeart/2005/8/layout/hProcess3"/>
    <dgm:cxn modelId="{D47BC0D4-B904-4005-90F8-C206C305676C}" type="presParOf" srcId="{49E7FB12-3BC7-41D4-9BA6-0473099FC2E4}" destId="{2E219856-8E20-4E17-8920-2175B3260D5F}" srcOrd="2" destOrd="0" presId="urn:microsoft.com/office/officeart/2005/8/layout/hProcess3"/>
    <dgm:cxn modelId="{18358D7A-41E4-42D8-ABEC-818988E2B5C6}" type="presParOf" srcId="{49E7FB12-3BC7-41D4-9BA6-0473099FC2E4}" destId="{32B8E6E3-ADB2-4029-89D5-A83D76F19FF6}" srcOrd="3" destOrd="0" presId="urn:microsoft.com/office/officeart/2005/8/layout/hProcess3"/>
    <dgm:cxn modelId="{FF0A0760-6A6F-4D9B-ACF6-71B44CC9864E}" type="presParOf" srcId="{49E7FB12-3BC7-41D4-9BA6-0473099FC2E4}" destId="{9829E545-C2CF-4B25-B929-8DBAF157C092}" srcOrd="4" destOrd="0" presId="urn:microsoft.com/office/officeart/2005/8/layout/h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744E80-9607-4291-990A-82205765C4A0}" type="doc">
      <dgm:prSet loTypeId="urn:microsoft.com/office/officeart/2005/8/layout/default#1" loCatId="list" qsTypeId="urn:microsoft.com/office/officeart/2005/8/quickstyle/3d2" qsCatId="3D" csTypeId="urn:microsoft.com/office/officeart/2005/8/colors/accent1_2" csCatId="accent1" phldr="1"/>
      <dgm:spPr/>
      <dgm:t>
        <a:bodyPr/>
        <a:lstStyle/>
        <a:p>
          <a:endParaRPr lang="pt-BR"/>
        </a:p>
      </dgm:t>
    </dgm:pt>
    <dgm:pt modelId="{D001D26D-0AAE-4D14-AD7E-244985D85E16}">
      <dgm:prSet phldrT="[Texto]" custT="1"/>
      <dgm:spPr>
        <a:solidFill>
          <a:srgbClr val="FFFF00"/>
        </a:solidFill>
      </dgm:spPr>
      <dgm:t>
        <a:bodyPr/>
        <a:lstStyle/>
        <a:p>
          <a:pPr marL="87313" indent="0" algn="ctr">
            <a:lnSpc>
              <a:spcPct val="150000"/>
            </a:lnSpc>
          </a:pPr>
          <a:r>
            <a:rPr lang="pt-BR" sz="1600" b="1" i="1" dirty="0" smtClean="0">
              <a:solidFill>
                <a:srgbClr val="0000FF"/>
              </a:solidFill>
              <a:effectLst/>
              <a:latin typeface="Arial" pitchFamily="34" charset="0"/>
              <a:cs typeface="Arial" pitchFamily="34" charset="0"/>
            </a:rPr>
            <a:t>Entendemos que, até que se editem novas regras, a partir de 04/06/2013, estes produtos estão fora da Desoneração.</a:t>
          </a:r>
          <a:endParaRPr lang="pt-BR" sz="1600" b="1" i="1" dirty="0">
            <a:solidFill>
              <a:srgbClr val="0000FF"/>
            </a:solidFill>
            <a:effectLst/>
            <a:latin typeface="Arial" pitchFamily="34" charset="0"/>
            <a:cs typeface="Arial" pitchFamily="34" charset="0"/>
          </a:endParaRPr>
        </a:p>
      </dgm:t>
    </dgm:pt>
    <dgm:pt modelId="{79733AF0-F013-45B5-8FE7-030CB03B61DB}" type="parTrans" cxnId="{B152B400-5E5F-4C7C-AAA2-977E22C3DA91}">
      <dgm:prSet/>
      <dgm:spPr/>
      <dgm:t>
        <a:bodyPr/>
        <a:lstStyle/>
        <a:p>
          <a:pPr>
            <a:lnSpc>
              <a:spcPct val="150000"/>
            </a:lnSpc>
          </a:pPr>
          <a:endParaRPr lang="pt-BR" sz="1600">
            <a:latin typeface="Arial" pitchFamily="34" charset="0"/>
            <a:cs typeface="Arial" pitchFamily="34" charset="0"/>
          </a:endParaRPr>
        </a:p>
      </dgm:t>
    </dgm:pt>
    <dgm:pt modelId="{2F40A13E-3FC7-4E9E-B10C-137F7943FC49}" type="sibTrans" cxnId="{B152B400-5E5F-4C7C-AAA2-977E22C3DA91}">
      <dgm:prSet/>
      <dgm:spPr/>
      <dgm:t>
        <a:bodyPr/>
        <a:lstStyle/>
        <a:p>
          <a:pPr>
            <a:lnSpc>
              <a:spcPct val="150000"/>
            </a:lnSpc>
          </a:pPr>
          <a:endParaRPr lang="pt-BR" sz="1600">
            <a:latin typeface="Arial" pitchFamily="34" charset="0"/>
            <a:cs typeface="Arial" pitchFamily="34" charset="0"/>
          </a:endParaRPr>
        </a:p>
      </dgm:t>
    </dgm:pt>
    <dgm:pt modelId="{F706DE8E-60A9-4EC3-93B5-237D4C42BD9D}" type="pres">
      <dgm:prSet presAssocID="{8C744E80-9607-4291-990A-82205765C4A0}" presName="diagram" presStyleCnt="0">
        <dgm:presLayoutVars>
          <dgm:dir/>
          <dgm:resizeHandles val="exact"/>
        </dgm:presLayoutVars>
      </dgm:prSet>
      <dgm:spPr/>
      <dgm:t>
        <a:bodyPr/>
        <a:lstStyle/>
        <a:p>
          <a:endParaRPr lang="pt-BR"/>
        </a:p>
      </dgm:t>
    </dgm:pt>
    <dgm:pt modelId="{1269A728-770C-4A5E-B2CF-EFC5E5B14AA1}" type="pres">
      <dgm:prSet presAssocID="{D001D26D-0AAE-4D14-AD7E-244985D85E16}" presName="node" presStyleLbl="node1" presStyleIdx="0" presStyleCnt="1" custScaleY="308342">
        <dgm:presLayoutVars>
          <dgm:bulletEnabled val="1"/>
        </dgm:presLayoutVars>
      </dgm:prSet>
      <dgm:spPr/>
      <dgm:t>
        <a:bodyPr/>
        <a:lstStyle/>
        <a:p>
          <a:endParaRPr lang="pt-BR"/>
        </a:p>
      </dgm:t>
    </dgm:pt>
  </dgm:ptLst>
  <dgm:cxnLst>
    <dgm:cxn modelId="{37D47FF2-D751-4B93-AA89-C0A20A5C4CD8}" type="presOf" srcId="{D001D26D-0AAE-4D14-AD7E-244985D85E16}" destId="{1269A728-770C-4A5E-B2CF-EFC5E5B14AA1}" srcOrd="0" destOrd="0" presId="urn:microsoft.com/office/officeart/2005/8/layout/default#1"/>
    <dgm:cxn modelId="{B152B400-5E5F-4C7C-AAA2-977E22C3DA91}" srcId="{8C744E80-9607-4291-990A-82205765C4A0}" destId="{D001D26D-0AAE-4D14-AD7E-244985D85E16}" srcOrd="0" destOrd="0" parTransId="{79733AF0-F013-45B5-8FE7-030CB03B61DB}" sibTransId="{2F40A13E-3FC7-4E9E-B10C-137F7943FC49}"/>
    <dgm:cxn modelId="{32CC945F-63F8-4F82-95B6-762191701AF1}" type="presOf" srcId="{8C744E80-9607-4291-990A-82205765C4A0}" destId="{F706DE8E-60A9-4EC3-93B5-237D4C42BD9D}" srcOrd="0" destOrd="0" presId="urn:microsoft.com/office/officeart/2005/8/layout/default#1"/>
    <dgm:cxn modelId="{74DF1D94-E58F-4C35-A759-2580CAEF555F}" type="presParOf" srcId="{F706DE8E-60A9-4EC3-93B5-237D4C42BD9D}" destId="{1269A728-770C-4A5E-B2CF-EFC5E5B14AA1}" srcOrd="0" destOrd="0" presId="urn:microsoft.com/office/officeart/2005/8/layout/defaul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02B930E-0FA7-40BF-BBA8-956E49EF4FCA}">
      <dsp:nvSpPr>
        <dsp:cNvPr id="0" name=""/>
        <dsp:cNvSpPr/>
      </dsp:nvSpPr>
      <dsp:spPr>
        <a:xfrm>
          <a:off x="2" y="0"/>
          <a:ext cx="8496941" cy="4248471"/>
        </a:xfrm>
        <a:prstGeom prst="rightArrow">
          <a:avLst/>
        </a:prstGeom>
        <a:solidFill>
          <a:srgbClr val="FFFF00"/>
        </a:soli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2311FDD1-9A9A-4F6D-BB93-7EFF2C15D081}">
      <dsp:nvSpPr>
        <dsp:cNvPr id="0" name=""/>
        <dsp:cNvSpPr/>
      </dsp:nvSpPr>
      <dsp:spPr>
        <a:xfrm>
          <a:off x="514202" y="1274541"/>
          <a:ext cx="1555095" cy="1699388"/>
        </a:xfrm>
        <a:prstGeom prst="roundRect">
          <a:avLst/>
        </a:prstGeom>
        <a:solidFill>
          <a:srgbClr val="00B050"/>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977900" rtl="0">
            <a:lnSpc>
              <a:spcPct val="150000"/>
            </a:lnSpc>
            <a:spcBef>
              <a:spcPct val="0"/>
            </a:spcBef>
            <a:spcAft>
              <a:spcPts val="0"/>
            </a:spcAft>
          </a:pPr>
          <a:r>
            <a:rPr lang="pt-BR" sz="2200" b="1" i="1" kern="1200" cap="none" spc="0" dirty="0" smtClean="0">
              <a:ln w="50800"/>
              <a:solidFill>
                <a:schemeClr val="bg1"/>
              </a:solidFill>
              <a:effectLst/>
            </a:rPr>
            <a:t>Serviços</a:t>
          </a:r>
          <a:endParaRPr lang="pt-BR" sz="2200" b="1" kern="1200" cap="none" spc="0" dirty="0">
            <a:ln w="50800"/>
            <a:solidFill>
              <a:schemeClr val="bg1"/>
            </a:solidFill>
            <a:effectLst/>
          </a:endParaRPr>
        </a:p>
      </dsp:txBody>
      <dsp:txXfrm>
        <a:off x="514202" y="1274541"/>
        <a:ext cx="1555095" cy="1699388"/>
      </dsp:txXfrm>
    </dsp:sp>
    <dsp:sp modelId="{91376A21-864E-4629-AD9D-821B22954121}">
      <dsp:nvSpPr>
        <dsp:cNvPr id="0" name=""/>
        <dsp:cNvSpPr/>
      </dsp:nvSpPr>
      <dsp:spPr>
        <a:xfrm>
          <a:off x="2464272" y="1274541"/>
          <a:ext cx="1555095" cy="1699388"/>
        </a:xfrm>
        <a:prstGeom prst="roundRect">
          <a:avLst/>
        </a:prstGeom>
        <a:solidFill>
          <a:srgbClr val="0000CC"/>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977900" rtl="0">
            <a:lnSpc>
              <a:spcPct val="150000"/>
            </a:lnSpc>
            <a:spcBef>
              <a:spcPct val="0"/>
            </a:spcBef>
            <a:spcAft>
              <a:spcPts val="0"/>
            </a:spcAft>
          </a:pPr>
          <a:r>
            <a:rPr lang="pt-BR" sz="2200" b="1" i="1" kern="1200" cap="none" spc="0" smtClean="0">
              <a:ln w="50800"/>
              <a:solidFill>
                <a:schemeClr val="bg1"/>
              </a:solidFill>
              <a:effectLst/>
            </a:rPr>
            <a:t>Indústria</a:t>
          </a:r>
          <a:endParaRPr lang="pt-BR" sz="2200" b="1" kern="1200" cap="none" spc="0">
            <a:ln w="50800"/>
            <a:solidFill>
              <a:schemeClr val="bg1"/>
            </a:solidFill>
            <a:effectLst/>
          </a:endParaRPr>
        </a:p>
      </dsp:txBody>
      <dsp:txXfrm>
        <a:off x="2464272" y="1274541"/>
        <a:ext cx="1555095" cy="1699388"/>
      </dsp:txXfrm>
    </dsp:sp>
    <dsp:sp modelId="{A678F64C-7BDE-4AF7-A12F-CE649DDEC228}">
      <dsp:nvSpPr>
        <dsp:cNvPr id="0" name=""/>
        <dsp:cNvSpPr/>
      </dsp:nvSpPr>
      <dsp:spPr>
        <a:xfrm>
          <a:off x="4414342" y="1274541"/>
          <a:ext cx="1555095" cy="1699388"/>
        </a:xfrm>
        <a:prstGeom prst="roundRect">
          <a:avLst/>
        </a:prstGeom>
        <a:solidFill>
          <a:srgbClr val="C00000"/>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977900" rtl="0">
            <a:lnSpc>
              <a:spcPct val="150000"/>
            </a:lnSpc>
            <a:spcBef>
              <a:spcPct val="0"/>
            </a:spcBef>
            <a:spcAft>
              <a:spcPts val="0"/>
            </a:spcAft>
          </a:pPr>
          <a:r>
            <a:rPr lang="pt-BR" sz="2200" b="1" i="1" kern="1200" cap="none" spc="0" smtClean="0">
              <a:ln w="50800"/>
              <a:solidFill>
                <a:schemeClr val="bg1"/>
              </a:solidFill>
              <a:effectLst/>
            </a:rPr>
            <a:t>Construção Civil</a:t>
          </a:r>
          <a:endParaRPr lang="pt-BR" sz="2200" b="1" kern="1200" cap="none" spc="0">
            <a:ln w="50800"/>
            <a:solidFill>
              <a:schemeClr val="bg1"/>
            </a:solidFill>
            <a:effectLst/>
          </a:endParaRPr>
        </a:p>
      </dsp:txBody>
      <dsp:txXfrm>
        <a:off x="4414342" y="1274541"/>
        <a:ext cx="1555095" cy="1699388"/>
      </dsp:txXfrm>
    </dsp:sp>
    <dsp:sp modelId="{3004BF9F-6505-4C8E-A8B9-34FA757E2AAB}">
      <dsp:nvSpPr>
        <dsp:cNvPr id="0" name=""/>
        <dsp:cNvSpPr/>
      </dsp:nvSpPr>
      <dsp:spPr>
        <a:xfrm>
          <a:off x="6364413" y="1274541"/>
          <a:ext cx="1555095" cy="1699388"/>
        </a:xfrm>
        <a:prstGeom prst="roundRect">
          <a:avLst/>
        </a:prstGeom>
        <a:solidFill>
          <a:srgbClr val="003300"/>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977900" rtl="0">
            <a:lnSpc>
              <a:spcPct val="150000"/>
            </a:lnSpc>
            <a:spcBef>
              <a:spcPct val="0"/>
            </a:spcBef>
            <a:spcAft>
              <a:spcPts val="0"/>
            </a:spcAft>
          </a:pPr>
          <a:r>
            <a:rPr lang="pt-BR" sz="2200" b="1" i="1" kern="1200" cap="none" spc="0" dirty="0" smtClean="0">
              <a:ln w="50800"/>
              <a:solidFill>
                <a:schemeClr val="bg1"/>
              </a:solidFill>
              <a:effectLst/>
            </a:rPr>
            <a:t>Comércio Varejista</a:t>
          </a:r>
          <a:endParaRPr lang="pt-BR" sz="2200" b="1" kern="1200" cap="none" spc="0" dirty="0">
            <a:ln w="50800"/>
            <a:solidFill>
              <a:schemeClr val="bg1"/>
            </a:solidFill>
            <a:effectLst/>
          </a:endParaRPr>
        </a:p>
      </dsp:txBody>
      <dsp:txXfrm>
        <a:off x="6364413" y="1274541"/>
        <a:ext cx="1555095" cy="169938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latinLnBrk="0">
              <a:defRPr lang="pt-BR" sz="1200"/>
            </a:lvl1pPr>
            <a:extLst/>
          </a:lstStyle>
          <a:p>
            <a:endParaRPr lang="pt-BR"/>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latinLnBrk="0">
              <a:defRPr lang="pt-BR" sz="1200"/>
            </a:lvl1pPr>
            <a:extLst/>
          </a:lstStyle>
          <a:p>
            <a:fld id="{A8ADFD5B-A66C-449C-B6E8-FB716D07777D}" type="datetimeFigureOut">
              <a:rPr/>
              <a:pPr/>
              <a:t>6/30/2006</a:t>
            </a:fld>
            <a:endParaRPr lang="pt-B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pt-BR"/>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latinLnBrk="0">
              <a:defRPr lang="pt-BR" sz="1200"/>
            </a:lvl1pPr>
            <a:extLst/>
          </a:lstStyle>
          <a:p>
            <a:endParaRPr lang="pt-B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latinLnBrk="0">
              <a:defRPr lang="pt-BR" sz="1200"/>
            </a:lvl1pPr>
            <a:extLst/>
          </a:lstStyle>
          <a:p>
            <a:fld id="{CA5D3BF3-D352-46FC-8343-31F56E6730EA}" type="slidenum">
              <a:rPr/>
              <a:pPr/>
              <a:t>‹nº›</a:t>
            </a:fld>
            <a:endParaRPr lang="pt-BR"/>
          </a:p>
        </p:txBody>
      </p:sp>
    </p:spTree>
    <p:extLst>
      <p:ext uri="{BB962C8B-B14F-4D97-AF65-F5344CB8AC3E}">
        <p14:creationId xmlns:p14="http://schemas.microsoft.com/office/powerpoint/2010/main" xmlns="" val="2244286292"/>
      </p:ext>
    </p:extLst>
  </p:cSld>
  <p:clrMap bg1="lt1" tx1="dk1" bg2="lt2" tx2="dk2" accent1="accent1" accent2="accent2" accent3="accent3" accent4="accent4" accent5="accent5" accent6="accent6" hlink="hlink" folHlink="folHlink"/>
  <p:notesStyle>
    <a:lvl1pPr marL="0" algn="l" rtl="0" latinLnBrk="0">
      <a:defRPr lang="pt-BR" sz="1200" kern="1200">
        <a:solidFill>
          <a:schemeClr val="tx1"/>
        </a:solidFill>
        <a:latin typeface="+mn-lt"/>
        <a:ea typeface="+mn-ea"/>
        <a:cs typeface="+mn-cs"/>
      </a:defRPr>
    </a:lvl1pPr>
    <a:lvl2pPr marL="457200" algn="l" rtl="0" latinLnBrk="0">
      <a:defRPr lang="pt-BR" sz="1200" kern="1200">
        <a:solidFill>
          <a:schemeClr val="tx1"/>
        </a:solidFill>
        <a:latin typeface="+mn-lt"/>
        <a:ea typeface="+mn-ea"/>
        <a:cs typeface="+mn-cs"/>
      </a:defRPr>
    </a:lvl2pPr>
    <a:lvl3pPr marL="914400" algn="l" rtl="0" latinLnBrk="0">
      <a:defRPr lang="pt-BR" sz="1200" kern="1200">
        <a:solidFill>
          <a:schemeClr val="tx1"/>
        </a:solidFill>
        <a:latin typeface="+mn-lt"/>
        <a:ea typeface="+mn-ea"/>
        <a:cs typeface="+mn-cs"/>
      </a:defRPr>
    </a:lvl3pPr>
    <a:lvl4pPr marL="1371600" algn="l" rtl="0" latinLnBrk="0">
      <a:defRPr lang="pt-BR" sz="1200" kern="1200">
        <a:solidFill>
          <a:schemeClr val="tx1"/>
        </a:solidFill>
        <a:latin typeface="+mn-lt"/>
        <a:ea typeface="+mn-ea"/>
        <a:cs typeface="+mn-cs"/>
      </a:defRPr>
    </a:lvl4pPr>
    <a:lvl5pPr marL="1828800" algn="l" rtl="0" latinLnBrk="0">
      <a:defRPr lang="pt-BR" sz="1200" kern="1200">
        <a:solidFill>
          <a:schemeClr val="tx1"/>
        </a:solidFill>
        <a:latin typeface="+mn-lt"/>
        <a:ea typeface="+mn-ea"/>
        <a:cs typeface="+mn-cs"/>
      </a:defRPr>
    </a:lvl5pPr>
    <a:lvl6pPr marL="2286000" algn="l" rtl="0" latinLnBrk="0">
      <a:defRPr lang="pt-BR" sz="1200" kern="1200">
        <a:solidFill>
          <a:schemeClr val="tx1"/>
        </a:solidFill>
        <a:latin typeface="+mn-lt"/>
        <a:ea typeface="+mn-ea"/>
        <a:cs typeface="+mn-cs"/>
      </a:defRPr>
    </a:lvl6pPr>
    <a:lvl7pPr marL="2743200" algn="l" rtl="0" latinLnBrk="0">
      <a:defRPr lang="pt-BR" sz="1200" kern="1200">
        <a:solidFill>
          <a:schemeClr val="tx1"/>
        </a:solidFill>
        <a:latin typeface="+mn-lt"/>
        <a:ea typeface="+mn-ea"/>
        <a:cs typeface="+mn-cs"/>
      </a:defRPr>
    </a:lvl7pPr>
    <a:lvl8pPr marL="3200400" algn="l" rtl="0" latinLnBrk="0">
      <a:defRPr lang="pt-BR" sz="1200" kern="1200">
        <a:solidFill>
          <a:schemeClr val="tx1"/>
        </a:solidFill>
        <a:latin typeface="+mn-lt"/>
        <a:ea typeface="+mn-ea"/>
        <a:cs typeface="+mn-cs"/>
      </a:defRPr>
    </a:lvl8pPr>
    <a:lvl9pPr marL="3657600" algn="l" rtl="0" latinLnBrk="0">
      <a:defRPr lang="pt-B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a:t>
            </a:fld>
            <a:endParaRPr 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10</a:t>
            </a:fld>
            <a:endParaRPr lang="pt-B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145</a:t>
            </a:fld>
            <a:endParaRPr lang="pt-B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11</a:t>
            </a:fld>
            <a:endParaRPr lang="pt-B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12</a:t>
            </a:fld>
            <a:endParaRPr lang="pt-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a:t>
            </a:fld>
            <a:endParaRPr lang="pt-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14</a:t>
            </a:fld>
            <a:endParaRPr lang="pt-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15</a:t>
            </a:fld>
            <a:endParaRPr lang="pt-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16</a:t>
            </a:fld>
            <a:endParaRPr lang="pt-B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17</a:t>
            </a:fld>
            <a:endParaRPr lang="pt-B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18</a:t>
            </a:fld>
            <a:endParaRPr lang="pt-B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19</a:t>
            </a:fld>
            <a:endParaRPr lang="pt-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a:t>
            </a:fld>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20</a:t>
            </a:fld>
            <a:endParaRPr lang="pt-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21</a:t>
            </a:fld>
            <a:endParaRPr 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22</a:t>
            </a:fld>
            <a:endParaRPr 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23</a:t>
            </a:fld>
            <a:endParaRPr 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24</a:t>
            </a:fld>
            <a:endParaRPr 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25</a:t>
            </a:fld>
            <a:endParaRPr lang="pt-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26</a:t>
            </a:fld>
            <a:endParaRPr lang="pt-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27</a:t>
            </a:fld>
            <a:endParaRPr lang="pt-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28</a:t>
            </a:fld>
            <a:endParaRPr lang="pt-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29</a:t>
            </a:fld>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a:t>
            </a:fld>
            <a:endParaRPr lang="pt-B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30</a:t>
            </a:fld>
            <a:endParaRPr lang="pt-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31</a:t>
            </a:fld>
            <a:endParaRPr lang="pt-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32</a:t>
            </a:fld>
            <a:endParaRPr lang="pt-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33</a:t>
            </a:fld>
            <a:endParaRPr lang="pt-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34</a:t>
            </a:fld>
            <a:endParaRPr lang="pt-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35</a:t>
            </a:fld>
            <a:endParaRPr lang="pt-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36</a:t>
            </a:fld>
            <a:endParaRPr lang="pt-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37</a:t>
            </a:fld>
            <a:endParaRPr lang="pt-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38</a:t>
            </a:fld>
            <a:endParaRPr lang="pt-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39</a:t>
            </a:fld>
            <a:endParaRPr 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a:t>
            </a:fld>
            <a:endParaRPr lang="pt-B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40</a:t>
            </a:fld>
            <a:endParaRPr lang="pt-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41</a:t>
            </a:fld>
            <a:endParaRPr lang="pt-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42</a:t>
            </a:fld>
            <a:endParaRPr lang="pt-B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43</a:t>
            </a:fld>
            <a:endParaRPr lang="pt-B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44</a:t>
            </a:fld>
            <a:endParaRPr lang="pt-B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45</a:t>
            </a:fld>
            <a:endParaRPr lang="pt-B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46</a:t>
            </a:fld>
            <a:endParaRPr lang="pt-B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47</a:t>
            </a:fld>
            <a:endParaRPr lang="pt-B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48</a:t>
            </a:fld>
            <a:endParaRPr lang="pt-B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49</a:t>
            </a:fld>
            <a:endParaRPr 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5</a:t>
            </a:fld>
            <a:endParaRPr lang="pt-B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50</a:t>
            </a:fld>
            <a:endParaRPr lang="pt-B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51</a:t>
            </a:fld>
            <a:endParaRPr lang="pt-B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52</a:t>
            </a:fld>
            <a:endParaRPr lang="pt-B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53</a:t>
            </a:fld>
            <a:endParaRPr lang="pt-B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99</a:t>
            </a:fld>
            <a:endParaRPr lang="pt-B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100</a:t>
            </a:fld>
            <a:endParaRPr lang="pt-B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101</a:t>
            </a:fld>
            <a:endParaRPr lang="pt-B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102</a:t>
            </a:fld>
            <a:endParaRPr lang="pt-B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103</a:t>
            </a:fld>
            <a:endParaRPr lang="pt-B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104</a:t>
            </a:fld>
            <a:endParaRPr 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6</a:t>
            </a:fld>
            <a:endParaRPr lang="pt-B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105</a:t>
            </a:fld>
            <a:endParaRPr lang="pt-B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106</a:t>
            </a:fld>
            <a:endParaRPr lang="pt-B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107</a:t>
            </a:fld>
            <a:endParaRPr lang="pt-B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108</a:t>
            </a:fld>
            <a:endParaRPr lang="pt-B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109</a:t>
            </a:fld>
            <a:endParaRPr lang="pt-B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110</a:t>
            </a:fld>
            <a:endParaRPr lang="pt-B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111</a:t>
            </a:fld>
            <a:endParaRPr lang="pt-B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112</a:t>
            </a:fld>
            <a:endParaRPr lang="pt-B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113</a:t>
            </a:fld>
            <a:endParaRPr lang="pt-B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114</a:t>
            </a:fld>
            <a:endParaRPr 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7</a:t>
            </a:fld>
            <a:endParaRPr lang="pt-B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115</a:t>
            </a:fld>
            <a:endParaRPr lang="pt-B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116</a:t>
            </a:fld>
            <a:endParaRPr lang="pt-B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117</a:t>
            </a:fld>
            <a:endParaRPr lang="pt-B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118</a:t>
            </a:fld>
            <a:endParaRPr lang="pt-B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119</a:t>
            </a:fld>
            <a:endParaRPr lang="pt-B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120</a:t>
            </a:fld>
            <a:endParaRPr lang="pt-B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121</a:t>
            </a:fld>
            <a:endParaRPr lang="pt-B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122</a:t>
            </a:fld>
            <a:endParaRPr lang="pt-B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123</a:t>
            </a:fld>
            <a:endParaRPr lang="pt-B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124</a:t>
            </a:fld>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8</a:t>
            </a:fld>
            <a:endParaRPr lang="pt-B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125</a:t>
            </a:fld>
            <a:endParaRPr lang="pt-B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126</a:t>
            </a:fld>
            <a:endParaRPr lang="pt-B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127</a:t>
            </a:fld>
            <a:endParaRPr lang="pt-B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128</a:t>
            </a:fld>
            <a:endParaRPr lang="pt-B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129</a:t>
            </a:fld>
            <a:endParaRPr lang="pt-B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130</a:t>
            </a:fld>
            <a:endParaRPr lang="pt-B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131</a:t>
            </a:fld>
            <a:endParaRPr lang="pt-B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132</a:t>
            </a:fld>
            <a:endParaRPr lang="pt-B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133</a:t>
            </a:fld>
            <a:endParaRPr lang="pt-B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134</a:t>
            </a:fld>
            <a:endParaRPr lang="pt-B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a:p>
        </p:txBody>
      </p:sp>
      <p:sp>
        <p:nvSpPr>
          <p:cNvPr id="4" name="Rectangle 3"/>
          <p:cNvSpPr>
            <a:spLocks noGrp="1"/>
          </p:cNvSpPr>
          <p:nvPr>
            <p:ph type="sldNum" sz="quarter" idx="10"/>
          </p:nvPr>
        </p:nvSpPr>
        <p:spPr/>
        <p:txBody>
          <a:bodyPr/>
          <a:lstStyle>
            <a:extLst/>
          </a:lstStyle>
          <a:p>
            <a:fld id="{CA5D3BF3-D352-46FC-8343-31F56E6730EA}" type="slidenum">
              <a:rPr lang="pt-BR" smtClean="0"/>
              <a:pPr/>
              <a:t>9</a:t>
            </a:fld>
            <a:endParaRPr lang="pt-B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135</a:t>
            </a:fld>
            <a:endParaRPr lang="pt-B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136</a:t>
            </a:fld>
            <a:endParaRPr lang="pt-B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137</a:t>
            </a:fld>
            <a:endParaRPr lang="pt-B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138</a:t>
            </a:fld>
            <a:endParaRPr lang="pt-B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139</a:t>
            </a:fld>
            <a:endParaRPr lang="pt-B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140</a:t>
            </a:fld>
            <a:endParaRPr lang="pt-B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141</a:t>
            </a:fld>
            <a:endParaRPr lang="pt-B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142</a:t>
            </a:fld>
            <a:endParaRPr lang="pt-B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143</a:t>
            </a:fld>
            <a:endParaRPr lang="pt-B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143000" y="685800"/>
            <a:ext cx="4572000" cy="3429000"/>
          </a:xfrm>
        </p:spPr>
      </p:sp>
      <p:sp>
        <p:nvSpPr>
          <p:cNvPr id="3" name="Rectangle 2"/>
          <p:cNvSpPr>
            <a:spLocks noGrp="1"/>
          </p:cNvSpPr>
          <p:nvPr>
            <p:ph type="body" idx="1"/>
          </p:nvPr>
        </p:nvSpPr>
        <p:spPr/>
        <p:txBody>
          <a:bodyPr/>
          <a:lstStyle>
            <a:extLst/>
          </a:lstStyle>
          <a:p>
            <a:endParaRPr lang="pt-BR" dirty="0"/>
          </a:p>
        </p:txBody>
      </p:sp>
      <p:sp>
        <p:nvSpPr>
          <p:cNvPr id="4" name="Rectangle 3"/>
          <p:cNvSpPr>
            <a:spLocks noGrp="1"/>
          </p:cNvSpPr>
          <p:nvPr>
            <p:ph type="sldNum" sz="quarter" idx="10"/>
          </p:nvPr>
        </p:nvSpPr>
        <p:spPr/>
        <p:txBody>
          <a:bodyPr/>
          <a:lstStyle>
            <a:extLst/>
          </a:lstStyle>
          <a:p>
            <a:fld id="{CA5D3BF3-D352-46FC-8343-31F56E6730EA}" type="slidenum">
              <a:rPr lang="pt-BR" smtClean="0"/>
              <a:pPr/>
              <a:t>144</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bg>
      <p:bgRef idx="1001">
        <a:schemeClr val="bg2"/>
      </p:bgRef>
    </p:bg>
    <p:spTree>
      <p:nvGrpSpPr>
        <p:cNvPr id="1" name=""/>
        <p:cNvGrpSpPr/>
        <p:nvPr/>
      </p:nvGrpSpPr>
      <p:grpSpPr>
        <a:xfrm>
          <a:off x="0" y="0"/>
          <a:ext cx="0" cy="0"/>
          <a:chOff x="0" y="0"/>
          <a:chExt cx="0" cy="0"/>
        </a:xfrm>
      </p:grpSpPr>
      <p:sp>
        <p:nvSpPr>
          <p:cNvPr id="7" name="Retângulo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ângulo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tângulo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ítulo 7"/>
          <p:cNvSpPr>
            <a:spLocks noGrp="1"/>
          </p:cNvSpPr>
          <p:nvPr>
            <p:ph type="ctrTitle"/>
          </p:nvPr>
        </p:nvSpPr>
        <p:spPr>
          <a:xfrm>
            <a:off x="2362200" y="4038600"/>
            <a:ext cx="6477000" cy="1828800"/>
          </a:xfrm>
        </p:spPr>
        <p:txBody>
          <a:bodyPr anchor="b"/>
          <a:lstStyle>
            <a:lvl1pPr>
              <a:defRPr cap="all" baseline="0"/>
            </a:lvl1pPr>
          </a:lstStyle>
          <a:p>
            <a:r>
              <a:rPr kumimoji="0" lang="pt-BR" smtClean="0"/>
              <a:t>Clique para editar o título mestre</a:t>
            </a:r>
            <a:endParaRPr kumimoji="0" lang="en-US"/>
          </a:p>
        </p:txBody>
      </p:sp>
      <p:sp>
        <p:nvSpPr>
          <p:cNvPr id="9" name="Subtítulo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BR" smtClean="0"/>
              <a:t>Clique para editar o estilo do subtítulo mestre</a:t>
            </a:r>
            <a:endParaRPr kumimoji="0" lang="en-US"/>
          </a:p>
        </p:txBody>
      </p:sp>
      <p:sp>
        <p:nvSpPr>
          <p:cNvPr id="28" name="Espaço Reservado para Data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6368ED0-3A46-4B2C-B124-6AA020EEF526}" type="datetimeFigureOut">
              <a:rPr lang="pt-BR" smtClean="0"/>
              <a:pPr/>
              <a:t>13/7/2013</a:t>
            </a:fld>
            <a:endParaRPr lang="pt-BR"/>
          </a:p>
        </p:txBody>
      </p:sp>
      <p:sp>
        <p:nvSpPr>
          <p:cNvPr id="17" name="Espaço Reservado para Rodapé 16"/>
          <p:cNvSpPr>
            <a:spLocks noGrp="1"/>
          </p:cNvSpPr>
          <p:nvPr>
            <p:ph type="ftr" sz="quarter" idx="11"/>
          </p:nvPr>
        </p:nvSpPr>
        <p:spPr>
          <a:xfrm>
            <a:off x="2085393" y="236539"/>
            <a:ext cx="5867400" cy="365125"/>
          </a:xfrm>
        </p:spPr>
        <p:txBody>
          <a:bodyPr/>
          <a:lstStyle>
            <a:lvl1pPr algn="r">
              <a:defRPr>
                <a:solidFill>
                  <a:schemeClr val="tx2"/>
                </a:solidFill>
              </a:defRPr>
            </a:lvl1pPr>
          </a:lstStyle>
          <a:p>
            <a:endParaRPr lang="pt-BR"/>
          </a:p>
        </p:txBody>
      </p:sp>
      <p:sp>
        <p:nvSpPr>
          <p:cNvPr id="29" name="Espaço Reservado para Número de Slide 28"/>
          <p:cNvSpPr>
            <a:spLocks noGrp="1"/>
          </p:cNvSpPr>
          <p:nvPr>
            <p:ph type="sldNum" sz="quarter" idx="12"/>
          </p:nvPr>
        </p:nvSpPr>
        <p:spPr>
          <a:xfrm>
            <a:off x="8001000" y="228600"/>
            <a:ext cx="838200" cy="381000"/>
          </a:xfrm>
        </p:spPr>
        <p:txBody>
          <a:bodyPr/>
          <a:lstStyle>
            <a:lvl1pPr>
              <a:defRPr>
                <a:solidFill>
                  <a:schemeClr val="tx2"/>
                </a:solidFill>
              </a:defRPr>
            </a:lvl1pPr>
          </a:lstStyle>
          <a:p>
            <a:fld id="{094E7281-CA7E-42EC-85BB-84876FEF7403}" type="slidenum">
              <a:rPr lang="pt-BR" smtClean="0"/>
              <a:pPr/>
              <a:t>‹nº›</a:t>
            </a:fld>
            <a:endParaRPr lang="pt-B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F6368ED0-3A46-4B2C-B124-6AA020EEF526}" type="datetimeFigureOut">
              <a:rPr lang="pt-BR" smtClean="0"/>
              <a:pPr/>
              <a:t>13/7/2013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94E7281-CA7E-42EC-85BB-84876FEF7403}"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bg>
      <p:bgRef idx="1001">
        <a:schemeClr val="bg1"/>
      </p:bgRef>
    </p:bg>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53200" y="609601"/>
            <a:ext cx="2057400" cy="5516563"/>
          </a:xfrm>
        </p:spPr>
        <p:txBody>
          <a:bodyPr vert="eaVer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a:xfrm>
            <a:off x="457200" y="609602"/>
            <a:ext cx="5562600" cy="5516564"/>
          </a:xfrm>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a:xfrm>
            <a:off x="6553200" y="6248403"/>
            <a:ext cx="2209800" cy="365125"/>
          </a:xfrm>
        </p:spPr>
        <p:txBody>
          <a:bodyPr/>
          <a:lstStyle/>
          <a:p>
            <a:fld id="{F6368ED0-3A46-4B2C-B124-6AA020EEF526}" type="datetimeFigureOut">
              <a:rPr lang="pt-BR" smtClean="0"/>
              <a:pPr/>
              <a:t>13/7/2013</a:t>
            </a:fld>
            <a:endParaRPr lang="pt-BR"/>
          </a:p>
        </p:txBody>
      </p:sp>
      <p:sp>
        <p:nvSpPr>
          <p:cNvPr id="5" name="Espaço Reservado para Rodapé 4"/>
          <p:cNvSpPr>
            <a:spLocks noGrp="1"/>
          </p:cNvSpPr>
          <p:nvPr>
            <p:ph type="ftr" sz="quarter" idx="11"/>
          </p:nvPr>
        </p:nvSpPr>
        <p:spPr>
          <a:xfrm>
            <a:off x="457202" y="6248208"/>
            <a:ext cx="5573483" cy="365125"/>
          </a:xfrm>
        </p:spPr>
        <p:txBody>
          <a:bodyPr/>
          <a:lstStyle/>
          <a:p>
            <a:endParaRPr lang="pt-BR"/>
          </a:p>
        </p:txBody>
      </p:sp>
      <p:sp>
        <p:nvSpPr>
          <p:cNvPr id="7" name="Retângulo 6"/>
          <p:cNvSpPr/>
          <p:nvPr/>
        </p:nvSpPr>
        <p:spPr bwMode="white">
          <a:xfrm>
            <a:off x="6096319"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tângulo 7"/>
          <p:cNvSpPr/>
          <p:nvPr/>
        </p:nvSpPr>
        <p:spPr>
          <a:xfrm>
            <a:off x="6142039"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tângulo 8"/>
          <p:cNvSpPr/>
          <p:nvPr/>
        </p:nvSpPr>
        <p:spPr>
          <a:xfrm>
            <a:off x="6142039"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Espaço Reservado para Número de Slide 5"/>
          <p:cNvSpPr>
            <a:spLocks noGrp="1"/>
          </p:cNvSpPr>
          <p:nvPr>
            <p:ph type="sldNum" sz="quarter" idx="12"/>
          </p:nvPr>
        </p:nvSpPr>
        <p:spPr>
          <a:xfrm rot="5400000">
            <a:off x="5989639" y="144463"/>
            <a:ext cx="533400" cy="244476"/>
          </a:xfrm>
        </p:spPr>
        <p:txBody>
          <a:bodyPr/>
          <a:lstStyle/>
          <a:p>
            <a:fld id="{094E7281-CA7E-42EC-85BB-84876FEF7403}" type="slidenum">
              <a:rPr lang="pt-BR" smtClean="0"/>
              <a:pPr/>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612648" y="228600"/>
            <a:ext cx="8153400" cy="990600"/>
          </a:xfrm>
        </p:spPr>
        <p:txBody>
          <a:bodyPr/>
          <a:lstStyle/>
          <a:p>
            <a:r>
              <a:rPr kumimoji="0" lang="pt-BR" smtClean="0"/>
              <a:t>Clique para editar o título mestre</a:t>
            </a:r>
            <a:endParaRPr kumimoji="0" lang="en-US"/>
          </a:p>
        </p:txBody>
      </p:sp>
      <p:sp>
        <p:nvSpPr>
          <p:cNvPr id="4" name="Espaço Reservado para Data 3"/>
          <p:cNvSpPr>
            <a:spLocks noGrp="1"/>
          </p:cNvSpPr>
          <p:nvPr>
            <p:ph type="dt" sz="half" idx="10"/>
          </p:nvPr>
        </p:nvSpPr>
        <p:spPr/>
        <p:txBody>
          <a:bodyPr/>
          <a:lstStyle/>
          <a:p>
            <a:fld id="{F6368ED0-3A46-4B2C-B124-6AA020EEF526}" type="datetimeFigureOut">
              <a:rPr lang="pt-BR" smtClean="0"/>
              <a:pPr/>
              <a:t>13/7/2013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lvl1pPr>
              <a:defRPr>
                <a:solidFill>
                  <a:srgbClr val="FFFFFF"/>
                </a:solidFill>
              </a:defRPr>
            </a:lvl1pPr>
          </a:lstStyle>
          <a:p>
            <a:fld id="{094E7281-CA7E-42EC-85BB-84876FEF7403}" type="slidenum">
              <a:rPr lang="pt-BR" smtClean="0"/>
              <a:pPr/>
              <a:t>‹nº›</a:t>
            </a:fld>
            <a:endParaRPr lang="pt-BR"/>
          </a:p>
        </p:txBody>
      </p:sp>
      <p:sp>
        <p:nvSpPr>
          <p:cNvPr id="8" name="Espaço Reservado para Conteúdo 7"/>
          <p:cNvSpPr>
            <a:spLocks noGrp="1"/>
          </p:cNvSpPr>
          <p:nvPr>
            <p:ph sz="quarter" idx="1"/>
          </p:nvPr>
        </p:nvSpPr>
        <p:spPr>
          <a:xfrm>
            <a:off x="612648" y="1600200"/>
            <a:ext cx="8153400" cy="4495800"/>
          </a:xfrm>
        </p:spPr>
        <p:txBody>
          <a:body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Ref idx="1003">
        <a:schemeClr val="bg1"/>
      </p:bgRef>
    </p:bg>
    <p:spTree>
      <p:nvGrpSpPr>
        <p:cNvPr id="1" name=""/>
        <p:cNvGrpSpPr/>
        <p:nvPr/>
      </p:nvGrpSpPr>
      <p:grpSpPr>
        <a:xfrm>
          <a:off x="0" y="0"/>
          <a:ext cx="0" cy="0"/>
          <a:chOff x="0" y="0"/>
          <a:chExt cx="0" cy="0"/>
        </a:xfrm>
      </p:grpSpPr>
      <p:sp>
        <p:nvSpPr>
          <p:cNvPr id="3" name="Espaço Reservado para Texto 2"/>
          <p:cNvSpPr>
            <a:spLocks noGrp="1"/>
          </p:cNvSpPr>
          <p:nvPr>
            <p:ph type="body" idx="1"/>
          </p:nvPr>
        </p:nvSpPr>
        <p:spPr>
          <a:xfrm>
            <a:off x="1371602" y="2743202"/>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BR" smtClean="0"/>
              <a:t>Clique para editar o texto mestre</a:t>
            </a:r>
          </a:p>
        </p:txBody>
      </p:sp>
      <p:sp>
        <p:nvSpPr>
          <p:cNvPr id="7" name="Retângulo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tângulo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ângulo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ítulo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pt-BR" smtClean="0"/>
              <a:t>Clique para editar o título mestre</a:t>
            </a:r>
            <a:endParaRPr kumimoji="0" lang="en-US"/>
          </a:p>
        </p:txBody>
      </p:sp>
      <p:sp>
        <p:nvSpPr>
          <p:cNvPr id="12" name="Espaço Reservado para Data 11"/>
          <p:cNvSpPr>
            <a:spLocks noGrp="1"/>
          </p:cNvSpPr>
          <p:nvPr>
            <p:ph type="dt" sz="half" idx="10"/>
          </p:nvPr>
        </p:nvSpPr>
        <p:spPr/>
        <p:txBody>
          <a:bodyPr/>
          <a:lstStyle/>
          <a:p>
            <a:fld id="{F6368ED0-3A46-4B2C-B124-6AA020EEF526}" type="datetimeFigureOut">
              <a:rPr lang="pt-BR" smtClean="0"/>
              <a:pPr/>
              <a:t>13/7/2013</a:t>
            </a:fld>
            <a:endParaRPr lang="pt-BR"/>
          </a:p>
        </p:txBody>
      </p:sp>
      <p:sp>
        <p:nvSpPr>
          <p:cNvPr id="13" name="Espaço Reservado para Número de Slide 12"/>
          <p:cNvSpPr>
            <a:spLocks noGrp="1"/>
          </p:cNvSpPr>
          <p:nvPr>
            <p:ph type="sldNum" sz="quarter" idx="11"/>
          </p:nvPr>
        </p:nvSpPr>
        <p:spPr>
          <a:xfrm>
            <a:off x="0" y="1752602"/>
            <a:ext cx="1295400" cy="701676"/>
          </a:xfrm>
        </p:spPr>
        <p:txBody>
          <a:bodyPr>
            <a:noAutofit/>
          </a:bodyPr>
          <a:lstStyle>
            <a:lvl1pPr>
              <a:defRPr sz="2400">
                <a:solidFill>
                  <a:srgbClr val="FFFFFF"/>
                </a:solidFill>
              </a:defRPr>
            </a:lvl1pPr>
          </a:lstStyle>
          <a:p>
            <a:fld id="{094E7281-CA7E-42EC-85BB-84876FEF7403}" type="slidenum">
              <a:rPr lang="pt-BR" smtClean="0"/>
              <a:pPr/>
              <a:t>‹nº›</a:t>
            </a:fld>
            <a:endParaRPr lang="pt-BR"/>
          </a:p>
        </p:txBody>
      </p:sp>
      <p:sp>
        <p:nvSpPr>
          <p:cNvPr id="14" name="Espaço Reservado para Rodapé 13"/>
          <p:cNvSpPr>
            <a:spLocks noGrp="1"/>
          </p:cNvSpPr>
          <p:nvPr>
            <p:ph type="ftr" sz="quarter" idx="12"/>
          </p:nvPr>
        </p:nvSpPr>
        <p:spPr/>
        <p:txBody>
          <a:bodyPr/>
          <a:lstStyle/>
          <a:p>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uas Partes de Conteúdo">
    <p:spTree>
      <p:nvGrpSpPr>
        <p:cNvPr id="1" name=""/>
        <p:cNvGrpSpPr/>
        <p:nvPr/>
      </p:nvGrpSpPr>
      <p:grpSpPr>
        <a:xfrm>
          <a:off x="0" y="0"/>
          <a:ext cx="0" cy="0"/>
          <a:chOff x="0" y="0"/>
          <a:chExt cx="0" cy="0"/>
        </a:xfrm>
      </p:grpSpPr>
      <p:sp>
        <p:nvSpPr>
          <p:cNvPr id="13" name="CaixaDeTexto 12"/>
          <p:cNvSpPr txBox="1"/>
          <p:nvPr userDrawn="1"/>
        </p:nvSpPr>
        <p:spPr>
          <a:xfrm>
            <a:off x="7056784" y="404664"/>
            <a:ext cx="2051720" cy="369332"/>
          </a:xfrm>
          <a:prstGeom prst="rect">
            <a:avLst/>
          </a:prstGeom>
          <a:solidFill>
            <a:schemeClr val="bg1">
              <a:lumMod val="95000"/>
            </a:schemeClr>
          </a:solidFill>
          <a:ln>
            <a:noFill/>
          </a:ln>
          <a:effectLst/>
          <a:scene3d>
            <a:camera prst="orthographicFront">
              <a:rot lat="0" lon="0" rev="0"/>
            </a:camera>
            <a:lightRig rig="contrasting" dir="t">
              <a:rot lat="0" lon="0" rev="7800000"/>
            </a:lightRig>
          </a:scene3d>
          <a:sp3d>
            <a:bevelT w="139700" h="139700"/>
          </a:sp3d>
        </p:spPr>
        <p:txBody>
          <a:bodyPr wrap="square" rtlCol="0" anchor="ctr">
            <a:spAutoFit/>
          </a:bodyPr>
          <a:lstStyle/>
          <a:p>
            <a:pPr algn="ctr"/>
            <a:r>
              <a:rPr lang="pt-BR" sz="1800" b="1" cap="none" spc="0" dirty="0" smtClean="0">
                <a:ln w="1905"/>
                <a:solidFill>
                  <a:srgbClr val="006600"/>
                </a:solidFill>
                <a:effectLst>
                  <a:outerShdw blurRad="38100" dist="38100" dir="2700000" algn="tl">
                    <a:srgbClr val="000000">
                      <a:alpha val="43137"/>
                    </a:srgbClr>
                  </a:outerShdw>
                </a:effectLst>
                <a:latin typeface="Vivaldi" pitchFamily="66" charset="0"/>
              </a:rPr>
              <a:t>Vinícius</a:t>
            </a:r>
            <a:r>
              <a:rPr lang="pt-BR" sz="1800" b="1" cap="none" spc="0" baseline="0" dirty="0" smtClean="0">
                <a:ln w="1905"/>
                <a:solidFill>
                  <a:srgbClr val="006600"/>
                </a:solidFill>
                <a:effectLst>
                  <a:outerShdw blurRad="38100" dist="38100" dir="2700000" algn="tl">
                    <a:srgbClr val="000000">
                      <a:alpha val="43137"/>
                    </a:srgbClr>
                  </a:outerShdw>
                </a:effectLst>
                <a:latin typeface="Vivaldi" pitchFamily="66" charset="0"/>
              </a:rPr>
              <a:t> Nobre</a:t>
            </a:r>
            <a:endParaRPr lang="pt-BR" sz="1800" b="1" cap="none" spc="0" dirty="0">
              <a:ln w="1905"/>
              <a:solidFill>
                <a:srgbClr val="006600"/>
              </a:solidFill>
              <a:effectLst>
                <a:outerShdw blurRad="38100" dist="38100" dir="2700000" algn="tl">
                  <a:srgbClr val="000000">
                    <a:alpha val="43137"/>
                  </a:srgbClr>
                </a:outerShdw>
              </a:effectLst>
              <a:latin typeface="Vivaldi" pitchFamily="66" charset="0"/>
            </a:endParaRPr>
          </a:p>
        </p:txBody>
      </p:sp>
      <p:sp>
        <p:nvSpPr>
          <p:cNvPr id="3" name="Retângulo 2"/>
          <p:cNvSpPr/>
          <p:nvPr userDrawn="1"/>
        </p:nvSpPr>
        <p:spPr>
          <a:xfrm>
            <a:off x="2304256" y="262971"/>
            <a:ext cx="4572000" cy="646331"/>
          </a:xfrm>
          <a:prstGeom prst="rect">
            <a:avLst/>
          </a:prstGeom>
        </p:spPr>
        <p:txBody>
          <a:bodyPr>
            <a:spAutoFit/>
          </a:bodyPr>
          <a:lstStyle/>
          <a:p>
            <a:pPr marL="0" indent="0" algn="ctr">
              <a:lnSpc>
                <a:spcPct val="100000"/>
              </a:lnSpc>
              <a:spcBef>
                <a:spcPts val="0"/>
              </a:spcBef>
              <a:spcAft>
                <a:spcPts val="0"/>
              </a:spcAft>
              <a:buNone/>
            </a:pPr>
            <a:r>
              <a:rPr lang="pt-BR" sz="1800" b="1" i="1" spc="300" dirty="0" smtClean="0">
                <a:ln w="11430"/>
                <a:solidFill>
                  <a:srgbClr val="0000CC"/>
                </a:solidFill>
                <a:effectLst>
                  <a:outerShdw blurRad="50800" dist="39000" dir="5460000" algn="tl">
                    <a:srgbClr val="000000">
                      <a:alpha val="38000"/>
                    </a:srgbClr>
                  </a:outerShdw>
                </a:effectLst>
                <a:latin typeface="Monotype Corsiva" pitchFamily="66" charset="0"/>
              </a:rPr>
              <a:t>Desoneração da Folha de Pagamentos</a:t>
            </a:r>
          </a:p>
          <a:p>
            <a:pPr marL="0" indent="0" algn="ctr">
              <a:lnSpc>
                <a:spcPct val="100000"/>
              </a:lnSpc>
              <a:spcBef>
                <a:spcPts val="0"/>
              </a:spcBef>
              <a:spcAft>
                <a:spcPts val="0"/>
              </a:spcAft>
              <a:buNone/>
            </a:pPr>
            <a:r>
              <a:rPr lang="pt-BR" sz="1800" b="1" i="1" spc="300" dirty="0" smtClean="0">
                <a:ln w="11430"/>
                <a:solidFill>
                  <a:srgbClr val="0000CC"/>
                </a:solidFill>
                <a:effectLst>
                  <a:outerShdw blurRad="50800" dist="39000" dir="5460000" algn="tl">
                    <a:srgbClr val="000000">
                      <a:alpha val="38000"/>
                    </a:srgbClr>
                  </a:outerShdw>
                </a:effectLst>
                <a:latin typeface="Monotype Corsiva" pitchFamily="66" charset="0"/>
              </a:rPr>
              <a:t>Lei Nº 12.546/2011</a:t>
            </a:r>
            <a:endParaRPr lang="pt-BR" sz="1800" b="1" i="1" spc="300" dirty="0">
              <a:ln w="11430"/>
              <a:solidFill>
                <a:srgbClr val="0000CC"/>
              </a:solidFill>
              <a:effectLst>
                <a:outerShdw blurRad="50800" dist="39000" dir="5460000" algn="tl">
                  <a:srgbClr val="000000">
                    <a:alpha val="38000"/>
                  </a:srgbClr>
                </a:outerShdw>
              </a:effectLst>
              <a:latin typeface="Monotype Corsiva" pitchFamily="66" charset="0"/>
            </a:endParaRPr>
          </a:p>
        </p:txBody>
      </p:sp>
      <p:pic>
        <p:nvPicPr>
          <p:cNvPr id="2" name="Imagem 1"/>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5300" r="28488"/>
          <a:stretch/>
        </p:blipFill>
        <p:spPr>
          <a:xfrm>
            <a:off x="35496" y="260648"/>
            <a:ext cx="2072028" cy="463759"/>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533400" y="273051"/>
            <a:ext cx="8153400" cy="869951"/>
          </a:xfrm>
        </p:spPr>
        <p:txBody>
          <a:bodyPr anchor="ctr"/>
          <a:lstStyle>
            <a:lvl1pPr>
              <a:defRPr/>
            </a:lvl1pPr>
          </a:lstStyle>
          <a:p>
            <a:r>
              <a:rPr kumimoji="0" lang="pt-BR" smtClean="0"/>
              <a:t>Clique para editar o título mestre</a:t>
            </a:r>
            <a:endParaRPr kumimoji="0" lang="en-US"/>
          </a:p>
        </p:txBody>
      </p:sp>
      <p:sp>
        <p:nvSpPr>
          <p:cNvPr id="11" name="Espaço Reservado para Conteúdo 10"/>
          <p:cNvSpPr>
            <a:spLocks noGrp="1"/>
          </p:cNvSpPr>
          <p:nvPr>
            <p:ph sz="quarter" idx="2"/>
          </p:nvPr>
        </p:nvSpPr>
        <p:spPr>
          <a:xfrm>
            <a:off x="609600" y="2438400"/>
            <a:ext cx="3886200" cy="3581400"/>
          </a:xfrm>
        </p:spPr>
        <p:txBody>
          <a:body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3" name="Espaço Reservado para Conteúdo 12"/>
          <p:cNvSpPr>
            <a:spLocks noGrp="1"/>
          </p:cNvSpPr>
          <p:nvPr>
            <p:ph sz="quarter" idx="4"/>
          </p:nvPr>
        </p:nvSpPr>
        <p:spPr>
          <a:xfrm>
            <a:off x="4800600" y="2438400"/>
            <a:ext cx="3886200" cy="3581400"/>
          </a:xfrm>
        </p:spPr>
        <p:txBody>
          <a:body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0" name="Espaço Reservado para Data 9"/>
          <p:cNvSpPr>
            <a:spLocks noGrp="1"/>
          </p:cNvSpPr>
          <p:nvPr>
            <p:ph type="dt" sz="half" idx="15"/>
          </p:nvPr>
        </p:nvSpPr>
        <p:spPr/>
        <p:txBody>
          <a:bodyPr rtlCol="0"/>
          <a:lstStyle/>
          <a:p>
            <a:fld id="{F6368ED0-3A46-4B2C-B124-6AA020EEF526}" type="datetimeFigureOut">
              <a:rPr lang="pt-BR" smtClean="0"/>
              <a:pPr/>
              <a:t>13/7/2013</a:t>
            </a:fld>
            <a:endParaRPr lang="pt-BR"/>
          </a:p>
        </p:txBody>
      </p:sp>
      <p:sp>
        <p:nvSpPr>
          <p:cNvPr id="12" name="Espaço Reservado para Número de Slide 11"/>
          <p:cNvSpPr>
            <a:spLocks noGrp="1"/>
          </p:cNvSpPr>
          <p:nvPr>
            <p:ph type="sldNum" sz="quarter" idx="16"/>
          </p:nvPr>
        </p:nvSpPr>
        <p:spPr/>
        <p:txBody>
          <a:bodyPr rtlCol="0"/>
          <a:lstStyle/>
          <a:p>
            <a:fld id="{094E7281-CA7E-42EC-85BB-84876FEF7403}" type="slidenum">
              <a:rPr lang="pt-BR" smtClean="0"/>
              <a:pPr/>
              <a:t>‹nº›</a:t>
            </a:fld>
            <a:endParaRPr lang="pt-BR"/>
          </a:p>
        </p:txBody>
      </p:sp>
      <p:sp>
        <p:nvSpPr>
          <p:cNvPr id="14" name="Espaço Reservado para Rodapé 13"/>
          <p:cNvSpPr>
            <a:spLocks noGrp="1"/>
          </p:cNvSpPr>
          <p:nvPr>
            <p:ph type="ftr" sz="quarter" idx="17"/>
          </p:nvPr>
        </p:nvSpPr>
        <p:spPr/>
        <p:txBody>
          <a:bodyPr rtlCol="0"/>
          <a:lstStyle/>
          <a:p>
            <a:endParaRPr lang="pt-BR"/>
          </a:p>
        </p:txBody>
      </p:sp>
      <p:sp>
        <p:nvSpPr>
          <p:cNvPr id="16" name="Espaço Reservado para Texto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pt-BR" smtClean="0"/>
              <a:t>Clique para editar o texto mestre</a:t>
            </a:r>
          </a:p>
        </p:txBody>
      </p:sp>
      <p:sp>
        <p:nvSpPr>
          <p:cNvPr id="15" name="Espaço Reservado para Texto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pt-BR" smtClean="0"/>
              <a:t>Clique para editar o texto mestre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título mestre</a:t>
            </a:r>
            <a:endParaRPr kumimoji="0" lang="en-US"/>
          </a:p>
        </p:txBody>
      </p:sp>
      <p:sp>
        <p:nvSpPr>
          <p:cNvPr id="3" name="Espaço Reservado para Data 2"/>
          <p:cNvSpPr>
            <a:spLocks noGrp="1"/>
          </p:cNvSpPr>
          <p:nvPr>
            <p:ph type="dt" sz="half" idx="10"/>
          </p:nvPr>
        </p:nvSpPr>
        <p:spPr/>
        <p:txBody>
          <a:bodyPr/>
          <a:lstStyle/>
          <a:p>
            <a:fld id="{F6368ED0-3A46-4B2C-B124-6AA020EEF526}" type="datetimeFigureOut">
              <a:rPr lang="pt-BR" smtClean="0"/>
              <a:pPr/>
              <a:t>13/7/2013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lvl1pPr>
              <a:defRPr>
                <a:solidFill>
                  <a:srgbClr val="FFFFFF"/>
                </a:solidFill>
              </a:defRPr>
            </a:lvl1pPr>
          </a:lstStyle>
          <a:p>
            <a:fld id="{094E7281-CA7E-42EC-85BB-84876FEF7403}"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F6368ED0-3A46-4B2C-B124-6AA020EEF526}" type="datetimeFigureOut">
              <a:rPr lang="pt-BR" smtClean="0"/>
              <a:pPr/>
              <a:t>13/7/2013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a:xfrm>
            <a:off x="0" y="6248400"/>
            <a:ext cx="533400" cy="381000"/>
          </a:xfrm>
        </p:spPr>
        <p:txBody>
          <a:bodyPr/>
          <a:lstStyle>
            <a:lvl1pPr>
              <a:defRPr>
                <a:solidFill>
                  <a:schemeClr val="tx2"/>
                </a:solidFill>
              </a:defRPr>
            </a:lvl1pPr>
          </a:lstStyle>
          <a:p>
            <a:fld id="{094E7281-CA7E-42EC-85BB-84876FEF7403}"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3051"/>
            <a:ext cx="8077200" cy="869951"/>
          </a:xfrm>
        </p:spPr>
        <p:txBody>
          <a:bodyPr anchor="ctr"/>
          <a:lstStyle>
            <a:lvl1pPr algn="l">
              <a:buNone/>
              <a:defRPr sz="4400" b="0"/>
            </a:lvl1pPr>
          </a:lstStyle>
          <a:p>
            <a:r>
              <a:rPr kumimoji="0" lang="pt-BR" smtClean="0"/>
              <a:t>Clique para editar o título mestre</a:t>
            </a:r>
            <a:endParaRPr kumimoji="0" lang="en-US"/>
          </a:p>
        </p:txBody>
      </p:sp>
      <p:sp>
        <p:nvSpPr>
          <p:cNvPr id="5" name="Espaço Reservado para Data 4"/>
          <p:cNvSpPr>
            <a:spLocks noGrp="1"/>
          </p:cNvSpPr>
          <p:nvPr>
            <p:ph type="dt" sz="half" idx="10"/>
          </p:nvPr>
        </p:nvSpPr>
        <p:spPr/>
        <p:txBody>
          <a:bodyPr/>
          <a:lstStyle/>
          <a:p>
            <a:fld id="{F6368ED0-3A46-4B2C-B124-6AA020EEF526}" type="datetimeFigureOut">
              <a:rPr lang="pt-BR" smtClean="0"/>
              <a:pPr/>
              <a:t>13/7/2013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lvl1pPr>
              <a:defRPr>
                <a:solidFill>
                  <a:srgbClr val="FFFFFF"/>
                </a:solidFill>
              </a:defRPr>
            </a:lvl1pPr>
          </a:lstStyle>
          <a:p>
            <a:fld id="{094E7281-CA7E-42EC-85BB-84876FEF7403}" type="slidenum">
              <a:rPr lang="pt-BR" smtClean="0"/>
              <a:pPr/>
              <a:t>‹nº›</a:t>
            </a:fld>
            <a:endParaRPr lang="pt-BR"/>
          </a:p>
        </p:txBody>
      </p:sp>
      <p:sp>
        <p:nvSpPr>
          <p:cNvPr id="3" name="Espaço Reservado para Texto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pt-BR" smtClean="0"/>
              <a:t>Clique para editar o texto mestre</a:t>
            </a:r>
          </a:p>
        </p:txBody>
      </p:sp>
      <p:sp>
        <p:nvSpPr>
          <p:cNvPr id="9" name="Espaço Reservado para Conteúdo 8"/>
          <p:cNvSpPr>
            <a:spLocks noGrp="1"/>
          </p:cNvSpPr>
          <p:nvPr>
            <p:ph sz="quarter" idx="1"/>
          </p:nvPr>
        </p:nvSpPr>
        <p:spPr>
          <a:xfrm>
            <a:off x="2362200" y="1752600"/>
            <a:ext cx="6400800" cy="4419600"/>
          </a:xfrm>
        </p:spPr>
        <p:txBody>
          <a:body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3">
        <a:schemeClr val="bg2"/>
      </p:bgRef>
    </p:bg>
    <p:spTree>
      <p:nvGrpSpPr>
        <p:cNvPr id="1" name=""/>
        <p:cNvGrpSpPr/>
        <p:nvPr/>
      </p:nvGrpSpPr>
      <p:grpSpPr>
        <a:xfrm>
          <a:off x="0" y="0"/>
          <a:ext cx="0" cy="0"/>
          <a:chOff x="0" y="0"/>
          <a:chExt cx="0" cy="0"/>
        </a:xfrm>
      </p:grpSpPr>
      <p:sp>
        <p:nvSpPr>
          <p:cNvPr id="4" name="Espaço Reservado para Texto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pt-BR" smtClean="0"/>
              <a:t>Clique para editar o texto mestre</a:t>
            </a:r>
          </a:p>
        </p:txBody>
      </p:sp>
      <p:sp>
        <p:nvSpPr>
          <p:cNvPr id="8" name="Retângulo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ângulo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ângulo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ítulo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pt-BR" smtClean="0"/>
              <a:t>Clique para editar o título mestre</a:t>
            </a:r>
            <a:endParaRPr kumimoji="0" lang="en-US"/>
          </a:p>
        </p:txBody>
      </p:sp>
      <p:sp>
        <p:nvSpPr>
          <p:cNvPr id="11" name="Retângulo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Espaço Reservado para Data 11"/>
          <p:cNvSpPr>
            <a:spLocks noGrp="1"/>
          </p:cNvSpPr>
          <p:nvPr>
            <p:ph type="dt" sz="half" idx="10"/>
          </p:nvPr>
        </p:nvSpPr>
        <p:spPr>
          <a:xfrm>
            <a:off x="6248400" y="6248400"/>
            <a:ext cx="2667000" cy="365125"/>
          </a:xfrm>
        </p:spPr>
        <p:txBody>
          <a:bodyPr rtlCol="0"/>
          <a:lstStyle/>
          <a:p>
            <a:fld id="{F6368ED0-3A46-4B2C-B124-6AA020EEF526}" type="datetimeFigureOut">
              <a:rPr lang="pt-BR" smtClean="0"/>
              <a:pPr/>
              <a:t>13/7/2013</a:t>
            </a:fld>
            <a:endParaRPr lang="pt-BR"/>
          </a:p>
        </p:txBody>
      </p:sp>
      <p:sp>
        <p:nvSpPr>
          <p:cNvPr id="13" name="Espaço Reservado para Número de Slide 12"/>
          <p:cNvSpPr>
            <a:spLocks noGrp="1"/>
          </p:cNvSpPr>
          <p:nvPr>
            <p:ph type="sldNum" sz="quarter" idx="11"/>
          </p:nvPr>
        </p:nvSpPr>
        <p:spPr>
          <a:xfrm>
            <a:off x="0" y="4667249"/>
            <a:ext cx="1447800" cy="663579"/>
          </a:xfrm>
        </p:spPr>
        <p:txBody>
          <a:bodyPr rtlCol="0"/>
          <a:lstStyle>
            <a:lvl1pPr>
              <a:defRPr sz="2800"/>
            </a:lvl1pPr>
          </a:lstStyle>
          <a:p>
            <a:fld id="{094E7281-CA7E-42EC-85BB-84876FEF7403}" type="slidenum">
              <a:rPr lang="pt-BR" smtClean="0"/>
              <a:pPr/>
              <a:t>‹nº›</a:t>
            </a:fld>
            <a:endParaRPr lang="pt-BR"/>
          </a:p>
        </p:txBody>
      </p:sp>
      <p:sp>
        <p:nvSpPr>
          <p:cNvPr id="14" name="Espaço Reservado para Rodapé 13"/>
          <p:cNvSpPr>
            <a:spLocks noGrp="1"/>
          </p:cNvSpPr>
          <p:nvPr>
            <p:ph type="ftr" sz="quarter" idx="12"/>
          </p:nvPr>
        </p:nvSpPr>
        <p:spPr>
          <a:xfrm>
            <a:off x="1600200" y="6248207"/>
            <a:ext cx="4572000" cy="365125"/>
          </a:xfrm>
        </p:spPr>
        <p:txBody>
          <a:bodyPr rtlCol="0"/>
          <a:lstStyle/>
          <a:p>
            <a:endParaRPr lang="pt-BR"/>
          </a:p>
        </p:txBody>
      </p:sp>
      <p:sp>
        <p:nvSpPr>
          <p:cNvPr id="3" name="Espaço Reservado para Imagem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pt-BR" smtClean="0"/>
              <a:t>Clique no ícone para adicionar uma imagem</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Espaço Reservado para Título 21"/>
          <p:cNvSpPr>
            <a:spLocks noGrp="1"/>
          </p:cNvSpPr>
          <p:nvPr>
            <p:ph type="title"/>
          </p:nvPr>
        </p:nvSpPr>
        <p:spPr>
          <a:xfrm>
            <a:off x="609600" y="228600"/>
            <a:ext cx="8153400" cy="990600"/>
          </a:xfrm>
          <a:prstGeom prst="rect">
            <a:avLst/>
          </a:prstGeom>
        </p:spPr>
        <p:txBody>
          <a:bodyPr vert="horz" anchor="ctr">
            <a:normAutofit/>
          </a:bodyPr>
          <a:lstStyle/>
          <a:p>
            <a:r>
              <a:rPr kumimoji="0" lang="pt-BR" smtClean="0"/>
              <a:t>Clique para editar o título mestre</a:t>
            </a:r>
            <a:endParaRPr kumimoji="0" lang="en-US"/>
          </a:p>
        </p:txBody>
      </p:sp>
      <p:sp>
        <p:nvSpPr>
          <p:cNvPr id="13" name="Espaço Reservado para Texto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pt-BR" smtClean="0"/>
              <a:t>Clique para editar 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4" name="Espaço Reservado para Data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6368ED0-3A46-4B2C-B124-6AA020EEF526}" type="datetimeFigureOut">
              <a:rPr lang="pt-BR" smtClean="0"/>
              <a:pPr/>
              <a:t>13/7/2013</a:t>
            </a:fld>
            <a:endParaRPr lang="pt-BR"/>
          </a:p>
        </p:txBody>
      </p:sp>
      <p:sp>
        <p:nvSpPr>
          <p:cNvPr id="3" name="Espaço Reservado para Rodapé 2"/>
          <p:cNvSpPr>
            <a:spLocks noGrp="1"/>
          </p:cNvSpPr>
          <p:nvPr>
            <p:ph type="ftr" sz="quarter" idx="3"/>
          </p:nvPr>
        </p:nvSpPr>
        <p:spPr>
          <a:xfrm>
            <a:off x="609602" y="6248207"/>
            <a:ext cx="5421083" cy="365125"/>
          </a:xfrm>
          <a:prstGeom prst="rect">
            <a:avLst/>
          </a:prstGeom>
        </p:spPr>
        <p:txBody>
          <a:bodyPr vert="horz" anchor="ctr"/>
          <a:lstStyle>
            <a:lvl1pPr algn="r" eaLnBrk="1" latinLnBrk="0" hangingPunct="1">
              <a:defRPr kumimoji="0" sz="1400">
                <a:solidFill>
                  <a:schemeClr val="tx2"/>
                </a:solidFill>
              </a:defRPr>
            </a:lvl1pPr>
          </a:lstStyle>
          <a:p>
            <a:endParaRPr lang="pt-BR"/>
          </a:p>
        </p:txBody>
      </p:sp>
      <p:sp>
        <p:nvSpPr>
          <p:cNvPr id="7" name="Retângulo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tângulo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ângulo 8"/>
          <p:cNvSpPr/>
          <p:nvPr/>
        </p:nvSpPr>
        <p:spPr>
          <a:xfrm>
            <a:off x="590550" y="1280160"/>
            <a:ext cx="8553451"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ço Reservado para Número de Slide 22"/>
          <p:cNvSpPr>
            <a:spLocks noGrp="1"/>
          </p:cNvSpPr>
          <p:nvPr>
            <p:ph type="sldNum" sz="quarter" idx="4"/>
          </p:nvPr>
        </p:nvSpPr>
        <p:spPr>
          <a:xfrm>
            <a:off x="0" y="1272225"/>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94E7281-CA7E-42EC-85BB-84876FEF7403}"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slide" Target="slide102.xml"/><Relationship Id="rId4" Type="http://schemas.openxmlformats.org/officeDocument/2006/relationships/slide" Target="slide104.xml"/></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5.xml"/><Relationship Id="rId1" Type="http://schemas.openxmlformats.org/officeDocument/2006/relationships/slideLayout" Target="../slideLayouts/slideLayout4.xml"/><Relationship Id="rId4" Type="http://schemas.openxmlformats.org/officeDocument/2006/relationships/slide" Target="slide8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 Target="slide48.xml"/><Relationship Id="rId7" Type="http://schemas.openxmlformats.org/officeDocument/2006/relationships/diagramColors" Target="../diagrams/colors3.xml"/><Relationship Id="rId2" Type="http://schemas.openxmlformats.org/officeDocument/2006/relationships/notesSlide" Target="../notesSlides/notesSlide98.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4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122.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slide" Target="slide10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slide" Target="slide13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slide" Target="slide138.xml"/><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hyperlink" Target="mailto:twitter.com@viniciussnobre" TargetMode="Externa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sz="quarter" idx="4294967295"/>
          </p:nvPr>
        </p:nvSpPr>
        <p:spPr>
          <a:xfrm>
            <a:off x="1691680" y="1508787"/>
            <a:ext cx="6552728" cy="3264363"/>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extLst/>
          </a:lstStyle>
          <a:p>
            <a:pPr marL="0" indent="0" algn="ctr">
              <a:spcBef>
                <a:spcPts val="600"/>
              </a:spcBef>
              <a:spcAft>
                <a:spcPts val="600"/>
              </a:spcAft>
              <a:buNone/>
            </a:pPr>
            <a:r>
              <a:rPr lang="pt-BR" sz="5400" b="1" i="1" spc="300" dirty="0" smtClean="0">
                <a:ln w="11430"/>
                <a:solidFill>
                  <a:srgbClr val="003300"/>
                </a:solidFill>
                <a:effectLst>
                  <a:outerShdw blurRad="50800" dist="39000" dir="5460000" algn="tl">
                    <a:srgbClr val="000000">
                      <a:alpha val="38000"/>
                    </a:srgbClr>
                  </a:outerShdw>
                </a:effectLst>
                <a:latin typeface="Monotype Corsiva" pitchFamily="66" charset="0"/>
              </a:rPr>
              <a:t>Desoneração</a:t>
            </a:r>
          </a:p>
          <a:p>
            <a:pPr marL="0" indent="0" algn="ctr">
              <a:spcBef>
                <a:spcPts val="600"/>
              </a:spcBef>
              <a:spcAft>
                <a:spcPts val="600"/>
              </a:spcAft>
              <a:buNone/>
            </a:pPr>
            <a:r>
              <a:rPr lang="pt-BR" sz="5400" b="1" i="1" spc="300" dirty="0" smtClean="0">
                <a:ln w="11430"/>
                <a:solidFill>
                  <a:srgbClr val="003300"/>
                </a:solidFill>
                <a:effectLst>
                  <a:outerShdw blurRad="50800" dist="39000" dir="5460000" algn="tl">
                    <a:srgbClr val="000000">
                      <a:alpha val="38000"/>
                    </a:srgbClr>
                  </a:outerShdw>
                </a:effectLst>
                <a:latin typeface="Monotype Corsiva" pitchFamily="66" charset="0"/>
              </a:rPr>
              <a:t>Da</a:t>
            </a:r>
          </a:p>
          <a:p>
            <a:pPr marL="0" indent="0" algn="ctr">
              <a:spcBef>
                <a:spcPts val="600"/>
              </a:spcBef>
              <a:spcAft>
                <a:spcPts val="600"/>
              </a:spcAft>
              <a:buNone/>
            </a:pPr>
            <a:r>
              <a:rPr lang="pt-BR" sz="5400" b="1" i="1" spc="300" dirty="0" smtClean="0">
                <a:ln w="11430"/>
                <a:solidFill>
                  <a:srgbClr val="003300"/>
                </a:solidFill>
                <a:effectLst>
                  <a:outerShdw blurRad="50800" dist="39000" dir="5460000" algn="tl">
                    <a:srgbClr val="000000">
                      <a:alpha val="38000"/>
                    </a:srgbClr>
                  </a:outerShdw>
                </a:effectLst>
                <a:latin typeface="Monotype Corsiva" pitchFamily="66" charset="0"/>
              </a:rPr>
              <a:t>Folha de Pagamentos</a:t>
            </a:r>
          </a:p>
          <a:p>
            <a:pPr marL="0" indent="0" algn="ctr">
              <a:lnSpc>
                <a:spcPct val="150000"/>
              </a:lnSpc>
              <a:spcBef>
                <a:spcPts val="0"/>
              </a:spcBef>
              <a:buNone/>
            </a:pPr>
            <a:r>
              <a:rPr lang="pt-BR" sz="2400" b="1" i="1" spc="300" dirty="0" smtClean="0">
                <a:ln w="11430"/>
                <a:solidFill>
                  <a:srgbClr val="003300"/>
                </a:solidFill>
                <a:effectLst>
                  <a:outerShdw blurRad="50800" dist="39000" dir="5460000" algn="tl">
                    <a:srgbClr val="000000">
                      <a:alpha val="38000"/>
                    </a:srgbClr>
                  </a:outerShdw>
                </a:effectLst>
                <a:latin typeface="Monotype Corsiva" pitchFamily="66" charset="0"/>
              </a:rPr>
              <a:t>Lei Nº 12.546/2011</a:t>
            </a:r>
            <a:endParaRPr lang="pt-BR" sz="2400" b="1" i="1" spc="300" dirty="0">
              <a:ln w="11430"/>
              <a:solidFill>
                <a:srgbClr val="003300"/>
              </a:solidFill>
              <a:effectLst>
                <a:outerShdw blurRad="50800" dist="39000" dir="5460000" algn="tl">
                  <a:srgbClr val="000000">
                    <a:alpha val="38000"/>
                  </a:srgbClr>
                </a:outerShdw>
              </a:effectLst>
              <a:latin typeface="Monotype Corsiva" pitchFamily="66" charset="0"/>
            </a:endParaRPr>
          </a:p>
        </p:txBody>
      </p:sp>
      <p:pic>
        <p:nvPicPr>
          <p:cNvPr id="10" name="Imagem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 y="1508788"/>
            <a:ext cx="1670799" cy="1632181"/>
          </a:xfrm>
          <a:prstGeom prst="rect">
            <a:avLst/>
          </a:prstGeom>
        </p:spPr>
      </p:pic>
      <p:pic>
        <p:nvPicPr>
          <p:cNvPr id="11" name="Imagem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72200" y="5061182"/>
            <a:ext cx="2699792" cy="1718621"/>
          </a:xfrm>
          <a:prstGeom prst="rect">
            <a:avLst/>
          </a:prstGeom>
        </p:spPr>
      </p:pic>
      <p:sp>
        <p:nvSpPr>
          <p:cNvPr id="12" name="Rectangle 2"/>
          <p:cNvSpPr txBox="1">
            <a:spLocks/>
          </p:cNvSpPr>
          <p:nvPr/>
        </p:nvSpPr>
        <p:spPr>
          <a:xfrm>
            <a:off x="251520" y="5829268"/>
            <a:ext cx="2520280" cy="523273"/>
          </a:xfrm>
          <a:prstGeom prst="rect">
            <a:avLst/>
          </a:prstGeom>
        </p:spPr>
        <p:txBody>
          <a:bodyPr vert="horz">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50000"/>
              </a:lnSpc>
              <a:spcBef>
                <a:spcPts val="600"/>
              </a:spcBef>
              <a:spcAft>
                <a:spcPts val="600"/>
              </a:spcAft>
              <a:buFont typeface="Wingdings"/>
              <a:buNone/>
            </a:pPr>
            <a:r>
              <a:rPr lang="pt-BR" sz="1600" b="1" i="1" spc="300" dirty="0" smtClean="0">
                <a:ln w="11430"/>
                <a:solidFill>
                  <a:srgbClr val="003300"/>
                </a:solidFill>
                <a:effectLst>
                  <a:outerShdw blurRad="50800" dist="39000" dir="5460000" algn="tl">
                    <a:srgbClr val="000000">
                      <a:alpha val="38000"/>
                    </a:srgbClr>
                  </a:outerShdw>
                </a:effectLst>
                <a:latin typeface="Monotype Corsiva" pitchFamily="66" charset="0"/>
              </a:rPr>
              <a:t>Por Vinícius Nobre</a:t>
            </a:r>
            <a:endParaRPr lang="pt-BR" sz="1600" b="1" i="1" spc="300" dirty="0">
              <a:ln w="11430"/>
              <a:solidFill>
                <a:srgbClr val="003300"/>
              </a:solidFill>
              <a:effectLst>
                <a:outerShdw blurRad="50800" dist="39000" dir="5460000" algn="tl">
                  <a:srgbClr val="000000">
                    <a:alpha val="38000"/>
                  </a:srgbClr>
                </a:outerShdw>
              </a:effectLst>
              <a:latin typeface="Monotype Corsiva" pitchFamily="66" charset="0"/>
            </a:endParaRPr>
          </a:p>
        </p:txBody>
      </p:sp>
      <p:sp>
        <p:nvSpPr>
          <p:cNvPr id="6" name="Rectangle 2"/>
          <p:cNvSpPr txBox="1">
            <a:spLocks/>
          </p:cNvSpPr>
          <p:nvPr/>
        </p:nvSpPr>
        <p:spPr>
          <a:xfrm>
            <a:off x="2411760" y="6362111"/>
            <a:ext cx="3456384" cy="523273"/>
          </a:xfrm>
          <a:prstGeom prst="rect">
            <a:avLst/>
          </a:prstGeom>
        </p:spPr>
        <p:txBody>
          <a:bodyPr vert="horz">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lnSpc>
                <a:spcPct val="150000"/>
              </a:lnSpc>
              <a:spcBef>
                <a:spcPts val="600"/>
              </a:spcBef>
              <a:spcAft>
                <a:spcPts val="600"/>
              </a:spcAft>
              <a:buFont typeface="Wingdings"/>
              <a:buNone/>
            </a:pPr>
            <a:r>
              <a:rPr lang="pt-BR" sz="1400" b="1" i="1" spc="300" dirty="0" smtClean="0">
                <a:ln w="11430"/>
                <a:solidFill>
                  <a:srgbClr val="003300"/>
                </a:solidFill>
                <a:effectLst>
                  <a:outerShdw blurRad="50800" dist="39000" dir="5460000" algn="tl">
                    <a:srgbClr val="000000">
                      <a:alpha val="38000"/>
                    </a:srgbClr>
                  </a:outerShdw>
                </a:effectLst>
                <a:latin typeface="Monotype Corsiva" pitchFamily="66" charset="0"/>
              </a:rPr>
              <a:t>Fortaleza, Julho/2013</a:t>
            </a:r>
            <a:endParaRPr lang="pt-BR" sz="1400" b="1" i="1" spc="300" dirty="0">
              <a:ln w="11430"/>
              <a:solidFill>
                <a:srgbClr val="003300"/>
              </a:solidFill>
              <a:effectLst>
                <a:outerShdw blurRad="50800" dist="39000" dir="5460000" algn="tl">
                  <a:srgbClr val="000000">
                    <a:alpha val="38000"/>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Optantes pelo SIMPLES NACIONAL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5"/>
          <p:cNvSpPr/>
          <p:nvPr/>
        </p:nvSpPr>
        <p:spPr>
          <a:xfrm>
            <a:off x="179513" y="1556792"/>
            <a:ext cx="8712967" cy="498598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buFont typeface="Wingdings" pitchFamily="2" charset="2"/>
              <a:buChar char="q"/>
            </a:pPr>
            <a:r>
              <a:rPr lang="pt-BR" sz="1600" b="1" i="1" dirty="0">
                <a:ln w="50800"/>
                <a:solidFill>
                  <a:srgbClr val="0000FF"/>
                </a:solidFill>
                <a:latin typeface="Arial" pitchFamily="34" charset="0"/>
                <a:cs typeface="Arial" pitchFamily="34" charset="0"/>
              </a:rPr>
              <a:t>As empresas optantes pelo </a:t>
            </a:r>
            <a:r>
              <a:rPr lang="pt-BR" sz="1600" b="1" i="1" dirty="0" smtClean="0">
                <a:ln w="50800"/>
                <a:solidFill>
                  <a:srgbClr val="0000FF"/>
                </a:solidFill>
                <a:latin typeface="Arial" pitchFamily="34" charset="0"/>
                <a:cs typeface="Arial" pitchFamily="34" charset="0"/>
              </a:rPr>
              <a:t>Simples Nacional, </a:t>
            </a:r>
            <a:r>
              <a:rPr lang="pt-BR" sz="1600" b="1" i="1" dirty="0">
                <a:ln w="50800"/>
                <a:solidFill>
                  <a:srgbClr val="0000FF"/>
                </a:solidFill>
                <a:latin typeface="Arial" pitchFamily="34" charset="0"/>
                <a:cs typeface="Arial" pitchFamily="34" charset="0"/>
              </a:rPr>
              <a:t>enquadradas nos Anexos I, II, III e V </a:t>
            </a:r>
            <a:r>
              <a:rPr lang="pt-BR" sz="1600" b="1" i="1" dirty="0" smtClean="0">
                <a:ln w="50800"/>
                <a:solidFill>
                  <a:srgbClr val="0000FF"/>
                </a:solidFill>
                <a:latin typeface="Arial" pitchFamily="34" charset="0"/>
                <a:cs typeface="Arial" pitchFamily="34" charset="0"/>
              </a:rPr>
              <a:t>da LC  Nº 123/2006, não </a:t>
            </a:r>
            <a:r>
              <a:rPr lang="pt-BR" sz="1600" b="1" i="1" dirty="0">
                <a:ln w="50800"/>
                <a:solidFill>
                  <a:srgbClr val="0000FF"/>
                </a:solidFill>
                <a:latin typeface="Arial" pitchFamily="34" charset="0"/>
                <a:cs typeface="Arial" pitchFamily="34" charset="0"/>
              </a:rPr>
              <a:t>estão sujeitas ao recolhimento da </a:t>
            </a:r>
            <a:r>
              <a:rPr lang="pt-BR" sz="1600" b="1" i="1" dirty="0" smtClean="0">
                <a:ln w="50800"/>
                <a:solidFill>
                  <a:srgbClr val="0000FF"/>
                </a:solidFill>
                <a:latin typeface="Arial" pitchFamily="34" charset="0"/>
                <a:cs typeface="Arial" pitchFamily="34" charset="0"/>
              </a:rPr>
              <a:t>CPP </a:t>
            </a:r>
            <a:r>
              <a:rPr lang="pt-BR" sz="1600" b="1" i="1" dirty="0">
                <a:ln w="50800"/>
                <a:solidFill>
                  <a:srgbClr val="0000FF"/>
                </a:solidFill>
                <a:latin typeface="Arial" pitchFamily="34" charset="0"/>
                <a:cs typeface="Arial" pitchFamily="34" charset="0"/>
              </a:rPr>
              <a:t>de 20% sobre a </a:t>
            </a:r>
            <a:r>
              <a:rPr lang="pt-BR" sz="1600" b="1" i="1" dirty="0" smtClean="0">
                <a:ln w="50800"/>
                <a:solidFill>
                  <a:srgbClr val="0000FF"/>
                </a:solidFill>
                <a:latin typeface="Arial" pitchFamily="34" charset="0"/>
                <a:cs typeface="Arial" pitchFamily="34" charset="0"/>
              </a:rPr>
              <a:t>Folha </a:t>
            </a:r>
            <a:r>
              <a:rPr lang="pt-BR" sz="1600" b="1" i="1" dirty="0">
                <a:ln w="50800"/>
                <a:solidFill>
                  <a:srgbClr val="0000FF"/>
                </a:solidFill>
                <a:latin typeface="Arial" pitchFamily="34" charset="0"/>
                <a:cs typeface="Arial" pitchFamily="34" charset="0"/>
              </a:rPr>
              <a:t>de </a:t>
            </a:r>
            <a:r>
              <a:rPr lang="pt-BR" sz="1600" b="1" i="1" dirty="0" smtClean="0">
                <a:ln w="50800"/>
                <a:solidFill>
                  <a:srgbClr val="0000FF"/>
                </a:solidFill>
                <a:latin typeface="Arial" pitchFamily="34" charset="0"/>
                <a:cs typeface="Arial" pitchFamily="34" charset="0"/>
              </a:rPr>
              <a:t>Pagamentos.</a:t>
            </a:r>
          </a:p>
          <a:p>
            <a:pPr marL="742950" lvl="1" indent="-285750" algn="just">
              <a:lnSpc>
                <a:spcPct val="150000"/>
              </a:lnSpc>
              <a:spcBef>
                <a:spcPts val="600"/>
              </a:spcBef>
              <a:buFont typeface="Wingdings" pitchFamily="2" charset="2"/>
              <a:buChar char="§"/>
            </a:pPr>
            <a:r>
              <a:rPr lang="pt-BR" sz="1600" b="1" i="1" dirty="0">
                <a:ln w="50800"/>
                <a:solidFill>
                  <a:srgbClr val="0000FF"/>
                </a:solidFill>
                <a:latin typeface="Arial" pitchFamily="34" charset="0"/>
                <a:cs typeface="Arial" pitchFamily="34" charset="0"/>
              </a:rPr>
              <a:t>N</a:t>
            </a:r>
            <a:r>
              <a:rPr lang="pt-BR" sz="1600" b="1" i="1" dirty="0" smtClean="0">
                <a:ln w="50800"/>
                <a:solidFill>
                  <a:srgbClr val="0000FF"/>
                </a:solidFill>
                <a:latin typeface="Arial" pitchFamily="34" charset="0"/>
                <a:cs typeface="Arial" pitchFamily="34" charset="0"/>
              </a:rPr>
              <a:t>ão se aplica </a:t>
            </a:r>
            <a:r>
              <a:rPr lang="pt-BR" sz="1600" b="1" i="1" dirty="0">
                <a:ln w="50800"/>
                <a:solidFill>
                  <a:srgbClr val="0000FF"/>
                </a:solidFill>
                <a:latin typeface="Arial" pitchFamily="34" charset="0"/>
                <a:cs typeface="Arial" pitchFamily="34" charset="0"/>
              </a:rPr>
              <a:t>a </a:t>
            </a:r>
            <a:r>
              <a:rPr lang="pt-BR" sz="1600" b="1" i="1" dirty="0" smtClean="0">
                <a:ln w="50800"/>
                <a:solidFill>
                  <a:srgbClr val="0000FF"/>
                </a:solidFill>
                <a:latin typeface="Arial" pitchFamily="34" charset="0"/>
                <a:cs typeface="Arial" pitchFamily="34" charset="0"/>
              </a:rPr>
              <a:t>essas empresas </a:t>
            </a:r>
            <a:r>
              <a:rPr lang="pt-BR" sz="1600" b="1" i="1" dirty="0">
                <a:ln w="50800"/>
                <a:solidFill>
                  <a:srgbClr val="0000FF"/>
                </a:solidFill>
                <a:latin typeface="Arial" pitchFamily="34" charset="0"/>
                <a:cs typeface="Arial" pitchFamily="34" charset="0"/>
              </a:rPr>
              <a:t>a </a:t>
            </a:r>
            <a:r>
              <a:rPr lang="pt-BR" sz="1600" b="1" i="1" dirty="0" smtClean="0">
                <a:ln w="50800"/>
                <a:solidFill>
                  <a:srgbClr val="0000FF"/>
                </a:solidFill>
                <a:latin typeface="Arial" pitchFamily="34" charset="0"/>
                <a:cs typeface="Arial" pitchFamily="34" charset="0"/>
              </a:rPr>
              <a:t>Desoneração prevista </a:t>
            </a:r>
            <a:r>
              <a:rPr lang="pt-BR" sz="1600" b="1" i="1" dirty="0">
                <a:ln w="50800"/>
                <a:solidFill>
                  <a:srgbClr val="0000FF"/>
                </a:solidFill>
                <a:latin typeface="Arial" pitchFamily="34" charset="0"/>
                <a:cs typeface="Arial" pitchFamily="34" charset="0"/>
              </a:rPr>
              <a:t>na Lei nº 12.546/2011. </a:t>
            </a:r>
          </a:p>
          <a:p>
            <a:pPr marL="285750" indent="-285750" algn="just">
              <a:lnSpc>
                <a:spcPct val="150000"/>
              </a:lnSpc>
              <a:spcBef>
                <a:spcPts val="600"/>
              </a:spcBef>
              <a:buFont typeface="Wingdings" pitchFamily="2" charset="2"/>
              <a:buChar char="q"/>
            </a:pPr>
            <a:r>
              <a:rPr lang="pt-BR" sz="1600" b="1" i="1" dirty="0" smtClean="0">
                <a:ln w="50800"/>
                <a:solidFill>
                  <a:srgbClr val="0000FF"/>
                </a:solidFill>
                <a:latin typeface="Arial" pitchFamily="34" charset="0"/>
                <a:cs typeface="Arial" pitchFamily="34" charset="0"/>
              </a:rPr>
              <a:t>Para empresas enquadradas no </a:t>
            </a:r>
            <a:r>
              <a:rPr lang="pt-BR" sz="1600" b="1" i="1" u="sng" dirty="0">
                <a:ln w="50800"/>
                <a:solidFill>
                  <a:srgbClr val="0000FF"/>
                </a:solidFill>
                <a:latin typeface="Arial" pitchFamily="34" charset="0"/>
                <a:cs typeface="Arial" pitchFamily="34" charset="0"/>
              </a:rPr>
              <a:t>Anexo </a:t>
            </a:r>
            <a:r>
              <a:rPr lang="pt-BR" sz="1600" b="1" i="1" u="sng" dirty="0" smtClean="0">
                <a:ln w="50800"/>
                <a:solidFill>
                  <a:srgbClr val="0000FF"/>
                </a:solidFill>
                <a:latin typeface="Arial" pitchFamily="34" charset="0"/>
                <a:cs typeface="Arial" pitchFamily="34" charset="0"/>
              </a:rPr>
              <a:t>IV</a:t>
            </a:r>
            <a:r>
              <a:rPr lang="pt-BR" sz="1600" b="1" i="1" dirty="0">
                <a:ln w="50800"/>
                <a:solidFill>
                  <a:srgbClr val="0000FF"/>
                </a:solidFill>
                <a:latin typeface="Arial" pitchFamily="34" charset="0"/>
                <a:cs typeface="Arial" pitchFamily="34" charset="0"/>
              </a:rPr>
              <a:t> da LC  Nº </a:t>
            </a:r>
            <a:r>
              <a:rPr lang="pt-BR" sz="1600" b="1" i="1" dirty="0" smtClean="0">
                <a:ln w="50800"/>
                <a:solidFill>
                  <a:srgbClr val="0000FF"/>
                </a:solidFill>
                <a:latin typeface="Arial" pitchFamily="34" charset="0"/>
                <a:cs typeface="Arial" pitchFamily="34" charset="0"/>
              </a:rPr>
              <a:t>123/2006, </a:t>
            </a:r>
            <a:r>
              <a:rPr lang="pt-BR" sz="1600" b="1" i="1" dirty="0">
                <a:ln w="50800"/>
                <a:solidFill>
                  <a:srgbClr val="0000FF"/>
                </a:solidFill>
                <a:latin typeface="Arial" pitchFamily="34" charset="0"/>
                <a:cs typeface="Arial" pitchFamily="34" charset="0"/>
              </a:rPr>
              <a:t>sujeitas ao recolhimento da </a:t>
            </a:r>
            <a:r>
              <a:rPr lang="pt-BR" sz="1600" b="1" i="1" dirty="0" smtClean="0">
                <a:ln w="50800"/>
                <a:solidFill>
                  <a:srgbClr val="0000FF"/>
                </a:solidFill>
                <a:latin typeface="Arial" pitchFamily="34" charset="0"/>
                <a:cs typeface="Arial" pitchFamily="34" charset="0"/>
              </a:rPr>
              <a:t>CPP </a:t>
            </a:r>
            <a:r>
              <a:rPr lang="pt-BR" sz="1600" b="1" i="1" dirty="0">
                <a:ln w="50800"/>
                <a:solidFill>
                  <a:srgbClr val="0000FF"/>
                </a:solidFill>
                <a:latin typeface="Arial" pitchFamily="34" charset="0"/>
                <a:cs typeface="Arial" pitchFamily="34" charset="0"/>
              </a:rPr>
              <a:t>de 20</a:t>
            </a:r>
            <a:r>
              <a:rPr lang="pt-BR" sz="1600" b="1" i="1" dirty="0" smtClean="0">
                <a:ln w="50800"/>
                <a:solidFill>
                  <a:srgbClr val="0000FF"/>
                </a:solidFill>
                <a:latin typeface="Arial" pitchFamily="34" charset="0"/>
                <a:cs typeface="Arial" pitchFamily="34" charset="0"/>
              </a:rPr>
              <a:t>%,  a </a:t>
            </a:r>
            <a:r>
              <a:rPr lang="pt-BR" sz="1600" b="1" i="1" dirty="0">
                <a:ln w="50800"/>
                <a:solidFill>
                  <a:srgbClr val="0000FF"/>
                </a:solidFill>
                <a:latin typeface="Arial" pitchFamily="34" charset="0"/>
                <a:cs typeface="Arial" pitchFamily="34" charset="0"/>
              </a:rPr>
              <a:t>Lei nº </a:t>
            </a:r>
            <a:r>
              <a:rPr lang="pt-BR" sz="1600" b="1" i="1" dirty="0" smtClean="0">
                <a:ln w="50800"/>
                <a:solidFill>
                  <a:srgbClr val="0000FF"/>
                </a:solidFill>
                <a:latin typeface="Arial" pitchFamily="34" charset="0"/>
                <a:cs typeface="Arial" pitchFamily="34" charset="0"/>
              </a:rPr>
              <a:t>12.546/2011 não havia estabelecido tratamento </a:t>
            </a:r>
            <a:r>
              <a:rPr lang="pt-BR" sz="1600" b="1" i="1" dirty="0">
                <a:ln w="50800"/>
                <a:solidFill>
                  <a:srgbClr val="0000FF"/>
                </a:solidFill>
                <a:latin typeface="Arial" pitchFamily="34" charset="0"/>
                <a:cs typeface="Arial" pitchFamily="34" charset="0"/>
              </a:rPr>
              <a:t>diferenciado. </a:t>
            </a:r>
            <a:endParaRPr lang="pt-BR" sz="1600" b="1" i="1" dirty="0" smtClean="0">
              <a:ln w="50800"/>
              <a:solidFill>
                <a:srgbClr val="0000FF"/>
              </a:solidFill>
              <a:latin typeface="Arial" pitchFamily="34" charset="0"/>
              <a:cs typeface="Arial" pitchFamily="34" charset="0"/>
            </a:endParaRPr>
          </a:p>
          <a:p>
            <a:pPr marL="742950" lvl="1" indent="-285750" algn="just">
              <a:lnSpc>
                <a:spcPct val="150000"/>
              </a:lnSpc>
              <a:spcBef>
                <a:spcPts val="600"/>
              </a:spcBef>
              <a:buFont typeface="Wingdings" pitchFamily="2" charset="2"/>
              <a:buChar char="§"/>
            </a:pPr>
            <a:r>
              <a:rPr lang="pt-BR" sz="1600" b="1" i="1" dirty="0" smtClean="0">
                <a:ln w="50800"/>
                <a:solidFill>
                  <a:srgbClr val="0000FF"/>
                </a:solidFill>
                <a:latin typeface="Arial" pitchFamily="34" charset="0"/>
                <a:cs typeface="Arial" pitchFamily="34" charset="0"/>
              </a:rPr>
              <a:t>Solução de Consulta RFB </a:t>
            </a:r>
            <a:r>
              <a:rPr lang="pt-BR" sz="1600" b="1" i="1" dirty="0">
                <a:ln w="50800"/>
                <a:solidFill>
                  <a:srgbClr val="0000FF"/>
                </a:solidFill>
                <a:latin typeface="Arial" pitchFamily="34" charset="0"/>
                <a:cs typeface="Arial" pitchFamily="34" charset="0"/>
              </a:rPr>
              <a:t>Nº 70, </a:t>
            </a:r>
            <a:r>
              <a:rPr lang="pt-BR" sz="1600" b="1" i="1" dirty="0" smtClean="0">
                <a:ln w="50800"/>
                <a:solidFill>
                  <a:srgbClr val="0000FF"/>
                </a:solidFill>
                <a:latin typeface="Arial" pitchFamily="34" charset="0"/>
                <a:cs typeface="Arial" pitchFamily="34" charset="0"/>
              </a:rPr>
              <a:t>de 27 de Junho de 2012.</a:t>
            </a:r>
          </a:p>
          <a:p>
            <a:pPr marL="742950" lvl="1" indent="-285750" algn="just">
              <a:lnSpc>
                <a:spcPct val="150000"/>
              </a:lnSpc>
              <a:spcBef>
                <a:spcPts val="600"/>
              </a:spcBef>
              <a:buFont typeface="Wingdings" pitchFamily="2" charset="2"/>
              <a:buChar char="§"/>
            </a:pPr>
            <a:r>
              <a:rPr lang="pt-BR" sz="1600" b="1" i="1" dirty="0">
                <a:ln w="50800"/>
                <a:solidFill>
                  <a:srgbClr val="0000FF"/>
                </a:solidFill>
                <a:latin typeface="Arial" pitchFamily="34" charset="0"/>
                <a:cs typeface="Arial" pitchFamily="34" charset="0"/>
              </a:rPr>
              <a:t>Solução de Consulta RFB Nº </a:t>
            </a:r>
            <a:r>
              <a:rPr lang="pt-BR" sz="1600" b="1" i="1" dirty="0" smtClean="0">
                <a:ln w="50800"/>
                <a:solidFill>
                  <a:srgbClr val="0000FF"/>
                </a:solidFill>
                <a:latin typeface="Arial" pitchFamily="34" charset="0"/>
                <a:cs typeface="Arial" pitchFamily="34" charset="0"/>
              </a:rPr>
              <a:t>13, </a:t>
            </a:r>
            <a:r>
              <a:rPr lang="pt-BR" sz="1600" b="1" i="1" dirty="0">
                <a:ln w="50800"/>
                <a:solidFill>
                  <a:srgbClr val="0000FF"/>
                </a:solidFill>
                <a:latin typeface="Arial" pitchFamily="34" charset="0"/>
                <a:cs typeface="Arial" pitchFamily="34" charset="0"/>
              </a:rPr>
              <a:t>de </a:t>
            </a:r>
            <a:r>
              <a:rPr lang="pt-BR" sz="1600" b="1" i="1" dirty="0" smtClean="0">
                <a:ln w="50800"/>
                <a:solidFill>
                  <a:srgbClr val="0000FF"/>
                </a:solidFill>
                <a:latin typeface="Arial" pitchFamily="34" charset="0"/>
                <a:cs typeface="Arial" pitchFamily="34" charset="0"/>
              </a:rPr>
              <a:t>25 de Março de 2013.</a:t>
            </a:r>
          </a:p>
          <a:p>
            <a:pPr marL="285750" indent="-285750" algn="just">
              <a:lnSpc>
                <a:spcPct val="150000"/>
              </a:lnSpc>
              <a:spcBef>
                <a:spcPts val="600"/>
              </a:spcBef>
              <a:buFont typeface="Wingdings" pitchFamily="2" charset="2"/>
              <a:buChar char="q"/>
            </a:pPr>
            <a:r>
              <a:rPr lang="pt-BR" sz="1600" b="1" i="1" dirty="0" smtClean="0">
                <a:ln w="50800"/>
                <a:solidFill>
                  <a:srgbClr val="0000FF"/>
                </a:solidFill>
                <a:latin typeface="Arial" pitchFamily="34" charset="0"/>
                <a:cs typeface="Arial" pitchFamily="34" charset="0"/>
              </a:rPr>
              <a:t>Conclusão:</a:t>
            </a:r>
          </a:p>
          <a:p>
            <a:pPr marL="742950" lvl="1" indent="-285750" algn="just">
              <a:lnSpc>
                <a:spcPct val="150000"/>
              </a:lnSpc>
              <a:spcBef>
                <a:spcPts val="600"/>
              </a:spcBef>
              <a:buFont typeface="Wingdings" pitchFamily="2" charset="2"/>
              <a:buChar char="§"/>
            </a:pPr>
            <a:r>
              <a:rPr lang="pt-BR" sz="1600" b="1" i="1" dirty="0" smtClean="0">
                <a:ln w="50800"/>
                <a:solidFill>
                  <a:srgbClr val="0000FF"/>
                </a:solidFill>
                <a:latin typeface="Arial" pitchFamily="34" charset="0"/>
                <a:cs typeface="Arial" pitchFamily="34" charset="0"/>
              </a:rPr>
              <a:t>Empresas optantes pelo SIMPLES, </a:t>
            </a:r>
            <a:r>
              <a:rPr lang="pt-BR" sz="1600" b="1" i="1" u="sng" dirty="0" smtClean="0">
                <a:ln w="50800"/>
                <a:solidFill>
                  <a:srgbClr val="0000FF"/>
                </a:solidFill>
                <a:latin typeface="Arial" pitchFamily="34" charset="0"/>
                <a:cs typeface="Arial" pitchFamily="34" charset="0"/>
              </a:rPr>
              <a:t>apenas</a:t>
            </a:r>
            <a:r>
              <a:rPr lang="pt-BR" sz="1600" b="1" i="1" dirty="0" smtClean="0">
                <a:ln w="50800"/>
                <a:solidFill>
                  <a:srgbClr val="0000FF"/>
                </a:solidFill>
                <a:latin typeface="Arial" pitchFamily="34" charset="0"/>
                <a:cs typeface="Arial" pitchFamily="34" charset="0"/>
              </a:rPr>
              <a:t> as tributadas de acordo com o </a:t>
            </a:r>
            <a:r>
              <a:rPr lang="pt-BR" sz="1600" b="1" i="1" u="sng" dirty="0">
                <a:ln w="50800"/>
                <a:solidFill>
                  <a:srgbClr val="0000FF"/>
                </a:solidFill>
                <a:latin typeface="Arial" pitchFamily="34" charset="0"/>
                <a:cs typeface="Arial" pitchFamily="34" charset="0"/>
              </a:rPr>
              <a:t>Anexo IV</a:t>
            </a:r>
            <a:r>
              <a:rPr lang="pt-BR" sz="1600" b="1" i="1" dirty="0">
                <a:ln w="50800"/>
                <a:solidFill>
                  <a:srgbClr val="0000FF"/>
                </a:solidFill>
                <a:latin typeface="Arial" pitchFamily="34" charset="0"/>
                <a:cs typeface="Arial" pitchFamily="34" charset="0"/>
              </a:rPr>
              <a:t> da LC  Nº </a:t>
            </a:r>
            <a:r>
              <a:rPr lang="pt-BR" sz="1600" b="1" i="1" dirty="0" smtClean="0">
                <a:ln w="50800"/>
                <a:solidFill>
                  <a:srgbClr val="0000FF"/>
                </a:solidFill>
                <a:latin typeface="Arial" pitchFamily="34" charset="0"/>
                <a:cs typeface="Arial" pitchFamily="34" charset="0"/>
              </a:rPr>
              <a:t>123/2006,  </a:t>
            </a:r>
            <a:r>
              <a:rPr lang="pt-BR" sz="1600" b="1" i="1" u="sng" dirty="0" smtClean="0">
                <a:ln w="50800"/>
                <a:solidFill>
                  <a:srgbClr val="0000FF"/>
                </a:solidFill>
                <a:latin typeface="Arial" pitchFamily="34" charset="0"/>
                <a:cs typeface="Arial" pitchFamily="34" charset="0"/>
              </a:rPr>
              <a:t>estão abrangidas pela Desoneração da Folha</a:t>
            </a:r>
            <a:r>
              <a:rPr lang="pt-BR" sz="1600" b="1" i="1" dirty="0" smtClean="0">
                <a:ln w="50800"/>
                <a:solidFill>
                  <a:srgbClr val="0000FF"/>
                </a:solidFill>
                <a:latin typeface="Arial" pitchFamily="34" charset="0"/>
                <a:cs typeface="Arial" pitchFamily="34" charset="0"/>
              </a:rPr>
              <a:t>.</a:t>
            </a:r>
            <a:endParaRPr lang="pt-BR" sz="1600" b="1" i="1" dirty="0">
              <a:ln w="50800"/>
              <a:solidFill>
                <a:srgbClr val="0000FF"/>
              </a:solidFill>
              <a:latin typeface="Arial" pitchFamily="34" charset="0"/>
              <a:cs typeface="Arial" pitchFamily="34" charset="0"/>
            </a:endParaRPr>
          </a:p>
        </p:txBody>
      </p:sp>
      <p:sp>
        <p:nvSpPr>
          <p:cNvPr id="10" name="Botão de ação: Avançar ou Próximo 9">
            <a:hlinkClick r:id="rId3" action="ppaction://hlinksldjump" highlightClick="1"/>
          </p:cNvPr>
          <p:cNvSpPr/>
          <p:nvPr/>
        </p:nvSpPr>
        <p:spPr>
          <a:xfrm>
            <a:off x="8154693" y="4589264"/>
            <a:ext cx="665780"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atin typeface="Arial" pitchFamily="34" charset="0"/>
              <a:cs typeface="Arial" pitchFamily="34" charset="0"/>
            </a:endParaRPr>
          </a:p>
        </p:txBody>
      </p:sp>
      <p:sp>
        <p:nvSpPr>
          <p:cNvPr id="11" name="Botão de ação: Avançar ou Próximo 10">
            <a:hlinkClick r:id="rId4" action="ppaction://hlinksldjump" highlightClick="1"/>
          </p:cNvPr>
          <p:cNvSpPr/>
          <p:nvPr/>
        </p:nvSpPr>
        <p:spPr>
          <a:xfrm>
            <a:off x="8183884" y="4985308"/>
            <a:ext cx="665780"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atin typeface="Arial" pitchFamily="34" charset="0"/>
              <a:cs typeface="Arial" pitchFamily="34" charset="0"/>
            </a:endParaRPr>
          </a:p>
        </p:txBody>
      </p:sp>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12</a:t>
            </a:r>
            <a:endParaRPr lang="pt-BR" sz="800" b="1" dirty="0">
              <a:solidFill>
                <a:srgbClr val="0000FF"/>
              </a:solidFill>
              <a:effectLst>
                <a:outerShdw blurRad="38100" dist="38100" dir="2700000" algn="tl">
                  <a:srgbClr val="000000">
                    <a:alpha val="43137"/>
                  </a:srgbClr>
                </a:outerShdw>
              </a:effectLst>
            </a:endParaRPr>
          </a:p>
        </p:txBody>
      </p:sp>
      <p:sp>
        <p:nvSpPr>
          <p:cNvPr id="8" name="Botão de ação: Avançar ou Próximo 7">
            <a:hlinkClick r:id="rId5" action="ppaction://hlinksldjump" highlightClick="1"/>
          </p:cNvPr>
          <p:cNvSpPr/>
          <p:nvPr/>
        </p:nvSpPr>
        <p:spPr>
          <a:xfrm>
            <a:off x="8172400" y="4005064"/>
            <a:ext cx="665780"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atin typeface="Arial" pitchFamily="34" charset="0"/>
              <a:cs typeface="Arial" pitchFamily="34" charset="0"/>
            </a:endParaRPr>
          </a:p>
        </p:txBody>
      </p:sp>
    </p:spTree>
    <p:extLst>
      <p:ext uri="{BB962C8B-B14F-4D97-AF65-F5344CB8AC3E}">
        <p14:creationId xmlns:p14="http://schemas.microsoft.com/office/powerpoint/2010/main" xmlns="" val="75620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up)">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up)">
                                      <p:cBhvr>
                                        <p:cTn id="17" dur="1000"/>
                                        <p:tgtEl>
                                          <p:spTgt spid="6">
                                            <p:txEl>
                                              <p:pRg st="2" end="2"/>
                                            </p:txEl>
                                          </p:spTgt>
                                        </p:tgtEl>
                                      </p:cBhvr>
                                    </p:animEffect>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wipe(up)">
                                      <p:cBhvr>
                                        <p:cTn id="26" dur="1000"/>
                                        <p:tgtEl>
                                          <p:spTgt spid="6">
                                            <p:txEl>
                                              <p:pRg st="3" end="3"/>
                                            </p:txEl>
                                          </p:spTgt>
                                        </p:tgtEl>
                                      </p:cBhvr>
                                    </p:animEffect>
                                  </p:childTnLst>
                                </p:cTn>
                              </p:par>
                            </p:childTnLst>
                          </p:cTn>
                        </p:par>
                        <p:par>
                          <p:cTn id="27" fill="hold">
                            <p:stCondLst>
                              <p:cond delay="1000"/>
                            </p:stCondLst>
                            <p:childTnLst>
                              <p:par>
                                <p:cTn id="28" presetID="16" presetClass="entr" presetSubtype="2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wipe(up)">
                                      <p:cBhvr>
                                        <p:cTn id="35" dur="1000"/>
                                        <p:tgtEl>
                                          <p:spTgt spid="6">
                                            <p:txEl>
                                              <p:pRg st="4" end="4"/>
                                            </p:txEl>
                                          </p:spTgt>
                                        </p:tgtEl>
                                      </p:cBhvr>
                                    </p:animEffect>
                                  </p:childTnLst>
                                </p:cTn>
                              </p:par>
                            </p:childTnLst>
                          </p:cTn>
                        </p:par>
                        <p:par>
                          <p:cTn id="36" fill="hold">
                            <p:stCondLst>
                              <p:cond delay="1000"/>
                            </p:stCondLst>
                            <p:childTnLst>
                              <p:par>
                                <p:cTn id="37" presetID="16" presetClass="entr" presetSubtype="2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wipe(up)">
                                      <p:cBhvr>
                                        <p:cTn id="44" dur="1000"/>
                                        <p:tgtEl>
                                          <p:spTgt spid="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wipe(up)">
                                      <p:cBhvr>
                                        <p:cTn id="49"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5"/>
      <p:bldP spid="10" grpId="0" uiExpand="1" animBg="1"/>
      <p:bldP spid="11" grpId="0" uiExpand="1"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251520" y="1556792"/>
            <a:ext cx="8640960" cy="4762842"/>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spcBef>
                <a:spcPts val="600"/>
              </a:spcBef>
              <a:spcAft>
                <a:spcPts val="600"/>
              </a:spcAft>
            </a:pPr>
            <a:r>
              <a:rPr lang="pt-BR" sz="1600" b="1" dirty="0" smtClean="0">
                <a:ln w="50800"/>
                <a:solidFill>
                  <a:srgbClr val="3333FF"/>
                </a:solidFill>
                <a:latin typeface="Arial" pitchFamily="34" charset="0"/>
                <a:cs typeface="Arial" pitchFamily="34" charset="0"/>
              </a:rPr>
              <a:t>Constituição Federal de 1988:</a:t>
            </a:r>
          </a:p>
          <a:p>
            <a:pPr algn="just">
              <a:lnSpc>
                <a:spcPct val="150000"/>
              </a:lnSpc>
              <a:spcBef>
                <a:spcPts val="600"/>
              </a:spcBef>
              <a:spcAft>
                <a:spcPts val="600"/>
              </a:spcAft>
            </a:pPr>
            <a:r>
              <a:rPr lang="pt-BR" sz="1200" b="1" i="1" dirty="0" smtClean="0">
                <a:ln w="50800"/>
                <a:solidFill>
                  <a:srgbClr val="3333FF"/>
                </a:solidFill>
                <a:latin typeface="Arial" pitchFamily="34" charset="0"/>
                <a:cs typeface="Arial" pitchFamily="34" charset="0"/>
              </a:rPr>
              <a:t>“Art</a:t>
            </a:r>
            <a:r>
              <a:rPr lang="pt-BR" sz="1200" b="1" i="1" dirty="0">
                <a:ln w="50800"/>
                <a:solidFill>
                  <a:srgbClr val="3333FF"/>
                </a:solidFill>
                <a:latin typeface="Arial" pitchFamily="34" charset="0"/>
                <a:cs typeface="Arial" pitchFamily="34" charset="0"/>
              </a:rPr>
              <a:t>. 195. A seguridade social será financiada por toda a sociedade, de forma direta e indireta, nos termos da lei, mediante recursos provenientes dos orçamentos da União, dos Estados, do Distrito Federal e dos Municípios, e das seguintes contribuições sociais</a:t>
            </a:r>
            <a:r>
              <a:rPr lang="pt-BR" sz="800" b="1" i="1" dirty="0">
                <a:ln w="50800"/>
                <a:solidFill>
                  <a:srgbClr val="3333FF"/>
                </a:solidFill>
                <a:latin typeface="Arial" pitchFamily="34" charset="0"/>
                <a:cs typeface="Arial" pitchFamily="34" charset="0"/>
              </a:rPr>
              <a:t>: (Vide Emenda Constitucional nº 20, de 1998)</a:t>
            </a:r>
          </a:p>
          <a:p>
            <a:pPr lvl="1" algn="just">
              <a:lnSpc>
                <a:spcPct val="150000"/>
              </a:lnSpc>
              <a:spcBef>
                <a:spcPts val="600"/>
              </a:spcBef>
              <a:spcAft>
                <a:spcPts val="600"/>
              </a:spcAft>
            </a:pPr>
            <a:r>
              <a:rPr lang="pt-BR" sz="1200" b="1" i="1" dirty="0" smtClean="0">
                <a:ln w="50800"/>
                <a:solidFill>
                  <a:srgbClr val="3333FF"/>
                </a:solidFill>
                <a:latin typeface="Arial" pitchFamily="34" charset="0"/>
                <a:cs typeface="Arial" pitchFamily="34" charset="0"/>
              </a:rPr>
              <a:t>I </a:t>
            </a:r>
            <a:r>
              <a:rPr lang="pt-BR" sz="1200" b="1" i="1" dirty="0">
                <a:ln w="50800"/>
                <a:solidFill>
                  <a:srgbClr val="3333FF"/>
                </a:solidFill>
                <a:latin typeface="Arial" pitchFamily="34" charset="0"/>
                <a:cs typeface="Arial" pitchFamily="34" charset="0"/>
              </a:rPr>
              <a:t>- do empregador, da empresa e da entidade a ela equiparada na forma da lei, incidentes sobre: </a:t>
            </a:r>
            <a:r>
              <a:rPr lang="pt-BR" sz="800" b="1" i="1" dirty="0">
                <a:ln w="50800"/>
                <a:solidFill>
                  <a:srgbClr val="3333FF"/>
                </a:solidFill>
                <a:latin typeface="Arial" pitchFamily="34" charset="0"/>
                <a:cs typeface="Arial" pitchFamily="34" charset="0"/>
              </a:rPr>
              <a:t>(Redação dada pela Emenda Constitucional nº 20, de 1998)</a:t>
            </a:r>
          </a:p>
          <a:p>
            <a:pPr lvl="2" algn="just">
              <a:lnSpc>
                <a:spcPct val="150000"/>
              </a:lnSpc>
              <a:spcBef>
                <a:spcPts val="600"/>
              </a:spcBef>
              <a:spcAft>
                <a:spcPts val="600"/>
              </a:spcAft>
            </a:pPr>
            <a:r>
              <a:rPr lang="pt-BR" sz="1200" b="1" i="1" dirty="0">
                <a:ln w="50800"/>
                <a:solidFill>
                  <a:srgbClr val="3333FF"/>
                </a:solidFill>
                <a:latin typeface="Arial" pitchFamily="34" charset="0"/>
                <a:cs typeface="Arial" pitchFamily="34" charset="0"/>
              </a:rPr>
              <a:t>a) a </a:t>
            </a:r>
            <a:r>
              <a:rPr lang="pt-BR" sz="1200" b="1" i="1" u="sng" dirty="0">
                <a:ln w="50800"/>
                <a:solidFill>
                  <a:srgbClr val="3333FF"/>
                </a:solidFill>
                <a:latin typeface="Arial" pitchFamily="34" charset="0"/>
                <a:cs typeface="Arial" pitchFamily="34" charset="0"/>
              </a:rPr>
              <a:t>folha de salários e demais rendimentos do trabalho</a:t>
            </a:r>
            <a:r>
              <a:rPr lang="pt-BR" sz="1200" b="1" i="1" dirty="0">
                <a:ln w="50800"/>
                <a:solidFill>
                  <a:srgbClr val="3333FF"/>
                </a:solidFill>
                <a:latin typeface="Arial" pitchFamily="34" charset="0"/>
                <a:cs typeface="Arial" pitchFamily="34" charset="0"/>
              </a:rPr>
              <a:t> pagos ou creditados, a qualquer título, à pessoa física que lhe preste serviço, mesmo sem vínculo empregatício</a:t>
            </a:r>
            <a:r>
              <a:rPr lang="pt-BR" sz="800" b="1" i="1" dirty="0">
                <a:ln w="50800"/>
                <a:solidFill>
                  <a:srgbClr val="3333FF"/>
                </a:solidFill>
                <a:latin typeface="Arial" pitchFamily="34" charset="0"/>
                <a:cs typeface="Arial" pitchFamily="34" charset="0"/>
              </a:rPr>
              <a:t>; (Incluído pela Emenda Constitucional nº 20, de 1998)</a:t>
            </a:r>
          </a:p>
          <a:p>
            <a:pPr lvl="2" algn="just"/>
            <a:r>
              <a:rPr lang="pt-BR" sz="1200" b="1" i="1" dirty="0">
                <a:ln w="50800"/>
                <a:solidFill>
                  <a:srgbClr val="3333FF"/>
                </a:solidFill>
                <a:latin typeface="Arial" pitchFamily="34" charset="0"/>
                <a:cs typeface="Arial" pitchFamily="34" charset="0"/>
              </a:rPr>
              <a:t>b) a </a:t>
            </a:r>
            <a:r>
              <a:rPr lang="pt-BR" sz="1200" b="1" i="1" u="sng" dirty="0">
                <a:ln w="50800"/>
                <a:solidFill>
                  <a:srgbClr val="3333FF"/>
                </a:solidFill>
                <a:latin typeface="Arial" pitchFamily="34" charset="0"/>
                <a:cs typeface="Arial" pitchFamily="34" charset="0"/>
              </a:rPr>
              <a:t>receita ou o faturamento</a:t>
            </a:r>
            <a:r>
              <a:rPr lang="pt-BR" sz="1200" b="1" i="1" dirty="0">
                <a:ln w="50800"/>
                <a:solidFill>
                  <a:srgbClr val="3333FF"/>
                </a:solidFill>
                <a:latin typeface="Arial" pitchFamily="34" charset="0"/>
                <a:cs typeface="Arial" pitchFamily="34" charset="0"/>
              </a:rPr>
              <a:t>; </a:t>
            </a:r>
            <a:r>
              <a:rPr lang="pt-BR" sz="800" b="1" i="1" dirty="0">
                <a:ln w="50800"/>
                <a:solidFill>
                  <a:srgbClr val="3333FF"/>
                </a:solidFill>
                <a:latin typeface="Arial" pitchFamily="34" charset="0"/>
                <a:cs typeface="Arial" pitchFamily="34" charset="0"/>
              </a:rPr>
              <a:t>(Incluído pela Emenda Constitucional nº 20, de 1998</a:t>
            </a:r>
            <a:r>
              <a:rPr lang="pt-BR" sz="800" b="1" i="1" dirty="0" smtClean="0">
                <a:ln w="50800"/>
                <a:solidFill>
                  <a:srgbClr val="3333FF"/>
                </a:solidFill>
                <a:latin typeface="Arial" pitchFamily="34" charset="0"/>
                <a:cs typeface="Arial" pitchFamily="34" charset="0"/>
              </a:rPr>
              <a:t>)</a:t>
            </a:r>
          </a:p>
          <a:p>
            <a:pPr lvl="1" algn="just">
              <a:lnSpc>
                <a:spcPct val="150000"/>
              </a:lnSpc>
              <a:spcBef>
                <a:spcPts val="600"/>
              </a:spcBef>
              <a:spcAft>
                <a:spcPts val="600"/>
              </a:spcAft>
            </a:pPr>
            <a:r>
              <a:rPr lang="pt-BR" sz="800" b="1" i="1" dirty="0" smtClean="0">
                <a:ln w="50800"/>
                <a:solidFill>
                  <a:srgbClr val="3333FF"/>
                </a:solidFill>
                <a:latin typeface="Arial" pitchFamily="34" charset="0"/>
                <a:cs typeface="Arial" pitchFamily="34" charset="0"/>
              </a:rPr>
              <a:t>[. . .]</a:t>
            </a:r>
          </a:p>
          <a:p>
            <a:pPr lvl="1" algn="just"/>
            <a:r>
              <a:rPr lang="pt-BR" sz="1200" b="1" i="1" dirty="0">
                <a:ln w="50800"/>
                <a:solidFill>
                  <a:srgbClr val="3333FF"/>
                </a:solidFill>
                <a:latin typeface="Arial" pitchFamily="34" charset="0"/>
                <a:cs typeface="Arial" pitchFamily="34" charset="0"/>
              </a:rPr>
              <a:t>§ 12. A lei definirá os setores de atividade econômica para os quais as contribuições incidentes na forma dos incisos I, b; e IV do caput, serão não-cumulativas. </a:t>
            </a:r>
            <a:r>
              <a:rPr lang="pt-BR" sz="800" b="1" i="1" dirty="0">
                <a:ln w="50800"/>
                <a:solidFill>
                  <a:srgbClr val="3333FF"/>
                </a:solidFill>
                <a:latin typeface="Arial" pitchFamily="34" charset="0"/>
                <a:cs typeface="Arial" pitchFamily="34" charset="0"/>
              </a:rPr>
              <a:t>(Incluído pela Emenda Constitucional nº 42, de 19.12.2003)</a:t>
            </a:r>
          </a:p>
          <a:p>
            <a:pPr lvl="1" algn="just">
              <a:lnSpc>
                <a:spcPct val="150000"/>
              </a:lnSpc>
              <a:spcBef>
                <a:spcPts val="600"/>
              </a:spcBef>
              <a:spcAft>
                <a:spcPts val="600"/>
              </a:spcAft>
            </a:pPr>
            <a:r>
              <a:rPr lang="pt-BR" sz="1200" b="1" i="1" dirty="0">
                <a:ln w="50800"/>
                <a:solidFill>
                  <a:srgbClr val="3333FF"/>
                </a:solidFill>
                <a:latin typeface="Arial" pitchFamily="34" charset="0"/>
                <a:cs typeface="Arial" pitchFamily="34" charset="0"/>
              </a:rPr>
              <a:t>§ 13. Aplica-se o disposto no § 12 inclusive na hipótese de </a:t>
            </a:r>
            <a:r>
              <a:rPr lang="pt-BR" sz="1200" b="1" i="1" u="sng" dirty="0">
                <a:ln w="50800"/>
                <a:solidFill>
                  <a:srgbClr val="3333FF"/>
                </a:solidFill>
                <a:latin typeface="Arial" pitchFamily="34" charset="0"/>
                <a:cs typeface="Arial" pitchFamily="34" charset="0"/>
              </a:rPr>
              <a:t>substituição</a:t>
            </a:r>
            <a:r>
              <a:rPr lang="pt-BR" sz="1200" b="1" i="1" dirty="0">
                <a:ln w="50800"/>
                <a:solidFill>
                  <a:srgbClr val="3333FF"/>
                </a:solidFill>
                <a:latin typeface="Arial" pitchFamily="34" charset="0"/>
                <a:cs typeface="Arial" pitchFamily="34" charset="0"/>
              </a:rPr>
              <a:t> gradual, total ou parcial, </a:t>
            </a:r>
            <a:r>
              <a:rPr lang="pt-BR" sz="1200" b="1" i="1" u="sng" dirty="0">
                <a:ln w="50800"/>
                <a:solidFill>
                  <a:srgbClr val="3333FF"/>
                </a:solidFill>
                <a:latin typeface="Arial" pitchFamily="34" charset="0"/>
                <a:cs typeface="Arial" pitchFamily="34" charset="0"/>
              </a:rPr>
              <a:t>da contribuição incidente na forma do inciso I, a, pela incidente sobre a receita ou o faturamento</a:t>
            </a:r>
            <a:r>
              <a:rPr lang="pt-BR" sz="900" b="1" i="1" dirty="0">
                <a:ln w="50800"/>
                <a:solidFill>
                  <a:srgbClr val="3333FF"/>
                </a:solidFill>
                <a:latin typeface="Arial" pitchFamily="34" charset="0"/>
                <a:cs typeface="Arial" pitchFamily="34" charset="0"/>
              </a:rPr>
              <a:t>. (Incluído pela Emenda Constitucional nº 42, de 19.12.2003</a:t>
            </a:r>
            <a:r>
              <a:rPr lang="pt-BR" sz="900" b="1" i="1" dirty="0" smtClean="0">
                <a:ln w="50800"/>
                <a:solidFill>
                  <a:srgbClr val="3333FF"/>
                </a:solidFill>
                <a:latin typeface="Arial" pitchFamily="34" charset="0"/>
                <a:cs typeface="Arial" pitchFamily="34" charset="0"/>
              </a:rPr>
              <a:t>)”</a:t>
            </a:r>
            <a:endParaRPr lang="pt-BR" sz="900" b="1" i="1" dirty="0">
              <a:ln w="50800"/>
              <a:solidFill>
                <a:srgbClr val="3333FF"/>
              </a:solidFill>
              <a:latin typeface="Arial" pitchFamily="34" charset="0"/>
              <a:cs typeface="Arial" pitchFamily="34" charset="0"/>
            </a:endParaRPr>
          </a:p>
        </p:txBody>
      </p:sp>
      <p:sp>
        <p:nvSpPr>
          <p:cNvPr id="6" name="Botão de ação: Voltar ou Anterior 5">
            <a:hlinkClick r:id="rId3" action="ppaction://hlinksldjump" highlightClick="1"/>
          </p:cNvPr>
          <p:cNvSpPr/>
          <p:nvPr/>
        </p:nvSpPr>
        <p:spPr>
          <a:xfrm>
            <a:off x="8212835"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89747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1000"/>
                                        <p:tgtEl>
                                          <p:spTgt spid="4">
                                            <p:txEl>
                                              <p:pRg st="7" end="7"/>
                                            </p:txEl>
                                          </p:spTgt>
                                        </p:tgtEl>
                                      </p:cBhvr>
                                    </p:animEffect>
                                  </p:childTnLst>
                                </p:cTn>
                              </p:par>
                            </p:childTnLst>
                          </p:cTn>
                        </p:par>
                        <p:par>
                          <p:cTn id="43" fill="hold">
                            <p:stCondLst>
                              <p:cond delay="1000"/>
                            </p:stCondLst>
                            <p:childTnLst>
                              <p:par>
                                <p:cTn id="44" presetID="16" presetClass="entr" presetSubtype="21"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arn(inVertical)">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otão de ação: Voltar ou Anterior 5">
            <a:hlinkClick r:id="rId3" action="ppaction://hlinksldjump" highlightClick="1"/>
          </p:cNvPr>
          <p:cNvSpPr/>
          <p:nvPr/>
        </p:nvSpPr>
        <p:spPr>
          <a:xfrm>
            <a:off x="8212835"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1556792"/>
            <a:ext cx="8712968" cy="2308324"/>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spcBef>
                <a:spcPts val="600"/>
              </a:spcBef>
              <a:spcAft>
                <a:spcPts val="600"/>
              </a:spcAft>
            </a:pPr>
            <a:r>
              <a:rPr lang="pt-BR" sz="1600" b="1" dirty="0" smtClean="0">
                <a:ln w="50800"/>
                <a:solidFill>
                  <a:srgbClr val="3333FF"/>
                </a:solidFill>
                <a:latin typeface="Arial" pitchFamily="34" charset="0"/>
                <a:cs typeface="Arial" pitchFamily="34" charset="0"/>
              </a:rPr>
              <a:t>Lei 8.212/1991:</a:t>
            </a:r>
          </a:p>
          <a:p>
            <a:pPr algn="just">
              <a:lnSpc>
                <a:spcPct val="150000"/>
              </a:lnSpc>
              <a:spcBef>
                <a:spcPts val="600"/>
              </a:spcBef>
              <a:spcAft>
                <a:spcPts val="600"/>
              </a:spcAft>
            </a:pPr>
            <a:r>
              <a:rPr lang="pt-BR" sz="1200" b="1" i="1" dirty="0" smtClean="0">
                <a:ln w="50800"/>
                <a:solidFill>
                  <a:srgbClr val="3333FF"/>
                </a:solidFill>
                <a:latin typeface="Arial" pitchFamily="34" charset="0"/>
                <a:cs typeface="Arial" pitchFamily="34" charset="0"/>
              </a:rPr>
              <a:t>“Art</a:t>
            </a:r>
            <a:r>
              <a:rPr lang="pt-BR" sz="1200" b="1" i="1" dirty="0">
                <a:ln w="50800"/>
                <a:solidFill>
                  <a:srgbClr val="3333FF"/>
                </a:solidFill>
                <a:latin typeface="Arial" pitchFamily="34" charset="0"/>
                <a:cs typeface="Arial" pitchFamily="34" charset="0"/>
              </a:rPr>
              <a:t>. 22. A contribuição a cargo da empresa, destinada à Seguridade Social, além do disposto no art. 23, é de: </a:t>
            </a:r>
          </a:p>
          <a:p>
            <a:pPr lvl="1" algn="just">
              <a:lnSpc>
                <a:spcPct val="150000"/>
              </a:lnSpc>
              <a:spcBef>
                <a:spcPts val="600"/>
              </a:spcBef>
              <a:spcAft>
                <a:spcPts val="600"/>
              </a:spcAft>
            </a:pPr>
            <a:r>
              <a:rPr lang="pt-BR" sz="1200" b="1" i="1" dirty="0" smtClean="0">
                <a:ln w="50800"/>
                <a:solidFill>
                  <a:srgbClr val="3333FF"/>
                </a:solidFill>
                <a:latin typeface="Arial" pitchFamily="34" charset="0"/>
                <a:cs typeface="Arial" pitchFamily="34" charset="0"/>
              </a:rPr>
              <a:t>I </a:t>
            </a:r>
            <a:r>
              <a:rPr lang="pt-BR" sz="1200" b="1" i="1" u="sng" dirty="0">
                <a:ln w="50800"/>
                <a:solidFill>
                  <a:srgbClr val="3333FF"/>
                </a:solidFill>
                <a:latin typeface="Arial" pitchFamily="34" charset="0"/>
                <a:cs typeface="Arial" pitchFamily="34" charset="0"/>
              </a:rPr>
              <a:t>- vinte por cento </a:t>
            </a:r>
            <a:r>
              <a:rPr lang="pt-BR" sz="1200" b="1" i="1" dirty="0">
                <a:ln w="50800"/>
                <a:solidFill>
                  <a:srgbClr val="3333FF"/>
                </a:solidFill>
                <a:latin typeface="Arial" pitchFamily="34" charset="0"/>
                <a:cs typeface="Arial" pitchFamily="34" charset="0"/>
              </a:rPr>
              <a:t>sobre o total das remunerações pagas, devidas ou creditadas a qualquer título, durante o mês, aos segurados </a:t>
            </a:r>
            <a:r>
              <a:rPr lang="pt-BR" sz="1200" b="1" i="1" u="sng" dirty="0">
                <a:ln w="50800"/>
                <a:solidFill>
                  <a:srgbClr val="3333FF"/>
                </a:solidFill>
                <a:latin typeface="Arial" pitchFamily="34" charset="0"/>
                <a:cs typeface="Arial" pitchFamily="34" charset="0"/>
              </a:rPr>
              <a:t>empregados</a:t>
            </a:r>
            <a:r>
              <a:rPr lang="pt-BR" sz="1200" b="1" i="1" dirty="0">
                <a:ln w="50800"/>
                <a:solidFill>
                  <a:srgbClr val="3333FF"/>
                </a:solidFill>
                <a:latin typeface="Arial" pitchFamily="34" charset="0"/>
                <a:cs typeface="Arial" pitchFamily="34" charset="0"/>
              </a:rPr>
              <a:t> e </a:t>
            </a:r>
            <a:r>
              <a:rPr lang="pt-BR" sz="1200" b="1" i="1" u="sng" dirty="0">
                <a:ln w="50800"/>
                <a:solidFill>
                  <a:srgbClr val="3333FF"/>
                </a:solidFill>
                <a:latin typeface="Arial" pitchFamily="34" charset="0"/>
                <a:cs typeface="Arial" pitchFamily="34" charset="0"/>
              </a:rPr>
              <a:t>trabalhadores avulsos</a:t>
            </a:r>
            <a:r>
              <a:rPr lang="pt-BR" sz="1200" b="1" i="1" dirty="0">
                <a:ln w="50800"/>
                <a:solidFill>
                  <a:srgbClr val="3333FF"/>
                </a:solidFill>
                <a:latin typeface="Arial" pitchFamily="34" charset="0"/>
                <a:cs typeface="Arial" pitchFamily="34" charset="0"/>
              </a:rPr>
              <a:t> que lhe prestem serviços</a:t>
            </a:r>
            <a:r>
              <a:rPr lang="pt-BR" sz="1200" b="1" i="1" dirty="0" smtClean="0">
                <a:ln w="50800"/>
                <a:solidFill>
                  <a:srgbClr val="3333FF"/>
                </a:solidFill>
                <a:latin typeface="Arial" pitchFamily="34" charset="0"/>
                <a:cs typeface="Arial" pitchFamily="34" charset="0"/>
              </a:rPr>
              <a:t>,  [. . .]</a:t>
            </a:r>
            <a:endParaRPr lang="pt-BR" sz="800" b="1" i="1" dirty="0" smtClean="0">
              <a:ln w="50800"/>
              <a:solidFill>
                <a:srgbClr val="3333FF"/>
              </a:solidFill>
              <a:latin typeface="Arial" pitchFamily="34" charset="0"/>
              <a:cs typeface="Arial" pitchFamily="34" charset="0"/>
            </a:endParaRPr>
          </a:p>
          <a:p>
            <a:pPr lvl="1" algn="just">
              <a:lnSpc>
                <a:spcPct val="150000"/>
              </a:lnSpc>
              <a:spcBef>
                <a:spcPts val="600"/>
              </a:spcBef>
              <a:spcAft>
                <a:spcPts val="600"/>
              </a:spcAft>
            </a:pPr>
            <a:r>
              <a:rPr lang="pt-BR" sz="1200" b="1" i="1" dirty="0">
                <a:ln w="50800"/>
                <a:solidFill>
                  <a:srgbClr val="3333FF"/>
                </a:solidFill>
                <a:latin typeface="Arial" pitchFamily="34" charset="0"/>
                <a:cs typeface="Arial" pitchFamily="34" charset="0"/>
              </a:rPr>
              <a:t>III - </a:t>
            </a:r>
            <a:r>
              <a:rPr lang="pt-BR" sz="1200" b="1" i="1" u="sng" dirty="0">
                <a:ln w="50800"/>
                <a:solidFill>
                  <a:srgbClr val="3333FF"/>
                </a:solidFill>
                <a:latin typeface="Arial" pitchFamily="34" charset="0"/>
                <a:cs typeface="Arial" pitchFamily="34" charset="0"/>
              </a:rPr>
              <a:t>vinte por cento </a:t>
            </a:r>
            <a:r>
              <a:rPr lang="pt-BR" sz="1200" b="1" i="1" dirty="0">
                <a:ln w="50800"/>
                <a:solidFill>
                  <a:srgbClr val="3333FF"/>
                </a:solidFill>
                <a:latin typeface="Arial" pitchFamily="34" charset="0"/>
                <a:cs typeface="Arial" pitchFamily="34" charset="0"/>
              </a:rPr>
              <a:t>sobre o total das remunerações pagas ou creditadas a qualquer título, no decorrer do mês, aos segurados </a:t>
            </a:r>
            <a:r>
              <a:rPr lang="pt-BR" sz="1200" b="1" i="1" u="sng" dirty="0">
                <a:ln w="50800"/>
                <a:solidFill>
                  <a:srgbClr val="3333FF"/>
                </a:solidFill>
                <a:latin typeface="Arial" pitchFamily="34" charset="0"/>
                <a:cs typeface="Arial" pitchFamily="34" charset="0"/>
              </a:rPr>
              <a:t>contribuintes individuais</a:t>
            </a:r>
            <a:r>
              <a:rPr lang="pt-BR" sz="1200" b="1" i="1" dirty="0">
                <a:ln w="50800"/>
                <a:solidFill>
                  <a:srgbClr val="3333FF"/>
                </a:solidFill>
                <a:latin typeface="Arial" pitchFamily="34" charset="0"/>
                <a:cs typeface="Arial" pitchFamily="34" charset="0"/>
              </a:rPr>
              <a:t> que lhe prestem serviços</a:t>
            </a:r>
            <a:r>
              <a:rPr lang="pt-BR" sz="800" b="1" i="1" dirty="0" smtClean="0">
                <a:ln w="50800"/>
                <a:solidFill>
                  <a:srgbClr val="3333FF"/>
                </a:solidFill>
                <a:latin typeface="Arial" pitchFamily="34" charset="0"/>
                <a:cs typeface="Arial" pitchFamily="34" charset="0"/>
              </a:rPr>
              <a:t>;”</a:t>
            </a:r>
            <a:r>
              <a:rPr lang="pt-BR" sz="800" b="1" dirty="0" smtClean="0">
                <a:ln w="50800"/>
                <a:solidFill>
                  <a:srgbClr val="3333FF"/>
                </a:solidFill>
                <a:latin typeface="Arial" pitchFamily="34" charset="0"/>
                <a:cs typeface="Arial" pitchFamily="34" charset="0"/>
              </a:rPr>
              <a:t> </a:t>
            </a:r>
            <a:r>
              <a:rPr lang="pt-BR" sz="800" b="1" dirty="0">
                <a:ln w="50800"/>
                <a:solidFill>
                  <a:srgbClr val="3333FF"/>
                </a:solidFill>
                <a:latin typeface="Arial" pitchFamily="34" charset="0"/>
                <a:cs typeface="Arial" pitchFamily="34" charset="0"/>
              </a:rPr>
              <a:t>(Incluído pela Lei nº 9.876, de 1999).</a:t>
            </a:r>
          </a:p>
        </p:txBody>
      </p:sp>
    </p:spTree>
    <p:extLst>
      <p:ext uri="{BB962C8B-B14F-4D97-AF65-F5344CB8AC3E}">
        <p14:creationId xmlns:p14="http://schemas.microsoft.com/office/powerpoint/2010/main" xmlns="" val="195189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up)">
                                      <p:cBhvr>
                                        <p:cTn id="22" dur="1000"/>
                                        <p:tgtEl>
                                          <p:spTgt spid="7">
                                            <p:txEl>
                                              <p:pRg st="3" end="3"/>
                                            </p:txEl>
                                          </p:spTgt>
                                        </p:tgtEl>
                                      </p:cBhvr>
                                    </p:animEffect>
                                  </p:childTnLst>
                                </p:cTn>
                              </p:par>
                            </p:childTnLst>
                          </p:cTn>
                        </p:par>
                        <p:par>
                          <p:cTn id="23" fill="hold">
                            <p:stCondLst>
                              <p:cond delay="1000"/>
                            </p:stCondLst>
                            <p:childTnLst>
                              <p:par>
                                <p:cTn id="24" presetID="16" presetClass="entr" presetSubtype="2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bldLvl="5"/>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79512" y="1556792"/>
            <a:ext cx="8856984" cy="5293757"/>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lnSpc>
                <a:spcPct val="150000"/>
              </a:lnSpc>
              <a:spcBef>
                <a:spcPts val="600"/>
              </a:spcBef>
              <a:spcAft>
                <a:spcPts val="600"/>
              </a:spcAft>
            </a:pPr>
            <a:r>
              <a:rPr lang="pt-BR" sz="1600" b="1" dirty="0">
                <a:solidFill>
                  <a:srgbClr val="0000FF"/>
                </a:solidFill>
                <a:latin typeface="Arial" pitchFamily="34" charset="0"/>
                <a:cs typeface="Arial" pitchFamily="34" charset="0"/>
              </a:rPr>
              <a:t>Lei Complementar nº 123, de 14 de dezembro de </a:t>
            </a:r>
            <a:r>
              <a:rPr lang="pt-BR" sz="1600" b="1" dirty="0" smtClean="0">
                <a:solidFill>
                  <a:srgbClr val="0000FF"/>
                </a:solidFill>
                <a:latin typeface="Arial" pitchFamily="34" charset="0"/>
                <a:cs typeface="Arial" pitchFamily="34" charset="0"/>
              </a:rPr>
              <a:t>2006</a:t>
            </a:r>
          </a:p>
          <a:p>
            <a:pPr algn="just">
              <a:lnSpc>
                <a:spcPct val="150000"/>
              </a:lnSpc>
              <a:spcBef>
                <a:spcPts val="600"/>
              </a:spcBef>
              <a:spcAft>
                <a:spcPts val="600"/>
              </a:spcAft>
            </a:pPr>
            <a:r>
              <a:rPr lang="pt-BR" sz="1600" b="1" dirty="0" smtClean="0">
                <a:solidFill>
                  <a:srgbClr val="0000FF"/>
                </a:solidFill>
                <a:latin typeface="Arial" pitchFamily="34" charset="0"/>
                <a:cs typeface="Arial" pitchFamily="34" charset="0"/>
              </a:rPr>
              <a:t>Art. 18 [. . .]</a:t>
            </a:r>
          </a:p>
          <a:p>
            <a:pPr algn="just">
              <a:lnSpc>
                <a:spcPct val="150000"/>
              </a:lnSpc>
              <a:spcBef>
                <a:spcPts val="600"/>
              </a:spcBef>
              <a:spcAft>
                <a:spcPts val="600"/>
              </a:spcAft>
            </a:pPr>
            <a:r>
              <a:rPr lang="pt-BR" sz="1600" b="1" dirty="0" smtClean="0">
                <a:solidFill>
                  <a:srgbClr val="0000FF"/>
                </a:solidFill>
                <a:latin typeface="Arial" pitchFamily="34" charset="0"/>
                <a:cs typeface="Arial" pitchFamily="34" charset="0"/>
              </a:rPr>
              <a:t>§5º-C</a:t>
            </a:r>
            <a:r>
              <a:rPr lang="pt-BR" sz="1600" b="1" dirty="0">
                <a:solidFill>
                  <a:srgbClr val="0000FF"/>
                </a:solidFill>
                <a:latin typeface="Arial" pitchFamily="34" charset="0"/>
                <a:cs typeface="Arial" pitchFamily="34" charset="0"/>
              </a:rPr>
              <a:t>.  Sem prejuízo do disposto no § 1º do art. 17 desta Lei Complementar, as atividades de prestação de serviços seguintes serão tributadas na forma do Anexo IV desta Lei Complementar, hipótese em que não estará incluída no Simples Nacional a contribuição </a:t>
            </a:r>
            <a:r>
              <a:rPr lang="pt-BR" sz="1600" b="1" dirty="0" smtClean="0">
                <a:solidFill>
                  <a:srgbClr val="0000FF"/>
                </a:solidFill>
                <a:latin typeface="Arial" pitchFamily="34" charset="0"/>
                <a:cs typeface="Arial" pitchFamily="34" charset="0"/>
              </a:rPr>
              <a:t>prevista </a:t>
            </a:r>
            <a:r>
              <a:rPr lang="pt-BR" sz="1600" b="1" dirty="0">
                <a:solidFill>
                  <a:srgbClr val="0000FF"/>
                </a:solidFill>
                <a:latin typeface="Arial" pitchFamily="34" charset="0"/>
                <a:cs typeface="Arial" pitchFamily="34" charset="0"/>
              </a:rPr>
              <a:t>no inciso VI do caput do art. 13 desta Lei Complementar, devendo ela ser recolhida segundo a legislação prevista para os demais contribuintes ou responsáveis:   </a:t>
            </a:r>
          </a:p>
          <a:p>
            <a:pPr algn="just">
              <a:lnSpc>
                <a:spcPct val="150000"/>
              </a:lnSpc>
              <a:spcBef>
                <a:spcPts val="600"/>
              </a:spcBef>
              <a:spcAft>
                <a:spcPts val="600"/>
              </a:spcAft>
            </a:pPr>
            <a:r>
              <a:rPr lang="pt-BR" sz="1600" b="1" dirty="0">
                <a:solidFill>
                  <a:srgbClr val="0000FF"/>
                </a:solidFill>
                <a:latin typeface="Arial" pitchFamily="34" charset="0"/>
                <a:cs typeface="Arial" pitchFamily="34" charset="0"/>
              </a:rPr>
              <a:t>I - construção de imóveis e obras de engenharia em geral, inclusive sob a forma de </a:t>
            </a:r>
            <a:r>
              <a:rPr lang="pt-BR" sz="1600" b="1" dirty="0" err="1">
                <a:solidFill>
                  <a:srgbClr val="0000FF"/>
                </a:solidFill>
                <a:latin typeface="Arial" pitchFamily="34" charset="0"/>
                <a:cs typeface="Arial" pitchFamily="34" charset="0"/>
              </a:rPr>
              <a:t>subempreitada</a:t>
            </a:r>
            <a:r>
              <a:rPr lang="pt-BR" sz="1600" b="1" dirty="0">
                <a:solidFill>
                  <a:srgbClr val="0000FF"/>
                </a:solidFill>
                <a:latin typeface="Arial" pitchFamily="34" charset="0"/>
                <a:cs typeface="Arial" pitchFamily="34" charset="0"/>
              </a:rPr>
              <a:t>, execução de projetos e serviços de paisagismo, bem como decoração de interiores;  </a:t>
            </a:r>
          </a:p>
          <a:p>
            <a:pPr algn="just">
              <a:lnSpc>
                <a:spcPct val="150000"/>
              </a:lnSpc>
              <a:spcBef>
                <a:spcPts val="600"/>
              </a:spcBef>
              <a:spcAft>
                <a:spcPts val="600"/>
              </a:spcAft>
            </a:pPr>
            <a:r>
              <a:rPr lang="pt-BR" sz="1600" b="1" dirty="0">
                <a:solidFill>
                  <a:srgbClr val="0000FF"/>
                </a:solidFill>
                <a:latin typeface="Arial" pitchFamily="34" charset="0"/>
                <a:cs typeface="Arial" pitchFamily="34" charset="0"/>
              </a:rPr>
              <a:t>II - (REVOGADO</a:t>
            </a:r>
            <a:r>
              <a:rPr lang="pt-BR" sz="1600" b="1" dirty="0" smtClean="0">
                <a:solidFill>
                  <a:srgbClr val="0000FF"/>
                </a:solidFill>
                <a:latin typeface="Arial" pitchFamily="34" charset="0"/>
                <a:cs typeface="Arial" pitchFamily="34" charset="0"/>
              </a:rPr>
              <a:t>); II</a:t>
            </a:r>
            <a:r>
              <a:rPr lang="pt-BR" sz="1600" b="1" dirty="0">
                <a:solidFill>
                  <a:srgbClr val="0000FF"/>
                </a:solidFill>
                <a:latin typeface="Arial" pitchFamily="34" charset="0"/>
                <a:cs typeface="Arial" pitchFamily="34" charset="0"/>
              </a:rPr>
              <a:t> - (REVOGADO</a:t>
            </a:r>
            <a:r>
              <a:rPr lang="pt-BR" sz="1600" b="1" dirty="0" smtClean="0">
                <a:solidFill>
                  <a:srgbClr val="0000FF"/>
                </a:solidFill>
                <a:latin typeface="Arial" pitchFamily="34" charset="0"/>
                <a:cs typeface="Arial" pitchFamily="34" charset="0"/>
              </a:rPr>
              <a:t>); IV</a:t>
            </a:r>
            <a:r>
              <a:rPr lang="pt-BR" sz="1600" b="1" dirty="0">
                <a:solidFill>
                  <a:srgbClr val="0000FF"/>
                </a:solidFill>
                <a:latin typeface="Arial" pitchFamily="34" charset="0"/>
                <a:cs typeface="Arial" pitchFamily="34" charset="0"/>
              </a:rPr>
              <a:t> - (REVOGADO</a:t>
            </a:r>
            <a:r>
              <a:rPr lang="pt-BR" sz="1600" b="1" dirty="0" smtClean="0">
                <a:solidFill>
                  <a:srgbClr val="0000FF"/>
                </a:solidFill>
                <a:latin typeface="Arial" pitchFamily="34" charset="0"/>
                <a:cs typeface="Arial" pitchFamily="34" charset="0"/>
              </a:rPr>
              <a:t>); V</a:t>
            </a:r>
            <a:r>
              <a:rPr lang="pt-BR" sz="1600" b="1" dirty="0">
                <a:solidFill>
                  <a:srgbClr val="0000FF"/>
                </a:solidFill>
                <a:latin typeface="Arial" pitchFamily="34" charset="0"/>
                <a:cs typeface="Arial" pitchFamily="34" charset="0"/>
              </a:rPr>
              <a:t> - (REVOGADO);   </a:t>
            </a:r>
          </a:p>
          <a:p>
            <a:pPr algn="just">
              <a:lnSpc>
                <a:spcPct val="150000"/>
              </a:lnSpc>
              <a:spcBef>
                <a:spcPts val="600"/>
              </a:spcBef>
              <a:spcAft>
                <a:spcPts val="600"/>
              </a:spcAft>
            </a:pPr>
            <a:r>
              <a:rPr lang="pt-BR" sz="1600" b="1" dirty="0">
                <a:solidFill>
                  <a:srgbClr val="0000FF"/>
                </a:solidFill>
                <a:latin typeface="Arial" pitchFamily="34" charset="0"/>
                <a:cs typeface="Arial" pitchFamily="34" charset="0"/>
              </a:rPr>
              <a:t>VI - serviço de vigilância, limpeza ou conservação</a:t>
            </a:r>
          </a:p>
        </p:txBody>
      </p:sp>
      <p:sp>
        <p:nvSpPr>
          <p:cNvPr id="6" name="Botão de ação: Voltar ou Anterior 5">
            <a:hlinkClick r:id="rId3" action="ppaction://hlinksldjump" highlightClick="1"/>
          </p:cNvPr>
          <p:cNvSpPr/>
          <p:nvPr/>
        </p:nvSpPr>
        <p:spPr>
          <a:xfrm>
            <a:off x="8212835"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Optantes pelo SIMPLES NACIONAL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92296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1000"/>
                                        <p:tgtEl>
                                          <p:spTgt spid="5">
                                            <p:txEl>
                                              <p:pRg st="1" end="1"/>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up)">
                                      <p:cBhvr>
                                        <p:cTn id="16" dur="1000"/>
                                        <p:tgtEl>
                                          <p:spTgt spid="5">
                                            <p:txEl>
                                              <p:pRg st="2" end="2"/>
                                            </p:txEl>
                                          </p:spTgt>
                                        </p:tgtEl>
                                      </p:cBhvr>
                                    </p:animEffect>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ipe(up)">
                                      <p:cBhvr>
                                        <p:cTn id="20" dur="1000"/>
                                        <p:tgtEl>
                                          <p:spTgt spid="5">
                                            <p:txEl>
                                              <p:pRg st="3" end="3"/>
                                            </p:txEl>
                                          </p:spTgt>
                                        </p:tgtEl>
                                      </p:cBhvr>
                                    </p:animEffect>
                                  </p:childTnLst>
                                </p:cTn>
                              </p:par>
                            </p:childTnLst>
                          </p:cTn>
                        </p:par>
                        <p:par>
                          <p:cTn id="21" fill="hold">
                            <p:stCondLst>
                              <p:cond delay="3000"/>
                            </p:stCondLst>
                            <p:childTnLst>
                              <p:par>
                                <p:cTn id="22" presetID="22" presetClass="entr" presetSubtype="1" fill="hold" grpId="0"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wipe(up)">
                                      <p:cBhvr>
                                        <p:cTn id="24" dur="1000"/>
                                        <p:tgtEl>
                                          <p:spTgt spid="5">
                                            <p:txEl>
                                              <p:pRg st="4" end="4"/>
                                            </p:txEl>
                                          </p:spTgt>
                                        </p:tgtEl>
                                      </p:cBhvr>
                                    </p:animEffect>
                                  </p:childTnLst>
                                </p:cTn>
                              </p:par>
                            </p:childTnLst>
                          </p:cTn>
                        </p:par>
                        <p:par>
                          <p:cTn id="25" fill="hold">
                            <p:stCondLst>
                              <p:cond delay="4000"/>
                            </p:stCondLst>
                            <p:childTnLst>
                              <p:par>
                                <p:cTn id="26" presetID="22" presetClass="entr" presetSubtype="1" fill="hold" grpId="0" nodeType="after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wipe(up)">
                                      <p:cBhvr>
                                        <p:cTn id="28" dur="1000"/>
                                        <p:tgtEl>
                                          <p:spTgt spid="5">
                                            <p:txEl>
                                              <p:pRg st="5" end="5"/>
                                            </p:txEl>
                                          </p:spTgt>
                                        </p:tgtEl>
                                      </p:cBhvr>
                                    </p:animEffect>
                                  </p:childTnLst>
                                </p:cTn>
                              </p:par>
                            </p:childTnLst>
                          </p:cTn>
                        </p:par>
                        <p:par>
                          <p:cTn id="29" fill="hold">
                            <p:stCondLst>
                              <p:cond delay="5000"/>
                            </p:stCondLst>
                            <p:childTnLst>
                              <p:par>
                                <p:cTn id="30" presetID="16" presetClass="entr" presetSubtype="2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P spid="6"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79512" y="1556792"/>
            <a:ext cx="8856984" cy="4508927"/>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pt-BR" sz="1400" b="1" i="1" dirty="0">
                <a:ln w="50800"/>
                <a:solidFill>
                  <a:srgbClr val="3333FF"/>
                </a:solidFill>
                <a:latin typeface="Arial" pitchFamily="34" charset="0"/>
                <a:cs typeface="Arial" pitchFamily="34" charset="0"/>
              </a:rPr>
              <a:t>MINISTÉRIO DA FAZENDA</a:t>
            </a:r>
          </a:p>
          <a:p>
            <a:pPr algn="ctr"/>
            <a:r>
              <a:rPr lang="pt-BR" sz="1400" b="1" i="1" dirty="0" smtClean="0">
                <a:ln w="50800"/>
                <a:solidFill>
                  <a:srgbClr val="3333FF"/>
                </a:solidFill>
                <a:latin typeface="Arial" pitchFamily="34" charset="0"/>
                <a:cs typeface="Arial" pitchFamily="34" charset="0"/>
              </a:rPr>
              <a:t>SECRETARIA </a:t>
            </a:r>
            <a:r>
              <a:rPr lang="pt-BR" sz="1400" b="1" i="1" dirty="0">
                <a:ln w="50800"/>
                <a:solidFill>
                  <a:srgbClr val="3333FF"/>
                </a:solidFill>
                <a:latin typeface="Arial" pitchFamily="34" charset="0"/>
                <a:cs typeface="Arial" pitchFamily="34" charset="0"/>
              </a:rPr>
              <a:t>DA RECEITA </a:t>
            </a:r>
            <a:r>
              <a:rPr lang="pt-BR" sz="1400" b="1" i="1" dirty="0" smtClean="0">
                <a:ln w="50800"/>
                <a:solidFill>
                  <a:srgbClr val="3333FF"/>
                </a:solidFill>
                <a:latin typeface="Arial" pitchFamily="34" charset="0"/>
                <a:cs typeface="Arial" pitchFamily="34" charset="0"/>
              </a:rPr>
              <a:t>FEDERAL</a:t>
            </a:r>
            <a:endParaRPr lang="pt-BR" sz="1400" b="1" i="1" dirty="0">
              <a:ln w="50800"/>
              <a:solidFill>
                <a:srgbClr val="3333FF"/>
              </a:solidFill>
              <a:latin typeface="Arial" pitchFamily="34" charset="0"/>
              <a:cs typeface="Arial" pitchFamily="34" charset="0"/>
            </a:endParaRPr>
          </a:p>
          <a:p>
            <a:pPr algn="ctr"/>
            <a:r>
              <a:rPr lang="pt-BR" sz="1400" b="1" i="1" dirty="0">
                <a:ln w="50800"/>
                <a:solidFill>
                  <a:srgbClr val="3333FF"/>
                </a:solidFill>
                <a:latin typeface="Arial" pitchFamily="34" charset="0"/>
                <a:cs typeface="Arial" pitchFamily="34" charset="0"/>
              </a:rPr>
              <a:t>SOLUÇÃO DE CONSULTA Nº </a:t>
            </a:r>
            <a:r>
              <a:rPr lang="pt-BR" sz="1400" b="1" i="1" dirty="0" smtClean="0">
                <a:ln w="50800"/>
                <a:solidFill>
                  <a:srgbClr val="3333FF"/>
                </a:solidFill>
                <a:latin typeface="Arial" pitchFamily="34" charset="0"/>
                <a:cs typeface="Arial" pitchFamily="34" charset="0"/>
              </a:rPr>
              <a:t>70, </a:t>
            </a:r>
            <a:r>
              <a:rPr lang="pt-BR" sz="1400" b="1" i="1" dirty="0">
                <a:ln w="50800"/>
                <a:solidFill>
                  <a:srgbClr val="3333FF"/>
                </a:solidFill>
                <a:latin typeface="Arial" pitchFamily="34" charset="0"/>
                <a:cs typeface="Arial" pitchFamily="34" charset="0"/>
              </a:rPr>
              <a:t>de 27 de Junho de 2012</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ASSUNTO: Contribuições Sociais Previdenciárias </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EMENTA: CONTRIBUIÇÃO SUBSTITUTIVA. EMPRESAS OPTANTES PELO SIMPLES NACIONAL. NÃO APLICAÇÃO. </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1. Às empresas optantes pelo Simples Nacional, cujos segmentos tenham sido contemplados pelo art. 7º da Medida Provisória nº 540, de 2011, e pelo art. 7º da Lei nº 12.546, de 2011, </a:t>
            </a:r>
            <a:r>
              <a:rPr lang="pt-BR" sz="1400" b="1" i="1" u="sng" dirty="0">
                <a:ln w="50800"/>
                <a:solidFill>
                  <a:srgbClr val="3333FF"/>
                </a:solidFill>
                <a:latin typeface="Arial" pitchFamily="34" charset="0"/>
                <a:cs typeface="Arial" pitchFamily="34" charset="0"/>
              </a:rPr>
              <a:t>não se aplica o regime substitutivo de desoneração da folha de salários</a:t>
            </a:r>
            <a:r>
              <a:rPr lang="pt-BR" sz="1400" b="1" i="1" dirty="0">
                <a:ln w="50800"/>
                <a:solidFill>
                  <a:srgbClr val="3333FF"/>
                </a:solidFill>
                <a:latin typeface="Arial" pitchFamily="34" charset="0"/>
                <a:cs typeface="Arial" pitchFamily="34" charset="0"/>
              </a:rPr>
              <a:t>. </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2. </a:t>
            </a:r>
            <a:r>
              <a:rPr lang="pt-BR" sz="1400" b="1" i="1" u="sng" dirty="0">
                <a:ln w="50800"/>
                <a:solidFill>
                  <a:srgbClr val="3333FF"/>
                </a:solidFill>
                <a:latin typeface="Arial" pitchFamily="34" charset="0"/>
                <a:cs typeface="Arial" pitchFamily="34" charset="0"/>
              </a:rPr>
              <a:t>Havendo interesse da pessoa jurídica de recolher as contribuições na forma do regime substitutivo, ela deverá solicitar sua exclusão do Simples Nacional</a:t>
            </a:r>
            <a:r>
              <a:rPr lang="pt-BR" sz="1400" b="1" i="1" dirty="0">
                <a:ln w="50800"/>
                <a:solidFill>
                  <a:srgbClr val="3333FF"/>
                </a:solidFill>
                <a:latin typeface="Arial" pitchFamily="34" charset="0"/>
                <a:cs typeface="Arial" pitchFamily="34" charset="0"/>
              </a:rPr>
              <a:t>, considerando que não é possível a utilização de regime misto, com incidência, concomitante, da Lei Complementar nº 123, de 2006, e das normas que regulam o regime substitutivo de desoneração da folha de pagamento.</a:t>
            </a:r>
          </a:p>
        </p:txBody>
      </p:sp>
      <p:sp>
        <p:nvSpPr>
          <p:cNvPr id="6" name="Botão de ação: Voltar ou Anterior 5">
            <a:hlinkClick r:id="rId3" action="ppaction://hlinksldjump" highlightClick="1"/>
          </p:cNvPr>
          <p:cNvSpPr/>
          <p:nvPr/>
        </p:nvSpPr>
        <p:spPr>
          <a:xfrm>
            <a:off x="8212835"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Optantes pelo SIMPLES NACIONAL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01886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1"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000"/>
                                        <p:tgtEl>
                                          <p:spTgt spid="5">
                                            <p:txEl>
                                              <p:pRg st="0" end="0"/>
                                            </p:txEl>
                                          </p:spTgt>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up)">
                                      <p:cBhvr>
                                        <p:cTn id="11" dur="1000"/>
                                        <p:tgtEl>
                                          <p:spTgt spid="5">
                                            <p:txEl>
                                              <p:pRg st="1" end="1"/>
                                            </p:txEl>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up)">
                                      <p:cBhvr>
                                        <p:cTn id="15" dur="1000"/>
                                        <p:tgtEl>
                                          <p:spTgt spid="5">
                                            <p:txEl>
                                              <p:pRg st="2" end="2"/>
                                            </p:txEl>
                                          </p:spTgt>
                                        </p:tgtEl>
                                      </p:cBhvr>
                                    </p:animEffect>
                                  </p:childTnLst>
                                </p:cTn>
                              </p:par>
                            </p:childTnLst>
                          </p:cTn>
                        </p:par>
                        <p:par>
                          <p:cTn id="16" fill="hold">
                            <p:stCondLst>
                              <p:cond delay="3500"/>
                            </p:stCondLst>
                            <p:childTnLst>
                              <p:par>
                                <p:cTn id="17" presetID="22" presetClass="entr" presetSubtype="1"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up)">
                                      <p:cBhvr>
                                        <p:cTn id="19" dur="1000"/>
                                        <p:tgtEl>
                                          <p:spTgt spid="5">
                                            <p:txEl>
                                              <p:pRg st="3" end="3"/>
                                            </p:txEl>
                                          </p:spTgt>
                                        </p:tgtEl>
                                      </p:cBhvr>
                                    </p:animEffect>
                                  </p:childTnLst>
                                </p:cTn>
                              </p:par>
                            </p:childTnLst>
                          </p:cTn>
                        </p:par>
                        <p:par>
                          <p:cTn id="20" fill="hold">
                            <p:stCondLst>
                              <p:cond delay="4500"/>
                            </p:stCondLst>
                            <p:childTnLst>
                              <p:par>
                                <p:cTn id="21" presetID="22" presetClass="entr" presetSubtype="1"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wipe(up)">
                                      <p:cBhvr>
                                        <p:cTn id="23" dur="1000"/>
                                        <p:tgtEl>
                                          <p:spTgt spid="5">
                                            <p:txEl>
                                              <p:pRg st="4" end="4"/>
                                            </p:txEl>
                                          </p:spTgt>
                                        </p:tgtEl>
                                      </p:cBhvr>
                                    </p:animEffect>
                                  </p:childTnLst>
                                </p:cTn>
                              </p:par>
                            </p:childTnLst>
                          </p:cTn>
                        </p:par>
                        <p:par>
                          <p:cTn id="24" fill="hold">
                            <p:stCondLst>
                              <p:cond delay="5500"/>
                            </p:stCondLst>
                            <p:childTnLst>
                              <p:par>
                                <p:cTn id="25" presetID="22" presetClass="entr" presetSubtype="1"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up)">
                                      <p:cBhvr>
                                        <p:cTn id="27" dur="1000"/>
                                        <p:tgtEl>
                                          <p:spTgt spid="5">
                                            <p:txEl>
                                              <p:pRg st="5" end="5"/>
                                            </p:txEl>
                                          </p:spTgt>
                                        </p:tgtEl>
                                      </p:cBhvr>
                                    </p:animEffect>
                                  </p:childTnLst>
                                </p:cTn>
                              </p:par>
                            </p:childTnLst>
                          </p:cTn>
                        </p:par>
                        <p:par>
                          <p:cTn id="28" fill="hold">
                            <p:stCondLst>
                              <p:cond delay="6500"/>
                            </p:stCondLst>
                            <p:childTnLst>
                              <p:par>
                                <p:cTn id="29" presetID="22" presetClass="entr" presetSubtype="1" fill="hold" grpId="0"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wipe(up)">
                                      <p:cBhvr>
                                        <p:cTn id="31" dur="1000"/>
                                        <p:tgtEl>
                                          <p:spTgt spid="5">
                                            <p:txEl>
                                              <p:pRg st="6" end="6"/>
                                            </p:txEl>
                                          </p:spTgt>
                                        </p:tgtEl>
                                      </p:cBhvr>
                                    </p:animEffect>
                                  </p:childTnLst>
                                </p:cTn>
                              </p:par>
                            </p:childTnLst>
                          </p:cTn>
                        </p:par>
                        <p:par>
                          <p:cTn id="32" fill="hold">
                            <p:stCondLst>
                              <p:cond delay="7500"/>
                            </p:stCondLst>
                            <p:childTnLst>
                              <p:par>
                                <p:cTn id="33" presetID="16" presetClass="entr" presetSubtype="2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P spid="6"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ixaDeTexto 6"/>
          <p:cNvSpPr txBox="1"/>
          <p:nvPr/>
        </p:nvSpPr>
        <p:spPr>
          <a:xfrm>
            <a:off x="179512" y="1556792"/>
            <a:ext cx="8784976" cy="4832092"/>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pt-BR" sz="1400" b="1" i="1" dirty="0">
                <a:ln w="50800"/>
                <a:solidFill>
                  <a:srgbClr val="3333FF"/>
                </a:solidFill>
                <a:latin typeface="Arial" pitchFamily="34" charset="0"/>
                <a:cs typeface="Arial" pitchFamily="34" charset="0"/>
              </a:rPr>
              <a:t>MINISTÉRIO DA FAZENDA </a:t>
            </a:r>
            <a:br>
              <a:rPr lang="pt-BR" sz="1400" b="1" i="1" dirty="0">
                <a:ln w="50800"/>
                <a:solidFill>
                  <a:srgbClr val="3333FF"/>
                </a:solidFill>
                <a:latin typeface="Arial" pitchFamily="34" charset="0"/>
                <a:cs typeface="Arial" pitchFamily="34" charset="0"/>
              </a:rPr>
            </a:br>
            <a:r>
              <a:rPr lang="pt-BR" sz="1400" b="1" i="1" dirty="0">
                <a:ln w="50800"/>
                <a:solidFill>
                  <a:srgbClr val="3333FF"/>
                </a:solidFill>
                <a:latin typeface="Arial" pitchFamily="34" charset="0"/>
                <a:cs typeface="Arial" pitchFamily="34" charset="0"/>
              </a:rPr>
              <a:t>SECRETARIA DA RECEITA FEDERAL </a:t>
            </a:r>
            <a:br>
              <a:rPr lang="pt-BR" sz="1400" b="1" i="1" dirty="0">
                <a:ln w="50800"/>
                <a:solidFill>
                  <a:srgbClr val="3333FF"/>
                </a:solidFill>
                <a:latin typeface="Arial" pitchFamily="34" charset="0"/>
                <a:cs typeface="Arial" pitchFamily="34" charset="0"/>
              </a:rPr>
            </a:br>
            <a:r>
              <a:rPr lang="pt-BR" sz="1400" b="1" i="1" dirty="0" smtClean="0">
                <a:ln w="50800"/>
                <a:solidFill>
                  <a:srgbClr val="3333FF"/>
                </a:solidFill>
                <a:latin typeface="Arial" pitchFamily="34" charset="0"/>
                <a:cs typeface="Arial" pitchFamily="34" charset="0"/>
              </a:rPr>
              <a:t>SOLUÇÃO </a:t>
            </a:r>
            <a:r>
              <a:rPr lang="pt-BR" sz="1400" b="1" i="1" dirty="0">
                <a:ln w="50800"/>
                <a:solidFill>
                  <a:srgbClr val="3333FF"/>
                </a:solidFill>
                <a:latin typeface="Arial" pitchFamily="34" charset="0"/>
                <a:cs typeface="Arial" pitchFamily="34" charset="0"/>
              </a:rPr>
              <a:t>DE CONSULTA RFB Nº 35, DE 25 DE MARÇO DE </a:t>
            </a:r>
            <a:r>
              <a:rPr lang="pt-BR" sz="1400" b="1" i="1" dirty="0" smtClean="0">
                <a:ln w="50800"/>
                <a:solidFill>
                  <a:srgbClr val="3333FF"/>
                </a:solidFill>
                <a:latin typeface="Arial" pitchFamily="34" charset="0"/>
                <a:cs typeface="Arial" pitchFamily="34" charset="0"/>
              </a:rPr>
              <a:t>2013</a:t>
            </a:r>
          </a:p>
          <a:p>
            <a:pPr algn="ctr"/>
            <a:r>
              <a:rPr lang="pt-BR" sz="1400" b="1" i="1" dirty="0" smtClean="0">
                <a:ln w="50800"/>
                <a:solidFill>
                  <a:srgbClr val="3333FF"/>
                </a:solidFill>
                <a:latin typeface="Arial" pitchFamily="34" charset="0"/>
                <a:cs typeface="Arial" pitchFamily="34" charset="0"/>
              </a:rPr>
              <a:t>D.O.U.: 01.04.2013</a:t>
            </a:r>
          </a:p>
          <a:p>
            <a:pPr algn="just">
              <a:lnSpc>
                <a:spcPct val="150000"/>
              </a:lnSpc>
              <a:spcBef>
                <a:spcPts val="600"/>
              </a:spcBef>
              <a:spcAft>
                <a:spcPts val="600"/>
              </a:spcAft>
            </a:pPr>
            <a:r>
              <a:rPr lang="pt-BR" sz="1400" b="1" i="1" dirty="0" smtClean="0">
                <a:ln w="50800"/>
                <a:solidFill>
                  <a:srgbClr val="3333FF"/>
                </a:solidFill>
                <a:latin typeface="Arial" pitchFamily="34" charset="0"/>
                <a:cs typeface="Arial" pitchFamily="34" charset="0"/>
              </a:rPr>
              <a:t>ASSUNTO</a:t>
            </a:r>
            <a:r>
              <a:rPr lang="pt-BR" sz="1400" b="1" i="1" dirty="0">
                <a:ln w="50800"/>
                <a:solidFill>
                  <a:srgbClr val="3333FF"/>
                </a:solidFill>
                <a:latin typeface="Arial" pitchFamily="34" charset="0"/>
                <a:cs typeface="Arial" pitchFamily="34" charset="0"/>
              </a:rPr>
              <a:t>: Contribuições Sociais Previdenciárias</a:t>
            </a:r>
          </a:p>
          <a:p>
            <a:pPr algn="just">
              <a:spcBef>
                <a:spcPts val="600"/>
              </a:spcBef>
              <a:spcAft>
                <a:spcPts val="600"/>
              </a:spcAft>
            </a:pPr>
            <a:r>
              <a:rPr lang="pt-BR" sz="1400" b="1" i="1" dirty="0">
                <a:ln w="50800"/>
                <a:solidFill>
                  <a:srgbClr val="3333FF"/>
                </a:solidFill>
                <a:latin typeface="Arial" pitchFamily="34" charset="0"/>
                <a:cs typeface="Arial" pitchFamily="34" charset="0"/>
              </a:rPr>
              <a:t>EMENTA: CONTRIBUIÇÃO SUBSTITUTIVA. EMPRESAS OPTANTES PELO SIMPLES NACIONAL. ANEXOS I E III. NÃO CABIMENTO. </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1. Às empresas optantes pelo Simples Nacional tributadas na forma dos Anexos I e III da Lei Complementar nº 123, de 2006, não se aplica a contribuição previdenciária substitutiva incidente sobre a receita bruta prevista na Lei nº 12.546, de 2011. </a:t>
            </a:r>
          </a:p>
          <a:p>
            <a:pPr algn="just">
              <a:lnSpc>
                <a:spcPct val="150000"/>
              </a:lnSpc>
              <a:spcBef>
                <a:spcPts val="600"/>
              </a:spcBef>
              <a:spcAft>
                <a:spcPts val="600"/>
              </a:spcAft>
            </a:pPr>
            <a:r>
              <a:rPr lang="pt-BR" sz="1400" b="1" i="1" dirty="0">
                <a:ln w="50800"/>
                <a:solidFill>
                  <a:srgbClr val="3333FF"/>
                </a:solidFill>
                <a:latin typeface="Arial" pitchFamily="34" charset="0"/>
                <a:cs typeface="Arial" pitchFamily="34" charset="0"/>
              </a:rPr>
              <a:t>2. Essa contribuição, porém, </a:t>
            </a:r>
            <a:r>
              <a:rPr lang="pt-BR" sz="1400" b="1" i="1" u="sng" dirty="0">
                <a:ln w="50800"/>
                <a:solidFill>
                  <a:srgbClr val="3333FF"/>
                </a:solidFill>
                <a:latin typeface="Arial" pitchFamily="34" charset="0"/>
                <a:cs typeface="Arial" pitchFamily="34" charset="0"/>
              </a:rPr>
              <a:t>é devida pelas microempresas e empresas de pequeno porte optantes pelo Simples Nacional que recolhem com fundamento no § 5º-C do art. 18 da Lei Complementar nº 123, de 2006 (Anexo IV</a:t>
            </a:r>
            <a:r>
              <a:rPr lang="pt-BR" sz="1400" b="1" i="1" dirty="0">
                <a:ln w="50800"/>
                <a:solidFill>
                  <a:srgbClr val="3333FF"/>
                </a:solidFill>
                <a:latin typeface="Arial" pitchFamily="34" charset="0"/>
                <a:cs typeface="Arial" pitchFamily="34" charset="0"/>
              </a:rPr>
              <a:t>), desde que a atividade exercida esteja inserida entre aquelas alcançadas pela contribuição substitutiva e sejam atendidos os limites e as condições impostos pela Lei nº 12.546, de 2011, para sua incidência. </a:t>
            </a:r>
            <a:r>
              <a:rPr lang="pt-BR" sz="1400" b="1" i="1" u="sng" dirty="0">
                <a:ln w="50800"/>
                <a:solidFill>
                  <a:srgbClr val="3333FF"/>
                </a:solidFill>
                <a:latin typeface="Arial" pitchFamily="34" charset="0"/>
                <a:cs typeface="Arial" pitchFamily="34" charset="0"/>
              </a:rPr>
              <a:t>Reforma da Solução de Consulta SRRF06/</a:t>
            </a:r>
            <a:r>
              <a:rPr lang="pt-BR" sz="1400" b="1" i="1" u="sng" dirty="0" err="1">
                <a:ln w="50800"/>
                <a:solidFill>
                  <a:srgbClr val="3333FF"/>
                </a:solidFill>
                <a:latin typeface="Arial" pitchFamily="34" charset="0"/>
                <a:cs typeface="Arial" pitchFamily="34" charset="0"/>
              </a:rPr>
              <a:t>Disit</a:t>
            </a:r>
            <a:r>
              <a:rPr lang="pt-BR" sz="1400" b="1" i="1" u="sng" dirty="0">
                <a:ln w="50800"/>
                <a:solidFill>
                  <a:srgbClr val="3333FF"/>
                </a:solidFill>
                <a:latin typeface="Arial" pitchFamily="34" charset="0"/>
                <a:cs typeface="Arial" pitchFamily="34" charset="0"/>
              </a:rPr>
              <a:t> nº 70/2012</a:t>
            </a:r>
            <a:r>
              <a:rPr lang="pt-BR" sz="1400" b="1" i="1" u="sng" dirty="0" smtClean="0">
                <a:ln w="50800"/>
                <a:solidFill>
                  <a:srgbClr val="3333FF"/>
                </a:solidFill>
                <a:latin typeface="Arial" pitchFamily="34" charset="0"/>
                <a:cs typeface="Arial" pitchFamily="34" charset="0"/>
              </a:rPr>
              <a:t>.</a:t>
            </a:r>
            <a:endParaRPr lang="pt-BR" sz="1400" b="1" i="1" u="sng" dirty="0">
              <a:ln w="50800"/>
              <a:solidFill>
                <a:srgbClr val="3333FF"/>
              </a:solidFill>
              <a:latin typeface="Arial" pitchFamily="34" charset="0"/>
              <a:cs typeface="Arial" pitchFamily="34" charset="0"/>
            </a:endParaRPr>
          </a:p>
        </p:txBody>
      </p:sp>
      <p:sp>
        <p:nvSpPr>
          <p:cNvPr id="6" name="Botão de ação: Voltar ou Anterior 5">
            <a:hlinkClick r:id="rId3" action="ppaction://hlinksldjump" highlightClick="1"/>
          </p:cNvPr>
          <p:cNvSpPr/>
          <p:nvPr/>
        </p:nvSpPr>
        <p:spPr>
          <a:xfrm>
            <a:off x="8284843"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Optantes pelo SIMPLES NACIONAL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65517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1"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wipe(up)">
                                      <p:cBhvr>
                                        <p:cTn id="11" dur="1000"/>
                                        <p:tgtEl>
                                          <p:spTgt spid="7">
                                            <p:txEl>
                                              <p:pRg st="1" end="1"/>
                                            </p:txEl>
                                          </p:spTgt>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up)">
                                      <p:cBhvr>
                                        <p:cTn id="15" dur="1000"/>
                                        <p:tgtEl>
                                          <p:spTgt spid="7">
                                            <p:txEl>
                                              <p:pRg st="2" end="2"/>
                                            </p:txEl>
                                          </p:spTgt>
                                        </p:tgtEl>
                                      </p:cBhvr>
                                    </p:animEffect>
                                  </p:childTnLst>
                                </p:cTn>
                              </p:par>
                            </p:childTnLst>
                          </p:cTn>
                        </p:par>
                        <p:par>
                          <p:cTn id="16" fill="hold">
                            <p:stCondLst>
                              <p:cond delay="3500"/>
                            </p:stCondLst>
                            <p:childTnLst>
                              <p:par>
                                <p:cTn id="17" presetID="22" presetClass="entr" presetSubtype="1" fill="hold" grpId="0"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wipe(up)">
                                      <p:cBhvr>
                                        <p:cTn id="19" dur="1000"/>
                                        <p:tgtEl>
                                          <p:spTgt spid="7">
                                            <p:txEl>
                                              <p:pRg st="3" end="3"/>
                                            </p:txEl>
                                          </p:spTgt>
                                        </p:tgtEl>
                                      </p:cBhvr>
                                    </p:animEffect>
                                  </p:childTnLst>
                                </p:cTn>
                              </p:par>
                            </p:childTnLst>
                          </p:cTn>
                        </p:par>
                        <p:par>
                          <p:cTn id="20" fill="hold">
                            <p:stCondLst>
                              <p:cond delay="4500"/>
                            </p:stCondLst>
                            <p:childTnLst>
                              <p:par>
                                <p:cTn id="21" presetID="22" presetClass="entr" presetSubtype="1" fill="hold" grpId="0"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wipe(up)">
                                      <p:cBhvr>
                                        <p:cTn id="23" dur="1000"/>
                                        <p:tgtEl>
                                          <p:spTgt spid="7">
                                            <p:txEl>
                                              <p:pRg st="4" end="4"/>
                                            </p:txEl>
                                          </p:spTgt>
                                        </p:tgtEl>
                                      </p:cBhvr>
                                    </p:animEffect>
                                  </p:childTnLst>
                                </p:cTn>
                              </p:par>
                            </p:childTnLst>
                          </p:cTn>
                        </p:par>
                        <p:par>
                          <p:cTn id="24" fill="hold">
                            <p:stCondLst>
                              <p:cond delay="5500"/>
                            </p:stCondLst>
                            <p:childTnLst>
                              <p:par>
                                <p:cTn id="25" presetID="22" presetClass="entr" presetSubtype="1" fill="hold" grpId="0" nodeType="after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wipe(up)">
                                      <p:cBhvr>
                                        <p:cTn id="27" dur="1000"/>
                                        <p:tgtEl>
                                          <p:spTgt spid="7">
                                            <p:txEl>
                                              <p:pRg st="5" end="5"/>
                                            </p:txEl>
                                          </p:spTgt>
                                        </p:tgtEl>
                                      </p:cBhvr>
                                    </p:animEffect>
                                  </p:childTnLst>
                                </p:cTn>
                              </p:par>
                            </p:childTnLst>
                          </p:cTn>
                        </p:par>
                        <p:par>
                          <p:cTn id="28" fill="hold">
                            <p:stCondLst>
                              <p:cond delay="6500"/>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P spid="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otão de ação: Voltar ou Anterior 5">
            <a:hlinkClick r:id="rId3" action="ppaction://hlinksldjump" highlightClick="1"/>
          </p:cNvPr>
          <p:cNvSpPr/>
          <p:nvPr/>
        </p:nvSpPr>
        <p:spPr>
          <a:xfrm>
            <a:off x="8284843"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Exclusiva de Serviços de TI e TIC</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1011272961"/>
              </p:ext>
            </p:extLst>
          </p:nvPr>
        </p:nvGraphicFramePr>
        <p:xfrm>
          <a:off x="179512" y="1556792"/>
          <a:ext cx="8712968" cy="43535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6874452"/>
                <a:gridCol w="1838516"/>
              </a:tblGrid>
              <a:tr h="0">
                <a:tc>
                  <a:txBody>
                    <a:bodyPr/>
                    <a:lstStyle/>
                    <a:p>
                      <a:pPr algn="ctr">
                        <a:lnSpc>
                          <a:spcPct val="100000"/>
                        </a:lnSpc>
                      </a:pPr>
                      <a:r>
                        <a:rPr lang="pt-BR" i="1" dirty="0" smtClean="0">
                          <a:solidFill>
                            <a:schemeClr val="bg1"/>
                          </a:solidFill>
                          <a:latin typeface="Bell MT" pitchFamily="18" charset="0"/>
                        </a:rPr>
                        <a:t>Empresas</a:t>
                      </a:r>
                      <a:r>
                        <a:rPr lang="pt-BR" i="1" baseline="0" dirty="0" smtClean="0">
                          <a:solidFill>
                            <a:schemeClr val="bg1"/>
                          </a:solidFill>
                          <a:latin typeface="Bell MT" pitchFamily="18" charset="0"/>
                        </a:rPr>
                        <a:t> com </a:t>
                      </a:r>
                      <a:r>
                        <a:rPr lang="pt-BR" i="1" u="sng" baseline="0" dirty="0" smtClean="0">
                          <a:solidFill>
                            <a:schemeClr val="bg1"/>
                          </a:solidFill>
                          <a:latin typeface="Bell MT" pitchFamily="18" charset="0"/>
                        </a:rPr>
                        <a:t>Receita Exclusiva</a:t>
                      </a:r>
                      <a:r>
                        <a:rPr lang="pt-BR" i="1" u="none" baseline="0" dirty="0" smtClean="0">
                          <a:solidFill>
                            <a:schemeClr val="bg1"/>
                          </a:solidFill>
                          <a:latin typeface="Bell MT" pitchFamily="18" charset="0"/>
                        </a:rPr>
                        <a:t> </a:t>
                      </a:r>
                      <a:r>
                        <a:rPr lang="pt-BR" i="1" baseline="0" dirty="0" smtClean="0">
                          <a:solidFill>
                            <a:schemeClr val="bg1"/>
                          </a:solidFill>
                          <a:latin typeface="Bell MT" pitchFamily="18" charset="0"/>
                        </a:rPr>
                        <a:t>de Serviços</a:t>
                      </a:r>
                      <a:r>
                        <a:rPr lang="pt-BR" i="1" dirty="0" smtClean="0">
                          <a:solidFill>
                            <a:srgbClr val="FF0000"/>
                          </a:solidFill>
                          <a:latin typeface="Bell MT" pitchFamily="18" charset="0"/>
                        </a:rPr>
                        <a:t> </a:t>
                      </a:r>
                      <a:r>
                        <a:rPr lang="pt-BR" i="1" dirty="0" smtClean="0">
                          <a:solidFill>
                            <a:schemeClr val="bg1"/>
                          </a:solidFill>
                          <a:latin typeface="Bell MT" pitchFamily="18" charset="0"/>
                        </a:rPr>
                        <a:t>de TI e TIC</a:t>
                      </a:r>
                      <a:endParaRPr lang="pt-BR" i="1" dirty="0">
                        <a:solidFill>
                          <a:schemeClr val="bg1"/>
                        </a:solidFill>
                        <a:latin typeface="Bell MT" pitchFamily="18" charset="0"/>
                      </a:endParaRPr>
                    </a:p>
                  </a:txBody>
                  <a:tcPr anchor="ctr"/>
                </a:tc>
                <a:tc>
                  <a:txBody>
                    <a:bodyPr/>
                    <a:lstStyle/>
                    <a:p>
                      <a:pPr algn="ctr">
                        <a:lnSpc>
                          <a:spcPct val="100000"/>
                        </a:lnSpc>
                      </a:pP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Análise e desenvolvimento de sistemas</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Programação</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Processamento de dados e congêneres</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Elaboração de programas de computadores, inclusive de jogos eletrônicos</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Licenciamento ou cessão de direito de uso de programas de computação</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Assessoria e consultoria em informática</a:t>
                      </a:r>
                      <a:endParaRPr lang="pt-BR" sz="1600" b="1" i="1" dirty="0">
                        <a:solidFill>
                          <a:srgbClr val="0000FF"/>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Suporte técnico em informática, inclusive instalação, configuração e manutenção de programas de computação e bancos de dados, </a:t>
                      </a:r>
                      <a:r>
                        <a:rPr lang="pt-BR" sz="1600" b="1" i="1" dirty="0" smtClean="0">
                          <a:solidFill>
                            <a:srgbClr val="FF0000"/>
                          </a:solidFill>
                          <a:latin typeface="Bell MT" pitchFamily="18" charset="0"/>
                        </a:rPr>
                        <a:t>b</a:t>
                      </a:r>
                      <a:r>
                        <a:rPr kumimoji="0" lang="pt-BR" sz="1600" b="1" i="1" kern="1200" dirty="0" smtClean="0">
                          <a:solidFill>
                            <a:srgbClr val="FF0000"/>
                          </a:solidFill>
                          <a:effectLst/>
                          <a:latin typeface="Bell MT" pitchFamily="18" charset="0"/>
                          <a:ea typeface="+mn-ea"/>
                          <a:cs typeface="+mn-cs"/>
                        </a:rPr>
                        <a:t>em como serviços de suporte técnico em equipamentos de informática em geral </a:t>
                      </a:r>
                      <a:r>
                        <a:rPr kumimoji="0" lang="pt-BR" sz="1000" b="1" i="1" kern="1200" dirty="0" smtClean="0">
                          <a:solidFill>
                            <a:srgbClr val="FF0000"/>
                          </a:solidFill>
                          <a:effectLst/>
                          <a:latin typeface="Bell MT" pitchFamily="18" charset="0"/>
                          <a:ea typeface="+mn-ea"/>
                          <a:cs typeface="+mn-cs"/>
                        </a:rPr>
                        <a:t>(alterado</a:t>
                      </a:r>
                      <a:r>
                        <a:rPr kumimoji="0" lang="pt-BR" sz="1000" b="1" i="1" kern="1200" baseline="0" dirty="0" smtClean="0">
                          <a:solidFill>
                            <a:srgbClr val="FF0000"/>
                          </a:solidFill>
                          <a:effectLst/>
                          <a:latin typeface="Bell MT" pitchFamily="18" charset="0"/>
                          <a:ea typeface="+mn-ea"/>
                          <a:cs typeface="+mn-cs"/>
                        </a:rPr>
                        <a:t> pela MP Nº 601, de 28/12/2012)</a:t>
                      </a:r>
                      <a:endParaRPr lang="pt-BR" sz="1000" b="1" i="1" dirty="0" smtClean="0">
                        <a:solidFill>
                          <a:srgbClr val="FF0000"/>
                        </a:solidFill>
                        <a:latin typeface="Bell MT" pitchFamily="18" charset="0"/>
                      </a:endParaRPr>
                    </a:p>
                  </a:txBody>
                  <a:tcPr anchor="ctr"/>
                </a:tc>
                <a:tc>
                  <a:txBody>
                    <a:bodyPr/>
                    <a:lstStyle/>
                    <a:p>
                      <a:pPr algn="ctr">
                        <a:lnSpc>
                          <a:spcPct val="100000"/>
                        </a:lnSpc>
                      </a:pPr>
                      <a:r>
                        <a:rPr lang="pt-BR" sz="1600" b="1" i="1" dirty="0" smtClean="0">
                          <a:solidFill>
                            <a:srgbClr val="0000FF"/>
                          </a:solidFill>
                          <a:latin typeface="Bell MT" pitchFamily="18" charset="0"/>
                        </a:rPr>
                        <a:t>01/12/2011</a:t>
                      </a:r>
                    </a:p>
                    <a:p>
                      <a:pPr algn="ctr">
                        <a:lnSpc>
                          <a:spcPct val="100000"/>
                        </a:lnSpc>
                      </a:pPr>
                      <a:r>
                        <a:rPr lang="pt-BR" sz="1600" b="1" i="1" dirty="0" smtClean="0">
                          <a:solidFill>
                            <a:srgbClr val="FF0000"/>
                          </a:solidFill>
                          <a:latin typeface="Bell MT" pitchFamily="18" charset="0"/>
                        </a:rPr>
                        <a:t>01/04/2013</a:t>
                      </a:r>
                      <a:endParaRPr lang="pt-BR" sz="1600" b="1" i="1" dirty="0">
                        <a:solidFill>
                          <a:srgbClr val="FF0000"/>
                        </a:solidFill>
                        <a:latin typeface="Bell MT" pitchFamily="18" charset="0"/>
                      </a:endParaRPr>
                    </a:p>
                  </a:txBody>
                  <a:tcPr anchor="ct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pt-BR" sz="1600" b="1" i="1" dirty="0" smtClean="0">
                          <a:solidFill>
                            <a:srgbClr val="0000FF"/>
                          </a:solidFill>
                          <a:latin typeface="Bell MT" pitchFamily="18" charset="0"/>
                        </a:rPr>
                        <a:t>Planejamento, confecção, manutenção e atualização de páginas eletrônicas.</a:t>
                      </a:r>
                    </a:p>
                  </a:txBody>
                  <a:tcPr anchor="ctr"/>
                </a:tc>
                <a:tc>
                  <a:txBody>
                    <a:bodyPr/>
                    <a:lstStyle/>
                    <a:p>
                      <a:pPr algn="ctr">
                        <a:lnSpc>
                          <a:spcPct val="100000"/>
                        </a:lnSpc>
                      </a:pPr>
                      <a:r>
                        <a:rPr lang="pt-BR" sz="1600" b="1" i="1" dirty="0" smtClean="0">
                          <a:solidFill>
                            <a:srgbClr val="0000FF"/>
                          </a:solidFill>
                          <a:latin typeface="Bell MT" pitchFamily="18" charset="0"/>
                        </a:rPr>
                        <a:t>01/12/2011</a:t>
                      </a:r>
                      <a:endParaRPr lang="pt-BR" sz="1600" b="1" i="1" dirty="0">
                        <a:solidFill>
                          <a:srgbClr val="0000FF"/>
                        </a:solidFill>
                        <a:latin typeface="Bell MT" pitchFamily="18" charset="0"/>
                      </a:endParaRPr>
                    </a:p>
                  </a:txBody>
                  <a:tcPr anchor="ctr"/>
                </a:tc>
              </a:tr>
            </a:tbl>
          </a:graphicData>
        </a:graphic>
      </p:graphicFrame>
    </p:spTree>
    <p:extLst>
      <p:ext uri="{BB962C8B-B14F-4D97-AF65-F5344CB8AC3E}">
        <p14:creationId xmlns:p14="http://schemas.microsoft.com/office/powerpoint/2010/main" xmlns="" val="169053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par>
                          <p:cTn id="8" fill="hold">
                            <p:stCondLst>
                              <p:cond delay="3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do Setor Hoteleiro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7" name="Tabela 6"/>
          <p:cNvGraphicFramePr>
            <a:graphicFrameLocks noGrp="1"/>
          </p:cNvGraphicFramePr>
          <p:nvPr>
            <p:extLst>
              <p:ext uri="{D42A27DB-BD31-4B8C-83A1-F6EECF244321}">
                <p14:modId xmlns:p14="http://schemas.microsoft.com/office/powerpoint/2010/main" xmlns="" val="1944680370"/>
              </p:ext>
            </p:extLst>
          </p:nvPr>
        </p:nvGraphicFramePr>
        <p:xfrm>
          <a:off x="179511" y="1657608"/>
          <a:ext cx="8784976" cy="14833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5909893"/>
                <a:gridCol w="1597269"/>
                <a:gridCol w="1277814"/>
              </a:tblGrid>
              <a:tr h="370840">
                <a:tc>
                  <a:txBody>
                    <a:bodyPr/>
                    <a:lstStyle/>
                    <a:p>
                      <a:pPr algn="ctr"/>
                      <a:r>
                        <a:rPr lang="pt-BR" i="1" dirty="0" smtClean="0">
                          <a:solidFill>
                            <a:schemeClr val="bg1"/>
                          </a:solidFill>
                          <a:latin typeface="Bell MT" pitchFamily="18" charset="0"/>
                        </a:rPr>
                        <a:t>Setor</a:t>
                      </a:r>
                      <a:r>
                        <a:rPr lang="pt-BR" i="1" baseline="0" dirty="0" smtClean="0">
                          <a:solidFill>
                            <a:schemeClr val="bg1"/>
                          </a:solidFill>
                          <a:latin typeface="Bell MT" pitchFamily="18" charset="0"/>
                        </a:rPr>
                        <a:t> Hoteleiro Subclasse 5510-8/01 da CNAE 2.0</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Alíquota</a:t>
                      </a:r>
                      <a:endParaRPr lang="pt-BR" i="1" dirty="0">
                        <a:solidFill>
                          <a:schemeClr val="bg1"/>
                        </a:solidFill>
                        <a:latin typeface="Bell MT" pitchFamily="18" charset="0"/>
                      </a:endParaRPr>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1" i="1" dirty="0" smtClean="0">
                          <a:solidFill>
                            <a:srgbClr val="0000FF"/>
                          </a:solidFill>
                          <a:latin typeface="Bell MT" pitchFamily="18" charset="0"/>
                        </a:rPr>
                        <a:t>Hotéis e Similares</a:t>
                      </a:r>
                      <a:endParaRPr lang="pt-BR" sz="1600" b="1" i="1" dirty="0">
                        <a:solidFill>
                          <a:srgbClr val="0000FF"/>
                        </a:solidFill>
                        <a:latin typeface="Bell MT" pitchFamily="18" charset="0"/>
                      </a:endParaRPr>
                    </a:p>
                  </a:txBody>
                  <a:tcPr anchor="ctr"/>
                </a:tc>
                <a:tc>
                  <a:txBody>
                    <a:bodyPr/>
                    <a:lstStyle/>
                    <a:p>
                      <a:pPr algn="ctr"/>
                      <a:r>
                        <a:rPr lang="pt-BR" sz="1600" b="1" i="1" dirty="0" smtClean="0">
                          <a:solidFill>
                            <a:srgbClr val="0000FF"/>
                          </a:solidFill>
                          <a:latin typeface="Bell MT" pitchFamily="18" charset="0"/>
                        </a:rPr>
                        <a:t>01/08/2011</a:t>
                      </a:r>
                      <a:endParaRPr lang="pt-BR" sz="1600" b="1" i="1" dirty="0">
                        <a:solidFill>
                          <a:srgbClr val="0000FF"/>
                        </a:solidFill>
                        <a:latin typeface="Bell MT" pitchFamily="18" charset="0"/>
                      </a:endParaRPr>
                    </a:p>
                  </a:txBody>
                  <a:tcPr anchor="ctr"/>
                </a:tc>
                <a:tc>
                  <a:txBody>
                    <a:bodyPr/>
                    <a:lstStyle/>
                    <a:p>
                      <a:pPr algn="ctr"/>
                      <a:r>
                        <a:rPr lang="pt-BR" sz="1600" b="1" i="1" dirty="0" smtClean="0">
                          <a:solidFill>
                            <a:srgbClr val="0000FF"/>
                          </a:solidFill>
                          <a:latin typeface="Bell MT" pitchFamily="18" charset="0"/>
                        </a:rPr>
                        <a:t>2,0%</a:t>
                      </a:r>
                      <a:endParaRPr lang="pt-BR" sz="1600" b="1" i="1" dirty="0">
                        <a:solidFill>
                          <a:srgbClr val="0000FF"/>
                        </a:solidFill>
                        <a:latin typeface="Bell MT" pitchFamily="18" charset="0"/>
                      </a:endParaRPr>
                    </a:p>
                  </a:txBody>
                  <a:tcPr anchor="ctr"/>
                </a:tc>
              </a:tr>
              <a:tr h="370840">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600" b="1" i="1" kern="1200" dirty="0" smtClean="0">
                          <a:solidFill>
                            <a:srgbClr val="0000FF"/>
                          </a:solidFill>
                          <a:effectLst/>
                          <a:latin typeface="Bell MT" pitchFamily="18" charset="0"/>
                          <a:ea typeface="+mn-ea"/>
                          <a:cs typeface="+mn-cs"/>
                        </a:rPr>
                        <a:t>Esta subclasse compreende: </a:t>
                      </a:r>
                      <a:endParaRPr lang="pt-BR" sz="1600" b="1" i="1" dirty="0">
                        <a:solidFill>
                          <a:srgbClr val="0000FF"/>
                        </a:solidFill>
                        <a:latin typeface="Bell MT" pitchFamily="18" charset="0"/>
                      </a:endParaRPr>
                    </a:p>
                  </a:txBody>
                  <a:tcPr anchor="ctr"/>
                </a:tc>
                <a:tc hMerge="1">
                  <a:txBody>
                    <a:bodyPr/>
                    <a:lstStyle/>
                    <a:p>
                      <a:endParaRPr lang="pt-BR"/>
                    </a:p>
                  </a:txBody>
                  <a:tcPr/>
                </a:tc>
                <a:tc hMerge="1">
                  <a:txBody>
                    <a:bodyPr/>
                    <a:lstStyle/>
                    <a:p>
                      <a:endParaRPr lang="pt-BR"/>
                    </a:p>
                  </a:txBody>
                  <a:tcPr/>
                </a:tc>
              </a:tr>
              <a:tr h="370840">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600" b="1" i="1" kern="1200" dirty="0" smtClean="0">
                          <a:solidFill>
                            <a:srgbClr val="0000FF"/>
                          </a:solidFill>
                          <a:effectLst/>
                          <a:latin typeface="Bell MT" pitchFamily="18" charset="0"/>
                          <a:ea typeface="+mn-ea"/>
                          <a:cs typeface="+mn-cs"/>
                        </a:rPr>
                        <a:t>as atividades dos </a:t>
                      </a:r>
                      <a:r>
                        <a:rPr kumimoji="0" lang="pt-BR" sz="1600" b="1" i="1" kern="1200" dirty="0" smtClean="0">
                          <a:solidFill>
                            <a:srgbClr val="FF0000"/>
                          </a:solidFill>
                          <a:effectLst/>
                          <a:latin typeface="Bell MT" pitchFamily="18" charset="0"/>
                          <a:ea typeface="+mn-ea"/>
                          <a:cs typeface="+mn-cs"/>
                        </a:rPr>
                        <a:t>hotéis e pousadas </a:t>
                      </a:r>
                      <a:r>
                        <a:rPr kumimoji="0" lang="pt-BR" sz="1600" b="1" i="1" kern="1200" dirty="0" smtClean="0">
                          <a:solidFill>
                            <a:srgbClr val="0000FF"/>
                          </a:solidFill>
                          <a:effectLst/>
                          <a:latin typeface="Bell MT" pitchFamily="18" charset="0"/>
                          <a:ea typeface="+mn-ea"/>
                          <a:cs typeface="+mn-cs"/>
                        </a:rPr>
                        <a:t>combinadas ou não com o serviço de alimentação</a:t>
                      </a:r>
                      <a:endParaRPr lang="pt-BR" sz="1600" b="1" i="1" dirty="0">
                        <a:solidFill>
                          <a:srgbClr val="0000FF"/>
                        </a:solidFill>
                        <a:latin typeface="Bell MT" pitchFamily="18" charset="0"/>
                      </a:endParaRPr>
                    </a:p>
                  </a:txBody>
                  <a:tcPr anchor="ctr"/>
                </a:tc>
                <a:tc hMerge="1">
                  <a:txBody>
                    <a:bodyPr/>
                    <a:lstStyle/>
                    <a:p>
                      <a:pPr algn="ctr"/>
                      <a:endParaRPr lang="pt-BR" sz="1600" b="1" i="1" dirty="0">
                        <a:solidFill>
                          <a:srgbClr val="0000FF"/>
                        </a:solidFill>
                        <a:latin typeface="Bell MT" pitchFamily="18" charset="0"/>
                      </a:endParaRPr>
                    </a:p>
                  </a:txBody>
                  <a:tcPr anchor="ctr"/>
                </a:tc>
                <a:tc hMerge="1">
                  <a:txBody>
                    <a:bodyPr/>
                    <a:lstStyle/>
                    <a:p>
                      <a:pPr algn="ctr"/>
                      <a:endParaRPr lang="pt-BR" sz="1600" b="1" i="1" dirty="0">
                        <a:solidFill>
                          <a:srgbClr val="0000FF"/>
                        </a:solidFill>
                        <a:latin typeface="Bell MT" pitchFamily="18" charset="0"/>
                      </a:endParaRPr>
                    </a:p>
                  </a:txBody>
                  <a:tcPr anchor="ctr"/>
                </a:tc>
              </a:tr>
            </a:tbl>
          </a:graphicData>
        </a:graphic>
      </p:graphicFrame>
    </p:spTree>
    <p:extLst>
      <p:ext uri="{BB962C8B-B14F-4D97-AF65-F5344CB8AC3E}">
        <p14:creationId xmlns:p14="http://schemas.microsoft.com/office/powerpoint/2010/main" xmlns="" val="347540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do </a:t>
            </a:r>
            <a:r>
              <a:rPr lang="pt-BR" sz="1600" b="1" i="1" smtClean="0">
                <a:solidFill>
                  <a:srgbClr val="336600"/>
                </a:solidFill>
                <a:effectLst>
                  <a:outerShdw blurRad="38100" dist="38100" dir="2700000" algn="tl">
                    <a:srgbClr val="000000">
                      <a:alpha val="43137"/>
                    </a:srgbClr>
                  </a:outerShdw>
                </a:effectLst>
                <a:latin typeface="Arial" pitchFamily="34" charset="0"/>
                <a:cs typeface="Arial" pitchFamily="34" charset="0"/>
              </a:rPr>
              <a:t>Setor Hoteleiro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Retângulo 9"/>
          <p:cNvSpPr/>
          <p:nvPr/>
        </p:nvSpPr>
        <p:spPr>
          <a:xfrm>
            <a:off x="179512" y="1457483"/>
            <a:ext cx="8856984" cy="5139869"/>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ctr">
              <a:lnSpc>
                <a:spcPct val="150000"/>
              </a:lnSpc>
              <a:spcBef>
                <a:spcPts val="600"/>
              </a:spcBef>
              <a:spcAft>
                <a:spcPts val="600"/>
              </a:spcAft>
            </a:pPr>
            <a:r>
              <a:rPr lang="pt-BR" sz="1600" b="1" i="1" dirty="0" smtClean="0">
                <a:ln w="50800"/>
                <a:solidFill>
                  <a:srgbClr val="FF0000"/>
                </a:solidFill>
                <a:latin typeface="Arial" pitchFamily="34" charset="0"/>
                <a:cs typeface="Arial" pitchFamily="34" charset="0"/>
              </a:rPr>
              <a:t>Atenção!!!</a:t>
            </a:r>
          </a:p>
          <a:p>
            <a:pPr algn="just">
              <a:lnSpc>
                <a:spcPct val="150000"/>
              </a:lnSpc>
              <a:spcBef>
                <a:spcPts val="600"/>
              </a:spcBef>
              <a:spcAft>
                <a:spcPts val="600"/>
              </a:spcAft>
            </a:pPr>
            <a:r>
              <a:rPr lang="pt-BR" sz="1600" b="1" dirty="0" smtClean="0">
                <a:ln w="50800"/>
                <a:solidFill>
                  <a:srgbClr val="0000FF"/>
                </a:solidFill>
                <a:latin typeface="Arial" pitchFamily="34" charset="0"/>
                <a:cs typeface="Arial" pitchFamily="34" charset="0"/>
              </a:rPr>
              <a:t>A MP Nº 612/2013 inovou em relação às empresas cujo enquadramento na Desoneração da Folha se dá pela CNAE.</a:t>
            </a:r>
          </a:p>
          <a:p>
            <a:pPr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“Art. 9º [. . .]</a:t>
            </a:r>
          </a:p>
          <a:p>
            <a:pPr marL="174625"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 </a:t>
            </a:r>
            <a:r>
              <a:rPr lang="pt-BR" sz="1600" b="1" i="1" dirty="0">
                <a:ln w="50800"/>
                <a:solidFill>
                  <a:srgbClr val="0000FF"/>
                </a:solidFill>
                <a:latin typeface="Arial" pitchFamily="34" charset="0"/>
                <a:cs typeface="Arial" pitchFamily="34" charset="0"/>
              </a:rPr>
              <a:t>9</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As empresas para as quais a substituição da contribuição previdenciária sobre a folha de pagamento pela contribuição sobre a receita bruta estiver vinculada ao seu enquadramento no CNAE </a:t>
            </a:r>
            <a:r>
              <a:rPr lang="pt-BR" sz="1600" b="1" i="1" u="sng" dirty="0">
                <a:ln w="50800"/>
                <a:solidFill>
                  <a:srgbClr val="0000FF"/>
                </a:solidFill>
                <a:latin typeface="Arial" pitchFamily="34" charset="0"/>
                <a:cs typeface="Arial" pitchFamily="34" charset="0"/>
              </a:rPr>
              <a:t>deverão considerar apenas o CNAE relativo a sua atividade principal</a:t>
            </a:r>
            <a:r>
              <a:rPr lang="pt-BR" sz="1600" b="1" i="1" dirty="0">
                <a:ln w="50800"/>
                <a:solidFill>
                  <a:srgbClr val="0000FF"/>
                </a:solidFill>
                <a:latin typeface="Arial" pitchFamily="34" charset="0"/>
                <a:cs typeface="Arial" pitchFamily="34" charset="0"/>
              </a:rPr>
              <a:t>, </a:t>
            </a:r>
            <a:r>
              <a:rPr lang="pt-BR" sz="1600" b="1" i="1" u="sng" dirty="0">
                <a:ln w="50800"/>
                <a:solidFill>
                  <a:srgbClr val="0000FF"/>
                </a:solidFill>
                <a:latin typeface="Arial" pitchFamily="34" charset="0"/>
                <a:cs typeface="Arial" pitchFamily="34" charset="0"/>
              </a:rPr>
              <a:t>assim considerada aquela de maior receita auferida ou esperada</a:t>
            </a:r>
            <a:r>
              <a:rPr lang="pt-BR" sz="1600" b="1" i="1" dirty="0">
                <a:ln w="50800"/>
                <a:solidFill>
                  <a:srgbClr val="0000FF"/>
                </a:solidFill>
                <a:latin typeface="Arial" pitchFamily="34" charset="0"/>
                <a:cs typeface="Arial" pitchFamily="34" charset="0"/>
              </a:rPr>
              <a:t>, não lhes sendo aplicado o disposto no § 1</a:t>
            </a:r>
            <a:r>
              <a:rPr lang="pt-BR" sz="1600" b="1" i="1" u="sng" baseline="30000" dirty="0">
                <a:ln w="50800"/>
                <a:solidFill>
                  <a:srgbClr val="0000FF"/>
                </a:solidFill>
                <a:latin typeface="Arial" pitchFamily="34" charset="0"/>
                <a:cs typeface="Arial" pitchFamily="34" charset="0"/>
              </a:rPr>
              <a:t>o</a:t>
            </a:r>
            <a:r>
              <a:rPr lang="pt-BR" sz="1600" b="1" i="1" dirty="0">
                <a:ln w="50800"/>
                <a:solidFill>
                  <a:srgbClr val="0000FF"/>
                </a:solidFill>
                <a:latin typeface="Arial" pitchFamily="34" charset="0"/>
                <a:cs typeface="Arial" pitchFamily="34" charset="0"/>
              </a:rPr>
              <a:t>. </a:t>
            </a:r>
          </a:p>
          <a:p>
            <a:pPr marL="174625" algn="just">
              <a:lnSpc>
                <a:spcPct val="150000"/>
              </a:lnSpc>
              <a:spcBef>
                <a:spcPts val="600"/>
              </a:spcBef>
              <a:spcAft>
                <a:spcPts val="600"/>
              </a:spcAft>
            </a:pPr>
            <a:r>
              <a:rPr lang="pt-BR" sz="1600" b="1" i="1" dirty="0">
                <a:ln w="50800"/>
                <a:solidFill>
                  <a:srgbClr val="0000FF"/>
                </a:solidFill>
                <a:latin typeface="Arial" pitchFamily="34" charset="0"/>
                <a:cs typeface="Arial" pitchFamily="34" charset="0"/>
              </a:rPr>
              <a:t>§ 10. Para fins do disposto no § 9</a:t>
            </a:r>
            <a:r>
              <a:rPr lang="pt-BR" sz="1600" b="1" i="1" u="sng" baseline="30000" dirty="0">
                <a:ln w="50800"/>
                <a:solidFill>
                  <a:srgbClr val="0000FF"/>
                </a:solidFill>
                <a:latin typeface="Arial" pitchFamily="34" charset="0"/>
                <a:cs typeface="Arial" pitchFamily="34" charset="0"/>
              </a:rPr>
              <a:t>o</a:t>
            </a:r>
            <a:r>
              <a:rPr lang="pt-BR" sz="1600" b="1" i="1" dirty="0">
                <a:ln w="50800"/>
                <a:solidFill>
                  <a:srgbClr val="0000FF"/>
                </a:solidFill>
                <a:latin typeface="Arial" pitchFamily="34" charset="0"/>
                <a:cs typeface="Arial" pitchFamily="34" charset="0"/>
              </a:rPr>
              <a:t>, a base de cálculo da contribuição a que se referem o caput do art. 7</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e o caput do art. 8</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será </a:t>
            </a:r>
            <a:r>
              <a:rPr lang="pt-BR" sz="1600" b="1" i="1" u="sng" dirty="0">
                <a:ln w="50800"/>
                <a:solidFill>
                  <a:srgbClr val="0000FF"/>
                </a:solidFill>
                <a:latin typeface="Arial" pitchFamily="34" charset="0"/>
                <a:cs typeface="Arial" pitchFamily="34" charset="0"/>
              </a:rPr>
              <a:t>a receita bruta da empresa relativa a todas as suas atividades</a:t>
            </a:r>
            <a:r>
              <a:rPr lang="pt-BR" sz="1600" b="1" i="1" dirty="0">
                <a:ln w="50800"/>
                <a:solidFill>
                  <a:srgbClr val="0000FF"/>
                </a:solidFill>
                <a:latin typeface="Arial" pitchFamily="34" charset="0"/>
                <a:cs typeface="Arial" pitchFamily="34" charset="0"/>
              </a:rPr>
              <a:t>.” </a:t>
            </a:r>
          </a:p>
        </p:txBody>
      </p:sp>
      <p:graphicFrame>
        <p:nvGraphicFramePr>
          <p:cNvPr id="4" name="Tabela 3"/>
          <p:cNvGraphicFramePr>
            <a:graphicFrameLocks noGrp="1"/>
          </p:cNvGraphicFramePr>
          <p:nvPr>
            <p:extLst>
              <p:ext uri="{D42A27DB-BD31-4B8C-83A1-F6EECF244321}">
                <p14:modId xmlns:p14="http://schemas.microsoft.com/office/powerpoint/2010/main" xmlns="" val="215961759"/>
              </p:ext>
            </p:extLst>
          </p:nvPr>
        </p:nvGraphicFramePr>
        <p:xfrm>
          <a:off x="4067944" y="4941168"/>
          <a:ext cx="4284476" cy="360040"/>
        </p:xfrm>
        <a:graphic>
          <a:graphicData uri="http://schemas.openxmlformats.org/drawingml/2006/table">
            <a:tbl>
              <a:tblPr>
                <a:tableStyleId>{5C22544A-7EE6-4342-B048-85BDC9FD1C3A}</a:tableStyleId>
              </a:tblPr>
              <a:tblGrid>
                <a:gridCol w="4284476"/>
              </a:tblGrid>
              <a:tr h="360040">
                <a:tc>
                  <a:txBody>
                    <a:bodyPr/>
                    <a:lstStyle/>
                    <a:p>
                      <a:pPr marL="0" indent="0" algn="ctr" fontAlgn="ctr">
                        <a:lnSpc>
                          <a:spcPct val="100000"/>
                        </a:lnSpc>
                        <a:tabLst>
                          <a:tab pos="4298950" algn="l"/>
                        </a:tabLst>
                      </a:pPr>
                      <a:r>
                        <a:rPr lang="pt-BR" sz="1200" b="1" i="1" dirty="0" smtClean="0">
                          <a:solidFill>
                            <a:schemeClr val="tx1"/>
                          </a:solidFill>
                          <a:effectLst>
                            <a:outerShdw blurRad="38100" dist="38100" dir="2700000" algn="tl">
                              <a:srgbClr val="000000">
                                <a:alpha val="43137"/>
                              </a:srgbClr>
                            </a:outerShdw>
                          </a:effectLst>
                          <a:latin typeface="Bell MT" pitchFamily="18" charset="0"/>
                        </a:rPr>
                        <a:t>Empresas</a:t>
                      </a:r>
                      <a:r>
                        <a:rPr lang="pt-BR" sz="1200" b="1" i="1" baseline="0" dirty="0" smtClean="0">
                          <a:solidFill>
                            <a:schemeClr val="tx1"/>
                          </a:solidFill>
                          <a:effectLst>
                            <a:outerShdw blurRad="38100" dist="38100" dir="2700000" algn="tl">
                              <a:srgbClr val="000000">
                                <a:alpha val="43137"/>
                              </a:srgbClr>
                            </a:outerShdw>
                          </a:effectLst>
                          <a:latin typeface="Bell MT" pitchFamily="18" charset="0"/>
                        </a:rPr>
                        <a:t> com Receita Abrangida e Receita Não Abrangida.</a:t>
                      </a:r>
                    </a:p>
                  </a:txBody>
                  <a:tcPr marL="9266" marR="9266" marT="9266" marB="0" anchor="ctr">
                    <a:cell3D prstMaterial="dkEdge">
                      <a:bevel/>
                      <a:lightRig rig="flood" dir="t"/>
                    </a:cell3D>
                    <a:solidFill>
                      <a:srgbClr val="FFFF00"/>
                    </a:solidFill>
                  </a:tcPr>
                </a:tc>
              </a:tr>
            </a:tbl>
          </a:graphicData>
        </a:graphic>
      </p:graphicFrame>
      <p:graphicFrame>
        <p:nvGraphicFramePr>
          <p:cNvPr id="5" name="Tabela 4"/>
          <p:cNvGraphicFramePr>
            <a:graphicFrameLocks noGrp="1"/>
          </p:cNvGraphicFramePr>
          <p:nvPr>
            <p:extLst>
              <p:ext uri="{D42A27DB-BD31-4B8C-83A1-F6EECF244321}">
                <p14:modId xmlns:p14="http://schemas.microsoft.com/office/powerpoint/2010/main" xmlns="" val="1609399429"/>
              </p:ext>
            </p:extLst>
          </p:nvPr>
        </p:nvGraphicFramePr>
        <p:xfrm>
          <a:off x="2339752" y="6237312"/>
          <a:ext cx="6696744" cy="360040"/>
        </p:xfrm>
        <a:graphic>
          <a:graphicData uri="http://schemas.openxmlformats.org/drawingml/2006/table">
            <a:tbl>
              <a:tblPr>
                <a:tableStyleId>{5C22544A-7EE6-4342-B048-85BDC9FD1C3A}</a:tableStyleId>
              </a:tblPr>
              <a:tblGrid>
                <a:gridCol w="6696744"/>
              </a:tblGrid>
              <a:tr h="360040">
                <a:tc>
                  <a:txBody>
                    <a:bodyPr/>
                    <a:lstStyle/>
                    <a:p>
                      <a:pPr marL="0" indent="0" algn="ctr" fontAlgn="ctr">
                        <a:lnSpc>
                          <a:spcPct val="100000"/>
                        </a:lnSpc>
                        <a:tabLst>
                          <a:tab pos="4298950" algn="l"/>
                        </a:tabLst>
                      </a:pPr>
                      <a:r>
                        <a:rPr lang="pt-BR" sz="1200" b="1" i="1" dirty="0" smtClean="0">
                          <a:solidFill>
                            <a:schemeClr val="tx1"/>
                          </a:solidFill>
                          <a:effectLst>
                            <a:outerShdw blurRad="38100" dist="38100" dir="2700000" algn="tl">
                              <a:srgbClr val="000000">
                                <a:alpha val="43137"/>
                              </a:srgbClr>
                            </a:outerShdw>
                          </a:effectLst>
                          <a:latin typeface="Bell MT" pitchFamily="18" charset="0"/>
                        </a:rPr>
                        <a:t>A</a:t>
                      </a:r>
                      <a:r>
                        <a:rPr lang="pt-BR" sz="1200" b="1" i="1" baseline="0" dirty="0" smtClean="0">
                          <a:solidFill>
                            <a:schemeClr val="tx1"/>
                          </a:solidFill>
                          <a:effectLst>
                            <a:outerShdw blurRad="38100" dist="38100" dir="2700000" algn="tl">
                              <a:srgbClr val="000000">
                                <a:alpha val="43137"/>
                              </a:srgbClr>
                            </a:outerShdw>
                          </a:effectLst>
                          <a:latin typeface="Bell MT" pitchFamily="18" charset="0"/>
                        </a:rPr>
                        <a:t> partir da vigência desta regra não haverá receita mista para empresas enquadradas pela CNAE</a:t>
                      </a:r>
                    </a:p>
                  </a:txBody>
                  <a:tcPr marL="9266" marR="9266" marT="9266" marB="0" anchor="ctr">
                    <a:cell3D prstMaterial="dkEdge">
                      <a:bevel/>
                      <a:lightRig rig="flood" dir="t"/>
                    </a:cell3D>
                    <a:solidFill>
                      <a:srgbClr val="FFFF00"/>
                    </a:solidFill>
                  </a:tcPr>
                </a:tc>
              </a:tr>
            </a:tbl>
          </a:graphicData>
        </a:graphic>
      </p:graphicFrame>
    </p:spTree>
    <p:extLst>
      <p:ext uri="{BB962C8B-B14F-4D97-AF65-F5344CB8AC3E}">
        <p14:creationId xmlns:p14="http://schemas.microsoft.com/office/powerpoint/2010/main" xmlns="" val="401788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up)">
                                      <p:cBhvr>
                                        <p:cTn id="7" dur="2000"/>
                                        <p:tgtEl>
                                          <p:spTgt spid="10">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wipe(up)">
                                      <p:cBhvr>
                                        <p:cTn id="11" dur="2000"/>
                                        <p:tgtEl>
                                          <p:spTgt spid="10">
                                            <p:txEl>
                                              <p:pRg st="1" end="1"/>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wipe(up)">
                                      <p:cBhvr>
                                        <p:cTn id="15" dur="2000"/>
                                        <p:tgtEl>
                                          <p:spTgt spid="1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0">
                                            <p:txEl>
                                              <p:pRg st="3" end="3"/>
                                            </p:txEl>
                                          </p:spTgt>
                                        </p:tgtEl>
                                        <p:attrNameLst>
                                          <p:attrName>style.visibility</p:attrName>
                                        </p:attrNameLst>
                                      </p:cBhvr>
                                      <p:to>
                                        <p:strVal val="visible"/>
                                      </p:to>
                                    </p:set>
                                    <p:animEffect transition="in" filter="wipe(up)">
                                      <p:cBhvr>
                                        <p:cTn id="20" dur="2000"/>
                                        <p:tgtEl>
                                          <p:spTgt spid="10">
                                            <p:txEl>
                                              <p:pRg st="3" end="3"/>
                                            </p:txEl>
                                          </p:spTgt>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2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0">
                                            <p:txEl>
                                              <p:pRg st="4" end="4"/>
                                            </p:txEl>
                                          </p:spTgt>
                                        </p:tgtEl>
                                        <p:attrNameLst>
                                          <p:attrName>style.visibility</p:attrName>
                                        </p:attrNameLst>
                                      </p:cBhvr>
                                      <p:to>
                                        <p:strVal val="visible"/>
                                      </p:to>
                                    </p:set>
                                    <p:animEffect transition="in" filter="wipe(up)">
                                      <p:cBhvr>
                                        <p:cTn id="29" dur="2000"/>
                                        <p:tgtEl>
                                          <p:spTgt spid="10">
                                            <p:txEl>
                                              <p:pRg st="4" end="4"/>
                                            </p:txEl>
                                          </p:spTgt>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bldLvl="5"/>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do </a:t>
            </a:r>
            <a:r>
              <a:rPr lang="pt-BR" sz="1600" b="1" i="1" smtClean="0">
                <a:solidFill>
                  <a:srgbClr val="336600"/>
                </a:solidFill>
                <a:effectLst>
                  <a:outerShdw blurRad="38100" dist="38100" dir="2700000" algn="tl">
                    <a:srgbClr val="000000">
                      <a:alpha val="43137"/>
                    </a:srgbClr>
                  </a:outerShdw>
                </a:effectLst>
                <a:latin typeface="Arial" pitchFamily="34" charset="0"/>
                <a:cs typeface="Arial" pitchFamily="34" charset="0"/>
              </a:rPr>
              <a:t>Setor Hoteleiro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ctangle 4"/>
          <p:cNvSpPr>
            <a:spLocks noChangeArrowheads="1"/>
          </p:cNvSpPr>
          <p:nvPr/>
        </p:nvSpPr>
        <p:spPr bwMode="auto">
          <a:xfrm>
            <a:off x="144016" y="1502984"/>
            <a:ext cx="8892480" cy="5022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126960" numCol="1" anchor="ctr" anchorCtr="0" compatLnSpc="1">
            <a:prstTxWarp prst="textNoShape">
              <a:avLst/>
            </a:prstTxWarp>
            <a:spAutoFit/>
          </a:bodyPr>
          <a:lstStyle/>
          <a:p>
            <a:pPr lvl="0" algn="ctr" fontAlgn="base">
              <a:lnSpc>
                <a:spcPct val="150000"/>
              </a:lnSpc>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MINISTÉRIO DA FAZENDA</a:t>
            </a:r>
            <a: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
            </a:r>
            <a:b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br>
            <a: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SECRETARIA DA RECEITA FEDERAL </a:t>
            </a:r>
            <a:b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br>
            <a: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SOLUÇÃO DE CONSULTA Nº 18 de 15 de Abril de 2013</a:t>
            </a:r>
          </a:p>
          <a:p>
            <a:pPr lvl="0" algn="just" fontAlgn="base">
              <a:lnSpc>
                <a:spcPct val="150000"/>
              </a:lnSpc>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ASSUNTO: Contribuições Sociais Previdenciárias </a:t>
            </a:r>
            <a:endParaRPr lang="pt-BR" sz="1600" b="1" dirty="0">
              <a:solidFill>
                <a:srgbClr val="0000FF"/>
              </a:solidFill>
              <a:latin typeface="Arial" pitchFamily="34" charset="0"/>
              <a:cs typeface="Arial" pitchFamily="34" charset="0"/>
            </a:endParaRPr>
          </a:p>
          <a:p>
            <a:pPr lvl="0" algn="just" eaLnBrk="0" fontAlgn="base" hangingPunct="0">
              <a:lnSpc>
                <a:spcPct val="150000"/>
              </a:lnSpc>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EMENTA: CONTRIBUIÇÃO SUBSTITUTIVA SOBRE A RECEITA BRUTA. SETOR HOTELEIRO. </a:t>
            </a:r>
            <a:endParaRPr lang="pt-BR" sz="1600" b="1" dirty="0">
              <a:solidFill>
                <a:srgbClr val="0000FF"/>
              </a:solidFill>
              <a:latin typeface="Arial" pitchFamily="34" charset="0"/>
              <a:cs typeface="Arial" pitchFamily="34" charset="0"/>
            </a:endParaRPr>
          </a:p>
          <a:p>
            <a:pPr lvl="0" algn="just" eaLnBrk="0" fontAlgn="base" hangingPunct="0">
              <a:lnSpc>
                <a:spcPct val="150000"/>
              </a:lnSpc>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Para fins de recolhimento da contribuição substitutiva, a empresa do setor hoteleiro enquadrada no CNAE 5510-8/01 da Classificação Nacional de Atividades Econômicas - CNAE 2.0, </a:t>
            </a:r>
            <a:r>
              <a:rPr lang="pt-BR" sz="1600" b="1" u="sng" dirty="0">
                <a:solidFill>
                  <a:srgbClr val="0000FF"/>
                </a:solidFill>
                <a:latin typeface="Arial" pitchFamily="34" charset="0"/>
                <a:ea typeface="Times New Roman" pitchFamily="18" charset="0"/>
                <a:cs typeface="Arial" pitchFamily="34" charset="0"/>
              </a:rPr>
              <a:t>demonstrando ser esta a sua atividade principal, isto é, aquela de maior receita auferida ou esperada, terá como base de cálculo para contribuição previdenciária a sua receita bruta, não lhe sendo aplicado o cálculo proporcional </a:t>
            </a:r>
            <a:r>
              <a:rPr lang="pt-BR" sz="1600" b="1" dirty="0">
                <a:solidFill>
                  <a:srgbClr val="0000FF"/>
                </a:solidFill>
                <a:latin typeface="Arial" pitchFamily="34" charset="0"/>
                <a:ea typeface="Times New Roman" pitchFamily="18" charset="0"/>
                <a:cs typeface="Arial" pitchFamily="34" charset="0"/>
              </a:rPr>
              <a:t>de que trata o § 1º do art. 9º da Lei nº 12.546, de 2012</a:t>
            </a:r>
            <a:r>
              <a:rPr lang="pt-BR" sz="1600" b="1" dirty="0" smtClean="0">
                <a:solidFill>
                  <a:srgbClr val="0000FF"/>
                </a:solidFill>
                <a:latin typeface="Arial" pitchFamily="34" charset="0"/>
                <a:ea typeface="Times New Roman" pitchFamily="18" charset="0"/>
                <a:cs typeface="Arial" pitchFamily="34" charset="0"/>
              </a:rPr>
              <a:t>.</a:t>
            </a:r>
            <a:endParaRPr lang="pt-BR" sz="1600" b="1" dirty="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3311813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do </a:t>
            </a:r>
            <a:r>
              <a:rPr lang="pt-BR" sz="1600" b="1" i="1" smtClean="0">
                <a:solidFill>
                  <a:srgbClr val="336600"/>
                </a:solidFill>
                <a:effectLst>
                  <a:outerShdw blurRad="38100" dist="38100" dir="2700000" algn="tl">
                    <a:srgbClr val="000000">
                      <a:alpha val="43137"/>
                    </a:srgbClr>
                  </a:outerShdw>
                </a:effectLst>
                <a:latin typeface="Arial" pitchFamily="34" charset="0"/>
                <a:cs typeface="Arial" pitchFamily="34" charset="0"/>
              </a:rPr>
              <a:t>Setor Hoteleiro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CaixaDeTexto 3"/>
          <p:cNvSpPr txBox="1"/>
          <p:nvPr/>
        </p:nvSpPr>
        <p:spPr>
          <a:xfrm>
            <a:off x="107504" y="1556792"/>
            <a:ext cx="8964488" cy="2616101"/>
          </a:xfrm>
          <a:prstGeom prst="rect">
            <a:avLst/>
          </a:prstGeom>
          <a:noFill/>
        </p:spPr>
        <p:txBody>
          <a:bodyPr wrap="square" rtlCol="0">
            <a:spAutoFit/>
          </a:bodyPr>
          <a:lstStyle/>
          <a:p>
            <a:pPr algn="ctr">
              <a:lnSpc>
                <a:spcPct val="150000"/>
              </a:lnSpc>
              <a:spcBef>
                <a:spcPts val="600"/>
              </a:spcBef>
              <a:spcAft>
                <a:spcPts val="600"/>
              </a:spcAft>
            </a:pP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RESUMO DA VERIFICAÇÃO </a:t>
            </a:r>
            <a:r>
              <a:rPr lang="pt-BR" sz="1600" b="1" dirty="0">
                <a:solidFill>
                  <a:srgbClr val="0000FF"/>
                </a:solidFill>
                <a:effectLst>
                  <a:outerShdw blurRad="38100" dist="38100" dir="2700000" algn="tl">
                    <a:srgbClr val="000000">
                      <a:alpha val="43137"/>
                    </a:srgbClr>
                  </a:outerShdw>
                </a:effectLst>
                <a:latin typeface="Arial" pitchFamily="34" charset="0"/>
                <a:cs typeface="Arial" pitchFamily="34" charset="0"/>
              </a:rPr>
              <a:t>DO </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ENQUADRAMENTO PELA CNAE – MP Nº 612/2013</a:t>
            </a:r>
          </a:p>
          <a:p>
            <a:pPr marL="171450" indent="-171450" algn="just">
              <a:lnSpc>
                <a:spcPct val="150000"/>
              </a:lnSpc>
              <a:spcBef>
                <a:spcPts val="600"/>
              </a:spcBef>
              <a:buFont typeface="Wingdings" pitchFamily="2" charset="2"/>
              <a:buChar char="q"/>
            </a:pP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Identifica-se a </a:t>
            </a:r>
            <a:r>
              <a:rPr lang="pt-BR" sz="1600" b="1" dirty="0" smtClean="0">
                <a:effectLst>
                  <a:outerShdw blurRad="38100" dist="38100" dir="2700000" algn="tl">
                    <a:srgbClr val="000000">
                      <a:alpha val="43137"/>
                    </a:srgbClr>
                  </a:outerShdw>
                </a:effectLst>
                <a:latin typeface="Arial" pitchFamily="34" charset="0"/>
                <a:cs typeface="Arial" pitchFamily="34" charset="0"/>
              </a:rPr>
              <a:t>CNAE Principal – aquela que registrar a maior Receita Bruta.</a:t>
            </a:r>
          </a:p>
          <a:p>
            <a:pPr marL="628650" lvl="1" indent="-171450" algn="just">
              <a:lnSpc>
                <a:spcPct val="150000"/>
              </a:lnSpc>
              <a:spcBef>
                <a:spcPts val="600"/>
              </a:spcBef>
              <a:buFont typeface="Wingdings" pitchFamily="2" charset="2"/>
              <a:buChar char="§"/>
            </a:pP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 a </a:t>
            </a:r>
            <a:r>
              <a:rPr lang="pt-BR" sz="1600" b="1" dirty="0" smtClean="0">
                <a:effectLst>
                  <a:outerShdw blurRad="38100" dist="38100" dir="2700000" algn="tl">
                    <a:srgbClr val="000000">
                      <a:alpha val="43137"/>
                    </a:srgbClr>
                  </a:outerShdw>
                </a:effectLst>
                <a:latin typeface="Arial" pitchFamily="34" charset="0"/>
                <a:cs typeface="Arial" pitchFamily="34" charset="0"/>
              </a:rPr>
              <a:t>CNAE Principal </a:t>
            </a:r>
            <a:r>
              <a:rPr lang="pt-BR" sz="1600" b="1" u="sng"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estiver</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abrangida pela Desoneração da Folha, as Receitas Brutas de </a:t>
            </a:r>
            <a:r>
              <a:rPr lang="pt-BR" sz="1600" b="1" u="sng"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todas</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as atividades da empresa </a:t>
            </a:r>
            <a:r>
              <a:rPr lang="pt-BR" sz="1600" b="1" u="sng"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estarão abrangidas</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p>
          <a:p>
            <a:pPr marL="628650" lvl="1" indent="-171450" algn="just">
              <a:lnSpc>
                <a:spcPct val="150000"/>
              </a:lnSpc>
              <a:spcBef>
                <a:spcPts val="600"/>
              </a:spcBef>
              <a:spcAft>
                <a:spcPts val="600"/>
              </a:spcAft>
              <a:buFont typeface="Wingdings" pitchFamily="2" charset="2"/>
              <a:buChar char="§"/>
            </a:pPr>
            <a:r>
              <a:rPr lang="pt-BR" sz="1600" b="1" dirty="0">
                <a:solidFill>
                  <a:srgbClr val="0000FF"/>
                </a:solidFill>
                <a:effectLst>
                  <a:outerShdw blurRad="38100" dist="38100" dir="2700000" algn="tl">
                    <a:srgbClr val="000000">
                      <a:alpha val="43137"/>
                    </a:srgbClr>
                  </a:outerShdw>
                </a:effectLst>
                <a:latin typeface="Arial" pitchFamily="34" charset="0"/>
                <a:cs typeface="Arial" pitchFamily="34" charset="0"/>
              </a:rPr>
              <a:t>Se a </a:t>
            </a:r>
            <a:r>
              <a:rPr lang="pt-BR" sz="1600" b="1" dirty="0">
                <a:effectLst>
                  <a:outerShdw blurRad="38100" dist="38100" dir="2700000" algn="tl">
                    <a:srgbClr val="000000">
                      <a:alpha val="43137"/>
                    </a:srgbClr>
                  </a:outerShdw>
                </a:effectLst>
                <a:latin typeface="Arial" pitchFamily="34" charset="0"/>
                <a:cs typeface="Arial" pitchFamily="34" charset="0"/>
              </a:rPr>
              <a:t>CNAE Principal </a:t>
            </a:r>
            <a:r>
              <a:rPr lang="pt-BR" sz="1600" b="1" u="sng"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NÃO estiver</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dirty="0">
                <a:solidFill>
                  <a:srgbClr val="0000FF"/>
                </a:solidFill>
                <a:effectLst>
                  <a:outerShdw blurRad="38100" dist="38100" dir="2700000" algn="tl">
                    <a:srgbClr val="000000">
                      <a:alpha val="43137"/>
                    </a:srgbClr>
                  </a:outerShdw>
                </a:effectLst>
                <a:latin typeface="Arial" pitchFamily="34" charset="0"/>
                <a:cs typeface="Arial" pitchFamily="34" charset="0"/>
              </a:rPr>
              <a:t>abrangida pela Desoneração da Folha, a </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Empresa </a:t>
            </a:r>
            <a:r>
              <a:rPr lang="pt-BR" sz="1600" b="1" u="sng"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NÃO estará abrangida</a:t>
            </a:r>
            <a:r>
              <a:rPr lang="pt-BR" sz="1600" b="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p>
        </p:txBody>
      </p:sp>
      <p:sp>
        <p:nvSpPr>
          <p:cNvPr id="5" name="Botão de ação: Voltar ou Anterior 4">
            <a:hlinkClick r:id="rId3" action="ppaction://hlinksldjump" highlightClick="1"/>
          </p:cNvPr>
          <p:cNvSpPr/>
          <p:nvPr/>
        </p:nvSpPr>
        <p:spPr>
          <a:xfrm>
            <a:off x="8284843"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1906825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000"/>
                                        <p:tgtEl>
                                          <p:spTgt spid="4">
                                            <p:txEl>
                                              <p:pRg st="3" end="3"/>
                                            </p:txEl>
                                          </p:spTgt>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403647" y="908720"/>
            <a:ext cx="7128793"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Contribuições Abrangidas pela Desoneração da Folha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Retângulo 6"/>
          <p:cNvSpPr/>
          <p:nvPr/>
        </p:nvSpPr>
        <p:spPr>
          <a:xfrm>
            <a:off x="35496" y="1556792"/>
            <a:ext cx="8856984" cy="785343"/>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460375" lvl="1"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A Desoneração alcança apenas a Contribuições Previdenciária Patronal incidente sobre a Remuneração dos:</a:t>
            </a:r>
          </a:p>
        </p:txBody>
      </p:sp>
      <p:graphicFrame>
        <p:nvGraphicFramePr>
          <p:cNvPr id="8" name="Tabela 7"/>
          <p:cNvGraphicFramePr>
            <a:graphicFrameLocks noGrp="1"/>
          </p:cNvGraphicFramePr>
          <p:nvPr>
            <p:extLst>
              <p:ext uri="{D42A27DB-BD31-4B8C-83A1-F6EECF244321}">
                <p14:modId xmlns:p14="http://schemas.microsoft.com/office/powerpoint/2010/main" xmlns="" val="1291623315"/>
              </p:ext>
            </p:extLst>
          </p:nvPr>
        </p:nvGraphicFramePr>
        <p:xfrm>
          <a:off x="683568" y="2564904"/>
          <a:ext cx="3960440" cy="648072"/>
        </p:xfrm>
        <a:graphic>
          <a:graphicData uri="http://schemas.openxmlformats.org/drawingml/2006/table">
            <a:tbl>
              <a:tblPr>
                <a:tableStyleId>{5C22544A-7EE6-4342-B048-85BDC9FD1C3A}</a:tableStyleId>
              </a:tblPr>
              <a:tblGrid>
                <a:gridCol w="3960440"/>
              </a:tblGrid>
              <a:tr h="648072">
                <a:tc>
                  <a:txBody>
                    <a:bodyPr/>
                    <a:lstStyle/>
                    <a:p>
                      <a:pPr marL="174625" indent="0" algn="ctr" fontAlgn="ctr"/>
                      <a:r>
                        <a:rPr lang="pt-BR" sz="2400" b="1" i="1" dirty="0" smtClean="0">
                          <a:solidFill>
                            <a:srgbClr val="0000FF"/>
                          </a:solidFill>
                          <a:effectLst>
                            <a:outerShdw blurRad="38100" dist="38100" dir="2700000" algn="tl">
                              <a:srgbClr val="000000">
                                <a:alpha val="43137"/>
                              </a:srgbClr>
                            </a:outerShdw>
                          </a:effectLst>
                          <a:latin typeface="Bell MT" pitchFamily="18" charset="0"/>
                        </a:rPr>
                        <a:t>Empregados</a:t>
                      </a:r>
                      <a:endParaRPr lang="pt-BR" sz="24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9" name="Tabela 8"/>
          <p:cNvGraphicFramePr>
            <a:graphicFrameLocks noGrp="1"/>
          </p:cNvGraphicFramePr>
          <p:nvPr>
            <p:extLst>
              <p:ext uri="{D42A27DB-BD31-4B8C-83A1-F6EECF244321}">
                <p14:modId xmlns:p14="http://schemas.microsoft.com/office/powerpoint/2010/main" xmlns="" val="2893145636"/>
              </p:ext>
            </p:extLst>
          </p:nvPr>
        </p:nvGraphicFramePr>
        <p:xfrm>
          <a:off x="683568" y="3284984"/>
          <a:ext cx="3960440" cy="648072"/>
        </p:xfrm>
        <a:graphic>
          <a:graphicData uri="http://schemas.openxmlformats.org/drawingml/2006/table">
            <a:tbl>
              <a:tblPr>
                <a:tableStyleId>{5C22544A-7EE6-4342-B048-85BDC9FD1C3A}</a:tableStyleId>
              </a:tblPr>
              <a:tblGrid>
                <a:gridCol w="3960440"/>
              </a:tblGrid>
              <a:tr h="648072">
                <a:tc>
                  <a:txBody>
                    <a:bodyPr/>
                    <a:lstStyle/>
                    <a:p>
                      <a:pPr marL="174625" marR="0" lvl="2" indent="0" algn="ctr" defTabSz="914400" rtl="0" eaLnBrk="1" fontAlgn="auto" latinLnBrk="0" hangingPunct="1">
                        <a:lnSpc>
                          <a:spcPct val="150000"/>
                        </a:lnSpc>
                        <a:spcBef>
                          <a:spcPts val="600"/>
                        </a:spcBef>
                        <a:spcAft>
                          <a:spcPts val="600"/>
                        </a:spcAft>
                        <a:buClrTx/>
                        <a:buSzTx/>
                        <a:buFont typeface="Wingdings" pitchFamily="2" charset="2"/>
                        <a:buNone/>
                        <a:tabLst/>
                        <a:defRPr/>
                      </a:pPr>
                      <a:r>
                        <a:rPr lang="pt-BR" sz="2400" b="1" i="1" dirty="0" smtClean="0">
                          <a:solidFill>
                            <a:srgbClr val="0000FF"/>
                          </a:solidFill>
                          <a:effectLst>
                            <a:outerShdw blurRad="38100" dist="38100" dir="2700000" algn="tl">
                              <a:srgbClr val="000000">
                                <a:alpha val="43137"/>
                              </a:srgbClr>
                            </a:outerShdw>
                          </a:effectLst>
                          <a:latin typeface="Bell MT" pitchFamily="18" charset="0"/>
                        </a:rPr>
                        <a:t>Contribuintes Individuais</a:t>
                      </a:r>
                    </a:p>
                  </a:txBody>
                  <a:tcPr marL="9266" marR="9266" marT="9266" marB="0" anchor="ctr">
                    <a:cell3D prstMaterial="dkEdge">
                      <a:bevel/>
                      <a:lightRig rig="flood" dir="t"/>
                    </a:cell3D>
                    <a:solidFill>
                      <a:srgbClr val="CCFFFF"/>
                    </a:solidFill>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xmlns="" val="668299256"/>
              </p:ext>
            </p:extLst>
          </p:nvPr>
        </p:nvGraphicFramePr>
        <p:xfrm>
          <a:off x="683568" y="4005064"/>
          <a:ext cx="3960440" cy="576064"/>
        </p:xfrm>
        <a:graphic>
          <a:graphicData uri="http://schemas.openxmlformats.org/drawingml/2006/table">
            <a:tbl>
              <a:tblPr>
                <a:tableStyleId>{5C22544A-7EE6-4342-B048-85BDC9FD1C3A}</a:tableStyleId>
              </a:tblPr>
              <a:tblGrid>
                <a:gridCol w="3960440"/>
              </a:tblGrid>
              <a:tr h="576064">
                <a:tc>
                  <a:txBody>
                    <a:bodyPr/>
                    <a:lstStyle/>
                    <a:p>
                      <a:pPr marL="174625" indent="0" algn="ctr" fontAlgn="ctr"/>
                      <a:r>
                        <a:rPr lang="pt-BR" sz="2400" b="1" i="1" dirty="0" smtClean="0">
                          <a:solidFill>
                            <a:srgbClr val="0000FF"/>
                          </a:solidFill>
                          <a:effectLst>
                            <a:outerShdw blurRad="38100" dist="38100" dir="2700000" algn="tl">
                              <a:srgbClr val="000000">
                                <a:alpha val="43137"/>
                              </a:srgbClr>
                            </a:outerShdw>
                          </a:effectLst>
                          <a:latin typeface="Bell MT" pitchFamily="18" charset="0"/>
                        </a:rPr>
                        <a:t>Trabalhadores Avulsos</a:t>
                      </a:r>
                      <a:endParaRPr lang="pt-BR" sz="24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xmlns="" val="4069224971"/>
              </p:ext>
            </p:extLst>
          </p:nvPr>
        </p:nvGraphicFramePr>
        <p:xfrm>
          <a:off x="1503478" y="5661248"/>
          <a:ext cx="2592288" cy="391185"/>
        </p:xfrm>
        <a:graphic>
          <a:graphicData uri="http://schemas.openxmlformats.org/drawingml/2006/table">
            <a:tbl>
              <a:tblPr>
                <a:tableStyleId>{5C22544A-7EE6-4342-B048-85BDC9FD1C3A}</a:tableStyleId>
              </a:tblPr>
              <a:tblGrid>
                <a:gridCol w="2592288"/>
              </a:tblGrid>
              <a:tr h="391185">
                <a:tc>
                  <a:txBody>
                    <a:bodyPr/>
                    <a:lstStyle/>
                    <a:p>
                      <a:pPr algn="ctr" fontAlgn="ctr"/>
                      <a:r>
                        <a:rPr lang="pt-BR" sz="1600" b="1" i="1" dirty="0" smtClean="0">
                          <a:solidFill>
                            <a:srgbClr val="0000FF"/>
                          </a:solidFill>
                          <a:effectLst>
                            <a:outerShdw blurRad="38100" dist="38100" dir="2700000" algn="tl">
                              <a:srgbClr val="000000">
                                <a:alpha val="43137"/>
                              </a:srgbClr>
                            </a:outerShdw>
                          </a:effectLst>
                          <a:latin typeface="Bell MT" pitchFamily="18" charset="0"/>
                        </a:rPr>
                        <a:t>Não Alcança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4" name="Tabela 13"/>
          <p:cNvGraphicFramePr>
            <a:graphicFrameLocks noGrp="1"/>
          </p:cNvGraphicFramePr>
          <p:nvPr>
            <p:extLst>
              <p:ext uri="{D42A27DB-BD31-4B8C-83A1-F6EECF244321}">
                <p14:modId xmlns:p14="http://schemas.microsoft.com/office/powerpoint/2010/main" xmlns="" val="2435511150"/>
              </p:ext>
            </p:extLst>
          </p:nvPr>
        </p:nvGraphicFramePr>
        <p:xfrm>
          <a:off x="5148064" y="5229200"/>
          <a:ext cx="3744416" cy="391185"/>
        </p:xfrm>
        <a:graphic>
          <a:graphicData uri="http://schemas.openxmlformats.org/drawingml/2006/table">
            <a:tbl>
              <a:tblPr>
                <a:tableStyleId>{5C22544A-7EE6-4342-B048-85BDC9FD1C3A}</a:tableStyleId>
              </a:tblPr>
              <a:tblGrid>
                <a:gridCol w="3744416"/>
              </a:tblGrid>
              <a:tr h="391185">
                <a:tc>
                  <a:txBody>
                    <a:bodyPr/>
                    <a:lstStyle/>
                    <a:p>
                      <a:pPr marL="0" marR="0" lvl="2" indent="0" algn="ctr" defTabSz="914400" rtl="0" eaLnBrk="1" fontAlgn="ctr" latinLnBrk="0" hangingPunct="1">
                        <a:lnSpc>
                          <a:spcPct val="100000"/>
                        </a:lnSpc>
                        <a:spcBef>
                          <a:spcPts val="0"/>
                        </a:spcBef>
                        <a:spcAft>
                          <a:spcPts val="0"/>
                        </a:spcAft>
                        <a:buClrTx/>
                        <a:buSzTx/>
                        <a:buFontTx/>
                        <a:buNone/>
                        <a:tabLst/>
                        <a:defRPr/>
                      </a:pPr>
                      <a:r>
                        <a:rPr lang="pt-BR" b="1" i="1" dirty="0" smtClean="0">
                          <a:solidFill>
                            <a:srgbClr val="0000FF"/>
                          </a:solidFill>
                          <a:effectLst>
                            <a:outerShdw blurRad="38100" dist="38100" dir="2700000" algn="tl">
                              <a:srgbClr val="000000">
                                <a:alpha val="43137"/>
                              </a:srgbClr>
                            </a:outerShdw>
                          </a:effectLst>
                          <a:latin typeface="Bell MT" pitchFamily="18" charset="0"/>
                        </a:rPr>
                        <a:t>Valor Descontado do Segurado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5" name="Tabela 14"/>
          <p:cNvGraphicFramePr>
            <a:graphicFrameLocks noGrp="1"/>
          </p:cNvGraphicFramePr>
          <p:nvPr>
            <p:extLst>
              <p:ext uri="{D42A27DB-BD31-4B8C-83A1-F6EECF244321}">
                <p14:modId xmlns:p14="http://schemas.microsoft.com/office/powerpoint/2010/main" xmlns="" val="291378986"/>
              </p:ext>
            </p:extLst>
          </p:nvPr>
        </p:nvGraphicFramePr>
        <p:xfrm>
          <a:off x="5148064" y="5774119"/>
          <a:ext cx="3744416" cy="391185"/>
        </p:xfrm>
        <a:graphic>
          <a:graphicData uri="http://schemas.openxmlformats.org/drawingml/2006/table">
            <a:tbl>
              <a:tblPr>
                <a:tableStyleId>{5C22544A-7EE6-4342-B048-85BDC9FD1C3A}</a:tableStyleId>
              </a:tblPr>
              <a:tblGrid>
                <a:gridCol w="3744416"/>
              </a:tblGrid>
              <a:tr h="391185">
                <a:tc>
                  <a:txBody>
                    <a:bodyPr/>
                    <a:lstStyle/>
                    <a:p>
                      <a:pPr algn="ctr" fontAlgn="ctr"/>
                      <a:r>
                        <a:rPr lang="pt-BR" sz="1600" b="1" i="1" dirty="0" smtClean="0">
                          <a:solidFill>
                            <a:srgbClr val="0000FF"/>
                          </a:solidFill>
                          <a:effectLst>
                            <a:outerShdw blurRad="38100" dist="38100" dir="2700000" algn="tl">
                              <a:srgbClr val="000000">
                                <a:alpha val="43137"/>
                              </a:srgbClr>
                            </a:outerShdw>
                          </a:effectLst>
                          <a:latin typeface="Bell MT" pitchFamily="18" charset="0"/>
                        </a:rPr>
                        <a:t>RAT Ajustado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6" name="Tabela 15"/>
          <p:cNvGraphicFramePr>
            <a:graphicFrameLocks noGrp="1"/>
          </p:cNvGraphicFramePr>
          <p:nvPr>
            <p:extLst>
              <p:ext uri="{D42A27DB-BD31-4B8C-83A1-F6EECF244321}">
                <p14:modId xmlns:p14="http://schemas.microsoft.com/office/powerpoint/2010/main" xmlns="" val="118856580"/>
              </p:ext>
            </p:extLst>
          </p:nvPr>
        </p:nvGraphicFramePr>
        <p:xfrm>
          <a:off x="5148064" y="6350183"/>
          <a:ext cx="3744416" cy="391185"/>
        </p:xfrm>
        <a:graphic>
          <a:graphicData uri="http://schemas.openxmlformats.org/drawingml/2006/table">
            <a:tbl>
              <a:tblPr>
                <a:tableStyleId>{5C22544A-7EE6-4342-B048-85BDC9FD1C3A}</a:tableStyleId>
              </a:tblPr>
              <a:tblGrid>
                <a:gridCol w="3744416"/>
              </a:tblGrid>
              <a:tr h="391185">
                <a:tc>
                  <a:txBody>
                    <a:bodyPr/>
                    <a:lstStyle/>
                    <a:p>
                      <a:pPr marL="0" marR="0" lvl="2" indent="0" algn="ctr" defTabSz="914400" rtl="0" eaLnBrk="1" fontAlgn="ctr" latinLnBrk="0" hangingPunct="1">
                        <a:lnSpc>
                          <a:spcPct val="10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rPr>
                        <a:t>Outras Entidades</a:t>
                      </a:r>
                    </a:p>
                  </a:txBody>
                  <a:tcPr marL="9266" marR="9266" marT="9266" marB="0" anchor="ctr">
                    <a:cell3D prstMaterial="dkEdge">
                      <a:bevel/>
                      <a:lightRig rig="flood" dir="t"/>
                    </a:cell3D>
                    <a:solidFill>
                      <a:srgbClr val="CCFFFF"/>
                    </a:solidFill>
                  </a:tcPr>
                </a:tc>
              </a:tr>
            </a:tbl>
          </a:graphicData>
        </a:graphic>
      </p:graphicFrame>
      <p:sp>
        <p:nvSpPr>
          <p:cNvPr id="11" name="Retângulo de cantos arredondados 10"/>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106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1000"/>
                                        <p:tgtEl>
                                          <p:spTgt spid="9"/>
                                        </p:tgtEl>
                                      </p:cBhvr>
                                    </p:animEffect>
                                  </p:childTnLst>
                                </p:cTn>
                              </p:par>
                            </p:childTnLst>
                          </p:cTn>
                        </p:par>
                        <p:par>
                          <p:cTn id="17" fill="hold">
                            <p:stCondLst>
                              <p:cond delay="2000"/>
                            </p:stCondLst>
                            <p:childTnLst>
                              <p:par>
                                <p:cTn id="18" presetID="2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10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1000"/>
                                        <p:tgtEl>
                                          <p:spTgt spid="13"/>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1000"/>
                                        <p:tgtEl>
                                          <p:spTgt spid="14"/>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1000"/>
                                        <p:tgtEl>
                                          <p:spTgt spid="1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Compensação dos 3,5%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Botão de ação: Voltar ou Anterior 8">
            <a:hlinkClick r:id="rId3" action="ppaction://hlinksldjump" highlightClick="1"/>
          </p:cNvPr>
          <p:cNvSpPr/>
          <p:nvPr/>
        </p:nvSpPr>
        <p:spPr>
          <a:xfrm>
            <a:off x="7726783" y="7209420"/>
            <a:ext cx="578590"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pt-BR" b="1">
              <a:ln w="50800"/>
              <a:solidFill>
                <a:schemeClr val="bg1">
                  <a:shade val="50000"/>
                </a:schemeClr>
              </a:solidFill>
            </a:endParaRPr>
          </a:p>
        </p:txBody>
      </p:sp>
      <p:sp>
        <p:nvSpPr>
          <p:cNvPr id="7" name="CaixaDeTexto 6"/>
          <p:cNvSpPr txBox="1"/>
          <p:nvPr/>
        </p:nvSpPr>
        <p:spPr>
          <a:xfrm>
            <a:off x="179512" y="1631116"/>
            <a:ext cx="8784977" cy="4678204"/>
          </a:xfrm>
          <a:prstGeom prst="rect">
            <a:avLst/>
          </a:prstGeom>
          <a:noFill/>
        </p:spPr>
        <p:txBody>
          <a:bodyPr wrap="square" rtlCol="0">
            <a:spAutoFit/>
          </a:bodyPr>
          <a:lstStyle/>
          <a:p>
            <a:pPr algn="ctr"/>
            <a:r>
              <a:rPr lang="pt-BR" sz="1400" b="1" dirty="0">
                <a:solidFill>
                  <a:srgbClr val="0000FF"/>
                </a:solidFill>
                <a:latin typeface="Arial" pitchFamily="34" charset="0"/>
                <a:cs typeface="Arial" pitchFamily="34" charset="0"/>
              </a:rPr>
              <a:t>MINISTÉRIO DA FAZENDA</a:t>
            </a:r>
            <a:r>
              <a:rPr lang="pt-BR" sz="1400" dirty="0">
                <a:solidFill>
                  <a:srgbClr val="0000FF"/>
                </a:solidFill>
                <a:latin typeface="Arial" pitchFamily="34" charset="0"/>
                <a:cs typeface="Arial" pitchFamily="34" charset="0"/>
              </a:rPr>
              <a:t> </a:t>
            </a:r>
            <a:br>
              <a:rPr lang="pt-BR" sz="1400"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SECRETARIA DA RECEITA FEDERAL</a:t>
            </a:r>
            <a:r>
              <a:rPr lang="pt-BR" sz="1400" dirty="0">
                <a:solidFill>
                  <a:srgbClr val="0000FF"/>
                </a:solidFill>
                <a:latin typeface="Arial" pitchFamily="34" charset="0"/>
                <a:cs typeface="Arial" pitchFamily="34" charset="0"/>
              </a:rPr>
              <a:t> </a:t>
            </a:r>
            <a:br>
              <a:rPr lang="pt-BR" sz="1400" dirty="0">
                <a:solidFill>
                  <a:srgbClr val="0000FF"/>
                </a:solidFill>
                <a:latin typeface="Arial" pitchFamily="34" charset="0"/>
                <a:cs typeface="Arial" pitchFamily="34" charset="0"/>
              </a:rPr>
            </a:br>
            <a:r>
              <a:rPr lang="pt-BR" sz="1400" dirty="0">
                <a:solidFill>
                  <a:srgbClr val="0000FF"/>
                </a:solidFill>
                <a:latin typeface="Arial" pitchFamily="34" charset="0"/>
                <a:cs typeface="Arial" pitchFamily="34" charset="0"/>
              </a:rPr>
              <a:t/>
            </a:r>
            <a:br>
              <a:rPr lang="pt-BR" sz="1400" dirty="0">
                <a:solidFill>
                  <a:srgbClr val="0000FF"/>
                </a:solidFill>
                <a:latin typeface="Arial" pitchFamily="34" charset="0"/>
                <a:cs typeface="Arial" pitchFamily="34" charset="0"/>
              </a:rPr>
            </a:br>
            <a:r>
              <a:rPr lang="pt-BR" sz="1400" dirty="0" smtClean="0">
                <a:solidFill>
                  <a:srgbClr val="0000FF"/>
                </a:solidFill>
                <a:latin typeface="Arial" pitchFamily="34" charset="0"/>
                <a:cs typeface="Arial" pitchFamily="34" charset="0"/>
              </a:rPr>
              <a:t>SOLUÇÃO </a:t>
            </a:r>
            <a:r>
              <a:rPr lang="pt-BR" sz="1400" dirty="0">
                <a:solidFill>
                  <a:srgbClr val="0000FF"/>
                </a:solidFill>
                <a:latin typeface="Arial" pitchFamily="34" charset="0"/>
                <a:cs typeface="Arial" pitchFamily="34" charset="0"/>
              </a:rPr>
              <a:t>DE CONSULTA Nº 50 de 23 de Agosto de 2012 </a:t>
            </a:r>
          </a:p>
          <a:p>
            <a:pPr algn="just">
              <a:lnSpc>
                <a:spcPct val="150000"/>
              </a:lnSpc>
              <a:spcBef>
                <a:spcPts val="600"/>
              </a:spcBef>
              <a:spcAft>
                <a:spcPts val="600"/>
              </a:spcAft>
            </a:pPr>
            <a:r>
              <a:rPr lang="pt-BR" sz="1400" dirty="0">
                <a:solidFill>
                  <a:srgbClr val="0000FF"/>
                </a:solidFill>
                <a:latin typeface="Arial" pitchFamily="34" charset="0"/>
                <a:cs typeface="Arial" pitchFamily="34" charset="0"/>
              </a:rPr>
              <a:t/>
            </a:r>
            <a:br>
              <a:rPr lang="pt-BR" sz="1400"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ASSUNTO: </a:t>
            </a:r>
            <a:r>
              <a:rPr lang="pt-BR" sz="1400" dirty="0">
                <a:solidFill>
                  <a:srgbClr val="0000FF"/>
                </a:solidFill>
                <a:latin typeface="Arial" pitchFamily="34" charset="0"/>
                <a:cs typeface="Arial" pitchFamily="34" charset="0"/>
              </a:rPr>
              <a:t>Contribuições Sociais Previdenciárias</a:t>
            </a:r>
          </a:p>
          <a:p>
            <a:pPr algn="just">
              <a:lnSpc>
                <a:spcPct val="150000"/>
              </a:lnSpc>
              <a:spcBef>
                <a:spcPts val="600"/>
              </a:spcBef>
              <a:spcAft>
                <a:spcPts val="600"/>
              </a:spcAft>
            </a:pPr>
            <a:r>
              <a:rPr lang="pt-BR" sz="1400" b="1" dirty="0">
                <a:solidFill>
                  <a:srgbClr val="0000FF"/>
                </a:solidFill>
                <a:latin typeface="Arial" pitchFamily="34" charset="0"/>
                <a:cs typeface="Arial" pitchFamily="34" charset="0"/>
              </a:rPr>
              <a:t>EMENTA</a:t>
            </a:r>
            <a:r>
              <a:rPr lang="pt-BR" sz="1400" b="1" dirty="0" smtClean="0">
                <a:solidFill>
                  <a:srgbClr val="0000FF"/>
                </a:solidFill>
                <a:latin typeface="Arial" pitchFamily="34" charset="0"/>
                <a:cs typeface="Arial" pitchFamily="34" charset="0"/>
              </a:rPr>
              <a:t>: [ . . ]</a:t>
            </a:r>
          </a:p>
          <a:p>
            <a:pPr algn="just">
              <a:lnSpc>
                <a:spcPct val="150000"/>
              </a:lnSpc>
              <a:spcBef>
                <a:spcPts val="600"/>
              </a:spcBef>
              <a:spcAft>
                <a:spcPts val="600"/>
              </a:spcAft>
            </a:pPr>
            <a:r>
              <a:rPr lang="pt-BR" sz="1400" dirty="0">
                <a:solidFill>
                  <a:srgbClr val="0000FF"/>
                </a:solidFill>
                <a:latin typeface="Arial" pitchFamily="34" charset="0"/>
                <a:cs typeface="Arial" pitchFamily="34" charset="0"/>
              </a:rPr>
              <a:t>A retenção de que trata o art. 31 da Lei nº 8.212/1991, pode ser compensada, pela empresa cedente da mão-de-obra, quando do recolhimento das contribuições destinadas à Seguridade Social </a:t>
            </a:r>
            <a:r>
              <a:rPr lang="pt-BR" sz="1400" u="sng" dirty="0">
                <a:solidFill>
                  <a:srgbClr val="0000FF"/>
                </a:solidFill>
                <a:latin typeface="Arial" pitchFamily="34" charset="0"/>
                <a:cs typeface="Arial" pitchFamily="34" charset="0"/>
              </a:rPr>
              <a:t>devidas sobre a folha de pagamento dos segurados a seu serviço</a:t>
            </a:r>
            <a:r>
              <a:rPr lang="pt-BR" sz="1400" dirty="0">
                <a:solidFill>
                  <a:srgbClr val="0000FF"/>
                </a:solidFill>
                <a:latin typeface="Arial" pitchFamily="34" charset="0"/>
                <a:cs typeface="Arial" pitchFamily="34" charset="0"/>
              </a:rPr>
              <a:t>, </a:t>
            </a:r>
            <a:r>
              <a:rPr lang="pt-BR" b="1" dirty="0">
                <a:solidFill>
                  <a:srgbClr val="0000FF"/>
                </a:solidFill>
                <a:latin typeface="Arial" pitchFamily="34" charset="0"/>
                <a:cs typeface="Arial" pitchFamily="34" charset="0"/>
              </a:rPr>
              <a:t>não havendo previsão legal para a compensação da referida retenção com a contribuição substitutiva instituída pelo art. 7º da Lei nº 12.546/2011, incidente sobre a receita </a:t>
            </a:r>
            <a:r>
              <a:rPr lang="pt-BR" b="1" dirty="0" smtClean="0">
                <a:solidFill>
                  <a:srgbClr val="0000FF"/>
                </a:solidFill>
                <a:latin typeface="Arial" pitchFamily="34" charset="0"/>
                <a:cs typeface="Arial" pitchFamily="34" charset="0"/>
              </a:rPr>
              <a:t>bruta. </a:t>
            </a:r>
          </a:p>
          <a:p>
            <a:pPr algn="just">
              <a:lnSpc>
                <a:spcPct val="150000"/>
              </a:lnSpc>
              <a:spcBef>
                <a:spcPts val="600"/>
              </a:spcBef>
              <a:spcAft>
                <a:spcPts val="600"/>
              </a:spcAft>
            </a:pPr>
            <a:r>
              <a:rPr lang="pt-BR" sz="1400" b="1" dirty="0" smtClean="0">
                <a:solidFill>
                  <a:srgbClr val="0000FF"/>
                </a:solidFill>
                <a:latin typeface="Arial" pitchFamily="34" charset="0"/>
                <a:cs typeface="Arial" pitchFamily="34" charset="0"/>
              </a:rPr>
              <a:t>[. . .]</a:t>
            </a:r>
            <a:endParaRPr lang="pt-BR" sz="1400" dirty="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163850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otão de ação: Voltar ou Anterior 5">
            <a:hlinkClick r:id="rId3" action="ppaction://hlinksldjump" highlightClick="1"/>
          </p:cNvPr>
          <p:cNvSpPr/>
          <p:nvPr/>
        </p:nvSpPr>
        <p:spPr>
          <a:xfrm>
            <a:off x="8284843"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Compensação dos 3,5%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11" name="CaixaDeTexto 10"/>
          <p:cNvSpPr txBox="1"/>
          <p:nvPr/>
        </p:nvSpPr>
        <p:spPr>
          <a:xfrm>
            <a:off x="179512" y="1597437"/>
            <a:ext cx="8712968" cy="3631763"/>
          </a:xfrm>
          <a:prstGeom prst="rect">
            <a:avLst/>
          </a:prstGeom>
          <a:noFill/>
        </p:spPr>
        <p:txBody>
          <a:bodyPr wrap="square" rtlCol="0">
            <a:spAutoFit/>
          </a:bodyPr>
          <a:lstStyle/>
          <a:p>
            <a:pPr algn="ctr"/>
            <a:r>
              <a:rPr lang="pt-BR" sz="1400" b="1" dirty="0">
                <a:solidFill>
                  <a:srgbClr val="0000FF"/>
                </a:solidFill>
                <a:latin typeface="Arial" pitchFamily="34" charset="0"/>
                <a:cs typeface="Arial" pitchFamily="34" charset="0"/>
              </a:rPr>
              <a:t>MINISTÉRIO DA FAZENDA</a:t>
            </a:r>
            <a:r>
              <a:rPr lang="pt-BR" sz="1400" dirty="0">
                <a:solidFill>
                  <a:srgbClr val="0000FF"/>
                </a:solidFill>
                <a:latin typeface="Arial" pitchFamily="34" charset="0"/>
                <a:cs typeface="Arial" pitchFamily="34" charset="0"/>
              </a:rPr>
              <a:t> </a:t>
            </a:r>
            <a:br>
              <a:rPr lang="pt-BR" sz="1400"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SECRETARIA DA RECEITA FEDERAL</a:t>
            </a:r>
            <a:r>
              <a:rPr lang="pt-BR" sz="1400" dirty="0">
                <a:solidFill>
                  <a:srgbClr val="0000FF"/>
                </a:solidFill>
                <a:latin typeface="Arial" pitchFamily="34" charset="0"/>
                <a:cs typeface="Arial" pitchFamily="34" charset="0"/>
              </a:rPr>
              <a:t> </a:t>
            </a:r>
            <a:br>
              <a:rPr lang="pt-BR" sz="1400" dirty="0">
                <a:solidFill>
                  <a:srgbClr val="0000FF"/>
                </a:solidFill>
                <a:latin typeface="Arial" pitchFamily="34" charset="0"/>
                <a:cs typeface="Arial" pitchFamily="34" charset="0"/>
              </a:rPr>
            </a:br>
            <a:r>
              <a:rPr lang="pt-BR" sz="1400" dirty="0" smtClean="0">
                <a:solidFill>
                  <a:srgbClr val="0000FF"/>
                </a:solidFill>
                <a:latin typeface="Arial" pitchFamily="34" charset="0"/>
                <a:cs typeface="Arial" pitchFamily="34" charset="0"/>
              </a:rPr>
              <a:t>SOLUÇÃO </a:t>
            </a:r>
            <a:r>
              <a:rPr lang="pt-BR" sz="1400" dirty="0">
                <a:solidFill>
                  <a:srgbClr val="0000FF"/>
                </a:solidFill>
                <a:latin typeface="Arial" pitchFamily="34" charset="0"/>
                <a:cs typeface="Arial" pitchFamily="34" charset="0"/>
              </a:rPr>
              <a:t>DE CONSULTA Nº </a:t>
            </a:r>
            <a:r>
              <a:rPr lang="pt-BR" sz="1400" dirty="0" smtClean="0">
                <a:solidFill>
                  <a:srgbClr val="0000FF"/>
                </a:solidFill>
                <a:latin typeface="Arial" pitchFamily="34" charset="0"/>
                <a:cs typeface="Arial" pitchFamily="34" charset="0"/>
              </a:rPr>
              <a:t>66 </a:t>
            </a:r>
            <a:r>
              <a:rPr lang="pt-BR" sz="1400" dirty="0">
                <a:solidFill>
                  <a:srgbClr val="0000FF"/>
                </a:solidFill>
                <a:latin typeface="Arial" pitchFamily="34" charset="0"/>
                <a:cs typeface="Arial" pitchFamily="34" charset="0"/>
              </a:rPr>
              <a:t>de </a:t>
            </a:r>
            <a:r>
              <a:rPr lang="pt-BR" sz="1400" dirty="0" smtClean="0">
                <a:solidFill>
                  <a:srgbClr val="0000FF"/>
                </a:solidFill>
                <a:latin typeface="Arial" pitchFamily="34" charset="0"/>
                <a:cs typeface="Arial" pitchFamily="34" charset="0"/>
              </a:rPr>
              <a:t>06 </a:t>
            </a:r>
            <a:r>
              <a:rPr lang="pt-BR" sz="1400" dirty="0">
                <a:solidFill>
                  <a:srgbClr val="0000FF"/>
                </a:solidFill>
                <a:latin typeface="Arial" pitchFamily="34" charset="0"/>
                <a:cs typeface="Arial" pitchFamily="34" charset="0"/>
              </a:rPr>
              <a:t>de </a:t>
            </a:r>
            <a:r>
              <a:rPr lang="pt-BR" sz="1400" dirty="0" smtClean="0">
                <a:solidFill>
                  <a:srgbClr val="0000FF"/>
                </a:solidFill>
                <a:latin typeface="Arial" pitchFamily="34" charset="0"/>
                <a:cs typeface="Arial" pitchFamily="34" charset="0"/>
              </a:rPr>
              <a:t>Dezembro </a:t>
            </a:r>
            <a:r>
              <a:rPr lang="pt-BR" sz="1400" dirty="0">
                <a:solidFill>
                  <a:srgbClr val="0000FF"/>
                </a:solidFill>
                <a:latin typeface="Arial" pitchFamily="34" charset="0"/>
                <a:cs typeface="Arial" pitchFamily="34" charset="0"/>
              </a:rPr>
              <a:t>de 2012 </a:t>
            </a:r>
          </a:p>
          <a:p>
            <a:pPr algn="just">
              <a:lnSpc>
                <a:spcPct val="150000"/>
              </a:lnSpc>
              <a:spcBef>
                <a:spcPts val="600"/>
              </a:spcBef>
              <a:spcAft>
                <a:spcPts val="600"/>
              </a:spcAft>
            </a:pPr>
            <a:r>
              <a:rPr lang="pt-BR" sz="1400" b="1" dirty="0" smtClean="0">
                <a:solidFill>
                  <a:srgbClr val="0000FF"/>
                </a:solidFill>
                <a:latin typeface="Arial" pitchFamily="34" charset="0"/>
                <a:cs typeface="Arial" pitchFamily="34" charset="0"/>
              </a:rPr>
              <a:t>ASSUNTO</a:t>
            </a:r>
            <a:r>
              <a:rPr lang="pt-BR" sz="1400" b="1" dirty="0">
                <a:solidFill>
                  <a:srgbClr val="0000FF"/>
                </a:solidFill>
                <a:latin typeface="Arial" pitchFamily="34" charset="0"/>
                <a:cs typeface="Arial" pitchFamily="34" charset="0"/>
              </a:rPr>
              <a:t>: </a:t>
            </a:r>
            <a:r>
              <a:rPr lang="pt-BR" sz="1400" dirty="0">
                <a:solidFill>
                  <a:srgbClr val="0000FF"/>
                </a:solidFill>
                <a:latin typeface="Arial" pitchFamily="34" charset="0"/>
                <a:cs typeface="Arial" pitchFamily="34" charset="0"/>
              </a:rPr>
              <a:t>Contribuições Sociais Previdenciárias</a:t>
            </a:r>
          </a:p>
          <a:p>
            <a:pPr algn="just">
              <a:lnSpc>
                <a:spcPct val="150000"/>
              </a:lnSpc>
              <a:spcBef>
                <a:spcPts val="600"/>
              </a:spcBef>
              <a:spcAft>
                <a:spcPts val="600"/>
              </a:spcAft>
            </a:pPr>
            <a:r>
              <a:rPr lang="pt-BR" sz="1400" b="1" dirty="0">
                <a:solidFill>
                  <a:srgbClr val="0000FF"/>
                </a:solidFill>
                <a:latin typeface="Arial" pitchFamily="34" charset="0"/>
                <a:cs typeface="Arial" pitchFamily="34" charset="0"/>
              </a:rPr>
              <a:t>EMENTA</a:t>
            </a:r>
            <a:r>
              <a:rPr lang="pt-BR" sz="1400" b="1" dirty="0" smtClean="0">
                <a:solidFill>
                  <a:srgbClr val="0000FF"/>
                </a:solidFill>
                <a:latin typeface="Arial" pitchFamily="34" charset="0"/>
                <a:cs typeface="Arial" pitchFamily="34" charset="0"/>
              </a:rPr>
              <a:t>: [ . . ]</a:t>
            </a:r>
          </a:p>
          <a:p>
            <a:pPr algn="just">
              <a:lnSpc>
                <a:spcPct val="150000"/>
              </a:lnSpc>
              <a:spcBef>
                <a:spcPts val="600"/>
              </a:spcBef>
              <a:spcAft>
                <a:spcPts val="600"/>
              </a:spcAft>
            </a:pPr>
            <a:r>
              <a:rPr lang="pt-BR" sz="1400" dirty="0">
                <a:solidFill>
                  <a:srgbClr val="0000FF"/>
                </a:solidFill>
                <a:latin typeface="Arial" pitchFamily="34" charset="0"/>
                <a:cs typeface="Arial" pitchFamily="34" charset="0"/>
              </a:rPr>
              <a:t>As retenções de que tratam o art. 31 da Lei nº 8.212/1991 e o § 6º do art. 7º da Lei nº 12.546/2011 </a:t>
            </a:r>
            <a:r>
              <a:rPr lang="pt-BR" b="1" u="sng" dirty="0">
                <a:solidFill>
                  <a:srgbClr val="0000FF"/>
                </a:solidFill>
                <a:latin typeface="Arial" pitchFamily="34" charset="0"/>
                <a:cs typeface="Arial" pitchFamily="34" charset="0"/>
              </a:rPr>
              <a:t>podem ser compensadas</a:t>
            </a:r>
            <a:r>
              <a:rPr lang="pt-BR" b="1" dirty="0">
                <a:solidFill>
                  <a:srgbClr val="0000FF"/>
                </a:solidFill>
                <a:latin typeface="Arial" pitchFamily="34" charset="0"/>
                <a:cs typeface="Arial" pitchFamily="34" charset="0"/>
              </a:rPr>
              <a:t>, </a:t>
            </a:r>
            <a:r>
              <a:rPr lang="pt-BR" sz="1400" b="1" dirty="0">
                <a:solidFill>
                  <a:srgbClr val="0000FF"/>
                </a:solidFill>
                <a:latin typeface="Arial" pitchFamily="34" charset="0"/>
                <a:cs typeface="Arial" pitchFamily="34" charset="0"/>
              </a:rPr>
              <a:t>pela empresa cedente da mão-de-obra, quando do recolhimento das contribuições destinadas à Seguridade Social </a:t>
            </a:r>
            <a:r>
              <a:rPr lang="pt-BR" sz="1400" b="1" u="sng" dirty="0">
                <a:solidFill>
                  <a:srgbClr val="0000FF"/>
                </a:solidFill>
                <a:latin typeface="Arial" pitchFamily="34" charset="0"/>
                <a:cs typeface="Arial" pitchFamily="34" charset="0"/>
              </a:rPr>
              <a:t>devidas sobre a folha de pagamento dos segurados a seu serviço</a:t>
            </a:r>
            <a:r>
              <a:rPr lang="pt-BR" sz="1400" dirty="0">
                <a:solidFill>
                  <a:srgbClr val="0000FF"/>
                </a:solidFill>
                <a:latin typeface="Arial" pitchFamily="34" charset="0"/>
                <a:cs typeface="Arial" pitchFamily="34" charset="0"/>
              </a:rPr>
              <a:t>. </a:t>
            </a:r>
            <a:endParaRPr lang="pt-BR" sz="1400" dirty="0" smtClean="0">
              <a:solidFill>
                <a:srgbClr val="0000FF"/>
              </a:solidFill>
              <a:latin typeface="Arial" pitchFamily="34" charset="0"/>
              <a:cs typeface="Arial" pitchFamily="34" charset="0"/>
            </a:endParaRPr>
          </a:p>
          <a:p>
            <a:pPr algn="just">
              <a:lnSpc>
                <a:spcPct val="150000"/>
              </a:lnSpc>
              <a:spcBef>
                <a:spcPts val="600"/>
              </a:spcBef>
              <a:spcAft>
                <a:spcPts val="600"/>
              </a:spcAft>
            </a:pPr>
            <a:r>
              <a:rPr lang="pt-BR" sz="1400" b="1" dirty="0" smtClean="0">
                <a:solidFill>
                  <a:srgbClr val="0000FF"/>
                </a:solidFill>
                <a:latin typeface="Arial" pitchFamily="34" charset="0"/>
                <a:cs typeface="Arial" pitchFamily="34" charset="0"/>
              </a:rPr>
              <a:t>[. . .]</a:t>
            </a:r>
            <a:endParaRPr lang="pt-BR" sz="1400" dirty="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144317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0"/>
                                        <p:tgtEl>
                                          <p:spTgt spid="11"/>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otão de ação: Voltar ou Anterior 8">
            <a:hlinkClick r:id="rId3" action="ppaction://hlinksldjump" highlightClick="1"/>
          </p:cNvPr>
          <p:cNvSpPr/>
          <p:nvPr/>
        </p:nvSpPr>
        <p:spPr>
          <a:xfrm>
            <a:off x="7726783" y="7209420"/>
            <a:ext cx="578590"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pt-BR" b="1">
              <a:ln w="50800"/>
              <a:solidFill>
                <a:schemeClr val="bg1">
                  <a:shade val="50000"/>
                </a:schemeClr>
              </a:solidFill>
            </a:endParaRPr>
          </a:p>
        </p:txBody>
      </p:sp>
      <p:graphicFrame>
        <p:nvGraphicFramePr>
          <p:cNvPr id="10" name="Tabela 9"/>
          <p:cNvGraphicFramePr>
            <a:graphicFrameLocks noGrp="1"/>
          </p:cNvGraphicFramePr>
          <p:nvPr>
            <p:extLst>
              <p:ext uri="{D42A27DB-BD31-4B8C-83A1-F6EECF244321}">
                <p14:modId xmlns:p14="http://schemas.microsoft.com/office/powerpoint/2010/main" xmlns="" val="499306763"/>
              </p:ext>
            </p:extLst>
          </p:nvPr>
        </p:nvGraphicFramePr>
        <p:xfrm>
          <a:off x="107503" y="1624176"/>
          <a:ext cx="8928993" cy="33832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152129"/>
                <a:gridCol w="6264696"/>
                <a:gridCol w="1512168"/>
              </a:tblGrid>
              <a:tr h="370840">
                <a:tc gridSpan="2">
                  <a:txBody>
                    <a:bodyPr/>
                    <a:lstStyle/>
                    <a:p>
                      <a:pPr algn="ctr">
                        <a:lnSpc>
                          <a:spcPct val="150000"/>
                        </a:lnSpc>
                      </a:pPr>
                      <a:r>
                        <a:rPr lang="pt-BR" b="1" i="1" dirty="0" smtClean="0">
                          <a:solidFill>
                            <a:schemeClr val="bg1"/>
                          </a:solidFill>
                          <a:latin typeface="Bell MT" pitchFamily="18" charset="0"/>
                        </a:rPr>
                        <a:t>Transporte Rodoviário</a:t>
                      </a:r>
                      <a:r>
                        <a:rPr lang="pt-BR" b="1" i="1" baseline="0" dirty="0" smtClean="0">
                          <a:solidFill>
                            <a:schemeClr val="bg1"/>
                          </a:solidFill>
                          <a:latin typeface="Bell MT" pitchFamily="18" charset="0"/>
                        </a:rPr>
                        <a:t> Coletivo de Passageiros com itinerário fixo – </a:t>
                      </a:r>
                      <a:r>
                        <a:rPr lang="pt-BR" b="1" i="1" baseline="0" dirty="0" smtClean="0">
                          <a:solidFill>
                            <a:srgbClr val="FF0000"/>
                          </a:solidFill>
                          <a:latin typeface="Bell MT" pitchFamily="18" charset="0"/>
                        </a:rPr>
                        <a:t>Classe </a:t>
                      </a:r>
                      <a:r>
                        <a:rPr lang="pt-BR" sz="1800" b="1" i="1" kern="1200" dirty="0" smtClean="0">
                          <a:solidFill>
                            <a:srgbClr val="FF0000"/>
                          </a:solidFill>
                          <a:effectLst/>
                          <a:latin typeface="Bell MT" pitchFamily="18" charset="0"/>
                          <a:ea typeface="+mn-ea"/>
                          <a:cs typeface="+mn-cs"/>
                        </a:rPr>
                        <a:t>4921-3 </a:t>
                      </a:r>
                      <a:r>
                        <a:rPr lang="pt-BR" sz="1800" b="1" i="1" kern="1200" dirty="0" smtClean="0">
                          <a:solidFill>
                            <a:schemeClr val="lt1"/>
                          </a:solidFill>
                          <a:effectLst/>
                          <a:latin typeface="Bell MT" pitchFamily="18" charset="0"/>
                          <a:ea typeface="+mn-ea"/>
                          <a:cs typeface="+mn-cs"/>
                        </a:rPr>
                        <a:t>da  CNAE 2.0</a:t>
                      </a:r>
                      <a:endParaRPr lang="pt-BR" b="1" i="1" dirty="0">
                        <a:solidFill>
                          <a:schemeClr val="bg1"/>
                        </a:solidFill>
                        <a:latin typeface="Bell MT" pitchFamily="18" charset="0"/>
                      </a:endParaRPr>
                    </a:p>
                  </a:txBody>
                  <a:tcPr anchor="ctr"/>
                </a:tc>
                <a:tc hMerge="1">
                  <a:txBody>
                    <a:bodyPr/>
                    <a:lstStyle/>
                    <a:p>
                      <a:endParaRPr lang="pt-BR"/>
                    </a:p>
                  </a:txBody>
                  <a:tcPr/>
                </a:tc>
                <a:tc>
                  <a:txBody>
                    <a:bodyPr/>
                    <a:lstStyle/>
                    <a:p>
                      <a:pPr algn="ctr">
                        <a:lnSpc>
                          <a:spcPct val="150000"/>
                        </a:lnSpc>
                      </a:pP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4921-3</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 COLETIVO DE PASSAGEIROS, COM ITINERÁRIO FIXO, MUNICIPAL E EM REGIÃO METROPOLITANA</a:t>
                      </a: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4921-3/01</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a:t>
                      </a:r>
                      <a:r>
                        <a:rPr lang="pt-BR" sz="1600" b="1" i="1" baseline="0" dirty="0" smtClean="0">
                          <a:solidFill>
                            <a:srgbClr val="0000FF"/>
                          </a:solidFill>
                          <a:latin typeface="Bell MT" pitchFamily="18" charset="0"/>
                        </a:rPr>
                        <a:t> coletivo de passageiros, com itinerário fixo, municipal.</a:t>
                      </a:r>
                      <a:endParaRPr lang="pt-BR" sz="1600" b="1" i="1" dirty="0" smtClean="0">
                        <a:solidFill>
                          <a:srgbClr val="0000FF"/>
                        </a:solidFill>
                        <a:latin typeface="Bell MT" pitchFamily="18" charset="0"/>
                      </a:endParaRP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4921-3/02</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a:t>
                      </a:r>
                      <a:r>
                        <a:rPr lang="pt-BR" sz="1600" b="1" i="1" baseline="0" dirty="0" smtClean="0">
                          <a:solidFill>
                            <a:srgbClr val="0000FF"/>
                          </a:solidFill>
                          <a:latin typeface="Bell MT" pitchFamily="18" charset="0"/>
                        </a:rPr>
                        <a:t> coletivo de passageiros, com itinerário fixo, intermunicipal em região metropolitana.</a:t>
                      </a:r>
                      <a:endParaRPr lang="pt-BR" sz="1600" b="1" i="1" dirty="0" smtClean="0">
                        <a:solidFill>
                          <a:srgbClr val="0000FF"/>
                        </a:solidFill>
                        <a:latin typeface="Bell MT" pitchFamily="18" charset="0"/>
                      </a:endParaRP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bl>
          </a:graphicData>
        </a:graphic>
      </p:graphicFrame>
      <p:sp>
        <p:nvSpPr>
          <p:cNvPr id="12" name="CaixaDeTexto 11"/>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Transporte Rodoviário Coletivo de Passageiros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78524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otão de ação: Voltar ou Anterior 5">
            <a:hlinkClick r:id="rId3" action="ppaction://hlinksldjump" highlightClick="1"/>
          </p:cNvPr>
          <p:cNvSpPr/>
          <p:nvPr/>
        </p:nvSpPr>
        <p:spPr>
          <a:xfrm>
            <a:off x="8356851" y="6669360"/>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aphicFrame>
        <p:nvGraphicFramePr>
          <p:cNvPr id="4" name="Tabela 3"/>
          <p:cNvGraphicFramePr>
            <a:graphicFrameLocks noGrp="1"/>
          </p:cNvGraphicFramePr>
          <p:nvPr>
            <p:extLst>
              <p:ext uri="{D42A27DB-BD31-4B8C-83A1-F6EECF244321}">
                <p14:modId xmlns:p14="http://schemas.microsoft.com/office/powerpoint/2010/main" xmlns="" val="3992905417"/>
              </p:ext>
            </p:extLst>
          </p:nvPr>
        </p:nvGraphicFramePr>
        <p:xfrm>
          <a:off x="107504" y="1631467"/>
          <a:ext cx="8964489" cy="42062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224136"/>
                <a:gridCol w="6264696"/>
                <a:gridCol w="1475657"/>
              </a:tblGrid>
              <a:tr h="370840">
                <a:tc gridSpan="2">
                  <a:txBody>
                    <a:bodyPr/>
                    <a:lstStyle/>
                    <a:p>
                      <a:pPr algn="ctr">
                        <a:lnSpc>
                          <a:spcPct val="150000"/>
                        </a:lnSpc>
                      </a:pPr>
                      <a:r>
                        <a:rPr lang="pt-BR" b="1" i="1" dirty="0" smtClean="0">
                          <a:solidFill>
                            <a:schemeClr val="bg1"/>
                          </a:solidFill>
                          <a:latin typeface="Bell MT" pitchFamily="18" charset="0"/>
                        </a:rPr>
                        <a:t>Transporte Rodoviário</a:t>
                      </a:r>
                      <a:r>
                        <a:rPr lang="pt-BR" b="1" i="1" baseline="0" dirty="0" smtClean="0">
                          <a:solidFill>
                            <a:schemeClr val="bg1"/>
                          </a:solidFill>
                          <a:latin typeface="Bell MT" pitchFamily="18" charset="0"/>
                        </a:rPr>
                        <a:t> Coletivo de Passageiros com itinerário fixo – </a:t>
                      </a:r>
                      <a:r>
                        <a:rPr lang="pt-BR" b="1" i="1" baseline="0" dirty="0" smtClean="0">
                          <a:solidFill>
                            <a:srgbClr val="FF0000"/>
                          </a:solidFill>
                          <a:latin typeface="Bell MT" pitchFamily="18" charset="0"/>
                        </a:rPr>
                        <a:t>Classe </a:t>
                      </a:r>
                      <a:r>
                        <a:rPr lang="pt-BR" sz="1800" b="1" i="1" kern="1200" dirty="0" smtClean="0">
                          <a:solidFill>
                            <a:srgbClr val="FF0000"/>
                          </a:solidFill>
                          <a:effectLst/>
                          <a:latin typeface="Bell MT" pitchFamily="18" charset="0"/>
                          <a:ea typeface="+mn-ea"/>
                          <a:cs typeface="+mn-cs"/>
                        </a:rPr>
                        <a:t>4922-1 </a:t>
                      </a:r>
                      <a:r>
                        <a:rPr lang="pt-BR" sz="1800" b="1" i="1" kern="1200" dirty="0" smtClean="0">
                          <a:solidFill>
                            <a:schemeClr val="lt1"/>
                          </a:solidFill>
                          <a:effectLst/>
                          <a:latin typeface="Bell MT" pitchFamily="18" charset="0"/>
                          <a:ea typeface="+mn-ea"/>
                          <a:cs typeface="+mn-cs"/>
                        </a:rPr>
                        <a:t>da  CNAE 2.0</a:t>
                      </a:r>
                      <a:endParaRPr lang="pt-BR" b="1" i="1" dirty="0">
                        <a:solidFill>
                          <a:schemeClr val="bg1"/>
                        </a:solidFill>
                        <a:latin typeface="Bell MT" pitchFamily="18" charset="0"/>
                      </a:endParaRPr>
                    </a:p>
                  </a:txBody>
                  <a:tcPr anchor="ctr"/>
                </a:tc>
                <a:tc hMerge="1">
                  <a:txBody>
                    <a:bodyPr/>
                    <a:lstStyle/>
                    <a:p>
                      <a:endParaRPr lang="pt-BR"/>
                    </a:p>
                  </a:txBody>
                  <a:tcPr/>
                </a:tc>
                <a:tc>
                  <a:txBody>
                    <a:bodyPr/>
                    <a:lstStyle/>
                    <a:p>
                      <a:pPr algn="ctr">
                        <a:lnSpc>
                          <a:spcPct val="150000"/>
                        </a:lnSpc>
                      </a:pP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4922-1</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 COLETIVO DE PASSAGEIROS, COM ITINERÁRIO FIXO, INTERMUNICIPAL, INTERESTADUAL</a:t>
                      </a:r>
                      <a:r>
                        <a:rPr lang="pt-BR" sz="1600" b="1" i="1" baseline="0" dirty="0" smtClean="0">
                          <a:solidFill>
                            <a:srgbClr val="0000FF"/>
                          </a:solidFill>
                          <a:latin typeface="Bell MT" pitchFamily="18" charset="0"/>
                        </a:rPr>
                        <a:t> E INTERNACIONAL</a:t>
                      </a:r>
                      <a:endParaRPr lang="pt-BR" sz="1600" b="1" i="1" dirty="0" smtClean="0">
                        <a:solidFill>
                          <a:srgbClr val="0000FF"/>
                        </a:solidFill>
                        <a:latin typeface="Bell MT" pitchFamily="18" charset="0"/>
                      </a:endParaRP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4922-1/01</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 coletivo de passageiros, com itinerário fixo, intermunicipal, exceto em</a:t>
                      </a:r>
                      <a:r>
                        <a:rPr lang="pt-BR" sz="1600" b="1" i="1" baseline="0" dirty="0" smtClean="0">
                          <a:solidFill>
                            <a:srgbClr val="0000FF"/>
                          </a:solidFill>
                          <a:latin typeface="Bell MT" pitchFamily="18" charset="0"/>
                        </a:rPr>
                        <a:t> </a:t>
                      </a:r>
                      <a:r>
                        <a:rPr lang="pt-BR" sz="1600" b="1" i="1" dirty="0" smtClean="0">
                          <a:solidFill>
                            <a:srgbClr val="0000FF"/>
                          </a:solidFill>
                          <a:latin typeface="Bell MT" pitchFamily="18" charset="0"/>
                        </a:rPr>
                        <a:t>região metropolitana. </a:t>
                      </a: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4922-1/02</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 coletivo de passageiros, com itinerário fixo, interestadual.</a:t>
                      </a: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4922-1/03</a:t>
                      </a:r>
                      <a:endParaRPr lang="pt-BR" sz="1600" b="1" i="1" dirty="0">
                        <a:solidFill>
                          <a:srgbClr val="0000FF"/>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Transporte rodoviário coletivo de passageiros, com itinerário fixo, internacional.</a:t>
                      </a:r>
                    </a:p>
                  </a:txBody>
                  <a:tcPr anchor="ctr"/>
                </a:tc>
                <a:tc>
                  <a:txBody>
                    <a:bodyPr/>
                    <a:lstStyle/>
                    <a:p>
                      <a:pPr algn="ctr">
                        <a:lnSpc>
                          <a:spcPct val="150000"/>
                        </a:lnSpc>
                      </a:pPr>
                      <a:r>
                        <a:rPr lang="pt-BR" sz="1600" b="1" i="1" dirty="0" smtClean="0">
                          <a:solidFill>
                            <a:srgbClr val="0000FF"/>
                          </a:solidFill>
                          <a:latin typeface="Bell MT" pitchFamily="18" charset="0"/>
                        </a:rPr>
                        <a:t>01/01/2013</a:t>
                      </a:r>
                      <a:endParaRPr lang="pt-BR" sz="1600" b="1" i="1" dirty="0">
                        <a:solidFill>
                          <a:srgbClr val="0000FF"/>
                        </a:solidFill>
                        <a:latin typeface="Bell MT" pitchFamily="18" charset="0"/>
                      </a:endParaRPr>
                    </a:p>
                  </a:txBody>
                  <a:tcPr anchor="ctr"/>
                </a:tc>
              </a:tr>
            </a:tbl>
          </a:graphicData>
        </a:graphic>
      </p:graphicFrame>
      <p:sp>
        <p:nvSpPr>
          <p:cNvPr id="5" name="CaixaDeTexto 4"/>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Transporte Rodoviário Coletivo de Passageiros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98770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childTnLst>
                          </p:cTn>
                        </p:par>
                        <p:par>
                          <p:cTn id="8" fill="hold">
                            <p:stCondLst>
                              <p:cond delay="3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8" name="Tabela 7"/>
          <p:cNvGraphicFramePr>
            <a:graphicFrameLocks noGrp="1"/>
          </p:cNvGraphicFramePr>
          <p:nvPr>
            <p:extLst>
              <p:ext uri="{D42A27DB-BD31-4B8C-83A1-F6EECF244321}">
                <p14:modId xmlns:p14="http://schemas.microsoft.com/office/powerpoint/2010/main" xmlns="" val="4255993238"/>
              </p:ext>
            </p:extLst>
          </p:nvPr>
        </p:nvGraphicFramePr>
        <p:xfrm>
          <a:off x="107504" y="1528192"/>
          <a:ext cx="8892480" cy="26060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329717"/>
                <a:gridCol w="5843135"/>
                <a:gridCol w="1719628"/>
              </a:tblGrid>
              <a:tr h="370840">
                <a:tc gridSpan="2">
                  <a:txBody>
                    <a:bodyPr/>
                    <a:lstStyle/>
                    <a:p>
                      <a:pPr algn="ctr">
                        <a:lnSpc>
                          <a:spcPct val="100000"/>
                        </a:lnSpc>
                      </a:pPr>
                      <a:r>
                        <a:rPr kumimoji="0" lang="pt-BR" b="1" i="0" kern="1200" dirty="0" smtClean="0">
                          <a:solidFill>
                            <a:schemeClr val="lt1"/>
                          </a:solidFill>
                          <a:effectLst/>
                          <a:latin typeface="Bell MT" pitchFamily="18" charset="0"/>
                          <a:ea typeface="+mn-ea"/>
                          <a:cs typeface="+mn-cs"/>
                        </a:rPr>
                        <a:t>Empresas do setor de </a:t>
                      </a:r>
                      <a:r>
                        <a:rPr kumimoji="0" lang="pt-BR" b="1" i="0" kern="1200" dirty="0" smtClean="0">
                          <a:solidFill>
                            <a:srgbClr val="FF0000"/>
                          </a:solidFill>
                          <a:effectLst/>
                          <a:latin typeface="Bell MT" pitchFamily="18" charset="0"/>
                          <a:ea typeface="+mn-ea"/>
                          <a:cs typeface="+mn-cs"/>
                        </a:rPr>
                        <a:t>Construção Civil</a:t>
                      </a:r>
                      <a:r>
                        <a:rPr kumimoji="0" lang="pt-BR" b="1" i="0" kern="1200" dirty="0" smtClean="0">
                          <a:solidFill>
                            <a:schemeClr val="lt1"/>
                          </a:solidFill>
                          <a:effectLst/>
                          <a:latin typeface="Bell MT" pitchFamily="18" charset="0"/>
                          <a:ea typeface="+mn-ea"/>
                          <a:cs typeface="+mn-cs"/>
                        </a:rPr>
                        <a:t>, enquadradas nos grupos </a:t>
                      </a:r>
                      <a:r>
                        <a:rPr kumimoji="0" lang="pt-BR" b="1" i="0" kern="1200" dirty="0" smtClean="0">
                          <a:solidFill>
                            <a:srgbClr val="FF0000"/>
                          </a:solidFill>
                          <a:effectLst/>
                          <a:latin typeface="Bell MT" pitchFamily="18" charset="0"/>
                          <a:ea typeface="+mn-ea"/>
                          <a:cs typeface="+mn-cs"/>
                        </a:rPr>
                        <a:t>412</a:t>
                      </a:r>
                      <a:r>
                        <a:rPr kumimoji="0" lang="pt-BR" b="1" i="0" kern="1200" dirty="0" smtClean="0">
                          <a:solidFill>
                            <a:schemeClr val="lt1"/>
                          </a:solidFill>
                          <a:effectLst/>
                          <a:latin typeface="Bell MT" pitchFamily="18" charset="0"/>
                          <a:ea typeface="+mn-ea"/>
                          <a:cs typeface="+mn-cs"/>
                        </a:rPr>
                        <a:t>, 432, 433 e 439 da CNAE 2.0.</a:t>
                      </a:r>
                      <a:endParaRPr lang="pt-BR" b="1" i="0" dirty="0">
                        <a:solidFill>
                          <a:schemeClr val="bg1"/>
                        </a:solidFill>
                        <a:latin typeface="Bell MT" pitchFamily="18" charset="0"/>
                      </a:endParaRPr>
                    </a:p>
                  </a:txBody>
                  <a:tcPr anchor="ctr"/>
                </a:tc>
                <a:tc hMerge="1">
                  <a:txBody>
                    <a:bodyPr/>
                    <a:lstStyle/>
                    <a:p>
                      <a:endParaRPr lang="pt-BR"/>
                    </a:p>
                  </a:txBody>
                  <a:tcPr/>
                </a:tc>
                <a:tc>
                  <a:txBody>
                    <a:bodyPr/>
                    <a:lstStyle/>
                    <a:p>
                      <a:pPr algn="ctr">
                        <a:lnSpc>
                          <a:spcPct val="150000"/>
                        </a:lnSpc>
                      </a:pPr>
                      <a:r>
                        <a:rPr lang="pt-BR" i="0" dirty="0" smtClean="0">
                          <a:solidFill>
                            <a:schemeClr val="bg1"/>
                          </a:solidFill>
                          <a:latin typeface="Bell MT" pitchFamily="18" charset="0"/>
                        </a:rPr>
                        <a:t>Efeitos</a:t>
                      </a:r>
                      <a:endParaRPr lang="pt-BR" i="0" dirty="0">
                        <a:solidFill>
                          <a:schemeClr val="bg1"/>
                        </a:solidFill>
                        <a:latin typeface="Bell MT"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FF0000"/>
                          </a:solidFill>
                          <a:latin typeface="Bell MT" pitchFamily="18" charset="0"/>
                        </a:rPr>
                        <a:t>412</a:t>
                      </a:r>
                      <a:endParaRPr lang="pt-BR" sz="1600" b="1" i="0" dirty="0">
                        <a:solidFill>
                          <a:srgbClr val="FF0000"/>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0000FF"/>
                          </a:solidFill>
                          <a:latin typeface="Bell MT" pitchFamily="18" charset="0"/>
                        </a:rPr>
                        <a:t>Construção de Edifícios.</a:t>
                      </a:r>
                    </a:p>
                  </a:txBody>
                  <a:tcPr anchor="ctr"/>
                </a:tc>
                <a:tc>
                  <a:txBody>
                    <a:bodyPr/>
                    <a:lstStyle/>
                    <a:p>
                      <a:pPr algn="ctr">
                        <a:lnSpc>
                          <a:spcPct val="150000"/>
                        </a:lnSpc>
                      </a:pPr>
                      <a:r>
                        <a:rPr lang="pt-BR" sz="1600" b="1" i="0" dirty="0" smtClean="0">
                          <a:solidFill>
                            <a:srgbClr val="0000FF"/>
                          </a:solidFill>
                          <a:latin typeface="Bell MT" pitchFamily="18" charset="0"/>
                        </a:rPr>
                        <a:t>01/04/2013</a:t>
                      </a:r>
                      <a:endParaRPr lang="pt-BR" sz="1600" b="1" i="0" dirty="0">
                        <a:solidFill>
                          <a:srgbClr val="0000FF"/>
                        </a:solidFill>
                        <a:latin typeface="Bell MT"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FF0000"/>
                          </a:solidFill>
                          <a:latin typeface="Bell MT" pitchFamily="18" charset="0"/>
                        </a:rPr>
                        <a:t>433</a:t>
                      </a:r>
                      <a:endParaRPr lang="pt-BR" sz="1600" b="1" i="0" dirty="0">
                        <a:solidFill>
                          <a:srgbClr val="FF0000"/>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800" b="1" i="0" dirty="0" smtClean="0">
                          <a:solidFill>
                            <a:srgbClr val="0000FF"/>
                          </a:solidFill>
                          <a:latin typeface="Bell MT" pitchFamily="18" charset="0"/>
                        </a:rPr>
                        <a:t>Obras de acabamento</a:t>
                      </a:r>
                      <a:r>
                        <a:rPr lang="pt-BR" sz="1800" b="1" i="0" baseline="0" dirty="0" smtClean="0">
                          <a:solidFill>
                            <a:srgbClr val="0000FF"/>
                          </a:solidFill>
                          <a:latin typeface="Bell MT" pitchFamily="18" charset="0"/>
                        </a:rPr>
                        <a:t>.</a:t>
                      </a:r>
                      <a:endParaRPr lang="pt-BR" sz="1600" b="1" i="0" dirty="0" smtClean="0">
                        <a:solidFill>
                          <a:srgbClr val="0000FF"/>
                        </a:solidFill>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0000FF"/>
                          </a:solidFill>
                          <a:latin typeface="Bell MT" pitchFamily="18" charset="0"/>
                        </a:rPr>
                        <a:t>01/04/2013</a:t>
                      </a: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FF0000"/>
                          </a:solidFill>
                          <a:latin typeface="Bell MT" pitchFamily="18" charset="0"/>
                        </a:rPr>
                        <a:t>439</a:t>
                      </a:r>
                      <a:endParaRPr lang="pt-BR" sz="1600" b="1" i="0" dirty="0">
                        <a:solidFill>
                          <a:srgbClr val="FF0000"/>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800" b="1" i="0" dirty="0" smtClean="0">
                          <a:solidFill>
                            <a:srgbClr val="0000FF"/>
                          </a:solidFill>
                          <a:latin typeface="Bell MT" pitchFamily="18" charset="0"/>
                        </a:rPr>
                        <a:t>Outros serviços especializados para const</a:t>
                      </a:r>
                      <a:r>
                        <a:rPr lang="pt-BR" sz="1800" b="1" i="0" baseline="0" dirty="0" smtClean="0">
                          <a:solidFill>
                            <a:srgbClr val="0000FF"/>
                          </a:solidFill>
                          <a:latin typeface="Bell MT" pitchFamily="18" charset="0"/>
                        </a:rPr>
                        <a:t>ruções.</a:t>
                      </a:r>
                      <a:endParaRPr lang="pt-BR" sz="1600" b="1" i="0" dirty="0" smtClean="0">
                        <a:solidFill>
                          <a:srgbClr val="0000FF"/>
                        </a:solidFill>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0000FF"/>
                          </a:solidFill>
                          <a:latin typeface="Bell MT" pitchFamily="18" charset="0"/>
                        </a:rPr>
                        <a:t>01/04/2013</a:t>
                      </a: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0" dirty="0" smtClean="0">
                          <a:solidFill>
                            <a:srgbClr val="FF0000"/>
                          </a:solidFill>
                          <a:latin typeface="Bell MT" pitchFamily="18" charset="0"/>
                        </a:rPr>
                        <a:t>439</a:t>
                      </a:r>
                      <a:endParaRPr lang="pt-BR" sz="1600" b="1" i="0" dirty="0">
                        <a:solidFill>
                          <a:srgbClr val="FF0000"/>
                        </a:solidFill>
                        <a:latin typeface="Bell MT" pitchFamily="18"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pt-BR" sz="1800" b="1" i="0" dirty="0" smtClean="0">
                          <a:solidFill>
                            <a:srgbClr val="0000FF"/>
                          </a:solidFill>
                          <a:latin typeface="Bell MT" pitchFamily="18" charset="0"/>
                        </a:rPr>
                        <a:t>Outros serviços especializados para const</a:t>
                      </a:r>
                      <a:r>
                        <a:rPr lang="pt-BR" sz="1800" b="1" i="0" baseline="0" dirty="0" smtClean="0">
                          <a:solidFill>
                            <a:srgbClr val="0000FF"/>
                          </a:solidFill>
                          <a:latin typeface="Bell MT" pitchFamily="18" charset="0"/>
                        </a:rPr>
                        <a:t>ruções.</a:t>
                      </a:r>
                      <a:endParaRPr lang="pt-BR" sz="1600" b="1" i="0" dirty="0" smtClean="0">
                        <a:solidFill>
                          <a:srgbClr val="0000FF"/>
                        </a:solidFill>
                        <a:latin typeface="Bell MT" pitchFamily="18" charset="0"/>
                      </a:endParaRPr>
                    </a:p>
                  </a:txBody>
                  <a:tcPr anchor="ctr"/>
                </a:tc>
                <a:tc>
                  <a:txBody>
                    <a:bodyPr/>
                    <a:lstStyle/>
                    <a:p>
                      <a:pPr algn="ctr">
                        <a:lnSpc>
                          <a:spcPct val="150000"/>
                        </a:lnSpc>
                      </a:pPr>
                      <a:r>
                        <a:rPr lang="pt-BR" sz="1600" b="1" i="0" dirty="0" smtClean="0">
                          <a:solidFill>
                            <a:srgbClr val="0000FF"/>
                          </a:solidFill>
                          <a:latin typeface="Bell MT" pitchFamily="18" charset="0"/>
                        </a:rPr>
                        <a:t>01/04/2013</a:t>
                      </a:r>
                      <a:endParaRPr lang="pt-BR" sz="1600" b="1" i="0" dirty="0">
                        <a:solidFill>
                          <a:srgbClr val="0000FF"/>
                        </a:solidFill>
                        <a:latin typeface="Bell MT" pitchFamily="18" charset="0"/>
                      </a:endParaRPr>
                    </a:p>
                  </a:txBody>
                  <a:tcPr anchor="ctr"/>
                </a:tc>
              </a:tr>
            </a:tbl>
          </a:graphicData>
        </a:graphic>
      </p:graphicFrame>
    </p:spTree>
    <p:extLst>
      <p:ext uri="{BB962C8B-B14F-4D97-AF65-F5344CB8AC3E}">
        <p14:creationId xmlns:p14="http://schemas.microsoft.com/office/powerpoint/2010/main" xmlns="" val="351087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2" y="1620664"/>
            <a:ext cx="8856984" cy="4616648"/>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spcBef>
                <a:spcPts val="600"/>
              </a:spcBef>
              <a:spcAft>
                <a:spcPts val="600"/>
              </a:spcAft>
            </a:pPr>
            <a:r>
              <a:rPr lang="pt-BR" sz="1600" b="1" dirty="0" smtClean="0">
                <a:ln w="50800"/>
                <a:solidFill>
                  <a:srgbClr val="0000FF"/>
                </a:solidFill>
                <a:latin typeface="Arial" pitchFamily="34" charset="0"/>
                <a:cs typeface="Arial" pitchFamily="34" charset="0"/>
              </a:rPr>
              <a:t>A </a:t>
            </a:r>
            <a:r>
              <a:rPr lang="pt-BR" sz="1600" b="1" dirty="0" smtClean="0">
                <a:ln w="50800"/>
                <a:latin typeface="Arial" pitchFamily="34" charset="0"/>
                <a:cs typeface="Arial" pitchFamily="34" charset="0"/>
              </a:rPr>
              <a:t>MP Nº 612/2013 </a:t>
            </a:r>
            <a:r>
              <a:rPr lang="pt-BR" sz="1600" b="1" dirty="0" smtClean="0">
                <a:ln w="50800"/>
                <a:solidFill>
                  <a:srgbClr val="0000FF"/>
                </a:solidFill>
                <a:latin typeface="Arial" pitchFamily="34" charset="0"/>
                <a:cs typeface="Arial" pitchFamily="34" charset="0"/>
              </a:rPr>
              <a:t>inovou em relação às empresas cujo enquadramento na Desoneração da Folha se dá pela CNAE.</a:t>
            </a:r>
          </a:p>
          <a:p>
            <a:pPr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“Art. 9º [. . .]</a:t>
            </a:r>
          </a:p>
          <a:p>
            <a:pPr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 </a:t>
            </a:r>
            <a:r>
              <a:rPr lang="pt-BR" sz="1600" b="1" i="1" dirty="0">
                <a:ln w="50800"/>
                <a:solidFill>
                  <a:srgbClr val="0000FF"/>
                </a:solidFill>
                <a:latin typeface="Arial" pitchFamily="34" charset="0"/>
                <a:cs typeface="Arial" pitchFamily="34" charset="0"/>
              </a:rPr>
              <a:t>9</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As empresas para as quais a substituição da contribuição previdenciária sobre a folha de pagamento pela contribuição sobre a receita bruta estiver vinculada ao seu enquadramento no CNAE </a:t>
            </a:r>
            <a:r>
              <a:rPr lang="pt-BR" sz="1600" b="1" i="1" u="sng" dirty="0">
                <a:ln w="50800"/>
                <a:solidFill>
                  <a:srgbClr val="0000FF"/>
                </a:solidFill>
                <a:latin typeface="Arial" pitchFamily="34" charset="0"/>
                <a:cs typeface="Arial" pitchFamily="34" charset="0"/>
              </a:rPr>
              <a:t>deverão considerar apenas o CNAE relativo a sua atividade principal</a:t>
            </a:r>
            <a:r>
              <a:rPr lang="pt-BR" sz="1600" b="1" i="1" dirty="0">
                <a:ln w="50800"/>
                <a:solidFill>
                  <a:srgbClr val="0000FF"/>
                </a:solidFill>
                <a:latin typeface="Arial" pitchFamily="34" charset="0"/>
                <a:cs typeface="Arial" pitchFamily="34" charset="0"/>
              </a:rPr>
              <a:t>, </a:t>
            </a:r>
            <a:r>
              <a:rPr lang="pt-BR" sz="1600" b="1" i="1" u="sng" dirty="0">
                <a:ln w="50800"/>
                <a:solidFill>
                  <a:srgbClr val="0000FF"/>
                </a:solidFill>
                <a:latin typeface="Arial" pitchFamily="34" charset="0"/>
                <a:cs typeface="Arial" pitchFamily="34" charset="0"/>
              </a:rPr>
              <a:t>assim considerada aquela de maior receita auferida ou esperada</a:t>
            </a:r>
            <a:r>
              <a:rPr lang="pt-BR" sz="1600" b="1" i="1" dirty="0">
                <a:ln w="50800"/>
                <a:solidFill>
                  <a:srgbClr val="0000FF"/>
                </a:solidFill>
                <a:latin typeface="Arial" pitchFamily="34" charset="0"/>
                <a:cs typeface="Arial" pitchFamily="34" charset="0"/>
              </a:rPr>
              <a:t>, não lhes sendo aplicado o disposto no § 1</a:t>
            </a:r>
            <a:r>
              <a:rPr lang="pt-BR" sz="1600" b="1" i="1" u="sng" baseline="30000" dirty="0">
                <a:ln w="50800"/>
                <a:solidFill>
                  <a:srgbClr val="0000FF"/>
                </a:solidFill>
                <a:latin typeface="Arial" pitchFamily="34" charset="0"/>
                <a:cs typeface="Arial" pitchFamily="34" charset="0"/>
              </a:rPr>
              <a:t>o</a:t>
            </a:r>
            <a:r>
              <a:rPr lang="pt-BR" sz="1600" b="1" i="1" dirty="0" smtClean="0">
                <a:ln w="50800"/>
                <a:solidFill>
                  <a:srgbClr val="0000FF"/>
                </a:solidFill>
                <a:latin typeface="Arial" pitchFamily="34" charset="0"/>
                <a:cs typeface="Arial" pitchFamily="34" charset="0"/>
              </a:rPr>
              <a:t>.  </a:t>
            </a:r>
            <a:endParaRPr lang="pt-BR" sz="1600" b="1" i="1" dirty="0">
              <a:ln w="50800"/>
              <a:solidFill>
                <a:srgbClr val="0000FF"/>
              </a:solidFill>
              <a:latin typeface="Arial" pitchFamily="34" charset="0"/>
              <a:cs typeface="Arial" pitchFamily="34" charset="0"/>
            </a:endParaRPr>
          </a:p>
          <a:p>
            <a:pPr algn="just">
              <a:lnSpc>
                <a:spcPct val="150000"/>
              </a:lnSpc>
              <a:spcBef>
                <a:spcPts val="600"/>
              </a:spcBef>
              <a:spcAft>
                <a:spcPts val="600"/>
              </a:spcAft>
            </a:pPr>
            <a:r>
              <a:rPr lang="pt-BR" sz="1600" b="1" i="1" dirty="0">
                <a:ln w="50800"/>
                <a:solidFill>
                  <a:srgbClr val="0000FF"/>
                </a:solidFill>
                <a:latin typeface="Arial" pitchFamily="34" charset="0"/>
                <a:cs typeface="Arial" pitchFamily="34" charset="0"/>
              </a:rPr>
              <a:t>§ 10. Para fins do disposto no § 9</a:t>
            </a:r>
            <a:r>
              <a:rPr lang="pt-BR" sz="1600" b="1" i="1" u="sng" baseline="30000" dirty="0">
                <a:ln w="50800"/>
                <a:solidFill>
                  <a:srgbClr val="0000FF"/>
                </a:solidFill>
                <a:latin typeface="Arial" pitchFamily="34" charset="0"/>
                <a:cs typeface="Arial" pitchFamily="34" charset="0"/>
              </a:rPr>
              <a:t>o</a:t>
            </a:r>
            <a:r>
              <a:rPr lang="pt-BR" sz="1600" b="1" i="1" dirty="0">
                <a:ln w="50800"/>
                <a:solidFill>
                  <a:srgbClr val="0000FF"/>
                </a:solidFill>
                <a:latin typeface="Arial" pitchFamily="34" charset="0"/>
                <a:cs typeface="Arial" pitchFamily="34" charset="0"/>
              </a:rPr>
              <a:t>, a base de cálculo da contribuição a que se referem o caput do art. 7</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e o caput do art. 8</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será </a:t>
            </a:r>
            <a:r>
              <a:rPr lang="pt-BR" sz="1600" b="1" i="1" u="sng" dirty="0">
                <a:ln w="50800"/>
                <a:solidFill>
                  <a:srgbClr val="0000FF"/>
                </a:solidFill>
                <a:latin typeface="Arial" pitchFamily="34" charset="0"/>
                <a:cs typeface="Arial" pitchFamily="34" charset="0"/>
              </a:rPr>
              <a:t>a receita bruta da empresa relativa a todas as suas atividades</a:t>
            </a:r>
            <a:r>
              <a:rPr lang="pt-BR" sz="1600" b="1" i="1" dirty="0">
                <a:ln w="50800"/>
                <a:solidFill>
                  <a:srgbClr val="0000FF"/>
                </a:solidFill>
                <a:latin typeface="Arial" pitchFamily="34" charset="0"/>
                <a:cs typeface="Arial" pitchFamily="34" charset="0"/>
              </a:rPr>
              <a:t>.” </a:t>
            </a:r>
          </a:p>
        </p:txBody>
      </p:sp>
      <p:graphicFrame>
        <p:nvGraphicFramePr>
          <p:cNvPr id="5" name="Tabela 4"/>
          <p:cNvGraphicFramePr>
            <a:graphicFrameLocks noGrp="1"/>
          </p:cNvGraphicFramePr>
          <p:nvPr>
            <p:extLst>
              <p:ext uri="{D42A27DB-BD31-4B8C-83A1-F6EECF244321}">
                <p14:modId xmlns:p14="http://schemas.microsoft.com/office/powerpoint/2010/main" xmlns="" val="2085565925"/>
              </p:ext>
            </p:extLst>
          </p:nvPr>
        </p:nvGraphicFramePr>
        <p:xfrm>
          <a:off x="3779912" y="4581128"/>
          <a:ext cx="4284476" cy="360040"/>
        </p:xfrm>
        <a:graphic>
          <a:graphicData uri="http://schemas.openxmlformats.org/drawingml/2006/table">
            <a:tbl>
              <a:tblPr>
                <a:tableStyleId>{5C22544A-7EE6-4342-B048-85BDC9FD1C3A}</a:tableStyleId>
              </a:tblPr>
              <a:tblGrid>
                <a:gridCol w="4284476"/>
              </a:tblGrid>
              <a:tr h="360040">
                <a:tc>
                  <a:txBody>
                    <a:bodyPr/>
                    <a:lstStyle/>
                    <a:p>
                      <a:pPr marL="0" indent="0" algn="ctr" fontAlgn="ctr">
                        <a:lnSpc>
                          <a:spcPct val="100000"/>
                        </a:lnSpc>
                        <a:tabLst>
                          <a:tab pos="4298950" algn="l"/>
                        </a:tabLst>
                      </a:pPr>
                      <a:r>
                        <a:rPr lang="pt-BR" sz="1200" b="1" i="1" dirty="0" smtClean="0">
                          <a:solidFill>
                            <a:schemeClr val="tx1"/>
                          </a:solidFill>
                          <a:effectLst>
                            <a:outerShdw blurRad="38100" dist="38100" dir="2700000" algn="tl">
                              <a:srgbClr val="000000">
                                <a:alpha val="43137"/>
                              </a:srgbClr>
                            </a:outerShdw>
                          </a:effectLst>
                          <a:latin typeface="Bell MT" pitchFamily="18" charset="0"/>
                        </a:rPr>
                        <a:t>Empresas</a:t>
                      </a:r>
                      <a:r>
                        <a:rPr lang="pt-BR" sz="1200" b="1" i="1" baseline="0" dirty="0" smtClean="0">
                          <a:solidFill>
                            <a:schemeClr val="tx1"/>
                          </a:solidFill>
                          <a:effectLst>
                            <a:outerShdw blurRad="38100" dist="38100" dir="2700000" algn="tl">
                              <a:srgbClr val="000000">
                                <a:alpha val="43137"/>
                              </a:srgbClr>
                            </a:outerShdw>
                          </a:effectLst>
                          <a:latin typeface="Bell MT" pitchFamily="18" charset="0"/>
                        </a:rPr>
                        <a:t> com Receita Abrangida e Receita Não Abrangida.</a:t>
                      </a:r>
                    </a:p>
                  </a:txBody>
                  <a:tcPr marL="9266" marR="9266" marT="9266" marB="0" anchor="ctr">
                    <a:cell3D prstMaterial="dkEdge">
                      <a:bevel/>
                      <a:lightRig rig="flood" dir="t"/>
                    </a:cell3D>
                    <a:solidFill>
                      <a:srgbClr val="FFFF00"/>
                    </a:solidFill>
                  </a:tcPr>
                </a:tc>
              </a:tr>
            </a:tbl>
          </a:graphicData>
        </a:graphic>
      </p:graphicFrame>
    </p:spTree>
    <p:extLst>
      <p:ext uri="{BB962C8B-B14F-4D97-AF65-F5344CB8AC3E}">
        <p14:creationId xmlns:p14="http://schemas.microsoft.com/office/powerpoint/2010/main" xmlns="" val="157716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up)">
                                      <p:cBhvr>
                                        <p:cTn id="11" dur="1000"/>
                                        <p:tgtEl>
                                          <p:spTgt spid="4">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up)">
                                      <p:cBhvr>
                                        <p:cTn id="15" dur="1000"/>
                                        <p:tgtEl>
                                          <p:spTgt spid="4">
                                            <p:txEl>
                                              <p:pRg st="2" end="2"/>
                                            </p:txEl>
                                          </p:spTgt>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2000"/>
                                        <p:tgtEl>
                                          <p:spTgt spid="5"/>
                                        </p:tgtEl>
                                      </p:cBhvr>
                                    </p:animEffect>
                                  </p:childTnLst>
                                </p:cTn>
                              </p:par>
                            </p:childTnLst>
                          </p:cTn>
                        </p:par>
                        <p:par>
                          <p:cTn id="20" fill="hold">
                            <p:stCondLst>
                              <p:cond delay="5000"/>
                            </p:stCondLst>
                            <p:childTnLst>
                              <p:par>
                                <p:cTn id="21" presetID="22" presetClass="entr" presetSubtype="1" fill="hold" grpId="0"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up)">
                                      <p:cBhvr>
                                        <p:cTn id="23"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5"/>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556792"/>
            <a:ext cx="8856984" cy="4853701"/>
          </a:xfrm>
          <a:prstGeom prst="rect">
            <a:avLst/>
          </a:prstGeom>
          <a:noFill/>
        </p:spPr>
        <p:txBody>
          <a:bodyPr wrap="square" rtlCol="0">
            <a:spAutoFit/>
          </a:bodyPr>
          <a:lstStyle/>
          <a:p>
            <a:pPr algn="ctr"/>
            <a:r>
              <a:rPr lang="pt-BR" sz="1400" b="1" dirty="0">
                <a:solidFill>
                  <a:srgbClr val="0000FF"/>
                </a:solidFill>
                <a:latin typeface="Arial" pitchFamily="34" charset="0"/>
                <a:cs typeface="Arial" pitchFamily="34" charset="0"/>
              </a:rPr>
              <a:t>MINISTÉRIO DA FAZENDA </a:t>
            </a:r>
            <a:br>
              <a:rPr lang="pt-BR" sz="1400" b="1"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SECRETARIA DA RECEITA FEDERAL </a:t>
            </a:r>
            <a:br>
              <a:rPr lang="pt-BR" sz="1400" b="1"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
            </a:r>
            <a:br>
              <a:rPr lang="pt-BR" sz="1400" b="1"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SOLUÇÃO DE CONSULTA Nº 37 de 30 de Abril de 2013 </a:t>
            </a:r>
          </a:p>
          <a:p>
            <a:pPr algn="just">
              <a:lnSpc>
                <a:spcPct val="150000"/>
              </a:lnSpc>
              <a:spcBef>
                <a:spcPts val="600"/>
              </a:spcBef>
              <a:spcAft>
                <a:spcPts val="600"/>
              </a:spcAft>
            </a:pPr>
            <a:r>
              <a:rPr lang="pt-BR" sz="1400" b="1" dirty="0">
                <a:solidFill>
                  <a:srgbClr val="0000FF"/>
                </a:solidFill>
                <a:latin typeface="Arial" pitchFamily="34" charset="0"/>
                <a:cs typeface="Arial" pitchFamily="34" charset="0"/>
              </a:rPr>
              <a:t/>
            </a:r>
            <a:br>
              <a:rPr lang="pt-BR" sz="1400" b="1" dirty="0">
                <a:solidFill>
                  <a:srgbClr val="0000FF"/>
                </a:solidFill>
                <a:latin typeface="Arial" pitchFamily="34" charset="0"/>
                <a:cs typeface="Arial" pitchFamily="34" charset="0"/>
              </a:rPr>
            </a:br>
            <a:r>
              <a:rPr lang="pt-BR" sz="1400" b="1" dirty="0">
                <a:solidFill>
                  <a:srgbClr val="0000FF"/>
                </a:solidFill>
                <a:latin typeface="Arial" pitchFamily="34" charset="0"/>
                <a:cs typeface="Arial" pitchFamily="34" charset="0"/>
              </a:rPr>
              <a:t>ASSUNTO: Contribuições Sociais Previdenciárias </a:t>
            </a:r>
          </a:p>
          <a:p>
            <a:pPr algn="just">
              <a:lnSpc>
                <a:spcPct val="150000"/>
              </a:lnSpc>
              <a:spcBef>
                <a:spcPts val="600"/>
              </a:spcBef>
              <a:spcAft>
                <a:spcPts val="600"/>
              </a:spcAft>
            </a:pPr>
            <a:r>
              <a:rPr lang="pt-BR" sz="1400" b="1" dirty="0">
                <a:solidFill>
                  <a:srgbClr val="0000FF"/>
                </a:solidFill>
                <a:latin typeface="Arial" pitchFamily="34" charset="0"/>
                <a:cs typeface="Arial" pitchFamily="34" charset="0"/>
              </a:rPr>
              <a:t>EMENTA: SUBSTITUIÇÃO DA CONTRIBUIÇÃO PREVIDENCIÁRIA DE QUE TRATA A LEI Nº 12.546, DE 2011. CÓDIGO CNAE DA ATIVIDADE PRINCIPAL NÃO RELACIONADO NO ART. 7º DA LEI Nº 12.546, DE 2011. NÃO OCORRÊNCIA DA SUBSTITUIÇÃO. </a:t>
            </a:r>
          </a:p>
          <a:p>
            <a:pPr algn="just">
              <a:lnSpc>
                <a:spcPct val="150000"/>
              </a:lnSpc>
              <a:spcBef>
                <a:spcPts val="600"/>
              </a:spcBef>
              <a:spcAft>
                <a:spcPts val="600"/>
              </a:spcAft>
            </a:pPr>
            <a:r>
              <a:rPr lang="pt-BR" sz="1400" b="1" dirty="0">
                <a:solidFill>
                  <a:srgbClr val="0000FF"/>
                </a:solidFill>
                <a:latin typeface="Arial" pitchFamily="34" charset="0"/>
                <a:cs typeface="Arial" pitchFamily="34" charset="0"/>
              </a:rPr>
              <a:t>No período anterior à entrada em vigor do inciso IX do art. 7º da Lei nº 12.546, de 2011, ou seja, no período anterior a 01.01.2014, não ocorre a substituição da contribuição previdenciária de que trata esse artigo, se a atividade principal da consulente, assim considerada aquela de maior receita auferida ou esperada, é a construção de estações e redes de telecomunicações, visto que o código CNAE dessa atividade (4221-9/04) não corresponde aos grupos da CNAE 2.0 relacionados no inciso IV desse mesmo artigo.</a:t>
            </a: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0850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2000"/>
                                        <p:tgtEl>
                                          <p:spTgt spid="2">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up)">
                                      <p:cBhvr>
                                        <p:cTn id="11" dur="2000"/>
                                        <p:tgtEl>
                                          <p:spTgt spid="2">
                                            <p:txEl>
                                              <p:pRg st="1" end="1"/>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2000"/>
                                        <p:tgtEl>
                                          <p:spTgt spid="2">
                                            <p:txEl>
                                              <p:pRg st="2" end="2"/>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up)">
                                      <p:cBhvr>
                                        <p:cTn id="19"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484784"/>
            <a:ext cx="8856984" cy="5355312"/>
          </a:xfrm>
          <a:prstGeom prst="rect">
            <a:avLst/>
          </a:prstGeom>
          <a:noFill/>
        </p:spPr>
        <p:txBody>
          <a:bodyPr wrap="square" rtlCol="0">
            <a:spAutoFit/>
          </a:bodyPr>
          <a:lstStyle/>
          <a:p>
            <a:pPr algn="just">
              <a:lnSpc>
                <a:spcPct val="150000"/>
              </a:lnSpc>
              <a:spcBef>
                <a:spcPts val="600"/>
              </a:spcBef>
              <a:spcAft>
                <a:spcPts val="600"/>
              </a:spcAft>
            </a:pPr>
            <a:r>
              <a:rPr lang="pt-BR" sz="1600" b="1" dirty="0" smtClean="0">
                <a:ln w="50800"/>
                <a:solidFill>
                  <a:srgbClr val="0000FF"/>
                </a:solidFill>
                <a:latin typeface="Arial" pitchFamily="34" charset="0"/>
                <a:cs typeface="Arial" pitchFamily="34" charset="0"/>
              </a:rPr>
              <a:t>A </a:t>
            </a:r>
            <a:r>
              <a:rPr lang="pt-BR" sz="1600" b="1" dirty="0">
                <a:ln w="50800"/>
                <a:effectLst>
                  <a:outerShdw blurRad="38100" dist="38100" dir="2700000" algn="tl">
                    <a:srgbClr val="000000">
                      <a:alpha val="43137"/>
                    </a:srgbClr>
                  </a:outerShdw>
                </a:effectLst>
                <a:latin typeface="Arial" pitchFamily="34" charset="0"/>
                <a:cs typeface="Arial" pitchFamily="34" charset="0"/>
              </a:rPr>
              <a:t>MP Nº 612/2013 </a:t>
            </a:r>
            <a:r>
              <a:rPr lang="pt-BR" sz="1600" b="1" dirty="0" smtClean="0">
                <a:ln w="50800"/>
                <a:solidFill>
                  <a:srgbClr val="0000FF"/>
                </a:solidFill>
                <a:latin typeface="Arial" pitchFamily="34" charset="0"/>
                <a:cs typeface="Arial" pitchFamily="34" charset="0"/>
              </a:rPr>
              <a:t>inovou, também, </a:t>
            </a:r>
            <a:r>
              <a:rPr lang="pt-BR" sz="1600" b="1" dirty="0">
                <a:ln w="50800"/>
                <a:solidFill>
                  <a:srgbClr val="0000FF"/>
                </a:solidFill>
                <a:latin typeface="Arial" pitchFamily="34" charset="0"/>
                <a:cs typeface="Arial" pitchFamily="34" charset="0"/>
              </a:rPr>
              <a:t>em relação às empresas </a:t>
            </a:r>
            <a:r>
              <a:rPr lang="pt-BR" sz="1600" b="1" dirty="0" smtClean="0">
                <a:ln w="50800"/>
                <a:solidFill>
                  <a:srgbClr val="0000FF"/>
                </a:solidFill>
                <a:latin typeface="Arial" pitchFamily="34" charset="0"/>
                <a:cs typeface="Arial" pitchFamily="34" charset="0"/>
              </a:rPr>
              <a:t>de Construção Civil responsáveis pelo cadastramento do CEI.</a:t>
            </a:r>
            <a:endParaRPr lang="pt-BR" sz="1600" b="1" dirty="0">
              <a:ln w="50800"/>
              <a:solidFill>
                <a:srgbClr val="0000FF"/>
              </a:solidFill>
              <a:latin typeface="Arial" pitchFamily="34" charset="0"/>
              <a:cs typeface="Arial" pitchFamily="34" charset="0"/>
            </a:endParaRPr>
          </a:p>
          <a:p>
            <a:pPr algn="just">
              <a:spcBef>
                <a:spcPts val="600"/>
              </a:spcBef>
              <a:spcAft>
                <a:spcPts val="600"/>
              </a:spcAft>
            </a:pPr>
            <a:r>
              <a:rPr lang="pt-BR" sz="1600" b="1" i="1" dirty="0" smtClean="0">
                <a:solidFill>
                  <a:srgbClr val="0000FF"/>
                </a:solidFill>
                <a:latin typeface="Arial" pitchFamily="34" charset="0"/>
                <a:cs typeface="Arial" pitchFamily="34" charset="0"/>
              </a:rPr>
              <a:t>“Art. 7º [ . . . ]</a:t>
            </a:r>
          </a:p>
          <a:p>
            <a:pPr algn="just">
              <a:spcBef>
                <a:spcPts val="600"/>
              </a:spcBef>
              <a:spcAft>
                <a:spcPts val="600"/>
              </a:spcAft>
            </a:pPr>
            <a:r>
              <a:rPr lang="pt-BR" sz="1600" b="1" i="1" dirty="0" smtClean="0">
                <a:solidFill>
                  <a:srgbClr val="0000FF"/>
                </a:solidFill>
                <a:latin typeface="Arial" pitchFamily="34" charset="0"/>
                <a:cs typeface="Arial" pitchFamily="34" charset="0"/>
              </a:rPr>
              <a:t>§ </a:t>
            </a:r>
            <a:r>
              <a:rPr lang="pt-BR" sz="1600" b="1" i="1" dirty="0">
                <a:solidFill>
                  <a:srgbClr val="0000FF"/>
                </a:solidFill>
                <a:latin typeface="Arial" pitchFamily="34" charset="0"/>
                <a:cs typeface="Arial" pitchFamily="34" charset="0"/>
              </a:rPr>
              <a:t>7</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Serão aplicadas às empresas referidas no inciso IV do caput as seguintes regras:</a:t>
            </a:r>
          </a:p>
          <a:p>
            <a:pPr algn="just">
              <a:spcBef>
                <a:spcPts val="600"/>
              </a:spcBef>
              <a:spcAft>
                <a:spcPts val="600"/>
              </a:spcAft>
            </a:pPr>
            <a:r>
              <a:rPr lang="pt-BR" sz="1600" b="1" i="1" dirty="0">
                <a:solidFill>
                  <a:srgbClr val="0000FF"/>
                </a:solidFill>
                <a:latin typeface="Arial" pitchFamily="34" charset="0"/>
                <a:cs typeface="Arial" pitchFamily="34" charset="0"/>
              </a:rPr>
              <a:t>I - para as obras matriculadas no Cadastro Específico do INSS - </a:t>
            </a:r>
            <a:r>
              <a:rPr lang="pt-BR" sz="1600" b="1" i="1" dirty="0">
                <a:effectLst>
                  <a:outerShdw blurRad="38100" dist="38100" dir="2700000" algn="tl">
                    <a:srgbClr val="000000">
                      <a:alpha val="43137"/>
                    </a:srgbClr>
                  </a:outerShdw>
                </a:effectLst>
                <a:latin typeface="Arial" pitchFamily="34" charset="0"/>
                <a:cs typeface="Arial" pitchFamily="34" charset="0"/>
              </a:rPr>
              <a:t>CEI a partir do dia 1</a:t>
            </a:r>
            <a:r>
              <a:rPr lang="pt-BR" sz="1600" b="1" i="1" strike="sngStrike" dirty="0">
                <a:effectLst>
                  <a:outerShdw blurRad="38100" dist="38100" dir="2700000" algn="tl">
                    <a:srgbClr val="000000">
                      <a:alpha val="43137"/>
                    </a:srgbClr>
                  </a:outerShdw>
                </a:effectLst>
                <a:latin typeface="Arial" pitchFamily="34" charset="0"/>
                <a:cs typeface="Arial" pitchFamily="34" charset="0"/>
              </a:rPr>
              <a:t>º</a:t>
            </a:r>
            <a:r>
              <a:rPr lang="pt-BR" sz="1600" b="1" i="1" dirty="0">
                <a:effectLst>
                  <a:outerShdw blurRad="38100" dist="38100" dir="2700000" algn="tl">
                    <a:srgbClr val="000000">
                      <a:alpha val="43137"/>
                    </a:srgbClr>
                  </a:outerShdw>
                </a:effectLst>
                <a:latin typeface="Arial" pitchFamily="34" charset="0"/>
                <a:cs typeface="Arial" pitchFamily="34" charset="0"/>
              </a:rPr>
              <a:t> de abril de 2013</a:t>
            </a:r>
            <a:r>
              <a:rPr lang="pt-BR" sz="1600" b="1" i="1" dirty="0">
                <a:latin typeface="Arial" pitchFamily="34" charset="0"/>
                <a:cs typeface="Arial" pitchFamily="34" charset="0"/>
              </a:rPr>
              <a:t>, </a:t>
            </a:r>
            <a:r>
              <a:rPr lang="pt-BR" sz="1600" b="1" i="1" dirty="0">
                <a:solidFill>
                  <a:srgbClr val="0000FF"/>
                </a:solidFill>
                <a:latin typeface="Arial" pitchFamily="34" charset="0"/>
                <a:cs typeface="Arial" pitchFamily="34" charset="0"/>
              </a:rPr>
              <a:t>o recolhimento da contribuição previdenciária ocorrerá na forma do caput, até o seu término;</a:t>
            </a:r>
          </a:p>
          <a:p>
            <a:pPr algn="just">
              <a:spcBef>
                <a:spcPts val="600"/>
              </a:spcBef>
              <a:spcAft>
                <a:spcPts val="600"/>
              </a:spcAft>
            </a:pPr>
            <a:r>
              <a:rPr lang="pt-BR" sz="1600" b="1" i="1" dirty="0">
                <a:solidFill>
                  <a:srgbClr val="0000FF"/>
                </a:solidFill>
                <a:latin typeface="Arial" pitchFamily="34" charset="0"/>
                <a:cs typeface="Arial" pitchFamily="34" charset="0"/>
              </a:rPr>
              <a:t>II - para as obras matriculadas no Cadastro Específico do INSS </a:t>
            </a:r>
            <a:r>
              <a:rPr lang="pt-BR" sz="1600" b="1" i="1" dirty="0">
                <a:solidFill>
                  <a:srgbClr val="00B050"/>
                </a:solidFill>
                <a:latin typeface="Arial" pitchFamily="34" charset="0"/>
                <a:cs typeface="Arial" pitchFamily="34" charset="0"/>
              </a:rPr>
              <a:t>- </a:t>
            </a:r>
            <a:r>
              <a:rPr lang="pt-BR" sz="1600" b="1" i="1" dirty="0">
                <a:effectLst>
                  <a:outerShdw blurRad="38100" dist="38100" dir="2700000" algn="tl">
                    <a:srgbClr val="000000">
                      <a:alpha val="43137"/>
                    </a:srgbClr>
                  </a:outerShdw>
                </a:effectLst>
                <a:latin typeface="Arial" pitchFamily="34" charset="0"/>
                <a:cs typeface="Arial" pitchFamily="34" charset="0"/>
              </a:rPr>
              <a:t>CEI até o dia 31 de março de 2013</a:t>
            </a:r>
            <a:r>
              <a:rPr lang="pt-BR" sz="1600" b="1" i="1" dirty="0">
                <a:solidFill>
                  <a:srgbClr val="0000FF"/>
                </a:solidFill>
                <a:latin typeface="Arial" pitchFamily="34" charset="0"/>
                <a:cs typeface="Arial" pitchFamily="34" charset="0"/>
              </a:rPr>
              <a:t>, o recolhimento da contribuição previdenciária ocorrerá na forma dos incisos I e III do caput do art. 22 da Lei n</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8.212, de 1991, até o seu término; e</a:t>
            </a:r>
          </a:p>
          <a:p>
            <a:pPr algn="just">
              <a:spcBef>
                <a:spcPts val="600"/>
              </a:spcBef>
              <a:spcAft>
                <a:spcPts val="600"/>
              </a:spcAft>
            </a:pPr>
            <a:r>
              <a:rPr lang="pt-BR" sz="1600" b="1" i="1" dirty="0">
                <a:solidFill>
                  <a:srgbClr val="0000FF"/>
                </a:solidFill>
                <a:latin typeface="Arial" pitchFamily="34" charset="0"/>
                <a:cs typeface="Arial" pitchFamily="34" charset="0"/>
              </a:rPr>
              <a:t>III - no cálculo da contribuição incidente sobre a receita bruta, serão excluídas da base de cálculo, observado o disposto no art. 9</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as receitas provenientes das obras a que se refere o inciso II</a:t>
            </a:r>
            <a:r>
              <a:rPr lang="pt-BR" sz="1600" b="1" i="1" dirty="0" smtClean="0">
                <a:solidFill>
                  <a:srgbClr val="0000FF"/>
                </a:solidFill>
                <a:latin typeface="Arial" pitchFamily="34" charset="0"/>
                <a:cs typeface="Arial" pitchFamily="34" charset="0"/>
              </a:rPr>
              <a:t>.”</a:t>
            </a:r>
          </a:p>
          <a:p>
            <a:pPr algn="just">
              <a:spcBef>
                <a:spcPts val="600"/>
              </a:spcBef>
            </a:pPr>
            <a:r>
              <a:rPr lang="pt-BR" sz="1600" b="1" i="1" dirty="0">
                <a:ln w="50800"/>
                <a:solidFill>
                  <a:srgbClr val="FF0000"/>
                </a:solidFill>
                <a:effectLst>
                  <a:outerShdw blurRad="38100" dist="38100" dir="2700000" algn="tl">
                    <a:srgbClr val="000000">
                      <a:alpha val="43137"/>
                    </a:srgbClr>
                  </a:outerShdw>
                </a:effectLst>
                <a:latin typeface="Arial" pitchFamily="34" charset="0"/>
                <a:cs typeface="Arial" pitchFamily="34" charset="0"/>
              </a:rPr>
              <a:t>Atenção!!!</a:t>
            </a:r>
          </a:p>
          <a:p>
            <a:pPr algn="just">
              <a:spcBef>
                <a:spcPts val="600"/>
              </a:spcBef>
            </a:pPr>
            <a:r>
              <a:rPr lang="pt-BR" sz="16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Estas regras vigeram para os fatos geradores ocorridos em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Abril</a:t>
            </a:r>
            <a:r>
              <a:rPr lang="pt-BR" sz="16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 e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Maio/2013.</a:t>
            </a:r>
          </a:p>
          <a:p>
            <a:pPr algn="just">
              <a:spcBef>
                <a:spcPts val="600"/>
              </a:spcBef>
            </a:pPr>
            <a:r>
              <a:rPr lang="pt-BR" sz="16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A partir de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Junho/2013</a:t>
            </a:r>
            <a:r>
              <a:rPr lang="pt-BR" sz="16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 as regras serão as do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PL 017/2013, quando transformado em Lei.</a:t>
            </a:r>
            <a:endParaRPr lang="pt-BR" sz="1600" b="1" i="1" dirty="0">
              <a:ln w="50800"/>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16648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up)">
                                      <p:cBhvr>
                                        <p:cTn id="11" dur="1000"/>
                                        <p:tgtEl>
                                          <p:spTgt spid="2">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1000"/>
                                        <p:tgtEl>
                                          <p:spTgt spid="2">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up)">
                                      <p:cBhvr>
                                        <p:cTn id="19" dur="1000"/>
                                        <p:tgtEl>
                                          <p:spTgt spid="2">
                                            <p:txEl>
                                              <p:pRg st="3" end="3"/>
                                            </p:tx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up)">
                                      <p:cBhvr>
                                        <p:cTn id="23" dur="1000"/>
                                        <p:tgtEl>
                                          <p:spTgt spid="2">
                                            <p:txEl>
                                              <p:pRg st="4" end="4"/>
                                            </p:tx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up)">
                                      <p:cBhvr>
                                        <p:cTn id="27" dur="10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up)">
                                      <p:cBhvr>
                                        <p:cTn id="32" dur="10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wipe(up)">
                                      <p:cBhvr>
                                        <p:cTn id="37" dur="1000"/>
                                        <p:tgtEl>
                                          <p:spTgt spid="2">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wipe(up)">
                                      <p:cBhvr>
                                        <p:cTn id="42"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5"/>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484784"/>
            <a:ext cx="8856984" cy="4708981"/>
          </a:xfrm>
          <a:prstGeom prst="rect">
            <a:avLst/>
          </a:prstGeom>
          <a:noFill/>
        </p:spPr>
        <p:txBody>
          <a:bodyPr wrap="square" rtlCol="0">
            <a:spAutoFit/>
          </a:bodyPr>
          <a:lstStyle/>
          <a:p>
            <a:pPr algn="ctr">
              <a:lnSpc>
                <a:spcPct val="150000"/>
              </a:lnSpc>
              <a:spcBef>
                <a:spcPts val="600"/>
              </a:spcBef>
              <a:spcAft>
                <a:spcPts val="600"/>
              </a:spcAft>
            </a:pP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Regras previstas no PL 017/2013 </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As empresas de Construção Civil enquadradas nos Grupos 412, 432, 433 3 439 da CNAE 2.0 </a:t>
            </a: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poderão antecipar para 04/06/2013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sua inclusão na Desoneração .</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A antecipação é exercida de forma irretratável mediante o recolhimento, </a:t>
            </a: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até 19/07/2013,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da CPRB referente a Junho/2013.</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Para as obras matriculadas no CEI até 31/03/2013, a Contribuição Previdenciária Patronal será de 20% sobre a Folha de Pagamento, </a:t>
            </a: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até o término da obra.</a:t>
            </a:r>
            <a:endParaRPr lang="pt-BR" sz="2000" b="1" i="1" dirty="0">
              <a:ln w="5080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656677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1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484784"/>
            <a:ext cx="8856984" cy="4555093"/>
          </a:xfrm>
          <a:prstGeom prst="rect">
            <a:avLst/>
          </a:prstGeom>
          <a:noFill/>
        </p:spPr>
        <p:txBody>
          <a:bodyPr wrap="square" rtlCol="0">
            <a:spAutoFit/>
          </a:bodyPr>
          <a:lstStyle/>
          <a:p>
            <a:pPr algn="ctr">
              <a:lnSpc>
                <a:spcPct val="150000"/>
              </a:lnSpc>
              <a:spcBef>
                <a:spcPts val="600"/>
              </a:spcBef>
              <a:spcAft>
                <a:spcPts val="600"/>
              </a:spcAft>
            </a:pP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Regras previstas no PL 017/2013 </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Para as obras </a:t>
            </a:r>
            <a:r>
              <a:rPr lang="pt-BR" sz="2000" b="1" i="1" dirty="0">
                <a:ln w="50800"/>
                <a:effectLst>
                  <a:outerShdw blurRad="38100" dist="38100" dir="2700000" algn="tl">
                    <a:srgbClr val="000000">
                      <a:alpha val="43137"/>
                    </a:srgbClr>
                  </a:outerShdw>
                </a:effectLst>
                <a:latin typeface="Arial" pitchFamily="34" charset="0"/>
                <a:cs typeface="Arial" pitchFamily="34" charset="0"/>
              </a:rPr>
              <a:t>matriculadas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no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CEI,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no período compreendido entre 01/04/2013 e 31/05/2013, a Contribuição Previdenciária Patronal será de 2% sobre a Receita Bruta, </a:t>
            </a: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até o término da obra.</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Para </a:t>
            </a:r>
            <a:r>
              <a:rPr lang="pt-BR" sz="2000" b="1" i="1" dirty="0">
                <a:ln w="50800"/>
                <a:effectLst>
                  <a:outerShdw blurRad="38100" dist="38100" dir="2700000" algn="tl">
                    <a:srgbClr val="000000">
                      <a:alpha val="43137"/>
                    </a:srgbClr>
                  </a:outerShdw>
                </a:effectLst>
                <a:latin typeface="Arial" pitchFamily="34" charset="0"/>
                <a:cs typeface="Arial" pitchFamily="34" charset="0"/>
              </a:rPr>
              <a:t>as obras matriculadas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no </a:t>
            </a:r>
            <a:r>
              <a:rPr lang="pt-BR" sz="2000" b="1" i="1" dirty="0">
                <a:ln w="50800"/>
                <a:effectLst>
                  <a:outerShdw blurRad="38100" dist="38100" dir="2700000" algn="tl">
                    <a:srgbClr val="000000">
                      <a:alpha val="43137"/>
                    </a:srgbClr>
                  </a:outerShdw>
                </a:effectLst>
                <a:latin typeface="Arial" pitchFamily="34" charset="0"/>
                <a:cs typeface="Arial" pitchFamily="34" charset="0"/>
              </a:rPr>
              <a:t>CEI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no </a:t>
            </a:r>
            <a:r>
              <a:rPr lang="pt-BR" sz="2000" b="1" i="1" dirty="0">
                <a:ln w="50800"/>
                <a:effectLst>
                  <a:outerShdw blurRad="38100" dist="38100" dir="2700000" algn="tl">
                    <a:srgbClr val="000000">
                      <a:alpha val="43137"/>
                    </a:srgbClr>
                  </a:outerShdw>
                </a:effectLst>
                <a:latin typeface="Arial" pitchFamily="34" charset="0"/>
                <a:cs typeface="Arial" pitchFamily="34" charset="0"/>
              </a:rPr>
              <a:t>período compreendido entre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01/06/2013 até o último dia do terceiro mês subsequente à publicação da nova Lei, o recolhimento da Contribuição </a:t>
            </a:r>
            <a:r>
              <a:rPr lang="pt-BR" sz="2000" b="1" i="1" dirty="0">
                <a:ln w="50800"/>
                <a:effectLst>
                  <a:outerShdw blurRad="38100" dist="38100" dir="2700000" algn="tl">
                    <a:srgbClr val="000000">
                      <a:alpha val="43137"/>
                    </a:srgbClr>
                  </a:outerShdw>
                </a:effectLst>
                <a:latin typeface="Arial" pitchFamily="34" charset="0"/>
                <a:cs typeface="Arial" pitchFamily="34" charset="0"/>
              </a:rPr>
              <a:t>Previdenciária Patronal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poderá ocorrer, tanto sobre a Folha de Pagamentos (20%), quanto sobre a Receita Bruta (2%).</a:t>
            </a:r>
            <a:endParaRPr lang="pt-BR" sz="2000" b="1" i="1" dirty="0">
              <a:ln w="5080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54068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 quando a Empresa não tem Folha de Pagamentos, é devida a CPRB?</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Retângulo 6"/>
          <p:cNvSpPr/>
          <p:nvPr/>
        </p:nvSpPr>
        <p:spPr>
          <a:xfrm>
            <a:off x="35496" y="1556792"/>
            <a:ext cx="8856984" cy="1154675"/>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460375" lvl="1"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Embora a CPRB seja uma substituição da CPP de 20% incidente sobre a Folha de Pagamentos, quando não existir Folha de Pagamento, mas houver Receita Bruta abrangida pelas regras da Lei Nº 12.546/2011, haverá incidência da CPRB.</a:t>
            </a:r>
          </a:p>
        </p:txBody>
      </p:sp>
      <p:sp>
        <p:nvSpPr>
          <p:cNvPr id="11" name="Retângulo de cantos arredondados 10"/>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0159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484784"/>
            <a:ext cx="8856984" cy="4555093"/>
          </a:xfrm>
          <a:prstGeom prst="rect">
            <a:avLst/>
          </a:prstGeom>
          <a:noFill/>
        </p:spPr>
        <p:txBody>
          <a:bodyPr wrap="square" rtlCol="0">
            <a:spAutoFit/>
          </a:bodyPr>
          <a:lstStyle/>
          <a:p>
            <a:pPr algn="ctr">
              <a:lnSpc>
                <a:spcPct val="150000"/>
              </a:lnSpc>
              <a:spcBef>
                <a:spcPts val="600"/>
              </a:spcBef>
              <a:spcAft>
                <a:spcPts val="600"/>
              </a:spcAft>
            </a:pP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Regras previstas no PL 017/2013 </a:t>
            </a:r>
          </a:p>
          <a:p>
            <a:pPr marL="342900" indent="-342900">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Para </a:t>
            </a:r>
            <a:r>
              <a:rPr lang="pt-BR" sz="2000" b="1" i="1" dirty="0">
                <a:ln w="50800"/>
                <a:effectLst>
                  <a:outerShdw blurRad="38100" dist="38100" dir="2700000" algn="tl">
                    <a:srgbClr val="000000">
                      <a:alpha val="43137"/>
                    </a:srgbClr>
                  </a:outerShdw>
                </a:effectLst>
                <a:latin typeface="Arial" pitchFamily="34" charset="0"/>
                <a:cs typeface="Arial" pitchFamily="34" charset="0"/>
              </a:rPr>
              <a:t>as obras matriculadas no CEI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após o primeiro dia do quarto mês subsequente ao da publicação </a:t>
            </a:r>
            <a:r>
              <a:rPr lang="pt-BR" sz="2000" b="1" i="1" dirty="0">
                <a:ln w="50800"/>
                <a:effectLst>
                  <a:outerShdw blurRad="38100" dist="38100" dir="2700000" algn="tl">
                    <a:srgbClr val="000000">
                      <a:alpha val="43137"/>
                    </a:srgbClr>
                  </a:outerShdw>
                </a:effectLst>
                <a:latin typeface="Arial" pitchFamily="34" charset="0"/>
                <a:cs typeface="Arial" pitchFamily="34" charset="0"/>
              </a:rPr>
              <a:t>da nova Lei, o recolhimento poderá da Contribuição Previdenciária Patronal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deverá ser sobre a </a:t>
            </a:r>
            <a:r>
              <a:rPr lang="pt-BR" sz="2000" b="1" i="1" dirty="0">
                <a:ln w="50800"/>
                <a:effectLst>
                  <a:outerShdw blurRad="38100" dist="38100" dir="2700000" algn="tl">
                    <a:srgbClr val="000000">
                      <a:alpha val="43137"/>
                    </a:srgbClr>
                  </a:outerShdw>
                </a:effectLst>
                <a:latin typeface="Arial" pitchFamily="34" charset="0"/>
                <a:cs typeface="Arial" pitchFamily="34" charset="0"/>
              </a:rPr>
              <a:t>Receita Bruta (2</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 até o término da obra. </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No cálculo da CPRB , serão excluídas da base de cálculo as receitas oriundas das obras cujo recolhimento </a:t>
            </a:r>
            <a:r>
              <a:rPr lang="pt-BR" sz="2000" b="1" i="1" dirty="0">
                <a:ln w="50800"/>
                <a:effectLst>
                  <a:outerShdw blurRad="38100" dist="38100" dir="2700000" algn="tl">
                    <a:srgbClr val="000000">
                      <a:alpha val="43137"/>
                    </a:srgbClr>
                  </a:outerShdw>
                </a:effectLst>
                <a:latin typeface="Arial" pitchFamily="34" charset="0"/>
                <a:cs typeface="Arial" pitchFamily="34" charset="0"/>
              </a:rPr>
              <a:t>da Contribuição Previdenciária Patronal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 tenha ocorrido com base na Folha de Pagamentos.</a:t>
            </a:r>
            <a:endParaRPr lang="pt-BR" sz="2000" b="1" i="1" dirty="0">
              <a:ln w="50800"/>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73621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2" y="1484784"/>
            <a:ext cx="8856984" cy="4093428"/>
          </a:xfrm>
          <a:prstGeom prst="rect">
            <a:avLst/>
          </a:prstGeom>
          <a:noFill/>
        </p:spPr>
        <p:txBody>
          <a:bodyPr wrap="square" rtlCol="0">
            <a:spAutoFit/>
          </a:bodyPr>
          <a:lstStyle/>
          <a:p>
            <a:pPr algn="ctr">
              <a:lnSpc>
                <a:spcPct val="150000"/>
              </a:lnSpc>
              <a:spcBef>
                <a:spcPts val="600"/>
              </a:spcBef>
              <a:spcAft>
                <a:spcPts val="600"/>
              </a:spcAft>
            </a:pPr>
            <a:r>
              <a:rPr lang="pt-BR" sz="20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Regras previstas no PL 017/2013 </a:t>
            </a:r>
          </a:p>
          <a:p>
            <a:pPr marL="285750" indent="-285750" algn="just">
              <a:lnSpc>
                <a:spcPct val="150000"/>
              </a:lnSpc>
              <a:spcBef>
                <a:spcPts val="600"/>
              </a:spcBef>
              <a:spcAft>
                <a:spcPts val="600"/>
              </a:spcAft>
              <a:buFont typeface="Wingdings" pitchFamily="2" charset="2"/>
              <a:buChar char="§"/>
            </a:pPr>
            <a:r>
              <a:rPr lang="pt-BR" sz="2000" b="1" i="1" dirty="0">
                <a:ln w="50800"/>
                <a:effectLst>
                  <a:outerShdw blurRad="38100" dist="38100" dir="2700000" algn="tl">
                    <a:srgbClr val="000000">
                      <a:alpha val="43137"/>
                    </a:srgbClr>
                  </a:outerShdw>
                </a:effectLst>
                <a:latin typeface="Arial" pitchFamily="34" charset="0"/>
                <a:cs typeface="Arial" pitchFamily="34" charset="0"/>
              </a:rPr>
              <a:t>As empresas de Construção Civil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de obras de infraestrutura, enquadradas </a:t>
            </a:r>
            <a:r>
              <a:rPr lang="pt-BR" sz="2000" b="1" i="1" dirty="0">
                <a:ln w="50800"/>
                <a:effectLst>
                  <a:outerShdw blurRad="38100" dist="38100" dir="2700000" algn="tl">
                    <a:srgbClr val="000000">
                      <a:alpha val="43137"/>
                    </a:srgbClr>
                  </a:outerShdw>
                </a:effectLst>
                <a:latin typeface="Arial" pitchFamily="34" charset="0"/>
                <a:cs typeface="Arial" pitchFamily="34" charset="0"/>
              </a:rPr>
              <a:t>nos Grupos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421, 422</a:t>
            </a:r>
            <a:r>
              <a:rPr lang="pt-BR" sz="2000" b="1" i="1" dirty="0">
                <a:ln w="50800"/>
                <a:effectLst>
                  <a:outerShdw blurRad="38100" dist="38100" dir="2700000" algn="tl">
                    <a:srgbClr val="000000">
                      <a:alpha val="43137"/>
                    </a:srgbClr>
                  </a:outerShdw>
                </a:effectLst>
                <a:latin typeface="Arial" pitchFamily="34" charset="0"/>
                <a:cs typeface="Arial" pitchFamily="34" charset="0"/>
              </a:rPr>
              <a:t>,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429 e 431, e que constituem consórcio, recolherão a CPRB sobre a Receita Bruta auferida pelo Consórcio.</a:t>
            </a:r>
          </a:p>
          <a:p>
            <a:pPr marL="285750" indent="-285750" algn="just">
              <a:lnSpc>
                <a:spcPct val="150000"/>
              </a:lnSpc>
              <a:spcBef>
                <a:spcPts val="600"/>
              </a:spcBef>
              <a:spcAft>
                <a:spcPts val="600"/>
              </a:spcAft>
              <a:buFont typeface="Wingdings" pitchFamily="2" charset="2"/>
              <a:buChar char="§"/>
            </a:pP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Nesses casos, </a:t>
            </a:r>
            <a:r>
              <a:rPr lang="pt-BR" sz="2000" b="1" i="1" dirty="0">
                <a:ln w="50800"/>
                <a:effectLst>
                  <a:outerShdw blurRad="38100" dist="38100" dir="2700000" algn="tl">
                    <a:srgbClr val="000000">
                      <a:alpha val="43137"/>
                    </a:srgbClr>
                  </a:outerShdw>
                </a:effectLst>
                <a:latin typeface="Arial" pitchFamily="34" charset="0"/>
                <a:cs typeface="Arial" pitchFamily="34" charset="0"/>
              </a:rPr>
              <a:t>a Receita Bruta auferida pelo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Consórcio será deduzida da Receita </a:t>
            </a:r>
            <a:r>
              <a:rPr lang="pt-BR" sz="2000" b="1" i="1" dirty="0">
                <a:ln w="50800"/>
                <a:effectLst>
                  <a:outerShdw blurRad="38100" dist="38100" dir="2700000" algn="tl">
                    <a:srgbClr val="000000">
                      <a:alpha val="43137"/>
                    </a:srgbClr>
                  </a:outerShdw>
                </a:effectLst>
                <a:latin typeface="Arial" pitchFamily="34" charset="0"/>
                <a:cs typeface="Arial" pitchFamily="34" charset="0"/>
              </a:rPr>
              <a:t>Bruta </a:t>
            </a:r>
            <a:r>
              <a:rPr lang="pt-BR" sz="2000" b="1" i="1" dirty="0" smtClean="0">
                <a:ln w="50800"/>
                <a:effectLst>
                  <a:outerShdw blurRad="38100" dist="38100" dir="2700000" algn="tl">
                    <a:srgbClr val="000000">
                      <a:alpha val="43137"/>
                    </a:srgbClr>
                  </a:outerShdw>
                </a:effectLst>
                <a:latin typeface="Arial" pitchFamily="34" charset="0"/>
                <a:cs typeface="Arial" pitchFamily="34" charset="0"/>
              </a:rPr>
              <a:t>das consorciadas, proporcionalmente à participação de cada uma no empreendimento. </a:t>
            </a:r>
            <a:endParaRPr lang="pt-BR" sz="2000" b="1" i="1" dirty="0">
              <a:ln w="50800"/>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Construção Civil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Botão de ação: Voltar ou Anterior 3">
            <a:hlinkClick r:id="rId3" action="ppaction://hlinksldjump" highlightClick="1"/>
          </p:cNvPr>
          <p:cNvSpPr/>
          <p:nvPr/>
        </p:nvSpPr>
        <p:spPr>
          <a:xfrm>
            <a:off x="8244408" y="6561348"/>
            <a:ext cx="720080"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68414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1000"/>
                                        <p:tgtEl>
                                          <p:spTgt spid="2">
                                            <p:txEl>
                                              <p:pRg st="2" end="2"/>
                                            </p:txEl>
                                          </p:spTgt>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P spid="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Comércio Varejista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3" name="Tabela 2"/>
          <p:cNvGraphicFramePr>
            <a:graphicFrameLocks noGrp="1"/>
          </p:cNvGraphicFramePr>
          <p:nvPr>
            <p:extLst>
              <p:ext uri="{D42A27DB-BD31-4B8C-83A1-F6EECF244321}">
                <p14:modId xmlns:p14="http://schemas.microsoft.com/office/powerpoint/2010/main" xmlns="" val="3623124564"/>
              </p:ext>
            </p:extLst>
          </p:nvPr>
        </p:nvGraphicFramePr>
        <p:xfrm>
          <a:off x="179512" y="1556792"/>
          <a:ext cx="8856984" cy="5058755"/>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7507348"/>
                <a:gridCol w="1349636"/>
              </a:tblGrid>
              <a:tr h="576066">
                <a:tc>
                  <a:txBody>
                    <a:bodyPr/>
                    <a:lstStyle/>
                    <a:p>
                      <a:pPr algn="ctr">
                        <a:lnSpc>
                          <a:spcPct val="100000"/>
                        </a:lnSpc>
                      </a:pPr>
                      <a:r>
                        <a:rPr kumimoji="0" lang="pt-BR" b="1" i="0" kern="1200" dirty="0" smtClean="0">
                          <a:solidFill>
                            <a:schemeClr val="lt1"/>
                          </a:solidFill>
                          <a:effectLst/>
                          <a:latin typeface="Bell MT" pitchFamily="18" charset="0"/>
                          <a:ea typeface="+mn-ea"/>
                          <a:cs typeface="+mn-cs"/>
                        </a:rPr>
                        <a:t>Empresas do setor de </a:t>
                      </a:r>
                      <a:r>
                        <a:rPr kumimoji="0" lang="pt-BR" b="1" i="0" kern="1200" dirty="0" smtClean="0">
                          <a:solidFill>
                            <a:srgbClr val="FF0000"/>
                          </a:solidFill>
                          <a:effectLst/>
                          <a:latin typeface="Bell MT" pitchFamily="18" charset="0"/>
                          <a:ea typeface="+mn-ea"/>
                          <a:cs typeface="+mn-cs"/>
                        </a:rPr>
                        <a:t>Comércio Varejista</a:t>
                      </a:r>
                      <a:r>
                        <a:rPr kumimoji="0" lang="pt-BR" b="1" i="0" kern="1200" dirty="0" smtClean="0">
                          <a:solidFill>
                            <a:schemeClr val="lt1"/>
                          </a:solidFill>
                          <a:effectLst/>
                          <a:latin typeface="Bell MT" pitchFamily="18" charset="0"/>
                          <a:ea typeface="+mn-ea"/>
                          <a:cs typeface="+mn-cs"/>
                        </a:rPr>
                        <a:t>, incluídas pela MP Nº 601, de 28/12/2012.</a:t>
                      </a:r>
                      <a:endParaRPr lang="pt-BR" b="1" i="0" dirty="0">
                        <a:solidFill>
                          <a:schemeClr val="bg1"/>
                        </a:solidFill>
                        <a:latin typeface="Bell MT" pitchFamily="18" charset="0"/>
                      </a:endParaRPr>
                    </a:p>
                  </a:txBody>
                  <a:tcPr anchor="ctr"/>
                </a:tc>
                <a:tc>
                  <a:txBody>
                    <a:bodyPr/>
                    <a:lstStyle/>
                    <a:p>
                      <a:pPr algn="ctr">
                        <a:lnSpc>
                          <a:spcPct val="150000"/>
                        </a:lnSpc>
                      </a:pPr>
                      <a:r>
                        <a:rPr lang="pt-BR" sz="1800" b="1" dirty="0" smtClean="0">
                          <a:solidFill>
                            <a:schemeClr val="bg1"/>
                          </a:solidFill>
                          <a:effectLst/>
                          <a:latin typeface="Bell MT" pitchFamily="18" charset="0"/>
                        </a:rPr>
                        <a:t>CNAE </a:t>
                      </a:r>
                      <a:endParaRPr lang="pt-BR" b="1" i="0" dirty="0">
                        <a:solidFill>
                          <a:schemeClr val="bg1"/>
                        </a:solidFill>
                        <a:latin typeface="Bell MT" pitchFamily="18" charset="0"/>
                      </a:endParaRPr>
                    </a:p>
                  </a:txBody>
                  <a:tcPr anchor="ctr"/>
                </a:tc>
              </a:tr>
              <a:tr h="883735">
                <a:tc>
                  <a:txBody>
                    <a:bodyPr/>
                    <a:lstStyle/>
                    <a:p>
                      <a:pPr algn="just">
                        <a:lnSpc>
                          <a:spcPct val="150000"/>
                        </a:lnSpc>
                        <a:spcAft>
                          <a:spcPts val="0"/>
                        </a:spcAft>
                      </a:pPr>
                      <a:r>
                        <a:rPr lang="pt-BR" sz="1600" b="1" dirty="0" smtClean="0">
                          <a:solidFill>
                            <a:srgbClr val="0000FF"/>
                          </a:solidFill>
                          <a:effectLst/>
                          <a:latin typeface="Bell MT" pitchFamily="18" charset="0"/>
                        </a:rPr>
                        <a:t>Lojas de departamentos ou magazines, enquadradas na Subclasse CNAE.</a:t>
                      </a:r>
                      <a:endParaRPr lang="pt-BR" sz="1600" b="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4713-0/01</a:t>
                      </a:r>
                      <a:endParaRPr lang="pt-BR" sz="1600" b="1" i="0" dirty="0" smtClean="0">
                        <a:solidFill>
                          <a:srgbClr val="0000FF"/>
                        </a:solidFill>
                        <a:latin typeface="Bell MT" pitchFamily="18" charset="0"/>
                      </a:endParaRPr>
                    </a:p>
                  </a:txBody>
                  <a:tcPr anchor="ctr"/>
                </a:tc>
              </a:tr>
              <a:tr h="883735">
                <a:tc>
                  <a:txBody>
                    <a:bodyPr/>
                    <a:lstStyle/>
                    <a:p>
                      <a:pPr algn="just">
                        <a:lnSpc>
                          <a:spcPct val="150000"/>
                        </a:lnSpc>
                        <a:spcAft>
                          <a:spcPts val="0"/>
                        </a:spcAft>
                      </a:pPr>
                      <a:r>
                        <a:rPr lang="pt-BR" sz="1600" b="1" dirty="0" smtClean="0">
                          <a:solidFill>
                            <a:srgbClr val="0000FF"/>
                          </a:solidFill>
                          <a:effectLst/>
                          <a:latin typeface="Bell MT" pitchFamily="18" charset="0"/>
                        </a:rPr>
                        <a:t>Comércio varejista de materiais de construção, enquadrado na Subclasse CNAE.</a:t>
                      </a:r>
                      <a:endParaRPr lang="pt-BR" sz="1600" b="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4744-0/05</a:t>
                      </a:r>
                      <a:endParaRPr lang="pt-BR" sz="1600" b="1" i="0" dirty="0" smtClean="0">
                        <a:solidFill>
                          <a:srgbClr val="0000FF"/>
                        </a:solidFill>
                        <a:latin typeface="Bell MT" pitchFamily="18" charset="0"/>
                      </a:endParaRPr>
                    </a:p>
                  </a:txBody>
                  <a:tcPr anchor="ctr"/>
                </a:tc>
              </a:tr>
              <a:tr h="883735">
                <a:tc>
                  <a:txBody>
                    <a:bodyPr/>
                    <a:lstStyle/>
                    <a:p>
                      <a:pPr algn="just">
                        <a:lnSpc>
                          <a:spcPct val="150000"/>
                        </a:lnSpc>
                        <a:spcAft>
                          <a:spcPts val="0"/>
                        </a:spcAft>
                      </a:pPr>
                      <a:r>
                        <a:rPr lang="pt-BR" sz="1600" b="1" dirty="0" smtClean="0">
                          <a:solidFill>
                            <a:srgbClr val="0000FF"/>
                          </a:solidFill>
                          <a:effectLst/>
                          <a:latin typeface="Bell MT" pitchFamily="18" charset="0"/>
                        </a:rPr>
                        <a:t>Comércio varejista de materiais de construção em geral, enquadrado na Subclasse CNAE.</a:t>
                      </a:r>
                      <a:endParaRPr lang="pt-BR" sz="1600" b="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4744-0/99</a:t>
                      </a:r>
                      <a:endParaRPr lang="pt-BR" sz="1600" b="1" i="0" dirty="0" smtClean="0">
                        <a:solidFill>
                          <a:srgbClr val="0000FF"/>
                        </a:solidFill>
                        <a:latin typeface="Bell MT" pitchFamily="18" charset="0"/>
                      </a:endParaRPr>
                    </a:p>
                  </a:txBody>
                  <a:tcPr anchor="ctr"/>
                </a:tc>
              </a:tr>
              <a:tr h="883735">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Comércio varejista especializado de equipamentos e suprimentos de informática, enquadrado na Classe CNAE.</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4751-2</a:t>
                      </a:r>
                      <a:endParaRPr lang="pt-BR" sz="1600" b="1" i="0" dirty="0" smtClean="0">
                        <a:solidFill>
                          <a:srgbClr val="0000FF"/>
                        </a:solidFill>
                        <a:latin typeface="Bell MT" pitchFamily="18" charset="0"/>
                      </a:endParaRPr>
                    </a:p>
                  </a:txBody>
                  <a:tcPr anchor="ctr"/>
                </a:tc>
              </a:tr>
              <a:tr h="883735">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Comércio varejista especializado de equipamentos de telefonia e comunicação, enquadrado na Classe CNAE</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rgbClr val="0000FF"/>
                          </a:solidFill>
                          <a:effectLst/>
                          <a:latin typeface="Bell MT" pitchFamily="18" charset="0"/>
                        </a:rPr>
                        <a:t>4752-1</a:t>
                      </a:r>
                    </a:p>
                  </a:txBody>
                  <a:tcPr anchor="ctr"/>
                </a:tc>
              </a:tr>
            </a:tbl>
          </a:graphicData>
        </a:graphic>
      </p:graphicFrame>
    </p:spTree>
    <p:extLst>
      <p:ext uri="{BB962C8B-B14F-4D97-AF65-F5344CB8AC3E}">
        <p14:creationId xmlns:p14="http://schemas.microsoft.com/office/powerpoint/2010/main" xmlns="" val="123568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Comércio Varejista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2373416975"/>
              </p:ext>
            </p:extLst>
          </p:nvPr>
        </p:nvGraphicFramePr>
        <p:xfrm>
          <a:off x="179512" y="1556792"/>
          <a:ext cx="8712968" cy="50292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7136336"/>
                <a:gridCol w="1576632"/>
              </a:tblGrid>
              <a:tr h="370840">
                <a:tc>
                  <a:txBody>
                    <a:bodyPr/>
                    <a:lstStyle/>
                    <a:p>
                      <a:pPr algn="ctr">
                        <a:lnSpc>
                          <a:spcPct val="100000"/>
                        </a:lnSpc>
                      </a:pPr>
                      <a:r>
                        <a:rPr kumimoji="0" lang="pt-BR" b="1" i="0" kern="1200" dirty="0" smtClean="0">
                          <a:solidFill>
                            <a:schemeClr val="lt1"/>
                          </a:solidFill>
                          <a:effectLst/>
                          <a:latin typeface="Bell MT" pitchFamily="18" charset="0"/>
                          <a:ea typeface="+mn-ea"/>
                          <a:cs typeface="+mn-cs"/>
                        </a:rPr>
                        <a:t>Empresas do setor de </a:t>
                      </a:r>
                      <a:r>
                        <a:rPr kumimoji="0" lang="pt-BR" b="1" i="0" kern="1200" dirty="0" smtClean="0">
                          <a:solidFill>
                            <a:srgbClr val="FF0000"/>
                          </a:solidFill>
                          <a:effectLst/>
                          <a:latin typeface="Bell MT" pitchFamily="18" charset="0"/>
                          <a:ea typeface="+mn-ea"/>
                          <a:cs typeface="+mn-cs"/>
                        </a:rPr>
                        <a:t>Comércio Varejista</a:t>
                      </a:r>
                      <a:r>
                        <a:rPr kumimoji="0" lang="pt-BR" b="1" i="0" kern="1200" dirty="0" smtClean="0">
                          <a:solidFill>
                            <a:schemeClr val="lt1"/>
                          </a:solidFill>
                          <a:effectLst/>
                          <a:latin typeface="Bell MT" pitchFamily="18" charset="0"/>
                          <a:ea typeface="+mn-ea"/>
                          <a:cs typeface="+mn-cs"/>
                        </a:rPr>
                        <a:t>, incluídas pela MP Nº 601, de 28/12/2012.</a:t>
                      </a:r>
                      <a:endParaRPr lang="pt-BR" b="1" i="0" dirty="0">
                        <a:solidFill>
                          <a:schemeClr val="bg1"/>
                        </a:solidFill>
                        <a:latin typeface="Bell MT" pitchFamily="18" charset="0"/>
                      </a:endParaRPr>
                    </a:p>
                  </a:txBody>
                  <a:tcPr anchor="ctr"/>
                </a:tc>
                <a:tc>
                  <a:txBody>
                    <a:bodyPr/>
                    <a:lstStyle/>
                    <a:p>
                      <a:pPr algn="ctr">
                        <a:lnSpc>
                          <a:spcPct val="150000"/>
                        </a:lnSpc>
                      </a:pPr>
                      <a:r>
                        <a:rPr lang="pt-BR" b="1" i="0" dirty="0" smtClean="0">
                          <a:solidFill>
                            <a:schemeClr val="bg1"/>
                          </a:solidFill>
                          <a:latin typeface="Bell MT" pitchFamily="18" charset="0"/>
                        </a:rPr>
                        <a:t>CNAE</a:t>
                      </a:r>
                      <a:endParaRPr lang="pt-BR" b="1" i="0" dirty="0">
                        <a:solidFill>
                          <a:schemeClr val="bg1"/>
                        </a:solidFill>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Comércio varejista especializado de eletrodomésticos e equipamentos</a:t>
                      </a:r>
                      <a:r>
                        <a:rPr lang="pt-BR" sz="1600" b="1" baseline="0" dirty="0" smtClean="0">
                          <a:solidFill>
                            <a:schemeClr val="tx1"/>
                          </a:solidFill>
                          <a:effectLst/>
                          <a:latin typeface="Bell MT" pitchFamily="18" charset="0"/>
                        </a:rPr>
                        <a:t> de áudio e vídeo.</a:t>
                      </a:r>
                      <a:endParaRPr lang="pt-BR" sz="1600" b="1" dirty="0" smtClean="0">
                        <a:solidFill>
                          <a:schemeClr val="tx1"/>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4753-9</a:t>
                      </a: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Comércio varejista de móveis.</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4754-7/01</a:t>
                      </a: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Comércio varejista especializado de tecidos e artigos de cama, mesa e banho.</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4755-5</a:t>
                      </a: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Comércio varejista</a:t>
                      </a:r>
                      <a:r>
                        <a:rPr lang="pt-BR" sz="1600" b="1" baseline="0" dirty="0" smtClean="0">
                          <a:solidFill>
                            <a:schemeClr val="tx1"/>
                          </a:solidFill>
                          <a:effectLst/>
                          <a:latin typeface="Bell MT" pitchFamily="18" charset="0"/>
                        </a:rPr>
                        <a:t> de outros artigos de uso doméstico</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4759-8</a:t>
                      </a: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Comércio varejista de livros, jornais, revista e papelaria,</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dirty="0" smtClean="0">
                          <a:solidFill>
                            <a:schemeClr val="tx1"/>
                          </a:solidFill>
                          <a:effectLst/>
                          <a:latin typeface="Bell MT" pitchFamily="18" charset="0"/>
                        </a:rPr>
                        <a:t>4761-0</a:t>
                      </a: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discos, CDs, DVDs e fitas, enquadrado na Classe CNAE.</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4762-8</a:t>
                      </a:r>
                      <a:endParaRPr lang="pt-BR" sz="1600" b="1" i="0" dirty="0" smtClean="0">
                        <a:solidFill>
                          <a:srgbClr val="0000FF"/>
                        </a:solidFill>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brinquedos e artigos recreativos, enquadrado na Subclasse CNAE</a:t>
                      </a:r>
                      <a:r>
                        <a:rPr lang="pt-BR" sz="1600" b="1" dirty="0" smtClean="0">
                          <a:solidFill>
                            <a:srgbClr val="0000FF"/>
                          </a:solidFill>
                          <a:effectLst/>
                          <a:latin typeface="Bell MT" pitchFamily="18" charset="0"/>
                        </a:rPr>
                        <a:t>.</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4763-6/01</a:t>
                      </a:r>
                      <a:endParaRPr lang="pt-BR" sz="1600" b="1" dirty="0" smtClean="0">
                        <a:solidFill>
                          <a:srgbClr val="0000FF"/>
                        </a:solidFill>
                        <a:effectLst/>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artigos esportivos, enquadrado na Subclasse CNAE</a:t>
                      </a:r>
                      <a:r>
                        <a:rPr lang="pt-BR" sz="1600" b="1" dirty="0" smtClean="0">
                          <a:solidFill>
                            <a:srgbClr val="0000FF"/>
                          </a:solidFill>
                          <a:effectLst/>
                          <a:latin typeface="Bell MT" pitchFamily="18" charset="0"/>
                        </a:rPr>
                        <a:t>.</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4763-6/02</a:t>
                      </a:r>
                      <a:endParaRPr lang="pt-BR" sz="1600" b="1" dirty="0" smtClean="0">
                        <a:solidFill>
                          <a:srgbClr val="0000FF"/>
                        </a:solidFill>
                        <a:effectLst/>
                        <a:latin typeface="Bell MT" pitchFamily="18" charset="0"/>
                      </a:endParaRPr>
                    </a:p>
                  </a:txBody>
                  <a:tcPr anchor="ctr"/>
                </a:tc>
              </a:tr>
            </a:tbl>
          </a:graphicData>
        </a:graphic>
      </p:graphicFrame>
    </p:spTree>
    <p:extLst>
      <p:ext uri="{BB962C8B-B14F-4D97-AF65-F5344CB8AC3E}">
        <p14:creationId xmlns:p14="http://schemas.microsoft.com/office/powerpoint/2010/main" xmlns="" val="20443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Comércio Varejista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786341128"/>
              </p:ext>
            </p:extLst>
          </p:nvPr>
        </p:nvGraphicFramePr>
        <p:xfrm>
          <a:off x="179512" y="1556792"/>
          <a:ext cx="8712968" cy="53340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7136336"/>
                <a:gridCol w="1576632"/>
              </a:tblGrid>
              <a:tr h="370840">
                <a:tc>
                  <a:txBody>
                    <a:bodyPr/>
                    <a:lstStyle/>
                    <a:p>
                      <a:pPr algn="ctr">
                        <a:lnSpc>
                          <a:spcPct val="100000"/>
                        </a:lnSpc>
                      </a:pPr>
                      <a:r>
                        <a:rPr kumimoji="0" lang="pt-BR" b="1" i="0" kern="1200" dirty="0" smtClean="0">
                          <a:solidFill>
                            <a:schemeClr val="lt1"/>
                          </a:solidFill>
                          <a:effectLst/>
                          <a:latin typeface="Bell MT" pitchFamily="18" charset="0"/>
                          <a:ea typeface="+mn-ea"/>
                          <a:cs typeface="+mn-cs"/>
                        </a:rPr>
                        <a:t>Empresas do setor de </a:t>
                      </a:r>
                      <a:r>
                        <a:rPr kumimoji="0" lang="pt-BR" b="1" i="0" kern="1200" dirty="0" smtClean="0">
                          <a:solidFill>
                            <a:srgbClr val="FF0000"/>
                          </a:solidFill>
                          <a:effectLst/>
                          <a:latin typeface="Bell MT" pitchFamily="18" charset="0"/>
                          <a:ea typeface="+mn-ea"/>
                          <a:cs typeface="+mn-cs"/>
                        </a:rPr>
                        <a:t>Comércio Varejista</a:t>
                      </a:r>
                      <a:r>
                        <a:rPr kumimoji="0" lang="pt-BR" b="1" i="0" kern="1200" dirty="0" smtClean="0">
                          <a:solidFill>
                            <a:schemeClr val="lt1"/>
                          </a:solidFill>
                          <a:effectLst/>
                          <a:latin typeface="Bell MT" pitchFamily="18" charset="0"/>
                          <a:ea typeface="+mn-ea"/>
                          <a:cs typeface="+mn-cs"/>
                        </a:rPr>
                        <a:t>, incluídas pela MP Nº 601, de 28/12/2012.</a:t>
                      </a:r>
                      <a:endParaRPr lang="pt-BR" b="1" i="0" dirty="0">
                        <a:solidFill>
                          <a:schemeClr val="bg1"/>
                        </a:solidFill>
                        <a:latin typeface="Bell MT" pitchFamily="18" charset="0"/>
                      </a:endParaRPr>
                    </a:p>
                  </a:txBody>
                  <a:tcPr anchor="ctr"/>
                </a:tc>
                <a:tc>
                  <a:txBody>
                    <a:bodyPr/>
                    <a:lstStyle/>
                    <a:p>
                      <a:pPr algn="ctr">
                        <a:lnSpc>
                          <a:spcPct val="150000"/>
                        </a:lnSpc>
                      </a:pPr>
                      <a:r>
                        <a:rPr lang="pt-BR" b="1" i="0" dirty="0" smtClean="0">
                          <a:solidFill>
                            <a:schemeClr val="bg1"/>
                          </a:solidFill>
                          <a:latin typeface="Bell MT" pitchFamily="18" charset="0"/>
                        </a:rPr>
                        <a:t>CNAE</a:t>
                      </a:r>
                      <a:endParaRPr lang="pt-BR" b="1" i="0" dirty="0">
                        <a:solidFill>
                          <a:schemeClr val="bg1"/>
                        </a:solidFill>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produtos farmacêuticos, sem manipulação de fórmulas, enquadrado na Subclasse CNAE.</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4771-7/01</a:t>
                      </a:r>
                      <a:endParaRPr lang="pt-BR" sz="1600" b="1" dirty="0" smtClean="0">
                        <a:solidFill>
                          <a:srgbClr val="0000FF"/>
                        </a:solidFill>
                        <a:effectLst/>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cosméticos, produtos de perfumaria e de higiene pessoal, enquadrado na Classe CNAE.</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4772-5</a:t>
                      </a:r>
                      <a:endParaRPr lang="pt-BR" sz="1600" b="1" dirty="0" smtClean="0">
                        <a:solidFill>
                          <a:srgbClr val="0000FF"/>
                        </a:solidFill>
                        <a:effectLst/>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artigos do vestuário e acessórios, enquadrado na Classe CNAE.</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4781-4</a:t>
                      </a:r>
                      <a:endParaRPr lang="pt-BR" sz="1600" b="1" dirty="0" smtClean="0">
                        <a:solidFill>
                          <a:srgbClr val="0000FF"/>
                        </a:solidFill>
                        <a:effectLst/>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calçados e artigos de viagem, enquadrado na Classe CNAE.</a:t>
                      </a:r>
                      <a:endParaRPr lang="pt-BR" sz="1600" b="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4782-2</a:t>
                      </a:r>
                      <a:endParaRPr lang="pt-BR" sz="1600" b="1" dirty="0" smtClean="0">
                        <a:solidFill>
                          <a:srgbClr val="0000FF"/>
                        </a:solidFill>
                        <a:effectLst/>
                        <a:latin typeface="Bell MT" pitchFamily="18" charset="0"/>
                      </a:endParaRPr>
                    </a:p>
                  </a:txBody>
                  <a:tcPr anchor="ctr"/>
                </a:tc>
              </a:tr>
              <a:tr h="370840">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Comércio varejista de produtos saneantes </a:t>
                      </a:r>
                      <a:r>
                        <a:rPr kumimoji="0" lang="pt-BR" sz="1600" b="1" kern="1200" dirty="0" err="1" smtClean="0">
                          <a:solidFill>
                            <a:srgbClr val="0000FF"/>
                          </a:solidFill>
                          <a:effectLst/>
                          <a:latin typeface="Bell MT" pitchFamily="18" charset="0"/>
                          <a:ea typeface="+mn-ea"/>
                          <a:cs typeface="+mn-cs"/>
                        </a:rPr>
                        <a:t>domissanitários</a:t>
                      </a:r>
                      <a:r>
                        <a:rPr kumimoji="0" lang="pt-BR" sz="1600" b="1" kern="1200" dirty="0" smtClean="0">
                          <a:solidFill>
                            <a:srgbClr val="0000FF"/>
                          </a:solidFill>
                          <a:effectLst/>
                          <a:latin typeface="Bell MT" pitchFamily="18" charset="0"/>
                          <a:ea typeface="+mn-ea"/>
                          <a:cs typeface="+mn-cs"/>
                        </a:rPr>
                        <a:t>, enquadrado na Subclasse CNAE</a:t>
                      </a:r>
                      <a:r>
                        <a:rPr lang="pt-BR" sz="1600" b="1" dirty="0" smtClean="0">
                          <a:solidFill>
                            <a:srgbClr val="0000FF"/>
                          </a:solidFill>
                          <a:effectLst/>
                          <a:latin typeface="Bell MT" pitchFamily="18" charset="0"/>
                        </a:rPr>
                        <a:t>.</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4789-0/05</a:t>
                      </a:r>
                      <a:endParaRPr lang="pt-BR" sz="1600" b="1" dirty="0" smtClean="0">
                        <a:solidFill>
                          <a:srgbClr val="0000FF"/>
                        </a:solidFill>
                        <a:effectLst/>
                        <a:latin typeface="Bell MT" pitchFamily="18" charset="0"/>
                      </a:endParaRPr>
                    </a:p>
                  </a:txBody>
                  <a:tcPr anchor="ctr"/>
                </a:tc>
              </a:tr>
              <a:tr h="370840">
                <a:tc>
                  <a:txBody>
                    <a:bodyPr/>
                    <a:lstStyle/>
                    <a:p>
                      <a:r>
                        <a:rPr kumimoji="0" lang="pt-BR" sz="1600" b="1" kern="1200" dirty="0" smtClean="0">
                          <a:solidFill>
                            <a:srgbClr val="0000FF"/>
                          </a:solidFill>
                          <a:effectLst/>
                          <a:latin typeface="Bell MT" pitchFamily="18" charset="0"/>
                          <a:ea typeface="+mn-ea"/>
                          <a:cs typeface="+mn-cs"/>
                        </a:rPr>
                        <a:t>Comércio varejista de artigos fotográficos e para filmagem, enquadrado na Subclasse CNAE</a:t>
                      </a:r>
                      <a:endParaRPr lang="pt-BR" sz="1600" b="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pt-BR" sz="1600" b="1" kern="1200" dirty="0" smtClean="0">
                          <a:solidFill>
                            <a:srgbClr val="0000FF"/>
                          </a:solidFill>
                          <a:effectLst/>
                          <a:latin typeface="Bell MT" pitchFamily="18" charset="0"/>
                          <a:ea typeface="+mn-ea"/>
                          <a:cs typeface="+mn-cs"/>
                        </a:rPr>
                        <a:t>4789-0/08</a:t>
                      </a:r>
                      <a:endParaRPr lang="pt-BR" sz="1600" b="1" dirty="0" smtClean="0">
                        <a:solidFill>
                          <a:srgbClr val="0000FF"/>
                        </a:solidFill>
                        <a:effectLst/>
                        <a:latin typeface="Bell MT" pitchFamily="18" charset="0"/>
                      </a:endParaRPr>
                    </a:p>
                  </a:txBody>
                  <a:tcPr anchor="ctr"/>
                </a:tc>
              </a:tr>
            </a:tbl>
          </a:graphicData>
        </a:graphic>
      </p:graphicFrame>
    </p:spTree>
    <p:extLst>
      <p:ext uri="{BB962C8B-B14F-4D97-AF65-F5344CB8AC3E}">
        <p14:creationId xmlns:p14="http://schemas.microsoft.com/office/powerpoint/2010/main" xmlns="" val="203926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de Comércio Varejista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Botão de ação: Voltar ou Anterior 6">
            <a:hlinkClick r:id="rId3" action="ppaction://hlinksldjump" highlightClick="1"/>
          </p:cNvPr>
          <p:cNvSpPr/>
          <p:nvPr/>
        </p:nvSpPr>
        <p:spPr>
          <a:xfrm>
            <a:off x="8244408" y="6561348"/>
            <a:ext cx="720080"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p:cNvSpPr/>
          <p:nvPr/>
        </p:nvSpPr>
        <p:spPr>
          <a:xfrm>
            <a:off x="179512" y="1457483"/>
            <a:ext cx="8856984" cy="5139869"/>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ctr">
              <a:lnSpc>
                <a:spcPct val="150000"/>
              </a:lnSpc>
              <a:spcBef>
                <a:spcPts val="600"/>
              </a:spcBef>
              <a:spcAft>
                <a:spcPts val="600"/>
              </a:spcAft>
            </a:pPr>
            <a:r>
              <a:rPr lang="pt-BR" sz="1600" b="1" i="1" dirty="0" smtClean="0">
                <a:ln w="50800"/>
                <a:solidFill>
                  <a:srgbClr val="FF0000"/>
                </a:solidFill>
                <a:latin typeface="Arial" pitchFamily="34" charset="0"/>
                <a:cs typeface="Arial" pitchFamily="34" charset="0"/>
              </a:rPr>
              <a:t>Atenção!!!</a:t>
            </a:r>
          </a:p>
          <a:p>
            <a:pPr algn="just">
              <a:lnSpc>
                <a:spcPct val="150000"/>
              </a:lnSpc>
              <a:spcBef>
                <a:spcPts val="600"/>
              </a:spcBef>
              <a:spcAft>
                <a:spcPts val="600"/>
              </a:spcAft>
            </a:pPr>
            <a:r>
              <a:rPr lang="pt-BR" sz="1600" b="1" dirty="0" smtClean="0">
                <a:ln w="50800"/>
                <a:solidFill>
                  <a:srgbClr val="0000FF"/>
                </a:solidFill>
                <a:latin typeface="Arial" pitchFamily="34" charset="0"/>
                <a:cs typeface="Arial" pitchFamily="34" charset="0"/>
              </a:rPr>
              <a:t>A MP Nº 612/2013 inovou em relação às empresas cujo enquadramento na Desoneração da Folha se dá pela CNAE.</a:t>
            </a:r>
          </a:p>
          <a:p>
            <a:pPr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“Art. 9º [. . .]</a:t>
            </a:r>
          </a:p>
          <a:p>
            <a:pPr algn="just">
              <a:lnSpc>
                <a:spcPct val="150000"/>
              </a:lnSpc>
              <a:spcBef>
                <a:spcPts val="600"/>
              </a:spcBef>
              <a:spcAft>
                <a:spcPts val="600"/>
              </a:spcAft>
            </a:pPr>
            <a:r>
              <a:rPr lang="pt-BR" sz="1600" b="1" i="1" dirty="0" smtClean="0">
                <a:ln w="50800"/>
                <a:solidFill>
                  <a:srgbClr val="0000FF"/>
                </a:solidFill>
                <a:latin typeface="Arial" pitchFamily="34" charset="0"/>
                <a:cs typeface="Arial" pitchFamily="34" charset="0"/>
              </a:rPr>
              <a:t>§ </a:t>
            </a:r>
            <a:r>
              <a:rPr lang="pt-BR" sz="1600" b="1" i="1" dirty="0">
                <a:ln w="50800"/>
                <a:solidFill>
                  <a:srgbClr val="0000FF"/>
                </a:solidFill>
                <a:latin typeface="Arial" pitchFamily="34" charset="0"/>
                <a:cs typeface="Arial" pitchFamily="34" charset="0"/>
              </a:rPr>
              <a:t>9</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As empresas para as quais a substituição da contribuição previdenciária sobre a folha de pagamento pela contribuição sobre a receita bruta estiver vinculada ao seu enquadramento no CNAE </a:t>
            </a:r>
            <a:r>
              <a:rPr lang="pt-BR" sz="1600" b="1" i="1" u="sng" dirty="0">
                <a:ln w="50800"/>
                <a:solidFill>
                  <a:srgbClr val="0000FF"/>
                </a:solidFill>
                <a:latin typeface="Arial" pitchFamily="34" charset="0"/>
                <a:cs typeface="Arial" pitchFamily="34" charset="0"/>
              </a:rPr>
              <a:t>deverão considerar apenas o CNAE relativo a sua atividade principal</a:t>
            </a:r>
            <a:r>
              <a:rPr lang="pt-BR" sz="1600" b="1" i="1" dirty="0">
                <a:ln w="50800"/>
                <a:solidFill>
                  <a:srgbClr val="0000FF"/>
                </a:solidFill>
                <a:latin typeface="Arial" pitchFamily="34" charset="0"/>
                <a:cs typeface="Arial" pitchFamily="34" charset="0"/>
              </a:rPr>
              <a:t>, </a:t>
            </a:r>
            <a:r>
              <a:rPr lang="pt-BR" sz="1600" b="1" i="1" u="sng" dirty="0">
                <a:ln w="50800"/>
                <a:solidFill>
                  <a:srgbClr val="0000FF"/>
                </a:solidFill>
                <a:latin typeface="Arial" pitchFamily="34" charset="0"/>
                <a:cs typeface="Arial" pitchFamily="34" charset="0"/>
              </a:rPr>
              <a:t>assim considerada aquela de maior receita auferida ou esperada</a:t>
            </a:r>
            <a:r>
              <a:rPr lang="pt-BR" sz="1600" b="1" i="1" dirty="0">
                <a:ln w="50800"/>
                <a:solidFill>
                  <a:srgbClr val="0000FF"/>
                </a:solidFill>
                <a:latin typeface="Arial" pitchFamily="34" charset="0"/>
                <a:cs typeface="Arial" pitchFamily="34" charset="0"/>
              </a:rPr>
              <a:t>, não lhes sendo aplicado o disposto no § 1</a:t>
            </a:r>
            <a:r>
              <a:rPr lang="pt-BR" sz="1600" b="1" i="1" u="sng" baseline="30000" dirty="0">
                <a:ln w="50800"/>
                <a:solidFill>
                  <a:srgbClr val="0000FF"/>
                </a:solidFill>
                <a:latin typeface="Arial" pitchFamily="34" charset="0"/>
                <a:cs typeface="Arial" pitchFamily="34" charset="0"/>
              </a:rPr>
              <a:t>o</a:t>
            </a:r>
            <a:r>
              <a:rPr lang="pt-BR" sz="1600" b="1" i="1" dirty="0">
                <a:ln w="50800"/>
                <a:solidFill>
                  <a:srgbClr val="0000FF"/>
                </a:solidFill>
                <a:latin typeface="Arial" pitchFamily="34" charset="0"/>
                <a:cs typeface="Arial" pitchFamily="34" charset="0"/>
              </a:rPr>
              <a:t>. </a:t>
            </a:r>
          </a:p>
          <a:p>
            <a:pPr algn="just">
              <a:lnSpc>
                <a:spcPct val="150000"/>
              </a:lnSpc>
              <a:spcBef>
                <a:spcPts val="600"/>
              </a:spcBef>
              <a:spcAft>
                <a:spcPts val="600"/>
              </a:spcAft>
            </a:pPr>
            <a:r>
              <a:rPr lang="pt-BR" sz="1600" b="1" i="1" dirty="0">
                <a:ln w="50800"/>
                <a:solidFill>
                  <a:srgbClr val="0000FF"/>
                </a:solidFill>
                <a:latin typeface="Arial" pitchFamily="34" charset="0"/>
                <a:cs typeface="Arial" pitchFamily="34" charset="0"/>
              </a:rPr>
              <a:t>§ 10. Para fins do disposto no § 9</a:t>
            </a:r>
            <a:r>
              <a:rPr lang="pt-BR" sz="1600" b="1" i="1" u="sng" baseline="30000" dirty="0">
                <a:ln w="50800"/>
                <a:solidFill>
                  <a:srgbClr val="0000FF"/>
                </a:solidFill>
                <a:latin typeface="Arial" pitchFamily="34" charset="0"/>
                <a:cs typeface="Arial" pitchFamily="34" charset="0"/>
              </a:rPr>
              <a:t>o</a:t>
            </a:r>
            <a:r>
              <a:rPr lang="pt-BR" sz="1600" b="1" i="1" dirty="0">
                <a:ln w="50800"/>
                <a:solidFill>
                  <a:srgbClr val="0000FF"/>
                </a:solidFill>
                <a:latin typeface="Arial" pitchFamily="34" charset="0"/>
                <a:cs typeface="Arial" pitchFamily="34" charset="0"/>
              </a:rPr>
              <a:t>, a base de cálculo da contribuição a que se referem o caput do art. 7</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e o caput do art. 8</a:t>
            </a:r>
            <a:r>
              <a:rPr lang="pt-BR" sz="1600" b="1" i="1" strike="sngStrike" dirty="0">
                <a:ln w="50800"/>
                <a:solidFill>
                  <a:srgbClr val="0000FF"/>
                </a:solidFill>
                <a:latin typeface="Arial" pitchFamily="34" charset="0"/>
                <a:cs typeface="Arial" pitchFamily="34" charset="0"/>
              </a:rPr>
              <a:t>º</a:t>
            </a:r>
            <a:r>
              <a:rPr lang="pt-BR" sz="1600" b="1" i="1" dirty="0">
                <a:ln w="50800"/>
                <a:solidFill>
                  <a:srgbClr val="0000FF"/>
                </a:solidFill>
                <a:latin typeface="Arial" pitchFamily="34" charset="0"/>
                <a:cs typeface="Arial" pitchFamily="34" charset="0"/>
              </a:rPr>
              <a:t> será </a:t>
            </a:r>
            <a:r>
              <a:rPr lang="pt-BR" sz="1600" b="1" i="1" u="sng" dirty="0">
                <a:ln w="50800"/>
                <a:solidFill>
                  <a:srgbClr val="0000FF"/>
                </a:solidFill>
                <a:latin typeface="Arial" pitchFamily="34" charset="0"/>
                <a:cs typeface="Arial" pitchFamily="34" charset="0"/>
              </a:rPr>
              <a:t>a receita bruta da empresa relativa a todas as suas atividades</a:t>
            </a:r>
            <a:r>
              <a:rPr lang="pt-BR" sz="1600" b="1" i="1" dirty="0">
                <a:ln w="50800"/>
                <a:solidFill>
                  <a:srgbClr val="0000FF"/>
                </a:solidFill>
                <a:latin typeface="Arial" pitchFamily="34" charset="0"/>
                <a:cs typeface="Arial" pitchFamily="34" charset="0"/>
              </a:rPr>
              <a:t>.” </a:t>
            </a:r>
          </a:p>
        </p:txBody>
      </p:sp>
      <p:graphicFrame>
        <p:nvGraphicFramePr>
          <p:cNvPr id="5" name="Tabela 4"/>
          <p:cNvGraphicFramePr>
            <a:graphicFrameLocks noGrp="1"/>
          </p:cNvGraphicFramePr>
          <p:nvPr>
            <p:extLst>
              <p:ext uri="{D42A27DB-BD31-4B8C-83A1-F6EECF244321}">
                <p14:modId xmlns:p14="http://schemas.microsoft.com/office/powerpoint/2010/main" xmlns="" val="3621251954"/>
              </p:ext>
            </p:extLst>
          </p:nvPr>
        </p:nvGraphicFramePr>
        <p:xfrm>
          <a:off x="3779912" y="4941168"/>
          <a:ext cx="4284476" cy="360040"/>
        </p:xfrm>
        <a:graphic>
          <a:graphicData uri="http://schemas.openxmlformats.org/drawingml/2006/table">
            <a:tbl>
              <a:tblPr>
                <a:tableStyleId>{5C22544A-7EE6-4342-B048-85BDC9FD1C3A}</a:tableStyleId>
              </a:tblPr>
              <a:tblGrid>
                <a:gridCol w="4284476"/>
              </a:tblGrid>
              <a:tr h="360040">
                <a:tc>
                  <a:txBody>
                    <a:bodyPr/>
                    <a:lstStyle/>
                    <a:p>
                      <a:pPr marL="0" indent="0" algn="ctr" fontAlgn="ctr">
                        <a:lnSpc>
                          <a:spcPct val="100000"/>
                        </a:lnSpc>
                        <a:tabLst>
                          <a:tab pos="4298950" algn="l"/>
                        </a:tabLst>
                      </a:pPr>
                      <a:r>
                        <a:rPr lang="pt-BR" sz="1200" b="1" i="1" dirty="0" smtClean="0">
                          <a:solidFill>
                            <a:schemeClr val="tx1"/>
                          </a:solidFill>
                          <a:effectLst>
                            <a:outerShdw blurRad="38100" dist="38100" dir="2700000" algn="tl">
                              <a:srgbClr val="000000">
                                <a:alpha val="43137"/>
                              </a:srgbClr>
                            </a:outerShdw>
                          </a:effectLst>
                          <a:latin typeface="Bell MT" pitchFamily="18" charset="0"/>
                        </a:rPr>
                        <a:t>Empresas</a:t>
                      </a:r>
                      <a:r>
                        <a:rPr lang="pt-BR" sz="1200" b="1" i="1" baseline="0" dirty="0" smtClean="0">
                          <a:solidFill>
                            <a:schemeClr val="tx1"/>
                          </a:solidFill>
                          <a:effectLst>
                            <a:outerShdw blurRad="38100" dist="38100" dir="2700000" algn="tl">
                              <a:srgbClr val="000000">
                                <a:alpha val="43137"/>
                              </a:srgbClr>
                            </a:outerShdw>
                          </a:effectLst>
                          <a:latin typeface="Bell MT" pitchFamily="18" charset="0"/>
                        </a:rPr>
                        <a:t> com Receita Abrangida e Receita Não Abrangida.</a:t>
                      </a:r>
                    </a:p>
                  </a:txBody>
                  <a:tcPr marL="9266" marR="9266" marT="9266" marB="0" anchor="ctr">
                    <a:cell3D prstMaterial="dkEdge">
                      <a:bevel/>
                      <a:lightRig rig="flood" dir="t"/>
                    </a:cell3D>
                    <a:solidFill>
                      <a:srgbClr val="FFFF00"/>
                    </a:solidFill>
                  </a:tcPr>
                </a:tc>
              </a:tr>
            </a:tbl>
          </a:graphicData>
        </a:graphic>
      </p:graphicFrame>
    </p:spTree>
    <p:extLst>
      <p:ext uri="{BB962C8B-B14F-4D97-AF65-F5344CB8AC3E}">
        <p14:creationId xmlns:p14="http://schemas.microsoft.com/office/powerpoint/2010/main" xmlns="" val="114388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1000"/>
                                        <p:tgtEl>
                                          <p:spTgt spid="6">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up)">
                                      <p:cBhvr>
                                        <p:cTn id="15" dur="1000"/>
                                        <p:tgtEl>
                                          <p:spTgt spid="6">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up)">
                                      <p:cBhvr>
                                        <p:cTn id="19" dur="1000"/>
                                        <p:tgtEl>
                                          <p:spTgt spid="6">
                                            <p:txEl>
                                              <p:pRg st="3" end="3"/>
                                            </p:txEl>
                                          </p:spTgt>
                                        </p:tgtEl>
                                      </p:cBhvr>
                                    </p:animEffect>
                                  </p:childTnLst>
                                </p:cTn>
                              </p:par>
                            </p:childTnLst>
                          </p:cTn>
                        </p:par>
                        <p:par>
                          <p:cTn id="20" fill="hold">
                            <p:stCondLst>
                              <p:cond delay="40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2000"/>
                                        <p:tgtEl>
                                          <p:spTgt spid="5"/>
                                        </p:tgtEl>
                                      </p:cBhvr>
                                    </p:animEffect>
                                  </p:childTnLst>
                                </p:cTn>
                              </p:par>
                            </p:childTnLst>
                          </p:cTn>
                        </p:par>
                        <p:par>
                          <p:cTn id="24" fill="hold">
                            <p:stCondLst>
                              <p:cond delay="6000"/>
                            </p:stCondLst>
                            <p:childTnLst>
                              <p:par>
                                <p:cTn id="25" presetID="22" presetClass="entr" presetSubtype="1"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up)">
                                      <p:cBhvr>
                                        <p:cTn id="27" dur="1000"/>
                                        <p:tgtEl>
                                          <p:spTgt spid="6">
                                            <p:txEl>
                                              <p:pRg st="4" end="4"/>
                                            </p:txEl>
                                          </p:spTgt>
                                        </p:tgtEl>
                                      </p:cBhvr>
                                    </p:animEffect>
                                  </p:childTnLst>
                                </p:cTn>
                              </p:par>
                            </p:childTnLst>
                          </p:cTn>
                        </p:par>
                        <p:par>
                          <p:cTn id="28" fill="hold">
                            <p:stCondLst>
                              <p:cond delay="7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uiExpand="1" build="p" bldLvl="5"/>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serviço cadastrado na NBS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3171612832"/>
              </p:ext>
            </p:extLst>
          </p:nvPr>
        </p:nvGraphicFramePr>
        <p:xfrm>
          <a:off x="107504" y="1661080"/>
          <a:ext cx="8964487" cy="4089296"/>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440160"/>
                <a:gridCol w="6048672"/>
                <a:gridCol w="1475655"/>
              </a:tblGrid>
              <a:tr h="370840">
                <a:tc>
                  <a:txBody>
                    <a:bodyPr/>
                    <a:lstStyle/>
                    <a:p>
                      <a:pPr algn="ctr">
                        <a:lnSpc>
                          <a:spcPct val="150000"/>
                        </a:lnSpc>
                      </a:pPr>
                      <a:r>
                        <a:rPr lang="pt-BR" b="1" i="1" dirty="0" smtClean="0">
                          <a:solidFill>
                            <a:schemeClr val="bg1"/>
                          </a:solidFill>
                          <a:effectLst>
                            <a:outerShdw blurRad="38100" dist="38100" dir="2700000" algn="tl">
                              <a:srgbClr val="000000">
                                <a:alpha val="43137"/>
                              </a:srgbClr>
                            </a:outerShdw>
                          </a:effectLst>
                          <a:latin typeface="Bell MT" pitchFamily="18" charset="0"/>
                        </a:rPr>
                        <a:t>NBS</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lnSpc>
                          <a:spcPct val="100000"/>
                        </a:lnSpc>
                      </a:pPr>
                      <a:r>
                        <a:rPr lang="pt-BR" b="1" i="1" dirty="0" smtClean="0">
                          <a:solidFill>
                            <a:schemeClr val="bg1"/>
                          </a:solidFill>
                          <a:effectLst>
                            <a:outerShdw blurRad="38100" dist="38100" dir="2700000" algn="tl">
                              <a:srgbClr val="000000">
                                <a:alpha val="43137"/>
                              </a:srgbClr>
                            </a:outerShdw>
                          </a:effectLst>
                          <a:latin typeface="Bell MT" pitchFamily="18" charset="0"/>
                          <a:cs typeface="Arial" pitchFamily="34" charset="0"/>
                        </a:rPr>
                        <a:t>As empresas que prestam os serviços classificados na NBS.</a:t>
                      </a:r>
                    </a:p>
                    <a:p>
                      <a:pPr algn="ctr">
                        <a:lnSpc>
                          <a:spcPct val="100000"/>
                        </a:lnSpc>
                      </a:pPr>
                      <a:r>
                        <a:rPr kumimoji="0" lang="pt-BR" b="1" i="1" kern="1200" dirty="0" smtClean="0">
                          <a:solidFill>
                            <a:schemeClr val="bg1"/>
                          </a:solidFill>
                          <a:effectLst>
                            <a:outerShdw blurRad="38100" dist="38100" dir="2700000" algn="tl">
                              <a:srgbClr val="000000">
                                <a:alpha val="43137"/>
                              </a:srgbClr>
                            </a:outerShdw>
                          </a:effectLst>
                          <a:latin typeface="Bell MT" pitchFamily="18" charset="0"/>
                          <a:ea typeface="+mn-ea"/>
                          <a:cs typeface="Arial" pitchFamily="34" charset="0"/>
                        </a:rPr>
                        <a:t>MP</a:t>
                      </a:r>
                      <a:r>
                        <a:rPr kumimoji="0" lang="pt-BR" b="1" i="1" kern="1200" baseline="0" dirty="0" smtClean="0">
                          <a:solidFill>
                            <a:schemeClr val="bg1"/>
                          </a:solidFill>
                          <a:effectLst>
                            <a:outerShdw blurRad="38100" dist="38100" dir="2700000" algn="tl">
                              <a:srgbClr val="000000">
                                <a:alpha val="43137"/>
                              </a:srgbClr>
                            </a:outerShdw>
                          </a:effectLst>
                          <a:latin typeface="Bell MT" pitchFamily="18" charset="0"/>
                          <a:ea typeface="+mn-ea"/>
                          <a:cs typeface="Arial" pitchFamily="34" charset="0"/>
                        </a:rPr>
                        <a:t> </a:t>
                      </a:r>
                      <a:r>
                        <a:rPr kumimoji="0" lang="pt-BR" b="1" i="1" kern="1200" dirty="0" smtClean="0">
                          <a:solidFill>
                            <a:schemeClr val="bg1"/>
                          </a:solidFill>
                          <a:effectLst>
                            <a:outerShdw blurRad="38100" dist="38100" dir="2700000" algn="tl">
                              <a:srgbClr val="000000">
                                <a:alpha val="43137"/>
                              </a:srgbClr>
                            </a:outerShdw>
                          </a:effectLst>
                          <a:latin typeface="Bell MT" pitchFamily="18" charset="0"/>
                          <a:ea typeface="+mn-ea"/>
                          <a:cs typeface="+mn-cs"/>
                        </a:rPr>
                        <a:t>Nº 612, de 02/04/2013.</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lnSpc>
                          <a:spcPct val="150000"/>
                        </a:lnSpc>
                      </a:pPr>
                      <a:r>
                        <a:rPr lang="pt-BR" b="1" i="1" dirty="0" smtClean="0">
                          <a:solidFill>
                            <a:schemeClr val="bg1"/>
                          </a:solidFill>
                          <a:effectLst>
                            <a:outerShdw blurRad="38100" dist="38100" dir="2700000" algn="tl">
                              <a:srgbClr val="000000">
                                <a:alpha val="43137"/>
                              </a:srgbClr>
                            </a:outerShdw>
                          </a:effectLst>
                          <a:latin typeface="Bell MT" pitchFamily="18" charset="0"/>
                        </a:rPr>
                        <a:t>Efeitos</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1.1201.25.00</a:t>
                      </a:r>
                      <a:endParaRPr lang="pt-BR" sz="1600" b="1" i="1" dirty="0" smtClean="0">
                        <a:solidFill>
                          <a:srgbClr val="0000FF"/>
                        </a:solidFill>
                        <a:effectLst/>
                        <a:latin typeface="Bell MT" pitchFamily="18" charset="0"/>
                      </a:endParaRPr>
                    </a:p>
                  </a:txBody>
                  <a:tcPr anchor="ctr"/>
                </a:tc>
                <a:tc>
                  <a:txBody>
                    <a:bodyPr/>
                    <a:lstStyle/>
                    <a:p>
                      <a:r>
                        <a:rPr kumimoji="0" lang="pt-BR" sz="1800" b="1" i="1" u="none" strike="noStrike" kern="1200" baseline="0" dirty="0" smtClean="0">
                          <a:solidFill>
                            <a:srgbClr val="0000FF"/>
                          </a:solidFill>
                          <a:latin typeface="Bell MT" pitchFamily="18" charset="0"/>
                          <a:ea typeface="+mn-ea"/>
                          <a:cs typeface="+mn-cs"/>
                        </a:rPr>
                        <a:t>Serviços de pesquisa e desenvolvimento em engenharia e tecnologia em </a:t>
                      </a:r>
                      <a:r>
                        <a:rPr kumimoji="0" lang="pt-BR" sz="1800" b="1" i="1" u="none" strike="noStrike" kern="1200" baseline="0" dirty="0" err="1" smtClean="0">
                          <a:solidFill>
                            <a:srgbClr val="0000FF"/>
                          </a:solidFill>
                          <a:latin typeface="Bell MT" pitchFamily="18" charset="0"/>
                          <a:ea typeface="+mn-ea"/>
                          <a:cs typeface="+mn-cs"/>
                        </a:rPr>
                        <a:t>microondas</a:t>
                      </a:r>
                      <a:r>
                        <a:rPr kumimoji="0" lang="pt-BR" sz="1800" b="1" i="1" u="none" strike="noStrike" kern="1200" baseline="0" dirty="0" smtClean="0">
                          <a:solidFill>
                            <a:srgbClr val="0000FF"/>
                          </a:solidFill>
                          <a:latin typeface="Bell MT" pitchFamily="18" charset="0"/>
                          <a:ea typeface="+mn-ea"/>
                          <a:cs typeface="+mn-cs"/>
                        </a:rPr>
                        <a:t> de potência</a:t>
                      </a:r>
                      <a:endParaRPr lang="pt-BR" sz="1600" b="1" i="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p>
                      <a:pPr marL="0" marR="0" indent="0" algn="ctr" defTabSz="914400" rtl="0" eaLnBrk="1" fontAlgn="auto" latinLnBrk="0" hangingPunct="1">
                        <a:lnSpc>
                          <a:spcPct val="150000"/>
                        </a:lnSpc>
                        <a:spcBef>
                          <a:spcPts val="0"/>
                        </a:spcBef>
                        <a:spcAft>
                          <a:spcPts val="0"/>
                        </a:spcAft>
                        <a:buClrTx/>
                        <a:buSzTx/>
                        <a:buFontTx/>
                        <a:buNone/>
                        <a:tabLst/>
                        <a:defRPr/>
                      </a:pPr>
                      <a:endParaRPr lang="pt-BR" sz="1600" b="1" i="1" dirty="0" smtClean="0">
                        <a:solidFill>
                          <a:srgbClr val="0000FF"/>
                        </a:solidFill>
                        <a:latin typeface="Bell MT" pitchFamily="18" charset="0"/>
                      </a:endParaRPr>
                    </a:p>
                  </a:txBody>
                  <a:tcPr anchor="ctr"/>
                </a:tc>
              </a:tr>
              <a:tr h="56885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1.1403.29.10</a:t>
                      </a:r>
                      <a:endParaRPr lang="pt-BR" sz="1600" b="1" i="1" dirty="0" smtClean="0">
                        <a:solidFill>
                          <a:srgbClr val="0000FF"/>
                        </a:solidFill>
                        <a:effectLst/>
                        <a:latin typeface="Bell MT" pitchFamily="18" charset="0"/>
                      </a:endParaRPr>
                    </a:p>
                  </a:txBody>
                  <a:tcPr anchor="ctr"/>
                </a:tc>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800" b="1" i="1" u="none" strike="noStrike" kern="1200" baseline="0" dirty="0" smtClean="0">
                          <a:solidFill>
                            <a:srgbClr val="0000FF"/>
                          </a:solidFill>
                          <a:latin typeface="Bell MT" pitchFamily="18" charset="0"/>
                          <a:ea typeface="+mn-ea"/>
                          <a:cs typeface="+mn-cs"/>
                        </a:rPr>
                        <a:t>Serviços de engenharia de projetos aeroespaciais</a:t>
                      </a:r>
                      <a:endParaRPr lang="pt-BR" sz="1600" b="1" i="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1.2001.33.00</a:t>
                      </a:r>
                      <a:endParaRPr lang="pt-BR" sz="1600" b="1" i="1" dirty="0" smtClean="0">
                        <a:solidFill>
                          <a:srgbClr val="0000FF"/>
                        </a:solidFill>
                        <a:effectLst/>
                        <a:latin typeface="Bell MT" pitchFamily="18" charset="0"/>
                      </a:endParaRPr>
                    </a:p>
                  </a:txBody>
                  <a:tcPr anchor="ctr"/>
                </a:tc>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800" b="1" i="1" u="none" strike="noStrike" kern="1200" baseline="0" dirty="0" smtClean="0">
                          <a:solidFill>
                            <a:srgbClr val="0000FF"/>
                          </a:solidFill>
                          <a:latin typeface="Bell MT" pitchFamily="18" charset="0"/>
                          <a:ea typeface="+mn-ea"/>
                          <a:cs typeface="+mn-cs"/>
                        </a:rPr>
                        <a:t>Serviços de manutenção e reparação de veículos militares</a:t>
                      </a:r>
                      <a:r>
                        <a:rPr kumimoji="0" lang="pt-BR" sz="1600" b="1" i="1" kern="1200" dirty="0" smtClean="0">
                          <a:solidFill>
                            <a:srgbClr val="0000FF"/>
                          </a:solidFill>
                          <a:effectLst/>
                          <a:latin typeface="Bell MT" pitchFamily="18" charset="0"/>
                          <a:ea typeface="+mn-ea"/>
                          <a:cs typeface="+mn-cs"/>
                        </a:rPr>
                        <a:t>.</a:t>
                      </a:r>
                      <a:endParaRPr lang="pt-BR" sz="1600" b="1" i="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1.2001.39.12</a:t>
                      </a:r>
                      <a:endParaRPr lang="pt-BR" sz="1600" b="1" i="1" dirty="0" smtClean="0">
                        <a:solidFill>
                          <a:srgbClr val="0000FF"/>
                        </a:solidFill>
                        <a:effectLst/>
                        <a:latin typeface="Bell MT" pitchFamily="18" charset="0"/>
                      </a:endParaRPr>
                    </a:p>
                  </a:txBody>
                  <a:tcPr anchor="ctr"/>
                </a:tc>
                <a:tc>
                  <a:txBody>
                    <a:bodyPr/>
                    <a:lstStyle/>
                    <a:p>
                      <a:r>
                        <a:rPr kumimoji="0" lang="pt-BR" sz="1800" b="1" i="1" u="none" strike="noStrike" kern="1200" baseline="0" dirty="0" smtClean="0">
                          <a:solidFill>
                            <a:srgbClr val="0000FF"/>
                          </a:solidFill>
                          <a:latin typeface="Bell MT" pitchFamily="18" charset="0"/>
                          <a:ea typeface="+mn-ea"/>
                          <a:cs typeface="+mn-cs"/>
                        </a:rPr>
                        <a:t>Serviços de manutenção e reparação de foguetes e equipamentos aeroespaciais</a:t>
                      </a:r>
                      <a:endParaRPr lang="pt-BR" sz="1600" b="1" i="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1.2001.54.00</a:t>
                      </a:r>
                      <a:endParaRPr lang="pt-BR" sz="1600" b="1" i="1" dirty="0" smtClean="0">
                        <a:solidFill>
                          <a:srgbClr val="0000FF"/>
                        </a:solidFill>
                        <a:effectLst/>
                        <a:latin typeface="Bell MT" pitchFamily="18" charset="0"/>
                      </a:endParaRPr>
                    </a:p>
                  </a:txBody>
                  <a:tcPr anchor="ctr"/>
                </a:tc>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kumimoji="0" lang="pt-BR" sz="1800" b="1" i="1" u="none" strike="noStrike" kern="1200" baseline="0" dirty="0" smtClean="0">
                          <a:solidFill>
                            <a:srgbClr val="0000FF"/>
                          </a:solidFill>
                          <a:latin typeface="Bell MT" pitchFamily="18" charset="0"/>
                          <a:ea typeface="+mn-ea"/>
                          <a:cs typeface="+mn-cs"/>
                        </a:rPr>
                        <a:t>Serviços de manutenção e reparação de equipamentos militares</a:t>
                      </a:r>
                      <a:endParaRPr lang="pt-BR" sz="1600" b="1" i="1" dirty="0" smtClean="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bl>
          </a:graphicData>
        </a:graphic>
      </p:graphicFrame>
    </p:spTree>
    <p:extLst>
      <p:ext uri="{BB962C8B-B14F-4D97-AF65-F5344CB8AC3E}">
        <p14:creationId xmlns:p14="http://schemas.microsoft.com/office/powerpoint/2010/main" xmlns="" val="260124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serviço cadastrado na NBS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Botão de ação: Voltar ou Anterior 6">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aphicFrame>
        <p:nvGraphicFramePr>
          <p:cNvPr id="5" name="Tabela 4"/>
          <p:cNvGraphicFramePr>
            <a:graphicFrameLocks noGrp="1"/>
          </p:cNvGraphicFramePr>
          <p:nvPr>
            <p:extLst>
              <p:ext uri="{D42A27DB-BD31-4B8C-83A1-F6EECF244321}">
                <p14:modId xmlns:p14="http://schemas.microsoft.com/office/powerpoint/2010/main" xmlns="" val="1351865226"/>
              </p:ext>
            </p:extLst>
          </p:nvPr>
        </p:nvGraphicFramePr>
        <p:xfrm>
          <a:off x="107504" y="1661080"/>
          <a:ext cx="8964487" cy="17373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368152"/>
                <a:gridCol w="6192688"/>
                <a:gridCol w="1403647"/>
              </a:tblGrid>
              <a:tr h="370840">
                <a:tc>
                  <a:txBody>
                    <a:bodyPr/>
                    <a:lstStyle/>
                    <a:p>
                      <a:pPr algn="ctr">
                        <a:lnSpc>
                          <a:spcPct val="150000"/>
                        </a:lnSpc>
                      </a:pPr>
                      <a:r>
                        <a:rPr lang="pt-BR" b="1" i="1" dirty="0" smtClean="0">
                          <a:solidFill>
                            <a:schemeClr val="bg1"/>
                          </a:solidFill>
                          <a:effectLst>
                            <a:outerShdw blurRad="38100" dist="38100" dir="2700000" algn="tl">
                              <a:srgbClr val="000000">
                                <a:alpha val="43137"/>
                              </a:srgbClr>
                            </a:outerShdw>
                          </a:effectLst>
                          <a:latin typeface="Bell MT" pitchFamily="18" charset="0"/>
                        </a:rPr>
                        <a:t>NBS</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lnSpc>
                          <a:spcPct val="100000"/>
                        </a:lnSpc>
                      </a:pPr>
                      <a:r>
                        <a:rPr lang="pt-BR" b="1" i="1" dirty="0" smtClean="0">
                          <a:solidFill>
                            <a:schemeClr val="bg1"/>
                          </a:solidFill>
                          <a:effectLst>
                            <a:outerShdw blurRad="38100" dist="38100" dir="2700000" algn="tl">
                              <a:srgbClr val="000000">
                                <a:alpha val="43137"/>
                              </a:srgbClr>
                            </a:outerShdw>
                          </a:effectLst>
                          <a:latin typeface="Bell MT" pitchFamily="18" charset="0"/>
                          <a:cs typeface="Arial" pitchFamily="34" charset="0"/>
                        </a:rPr>
                        <a:t>As empresas que prestam os serviços classificados na NBS.</a:t>
                      </a:r>
                    </a:p>
                    <a:p>
                      <a:pPr algn="ctr">
                        <a:lnSpc>
                          <a:spcPct val="100000"/>
                        </a:lnSpc>
                      </a:pPr>
                      <a:r>
                        <a:rPr kumimoji="0" lang="pt-BR" b="1" i="1" kern="1200" dirty="0" smtClean="0">
                          <a:solidFill>
                            <a:schemeClr val="bg1"/>
                          </a:solidFill>
                          <a:effectLst>
                            <a:outerShdw blurRad="38100" dist="38100" dir="2700000" algn="tl">
                              <a:srgbClr val="000000">
                                <a:alpha val="43137"/>
                              </a:srgbClr>
                            </a:outerShdw>
                          </a:effectLst>
                          <a:latin typeface="Bell MT" pitchFamily="18" charset="0"/>
                          <a:ea typeface="+mn-ea"/>
                          <a:cs typeface="Arial" pitchFamily="34" charset="0"/>
                        </a:rPr>
                        <a:t>MP</a:t>
                      </a:r>
                      <a:r>
                        <a:rPr kumimoji="0" lang="pt-BR" b="1" i="1" kern="1200" baseline="0" dirty="0" smtClean="0">
                          <a:solidFill>
                            <a:schemeClr val="bg1"/>
                          </a:solidFill>
                          <a:effectLst>
                            <a:outerShdw blurRad="38100" dist="38100" dir="2700000" algn="tl">
                              <a:srgbClr val="000000">
                                <a:alpha val="43137"/>
                              </a:srgbClr>
                            </a:outerShdw>
                          </a:effectLst>
                          <a:latin typeface="Bell MT" pitchFamily="18" charset="0"/>
                          <a:ea typeface="+mn-ea"/>
                          <a:cs typeface="Arial" pitchFamily="34" charset="0"/>
                        </a:rPr>
                        <a:t> </a:t>
                      </a:r>
                      <a:r>
                        <a:rPr kumimoji="0" lang="pt-BR" b="1" i="1" kern="1200" dirty="0" smtClean="0">
                          <a:solidFill>
                            <a:schemeClr val="bg1"/>
                          </a:solidFill>
                          <a:effectLst>
                            <a:outerShdw blurRad="38100" dist="38100" dir="2700000" algn="tl">
                              <a:srgbClr val="000000">
                                <a:alpha val="43137"/>
                              </a:srgbClr>
                            </a:outerShdw>
                          </a:effectLst>
                          <a:latin typeface="Bell MT" pitchFamily="18" charset="0"/>
                          <a:ea typeface="+mn-ea"/>
                          <a:cs typeface="+mn-cs"/>
                        </a:rPr>
                        <a:t>Nº 612, de 02/04/2013.</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lnSpc>
                          <a:spcPct val="150000"/>
                        </a:lnSpc>
                      </a:pPr>
                      <a:r>
                        <a:rPr lang="pt-BR" b="1" i="1" dirty="0" smtClean="0">
                          <a:solidFill>
                            <a:schemeClr val="bg1"/>
                          </a:solidFill>
                          <a:effectLst>
                            <a:outerShdw blurRad="38100" dist="38100" dir="2700000" algn="tl">
                              <a:srgbClr val="000000">
                                <a:alpha val="43137"/>
                              </a:srgbClr>
                            </a:outerShdw>
                          </a:effectLst>
                          <a:latin typeface="Bell MT" pitchFamily="18" charset="0"/>
                        </a:rPr>
                        <a:t>Efeitos</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1.2003.60.00</a:t>
                      </a:r>
                      <a:endParaRPr lang="pt-BR" sz="1600" b="1" i="1" dirty="0">
                        <a:solidFill>
                          <a:srgbClr val="0000FF"/>
                        </a:solidFill>
                        <a:effectLst/>
                        <a:latin typeface="Bell MT" pitchFamily="18" charset="0"/>
                      </a:endParaRPr>
                    </a:p>
                  </a:txBody>
                  <a:tcPr anchor="ctr"/>
                </a:tc>
                <a:tc>
                  <a:txBody>
                    <a:bodyPr/>
                    <a:lstStyle/>
                    <a:p>
                      <a:r>
                        <a:rPr kumimoji="0" lang="pt-BR" sz="1800" b="1" i="1" u="none" strike="noStrike" kern="1200" baseline="0" dirty="0" smtClean="0">
                          <a:solidFill>
                            <a:srgbClr val="0000FF"/>
                          </a:solidFill>
                          <a:latin typeface="Bell MT" pitchFamily="18" charset="0"/>
                          <a:ea typeface="+mn-ea"/>
                          <a:cs typeface="+mn-cs"/>
                        </a:rPr>
                        <a:t>Serviços de instalação de sensores e sistemas de armas</a:t>
                      </a:r>
                      <a:endParaRPr lang="pt-BR" sz="1600" b="1" i="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r h="370840">
                <a:tc>
                  <a:txBody>
                    <a:bodyPr/>
                    <a:lstStyle/>
                    <a:p>
                      <a:pPr algn="ctr"/>
                      <a:r>
                        <a:rPr lang="pt-BR" sz="1600" b="1"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1.2003.70.00</a:t>
                      </a:r>
                      <a:endParaRPr lang="pt-BR" sz="1600" b="1" i="1" dirty="0">
                        <a:solidFill>
                          <a:srgbClr val="0000FF"/>
                        </a:solidFill>
                        <a:effectLst/>
                        <a:latin typeface="Bell MT" pitchFamily="18" charset="0"/>
                      </a:endParaRPr>
                    </a:p>
                  </a:txBody>
                  <a:tcPr anchor="ctr"/>
                </a:tc>
                <a:tc>
                  <a:txBody>
                    <a:bodyPr/>
                    <a:lstStyle/>
                    <a:p>
                      <a:r>
                        <a:rPr kumimoji="0" lang="pt-BR" sz="1800" b="1" i="1" u="none" strike="noStrike" kern="1200" baseline="0" dirty="0" smtClean="0">
                          <a:solidFill>
                            <a:srgbClr val="0000FF"/>
                          </a:solidFill>
                          <a:latin typeface="Bell MT" pitchFamily="18" charset="0"/>
                          <a:ea typeface="+mn-ea"/>
                          <a:cs typeface="+mn-cs"/>
                        </a:rPr>
                        <a:t>Serviços de instalação de maquinários e equipamentos de emprego militar</a:t>
                      </a:r>
                      <a:endParaRPr lang="pt-BR" sz="1600" b="1" i="1" dirty="0">
                        <a:solidFill>
                          <a:srgbClr val="0000FF"/>
                        </a:solidFill>
                        <a:effectLst/>
                        <a:latin typeface="Bell MT"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600" b="1" i="1" dirty="0" smtClean="0">
                          <a:solidFill>
                            <a:srgbClr val="0000FF"/>
                          </a:solidFill>
                          <a:latin typeface="Bell MT" pitchFamily="18" charset="0"/>
                        </a:rPr>
                        <a:t>01/01/2014</a:t>
                      </a:r>
                    </a:p>
                  </a:txBody>
                  <a:tcPr anchor="ctr"/>
                </a:tc>
              </a:tr>
            </a:tbl>
          </a:graphicData>
        </a:graphic>
      </p:graphicFrame>
    </p:spTree>
    <p:extLst>
      <p:ext uri="{BB962C8B-B14F-4D97-AF65-F5344CB8AC3E}">
        <p14:creationId xmlns:p14="http://schemas.microsoft.com/office/powerpoint/2010/main" xmlns="" val="116529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4256968922"/>
              </p:ext>
            </p:extLst>
          </p:nvPr>
        </p:nvGraphicFramePr>
        <p:xfrm>
          <a:off x="107504" y="1630392"/>
          <a:ext cx="8964488" cy="46177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080120"/>
                <a:gridCol w="6480720"/>
                <a:gridCol w="1403648"/>
              </a:tblGrid>
              <a:tr h="370840">
                <a:tc>
                  <a:txBody>
                    <a:bodyPr/>
                    <a:lstStyle/>
                    <a:p>
                      <a:pPr algn="ctr"/>
                      <a:r>
                        <a:rPr lang="pt-BR" b="0"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b="0"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0" i="1" dirty="0" smtClean="0">
                          <a:solidFill>
                            <a:schemeClr val="bg1"/>
                          </a:solidFill>
                          <a:effectLst>
                            <a:outerShdw blurRad="38100" dist="38100" dir="2700000" algn="tl">
                              <a:srgbClr val="000000">
                                <a:alpha val="43137"/>
                              </a:srgbClr>
                            </a:outerShdw>
                          </a:effectLst>
                          <a:latin typeface="Bell MT" pitchFamily="18" charset="0"/>
                        </a:rPr>
                        <a:t>Produto</a:t>
                      </a:r>
                      <a:endParaRPr lang="pt-BR" b="0"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0" i="1" dirty="0" smtClean="0">
                          <a:solidFill>
                            <a:schemeClr val="bg1"/>
                          </a:solidFill>
                          <a:effectLst>
                            <a:outerShdw blurRad="38100" dist="38100" dir="2700000" algn="tl">
                              <a:srgbClr val="000000">
                                <a:alpha val="43137"/>
                              </a:srgbClr>
                            </a:outerShdw>
                          </a:effectLst>
                          <a:latin typeface="Bell MT" pitchFamily="18" charset="0"/>
                        </a:rPr>
                        <a:t>Efeitos</a:t>
                      </a:r>
                      <a:endParaRPr lang="pt-BR" b="0"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3926.20.00</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 (incluindo as luvas, mitenes e semelhantes).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40.15</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 (incluindo as luvas, mitenes e semelhantes), de borracha vulcanizada não endurecida, para quaisquer usos.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42.03</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 de couro natural ou reconstituído.</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43.03</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seus acessórios e outros artefatos de peles com pelo.</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4818.50.00</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63.01</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Cobertores e mantas.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63.02</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Roupas de cama, mesa, toucador ou cozinha.</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63.03</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Cortinados, cortinas, reposteiros e estores; sanefas.</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63.04</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Outros artefatos para guarnição de interiores, exceto da posição 94.04.</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63.05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Sacos de quaisquer dimensões, para embalagem.</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bl>
          </a:graphicData>
        </a:graphic>
      </p:graphicFrame>
    </p:spTree>
    <p:extLst>
      <p:ext uri="{BB962C8B-B14F-4D97-AF65-F5344CB8AC3E}">
        <p14:creationId xmlns:p14="http://schemas.microsoft.com/office/powerpoint/2010/main" xmlns="" val="85384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xmlns="" val="4188650861"/>
              </p:ext>
            </p:extLst>
          </p:nvPr>
        </p:nvGraphicFramePr>
        <p:xfrm>
          <a:off x="107504" y="1628800"/>
          <a:ext cx="8856984" cy="21234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420459"/>
                <a:gridCol w="5765395"/>
                <a:gridCol w="1671130"/>
              </a:tblGrid>
              <a:tr h="370840">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Produto</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Efeitos</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6812.91.00</a:t>
                      </a:r>
                      <a:endParaRPr lang="pt-BR" sz="18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acessórios de vestuário, calçados e chapéus</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9404.90.00</a:t>
                      </a:r>
                      <a:endParaRPr lang="pt-BR" sz="18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Outros</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Capítulo 61</a:t>
                      </a:r>
                      <a:endParaRPr lang="pt-BR" sz="18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 de malha</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cs typeface="Arial" pitchFamily="34" charset="0"/>
                        </a:rPr>
                        <a:t>Capítulo 62</a:t>
                      </a:r>
                      <a:endParaRPr lang="pt-BR" sz="18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Vestuário e seus acessórios, exceto de malha</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01/12/2011</a:t>
                      </a:r>
                    </a:p>
                  </a:txBody>
                  <a:tcPr anchor="ctr"/>
                </a:tc>
              </a:tr>
            </a:tbl>
          </a:graphicData>
        </a:graphic>
      </p:graphicFrame>
    </p:spTree>
    <p:extLst>
      <p:ext uri="{BB962C8B-B14F-4D97-AF65-F5344CB8AC3E}">
        <p14:creationId xmlns:p14="http://schemas.microsoft.com/office/powerpoint/2010/main" xmlns="" val="84880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O Que muda no Recolhimento e na Declaração da CPRB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11" name="Retângulo 10"/>
          <p:cNvSpPr/>
          <p:nvPr/>
        </p:nvSpPr>
        <p:spPr>
          <a:xfrm>
            <a:off x="1" y="1556792"/>
            <a:ext cx="9036496" cy="5339923"/>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460375" lvl="1" indent="-285750" algn="just">
              <a:lnSpc>
                <a:spcPct val="150000"/>
              </a:lnSpc>
              <a:buFont typeface="Wingdings" pitchFamily="2" charset="2"/>
              <a:buChar char="q"/>
            </a:pPr>
            <a:r>
              <a:rPr lang="pt-BR" sz="1600" b="1" i="1" dirty="0" smtClean="0">
                <a:ln w="50800"/>
                <a:solidFill>
                  <a:srgbClr val="0000FF"/>
                </a:solidFill>
                <a:latin typeface="Arial" pitchFamily="34" charset="0"/>
                <a:cs typeface="Arial" pitchFamily="34" charset="0"/>
              </a:rPr>
              <a:t>A </a:t>
            </a:r>
            <a:r>
              <a:rPr lang="pt-BR" sz="1600" b="1" i="1" dirty="0">
                <a:ln w="50800"/>
                <a:solidFill>
                  <a:srgbClr val="0000FF"/>
                </a:solidFill>
                <a:latin typeface="Arial" pitchFamily="34" charset="0"/>
                <a:cs typeface="Arial" pitchFamily="34" charset="0"/>
              </a:rPr>
              <a:t>C</a:t>
            </a:r>
            <a:r>
              <a:rPr lang="pt-BR" sz="1600" b="1" i="1" dirty="0" smtClean="0">
                <a:ln w="50800"/>
                <a:solidFill>
                  <a:srgbClr val="0000FF"/>
                </a:solidFill>
                <a:latin typeface="Arial" pitchFamily="34" charset="0"/>
                <a:cs typeface="Arial" pitchFamily="34" charset="0"/>
              </a:rPr>
              <a:t>ontribuição incidente sobre a Receita Bruta é recolhida por meio de DARF.</a:t>
            </a:r>
          </a:p>
          <a:p>
            <a:pPr marL="906463" lvl="3" indent="-274638" algn="just">
              <a:lnSpc>
                <a:spcPct val="150000"/>
              </a:lnSpc>
              <a:buFont typeface="Wingdings" pitchFamily="2" charset="2"/>
              <a:buChar char="§"/>
            </a:pPr>
            <a:r>
              <a:rPr lang="pt-BR" sz="1400" b="1" i="1" dirty="0" smtClean="0">
                <a:ln w="50800"/>
                <a:solidFill>
                  <a:srgbClr val="0000FF"/>
                </a:solidFill>
                <a:latin typeface="Arial" pitchFamily="34" charset="0"/>
                <a:cs typeface="Arial" pitchFamily="34" charset="0"/>
              </a:rPr>
              <a:t>Códigos de Receita:</a:t>
            </a:r>
          </a:p>
          <a:p>
            <a:pPr marL="631825" lvl="3" algn="just">
              <a:lnSpc>
                <a:spcPct val="150000"/>
              </a:lnSpc>
              <a:spcBef>
                <a:spcPts val="600"/>
              </a:spcBef>
              <a:spcAft>
                <a:spcPts val="600"/>
              </a:spcAft>
            </a:pPr>
            <a:endParaRPr lang="pt-BR" sz="1400" b="1" i="1" dirty="0" smtClean="0">
              <a:ln w="50800"/>
              <a:solidFill>
                <a:srgbClr val="0000FF"/>
              </a:solidFill>
              <a:latin typeface="Arial" pitchFamily="34" charset="0"/>
              <a:cs typeface="Arial" pitchFamily="34" charset="0"/>
            </a:endParaRPr>
          </a:p>
          <a:p>
            <a:pPr marL="631825" lvl="3" algn="just">
              <a:lnSpc>
                <a:spcPct val="150000"/>
              </a:lnSpc>
              <a:spcBef>
                <a:spcPts val="600"/>
              </a:spcBef>
              <a:spcAft>
                <a:spcPts val="600"/>
              </a:spcAft>
            </a:pPr>
            <a:endParaRPr lang="pt-BR" sz="1400" b="1" i="1" dirty="0" smtClean="0">
              <a:ln w="50800"/>
              <a:solidFill>
                <a:srgbClr val="0000FF"/>
              </a:solidFill>
              <a:latin typeface="Arial" pitchFamily="34" charset="0"/>
              <a:cs typeface="Arial" pitchFamily="34" charset="0"/>
            </a:endParaRPr>
          </a:p>
          <a:p>
            <a:pPr marL="1077913" lvl="4" indent="-177800" algn="just">
              <a:lnSpc>
                <a:spcPct val="150000"/>
              </a:lnSpc>
              <a:buFont typeface="Arial" pitchFamily="34" charset="0"/>
              <a:buChar char="•"/>
            </a:pPr>
            <a:endParaRPr lang="pt-BR" sz="1400" b="1" i="1" dirty="0" smtClean="0">
              <a:ln w="50800"/>
              <a:solidFill>
                <a:srgbClr val="0000FF"/>
              </a:solidFill>
              <a:latin typeface="Arial" pitchFamily="34" charset="0"/>
              <a:cs typeface="Arial" pitchFamily="34" charset="0"/>
            </a:endParaRPr>
          </a:p>
          <a:p>
            <a:pPr marL="174625" lvl="1" algn="just">
              <a:lnSpc>
                <a:spcPct val="150000"/>
              </a:lnSpc>
              <a:spcBef>
                <a:spcPts val="600"/>
              </a:spcBef>
              <a:spcAft>
                <a:spcPts val="600"/>
              </a:spcAft>
            </a:pPr>
            <a:endParaRPr lang="pt-BR" sz="1600" b="1" i="1" dirty="0" smtClean="0">
              <a:ln w="50800"/>
              <a:solidFill>
                <a:srgbClr val="0000FF"/>
              </a:solidFill>
              <a:latin typeface="Arial" pitchFamily="34" charset="0"/>
              <a:cs typeface="Arial" pitchFamily="34" charset="0"/>
            </a:endParaRPr>
          </a:p>
          <a:p>
            <a:pPr marL="460375" lvl="1" indent="-285750" algn="just">
              <a:lnSpc>
                <a:spcPct val="150000"/>
              </a:lnSpc>
              <a:spcBef>
                <a:spcPts val="600"/>
              </a:spcBef>
              <a:spcAft>
                <a:spcPts val="600"/>
              </a:spcAft>
              <a:buFont typeface="Wingdings" pitchFamily="2" charset="2"/>
              <a:buChar char="q"/>
            </a:pPr>
            <a:endParaRPr lang="pt-BR" sz="1600" b="1" i="1" dirty="0" smtClean="0">
              <a:ln w="50800"/>
              <a:solidFill>
                <a:srgbClr val="0000FF"/>
              </a:solidFill>
              <a:latin typeface="Arial" pitchFamily="34" charset="0"/>
              <a:cs typeface="Arial" pitchFamily="34" charset="0"/>
            </a:endParaRPr>
          </a:p>
          <a:p>
            <a:pPr marL="460375" lvl="1"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As Contribuições incidentes </a:t>
            </a:r>
            <a:r>
              <a:rPr lang="pt-BR" sz="1600" b="1" i="1" dirty="0">
                <a:ln w="50800"/>
                <a:solidFill>
                  <a:srgbClr val="0000FF"/>
                </a:solidFill>
                <a:latin typeface="Arial" pitchFamily="34" charset="0"/>
                <a:cs typeface="Arial" pitchFamily="34" charset="0"/>
              </a:rPr>
              <a:t>sobre a </a:t>
            </a:r>
            <a:r>
              <a:rPr lang="pt-BR" sz="1600" b="1" i="1" dirty="0" smtClean="0">
                <a:ln w="50800"/>
                <a:solidFill>
                  <a:srgbClr val="0000FF"/>
                </a:solidFill>
                <a:latin typeface="Arial" pitchFamily="34" charset="0"/>
                <a:cs typeface="Arial" pitchFamily="34" charset="0"/>
              </a:rPr>
              <a:t>Folha de Pagamentos</a:t>
            </a:r>
            <a:r>
              <a:rPr lang="pt-BR" sz="1400" b="1" i="1" dirty="0" smtClean="0">
                <a:ln w="50800"/>
                <a:solidFill>
                  <a:srgbClr val="0000FF"/>
                </a:solidFill>
                <a:latin typeface="Arial" pitchFamily="34" charset="0"/>
                <a:cs typeface="Arial" pitchFamily="34" charset="0"/>
              </a:rPr>
              <a:t> </a:t>
            </a:r>
            <a:r>
              <a:rPr lang="pt-BR" sz="1400" b="1" i="1" dirty="0" smtClean="0">
                <a:ln w="50800"/>
                <a:latin typeface="Arial" pitchFamily="34" charset="0"/>
                <a:cs typeface="Arial" pitchFamily="34" charset="0"/>
              </a:rPr>
              <a:t>(</a:t>
            </a:r>
            <a:r>
              <a:rPr lang="pt-BR" sz="1400" b="1" i="1" dirty="0">
                <a:ln w="50800"/>
                <a:latin typeface="Arial" pitchFamily="34" charset="0"/>
                <a:cs typeface="Arial" pitchFamily="34" charset="0"/>
              </a:rPr>
              <a:t>Valor Descontado do </a:t>
            </a:r>
            <a:r>
              <a:rPr lang="pt-BR" sz="1400" b="1" i="1" dirty="0" smtClean="0">
                <a:ln w="50800"/>
                <a:latin typeface="Arial" pitchFamily="34" charset="0"/>
                <a:cs typeface="Arial" pitchFamily="34" charset="0"/>
              </a:rPr>
              <a:t>Segurado, RAT Ajustado , Outras Entidades e CPP sobre a Remuneração, com  alíquota reduzida, no caso de empresas com Receita Bruta Abrangida e Receita Bruta Não Abrangida) </a:t>
            </a:r>
            <a:r>
              <a:rPr lang="pt-BR" sz="1600" b="1" i="1" dirty="0" smtClean="0">
                <a:ln w="50800"/>
                <a:solidFill>
                  <a:srgbClr val="0000FF"/>
                </a:solidFill>
                <a:latin typeface="Arial" pitchFamily="34" charset="0"/>
                <a:cs typeface="Arial" pitchFamily="34" charset="0"/>
              </a:rPr>
              <a:t>são recolhidas </a:t>
            </a:r>
            <a:r>
              <a:rPr lang="pt-BR" sz="1600" b="1" i="1" dirty="0">
                <a:ln w="50800"/>
                <a:solidFill>
                  <a:srgbClr val="0000FF"/>
                </a:solidFill>
                <a:latin typeface="Arial" pitchFamily="34" charset="0"/>
                <a:cs typeface="Arial" pitchFamily="34" charset="0"/>
              </a:rPr>
              <a:t>por meio </a:t>
            </a:r>
            <a:r>
              <a:rPr lang="pt-BR" sz="1600" b="1" i="1" dirty="0" smtClean="0">
                <a:ln w="50800"/>
                <a:solidFill>
                  <a:srgbClr val="0000FF"/>
                </a:solidFill>
                <a:latin typeface="Arial" pitchFamily="34" charset="0"/>
                <a:cs typeface="Arial" pitchFamily="34" charset="0"/>
              </a:rPr>
              <a:t>de </a:t>
            </a:r>
            <a:r>
              <a:rPr lang="pt-BR" sz="1600" b="1" i="1" dirty="0" smtClean="0">
                <a:ln w="50800"/>
                <a:latin typeface="Arial" pitchFamily="34" charset="0"/>
                <a:cs typeface="Arial" pitchFamily="34" charset="0"/>
              </a:rPr>
              <a:t>GPS</a:t>
            </a:r>
            <a:r>
              <a:rPr lang="pt-BR" sz="1600" b="1" i="1" dirty="0" smtClean="0">
                <a:ln w="50800"/>
                <a:solidFill>
                  <a:srgbClr val="3333FF"/>
                </a:solidFill>
                <a:latin typeface="Arial" pitchFamily="34" charset="0"/>
                <a:cs typeface="Arial" pitchFamily="34" charset="0"/>
              </a:rPr>
              <a:t>.</a:t>
            </a:r>
          </a:p>
          <a:p>
            <a:pPr marL="917575" lvl="2" indent="-285750" algn="just">
              <a:lnSpc>
                <a:spcPct val="150000"/>
              </a:lnSpc>
              <a:buFont typeface="Wingdings" pitchFamily="2" charset="2"/>
              <a:buChar char="§"/>
            </a:pPr>
            <a:r>
              <a:rPr lang="pt-BR" sz="1400" b="1" i="1" dirty="0">
                <a:ln w="50800"/>
                <a:solidFill>
                  <a:srgbClr val="0000FF"/>
                </a:solidFill>
                <a:latin typeface="Arial" pitchFamily="34" charset="0"/>
                <a:cs typeface="Arial" pitchFamily="34" charset="0"/>
              </a:rPr>
              <a:t>Códigos de </a:t>
            </a:r>
            <a:r>
              <a:rPr lang="pt-BR" sz="1400" b="1" i="1" dirty="0" smtClean="0">
                <a:ln w="50800"/>
                <a:solidFill>
                  <a:srgbClr val="0000FF"/>
                </a:solidFill>
                <a:latin typeface="Arial" pitchFamily="34" charset="0"/>
                <a:cs typeface="Arial" pitchFamily="34" charset="0"/>
              </a:rPr>
              <a:t>Receita: De acordo com a atividade da empresa.</a:t>
            </a:r>
            <a:endParaRPr lang="pt-BR" sz="1400" b="1" i="1" dirty="0">
              <a:ln w="50800"/>
              <a:solidFill>
                <a:srgbClr val="0000FF"/>
              </a:solidFill>
              <a:latin typeface="Arial" pitchFamily="34" charset="0"/>
              <a:cs typeface="Arial" pitchFamily="34" charset="0"/>
            </a:endParaRPr>
          </a:p>
          <a:p>
            <a:pPr marL="917575" lvl="2" indent="-285750" algn="just">
              <a:lnSpc>
                <a:spcPct val="150000"/>
              </a:lnSpc>
              <a:buFont typeface="Wingdings" pitchFamily="2" charset="2"/>
              <a:buChar char="§"/>
            </a:pPr>
            <a:r>
              <a:rPr lang="pt-BR" sz="1400" b="1" i="1" dirty="0" smtClean="0">
                <a:ln w="50800"/>
                <a:solidFill>
                  <a:srgbClr val="0000FF"/>
                </a:solidFill>
                <a:latin typeface="Arial" pitchFamily="34" charset="0"/>
                <a:cs typeface="Arial" pitchFamily="34" charset="0"/>
              </a:rPr>
              <a:t>Bases </a:t>
            </a:r>
            <a:r>
              <a:rPr lang="pt-BR" sz="1400" b="1" i="1" dirty="0">
                <a:ln w="50800"/>
                <a:solidFill>
                  <a:srgbClr val="0000FF"/>
                </a:solidFill>
                <a:latin typeface="Arial" pitchFamily="34" charset="0"/>
                <a:cs typeface="Arial" pitchFamily="34" charset="0"/>
              </a:rPr>
              <a:t>de incidência </a:t>
            </a:r>
            <a:r>
              <a:rPr lang="pt-BR" sz="1400" b="1" i="1" dirty="0" smtClean="0">
                <a:ln w="50800"/>
                <a:solidFill>
                  <a:srgbClr val="0000FF"/>
                </a:solidFill>
                <a:latin typeface="Arial" pitchFamily="34" charset="0"/>
                <a:cs typeface="Arial" pitchFamily="34" charset="0"/>
              </a:rPr>
              <a:t>declaradas </a:t>
            </a:r>
            <a:r>
              <a:rPr lang="pt-BR" sz="1400" b="1" i="1" dirty="0">
                <a:ln w="50800"/>
                <a:solidFill>
                  <a:srgbClr val="0000FF"/>
                </a:solidFill>
                <a:latin typeface="Arial" pitchFamily="34" charset="0"/>
                <a:cs typeface="Arial" pitchFamily="34" charset="0"/>
              </a:rPr>
              <a:t>através </a:t>
            </a:r>
            <a:r>
              <a:rPr lang="pt-BR" sz="1400" b="1" i="1" dirty="0" smtClean="0">
                <a:ln w="50800"/>
                <a:solidFill>
                  <a:srgbClr val="0000FF"/>
                </a:solidFill>
                <a:latin typeface="Arial" pitchFamily="34" charset="0"/>
                <a:cs typeface="Arial" pitchFamily="34" charset="0"/>
              </a:rPr>
              <a:t>da </a:t>
            </a:r>
            <a:r>
              <a:rPr lang="pt-BR" sz="1400" b="1" i="1" dirty="0" smtClean="0">
                <a:ln w="50800"/>
                <a:latin typeface="Arial" pitchFamily="34" charset="0"/>
                <a:cs typeface="Arial" pitchFamily="34" charset="0"/>
              </a:rPr>
              <a:t>GFIP</a:t>
            </a:r>
            <a:r>
              <a:rPr lang="pt-BR" sz="1400" b="1" i="1" dirty="0" smtClean="0">
                <a:ln w="50800"/>
                <a:solidFill>
                  <a:srgbClr val="3333FF"/>
                </a:solidFill>
                <a:latin typeface="Arial" pitchFamily="34" charset="0"/>
                <a:cs typeface="Arial" pitchFamily="34" charset="0"/>
              </a:rPr>
              <a:t>.</a:t>
            </a:r>
            <a:endParaRPr lang="pt-BR" sz="1600" b="1" i="1" dirty="0">
              <a:ln w="50800"/>
              <a:solidFill>
                <a:srgbClr val="3333FF"/>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15</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5" name="Tabela 4"/>
          <p:cNvGraphicFramePr>
            <a:graphicFrameLocks noGrp="1"/>
          </p:cNvGraphicFramePr>
          <p:nvPr>
            <p:extLst>
              <p:ext uri="{D42A27DB-BD31-4B8C-83A1-F6EECF244321}">
                <p14:modId xmlns:p14="http://schemas.microsoft.com/office/powerpoint/2010/main" xmlns="" val="2703419405"/>
              </p:ext>
            </p:extLst>
          </p:nvPr>
        </p:nvGraphicFramePr>
        <p:xfrm>
          <a:off x="539552" y="2348880"/>
          <a:ext cx="7992888" cy="504056"/>
        </p:xfrm>
        <a:graphic>
          <a:graphicData uri="http://schemas.openxmlformats.org/drawingml/2006/table">
            <a:tbl>
              <a:tblPr>
                <a:tableStyleId>{5C22544A-7EE6-4342-B048-85BDC9FD1C3A}</a:tableStyleId>
              </a:tblPr>
              <a:tblGrid>
                <a:gridCol w="7992888"/>
              </a:tblGrid>
              <a:tr h="504056">
                <a:tc>
                  <a:txBody>
                    <a:bodyPr/>
                    <a:lstStyle/>
                    <a:p>
                      <a:pPr marL="460375" indent="-285750" algn="l" fontAlgn="ctr">
                        <a:buFont typeface="Wingdings" pitchFamily="2" charset="2"/>
                        <a:buChar char="§"/>
                      </a:pPr>
                      <a:r>
                        <a:rPr lang="pt-BR" sz="1400" b="1" i="1"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2985 - </a:t>
                      </a:r>
                      <a:r>
                        <a:rPr lang="pt-BR" sz="14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Contribuição Previdenciária Sobre Receita Bruta - Art. 7º da Lei 12.546/2011.</a:t>
                      </a:r>
                      <a:endParaRPr lang="pt-BR" sz="14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xmlns="" val="526087302"/>
              </p:ext>
            </p:extLst>
          </p:nvPr>
        </p:nvGraphicFramePr>
        <p:xfrm>
          <a:off x="539552" y="2924944"/>
          <a:ext cx="7992888" cy="504056"/>
        </p:xfrm>
        <a:graphic>
          <a:graphicData uri="http://schemas.openxmlformats.org/drawingml/2006/table">
            <a:tbl>
              <a:tblPr>
                <a:tableStyleId>{5C22544A-7EE6-4342-B048-85BDC9FD1C3A}</a:tableStyleId>
              </a:tblPr>
              <a:tblGrid>
                <a:gridCol w="7992888"/>
              </a:tblGrid>
              <a:tr h="504056">
                <a:tc>
                  <a:txBody>
                    <a:bodyPr/>
                    <a:lstStyle/>
                    <a:p>
                      <a:pPr marL="460375" lvl="2" indent="-285750" algn="just">
                        <a:lnSpc>
                          <a:spcPct val="150000"/>
                        </a:lnSpc>
                        <a:buFont typeface="Wingdings" pitchFamily="2" charset="2"/>
                        <a:buChar char="§"/>
                      </a:pPr>
                      <a:r>
                        <a:rPr lang="pt-BR" sz="1400" b="1" i="1"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2991 </a:t>
                      </a:r>
                      <a:r>
                        <a:rPr lang="pt-BR" sz="14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 Contribuição Previdenciária Sobre Receita Bruta - Art. 8º da Lei 12.546/2011.</a:t>
                      </a: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3312981668"/>
              </p:ext>
            </p:extLst>
          </p:nvPr>
        </p:nvGraphicFramePr>
        <p:xfrm>
          <a:off x="539552" y="3501008"/>
          <a:ext cx="7992888" cy="504056"/>
        </p:xfrm>
        <a:graphic>
          <a:graphicData uri="http://schemas.openxmlformats.org/drawingml/2006/table">
            <a:tbl>
              <a:tblPr>
                <a:tableStyleId>{5C22544A-7EE6-4342-B048-85BDC9FD1C3A}</a:tableStyleId>
              </a:tblPr>
              <a:tblGrid>
                <a:gridCol w="7992888"/>
              </a:tblGrid>
              <a:tr h="504056">
                <a:tc>
                  <a:txBody>
                    <a:bodyPr/>
                    <a:lstStyle/>
                    <a:p>
                      <a:pPr marL="460375" lvl="2" indent="-285750" algn="just">
                        <a:lnSpc>
                          <a:spcPct val="150000"/>
                        </a:lnSpc>
                        <a:buFont typeface="Wingdings" pitchFamily="2" charset="2"/>
                        <a:buChar char="§"/>
                      </a:pPr>
                      <a:r>
                        <a:rPr lang="pt-BR" sz="14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Escrituração através da </a:t>
                      </a:r>
                      <a:r>
                        <a:rPr lang="pt-BR" sz="1400" b="1" i="1"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EFD-Contribuições, bloco P.</a:t>
                      </a: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178226614"/>
              </p:ext>
            </p:extLst>
          </p:nvPr>
        </p:nvGraphicFramePr>
        <p:xfrm>
          <a:off x="539552" y="4077072"/>
          <a:ext cx="7992888" cy="504056"/>
        </p:xfrm>
        <a:graphic>
          <a:graphicData uri="http://schemas.openxmlformats.org/drawingml/2006/table">
            <a:tbl>
              <a:tblPr>
                <a:tableStyleId>{5C22544A-7EE6-4342-B048-85BDC9FD1C3A}</a:tableStyleId>
              </a:tblPr>
              <a:tblGrid>
                <a:gridCol w="7992888"/>
              </a:tblGrid>
              <a:tr h="504056">
                <a:tc>
                  <a:txBody>
                    <a:bodyPr/>
                    <a:lstStyle/>
                    <a:p>
                      <a:pPr marL="460375" lvl="2" indent="-285750" algn="just">
                        <a:lnSpc>
                          <a:spcPct val="150000"/>
                        </a:lnSpc>
                        <a:buFont typeface="Wingdings" pitchFamily="2" charset="2"/>
                        <a:buChar char="§"/>
                      </a:pPr>
                      <a:r>
                        <a:rPr lang="pt-BR" sz="14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Informação através da </a:t>
                      </a:r>
                      <a:r>
                        <a:rPr lang="pt-BR" sz="1400" b="1" i="1"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DCTF.</a:t>
                      </a:r>
                    </a:p>
                  </a:txBody>
                  <a:tcPr marL="9266" marR="9266" marT="9266" marB="0" anchor="ctr">
                    <a:cell3D prstMaterial="dkEdge">
                      <a:bevel/>
                      <a:lightRig rig="flood" dir="t"/>
                    </a:cell3D>
                    <a:solidFill>
                      <a:srgbClr val="CCFFFF"/>
                    </a:solidFill>
                  </a:tcPr>
                </a:tc>
              </a:tr>
            </a:tbl>
          </a:graphicData>
        </a:graphic>
      </p:graphicFrame>
    </p:spTree>
    <p:extLst>
      <p:ext uri="{BB962C8B-B14F-4D97-AF65-F5344CB8AC3E}">
        <p14:creationId xmlns:p14="http://schemas.microsoft.com/office/powerpoint/2010/main" xmlns="" val="274517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up)">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up)">
                                      <p:cBhvr>
                                        <p:cTn id="12" dur="1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1000"/>
                                        <p:tgtEl>
                                          <p:spTgt spid="5"/>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xEl>
                                              <p:pRg st="7" end="7"/>
                                            </p:txEl>
                                          </p:spTgt>
                                        </p:tgtEl>
                                        <p:attrNameLst>
                                          <p:attrName>style.visibility</p:attrName>
                                        </p:attrNameLst>
                                      </p:cBhvr>
                                      <p:to>
                                        <p:strVal val="visible"/>
                                      </p:to>
                                    </p:set>
                                    <p:animEffect transition="in" filter="wipe(up)">
                                      <p:cBhvr>
                                        <p:cTn id="36" dur="1000"/>
                                        <p:tgtEl>
                                          <p:spTgt spid="11">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1">
                                            <p:txEl>
                                              <p:pRg st="8" end="8"/>
                                            </p:txEl>
                                          </p:spTgt>
                                        </p:tgtEl>
                                        <p:attrNameLst>
                                          <p:attrName>style.visibility</p:attrName>
                                        </p:attrNameLst>
                                      </p:cBhvr>
                                      <p:to>
                                        <p:strVal val="visible"/>
                                      </p:to>
                                    </p:set>
                                    <p:animEffect transition="in" filter="wipe(up)">
                                      <p:cBhvr>
                                        <p:cTn id="41" dur="1000"/>
                                        <p:tgtEl>
                                          <p:spTgt spid="11">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1">
                                            <p:txEl>
                                              <p:pRg st="9" end="9"/>
                                            </p:txEl>
                                          </p:spTgt>
                                        </p:tgtEl>
                                        <p:attrNameLst>
                                          <p:attrName>style.visibility</p:attrName>
                                        </p:attrNameLst>
                                      </p:cBhvr>
                                      <p:to>
                                        <p:strVal val="visible"/>
                                      </p:to>
                                    </p:set>
                                    <p:animEffect transition="in" filter="wipe(up)">
                                      <p:cBhvr>
                                        <p:cTn id="46" dur="10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bldLvl="5"/>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878664217"/>
              </p:ext>
            </p:extLst>
          </p:nvPr>
        </p:nvGraphicFramePr>
        <p:xfrm>
          <a:off x="179513" y="1628800"/>
          <a:ext cx="8784975" cy="3505200"/>
        </p:xfrm>
        <a:graphic>
          <a:graphicData uri="http://schemas.openxmlformats.org/drawingml/2006/table">
            <a:tbl>
              <a:tblPr firstRow="1" bandRow="1">
                <a:tableStyleId>{5C22544A-7EE6-4342-B048-85BDC9FD1C3A}</a:tableStyleId>
              </a:tblPr>
              <a:tblGrid>
                <a:gridCol w="1224135"/>
                <a:gridCol w="6048672"/>
                <a:gridCol w="1512168"/>
              </a:tblGrid>
              <a:tr h="370840">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Produto</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Efeitos</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Baús para viagem, malas e maletas, . . .</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algn="ct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4202.11.00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Com a superfície exterior de couro natural ou reconstituído</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4202.21.00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Com a superfície exterior de couro natural ou reconstituído</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4202.31.00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Com a superfície exterior de couro natural ou reconstituído</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4202.91.00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Com a superfície exterior de couro natural ou reconstituído</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4205.00.00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Outras obras de couro natural ou reconstituído.</a:t>
                      </a:r>
                      <a:endParaRPr lang="pt-BR" sz="1800" b="0" i="1" dirty="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6309.00</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Artefatos de matérias têxteis, calçados, chapéus e artefatos de uso semelhante, usados.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p>
                  </a:txBody>
                  <a:tcPr anchor="ctr"/>
                </a:tc>
              </a:tr>
            </a:tbl>
          </a:graphicData>
        </a:graphic>
      </p:graphicFrame>
    </p:spTree>
    <p:extLst>
      <p:ext uri="{BB962C8B-B14F-4D97-AF65-F5344CB8AC3E}">
        <p14:creationId xmlns:p14="http://schemas.microsoft.com/office/powerpoint/2010/main" xmlns="" val="2997421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a 8"/>
          <p:cNvGraphicFramePr>
            <a:graphicFrameLocks noGrp="1"/>
          </p:cNvGraphicFramePr>
          <p:nvPr>
            <p:extLst>
              <p:ext uri="{D42A27DB-BD31-4B8C-83A1-F6EECF244321}">
                <p14:modId xmlns:p14="http://schemas.microsoft.com/office/powerpoint/2010/main" xmlns="" val="4150081482"/>
              </p:ext>
            </p:extLst>
          </p:nvPr>
        </p:nvGraphicFramePr>
        <p:xfrm>
          <a:off x="179512" y="1619592"/>
          <a:ext cx="8784976" cy="4617720"/>
        </p:xfrm>
        <a:graphic>
          <a:graphicData uri="http://schemas.openxmlformats.org/drawingml/2006/table">
            <a:tbl>
              <a:tblPr firstRow="1" bandRow="1">
                <a:tableStyleId>{5C22544A-7EE6-4342-B048-85BDC9FD1C3A}</a:tableStyleId>
              </a:tblPr>
              <a:tblGrid>
                <a:gridCol w="936104"/>
                <a:gridCol w="6480720"/>
                <a:gridCol w="1368152"/>
              </a:tblGrid>
              <a:tr h="370840">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Produto</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Efeitos</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rPr>
                        <a:t>64.01</a:t>
                      </a:r>
                      <a:endParaRPr lang="pt-BR" sz="1800" b="0" i="1" dirty="0" smtClean="0">
                        <a:solidFill>
                          <a:srgbClr val="0066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Calçados impermeáveis de sola exterior e parte superior de borracha ou plásticos, em que a parte superior não tenha sido reunida à sola exterior por costura ou por meio de rebites, pregos, parafusos, espigões ou dispositivos semelhantes, nem formada por diferentes partes reunidas pelos mesmos processos.</a:t>
                      </a:r>
                      <a:endPar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64.02</a:t>
                      </a: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Outros calçados com sola exterior e parte superior de borracha ou plásticos.</a:t>
                      </a:r>
                      <a:endPar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64.03</a:t>
                      </a: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pt-BR" sz="1800" b="0" i="1" kern="1200" dirty="0" smtClean="0">
                          <a:solidFill>
                            <a:srgbClr val="006600"/>
                          </a:solidFill>
                          <a:effectLst>
                            <a:outerShdw blurRad="38100" dist="38100" dir="2700000" algn="tl">
                              <a:srgbClr val="000000">
                                <a:alpha val="43137"/>
                              </a:srgbClr>
                            </a:outerShdw>
                          </a:effectLst>
                          <a:latin typeface="Bell MT" pitchFamily="18" charset="0"/>
                          <a:ea typeface="+mn-ea"/>
                          <a:cs typeface="+mn-cs"/>
                        </a:rPr>
                        <a:t>Calçados com sola exterior de borracha, plásticos, couro natural ou reconstituído e parte superior de couro natural.</a:t>
                      </a:r>
                      <a:endParaRPr lang="pt-BR" sz="1800" b="0" i="1" dirty="0" smtClean="0">
                        <a:solidFill>
                          <a:srgbClr val="006600"/>
                        </a:solidFill>
                        <a:effectLst>
                          <a:outerShdw blurRad="38100" dist="38100" dir="2700000" algn="tl">
                            <a:srgbClr val="000000">
                              <a:alpha val="43137"/>
                            </a:srgbClr>
                          </a:outerShdw>
                        </a:effectLst>
                        <a:latin typeface="Bell MT" pitchFamily="18"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6600"/>
                          </a:solidFill>
                          <a:effectLst>
                            <a:outerShdw blurRad="38100" dist="38100" dir="2700000" algn="tl">
                              <a:srgbClr val="000000">
                                <a:alpha val="43137"/>
                              </a:srgbClr>
                            </a:outerShdw>
                          </a:effectLst>
                          <a:latin typeface="Bell MT" pitchFamily="18" charset="0"/>
                        </a:rPr>
                        <a:t>01/12/2011</a:t>
                      </a:r>
                    </a:p>
                  </a:txBody>
                  <a:tcPr anchor="ctr"/>
                </a:tc>
              </a:tr>
            </a:tbl>
          </a:graphicData>
        </a:graphic>
      </p:graphicFrame>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Botão de ação: Voltar ou Anterior 3">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20826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3000"/>
                                        <p:tgtEl>
                                          <p:spTgt spid="9"/>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xmlns="" val="1978431379"/>
              </p:ext>
            </p:extLst>
          </p:nvPr>
        </p:nvGraphicFramePr>
        <p:xfrm>
          <a:off x="107504" y="1628800"/>
          <a:ext cx="8964488" cy="47701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080120"/>
                <a:gridCol w="6336704"/>
                <a:gridCol w="1547664"/>
              </a:tblGrid>
              <a:tr h="370840">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Produto</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Sai da Desoneração</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3006.30.11</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Preparações e artigos farmacêuticos à base de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ioexol</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3006.30.19</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Outras.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7207.11.10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Produtos semimanufaturados de ferro ou aço não ligado -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Billets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7208.52.00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Produtos laminados planos, de ferro ou aço não ligado, de largura igual ou superior a 600 mm, laminados a quente, não folheados ou chapeados, nem revestidos</a:t>
                      </a:r>
                      <a:r>
                        <a:rPr kumimoji="0" lang="pt-BR" sz="1800" b="0" i="1" kern="1200" baseline="0" dirty="0" smtClean="0">
                          <a:solidFill>
                            <a:srgbClr val="0000FF"/>
                          </a:solidFill>
                          <a:effectLst>
                            <a:outerShdw blurRad="38100" dist="38100" dir="2700000" algn="tl">
                              <a:srgbClr val="000000">
                                <a:alpha val="43137"/>
                              </a:srgbClr>
                            </a:outerShdw>
                          </a:effectLst>
                          <a:latin typeface="Bell MT" pitchFamily="18" charset="0"/>
                          <a:ea typeface="+mn-ea"/>
                          <a:cs typeface="+mn-cs"/>
                        </a:rPr>
                        <a:t> - </a:t>
                      </a: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De espessura igual ou superior a 4,75 mm, mas não superior a 10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mm.</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7214.10.90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Barras de ferro ou aço não ligado, simplesmente forjadas, laminadas, estiradas ou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extrudadas</a:t>
                      </a: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a quente, incluindo as que tenham sido submetidas a torção após laminagem</a:t>
                      </a:r>
                      <a:r>
                        <a:rPr kumimoji="0" lang="pt-BR" sz="1800" b="0" i="1" kern="1200" baseline="0" dirty="0" smtClean="0">
                          <a:solidFill>
                            <a:srgbClr val="0000FF"/>
                          </a:solidFill>
                          <a:effectLst>
                            <a:outerShdw blurRad="38100" dist="38100" dir="2700000" algn="tl">
                              <a:srgbClr val="000000">
                                <a:alpha val="43137"/>
                              </a:srgbClr>
                            </a:outerShdw>
                          </a:effectLst>
                          <a:latin typeface="Bell MT" pitchFamily="18" charset="0"/>
                          <a:ea typeface="+mn-ea"/>
                          <a:cs typeface="+mn-cs"/>
                        </a:rPr>
                        <a:t> – outras.</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CC"/>
                          </a:solidFill>
                          <a:effectLst>
                            <a:outerShdw blurRad="38100" dist="38100" dir="2700000" algn="tl">
                              <a:srgbClr val="000000">
                                <a:alpha val="43137"/>
                              </a:srgbClr>
                            </a:outerShdw>
                          </a:effectLst>
                          <a:latin typeface="Bell MT" pitchFamily="18" charset="0"/>
                        </a:rPr>
                        <a:t>7214.99.10</a:t>
                      </a:r>
                      <a:endParaRPr lang="pt-BR" sz="1600" b="0"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Barras de ferro ou aço não ligado, simplesmente forjadas, laminadas, estiradas ou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extrudadas</a:t>
                      </a: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a quente, incluindo as que tenham sido submetidas a torção após laminagem</a:t>
                      </a:r>
                      <a:r>
                        <a:rPr kumimoji="0" lang="pt-BR" sz="1800" b="0" i="1" kern="1200" baseline="0" dirty="0" smtClean="0">
                          <a:solidFill>
                            <a:srgbClr val="0000FF"/>
                          </a:solidFill>
                          <a:effectLst>
                            <a:outerShdw blurRad="38100" dist="38100" dir="2700000" algn="tl">
                              <a:srgbClr val="000000">
                                <a:alpha val="43137"/>
                              </a:srgbClr>
                            </a:outerShdw>
                          </a:effectLst>
                          <a:latin typeface="Bell MT" pitchFamily="18" charset="0"/>
                          <a:ea typeface="+mn-ea"/>
                          <a:cs typeface="+mn-cs"/>
                        </a:rPr>
                        <a:t> de seção circular.</a:t>
                      </a:r>
                      <a:endParaRPr lang="pt-BR" sz="16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6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bl>
          </a:graphicData>
        </a:graphic>
      </p:graphicFrame>
    </p:spTree>
    <p:extLst>
      <p:ext uri="{BB962C8B-B14F-4D97-AF65-F5344CB8AC3E}">
        <p14:creationId xmlns:p14="http://schemas.microsoft.com/office/powerpoint/2010/main" xmlns="" val="250669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otão de ação: Voltar ou Anterior 6">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xmlns="" val="2222810207"/>
              </p:ext>
            </p:extLst>
          </p:nvPr>
        </p:nvGraphicFramePr>
        <p:xfrm>
          <a:off x="144015" y="1685384"/>
          <a:ext cx="8892481" cy="38506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187625"/>
                <a:gridCol w="6192688"/>
                <a:gridCol w="1512168"/>
              </a:tblGrid>
              <a:tr h="370840">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Produto</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b="1" i="1" dirty="0" smtClean="0">
                          <a:solidFill>
                            <a:schemeClr val="bg1"/>
                          </a:solidFill>
                          <a:effectLst>
                            <a:outerShdw blurRad="38100" dist="38100" dir="2700000" algn="tl">
                              <a:srgbClr val="000000">
                                <a:alpha val="43137"/>
                              </a:srgbClr>
                            </a:outerShdw>
                          </a:effectLst>
                          <a:latin typeface="Bell MT" pitchFamily="18" charset="0"/>
                        </a:rPr>
                        <a:t>Sai da Desoneração</a:t>
                      </a:r>
                      <a:endParaRPr lang="pt-BR" b="1" i="1" dirty="0">
                        <a:solidFill>
                          <a:schemeClr val="bg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7228.30.00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Barras e perfis, de outras ligas de aço; barras ocas para perfuração, de ligas de aço ou de aço não ligado</a:t>
                      </a:r>
                      <a:r>
                        <a:rPr kumimoji="0" lang="pt-BR" sz="1800" b="0" i="1" kern="1200" baseline="0" dirty="0" smtClean="0">
                          <a:solidFill>
                            <a:srgbClr val="0000FF"/>
                          </a:solidFill>
                          <a:effectLst>
                            <a:outerShdw blurRad="38100" dist="38100" dir="2700000" algn="tl">
                              <a:srgbClr val="000000">
                                <a:alpha val="43137"/>
                              </a:srgbClr>
                            </a:outerShdw>
                          </a:effectLst>
                          <a:latin typeface="Bell MT" pitchFamily="18" charset="0"/>
                          <a:ea typeface="+mn-ea"/>
                          <a:cs typeface="+mn-cs"/>
                        </a:rPr>
                        <a:t> -  </a:t>
                      </a: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Outras barras, simplesmente laminadas, estiradas ou </a:t>
                      </a:r>
                      <a:r>
                        <a:rPr kumimoji="0" lang="pt-BR" sz="1800" b="0"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extrudadas</a:t>
                      </a: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a quente.</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0000FF"/>
                          </a:solidFill>
                          <a:effectLst>
                            <a:outerShdw blurRad="38100" dist="38100" dir="2700000" algn="tl">
                              <a:srgbClr val="000000">
                                <a:alpha val="43137"/>
                              </a:srgbClr>
                            </a:outerShdw>
                          </a:effectLst>
                          <a:latin typeface="Bell MT" pitchFamily="18" charset="0"/>
                        </a:rPr>
                        <a:t>01/04/2013</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7228.50.00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Outras barras, simplesmente obtidas ou completamente acabadas a frio.</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8471.30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Máquinas automáticas para processamento de dados, portáteis, de peso não superior a 10 kg, que contenham pelo menos uma unidade central de processamento, um teclado e uma tela</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01/04/2013</a:t>
                      </a:r>
                    </a:p>
                    <a:p>
                      <a:pPr algn="ct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9022.14.13</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Aparelhos de raios X e aparelhos que utilizem radiações alfa, beta ou gama - Para densitometria óssea, computadorizados.</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01/04/2013</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9022.30.00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0"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Tubos de raios X</a:t>
                      </a:r>
                      <a:endParaRPr lang="pt-BR" sz="1800" b="0"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0000FF"/>
                          </a:solidFill>
                          <a:effectLst>
                            <a:outerShdw blurRad="38100" dist="38100" dir="2700000" algn="tl">
                              <a:srgbClr val="000000">
                                <a:alpha val="43137"/>
                              </a:srgbClr>
                            </a:outerShdw>
                          </a:effectLst>
                          <a:latin typeface="Bell MT" pitchFamily="18" charset="0"/>
                        </a:rPr>
                        <a:t>01/04/2013</a:t>
                      </a:r>
                    </a:p>
                  </a:txBody>
                  <a:tcPr anchor="ctr"/>
                </a:tc>
              </a:tr>
            </a:tbl>
          </a:graphicData>
        </a:graphic>
      </p:graphicFrame>
    </p:spTree>
    <p:extLst>
      <p:ext uri="{BB962C8B-B14F-4D97-AF65-F5344CB8AC3E}">
        <p14:creationId xmlns:p14="http://schemas.microsoft.com/office/powerpoint/2010/main" xmlns="" val="301666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otão de ação: Voltar ou Anterior 6">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xmlns="" val="1123464978"/>
              </p:ext>
            </p:extLst>
          </p:nvPr>
        </p:nvGraphicFramePr>
        <p:xfrm>
          <a:off x="107504" y="1689576"/>
          <a:ext cx="8856984" cy="45821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368152"/>
                <a:gridCol w="5548731"/>
                <a:gridCol w="1940101"/>
              </a:tblGrid>
              <a:tr h="370840">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Código TIPI</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i="1" dirty="0" smtClean="0">
                          <a:solidFill>
                            <a:schemeClr val="bg1"/>
                          </a:solidFill>
                          <a:effectLst>
                            <a:outerShdw blurRad="38100" dist="38100" dir="2700000" algn="tl">
                              <a:srgbClr val="000000">
                                <a:alpha val="43137"/>
                              </a:srgbClr>
                            </a:outerShdw>
                          </a:effectLst>
                          <a:latin typeface="Bell MT" pitchFamily="18" charset="0"/>
                        </a:rPr>
                        <a:t>Produto</a:t>
                      </a:r>
                      <a:endParaRPr lang="pt-BR" i="1" dirty="0">
                        <a:solidFill>
                          <a:schemeClr val="bg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b="1" i="1" dirty="0" smtClean="0">
                          <a:solidFill>
                            <a:schemeClr val="bg1"/>
                          </a:solidFill>
                          <a:effectLst>
                            <a:outerShdw blurRad="38100" dist="38100" dir="2700000" algn="tl">
                              <a:srgbClr val="000000">
                                <a:alpha val="43137"/>
                              </a:srgbClr>
                            </a:outerShdw>
                          </a:effectLst>
                          <a:latin typeface="Bell MT" pitchFamily="18" charset="0"/>
                        </a:rPr>
                        <a:t>Sai da Desoneração</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7403.21.00</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Cobre refinado e ligas de cobre em formas brutas. à base de cobre-zinco (latão)</a:t>
                      </a:r>
                      <a:endParaRPr lang="pt-BR" sz="1800" b="1"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smtClean="0">
                          <a:solidFill>
                            <a:srgbClr val="0000FF"/>
                          </a:solidFill>
                          <a:effectLst>
                            <a:outerShdw blurRad="38100" dist="38100" dir="2700000" algn="tl">
                              <a:srgbClr val="000000">
                                <a:alpha val="43137"/>
                              </a:srgbClr>
                            </a:outerShdw>
                          </a:effectLst>
                          <a:latin typeface="Bell MT" pitchFamily="18" charset="0"/>
                        </a:rPr>
                        <a:t>01/08/2013</a:t>
                      </a:r>
                      <a:endParaRPr lang="pt-BR" sz="1800" b="1" i="1" dirty="0">
                        <a:solidFill>
                          <a:srgbClr val="0000FF"/>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7407.21.10</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Barras de cobre.</a:t>
                      </a:r>
                      <a:endParaRPr lang="pt-BR" sz="1800" b="1" i="1" dirty="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7407.21.20</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Perfis de cobre.</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7409.21.00</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Chapas e tiras de cobre, de espessura superior a 0,15 </a:t>
                      </a:r>
                      <a:r>
                        <a:rPr kumimoji="0" lang="pt-BR" sz="1800" b="1"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mm.</a:t>
                      </a: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Em rolos.</a:t>
                      </a:r>
                      <a:endParaRPr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7411.10.10</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Tubos de cobre refinado. Não </a:t>
                      </a:r>
                      <a:r>
                        <a:rPr kumimoji="0" lang="pt-BR" sz="1800" b="1"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aletados</a:t>
                      </a: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nem </a:t>
                      </a:r>
                      <a:r>
                        <a:rPr kumimoji="0" lang="pt-BR" sz="1800" b="1"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ranhurados</a:t>
                      </a: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a:t>
                      </a:r>
                      <a:endParaRPr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7411.21.10 </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Tubos de ligas de cobre. À base de cobre-zinco (latão). Não </a:t>
                      </a:r>
                      <a:r>
                        <a:rPr kumimoji="0" lang="pt-BR" sz="1800" b="1"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aletados</a:t>
                      </a: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 nem </a:t>
                      </a:r>
                      <a:r>
                        <a:rPr kumimoji="0" lang="pt-BR" sz="1800" b="1" i="1" kern="1200" dirty="0" err="1" smtClean="0">
                          <a:solidFill>
                            <a:srgbClr val="0000FF"/>
                          </a:solidFill>
                          <a:effectLst>
                            <a:outerShdw blurRad="38100" dist="38100" dir="2700000" algn="tl">
                              <a:srgbClr val="000000">
                                <a:alpha val="43137"/>
                              </a:srgbClr>
                            </a:outerShdw>
                          </a:effectLst>
                          <a:latin typeface="Bell MT" pitchFamily="18" charset="0"/>
                          <a:ea typeface="+mn-ea"/>
                          <a:cs typeface="+mn-cs"/>
                        </a:rPr>
                        <a:t>ranhurados</a:t>
                      </a: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a:t>
                      </a:r>
                      <a:endParaRPr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74.12</a:t>
                      </a:r>
                      <a:endParaRPr lang="pt-BR" sz="1800" b="1" i="1" dirty="0" smtClean="0">
                        <a:solidFill>
                          <a:srgbClr val="0000FF"/>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rPr>
                        <a:t>Acessórios para tubos (por exemplo, uniões, cotovelos, luvas), de cobre.</a:t>
                      </a:r>
                      <a:endParaRPr lang="pt-BR" sz="1800" b="1" i="1" kern="1200" dirty="0" smtClean="0">
                        <a:solidFill>
                          <a:srgbClr val="0000FF"/>
                        </a:solidFill>
                        <a:effectLst>
                          <a:outerShdw blurRad="38100" dist="38100" dir="2700000" algn="tl">
                            <a:srgbClr val="000000">
                              <a:alpha val="43137"/>
                            </a:srgbClr>
                          </a:outerShdw>
                        </a:effectLst>
                        <a:latin typeface="Bell MT" pitchFamily="18" charset="0"/>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i="1" dirty="0" smtClean="0">
                          <a:solidFill>
                            <a:srgbClr val="0000FF"/>
                          </a:solidFill>
                          <a:effectLst>
                            <a:outerShdw blurRad="38100" dist="38100" dir="2700000" algn="tl">
                              <a:srgbClr val="000000">
                                <a:alpha val="43137"/>
                              </a:srgbClr>
                            </a:outerShdw>
                          </a:effectLst>
                          <a:latin typeface="Bell MT" pitchFamily="18" charset="0"/>
                        </a:rPr>
                        <a:t>01/08/2013</a:t>
                      </a:r>
                    </a:p>
                  </a:txBody>
                  <a:tcPr anchor="ctr"/>
                </a:tc>
              </a:tr>
            </a:tbl>
          </a:graphicData>
        </a:graphic>
      </p:graphicFrame>
    </p:spTree>
    <p:extLst>
      <p:ext uri="{BB962C8B-B14F-4D97-AF65-F5344CB8AC3E}">
        <p14:creationId xmlns:p14="http://schemas.microsoft.com/office/powerpoint/2010/main" xmlns="" val="3217915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Apuração da Receita Bruta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CaixaDeTexto 5"/>
          <p:cNvSpPr txBox="1"/>
          <p:nvPr/>
        </p:nvSpPr>
        <p:spPr>
          <a:xfrm>
            <a:off x="179512" y="1498714"/>
            <a:ext cx="8784976" cy="5170646"/>
          </a:xfrm>
          <a:prstGeom prst="rect">
            <a:avLst/>
          </a:prstGeom>
          <a:noFill/>
        </p:spPr>
        <p:txBody>
          <a:bodyPr wrap="square" rtlCol="0">
            <a:spAutoFit/>
          </a:bodyPr>
          <a:lstStyle/>
          <a:p>
            <a:pPr algn="ctr">
              <a:spcBef>
                <a:spcPts val="600"/>
              </a:spcBef>
              <a:spcAft>
                <a:spcPts val="600"/>
              </a:spcAft>
            </a:pPr>
            <a:r>
              <a:rPr lang="pt-BR" sz="1200" b="1" dirty="0">
                <a:solidFill>
                  <a:srgbClr val="0000FF"/>
                </a:solidFill>
                <a:latin typeface="Arial" pitchFamily="34" charset="0"/>
                <a:cs typeface="Arial" pitchFamily="34" charset="0"/>
              </a:rPr>
              <a:t>MINISTÉRIO DA FAZENDA</a:t>
            </a:r>
            <a:endParaRPr lang="pt-BR" sz="1200" dirty="0">
              <a:solidFill>
                <a:srgbClr val="0000FF"/>
              </a:solidFill>
              <a:latin typeface="Arial" pitchFamily="34" charset="0"/>
              <a:cs typeface="Arial" pitchFamily="34" charset="0"/>
            </a:endParaRPr>
          </a:p>
          <a:p>
            <a:pPr algn="ctr">
              <a:spcBef>
                <a:spcPts val="600"/>
              </a:spcBef>
              <a:spcAft>
                <a:spcPts val="600"/>
              </a:spcAft>
            </a:pPr>
            <a:r>
              <a:rPr lang="pt-BR" sz="1200" b="1" dirty="0">
                <a:solidFill>
                  <a:srgbClr val="0000FF"/>
                </a:solidFill>
                <a:latin typeface="Arial" pitchFamily="34" charset="0"/>
                <a:cs typeface="Arial" pitchFamily="34" charset="0"/>
              </a:rPr>
              <a:t>SECRETARIA DA RECEITA FEDERAL</a:t>
            </a:r>
            <a:endParaRPr lang="pt-BR" sz="1200" dirty="0">
              <a:solidFill>
                <a:srgbClr val="0000FF"/>
              </a:solidFill>
              <a:latin typeface="Arial" pitchFamily="34" charset="0"/>
              <a:cs typeface="Arial" pitchFamily="34" charset="0"/>
            </a:endParaRPr>
          </a:p>
          <a:p>
            <a:pPr algn="ctr">
              <a:spcBef>
                <a:spcPts val="600"/>
              </a:spcBef>
              <a:spcAft>
                <a:spcPts val="600"/>
              </a:spcAft>
            </a:pPr>
            <a:r>
              <a:rPr lang="pt-BR" sz="1200" dirty="0">
                <a:solidFill>
                  <a:srgbClr val="0000FF"/>
                </a:solidFill>
                <a:latin typeface="Arial" pitchFamily="34" charset="0"/>
                <a:cs typeface="Arial" pitchFamily="34" charset="0"/>
              </a:rPr>
              <a:t>SOLUÇÃO DE CONSULTA Nº 45 de 14 de Junho de 2012</a:t>
            </a:r>
          </a:p>
          <a:p>
            <a:pPr algn="just">
              <a:spcBef>
                <a:spcPts val="600"/>
              </a:spcBef>
              <a:spcAft>
                <a:spcPts val="600"/>
              </a:spcAft>
            </a:pPr>
            <a:r>
              <a:rPr lang="pt-BR" sz="1200" b="1" dirty="0">
                <a:solidFill>
                  <a:srgbClr val="0000FF"/>
                </a:solidFill>
                <a:latin typeface="Arial" pitchFamily="34" charset="0"/>
                <a:cs typeface="Arial" pitchFamily="34" charset="0"/>
              </a:rPr>
              <a:t>ASSUNTO: </a:t>
            </a:r>
            <a:r>
              <a:rPr lang="pt-BR" sz="1200" dirty="0">
                <a:solidFill>
                  <a:srgbClr val="0000FF"/>
                </a:solidFill>
                <a:latin typeface="Arial" pitchFamily="34" charset="0"/>
                <a:cs typeface="Arial" pitchFamily="34" charset="0"/>
              </a:rPr>
              <a:t>Contribuições Sociais Previdenciárias </a:t>
            </a:r>
          </a:p>
          <a:p>
            <a:pPr algn="just">
              <a:spcBef>
                <a:spcPts val="600"/>
              </a:spcBef>
              <a:spcAft>
                <a:spcPts val="600"/>
              </a:spcAft>
            </a:pPr>
            <a:r>
              <a:rPr lang="pt-BR" sz="1200" b="1" dirty="0">
                <a:solidFill>
                  <a:srgbClr val="0000FF"/>
                </a:solidFill>
                <a:latin typeface="Arial" pitchFamily="34" charset="0"/>
                <a:cs typeface="Arial" pitchFamily="34" charset="0"/>
              </a:rPr>
              <a:t>EMENTA: </a:t>
            </a:r>
            <a:r>
              <a:rPr lang="pt-BR" sz="1200" dirty="0">
                <a:solidFill>
                  <a:srgbClr val="0000FF"/>
                </a:solidFill>
                <a:latin typeface="Arial" pitchFamily="34" charset="0"/>
                <a:cs typeface="Arial" pitchFamily="34" charset="0"/>
              </a:rPr>
              <a:t>Contribuição Previdenciária sobre a Receita Bruta (CPRB). </a:t>
            </a:r>
            <a:endParaRPr lang="pt-BR" sz="1200" dirty="0" smtClean="0">
              <a:solidFill>
                <a:srgbClr val="0000FF"/>
              </a:solidFill>
              <a:latin typeface="Arial" pitchFamily="34" charset="0"/>
              <a:cs typeface="Arial" pitchFamily="34" charset="0"/>
            </a:endParaRPr>
          </a:p>
          <a:p>
            <a:pPr algn="just">
              <a:lnSpc>
                <a:spcPct val="150000"/>
              </a:lnSpc>
              <a:spcBef>
                <a:spcPts val="600"/>
              </a:spcBef>
              <a:spcAft>
                <a:spcPts val="600"/>
              </a:spcAft>
            </a:pPr>
            <a:r>
              <a:rPr lang="pt-BR" sz="1200" dirty="0" smtClean="0">
                <a:solidFill>
                  <a:srgbClr val="0000FF"/>
                </a:solidFill>
                <a:latin typeface="Arial" pitchFamily="34" charset="0"/>
                <a:cs typeface="Arial" pitchFamily="34" charset="0"/>
              </a:rPr>
              <a:t>[. . .] Para </a:t>
            </a:r>
            <a:r>
              <a:rPr lang="pt-BR" sz="1200" dirty="0">
                <a:solidFill>
                  <a:srgbClr val="0000FF"/>
                </a:solidFill>
                <a:latin typeface="Arial" pitchFamily="34" charset="0"/>
                <a:cs typeface="Arial" pitchFamily="34" charset="0"/>
              </a:rPr>
              <a:t>os fins da citada CPRB</a:t>
            </a:r>
            <a:r>
              <a:rPr lang="pt-BR" sz="1200" b="1" dirty="0">
                <a:solidFill>
                  <a:srgbClr val="0000FF"/>
                </a:solidFill>
                <a:latin typeface="Arial" pitchFamily="34" charset="0"/>
                <a:cs typeface="Arial" pitchFamily="34" charset="0"/>
              </a:rPr>
              <a:t>, </a:t>
            </a:r>
            <a:r>
              <a:rPr lang="pt-BR" sz="1200" b="1" u="sng" dirty="0">
                <a:solidFill>
                  <a:srgbClr val="0000FF"/>
                </a:solidFill>
                <a:latin typeface="Arial" pitchFamily="34" charset="0"/>
                <a:cs typeface="Arial" pitchFamily="34" charset="0"/>
              </a:rPr>
              <a:t>considera-se receita bruta o valor percebido na venda de bens e serviços nas operações em conta própria ou alheia, bem como o ingresso de qualquer outra natureza auferido pela pessoa jurídica, independentemente de sua denominação ou de sua classificação contábil, sendo irrelevante o tipo de atividade exercida pela empresa. Porém, não integram tal base de cálculo: </a:t>
            </a:r>
            <a:endParaRPr lang="pt-BR" sz="1200" b="1" u="sng" dirty="0" smtClean="0">
              <a:solidFill>
                <a:srgbClr val="0000FF"/>
              </a:solidFill>
              <a:latin typeface="Arial" pitchFamily="34" charset="0"/>
              <a:cs typeface="Arial" pitchFamily="34" charset="0"/>
            </a:endParaRPr>
          </a:p>
          <a:p>
            <a:pPr marL="228600" indent="-228600" algn="just">
              <a:lnSpc>
                <a:spcPct val="150000"/>
              </a:lnSpc>
              <a:spcBef>
                <a:spcPts val="600"/>
              </a:spcBef>
              <a:spcAft>
                <a:spcPts val="600"/>
              </a:spcAft>
              <a:buAutoNum type="alphaLcParenR"/>
            </a:pPr>
            <a:r>
              <a:rPr lang="pt-BR" sz="1200" b="1" u="sng" dirty="0" smtClean="0">
                <a:solidFill>
                  <a:srgbClr val="0000FF"/>
                </a:solidFill>
                <a:latin typeface="Arial" pitchFamily="34" charset="0"/>
                <a:cs typeface="Arial" pitchFamily="34" charset="0"/>
              </a:rPr>
              <a:t>as </a:t>
            </a:r>
            <a:r>
              <a:rPr lang="pt-BR" sz="1200" b="1" u="sng" dirty="0">
                <a:solidFill>
                  <a:srgbClr val="0000FF"/>
                </a:solidFill>
                <a:latin typeface="Arial" pitchFamily="34" charset="0"/>
                <a:cs typeface="Arial" pitchFamily="34" charset="0"/>
              </a:rPr>
              <a:t>vendas </a:t>
            </a:r>
            <a:r>
              <a:rPr lang="pt-BR" sz="1200" b="1" u="sng" dirty="0" smtClean="0">
                <a:solidFill>
                  <a:srgbClr val="0000FF"/>
                </a:solidFill>
                <a:latin typeface="Arial" pitchFamily="34" charset="0"/>
                <a:cs typeface="Arial" pitchFamily="34" charset="0"/>
              </a:rPr>
              <a:t>canceladas;</a:t>
            </a:r>
          </a:p>
          <a:p>
            <a:pPr marL="228600" indent="-228600" algn="just">
              <a:lnSpc>
                <a:spcPct val="150000"/>
              </a:lnSpc>
              <a:spcBef>
                <a:spcPts val="600"/>
              </a:spcBef>
              <a:spcAft>
                <a:spcPts val="600"/>
              </a:spcAft>
              <a:buAutoNum type="alphaLcParenR"/>
            </a:pPr>
            <a:r>
              <a:rPr lang="pt-BR" sz="1200" b="1" u="sng" dirty="0" smtClean="0">
                <a:solidFill>
                  <a:srgbClr val="0000FF"/>
                </a:solidFill>
                <a:latin typeface="Arial" pitchFamily="34" charset="0"/>
                <a:cs typeface="Arial" pitchFamily="34" charset="0"/>
              </a:rPr>
              <a:t>b</a:t>
            </a:r>
            <a:r>
              <a:rPr lang="pt-BR" sz="1200" b="1" u="sng" dirty="0">
                <a:solidFill>
                  <a:srgbClr val="0000FF"/>
                </a:solidFill>
                <a:latin typeface="Arial" pitchFamily="34" charset="0"/>
                <a:cs typeface="Arial" pitchFamily="34" charset="0"/>
              </a:rPr>
              <a:t>) os descontos incondicionais </a:t>
            </a:r>
            <a:r>
              <a:rPr lang="pt-BR" sz="1200" b="1" u="sng" dirty="0" smtClean="0">
                <a:solidFill>
                  <a:srgbClr val="0000FF"/>
                </a:solidFill>
                <a:latin typeface="Arial" pitchFamily="34" charset="0"/>
                <a:cs typeface="Arial" pitchFamily="34" charset="0"/>
              </a:rPr>
              <a:t>concedidos;</a:t>
            </a:r>
          </a:p>
          <a:p>
            <a:pPr marL="228600" indent="-228600" algn="just">
              <a:lnSpc>
                <a:spcPct val="150000"/>
              </a:lnSpc>
              <a:spcBef>
                <a:spcPts val="600"/>
              </a:spcBef>
              <a:spcAft>
                <a:spcPts val="600"/>
              </a:spcAft>
              <a:buAutoNum type="alphaLcParenR"/>
            </a:pPr>
            <a:r>
              <a:rPr lang="pt-BR" sz="1200" b="1" u="sng" dirty="0" smtClean="0">
                <a:solidFill>
                  <a:srgbClr val="0000FF"/>
                </a:solidFill>
                <a:latin typeface="Arial" pitchFamily="34" charset="0"/>
                <a:cs typeface="Arial" pitchFamily="34" charset="0"/>
              </a:rPr>
              <a:t>c</a:t>
            </a:r>
            <a:r>
              <a:rPr lang="pt-BR" sz="1200" b="1" u="sng" dirty="0">
                <a:solidFill>
                  <a:srgbClr val="0000FF"/>
                </a:solidFill>
                <a:latin typeface="Arial" pitchFamily="34" charset="0"/>
                <a:cs typeface="Arial" pitchFamily="34" charset="0"/>
              </a:rPr>
              <a:t>) o valor do Imposto sobre Produtos Industrializados - IPI destacado em nota fiscal, e </a:t>
            </a:r>
            <a:endParaRPr lang="pt-BR" sz="1200" b="1" u="sng" dirty="0" smtClean="0">
              <a:solidFill>
                <a:srgbClr val="0000FF"/>
              </a:solidFill>
              <a:latin typeface="Arial" pitchFamily="34" charset="0"/>
              <a:cs typeface="Arial" pitchFamily="34" charset="0"/>
            </a:endParaRPr>
          </a:p>
          <a:p>
            <a:pPr marL="228600" indent="-228600" algn="just">
              <a:lnSpc>
                <a:spcPct val="150000"/>
              </a:lnSpc>
              <a:spcBef>
                <a:spcPts val="600"/>
              </a:spcBef>
              <a:spcAft>
                <a:spcPts val="600"/>
              </a:spcAft>
              <a:buAutoNum type="alphaLcParenR"/>
            </a:pPr>
            <a:r>
              <a:rPr lang="pt-BR" sz="1200" b="1" u="sng" dirty="0" smtClean="0">
                <a:solidFill>
                  <a:srgbClr val="0000FF"/>
                </a:solidFill>
                <a:latin typeface="Arial" pitchFamily="34" charset="0"/>
                <a:cs typeface="Arial" pitchFamily="34" charset="0"/>
              </a:rPr>
              <a:t>d</a:t>
            </a:r>
            <a:r>
              <a:rPr lang="pt-BR" sz="1200" b="1" u="sng" dirty="0">
                <a:solidFill>
                  <a:srgbClr val="0000FF"/>
                </a:solidFill>
                <a:latin typeface="Arial" pitchFamily="34" charset="0"/>
                <a:cs typeface="Arial" pitchFamily="34" charset="0"/>
              </a:rPr>
              <a:t>) o valor do Imposto sobre Operações relativas à Circulação de Mercadorias e sobre Prestações de Serviços de Transporte Interestadual e Intermunicipal e de Comunicação - ICMS devido pelo vendedor dos bens ou prestador dos serviços na condição de substituto tributário, desde que destacado em documento fiscal</a:t>
            </a:r>
            <a:r>
              <a:rPr lang="pt-BR" sz="1200" u="sng" dirty="0">
                <a:solidFill>
                  <a:srgbClr val="0000FF"/>
                </a:solidFill>
                <a:latin typeface="Arial" pitchFamily="34" charset="0"/>
                <a:cs typeface="Arial" pitchFamily="34" charset="0"/>
              </a:rPr>
              <a:t>.</a:t>
            </a:r>
          </a:p>
        </p:txBody>
      </p:sp>
    </p:spTree>
    <p:extLst>
      <p:ext uri="{BB962C8B-B14F-4D97-AF65-F5344CB8AC3E}">
        <p14:creationId xmlns:p14="http://schemas.microsoft.com/office/powerpoint/2010/main" xmlns="" val="77591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Apuração da Receita Bruta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CaixaDeTexto 3"/>
          <p:cNvSpPr txBox="1"/>
          <p:nvPr/>
        </p:nvSpPr>
        <p:spPr>
          <a:xfrm>
            <a:off x="179512" y="1672927"/>
            <a:ext cx="8784976" cy="4924425"/>
          </a:xfrm>
          <a:prstGeom prst="rect">
            <a:avLst/>
          </a:prstGeom>
          <a:noFill/>
        </p:spPr>
        <p:txBody>
          <a:bodyPr wrap="square" rtlCol="0">
            <a:spAutoFit/>
          </a:bodyPr>
          <a:lstStyle/>
          <a:p>
            <a:pPr algn="ctr">
              <a:lnSpc>
                <a:spcPct val="150000"/>
              </a:lnSpc>
              <a:spcBef>
                <a:spcPts val="600"/>
              </a:spcBef>
              <a:spcAft>
                <a:spcPts val="600"/>
              </a:spcAft>
            </a:pPr>
            <a:r>
              <a:rPr lang="pt-BR" sz="1600" b="1" dirty="0">
                <a:solidFill>
                  <a:srgbClr val="0000FF"/>
                </a:solidFill>
                <a:latin typeface="Arial" pitchFamily="34" charset="0"/>
                <a:cs typeface="Arial" pitchFamily="34" charset="0"/>
              </a:rPr>
              <a:t>MINISTÉRIO DA </a:t>
            </a:r>
            <a:r>
              <a:rPr lang="pt-BR" sz="1600" b="1" dirty="0" smtClean="0">
                <a:solidFill>
                  <a:srgbClr val="0000FF"/>
                </a:solidFill>
                <a:latin typeface="Arial" pitchFamily="34" charset="0"/>
                <a:cs typeface="Arial" pitchFamily="34" charset="0"/>
              </a:rPr>
              <a:t>FAZENDA</a:t>
            </a:r>
            <a:endParaRPr lang="pt-BR" sz="1600" dirty="0">
              <a:solidFill>
                <a:srgbClr val="0000FF"/>
              </a:solidFill>
              <a:latin typeface="Arial" pitchFamily="34" charset="0"/>
              <a:cs typeface="Arial" pitchFamily="34" charset="0"/>
            </a:endParaRPr>
          </a:p>
          <a:p>
            <a:pPr algn="ctr">
              <a:lnSpc>
                <a:spcPct val="150000"/>
              </a:lnSpc>
              <a:spcBef>
                <a:spcPts val="600"/>
              </a:spcBef>
              <a:spcAft>
                <a:spcPts val="600"/>
              </a:spcAft>
            </a:pPr>
            <a:r>
              <a:rPr lang="pt-BR" sz="1600" b="1" dirty="0" smtClean="0">
                <a:solidFill>
                  <a:srgbClr val="0000FF"/>
                </a:solidFill>
                <a:latin typeface="Arial" pitchFamily="34" charset="0"/>
                <a:cs typeface="Arial" pitchFamily="34" charset="0"/>
              </a:rPr>
              <a:t>SECRETARIA </a:t>
            </a:r>
            <a:r>
              <a:rPr lang="pt-BR" sz="1600" b="1" dirty="0">
                <a:solidFill>
                  <a:srgbClr val="0000FF"/>
                </a:solidFill>
                <a:latin typeface="Arial" pitchFamily="34" charset="0"/>
                <a:cs typeface="Arial" pitchFamily="34" charset="0"/>
              </a:rPr>
              <a:t>DA RECEITA FEDERAL</a:t>
            </a:r>
            <a:endParaRPr lang="pt-BR" sz="1600" dirty="0">
              <a:solidFill>
                <a:srgbClr val="0000FF"/>
              </a:solidFill>
              <a:latin typeface="Arial" pitchFamily="34" charset="0"/>
              <a:cs typeface="Arial" pitchFamily="34" charset="0"/>
            </a:endParaRPr>
          </a:p>
          <a:p>
            <a:pPr algn="ctr">
              <a:lnSpc>
                <a:spcPct val="150000"/>
              </a:lnSpc>
              <a:spcBef>
                <a:spcPts val="600"/>
              </a:spcBef>
              <a:spcAft>
                <a:spcPts val="600"/>
              </a:spcAft>
            </a:pPr>
            <a:r>
              <a:rPr lang="pt-BR" sz="1600" dirty="0">
                <a:solidFill>
                  <a:srgbClr val="0000FF"/>
                </a:solidFill>
                <a:latin typeface="Arial" pitchFamily="34" charset="0"/>
                <a:cs typeface="Arial" pitchFamily="34" charset="0"/>
              </a:rPr>
              <a:t>SOLUÇÃO DE CONSULTA Nº 121 de 26 de Junho de </a:t>
            </a:r>
            <a:r>
              <a:rPr lang="pt-BR" sz="1600" dirty="0" smtClean="0">
                <a:solidFill>
                  <a:srgbClr val="0000FF"/>
                </a:solidFill>
                <a:latin typeface="Arial" pitchFamily="34" charset="0"/>
                <a:cs typeface="Arial" pitchFamily="34" charset="0"/>
              </a:rPr>
              <a:t>2012</a:t>
            </a:r>
            <a:endParaRPr lang="pt-BR" sz="1600" dirty="0">
              <a:solidFill>
                <a:srgbClr val="0000FF"/>
              </a:solidFill>
              <a:latin typeface="Arial" pitchFamily="34" charset="0"/>
              <a:cs typeface="Arial" pitchFamily="34" charset="0"/>
            </a:endParaRPr>
          </a:p>
          <a:p>
            <a:pPr algn="just">
              <a:spcBef>
                <a:spcPts val="600"/>
              </a:spcBef>
              <a:spcAft>
                <a:spcPts val="600"/>
              </a:spcAft>
            </a:pPr>
            <a:r>
              <a:rPr lang="pt-BR" sz="1600" b="1" dirty="0">
                <a:solidFill>
                  <a:srgbClr val="0000FF"/>
                </a:solidFill>
                <a:latin typeface="Arial" pitchFamily="34" charset="0"/>
                <a:cs typeface="Arial" pitchFamily="34" charset="0"/>
              </a:rPr>
              <a:t>ASSUNTO: </a:t>
            </a:r>
            <a:r>
              <a:rPr lang="pt-BR" sz="1600" dirty="0">
                <a:solidFill>
                  <a:srgbClr val="0000FF"/>
                </a:solidFill>
                <a:latin typeface="Arial" pitchFamily="34" charset="0"/>
                <a:cs typeface="Arial" pitchFamily="34" charset="0"/>
              </a:rPr>
              <a:t>Contribuições Sociais Previdenciárias </a:t>
            </a:r>
          </a:p>
          <a:p>
            <a:pPr algn="just">
              <a:spcBef>
                <a:spcPts val="600"/>
              </a:spcBef>
              <a:spcAft>
                <a:spcPts val="600"/>
              </a:spcAft>
            </a:pPr>
            <a:r>
              <a:rPr lang="pt-BR" sz="1600" b="1" dirty="0">
                <a:solidFill>
                  <a:srgbClr val="0000FF"/>
                </a:solidFill>
                <a:latin typeface="Arial" pitchFamily="34" charset="0"/>
                <a:cs typeface="Arial" pitchFamily="34" charset="0"/>
              </a:rPr>
              <a:t>EMENTA: </a:t>
            </a:r>
            <a:r>
              <a:rPr lang="pt-BR" sz="1600" dirty="0">
                <a:solidFill>
                  <a:srgbClr val="0000FF"/>
                </a:solidFill>
                <a:latin typeface="Arial" pitchFamily="34" charset="0"/>
                <a:cs typeface="Arial" pitchFamily="34" charset="0"/>
              </a:rPr>
              <a:t>CONTRIBUIÇÃO SOBRE A RECEITA BRUTA. BASE DE CÁLCULO. COMPOSIÇÃO. </a:t>
            </a:r>
            <a:endParaRPr lang="pt-BR" sz="1600" dirty="0" smtClean="0">
              <a:solidFill>
                <a:srgbClr val="0000FF"/>
              </a:solidFill>
              <a:latin typeface="Arial" pitchFamily="34" charset="0"/>
              <a:cs typeface="Arial" pitchFamily="34" charset="0"/>
            </a:endParaRPr>
          </a:p>
          <a:p>
            <a:pPr algn="just">
              <a:lnSpc>
                <a:spcPct val="150000"/>
              </a:lnSpc>
              <a:spcBef>
                <a:spcPts val="600"/>
              </a:spcBef>
              <a:spcAft>
                <a:spcPts val="600"/>
              </a:spcAft>
            </a:pPr>
            <a:r>
              <a:rPr lang="pt-BR" sz="1600" dirty="0" smtClean="0">
                <a:solidFill>
                  <a:srgbClr val="0000FF"/>
                </a:solidFill>
                <a:latin typeface="Arial" pitchFamily="34" charset="0"/>
                <a:cs typeface="Arial" pitchFamily="34" charset="0"/>
              </a:rPr>
              <a:t>Na </a:t>
            </a:r>
            <a:r>
              <a:rPr lang="pt-BR" sz="1600" dirty="0">
                <a:solidFill>
                  <a:srgbClr val="0000FF"/>
                </a:solidFill>
                <a:latin typeface="Arial" pitchFamily="34" charset="0"/>
                <a:cs typeface="Arial" pitchFamily="34" charset="0"/>
              </a:rPr>
              <a:t>receita bruta a que se refere o caput do art. 8º da Lei nº 12.546, de 2011, </a:t>
            </a:r>
            <a:r>
              <a:rPr lang="pt-BR" sz="1600" b="1" dirty="0">
                <a:solidFill>
                  <a:srgbClr val="0000FF"/>
                </a:solidFill>
                <a:latin typeface="Arial" pitchFamily="34" charset="0"/>
                <a:cs typeface="Arial" pitchFamily="34" charset="0"/>
              </a:rPr>
              <a:t>não se incluem </a:t>
            </a:r>
            <a:r>
              <a:rPr lang="pt-BR" sz="1600" dirty="0">
                <a:solidFill>
                  <a:srgbClr val="0000FF"/>
                </a:solidFill>
                <a:latin typeface="Arial" pitchFamily="34" charset="0"/>
                <a:cs typeface="Arial" pitchFamily="34" charset="0"/>
              </a:rPr>
              <a:t>o Imposto sobre Produtos Industrializados </a:t>
            </a:r>
            <a:r>
              <a:rPr lang="pt-BR" sz="1600" b="1" dirty="0">
                <a:solidFill>
                  <a:srgbClr val="0000FF"/>
                </a:solidFill>
                <a:latin typeface="Arial" pitchFamily="34" charset="0"/>
                <a:cs typeface="Arial" pitchFamily="34" charset="0"/>
              </a:rPr>
              <a:t>(IPI) </a:t>
            </a:r>
            <a:r>
              <a:rPr lang="pt-BR" sz="1600" dirty="0">
                <a:solidFill>
                  <a:srgbClr val="0000FF"/>
                </a:solidFill>
                <a:latin typeface="Arial" pitchFamily="34" charset="0"/>
                <a:cs typeface="Arial" pitchFamily="34" charset="0"/>
              </a:rPr>
              <a:t>e o Imposto sobre Operações relativas à Circulação de Mercadorias e sobre Prestações de Serviços de Transporte Interestadual e Intermunicipal e de Comunicação </a:t>
            </a:r>
            <a:r>
              <a:rPr lang="pt-BR" sz="1600" b="1" dirty="0">
                <a:solidFill>
                  <a:srgbClr val="0000FF"/>
                </a:solidFill>
                <a:latin typeface="Arial" pitchFamily="34" charset="0"/>
                <a:cs typeface="Arial" pitchFamily="34" charset="0"/>
              </a:rPr>
              <a:t>(ICMS)</a:t>
            </a:r>
            <a:r>
              <a:rPr lang="pt-BR" sz="1600" dirty="0">
                <a:solidFill>
                  <a:srgbClr val="0000FF"/>
                </a:solidFill>
                <a:latin typeface="Arial" pitchFamily="34" charset="0"/>
                <a:cs typeface="Arial" pitchFamily="34" charset="0"/>
              </a:rPr>
              <a:t>, quando cobrado pelo vendedor dos bens ou prestador dos serviços na condição de substituto tributário. Da receita bruta podem ser excluídas as vendas canceladas, inclusive por devolução de mercadorias.</a:t>
            </a:r>
          </a:p>
        </p:txBody>
      </p:sp>
    </p:spTree>
    <p:extLst>
      <p:ext uri="{BB962C8B-B14F-4D97-AF65-F5344CB8AC3E}">
        <p14:creationId xmlns:p14="http://schemas.microsoft.com/office/powerpoint/2010/main" xmlns="" val="394747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1539944"/>
            <a:ext cx="8784976" cy="5201424"/>
          </a:xfrm>
          <a:prstGeom prst="rect">
            <a:avLst/>
          </a:prstGeom>
          <a:noFill/>
        </p:spPr>
        <p:txBody>
          <a:bodyPr wrap="square" rtlCol="0">
            <a:spAutoFit/>
          </a:bodyPr>
          <a:lstStyle/>
          <a:p>
            <a:pPr algn="ctr"/>
            <a:r>
              <a:rPr lang="pt-BR" sz="1400" b="1" dirty="0">
                <a:solidFill>
                  <a:srgbClr val="0000FF"/>
                </a:solidFill>
                <a:latin typeface="Arial" pitchFamily="34" charset="0"/>
                <a:cs typeface="Arial" pitchFamily="34" charset="0"/>
              </a:rPr>
              <a:t>Parecer Normativo nº 3, de 21 de novembro de 2012</a:t>
            </a:r>
            <a:endParaRPr lang="pt-BR" sz="1400" dirty="0">
              <a:solidFill>
                <a:srgbClr val="0000FF"/>
              </a:solidFill>
              <a:latin typeface="Arial" pitchFamily="34" charset="0"/>
              <a:cs typeface="Arial" pitchFamily="34" charset="0"/>
            </a:endParaRPr>
          </a:p>
          <a:p>
            <a:pPr algn="ctr"/>
            <a:r>
              <a:rPr lang="pt-BR" sz="1400" b="1" dirty="0">
                <a:solidFill>
                  <a:srgbClr val="0000FF"/>
                </a:solidFill>
                <a:latin typeface="Arial" pitchFamily="34" charset="0"/>
                <a:cs typeface="Arial" pitchFamily="34" charset="0"/>
              </a:rPr>
              <a:t>DOU de </a:t>
            </a:r>
            <a:r>
              <a:rPr lang="pt-BR" sz="1400" b="1" dirty="0" smtClean="0">
                <a:solidFill>
                  <a:srgbClr val="0000FF"/>
                </a:solidFill>
                <a:latin typeface="Arial" pitchFamily="34" charset="0"/>
                <a:cs typeface="Arial" pitchFamily="34" charset="0"/>
              </a:rPr>
              <a:t>27.11.2012</a:t>
            </a:r>
          </a:p>
          <a:p>
            <a:pPr algn="just">
              <a:spcBef>
                <a:spcPts val="600"/>
              </a:spcBef>
              <a:spcAft>
                <a:spcPts val="600"/>
              </a:spcAft>
            </a:pPr>
            <a:r>
              <a:rPr lang="pt-BR" sz="1400" b="1" i="1" dirty="0" smtClean="0">
                <a:solidFill>
                  <a:srgbClr val="0000FF"/>
                </a:solidFill>
                <a:latin typeface="Arial" pitchFamily="34" charset="0"/>
                <a:cs typeface="Arial" pitchFamily="34" charset="0"/>
              </a:rPr>
              <a:t>[. . . ]</a:t>
            </a:r>
          </a:p>
          <a:p>
            <a:pPr algn="just">
              <a:spcBef>
                <a:spcPts val="600"/>
              </a:spcBef>
              <a:spcAft>
                <a:spcPts val="600"/>
              </a:spcAft>
            </a:pPr>
            <a:r>
              <a:rPr lang="pt-BR" sz="1400" b="1" i="1" dirty="0" smtClean="0">
                <a:solidFill>
                  <a:srgbClr val="0000FF"/>
                </a:solidFill>
                <a:latin typeface="Arial" pitchFamily="34" charset="0"/>
                <a:cs typeface="Arial" pitchFamily="34" charset="0"/>
              </a:rPr>
              <a:t>Conclusão</a:t>
            </a:r>
            <a:endParaRPr lang="pt-BR" sz="1400" b="1" i="1" dirty="0">
              <a:solidFill>
                <a:srgbClr val="0000FF"/>
              </a:solidFill>
              <a:latin typeface="Arial" pitchFamily="34" charset="0"/>
              <a:cs typeface="Arial" pitchFamily="34" charset="0"/>
            </a:endParaRPr>
          </a:p>
          <a:p>
            <a:pPr algn="just">
              <a:lnSpc>
                <a:spcPct val="150000"/>
              </a:lnSpc>
              <a:spcBef>
                <a:spcPts val="600"/>
              </a:spcBef>
              <a:spcAft>
                <a:spcPts val="600"/>
              </a:spcAft>
            </a:pPr>
            <a:r>
              <a:rPr lang="pt-BR" sz="1400" b="1" i="1" dirty="0">
                <a:solidFill>
                  <a:srgbClr val="0000FF"/>
                </a:solidFill>
                <a:latin typeface="Arial" pitchFamily="34" charset="0"/>
                <a:cs typeface="Arial" pitchFamily="34" charset="0"/>
              </a:rPr>
              <a:t>14. Diante do exposto, conclui-se que:</a:t>
            </a:r>
          </a:p>
          <a:p>
            <a:pPr algn="just">
              <a:lnSpc>
                <a:spcPct val="150000"/>
              </a:lnSpc>
              <a:spcBef>
                <a:spcPts val="600"/>
              </a:spcBef>
              <a:spcAft>
                <a:spcPts val="600"/>
              </a:spcAft>
            </a:pPr>
            <a:r>
              <a:rPr lang="pt-BR" sz="1400" i="1" dirty="0">
                <a:solidFill>
                  <a:srgbClr val="0000FF"/>
                </a:solidFill>
                <a:latin typeface="Arial" pitchFamily="34" charset="0"/>
                <a:cs typeface="Arial" pitchFamily="34" charset="0"/>
              </a:rPr>
              <a:t>a) a receita bruta que constitui a base de cálculo da contribuição a que se referem os </a:t>
            </a:r>
            <a:r>
              <a:rPr lang="pt-BR" sz="1400" i="1" dirty="0" err="1">
                <a:solidFill>
                  <a:srgbClr val="0000FF"/>
                </a:solidFill>
                <a:latin typeface="Arial" pitchFamily="34" charset="0"/>
                <a:cs typeface="Arial" pitchFamily="34" charset="0"/>
              </a:rPr>
              <a:t>arts</a:t>
            </a:r>
            <a:r>
              <a:rPr lang="pt-BR" sz="1400" i="1" dirty="0">
                <a:solidFill>
                  <a:srgbClr val="0000FF"/>
                </a:solidFill>
                <a:latin typeface="Arial" pitchFamily="34" charset="0"/>
                <a:cs typeface="Arial" pitchFamily="34" charset="0"/>
              </a:rPr>
              <a:t>. 7º a 9º da Lei nº 12.546, de 2011, compreende: </a:t>
            </a:r>
            <a:r>
              <a:rPr lang="pt-BR" sz="1400" b="1" i="1" u="sng" dirty="0">
                <a:solidFill>
                  <a:srgbClr val="0000FF"/>
                </a:solidFill>
                <a:latin typeface="Arial" pitchFamily="34" charset="0"/>
                <a:cs typeface="Arial" pitchFamily="34" charset="0"/>
              </a:rPr>
              <a:t>a receita decorrente da venda de bens nas operações de conta própria; a receita decorrente da prestação de serviços em geral; e o resultado auferido nas operações de conta alheia;</a:t>
            </a:r>
          </a:p>
          <a:p>
            <a:pPr algn="just">
              <a:lnSpc>
                <a:spcPct val="150000"/>
              </a:lnSpc>
              <a:spcBef>
                <a:spcPts val="600"/>
              </a:spcBef>
              <a:spcAft>
                <a:spcPts val="600"/>
              </a:spcAft>
            </a:pPr>
            <a:r>
              <a:rPr lang="pt-BR" sz="1400" b="1" i="1" dirty="0">
                <a:solidFill>
                  <a:srgbClr val="0000FF"/>
                </a:solidFill>
                <a:latin typeface="Arial" pitchFamily="34" charset="0"/>
                <a:cs typeface="Arial" pitchFamily="34" charset="0"/>
              </a:rPr>
              <a:t>b) podem ser excluídos da receita bruta a que se refere o item "a" os valores relativos: à receita bruta de exportações; às vendas canceladas e aos descontos incondicionais concedidos; ao Imposto sobre Produtos Industrializados (IPI), quando incluído na receita bruta; e ao Imposto sobre Operações relativas à Circulação de Mercadorias e sobre Prestações de Serviços de Transporte Interestadual e Intermunicipal e de Comunicação (ICMS), quando cobrado pelo vendedor dos bens ou prestador dos serviços na condição de substituto tributário.</a:t>
            </a:r>
          </a:p>
        </p:txBody>
      </p:sp>
      <p:sp>
        <p:nvSpPr>
          <p:cNvPr id="7" name="Botão de ação: Voltar ou Anterior 6">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Apuração da Receita Bruta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440479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602" t="14760" r="14885" b="44643"/>
          <a:stretch/>
        </p:blipFill>
        <p:spPr bwMode="auto">
          <a:xfrm>
            <a:off x="0" y="1700808"/>
            <a:ext cx="9144000" cy="514531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07040709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605" t="14760" r="14550" b="45040"/>
          <a:stretch/>
        </p:blipFill>
        <p:spPr bwMode="auto">
          <a:xfrm>
            <a:off x="35497" y="1700809"/>
            <a:ext cx="9108504" cy="51845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18584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O Que muda no Recolhimento e na Declaração da CPRB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35495" y="1556792"/>
            <a:ext cx="9073009" cy="4262705"/>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460375" lvl="1"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Quando </a:t>
            </a:r>
            <a:r>
              <a:rPr lang="pt-BR" sz="1600" b="1" i="1" dirty="0">
                <a:ln w="50800"/>
                <a:solidFill>
                  <a:srgbClr val="0000FF"/>
                </a:solidFill>
                <a:latin typeface="Arial" pitchFamily="34" charset="0"/>
                <a:cs typeface="Arial" pitchFamily="34" charset="0"/>
              </a:rPr>
              <a:t>a empresa tiver </a:t>
            </a:r>
            <a:r>
              <a:rPr lang="pt-BR" sz="1600" b="1" i="1" dirty="0" smtClean="0">
                <a:ln w="50800"/>
                <a:latin typeface="Arial" pitchFamily="34" charset="0"/>
                <a:cs typeface="Arial" pitchFamily="34" charset="0"/>
              </a:rPr>
              <a:t>Receita </a:t>
            </a:r>
            <a:r>
              <a:rPr lang="pt-BR" sz="1600" b="1" i="1" dirty="0">
                <a:ln w="50800"/>
                <a:latin typeface="Arial" pitchFamily="34" charset="0"/>
                <a:cs typeface="Arial" pitchFamily="34" charset="0"/>
              </a:rPr>
              <a:t>A</a:t>
            </a:r>
            <a:r>
              <a:rPr lang="pt-BR" sz="1600" b="1" i="1" dirty="0" smtClean="0">
                <a:ln w="50800"/>
                <a:latin typeface="Arial" pitchFamily="34" charset="0"/>
                <a:cs typeface="Arial" pitchFamily="34" charset="0"/>
              </a:rPr>
              <a:t>brangida </a:t>
            </a:r>
            <a:r>
              <a:rPr lang="pt-BR" sz="1600" b="1" i="1" dirty="0">
                <a:ln w="50800"/>
                <a:solidFill>
                  <a:srgbClr val="0000FF"/>
                </a:solidFill>
                <a:latin typeface="Arial" pitchFamily="34" charset="0"/>
                <a:cs typeface="Arial" pitchFamily="34" charset="0"/>
              </a:rPr>
              <a:t>e </a:t>
            </a:r>
            <a:r>
              <a:rPr lang="pt-BR" sz="1600" b="1" i="1" dirty="0" smtClean="0">
                <a:ln w="50800"/>
                <a:latin typeface="Arial" pitchFamily="34" charset="0"/>
                <a:cs typeface="Arial" pitchFamily="34" charset="0"/>
              </a:rPr>
              <a:t>Receita NÂO Abrangida </a:t>
            </a:r>
            <a:r>
              <a:rPr lang="pt-BR" sz="1600" b="1" i="1" dirty="0">
                <a:ln w="50800"/>
                <a:solidFill>
                  <a:srgbClr val="0000FF"/>
                </a:solidFill>
                <a:latin typeface="Arial" pitchFamily="34" charset="0"/>
                <a:cs typeface="Arial" pitchFamily="34" charset="0"/>
              </a:rPr>
              <a:t>pela </a:t>
            </a:r>
            <a:r>
              <a:rPr lang="pt-BR" sz="1600" b="1" i="1" dirty="0" smtClean="0">
                <a:ln w="50800"/>
                <a:solidFill>
                  <a:srgbClr val="0000FF"/>
                </a:solidFill>
                <a:latin typeface="Arial" pitchFamily="34" charset="0"/>
                <a:cs typeface="Arial" pitchFamily="34" charset="0"/>
              </a:rPr>
              <a:t>Desoneração da Folha, haverá recolhimento de CPP </a:t>
            </a:r>
            <a:r>
              <a:rPr lang="pt-BR" sz="1600" b="1" i="1" dirty="0">
                <a:ln w="50800"/>
                <a:solidFill>
                  <a:srgbClr val="0000FF"/>
                </a:solidFill>
                <a:latin typeface="Arial" pitchFamily="34" charset="0"/>
                <a:cs typeface="Arial" pitchFamily="34" charset="0"/>
              </a:rPr>
              <a:t>incidente sobre a Folha de </a:t>
            </a:r>
            <a:r>
              <a:rPr lang="pt-BR" sz="1600" b="1" i="1" dirty="0" smtClean="0">
                <a:ln w="50800"/>
                <a:solidFill>
                  <a:srgbClr val="0000FF"/>
                </a:solidFill>
                <a:latin typeface="Arial" pitchFamily="34" charset="0"/>
                <a:cs typeface="Arial" pitchFamily="34" charset="0"/>
              </a:rPr>
              <a:t>Pagamentos, </a:t>
            </a:r>
            <a:r>
              <a:rPr lang="pt-BR" sz="1600" b="1" i="1" dirty="0">
                <a:ln w="50800"/>
                <a:solidFill>
                  <a:srgbClr val="0000FF"/>
                </a:solidFill>
                <a:latin typeface="Arial" pitchFamily="34" charset="0"/>
                <a:cs typeface="Arial" pitchFamily="34" charset="0"/>
              </a:rPr>
              <a:t>porém, com </a:t>
            </a:r>
            <a:r>
              <a:rPr lang="pt-BR" sz="1600" b="1" i="1" dirty="0" smtClean="0">
                <a:ln w="50800"/>
                <a:latin typeface="Arial" pitchFamily="34" charset="0"/>
                <a:cs typeface="Arial" pitchFamily="34" charset="0"/>
              </a:rPr>
              <a:t>redução da alíquota</a:t>
            </a:r>
            <a:r>
              <a:rPr lang="pt-BR" sz="1600" b="1" i="1" dirty="0" smtClean="0">
                <a:ln w="50800"/>
                <a:solidFill>
                  <a:srgbClr val="3333FF"/>
                </a:solidFill>
                <a:latin typeface="Arial" pitchFamily="34" charset="0"/>
                <a:cs typeface="Arial" pitchFamily="34" charset="0"/>
              </a:rPr>
              <a:t>.</a:t>
            </a:r>
          </a:p>
          <a:p>
            <a:pPr marL="917575" lvl="2" indent="-285750" algn="just">
              <a:lnSpc>
                <a:spcPct val="150000"/>
              </a:lnSpc>
              <a:spcBef>
                <a:spcPts val="600"/>
              </a:spcBef>
              <a:spcAft>
                <a:spcPts val="600"/>
              </a:spcAft>
              <a:buFont typeface="Wingdings" pitchFamily="2" charset="2"/>
              <a:buChar char="§"/>
            </a:pPr>
            <a:r>
              <a:rPr lang="pt-BR" sz="1600" b="1" i="1" dirty="0" smtClean="0">
                <a:ln w="50800"/>
                <a:solidFill>
                  <a:srgbClr val="0000FF"/>
                </a:solidFill>
                <a:latin typeface="Arial" pitchFamily="34" charset="0"/>
                <a:cs typeface="Arial" pitchFamily="34" charset="0"/>
              </a:rPr>
              <a:t>A CCP reduzida será  </a:t>
            </a:r>
            <a:r>
              <a:rPr lang="pt-BR" sz="1600" b="1" i="1" u="sng" dirty="0" smtClean="0">
                <a:ln w="50800"/>
                <a:solidFill>
                  <a:srgbClr val="0000FF"/>
                </a:solidFill>
                <a:latin typeface="Arial" pitchFamily="34" charset="0"/>
                <a:cs typeface="Arial" pitchFamily="34" charset="0"/>
              </a:rPr>
              <a:t>recolhida </a:t>
            </a:r>
            <a:r>
              <a:rPr lang="pt-BR" sz="1600" b="1" i="1" u="sng" dirty="0">
                <a:ln w="50800"/>
                <a:solidFill>
                  <a:srgbClr val="0000FF"/>
                </a:solidFill>
                <a:latin typeface="Arial" pitchFamily="34" charset="0"/>
                <a:cs typeface="Arial" pitchFamily="34" charset="0"/>
              </a:rPr>
              <a:t>por meio de </a:t>
            </a:r>
            <a:r>
              <a:rPr lang="pt-BR" sz="1600" b="1" i="1" u="sng" dirty="0" smtClean="0">
                <a:ln w="50800"/>
                <a:solidFill>
                  <a:srgbClr val="0000FF"/>
                </a:solidFill>
                <a:latin typeface="Arial" pitchFamily="34" charset="0"/>
                <a:cs typeface="Arial" pitchFamily="34" charset="0"/>
              </a:rPr>
              <a:t>GPS</a:t>
            </a:r>
            <a:r>
              <a:rPr lang="pt-BR" sz="1600" b="1" i="1" dirty="0" smtClean="0">
                <a:ln w="50800"/>
                <a:solidFill>
                  <a:srgbClr val="0000FF"/>
                </a:solidFill>
                <a:latin typeface="Arial" pitchFamily="34" charset="0"/>
                <a:cs typeface="Arial" pitchFamily="34" charset="0"/>
              </a:rPr>
              <a:t>.</a:t>
            </a:r>
          </a:p>
          <a:p>
            <a:pPr marL="1431925" lvl="3" indent="-34290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Redutor de Alíquota</a:t>
            </a:r>
          </a:p>
          <a:p>
            <a:pPr marL="631825" lvl="2" algn="just">
              <a:lnSpc>
                <a:spcPct val="150000"/>
              </a:lnSpc>
              <a:spcBef>
                <a:spcPts val="600"/>
              </a:spcBef>
              <a:spcAft>
                <a:spcPts val="600"/>
              </a:spcAft>
            </a:pPr>
            <a:endParaRPr lang="pt-BR" sz="1600" b="1" i="1" dirty="0" smtClean="0">
              <a:ln w="50800"/>
              <a:solidFill>
                <a:srgbClr val="0000FF"/>
              </a:solidFill>
              <a:latin typeface="Arial" pitchFamily="34" charset="0"/>
              <a:cs typeface="Arial" pitchFamily="34" charset="0"/>
            </a:endParaRPr>
          </a:p>
          <a:p>
            <a:pPr marL="917575" lvl="2" indent="-285750" algn="just">
              <a:lnSpc>
                <a:spcPct val="150000"/>
              </a:lnSpc>
              <a:spcBef>
                <a:spcPts val="600"/>
              </a:spcBef>
              <a:spcAft>
                <a:spcPts val="600"/>
              </a:spcAft>
              <a:buFont typeface="Wingdings" pitchFamily="2" charset="2"/>
              <a:buChar char="§"/>
            </a:pPr>
            <a:r>
              <a:rPr lang="pt-BR" sz="1600" b="1" i="1" dirty="0" smtClean="0">
                <a:ln w="50800"/>
                <a:solidFill>
                  <a:srgbClr val="0000FF"/>
                </a:solidFill>
                <a:latin typeface="Arial" pitchFamily="34" charset="0"/>
                <a:cs typeface="Arial" pitchFamily="34" charset="0"/>
              </a:rPr>
              <a:t>Neste caso a empresa recolherá Contribuição Previdenciária sobre a Receita Bruta e sobre a Folha de Pagamentos:</a:t>
            </a:r>
          </a:p>
          <a:p>
            <a:pPr marL="1089025" lvl="3" algn="just">
              <a:lnSpc>
                <a:spcPct val="150000"/>
              </a:lnSpc>
              <a:spcBef>
                <a:spcPts val="600"/>
              </a:spcBef>
              <a:spcAft>
                <a:spcPts val="600"/>
              </a:spcAft>
            </a:pPr>
            <a:endParaRPr lang="pt-BR" sz="1600" b="1" i="1" dirty="0" smtClean="0">
              <a:ln w="50800"/>
              <a:solidFill>
                <a:srgbClr val="0000FF"/>
              </a:solidFill>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16</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6" name="Tabela 5"/>
          <p:cNvGraphicFramePr>
            <a:graphicFrameLocks noGrp="1"/>
          </p:cNvGraphicFramePr>
          <p:nvPr>
            <p:extLst>
              <p:ext uri="{D42A27DB-BD31-4B8C-83A1-F6EECF244321}">
                <p14:modId xmlns:p14="http://schemas.microsoft.com/office/powerpoint/2010/main" xmlns="" val="1796858543"/>
              </p:ext>
            </p:extLst>
          </p:nvPr>
        </p:nvGraphicFramePr>
        <p:xfrm>
          <a:off x="1403648" y="3789040"/>
          <a:ext cx="5616624" cy="504056"/>
        </p:xfrm>
        <a:graphic>
          <a:graphicData uri="http://schemas.openxmlformats.org/drawingml/2006/table">
            <a:tbl>
              <a:tblPr>
                <a:tableStyleId>{5C22544A-7EE6-4342-B048-85BDC9FD1C3A}</a:tableStyleId>
              </a:tblPr>
              <a:tblGrid>
                <a:gridCol w="5616624"/>
              </a:tblGrid>
              <a:tr h="504056">
                <a:tc>
                  <a:txBody>
                    <a:bodyPr/>
                    <a:lstStyle/>
                    <a:p>
                      <a:pPr marL="460375" lvl="1" indent="-285750" algn="l">
                        <a:lnSpc>
                          <a:spcPct val="150000"/>
                        </a:lnSpc>
                        <a:spcBef>
                          <a:spcPts val="600"/>
                        </a:spcBef>
                        <a:spcAft>
                          <a:spcPts val="600"/>
                        </a:spcAft>
                        <a:buFont typeface="Wingdings" pitchFamily="2" charset="2"/>
                        <a:buChar char="§"/>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 = Receita NÃO Abrangida  /  Receita Bruta Total.</a:t>
                      </a: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1610877965"/>
              </p:ext>
            </p:extLst>
          </p:nvPr>
        </p:nvGraphicFramePr>
        <p:xfrm>
          <a:off x="971600" y="5157192"/>
          <a:ext cx="3888432" cy="504056"/>
        </p:xfrm>
        <a:graphic>
          <a:graphicData uri="http://schemas.openxmlformats.org/drawingml/2006/table">
            <a:tbl>
              <a:tblPr>
                <a:tableStyleId>{5C22544A-7EE6-4342-B048-85BDC9FD1C3A}</a:tableStyleId>
              </a:tblPr>
              <a:tblGrid>
                <a:gridCol w="3888432"/>
              </a:tblGrid>
              <a:tr h="504056">
                <a:tc>
                  <a:txBody>
                    <a:bodyPr/>
                    <a:lstStyle/>
                    <a:p>
                      <a:pPr marL="460375" lvl="1" indent="-285750" algn="l">
                        <a:lnSpc>
                          <a:spcPct val="150000"/>
                        </a:lnSpc>
                        <a:spcBef>
                          <a:spcPts val="600"/>
                        </a:spcBef>
                        <a:spcAft>
                          <a:spcPts val="600"/>
                        </a:spcAft>
                        <a:buFont typeface="Wingdings" pitchFamily="2" charset="2"/>
                        <a:buChar char="§"/>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CPRB = Receita Bruta x Alíquota</a:t>
                      </a: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2691214362"/>
              </p:ext>
            </p:extLst>
          </p:nvPr>
        </p:nvGraphicFramePr>
        <p:xfrm>
          <a:off x="971600" y="5733256"/>
          <a:ext cx="6480720" cy="504056"/>
        </p:xfrm>
        <a:graphic>
          <a:graphicData uri="http://schemas.openxmlformats.org/drawingml/2006/table">
            <a:tbl>
              <a:tblPr>
                <a:tableStyleId>{5C22544A-7EE6-4342-B048-85BDC9FD1C3A}</a:tableStyleId>
              </a:tblPr>
              <a:tblGrid>
                <a:gridCol w="6480720"/>
              </a:tblGrid>
              <a:tr h="504056">
                <a:tc>
                  <a:txBody>
                    <a:bodyPr/>
                    <a:lstStyle/>
                    <a:p>
                      <a:pPr marL="460375" lvl="1" indent="-285750" algn="l">
                        <a:lnSpc>
                          <a:spcPct val="150000"/>
                        </a:lnSpc>
                        <a:spcBef>
                          <a:spcPts val="600"/>
                        </a:spcBef>
                        <a:spcAft>
                          <a:spcPts val="600"/>
                        </a:spcAft>
                        <a:buFont typeface="Wingdings" pitchFamily="2" charset="2"/>
                        <a:buChar char="§"/>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CPP = (Folha de Pagamentos x 20%)  x Redutor de Alíquota</a:t>
                      </a:r>
                      <a:endParaRPr lang="pt-BR" sz="1600" b="1" i="1" dirty="0">
                        <a:ln w="5080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266" marR="9266" marT="9266" marB="0" anchor="ctr">
                    <a:cell3D prstMaterial="dkEdge">
                      <a:bevel/>
                      <a:lightRig rig="flood" dir="t"/>
                    </a:cell3D>
                    <a:solidFill>
                      <a:srgbClr val="CCFFFF"/>
                    </a:solidFill>
                  </a:tcPr>
                </a:tc>
              </a:tr>
            </a:tbl>
          </a:graphicData>
        </a:graphic>
      </p:graphicFrame>
    </p:spTree>
    <p:extLst>
      <p:ext uri="{BB962C8B-B14F-4D97-AF65-F5344CB8AC3E}">
        <p14:creationId xmlns:p14="http://schemas.microsoft.com/office/powerpoint/2010/main" xmlns="" val="1807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3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wipe(up)">
                                      <p:cBhvr>
                                        <p:cTn id="26" dur="1000"/>
                                        <p:tgtEl>
                                          <p:spTgt spid="4">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3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5"/>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ixaDeTexto 9"/>
          <p:cNvSpPr txBox="1"/>
          <p:nvPr/>
        </p:nvSpPr>
        <p:spPr>
          <a:xfrm>
            <a:off x="179512"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047" t="14760" r="14774" b="35317"/>
          <a:stretch/>
        </p:blipFill>
        <p:spPr bwMode="auto">
          <a:xfrm>
            <a:off x="1" y="1628801"/>
            <a:ext cx="9144000" cy="522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Botão de ação: Voltar ou Anterior 4">
            <a:hlinkClick r:id="rId4"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208458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a 2"/>
          <p:cNvGraphicFramePr>
            <a:graphicFrameLocks noGrp="1"/>
          </p:cNvGraphicFramePr>
          <p:nvPr>
            <p:extLst>
              <p:ext uri="{D42A27DB-BD31-4B8C-83A1-F6EECF244321}">
                <p14:modId xmlns:p14="http://schemas.microsoft.com/office/powerpoint/2010/main" xmlns="" val="782322127"/>
              </p:ext>
            </p:extLst>
          </p:nvPr>
        </p:nvGraphicFramePr>
        <p:xfrm>
          <a:off x="179512" y="1573872"/>
          <a:ext cx="8784976" cy="4663440"/>
        </p:xfrm>
        <a:graphic>
          <a:graphicData uri="http://schemas.openxmlformats.org/drawingml/2006/table">
            <a:tbl>
              <a:tblPr firstRow="1" bandRow="1">
                <a:tableStyleId>{5C22544A-7EE6-4342-B048-85BDC9FD1C3A}</a:tableStyleId>
              </a:tblPr>
              <a:tblGrid>
                <a:gridCol w="1138793"/>
                <a:gridCol w="6100678"/>
                <a:gridCol w="1545505"/>
              </a:tblGrid>
              <a:tr h="370840">
                <a:tc>
                  <a:txBody>
                    <a:bodyPr/>
                    <a:lstStyle/>
                    <a:p>
                      <a:pPr algn="ctr"/>
                      <a:r>
                        <a:rPr lang="pt-BR" i="1" dirty="0" smtClean="0">
                          <a:solidFill>
                            <a:schemeClr val="bg1"/>
                          </a:solidFill>
                          <a:latin typeface="Bell MT" pitchFamily="18" charset="0"/>
                        </a:rPr>
                        <a:t>Código TIPI</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Produto</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r>
              <a:tr h="370840">
                <a:tc>
                  <a:txBody>
                    <a:bodyPr/>
                    <a:lstStyle/>
                    <a:p>
                      <a:pPr lvl="0"/>
                      <a:r>
                        <a:rPr lang="pt-BR" sz="1800" b="0" i="1" dirty="0" smtClean="0">
                          <a:solidFill>
                            <a:srgbClr val="A50021"/>
                          </a:solidFill>
                          <a:effectLst>
                            <a:outerShdw blurRad="38100" dist="38100" dir="2700000" algn="tl">
                              <a:srgbClr val="000000">
                                <a:alpha val="43137"/>
                              </a:srgbClr>
                            </a:outerShdw>
                          </a:effectLst>
                          <a:latin typeface="Bell MT" pitchFamily="18" charset="0"/>
                          <a:cs typeface="Arial" pitchFamily="34" charset="0"/>
                        </a:rPr>
                        <a:t>41.04</a:t>
                      </a:r>
                      <a:endParaRPr lang="pt-BR"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Couros e peles curtidos ou </a:t>
                      </a:r>
                      <a:r>
                        <a:rPr lang="pt-BR" sz="1800" b="0" i="1" kern="1200" dirty="0" err="1" smtClean="0">
                          <a:solidFill>
                            <a:srgbClr val="A50021"/>
                          </a:solidFill>
                          <a:effectLst>
                            <a:outerShdw blurRad="38100" dist="38100" dir="2700000" algn="tl">
                              <a:srgbClr val="000000">
                                <a:alpha val="43137"/>
                              </a:srgbClr>
                            </a:outerShdw>
                          </a:effectLst>
                          <a:latin typeface="Bell MT" pitchFamily="18" charset="0"/>
                          <a:ea typeface="+mn-ea"/>
                          <a:cs typeface="+mn-cs"/>
                        </a:rPr>
                        <a:t>crust</a:t>
                      </a: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 de bovinos (incluindo os búfalos) ou de equídeos, depilados, mesmo divididos, mas não preparados de outro modo.</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algn="ctr"/>
                      <a:r>
                        <a:rPr lang="pt-BR" sz="1800" b="0" i="1" dirty="0" smtClean="0">
                          <a:solidFill>
                            <a:srgbClr val="A50021"/>
                          </a:solidFill>
                          <a:effectLst>
                            <a:outerShdw blurRad="38100" dist="38100" dir="2700000" algn="tl">
                              <a:srgbClr val="000000">
                                <a:alpha val="43137"/>
                              </a:srgbClr>
                            </a:outerShdw>
                          </a:effectLst>
                          <a:latin typeface="Bell MT" pitchFamily="18" charset="0"/>
                        </a:rPr>
                        <a:t>01/04/2012</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cs typeface="Arial" pitchFamily="34" charset="0"/>
                        </a:rPr>
                        <a:t>41.05</a:t>
                      </a:r>
                      <a:endParaRPr lang="pt-BR" b="0" i="1" dirty="0" smtClean="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Peles curtidas ou </a:t>
                      </a:r>
                      <a:r>
                        <a:rPr lang="pt-BR" sz="1800" b="0" i="1" kern="1200" dirty="0" err="1" smtClean="0">
                          <a:solidFill>
                            <a:srgbClr val="A50021"/>
                          </a:solidFill>
                          <a:effectLst>
                            <a:outerShdw blurRad="38100" dist="38100" dir="2700000" algn="tl">
                              <a:srgbClr val="000000">
                                <a:alpha val="43137"/>
                              </a:srgbClr>
                            </a:outerShdw>
                          </a:effectLst>
                          <a:latin typeface="Bell MT" pitchFamily="18" charset="0"/>
                          <a:ea typeface="+mn-ea"/>
                          <a:cs typeface="+mn-cs"/>
                        </a:rPr>
                        <a:t>crust</a:t>
                      </a: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 de ovinos, depiladas, mesmo divididas, mas não preparadas de outro modo.</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cs typeface="Arial" pitchFamily="34" charset="0"/>
                        </a:rPr>
                        <a:t>41.06</a:t>
                      </a:r>
                      <a:endParaRPr lang="pt-BR" b="0" i="1" dirty="0" smtClean="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Couros e peles, depilados, de outros animais e peles de animais desprovidos de pelos, curtidos ou </a:t>
                      </a:r>
                      <a:r>
                        <a:rPr lang="pt-BR" sz="1800" b="0" i="1" kern="1200" dirty="0" err="1" smtClean="0">
                          <a:solidFill>
                            <a:srgbClr val="A50021"/>
                          </a:solidFill>
                          <a:effectLst>
                            <a:outerShdw blurRad="38100" dist="38100" dir="2700000" algn="tl">
                              <a:srgbClr val="000000">
                                <a:alpha val="43137"/>
                              </a:srgbClr>
                            </a:outerShdw>
                          </a:effectLst>
                          <a:latin typeface="Bell MT" pitchFamily="18" charset="0"/>
                          <a:ea typeface="+mn-ea"/>
                          <a:cs typeface="+mn-cs"/>
                        </a:rPr>
                        <a:t>crust</a:t>
                      </a: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 mesmo divididos, mas não preparados de outro modo.</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cs typeface="Arial" pitchFamily="34" charset="0"/>
                        </a:rPr>
                        <a:t>41.07</a:t>
                      </a:r>
                      <a:endParaRPr lang="pt-BR" b="0" i="1" dirty="0" smtClean="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Couros preparados após curtimenta ou após secagem e couros e peles apergaminhados, de bovinos (incluindo os búfalos) ou de equídeos, depilados, mesmo divididos, exceto os da posição 41.14.</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dirty="0" smtClean="0">
                          <a:solidFill>
                            <a:srgbClr val="A50021"/>
                          </a:solidFill>
                          <a:effectLst>
                            <a:outerShdw blurRad="38100" dist="38100" dir="2700000" algn="tl">
                              <a:srgbClr val="000000">
                                <a:alpha val="43137"/>
                              </a:srgbClr>
                            </a:outerShdw>
                          </a:effectLst>
                          <a:latin typeface="Bell MT" pitchFamily="18" charset="0"/>
                        </a:rPr>
                        <a:t>41.14</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A50021"/>
                          </a:solidFill>
                          <a:effectLst>
                            <a:outerShdw blurRad="38100" dist="38100" dir="2700000" algn="tl">
                              <a:srgbClr val="000000">
                                <a:alpha val="43137"/>
                              </a:srgbClr>
                            </a:outerShdw>
                          </a:effectLst>
                          <a:latin typeface="Bell MT" pitchFamily="18" charset="0"/>
                          <a:ea typeface="+mn-ea"/>
                          <a:cs typeface="+mn-cs"/>
                        </a:rPr>
                        <a:t>Couros e peles acamurçados (incluindo a camurça combinada); couros e peles envernizados ou revestidos; couros e peles metalizados.</a:t>
                      </a:r>
                      <a:endParaRPr lang="pt-BR" sz="1800" b="0" i="1" dirty="0">
                        <a:solidFill>
                          <a:srgbClr val="A50021"/>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A50021"/>
                          </a:solidFill>
                          <a:effectLst>
                            <a:outerShdw blurRad="38100" dist="38100" dir="2700000" algn="tl">
                              <a:srgbClr val="000000">
                                <a:alpha val="43137"/>
                              </a:srgbClr>
                            </a:outerShdw>
                          </a:effectLst>
                          <a:latin typeface="Bell MT" pitchFamily="18" charset="0"/>
                        </a:rPr>
                        <a:t>01/04/2012</a:t>
                      </a:r>
                    </a:p>
                  </a:txBody>
                  <a:tcPr anchor="ctr"/>
                </a:tc>
              </a:tr>
            </a:tbl>
          </a:graphicData>
        </a:graphic>
      </p:graphicFrame>
      <p:sp>
        <p:nvSpPr>
          <p:cNvPr id="4" name="CaixaDeTexto 3"/>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853237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xmlns="" val="3112990671"/>
              </p:ext>
            </p:extLst>
          </p:nvPr>
        </p:nvGraphicFramePr>
        <p:xfrm>
          <a:off x="179512" y="1628800"/>
          <a:ext cx="8784976" cy="2657088"/>
        </p:xfrm>
        <a:graphic>
          <a:graphicData uri="http://schemas.openxmlformats.org/drawingml/2006/table">
            <a:tbl>
              <a:tblPr firstRow="1" bandRow="1">
                <a:tableStyleId>{5C22544A-7EE6-4342-B048-85BDC9FD1C3A}</a:tableStyleId>
              </a:tblPr>
              <a:tblGrid>
                <a:gridCol w="1469902"/>
                <a:gridCol w="5689502"/>
                <a:gridCol w="1625572"/>
              </a:tblGrid>
              <a:tr h="432048">
                <a:tc>
                  <a:txBody>
                    <a:bodyPr/>
                    <a:lstStyle/>
                    <a:p>
                      <a:pPr algn="ctr"/>
                      <a:r>
                        <a:rPr lang="pt-BR" i="1" dirty="0" smtClean="0">
                          <a:solidFill>
                            <a:schemeClr val="bg1"/>
                          </a:solidFill>
                          <a:latin typeface="Bell MT" pitchFamily="18" charset="0"/>
                        </a:rPr>
                        <a:t>Código TIPI</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Produto</a:t>
                      </a:r>
                      <a:endParaRPr lang="pt-BR" i="1" dirty="0">
                        <a:solidFill>
                          <a:schemeClr val="bg1"/>
                        </a:solidFill>
                        <a:latin typeface="Bell MT" pitchFamily="18" charset="0"/>
                      </a:endParaRPr>
                    </a:p>
                  </a:txBody>
                  <a:tcPr anchor="ctr"/>
                </a:tc>
                <a:tc>
                  <a:txBody>
                    <a:bodyPr/>
                    <a:lstStyle/>
                    <a:p>
                      <a:pPr algn="ctr"/>
                      <a:r>
                        <a:rPr lang="pt-BR" i="1" dirty="0" smtClean="0">
                          <a:solidFill>
                            <a:schemeClr val="bg1"/>
                          </a:solidFill>
                          <a:latin typeface="Bell MT" pitchFamily="18" charset="0"/>
                        </a:rPr>
                        <a:t>Efeitos</a:t>
                      </a:r>
                      <a:endParaRPr lang="pt-BR" i="1" dirty="0">
                        <a:solidFill>
                          <a:schemeClr val="bg1"/>
                        </a:solidFill>
                        <a:latin typeface="Bell MT" pitchFamily="18"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cs typeface="Arial" pitchFamily="34" charset="0"/>
                        </a:rPr>
                        <a:t>8308.10.00</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663300"/>
                          </a:solidFill>
                          <a:effectLst>
                            <a:outerShdw blurRad="38100" dist="38100" dir="2700000" algn="tl">
                              <a:srgbClr val="000000">
                                <a:alpha val="43137"/>
                              </a:srgbClr>
                            </a:outerShdw>
                          </a:effectLst>
                          <a:latin typeface="Bell MT" pitchFamily="18" charset="0"/>
                          <a:ea typeface="+mn-ea"/>
                          <a:cs typeface="+mn-cs"/>
                        </a:rPr>
                        <a:t>Grampos, colchetes e ilhoses</a:t>
                      </a:r>
                      <a:endParaRPr lang="pt-BR" sz="1800" b="0" i="1" dirty="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cs typeface="Arial" pitchFamily="34" charset="0"/>
                        </a:rPr>
                        <a:t>8308.20.00</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663300"/>
                          </a:solidFill>
                          <a:effectLst>
                            <a:outerShdw blurRad="38100" dist="38100" dir="2700000" algn="tl">
                              <a:srgbClr val="000000">
                                <a:alpha val="43137"/>
                              </a:srgbClr>
                            </a:outerShdw>
                          </a:effectLst>
                          <a:latin typeface="Bell MT" pitchFamily="18" charset="0"/>
                          <a:ea typeface="+mn-ea"/>
                          <a:cs typeface="+mn-cs"/>
                        </a:rPr>
                        <a:t>Rebites tubulares ou de haste fendida</a:t>
                      </a:r>
                      <a:endParaRPr lang="pt-BR" sz="1800" b="0" i="1" dirty="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cs typeface="Arial" pitchFamily="34" charset="0"/>
                        </a:rPr>
                        <a:t>96.06.10.00</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663300"/>
                          </a:solidFill>
                          <a:effectLst>
                            <a:outerShdw blurRad="38100" dist="38100" dir="2700000" algn="tl">
                              <a:srgbClr val="000000">
                                <a:alpha val="43137"/>
                              </a:srgbClr>
                            </a:outerShdw>
                          </a:effectLst>
                          <a:latin typeface="Bell MT" pitchFamily="18" charset="0"/>
                          <a:ea typeface="+mn-ea"/>
                          <a:cs typeface="+mn-cs"/>
                        </a:rPr>
                        <a:t>Botões de pressão e suas partes</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cs typeface="Arial" pitchFamily="34" charset="0"/>
                        </a:rPr>
                        <a:t>9606.21.00</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663300"/>
                          </a:solidFill>
                          <a:effectLst>
                            <a:outerShdw blurRad="38100" dist="38100" dir="2700000" algn="tl">
                              <a:srgbClr val="000000">
                                <a:alpha val="43137"/>
                              </a:srgbClr>
                            </a:outerShdw>
                          </a:effectLst>
                          <a:latin typeface="Bell MT" pitchFamily="18" charset="0"/>
                          <a:ea typeface="+mn-ea"/>
                          <a:cs typeface="+mn-cs"/>
                        </a:rPr>
                        <a:t>Botões de plásticos, não recobertos de matérias têxteis</a:t>
                      </a:r>
                      <a:endParaRPr lang="pt-BR" sz="1800" b="0" i="1" dirty="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cs typeface="Arial" pitchFamily="34" charset="0"/>
                        </a:rPr>
                        <a:t>9606.22.00</a:t>
                      </a:r>
                      <a:endParaRPr lang="pt-BR" b="0" i="1" dirty="0" smtClean="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Botões  d</a:t>
                      </a:r>
                      <a:r>
                        <a:rPr lang="pt-BR" sz="1800" b="0" i="1" kern="1200" dirty="0" smtClean="0">
                          <a:solidFill>
                            <a:srgbClr val="663300"/>
                          </a:solidFill>
                          <a:effectLst>
                            <a:outerShdw blurRad="38100" dist="38100" dir="2700000" algn="tl">
                              <a:srgbClr val="000000">
                                <a:alpha val="43137"/>
                              </a:srgbClr>
                            </a:outerShdw>
                          </a:effectLst>
                          <a:latin typeface="Bell MT" pitchFamily="18" charset="0"/>
                          <a:ea typeface="+mn-ea"/>
                          <a:cs typeface="+mn-cs"/>
                        </a:rPr>
                        <a:t>e metais comuns, não recobertos de matérias têxteis</a:t>
                      </a:r>
                      <a:endParaRPr lang="pt-BR" sz="1800" b="0" i="1" dirty="0">
                        <a:solidFill>
                          <a:srgbClr val="6633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663300"/>
                          </a:solidFill>
                          <a:effectLst>
                            <a:outerShdw blurRad="38100" dist="38100" dir="2700000" algn="tl">
                              <a:srgbClr val="000000">
                                <a:alpha val="43137"/>
                              </a:srgbClr>
                            </a:outerShdw>
                          </a:effectLst>
                          <a:latin typeface="Bell MT" pitchFamily="18" charset="0"/>
                        </a:rPr>
                        <a:t>01/04/2012</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FF0000"/>
                          </a:solidFill>
                          <a:effectLst>
                            <a:outerShdw blurRad="38100" dist="38100" dir="2700000" algn="tl">
                              <a:srgbClr val="000000">
                                <a:alpha val="43137"/>
                              </a:srgbClr>
                            </a:outerShdw>
                          </a:effectLst>
                          <a:latin typeface="Bell MT" pitchFamily="18" charset="0"/>
                          <a:cs typeface="Arial" pitchFamily="34" charset="0"/>
                        </a:rPr>
                        <a:t>9506.62.00</a:t>
                      </a:r>
                      <a:endParaRPr lang="pt-BR" b="0" i="1" dirty="0" smtClean="0">
                        <a:solidFill>
                          <a:srgbClr val="FF00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0" i="1" kern="1200" dirty="0" smtClean="0">
                          <a:solidFill>
                            <a:srgbClr val="FF0000"/>
                          </a:solidFill>
                          <a:effectLst>
                            <a:outerShdw blurRad="38100" dist="38100" dir="2700000" algn="tl">
                              <a:srgbClr val="000000">
                                <a:alpha val="43137"/>
                              </a:srgbClr>
                            </a:outerShdw>
                          </a:effectLst>
                          <a:latin typeface="Bell MT" pitchFamily="18" charset="0"/>
                          <a:ea typeface="+mn-ea"/>
                          <a:cs typeface="+mn-cs"/>
                        </a:rPr>
                        <a:t>Infláveis</a:t>
                      </a:r>
                      <a:endParaRPr lang="pt-BR" b="0" i="1" dirty="0" smtClean="0">
                        <a:solidFill>
                          <a:srgbClr val="FF0000"/>
                        </a:solidFill>
                        <a:effectLst>
                          <a:outerShdw blurRad="38100" dist="38100" dir="2700000" algn="tl">
                            <a:srgbClr val="000000">
                              <a:alpha val="43137"/>
                            </a:srgbClr>
                          </a:outerShdw>
                        </a:effectLst>
                        <a:latin typeface="Bell MT"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i="1" dirty="0" smtClean="0">
                          <a:solidFill>
                            <a:srgbClr val="FF0000"/>
                          </a:solidFill>
                          <a:effectLst>
                            <a:outerShdw blurRad="38100" dist="38100" dir="2700000" algn="tl">
                              <a:srgbClr val="000000">
                                <a:alpha val="43137"/>
                              </a:srgbClr>
                            </a:outerShdw>
                          </a:effectLst>
                          <a:latin typeface="Bell MT" pitchFamily="18" charset="0"/>
                        </a:rPr>
                        <a:t>01/04/2012</a:t>
                      </a:r>
                    </a:p>
                  </a:txBody>
                  <a:tcPr anchor="ctr"/>
                </a:tc>
              </a:tr>
            </a:tbl>
          </a:graphicData>
        </a:graphic>
      </p:graphicFrame>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Botão de ação: Voltar ou Anterior 7">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259348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Industrializados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Botão de ação: Voltar ou Anterior 7">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aphicFrame>
        <p:nvGraphicFramePr>
          <p:cNvPr id="2" name="Tabela 1"/>
          <p:cNvGraphicFramePr>
            <a:graphicFrameLocks noGrp="1"/>
          </p:cNvGraphicFramePr>
          <p:nvPr>
            <p:extLst>
              <p:ext uri="{D42A27DB-BD31-4B8C-83A1-F6EECF244321}">
                <p14:modId xmlns:p14="http://schemas.microsoft.com/office/powerpoint/2010/main" xmlns="" val="914931451"/>
              </p:ext>
            </p:extLst>
          </p:nvPr>
        </p:nvGraphicFramePr>
        <p:xfrm>
          <a:off x="179512" y="2146376"/>
          <a:ext cx="2275477" cy="4522984"/>
        </p:xfrm>
        <a:graphic>
          <a:graphicData uri="http://schemas.openxmlformats.org/drawingml/2006/table">
            <a:tbl>
              <a:tblPr/>
              <a:tblGrid>
                <a:gridCol w="2275477"/>
              </a:tblGrid>
              <a:tr h="193646">
                <a:tc>
                  <a:txBody>
                    <a:bodyPr/>
                    <a:lstStyle/>
                    <a:p>
                      <a:pPr algn="ctr">
                        <a:spcAft>
                          <a:spcPts val="0"/>
                        </a:spcAft>
                      </a:pPr>
                      <a:r>
                        <a:rPr lang="pt-BR" sz="1200" b="1" strike="noStrike" dirty="0">
                          <a:solidFill>
                            <a:srgbClr val="000000"/>
                          </a:solidFill>
                          <a:effectLst/>
                          <a:latin typeface="Arial"/>
                        </a:rPr>
                        <a:t>NCM</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39.23 (exceto 3923.30.00 Ex.01)</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4009.41.00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a:solidFill>
                            <a:srgbClr val="000000"/>
                          </a:solidFill>
                          <a:effectLst/>
                          <a:latin typeface="Arial"/>
                        </a:rPr>
                        <a:t>4811.49</a:t>
                      </a:r>
                      <a:endParaRPr lang="pt-BR" sz="1200" strike="noStrike">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4823.40.00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6810.19.00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6810.91.00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a:solidFill>
                            <a:srgbClr val="000000"/>
                          </a:solidFill>
                          <a:effectLst/>
                          <a:latin typeface="Arial"/>
                        </a:rPr>
                        <a:t>69.07</a:t>
                      </a:r>
                      <a:endParaRPr lang="pt-BR" sz="1200" strike="noStrike">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69.08</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a:solidFill>
                            <a:srgbClr val="000000"/>
                          </a:solidFill>
                          <a:effectLst/>
                          <a:latin typeface="Arial"/>
                        </a:rPr>
                        <a:t>7307.19.10</a:t>
                      </a:r>
                      <a:endParaRPr lang="pt-BR" sz="1200" strike="noStrike">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7307.19.90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2772">
                <a:tc>
                  <a:txBody>
                    <a:bodyPr/>
                    <a:lstStyle/>
                    <a:p>
                      <a:pPr algn="ctr">
                        <a:spcAft>
                          <a:spcPts val="0"/>
                        </a:spcAft>
                      </a:pPr>
                      <a:r>
                        <a:rPr lang="pt-BR" sz="1200" strike="noStrike" dirty="0">
                          <a:solidFill>
                            <a:srgbClr val="000000"/>
                          </a:solidFill>
                          <a:effectLst/>
                          <a:latin typeface="Arial"/>
                        </a:rPr>
                        <a:t>7307.23.00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7323.93.00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a:solidFill>
                            <a:srgbClr val="000000"/>
                          </a:solidFill>
                          <a:effectLst/>
                          <a:latin typeface="Arial"/>
                        </a:rPr>
                        <a:t>73.26</a:t>
                      </a:r>
                      <a:endParaRPr lang="pt-BR" sz="1200" strike="noStrike">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7403.21.00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7407.21.10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7407.21.20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7409.21.00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7411.10.10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7411.21.10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74.12</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7418.20.00</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3646">
                <a:tc>
                  <a:txBody>
                    <a:bodyPr/>
                    <a:lstStyle/>
                    <a:p>
                      <a:pPr algn="ctr">
                        <a:spcAft>
                          <a:spcPts val="0"/>
                        </a:spcAft>
                      </a:pPr>
                      <a:r>
                        <a:rPr lang="pt-BR" sz="1200" strike="noStrike" dirty="0">
                          <a:solidFill>
                            <a:srgbClr val="000000"/>
                          </a:solidFill>
                          <a:effectLst/>
                          <a:latin typeface="Arial"/>
                        </a:rPr>
                        <a:t>76.15</a:t>
                      </a:r>
                      <a:endParaRPr lang="pt-BR" sz="1200" strike="noStrike" dirty="0">
                        <a:effectLst/>
                        <a:latin typeface="Times New Roman"/>
                      </a:endParaRPr>
                    </a:p>
                  </a:txBody>
                  <a:tcPr marL="16170" marR="16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1284119" y="1537628"/>
            <a:ext cx="5908477"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BR" sz="1400" b="1" i="0" u="none" strike="noStrike" cap="none" normalizeH="0" baseline="0" dirty="0" smtClean="0">
                <a:ln>
                  <a:noFill/>
                </a:ln>
                <a:solidFill>
                  <a:srgbClr val="000000"/>
                </a:solidFill>
                <a:effectLst/>
                <a:latin typeface="Arial" pitchFamily="34" charset="0"/>
                <a:cs typeface="Arial" pitchFamily="34" charset="0"/>
              </a:rPr>
              <a:t>ANEXO I</a:t>
            </a:r>
            <a:endParaRPr kumimoji="0" lang="pt-BR"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BR" sz="1400" b="1" i="0" u="none" strike="noStrike" cap="none" normalizeH="0" baseline="0" dirty="0" smtClean="0">
                <a:ln>
                  <a:noFill/>
                </a:ln>
                <a:solidFill>
                  <a:srgbClr val="000000"/>
                </a:solidFill>
                <a:effectLst/>
                <a:latin typeface="Arial" pitchFamily="34" charset="0"/>
                <a:cs typeface="Arial" pitchFamily="34" charset="0"/>
              </a:rPr>
              <a:t>(Acréscimo ao Anexo I à Lei n</a:t>
            </a:r>
            <a:r>
              <a:rPr kumimoji="0" lang="pt-BR" sz="1400" b="1" i="0" u="sng" strike="noStrike" cap="none" normalizeH="0" baseline="30000" dirty="0" smtClean="0">
                <a:ln>
                  <a:noFill/>
                </a:ln>
                <a:solidFill>
                  <a:srgbClr val="000000"/>
                </a:solidFill>
                <a:effectLst/>
                <a:latin typeface="Arial" pitchFamily="34" charset="0"/>
                <a:cs typeface="Arial" pitchFamily="34" charset="0"/>
              </a:rPr>
              <a:t>o</a:t>
            </a:r>
            <a:r>
              <a:rPr kumimoji="0" lang="pt-BR" sz="1400" b="1" i="0" u="none" strike="noStrike" cap="none" normalizeH="0" baseline="0" dirty="0" smtClean="0">
                <a:ln>
                  <a:noFill/>
                </a:ln>
                <a:solidFill>
                  <a:srgbClr val="000000"/>
                </a:solidFill>
                <a:effectLst/>
                <a:latin typeface="Arial" pitchFamily="34" charset="0"/>
                <a:cs typeface="Arial" pitchFamily="34" charset="0"/>
              </a:rPr>
              <a:t> 12.546, de 14 de dezembro de 2011)</a:t>
            </a:r>
            <a:endParaRPr kumimoji="0" lang="pt-BR" sz="14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1" name="Tabela 10"/>
          <p:cNvGraphicFramePr>
            <a:graphicFrameLocks noGrp="1"/>
          </p:cNvGraphicFramePr>
          <p:nvPr>
            <p:extLst>
              <p:ext uri="{D42A27DB-BD31-4B8C-83A1-F6EECF244321}">
                <p14:modId xmlns:p14="http://schemas.microsoft.com/office/powerpoint/2010/main" xmlns="" val="4123804993"/>
              </p:ext>
            </p:extLst>
          </p:nvPr>
        </p:nvGraphicFramePr>
        <p:xfrm>
          <a:off x="2771800" y="2132856"/>
          <a:ext cx="1944216" cy="4389120"/>
        </p:xfrm>
        <a:graphic>
          <a:graphicData uri="http://schemas.openxmlformats.org/drawingml/2006/table">
            <a:tbl>
              <a:tblPr/>
              <a:tblGrid>
                <a:gridCol w="1944216"/>
              </a:tblGrid>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b="1" strike="noStrike" dirty="0" smtClean="0">
                          <a:solidFill>
                            <a:srgbClr val="000000"/>
                          </a:solidFill>
                          <a:effectLst/>
                          <a:latin typeface="Arial"/>
                        </a:rPr>
                        <a:t>NCM</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smtClean="0">
                          <a:solidFill>
                            <a:srgbClr val="000000"/>
                          </a:solidFill>
                          <a:effectLst/>
                          <a:latin typeface="Arial"/>
                        </a:rPr>
                        <a:t>8301.40.00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8301.60.00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8301.70.00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8302.10.00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8302.41.00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a:solidFill>
                            <a:srgbClr val="000000"/>
                          </a:solidFill>
                          <a:effectLst/>
                          <a:latin typeface="Arial"/>
                        </a:rPr>
                        <a:t>8307.90.00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a:solidFill>
                            <a:srgbClr val="000000"/>
                          </a:solidFill>
                          <a:effectLst/>
                          <a:latin typeface="Arial"/>
                        </a:rPr>
                        <a:t>8308.90.10</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a:solidFill>
                            <a:srgbClr val="000000"/>
                          </a:solidFill>
                          <a:effectLst/>
                          <a:latin typeface="Arial"/>
                        </a:rPr>
                        <a:t>8308.90.90</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a:solidFill>
                            <a:srgbClr val="000000"/>
                          </a:solidFill>
                          <a:effectLst/>
                          <a:latin typeface="Arial"/>
                        </a:rPr>
                        <a:t>8450.90.90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8471.60.80</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a:solidFill>
                            <a:srgbClr val="000000"/>
                          </a:solidFill>
                          <a:effectLst/>
                          <a:latin typeface="Arial"/>
                        </a:rPr>
                        <a:t>8481.80.11</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8481.80.19</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8481.80.91</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93">
                <a:tc>
                  <a:txBody>
                    <a:bodyPr/>
                    <a:lstStyle/>
                    <a:p>
                      <a:pPr algn="ctr">
                        <a:spcAft>
                          <a:spcPts val="0"/>
                        </a:spcAft>
                      </a:pPr>
                      <a:r>
                        <a:rPr lang="pt-BR" sz="1200" strike="noStrike" dirty="0">
                          <a:solidFill>
                            <a:srgbClr val="000000"/>
                          </a:solidFill>
                          <a:effectLst/>
                          <a:latin typeface="Arial"/>
                        </a:rPr>
                        <a:t>8481.90.10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8482.10.90 </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8482.20.10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8482.20.90 </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8482.40.00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8482.50.10 </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8482.91.19 </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8482.99.10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8504.40.40</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8507.30.11</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xmlns="" val="3958104619"/>
              </p:ext>
            </p:extLst>
          </p:nvPr>
        </p:nvGraphicFramePr>
        <p:xfrm>
          <a:off x="4932040" y="2147664"/>
          <a:ext cx="1800200" cy="3840480"/>
        </p:xfrm>
        <a:graphic>
          <a:graphicData uri="http://schemas.openxmlformats.org/drawingml/2006/table">
            <a:tbl>
              <a:tblPr/>
              <a:tblGrid>
                <a:gridCol w="1800200"/>
              </a:tblGrid>
              <a:tr h="66990">
                <a:tc>
                  <a:txBody>
                    <a:bodyPr/>
                    <a:lstStyle/>
                    <a:p>
                      <a:pPr algn="ctr">
                        <a:spcAft>
                          <a:spcPts val="0"/>
                        </a:spcAft>
                      </a:pPr>
                      <a:r>
                        <a:rPr lang="pt-BR" sz="1200" b="1" strike="noStrike" dirty="0" smtClean="0">
                          <a:solidFill>
                            <a:srgbClr val="000000"/>
                          </a:solidFill>
                          <a:effectLst/>
                          <a:latin typeface="Arial"/>
                        </a:rPr>
                        <a:t>NCM</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8507.30.19</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8507.30.90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8507.40.00 </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8507.50.00 </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8507.60.00 </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8507.90.20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8526.91.00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8533.21.10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8533.21.90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strike="noStrike" dirty="0" smtClean="0">
                          <a:solidFill>
                            <a:srgbClr val="000000"/>
                          </a:solidFill>
                          <a:effectLst/>
                          <a:latin typeface="Arial"/>
                        </a:rPr>
                        <a:t>8533.29.00</a:t>
                      </a:r>
                      <a:endParaRPr lang="pt-BR" sz="1200" strike="noStrike" dirty="0" smtClean="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a:solidFill>
                            <a:srgbClr val="000000"/>
                          </a:solidFill>
                          <a:effectLst/>
                          <a:latin typeface="Arial"/>
                        </a:rPr>
                        <a:t>8533.31.10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8534.00.1</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8534.00.20</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8534.00.3</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8534.00.5</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a:solidFill>
                            <a:srgbClr val="000000"/>
                          </a:solidFill>
                          <a:effectLst/>
                          <a:latin typeface="Arial"/>
                        </a:rPr>
                        <a:t>8544.20.00 </a:t>
                      </a:r>
                      <a:endParaRPr lang="pt-BR" sz="1200" strike="noStrike">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8607.19.11 </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0">
                <a:tc>
                  <a:txBody>
                    <a:bodyPr/>
                    <a:lstStyle/>
                    <a:p>
                      <a:pPr algn="ctr">
                        <a:spcAft>
                          <a:spcPts val="0"/>
                        </a:spcAft>
                      </a:pPr>
                      <a:r>
                        <a:rPr lang="pt-BR" sz="1200" strike="noStrike" dirty="0">
                          <a:solidFill>
                            <a:srgbClr val="000000"/>
                          </a:solidFill>
                          <a:effectLst/>
                          <a:latin typeface="Arial"/>
                        </a:rPr>
                        <a:t>8607.29.00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9029.90.90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455">
                <a:tc>
                  <a:txBody>
                    <a:bodyPr/>
                    <a:lstStyle/>
                    <a:p>
                      <a:pPr algn="ctr">
                        <a:spcAft>
                          <a:spcPts val="0"/>
                        </a:spcAft>
                      </a:pPr>
                      <a:r>
                        <a:rPr lang="pt-BR" sz="1200" strike="noStrike" dirty="0">
                          <a:solidFill>
                            <a:srgbClr val="000000"/>
                          </a:solidFill>
                          <a:effectLst/>
                          <a:latin typeface="Arial"/>
                        </a:rPr>
                        <a:t>9032.89.90</a:t>
                      </a:r>
                      <a:endParaRPr lang="pt-BR" sz="1200" strike="noStrike" dirty="0">
                        <a:effectLst/>
                        <a:latin typeface="Times New Roman"/>
                      </a:endParaRPr>
                    </a:p>
                  </a:txBody>
                  <a:tcPr marL="16170" marR="161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4" name="Diagrama 3"/>
          <p:cNvGraphicFramePr/>
          <p:nvPr>
            <p:extLst>
              <p:ext uri="{D42A27DB-BD31-4B8C-83A1-F6EECF244321}">
                <p14:modId xmlns:p14="http://schemas.microsoft.com/office/powerpoint/2010/main" xmlns="" val="3996029307"/>
              </p:ext>
            </p:extLst>
          </p:nvPr>
        </p:nvGraphicFramePr>
        <p:xfrm>
          <a:off x="7022391" y="2060848"/>
          <a:ext cx="1870089" cy="38884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1106626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4" grpId="0">
        <p:bldAsOne/>
      </p:bldGraphic>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Compensação de Valores Retidos – Cessão de Mão-de-obra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Botão de ação: Voltar ou Anterior 7">
            <a:hlinkClick r:id="rId3" action="ppaction://hlinksldjump" highlightClick="1"/>
          </p:cNvPr>
          <p:cNvSpPr/>
          <p:nvPr/>
        </p:nvSpPr>
        <p:spPr>
          <a:xfrm>
            <a:off x="8360996" y="6561348"/>
            <a:ext cx="603492"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ctangle 1"/>
          <p:cNvSpPr>
            <a:spLocks noChangeArrowheads="1"/>
          </p:cNvSpPr>
          <p:nvPr/>
        </p:nvSpPr>
        <p:spPr bwMode="auto">
          <a:xfrm>
            <a:off x="101749" y="1442522"/>
            <a:ext cx="8934747" cy="52988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126960" numCol="1" anchor="ctr" anchorCtr="0" compatLnSpc="1">
            <a:prstTxWarp prst="textNoShape">
              <a:avLst/>
            </a:prstTxWarp>
            <a:spAutoFit/>
          </a:bodyPr>
          <a:lstStyle/>
          <a:p>
            <a:pPr algn="ctr" eaLnBrk="0" fontAlgn="base" hangingPunct="0"/>
            <a:r>
              <a:rPr lang="pt-BR" sz="1600" b="1" dirty="0">
                <a:solidFill>
                  <a:srgbClr val="0000FF"/>
                </a:solidFill>
                <a:latin typeface="Arial" pitchFamily="34" charset="0"/>
                <a:ea typeface="Times New Roman" pitchFamily="18" charset="0"/>
                <a:cs typeface="Arial" pitchFamily="34" charset="0"/>
              </a:rPr>
              <a:t>MINISTÉRIO DA FAZENDA </a:t>
            </a:r>
            <a:endParaRPr lang="pt-BR" sz="1600" b="1" dirty="0">
              <a:solidFill>
                <a:srgbClr val="0000FF"/>
              </a:solidFill>
              <a:latin typeface="Arial" pitchFamily="34" charset="0"/>
              <a:cs typeface="Arial" pitchFamily="34" charset="0"/>
            </a:endParaRPr>
          </a:p>
          <a:p>
            <a:pPr marL="0" marR="0" lvl="0" indent="0" algn="ctr" defTabSz="914400" rtl="0" eaLnBrk="0" fontAlgn="base" latinLnBrk="0" hangingPunct="0">
              <a:buClrTx/>
              <a:buSzTx/>
              <a:buFontTx/>
              <a:buNone/>
              <a:tabLst/>
            </a:pPr>
            <a: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SECRETARIA DA RECEITA FEDERAL </a:t>
            </a:r>
            <a:endParaRPr kumimoji="0" lang="pt-BR" sz="1600" b="1" i="0" u="none" strike="noStrike" cap="none" normalizeH="0" baseline="0" dirty="0" smtClean="0">
              <a:ln>
                <a:noFill/>
              </a:ln>
              <a:solidFill>
                <a:srgbClr val="0000FF"/>
              </a:solidFill>
              <a:effectLst/>
              <a:latin typeface="Arial" pitchFamily="34" charset="0"/>
              <a:cs typeface="Arial" pitchFamily="34" charset="0"/>
            </a:endParaRPr>
          </a:p>
          <a:p>
            <a:pPr marL="0" marR="0" lvl="0" indent="0" algn="ctr" defTabSz="914400" rtl="0" eaLnBrk="0" fontAlgn="base" latinLnBrk="0" hangingPunct="0">
              <a:buClrTx/>
              <a:buSzTx/>
              <a:buFontTx/>
              <a:buNone/>
              <a:tabLst/>
            </a:pPr>
            <a:r>
              <a:rPr kumimoji="0" lang="pt-BR" sz="16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SOLUÇÃO DE CONSULTA Nº 63 de 28 de Junho de 2013</a:t>
            </a:r>
          </a:p>
          <a:p>
            <a:pPr lvl="0" algn="just" fontAlgn="base">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ASSUNTO: Contribuições Sociais Previdenciárias </a:t>
            </a:r>
            <a:endParaRPr lang="pt-BR" sz="1600" b="1" dirty="0">
              <a:solidFill>
                <a:srgbClr val="0000FF"/>
              </a:solidFill>
              <a:latin typeface="Arial" pitchFamily="34" charset="0"/>
              <a:cs typeface="Arial" pitchFamily="34" charset="0"/>
            </a:endParaRPr>
          </a:p>
          <a:p>
            <a:pPr lvl="0" algn="just" eaLnBrk="0" fontAlgn="base" hangingPunct="0">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EMENTA: CONTRIBUIÇÃO SUBSTITUTIVA SOBRE A RECEITA BRUTA. TRANSPORTE RODOVIÁRIO COLETIVO DE PASSAGEIROS. CESSÃO DE MÃO DE OBRA. RETENÇÃO. BASE DE CÁLCULO. </a:t>
            </a:r>
            <a:endParaRPr lang="pt-BR" sz="1600" b="1" dirty="0">
              <a:solidFill>
                <a:srgbClr val="0000FF"/>
              </a:solidFill>
              <a:latin typeface="Arial" pitchFamily="34" charset="0"/>
              <a:cs typeface="Arial" pitchFamily="34" charset="0"/>
            </a:endParaRPr>
          </a:p>
          <a:p>
            <a:pPr lvl="0" algn="just" eaLnBrk="0" fontAlgn="base" hangingPunct="0">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1. A partir de 01/01/2014, as empresas de transporte rodoviário coletivo de passageiros por fretamento e turismo municipal, intermunicipal em região metropolitana, intermunicipal, interestadual e internacional, enquadradas na classe 4929-9 da CNAE 2.0, sujeitam-se à contribuição substitutiva prevista no art. 7º da Lei nº 12.546, de 2011. </a:t>
            </a:r>
            <a:endParaRPr lang="pt-BR" sz="1600" b="1" dirty="0">
              <a:solidFill>
                <a:srgbClr val="0000FF"/>
              </a:solidFill>
              <a:latin typeface="Arial" pitchFamily="34" charset="0"/>
              <a:cs typeface="Arial" pitchFamily="34" charset="0"/>
            </a:endParaRPr>
          </a:p>
          <a:p>
            <a:pPr lvl="0" algn="just" eaLnBrk="0" fontAlgn="base" hangingPunct="0">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2. Tais empresas, quando sujeitas à referida contribuição, caso venham a prestar serviços mediante cessão de mão de obra, submetem-se à retenção previdenciária de que trata o art. 31 da Lei nº 8.212, de 1991, no percentual de 3,5% (três inteiros e cinco décimos por cento) sobre o valor bruto da nota fiscal ou fatura de prestação de serviços. </a:t>
            </a:r>
            <a:endParaRPr lang="pt-BR" sz="1600" b="1" dirty="0">
              <a:solidFill>
                <a:srgbClr val="0000FF"/>
              </a:solidFill>
              <a:latin typeface="Arial" pitchFamily="34" charset="0"/>
              <a:cs typeface="Arial" pitchFamily="34" charset="0"/>
            </a:endParaRPr>
          </a:p>
          <a:p>
            <a:pPr lvl="0" algn="just" eaLnBrk="0" fontAlgn="base" hangingPunct="0">
              <a:spcBef>
                <a:spcPts val="600"/>
              </a:spcBef>
              <a:spcAft>
                <a:spcPts val="600"/>
              </a:spcAft>
            </a:pPr>
            <a:r>
              <a:rPr lang="pt-BR" sz="1600" b="1" dirty="0">
                <a:solidFill>
                  <a:srgbClr val="0000FF"/>
                </a:solidFill>
                <a:latin typeface="Arial" pitchFamily="34" charset="0"/>
                <a:ea typeface="Times New Roman" pitchFamily="18" charset="0"/>
                <a:cs typeface="Arial" pitchFamily="34" charset="0"/>
              </a:rPr>
              <a:t>3. A base de cálculo para fins de incidência da retenção previdenciária de 3,5% observa os mesmos critérios e procedimentos previstos nos artigos 121 a 123 da Instrução Normativa RFB nº 971, de 2009</a:t>
            </a:r>
            <a:r>
              <a:rPr lang="pt-BR" sz="1600" b="1" dirty="0" smtClean="0">
                <a:solidFill>
                  <a:srgbClr val="0000FF"/>
                </a:solidFill>
                <a:latin typeface="Arial" pitchFamily="34" charset="0"/>
                <a:ea typeface="Times New Roman" pitchFamily="18" charset="0"/>
                <a:cs typeface="Arial" pitchFamily="34" charset="0"/>
              </a:rPr>
              <a:t>.</a:t>
            </a:r>
            <a:endParaRPr lang="pt-BR" sz="1600" b="1" dirty="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xmlns="" val="388754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par>
                          <p:cTn id="8" fill="hold">
                            <p:stCondLst>
                              <p:cond delay="30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79512" y="1411897"/>
            <a:ext cx="8784976" cy="54014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fontAlgn="base"/>
            <a:r>
              <a:rPr lang="pt-BR" sz="1400" b="1" dirty="0" smtClean="0">
                <a:solidFill>
                  <a:srgbClr val="0000FF"/>
                </a:solidFill>
                <a:latin typeface="Arial" pitchFamily="34" charset="0"/>
                <a:ea typeface="Times New Roman" pitchFamily="18" charset="0"/>
                <a:cs typeface="Arial" pitchFamily="34" charset="0"/>
              </a:rPr>
              <a:t>MINISTÉRIO </a:t>
            </a:r>
            <a:r>
              <a:rPr lang="pt-BR" sz="1400" b="1" dirty="0">
                <a:solidFill>
                  <a:srgbClr val="0000FF"/>
                </a:solidFill>
                <a:latin typeface="Arial" pitchFamily="34" charset="0"/>
                <a:ea typeface="Times New Roman" pitchFamily="18" charset="0"/>
                <a:cs typeface="Arial" pitchFamily="34" charset="0"/>
              </a:rPr>
              <a:t>DA </a:t>
            </a:r>
            <a:r>
              <a:rPr lang="pt-BR" sz="1400" b="1" dirty="0" smtClean="0">
                <a:solidFill>
                  <a:srgbClr val="0000FF"/>
                </a:solidFill>
                <a:latin typeface="Arial" pitchFamily="34" charset="0"/>
                <a:ea typeface="Times New Roman" pitchFamily="18" charset="0"/>
                <a:cs typeface="Arial" pitchFamily="34" charset="0"/>
              </a:rPr>
              <a:t>FAZENDA</a:t>
            </a:r>
          </a:p>
          <a:p>
            <a:pPr algn="ctr" fontAlgn="base"/>
            <a:r>
              <a:rPr lang="pt-BR" sz="1400" b="1" dirty="0" smtClean="0">
                <a:solidFill>
                  <a:srgbClr val="0000FF"/>
                </a:solidFill>
                <a:latin typeface="Arial" pitchFamily="34" charset="0"/>
                <a:ea typeface="Times New Roman" pitchFamily="18" charset="0"/>
                <a:cs typeface="Arial" pitchFamily="34" charset="0"/>
              </a:rPr>
              <a:t>SECRETARIA </a:t>
            </a:r>
            <a:r>
              <a:rPr lang="pt-BR" sz="1400" b="1" dirty="0">
                <a:solidFill>
                  <a:srgbClr val="0000FF"/>
                </a:solidFill>
                <a:latin typeface="Arial" pitchFamily="34" charset="0"/>
                <a:ea typeface="Times New Roman" pitchFamily="18" charset="0"/>
                <a:cs typeface="Arial" pitchFamily="34" charset="0"/>
              </a:rPr>
              <a:t>DA RECEITA </a:t>
            </a:r>
            <a:r>
              <a:rPr lang="pt-BR" sz="1400" b="1" dirty="0" smtClean="0">
                <a:solidFill>
                  <a:srgbClr val="0000FF"/>
                </a:solidFill>
                <a:latin typeface="Arial" pitchFamily="34" charset="0"/>
                <a:ea typeface="Times New Roman" pitchFamily="18" charset="0"/>
                <a:cs typeface="Arial" pitchFamily="34" charset="0"/>
              </a:rPr>
              <a:t>FEDERAL</a:t>
            </a:r>
          </a:p>
          <a:p>
            <a:pPr algn="ctr" fontAlgn="base"/>
            <a:r>
              <a:rPr lang="pt-BR" sz="1400" dirty="0" smtClean="0">
                <a:solidFill>
                  <a:srgbClr val="0000FF"/>
                </a:solidFill>
                <a:latin typeface="Arial" pitchFamily="34" charset="0"/>
                <a:ea typeface="Times New Roman" pitchFamily="18" charset="0"/>
                <a:cs typeface="Arial" pitchFamily="34" charset="0"/>
              </a:rPr>
              <a:t>SOLUÇÃO </a:t>
            </a:r>
            <a:r>
              <a:rPr lang="pt-BR" sz="1400" dirty="0">
                <a:solidFill>
                  <a:srgbClr val="0000FF"/>
                </a:solidFill>
                <a:latin typeface="Arial" pitchFamily="34" charset="0"/>
                <a:ea typeface="Times New Roman" pitchFamily="18" charset="0"/>
                <a:cs typeface="Arial" pitchFamily="34" charset="0"/>
              </a:rPr>
              <a:t>DE CONSULTA Nº 154 de 05 de Dezembro de 2012 </a:t>
            </a:r>
            <a:endParaRPr lang="pt-BR" sz="1400" dirty="0">
              <a:solidFill>
                <a:srgbClr val="0000FF"/>
              </a:solidFill>
              <a:latin typeface="Arial" pitchFamily="34" charset="0"/>
              <a:cs typeface="Arial" pitchFamily="34" charset="0"/>
            </a:endParaRPr>
          </a:p>
          <a:p>
            <a:pPr marL="0" marR="0" lvl="0" indent="0" algn="just" defTabSz="914400" rtl="0" eaLnBrk="1" fontAlgn="base" latinLnBrk="0" hangingPunct="1">
              <a:lnSpc>
                <a:spcPct val="100000"/>
              </a:lnSpc>
              <a:spcBef>
                <a:spcPts val="600"/>
              </a:spcBef>
              <a:spcAft>
                <a:spcPts val="600"/>
              </a:spcAft>
              <a:buClrTx/>
              <a:buSzTx/>
              <a:buFontTx/>
              <a:buNone/>
              <a:tabLst/>
            </a:pPr>
            <a:r>
              <a:rPr kumimoji="0" lang="pt-BR" sz="14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ASSUNTO: </a:t>
            </a: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Contribuições Sociais Previdenciárias</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EMENTA: </a:t>
            </a: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CONTRIBUIÇÃO SUBSTITUTIVA. EMPRESAS QUE EXERCEM OUTRAS ATIVIDADES ALÉM DAQUELAS SUBMETIDAS AO REGIME SUBSTITUTIVO. RECOLHIMENTO.</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1. O regime substitutivo previsto no art. 7º da Lei nº 12.546, de 2011, é de caráter obrigatório às empresas cujas atividades acham-se ali contempladas. </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2. A empresa que exerce, conjuntamente, atividade sujeita à contribuição substitutiva prevista no artigo 7º da Lei nº 12.546, de 2011, e outras atividades não sujeitas à substituição, deve recolher:</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a) a contribuição sobre a receita bruta em relação às atividades submetidas ao referido regime; e </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b) a contribuição previdenciária incidente sobre a folha de pagamento prevista no art. 22, incisos I e III, da Lei nº 8.212, de 1991, mediante aplicação de redutor resultante da razão entre a receita bruta das atividades não sujeitas ao regime substitutivo e a receita bruta total, utilizando, para apuração dessa razão, o somatório das receitas de todos os estabelecimentos da empresa (matriz e filiais).</a:t>
            </a:r>
          </a:p>
          <a:p>
            <a:pPr marL="0" marR="0" lvl="0" indent="0" algn="just" defTabSz="914400" rtl="0" eaLnBrk="0" fontAlgn="base" latinLnBrk="0" hangingPunct="0">
              <a:lnSpc>
                <a:spcPct val="100000"/>
              </a:lnSpc>
              <a:spcBef>
                <a:spcPts val="600"/>
              </a:spcBef>
              <a:spcAft>
                <a:spcPts val="600"/>
              </a:spcAft>
              <a:buClrTx/>
              <a:buSzTx/>
              <a:buFontTx/>
              <a:buNone/>
              <a:tabLst/>
            </a:pPr>
            <a:r>
              <a:rPr kumimoji="0" lang="pt-BR" sz="14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 3. Havendo atividades sujeitas ao regime substitutivo e atividades não submetidas a esse regime, o recolhimento da contribuição sobre a folha de pagamento deve ser feito em Guia da Previdência Social - GPS, por estabelecimento da empresa, utilizando o redutor de que trata o inciso II do § 1º do art. 9º da Lei nº 12.546, de 2011, e a contribuição incidente sobre a receita bruta deve ser recolhida em um único DARF, de forma centralizada pelo estabelecimento matriz.</a:t>
            </a:r>
            <a:endParaRPr kumimoji="0" lang="pt-BR" sz="1400" b="0" i="0" u="none" strike="noStrike" cap="none" normalizeH="0" baseline="0" dirty="0" smtClean="0">
              <a:ln>
                <a:noFill/>
              </a:ln>
              <a:solidFill>
                <a:srgbClr val="0000FF"/>
              </a:solidFill>
              <a:effectLst/>
              <a:latin typeface="Arial" pitchFamily="34" charset="0"/>
              <a:cs typeface="Arial" pitchFamily="34" charset="0"/>
            </a:endParaRPr>
          </a:p>
        </p:txBody>
      </p:sp>
      <p:sp>
        <p:nvSpPr>
          <p:cNvPr id="7" name="CaixaDeTexto 6"/>
          <p:cNvSpPr txBox="1"/>
          <p:nvPr/>
        </p:nvSpPr>
        <p:spPr>
          <a:xfrm>
            <a:off x="179512" y="908720"/>
            <a:ext cx="8712968"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Compensação de Valores Retidos – Cessão de Mão-de-obra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Botão de ação: Voltar ou Anterior 7">
            <a:hlinkClick r:id="rId3" action="ppaction://hlinksldjump" highlightClick="1"/>
          </p:cNvPr>
          <p:cNvSpPr/>
          <p:nvPr/>
        </p:nvSpPr>
        <p:spPr>
          <a:xfrm>
            <a:off x="8360996" y="6597352"/>
            <a:ext cx="603492" cy="11701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393611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up)">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up)">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up)">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up)">
                                      <p:cBhvr>
                                        <p:cTn id="32" dur="20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wipe(up)">
                                      <p:cBhvr>
                                        <p:cTn id="37" dur="20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wipe(up)">
                                      <p:cBhvr>
                                        <p:cTn id="42" dur="20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wipe(up)">
                                      <p:cBhvr>
                                        <p:cTn id="47" dur="20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wipe(up)">
                                      <p:cBhvr>
                                        <p:cTn id="52" dur="2000"/>
                                        <p:tgtEl>
                                          <p:spTgt spid="4">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4">
                                            <p:txEl>
                                              <p:pRg st="9" end="9"/>
                                            </p:txEl>
                                          </p:spTgt>
                                        </p:tgtEl>
                                        <p:attrNameLst>
                                          <p:attrName>style.visibility</p:attrName>
                                        </p:attrNameLst>
                                      </p:cBhvr>
                                      <p:to>
                                        <p:strVal val="visible"/>
                                      </p:to>
                                    </p:set>
                                    <p:animEffect transition="in" filter="wipe(up)">
                                      <p:cBhvr>
                                        <p:cTn id="57" dur="2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 Desoneração da Folha implica redução tributária para a empresa?</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Retângulo 6"/>
          <p:cNvSpPr/>
          <p:nvPr/>
        </p:nvSpPr>
        <p:spPr>
          <a:xfrm>
            <a:off x="179513" y="1556792"/>
            <a:ext cx="8784975" cy="1831784"/>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342900" indent="-34290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Depende da relação entre a Receita Bruta e  o valor da  Folha de Pagamentos .</a:t>
            </a:r>
          </a:p>
          <a:p>
            <a:pPr marL="800100" lvl="1" indent="-342900" algn="just">
              <a:lnSpc>
                <a:spcPct val="150000"/>
              </a:lnSpc>
              <a:spcBef>
                <a:spcPts val="600"/>
              </a:spcBef>
              <a:spcAft>
                <a:spcPts val="600"/>
              </a:spcAft>
              <a:buFont typeface="Wingdings" pitchFamily="2" charset="2"/>
              <a:buChar char="§"/>
            </a:pPr>
            <a:r>
              <a:rPr lang="pt-BR" sz="1600" b="1" i="1" dirty="0" smtClean="0">
                <a:ln w="50800"/>
                <a:solidFill>
                  <a:srgbClr val="0000FF"/>
                </a:solidFill>
                <a:latin typeface="Arial" pitchFamily="34" charset="0"/>
                <a:cs typeface="Arial" pitchFamily="34" charset="0"/>
              </a:rPr>
              <a:t>Para alíquota de 1%</a:t>
            </a:r>
          </a:p>
          <a:p>
            <a:pPr marL="1257300" lvl="2" indent="-342900" algn="just">
              <a:lnSpc>
                <a:spcPct val="150000"/>
              </a:lnSpc>
              <a:spcBef>
                <a:spcPts val="600"/>
              </a:spcBef>
              <a:spcAft>
                <a:spcPts val="600"/>
              </a:spcAft>
              <a:buFont typeface="Arial" pitchFamily="34" charset="0"/>
              <a:buChar char="•"/>
            </a:pPr>
            <a:r>
              <a:rPr lang="pt-BR" sz="1600" b="1" i="1" dirty="0" smtClean="0">
                <a:ln w="50800"/>
                <a:solidFill>
                  <a:srgbClr val="0000FF"/>
                </a:solidFill>
                <a:latin typeface="Arial" pitchFamily="34" charset="0"/>
                <a:cs typeface="Arial" pitchFamily="34" charset="0"/>
              </a:rPr>
              <a:t>Haverá redução tributária quando o valor da Folha de Pagamentos for maior que  5% do montante da Receita Bruta.</a:t>
            </a:r>
          </a:p>
        </p:txBody>
      </p:sp>
      <p:sp>
        <p:nvSpPr>
          <p:cNvPr id="8" name="Retângulo 7"/>
          <p:cNvSpPr/>
          <p:nvPr/>
        </p:nvSpPr>
        <p:spPr>
          <a:xfrm>
            <a:off x="623562" y="6063392"/>
            <a:ext cx="8052894" cy="300147"/>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lnSpc>
                <a:spcPct val="150000"/>
              </a:lnSpc>
              <a:spcBef>
                <a:spcPts val="600"/>
              </a:spcBef>
              <a:spcAft>
                <a:spcPts val="600"/>
              </a:spcAft>
            </a:pPr>
            <a:r>
              <a:rPr lang="pt-BR" sz="1000" b="1" dirty="0" smtClean="0">
                <a:ln w="50800"/>
                <a:solidFill>
                  <a:srgbClr val="FF0000"/>
                </a:solidFill>
              </a:rPr>
              <a:t>Empresa com 100% da Receita Bruta abrangida pela Desoneração da Folha de Pagamentos</a:t>
            </a:r>
            <a:endParaRPr lang="pt-BR" sz="1000" b="1" i="1" dirty="0" smtClean="0">
              <a:ln w="50800"/>
              <a:solidFill>
                <a:srgbClr val="FF0000"/>
              </a:solidFill>
              <a:latin typeface="Bell MT" pitchFamily="18" charset="0"/>
            </a:endParaRPr>
          </a:p>
        </p:txBody>
      </p:sp>
      <p:graphicFrame>
        <p:nvGraphicFramePr>
          <p:cNvPr id="9" name="Tabela 8"/>
          <p:cNvGraphicFramePr>
            <a:graphicFrameLocks noGrp="1"/>
          </p:cNvGraphicFramePr>
          <p:nvPr>
            <p:extLst>
              <p:ext uri="{D42A27DB-BD31-4B8C-83A1-F6EECF244321}">
                <p14:modId xmlns:p14="http://schemas.microsoft.com/office/powerpoint/2010/main" xmlns="" val="3426374251"/>
              </p:ext>
            </p:extLst>
          </p:nvPr>
        </p:nvGraphicFramePr>
        <p:xfrm>
          <a:off x="179512" y="3624412"/>
          <a:ext cx="8784975" cy="2376263"/>
        </p:xfrm>
        <a:graphic>
          <a:graphicData uri="http://schemas.openxmlformats.org/drawingml/2006/table">
            <a:tbl>
              <a:tblPr>
                <a:effectLst>
                  <a:outerShdw blurRad="50800" dist="38100" dir="8100000" algn="tr" rotWithShape="0">
                    <a:prstClr val="black">
                      <a:alpha val="40000"/>
                    </a:prstClr>
                  </a:outerShdw>
                </a:effectLst>
                <a:tableStyleId>{5C22544A-7EE6-4342-B048-85BDC9FD1C3A}</a:tableStyleId>
              </a:tblPr>
              <a:tblGrid>
                <a:gridCol w="2403436"/>
                <a:gridCol w="3031337"/>
                <a:gridCol w="1861224"/>
                <a:gridCol w="1488978"/>
              </a:tblGrid>
              <a:tr h="938228">
                <a:tc>
                  <a:txBody>
                    <a:bodyPr/>
                    <a:lstStyle/>
                    <a:p>
                      <a:pPr algn="ctr" fontAlgn="ctr"/>
                      <a:r>
                        <a:rPr lang="pt-BR" sz="2000" b="1" i="1" u="none" strike="noStrike" dirty="0">
                          <a:effectLst>
                            <a:outerShdw blurRad="38100" dist="38100" dir="2700000" algn="tl">
                              <a:srgbClr val="000000">
                                <a:alpha val="43137"/>
                              </a:srgbClr>
                            </a:outerShdw>
                          </a:effectLst>
                        </a:rPr>
                        <a:t>RECEITA </a:t>
                      </a:r>
                      <a:endParaRPr lang="pt-BR" sz="2000" b="1" i="1" u="none" strike="noStrike" dirty="0" smtClean="0">
                        <a:effectLst>
                          <a:outerShdw blurRad="38100" dist="38100" dir="2700000" algn="tl">
                            <a:srgbClr val="000000">
                              <a:alpha val="43137"/>
                            </a:srgbClr>
                          </a:outerShdw>
                        </a:effectLst>
                      </a:endParaRPr>
                    </a:p>
                    <a:p>
                      <a:pPr algn="ctr" fontAlgn="ctr"/>
                      <a:r>
                        <a:rPr lang="pt-BR" sz="2000" b="1" i="1" u="none" strike="noStrike" dirty="0" smtClean="0">
                          <a:effectLst>
                            <a:outerShdw blurRad="38100" dist="38100" dir="2700000" algn="tl">
                              <a:srgbClr val="000000">
                                <a:alpha val="43137"/>
                              </a:srgbClr>
                            </a:outerShdw>
                          </a:effectLst>
                        </a:rPr>
                        <a:t>BRUTA - RB</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ctr" fontAlgn="ctr"/>
                      <a:r>
                        <a:rPr lang="pt-BR" sz="2000" b="1" i="1" u="none" strike="noStrike" dirty="0">
                          <a:effectLst>
                            <a:outerShdw blurRad="38100" dist="38100" dir="2700000" algn="tl">
                              <a:srgbClr val="000000">
                                <a:alpha val="43137"/>
                              </a:srgbClr>
                            </a:outerShdw>
                          </a:effectLst>
                        </a:rPr>
                        <a:t>FOLHA </a:t>
                      </a:r>
                      <a:r>
                        <a:rPr lang="pt-BR" sz="2000" b="1" i="1" u="none" strike="noStrike" dirty="0" smtClean="0">
                          <a:effectLst>
                            <a:outerShdw blurRad="38100" dist="38100" dir="2700000" algn="tl">
                              <a:srgbClr val="000000">
                                <a:alpha val="43137"/>
                              </a:srgbClr>
                            </a:outerShdw>
                          </a:effectLst>
                        </a:rPr>
                        <a:t>DE</a:t>
                      </a:r>
                    </a:p>
                    <a:p>
                      <a:pPr algn="ctr" fontAlgn="ctr"/>
                      <a:r>
                        <a:rPr lang="pt-BR" sz="2000" b="1" i="1" u="none" strike="noStrike" dirty="0" smtClean="0">
                          <a:effectLst>
                            <a:outerShdw blurRad="38100" dist="38100" dir="2700000" algn="tl">
                              <a:srgbClr val="000000">
                                <a:alpha val="43137"/>
                              </a:srgbClr>
                            </a:outerShdw>
                          </a:effectLst>
                        </a:rPr>
                        <a:t>PAGAMENTOS</a:t>
                      </a:r>
                      <a:r>
                        <a:rPr lang="pt-BR" sz="2000" b="1" i="1" u="none" strike="noStrike" baseline="0" dirty="0" smtClean="0">
                          <a:effectLst>
                            <a:outerShdw blurRad="38100" dist="38100" dir="2700000" algn="tl">
                              <a:srgbClr val="000000">
                                <a:alpha val="43137"/>
                              </a:srgbClr>
                            </a:outerShdw>
                          </a:effectLst>
                        </a:rPr>
                        <a:t> - FP</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ctr" fontAlgn="ctr"/>
                      <a:r>
                        <a:rPr lang="pt-BR" sz="2000" b="1" i="1" u="none" strike="noStrike" dirty="0" smtClean="0">
                          <a:effectLst>
                            <a:outerShdw blurRad="38100" dist="38100" dir="2700000" algn="tl">
                              <a:srgbClr val="000000">
                                <a:alpha val="43137"/>
                              </a:srgbClr>
                            </a:outerShdw>
                          </a:effectLst>
                        </a:rPr>
                        <a:t>Lei Nº 8.212/1991</a:t>
                      </a:r>
                    </a:p>
                    <a:p>
                      <a:pPr algn="ctr" fontAlgn="ctr"/>
                      <a:r>
                        <a:rPr lang="pt-BR" sz="2000" b="1" i="1" u="none" strike="noStrike" dirty="0" smtClean="0">
                          <a:effectLst>
                            <a:outerShdw blurRad="38100" dist="38100" dir="2700000" algn="tl">
                              <a:srgbClr val="000000">
                                <a:alpha val="43137"/>
                              </a:srgbClr>
                            </a:outerShdw>
                          </a:effectLst>
                        </a:rPr>
                        <a:t>20</a:t>
                      </a:r>
                      <a:r>
                        <a:rPr lang="pt-BR" sz="2000" b="1" i="1" u="none" strike="noStrike" dirty="0">
                          <a:effectLst>
                            <a:outerShdw blurRad="38100" dist="38100" dir="2700000" algn="tl">
                              <a:srgbClr val="000000">
                                <a:alpha val="43137"/>
                              </a:srgbClr>
                            </a:outerShdw>
                          </a:effectLst>
                        </a:rPr>
                        <a:t>% FP</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ctr" fontAlgn="ctr"/>
                      <a:r>
                        <a:rPr lang="pt-BR" sz="2000" b="1" i="1" u="none" strike="noStrike" dirty="0" smtClean="0">
                          <a:effectLst>
                            <a:outerShdw blurRad="38100" dist="38100" dir="2700000" algn="tl">
                              <a:srgbClr val="000000">
                                <a:alpha val="43137"/>
                              </a:srgbClr>
                            </a:outerShdw>
                          </a:effectLst>
                        </a:rPr>
                        <a:t>Lei Nº 12.546/20111</a:t>
                      </a:r>
                      <a:r>
                        <a:rPr lang="pt-BR" sz="2000" b="1" i="1" u="none" strike="noStrike" dirty="0">
                          <a:effectLst>
                            <a:outerShdw blurRad="38100" dist="38100" dir="2700000" algn="tl">
                              <a:srgbClr val="000000">
                                <a:alpha val="43137"/>
                              </a:srgbClr>
                            </a:outerShdw>
                          </a:effectLst>
                        </a:rPr>
                        <a:t>% RB</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r>
              <a:tr h="479345">
                <a:tc>
                  <a:txBody>
                    <a:bodyPr/>
                    <a:lstStyle/>
                    <a:p>
                      <a:pPr algn="r" fontAlgn="ctr"/>
                      <a:r>
                        <a:rPr lang="pt-BR" sz="2000" b="1" i="1" u="none" strike="noStrike">
                          <a:effectLst>
                            <a:outerShdw blurRad="38100" dist="38100" dir="2700000" algn="tl">
                              <a:srgbClr val="000000">
                                <a:alpha val="43137"/>
                              </a:srgbClr>
                            </a:outerShdw>
                          </a:effectLst>
                        </a:rPr>
                        <a:t>100.000,00</a:t>
                      </a:r>
                      <a:endParaRPr lang="pt-BR" sz="2000" b="1" i="1" u="none" strike="noStrike">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effectLst>
                            <a:outerShdw blurRad="38100" dist="38100" dir="2700000" algn="tl">
                              <a:srgbClr val="000000">
                                <a:alpha val="43137"/>
                              </a:srgbClr>
                            </a:outerShdw>
                          </a:effectLst>
                        </a:rPr>
                        <a:t>4.000,00</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effectLst>
                            <a:outerShdw blurRad="38100" dist="38100" dir="2700000" algn="tl">
                              <a:srgbClr val="000000">
                                <a:alpha val="43137"/>
                              </a:srgbClr>
                            </a:outerShdw>
                          </a:effectLst>
                        </a:rPr>
                        <a:t>800,00</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solidFill>
                            <a:srgbClr val="FF0000"/>
                          </a:solidFill>
                          <a:effectLst>
                            <a:outerShdw blurRad="38100" dist="38100" dir="2700000" algn="tl">
                              <a:srgbClr val="000000">
                                <a:alpha val="43137"/>
                              </a:srgbClr>
                            </a:outerShdw>
                          </a:effectLst>
                        </a:rPr>
                        <a:t>1.000,00</a:t>
                      </a:r>
                      <a:endParaRPr lang="pt-BR" sz="2000" b="1" i="1" u="none" strike="noStrike" dirty="0">
                        <a:solidFill>
                          <a:srgbClr val="FF000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r>
              <a:tr h="479345">
                <a:tc>
                  <a:txBody>
                    <a:bodyPr/>
                    <a:lstStyle/>
                    <a:p>
                      <a:pPr algn="r" fontAlgn="ctr"/>
                      <a:r>
                        <a:rPr lang="pt-BR" sz="2000" b="1" i="1" u="none" strike="noStrike" dirty="0">
                          <a:solidFill>
                            <a:schemeClr val="tx1"/>
                          </a:solidFill>
                          <a:effectLst>
                            <a:outerShdw blurRad="38100" dist="38100" dir="2700000" algn="tl">
                              <a:srgbClr val="000000">
                                <a:alpha val="43137"/>
                              </a:srgbClr>
                            </a:outerShdw>
                          </a:effectLst>
                        </a:rPr>
                        <a:t>100.000,00</a:t>
                      </a:r>
                      <a:endParaRPr lang="pt-BR" sz="2000" b="1" i="1" u="none" strike="noStrike" dirty="0">
                        <a:solidFill>
                          <a:schemeClr val="tx1"/>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solidFill>
                            <a:srgbClr val="008000"/>
                          </a:solidFill>
                          <a:effectLst>
                            <a:outerShdw blurRad="38100" dist="38100" dir="2700000" algn="tl">
                              <a:srgbClr val="000000">
                                <a:alpha val="43137"/>
                              </a:srgbClr>
                            </a:outerShdw>
                          </a:effectLst>
                        </a:rPr>
                        <a:t>5.000,00</a:t>
                      </a:r>
                      <a:endParaRPr lang="pt-BR" sz="2000" b="1" i="1" u="none" strike="noStrike" dirty="0">
                        <a:solidFill>
                          <a:srgbClr val="00800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solidFill>
                            <a:srgbClr val="008000"/>
                          </a:solidFill>
                          <a:effectLst>
                            <a:outerShdw blurRad="38100" dist="38100" dir="2700000" algn="tl">
                              <a:srgbClr val="000000">
                                <a:alpha val="43137"/>
                              </a:srgbClr>
                            </a:outerShdw>
                          </a:effectLst>
                        </a:rPr>
                        <a:t>1.000,00</a:t>
                      </a:r>
                      <a:endParaRPr lang="pt-BR" sz="2000" b="1" i="1" u="none" strike="noStrike" dirty="0">
                        <a:solidFill>
                          <a:srgbClr val="00800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solidFill>
                            <a:srgbClr val="008000"/>
                          </a:solidFill>
                          <a:effectLst>
                            <a:outerShdw blurRad="38100" dist="38100" dir="2700000" algn="tl">
                              <a:srgbClr val="000000">
                                <a:alpha val="43137"/>
                              </a:srgbClr>
                            </a:outerShdw>
                          </a:effectLst>
                        </a:rPr>
                        <a:t>1.000,00</a:t>
                      </a:r>
                      <a:endParaRPr lang="pt-BR" sz="2000" b="1" i="1" u="none" strike="noStrike" dirty="0">
                        <a:solidFill>
                          <a:srgbClr val="00800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r>
              <a:tr h="479345">
                <a:tc>
                  <a:txBody>
                    <a:bodyPr/>
                    <a:lstStyle/>
                    <a:p>
                      <a:pPr algn="r" fontAlgn="ctr"/>
                      <a:r>
                        <a:rPr lang="pt-BR" sz="2000" b="1" i="1" u="none" strike="noStrike" dirty="0">
                          <a:effectLst>
                            <a:outerShdw blurRad="38100" dist="38100" dir="2700000" algn="tl">
                              <a:srgbClr val="000000">
                                <a:alpha val="43137"/>
                              </a:srgbClr>
                            </a:outerShdw>
                          </a:effectLst>
                        </a:rPr>
                        <a:t>100.000,00</a:t>
                      </a:r>
                      <a:endParaRPr lang="pt-BR" sz="2000" b="1" i="1" u="none" strike="noStrike" dirty="0">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a:effectLst>
                            <a:outerShdw blurRad="38100" dist="38100" dir="2700000" algn="tl">
                              <a:srgbClr val="000000">
                                <a:alpha val="43137"/>
                              </a:srgbClr>
                            </a:outerShdw>
                          </a:effectLst>
                        </a:rPr>
                        <a:t>6.000,00</a:t>
                      </a:r>
                      <a:endParaRPr lang="pt-BR" sz="2000" b="1" i="1" u="none" strike="noStrike">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a:effectLst>
                            <a:outerShdw blurRad="38100" dist="38100" dir="2700000" algn="tl">
                              <a:srgbClr val="000000">
                                <a:alpha val="43137"/>
                              </a:srgbClr>
                            </a:outerShdw>
                          </a:effectLst>
                        </a:rPr>
                        <a:t>1.200,00</a:t>
                      </a:r>
                      <a:endParaRPr lang="pt-BR" sz="2000" b="1" i="1" u="none" strike="noStrike">
                        <a:solidFill>
                          <a:srgbClr val="002060"/>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c>
                  <a:txBody>
                    <a:bodyPr/>
                    <a:lstStyle/>
                    <a:p>
                      <a:pPr algn="r" fontAlgn="ctr"/>
                      <a:r>
                        <a:rPr lang="pt-BR" sz="2000" b="1" i="1" u="none" strike="noStrike" dirty="0">
                          <a:solidFill>
                            <a:srgbClr val="0000FF"/>
                          </a:solidFill>
                          <a:effectLst>
                            <a:outerShdw blurRad="38100" dist="38100" dir="2700000" algn="tl">
                              <a:srgbClr val="000000">
                                <a:alpha val="43137"/>
                              </a:srgbClr>
                            </a:outerShdw>
                          </a:effectLst>
                        </a:rPr>
                        <a:t>1.000,00</a:t>
                      </a:r>
                      <a:endParaRPr lang="pt-BR" sz="2000" b="1" i="1" u="none" strike="noStrike" dirty="0">
                        <a:solidFill>
                          <a:srgbClr val="0000FF"/>
                        </a:solidFill>
                        <a:effectLst>
                          <a:outerShdw blurRad="38100" dist="38100" dir="2700000" algn="tl">
                            <a:srgbClr val="000000">
                              <a:alpha val="43137"/>
                            </a:srgbClr>
                          </a:outerShdw>
                        </a:effectLst>
                        <a:latin typeface="Calibri"/>
                      </a:endParaRPr>
                    </a:p>
                  </a:txBody>
                  <a:tcPr marL="9525" marR="9525" marT="9525" marB="0" anchor="ctr">
                    <a:solidFill>
                      <a:srgbClr val="FFFF00"/>
                    </a:solidFill>
                  </a:tcPr>
                </a:tc>
              </a:tr>
            </a:tbl>
          </a:graphicData>
        </a:graphic>
      </p:graphicFrame>
      <p:sp>
        <p:nvSpPr>
          <p:cNvPr id="6" name="Retângulo de cantos arredondados 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0029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3000"/>
                                        <p:tgtEl>
                                          <p:spTgt spid="9"/>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up)">
                                      <p:cBhvr>
                                        <p:cTn id="26"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P spid="8" grpId="0" build="p" bldLvl="5"/>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Setores abrangidos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11" name="Diagrama 10"/>
          <p:cNvGraphicFramePr/>
          <p:nvPr>
            <p:extLst>
              <p:ext uri="{D42A27DB-BD31-4B8C-83A1-F6EECF244321}">
                <p14:modId xmlns:p14="http://schemas.microsoft.com/office/powerpoint/2010/main" xmlns="" val="3844430945"/>
              </p:ext>
            </p:extLst>
          </p:nvPr>
        </p:nvGraphicFramePr>
        <p:xfrm>
          <a:off x="467543" y="1628800"/>
          <a:ext cx="8496946" cy="4248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18</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5" name="Tabela 4"/>
          <p:cNvGraphicFramePr>
            <a:graphicFrameLocks noGrp="1"/>
          </p:cNvGraphicFramePr>
          <p:nvPr>
            <p:extLst>
              <p:ext uri="{D42A27DB-BD31-4B8C-83A1-F6EECF244321}">
                <p14:modId xmlns:p14="http://schemas.microsoft.com/office/powerpoint/2010/main" xmlns="" val="1446710170"/>
              </p:ext>
            </p:extLst>
          </p:nvPr>
        </p:nvGraphicFramePr>
        <p:xfrm>
          <a:off x="503548" y="5013176"/>
          <a:ext cx="6228692" cy="1584176"/>
        </p:xfrm>
        <a:graphic>
          <a:graphicData uri="http://schemas.openxmlformats.org/drawingml/2006/table">
            <a:tbl>
              <a:tblPr>
                <a:tableStyleId>{5C22544A-7EE6-4342-B048-85BDC9FD1C3A}</a:tableStyleId>
              </a:tblPr>
              <a:tblGrid>
                <a:gridCol w="6228692"/>
              </a:tblGrid>
              <a:tr h="1584176">
                <a:tc>
                  <a:txBody>
                    <a:bodyPr/>
                    <a:lstStyle/>
                    <a:p>
                      <a:pPr marL="460375" lvl="1" indent="-285750" algn="l">
                        <a:lnSpc>
                          <a:spcPct val="150000"/>
                        </a:lnSpc>
                        <a:spcBef>
                          <a:spcPts val="600"/>
                        </a:spcBef>
                        <a:spcAft>
                          <a:spcPts val="600"/>
                        </a:spcAft>
                        <a:buFont typeface="Wingdings" pitchFamily="2" charset="2"/>
                        <a:buChar char="§"/>
                        <a:tabLst>
                          <a:tab pos="6184900" algn="l"/>
                        </a:tabLst>
                      </a:pPr>
                      <a:r>
                        <a:rPr lang="pt-BR" sz="1400" b="1" i="1"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A </a:t>
                      </a:r>
                      <a:r>
                        <a:rPr lang="pt-BR" sz="1400" b="1" i="1" baseline="0"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Medida Provisória Nº 601/2012, que incluiu a Construção Civil e o Varejo na Desoneração, perdeu a validade em 03/06/2013.</a:t>
                      </a:r>
                    </a:p>
                    <a:p>
                      <a:pPr marL="460375" lvl="1" indent="-285750" algn="l">
                        <a:lnSpc>
                          <a:spcPct val="150000"/>
                        </a:lnSpc>
                        <a:spcBef>
                          <a:spcPts val="600"/>
                        </a:spcBef>
                        <a:spcAft>
                          <a:spcPts val="600"/>
                        </a:spcAft>
                        <a:buFont typeface="Wingdings" pitchFamily="2" charset="2"/>
                        <a:buChar char="§"/>
                        <a:tabLst>
                          <a:tab pos="6184900" algn="l"/>
                        </a:tabLst>
                      </a:pPr>
                      <a:r>
                        <a:rPr lang="pt-BR" sz="1400" b="1" i="1" baseline="0" dirty="0" smtClean="0">
                          <a:ln w="50800"/>
                          <a:solidFill>
                            <a:schemeClr val="tx1"/>
                          </a:solidFill>
                          <a:effectLst>
                            <a:outerShdw blurRad="38100" dist="38100" dir="2700000" algn="tl">
                              <a:srgbClr val="000000">
                                <a:alpha val="43137"/>
                              </a:srgbClr>
                            </a:outerShdw>
                          </a:effectLst>
                          <a:latin typeface="Arial" pitchFamily="34" charset="0"/>
                          <a:cs typeface="Arial" pitchFamily="34" charset="0"/>
                        </a:rPr>
                        <a:t>O PL Nº 17/2013, que converte a MP Nº 610/2013, traz algumas regras sobre a Desoneração da Construção Civil e do Varejo.</a:t>
                      </a:r>
                    </a:p>
                  </a:txBody>
                  <a:tcPr marL="9266" marR="9266" marT="9266" marB="0" anchor="ctr">
                    <a:cell3D prstMaterial="dkEdge">
                      <a:bevel/>
                      <a:lightRig rig="flood" dir="t"/>
                    </a:cell3D>
                    <a:solidFill>
                      <a:srgbClr val="FFFF00"/>
                    </a:solidFill>
                  </a:tcPr>
                </a:tc>
              </a:tr>
            </a:tbl>
          </a:graphicData>
        </a:graphic>
      </p:graphicFrame>
    </p:spTree>
    <p:extLst>
      <p:ext uri="{BB962C8B-B14F-4D97-AF65-F5344CB8AC3E}">
        <p14:creationId xmlns:p14="http://schemas.microsoft.com/office/powerpoint/2010/main" xmlns="" val="422740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graphicEl>
                                              <a:dgm id="{C02B930E-0FA7-40BF-BBA8-956E49EF4FCA}"/>
                                            </p:graphicEl>
                                          </p:spTgt>
                                        </p:tgtEl>
                                        <p:attrNameLst>
                                          <p:attrName>style.visibility</p:attrName>
                                        </p:attrNameLst>
                                      </p:cBhvr>
                                      <p:to>
                                        <p:strVal val="visible"/>
                                      </p:to>
                                    </p:set>
                                    <p:animEffect transition="in" filter="wipe(left)">
                                      <p:cBhvr>
                                        <p:cTn id="7" dur="2000"/>
                                        <p:tgtEl>
                                          <p:spTgt spid="11">
                                            <p:graphicEl>
                                              <a:dgm id="{C02B930E-0FA7-40BF-BBA8-956E49EF4FC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graphicEl>
                                              <a:dgm id="{2311FDD1-9A9A-4F6D-BB93-7EFF2C15D081}"/>
                                            </p:graphicEl>
                                          </p:spTgt>
                                        </p:tgtEl>
                                        <p:attrNameLst>
                                          <p:attrName>style.visibility</p:attrName>
                                        </p:attrNameLst>
                                      </p:cBhvr>
                                      <p:to>
                                        <p:strVal val="visible"/>
                                      </p:to>
                                    </p:set>
                                    <p:animEffect transition="in" filter="wipe(left)">
                                      <p:cBhvr>
                                        <p:cTn id="12" dur="2000"/>
                                        <p:tgtEl>
                                          <p:spTgt spid="11">
                                            <p:graphicEl>
                                              <a:dgm id="{2311FDD1-9A9A-4F6D-BB93-7EFF2C15D08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graphicEl>
                                              <a:dgm id="{91376A21-864E-4629-AD9D-821B22954121}"/>
                                            </p:graphicEl>
                                          </p:spTgt>
                                        </p:tgtEl>
                                        <p:attrNameLst>
                                          <p:attrName>style.visibility</p:attrName>
                                        </p:attrNameLst>
                                      </p:cBhvr>
                                      <p:to>
                                        <p:strVal val="visible"/>
                                      </p:to>
                                    </p:set>
                                    <p:animEffect transition="in" filter="wipe(left)">
                                      <p:cBhvr>
                                        <p:cTn id="17" dur="2000"/>
                                        <p:tgtEl>
                                          <p:spTgt spid="11">
                                            <p:graphicEl>
                                              <a:dgm id="{91376A21-864E-4629-AD9D-821B2295412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graphicEl>
                                              <a:dgm id="{A678F64C-7BDE-4AF7-A12F-CE649DDEC228}"/>
                                            </p:graphicEl>
                                          </p:spTgt>
                                        </p:tgtEl>
                                        <p:attrNameLst>
                                          <p:attrName>style.visibility</p:attrName>
                                        </p:attrNameLst>
                                      </p:cBhvr>
                                      <p:to>
                                        <p:strVal val="visible"/>
                                      </p:to>
                                    </p:set>
                                    <p:animEffect transition="in" filter="wipe(left)">
                                      <p:cBhvr>
                                        <p:cTn id="22" dur="2000"/>
                                        <p:tgtEl>
                                          <p:spTgt spid="11">
                                            <p:graphicEl>
                                              <a:dgm id="{A678F64C-7BDE-4AF7-A12F-CE649DDEC228}"/>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graphicEl>
                                              <a:dgm id="{3004BF9F-6505-4C8E-A8B9-34FA757E2AAB}"/>
                                            </p:graphicEl>
                                          </p:spTgt>
                                        </p:tgtEl>
                                        <p:attrNameLst>
                                          <p:attrName>style.visibility</p:attrName>
                                        </p:attrNameLst>
                                      </p:cBhvr>
                                      <p:to>
                                        <p:strVal val="visible"/>
                                      </p:to>
                                    </p:set>
                                    <p:animEffect transition="in" filter="wipe(left)">
                                      <p:cBhvr>
                                        <p:cTn id="27" dur="2000"/>
                                        <p:tgtEl>
                                          <p:spTgt spid="11">
                                            <p:graphicEl>
                                              <a:dgm id="{3004BF9F-6505-4C8E-A8B9-34FA757E2AAB}"/>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a 7"/>
          <p:cNvGraphicFramePr>
            <a:graphicFrameLocks noGrp="1"/>
          </p:cNvGraphicFramePr>
          <p:nvPr>
            <p:extLst>
              <p:ext uri="{D42A27DB-BD31-4B8C-83A1-F6EECF244321}">
                <p14:modId xmlns:p14="http://schemas.microsoft.com/office/powerpoint/2010/main" xmlns="" val="943461175"/>
              </p:ext>
            </p:extLst>
          </p:nvPr>
        </p:nvGraphicFramePr>
        <p:xfrm>
          <a:off x="287525" y="1628798"/>
          <a:ext cx="8575275" cy="4313738"/>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748874"/>
                <a:gridCol w="1472647"/>
                <a:gridCol w="1472647"/>
                <a:gridCol w="881107"/>
              </a:tblGrid>
              <a:tr h="700503">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03321">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220543">
                <a:tc>
                  <a:txBody>
                    <a:bodyPr/>
                    <a:lstStyle/>
                    <a:p>
                      <a:pPr marL="177800" indent="0" algn="l" fontAlgn="ctr">
                        <a:lnSpc>
                          <a:spcPct val="150000"/>
                        </a:lnSpc>
                      </a:pPr>
                      <a:r>
                        <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Exclusivamente de serviços de Tecnologia da Informação (TI)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01/12/2011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31/07/2012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89371">
                <a:tc>
                  <a:txBody>
                    <a:bodyPr/>
                    <a:lstStyle/>
                    <a:p>
                      <a:pPr marL="177800" indent="0" algn="l" fontAlgn="ctr">
                        <a:lnSpc>
                          <a:spcPct val="150000"/>
                        </a:lnSpc>
                      </a:pPr>
                      <a:r>
                        <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Exclusivamente de serviços de Tecnologia da Informação e Comunicação (TIC)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01/12/2011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31/07/2012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Botão de ação: Avançar ou Próximo 5">
            <a:hlinkClick r:id="rId3" action="ppaction://hlinksldjump" highlightClick="1"/>
          </p:cNvPr>
          <p:cNvSpPr/>
          <p:nvPr/>
        </p:nvSpPr>
        <p:spPr>
          <a:xfrm>
            <a:off x="8172400" y="5733256"/>
            <a:ext cx="574718"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pt-BR" b="1">
              <a:ln w="50800"/>
              <a:solidFill>
                <a:srgbClr val="0000FF"/>
              </a:solidFill>
              <a:latin typeface="Arial" pitchFamily="34" charset="0"/>
              <a:cs typeface="Arial" pitchFamily="34" charset="0"/>
            </a:endParaRPr>
          </a:p>
        </p:txBody>
      </p:sp>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19</a:t>
            </a:r>
            <a:endParaRPr lang="pt-BR" sz="800" b="1" dirty="0">
              <a:solidFill>
                <a:srgbClr val="0000FF"/>
              </a:solidFill>
              <a:effectLst>
                <a:outerShdw blurRad="38100" dist="38100" dir="2700000" algn="tl">
                  <a:srgbClr val="000000">
                    <a:alpha val="43137"/>
                  </a:srgbClr>
                </a:outerShdw>
              </a:effectLst>
            </a:endParaRPr>
          </a:p>
        </p:txBody>
      </p:sp>
      <p:sp>
        <p:nvSpPr>
          <p:cNvPr id="9" name="Retângulo 8"/>
          <p:cNvSpPr/>
          <p:nvPr/>
        </p:nvSpPr>
        <p:spPr>
          <a:xfrm>
            <a:off x="323528" y="6028033"/>
            <a:ext cx="8496944" cy="830997"/>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marL="177800" lvl="1" algn="just">
              <a:lnSpc>
                <a:spcPct val="150000"/>
              </a:lnSpc>
            </a:pPr>
            <a:r>
              <a:rPr lang="pt-BR" sz="1600" b="1" i="1" dirty="0">
                <a:ln w="50800"/>
                <a:effectLst>
                  <a:outerShdw blurRad="38100" dist="38100" dir="2700000" algn="tl">
                    <a:srgbClr val="000000">
                      <a:alpha val="43137"/>
                    </a:srgbClr>
                  </a:outerShdw>
                </a:effectLst>
                <a:latin typeface="Arial" pitchFamily="34" charset="0"/>
                <a:cs typeface="Arial" pitchFamily="34" charset="0"/>
              </a:rPr>
              <a:t>Não se aplica às empresas que exerçam exclusivamente as atividades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de </a:t>
            </a:r>
            <a:r>
              <a:rPr lang="pt-BR" sz="16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Representante</a:t>
            </a:r>
            <a:r>
              <a:rPr lang="pt-BR" sz="1600" b="1" i="1" dirty="0">
                <a:ln w="50800"/>
                <a:effectLst>
                  <a:outerShdw blurRad="38100" dist="38100" dir="2700000" algn="tl">
                    <a:srgbClr val="000000">
                      <a:alpha val="43137"/>
                    </a:srgbClr>
                  </a:outerShdw>
                </a:effectLst>
                <a:latin typeface="Arial" pitchFamily="34" charset="0"/>
                <a:cs typeface="Arial" pitchFamily="34" charset="0"/>
              </a:rPr>
              <a:t>, </a:t>
            </a:r>
            <a:r>
              <a:rPr lang="pt-BR" sz="1600" b="1" i="1" dirty="0">
                <a:ln w="50800"/>
                <a:solidFill>
                  <a:srgbClr val="FF0000"/>
                </a:solidFill>
                <a:effectLst>
                  <a:outerShdw blurRad="38100" dist="38100" dir="2700000" algn="tl">
                    <a:srgbClr val="000000">
                      <a:alpha val="43137"/>
                    </a:srgbClr>
                  </a:outerShdw>
                </a:effectLst>
                <a:latin typeface="Arial" pitchFamily="34" charset="0"/>
                <a:cs typeface="Arial" pitchFamily="34" charset="0"/>
              </a:rPr>
              <a:t>Distribuidor</a:t>
            </a:r>
            <a:r>
              <a:rPr lang="pt-BR" sz="1600" b="1" i="1" dirty="0">
                <a:ln w="50800"/>
                <a:effectLst>
                  <a:outerShdw blurRad="38100" dist="38100" dir="2700000" algn="tl">
                    <a:srgbClr val="000000">
                      <a:alpha val="43137"/>
                    </a:srgbClr>
                  </a:outerShdw>
                </a:effectLst>
                <a:latin typeface="Arial" pitchFamily="34" charset="0"/>
                <a:cs typeface="Arial" pitchFamily="34" charset="0"/>
              </a:rPr>
              <a:t> ou </a:t>
            </a:r>
            <a:r>
              <a:rPr lang="pt-BR" sz="1600" b="1" i="1" dirty="0">
                <a:ln w="50800"/>
                <a:solidFill>
                  <a:srgbClr val="FF0000"/>
                </a:solidFill>
                <a:effectLst>
                  <a:outerShdw blurRad="38100" dist="38100" dir="2700000" algn="tl">
                    <a:srgbClr val="000000">
                      <a:alpha val="43137"/>
                    </a:srgbClr>
                  </a:outerShdw>
                </a:effectLst>
                <a:latin typeface="Arial" pitchFamily="34" charset="0"/>
                <a:cs typeface="Arial" pitchFamily="34" charset="0"/>
              </a:rPr>
              <a:t>Revendedor</a:t>
            </a:r>
            <a:r>
              <a:rPr lang="pt-BR" sz="1600" b="1" i="1" dirty="0">
                <a:ln w="50800"/>
                <a:effectLst>
                  <a:outerShdw blurRad="38100" dist="38100" dir="2700000" algn="tl">
                    <a:srgbClr val="000000">
                      <a:alpha val="43137"/>
                    </a:srgbClr>
                  </a:outerShdw>
                </a:effectLst>
                <a:latin typeface="Arial" pitchFamily="34" charset="0"/>
                <a:cs typeface="Arial" pitchFamily="34" charset="0"/>
              </a:rPr>
              <a:t> de programas de computador.</a:t>
            </a:r>
          </a:p>
        </p:txBody>
      </p:sp>
    </p:spTree>
    <p:extLst>
      <p:ext uri="{BB962C8B-B14F-4D97-AF65-F5344CB8AC3E}">
        <p14:creationId xmlns:p14="http://schemas.microsoft.com/office/powerpoint/2010/main" xmlns="" val="333073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9">
                                            <p:bg/>
                                          </p:spTgt>
                                        </p:tgtEl>
                                        <p:attrNameLst>
                                          <p:attrName>style.visibility</p:attrName>
                                        </p:attrNameLst>
                                      </p:cBhvr>
                                      <p:to>
                                        <p:strVal val="visible"/>
                                      </p:to>
                                    </p:set>
                                    <p:animEffect transition="in" filter="wipe(up)">
                                      <p:cBhvr>
                                        <p:cTn id="16" dur="1000"/>
                                        <p:tgtEl>
                                          <p:spTgt spid="9">
                                            <p:bg/>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up)">
                                      <p:cBhvr>
                                        <p:cTn id="1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p" bldLvl="5"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a 7"/>
          <p:cNvGraphicFramePr>
            <a:graphicFrameLocks noGrp="1"/>
          </p:cNvGraphicFramePr>
          <p:nvPr>
            <p:extLst>
              <p:ext uri="{D42A27DB-BD31-4B8C-83A1-F6EECF244321}">
                <p14:modId xmlns:p14="http://schemas.microsoft.com/office/powerpoint/2010/main" xmlns="" val="4178694401"/>
              </p:ext>
            </p:extLst>
          </p:nvPr>
        </p:nvGraphicFramePr>
        <p:xfrm>
          <a:off x="287525" y="1628800"/>
          <a:ext cx="8575275" cy="4294710"/>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996443"/>
                <a:gridCol w="1800200"/>
                <a:gridCol w="1800200"/>
                <a:gridCol w="978432"/>
              </a:tblGrid>
              <a:tr h="53532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35327">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061519">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a:t>
                      </a:r>
                      <a:r>
                        <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de </a:t>
                      </a: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TI e outras atividades</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31/07/2012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61519">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de TIC e outras atividades</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31/07/2012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64770">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a:t>
                      </a:r>
                      <a:r>
                        <a:rPr lang="pt-BR" sz="2400" b="1" i="1" u="none" strike="noStrike"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Call</a:t>
                      </a: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Center</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31/07/2012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19</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48502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a 8"/>
          <p:cNvGraphicFramePr>
            <a:graphicFrameLocks noGrp="1"/>
          </p:cNvGraphicFramePr>
          <p:nvPr>
            <p:extLst>
              <p:ext uri="{D42A27DB-BD31-4B8C-83A1-F6EECF244321}">
                <p14:modId xmlns:p14="http://schemas.microsoft.com/office/powerpoint/2010/main" xmlns="" val="3057753702"/>
              </p:ext>
            </p:extLst>
          </p:nvPr>
        </p:nvGraphicFramePr>
        <p:xfrm>
          <a:off x="287525" y="1628801"/>
          <a:ext cx="8575275" cy="507399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00499"/>
                <a:gridCol w="1584176"/>
                <a:gridCol w="1512168"/>
                <a:gridCol w="978432"/>
              </a:tblGrid>
              <a:tr h="501539">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01539">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994520">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Setor Hoteleiro subclasse</a:t>
                      </a:r>
                      <a:r>
                        <a:rPr lang="pt-BR" sz="24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5510-8/01 da CNAE 2.0</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87501">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Concepção, Desenvolvimento ou Projeto de Circuitos</a:t>
                      </a:r>
                      <a:r>
                        <a:rPr lang="pt-BR" sz="24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Integrados</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95419">
                <a:tc>
                  <a:txBody>
                    <a:bodyPr/>
                    <a:lstStyle/>
                    <a:p>
                      <a:pPr marL="177800" indent="0" algn="l" fontAlgn="ctr">
                        <a:lnSpc>
                          <a:spcPct val="150000"/>
                        </a:lnSpc>
                      </a:pP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de TI, TIC e </a:t>
                      </a:r>
                      <a:r>
                        <a:rPr lang="pt-BR" sz="2400" b="1" i="1" u="none" strike="noStrike"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Call</a:t>
                      </a:r>
                      <a:r>
                        <a:rPr lang="pt-BR" sz="24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Center</a:t>
                      </a:r>
                      <a:endParaRPr lang="pt-BR" sz="2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Botão de ação: Avançar ou Próximo 5">
            <a:hlinkClick r:id="rId3" action="ppaction://hlinksldjump" highlightClick="1"/>
          </p:cNvPr>
          <p:cNvSpPr/>
          <p:nvPr/>
        </p:nvSpPr>
        <p:spPr>
          <a:xfrm>
            <a:off x="8172400" y="3645024"/>
            <a:ext cx="432048"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pt-BR" b="1">
              <a:ln w="50800"/>
              <a:solidFill>
                <a:srgbClr val="0000FF"/>
              </a:solidFill>
              <a:latin typeface="Arial" pitchFamily="34" charset="0"/>
              <a:cs typeface="Arial" pitchFamily="34" charset="0"/>
            </a:endParaRPr>
          </a:p>
        </p:txBody>
      </p:sp>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21</a:t>
            </a:r>
            <a:endParaRPr lang="pt-BR" sz="800" b="1" dirty="0">
              <a:solidFill>
                <a:srgbClr val="0000FF"/>
              </a:solidFill>
              <a:effectLst>
                <a:outerShdw blurRad="38100" dist="38100" dir="2700000" algn="tl">
                  <a:srgbClr val="000000">
                    <a:alpha val="43137"/>
                  </a:srgbClr>
                </a:outerShdw>
              </a:effectLst>
            </a:endParaRPr>
          </a:p>
        </p:txBody>
      </p:sp>
      <p:sp>
        <p:nvSpPr>
          <p:cNvPr id="10" name="CaixaDeTexto 9"/>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18434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000"/>
                                        <p:tgtEl>
                                          <p:spTgt spid="9"/>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O Que é a Desoneração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251520" y="1556792"/>
            <a:ext cx="8640960" cy="2246769"/>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Substituição gradual da Contribuição Previdenciária Patronal incidente sobre a Folha de Pagamentos.</a:t>
            </a:r>
          </a:p>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Por uma nova Contribuição Previdenciária Patronal incidente sobre a Receita Bruta.</a:t>
            </a:r>
          </a:p>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Redução da carga tributária sobre a Folha de Pagamentos das empresas abrangidas.</a:t>
            </a:r>
            <a:endParaRPr lang="pt-BR" sz="1600" b="1" i="1" dirty="0">
              <a:ln w="50800"/>
              <a:solidFill>
                <a:srgbClr val="0000FF"/>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a:solidFill>
                  <a:srgbClr val="0000FF"/>
                </a:solidFill>
                <a:effectLst>
                  <a:outerShdw blurRad="38100" dist="38100" dir="2700000" algn="tl">
                    <a:srgbClr val="000000">
                      <a:alpha val="43137"/>
                    </a:srgbClr>
                  </a:outerShdw>
                </a:effectLst>
              </a:rPr>
              <a:t>3</a:t>
            </a:r>
          </a:p>
        </p:txBody>
      </p:sp>
    </p:spTree>
    <p:extLst>
      <p:ext uri="{BB962C8B-B14F-4D97-AF65-F5344CB8AC3E}">
        <p14:creationId xmlns:p14="http://schemas.microsoft.com/office/powerpoint/2010/main" xmlns="" val="24930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a 8"/>
          <p:cNvGraphicFramePr>
            <a:graphicFrameLocks noGrp="1"/>
          </p:cNvGraphicFramePr>
          <p:nvPr>
            <p:extLst>
              <p:ext uri="{D42A27DB-BD31-4B8C-83A1-F6EECF244321}">
                <p14:modId xmlns:p14="http://schemas.microsoft.com/office/powerpoint/2010/main" xmlns="" val="2084056571"/>
              </p:ext>
            </p:extLst>
          </p:nvPr>
        </p:nvGraphicFramePr>
        <p:xfrm>
          <a:off x="287525" y="1628800"/>
          <a:ext cx="8575275" cy="1161414"/>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80707">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580707">
                <a:tc>
                  <a:txBody>
                    <a:bodyPr/>
                    <a:lstStyle/>
                    <a:p>
                      <a:pPr algn="ctr" fontAlgn="ctr">
                        <a:lnSpc>
                          <a:spcPct val="150000"/>
                        </a:lnSpc>
                      </a:pP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Observações</a:t>
                      </a:r>
                      <a:endParaRPr lang="pt-BR" sz="18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bl>
          </a:graphicData>
        </a:graphic>
      </p:graphicFrame>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21</a:t>
            </a:r>
            <a:endParaRPr lang="pt-BR" sz="800" b="1" dirty="0">
              <a:solidFill>
                <a:srgbClr val="0000FF"/>
              </a:solidFill>
              <a:effectLst>
                <a:outerShdw blurRad="38100" dist="38100" dir="2700000" algn="tl">
                  <a:srgbClr val="000000">
                    <a:alpha val="43137"/>
                  </a:srgbClr>
                </a:outerShdw>
              </a:effectLst>
            </a:endParaRPr>
          </a:p>
        </p:txBody>
      </p:sp>
      <p:sp>
        <p:nvSpPr>
          <p:cNvPr id="10" name="Retângulo 9"/>
          <p:cNvSpPr/>
          <p:nvPr/>
        </p:nvSpPr>
        <p:spPr>
          <a:xfrm>
            <a:off x="179514" y="2823314"/>
            <a:ext cx="8706154" cy="4001095"/>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Desoneração não se aplica às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empresas que exerçam as atividades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 </a:t>
            </a:r>
            <a:r>
              <a:rPr lang="pt-BR" sz="2000" b="1" i="1" dirty="0">
                <a:effectLst>
                  <a:outerShdw blurRad="38100" dist="38100" dir="2700000" algn="tl">
                    <a:srgbClr val="000000">
                      <a:alpha val="43137"/>
                    </a:srgbClr>
                  </a:outerShdw>
                </a:effectLst>
                <a:latin typeface="Arial" pitchFamily="34" charset="0"/>
                <a:cs typeface="Arial" pitchFamily="34" charset="0"/>
              </a:rPr>
              <a:t>representação</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2000" b="1" i="1" dirty="0">
                <a:effectLst>
                  <a:outerShdw blurRad="38100" dist="38100" dir="2700000" algn="tl">
                    <a:srgbClr val="000000">
                      <a:alpha val="43137"/>
                    </a:srgbClr>
                  </a:outerShdw>
                </a:effectLst>
                <a:latin typeface="Arial" pitchFamily="34" charset="0"/>
                <a:cs typeface="Arial" pitchFamily="34" charset="0"/>
              </a:rPr>
              <a:t>distribuição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ou </a:t>
            </a:r>
            <a:r>
              <a:rPr lang="pt-BR" sz="2000" b="1" i="1" dirty="0">
                <a:effectLst>
                  <a:outerShdw blurRad="38100" dist="38100" dir="2700000" algn="tl">
                    <a:srgbClr val="000000">
                      <a:alpha val="43137"/>
                    </a:srgbClr>
                  </a:outerShdw>
                </a:effectLst>
                <a:latin typeface="Arial" pitchFamily="34" charset="0"/>
                <a:cs typeface="Arial" pitchFamily="34" charset="0"/>
              </a:rPr>
              <a:t>revenda de programas de computador</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e cuja </a:t>
            </a:r>
            <a:r>
              <a:rPr lang="pt-BR" sz="2000" b="1" i="1" dirty="0">
                <a:effectLst>
                  <a:outerShdw blurRad="38100" dist="38100" dir="2700000" algn="tl">
                    <a:srgbClr val="000000">
                      <a:alpha val="43137"/>
                    </a:srgbClr>
                  </a:outerShdw>
                </a:effectLst>
                <a:latin typeface="Arial" pitchFamily="34" charset="0"/>
                <a:cs typeface="Arial" pitchFamily="34" charset="0"/>
              </a:rPr>
              <a:t>receita bruta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decorrente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dessas atividades seja </a:t>
            </a:r>
            <a:r>
              <a:rPr lang="pt-BR" sz="2000" b="1" i="1" dirty="0">
                <a:effectLst>
                  <a:outerShdw blurRad="38100" dist="38100" dir="2700000" algn="tl">
                    <a:srgbClr val="000000">
                      <a:alpha val="43137"/>
                    </a:srgbClr>
                  </a:outerShdw>
                </a:effectLst>
                <a:latin typeface="Arial" pitchFamily="34" charset="0"/>
                <a:cs typeface="Arial" pitchFamily="34" charset="0"/>
              </a:rPr>
              <a:t>igual ou superior a </a:t>
            </a:r>
            <a:r>
              <a:rPr lang="pt-BR" sz="2000" b="1" i="1" dirty="0" smtClean="0">
                <a:effectLst>
                  <a:outerShdw blurRad="38100" dist="38100" dir="2700000" algn="tl">
                    <a:srgbClr val="000000">
                      <a:alpha val="43137"/>
                    </a:srgbClr>
                  </a:outerShdw>
                </a:effectLst>
                <a:latin typeface="Arial" pitchFamily="34" charset="0"/>
                <a:cs typeface="Arial" pitchFamily="34" charset="0"/>
              </a:rPr>
              <a:t>95%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receita bruta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total. </a:t>
            </a:r>
            <a:r>
              <a:rPr lang="pt-BR" sz="12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(Lei Nº12.715, 17/09/2012)</a:t>
            </a:r>
          </a:p>
          <a:p>
            <a:pPr marL="342900" indent="-342900" algn="just">
              <a:spcBef>
                <a:spcPts val="600"/>
              </a:spcBef>
              <a:spcAft>
                <a:spcPts val="600"/>
              </a:spcAft>
              <a:buFont typeface="Wingdings" pitchFamily="2" charset="2"/>
              <a:buChar char="§"/>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Exemplo:</a:t>
            </a:r>
          </a:p>
          <a:p>
            <a:pPr marL="800100" lvl="1" indent="-342900" algn="just">
              <a:spcBef>
                <a:spcPts val="600"/>
              </a:spcBef>
              <a:spcAft>
                <a:spcPts val="600"/>
              </a:spcAft>
              <a:buFont typeface="Arial" pitchFamily="34" charset="0"/>
              <a:buChar char="•"/>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Uma empresa tem Receita de serviços de TI e revende programas de computador.</a:t>
            </a:r>
          </a:p>
          <a:p>
            <a:pPr marL="800100" lvl="1" indent="-342900" algn="just">
              <a:spcBef>
                <a:spcPts val="600"/>
              </a:spcBef>
              <a:spcAft>
                <a:spcPts val="600"/>
              </a:spcAft>
              <a:buFont typeface="Arial" pitchFamily="34" charset="0"/>
              <a:buChar char="•"/>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Receita dos Serviços de TI = R$50.000,00</a:t>
            </a:r>
          </a:p>
          <a:p>
            <a:pPr marL="800100" lvl="1" indent="-342900" algn="just">
              <a:spcBef>
                <a:spcPts val="600"/>
              </a:spcBef>
              <a:spcAft>
                <a:spcPts val="600"/>
              </a:spcAft>
              <a:buFont typeface="Arial" pitchFamily="34" charset="0"/>
              <a:buChar char="•"/>
            </a:pP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Receita </a:t>
            </a: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 revenda de programas de computador </a:t>
            </a: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R$1.000.000,00</a:t>
            </a:r>
          </a:p>
          <a:p>
            <a:pPr marL="800100" lvl="1" indent="-342900" algn="just">
              <a:spcBef>
                <a:spcPts val="600"/>
              </a:spcBef>
              <a:spcAft>
                <a:spcPts val="600"/>
              </a:spcAft>
              <a:buFont typeface="Arial" pitchFamily="34" charset="0"/>
              <a:buChar char="•"/>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Esta empresa não será abrangida pela Desoneração e continuará recolhendo CPP de 20% sobre a Folha de Pagamentos. </a:t>
            </a:r>
            <a:endPar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82550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up)">
                                      <p:cBhvr>
                                        <p:cTn id="7" dur="3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up)">
                                      <p:cBhvr>
                                        <p:cTn id="12" dur="2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up)">
                                      <p:cBhvr>
                                        <p:cTn id="17" dur="2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wipe(up)">
                                      <p:cBhvr>
                                        <p:cTn id="22" dur="20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wipe(up)">
                                      <p:cBhvr>
                                        <p:cTn id="27" dur="20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wipe(up)">
                                      <p:cBhvr>
                                        <p:cTn id="32" dur="20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5"/>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a 8"/>
          <p:cNvGraphicFramePr>
            <a:graphicFrameLocks noGrp="1"/>
          </p:cNvGraphicFramePr>
          <p:nvPr>
            <p:extLst>
              <p:ext uri="{D42A27DB-BD31-4B8C-83A1-F6EECF244321}">
                <p14:modId xmlns:p14="http://schemas.microsoft.com/office/powerpoint/2010/main" xmlns="" val="4223574983"/>
              </p:ext>
            </p:extLst>
          </p:nvPr>
        </p:nvGraphicFramePr>
        <p:xfrm>
          <a:off x="287525" y="1628800"/>
          <a:ext cx="8575275" cy="1161414"/>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80707">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580707">
                <a:tc>
                  <a:txBody>
                    <a:bodyPr/>
                    <a:lstStyle/>
                    <a:p>
                      <a:pPr algn="ctr" fontAlgn="ctr">
                        <a:lnSpc>
                          <a:spcPct val="150000"/>
                        </a:lnSpc>
                      </a:pP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Retenção</a:t>
                      </a:r>
                      <a:r>
                        <a:rPr lang="pt-BR" sz="18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 Nova Alíquota</a:t>
                      </a:r>
                      <a:endParaRPr lang="pt-BR" sz="18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bl>
          </a:graphicData>
        </a:graphic>
      </p:graphicFrame>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21</a:t>
            </a:r>
            <a:endParaRPr lang="pt-BR" sz="800" b="1" dirty="0">
              <a:solidFill>
                <a:srgbClr val="0000FF"/>
              </a:solidFill>
              <a:effectLst>
                <a:outerShdw blurRad="38100" dist="38100" dir="2700000" algn="tl">
                  <a:srgbClr val="000000">
                    <a:alpha val="43137"/>
                  </a:srgbClr>
                </a:outerShdw>
              </a:effectLst>
            </a:endParaRPr>
          </a:p>
        </p:txBody>
      </p:sp>
      <p:sp>
        <p:nvSpPr>
          <p:cNvPr id="6" name="Retângulo 5"/>
          <p:cNvSpPr/>
          <p:nvPr/>
        </p:nvSpPr>
        <p:spPr>
          <a:xfrm>
            <a:off x="179513" y="2872675"/>
            <a:ext cx="8856983" cy="3877985"/>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Na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contratação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 serviços, com</a:t>
            </a:r>
            <a:r>
              <a:rPr lang="pt-BR" sz="20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2000" b="1" i="1" dirty="0">
                <a:effectLst>
                  <a:outerShdw blurRad="38100" dist="38100" dir="2700000" algn="tl">
                    <a:srgbClr val="000000">
                      <a:alpha val="43137"/>
                    </a:srgbClr>
                  </a:outerShdw>
                </a:effectLst>
                <a:latin typeface="Arial" pitchFamily="34" charset="0"/>
                <a:cs typeface="Arial" pitchFamily="34" charset="0"/>
              </a:rPr>
              <a:t>cessão de mão de </a:t>
            </a:r>
            <a:r>
              <a:rPr lang="pt-BR" sz="2000" b="1" i="1" dirty="0" smtClean="0">
                <a:effectLst>
                  <a:outerShdw blurRad="38100" dist="38100" dir="2700000" algn="tl">
                    <a:srgbClr val="000000">
                      <a:alpha val="43137"/>
                    </a:srgbClr>
                  </a:outerShdw>
                </a:effectLst>
                <a:latin typeface="Arial" pitchFamily="34" charset="0"/>
                <a:cs typeface="Arial" pitchFamily="34" charset="0"/>
              </a:rPr>
              <a:t>obra</a:t>
            </a:r>
            <a:r>
              <a:rPr lang="pt-BR" sz="20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contratante </a:t>
            </a:r>
            <a:r>
              <a:rPr lang="pt-BR" sz="2000" b="1" i="1" dirty="0">
                <a:effectLst>
                  <a:outerShdw blurRad="38100" dist="38100" dir="2700000" algn="tl">
                    <a:srgbClr val="000000">
                      <a:alpha val="43137"/>
                    </a:srgbClr>
                  </a:outerShdw>
                </a:effectLst>
                <a:latin typeface="Arial" pitchFamily="34" charset="0"/>
                <a:cs typeface="Arial" pitchFamily="34" charset="0"/>
              </a:rPr>
              <a:t>deverá reter 3,5%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do valor bruto da nota fiscal ou fatura de prestação de </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serviços</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200" b="1" i="1" dirty="0">
                <a:solidFill>
                  <a:srgbClr val="0000FF"/>
                </a:solidFill>
                <a:effectLst>
                  <a:outerShdw blurRad="38100" dist="38100" dir="2700000" algn="tl">
                    <a:srgbClr val="000000">
                      <a:alpha val="43137"/>
                    </a:srgbClr>
                  </a:outerShdw>
                </a:effectLst>
                <a:latin typeface="Arial" pitchFamily="34" charset="0"/>
                <a:cs typeface="Arial" pitchFamily="34" charset="0"/>
              </a:rPr>
              <a:t>(Lei Nº12.715, 17/09/2012)</a:t>
            </a:r>
          </a:p>
          <a:p>
            <a:pPr marL="342900" indent="-342900" algn="just">
              <a:lnSpc>
                <a:spcPct val="150000"/>
              </a:lnSpc>
              <a:spcBef>
                <a:spcPts val="600"/>
              </a:spcBef>
              <a:spcAft>
                <a:spcPts val="600"/>
              </a:spcAft>
              <a:buFont typeface="Wingdings" pitchFamily="2" charset="2"/>
              <a:buChar char="§"/>
            </a:pPr>
            <a:r>
              <a:rPr lang="pt-BR" sz="2000" b="1" i="1" dirty="0" smtClean="0">
                <a:effectLst>
                  <a:outerShdw blurRad="38100" dist="38100" dir="2700000" algn="tl">
                    <a:srgbClr val="000000">
                      <a:alpha val="43137"/>
                    </a:srgbClr>
                  </a:outerShdw>
                </a:effectLst>
                <a:latin typeface="Arial" pitchFamily="34" charset="0"/>
                <a:cs typeface="Arial" pitchFamily="34" charset="0"/>
              </a:rPr>
              <a:t>A partir de 17/10/2012, observam esta regra os serviços de:</a:t>
            </a:r>
          </a:p>
          <a:p>
            <a:pPr marL="800100" lvl="1" indent="-34290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TI, TIC,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Call</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Center</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do Setor Hoteleiro subclasse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5510-8/01 da CNAE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 e de Concepção</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Desenvolvimento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ou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Projeto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de circuitos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integrados.</a:t>
            </a:r>
          </a:p>
          <a:p>
            <a:pPr marL="342900" indent="-34290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Os demais serviços prestados com cessão de mão-de-obra obedecerão esta regra, de acordo com sua entrada na Desoneração.</a:t>
            </a:r>
          </a:p>
        </p:txBody>
      </p:sp>
      <p:sp>
        <p:nvSpPr>
          <p:cNvPr id="10" name="CaixaDeTexto 9"/>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66976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3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up)">
                                      <p:cBhvr>
                                        <p:cTn id="12" dur="3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up)">
                                      <p:cBhvr>
                                        <p:cTn id="17" dur="3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up)">
                                      <p:cBhvr>
                                        <p:cTn id="22" dur="3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5"/>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a 8"/>
          <p:cNvGraphicFramePr>
            <a:graphicFrameLocks noGrp="1"/>
          </p:cNvGraphicFramePr>
          <p:nvPr>
            <p:extLst>
              <p:ext uri="{D42A27DB-BD31-4B8C-83A1-F6EECF244321}">
                <p14:modId xmlns:p14="http://schemas.microsoft.com/office/powerpoint/2010/main" xmlns="" val="3580723098"/>
              </p:ext>
            </p:extLst>
          </p:nvPr>
        </p:nvGraphicFramePr>
        <p:xfrm>
          <a:off x="287525" y="1628800"/>
          <a:ext cx="8575275" cy="1161414"/>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80707">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580707">
                <a:tc>
                  <a:txBody>
                    <a:bodyPr/>
                    <a:lstStyle/>
                    <a:p>
                      <a:pPr algn="ctr" fontAlgn="ctr">
                        <a:lnSpc>
                          <a:spcPct val="150000"/>
                        </a:lnSpc>
                      </a:pP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Retenção</a:t>
                      </a:r>
                      <a:r>
                        <a:rPr lang="pt-BR" sz="18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 Nova Alíquota</a:t>
                      </a:r>
                      <a:endParaRPr lang="pt-BR" sz="18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bl>
          </a:graphicData>
        </a:graphic>
      </p:graphicFrame>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21</a:t>
            </a:r>
            <a:endParaRPr lang="pt-BR" sz="800" b="1" dirty="0">
              <a:solidFill>
                <a:srgbClr val="0000FF"/>
              </a:solidFill>
              <a:effectLst>
                <a:outerShdw blurRad="38100" dist="38100" dir="2700000" algn="tl">
                  <a:srgbClr val="000000">
                    <a:alpha val="43137"/>
                  </a:srgbClr>
                </a:outerShdw>
              </a:effectLst>
            </a:endParaRPr>
          </a:p>
        </p:txBody>
      </p:sp>
      <p:sp>
        <p:nvSpPr>
          <p:cNvPr id="10" name="Retângulo 9"/>
          <p:cNvSpPr/>
          <p:nvPr/>
        </p:nvSpPr>
        <p:spPr>
          <a:xfrm>
            <a:off x="179513" y="2782376"/>
            <a:ext cx="8790905" cy="3323987"/>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q"/>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Na Retenção de 3,5% de empresas abrangidas pela Lei 12.546/2011:</a:t>
            </a:r>
          </a:p>
          <a:p>
            <a:pPr marL="800100" lvl="1" indent="-342900" algn="just">
              <a:lnSpc>
                <a:spcPct val="150000"/>
              </a:lnSpc>
              <a:spcBef>
                <a:spcPts val="600"/>
              </a:spcBef>
              <a:spcAft>
                <a:spcPts val="600"/>
              </a:spcAft>
              <a:buFont typeface="Wingdings" pitchFamily="2" charset="2"/>
              <a:buChar char="§"/>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 Valor retido deve ser recolhido em GPS.</a:t>
            </a:r>
          </a:p>
          <a:p>
            <a:pPr marL="800100" lvl="1" indent="-342900" algn="just">
              <a:lnSpc>
                <a:spcPct val="150000"/>
              </a:lnSpc>
              <a:spcBef>
                <a:spcPts val="600"/>
              </a:spcBef>
              <a:spcAft>
                <a:spcPts val="600"/>
              </a:spcAft>
              <a:buFont typeface="Wingdings" pitchFamily="2" charset="2"/>
              <a:buChar char="§"/>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compensação do valor retido dar-se-á apenas com as contribuições  incidentes sobre a Folha de Pagamentos.</a:t>
            </a:r>
          </a:p>
          <a:p>
            <a:pPr marL="800100" lvl="1" indent="-342900" algn="just">
              <a:lnSpc>
                <a:spcPct val="150000"/>
              </a:lnSpc>
              <a:spcBef>
                <a:spcPts val="600"/>
              </a:spcBef>
              <a:spcAft>
                <a:spcPts val="600"/>
              </a:spcAft>
              <a:buFont typeface="Wingdings" pitchFamily="2" charset="2"/>
              <a:buChar char="§"/>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 valor retido não pode ser compensado com a CPRB incidente sobre a  Receita Bruta.</a:t>
            </a:r>
          </a:p>
        </p:txBody>
      </p:sp>
      <p:sp>
        <p:nvSpPr>
          <p:cNvPr id="11" name="Botão de ação: Avançar ou Próximo 10">
            <a:hlinkClick r:id="rId3" action="ppaction://hlinksldjump" highlightClick="1"/>
          </p:cNvPr>
          <p:cNvSpPr/>
          <p:nvPr/>
        </p:nvSpPr>
        <p:spPr>
          <a:xfrm>
            <a:off x="8388424" y="5841268"/>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CaixaDeTexto 1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90261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up)">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up)">
                                      <p:cBhvr>
                                        <p:cTn id="12" dur="1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up)">
                                      <p:cBhvr>
                                        <p:cTn id="17" dur="1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wipe(up)">
                                      <p:cBhvr>
                                        <p:cTn id="22" dur="1000"/>
                                        <p:tgtEl>
                                          <p:spTgt spid="10">
                                            <p:txEl>
                                              <p:pRg st="3" end="3"/>
                                            </p:txEl>
                                          </p:spTgt>
                                        </p:tgtEl>
                                      </p:cBhvr>
                                    </p:animEffect>
                                  </p:childTnLst>
                                </p:cTn>
                              </p:par>
                            </p:childTnLst>
                          </p:cTn>
                        </p:par>
                        <p:par>
                          <p:cTn id="23" fill="hold">
                            <p:stCondLst>
                              <p:cond delay="1000"/>
                            </p:stCondLst>
                            <p:childTnLst>
                              <p:par>
                                <p:cTn id="24" presetID="16" presetClass="entr" presetSubtype="21"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5"/>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a 12"/>
          <p:cNvGraphicFramePr>
            <a:graphicFrameLocks noGrp="1"/>
          </p:cNvGraphicFramePr>
          <p:nvPr>
            <p:extLst>
              <p:ext uri="{D42A27DB-BD31-4B8C-83A1-F6EECF244321}">
                <p14:modId xmlns:p14="http://schemas.microsoft.com/office/powerpoint/2010/main" xmlns="" val="652921704"/>
              </p:ext>
            </p:extLst>
          </p:nvPr>
        </p:nvGraphicFramePr>
        <p:xfrm>
          <a:off x="287525" y="1628800"/>
          <a:ext cx="8575275" cy="482853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00499"/>
                <a:gridCol w="1584176"/>
                <a:gridCol w="1512168"/>
                <a:gridCol w="978432"/>
              </a:tblGrid>
              <a:tr h="58070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80707">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861321">
                <a:tc>
                  <a:txBody>
                    <a:bodyPr/>
                    <a:lstStyle/>
                    <a:p>
                      <a:pPr marL="177800" indent="0" algn="l"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de </a:t>
                      </a:r>
                      <a:r>
                        <a:rPr lang="pt-BR" sz="20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rodoviário coletivo de passageiros</a:t>
                      </a: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com itinerário fixo, municipal, intermunicipal em região metropolitana, intermunicipal, interestadual e internacional enquadradas nas classes </a:t>
                      </a:r>
                      <a:r>
                        <a:rPr lang="pt-BR" sz="20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4921-3</a:t>
                      </a: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 </a:t>
                      </a:r>
                      <a:r>
                        <a:rPr lang="pt-BR" sz="20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4922-1</a:t>
                      </a: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da CNAE 2.0</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21</a:t>
            </a:r>
            <a:endParaRPr lang="pt-BR" sz="800" b="1" dirty="0">
              <a:solidFill>
                <a:srgbClr val="0000FF"/>
              </a:solidFill>
              <a:effectLst>
                <a:outerShdw blurRad="38100" dist="38100" dir="2700000" algn="tl">
                  <a:srgbClr val="000000">
                    <a:alpha val="43137"/>
                  </a:srgbClr>
                </a:outerShdw>
              </a:effectLst>
            </a:endParaRPr>
          </a:p>
        </p:txBody>
      </p:sp>
      <p:sp>
        <p:nvSpPr>
          <p:cNvPr id="11" name="Botão de ação: Avançar ou Próximo 10">
            <a:hlinkClick r:id="rId3" action="ppaction://hlinksldjump" highlightClick="1"/>
          </p:cNvPr>
          <p:cNvSpPr/>
          <p:nvPr/>
        </p:nvSpPr>
        <p:spPr>
          <a:xfrm>
            <a:off x="8172400" y="6201308"/>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36885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2000"/>
                                        <p:tgtEl>
                                          <p:spTgt spid="13"/>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4070699220"/>
              </p:ext>
            </p:extLst>
          </p:nvPr>
        </p:nvGraphicFramePr>
        <p:xfrm>
          <a:off x="287525" y="1628800"/>
          <a:ext cx="8575275" cy="5160391"/>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00499"/>
                <a:gridCol w="1584176"/>
                <a:gridCol w="1512168"/>
                <a:gridCol w="978432"/>
              </a:tblGrid>
              <a:tr h="58070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80707">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861321">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Serviços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manutenção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reparação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aeronaves, motores, componentes e equipamentos correlatos. </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32709">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aéreo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carga</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a:t>
                      </a:r>
                      <a:r>
                        <a:rPr lang="pt-BR" sz="18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t>
                      </a:r>
                      <a:r>
                        <a:rPr lang="pt-BR" sz="18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passageiros</a:t>
                      </a:r>
                      <a:r>
                        <a:rPr lang="pt-BR" sz="18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regular</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22303">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marítimo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carga</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passageiros</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na navegação de cabotagem.</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9" name="CaixaDeTexto 8"/>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78504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724799378"/>
              </p:ext>
            </p:extLst>
          </p:nvPr>
        </p:nvGraphicFramePr>
        <p:xfrm>
          <a:off x="287525" y="1628800"/>
          <a:ext cx="8575275" cy="4536504"/>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00499"/>
                <a:gridCol w="1584176"/>
                <a:gridCol w="1512168"/>
                <a:gridCol w="978432"/>
              </a:tblGrid>
              <a:tr h="58070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80707">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861321">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marítimo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carga</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passageiros</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na navegação de longo curso.</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32709">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Transporte por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navegação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interior de carga</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e</a:t>
                      </a:r>
                      <a:r>
                        <a:rPr lang="pt-BR" sz="18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de </a:t>
                      </a:r>
                      <a:r>
                        <a:rPr lang="pt-BR" sz="18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passageiros</a:t>
                      </a:r>
                      <a:r>
                        <a:rPr lang="pt-BR" sz="1800" b="1" i="1" u="none" strike="noStrike" baseline="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regular</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98416">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Navegação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apoio marítimo</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49416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547245197"/>
              </p:ext>
            </p:extLst>
          </p:nvPr>
        </p:nvGraphicFramePr>
        <p:xfrm>
          <a:off x="287525" y="1628801"/>
          <a:ext cx="8575275" cy="486391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507594">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07594">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757060">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Construção Civil </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grupo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412</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da CNAE  2.0. </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57060">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Construção Civil </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grupo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432</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da CNAE  2.0. </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algn="ctr" fontAlgn="ctr">
                        <a:lnSpc>
                          <a:spcPct val="150000"/>
                        </a:lnSpc>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endParaRPr lang="pt-BR" sz="1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57060">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Construção Civil </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grupo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433</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da CNAE  2.0. </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algn="ctr" fontAlgn="ctr">
                        <a:lnSpc>
                          <a:spcPct val="150000"/>
                        </a:lnSpc>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endParaRPr lang="pt-BR" sz="1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50134">
                <a:tc>
                  <a:txBody>
                    <a:bodyPr/>
                    <a:lstStyle/>
                    <a:p>
                      <a:pPr marL="177800" marR="0" indent="0" algn="l" defTabSz="914400" rtl="0" eaLnBrk="1" fontAlgn="ctr" latinLnBrk="0" hangingPunct="1">
                        <a:lnSpc>
                          <a:spcPct val="150000"/>
                        </a:lnSpc>
                        <a:spcBef>
                          <a:spcPts val="0"/>
                        </a:spcBef>
                        <a:spcAft>
                          <a:spcPts val="0"/>
                        </a:spcAft>
                        <a:buClrTx/>
                        <a:buSzTx/>
                        <a:buFontTx/>
                        <a:buNone/>
                        <a:tabLst/>
                        <a:defRPr/>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Construção Civil </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grupo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439</a:t>
                      </a: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da CNAE  2.0. </a:t>
                      </a:r>
                    </a:p>
                    <a:p>
                      <a:pPr marL="177800" indent="0" algn="l" fontAlgn="ctr">
                        <a:lnSpc>
                          <a:spcPct val="150000"/>
                        </a:lnSpc>
                      </a:pP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algn="ctr" fontAlgn="ctr">
                        <a:lnSpc>
                          <a:spcPct val="150000"/>
                        </a:lnSpc>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endParaRPr lang="pt-BR" sz="1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Botão de ação: Avançar ou Próximo 4">
            <a:hlinkClick r:id="rId3" action="ppaction://hlinksldjump" highlightClick="1"/>
          </p:cNvPr>
          <p:cNvSpPr/>
          <p:nvPr/>
        </p:nvSpPr>
        <p:spPr>
          <a:xfrm>
            <a:off x="8172400" y="6633356"/>
            <a:ext cx="554764"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atin typeface="Arial" pitchFamily="34" charset="0"/>
              <a:cs typeface="Arial" pitchFamily="34" charset="0"/>
            </a:endParaRPr>
          </a:p>
        </p:txBody>
      </p:sp>
      <p:sp>
        <p:nvSpPr>
          <p:cNvPr id="6" name="CaixaDeTexto 5"/>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Atividades Abrangidas pelo Art. 7º .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CaixaDeTexto 8"/>
          <p:cNvSpPr txBox="1"/>
          <p:nvPr/>
        </p:nvSpPr>
        <p:spPr>
          <a:xfrm>
            <a:off x="5137414" y="3212976"/>
            <a:ext cx="3312368" cy="2585323"/>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determina produção de efeitos para o primeiro dia do quarto mês subsequente ao da publicação da Lei  </a:t>
            </a:r>
            <a:r>
              <a:rPr lang="pt-BR" b="1" dirty="0">
                <a:solidFill>
                  <a:srgbClr val="003300"/>
                </a:solidFill>
                <a:effectLst>
                  <a:outerShdw blurRad="38100" dist="38100" dir="2700000" algn="tl">
                    <a:srgbClr val="000000">
                      <a:alpha val="43137"/>
                    </a:srgbClr>
                  </a:outerShdw>
                </a:effectLst>
              </a:rPr>
              <a:t>respectiva </a:t>
            </a:r>
            <a:r>
              <a:rPr lang="pt-BR" b="1" dirty="0" smtClean="0">
                <a:solidFill>
                  <a:srgbClr val="003300"/>
                </a:solidFill>
                <a:effectLst>
                  <a:outerShdw blurRad="38100" dist="38100" dir="2700000" algn="tl">
                    <a:srgbClr val="000000">
                      <a:alpha val="43137"/>
                    </a:srgbClr>
                  </a:outerShdw>
                </a:effectLst>
              </a:rPr>
              <a:t>.</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08505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1000"/>
                                        <p:tgtEl>
                                          <p:spTgt spid="9"/>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469162702"/>
              </p:ext>
            </p:extLst>
          </p:nvPr>
        </p:nvGraphicFramePr>
        <p:xfrm>
          <a:off x="287525" y="1628801"/>
          <a:ext cx="8575275" cy="3404203"/>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18719">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18719">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922800">
                <a:tc>
                  <a:txBody>
                    <a:bodyPr/>
                    <a:lstStyle/>
                    <a:p>
                      <a:pPr marL="177800" indent="0" algn="l" fontAlgn="ctr">
                        <a:lnSpc>
                          <a:spcPct val="150000"/>
                        </a:lnSpc>
                      </a:pPr>
                      <a:r>
                        <a:rPr lang="pt-BR" sz="18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a:t>
                      </a:r>
                      <a:r>
                        <a:rPr lang="pt-BR" sz="18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manutenção e</a:t>
                      </a:r>
                      <a:r>
                        <a:rPr lang="pt-BR" sz="18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reparação de embarcações.</a:t>
                      </a:r>
                      <a:endParaRPr lang="pt-BR" sz="18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22800">
                <a:tc>
                  <a:txBody>
                    <a:bodyPr/>
                    <a:lstStyle/>
                    <a:p>
                      <a:pPr marL="177800" indent="0" algn="l" fontAlgn="ctr">
                        <a:lnSpc>
                          <a:spcPct val="150000"/>
                        </a:lnSpc>
                      </a:pPr>
                      <a:r>
                        <a:rPr lang="pt-BR" sz="18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Empresas de Comércio Varejista que exercem atividades listadas no Anexo II da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 </a:t>
                      </a:r>
                      <a:endParaRPr lang="pt-BR" sz="18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8" name="CaixaDeTexto 7"/>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Botão de ação: Avançar ou Próximo 8">
            <a:hlinkClick r:id="rId3" action="ppaction://hlinksldjump" highlightClick="1"/>
          </p:cNvPr>
          <p:cNvSpPr/>
          <p:nvPr/>
        </p:nvSpPr>
        <p:spPr>
          <a:xfrm>
            <a:off x="8172400" y="4797152"/>
            <a:ext cx="554764"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atin typeface="Arial" pitchFamily="34" charset="0"/>
              <a:cs typeface="Arial" pitchFamily="34" charset="0"/>
            </a:endParaRPr>
          </a:p>
        </p:txBody>
      </p:sp>
      <p:sp>
        <p:nvSpPr>
          <p:cNvPr id="11" name="CaixaDeTexto 10"/>
          <p:cNvSpPr txBox="1"/>
          <p:nvPr/>
        </p:nvSpPr>
        <p:spPr>
          <a:xfrm>
            <a:off x="1567947" y="5258524"/>
            <a:ext cx="6336704" cy="1338828"/>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Para estas duas atividades o PL 017/2013 determina produção de efeitos para o primeiro dia do quarto mês subsequente ao da publicação da Lei  </a:t>
            </a:r>
            <a:r>
              <a:rPr lang="pt-BR" b="1" dirty="0">
                <a:solidFill>
                  <a:srgbClr val="003300"/>
                </a:solidFill>
                <a:effectLst>
                  <a:outerShdw blurRad="38100" dist="38100" dir="2700000" algn="tl">
                    <a:srgbClr val="000000">
                      <a:alpha val="43137"/>
                    </a:srgbClr>
                  </a:outerShdw>
                </a:effectLst>
              </a:rPr>
              <a:t>respectiva </a:t>
            </a:r>
            <a:r>
              <a:rPr lang="pt-BR" b="1" dirty="0" smtClean="0">
                <a:solidFill>
                  <a:srgbClr val="003300"/>
                </a:solidFill>
                <a:effectLst>
                  <a:outerShdw blurRad="38100" dist="38100" dir="2700000" algn="tl">
                    <a:srgbClr val="000000">
                      <a:alpha val="43137"/>
                    </a:srgbClr>
                  </a:outerShdw>
                </a:effectLst>
              </a:rPr>
              <a:t>,</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0202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461537326"/>
              </p:ext>
            </p:extLst>
          </p:nvPr>
        </p:nvGraphicFramePr>
        <p:xfrm>
          <a:off x="287525" y="1628801"/>
          <a:ext cx="8575275" cy="4417695"/>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507594">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07594">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757060">
                <a:tc>
                  <a:txBody>
                    <a:bodyPr/>
                    <a:lstStyle/>
                    <a:p>
                      <a:pPr marL="355600" lvl="1" indent="0" algn="just">
                        <a:lnSpc>
                          <a:spcPct val="150000"/>
                        </a:lnSpc>
                        <a:spcBef>
                          <a:spcPts val="600"/>
                        </a:spcBef>
                        <a:spcAft>
                          <a:spcPts val="600"/>
                        </a:spcAft>
                        <a:buFontTx/>
                        <a:buNone/>
                      </a:pP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As empresas de </a:t>
                      </a:r>
                      <a:r>
                        <a:rPr lang="pt-BR" sz="1800" b="1" i="1" u="non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rodoviário coletivo de passageiros por fretamento e turismo</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municipal, intermunicipal em região metropolitana, intermunicipal, interestadual e internacional,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4929-9</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da CNAE 2.0</a:t>
                      </a:r>
                      <a:endParaRPr lang="pt-BR" sz="18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CaixaDeTexto 7"/>
          <p:cNvSpPr txBox="1"/>
          <p:nvPr/>
        </p:nvSpPr>
        <p:spPr>
          <a:xfrm>
            <a:off x="4860032" y="5025950"/>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6569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928354519"/>
              </p:ext>
            </p:extLst>
          </p:nvPr>
        </p:nvGraphicFramePr>
        <p:xfrm>
          <a:off x="287525" y="1628801"/>
          <a:ext cx="8575275" cy="4680518"/>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03960">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03960">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736299">
                <a:tc>
                  <a:txBody>
                    <a:bodyPr/>
                    <a:lstStyle/>
                    <a:p>
                      <a:pPr marL="355600" lvl="1" indent="0" algn="just">
                        <a:lnSpc>
                          <a:spcPct val="150000"/>
                        </a:lnSpc>
                        <a:spcBef>
                          <a:spcPts val="600"/>
                        </a:spcBef>
                        <a:spcAft>
                          <a:spcPts val="600"/>
                        </a:spcAft>
                        <a:buFontTx/>
                        <a:buNone/>
                      </a:pP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As empresas de </a:t>
                      </a:r>
                      <a:r>
                        <a:rPr lang="pt-BR" sz="1800" b="1" i="1" u="non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ferroviário de passageiros,</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enquadradas nas subclasses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4912-4/01</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4912-4/02</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da CNAE 2.0</a:t>
                      </a:r>
                      <a:endParaRPr lang="pt-BR" sz="18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36299">
                <a:tc>
                  <a:txBody>
                    <a:bodyPr/>
                    <a:lstStyle/>
                    <a:p>
                      <a:pPr marL="355600" lvl="1" indent="0" algn="just">
                        <a:lnSpc>
                          <a:spcPct val="150000"/>
                        </a:lnSpc>
                        <a:spcBef>
                          <a:spcPts val="600"/>
                        </a:spcBef>
                        <a:spcAft>
                          <a:spcPts val="600"/>
                        </a:spcAft>
                        <a:buFontTx/>
                        <a:buNone/>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empresas de </a:t>
                      </a:r>
                      <a:r>
                        <a:rPr lang="pt-BR" sz="1800" b="1" i="1" u="non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a:t>
                      </a:r>
                      <a:r>
                        <a:rPr lang="pt-BR" sz="1800" b="1" i="1" u="none" dirty="0" err="1" smtClean="0">
                          <a:solidFill>
                            <a:schemeClr val="tx1"/>
                          </a:solidFill>
                          <a:effectLst>
                            <a:outerShdw blurRad="38100" dist="38100" dir="2700000" algn="tl">
                              <a:srgbClr val="000000">
                                <a:alpha val="43137"/>
                              </a:srgbClr>
                            </a:outerShdw>
                          </a:effectLst>
                          <a:latin typeface="Arial" pitchFamily="34" charset="0"/>
                          <a:cs typeface="Arial" pitchFamily="34" charset="0"/>
                        </a:rPr>
                        <a:t>metroferroviário</a:t>
                      </a:r>
                      <a:r>
                        <a:rPr lang="pt-BR" sz="1800" b="1" i="1" u="non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de passageiros</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subclasse</a:t>
                      </a:r>
                      <a:r>
                        <a:rPr lang="pt-BR" sz="18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4912-4/03</a:t>
                      </a:r>
                      <a:r>
                        <a:rPr lang="pt-BR" sz="18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da CNAE 2.0</a:t>
                      </a:r>
                      <a:endParaRPr lang="pt-BR" sz="18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algn="ctr" fontAlgn="ctr">
                        <a:lnSpc>
                          <a:spcPct val="150000"/>
                        </a:lnSpc>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601/2012</a:t>
                      </a:r>
                      <a:endParaRPr lang="pt-BR" sz="1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CaixaDeTexto 7"/>
          <p:cNvSpPr txBox="1"/>
          <p:nvPr/>
        </p:nvSpPr>
        <p:spPr>
          <a:xfrm>
            <a:off x="4860032" y="3933056"/>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
        <p:nvSpPr>
          <p:cNvPr id="9" name="CaixaDeTexto 8"/>
          <p:cNvSpPr txBox="1"/>
          <p:nvPr/>
        </p:nvSpPr>
        <p:spPr>
          <a:xfrm>
            <a:off x="4860032" y="5661248"/>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6726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000"/>
                                        <p:tgtEl>
                                          <p:spTgt spid="8"/>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251520" y="1556792"/>
            <a:ext cx="8856984" cy="1508105"/>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Legislação Pré-existente:</a:t>
            </a:r>
          </a:p>
          <a:p>
            <a:pPr marL="742950" lvl="1" indent="-285750" algn="just">
              <a:lnSpc>
                <a:spcPct val="150000"/>
              </a:lnSpc>
              <a:spcBef>
                <a:spcPts val="600"/>
              </a:spcBef>
              <a:spcAft>
                <a:spcPts val="600"/>
              </a:spcAft>
              <a:buFont typeface="Wingdings" pitchFamily="2" charset="2"/>
              <a:buChar char="§"/>
            </a:pP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Constituição Federal</a:t>
            </a:r>
          </a:p>
          <a:p>
            <a:pPr marL="742950" lvl="1" indent="-285750" algn="just">
              <a:lnSpc>
                <a:spcPct val="150000"/>
              </a:lnSpc>
              <a:spcBef>
                <a:spcPts val="600"/>
              </a:spcBef>
              <a:spcAft>
                <a:spcPts val="600"/>
              </a:spcAft>
              <a:buFont typeface="Wingdings" pitchFamily="2" charset="2"/>
              <a:buChar char="§"/>
            </a:pP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Lei Nº 8.212/1991</a:t>
            </a:r>
            <a:endParaRPr lang="pt-BR" sz="1600" b="1" i="1" dirty="0">
              <a:ln w="50800"/>
              <a:effectLst>
                <a:outerShdw blurRad="38100" dist="38100" dir="2700000" algn="tl">
                  <a:srgbClr val="000000">
                    <a:alpha val="43137"/>
                  </a:srgbClr>
                </a:outerShdw>
              </a:effectLst>
              <a:latin typeface="Arial" pitchFamily="34" charset="0"/>
              <a:cs typeface="Arial" pitchFamily="34" charset="0"/>
            </a:endParaRPr>
          </a:p>
        </p:txBody>
      </p:sp>
      <p:sp>
        <p:nvSpPr>
          <p:cNvPr id="4" name="Botão de ação: Avançar ou Próximo 3">
            <a:hlinkClick r:id="rId3" action="ppaction://hlinksldjump" highlightClick="1"/>
          </p:cNvPr>
          <p:cNvSpPr/>
          <p:nvPr/>
        </p:nvSpPr>
        <p:spPr>
          <a:xfrm>
            <a:off x="8388424" y="2164797"/>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Botão de ação: Avançar ou Próximo 4">
            <a:hlinkClick r:id="rId4" action="ppaction://hlinksldjump" highlightClick="1"/>
          </p:cNvPr>
          <p:cNvSpPr/>
          <p:nvPr/>
        </p:nvSpPr>
        <p:spPr>
          <a:xfrm>
            <a:off x="8388424" y="2704857"/>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9842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12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wipe(up)">
                                      <p:cBhvr>
                                        <p:cTn id="21" dur="1000"/>
                                        <p:tgtEl>
                                          <p:spTgt spid="7">
                                            <p:txEl>
                                              <p:pRg st="2" end="2"/>
                                            </p:txEl>
                                          </p:spTgt>
                                        </p:tgtEl>
                                      </p:cBhvr>
                                    </p:animEffect>
                                  </p:childTnLst>
                                </p:cTn>
                              </p:par>
                            </p:childTnLst>
                          </p:cTn>
                        </p:par>
                        <p:par>
                          <p:cTn id="22" fill="hold">
                            <p:stCondLst>
                              <p:cond delay="1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bldLvl="5"/>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52835555"/>
              </p:ext>
            </p:extLst>
          </p:nvPr>
        </p:nvGraphicFramePr>
        <p:xfrm>
          <a:off x="287525" y="1628801"/>
          <a:ext cx="8575275" cy="5250180"/>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507594">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07594">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757060">
                <a:tc>
                  <a:txBody>
                    <a:bodyPr/>
                    <a:lstStyle/>
                    <a:p>
                      <a:pPr marL="355600" lvl="1" indent="0" algn="just">
                        <a:lnSpc>
                          <a:spcPct val="150000"/>
                        </a:lnSpc>
                        <a:spcBef>
                          <a:spcPts val="600"/>
                        </a:spcBef>
                        <a:spcAft>
                          <a:spcPts val="600"/>
                        </a:spcAft>
                        <a:buFontTx/>
                        <a:buNone/>
                      </a:pP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As empresas de </a:t>
                      </a:r>
                      <a:r>
                        <a:rPr lang="pt-BR" sz="1800" b="1" i="1" u="non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ferroviário de passageiros</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enquadradas nas subclasses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4912-4/01</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4912-4/02</a:t>
                      </a:r>
                      <a:r>
                        <a:rPr lang="pt-BR" sz="18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da CNAE 2.0</a:t>
                      </a:r>
                      <a:endParaRPr lang="pt-BR" sz="18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57060">
                <a:tc>
                  <a:txBody>
                    <a:bodyPr/>
                    <a:lstStyle/>
                    <a:p>
                      <a:pPr marL="177800" lvl="1" indent="0" algn="just">
                        <a:lnSpc>
                          <a:spcPct val="150000"/>
                        </a:lnSpc>
                        <a:spcBef>
                          <a:spcPts val="600"/>
                        </a:spcBef>
                        <a:spcAft>
                          <a:spcPts val="600"/>
                        </a:spcAft>
                        <a:buFontTx/>
                        <a:buNone/>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empresas que prestam os serviços classificados na Nomenclatura Brasileira de Serviços - NBS, nos códigos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1.1201.25.00, 1.1403.29.10, 1.2001.33.00, 1.2001.39.12, 1.2001.54.00, 1.2003.60.00 e 1.2003.70.00.</a:t>
                      </a:r>
                      <a:endParaRPr lang="pt-BR" sz="1800" b="1" i="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algn="ctr" fontAlgn="ctr">
                        <a:lnSpc>
                          <a:spcPct val="150000"/>
                        </a:lnSpc>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endParaRPr lang="pt-BR" sz="14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CaixaDeTexto 1"/>
          <p:cNvSpPr txBox="1"/>
          <p:nvPr/>
        </p:nvSpPr>
        <p:spPr>
          <a:xfrm>
            <a:off x="5148064" y="4581128"/>
            <a:ext cx="3312368" cy="369332"/>
          </a:xfrm>
          <a:prstGeom prst="rect">
            <a:avLst/>
          </a:prstGeom>
          <a:solidFill>
            <a:srgbClr val="FFFF00"/>
          </a:solidFill>
        </p:spPr>
        <p:txBody>
          <a:bodyPr wrap="square" rtlCol="0">
            <a:spAutoFit/>
          </a:bodyPr>
          <a:lstStyle/>
          <a:p>
            <a:pPr algn="ctr"/>
            <a:r>
              <a:rPr lang="pt-BR" b="1" dirty="0" smtClean="0">
                <a:solidFill>
                  <a:srgbClr val="003300"/>
                </a:solidFill>
              </a:rPr>
              <a:t>Revogado no PL 017/2013</a:t>
            </a:r>
            <a:endParaRPr lang="pt-BR" b="1" dirty="0">
              <a:solidFill>
                <a:srgbClr val="003300"/>
              </a:solidFill>
            </a:endParaRPr>
          </a:p>
        </p:txBody>
      </p:sp>
    </p:spTree>
    <p:extLst>
      <p:ext uri="{BB962C8B-B14F-4D97-AF65-F5344CB8AC3E}">
        <p14:creationId xmlns:p14="http://schemas.microsoft.com/office/powerpoint/2010/main" xmlns="" val="1641657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939499536"/>
              </p:ext>
            </p:extLst>
          </p:nvPr>
        </p:nvGraphicFramePr>
        <p:xfrm>
          <a:off x="287525" y="1628801"/>
          <a:ext cx="8575275" cy="4848225"/>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507594">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507594">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757060">
                <a:tc>
                  <a:txBody>
                    <a:bodyPr/>
                    <a:lstStyle/>
                    <a:p>
                      <a:pPr marL="177800" lvl="1" indent="0" algn="just">
                        <a:lnSpc>
                          <a:spcPct val="150000"/>
                        </a:lnSpc>
                        <a:spcBef>
                          <a:spcPts val="600"/>
                        </a:spcBef>
                        <a:spcAft>
                          <a:spcPts val="600"/>
                        </a:spcAft>
                        <a:buFontTx/>
                        <a:buNone/>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empresas de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construção de obras de infraestrutura</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nos grupos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421, 422, 429 e 431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da CNAE 2.0.</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757060">
                <a:tc>
                  <a:txBody>
                    <a:bodyPr/>
                    <a:lstStyle/>
                    <a:p>
                      <a:pPr marL="177800" lvl="1" indent="0" algn="just">
                        <a:lnSpc>
                          <a:spcPct val="150000"/>
                        </a:lnSpc>
                        <a:spcBef>
                          <a:spcPts val="600"/>
                        </a:spcBef>
                        <a:spcAft>
                          <a:spcPts val="600"/>
                        </a:spcAft>
                        <a:buFontTx/>
                        <a:buNone/>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empresas de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engenharia e arquitetura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enquadradas no grupo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711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da CNAE 2.0.</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757060">
                <a:tc>
                  <a:txBody>
                    <a:bodyPr/>
                    <a:lstStyle/>
                    <a:p>
                      <a:pPr marL="177800" marR="0" lvl="1" indent="0" algn="just" defTabSz="914400" rtl="0" eaLnBrk="1" fontAlgn="auto" latinLnBrk="0" hangingPunct="1">
                        <a:lnSpc>
                          <a:spcPct val="150000"/>
                        </a:lnSpc>
                        <a:spcBef>
                          <a:spcPts val="600"/>
                        </a:spcBef>
                        <a:spcAft>
                          <a:spcPts val="600"/>
                        </a:spcAft>
                        <a:buClrTx/>
                        <a:buSzTx/>
                        <a:buFontTx/>
                        <a:buNone/>
                        <a:tabLst/>
                        <a:defRP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empresas de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manutenção</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reparação</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instalação</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de máquinas e equipamentos enquadrados nas classes</a:t>
                      </a:r>
                      <a:r>
                        <a:rPr lang="pt-BR" sz="16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3311-2, 3312-1, 3313-9, 3314-7, 3319-8, 3321-0 e 3329-5 da CNAE 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7º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CaixaDeTexto 8"/>
          <p:cNvSpPr txBox="1"/>
          <p:nvPr/>
        </p:nvSpPr>
        <p:spPr>
          <a:xfrm>
            <a:off x="5148064" y="4005064"/>
            <a:ext cx="3312368" cy="369332"/>
          </a:xfrm>
          <a:prstGeom prst="rect">
            <a:avLst/>
          </a:prstGeom>
          <a:solidFill>
            <a:srgbClr val="FFFF00"/>
          </a:solidFill>
        </p:spPr>
        <p:txBody>
          <a:bodyPr wrap="square" rtlCol="0">
            <a:spAutoFit/>
          </a:bodyPr>
          <a:lstStyle/>
          <a:p>
            <a:pPr algn="ctr"/>
            <a:r>
              <a:rPr lang="pt-BR" b="1" dirty="0" smtClean="0">
                <a:solidFill>
                  <a:srgbClr val="003300"/>
                </a:solidFill>
              </a:rPr>
              <a:t>Revogado no PL 017/2013</a:t>
            </a:r>
            <a:endParaRPr lang="pt-BR" b="1" dirty="0">
              <a:solidFill>
                <a:srgbClr val="003300"/>
              </a:solidFill>
            </a:endParaRPr>
          </a:p>
        </p:txBody>
      </p:sp>
      <p:sp>
        <p:nvSpPr>
          <p:cNvPr id="11" name="CaixaDeTexto 10"/>
          <p:cNvSpPr txBox="1"/>
          <p:nvPr/>
        </p:nvSpPr>
        <p:spPr>
          <a:xfrm>
            <a:off x="5148064" y="5291916"/>
            <a:ext cx="3312368" cy="369332"/>
          </a:xfrm>
          <a:prstGeom prst="rect">
            <a:avLst/>
          </a:prstGeom>
          <a:solidFill>
            <a:srgbClr val="FFFF00"/>
          </a:solidFill>
        </p:spPr>
        <p:txBody>
          <a:bodyPr wrap="square" rtlCol="0">
            <a:spAutoFit/>
          </a:bodyPr>
          <a:lstStyle/>
          <a:p>
            <a:pPr algn="ctr"/>
            <a:r>
              <a:rPr lang="pt-BR" b="1" dirty="0" smtClean="0">
                <a:solidFill>
                  <a:srgbClr val="003300"/>
                </a:solidFill>
              </a:rPr>
              <a:t>Revogado no PL 017/2013</a:t>
            </a:r>
            <a:endParaRPr lang="pt-BR" b="1" dirty="0">
              <a:solidFill>
                <a:srgbClr val="003300"/>
              </a:solidFill>
            </a:endParaRPr>
          </a:p>
        </p:txBody>
      </p:sp>
      <p:sp>
        <p:nvSpPr>
          <p:cNvPr id="12" name="CaixaDeTexto 11"/>
          <p:cNvSpPr txBox="1"/>
          <p:nvPr/>
        </p:nvSpPr>
        <p:spPr>
          <a:xfrm>
            <a:off x="4860032" y="2780928"/>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6923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1000"/>
                                        <p:tgtEl>
                                          <p:spTgt spid="9"/>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1000"/>
                                        <p:tgtEl>
                                          <p:spTgt spid="11"/>
                                        </p:tgtEl>
                                      </p:cBhvr>
                                    </p:animEffect>
                                  </p:childTnLst>
                                </p:cTn>
                              </p:par>
                            </p:childTnLst>
                          </p:cTn>
                        </p:par>
                        <p:par>
                          <p:cTn id="16" fill="hold">
                            <p:stCondLst>
                              <p:cond delay="4000"/>
                            </p:stCondLst>
                            <p:childTnLst>
                              <p:par>
                                <p:cTn id="17" presetID="16" presetClass="entr" presetSubtype="2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602577296"/>
              </p:ext>
            </p:extLst>
          </p:nvPr>
        </p:nvGraphicFramePr>
        <p:xfrm>
          <a:off x="287525" y="1628800"/>
          <a:ext cx="8575275" cy="5203695"/>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23705">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23705">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645473">
                <a:tc>
                  <a:txBody>
                    <a:bodyPr/>
                    <a:lstStyle/>
                    <a:p>
                      <a:pPr marL="273050" lvl="1" indent="0" algn="just">
                        <a:lnSpc>
                          <a:spcPct val="150000"/>
                        </a:lnSpc>
                        <a:spcBef>
                          <a:spcPts val="600"/>
                        </a:spcBef>
                        <a:spcAft>
                          <a:spcPts val="600"/>
                        </a:spcAft>
                        <a:buFontTx/>
                        <a:buNone/>
                      </a:pP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Empresas que realizam operações de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carga</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descarga</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armazenagem de </a:t>
                      </a:r>
                      <a:r>
                        <a:rPr lang="pt-BR" sz="1700" b="1" i="1" dirty="0" err="1" smtClean="0">
                          <a:solidFill>
                            <a:schemeClr val="tx1"/>
                          </a:solidFill>
                          <a:effectLst>
                            <a:outerShdw blurRad="38100" dist="38100" dir="2700000" algn="tl">
                              <a:srgbClr val="000000">
                                <a:alpha val="43137"/>
                              </a:srgbClr>
                            </a:outerShdw>
                          </a:effectLst>
                          <a:latin typeface="Arial" pitchFamily="34" charset="0"/>
                          <a:cs typeface="Arial" pitchFamily="34" charset="0"/>
                        </a:rPr>
                        <a:t>contâineres</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em portos organizados, enquadrados nas classes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5212-5</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5231-1</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endParaRPr lang="pt-BR" sz="17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03660">
                <a:tc>
                  <a:txBody>
                    <a:bodyPr/>
                    <a:lstStyle/>
                    <a:p>
                      <a:pPr marL="273050" lvl="1" indent="0" algn="just">
                        <a:lnSpc>
                          <a:spcPct val="150000"/>
                        </a:lnSpc>
                        <a:spcBef>
                          <a:spcPts val="600"/>
                        </a:spcBef>
                        <a:spcAft>
                          <a:spcPts val="600"/>
                        </a:spcAft>
                        <a:buFontTx/>
                        <a:buNone/>
                      </a:pP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Transporte aéreo de passageiros e de carga não regular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(táxi-aéreo), </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nos termos da Lei n</a:t>
                      </a:r>
                      <a:r>
                        <a:rPr lang="pt-BR" sz="1700" b="1" i="1" strike="sng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º</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7.565, de 19 de dezembro de 1986, enquadradas na classe </a:t>
                      </a:r>
                      <a:r>
                        <a:rPr lang="pt-BR" sz="17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5112-9</a:t>
                      </a: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CaixaDeTexto 5"/>
          <p:cNvSpPr txBox="1"/>
          <p:nvPr/>
        </p:nvSpPr>
        <p:spPr>
          <a:xfrm>
            <a:off x="4860032" y="4017838"/>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
        <p:nvSpPr>
          <p:cNvPr id="9" name="CaixaDeTexto 8"/>
          <p:cNvSpPr txBox="1"/>
          <p:nvPr/>
        </p:nvSpPr>
        <p:spPr>
          <a:xfrm>
            <a:off x="4860032" y="5949280"/>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00467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362253685"/>
              </p:ext>
            </p:extLst>
          </p:nvPr>
        </p:nvGraphicFramePr>
        <p:xfrm>
          <a:off x="287525" y="1628800"/>
          <a:ext cx="8575275" cy="4896543"/>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23705">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23705">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645473">
                <a:tc>
                  <a:txBody>
                    <a:bodyPr/>
                    <a:lstStyle/>
                    <a:p>
                      <a:pPr marL="273050" lvl="1" indent="0" algn="just">
                        <a:lnSpc>
                          <a:spcPct val="150000"/>
                        </a:lnSpc>
                        <a:spcBef>
                          <a:spcPts val="600"/>
                        </a:spcBef>
                        <a:spcAft>
                          <a:spcPts val="600"/>
                        </a:spcAft>
                        <a:buFont typeface="Wingdings" pitchFamily="2" charset="2"/>
                        <a:buNone/>
                      </a:pP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rodoviário de cargas</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4930-2</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03660">
                <a:tc>
                  <a:txBody>
                    <a:bodyPr/>
                    <a:lstStyle/>
                    <a:p>
                      <a:pPr marL="273050" marR="0" lvl="1" indent="0" algn="just" defTabSz="914400" rtl="0" eaLnBrk="1" fontAlgn="auto" latinLnBrk="0" hangingPunct="1">
                        <a:lnSpc>
                          <a:spcPct val="150000"/>
                        </a:lnSpc>
                        <a:spcBef>
                          <a:spcPts val="600"/>
                        </a:spcBef>
                        <a:spcAft>
                          <a:spcPts val="600"/>
                        </a:spcAft>
                        <a:buClrTx/>
                        <a:buSzTx/>
                        <a:buFontTx/>
                        <a:buNone/>
                        <a:tabLst/>
                        <a:defRPr/>
                      </a:pP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Serviço d</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agenciamento marítimo de navios</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5232-0</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p>
                    <a:p>
                      <a:pPr marL="273050" lvl="1" indent="0" algn="just">
                        <a:lnSpc>
                          <a:spcPct val="150000"/>
                        </a:lnSpc>
                        <a:spcBef>
                          <a:spcPts val="600"/>
                        </a:spcBef>
                        <a:spcAft>
                          <a:spcPts val="600"/>
                        </a:spcAft>
                        <a:buFontTx/>
                        <a:buNone/>
                      </a:pPr>
                      <a:endPar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CaixaDeTexto 5"/>
          <p:cNvSpPr txBox="1"/>
          <p:nvPr/>
        </p:nvSpPr>
        <p:spPr>
          <a:xfrm>
            <a:off x="4860032" y="3212976"/>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
        <p:nvSpPr>
          <p:cNvPr id="8" name="CaixaDeTexto 7"/>
          <p:cNvSpPr txBox="1"/>
          <p:nvPr/>
        </p:nvSpPr>
        <p:spPr>
          <a:xfrm>
            <a:off x="4860032" y="5602014"/>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39513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692022883"/>
              </p:ext>
            </p:extLst>
          </p:nvPr>
        </p:nvGraphicFramePr>
        <p:xfrm>
          <a:off x="287525" y="1628800"/>
          <a:ext cx="8575275" cy="4896543"/>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23705">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23705">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645473">
                <a:tc>
                  <a:txBody>
                    <a:bodyPr/>
                    <a:lstStyle/>
                    <a:p>
                      <a:pPr marL="177800" lvl="1" indent="0" algn="just">
                        <a:lnSpc>
                          <a:spcPct val="150000"/>
                        </a:lnSpc>
                        <a:spcBef>
                          <a:spcPts val="600"/>
                        </a:spcBef>
                        <a:spcAft>
                          <a:spcPts val="600"/>
                        </a:spcAft>
                        <a:buFontTx/>
                        <a:buNone/>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Serviço de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por navegação de travessia</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5091-2</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endParaRPr lang="pt-BR" sz="18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2003660">
                <a:tc>
                  <a:txBody>
                    <a:bodyPr/>
                    <a:lstStyle/>
                    <a:p>
                      <a:pPr marL="177800" lvl="1" indent="0" algn="just">
                        <a:lnSpc>
                          <a:spcPct val="150000"/>
                        </a:lnSpc>
                        <a:spcBef>
                          <a:spcPts val="600"/>
                        </a:spcBef>
                        <a:spcAft>
                          <a:spcPts val="600"/>
                        </a:spcAft>
                        <a:buFontTx/>
                        <a:buNone/>
                      </a:pPr>
                      <a:r>
                        <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restação de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serviços de infraestrutura aeroportuária</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5240-1</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p>
                    <a:p>
                      <a:pPr marL="273050" lvl="1" indent="0" algn="just">
                        <a:lnSpc>
                          <a:spcPct val="150000"/>
                        </a:lnSpc>
                        <a:spcBef>
                          <a:spcPts val="600"/>
                        </a:spcBef>
                        <a:spcAft>
                          <a:spcPts val="600"/>
                        </a:spcAft>
                        <a:buFontTx/>
                        <a:buNone/>
                      </a:pPr>
                      <a:endPar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CaixaDeTexto 5"/>
          <p:cNvSpPr txBox="1"/>
          <p:nvPr/>
        </p:nvSpPr>
        <p:spPr>
          <a:xfrm>
            <a:off x="5148064" y="3563724"/>
            <a:ext cx="3312368" cy="369332"/>
          </a:xfrm>
          <a:prstGeom prst="rect">
            <a:avLst/>
          </a:prstGeom>
          <a:solidFill>
            <a:srgbClr val="FFFF00"/>
          </a:solidFill>
        </p:spPr>
        <p:txBody>
          <a:bodyPr wrap="square" rtlCol="0">
            <a:spAutoFit/>
          </a:bodyPr>
          <a:lstStyle/>
          <a:p>
            <a:pPr algn="ctr"/>
            <a:r>
              <a:rPr lang="pt-BR" b="1" dirty="0" smtClean="0">
                <a:solidFill>
                  <a:srgbClr val="003300"/>
                </a:solidFill>
              </a:rPr>
              <a:t>Revogado no PL 017/2013</a:t>
            </a:r>
            <a:endParaRPr lang="pt-BR" b="1" dirty="0">
              <a:solidFill>
                <a:srgbClr val="003300"/>
              </a:solidFill>
            </a:endParaRPr>
          </a:p>
        </p:txBody>
      </p:sp>
      <p:sp>
        <p:nvSpPr>
          <p:cNvPr id="8" name="CaixaDeTexto 7"/>
          <p:cNvSpPr txBox="1"/>
          <p:nvPr/>
        </p:nvSpPr>
        <p:spPr>
          <a:xfrm>
            <a:off x="5148064" y="5363924"/>
            <a:ext cx="3312368" cy="369332"/>
          </a:xfrm>
          <a:prstGeom prst="rect">
            <a:avLst/>
          </a:prstGeom>
          <a:solidFill>
            <a:srgbClr val="FFFF00"/>
          </a:solidFill>
        </p:spPr>
        <p:txBody>
          <a:bodyPr wrap="square" rtlCol="0">
            <a:spAutoFit/>
          </a:bodyPr>
          <a:lstStyle/>
          <a:p>
            <a:pPr algn="ctr"/>
            <a:r>
              <a:rPr lang="pt-BR" b="1" dirty="0" smtClean="0">
                <a:solidFill>
                  <a:srgbClr val="003300"/>
                </a:solidFill>
              </a:rPr>
              <a:t>Revogado no PL 017/2013</a:t>
            </a:r>
            <a:endParaRPr lang="pt-BR" b="1" dirty="0">
              <a:solidFill>
                <a:srgbClr val="003300"/>
              </a:solidFill>
            </a:endParaRPr>
          </a:p>
        </p:txBody>
      </p:sp>
    </p:spTree>
    <p:extLst>
      <p:ext uri="{BB962C8B-B14F-4D97-AF65-F5344CB8AC3E}">
        <p14:creationId xmlns:p14="http://schemas.microsoft.com/office/powerpoint/2010/main" xmlns="" val="70026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575900527"/>
              </p:ext>
            </p:extLst>
          </p:nvPr>
        </p:nvGraphicFramePr>
        <p:xfrm>
          <a:off x="287525" y="1628800"/>
          <a:ext cx="8575275" cy="3251070"/>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23705">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23705">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003660">
                <a:tc>
                  <a:txBody>
                    <a:bodyPr/>
                    <a:lstStyle/>
                    <a:p>
                      <a:pPr marL="177800" lvl="1" indent="0" algn="just">
                        <a:lnSpc>
                          <a:spcPct val="150000"/>
                        </a:lnSpc>
                        <a:spcBef>
                          <a:spcPts val="600"/>
                        </a:spcBef>
                        <a:spcAft>
                          <a:spcPts val="600"/>
                        </a:spcAft>
                        <a:buFontTx/>
                        <a:buNone/>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Serviço de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transporte ferroviário de cargas</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enquadradas na classe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4911-6</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CNAE 2.0.</a:t>
                      </a:r>
                    </a:p>
                    <a:p>
                      <a:pPr marL="273050" lvl="1" indent="0" algn="just">
                        <a:lnSpc>
                          <a:spcPct val="150000"/>
                        </a:lnSpc>
                        <a:spcBef>
                          <a:spcPts val="600"/>
                        </a:spcBef>
                        <a:spcAft>
                          <a:spcPts val="600"/>
                        </a:spcAft>
                        <a:buFontTx/>
                        <a:buNone/>
                      </a:pPr>
                      <a:endParaRPr lang="pt-BR" sz="17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CaixaDeTexto 7"/>
          <p:cNvSpPr txBox="1"/>
          <p:nvPr/>
        </p:nvSpPr>
        <p:spPr>
          <a:xfrm>
            <a:off x="4860032" y="3501008"/>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96078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915754369"/>
              </p:ext>
            </p:extLst>
          </p:nvPr>
        </p:nvGraphicFramePr>
        <p:xfrm>
          <a:off x="287525" y="1628800"/>
          <a:ext cx="8575275" cy="4824536"/>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4572507"/>
                <a:gridCol w="1512168"/>
                <a:gridCol w="1512168"/>
                <a:gridCol w="97843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ATIVIDADE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486562">
                <a:tc>
                  <a:txBody>
                    <a:bodyPr/>
                    <a:lstStyle/>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Empresas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jornalísticas</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de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radiodifusão</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sonora e de sons e imagens de que trata a Lei n</a:t>
                      </a:r>
                      <a:r>
                        <a:rPr lang="pt-BR" sz="1800" b="1" i="1" strike="sng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º</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10.610, de 20 de dezembro de 2002, enquadradas nas classes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1811-3, 5811-5, 5812-3, 5813-1, 5822-1, 5823-9, 6010-1, 6021-7 e 6319-4 </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da CNAE 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01/01/2014</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p>
                      <a:pPr marL="0" marR="0" indent="0" algn="ctr" defTabSz="914400" rtl="0" eaLnBrk="1" fontAlgn="ctr" latinLnBrk="0" hangingPunct="1">
                        <a:lnSpc>
                          <a:spcPct val="150000"/>
                        </a:lnSpc>
                        <a:spcBef>
                          <a:spcPts val="0"/>
                        </a:spcBef>
                        <a:spcAft>
                          <a:spcPts val="0"/>
                        </a:spcAft>
                        <a:buClrTx/>
                        <a:buSzTx/>
                        <a:buFontTx/>
                        <a:buNone/>
                        <a:tabLst/>
                        <a:defRPr/>
                      </a:pPr>
                      <a:r>
                        <a:rPr lang="pt-BR" sz="1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 Nº 612/2013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Serviços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CaixaDeTexto 7"/>
          <p:cNvSpPr txBox="1"/>
          <p:nvPr/>
        </p:nvSpPr>
        <p:spPr>
          <a:xfrm>
            <a:off x="4860032" y="3933056"/>
            <a:ext cx="3960440" cy="923330"/>
          </a:xfrm>
          <a:prstGeom prst="rect">
            <a:avLst/>
          </a:prstGeom>
          <a:solidFill>
            <a:srgbClr val="FFFF00"/>
          </a:solidFill>
        </p:spPr>
        <p:txBody>
          <a:bodyPr wrap="square" rtlCol="0">
            <a:spAutoFit/>
          </a:bodyPr>
          <a:lstStyle/>
          <a:p>
            <a:pPr algn="ctr">
              <a:lnSpc>
                <a:spcPct val="150000"/>
              </a:lnSpc>
              <a:spcBef>
                <a:spcPts val="600"/>
              </a:spcBef>
              <a:spcAft>
                <a:spcPts val="600"/>
              </a:spcAft>
            </a:pPr>
            <a:r>
              <a:rPr lang="pt-BR" b="1" dirty="0" smtClean="0">
                <a:solidFill>
                  <a:srgbClr val="003300"/>
                </a:solidFill>
                <a:effectLst>
                  <a:outerShdw blurRad="38100" dist="38100" dir="2700000" algn="tl">
                    <a:srgbClr val="000000">
                      <a:alpha val="43137"/>
                    </a:srgbClr>
                  </a:outerShdw>
                </a:effectLst>
              </a:rPr>
              <a:t>PL 017/2013 ratificou a data para produção de efeitos.</a:t>
            </a:r>
            <a:endParaRPr lang="pt-BR" b="1" dirty="0">
              <a:solidFill>
                <a:srgbClr val="0033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0001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913162788"/>
              </p:ext>
            </p:extLst>
          </p:nvPr>
        </p:nvGraphicFramePr>
        <p:xfrm>
          <a:off x="287525" y="1628800"/>
          <a:ext cx="8575275" cy="1008112"/>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1008112">
                <a:tc>
                  <a:txBody>
                    <a:bodyPr/>
                    <a:lstStyle/>
                    <a:p>
                      <a:pPr marL="0" lvl="1" indent="0" algn="ctr">
                        <a:lnSpc>
                          <a:spcPct val="150000"/>
                        </a:lnSpc>
                        <a:spcBef>
                          <a:spcPts val="600"/>
                        </a:spcBef>
                        <a:spcAft>
                          <a:spcPts val="600"/>
                        </a:spcAft>
                        <a:buFontTx/>
                        <a:buNone/>
                      </a:pPr>
                      <a:r>
                        <a:rPr lang="pt-BR" sz="3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INDÚSTRIA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6" name="Tabela 5"/>
          <p:cNvGraphicFramePr>
            <a:graphicFrameLocks noGrp="1"/>
          </p:cNvGraphicFramePr>
          <p:nvPr>
            <p:extLst>
              <p:ext uri="{D42A27DB-BD31-4B8C-83A1-F6EECF244321}">
                <p14:modId xmlns:p14="http://schemas.microsoft.com/office/powerpoint/2010/main" xmlns="" val="2646864997"/>
              </p:ext>
            </p:extLst>
          </p:nvPr>
        </p:nvGraphicFramePr>
        <p:xfrm>
          <a:off x="431540" y="2924944"/>
          <a:ext cx="8316924" cy="3096344"/>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316924"/>
              </a:tblGrid>
              <a:tr h="3096344">
                <a:tc>
                  <a:txBody>
                    <a:bodyPr/>
                    <a:lstStyle/>
                    <a:p>
                      <a:pPr marL="285750" lvl="1" indent="-285750" algn="just">
                        <a:lnSpc>
                          <a:spcPct val="150000"/>
                        </a:lnSpc>
                        <a:spcBef>
                          <a:spcPts val="600"/>
                        </a:spcBef>
                        <a:spcAft>
                          <a:spcPts val="600"/>
                        </a:spcAft>
                        <a:buFont typeface="Wingdings" pitchFamily="2" charset="2"/>
                        <a:buChar char="q"/>
                        <a:tabLst>
                          <a:tab pos="8156575" algn="l"/>
                        </a:tabLst>
                      </a:pP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A I</a:t>
                      </a:r>
                      <a:r>
                        <a:rPr lang="pt-BR" sz="1800" b="1" i="1"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ndústria abrangida pela Desoneração será apresentada por setor, obedecendo a ordem cronológica de entrada,</a:t>
                      </a:r>
                    </a:p>
                    <a:p>
                      <a:pPr marL="285750" lvl="1" indent="-285750" algn="just">
                        <a:lnSpc>
                          <a:spcPct val="150000"/>
                        </a:lnSpc>
                        <a:spcBef>
                          <a:spcPts val="600"/>
                        </a:spcBef>
                        <a:spcAft>
                          <a:spcPts val="600"/>
                        </a:spcAft>
                        <a:buFont typeface="Wingdings" pitchFamily="2" charset="2"/>
                        <a:buChar char="q"/>
                        <a:tabLst>
                          <a:tab pos="8156575" algn="l"/>
                        </a:tabLst>
                      </a:pP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Os produtos abrangidos estão todos</a:t>
                      </a:r>
                      <a:r>
                        <a:rPr lang="pt-BR" sz="1800" b="1" i="1"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abrangidos pelo Art. 8º e listados no ANEXO I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da Lei 12.546/2011</a:t>
                      </a:r>
                      <a:r>
                        <a:rPr lang="pt-BR" sz="1800" b="1" i="1"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pt-BR" sz="1800" b="1" i="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identificados pelo código NCM da Tabela TIPI.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Tree>
    <p:extLst>
      <p:ext uri="{BB962C8B-B14F-4D97-AF65-F5344CB8AC3E}">
        <p14:creationId xmlns:p14="http://schemas.microsoft.com/office/powerpoint/2010/main" xmlns="" val="361929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710055147"/>
              </p:ext>
            </p:extLst>
          </p:nvPr>
        </p:nvGraphicFramePr>
        <p:xfrm>
          <a:off x="287525" y="1628800"/>
          <a:ext cx="8575275" cy="50914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348371"/>
                <a:gridCol w="1512168"/>
                <a:gridCol w="2016224"/>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Vestuário</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Plásticos</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Couro</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Têxtil</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Calçados</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Móveis</a:t>
                      </a:r>
                    </a:p>
                    <a:p>
                      <a:pPr marL="463550" lvl="1" indent="-285750" algn="just">
                        <a:lnSpc>
                          <a:spcPct val="150000"/>
                        </a:lnSpc>
                        <a:spcBef>
                          <a:spcPts val="600"/>
                        </a:spcBef>
                        <a:spcAft>
                          <a:spcPts val="600"/>
                        </a:spcAft>
                        <a:buFont typeface="Wingdings" pitchFamily="2" charset="2"/>
                        <a:buChar char="§"/>
                      </a:pP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01/12/2011</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1,5 </a:t>
                      </a:r>
                    </a:p>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até 31/07/2012</a:t>
                      </a:r>
                    </a:p>
                    <a:p>
                      <a:pPr algn="ctr" fontAlgn="ctr">
                        <a:lnSpc>
                          <a:spcPct val="150000"/>
                        </a:lnSpc>
                      </a:pPr>
                      <a:endPar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p>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partir de  01/08/2012</a:t>
                      </a:r>
                    </a:p>
                    <a:p>
                      <a:pPr algn="ctr" fontAlgn="ctr">
                        <a:lnSpc>
                          <a:spcPct val="150000"/>
                        </a:lnSpc>
                      </a:pP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5" name="CaixaDeTexto 4"/>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87906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670374290"/>
              </p:ext>
            </p:extLst>
          </p:nvPr>
        </p:nvGraphicFramePr>
        <p:xfrm>
          <a:off x="287525" y="1628800"/>
          <a:ext cx="8575275" cy="500509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Couro</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Aviamentos de confecções</a:t>
                      </a:r>
                    </a:p>
                    <a:p>
                      <a:pPr marL="463550" lvl="1" indent="-285750" algn="just">
                        <a:lnSpc>
                          <a:spcPct val="150000"/>
                        </a:lnSpc>
                        <a:spcBef>
                          <a:spcPts val="600"/>
                        </a:spcBef>
                        <a:spcAft>
                          <a:spcPts val="60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Infláveis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01/04/2012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1,5 </a:t>
                      </a:r>
                    </a:p>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até 31/07/2012</a:t>
                      </a:r>
                    </a:p>
                    <a:p>
                      <a:pPr algn="ctr" fontAlgn="ctr">
                        <a:lnSpc>
                          <a:spcPct val="150000"/>
                        </a:lnSpc>
                      </a:pPr>
                      <a:endPar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p>
                    <a:p>
                      <a:pPr marL="0" marR="0" indent="0" algn="ctr" defTabSz="914400" rtl="0" eaLnBrk="1" fontAlgn="ctr" latinLnBrk="0" hangingPunct="1">
                        <a:lnSpc>
                          <a:spcPct val="150000"/>
                        </a:lnSpc>
                        <a:spcBef>
                          <a:spcPts val="0"/>
                        </a:spcBef>
                        <a:spcAft>
                          <a:spcPts val="0"/>
                        </a:spcAft>
                        <a:buClrTx/>
                        <a:buSzTx/>
                        <a:buFontTx/>
                        <a:buNone/>
                        <a:tabLst/>
                        <a:defRPr/>
                      </a:pPr>
                      <a:r>
                        <a:rPr lang="pt-BR" sz="2000" b="1" i="1" u="none" strike="noStrike" smtClean="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partir </a:t>
                      </a:r>
                      <a:r>
                        <a:rPr lang="pt-BR" sz="2000" b="1" i="1" u="none" strike="noStrike" smtClean="0">
                          <a:solidFill>
                            <a:srgbClr val="0000FF"/>
                          </a:solidFill>
                          <a:effectLst>
                            <a:outerShdw blurRad="38100" dist="38100" dir="2700000" algn="tl">
                              <a:srgbClr val="000000">
                                <a:alpha val="43137"/>
                              </a:srgbClr>
                            </a:outerShdw>
                          </a:effectLst>
                          <a:latin typeface="Arial" pitchFamily="34" charset="0"/>
                          <a:cs typeface="Arial" pitchFamily="34" charset="0"/>
                        </a:rPr>
                        <a:t>de  01/08/2012</a:t>
                      </a:r>
                      <a:endPar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algn="ctr" fontAlgn="ctr">
                        <a:lnSpc>
                          <a:spcPct val="150000"/>
                        </a:lnSpc>
                      </a:pP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73875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79512" y="1547495"/>
            <a:ext cx="8856984" cy="4185761"/>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latin typeface="Arial" pitchFamily="34" charset="0"/>
                <a:cs typeface="Arial" pitchFamily="34" charset="0"/>
              </a:rPr>
              <a:t>Nova Legislação:</a:t>
            </a:r>
          </a:p>
          <a:p>
            <a:pPr marL="742950" lvl="1"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MP Nº 540, </a:t>
            </a:r>
            <a:r>
              <a:rPr lang="pt-BR" sz="1600" b="1" i="1" dirty="0" smtClean="0">
                <a:ln w="50800"/>
                <a:solidFill>
                  <a:srgbClr val="0000FF"/>
                </a:solidFill>
                <a:latin typeface="Arial" pitchFamily="34" charset="0"/>
                <a:cs typeface="Arial" pitchFamily="34" charset="0"/>
              </a:rPr>
              <a:t>de 02/08/2011. Dá início à Desoneração da Folha de Pagamentos.</a:t>
            </a:r>
          </a:p>
          <a:p>
            <a:pPr marL="742950" lvl="1"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Lei Nº 12.546, </a:t>
            </a:r>
            <a:r>
              <a:rPr lang="pt-BR" sz="1600" b="1" i="1" dirty="0" smtClean="0">
                <a:ln w="50800"/>
                <a:solidFill>
                  <a:srgbClr val="0000FF"/>
                </a:solidFill>
                <a:latin typeface="Arial" pitchFamily="34" charset="0"/>
                <a:cs typeface="Arial" pitchFamily="34" charset="0"/>
              </a:rPr>
              <a:t>de 14/12/2011. Converte em Lei a MP 540/2011.</a:t>
            </a:r>
          </a:p>
          <a:p>
            <a:pPr marL="742950" lvl="1"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MP Nº 563, </a:t>
            </a:r>
            <a:r>
              <a:rPr lang="pt-BR" sz="1600" b="1" i="1" dirty="0" smtClean="0">
                <a:ln w="50800"/>
                <a:solidFill>
                  <a:srgbClr val="0000FF"/>
                </a:solidFill>
                <a:latin typeface="Arial" pitchFamily="34" charset="0"/>
                <a:cs typeface="Arial" pitchFamily="34" charset="0"/>
              </a:rPr>
              <a:t>de 03/04/2012. Altera a Lei Nº 12.546/2011. Expande a abrangência da Desoneração sobre a indústria e reduz as alíquotas incidentes a Receita Bruta das empresas abrangidas.</a:t>
            </a:r>
          </a:p>
          <a:p>
            <a:pPr marL="742950" lvl="1" indent="-285750" algn="just">
              <a:lnSpc>
                <a:spcPct val="150000"/>
              </a:lnSpc>
              <a:spcBef>
                <a:spcPts val="600"/>
              </a:spcBef>
              <a:spcAft>
                <a:spcPts val="600"/>
              </a:spcAft>
              <a:buFont typeface="Wingdings" pitchFamily="2" charset="2"/>
              <a:buChar char="§"/>
            </a:pPr>
            <a:r>
              <a:rPr lang="pt-BR" sz="1600" b="1" i="1" dirty="0">
                <a:ln w="50800"/>
                <a:latin typeface="Arial" pitchFamily="34" charset="0"/>
                <a:cs typeface="Arial" pitchFamily="34" charset="0"/>
              </a:rPr>
              <a:t>Lei Nº </a:t>
            </a:r>
            <a:r>
              <a:rPr lang="pt-BR" sz="1600" b="1" i="1" dirty="0" smtClean="0">
                <a:ln w="50800"/>
                <a:latin typeface="Arial" pitchFamily="34" charset="0"/>
                <a:cs typeface="Arial" pitchFamily="34" charset="0"/>
              </a:rPr>
              <a:t>12.715, </a:t>
            </a:r>
            <a:r>
              <a:rPr lang="pt-BR" sz="1600" b="1" i="1" dirty="0">
                <a:ln w="50800"/>
                <a:solidFill>
                  <a:srgbClr val="0000FF"/>
                </a:solidFill>
                <a:latin typeface="Arial" pitchFamily="34" charset="0"/>
                <a:cs typeface="Arial" pitchFamily="34" charset="0"/>
              </a:rPr>
              <a:t>de </a:t>
            </a:r>
            <a:r>
              <a:rPr lang="pt-BR" sz="1600" b="1" i="1" dirty="0" smtClean="0">
                <a:ln w="50800"/>
                <a:solidFill>
                  <a:srgbClr val="0000FF"/>
                </a:solidFill>
                <a:latin typeface="Arial" pitchFamily="34" charset="0"/>
                <a:cs typeface="Arial" pitchFamily="34" charset="0"/>
              </a:rPr>
              <a:t>17/09/2012. </a:t>
            </a:r>
            <a:r>
              <a:rPr lang="pt-BR" sz="1600" b="1" i="1" dirty="0">
                <a:ln w="50800"/>
                <a:solidFill>
                  <a:srgbClr val="0000FF"/>
                </a:solidFill>
                <a:latin typeface="Arial" pitchFamily="34" charset="0"/>
                <a:cs typeface="Arial" pitchFamily="34" charset="0"/>
              </a:rPr>
              <a:t>Converte em Lei a MP </a:t>
            </a:r>
            <a:r>
              <a:rPr lang="pt-BR" sz="1600" b="1" i="1" dirty="0" smtClean="0">
                <a:ln w="50800"/>
                <a:solidFill>
                  <a:srgbClr val="0000FF"/>
                </a:solidFill>
                <a:latin typeface="Arial" pitchFamily="34" charset="0"/>
                <a:cs typeface="Arial" pitchFamily="34" charset="0"/>
              </a:rPr>
              <a:t>563/2012, altera a Lei Nº 12.546/2011, inclui novos produtos, serviços e regras.</a:t>
            </a:r>
          </a:p>
          <a:p>
            <a:pPr marL="742950" lvl="1" indent="-285750" algn="just">
              <a:lnSpc>
                <a:spcPct val="150000"/>
              </a:lnSpc>
              <a:spcBef>
                <a:spcPts val="600"/>
              </a:spcBef>
              <a:spcAft>
                <a:spcPts val="600"/>
              </a:spcAft>
              <a:buFont typeface="Wingdings" pitchFamily="2" charset="2"/>
              <a:buChar char="§"/>
            </a:pPr>
            <a:r>
              <a:rPr lang="pt-BR" sz="1600" b="1" i="1" dirty="0">
                <a:ln w="50800"/>
                <a:latin typeface="Arial" pitchFamily="34" charset="0"/>
                <a:cs typeface="Arial" pitchFamily="34" charset="0"/>
              </a:rPr>
              <a:t>MP Nº 582, </a:t>
            </a:r>
            <a:r>
              <a:rPr lang="pt-BR" sz="1600" b="1" i="1" dirty="0">
                <a:ln w="50800"/>
                <a:solidFill>
                  <a:srgbClr val="0000FF"/>
                </a:solidFill>
                <a:latin typeface="Arial" pitchFamily="34" charset="0"/>
                <a:cs typeface="Arial" pitchFamily="34" charset="0"/>
              </a:rPr>
              <a:t>de 20/09/2012. Inclui novos produtos, serviços e regras</a:t>
            </a:r>
            <a:r>
              <a:rPr lang="pt-BR" sz="1600" b="1" i="1" dirty="0" smtClean="0">
                <a:ln w="50800"/>
                <a:solidFill>
                  <a:srgbClr val="0000FF"/>
                </a:solidFill>
                <a:latin typeface="Arial" pitchFamily="34" charset="0"/>
                <a:cs typeface="Arial" pitchFamily="34" charset="0"/>
              </a:rPr>
              <a:t>.</a:t>
            </a:r>
            <a:endParaRPr lang="pt-BR" sz="1600" b="1" i="1" dirty="0">
              <a:ln w="50800"/>
              <a:solidFill>
                <a:srgbClr val="0000FF"/>
              </a:solidFill>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a:solidFill>
                  <a:srgbClr val="0000FF"/>
                </a:solidFill>
                <a:effectLst>
                  <a:outerShdw blurRad="38100" dist="38100" dir="2700000" algn="tl">
                    <a:srgbClr val="000000">
                      <a:alpha val="43137"/>
                    </a:srgbClr>
                  </a:outerShdw>
                </a:effectLst>
              </a:rPr>
              <a:t>5</a:t>
            </a:r>
          </a:p>
        </p:txBody>
      </p:sp>
    </p:spTree>
    <p:extLst>
      <p:ext uri="{BB962C8B-B14F-4D97-AF65-F5344CB8AC3E}">
        <p14:creationId xmlns:p14="http://schemas.microsoft.com/office/powerpoint/2010/main" xmlns="" val="3870184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up)">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up)">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up)">
                                      <p:cBhvr>
                                        <p:cTn id="32"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818551153"/>
              </p:ext>
            </p:extLst>
          </p:nvPr>
        </p:nvGraphicFramePr>
        <p:xfrm>
          <a:off x="287525" y="1628800"/>
          <a:ext cx="8575275" cy="49136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Produtos farmacêuticos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Produtos químicos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Plásticos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Borracha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Peles sem pelo e Couro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Artigos de viagem em couro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Peles com pelo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Madeira, carvão vegetal</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Cortiça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Papel</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Seda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Lã</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00740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611098987"/>
              </p:ext>
            </p:extLst>
          </p:nvPr>
        </p:nvGraphicFramePr>
        <p:xfrm>
          <a:off x="287525" y="1628800"/>
          <a:ext cx="8575275" cy="4824536"/>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Algodão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Outras fibras têxteis vegetais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Matérias têxteis sintéticas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Fibras sintéticas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Cordas</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cabos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Tapetes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Tecidos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Vestuário</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Outros artefatos têxteis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Calçados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Chapéus</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45846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010474391"/>
              </p:ext>
            </p:extLst>
          </p:nvPr>
        </p:nvGraphicFramePr>
        <p:xfrm>
          <a:off x="287525" y="1628800"/>
          <a:ext cx="8575275" cy="522919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71194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71194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805305">
                <a:tc>
                  <a:txBody>
                    <a:bodyPr/>
                    <a:lstStyle/>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Pedra, gesso, cimento, amianto</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Algodão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Produtos cerâmicos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Vidro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Ferro fundido e aço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Cobre</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Alumínio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Ferramentas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Metais comuns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Reatores</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nucleares, caldeiras, máquinas</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73314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588471275"/>
              </p:ext>
            </p:extLst>
          </p:nvPr>
        </p:nvGraphicFramePr>
        <p:xfrm>
          <a:off x="287525" y="1628800"/>
          <a:ext cx="8575275" cy="49136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Máquinas, aparelhos</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materiais elétricos.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Tratores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Caminhões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Peças automotivas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Aeronaves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Embarcações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Material fotográfico</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Relógio para painéis de instrumentos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Mobiliário médico cirúrgico</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Brinquedos </a:t>
                      </a:r>
                    </a:p>
                    <a:p>
                      <a:pPr marL="463550" lvl="1" indent="-285750" algn="just">
                        <a:lnSpc>
                          <a:spcPct val="100000"/>
                        </a:lnSpc>
                        <a:spcBef>
                          <a:spcPts val="0"/>
                        </a:spcBef>
                        <a:spcAft>
                          <a:spcPts val="0"/>
                        </a:spcAft>
                        <a:buFont typeface="Wingdings" pitchFamily="2" charset="2"/>
                        <a:buChar char="§"/>
                      </a:pP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46097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667543375"/>
              </p:ext>
            </p:extLst>
          </p:nvPr>
        </p:nvGraphicFramePr>
        <p:xfrm>
          <a:off x="287525" y="1628800"/>
          <a:ext cx="8575275" cy="4824536"/>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Isqueiros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Aviamento</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 para confecção</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01/08/2012</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07883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009695579"/>
              </p:ext>
            </p:extLst>
          </p:nvPr>
        </p:nvGraphicFramePr>
        <p:xfrm>
          <a:off x="287525" y="1628801"/>
          <a:ext cx="8575275" cy="1116330"/>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446493">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489611">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Observações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Retângulo 5"/>
          <p:cNvSpPr/>
          <p:nvPr/>
        </p:nvSpPr>
        <p:spPr>
          <a:xfrm>
            <a:off x="179513" y="2708920"/>
            <a:ext cx="8784976" cy="4293483"/>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Não se aplicam estas regras às empresas:</a:t>
            </a:r>
            <a:endPar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Que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se dediquem a </a:t>
            </a:r>
            <a:r>
              <a:rPr lang="pt-BR" sz="1600" b="1" i="1" dirty="0">
                <a:effectLst>
                  <a:outerShdw blurRad="38100" dist="38100" dir="2700000" algn="tl">
                    <a:srgbClr val="000000">
                      <a:alpha val="43137"/>
                    </a:srgbClr>
                  </a:outerShdw>
                </a:effectLst>
                <a:latin typeface="Arial" pitchFamily="34" charset="0"/>
                <a:cs typeface="Arial" pitchFamily="34" charset="0"/>
              </a:rPr>
              <a:t>atividades </a:t>
            </a:r>
            <a:r>
              <a:rPr lang="pt-BR" sz="1600" b="1" i="1" dirty="0" smtClean="0">
                <a:effectLst>
                  <a:outerShdw blurRad="38100" dist="38100" dir="2700000" algn="tl">
                    <a:srgbClr val="000000">
                      <a:alpha val="43137"/>
                    </a:srgbClr>
                  </a:outerShdw>
                </a:effectLst>
                <a:latin typeface="Arial" pitchFamily="34" charset="0"/>
                <a:cs typeface="Arial" pitchFamily="34" charset="0"/>
              </a:rPr>
              <a:t>não abrangidas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pela Desoneração,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cuja </a:t>
            </a:r>
            <a:r>
              <a:rPr lang="pt-BR" sz="1600" b="1" i="1" dirty="0">
                <a:effectLst>
                  <a:outerShdw blurRad="38100" dist="38100" dir="2700000" algn="tl">
                    <a:srgbClr val="000000">
                      <a:alpha val="43137"/>
                    </a:srgbClr>
                  </a:outerShdw>
                </a:effectLst>
                <a:latin typeface="Arial" pitchFamily="34" charset="0"/>
                <a:cs typeface="Arial" pitchFamily="34" charset="0"/>
              </a:rPr>
              <a:t>receita bruta delas decorrente</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seja </a:t>
            </a:r>
            <a:r>
              <a:rPr lang="pt-BR" sz="1600" b="1" i="1" dirty="0">
                <a:effectLst>
                  <a:outerShdw blurRad="38100" dist="38100" dir="2700000" algn="tl">
                    <a:srgbClr val="000000">
                      <a:alpha val="43137"/>
                    </a:srgbClr>
                  </a:outerShdw>
                </a:effectLst>
                <a:latin typeface="Arial" pitchFamily="34" charset="0"/>
                <a:cs typeface="Arial" pitchFamily="34" charset="0"/>
              </a:rPr>
              <a:t>igual ou superior a </a:t>
            </a:r>
            <a:r>
              <a:rPr lang="pt-BR" sz="1600" b="1" i="1" dirty="0" smtClean="0">
                <a:effectLst>
                  <a:outerShdw blurRad="38100" dist="38100" dir="2700000" algn="tl">
                    <a:srgbClr val="000000">
                      <a:alpha val="43137"/>
                    </a:srgbClr>
                  </a:outerShdw>
                </a:effectLst>
                <a:latin typeface="Arial" pitchFamily="34" charset="0"/>
                <a:cs typeface="Arial" pitchFamily="34" charset="0"/>
              </a:rPr>
              <a:t>95%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Receita Bruta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T</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otal.</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Aos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fabricantes de automóveis, comerciais leves - camionetas, picapes, utilitários, vans e furgões; caminhões e chassis com motor para caminhões, chassis com motor para ônibus, caminhões-tratores, tratores agrícolas e colheitadeiras agrícolas auto propelidas</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Às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empresas aéreas internacionais de bandeira estrangeira de países que estabeleçam, em regime de reciprocidade de tratamento, isenção tributária às receitas geradas por empresas aéreas brasileiras</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(incluído pela MP Nº 601, de 2812/2012)</a:t>
            </a:r>
            <a:endParaRPr lang="pt-BR" sz="10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CaixaDeTexto 7"/>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CaixaDeTexto 8"/>
          <p:cNvSpPr txBox="1"/>
          <p:nvPr/>
        </p:nvSpPr>
        <p:spPr>
          <a:xfrm>
            <a:off x="5796136" y="6351711"/>
            <a:ext cx="3312368" cy="461665"/>
          </a:xfrm>
          <a:prstGeom prst="rect">
            <a:avLst/>
          </a:prstGeom>
          <a:solidFill>
            <a:srgbClr val="FFFF00"/>
          </a:solidFill>
        </p:spPr>
        <p:txBody>
          <a:bodyPr wrap="square" rtlCol="0">
            <a:spAutoFit/>
          </a:bodyPr>
          <a:lstStyle/>
          <a:p>
            <a:pPr algn="ctr"/>
            <a:r>
              <a:rPr lang="pt-BR" sz="1200" b="1" dirty="0" smtClean="0">
                <a:solidFill>
                  <a:srgbClr val="003300"/>
                </a:solidFill>
              </a:rPr>
              <a:t>PL 017/2013 retroage os efeitos a 04/06/2013</a:t>
            </a:r>
            <a:endParaRPr lang="pt-BR" sz="1200" b="1" dirty="0">
              <a:solidFill>
                <a:srgbClr val="003300"/>
              </a:solidFill>
            </a:endParaRPr>
          </a:p>
        </p:txBody>
      </p:sp>
    </p:spTree>
    <p:extLst>
      <p:ext uri="{BB962C8B-B14F-4D97-AF65-F5344CB8AC3E}">
        <p14:creationId xmlns:p14="http://schemas.microsoft.com/office/powerpoint/2010/main" xmlns="" val="8552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up)">
                                      <p:cBhvr>
                                        <p:cTn id="17" dur="2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up)">
                                      <p:cBhvr>
                                        <p:cTn id="22" dur="2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2000"/>
                                        <p:tgtEl>
                                          <p:spTgt spid="6">
                                            <p:txEl>
                                              <p:pRg st="3" end="3"/>
                                            </p:txEl>
                                          </p:spTgt>
                                        </p:tgtEl>
                                      </p:cBhvr>
                                    </p:animEffect>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5"/>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484466209"/>
              </p:ext>
            </p:extLst>
          </p:nvPr>
        </p:nvGraphicFramePr>
        <p:xfrm>
          <a:off x="287525" y="1628800"/>
          <a:ext cx="8575275" cy="49136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Carnes e miudezas comestíveis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Peixes, crustáceos, moluscos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Vísceras de animais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Marfim</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Plantas,</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sementes e frutos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Mármore, Granito</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Água</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Sal, enxofre, terras e pedras, gesso, cal e cimento.</a:t>
                      </a:r>
                    </a:p>
                    <a:p>
                      <a:pPr marL="463550" lvl="1" indent="-285750" algn="just">
                        <a:lnSpc>
                          <a:spcPct val="100000"/>
                        </a:lnSpc>
                        <a:spcBef>
                          <a:spcPts val="0"/>
                        </a:spcBef>
                        <a:spcAft>
                          <a:spcPts val="0"/>
                        </a:spcAft>
                        <a:buFont typeface="Wingdings" pitchFamily="2" charset="2"/>
                        <a:buChar char="§"/>
                      </a:pP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73451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791578788"/>
              </p:ext>
            </p:extLst>
          </p:nvPr>
        </p:nvGraphicFramePr>
        <p:xfrm>
          <a:off x="287525" y="1628800"/>
          <a:ext cx="8575275" cy="49136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Combustíveis minerais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Medicamentos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Tintas e Vernizes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Perfumaria e toucador</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Sabões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Fotografia e cinematografia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Produtos químicos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Borracha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Madeira</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e carvão vegetal</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Papel</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Obras de pedra, gesso, cimento e amianto</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463550" lvl="1" indent="-285750" algn="just">
                        <a:lnSpc>
                          <a:spcPct val="100000"/>
                        </a:lnSpc>
                        <a:spcBef>
                          <a:spcPts val="0"/>
                        </a:spcBef>
                        <a:spcAft>
                          <a:spcPts val="0"/>
                        </a:spcAft>
                        <a:buFont typeface="Wingdings" pitchFamily="2" charset="2"/>
                        <a:buChar char="§"/>
                      </a:pP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28203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960399030"/>
              </p:ext>
            </p:extLst>
          </p:nvPr>
        </p:nvGraphicFramePr>
        <p:xfrm>
          <a:off x="287525" y="1628800"/>
          <a:ext cx="8575275" cy="491365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Produtos cerâmicos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Vidro e suas obras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Ferro fundido, ferro e aço</a:t>
                      </a:r>
                    </a:p>
                    <a:p>
                      <a:pPr marL="463550" marR="0" lvl="1" indent="-285750" algn="just" defTabSz="914400" rtl="0" eaLnBrk="1" fontAlgn="auto" latinLnBrk="0" hangingPunct="1">
                        <a:lnSpc>
                          <a:spcPct val="100000"/>
                        </a:lnSpc>
                        <a:spcBef>
                          <a:spcPts val="0"/>
                        </a:spcBef>
                        <a:spcAft>
                          <a:spcPts val="0"/>
                        </a:spcAft>
                        <a:buClrTx/>
                        <a:buSzTx/>
                        <a:buFont typeface="Wingdings" pitchFamily="2" charset="2"/>
                        <a:buChar char="§"/>
                        <a:tabLst/>
                        <a:defRP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Obras de ferro fundido, ferro e aço</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Cobre e suas obras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Alumínio e suas obras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Ferramentas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Cadeados,</a:t>
                      </a: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fechaduras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Refrigeradores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Transformadores elétricos</a:t>
                      </a:r>
                    </a:p>
                    <a:p>
                      <a:pPr marL="463550" lvl="1" indent="-285750" algn="just">
                        <a:lnSpc>
                          <a:spcPct val="100000"/>
                        </a:lnSpc>
                        <a:spcBef>
                          <a:spcPts val="0"/>
                        </a:spcBef>
                        <a:spcAft>
                          <a:spcPts val="0"/>
                        </a:spcAft>
                        <a:buFont typeface="Wingdings" pitchFamily="2" charset="2"/>
                        <a:buChar char="§"/>
                      </a:pPr>
                      <a:r>
                        <a:rPr lang="pt-BR" sz="1800" b="1" i="1" baseline="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Locomotivas, vagões</a:t>
                      </a: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463550" lvl="1" indent="-285750" algn="just">
                        <a:lnSpc>
                          <a:spcPct val="100000"/>
                        </a:lnSpc>
                        <a:spcBef>
                          <a:spcPts val="0"/>
                        </a:spcBef>
                        <a:spcAft>
                          <a:spcPts val="0"/>
                        </a:spcAft>
                        <a:buFont typeface="Wingdings" pitchFamily="2" charset="2"/>
                        <a:buChar char="§"/>
                      </a:pPr>
                      <a:endPar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50511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2062986125"/>
              </p:ext>
            </p:extLst>
          </p:nvPr>
        </p:nvGraphicFramePr>
        <p:xfrm>
          <a:off x="287525" y="1628800"/>
          <a:ext cx="8575275" cy="4824536"/>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3492387"/>
                <a:gridCol w="1656184"/>
                <a:gridCol w="1728192"/>
                <a:gridCol w="1698512"/>
              </a:tblGrid>
              <a:tr h="668987">
                <a:tc gridSpan="4">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668987">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SETORES</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INÍCIO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FIM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ctr">
                        <a:lnSpc>
                          <a:spcPct val="150000"/>
                        </a:lnSpc>
                      </a:pPr>
                      <a:r>
                        <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rPr>
                        <a:t>ALÍQ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486562">
                <a:tc>
                  <a:txBody>
                    <a:bodyPr/>
                    <a:lstStyle/>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Fibras óticas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Óculos, microscópios</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Aparelhos para medicina, odontologia e veterinária</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Móveis e mobiliário </a:t>
                      </a:r>
                      <a:r>
                        <a:rPr lang="pt-BR" sz="18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médico-cirúrgico</a:t>
                      </a: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p>
                    <a:p>
                      <a:pPr marL="463550" lvl="1" indent="-285750" algn="just">
                        <a:lnSpc>
                          <a:spcPct val="100000"/>
                        </a:lnSpc>
                        <a:spcBef>
                          <a:spcPts val="0"/>
                        </a:spcBef>
                        <a:spcAft>
                          <a:spcPts val="0"/>
                        </a:spcAft>
                        <a:buFont typeface="Wingdings" pitchFamily="2" charset="2"/>
                        <a:buChar char="§"/>
                      </a:pPr>
                      <a:r>
                        <a:rPr lang="pt-BR" sz="18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Brinquedos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01/01/2013</a:t>
                      </a:r>
                      <a:endParaRPr lang="pt-BR" sz="2000" b="1" i="1" u="none" strike="noStrike" dirty="0">
                        <a:solidFill>
                          <a:srgbClr val="FF0000"/>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31/12/2014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50000"/>
                        </a:lnSpc>
                      </a:pPr>
                      <a:r>
                        <a:rPr lang="pt-BR" sz="2000" b="1" i="1" u="none" strike="noStrike"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1,0</a:t>
                      </a:r>
                      <a:endParaRPr lang="pt-BR" sz="2000" b="1" i="1" u="none" strike="noStrike" dirty="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CaixaDeTexto 5"/>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521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251520" y="1556792"/>
            <a:ext cx="8640960" cy="4924425"/>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Decreto Nº 7.828, </a:t>
            </a:r>
            <a:r>
              <a:rPr lang="pt-BR" sz="1600" b="1" i="1" dirty="0" smtClean="0">
                <a:ln w="50800"/>
                <a:solidFill>
                  <a:srgbClr val="0000FF"/>
                </a:solidFill>
                <a:latin typeface="Arial" pitchFamily="34" charset="0"/>
                <a:cs typeface="Arial" pitchFamily="34" charset="0"/>
              </a:rPr>
              <a:t>de 16/10/2012. Regulamenta os art. 7º, 8º e 9º da </a:t>
            </a:r>
            <a:r>
              <a:rPr lang="pt-BR" sz="1600" b="1" i="1" dirty="0">
                <a:ln w="50800"/>
                <a:solidFill>
                  <a:srgbClr val="0000FF"/>
                </a:solidFill>
                <a:latin typeface="Arial" pitchFamily="34" charset="0"/>
                <a:cs typeface="Arial" pitchFamily="34" charset="0"/>
              </a:rPr>
              <a:t>Lei Nº 12.546/2011</a:t>
            </a:r>
            <a:r>
              <a:rPr lang="pt-BR" sz="1600" b="1" i="1" dirty="0" smtClean="0">
                <a:ln w="50800"/>
                <a:solidFill>
                  <a:srgbClr val="0000FF"/>
                </a:solidFill>
                <a:latin typeface="Arial" pitchFamily="34" charset="0"/>
                <a:cs typeface="Arial" pitchFamily="34" charset="0"/>
              </a:rPr>
              <a:t>.</a:t>
            </a:r>
          </a:p>
          <a:p>
            <a:pPr marL="285750" indent="-285750" algn="just">
              <a:lnSpc>
                <a:spcPct val="150000"/>
              </a:lnSpc>
              <a:spcBef>
                <a:spcPts val="600"/>
              </a:spcBef>
              <a:spcAft>
                <a:spcPts val="600"/>
              </a:spcAft>
              <a:buFont typeface="Wingdings" pitchFamily="2" charset="2"/>
              <a:buChar char="§"/>
            </a:pPr>
            <a:r>
              <a:rPr lang="pt-BR" sz="1600" b="1" i="1" dirty="0">
                <a:ln w="50800"/>
                <a:latin typeface="Arial" pitchFamily="34" charset="0"/>
                <a:cs typeface="Arial" pitchFamily="34" charset="0"/>
              </a:rPr>
              <a:t>Decreto Nº </a:t>
            </a:r>
            <a:r>
              <a:rPr lang="pt-BR" sz="1600" b="1" i="1" dirty="0" smtClean="0">
                <a:ln w="50800"/>
                <a:latin typeface="Arial" pitchFamily="34" charset="0"/>
                <a:cs typeface="Arial" pitchFamily="34" charset="0"/>
              </a:rPr>
              <a:t>7.877, </a:t>
            </a:r>
            <a:r>
              <a:rPr lang="pt-BR" sz="1600" b="1" i="1" dirty="0">
                <a:ln w="50800"/>
                <a:solidFill>
                  <a:srgbClr val="0000FF"/>
                </a:solidFill>
                <a:latin typeface="Arial" pitchFamily="34" charset="0"/>
                <a:cs typeface="Arial" pitchFamily="34" charset="0"/>
              </a:rPr>
              <a:t>de </a:t>
            </a:r>
            <a:r>
              <a:rPr lang="pt-BR" sz="1600" b="1" i="1" dirty="0" smtClean="0">
                <a:ln w="50800"/>
                <a:solidFill>
                  <a:srgbClr val="0000FF"/>
                </a:solidFill>
                <a:latin typeface="Arial" pitchFamily="34" charset="0"/>
                <a:cs typeface="Arial" pitchFamily="34" charset="0"/>
              </a:rPr>
              <a:t>27/12/2012. Altera o Decreto Nº 7.828/2012.</a:t>
            </a:r>
            <a:endParaRPr lang="pt-BR" sz="1600" b="1" i="1" dirty="0">
              <a:ln w="50800"/>
              <a:solidFill>
                <a:srgbClr val="0000FF"/>
              </a:solidFill>
              <a:latin typeface="Arial" pitchFamily="34" charset="0"/>
              <a:cs typeface="Arial" pitchFamily="34" charset="0"/>
            </a:endParaRPr>
          </a:p>
          <a:p>
            <a:pPr marL="285750"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MP Nº 601, </a:t>
            </a:r>
            <a:r>
              <a:rPr lang="pt-BR" sz="1600" b="1" i="1" dirty="0" smtClean="0">
                <a:ln w="50800"/>
                <a:solidFill>
                  <a:srgbClr val="0000FF"/>
                </a:solidFill>
                <a:latin typeface="Arial" pitchFamily="34" charset="0"/>
                <a:cs typeface="Arial" pitchFamily="34" charset="0"/>
              </a:rPr>
              <a:t>de 28/12/2012. Inclui a Construção Civil e o Comércio Varejista na Desoneração. </a:t>
            </a:r>
            <a:r>
              <a:rPr lang="pt-BR" sz="1600" b="1" i="1" dirty="0" smtClean="0">
                <a:ln w="50800"/>
                <a:solidFill>
                  <a:srgbClr val="FF0000"/>
                </a:solidFill>
                <a:latin typeface="Arial" pitchFamily="34" charset="0"/>
                <a:cs typeface="Arial" pitchFamily="34" charset="0"/>
              </a:rPr>
              <a:t>Perdeu a validade em 03/06/2013. </a:t>
            </a:r>
            <a:endParaRPr lang="pt-BR" sz="1600" b="1" i="1" dirty="0" smtClean="0">
              <a:ln w="50800"/>
              <a:solidFill>
                <a:srgbClr val="0000FF"/>
              </a:solidFill>
              <a:latin typeface="Arial" pitchFamily="34" charset="0"/>
              <a:cs typeface="Arial" pitchFamily="34" charset="0"/>
            </a:endParaRPr>
          </a:p>
          <a:p>
            <a:pPr marL="285750" lvl="1" indent="-285750" algn="just">
              <a:lnSpc>
                <a:spcPct val="150000"/>
              </a:lnSpc>
              <a:spcBef>
                <a:spcPts val="600"/>
              </a:spcBef>
              <a:spcAft>
                <a:spcPts val="600"/>
              </a:spcAft>
              <a:buFont typeface="Wingdings" pitchFamily="2" charset="2"/>
              <a:buChar char="§"/>
            </a:pPr>
            <a:r>
              <a:rPr lang="pt-BR" sz="1600" b="1" i="1" dirty="0">
                <a:ln w="50800"/>
                <a:latin typeface="Arial" pitchFamily="34" charset="0"/>
                <a:cs typeface="Arial" pitchFamily="34" charset="0"/>
              </a:rPr>
              <a:t>MP Nº 612, </a:t>
            </a:r>
            <a:r>
              <a:rPr lang="pt-BR" sz="1600" b="1" i="1" dirty="0">
                <a:ln w="50800"/>
                <a:solidFill>
                  <a:srgbClr val="0000FF"/>
                </a:solidFill>
                <a:latin typeface="Arial" pitchFamily="34" charset="0"/>
                <a:cs typeface="Arial" pitchFamily="34" charset="0"/>
              </a:rPr>
              <a:t>de 02/04/2013. Altera as regras de enquadramento para as empresas enquadradas pela </a:t>
            </a:r>
            <a:r>
              <a:rPr lang="pt-BR" sz="1600" b="1" i="1" dirty="0" smtClean="0">
                <a:ln w="50800"/>
                <a:solidFill>
                  <a:srgbClr val="0000FF"/>
                </a:solidFill>
                <a:latin typeface="Arial" pitchFamily="34" charset="0"/>
                <a:cs typeface="Arial" pitchFamily="34" charset="0"/>
              </a:rPr>
              <a:t>CNAE e </a:t>
            </a:r>
            <a:r>
              <a:rPr lang="pt-BR" sz="1600" b="1" i="1" dirty="0">
                <a:ln w="50800"/>
                <a:solidFill>
                  <a:srgbClr val="0000FF"/>
                </a:solidFill>
                <a:latin typeface="Arial" pitchFamily="34" charset="0"/>
                <a:cs typeface="Arial" pitchFamily="34" charset="0"/>
              </a:rPr>
              <a:t>inclui novos serviços, a partir de 01/01/2014.</a:t>
            </a:r>
            <a:endParaRPr lang="pt-BR" sz="1600" b="1" i="1" dirty="0">
              <a:ln w="50800"/>
              <a:solidFill>
                <a:srgbClr val="FF0000"/>
              </a:solidFill>
              <a:latin typeface="Arial" pitchFamily="34" charset="0"/>
              <a:cs typeface="Arial" pitchFamily="34" charset="0"/>
            </a:endParaRPr>
          </a:p>
          <a:p>
            <a:pPr marL="285750" indent="-2857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Lei </a:t>
            </a:r>
            <a:r>
              <a:rPr lang="pt-BR" sz="1600" b="1" i="1" dirty="0">
                <a:ln w="50800"/>
                <a:latin typeface="Arial" pitchFamily="34" charset="0"/>
                <a:cs typeface="Arial" pitchFamily="34" charset="0"/>
              </a:rPr>
              <a:t>Nº </a:t>
            </a:r>
            <a:r>
              <a:rPr lang="pt-BR" sz="1600" b="1" i="1" dirty="0" smtClean="0">
                <a:ln w="50800"/>
                <a:latin typeface="Arial" pitchFamily="34" charset="0"/>
                <a:cs typeface="Arial" pitchFamily="34" charset="0"/>
              </a:rPr>
              <a:t>12.794, </a:t>
            </a:r>
            <a:r>
              <a:rPr lang="pt-BR" sz="1600" b="1" i="1" dirty="0">
                <a:ln w="50800"/>
                <a:solidFill>
                  <a:srgbClr val="0000FF"/>
                </a:solidFill>
                <a:latin typeface="Arial" pitchFamily="34" charset="0"/>
                <a:cs typeface="Arial" pitchFamily="34" charset="0"/>
              </a:rPr>
              <a:t>de </a:t>
            </a:r>
            <a:r>
              <a:rPr lang="pt-BR" sz="1600" b="1" i="1" dirty="0" smtClean="0">
                <a:ln w="50800"/>
                <a:solidFill>
                  <a:srgbClr val="0000FF"/>
                </a:solidFill>
                <a:latin typeface="Arial" pitchFamily="34" charset="0"/>
                <a:cs typeface="Arial" pitchFamily="34" charset="0"/>
              </a:rPr>
              <a:t>02/04/2013. </a:t>
            </a:r>
            <a:r>
              <a:rPr lang="pt-BR" sz="1600" b="1" i="1" dirty="0">
                <a:ln w="50800"/>
                <a:solidFill>
                  <a:srgbClr val="0000FF"/>
                </a:solidFill>
                <a:latin typeface="Arial" pitchFamily="34" charset="0"/>
                <a:cs typeface="Arial" pitchFamily="34" charset="0"/>
              </a:rPr>
              <a:t>Converte em Lei a MP </a:t>
            </a:r>
            <a:r>
              <a:rPr lang="pt-BR" sz="1600" b="1" i="1" dirty="0" smtClean="0">
                <a:ln w="50800"/>
                <a:solidFill>
                  <a:srgbClr val="0000FF"/>
                </a:solidFill>
                <a:latin typeface="Arial" pitchFamily="34" charset="0"/>
                <a:cs typeface="Arial" pitchFamily="34" charset="0"/>
              </a:rPr>
              <a:t>582, altera a Lei Nº 12.546/2011, inclui novos produtos.</a:t>
            </a:r>
          </a:p>
          <a:p>
            <a:pPr marL="285750" lvl="1" indent="-285750" algn="just">
              <a:lnSpc>
                <a:spcPct val="150000"/>
              </a:lnSpc>
              <a:spcBef>
                <a:spcPts val="600"/>
              </a:spcBef>
              <a:spcAft>
                <a:spcPts val="600"/>
              </a:spcAft>
              <a:buFont typeface="Wingdings" pitchFamily="2" charset="2"/>
              <a:buChar char="§"/>
            </a:pPr>
            <a:r>
              <a:rPr lang="pt-BR" sz="1600" b="1" i="1" dirty="0" smtClean="0">
                <a:ln w="50800"/>
                <a:solidFill>
                  <a:srgbClr val="FF0000"/>
                </a:solidFill>
                <a:latin typeface="Arial" pitchFamily="34" charset="0"/>
                <a:cs typeface="Arial" pitchFamily="34" charset="0"/>
              </a:rPr>
              <a:t>Projeto de Lei Nº 17/2013, </a:t>
            </a:r>
            <a:r>
              <a:rPr lang="pt-BR" sz="1600" b="1" i="1" dirty="0" smtClean="0">
                <a:ln w="50800"/>
                <a:solidFill>
                  <a:srgbClr val="0000FF"/>
                </a:solidFill>
                <a:latin typeface="Arial" pitchFamily="34" charset="0"/>
                <a:cs typeface="Arial" pitchFamily="34" charset="0"/>
              </a:rPr>
              <a:t>Converte a MP Nº 610/2013. Confere eficácia a algumas normas constantes da MP Nº 601/2012.</a:t>
            </a:r>
            <a:endParaRPr lang="pt-BR" sz="1600" b="1" i="1" dirty="0">
              <a:ln w="50800"/>
              <a:solidFill>
                <a:srgbClr val="0000FF"/>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8368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up)">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up)">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up)">
                                      <p:cBhvr>
                                        <p:cTn id="32"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623544242"/>
              </p:ext>
            </p:extLst>
          </p:nvPr>
        </p:nvGraphicFramePr>
        <p:xfrm>
          <a:off x="287525" y="1628800"/>
          <a:ext cx="8575275" cy="113422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76064">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5ª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60040">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a:t>
                      </a:r>
                      <a:r>
                        <a:rPr lang="pt-BR" sz="24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Nº 601/2012</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Retângulo 5"/>
          <p:cNvSpPr/>
          <p:nvPr/>
        </p:nvSpPr>
        <p:spPr>
          <a:xfrm>
            <a:off x="179513" y="2705720"/>
            <a:ext cx="8784976" cy="3801041"/>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MP Nº 601/2012, renomeou o Anexo da Lei 12.546/2011 para Anexo I.</a:t>
            </a:r>
          </a:p>
          <a:p>
            <a:pPr marL="285750" indent="-285750" algn="just">
              <a:lnSpc>
                <a:spcPct val="150000"/>
              </a:lnSpc>
              <a:spcBef>
                <a:spcPts val="600"/>
              </a:spcBef>
              <a:spcAft>
                <a:spcPts val="600"/>
              </a:spcAft>
              <a:buFont typeface="Wingdings" pitchFamily="2" charset="2"/>
              <a:buChar char="q"/>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Acrescentou a este Anexo I os produtos listados no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Anexo I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da própria MP Nº 601/2012.</a:t>
            </a:r>
          </a:p>
          <a:p>
            <a:pPr marL="285750" indent="-285750" algn="just">
              <a:lnSpc>
                <a:spcPct val="150000"/>
              </a:lnSpc>
              <a:spcBef>
                <a:spcPts val="600"/>
              </a:spcBef>
              <a:spcAft>
                <a:spcPts val="600"/>
              </a:spcAft>
              <a:buFont typeface="Wingdings" pitchFamily="2" charset="2"/>
              <a:buChar char="q"/>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Retirou da Desoneração os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produtos classificados nos códigos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3006.30.11,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3006.30.19, 7207.11.10, 7208.52.00, 7208.54.00, 7214.10.90, 7214.99.10, 7228.30.00, 7228.50.00, 8471.30, 9022.14.13 e 9022.30.00 da TIPI. </a:t>
            </a:r>
            <a:endPar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algn="just">
              <a:lnSpc>
                <a:spcPct val="150000"/>
              </a:lnSpc>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Atenção!!</a:t>
            </a:r>
          </a:p>
          <a:p>
            <a:pPr lvl="1" algn="just">
              <a:lnSpc>
                <a:spcPct val="150000"/>
              </a:lnSpc>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Em virtude da MP Nº 601/2012 ter perdido a validade no dia 03/06/2013,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esses produtos serão regidos pelas regras do PL Nº 17/2013, quando convertido em Lei.</a:t>
            </a:r>
            <a:r>
              <a:rPr lang="pt-BR" sz="100" b="1" i="1" dirty="0" smtClean="0">
                <a:solidFill>
                  <a:srgbClr val="0000FF"/>
                </a:solidFill>
                <a:effectLst>
                  <a:outerShdw blurRad="38100" dist="38100" dir="2700000" algn="tl">
                    <a:srgbClr val="000000">
                      <a:alpha val="43137"/>
                    </a:srgbClr>
                  </a:outerShdw>
                </a:effectLst>
                <a:latin typeface="Bell MT" pitchFamily="18" charset="0"/>
              </a:rPr>
              <a:t>2)</a:t>
            </a:r>
            <a:endParaRPr lang="pt-BR" sz="100" b="1" i="1" dirty="0">
              <a:solidFill>
                <a:srgbClr val="0000FF"/>
              </a:solidFill>
              <a:effectLst>
                <a:outerShdw blurRad="38100" dist="38100" dir="2700000" algn="tl">
                  <a:srgbClr val="000000">
                    <a:alpha val="43137"/>
                  </a:srgbClr>
                </a:outerShdw>
              </a:effectLst>
              <a:latin typeface="Bell MT" pitchFamily="18" charset="0"/>
            </a:endParaRPr>
          </a:p>
        </p:txBody>
      </p:sp>
      <p:sp>
        <p:nvSpPr>
          <p:cNvPr id="8" name="CaixaDeTexto 7"/>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42682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up)">
                                      <p:cBhvr>
                                        <p:cTn id="17" dur="1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up)">
                                      <p:cBhvr>
                                        <p:cTn id="22" dur="1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1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up)">
                                      <p:cBhvr>
                                        <p:cTn id="32"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5"/>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1444986722"/>
              </p:ext>
            </p:extLst>
          </p:nvPr>
        </p:nvGraphicFramePr>
        <p:xfrm>
          <a:off x="287525" y="1628800"/>
          <a:ext cx="8575275" cy="113422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76064">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6ª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60040">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a:t>
                      </a:r>
                      <a:r>
                        <a:rPr lang="pt-BR" sz="24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Nº 612/2013</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8" name="Retângulo 7"/>
          <p:cNvSpPr/>
          <p:nvPr/>
        </p:nvSpPr>
        <p:spPr>
          <a:xfrm>
            <a:off x="179513" y="2911584"/>
            <a:ext cx="8784976" cy="2585323"/>
          </a:xfrm>
          <a:prstGeom prst="rect">
            <a:avLst/>
          </a:prstGeom>
        </p:spPr>
        <p:txBody>
          <a:bodyPr wrap="square">
            <a:spAutoFit/>
          </a:bodyPr>
          <a:lstStyle/>
          <a:p>
            <a:pPr marL="342900" indent="-342900" algn="just">
              <a:lnSpc>
                <a:spcPct val="150000"/>
              </a:lnSpc>
              <a:buFont typeface="Wingdings" pitchFamily="2" charset="2"/>
              <a:buChar char="q"/>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MP Nº 612, de 02/04/2013:</a:t>
            </a:r>
          </a:p>
          <a:p>
            <a:pPr marL="800100" lvl="1" indent="-342900" algn="just">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Inclui na Desoneração os produtos com o código 9619.00.00: </a:t>
            </a:r>
          </a:p>
          <a:p>
            <a:pPr marL="1257300" lvl="2" indent="-342900" algn="just">
              <a:lnSpc>
                <a:spcPct val="150000"/>
              </a:lnSpc>
              <a:buFont typeface="Arial" pitchFamily="34" charset="0"/>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Absorventes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e tampões higiênicos, cueiros e fraldas para bebês e artigos higiênicos semelhantes, de qualquer matéria</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p>
          <a:p>
            <a:pPr marL="800100" lvl="1" indent="-342900" algn="just">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Exclui da Desoneração produtos com os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códigos 7403.21.00, 7407.21.10, 7407.21.20, 7409.21.00, 7411.10.10, 7411.21.10 e 74.12.</a:t>
            </a:r>
          </a:p>
        </p:txBody>
      </p:sp>
      <p:sp>
        <p:nvSpPr>
          <p:cNvPr id="11" name="CaixaDeTexto 10"/>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54469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up)">
                                      <p:cBhvr>
                                        <p:cTn id="12" dur="1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up)">
                                      <p:cBhvr>
                                        <p:cTn id="17" dur="10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wipe(up)">
                                      <p:cBhvr>
                                        <p:cTn id="22" dur="10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wipe(up)">
                                      <p:cBhvr>
                                        <p:cTn id="27"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bldLvl="5"/>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919538562"/>
              </p:ext>
            </p:extLst>
          </p:nvPr>
        </p:nvGraphicFramePr>
        <p:xfrm>
          <a:off x="287525" y="1628800"/>
          <a:ext cx="8575275" cy="113422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76064">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7ª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60040">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a:t>
                      </a:r>
                      <a:r>
                        <a:rPr lang="pt-BR" sz="24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Nº 612/2013</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Retângulo 5"/>
          <p:cNvSpPr/>
          <p:nvPr/>
        </p:nvSpPr>
        <p:spPr>
          <a:xfrm>
            <a:off x="179513" y="2780923"/>
            <a:ext cx="8784976" cy="3816429"/>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 MP Nº 612/2013, acrescentou ao Anexo I da Lei 12.546/2011, os seguintes produtos, para entrarem na desoneração a partir de 01/01/2014:</a:t>
            </a:r>
          </a:p>
          <a:p>
            <a:pPr marL="742950" lvl="2"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Capítulo 93 -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Armas e munições; suas partes e acessórios</a:t>
            </a:r>
          </a:p>
          <a:p>
            <a:pPr marL="742950" lvl="2"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Exceto:</a:t>
            </a:r>
          </a:p>
          <a:p>
            <a:pPr marL="1200150" lvl="3"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93.02.00.00 -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Revólveres e pistolas, exceto os das posições 93.03 ou 93.04</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1200150" lvl="3"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9306.2 -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Cartuchos e suas partes, para espingardas ou carabinas de cano liso; chumbos para carabinas de ar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comprimido</a:t>
            </a:r>
          </a:p>
          <a:p>
            <a:pPr marL="1200150" lvl="3"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9306.30.00</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Outros cartuchos e suas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partes</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CaixaDeTexto 8"/>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37569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up)">
                                      <p:cBhvr>
                                        <p:cTn id="17" dur="1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up)">
                                      <p:cBhvr>
                                        <p:cTn id="22" dur="1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1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up)">
                                      <p:cBhvr>
                                        <p:cTn id="32" dur="10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wipe(up)">
                                      <p:cBhvr>
                                        <p:cTn id="37"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5"/>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xmlns="" val="3880503009"/>
              </p:ext>
            </p:extLst>
          </p:nvPr>
        </p:nvGraphicFramePr>
        <p:xfrm>
          <a:off x="287525" y="1628800"/>
          <a:ext cx="8575275" cy="1134229"/>
        </p:xfrm>
        <a:graphic>
          <a:graphicData uri="http://schemas.openxmlformats.org/drawingml/2006/table">
            <a:tbl>
              <a:tblPr>
                <a:effectLst>
                  <a:innerShdw blurRad="63500" dist="50800" dir="2700000">
                    <a:prstClr val="black">
                      <a:alpha val="50000"/>
                    </a:prstClr>
                  </a:innerShdw>
                </a:effectLst>
                <a:tableStyleId>{5C22544A-7EE6-4342-B048-85BDC9FD1C3A}</a:tableStyleId>
              </a:tblPr>
              <a:tblGrid>
                <a:gridCol w="8575275"/>
              </a:tblGrid>
              <a:tr h="576064">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7ª ETAPA</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60040">
                <a:tc>
                  <a:txBody>
                    <a:bodyPr/>
                    <a:lstStyle/>
                    <a:p>
                      <a:pPr algn="ctr" fontAlgn="ctr">
                        <a:lnSpc>
                          <a:spcPct val="150000"/>
                        </a:lnSpc>
                      </a:pPr>
                      <a:r>
                        <a:rPr lang="pt-BR" sz="2400" b="1" i="1" u="none" strike="noStrike" dirty="0" smtClean="0">
                          <a:solidFill>
                            <a:schemeClr val="tx1"/>
                          </a:solidFill>
                          <a:effectLst>
                            <a:outerShdw blurRad="38100" dist="38100" dir="2700000" algn="tl">
                              <a:srgbClr val="000000">
                                <a:alpha val="43137"/>
                              </a:srgbClr>
                            </a:outerShdw>
                          </a:effectLst>
                          <a:latin typeface="Arial" pitchFamily="34" charset="0"/>
                          <a:cs typeface="Arial" pitchFamily="34" charset="0"/>
                        </a:rPr>
                        <a:t>MP</a:t>
                      </a:r>
                      <a:r>
                        <a:rPr lang="pt-BR" sz="2400" b="1" i="1" u="none" strike="noStrike" baseline="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Nº 612/2013</a:t>
                      </a:r>
                      <a:endParaRPr lang="pt-BR" sz="2400" b="1" i="1" u="none" strike="noStrike"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25</a:t>
            </a:r>
            <a:endParaRPr lang="pt-BR" sz="800" b="1" dirty="0">
              <a:solidFill>
                <a:srgbClr val="0000FF"/>
              </a:solidFill>
              <a:effectLst>
                <a:outerShdw blurRad="38100" dist="38100" dir="2700000" algn="tl">
                  <a:srgbClr val="000000">
                    <a:alpha val="43137"/>
                  </a:srgbClr>
                </a:outerShdw>
              </a:effectLst>
            </a:endParaRPr>
          </a:p>
        </p:txBody>
      </p:sp>
      <p:sp>
        <p:nvSpPr>
          <p:cNvPr id="6" name="Retângulo 5"/>
          <p:cNvSpPr/>
          <p:nvPr/>
        </p:nvSpPr>
        <p:spPr>
          <a:xfrm>
            <a:off x="179513" y="2780923"/>
            <a:ext cx="8784976" cy="2092881"/>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Acrescentou, também, ao Anexo I da Lei 12.546/2011, os seguintes produtos, para entrarem na desoneração a partir de 01/01/2014:</a:t>
            </a:r>
          </a:p>
          <a:p>
            <a:pPr marL="742950" lvl="1" indent="-285750" algn="just">
              <a:lnSpc>
                <a:spcPct val="150000"/>
              </a:lnSpc>
              <a:spcBef>
                <a:spcPts val="600"/>
              </a:spcBef>
              <a:spcAft>
                <a:spcPts val="600"/>
              </a:spcAft>
              <a:buFont typeface="Wingdings" pitchFamily="2" charset="2"/>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1301.90.90, 7310.21.90, 7323.99.00, 7507.20.00, 7612.10.00, 7612.90.11, 8309.10.00, 8526.10.00, 8526.91.00, 8526.92.00, 9023.00.00, 9603.10.00, 9603.29.00, 9603.30.00, 9603.40.10, 9603.40.90, 9603.50.00, 9603.90.00.</a:t>
            </a:r>
          </a:p>
        </p:txBody>
      </p:sp>
      <p:sp>
        <p:nvSpPr>
          <p:cNvPr id="8" name="CaixaDeTexto 7"/>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 8º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109851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Produtos Abrangidos pelo Art</a:t>
            </a:r>
            <a:r>
              <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rPr>
              <a:t>. 8º  </a:t>
            </a: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 Observações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56792"/>
            <a:ext cx="8784976" cy="3724096"/>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Estas regras aplicam-se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apenas em relação aos produtos industrializados pela empresa.</a:t>
            </a:r>
          </a:p>
          <a:p>
            <a:pPr marL="742950" lvl="1" indent="-285750" algn="just">
              <a:lnSpc>
                <a:spcPct val="150000"/>
              </a:lnSpc>
              <a:spcBef>
                <a:spcPts val="600"/>
              </a:spcBef>
              <a:spcAft>
                <a:spcPts val="600"/>
              </a:spcAft>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Os conceitos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de industrialização e industrialização por encomenda </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são os previstos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na legislação </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do IPI</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1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(Decreto </a:t>
            </a:r>
            <a:r>
              <a:rPr lang="pt-BR" sz="1100" b="1" i="1" dirty="0">
                <a:solidFill>
                  <a:srgbClr val="0000FF"/>
                </a:solidFill>
                <a:effectLst>
                  <a:outerShdw blurRad="38100" dist="38100" dir="2700000" algn="tl">
                    <a:srgbClr val="000000">
                      <a:alpha val="43137"/>
                    </a:srgbClr>
                  </a:outerShdw>
                </a:effectLst>
                <a:latin typeface="Arial" pitchFamily="34" charset="0"/>
                <a:cs typeface="Arial" pitchFamily="34" charset="0"/>
              </a:rPr>
              <a:t>Nº 7.212</a:t>
            </a:r>
            <a:r>
              <a:rPr lang="pt-BR" sz="11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de 15/06/2010, art. 4º).</a:t>
            </a:r>
            <a:endParaRPr lang="pt-BR" sz="11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Nos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casos em que a industrialização for efetuada parcialmente por encomenda, </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novas regras de incidência da CPP aplicam-se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também às empresas executoras, desde que de suas operações resulte produto </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abrangido pela nova legislação.</a:t>
            </a:r>
            <a:endPar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9269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Definição de Empresa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4"/>
          <p:cNvSpPr/>
          <p:nvPr/>
        </p:nvSpPr>
        <p:spPr>
          <a:xfrm>
            <a:off x="179513" y="1586984"/>
            <a:ext cx="8784976" cy="4401205"/>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MP Nº 612//2013, acrescentou ao Art. 9º da lei 12.546, o inciso VII, que traz a definição de empesa para fins da Desoneração.</a:t>
            </a:r>
          </a:p>
          <a:p>
            <a:pPr lvl="1" algn="just">
              <a:lnSpc>
                <a:spcPct val="150000"/>
              </a:lnSpc>
              <a:spcBef>
                <a:spcPts val="600"/>
              </a:spcBef>
              <a:spcAft>
                <a:spcPts val="600"/>
              </a:spcAft>
            </a:pP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“para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os fins da contribuição prevista no caput dos </a:t>
            </a:r>
            <a:r>
              <a:rPr lang="pt-BR" sz="2000" b="1" i="1" dirty="0" err="1">
                <a:solidFill>
                  <a:srgbClr val="0000FF"/>
                </a:solidFill>
                <a:effectLst>
                  <a:outerShdw blurRad="38100" dist="38100" dir="2700000" algn="tl">
                    <a:srgbClr val="000000">
                      <a:alpha val="43137"/>
                    </a:srgbClr>
                  </a:outerShdw>
                </a:effectLst>
                <a:latin typeface="Arial" pitchFamily="34" charset="0"/>
                <a:cs typeface="Arial" pitchFamily="34" charset="0"/>
              </a:rPr>
              <a:t>arts</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7</a:t>
            </a:r>
            <a:r>
              <a:rPr lang="pt-BR" sz="2000" b="1" i="1" strike="sngStrike" dirty="0">
                <a:solidFill>
                  <a:srgbClr val="0000FF"/>
                </a:solidFill>
                <a:effectLst>
                  <a:outerShdw blurRad="38100" dist="38100" dir="2700000" algn="tl">
                    <a:srgbClr val="000000">
                      <a:alpha val="43137"/>
                    </a:srgbClr>
                  </a:outerShdw>
                </a:effectLst>
                <a:latin typeface="Arial" pitchFamily="34" charset="0"/>
                <a:cs typeface="Arial" pitchFamily="34" charset="0"/>
              </a:rPr>
              <a:t>º</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e 8</a:t>
            </a:r>
            <a:r>
              <a:rPr lang="pt-BR" sz="2000" b="1" i="1" strike="sngStrike" dirty="0">
                <a:solidFill>
                  <a:srgbClr val="0000FF"/>
                </a:solidFill>
                <a:effectLst>
                  <a:outerShdw blurRad="38100" dist="38100" dir="2700000" algn="tl">
                    <a:srgbClr val="000000">
                      <a:alpha val="43137"/>
                    </a:srgbClr>
                  </a:outerShdw>
                </a:effectLst>
                <a:latin typeface="Arial" pitchFamily="34" charset="0"/>
                <a:cs typeface="Arial" pitchFamily="34" charset="0"/>
              </a:rPr>
              <a:t>º</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considera-se empresa a </a:t>
            </a:r>
            <a:r>
              <a:rPr lang="pt-BR" sz="2000" b="1" i="1" dirty="0">
                <a:solidFill>
                  <a:srgbClr val="00B050"/>
                </a:solidFill>
                <a:effectLst>
                  <a:outerShdw blurRad="38100" dist="38100" dir="2700000" algn="tl">
                    <a:srgbClr val="000000">
                      <a:alpha val="43137"/>
                    </a:srgbClr>
                  </a:outerShdw>
                </a:effectLst>
                <a:latin typeface="Arial" pitchFamily="34" charset="0"/>
                <a:cs typeface="Arial" pitchFamily="34" charset="0"/>
              </a:rPr>
              <a:t>sociedade empresária, a sociedade simples, a empresa individual de responsabilidade limitada e o empresário </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que se refere o </a:t>
            </a:r>
            <a:r>
              <a:rPr lang="pt-BR" sz="2000" b="1" i="1" u="sng" dirty="0">
                <a:solidFill>
                  <a:srgbClr val="0000FF"/>
                </a:solidFill>
                <a:effectLst>
                  <a:outerShdw blurRad="38100" dist="38100" dir="2700000" algn="tl">
                    <a:srgbClr val="000000">
                      <a:alpha val="43137"/>
                    </a:srgbClr>
                  </a:outerShdw>
                </a:effectLst>
                <a:latin typeface="Arial" pitchFamily="34" charset="0"/>
                <a:cs typeface="Arial" pitchFamily="34" charset="0"/>
              </a:rPr>
              <a:t>art. 966 da Lei n</a:t>
            </a:r>
            <a:r>
              <a:rPr lang="pt-BR" sz="2000" b="1" i="1" strike="sngStrike" dirty="0">
                <a:solidFill>
                  <a:srgbClr val="0000FF"/>
                </a:solidFill>
                <a:effectLst>
                  <a:outerShdw blurRad="38100" dist="38100" dir="2700000" algn="tl">
                    <a:srgbClr val="000000">
                      <a:alpha val="43137"/>
                    </a:srgbClr>
                  </a:outerShdw>
                </a:effectLst>
                <a:latin typeface="Arial" pitchFamily="34" charset="0"/>
                <a:cs typeface="Arial" pitchFamily="34" charset="0"/>
              </a:rPr>
              <a:t>º</a:t>
            </a:r>
            <a:r>
              <a:rPr lang="pt-BR" sz="2000" b="1" i="1" u="sng" dirty="0">
                <a:solidFill>
                  <a:srgbClr val="0000FF"/>
                </a:solidFill>
                <a:effectLst>
                  <a:outerShdw blurRad="38100" dist="38100" dir="2700000" algn="tl">
                    <a:srgbClr val="000000">
                      <a:alpha val="43137"/>
                    </a:srgbClr>
                  </a:outerShdw>
                </a:effectLst>
                <a:latin typeface="Arial" pitchFamily="34" charset="0"/>
                <a:cs typeface="Arial" pitchFamily="34" charset="0"/>
              </a:rPr>
              <a:t> 10.406, de 10 de janeiro de 2002 - Código Civil</a:t>
            </a:r>
            <a:r>
              <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rPr>
              <a:t>, devidamente registrados no Registro de Empresas Mercantis ou no Registro Civil de Pessoas Jurídicas, conforme o caso</a:t>
            </a:r>
            <a:r>
              <a:rPr lang="pt-BR" sz="20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endParaRPr lang="pt-BR" sz="20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018093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Apuração da Receita Bruta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1" y="1484784"/>
            <a:ext cx="8784977" cy="5032147"/>
          </a:xfrm>
          <a:prstGeom prst="rect">
            <a:avLst/>
          </a:prstGeom>
        </p:spPr>
        <p:txBody>
          <a:bodyPr wrap="square">
            <a:spAutoFit/>
          </a:bodyPr>
          <a:lstStyle/>
          <a:p>
            <a:pPr marL="285750" indent="-285750">
              <a:lnSpc>
                <a:spcPct val="150000"/>
              </a:lnSpc>
              <a:spcBef>
                <a:spcPts val="600"/>
              </a:spcBef>
              <a:spcAft>
                <a:spcPts val="600"/>
              </a:spcAft>
              <a:buFont typeface="Wingdings" pitchFamily="2" charset="2"/>
              <a:buChar char="q"/>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Na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determinação da base de cálculo da contribuição previdenciária sobre 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Receita</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 poderão ser excluídos:</a:t>
            </a:r>
          </a:p>
          <a:p>
            <a:pPr marL="742950" lvl="1" indent="-285750">
              <a:lnSpc>
                <a:spcPct val="150000"/>
              </a:lnSpc>
              <a:spcBef>
                <a:spcPts val="600"/>
              </a:spcBef>
              <a:spcAft>
                <a:spcPts val="600"/>
              </a:spcAft>
              <a:buFont typeface="Wingdings" pitchFamily="2" charset="2"/>
              <a:buChar char="§"/>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 Receita Bruta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de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exportações.</a:t>
            </a:r>
          </a:p>
          <a:p>
            <a:pPr marL="742950" lvl="1" indent="-285750">
              <a:lnSpc>
                <a:spcPct val="150000"/>
              </a:lnSpc>
              <a:spcBef>
                <a:spcPts val="600"/>
              </a:spcBef>
              <a:spcAft>
                <a:spcPts val="600"/>
              </a:spcAft>
              <a:buFont typeface="Wingdings" pitchFamily="2" charset="2"/>
              <a:buChar char="§"/>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As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vendas canceladas e os descontos incondicionais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concedidos.</a:t>
            </a:r>
            <a:endPar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nSpc>
                <a:spcPct val="150000"/>
              </a:lnSpc>
              <a:spcBef>
                <a:spcPts val="600"/>
              </a:spcBef>
              <a:spcAft>
                <a:spcPts val="600"/>
              </a:spcAft>
              <a:buFont typeface="Wingdings" pitchFamily="2" charset="2"/>
              <a:buChar char="§"/>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O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IPI, quando incluído na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Receita Bruta.</a:t>
            </a:r>
            <a:endPar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nSpc>
                <a:spcPct val="150000"/>
              </a:lnSpc>
              <a:spcBef>
                <a:spcPts val="600"/>
              </a:spcBef>
              <a:spcAft>
                <a:spcPts val="600"/>
              </a:spcAft>
              <a:buFont typeface="Wingdings" pitchFamily="2" charset="2"/>
              <a:buChar char="§"/>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O ICMS</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 quando cobrado pelo vendedor dos bens ou prestador dos serviços na condição de substituto tributário</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nSpc>
                <a:spcPct val="150000"/>
              </a:lnSpc>
              <a:spcBef>
                <a:spcPts val="600"/>
              </a:spcBef>
              <a:spcAft>
                <a:spcPts val="600"/>
              </a:spcAft>
              <a:buFont typeface="Wingdings" pitchFamily="2" charset="2"/>
              <a:buChar char="§"/>
            </a:pP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A Receita Bruta decorrente de transporte internacional de carga. </a:t>
            </a:r>
            <a:r>
              <a:rPr lang="pt-BR" sz="1000" b="1" i="1" dirty="0">
                <a:solidFill>
                  <a:srgbClr val="3333FF"/>
                </a:solidFill>
                <a:effectLst>
                  <a:outerShdw blurRad="38100" dist="38100" dir="2700000" algn="tl">
                    <a:srgbClr val="000000">
                      <a:alpha val="43137"/>
                    </a:srgbClr>
                  </a:outerShdw>
                </a:effectLst>
                <a:latin typeface="Arial" pitchFamily="34" charset="0"/>
                <a:cs typeface="Arial" pitchFamily="34" charset="0"/>
              </a:rPr>
              <a:t>(incluída pela MP Nº601,d 28/12/2012</a:t>
            </a:r>
            <a:r>
              <a:rPr lang="pt-BR" sz="10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t>
            </a:r>
          </a:p>
          <a:p>
            <a:pPr marL="285750" indent="-285750">
              <a:lnSpc>
                <a:spcPct val="150000"/>
              </a:lnSpc>
              <a:spcBef>
                <a:spcPts val="600"/>
              </a:spcBef>
              <a:spcAft>
                <a:spcPts val="600"/>
              </a:spcAft>
              <a:buFont typeface="Wingdings" pitchFamily="2" charset="2"/>
              <a:buChar char="q"/>
            </a:pP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A Receita Bruta deve ser considerada sem o ajuste de que trata o inciso VIII do caput do art. 183 da Lei n</a:t>
            </a:r>
            <a:r>
              <a:rPr lang="pt-BR" sz="1600" b="1" i="1" strike="sngStrike" dirty="0">
                <a:solidFill>
                  <a:srgbClr val="3333FF"/>
                </a:solidFill>
                <a:effectLst>
                  <a:outerShdw blurRad="38100" dist="38100" dir="2700000" algn="tl">
                    <a:srgbClr val="000000">
                      <a:alpha val="43137"/>
                    </a:srgbClr>
                  </a:outerShdw>
                </a:effectLst>
                <a:latin typeface="Arial" pitchFamily="34" charset="0"/>
                <a:cs typeface="Arial" pitchFamily="34" charset="0"/>
              </a:rPr>
              <a:t>º</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 6.404/1976</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Botão de ação: Avançar ou Próximo 5">
            <a:hlinkClick r:id="rId2" action="ppaction://hlinksldjump" highlightClick="1"/>
          </p:cNvPr>
          <p:cNvSpPr/>
          <p:nvPr/>
        </p:nvSpPr>
        <p:spPr>
          <a:xfrm>
            <a:off x="8316416" y="6633356"/>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55</a:t>
            </a:r>
            <a:endParaRPr lang="pt-BR" sz="800" b="1" dirty="0">
              <a:solidFill>
                <a:srgbClr val="0000FF"/>
              </a:solidFill>
              <a:effectLst>
                <a:outerShdw blurRad="38100" dist="38100" dir="2700000" algn="tl">
                  <a:srgbClr val="000000">
                    <a:alpha val="43137"/>
                  </a:srgbClr>
                </a:outerShdw>
              </a:effectLst>
            </a:endParaRPr>
          </a:p>
        </p:txBody>
      </p:sp>
      <p:sp>
        <p:nvSpPr>
          <p:cNvPr id="7" name="CaixaDeTexto 6"/>
          <p:cNvSpPr txBox="1"/>
          <p:nvPr/>
        </p:nvSpPr>
        <p:spPr>
          <a:xfrm>
            <a:off x="5724128" y="2319263"/>
            <a:ext cx="3312368" cy="461665"/>
          </a:xfrm>
          <a:prstGeom prst="rect">
            <a:avLst/>
          </a:prstGeom>
          <a:solidFill>
            <a:srgbClr val="FFFF00"/>
          </a:solidFill>
        </p:spPr>
        <p:txBody>
          <a:bodyPr wrap="square" rtlCol="0">
            <a:spAutoFit/>
          </a:bodyPr>
          <a:lstStyle/>
          <a:p>
            <a:pPr algn="ctr"/>
            <a:r>
              <a:rPr lang="pt-BR" sz="1200" b="1" dirty="0" smtClean="0">
                <a:solidFill>
                  <a:srgbClr val="003300"/>
                </a:solidFill>
              </a:rPr>
              <a:t>PL 017/2013 retroage os efeitos a 04/06/2013</a:t>
            </a:r>
            <a:endParaRPr lang="pt-BR" sz="1200" b="1" dirty="0">
              <a:solidFill>
                <a:srgbClr val="003300"/>
              </a:solidFill>
            </a:endParaRPr>
          </a:p>
        </p:txBody>
      </p:sp>
      <p:sp>
        <p:nvSpPr>
          <p:cNvPr id="8" name="CaixaDeTexto 7"/>
          <p:cNvSpPr txBox="1"/>
          <p:nvPr/>
        </p:nvSpPr>
        <p:spPr>
          <a:xfrm>
            <a:off x="5796136" y="5199583"/>
            <a:ext cx="3312368" cy="461665"/>
          </a:xfrm>
          <a:prstGeom prst="rect">
            <a:avLst/>
          </a:prstGeom>
          <a:solidFill>
            <a:srgbClr val="FFFF00"/>
          </a:solidFill>
        </p:spPr>
        <p:txBody>
          <a:bodyPr wrap="square" rtlCol="0">
            <a:spAutoFit/>
          </a:bodyPr>
          <a:lstStyle/>
          <a:p>
            <a:pPr algn="ctr"/>
            <a:r>
              <a:rPr lang="pt-BR" sz="1200" b="1" dirty="0" smtClean="0">
                <a:solidFill>
                  <a:srgbClr val="003300"/>
                </a:solidFill>
              </a:rPr>
              <a:t>PL 017/2013 retroage os efeitos a 04/06/2013</a:t>
            </a:r>
            <a:endParaRPr lang="pt-BR" sz="1200" b="1" dirty="0">
              <a:solidFill>
                <a:srgbClr val="003300"/>
              </a:solidFill>
            </a:endParaRPr>
          </a:p>
        </p:txBody>
      </p:sp>
    </p:spTree>
    <p:extLst>
      <p:ext uri="{BB962C8B-B14F-4D97-AF65-F5344CB8AC3E}">
        <p14:creationId xmlns:p14="http://schemas.microsoft.com/office/powerpoint/2010/main" xmlns="" val="374407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par>
                          <p:cTn id="13" fill="hold">
                            <p:stCondLst>
                              <p:cond delay="2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wipe(up)">
                                      <p:cBhvr>
                                        <p:cTn id="21" dur="2000"/>
                                        <p:tgtEl>
                                          <p:spTgt spid="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wipe(up)">
                                      <p:cBhvr>
                                        <p:cTn id="26" dur="20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wipe(up)">
                                      <p:cBhvr>
                                        <p:cTn id="31" dur="2000"/>
                                        <p:tgtEl>
                                          <p:spTgt spid="4">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wipe(up)">
                                      <p:cBhvr>
                                        <p:cTn id="36" dur="2000"/>
                                        <p:tgtEl>
                                          <p:spTgt spid="4">
                                            <p:txEl>
                                              <p:pRg st="5" end="5"/>
                                            </p:txEl>
                                          </p:spTgt>
                                        </p:tgtEl>
                                      </p:cBhvr>
                                    </p:animEffect>
                                  </p:childTnLst>
                                </p:cTn>
                              </p:par>
                            </p:childTnLst>
                          </p:cTn>
                        </p:par>
                        <p:par>
                          <p:cTn id="37" fill="hold">
                            <p:stCondLst>
                              <p:cond delay="2000"/>
                            </p:stCondLst>
                            <p:childTnLst>
                              <p:par>
                                <p:cTn id="38" presetID="16" presetClass="entr" presetSubtype="2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wipe(up)">
                                      <p:cBhvr>
                                        <p:cTn id="45" dur="2000"/>
                                        <p:tgtEl>
                                          <p:spTgt spid="4">
                                            <p:txEl>
                                              <p:pRg st="6" end="6"/>
                                            </p:txEl>
                                          </p:spTgt>
                                        </p:tgtEl>
                                      </p:cBhvr>
                                    </p:animEffect>
                                  </p:childTnLst>
                                </p:cTn>
                              </p:par>
                            </p:childTnLst>
                          </p:cTn>
                        </p:par>
                        <p:par>
                          <p:cTn id="46" fill="hold">
                            <p:stCondLst>
                              <p:cond delay="2000"/>
                            </p:stCondLst>
                            <p:childTnLst>
                              <p:par>
                                <p:cTn id="47" presetID="16" presetClass="entr" presetSubtype="21"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barn(inVertical)">
                                      <p:cBhvr>
                                        <p:cTn id="4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5"/>
      <p:bldP spid="6" grpId="0" animBg="1"/>
      <p:bldP spid="7"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Apuração da Receita Bruta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4"/>
          <p:cNvSpPr/>
          <p:nvPr/>
        </p:nvSpPr>
        <p:spPr>
          <a:xfrm>
            <a:off x="179513" y="1538203"/>
            <a:ext cx="8712967" cy="5509200"/>
          </a:xfrm>
          <a:prstGeom prst="rect">
            <a:avLst/>
          </a:prstGeom>
        </p:spPr>
        <p:txBody>
          <a:bodyPr wrap="square">
            <a:spAutoFit/>
          </a:bodyPr>
          <a:lstStyle/>
          <a:p>
            <a:pPr algn="just">
              <a:lnSpc>
                <a:spcPct val="150000"/>
              </a:lnSpc>
              <a:spcBef>
                <a:spcPts val="600"/>
              </a:spcBef>
              <a:spcAft>
                <a:spcPts val="600"/>
              </a:spcAft>
            </a:pPr>
            <a:r>
              <a:rPr lang="pt-BR" sz="1600" b="1" i="1" dirty="0">
                <a:solidFill>
                  <a:srgbClr val="0000FF"/>
                </a:solidFill>
                <a:latin typeface="Arial" pitchFamily="34" charset="0"/>
                <a:cs typeface="Arial" pitchFamily="34" charset="0"/>
              </a:rPr>
              <a:t>A MP Nº 612, de 02/04/2013, acresceu ao Art. 9º da lei 12.546, </a:t>
            </a:r>
            <a:r>
              <a:rPr lang="pt-BR" sz="1600" b="1" i="1" dirty="0" smtClean="0">
                <a:solidFill>
                  <a:srgbClr val="0000FF"/>
                </a:solidFill>
                <a:latin typeface="Arial" pitchFamily="34" charset="0"/>
                <a:cs typeface="Arial" pitchFamily="34" charset="0"/>
              </a:rPr>
              <a:t>os §§ 9º e 10, tratando das empresas cuja Desoneração está vinculada à CNAE:</a:t>
            </a:r>
            <a:endParaRPr lang="pt-BR" sz="1600" b="1" i="1" dirty="0">
              <a:solidFill>
                <a:srgbClr val="0000FF"/>
              </a:solidFill>
              <a:latin typeface="Arial" pitchFamily="34" charset="0"/>
              <a:cs typeface="Arial" pitchFamily="34" charset="0"/>
            </a:endParaRPr>
          </a:p>
          <a:p>
            <a:pPr algn="just">
              <a:lnSpc>
                <a:spcPct val="150000"/>
              </a:lnSpc>
              <a:spcBef>
                <a:spcPts val="600"/>
              </a:spcBef>
              <a:spcAft>
                <a:spcPts val="600"/>
              </a:spcAft>
            </a:pPr>
            <a:r>
              <a:rPr lang="pt-BR" sz="1600" b="1" i="1" dirty="0" smtClean="0">
                <a:solidFill>
                  <a:srgbClr val="0000FF"/>
                </a:solidFill>
                <a:latin typeface="Arial" pitchFamily="34" charset="0"/>
                <a:cs typeface="Arial" pitchFamily="34" charset="0"/>
              </a:rPr>
              <a:t>“§ </a:t>
            </a:r>
            <a:r>
              <a:rPr lang="pt-BR" sz="1600" b="1" i="1" dirty="0">
                <a:solidFill>
                  <a:srgbClr val="0000FF"/>
                </a:solidFill>
                <a:latin typeface="Arial" pitchFamily="34" charset="0"/>
                <a:cs typeface="Arial" pitchFamily="34" charset="0"/>
              </a:rPr>
              <a:t>9</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As empresas para as quais a substituição da contribuição previdenciária sobre a folha de pagamento pela contribuição sobre a receita bruta estiver vinculada ao seu enquadramento no CNAE </a:t>
            </a:r>
            <a:r>
              <a:rPr lang="pt-BR" sz="1600" b="1" i="1" u="sng" dirty="0">
                <a:solidFill>
                  <a:srgbClr val="0000FF"/>
                </a:solidFill>
                <a:latin typeface="Arial" pitchFamily="34" charset="0"/>
                <a:cs typeface="Arial" pitchFamily="34" charset="0"/>
              </a:rPr>
              <a:t>deverão considerar apenas o CNAE relativo a sua atividade principal</a:t>
            </a:r>
            <a:r>
              <a:rPr lang="pt-BR" sz="1600" b="1" i="1" dirty="0">
                <a:solidFill>
                  <a:srgbClr val="0000FF"/>
                </a:solidFill>
                <a:latin typeface="Arial" pitchFamily="34" charset="0"/>
                <a:cs typeface="Arial" pitchFamily="34" charset="0"/>
              </a:rPr>
              <a:t>, </a:t>
            </a:r>
            <a:r>
              <a:rPr lang="pt-BR" sz="1600" b="1" i="1" u="sng" dirty="0">
                <a:solidFill>
                  <a:srgbClr val="0000FF"/>
                </a:solidFill>
                <a:latin typeface="Arial" pitchFamily="34" charset="0"/>
                <a:cs typeface="Arial" pitchFamily="34" charset="0"/>
              </a:rPr>
              <a:t>assim considerada aquela de maior receita auferida ou esperada, não lhes sendo aplicado o disposto no § 1</a:t>
            </a:r>
            <a:r>
              <a:rPr lang="pt-BR" sz="1600" b="1" i="1" u="sng" baseline="30000" dirty="0">
                <a:solidFill>
                  <a:srgbClr val="0000FF"/>
                </a:solidFill>
                <a:latin typeface="Arial" pitchFamily="34" charset="0"/>
                <a:cs typeface="Arial" pitchFamily="34" charset="0"/>
              </a:rPr>
              <a:t>o</a:t>
            </a:r>
            <a:r>
              <a:rPr lang="pt-BR" sz="1600" b="1" i="1" dirty="0" smtClean="0">
                <a:solidFill>
                  <a:srgbClr val="0000FF"/>
                </a:solidFill>
                <a:latin typeface="Arial" pitchFamily="34" charset="0"/>
                <a:cs typeface="Arial" pitchFamily="34" charset="0"/>
              </a:rPr>
              <a:t>.”</a:t>
            </a:r>
            <a:endParaRPr lang="pt-BR" sz="1600" b="1" i="1" dirty="0">
              <a:solidFill>
                <a:srgbClr val="0000FF"/>
              </a:solidFill>
              <a:latin typeface="Arial" pitchFamily="34" charset="0"/>
              <a:cs typeface="Arial" pitchFamily="34" charset="0"/>
            </a:endParaRPr>
          </a:p>
          <a:p>
            <a:pPr algn="just">
              <a:lnSpc>
                <a:spcPct val="150000"/>
              </a:lnSpc>
              <a:spcBef>
                <a:spcPts val="600"/>
              </a:spcBef>
              <a:spcAft>
                <a:spcPts val="600"/>
              </a:spcAft>
            </a:pPr>
            <a:r>
              <a:rPr lang="pt-BR" sz="1600" b="1" i="1" dirty="0" smtClean="0">
                <a:solidFill>
                  <a:srgbClr val="0000FF"/>
                </a:solidFill>
                <a:latin typeface="Arial" pitchFamily="34" charset="0"/>
                <a:cs typeface="Arial" pitchFamily="34" charset="0"/>
              </a:rPr>
              <a:t>“§ </a:t>
            </a:r>
            <a:r>
              <a:rPr lang="pt-BR" sz="1600" b="1" i="1" dirty="0">
                <a:solidFill>
                  <a:srgbClr val="0000FF"/>
                </a:solidFill>
                <a:latin typeface="Arial" pitchFamily="34" charset="0"/>
                <a:cs typeface="Arial" pitchFamily="34" charset="0"/>
              </a:rPr>
              <a:t>10. Para fins do disposto no § 9</a:t>
            </a:r>
            <a:r>
              <a:rPr lang="pt-BR" sz="1600" b="1" i="1" u="sng" baseline="30000" dirty="0">
                <a:solidFill>
                  <a:srgbClr val="0000FF"/>
                </a:solidFill>
                <a:latin typeface="Arial" pitchFamily="34" charset="0"/>
                <a:cs typeface="Arial" pitchFamily="34" charset="0"/>
              </a:rPr>
              <a:t>o</a:t>
            </a:r>
            <a:r>
              <a:rPr lang="pt-BR" sz="1600" b="1" i="1" dirty="0">
                <a:solidFill>
                  <a:srgbClr val="0000FF"/>
                </a:solidFill>
                <a:latin typeface="Arial" pitchFamily="34" charset="0"/>
                <a:cs typeface="Arial" pitchFamily="34" charset="0"/>
              </a:rPr>
              <a:t>, a base de cálculo da contribuição a que se referem o caput do art. 7</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e o caput do art. 8</a:t>
            </a:r>
            <a:r>
              <a:rPr lang="pt-BR" sz="1600" b="1" i="1" strike="sngStrike" dirty="0">
                <a:solidFill>
                  <a:srgbClr val="0000FF"/>
                </a:solidFill>
                <a:latin typeface="Arial" pitchFamily="34" charset="0"/>
                <a:cs typeface="Arial" pitchFamily="34" charset="0"/>
              </a:rPr>
              <a:t>º</a:t>
            </a:r>
            <a:r>
              <a:rPr lang="pt-BR" sz="1600" b="1" i="1" dirty="0">
                <a:solidFill>
                  <a:srgbClr val="0000FF"/>
                </a:solidFill>
                <a:latin typeface="Arial" pitchFamily="34" charset="0"/>
                <a:cs typeface="Arial" pitchFamily="34" charset="0"/>
              </a:rPr>
              <a:t> será a receita bruta da empresa </a:t>
            </a:r>
            <a:r>
              <a:rPr lang="pt-BR" sz="1600" b="1" i="1" u="sng" dirty="0">
                <a:solidFill>
                  <a:srgbClr val="0000FF"/>
                </a:solidFill>
                <a:latin typeface="Arial" pitchFamily="34" charset="0"/>
                <a:cs typeface="Arial" pitchFamily="34" charset="0"/>
              </a:rPr>
              <a:t>relativa a todas as suas atividades</a:t>
            </a:r>
            <a:r>
              <a:rPr lang="pt-BR" sz="1600" b="1" i="1" dirty="0">
                <a:solidFill>
                  <a:srgbClr val="0000FF"/>
                </a:solidFill>
                <a:latin typeface="Arial" pitchFamily="34" charset="0"/>
                <a:cs typeface="Arial" pitchFamily="34" charset="0"/>
              </a:rPr>
              <a:t>.” </a:t>
            </a:r>
            <a:endParaRPr lang="pt-BR" sz="1600" b="1" i="1" dirty="0" smtClean="0">
              <a:solidFill>
                <a:srgbClr val="0000FF"/>
              </a:solidFill>
              <a:latin typeface="Arial" pitchFamily="34" charset="0"/>
              <a:cs typeface="Arial" pitchFamily="34" charset="0"/>
            </a:endParaRPr>
          </a:p>
          <a:p>
            <a:pPr algn="just">
              <a:lnSpc>
                <a:spcPct val="150000"/>
              </a:lnSpc>
              <a:spcBef>
                <a:spcPts val="600"/>
              </a:spcBef>
              <a:spcAft>
                <a:spcPts val="600"/>
              </a:spcAft>
            </a:pPr>
            <a:r>
              <a:rPr lang="pt-BR" sz="1100" b="1" i="1" dirty="0" smtClean="0">
                <a:solidFill>
                  <a:srgbClr val="FF0000"/>
                </a:solidFill>
                <a:latin typeface="Arial" pitchFamily="34" charset="0"/>
                <a:cs typeface="Arial" pitchFamily="34" charset="0"/>
              </a:rPr>
              <a:t>Atenção!!</a:t>
            </a:r>
          </a:p>
          <a:p>
            <a:pPr algn="just">
              <a:lnSpc>
                <a:spcPct val="150000"/>
              </a:lnSpc>
              <a:spcBef>
                <a:spcPts val="600"/>
              </a:spcBef>
              <a:spcAft>
                <a:spcPts val="600"/>
              </a:spcAft>
            </a:pPr>
            <a:r>
              <a:rPr lang="pt-BR" sz="1100" b="1" i="1" dirty="0" smtClean="0">
                <a:solidFill>
                  <a:srgbClr val="FF0000"/>
                </a:solidFill>
                <a:latin typeface="Arial" pitchFamily="34" charset="0"/>
                <a:cs typeface="Arial" pitchFamily="34" charset="0"/>
              </a:rPr>
              <a:t>Entendemos que, com este regramento, as empresas enquadradas na Desoneração pela CNAE não terão receita mista. Se a CNAE principal , aquela com maior receita bruta, estiver abrangida, todas as receitas estarão abrangidas. Se a CNAE principal não estiver abrangida, a empresa estará fora da Desoneração !!!</a:t>
            </a:r>
            <a:endParaRPr lang="pt-BR" sz="1100" b="1" i="1" dirty="0">
              <a:solidFill>
                <a:srgbClr val="FF0000"/>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56</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51744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Atenção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20785"/>
            <a:ext cx="8784976" cy="2246769"/>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As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empresas que se dedicam exclusivamente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atividades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abrangidas pela Desoneração, nos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meses em que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NÃO auferirem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receita,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NÃO recolherão a contribuição de 20% sobre a Folha de Pagamentos.</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 </a:t>
            </a: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 com Receita Bruta 100% abrangida pela Desoneração.</a:t>
            </a:r>
          </a:p>
        </p:txBody>
      </p:sp>
      <p:graphicFrame>
        <p:nvGraphicFramePr>
          <p:cNvPr id="6" name="Tabela 5"/>
          <p:cNvGraphicFramePr>
            <a:graphicFrameLocks noGrp="1"/>
          </p:cNvGraphicFramePr>
          <p:nvPr>
            <p:extLst>
              <p:ext uri="{D42A27DB-BD31-4B8C-83A1-F6EECF244321}">
                <p14:modId xmlns:p14="http://schemas.microsoft.com/office/powerpoint/2010/main" xmlns="" val="4008452305"/>
              </p:ext>
            </p:extLst>
          </p:nvPr>
        </p:nvGraphicFramePr>
        <p:xfrm>
          <a:off x="827584" y="4066914"/>
          <a:ext cx="2592288" cy="391185"/>
        </p:xfrm>
        <a:graphic>
          <a:graphicData uri="http://schemas.openxmlformats.org/drawingml/2006/table">
            <a:tbl>
              <a:tblPr>
                <a:tableStyleId>{5C22544A-7EE6-4342-B048-85BDC9FD1C3A}</a:tableStyleId>
              </a:tblPr>
              <a:tblGrid>
                <a:gridCol w="2592288"/>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MÊS/ANO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2669142497"/>
              </p:ext>
            </p:extLst>
          </p:nvPr>
        </p:nvGraphicFramePr>
        <p:xfrm>
          <a:off x="827584" y="4498960"/>
          <a:ext cx="2592288" cy="391185"/>
        </p:xfrm>
        <a:graphic>
          <a:graphicData uri="http://schemas.openxmlformats.org/drawingml/2006/table">
            <a:tbl>
              <a:tblPr>
                <a:tableStyleId>{5C22544A-7EE6-4342-B048-85BDC9FD1C3A}</a:tableStyleId>
              </a:tblPr>
              <a:tblGrid>
                <a:gridCol w="2592288"/>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FOLHA DE PAGAMENTO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3137769723"/>
              </p:ext>
            </p:extLst>
          </p:nvPr>
        </p:nvGraphicFramePr>
        <p:xfrm>
          <a:off x="827584" y="4931008"/>
          <a:ext cx="2592288" cy="391185"/>
        </p:xfrm>
        <a:graphic>
          <a:graphicData uri="http://schemas.openxmlformats.org/drawingml/2006/table">
            <a:tbl>
              <a:tblPr>
                <a:tableStyleId>{5C22544A-7EE6-4342-B048-85BDC9FD1C3A}</a:tableStyleId>
              </a:tblPr>
              <a:tblGrid>
                <a:gridCol w="2592288"/>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9" name="Tabela 8"/>
          <p:cNvGraphicFramePr>
            <a:graphicFrameLocks noGrp="1"/>
          </p:cNvGraphicFramePr>
          <p:nvPr>
            <p:extLst>
              <p:ext uri="{D42A27DB-BD31-4B8C-83A1-F6EECF244321}">
                <p14:modId xmlns:p14="http://schemas.microsoft.com/office/powerpoint/2010/main" xmlns="" val="3010256639"/>
              </p:ext>
            </p:extLst>
          </p:nvPr>
        </p:nvGraphicFramePr>
        <p:xfrm>
          <a:off x="827584" y="5363056"/>
          <a:ext cx="2592288" cy="391185"/>
        </p:xfrm>
        <a:graphic>
          <a:graphicData uri="http://schemas.openxmlformats.org/drawingml/2006/table">
            <a:tbl>
              <a:tblPr>
                <a:tableStyleId>{5C22544A-7EE6-4342-B048-85BDC9FD1C3A}</a:tableStyleId>
              </a:tblPr>
              <a:tblGrid>
                <a:gridCol w="2592288"/>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CPRB</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0" name="Tabela 9"/>
          <p:cNvGraphicFramePr>
            <a:graphicFrameLocks noGrp="1"/>
          </p:cNvGraphicFramePr>
          <p:nvPr>
            <p:extLst>
              <p:ext uri="{D42A27DB-BD31-4B8C-83A1-F6EECF244321}">
                <p14:modId xmlns:p14="http://schemas.microsoft.com/office/powerpoint/2010/main" xmlns="" val="2464595187"/>
              </p:ext>
            </p:extLst>
          </p:nvPr>
        </p:nvGraphicFramePr>
        <p:xfrm>
          <a:off x="827584" y="5795104"/>
          <a:ext cx="2592288" cy="391185"/>
        </p:xfrm>
        <a:graphic>
          <a:graphicData uri="http://schemas.openxmlformats.org/drawingml/2006/table">
            <a:tbl>
              <a:tblPr>
                <a:tableStyleId>{5C22544A-7EE6-4342-B048-85BDC9FD1C3A}</a:tableStyleId>
              </a:tblPr>
              <a:tblGrid>
                <a:gridCol w="2592288"/>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1" name="Tabela 10"/>
          <p:cNvGraphicFramePr>
            <a:graphicFrameLocks noGrp="1"/>
          </p:cNvGraphicFramePr>
          <p:nvPr>
            <p:extLst>
              <p:ext uri="{D42A27DB-BD31-4B8C-83A1-F6EECF244321}">
                <p14:modId xmlns:p14="http://schemas.microsoft.com/office/powerpoint/2010/main" xmlns="" val="2271859803"/>
              </p:ext>
            </p:extLst>
          </p:nvPr>
        </p:nvGraphicFramePr>
        <p:xfrm>
          <a:off x="3491880" y="4066912"/>
          <a:ext cx="2808312" cy="391185"/>
        </p:xfrm>
        <a:graphic>
          <a:graphicData uri="http://schemas.openxmlformats.org/drawingml/2006/table">
            <a:tbl>
              <a:tblPr>
                <a:tableStyleId>{5C22544A-7EE6-4342-B048-85BDC9FD1C3A}</a:tableStyleId>
              </a:tblPr>
              <a:tblGrid>
                <a:gridCol w="2808312"/>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AGOSTO/2012</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xmlns="" val="225077972"/>
              </p:ext>
            </p:extLst>
          </p:nvPr>
        </p:nvGraphicFramePr>
        <p:xfrm>
          <a:off x="3491880" y="4498958"/>
          <a:ext cx="2808312" cy="391185"/>
        </p:xfrm>
        <a:graphic>
          <a:graphicData uri="http://schemas.openxmlformats.org/drawingml/2006/table">
            <a:tbl>
              <a:tblPr>
                <a:tableStyleId>{5C22544A-7EE6-4342-B048-85BDC9FD1C3A}</a:tableStyleId>
              </a:tblPr>
              <a:tblGrid>
                <a:gridCol w="280831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R$20.000,00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xmlns="" val="497338872"/>
              </p:ext>
            </p:extLst>
          </p:nvPr>
        </p:nvGraphicFramePr>
        <p:xfrm>
          <a:off x="3491880" y="4931006"/>
          <a:ext cx="2808312" cy="391185"/>
        </p:xfrm>
        <a:graphic>
          <a:graphicData uri="http://schemas.openxmlformats.org/drawingml/2006/table">
            <a:tbl>
              <a:tblPr>
                <a:tableStyleId>{5C22544A-7EE6-4342-B048-85BDC9FD1C3A}</a:tableStyleId>
              </a:tblPr>
              <a:tblGrid>
                <a:gridCol w="280831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R$100.000,00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4" name="Tabela 13"/>
          <p:cNvGraphicFramePr>
            <a:graphicFrameLocks noGrp="1"/>
          </p:cNvGraphicFramePr>
          <p:nvPr>
            <p:extLst>
              <p:ext uri="{D42A27DB-BD31-4B8C-83A1-F6EECF244321}">
                <p14:modId xmlns:p14="http://schemas.microsoft.com/office/powerpoint/2010/main" xmlns="" val="424715833"/>
              </p:ext>
            </p:extLst>
          </p:nvPr>
        </p:nvGraphicFramePr>
        <p:xfrm>
          <a:off x="3491880" y="5363054"/>
          <a:ext cx="2808312" cy="391185"/>
        </p:xfrm>
        <a:graphic>
          <a:graphicData uri="http://schemas.openxmlformats.org/drawingml/2006/table">
            <a:tbl>
              <a:tblPr>
                <a:tableStyleId>{5C22544A-7EE6-4342-B048-85BDC9FD1C3A}</a:tableStyleId>
              </a:tblPr>
              <a:tblGrid>
                <a:gridCol w="280831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100.000,00 x 2% = </a:t>
                      </a:r>
                      <a:r>
                        <a:rPr lang="pt-BR" sz="1600" b="1" i="1" u="none" strike="noStrike" dirty="0" smtClean="0">
                          <a:solidFill>
                            <a:srgbClr val="FF0000"/>
                          </a:solidFill>
                          <a:effectLst>
                            <a:outerShdw blurRad="38100" dist="38100" dir="2700000" algn="tl">
                              <a:srgbClr val="000000">
                                <a:alpha val="43137"/>
                              </a:srgbClr>
                            </a:outerShdw>
                          </a:effectLst>
                        </a:rPr>
                        <a:t>2.000,00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5" name="Tabela 14"/>
          <p:cNvGraphicFramePr>
            <a:graphicFrameLocks noGrp="1"/>
          </p:cNvGraphicFramePr>
          <p:nvPr>
            <p:extLst>
              <p:ext uri="{D42A27DB-BD31-4B8C-83A1-F6EECF244321}">
                <p14:modId xmlns:p14="http://schemas.microsoft.com/office/powerpoint/2010/main" xmlns="" val="205706281"/>
              </p:ext>
            </p:extLst>
          </p:nvPr>
        </p:nvGraphicFramePr>
        <p:xfrm>
          <a:off x="3491880" y="5795102"/>
          <a:ext cx="2808312" cy="391185"/>
        </p:xfrm>
        <a:graphic>
          <a:graphicData uri="http://schemas.openxmlformats.org/drawingml/2006/table">
            <a:tbl>
              <a:tblPr>
                <a:tableStyleId>{5C22544A-7EE6-4342-B048-85BDC9FD1C3A}</a:tableStyleId>
              </a:tblPr>
              <a:tblGrid>
                <a:gridCol w="280831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6" name="Tabela 15"/>
          <p:cNvGraphicFramePr>
            <a:graphicFrameLocks noGrp="1"/>
          </p:cNvGraphicFramePr>
          <p:nvPr>
            <p:extLst>
              <p:ext uri="{D42A27DB-BD31-4B8C-83A1-F6EECF244321}">
                <p14:modId xmlns:p14="http://schemas.microsoft.com/office/powerpoint/2010/main" xmlns="" val="925185457"/>
              </p:ext>
            </p:extLst>
          </p:nvPr>
        </p:nvGraphicFramePr>
        <p:xfrm>
          <a:off x="6300192" y="4066912"/>
          <a:ext cx="2376264" cy="391185"/>
        </p:xfrm>
        <a:graphic>
          <a:graphicData uri="http://schemas.openxmlformats.org/drawingml/2006/table">
            <a:tbl>
              <a:tblPr>
                <a:tableStyleId>{5C22544A-7EE6-4342-B048-85BDC9FD1C3A}</a:tableStyleId>
              </a:tblPr>
              <a:tblGrid>
                <a:gridCol w="2376264"/>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SETEMBRO/2012</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7" name="Tabela 16"/>
          <p:cNvGraphicFramePr>
            <a:graphicFrameLocks noGrp="1"/>
          </p:cNvGraphicFramePr>
          <p:nvPr>
            <p:extLst>
              <p:ext uri="{D42A27DB-BD31-4B8C-83A1-F6EECF244321}">
                <p14:modId xmlns:p14="http://schemas.microsoft.com/office/powerpoint/2010/main" xmlns="" val="4264188646"/>
              </p:ext>
            </p:extLst>
          </p:nvPr>
        </p:nvGraphicFramePr>
        <p:xfrm>
          <a:off x="6300192" y="4498958"/>
          <a:ext cx="2376264" cy="391185"/>
        </p:xfrm>
        <a:graphic>
          <a:graphicData uri="http://schemas.openxmlformats.org/drawingml/2006/table">
            <a:tbl>
              <a:tblPr>
                <a:tableStyleId>{5C22544A-7EE6-4342-B048-85BDC9FD1C3A}</a:tableStyleId>
              </a:tblPr>
              <a:tblGrid>
                <a:gridCol w="2376264"/>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R$20.000,00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8" name="Tabela 17"/>
          <p:cNvGraphicFramePr>
            <a:graphicFrameLocks noGrp="1"/>
          </p:cNvGraphicFramePr>
          <p:nvPr>
            <p:extLst>
              <p:ext uri="{D42A27DB-BD31-4B8C-83A1-F6EECF244321}">
                <p14:modId xmlns:p14="http://schemas.microsoft.com/office/powerpoint/2010/main" xmlns="" val="1599156839"/>
              </p:ext>
            </p:extLst>
          </p:nvPr>
        </p:nvGraphicFramePr>
        <p:xfrm>
          <a:off x="6300192" y="4931006"/>
          <a:ext cx="2376264" cy="391185"/>
        </p:xfrm>
        <a:graphic>
          <a:graphicData uri="http://schemas.openxmlformats.org/drawingml/2006/table">
            <a:tbl>
              <a:tblPr>
                <a:tableStyleId>{5C22544A-7EE6-4342-B048-85BDC9FD1C3A}</a:tableStyleId>
              </a:tblPr>
              <a:tblGrid>
                <a:gridCol w="2376264"/>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9" name="Tabela 18"/>
          <p:cNvGraphicFramePr>
            <a:graphicFrameLocks noGrp="1"/>
          </p:cNvGraphicFramePr>
          <p:nvPr>
            <p:extLst>
              <p:ext uri="{D42A27DB-BD31-4B8C-83A1-F6EECF244321}">
                <p14:modId xmlns:p14="http://schemas.microsoft.com/office/powerpoint/2010/main" xmlns="" val="3267446845"/>
              </p:ext>
            </p:extLst>
          </p:nvPr>
        </p:nvGraphicFramePr>
        <p:xfrm>
          <a:off x="6300192" y="5363054"/>
          <a:ext cx="2376264" cy="391185"/>
        </p:xfrm>
        <a:graphic>
          <a:graphicData uri="http://schemas.openxmlformats.org/drawingml/2006/table">
            <a:tbl>
              <a:tblPr>
                <a:tableStyleId>{5C22544A-7EE6-4342-B048-85BDC9FD1C3A}</a:tableStyleId>
              </a:tblPr>
              <a:tblGrid>
                <a:gridCol w="2376264"/>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0" name="Tabela 19"/>
          <p:cNvGraphicFramePr>
            <a:graphicFrameLocks noGrp="1"/>
          </p:cNvGraphicFramePr>
          <p:nvPr>
            <p:extLst>
              <p:ext uri="{D42A27DB-BD31-4B8C-83A1-F6EECF244321}">
                <p14:modId xmlns:p14="http://schemas.microsoft.com/office/powerpoint/2010/main" xmlns="" val="477099554"/>
              </p:ext>
            </p:extLst>
          </p:nvPr>
        </p:nvGraphicFramePr>
        <p:xfrm>
          <a:off x="6300192" y="5795102"/>
          <a:ext cx="2376264" cy="391185"/>
        </p:xfrm>
        <a:graphic>
          <a:graphicData uri="http://schemas.openxmlformats.org/drawingml/2006/table">
            <a:tbl>
              <a:tblPr>
                <a:tableStyleId>{5C22544A-7EE6-4342-B048-85BDC9FD1C3A}</a:tableStyleId>
              </a:tblPr>
              <a:tblGrid>
                <a:gridCol w="2376264"/>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
        <p:nvSpPr>
          <p:cNvPr id="21" name="Retângulo 20"/>
          <p:cNvSpPr/>
          <p:nvPr/>
        </p:nvSpPr>
        <p:spPr>
          <a:xfrm>
            <a:off x="755576" y="6279703"/>
            <a:ext cx="7704856" cy="461665"/>
          </a:xfrm>
          <a:prstGeom prst="rect">
            <a:avLst/>
          </a:prstGeom>
        </p:spPr>
        <p:txBody>
          <a:bodyPr wrap="square">
            <a:spAutoFit/>
          </a:bodyPr>
          <a:lstStyle/>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CPRB = Contribuição Previdenciária sobre a Receita Bruta.</a:t>
            </a:r>
          </a:p>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CPFP </a:t>
            </a:r>
            <a:r>
              <a:rPr lang="pt-BR" sz="1200" b="1" i="1" dirty="0">
                <a:solidFill>
                  <a:srgbClr val="FF0000"/>
                </a:solidFill>
                <a:effectLst>
                  <a:outerShdw blurRad="38100" dist="38100" dir="2700000" algn="tl">
                    <a:srgbClr val="000000">
                      <a:alpha val="43137"/>
                    </a:srgbClr>
                  </a:outerShdw>
                </a:effectLst>
                <a:latin typeface="Bell MT" pitchFamily="18" charset="0"/>
              </a:rPr>
              <a:t>= Contribuição Previdenciária sobre a </a:t>
            </a:r>
            <a:r>
              <a:rPr lang="pt-BR" sz="1200" b="1" i="1" dirty="0" smtClean="0">
                <a:solidFill>
                  <a:srgbClr val="FF0000"/>
                </a:solidFill>
                <a:effectLst>
                  <a:outerShdw blurRad="38100" dist="38100" dir="2700000" algn="tl">
                    <a:srgbClr val="000000">
                      <a:alpha val="43137"/>
                    </a:srgbClr>
                  </a:outerShdw>
                </a:effectLst>
                <a:latin typeface="Bell MT" pitchFamily="18" charset="0"/>
              </a:rPr>
              <a:t>Folha de Pagamentos.</a:t>
            </a:r>
          </a:p>
        </p:txBody>
      </p:sp>
      <p:sp>
        <p:nvSpPr>
          <p:cNvPr id="22" name="Retângulo de cantos arredondados 21"/>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37121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1000"/>
                                        <p:tgtEl>
                                          <p:spTgt spid="7"/>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0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1000"/>
                                        <p:tgtEl>
                                          <p:spTgt spid="8"/>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10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up)">
                                      <p:cBhvr>
                                        <p:cTn id="59" dur="10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1000"/>
                                        <p:tgtEl>
                                          <p:spTgt spid="15"/>
                                        </p:tgtEl>
                                      </p:cBhvr>
                                    </p:animEffect>
                                  </p:childTnLst>
                                </p:cTn>
                              </p:par>
                            </p:childTnLst>
                          </p:cTn>
                        </p:par>
                        <p:par>
                          <p:cTn id="65" fill="hold">
                            <p:stCondLst>
                              <p:cond delay="1000"/>
                            </p:stCondLst>
                            <p:childTnLst>
                              <p:par>
                                <p:cTn id="66" presetID="22" presetClass="entr" presetSubtype="1" fill="hold" grpId="0" nodeType="afterEffect">
                                  <p:stCondLst>
                                    <p:cond delay="0"/>
                                  </p:stCondLst>
                                  <p:childTnLst>
                                    <p:set>
                                      <p:cBhvr>
                                        <p:cTn id="67" dur="1" fill="hold">
                                          <p:stCondLst>
                                            <p:cond delay="0"/>
                                          </p:stCondLst>
                                        </p:cTn>
                                        <p:tgtEl>
                                          <p:spTgt spid="21">
                                            <p:txEl>
                                              <p:pRg st="0" end="0"/>
                                            </p:txEl>
                                          </p:spTgt>
                                        </p:tgtEl>
                                        <p:attrNameLst>
                                          <p:attrName>style.visibility</p:attrName>
                                        </p:attrNameLst>
                                      </p:cBhvr>
                                      <p:to>
                                        <p:strVal val="visible"/>
                                      </p:to>
                                    </p:set>
                                    <p:animEffect transition="in" filter="wipe(up)">
                                      <p:cBhvr>
                                        <p:cTn id="68" dur="500"/>
                                        <p:tgtEl>
                                          <p:spTgt spid="21">
                                            <p:txEl>
                                              <p:pRg st="0" end="0"/>
                                            </p:txEl>
                                          </p:spTgt>
                                        </p:tgtEl>
                                      </p:cBhvr>
                                    </p:animEffect>
                                  </p:childTnLst>
                                </p:cTn>
                              </p:par>
                            </p:childTnLst>
                          </p:cTn>
                        </p:par>
                        <p:par>
                          <p:cTn id="69" fill="hold">
                            <p:stCondLst>
                              <p:cond delay="1500"/>
                            </p:stCondLst>
                            <p:childTnLst>
                              <p:par>
                                <p:cTn id="70" presetID="22" presetClass="entr" presetSubtype="1" fill="hold" grpId="0" nodeType="afterEffect">
                                  <p:stCondLst>
                                    <p:cond delay="0"/>
                                  </p:stCondLst>
                                  <p:childTnLst>
                                    <p:set>
                                      <p:cBhvr>
                                        <p:cTn id="71" dur="1" fill="hold">
                                          <p:stCondLst>
                                            <p:cond delay="0"/>
                                          </p:stCondLst>
                                        </p:cTn>
                                        <p:tgtEl>
                                          <p:spTgt spid="21">
                                            <p:txEl>
                                              <p:pRg st="1" end="1"/>
                                            </p:txEl>
                                          </p:spTgt>
                                        </p:tgtEl>
                                        <p:attrNameLst>
                                          <p:attrName>style.visibility</p:attrName>
                                        </p:attrNameLst>
                                      </p:cBhvr>
                                      <p:to>
                                        <p:strVal val="visible"/>
                                      </p:to>
                                    </p:set>
                                    <p:animEffect transition="in" filter="wipe(up)">
                                      <p:cBhvr>
                                        <p:cTn id="72" dur="500"/>
                                        <p:tgtEl>
                                          <p:spTgt spid="21">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up)">
                                      <p:cBhvr>
                                        <p:cTn id="77" dur="1000"/>
                                        <p:tgtEl>
                                          <p:spTgt spid="16"/>
                                        </p:tgtEl>
                                      </p:cBhvr>
                                    </p:animEffect>
                                  </p:childTnLst>
                                </p:cTn>
                              </p:par>
                            </p:childTnLst>
                          </p:cTn>
                        </p:par>
                        <p:par>
                          <p:cTn id="78" fill="hold">
                            <p:stCondLst>
                              <p:cond delay="1000"/>
                            </p:stCondLst>
                            <p:childTnLst>
                              <p:par>
                                <p:cTn id="79" presetID="22" presetClass="entr" presetSubtype="1"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up)">
                                      <p:cBhvr>
                                        <p:cTn id="81" dur="1000"/>
                                        <p:tgtEl>
                                          <p:spTgt spid="17"/>
                                        </p:tgtEl>
                                      </p:cBhvr>
                                    </p:animEffect>
                                  </p:childTnLst>
                                </p:cTn>
                              </p:par>
                            </p:childTnLst>
                          </p:cTn>
                        </p:par>
                        <p:par>
                          <p:cTn id="82" fill="hold">
                            <p:stCondLst>
                              <p:cond delay="2000"/>
                            </p:stCondLst>
                            <p:childTnLst>
                              <p:par>
                                <p:cTn id="83" presetID="22" presetClass="entr" presetSubtype="1" fill="hold"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up)">
                                      <p:cBhvr>
                                        <p:cTn id="85" dur="1000"/>
                                        <p:tgtEl>
                                          <p:spTgt spid="1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up)">
                                      <p:cBhvr>
                                        <p:cTn id="90" dur="1000"/>
                                        <p:tgtEl>
                                          <p:spTgt spid="1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up)">
                                      <p:cBhvr>
                                        <p:cTn id="9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21" grpId="0" build="p" bldLvl="5"/>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Atenção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22" name="Retângulo 21"/>
          <p:cNvSpPr/>
          <p:nvPr/>
        </p:nvSpPr>
        <p:spPr>
          <a:xfrm>
            <a:off x="179513" y="1628800"/>
            <a:ext cx="8784976" cy="2462213"/>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A CPRB deve ser apurada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e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paga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de forma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CENTRALIZADA,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pelo estabelecimento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MATRIZ da empresa.</a:t>
            </a:r>
          </a:p>
          <a:p>
            <a:pPr marL="285750" indent="-285750" algn="just">
              <a:lnSpc>
                <a:spcPct val="150000"/>
              </a:lnSpc>
              <a:spcBef>
                <a:spcPts val="600"/>
              </a:spcBef>
              <a:spcAft>
                <a:spcPts val="600"/>
              </a:spcAft>
              <a:buFont typeface="Wingdings" pitchFamily="2" charset="2"/>
              <a:buChar char="q"/>
            </a:pP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A CPP incidente sobre a Folha de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Pagamento (valor descontado dos segurados, RAT Ajustado, Outras entidades), inclusive a de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forma reduzida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(quando a empresa tem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Receita abrangida e Receita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não abrangida), deve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ser apurada e paga </a:t>
            </a:r>
            <a:r>
              <a:rPr lang="pt-BR" sz="1600" b="1" i="1" u="sng"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por estabelecimento</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 </a:t>
            </a:r>
            <a:r>
              <a:rPr lang="pt-BR" sz="1600" b="1" i="1" u="sng"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matriz</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 e </a:t>
            </a:r>
            <a:r>
              <a:rPr lang="pt-BR" sz="1600" b="1" i="1" u="sng"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filiais</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da </a:t>
            </a:r>
            <a:r>
              <a:rPr lang="pt-BR" sz="1600" b="1" i="1" dirty="0" smtClean="0">
                <a:solidFill>
                  <a:srgbClr val="3333FF"/>
                </a:solidFill>
                <a:effectLst>
                  <a:outerShdw blurRad="38100" dist="38100" dir="2700000" algn="tl">
                    <a:srgbClr val="000000">
                      <a:alpha val="43137"/>
                    </a:srgbClr>
                  </a:outerShdw>
                </a:effectLst>
                <a:latin typeface="Arial" pitchFamily="34" charset="0"/>
                <a:cs typeface="Arial" pitchFamily="34" charset="0"/>
              </a:rPr>
              <a:t>empresa.</a:t>
            </a:r>
            <a:endPar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58</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23793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up)">
                                      <p:cBhvr>
                                        <p:cTn id="7" dur="20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up)">
                                      <p:cBhvr>
                                        <p:cTn id="12" dur="20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bldLvl="5"/>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07504" y="1556792"/>
            <a:ext cx="8856984" cy="4924425"/>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450850" indent="-450850" algn="just">
              <a:lnSpc>
                <a:spcPct val="150000"/>
              </a:lnSpc>
              <a:spcBef>
                <a:spcPts val="600"/>
              </a:spcBef>
              <a:spcAft>
                <a:spcPts val="600"/>
              </a:spcAft>
              <a:buFont typeface="Wingdings" pitchFamily="2" charset="2"/>
              <a:buChar char="q"/>
            </a:pPr>
            <a:r>
              <a:rPr lang="pt-BR" sz="1600" b="1" i="1" dirty="0">
                <a:ln w="50800"/>
                <a:solidFill>
                  <a:srgbClr val="0000FF"/>
                </a:solidFill>
                <a:latin typeface="Arial" pitchFamily="34" charset="0"/>
                <a:cs typeface="Arial" pitchFamily="34" charset="0"/>
              </a:rPr>
              <a:t>Normas operacionais:</a:t>
            </a:r>
          </a:p>
          <a:p>
            <a:pPr marL="908050" lvl="1" indent="-450850" algn="just">
              <a:lnSpc>
                <a:spcPct val="150000"/>
              </a:lnSpc>
              <a:spcBef>
                <a:spcPts val="600"/>
              </a:spcBef>
              <a:spcAft>
                <a:spcPts val="600"/>
              </a:spcAft>
              <a:buFont typeface="Wingdings" pitchFamily="2" charset="2"/>
              <a:buChar char="§"/>
            </a:pPr>
            <a:r>
              <a:rPr lang="fr-FR" sz="1600" b="1" i="1" dirty="0">
                <a:ln w="50800"/>
                <a:latin typeface="Arial" pitchFamily="34" charset="0"/>
                <a:cs typeface="Arial" pitchFamily="34" charset="0"/>
              </a:rPr>
              <a:t>IN RFB Nº 1.110, </a:t>
            </a:r>
            <a:r>
              <a:rPr lang="fr-FR" sz="1600" b="1" i="1" dirty="0">
                <a:ln w="50800"/>
                <a:solidFill>
                  <a:srgbClr val="0000FF"/>
                </a:solidFill>
                <a:latin typeface="Arial" pitchFamily="34" charset="0"/>
                <a:cs typeface="Arial" pitchFamily="34" charset="0"/>
              </a:rPr>
              <a:t>24/12/2010 – </a:t>
            </a:r>
            <a:r>
              <a:rPr lang="pt-BR" sz="1600" b="1" dirty="0">
                <a:solidFill>
                  <a:srgbClr val="0000FF"/>
                </a:solidFill>
              </a:rPr>
              <a:t>Declaração de Débitos e Créditos Tributários Federais DCTF.</a:t>
            </a:r>
            <a:endParaRPr lang="pt-BR" sz="1600" b="1" i="1" dirty="0">
              <a:ln w="50800"/>
              <a:solidFill>
                <a:srgbClr val="0000FF"/>
              </a:solidFill>
              <a:latin typeface="Arial" pitchFamily="34" charset="0"/>
              <a:cs typeface="Arial" pitchFamily="34" charset="0"/>
            </a:endParaRPr>
          </a:p>
          <a:p>
            <a:pPr marL="908050" lvl="1" indent="-450850" algn="just">
              <a:lnSpc>
                <a:spcPct val="150000"/>
              </a:lnSpc>
              <a:spcBef>
                <a:spcPts val="600"/>
              </a:spcBef>
              <a:spcAft>
                <a:spcPts val="600"/>
              </a:spcAft>
              <a:buFont typeface="Wingdings" pitchFamily="2" charset="2"/>
              <a:buChar char="§"/>
            </a:pPr>
            <a:r>
              <a:rPr lang="fr-FR" sz="1600" b="1" i="1" dirty="0" smtClean="0">
                <a:ln w="50800"/>
                <a:latin typeface="Arial" pitchFamily="34" charset="0"/>
                <a:cs typeface="Arial" pitchFamily="34" charset="0"/>
              </a:rPr>
              <a:t>ADE </a:t>
            </a:r>
            <a:r>
              <a:rPr lang="fr-FR" sz="1600" b="1" i="1" dirty="0">
                <a:ln w="50800"/>
                <a:latin typeface="Arial" pitchFamily="34" charset="0"/>
                <a:cs typeface="Arial" pitchFamily="34" charset="0"/>
              </a:rPr>
              <a:t>CODAC Nº 86, </a:t>
            </a:r>
            <a:r>
              <a:rPr lang="fr-FR" sz="1600" b="1" i="1" dirty="0">
                <a:ln w="50800"/>
                <a:solidFill>
                  <a:srgbClr val="0000FF"/>
                </a:solidFill>
                <a:latin typeface="Arial" pitchFamily="34" charset="0"/>
                <a:cs typeface="Arial" pitchFamily="34" charset="0"/>
              </a:rPr>
              <a:t>de 01/12/2011 – institui os Códigos de Receita 2985 e 2991 </a:t>
            </a:r>
            <a:r>
              <a:rPr lang="fr-FR" sz="1600" b="1" i="1" dirty="0" smtClean="0">
                <a:ln w="50800"/>
                <a:solidFill>
                  <a:srgbClr val="0000FF"/>
                </a:solidFill>
                <a:latin typeface="Arial" pitchFamily="34" charset="0"/>
                <a:cs typeface="Arial" pitchFamily="34" charset="0"/>
              </a:rPr>
              <a:t>a </a:t>
            </a:r>
            <a:r>
              <a:rPr lang="fr-FR" sz="1600" b="1" i="1" dirty="0">
                <a:ln w="50800"/>
                <a:solidFill>
                  <a:srgbClr val="0000FF"/>
                </a:solidFill>
                <a:latin typeface="Arial" pitchFamily="34" charset="0"/>
                <a:cs typeface="Arial" pitchFamily="34" charset="0"/>
              </a:rPr>
              <a:t>serem utilizados nos DARF de recolhimento da </a:t>
            </a:r>
            <a:r>
              <a:rPr lang="fr-FR" sz="1600" b="1" i="1" dirty="0" smtClean="0">
                <a:ln w="50800"/>
                <a:solidFill>
                  <a:srgbClr val="0000FF"/>
                </a:solidFill>
                <a:latin typeface="Arial" pitchFamily="34" charset="0"/>
                <a:cs typeface="Arial" pitchFamily="34" charset="0"/>
              </a:rPr>
              <a:t>CPRB.</a:t>
            </a:r>
            <a:endParaRPr lang="fr-FR" sz="1600" b="1" i="1" dirty="0">
              <a:ln w="50800"/>
              <a:solidFill>
                <a:srgbClr val="0000FF"/>
              </a:solidFill>
              <a:latin typeface="Arial" pitchFamily="34" charset="0"/>
              <a:cs typeface="Arial" pitchFamily="34" charset="0"/>
            </a:endParaRPr>
          </a:p>
          <a:p>
            <a:pPr marL="908050" lvl="1" indent="-450850" algn="just">
              <a:lnSpc>
                <a:spcPct val="150000"/>
              </a:lnSpc>
              <a:spcBef>
                <a:spcPts val="600"/>
              </a:spcBef>
              <a:spcAft>
                <a:spcPts val="600"/>
              </a:spcAft>
              <a:buFont typeface="Wingdings" pitchFamily="2" charset="2"/>
              <a:buChar char="§"/>
            </a:pPr>
            <a:r>
              <a:rPr lang="pt-BR" sz="1600" b="1" i="1" dirty="0">
                <a:ln w="50800"/>
                <a:latin typeface="Arial" pitchFamily="34" charset="0"/>
                <a:cs typeface="Arial" pitchFamily="34" charset="0"/>
              </a:rPr>
              <a:t>ADI RFB Nº 042, </a:t>
            </a:r>
            <a:r>
              <a:rPr lang="pt-BR" sz="1600" b="1" i="1" dirty="0">
                <a:ln w="50800"/>
                <a:solidFill>
                  <a:srgbClr val="0000FF"/>
                </a:solidFill>
                <a:latin typeface="Arial" pitchFamily="34" charset="0"/>
                <a:cs typeface="Arial" pitchFamily="34" charset="0"/>
              </a:rPr>
              <a:t>de 15/12/2011 – Institui regras para o recolhimento da </a:t>
            </a:r>
            <a:r>
              <a:rPr lang="fr-FR" sz="1600" b="1" i="1" dirty="0">
                <a:ln w="50800"/>
                <a:solidFill>
                  <a:srgbClr val="0000FF"/>
                </a:solidFill>
                <a:latin typeface="Arial" pitchFamily="34" charset="0"/>
                <a:cs typeface="Arial" pitchFamily="34" charset="0"/>
              </a:rPr>
              <a:t>CPRB </a:t>
            </a:r>
            <a:r>
              <a:rPr lang="pt-BR" sz="1600" b="1" i="1" dirty="0" smtClean="0">
                <a:ln w="50800"/>
                <a:solidFill>
                  <a:srgbClr val="0000FF"/>
                </a:solidFill>
                <a:latin typeface="Arial" pitchFamily="34" charset="0"/>
                <a:cs typeface="Arial" pitchFamily="34" charset="0"/>
              </a:rPr>
              <a:t>sobre </a:t>
            </a:r>
            <a:r>
              <a:rPr lang="pt-BR" sz="1600" b="1" i="1" dirty="0">
                <a:ln w="50800"/>
                <a:solidFill>
                  <a:srgbClr val="0000FF"/>
                </a:solidFill>
                <a:latin typeface="Arial" pitchFamily="34" charset="0"/>
                <a:cs typeface="Arial" pitchFamily="34" charset="0"/>
              </a:rPr>
              <a:t>o 13º Salário de 2011.</a:t>
            </a:r>
          </a:p>
          <a:p>
            <a:pPr marL="908050" lvl="1" indent="-450850" algn="just">
              <a:lnSpc>
                <a:spcPct val="150000"/>
              </a:lnSpc>
              <a:spcBef>
                <a:spcPts val="600"/>
              </a:spcBef>
              <a:spcAft>
                <a:spcPts val="600"/>
              </a:spcAft>
              <a:buFont typeface="Wingdings" pitchFamily="2" charset="2"/>
              <a:buChar char="§"/>
            </a:pPr>
            <a:r>
              <a:rPr lang="fr-FR" sz="1600" b="1" i="1" dirty="0">
                <a:ln w="50800"/>
                <a:latin typeface="Arial" pitchFamily="34" charset="0"/>
                <a:cs typeface="Arial" pitchFamily="34" charset="0"/>
              </a:rPr>
              <a:t>ADE Codac Nº 93, </a:t>
            </a:r>
            <a:r>
              <a:rPr lang="fr-FR" sz="1600" b="1" i="1" dirty="0">
                <a:ln w="50800"/>
                <a:solidFill>
                  <a:srgbClr val="0000FF"/>
                </a:solidFill>
                <a:latin typeface="Arial" pitchFamily="34" charset="0"/>
                <a:cs typeface="Arial" pitchFamily="34" charset="0"/>
              </a:rPr>
              <a:t>de 19/12/2011 - </a:t>
            </a:r>
            <a:r>
              <a:rPr lang="pt-BR" sz="1600" b="1" i="1" dirty="0">
                <a:ln w="50800"/>
                <a:solidFill>
                  <a:srgbClr val="0000FF"/>
                </a:solidFill>
                <a:latin typeface="Arial" pitchFamily="34" charset="0"/>
                <a:cs typeface="Arial" pitchFamily="34" charset="0"/>
              </a:rPr>
              <a:t>Institui regras para a geração da GFIP das empresas abrangidas pela Desoneração da Folha</a:t>
            </a:r>
            <a:r>
              <a:rPr lang="pt-BR" sz="1600" b="1" i="1" dirty="0" smtClean="0">
                <a:ln w="50800"/>
                <a:solidFill>
                  <a:srgbClr val="0000FF"/>
                </a:solidFill>
                <a:latin typeface="Arial" pitchFamily="34" charset="0"/>
                <a:cs typeface="Arial" pitchFamily="34" charset="0"/>
              </a:rPr>
              <a:t>.</a:t>
            </a:r>
          </a:p>
          <a:p>
            <a:pPr marL="908050" lvl="1" indent="-450850" algn="just">
              <a:lnSpc>
                <a:spcPct val="150000"/>
              </a:lnSpc>
              <a:spcBef>
                <a:spcPts val="600"/>
              </a:spcBef>
              <a:spcAft>
                <a:spcPts val="600"/>
              </a:spcAft>
              <a:buFont typeface="Wingdings" pitchFamily="2" charset="2"/>
              <a:buChar char="§"/>
            </a:pPr>
            <a:r>
              <a:rPr lang="fr-FR" sz="1600" b="1" i="1" dirty="0">
                <a:ln w="50800"/>
                <a:latin typeface="Arial" pitchFamily="34" charset="0"/>
                <a:cs typeface="Arial" pitchFamily="34" charset="0"/>
              </a:rPr>
              <a:t>IN RFB Nº 1.252, </a:t>
            </a:r>
            <a:r>
              <a:rPr lang="fr-FR" sz="1600" b="1" i="1" dirty="0">
                <a:ln w="50800"/>
                <a:solidFill>
                  <a:srgbClr val="0000FF"/>
                </a:solidFill>
                <a:latin typeface="Arial" pitchFamily="34" charset="0"/>
                <a:cs typeface="Arial" pitchFamily="34" charset="0"/>
              </a:rPr>
              <a:t>01/03/2012 – altera a EFD-PIS/COFINS para EFD-CONTRIBUIÇÕES e cria nesta o Bloco P para escrituração da CPRB</a:t>
            </a:r>
            <a:r>
              <a:rPr lang="fr-FR" sz="1600" b="1" i="1" dirty="0" smtClean="0">
                <a:ln w="50800"/>
                <a:solidFill>
                  <a:srgbClr val="0000FF"/>
                </a:solidFill>
                <a:latin typeface="Arial" pitchFamily="34" charset="0"/>
                <a:cs typeface="Arial" pitchFamily="34" charset="0"/>
              </a:rPr>
              <a:t>.</a:t>
            </a:r>
            <a:endParaRPr lang="pt-BR" sz="1600" b="1" i="1" dirty="0">
              <a:ln w="50800"/>
              <a:solidFill>
                <a:srgbClr val="0000FF"/>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2998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up)">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up)">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up)">
                                      <p:cBhvr>
                                        <p:cTn id="32"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Atenção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64044"/>
            <a:ext cx="8784976" cy="4678204"/>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 </a:t>
            </a:r>
            <a:r>
              <a:rPr lang="pt-BR" sz="1600" b="1" i="1" dirty="0">
                <a:solidFill>
                  <a:srgbClr val="3333FF"/>
                </a:solidFill>
                <a:effectLst>
                  <a:outerShdw blurRad="38100" dist="38100" dir="2700000" algn="tl">
                    <a:srgbClr val="000000">
                      <a:alpha val="43137"/>
                    </a:srgbClr>
                  </a:outerShdw>
                </a:effectLst>
                <a:latin typeface="Arial" pitchFamily="34" charset="0"/>
                <a:cs typeface="Arial" pitchFamily="34" charset="0"/>
              </a:rPr>
              <a:t>empresas</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abrangidas pela Desoneração continuam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sujeitas ao cumprimento das demais obrigações previstas na legislação previdenciária. </a:t>
            </a:r>
          </a:p>
          <a:p>
            <a:pPr marL="285750" indent="-285750" algn="just">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Recolhimento, até o dia 20 do mês subsequente à ocorrência do fato gerador:</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Por meio de DARF</a:t>
            </a:r>
          </a:p>
          <a:p>
            <a:pPr marL="1077913" lvl="4" indent="-177800" algn="just">
              <a:lnSpc>
                <a:spcPct val="150000"/>
              </a:lnSpc>
              <a:spcBef>
                <a:spcPts val="600"/>
              </a:spcBef>
              <a:spcAft>
                <a:spcPts val="600"/>
              </a:spcAft>
              <a:buFont typeface="Arial" pitchFamily="34" charset="0"/>
              <a:buChar char="•"/>
            </a:pP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2985 - Contribuição Previdenciária Sobre Receita Bruta - Art. 7º da Lei 12.546/2011.</a:t>
            </a:r>
          </a:p>
          <a:p>
            <a:pPr marL="1077913" lvl="4" indent="-177800" algn="just">
              <a:lnSpc>
                <a:spcPct val="150000"/>
              </a:lnSpc>
              <a:spcBef>
                <a:spcPts val="600"/>
              </a:spcBef>
              <a:spcAft>
                <a:spcPts val="600"/>
              </a:spcAft>
              <a:buFont typeface="Arial" pitchFamily="34" charset="0"/>
              <a:buChar char="•"/>
            </a:pP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2991 - Contribuição Previdenciária Sobre Receita Bruta - Art. 8º da Lei 12.546/2011.</a:t>
            </a:r>
          </a:p>
          <a:p>
            <a:pPr marL="1077913" lvl="2" indent="-163513" algn="just">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Informação através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do Bloco P da EFD-Contribuições, até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10º dia útil do segundo mês subsequente ao que se refere 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escrituração.</a:t>
            </a:r>
          </a:p>
          <a:p>
            <a:pPr marL="1077913" lvl="2" indent="-163513" algn="just">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Informação na DCTF</a:t>
            </a:r>
          </a:p>
          <a:p>
            <a:pPr marL="742950" lvl="1" indent="-285750" algn="just">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Por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meio de GPS.</a:t>
            </a:r>
          </a:p>
          <a:p>
            <a:pPr marL="1077913" lvl="2" indent="-163513" algn="just">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Informação através da GFIP, até o dia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07 do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mês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subsequente à ocorrência do fato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gerador.</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59</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3199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2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2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2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wipe(up)">
                                      <p:cBhvr>
                                        <p:cTn id="47"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Abrangida e Receita não Abrangida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4"/>
          <p:cNvSpPr/>
          <p:nvPr/>
        </p:nvSpPr>
        <p:spPr>
          <a:xfrm>
            <a:off x="179513" y="1472872"/>
            <a:ext cx="8737995" cy="4185761"/>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q"/>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No caso de empresas que se dediquem a outras atividades, além das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abrangidas pela Desoneração, até 31/12/2014,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o cálculo 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CPP obedecerá:</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disposto nos </a:t>
            </a:r>
            <a:r>
              <a:rPr lang="pt-BR" sz="1600" b="1" i="1" dirty="0" err="1">
                <a:solidFill>
                  <a:srgbClr val="0000CC"/>
                </a:solidFill>
                <a:effectLst>
                  <a:outerShdw blurRad="38100" dist="38100" dir="2700000" algn="tl">
                    <a:srgbClr val="000000">
                      <a:alpha val="43137"/>
                    </a:srgbClr>
                  </a:outerShdw>
                </a:effectLst>
                <a:latin typeface="Arial" pitchFamily="34" charset="0"/>
                <a:cs typeface="Arial" pitchFamily="34" charset="0"/>
              </a:rPr>
              <a:t>arts</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7º e 8º da Lei Nº 12.546/2011,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 relação às receitas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abrangidas pela Desoneração.</a:t>
            </a:r>
          </a:p>
          <a:p>
            <a:pPr lvl="1" algn="just">
              <a:lnSpc>
                <a:spcPct val="150000"/>
              </a:lnSpc>
              <a:spcBef>
                <a:spcPts val="600"/>
              </a:spcBef>
              <a:spcAft>
                <a:spcPts val="600"/>
              </a:spcAft>
            </a:pP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Ao disposto no art. 22, incisos I e III, da Lei 8.212/1991, sendo esse valor reduzido pelo redutor de alíquota.</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nSpc>
                <a:spcPct val="150000"/>
              </a:lnSpc>
              <a:spcBef>
                <a:spcPts val="600"/>
              </a:spcBef>
              <a:spcAft>
                <a:spcPts val="600"/>
              </a:spcAft>
              <a:buFont typeface="Arial" pitchFamily="34" charset="0"/>
              <a:buChar char="•"/>
            </a:pP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Redutor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Alíquota:</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60</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6" name="Tabela 5"/>
          <p:cNvGraphicFramePr>
            <a:graphicFrameLocks noGrp="1"/>
          </p:cNvGraphicFramePr>
          <p:nvPr>
            <p:extLst>
              <p:ext uri="{D42A27DB-BD31-4B8C-83A1-F6EECF244321}">
                <p14:modId xmlns:p14="http://schemas.microsoft.com/office/powerpoint/2010/main" xmlns="" val="2942313565"/>
              </p:ext>
            </p:extLst>
          </p:nvPr>
        </p:nvGraphicFramePr>
        <p:xfrm>
          <a:off x="971600" y="3212976"/>
          <a:ext cx="6408712" cy="504056"/>
        </p:xfrm>
        <a:graphic>
          <a:graphicData uri="http://schemas.openxmlformats.org/drawingml/2006/table">
            <a:tbl>
              <a:tblPr>
                <a:tableStyleId>{5C22544A-7EE6-4342-B048-85BDC9FD1C3A}</a:tableStyleId>
              </a:tblPr>
              <a:tblGrid>
                <a:gridCol w="6408712"/>
              </a:tblGrid>
              <a:tr h="504056">
                <a:tc>
                  <a:txBody>
                    <a:bodyPr/>
                    <a:lstStyle/>
                    <a:p>
                      <a:pPr marL="460375" lvl="1" indent="-285750" algn="l">
                        <a:lnSpc>
                          <a:spcPct val="150000"/>
                        </a:lnSpc>
                        <a:spcBef>
                          <a:spcPts val="600"/>
                        </a:spcBef>
                        <a:spcAft>
                          <a:spcPts val="600"/>
                        </a:spcAft>
                        <a:buFont typeface="Wingdings" pitchFamily="2" charset="2"/>
                        <a:buChar char="§"/>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CPRB = Receita Bruta x Alíquota</a:t>
                      </a: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43235330"/>
              </p:ext>
            </p:extLst>
          </p:nvPr>
        </p:nvGraphicFramePr>
        <p:xfrm>
          <a:off x="971600" y="4581128"/>
          <a:ext cx="6480720" cy="504056"/>
        </p:xfrm>
        <a:graphic>
          <a:graphicData uri="http://schemas.openxmlformats.org/drawingml/2006/table">
            <a:tbl>
              <a:tblPr>
                <a:tableStyleId>{5C22544A-7EE6-4342-B048-85BDC9FD1C3A}</a:tableStyleId>
              </a:tblPr>
              <a:tblGrid>
                <a:gridCol w="6480720"/>
              </a:tblGrid>
              <a:tr h="504056">
                <a:tc>
                  <a:txBody>
                    <a:bodyPr/>
                    <a:lstStyle/>
                    <a:p>
                      <a:pPr marL="460375" lvl="1" indent="-285750" algn="l">
                        <a:lnSpc>
                          <a:spcPct val="150000"/>
                        </a:lnSpc>
                        <a:spcBef>
                          <a:spcPts val="600"/>
                        </a:spcBef>
                        <a:spcAft>
                          <a:spcPts val="600"/>
                        </a:spcAft>
                        <a:buFont typeface="Wingdings" pitchFamily="2" charset="2"/>
                        <a:buChar char="§"/>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CPP = (Folha de Pagamentos x 20%)  x Redutor de Alíquota</a:t>
                      </a:r>
                      <a:endParaRPr lang="pt-BR" sz="1600" b="1" i="1" dirty="0">
                        <a:ln w="50800"/>
                        <a:solidFill>
                          <a:srgbClr val="0000FF"/>
                        </a:solidFill>
                        <a:effectLst>
                          <a:outerShdw blurRad="38100" dist="38100" dir="2700000" algn="tl">
                            <a:srgbClr val="000000">
                              <a:alpha val="43137"/>
                            </a:srgbClr>
                          </a:outerShdw>
                        </a:effectLst>
                        <a:latin typeface="Arial" pitchFamily="34" charset="0"/>
                        <a:cs typeface="Arial" pitchFamily="34"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3778766672"/>
              </p:ext>
            </p:extLst>
          </p:nvPr>
        </p:nvGraphicFramePr>
        <p:xfrm>
          <a:off x="971600" y="5733256"/>
          <a:ext cx="6480720" cy="504056"/>
        </p:xfrm>
        <a:graphic>
          <a:graphicData uri="http://schemas.openxmlformats.org/drawingml/2006/table">
            <a:tbl>
              <a:tblPr>
                <a:tableStyleId>{5C22544A-7EE6-4342-B048-85BDC9FD1C3A}</a:tableStyleId>
              </a:tblPr>
              <a:tblGrid>
                <a:gridCol w="6480720"/>
              </a:tblGrid>
              <a:tr h="504056">
                <a:tc>
                  <a:txBody>
                    <a:bodyPr/>
                    <a:lstStyle/>
                    <a:p>
                      <a:pPr marL="174625" lvl="0" indent="0">
                        <a:lnSpc>
                          <a:spcPct val="150000"/>
                        </a:lnSpc>
                        <a:spcBef>
                          <a:spcPts val="600"/>
                        </a:spcBef>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 Receita Bruta de outras  atividades  /  Receita Bruta  Total.</a:t>
                      </a:r>
                    </a:p>
                  </a:txBody>
                  <a:tcPr marL="9266" marR="9266" marT="9266" marB="0" anchor="ctr">
                    <a:cell3D prstMaterial="dkEdge">
                      <a:bevel/>
                      <a:lightRig rig="flood" dir="t"/>
                    </a:cell3D>
                    <a:solidFill>
                      <a:srgbClr val="CCFFFF"/>
                    </a:solidFill>
                  </a:tcPr>
                </a:tc>
              </a:tr>
            </a:tbl>
          </a:graphicData>
        </a:graphic>
      </p:graphicFrame>
      <p:sp>
        <p:nvSpPr>
          <p:cNvPr id="9" name="Botão de ação: Avançar ou Próximo 8">
            <a:hlinkClick r:id="rId2" action="ppaction://hlinksldjump" highlightClick="1"/>
          </p:cNvPr>
          <p:cNvSpPr/>
          <p:nvPr/>
        </p:nvSpPr>
        <p:spPr>
          <a:xfrm>
            <a:off x="8460432" y="6633356"/>
            <a:ext cx="504056" cy="10801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Tree>
    <p:extLst>
      <p:ext uri="{BB962C8B-B14F-4D97-AF65-F5344CB8AC3E}">
        <p14:creationId xmlns:p14="http://schemas.microsoft.com/office/powerpoint/2010/main" xmlns="" val="330512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ipe(up)">
                                      <p:cBhvr>
                                        <p:cTn id="21" dur="2000"/>
                                        <p:tgtEl>
                                          <p:spTgt spid="5">
                                            <p:txEl>
                                              <p:pRg st="3" end="3"/>
                                            </p:txEl>
                                          </p:spTgt>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3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wipe(up)">
                                      <p:cBhvr>
                                        <p:cTn id="30" dur="2000"/>
                                        <p:tgtEl>
                                          <p:spTgt spid="5">
                                            <p:txEl>
                                              <p:pRg st="5" end="5"/>
                                            </p:txEl>
                                          </p:spTgt>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3000"/>
                                        <p:tgtEl>
                                          <p:spTgt spid="8"/>
                                        </p:tgtEl>
                                      </p:cBhvr>
                                    </p:animEffect>
                                  </p:childTnLst>
                                </p:cTn>
                              </p:par>
                            </p:childTnLst>
                          </p:cTn>
                        </p:par>
                        <p:par>
                          <p:cTn id="35" fill="hold">
                            <p:stCondLst>
                              <p:cond delay="5000"/>
                            </p:stCondLst>
                            <p:childTnLst>
                              <p:par>
                                <p:cTn id="36" presetID="16" presetClass="entr" presetSubtype="2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bldLvl="5"/>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Abrangida e Receita não Abrangida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6" name="Tabela 5"/>
          <p:cNvGraphicFramePr>
            <a:graphicFrameLocks noGrp="1"/>
          </p:cNvGraphicFramePr>
          <p:nvPr>
            <p:extLst>
              <p:ext uri="{D42A27DB-BD31-4B8C-83A1-F6EECF244321}">
                <p14:modId xmlns:p14="http://schemas.microsoft.com/office/powerpoint/2010/main" xmlns="" val="787913375"/>
              </p:ext>
            </p:extLst>
          </p:nvPr>
        </p:nvGraphicFramePr>
        <p:xfrm>
          <a:off x="1212652" y="2420890"/>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MÊS/ANO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2274426791"/>
              </p:ext>
            </p:extLst>
          </p:nvPr>
        </p:nvGraphicFramePr>
        <p:xfrm>
          <a:off x="1212652" y="2852936"/>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FOLHA DE PAGAMENTO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3996294340"/>
              </p:ext>
            </p:extLst>
          </p:nvPr>
        </p:nvGraphicFramePr>
        <p:xfrm>
          <a:off x="1212652" y="3284984"/>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9" name="Tabela 8"/>
          <p:cNvGraphicFramePr>
            <a:graphicFrameLocks noGrp="1"/>
          </p:cNvGraphicFramePr>
          <p:nvPr>
            <p:extLst>
              <p:ext uri="{D42A27DB-BD31-4B8C-83A1-F6EECF244321}">
                <p14:modId xmlns:p14="http://schemas.microsoft.com/office/powerpoint/2010/main" xmlns="" val="886155882"/>
              </p:ext>
            </p:extLst>
          </p:nvPr>
        </p:nvGraphicFramePr>
        <p:xfrm>
          <a:off x="1212652" y="4149082"/>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CPRB</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0" name="Tabela 9"/>
          <p:cNvGraphicFramePr>
            <a:graphicFrameLocks noGrp="1"/>
          </p:cNvGraphicFramePr>
          <p:nvPr>
            <p:extLst>
              <p:ext uri="{D42A27DB-BD31-4B8C-83A1-F6EECF244321}">
                <p14:modId xmlns:p14="http://schemas.microsoft.com/office/powerpoint/2010/main" xmlns="" val="1755458112"/>
              </p:ext>
            </p:extLst>
          </p:nvPr>
        </p:nvGraphicFramePr>
        <p:xfrm>
          <a:off x="1212652" y="4581130"/>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1" name="Tabela 10"/>
          <p:cNvGraphicFramePr>
            <a:graphicFrameLocks noGrp="1"/>
          </p:cNvGraphicFramePr>
          <p:nvPr>
            <p:extLst>
              <p:ext uri="{D42A27DB-BD31-4B8C-83A1-F6EECF244321}">
                <p14:modId xmlns:p14="http://schemas.microsoft.com/office/powerpoint/2010/main" xmlns="" val="880818126"/>
              </p:ext>
            </p:extLst>
          </p:nvPr>
        </p:nvGraphicFramePr>
        <p:xfrm>
          <a:off x="5436097" y="2420888"/>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MAIO/2013</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xmlns="" val="3382054289"/>
              </p:ext>
            </p:extLst>
          </p:nvPr>
        </p:nvGraphicFramePr>
        <p:xfrm>
          <a:off x="5436097" y="2852934"/>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R$20.000,00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xmlns="" val="2794253123"/>
              </p:ext>
            </p:extLst>
          </p:nvPr>
        </p:nvGraphicFramePr>
        <p:xfrm>
          <a:off x="5436097" y="3284982"/>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R$200.000,00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4" name="Tabela 13"/>
          <p:cNvGraphicFramePr>
            <a:graphicFrameLocks noGrp="1"/>
          </p:cNvGraphicFramePr>
          <p:nvPr>
            <p:extLst>
              <p:ext uri="{D42A27DB-BD31-4B8C-83A1-F6EECF244321}">
                <p14:modId xmlns:p14="http://schemas.microsoft.com/office/powerpoint/2010/main" xmlns="" val="726592047"/>
              </p:ext>
            </p:extLst>
          </p:nvPr>
        </p:nvGraphicFramePr>
        <p:xfrm>
          <a:off x="5436097" y="4149080"/>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200.000,00 x 1% = R$</a:t>
                      </a:r>
                      <a:r>
                        <a:rPr lang="pt-BR" sz="1600" b="1" i="1" u="none" strike="noStrike" baseline="0" dirty="0" smtClean="0">
                          <a:solidFill>
                            <a:srgbClr val="FF0000"/>
                          </a:solidFill>
                          <a:effectLst>
                            <a:outerShdw blurRad="38100" dist="38100" dir="2700000" algn="tl">
                              <a:srgbClr val="000000">
                                <a:alpha val="43137"/>
                              </a:srgbClr>
                            </a:outerShdw>
                          </a:effectLst>
                        </a:rPr>
                        <a:t> </a:t>
                      </a:r>
                      <a:r>
                        <a:rPr lang="pt-BR" sz="1600" b="1" i="1" u="none" strike="noStrike" dirty="0" smtClean="0">
                          <a:solidFill>
                            <a:srgbClr val="FF0000"/>
                          </a:solidFill>
                          <a:effectLst>
                            <a:outerShdw blurRad="38100" dist="38100" dir="2700000" algn="tl">
                              <a:srgbClr val="000000">
                                <a:alpha val="43137"/>
                              </a:srgbClr>
                            </a:outerShdw>
                          </a:effectLst>
                        </a:rPr>
                        <a:t>2.000,00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5" name="Tabela 14"/>
          <p:cNvGraphicFramePr>
            <a:graphicFrameLocks noGrp="1"/>
          </p:cNvGraphicFramePr>
          <p:nvPr>
            <p:extLst>
              <p:ext uri="{D42A27DB-BD31-4B8C-83A1-F6EECF244321}">
                <p14:modId xmlns:p14="http://schemas.microsoft.com/office/powerpoint/2010/main" xmlns="" val="3592813393"/>
              </p:ext>
            </p:extLst>
          </p:nvPr>
        </p:nvGraphicFramePr>
        <p:xfrm>
          <a:off x="5436097" y="4581128"/>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(FP x 20%) x RA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6" name="Tabela 15"/>
          <p:cNvGraphicFramePr>
            <a:graphicFrameLocks noGrp="1"/>
          </p:cNvGraphicFramePr>
          <p:nvPr>
            <p:extLst>
              <p:ext uri="{D42A27DB-BD31-4B8C-83A1-F6EECF244321}">
                <p14:modId xmlns:p14="http://schemas.microsoft.com/office/powerpoint/2010/main" xmlns="" val="3919450323"/>
              </p:ext>
            </p:extLst>
          </p:nvPr>
        </p:nvGraphicFramePr>
        <p:xfrm>
          <a:off x="1212653" y="3717034"/>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NÃO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7" name="Tabela 16"/>
          <p:cNvGraphicFramePr>
            <a:graphicFrameLocks noGrp="1"/>
          </p:cNvGraphicFramePr>
          <p:nvPr>
            <p:extLst>
              <p:ext uri="{D42A27DB-BD31-4B8C-83A1-F6EECF244321}">
                <p14:modId xmlns:p14="http://schemas.microsoft.com/office/powerpoint/2010/main" xmlns="" val="3536165896"/>
              </p:ext>
            </p:extLst>
          </p:nvPr>
        </p:nvGraphicFramePr>
        <p:xfrm>
          <a:off x="5436098" y="3717032"/>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R$100.000,00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8" name="Tabela 17"/>
          <p:cNvGraphicFramePr>
            <a:graphicFrameLocks noGrp="1"/>
          </p:cNvGraphicFramePr>
          <p:nvPr>
            <p:extLst>
              <p:ext uri="{D42A27DB-BD31-4B8C-83A1-F6EECF244321}">
                <p14:modId xmlns:p14="http://schemas.microsoft.com/office/powerpoint/2010/main" xmlns="" val="2850714163"/>
              </p:ext>
            </p:extLst>
          </p:nvPr>
        </p:nvGraphicFramePr>
        <p:xfrm>
          <a:off x="1212653" y="5013178"/>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latin typeface="+mn-lt"/>
                        </a:rPr>
                        <a:t>RA</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9" name="Tabela 18"/>
          <p:cNvGraphicFramePr>
            <a:graphicFrameLocks noGrp="1"/>
          </p:cNvGraphicFramePr>
          <p:nvPr>
            <p:extLst>
              <p:ext uri="{D42A27DB-BD31-4B8C-83A1-F6EECF244321}">
                <p14:modId xmlns:p14="http://schemas.microsoft.com/office/powerpoint/2010/main" xmlns="" val="2478207905"/>
              </p:ext>
            </p:extLst>
          </p:nvPr>
        </p:nvGraphicFramePr>
        <p:xfrm>
          <a:off x="5436098" y="5013176"/>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100.000,00 / 300.000,00 = 33%</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0" name="Tabela 19"/>
          <p:cNvGraphicFramePr>
            <a:graphicFrameLocks noGrp="1"/>
          </p:cNvGraphicFramePr>
          <p:nvPr>
            <p:extLst>
              <p:ext uri="{D42A27DB-BD31-4B8C-83A1-F6EECF244321}">
                <p14:modId xmlns:p14="http://schemas.microsoft.com/office/powerpoint/2010/main" xmlns="" val="2017473794"/>
              </p:ext>
            </p:extLst>
          </p:nvPr>
        </p:nvGraphicFramePr>
        <p:xfrm>
          <a:off x="1212652" y="5445226"/>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1" name="Tabela 20"/>
          <p:cNvGraphicFramePr>
            <a:graphicFrameLocks noGrp="1"/>
          </p:cNvGraphicFramePr>
          <p:nvPr>
            <p:extLst>
              <p:ext uri="{D42A27DB-BD31-4B8C-83A1-F6EECF244321}">
                <p14:modId xmlns:p14="http://schemas.microsoft.com/office/powerpoint/2010/main" xmlns="" val="2584025272"/>
              </p:ext>
            </p:extLst>
          </p:nvPr>
        </p:nvGraphicFramePr>
        <p:xfrm>
          <a:off x="5436097" y="5445224"/>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(20.000,00 x 20%) x 33%</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
        <p:nvSpPr>
          <p:cNvPr id="22" name="Retângulo 21"/>
          <p:cNvSpPr/>
          <p:nvPr/>
        </p:nvSpPr>
        <p:spPr>
          <a:xfrm>
            <a:off x="1115616" y="6351711"/>
            <a:ext cx="7704856" cy="461665"/>
          </a:xfrm>
          <a:prstGeom prst="rect">
            <a:avLst/>
          </a:prstGeom>
        </p:spPr>
        <p:txBody>
          <a:bodyPr wrap="square">
            <a:spAutoFit/>
          </a:bodyPr>
          <a:lstStyle/>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CPRB = Contribuição Previdenciária sobre a Receita Bruta.</a:t>
            </a:r>
          </a:p>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CPFP </a:t>
            </a:r>
            <a:r>
              <a:rPr lang="pt-BR" sz="1200" b="1" i="1" dirty="0">
                <a:solidFill>
                  <a:srgbClr val="FF0000"/>
                </a:solidFill>
                <a:effectLst>
                  <a:outerShdw blurRad="38100" dist="38100" dir="2700000" algn="tl">
                    <a:srgbClr val="000000">
                      <a:alpha val="43137"/>
                    </a:srgbClr>
                  </a:outerShdw>
                </a:effectLst>
                <a:latin typeface="Bell MT" pitchFamily="18" charset="0"/>
              </a:rPr>
              <a:t>= Contribuição Previdenciária sobre a </a:t>
            </a:r>
            <a:r>
              <a:rPr lang="pt-BR" sz="1200" b="1" i="1" dirty="0" smtClean="0">
                <a:solidFill>
                  <a:srgbClr val="FF0000"/>
                </a:solidFill>
                <a:effectLst>
                  <a:outerShdw blurRad="38100" dist="38100" dir="2700000" algn="tl">
                    <a:srgbClr val="000000">
                      <a:alpha val="43137"/>
                    </a:srgbClr>
                  </a:outerShdw>
                </a:effectLst>
                <a:latin typeface="Bell MT" pitchFamily="18" charset="0"/>
              </a:rPr>
              <a:t>Folha de Pagamentos.</a:t>
            </a:r>
          </a:p>
        </p:txBody>
      </p:sp>
      <p:graphicFrame>
        <p:nvGraphicFramePr>
          <p:cNvPr id="23" name="Tabela 22"/>
          <p:cNvGraphicFramePr>
            <a:graphicFrameLocks noGrp="1"/>
          </p:cNvGraphicFramePr>
          <p:nvPr>
            <p:extLst>
              <p:ext uri="{D42A27DB-BD31-4B8C-83A1-F6EECF244321}">
                <p14:modId xmlns:p14="http://schemas.microsoft.com/office/powerpoint/2010/main" xmlns="" val="1105440968"/>
              </p:ext>
            </p:extLst>
          </p:nvPr>
        </p:nvGraphicFramePr>
        <p:xfrm>
          <a:off x="1187624" y="5918135"/>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4" name="Tabela 23"/>
          <p:cNvGraphicFramePr>
            <a:graphicFrameLocks noGrp="1"/>
          </p:cNvGraphicFramePr>
          <p:nvPr>
            <p:extLst>
              <p:ext uri="{D42A27DB-BD31-4B8C-83A1-F6EECF244321}">
                <p14:modId xmlns:p14="http://schemas.microsoft.com/office/powerpoint/2010/main" xmlns="" val="1813044363"/>
              </p:ext>
            </p:extLst>
          </p:nvPr>
        </p:nvGraphicFramePr>
        <p:xfrm>
          <a:off x="5411069" y="5918133"/>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4.000,00 x 33% = R$ </a:t>
                      </a:r>
                      <a:r>
                        <a:rPr lang="pt-BR" sz="1600" b="1" i="1" u="none" strike="noStrike" dirty="0" smtClean="0">
                          <a:solidFill>
                            <a:srgbClr val="FF0000"/>
                          </a:solidFill>
                          <a:effectLst>
                            <a:outerShdw blurRad="38100" dist="38100" dir="2700000" algn="tl">
                              <a:srgbClr val="000000">
                                <a:alpha val="43137"/>
                              </a:srgbClr>
                            </a:outerShdw>
                          </a:effectLst>
                        </a:rPr>
                        <a:t>1.320,00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
        <p:nvSpPr>
          <p:cNvPr id="25" name="Retângulo de cantos arredondados 2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61</a:t>
            </a:r>
            <a:endParaRPr lang="pt-BR" sz="800" b="1" dirty="0">
              <a:solidFill>
                <a:srgbClr val="0000FF"/>
              </a:solidFill>
              <a:effectLst>
                <a:outerShdw blurRad="38100" dist="38100" dir="2700000" algn="tl">
                  <a:srgbClr val="000000">
                    <a:alpha val="43137"/>
                  </a:srgbClr>
                </a:outerShdw>
              </a:effectLst>
            </a:endParaRPr>
          </a:p>
        </p:txBody>
      </p:sp>
      <p:sp>
        <p:nvSpPr>
          <p:cNvPr id="4" name="Retângulo 3"/>
          <p:cNvSpPr/>
          <p:nvPr/>
        </p:nvSpPr>
        <p:spPr>
          <a:xfrm>
            <a:off x="-36513" y="1412776"/>
            <a:ext cx="9001001" cy="954107"/>
          </a:xfrm>
          <a:prstGeom prst="rect">
            <a:avLst/>
          </a:prstGeom>
        </p:spPr>
        <p:txBody>
          <a:bodyPr wrap="square">
            <a:spAutoFit/>
          </a:bodyPr>
          <a:lstStyle/>
          <a:p>
            <a:pPr marL="285750" indent="-285750" algn="just">
              <a:lnSpc>
                <a:spcPct val="150000"/>
              </a:lnSpc>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Exemplo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p>
          <a:p>
            <a:pPr lvl="1" algn="just"/>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Uma Indústria (alíquota = 1%) com Receita Bruta oriunda de produtos abrangidos e Receita Bruta oriunda de produtos não abrangidos pela Desoneração.</a:t>
            </a:r>
            <a:endParaRPr lang="pt-BR" sz="1600" b="1" i="1" dirty="0">
              <a:solidFill>
                <a:srgbClr val="0000CC"/>
              </a:solidFill>
              <a:latin typeface="Arial" pitchFamily="34" charset="0"/>
              <a:cs typeface="Arial" pitchFamily="34" charset="0"/>
            </a:endParaRPr>
          </a:p>
        </p:txBody>
      </p:sp>
    </p:spTree>
    <p:extLst>
      <p:ext uri="{BB962C8B-B14F-4D97-AF65-F5344CB8AC3E}">
        <p14:creationId xmlns:p14="http://schemas.microsoft.com/office/powerpoint/2010/main" xmlns="" val="342521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1000"/>
                                        <p:tgtEl>
                                          <p:spTgt spid="7"/>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1000"/>
                                        <p:tgtEl>
                                          <p:spTgt spid="8"/>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1000"/>
                                        <p:tgtEl>
                                          <p:spTgt spid="16"/>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up)">
                                      <p:cBhvr>
                                        <p:cTn id="53" dur="10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up)">
                                      <p:cBhvr>
                                        <p:cTn id="63" dur="10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10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up)">
                                      <p:cBhvr>
                                        <p:cTn id="73" dur="10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10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wipe(up)">
                                      <p:cBhvr>
                                        <p:cTn id="83" dur="1000"/>
                                        <p:tgtEl>
                                          <p:spTgt spid="2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100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up)">
                                      <p:cBhvr>
                                        <p:cTn id="93" dur="1000"/>
                                        <p:tgtEl>
                                          <p:spTgt spid="23"/>
                                        </p:tgtEl>
                                      </p:cBhvr>
                                    </p:animEffect>
                                  </p:childTnLst>
                                </p:cTn>
                              </p:par>
                            </p:childTnLst>
                          </p:cTn>
                        </p:par>
                        <p:par>
                          <p:cTn id="94" fill="hold">
                            <p:stCondLst>
                              <p:cond delay="1000"/>
                            </p:stCondLst>
                            <p:childTnLst>
                              <p:par>
                                <p:cTn id="95" presetID="22" presetClass="entr" presetSubtype="8"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1000"/>
                                        <p:tgtEl>
                                          <p:spTgt spid="24"/>
                                        </p:tgtEl>
                                      </p:cBhvr>
                                    </p:animEffect>
                                  </p:childTnLst>
                                </p:cTn>
                              </p:par>
                            </p:childTnLst>
                          </p:cTn>
                        </p:par>
                        <p:par>
                          <p:cTn id="98" fill="hold">
                            <p:stCondLst>
                              <p:cond delay="2000"/>
                            </p:stCondLst>
                            <p:childTnLst>
                              <p:par>
                                <p:cTn id="99" presetID="22" presetClass="entr" presetSubtype="1" fill="hold" grpId="0" nodeType="afterEffect">
                                  <p:stCondLst>
                                    <p:cond delay="0"/>
                                  </p:stCondLst>
                                  <p:childTnLst>
                                    <p:set>
                                      <p:cBhvr>
                                        <p:cTn id="100" dur="1" fill="hold">
                                          <p:stCondLst>
                                            <p:cond delay="0"/>
                                          </p:stCondLst>
                                        </p:cTn>
                                        <p:tgtEl>
                                          <p:spTgt spid="22">
                                            <p:txEl>
                                              <p:pRg st="0" end="0"/>
                                            </p:txEl>
                                          </p:spTgt>
                                        </p:tgtEl>
                                        <p:attrNameLst>
                                          <p:attrName>style.visibility</p:attrName>
                                        </p:attrNameLst>
                                      </p:cBhvr>
                                      <p:to>
                                        <p:strVal val="visible"/>
                                      </p:to>
                                    </p:set>
                                    <p:animEffect transition="in" filter="wipe(up)">
                                      <p:cBhvr>
                                        <p:cTn id="101" dur="500"/>
                                        <p:tgtEl>
                                          <p:spTgt spid="22">
                                            <p:txEl>
                                              <p:pRg st="0" end="0"/>
                                            </p:txEl>
                                          </p:spTgt>
                                        </p:tgtEl>
                                      </p:cBhvr>
                                    </p:animEffect>
                                  </p:childTnLst>
                                </p:cTn>
                              </p:par>
                            </p:childTnLst>
                          </p:cTn>
                        </p:par>
                        <p:par>
                          <p:cTn id="102" fill="hold">
                            <p:stCondLst>
                              <p:cond delay="2500"/>
                            </p:stCondLst>
                            <p:childTnLst>
                              <p:par>
                                <p:cTn id="103" presetID="22" presetClass="entr" presetSubtype="1" fill="hold" grpId="0" nodeType="afterEffect">
                                  <p:stCondLst>
                                    <p:cond delay="0"/>
                                  </p:stCondLst>
                                  <p:childTnLst>
                                    <p:set>
                                      <p:cBhvr>
                                        <p:cTn id="104" dur="1" fill="hold">
                                          <p:stCondLst>
                                            <p:cond delay="0"/>
                                          </p:stCondLst>
                                        </p:cTn>
                                        <p:tgtEl>
                                          <p:spTgt spid="22">
                                            <p:txEl>
                                              <p:pRg st="1" end="1"/>
                                            </p:txEl>
                                          </p:spTgt>
                                        </p:tgtEl>
                                        <p:attrNameLst>
                                          <p:attrName>style.visibility</p:attrName>
                                        </p:attrNameLst>
                                      </p:cBhvr>
                                      <p:to>
                                        <p:strVal val="visible"/>
                                      </p:to>
                                    </p:set>
                                    <p:animEffect transition="in" filter="wipe(up)">
                                      <p:cBhvr>
                                        <p:cTn id="105"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bldLvl="5"/>
      <p:bldP spid="4" grpId="0" build="p" bldLvl="5"/>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Abrangida e Receita não Abrangida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25" name="Tabela 24"/>
          <p:cNvGraphicFramePr>
            <a:graphicFrameLocks noGrp="1"/>
          </p:cNvGraphicFramePr>
          <p:nvPr>
            <p:extLst>
              <p:ext uri="{D42A27DB-BD31-4B8C-83A1-F6EECF244321}">
                <p14:modId xmlns:p14="http://schemas.microsoft.com/office/powerpoint/2010/main" xmlns="" val="4035170734"/>
              </p:ext>
            </p:extLst>
          </p:nvPr>
        </p:nvGraphicFramePr>
        <p:xfrm>
          <a:off x="996626" y="3829903"/>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MÊS/ANO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26" name="Tabela 25"/>
          <p:cNvGraphicFramePr>
            <a:graphicFrameLocks noGrp="1"/>
          </p:cNvGraphicFramePr>
          <p:nvPr>
            <p:extLst>
              <p:ext uri="{D42A27DB-BD31-4B8C-83A1-F6EECF244321}">
                <p14:modId xmlns:p14="http://schemas.microsoft.com/office/powerpoint/2010/main" xmlns="" val="2123773527"/>
              </p:ext>
            </p:extLst>
          </p:nvPr>
        </p:nvGraphicFramePr>
        <p:xfrm>
          <a:off x="996626" y="4261949"/>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FOLHA DE PAGAMENTO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7" name="Tabela 26"/>
          <p:cNvGraphicFramePr>
            <a:graphicFrameLocks noGrp="1"/>
          </p:cNvGraphicFramePr>
          <p:nvPr>
            <p:extLst>
              <p:ext uri="{D42A27DB-BD31-4B8C-83A1-F6EECF244321}">
                <p14:modId xmlns:p14="http://schemas.microsoft.com/office/powerpoint/2010/main" xmlns="" val="3026646248"/>
              </p:ext>
            </p:extLst>
          </p:nvPr>
        </p:nvGraphicFramePr>
        <p:xfrm>
          <a:off x="996626" y="4693997"/>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8" name="Tabela 27"/>
          <p:cNvGraphicFramePr>
            <a:graphicFrameLocks noGrp="1"/>
          </p:cNvGraphicFramePr>
          <p:nvPr>
            <p:extLst>
              <p:ext uri="{D42A27DB-BD31-4B8C-83A1-F6EECF244321}">
                <p14:modId xmlns:p14="http://schemas.microsoft.com/office/powerpoint/2010/main" xmlns="" val="795062006"/>
              </p:ext>
            </p:extLst>
          </p:nvPr>
        </p:nvGraphicFramePr>
        <p:xfrm>
          <a:off x="996626" y="5558095"/>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CPRB</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9" name="Tabela 28"/>
          <p:cNvGraphicFramePr>
            <a:graphicFrameLocks noGrp="1"/>
          </p:cNvGraphicFramePr>
          <p:nvPr>
            <p:extLst>
              <p:ext uri="{D42A27DB-BD31-4B8C-83A1-F6EECF244321}">
                <p14:modId xmlns:p14="http://schemas.microsoft.com/office/powerpoint/2010/main" xmlns="" val="3961210661"/>
              </p:ext>
            </p:extLst>
          </p:nvPr>
        </p:nvGraphicFramePr>
        <p:xfrm>
          <a:off x="996626" y="5990143"/>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0" name="Tabela 29"/>
          <p:cNvGraphicFramePr>
            <a:graphicFrameLocks noGrp="1"/>
          </p:cNvGraphicFramePr>
          <p:nvPr>
            <p:extLst>
              <p:ext uri="{D42A27DB-BD31-4B8C-83A1-F6EECF244321}">
                <p14:modId xmlns:p14="http://schemas.microsoft.com/office/powerpoint/2010/main" xmlns="" val="3216496784"/>
              </p:ext>
            </p:extLst>
          </p:nvPr>
        </p:nvGraphicFramePr>
        <p:xfrm>
          <a:off x="5220071" y="3829901"/>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MAIO/2013</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31" name="Tabela 30"/>
          <p:cNvGraphicFramePr>
            <a:graphicFrameLocks noGrp="1"/>
          </p:cNvGraphicFramePr>
          <p:nvPr>
            <p:extLst>
              <p:ext uri="{D42A27DB-BD31-4B8C-83A1-F6EECF244321}">
                <p14:modId xmlns:p14="http://schemas.microsoft.com/office/powerpoint/2010/main" xmlns="" val="4126954249"/>
              </p:ext>
            </p:extLst>
          </p:nvPr>
        </p:nvGraphicFramePr>
        <p:xfrm>
          <a:off x="5220071" y="4261947"/>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R$30.000,00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2" name="Tabela 31"/>
          <p:cNvGraphicFramePr>
            <a:graphicFrameLocks noGrp="1"/>
          </p:cNvGraphicFramePr>
          <p:nvPr>
            <p:extLst>
              <p:ext uri="{D42A27DB-BD31-4B8C-83A1-F6EECF244321}">
                <p14:modId xmlns:p14="http://schemas.microsoft.com/office/powerpoint/2010/main" xmlns="" val="1095160979"/>
              </p:ext>
            </p:extLst>
          </p:nvPr>
        </p:nvGraphicFramePr>
        <p:xfrm>
          <a:off x="5220071" y="4693995"/>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3" name="Tabela 32"/>
          <p:cNvGraphicFramePr>
            <a:graphicFrameLocks noGrp="1"/>
          </p:cNvGraphicFramePr>
          <p:nvPr>
            <p:extLst>
              <p:ext uri="{D42A27DB-BD31-4B8C-83A1-F6EECF244321}">
                <p14:modId xmlns:p14="http://schemas.microsoft.com/office/powerpoint/2010/main" xmlns="" val="230322411"/>
              </p:ext>
            </p:extLst>
          </p:nvPr>
        </p:nvGraphicFramePr>
        <p:xfrm>
          <a:off x="5220071" y="5558093"/>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4" name="Tabela 33"/>
          <p:cNvGraphicFramePr>
            <a:graphicFrameLocks noGrp="1"/>
          </p:cNvGraphicFramePr>
          <p:nvPr>
            <p:extLst>
              <p:ext uri="{D42A27DB-BD31-4B8C-83A1-F6EECF244321}">
                <p14:modId xmlns:p14="http://schemas.microsoft.com/office/powerpoint/2010/main" xmlns="" val="1034867230"/>
              </p:ext>
            </p:extLst>
          </p:nvPr>
        </p:nvGraphicFramePr>
        <p:xfrm>
          <a:off x="5220071" y="5990141"/>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30.000,0 x 20% = R$</a:t>
                      </a:r>
                      <a:r>
                        <a:rPr lang="pt-BR" sz="1600" b="1" i="1" u="none" strike="noStrike" dirty="0" smtClean="0">
                          <a:solidFill>
                            <a:srgbClr val="FF0000"/>
                          </a:solidFill>
                          <a:effectLst>
                            <a:outerShdw blurRad="38100" dist="38100" dir="2700000" algn="tl">
                              <a:srgbClr val="000000">
                                <a:alpha val="43137"/>
                              </a:srgbClr>
                            </a:outerShdw>
                          </a:effectLst>
                        </a:rPr>
                        <a:t>6.000,00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5" name="Tabela 34"/>
          <p:cNvGraphicFramePr>
            <a:graphicFrameLocks noGrp="1"/>
          </p:cNvGraphicFramePr>
          <p:nvPr>
            <p:extLst>
              <p:ext uri="{D42A27DB-BD31-4B8C-83A1-F6EECF244321}">
                <p14:modId xmlns:p14="http://schemas.microsoft.com/office/powerpoint/2010/main" xmlns="" val="645009726"/>
              </p:ext>
            </p:extLst>
          </p:nvPr>
        </p:nvGraphicFramePr>
        <p:xfrm>
          <a:off x="996627" y="5126047"/>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NÃO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6" name="Tabela 35"/>
          <p:cNvGraphicFramePr>
            <a:graphicFrameLocks noGrp="1"/>
          </p:cNvGraphicFramePr>
          <p:nvPr>
            <p:extLst>
              <p:ext uri="{D42A27DB-BD31-4B8C-83A1-F6EECF244321}">
                <p14:modId xmlns:p14="http://schemas.microsoft.com/office/powerpoint/2010/main" xmlns="" val="3791508756"/>
              </p:ext>
            </p:extLst>
          </p:nvPr>
        </p:nvGraphicFramePr>
        <p:xfrm>
          <a:off x="5220072" y="5126045"/>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R$100.000,00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
        <p:nvSpPr>
          <p:cNvPr id="37" name="Retângulo 36"/>
          <p:cNvSpPr/>
          <p:nvPr/>
        </p:nvSpPr>
        <p:spPr>
          <a:xfrm>
            <a:off x="755576" y="6351711"/>
            <a:ext cx="7704856" cy="461665"/>
          </a:xfrm>
          <a:prstGeom prst="rect">
            <a:avLst/>
          </a:prstGeom>
        </p:spPr>
        <p:txBody>
          <a:bodyPr wrap="square">
            <a:spAutoFit/>
          </a:bodyPr>
          <a:lstStyle/>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CPRB = Contribuição Previdenciária sobre a Receita Bruta.</a:t>
            </a:r>
          </a:p>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CPFP </a:t>
            </a:r>
            <a:r>
              <a:rPr lang="pt-BR" sz="1200" b="1" i="1" dirty="0">
                <a:solidFill>
                  <a:srgbClr val="FF0000"/>
                </a:solidFill>
                <a:effectLst>
                  <a:outerShdw blurRad="38100" dist="38100" dir="2700000" algn="tl">
                    <a:srgbClr val="000000">
                      <a:alpha val="43137"/>
                    </a:srgbClr>
                  </a:outerShdw>
                </a:effectLst>
                <a:latin typeface="Bell MT" pitchFamily="18" charset="0"/>
              </a:rPr>
              <a:t>= Contribuição Previdenciária sobre a </a:t>
            </a:r>
            <a:r>
              <a:rPr lang="pt-BR" sz="1200" b="1" i="1" dirty="0" smtClean="0">
                <a:solidFill>
                  <a:srgbClr val="FF0000"/>
                </a:solidFill>
                <a:effectLst>
                  <a:outerShdw blurRad="38100" dist="38100" dir="2700000" algn="tl">
                    <a:srgbClr val="000000">
                      <a:alpha val="43137"/>
                    </a:srgbClr>
                  </a:outerShdw>
                </a:effectLst>
                <a:latin typeface="Bell MT" pitchFamily="18" charset="0"/>
              </a:rPr>
              <a:t>Folha de Pagamentos.</a:t>
            </a:r>
          </a:p>
        </p:txBody>
      </p:sp>
      <p:sp>
        <p:nvSpPr>
          <p:cNvPr id="38" name="Retângulo 37"/>
          <p:cNvSpPr/>
          <p:nvPr/>
        </p:nvSpPr>
        <p:spPr>
          <a:xfrm>
            <a:off x="179513" y="1398835"/>
            <a:ext cx="8784976" cy="2462213"/>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Nos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meses em que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NÃO auferirem Receita ABRANGIDA pela Desoneração, as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empresas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com Receita Mista, DEVERÃO recolher CPP de 20% sobre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 totalidade da folha de pagamentos, não sendo aplicada a </a:t>
            </a:r>
            <a:r>
              <a:rPr lang="pt-BR" sz="1600" b="1" i="1" dirty="0" err="1" smtClean="0">
                <a:solidFill>
                  <a:srgbClr val="0000CC"/>
                </a:solidFill>
                <a:effectLst>
                  <a:outerShdw blurRad="38100" dist="38100" dir="2700000" algn="tl">
                    <a:srgbClr val="000000">
                      <a:alpha val="43137"/>
                    </a:srgbClr>
                  </a:outerShdw>
                </a:effectLst>
                <a:latin typeface="Arial" pitchFamily="34" charset="0"/>
                <a:cs typeface="Arial" pitchFamily="34" charset="0"/>
              </a:rPr>
              <a:t>proporcionalização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p>
          <a:p>
            <a:pPr marL="285750" indent="-285750" algn="just">
              <a:lnSpc>
                <a:spcPct val="150000"/>
              </a:lnSpc>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 </a:t>
            </a:r>
          </a:p>
          <a:p>
            <a:pPr lvl="1" algn="just">
              <a:lnSpc>
                <a:spcPct val="150000"/>
              </a:lnSpc>
              <a:spcAft>
                <a:spcPts val="600"/>
              </a:spcAft>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com Receita Bruta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de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TI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(alíquota = 2%) e Receita Bruta de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outras atividades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17" name="Retângulo de cantos arredondados 1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62</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58903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wipe(up)">
                                      <p:cBhvr>
                                        <p:cTn id="7" dur="10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wipe(up)">
                                      <p:cBhvr>
                                        <p:cTn id="12" dur="1000"/>
                                        <p:tgtEl>
                                          <p:spTgt spid="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8">
                                            <p:txEl>
                                              <p:pRg st="2" end="2"/>
                                            </p:txEl>
                                          </p:spTgt>
                                        </p:tgtEl>
                                        <p:attrNameLst>
                                          <p:attrName>style.visibility</p:attrName>
                                        </p:attrNameLst>
                                      </p:cBhvr>
                                      <p:to>
                                        <p:strVal val="visible"/>
                                      </p:to>
                                    </p:set>
                                    <p:animEffect transition="in" filter="wipe(up)">
                                      <p:cBhvr>
                                        <p:cTn id="17" dur="1000"/>
                                        <p:tgtEl>
                                          <p:spTgt spid="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1000"/>
                                        <p:tgtEl>
                                          <p:spTgt spid="25"/>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10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1000"/>
                                        <p:tgtEl>
                                          <p:spTgt spid="26"/>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10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up)">
                                      <p:cBhvr>
                                        <p:cTn id="40" dur="1000"/>
                                        <p:tgtEl>
                                          <p:spTgt spid="27"/>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10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up)">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10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up)">
                                      <p:cBhvr>
                                        <p:cTn id="58" dur="10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1000"/>
                                        <p:tgtEl>
                                          <p:spTgt spid="3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up)">
                                      <p:cBhvr>
                                        <p:cTn id="68" dur="10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1000"/>
                                        <p:tgtEl>
                                          <p:spTgt spid="34"/>
                                        </p:tgtEl>
                                      </p:cBhvr>
                                    </p:animEffect>
                                  </p:childTnLst>
                                </p:cTn>
                              </p:par>
                            </p:childTnLst>
                          </p:cTn>
                        </p:par>
                        <p:par>
                          <p:cTn id="74" fill="hold">
                            <p:stCondLst>
                              <p:cond delay="1000"/>
                            </p:stCondLst>
                            <p:childTnLst>
                              <p:par>
                                <p:cTn id="75" presetID="22" presetClass="entr" presetSubtype="1" fill="hold" grpId="0" nodeType="afterEffect">
                                  <p:stCondLst>
                                    <p:cond delay="0"/>
                                  </p:stCondLst>
                                  <p:childTnLst>
                                    <p:set>
                                      <p:cBhvr>
                                        <p:cTn id="76" dur="1" fill="hold">
                                          <p:stCondLst>
                                            <p:cond delay="0"/>
                                          </p:stCondLst>
                                        </p:cTn>
                                        <p:tgtEl>
                                          <p:spTgt spid="37">
                                            <p:txEl>
                                              <p:pRg st="0" end="0"/>
                                            </p:txEl>
                                          </p:spTgt>
                                        </p:tgtEl>
                                        <p:attrNameLst>
                                          <p:attrName>style.visibility</p:attrName>
                                        </p:attrNameLst>
                                      </p:cBhvr>
                                      <p:to>
                                        <p:strVal val="visible"/>
                                      </p:to>
                                    </p:set>
                                    <p:animEffect transition="in" filter="wipe(up)">
                                      <p:cBhvr>
                                        <p:cTn id="77" dur="500"/>
                                        <p:tgtEl>
                                          <p:spTgt spid="37">
                                            <p:txEl>
                                              <p:pRg st="0" end="0"/>
                                            </p:txEl>
                                          </p:spTgt>
                                        </p:tgtEl>
                                      </p:cBhvr>
                                    </p:animEffect>
                                  </p:childTnLst>
                                </p:cTn>
                              </p:par>
                            </p:childTnLst>
                          </p:cTn>
                        </p:par>
                        <p:par>
                          <p:cTn id="78" fill="hold">
                            <p:stCondLst>
                              <p:cond delay="1500"/>
                            </p:stCondLst>
                            <p:childTnLst>
                              <p:par>
                                <p:cTn id="79" presetID="22" presetClass="entr" presetSubtype="1" fill="hold" grpId="0" nodeType="afterEffect">
                                  <p:stCondLst>
                                    <p:cond delay="0"/>
                                  </p:stCondLst>
                                  <p:childTnLst>
                                    <p:set>
                                      <p:cBhvr>
                                        <p:cTn id="80" dur="1" fill="hold">
                                          <p:stCondLst>
                                            <p:cond delay="0"/>
                                          </p:stCondLst>
                                        </p:cTn>
                                        <p:tgtEl>
                                          <p:spTgt spid="37">
                                            <p:txEl>
                                              <p:pRg st="1" end="1"/>
                                            </p:txEl>
                                          </p:spTgt>
                                        </p:tgtEl>
                                        <p:attrNameLst>
                                          <p:attrName>style.visibility</p:attrName>
                                        </p:attrNameLst>
                                      </p:cBhvr>
                                      <p:to>
                                        <p:strVal val="visible"/>
                                      </p:to>
                                    </p:set>
                                    <p:animEffect transition="in" filter="wipe(up)">
                                      <p:cBhvr>
                                        <p:cTn id="81" dur="500"/>
                                        <p:tgtEl>
                                          <p:spTgt spid="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bldLvl="5"/>
      <p:bldP spid="38" grpId="0" build="p" bldLvl="5"/>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Abrangida e Receita não Abrangida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17" name="Tabela 16"/>
          <p:cNvGraphicFramePr>
            <a:graphicFrameLocks noGrp="1"/>
          </p:cNvGraphicFramePr>
          <p:nvPr>
            <p:extLst>
              <p:ext uri="{D42A27DB-BD31-4B8C-83A1-F6EECF244321}">
                <p14:modId xmlns:p14="http://schemas.microsoft.com/office/powerpoint/2010/main" xmlns="" val="914735237"/>
              </p:ext>
            </p:extLst>
          </p:nvPr>
        </p:nvGraphicFramePr>
        <p:xfrm>
          <a:off x="1068634" y="3757895"/>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MÊS/ANO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8" name="Tabela 17"/>
          <p:cNvGraphicFramePr>
            <a:graphicFrameLocks noGrp="1"/>
          </p:cNvGraphicFramePr>
          <p:nvPr>
            <p:extLst>
              <p:ext uri="{D42A27DB-BD31-4B8C-83A1-F6EECF244321}">
                <p14:modId xmlns:p14="http://schemas.microsoft.com/office/powerpoint/2010/main" xmlns="" val="3646221442"/>
              </p:ext>
            </p:extLst>
          </p:nvPr>
        </p:nvGraphicFramePr>
        <p:xfrm>
          <a:off x="1068634" y="4189941"/>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FOLHA DE PAGAMENTO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9" name="Tabela 18"/>
          <p:cNvGraphicFramePr>
            <a:graphicFrameLocks noGrp="1"/>
          </p:cNvGraphicFramePr>
          <p:nvPr>
            <p:extLst>
              <p:ext uri="{D42A27DB-BD31-4B8C-83A1-F6EECF244321}">
                <p14:modId xmlns:p14="http://schemas.microsoft.com/office/powerpoint/2010/main" xmlns="" val="1758394212"/>
              </p:ext>
            </p:extLst>
          </p:nvPr>
        </p:nvGraphicFramePr>
        <p:xfrm>
          <a:off x="1068634" y="4621989"/>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0" name="Tabela 19"/>
          <p:cNvGraphicFramePr>
            <a:graphicFrameLocks noGrp="1"/>
          </p:cNvGraphicFramePr>
          <p:nvPr>
            <p:extLst>
              <p:ext uri="{D42A27DB-BD31-4B8C-83A1-F6EECF244321}">
                <p14:modId xmlns:p14="http://schemas.microsoft.com/office/powerpoint/2010/main" xmlns="" val="552738527"/>
              </p:ext>
            </p:extLst>
          </p:nvPr>
        </p:nvGraphicFramePr>
        <p:xfrm>
          <a:off x="1068634" y="5486087"/>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CPRB</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1" name="Tabela 20"/>
          <p:cNvGraphicFramePr>
            <a:graphicFrameLocks noGrp="1"/>
          </p:cNvGraphicFramePr>
          <p:nvPr>
            <p:extLst>
              <p:ext uri="{D42A27DB-BD31-4B8C-83A1-F6EECF244321}">
                <p14:modId xmlns:p14="http://schemas.microsoft.com/office/powerpoint/2010/main" xmlns="" val="2176742898"/>
              </p:ext>
            </p:extLst>
          </p:nvPr>
        </p:nvGraphicFramePr>
        <p:xfrm>
          <a:off x="1068634" y="5918135"/>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2" name="Tabela 21"/>
          <p:cNvGraphicFramePr>
            <a:graphicFrameLocks noGrp="1"/>
          </p:cNvGraphicFramePr>
          <p:nvPr>
            <p:extLst>
              <p:ext uri="{D42A27DB-BD31-4B8C-83A1-F6EECF244321}">
                <p14:modId xmlns:p14="http://schemas.microsoft.com/office/powerpoint/2010/main" xmlns="" val="1949521355"/>
              </p:ext>
            </p:extLst>
          </p:nvPr>
        </p:nvGraphicFramePr>
        <p:xfrm>
          <a:off x="5292079" y="3757893"/>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MAIO/2013</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23" name="Tabela 22"/>
          <p:cNvGraphicFramePr>
            <a:graphicFrameLocks noGrp="1"/>
          </p:cNvGraphicFramePr>
          <p:nvPr>
            <p:extLst>
              <p:ext uri="{D42A27DB-BD31-4B8C-83A1-F6EECF244321}">
                <p14:modId xmlns:p14="http://schemas.microsoft.com/office/powerpoint/2010/main" xmlns="" val="1970979184"/>
              </p:ext>
            </p:extLst>
          </p:nvPr>
        </p:nvGraphicFramePr>
        <p:xfrm>
          <a:off x="5292079" y="4189939"/>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R$30.000,00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24" name="Tabela 23"/>
          <p:cNvGraphicFramePr>
            <a:graphicFrameLocks noGrp="1"/>
          </p:cNvGraphicFramePr>
          <p:nvPr>
            <p:extLst>
              <p:ext uri="{D42A27DB-BD31-4B8C-83A1-F6EECF244321}">
                <p14:modId xmlns:p14="http://schemas.microsoft.com/office/powerpoint/2010/main" xmlns="" val="1037461815"/>
              </p:ext>
            </p:extLst>
          </p:nvPr>
        </p:nvGraphicFramePr>
        <p:xfrm>
          <a:off x="5292079" y="4621987"/>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R$300.000,00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39" name="Tabela 38"/>
          <p:cNvGraphicFramePr>
            <a:graphicFrameLocks noGrp="1"/>
          </p:cNvGraphicFramePr>
          <p:nvPr>
            <p:extLst>
              <p:ext uri="{D42A27DB-BD31-4B8C-83A1-F6EECF244321}">
                <p14:modId xmlns:p14="http://schemas.microsoft.com/office/powerpoint/2010/main" xmlns="" val="209273970"/>
              </p:ext>
            </p:extLst>
          </p:nvPr>
        </p:nvGraphicFramePr>
        <p:xfrm>
          <a:off x="5292079" y="5486085"/>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300.000,00 X 2% = R$</a:t>
                      </a:r>
                      <a:r>
                        <a:rPr lang="pt-BR" sz="1600" b="1" i="1" u="none" strike="noStrike" dirty="0" smtClean="0">
                          <a:solidFill>
                            <a:srgbClr val="FF0000"/>
                          </a:solidFill>
                          <a:effectLst>
                            <a:outerShdw blurRad="38100" dist="38100" dir="2700000" algn="tl">
                              <a:srgbClr val="000000">
                                <a:alpha val="43137"/>
                              </a:srgbClr>
                            </a:outerShdw>
                          </a:effectLst>
                        </a:rPr>
                        <a:t>6.000,00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40" name="Tabela 39"/>
          <p:cNvGraphicFramePr>
            <a:graphicFrameLocks noGrp="1"/>
          </p:cNvGraphicFramePr>
          <p:nvPr>
            <p:extLst>
              <p:ext uri="{D42A27DB-BD31-4B8C-83A1-F6EECF244321}">
                <p14:modId xmlns:p14="http://schemas.microsoft.com/office/powerpoint/2010/main" xmlns="" val="995465315"/>
              </p:ext>
            </p:extLst>
          </p:nvPr>
        </p:nvGraphicFramePr>
        <p:xfrm>
          <a:off x="5292079" y="5918133"/>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41" name="Tabela 40"/>
          <p:cNvGraphicFramePr>
            <a:graphicFrameLocks noGrp="1"/>
          </p:cNvGraphicFramePr>
          <p:nvPr>
            <p:extLst>
              <p:ext uri="{D42A27DB-BD31-4B8C-83A1-F6EECF244321}">
                <p14:modId xmlns:p14="http://schemas.microsoft.com/office/powerpoint/2010/main" xmlns="" val="3913404865"/>
              </p:ext>
            </p:extLst>
          </p:nvPr>
        </p:nvGraphicFramePr>
        <p:xfrm>
          <a:off x="1068635" y="5054039"/>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NÃO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42" name="Tabela 41"/>
          <p:cNvGraphicFramePr>
            <a:graphicFrameLocks noGrp="1"/>
          </p:cNvGraphicFramePr>
          <p:nvPr>
            <p:extLst>
              <p:ext uri="{D42A27DB-BD31-4B8C-83A1-F6EECF244321}">
                <p14:modId xmlns:p14="http://schemas.microsoft.com/office/powerpoint/2010/main" xmlns="" val="959755283"/>
              </p:ext>
            </p:extLst>
          </p:nvPr>
        </p:nvGraphicFramePr>
        <p:xfrm>
          <a:off x="5292080" y="5054037"/>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R$</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
        <p:nvSpPr>
          <p:cNvPr id="43" name="Retângulo 42"/>
          <p:cNvSpPr/>
          <p:nvPr/>
        </p:nvSpPr>
        <p:spPr>
          <a:xfrm>
            <a:off x="827584" y="6351711"/>
            <a:ext cx="7704856" cy="461665"/>
          </a:xfrm>
          <a:prstGeom prst="rect">
            <a:avLst/>
          </a:prstGeom>
        </p:spPr>
        <p:txBody>
          <a:bodyPr wrap="square">
            <a:spAutoFit/>
          </a:bodyPr>
          <a:lstStyle/>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CPRB = Contribuição Previdenciária sobre a Receita Bruta.</a:t>
            </a:r>
          </a:p>
          <a:p>
            <a:pPr algn="just"/>
            <a:r>
              <a:rPr lang="pt-BR" sz="1200" b="1" i="1" dirty="0" smtClean="0">
                <a:solidFill>
                  <a:srgbClr val="FF0000"/>
                </a:solidFill>
                <a:effectLst>
                  <a:outerShdw blurRad="38100" dist="38100" dir="2700000" algn="tl">
                    <a:srgbClr val="000000">
                      <a:alpha val="43137"/>
                    </a:srgbClr>
                  </a:outerShdw>
                </a:effectLst>
                <a:latin typeface="Bell MT" pitchFamily="18" charset="0"/>
              </a:rPr>
              <a:t>CPFP </a:t>
            </a:r>
            <a:r>
              <a:rPr lang="pt-BR" sz="1200" b="1" i="1" dirty="0">
                <a:solidFill>
                  <a:srgbClr val="FF0000"/>
                </a:solidFill>
                <a:effectLst>
                  <a:outerShdw blurRad="38100" dist="38100" dir="2700000" algn="tl">
                    <a:srgbClr val="000000">
                      <a:alpha val="43137"/>
                    </a:srgbClr>
                  </a:outerShdw>
                </a:effectLst>
                <a:latin typeface="Bell MT" pitchFamily="18" charset="0"/>
              </a:rPr>
              <a:t>= Contribuição Previdenciária sobre a </a:t>
            </a:r>
            <a:r>
              <a:rPr lang="pt-BR" sz="1200" b="1" i="1" dirty="0" smtClean="0">
                <a:solidFill>
                  <a:srgbClr val="FF0000"/>
                </a:solidFill>
                <a:effectLst>
                  <a:outerShdw blurRad="38100" dist="38100" dir="2700000" algn="tl">
                    <a:srgbClr val="000000">
                      <a:alpha val="43137"/>
                    </a:srgbClr>
                  </a:outerShdw>
                </a:effectLst>
                <a:latin typeface="Bell MT" pitchFamily="18" charset="0"/>
              </a:rPr>
              <a:t>Folha de Pagamentos.00</a:t>
            </a:r>
          </a:p>
        </p:txBody>
      </p:sp>
      <p:sp>
        <p:nvSpPr>
          <p:cNvPr id="44" name="Retângulo 43"/>
          <p:cNvSpPr/>
          <p:nvPr/>
        </p:nvSpPr>
        <p:spPr>
          <a:xfrm>
            <a:off x="179513" y="1448777"/>
            <a:ext cx="8784976" cy="2246769"/>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Nos meses em que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NÃO auferirem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receita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NÃO ABRANGIDA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as empresas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com Receita Mista deverão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recolher a contribuição prevista nos art.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7º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8º da Lei 12.546/2011,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não sendo aplicada a </a:t>
            </a:r>
            <a:r>
              <a:rPr lang="pt-BR" sz="1600" b="1" i="1" dirty="0" err="1">
                <a:solidFill>
                  <a:srgbClr val="0000CC"/>
                </a:solidFill>
                <a:effectLst>
                  <a:outerShdw blurRad="38100" dist="38100" dir="2700000" algn="tl">
                    <a:srgbClr val="000000">
                      <a:alpha val="43137"/>
                    </a:srgbClr>
                  </a:outerShdw>
                </a:effectLst>
                <a:latin typeface="Arial" pitchFamily="34" charset="0"/>
                <a:cs typeface="Arial" pitchFamily="34" charset="0"/>
              </a:rPr>
              <a:t>proporcionalização</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285750" indent="-28575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 </a:t>
            </a:r>
          </a:p>
          <a:p>
            <a:pPr lvl="1" algn="just">
              <a:spcBef>
                <a:spcPts val="600"/>
              </a:spcBef>
              <a:spcAft>
                <a:spcPts val="600"/>
              </a:spcAft>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com Receita Bruta de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serviços de TI (alíquota = 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Bruta de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outras atividades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25" name="Retângulo de cantos arredondados 2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96611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wipe(up)">
                                      <p:cBhvr>
                                        <p:cTn id="7" dur="2000"/>
                                        <p:tgtEl>
                                          <p:spTgt spid="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4">
                                            <p:txEl>
                                              <p:pRg st="1" end="1"/>
                                            </p:txEl>
                                          </p:spTgt>
                                        </p:tgtEl>
                                        <p:attrNameLst>
                                          <p:attrName>style.visibility</p:attrName>
                                        </p:attrNameLst>
                                      </p:cBhvr>
                                      <p:to>
                                        <p:strVal val="visible"/>
                                      </p:to>
                                    </p:set>
                                    <p:animEffect transition="in" filter="wipe(up)">
                                      <p:cBhvr>
                                        <p:cTn id="12" dur="2000"/>
                                        <p:tgtEl>
                                          <p:spTgt spid="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4">
                                            <p:txEl>
                                              <p:pRg st="2" end="2"/>
                                            </p:txEl>
                                          </p:spTgt>
                                        </p:tgtEl>
                                        <p:attrNameLst>
                                          <p:attrName>style.visibility</p:attrName>
                                        </p:attrNameLst>
                                      </p:cBhvr>
                                      <p:to>
                                        <p:strVal val="visible"/>
                                      </p:to>
                                    </p:set>
                                    <p:animEffect transition="in" filter="wipe(up)">
                                      <p:cBhvr>
                                        <p:cTn id="17" dur="2000"/>
                                        <p:tgtEl>
                                          <p:spTgt spid="4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1000"/>
                                        <p:tgtEl>
                                          <p:spTgt spid="17"/>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10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1000"/>
                                        <p:tgtEl>
                                          <p:spTgt spid="18"/>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1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1000"/>
                                        <p:tgtEl>
                                          <p:spTgt spid="19"/>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10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up)">
                                      <p:cBhvr>
                                        <p:cTn id="49" dur="1000"/>
                                        <p:tgtEl>
                                          <p:spTgt spid="41"/>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10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1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1000"/>
                                        <p:tgtEl>
                                          <p:spTgt spid="3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10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wipe(left)">
                                      <p:cBhvr>
                                        <p:cTn id="73" dur="1000"/>
                                        <p:tgtEl>
                                          <p:spTgt spid="40"/>
                                        </p:tgtEl>
                                      </p:cBhvr>
                                    </p:animEffect>
                                  </p:childTnLst>
                                </p:cTn>
                              </p:par>
                            </p:childTnLst>
                          </p:cTn>
                        </p:par>
                        <p:par>
                          <p:cTn id="74" fill="hold">
                            <p:stCondLst>
                              <p:cond delay="1000"/>
                            </p:stCondLst>
                            <p:childTnLst>
                              <p:par>
                                <p:cTn id="75" presetID="22" presetClass="entr" presetSubtype="1" fill="hold" grpId="0" nodeType="afterEffect">
                                  <p:stCondLst>
                                    <p:cond delay="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wipe(up)">
                                      <p:cBhvr>
                                        <p:cTn id="77" dur="500"/>
                                        <p:tgtEl>
                                          <p:spTgt spid="43">
                                            <p:txEl>
                                              <p:pRg st="0" end="0"/>
                                            </p:txEl>
                                          </p:spTgt>
                                        </p:tgtEl>
                                      </p:cBhvr>
                                    </p:animEffect>
                                  </p:childTnLst>
                                </p:cTn>
                              </p:par>
                            </p:childTnLst>
                          </p:cTn>
                        </p:par>
                        <p:par>
                          <p:cTn id="78" fill="hold">
                            <p:stCondLst>
                              <p:cond delay="1500"/>
                            </p:stCondLst>
                            <p:childTnLst>
                              <p:par>
                                <p:cTn id="79" presetID="22" presetClass="entr" presetSubtype="1" fill="hold" grpId="0" nodeType="afterEffect">
                                  <p:stCondLst>
                                    <p:cond delay="0"/>
                                  </p:stCondLst>
                                  <p:childTnLst>
                                    <p:set>
                                      <p:cBhvr>
                                        <p:cTn id="80" dur="1" fill="hold">
                                          <p:stCondLst>
                                            <p:cond delay="0"/>
                                          </p:stCondLst>
                                        </p:cTn>
                                        <p:tgtEl>
                                          <p:spTgt spid="43">
                                            <p:txEl>
                                              <p:pRg st="1" end="1"/>
                                            </p:txEl>
                                          </p:spTgt>
                                        </p:tgtEl>
                                        <p:attrNameLst>
                                          <p:attrName>style.visibility</p:attrName>
                                        </p:attrNameLst>
                                      </p:cBhvr>
                                      <p:to>
                                        <p:strVal val="visible"/>
                                      </p:to>
                                    </p:set>
                                    <p:animEffect transition="in" filter="wipe(up)">
                                      <p:cBhvr>
                                        <p:cTn id="81" dur="500"/>
                                        <p:tgtEl>
                                          <p:spTgt spid="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bldLvl="5"/>
      <p:bldP spid="44" grpId="0" build="p" bldLvl="5"/>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69332"/>
          </a:xfrm>
          <a:prstGeom prst="rect">
            <a:avLst/>
          </a:prstGeom>
          <a:noFill/>
        </p:spPr>
        <p:txBody>
          <a:bodyPr wrap="square" rtlCol="0">
            <a:spAutoFit/>
          </a:bodyPr>
          <a:lstStyle/>
          <a:p>
            <a:pPr algn="ctr"/>
            <a:r>
              <a:rPr lang="pt-BR"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Empresas com Receita Abrangida e Receita não Abrangida . . .</a:t>
            </a:r>
            <a:endParaRPr lang="pt-BR"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25" name="Retângulo 24"/>
          <p:cNvSpPr/>
          <p:nvPr/>
        </p:nvSpPr>
        <p:spPr>
          <a:xfrm>
            <a:off x="179513" y="1537335"/>
            <a:ext cx="8737995" cy="2246769"/>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Estas regras aplicam-se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às empresas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com Receita Mista,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somente se 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Bruta NÃO abrangida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for superior 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5%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Bruta Total.</a:t>
            </a:r>
          </a:p>
          <a:p>
            <a:pPr marL="342900" indent="-342900" algn="just">
              <a:lnSpc>
                <a:spcPct val="150000"/>
              </a:lnSpc>
              <a:spcBef>
                <a:spcPts val="600"/>
              </a:spcBef>
              <a:spcAft>
                <a:spcPts val="600"/>
              </a:spcAft>
              <a:buFont typeface="Wingdings" pitchFamily="2" charset="2"/>
              <a:buChar char="q"/>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Não ultrapassados os 5%, as contribuições a que se referem os </a:t>
            </a:r>
            <a:r>
              <a:rPr lang="pt-BR" sz="1600" b="1" i="1" dirty="0" err="1">
                <a:solidFill>
                  <a:srgbClr val="0000CC"/>
                </a:solidFill>
                <a:effectLst>
                  <a:outerShdw blurRad="38100" dist="38100" dir="2700000" algn="tl">
                    <a:srgbClr val="000000">
                      <a:alpha val="43137"/>
                    </a:srgbClr>
                  </a:outerShdw>
                </a:effectLst>
                <a:latin typeface="Arial" pitchFamily="34" charset="0"/>
                <a:cs typeface="Arial" pitchFamily="34" charset="0"/>
              </a:rPr>
              <a:t>arts</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7</a:t>
            </a:r>
            <a:r>
              <a:rPr lang="pt-BR" sz="1600" b="1" i="1" strike="sngStrike"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º</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8</a:t>
            </a:r>
            <a:r>
              <a:rPr lang="pt-BR" sz="1600" b="1" i="1" strike="sngStrike"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º</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da Lei 12.546/201,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serão calculadas sobre 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B</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ruta Total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auferida no mês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342900"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 Uma indústria (alíquota = 1%) com Receita Bruta Mista. </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64</a:t>
            </a:r>
            <a:endParaRPr lang="pt-BR" sz="800" b="1" dirty="0">
              <a:solidFill>
                <a:srgbClr val="0000FF"/>
              </a:solidFill>
              <a:effectLst>
                <a:outerShdw blurRad="38100" dist="38100" dir="2700000" algn="tl">
                  <a:srgbClr val="000000">
                    <a:alpha val="43137"/>
                  </a:srgbClr>
                </a:outerShdw>
              </a:effectLst>
            </a:endParaRPr>
          </a:p>
        </p:txBody>
      </p:sp>
      <p:graphicFrame>
        <p:nvGraphicFramePr>
          <p:cNvPr id="5" name="Tabela 4"/>
          <p:cNvGraphicFramePr>
            <a:graphicFrameLocks noGrp="1"/>
          </p:cNvGraphicFramePr>
          <p:nvPr>
            <p:extLst>
              <p:ext uri="{D42A27DB-BD31-4B8C-83A1-F6EECF244321}">
                <p14:modId xmlns:p14="http://schemas.microsoft.com/office/powerpoint/2010/main" xmlns="" val="491784625"/>
              </p:ext>
            </p:extLst>
          </p:nvPr>
        </p:nvGraphicFramePr>
        <p:xfrm>
          <a:off x="899592" y="3901911"/>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MÊS/ANO</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6" name="Tabela 5"/>
          <p:cNvGraphicFramePr>
            <a:graphicFrameLocks noGrp="1"/>
          </p:cNvGraphicFramePr>
          <p:nvPr>
            <p:extLst>
              <p:ext uri="{D42A27DB-BD31-4B8C-83A1-F6EECF244321}">
                <p14:modId xmlns:p14="http://schemas.microsoft.com/office/powerpoint/2010/main" xmlns="" val="2392640559"/>
              </p:ext>
            </p:extLst>
          </p:nvPr>
        </p:nvGraphicFramePr>
        <p:xfrm>
          <a:off x="899592" y="4333957"/>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FOLHA DE PAGAMENTO</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xmlns="" val="3924205546"/>
              </p:ext>
            </p:extLst>
          </p:nvPr>
        </p:nvGraphicFramePr>
        <p:xfrm>
          <a:off x="899592" y="4766005"/>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xmlns="" val="1057997318"/>
              </p:ext>
            </p:extLst>
          </p:nvPr>
        </p:nvGraphicFramePr>
        <p:xfrm>
          <a:off x="899592" y="5630103"/>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CPFP</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9" name="Tabela 8"/>
          <p:cNvGraphicFramePr>
            <a:graphicFrameLocks noGrp="1"/>
          </p:cNvGraphicFramePr>
          <p:nvPr>
            <p:extLst>
              <p:ext uri="{D42A27DB-BD31-4B8C-83A1-F6EECF244321}">
                <p14:modId xmlns:p14="http://schemas.microsoft.com/office/powerpoint/2010/main" xmlns="" val="1699915522"/>
              </p:ext>
            </p:extLst>
          </p:nvPr>
        </p:nvGraphicFramePr>
        <p:xfrm>
          <a:off x="899592" y="6062151"/>
          <a:ext cx="4079430" cy="391185"/>
        </p:xfrm>
        <a:graphic>
          <a:graphicData uri="http://schemas.openxmlformats.org/drawingml/2006/table">
            <a:tbl>
              <a:tblPr>
                <a:tableStyleId>{5C22544A-7EE6-4342-B048-85BDC9FD1C3A}</a:tableStyleId>
              </a:tblPr>
              <a:tblGrid>
                <a:gridCol w="4079430"/>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CPRB</a:t>
                      </a:r>
                      <a:endParaRPr lang="pt-BR" sz="1600" b="1" i="1" u="none" strike="noStrike" dirty="0" smtClean="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0" name="Tabela 9"/>
          <p:cNvGraphicFramePr>
            <a:graphicFrameLocks noGrp="1"/>
          </p:cNvGraphicFramePr>
          <p:nvPr>
            <p:extLst>
              <p:ext uri="{D42A27DB-BD31-4B8C-83A1-F6EECF244321}">
                <p14:modId xmlns:p14="http://schemas.microsoft.com/office/powerpoint/2010/main" xmlns="" val="2624549514"/>
              </p:ext>
            </p:extLst>
          </p:nvPr>
        </p:nvGraphicFramePr>
        <p:xfrm>
          <a:off x="5123037" y="3901909"/>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2000" b="1" i="1" u="none" strike="noStrike" dirty="0" smtClean="0">
                          <a:solidFill>
                            <a:srgbClr val="0000FF"/>
                          </a:solidFill>
                          <a:effectLst>
                            <a:outerShdw blurRad="38100" dist="38100" dir="2700000" algn="tl">
                              <a:srgbClr val="000000">
                                <a:alpha val="43137"/>
                              </a:srgbClr>
                            </a:outerShdw>
                          </a:effectLst>
                          <a:latin typeface="Bell MT" pitchFamily="18" charset="0"/>
                        </a:rPr>
                        <a:t>MAIO/2013</a:t>
                      </a:r>
                      <a:endParaRPr lang="pt-BR" sz="2000" b="1" i="1" u="none" strike="noStrike" dirty="0">
                        <a:solidFill>
                          <a:srgbClr val="0000FF"/>
                        </a:solidFill>
                        <a:effectLst>
                          <a:outerShdw blurRad="38100" dist="38100" dir="2700000" algn="tl">
                            <a:srgbClr val="000000">
                              <a:alpha val="43137"/>
                            </a:srgbClr>
                          </a:outerShdw>
                        </a:effectLst>
                        <a:latin typeface="Bell MT" pitchFamily="18" charset="0"/>
                      </a:endParaRPr>
                    </a:p>
                  </a:txBody>
                  <a:tcPr marL="9266" marR="9266" marT="9266" marB="0" anchor="ctr">
                    <a:cell3D prstMaterial="dkEdge">
                      <a:bevel/>
                      <a:lightRig rig="flood" dir="t"/>
                    </a:cell3D>
                    <a:solidFill>
                      <a:srgbClr val="CCFFFF"/>
                    </a:solidFill>
                  </a:tcPr>
                </a:tc>
              </a:tr>
            </a:tbl>
          </a:graphicData>
        </a:graphic>
      </p:graphicFrame>
      <p:graphicFrame>
        <p:nvGraphicFramePr>
          <p:cNvPr id="11" name="Tabela 10"/>
          <p:cNvGraphicFramePr>
            <a:graphicFrameLocks noGrp="1"/>
          </p:cNvGraphicFramePr>
          <p:nvPr>
            <p:extLst>
              <p:ext uri="{D42A27DB-BD31-4B8C-83A1-F6EECF244321}">
                <p14:modId xmlns:p14="http://schemas.microsoft.com/office/powerpoint/2010/main" xmlns="" val="3337309585"/>
              </p:ext>
            </p:extLst>
          </p:nvPr>
        </p:nvGraphicFramePr>
        <p:xfrm>
          <a:off x="5123037" y="4333955"/>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R$30.000,00</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2" name="Tabela 11"/>
          <p:cNvGraphicFramePr>
            <a:graphicFrameLocks noGrp="1"/>
          </p:cNvGraphicFramePr>
          <p:nvPr>
            <p:extLst>
              <p:ext uri="{D42A27DB-BD31-4B8C-83A1-F6EECF244321}">
                <p14:modId xmlns:p14="http://schemas.microsoft.com/office/powerpoint/2010/main" xmlns="" val="900206410"/>
              </p:ext>
            </p:extLst>
          </p:nvPr>
        </p:nvGraphicFramePr>
        <p:xfrm>
          <a:off x="5123037" y="4766003"/>
          <a:ext cx="3168352" cy="391185"/>
        </p:xfrm>
        <a:graphic>
          <a:graphicData uri="http://schemas.openxmlformats.org/drawingml/2006/table">
            <a:tbl>
              <a:tblPr>
                <a:tableStyleId>{5C22544A-7EE6-4342-B048-85BDC9FD1C3A}</a:tableStyleId>
              </a:tblPr>
              <a:tblGrid>
                <a:gridCol w="3168352"/>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R$100.000,00</a:t>
                      </a:r>
                      <a:endParaRPr lang="pt-BR" sz="1600" b="1" i="1" u="none" strike="noStrike" dirty="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3" name="Tabela 12"/>
          <p:cNvGraphicFramePr>
            <a:graphicFrameLocks noGrp="1"/>
          </p:cNvGraphicFramePr>
          <p:nvPr>
            <p:extLst>
              <p:ext uri="{D42A27DB-BD31-4B8C-83A1-F6EECF244321}">
                <p14:modId xmlns:p14="http://schemas.microsoft.com/office/powerpoint/2010/main" xmlns="" val="242732640"/>
              </p:ext>
            </p:extLst>
          </p:nvPr>
        </p:nvGraphicFramePr>
        <p:xfrm>
          <a:off x="5123037" y="5630101"/>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R$ </a:t>
                      </a:r>
                      <a:r>
                        <a:rPr lang="pt-BR" sz="1600" b="1" i="1" u="none" strike="noStrike" dirty="0" smtClean="0">
                          <a:solidFill>
                            <a:srgbClr val="FF0000"/>
                          </a:solidFill>
                          <a:effectLst>
                            <a:outerShdw blurRad="38100" dist="38100" dir="2700000" algn="tl">
                              <a:srgbClr val="000000">
                                <a:alpha val="43137"/>
                              </a:srgbClr>
                            </a:outerShdw>
                          </a:effectLst>
                        </a:rPr>
                        <a:t>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4" name="Tabela 13"/>
          <p:cNvGraphicFramePr>
            <a:graphicFrameLocks noGrp="1"/>
          </p:cNvGraphicFramePr>
          <p:nvPr>
            <p:extLst>
              <p:ext uri="{D42A27DB-BD31-4B8C-83A1-F6EECF244321}">
                <p14:modId xmlns:p14="http://schemas.microsoft.com/office/powerpoint/2010/main" xmlns="" val="2510736372"/>
              </p:ext>
            </p:extLst>
          </p:nvPr>
        </p:nvGraphicFramePr>
        <p:xfrm>
          <a:off x="5123037" y="6062149"/>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105.000,00 X 1% = R$ </a:t>
                      </a:r>
                      <a:r>
                        <a:rPr lang="pt-BR" sz="1600" b="1" i="1" u="none" strike="noStrike" dirty="0" smtClean="0">
                          <a:solidFill>
                            <a:srgbClr val="FF0000"/>
                          </a:solidFill>
                          <a:effectLst>
                            <a:outerShdw blurRad="38100" dist="38100" dir="2700000" algn="tl">
                              <a:srgbClr val="000000">
                                <a:alpha val="43137"/>
                              </a:srgbClr>
                            </a:outerShdw>
                          </a:effectLst>
                        </a:rPr>
                        <a:t>1.050,00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5" name="Tabela 14"/>
          <p:cNvGraphicFramePr>
            <a:graphicFrameLocks noGrp="1"/>
          </p:cNvGraphicFramePr>
          <p:nvPr>
            <p:extLst>
              <p:ext uri="{D42A27DB-BD31-4B8C-83A1-F6EECF244321}">
                <p14:modId xmlns:p14="http://schemas.microsoft.com/office/powerpoint/2010/main" xmlns="" val="102146318"/>
              </p:ext>
            </p:extLst>
          </p:nvPr>
        </p:nvGraphicFramePr>
        <p:xfrm>
          <a:off x="899593" y="5198055"/>
          <a:ext cx="4079430" cy="391185"/>
        </p:xfrm>
        <a:graphic>
          <a:graphicData uri="http://schemas.openxmlformats.org/drawingml/2006/table">
            <a:tbl>
              <a:tblPr>
                <a:tableStyleId>{5C22544A-7EE6-4342-B048-85BDC9FD1C3A}</a:tableStyleId>
              </a:tblPr>
              <a:tblGrid>
                <a:gridCol w="4079430"/>
              </a:tblGrid>
              <a:tr h="391185">
                <a:tc>
                  <a:txBody>
                    <a:bodyPr/>
                    <a:lstStyle/>
                    <a:p>
                      <a:pPr algn="ctr" fontAlgn="ctr"/>
                      <a:r>
                        <a:rPr lang="pt-BR" sz="1600" b="1" i="1" u="none" strike="noStrike" dirty="0" smtClean="0">
                          <a:solidFill>
                            <a:srgbClr val="0000FF"/>
                          </a:solidFill>
                          <a:effectLst>
                            <a:outerShdw blurRad="38100" dist="38100" dir="2700000" algn="tl">
                              <a:srgbClr val="000000">
                                <a:alpha val="43137"/>
                              </a:srgbClr>
                            </a:outerShdw>
                          </a:effectLst>
                        </a:rPr>
                        <a:t>RECEITA BRUTA NÃO ABRANGIDA</a:t>
                      </a:r>
                      <a:endParaRPr lang="pt-BR" sz="1600" b="1" i="1" u="none" strike="noStrike" dirty="0">
                        <a:solidFill>
                          <a:srgbClr val="0000FF"/>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graphicFrame>
        <p:nvGraphicFramePr>
          <p:cNvPr id="16" name="Tabela 15"/>
          <p:cNvGraphicFramePr>
            <a:graphicFrameLocks noGrp="1"/>
          </p:cNvGraphicFramePr>
          <p:nvPr>
            <p:extLst>
              <p:ext uri="{D42A27DB-BD31-4B8C-83A1-F6EECF244321}">
                <p14:modId xmlns:p14="http://schemas.microsoft.com/office/powerpoint/2010/main" xmlns="" val="2869109598"/>
              </p:ext>
            </p:extLst>
          </p:nvPr>
        </p:nvGraphicFramePr>
        <p:xfrm>
          <a:off x="5123038" y="5198053"/>
          <a:ext cx="3168352" cy="391185"/>
        </p:xfrm>
        <a:graphic>
          <a:graphicData uri="http://schemas.openxmlformats.org/drawingml/2006/table">
            <a:tbl>
              <a:tblPr>
                <a:tableStyleId>{5C22544A-7EE6-4342-B048-85BDC9FD1C3A}</a:tableStyleId>
              </a:tblPr>
              <a:tblGrid>
                <a:gridCol w="3168352"/>
              </a:tblGrid>
              <a:tr h="39118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600" b="1" i="1" u="none" strike="noStrike" dirty="0" smtClean="0">
                          <a:solidFill>
                            <a:srgbClr val="0000FF"/>
                          </a:solidFill>
                          <a:effectLst>
                            <a:outerShdw blurRad="38100" dist="38100" dir="2700000" algn="tl">
                              <a:srgbClr val="000000">
                                <a:alpha val="43137"/>
                              </a:srgbClr>
                            </a:outerShdw>
                          </a:effectLst>
                        </a:rPr>
                        <a:t>R$5.000,00</a:t>
                      </a:r>
                      <a:endParaRPr lang="pt-BR" sz="1600" b="1" i="1" u="none" strike="noStrike" dirty="0" smtClean="0">
                        <a:solidFill>
                          <a:srgbClr val="FF0000"/>
                        </a:solidFill>
                        <a:effectLst>
                          <a:outerShdw blurRad="38100" dist="38100" dir="2700000" algn="tl">
                            <a:srgbClr val="000000">
                              <a:alpha val="43137"/>
                            </a:srgbClr>
                          </a:outerShdw>
                        </a:effectLst>
                        <a:latin typeface="Calibri"/>
                      </a:endParaRPr>
                    </a:p>
                  </a:txBody>
                  <a:tcPr marL="9266" marR="9266" marT="9266" marB="0" anchor="ctr">
                    <a:cell3D prstMaterial="dkEdge">
                      <a:bevel/>
                      <a:lightRig rig="flood" dir="t"/>
                    </a:cell3D>
                    <a:solidFill>
                      <a:srgbClr val="CCFFFF"/>
                    </a:solidFill>
                  </a:tcPr>
                </a:tc>
              </a:tr>
            </a:tbl>
          </a:graphicData>
        </a:graphic>
      </p:graphicFrame>
    </p:spTree>
    <p:extLst>
      <p:ext uri="{BB962C8B-B14F-4D97-AF65-F5344CB8AC3E}">
        <p14:creationId xmlns:p14="http://schemas.microsoft.com/office/powerpoint/2010/main" xmlns="" val="345513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up)">
                                      <p:cBhvr>
                                        <p:cTn id="7" dur="20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wipe(up)">
                                      <p:cBhvr>
                                        <p:cTn id="12" dur="20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5">
                                            <p:txEl>
                                              <p:pRg st="2" end="2"/>
                                            </p:txEl>
                                          </p:spTgt>
                                        </p:tgtEl>
                                        <p:attrNameLst>
                                          <p:attrName>style.visibility</p:attrName>
                                        </p:attrNameLst>
                                      </p:cBhvr>
                                      <p:to>
                                        <p:strVal val="visible"/>
                                      </p:to>
                                    </p:set>
                                    <p:animEffect transition="in" filter="wipe(up)">
                                      <p:cBhvr>
                                        <p:cTn id="17" dur="2000"/>
                                        <p:tgtEl>
                                          <p:spTgt spid="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1000"/>
                                        <p:tgtEl>
                                          <p:spTgt spid="6"/>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1000"/>
                                        <p:tgtEl>
                                          <p:spTgt spid="7"/>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1000"/>
                                        <p:tgtEl>
                                          <p:spTgt spid="1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10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10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10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up)">
                                      <p:cBhvr>
                                        <p:cTn id="68" dur="1000"/>
                                        <p:tgtEl>
                                          <p:spTgt spid="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bldLvl="5"/>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3" name="Diagrama 2"/>
          <p:cNvGraphicFramePr/>
          <p:nvPr>
            <p:extLst>
              <p:ext uri="{D42A27DB-BD31-4B8C-83A1-F6EECF244321}">
                <p14:modId xmlns:p14="http://schemas.microsoft.com/office/powerpoint/2010/main" xmlns="" val="391823887"/>
              </p:ext>
            </p:extLst>
          </p:nvPr>
        </p:nvGraphicFramePr>
        <p:xfrm>
          <a:off x="323528" y="1669256"/>
          <a:ext cx="849694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65</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43913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4"/>
          <p:cNvSpPr/>
          <p:nvPr/>
        </p:nvSpPr>
        <p:spPr>
          <a:xfrm>
            <a:off x="179513" y="1463580"/>
            <a:ext cx="8856983" cy="4893647"/>
          </a:xfrm>
          <a:prstGeom prst="rect">
            <a:avLst/>
          </a:prstGeom>
        </p:spPr>
        <p:txBody>
          <a:bodyPr wrap="square">
            <a:spAutoFit/>
          </a:bodyPr>
          <a:lstStyle/>
          <a:p>
            <a:pPr marL="285750" indent="-285750" algn="just">
              <a:lnSpc>
                <a:spcPct val="150000"/>
              </a:lnSpc>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Neste período de implantação da Desoneração da Folha de Pagamentos há as seguintes situações a serem observadas, relativamente ao 13º salário:</a:t>
            </a:r>
          </a:p>
          <a:p>
            <a:pPr marL="800100" lvl="1" indent="-342900" algn="just">
              <a:lnSpc>
                <a:spcPct val="150000"/>
              </a:lnSpc>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100%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 pela desoneração</a:t>
            </a:r>
          </a:p>
          <a:p>
            <a:pPr marL="1257300" lvl="2" indent="-342900" algn="just">
              <a:lnSpc>
                <a:spcPct val="150000"/>
              </a:lnSpc>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Durante todo o ano</a:t>
            </a:r>
          </a:p>
          <a:p>
            <a:pPr marL="1257300" lvl="2" indent="-342900" algn="just">
              <a:lnSpc>
                <a:spcPct val="150000"/>
              </a:lnSpc>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 parte do ano.</a:t>
            </a:r>
          </a:p>
          <a:p>
            <a:pPr marL="800100" lvl="1" indent="-342900" algn="just">
              <a:lnSpc>
                <a:spcPct val="150000"/>
              </a:lnSpc>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Empresas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com </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Receita Bruta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Receita Bruta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NÃO ABRANGIDA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pela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desoneração, simultaneamente. </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1257300" lvl="2" indent="-342900" algn="just">
              <a:lnSpc>
                <a:spcPct val="150000"/>
              </a:lnSpc>
              <a:buFont typeface="Arial" pitchFamily="34" charset="0"/>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Durante todo o ano</a:t>
            </a:r>
          </a:p>
          <a:p>
            <a:pPr marL="1257300" lvl="2" indent="-342900" algn="just">
              <a:lnSpc>
                <a:spcPct val="150000"/>
              </a:lnSpc>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parte do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ano</a:t>
            </a:r>
          </a:p>
          <a:p>
            <a:pPr algn="just">
              <a:lnSpc>
                <a:spcPct val="150000"/>
              </a:lnSpc>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Atenção!!!</a:t>
            </a:r>
          </a:p>
          <a:p>
            <a:pPr marL="800100" lvl="1" indent="-342900" algn="just">
              <a:lnSpc>
                <a:spcPct val="150000"/>
              </a:lnSpc>
              <a:buFont typeface="Arial" pitchFamily="34" charset="0"/>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Para fins de cálculo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do Redutor de Alíquota, aplicado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ao 13</a:t>
            </a:r>
            <a:r>
              <a:rPr lang="pt-BR" sz="1600" b="1" i="1" u="sng" baseline="30000" dirty="0">
                <a:solidFill>
                  <a:srgbClr val="0000CC"/>
                </a:solidFill>
                <a:effectLst>
                  <a:outerShdw blurRad="38100" dist="38100" dir="2700000" algn="tl">
                    <a:srgbClr val="000000">
                      <a:alpha val="43137"/>
                    </a:srgbClr>
                  </a:outerShdw>
                </a:effectLst>
                <a:latin typeface="Arial" pitchFamily="34" charset="0"/>
                <a:cs typeface="Arial" pitchFamily="34" charset="0"/>
              </a:rPr>
              <a:t>o</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salário</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será considerada a receita bruta acumulada nos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12 meses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anteriores ao mês de dezembro de cada ano-calendário</a:t>
            </a:r>
          </a:p>
        </p:txBody>
      </p:sp>
      <p:sp>
        <p:nvSpPr>
          <p:cNvPr id="6" name="Retângulo de cantos arredondados 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66</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90058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up)">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up)">
                                      <p:cBhvr>
                                        <p:cTn id="42" dur="2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wipe(up)">
                                      <p:cBhvr>
                                        <p:cTn id="47"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537622"/>
            <a:ext cx="8856983" cy="3600986"/>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100%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 pela desoneração,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Durante todo o ano:</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CPRB relativa ao 13º</a:t>
            </a:r>
          </a:p>
          <a:p>
            <a:pPr marL="1200150" lvl="2" indent="-285750" algn="just">
              <a:lnSpc>
                <a:spcPct val="150000"/>
              </a:lnSpc>
              <a:spcBef>
                <a:spcPts val="600"/>
              </a:spcBef>
              <a:spcAft>
                <a:spcPts val="600"/>
              </a:spcAft>
              <a:buFont typeface="Wingdings" pitchFamily="2" charset="2"/>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Não</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haverá.</a:t>
            </a: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CPFP  relativa ao 13º</a:t>
            </a:r>
          </a:p>
          <a:p>
            <a:pPr marL="1200150" lvl="2" indent="-285750" algn="just">
              <a:lnSpc>
                <a:spcPct val="150000"/>
              </a:lnSpc>
              <a:spcBef>
                <a:spcPts val="600"/>
              </a:spcBef>
              <a:spcAft>
                <a:spcPts val="600"/>
              </a:spcAft>
              <a:buFont typeface="Wingdings" pitchFamily="2" charset="2"/>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Não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haverá</a:t>
            </a: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Haverá recolhimento  apenas das contribuições relativas a:</a:t>
            </a: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Outras entidades. </a:t>
            </a: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2787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530652"/>
            <a:ext cx="8856983" cy="4385816"/>
          </a:xfrm>
          <a:prstGeom prst="rect">
            <a:avLst/>
          </a:prstGeom>
        </p:spPr>
        <p:txBody>
          <a:bodyPr wrap="square">
            <a:spAutoFit/>
          </a:bodyPr>
          <a:lstStyle/>
          <a:p>
            <a:pPr marL="285750" indent="-285750" algn="just">
              <a:lnSpc>
                <a:spcPct val="150000"/>
              </a:lnSpc>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lnSpc>
                <a:spcPct val="150000"/>
              </a:lnSpc>
              <a:spcBef>
                <a:spcPts val="600"/>
              </a:spcBef>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Uma empresa de TI (alíquota = 2%) com Receita Bruta 100% de serviços de TI.</a:t>
            </a:r>
          </a:p>
          <a:p>
            <a:pPr marL="742950" lvl="1" indent="-285750" algn="just">
              <a:lnSpc>
                <a:spcPct val="150000"/>
              </a:lnSpc>
              <a:spcBef>
                <a:spcPts val="600"/>
              </a:spcBef>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Valor da Receita Bruta  - Dez/2011 a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/2012 =  R$1.200.000,00.</a:t>
            </a:r>
          </a:p>
          <a:p>
            <a:pPr marL="742950" lvl="1" indent="-285750" algn="just">
              <a:lnSpc>
                <a:spcPct val="150000"/>
              </a:lnSpc>
              <a:spcBef>
                <a:spcPts val="600"/>
              </a:spcBef>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Valor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da Folha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Pagamentos do 13º de 2012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R$50.000,00. </a:t>
            </a: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285750"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CPP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sobre o 13º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Salário de 2012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será</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a:t>
            </a:r>
          </a:p>
          <a:p>
            <a:pPr marL="1200150" lvl="2" indent="-285750" algn="just">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R$ 0,00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a:t>
            </a:r>
          </a:p>
          <a:p>
            <a:pPr marL="1200150" lvl="2" indent="-285750" algn="just">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R$ 0,00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285750" indent="-285750" algn="just">
              <a:lnSpc>
                <a:spcPct val="150000"/>
              </a:lnSpc>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Serão recolhidas apenas as contribuições referentes a:</a:t>
            </a:r>
          </a:p>
          <a:p>
            <a:pPr marL="1200150" lvl="2" indent="-285750" algn="just">
              <a:buFont typeface="Arial" pitchFamily="34" charset="0"/>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dos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segurados, RAT e Outras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entidades</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68</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841056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up)">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up)">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up)">
                                      <p:cBhvr>
                                        <p:cTn id="52" dur="2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up)">
                                      <p:cBhvr>
                                        <p:cTn id="5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Fundamentação Legal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CaixaDeTexto 6"/>
          <p:cNvSpPr txBox="1"/>
          <p:nvPr/>
        </p:nvSpPr>
        <p:spPr>
          <a:xfrm>
            <a:off x="107504" y="1556792"/>
            <a:ext cx="8856984" cy="2246769"/>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450850" indent="-450850" algn="just">
              <a:lnSpc>
                <a:spcPct val="150000"/>
              </a:lnSpc>
              <a:spcBef>
                <a:spcPts val="600"/>
              </a:spcBef>
              <a:spcAft>
                <a:spcPts val="600"/>
              </a:spcAft>
              <a:buFont typeface="Wingdings" pitchFamily="2" charset="2"/>
              <a:buChar char="q"/>
            </a:pPr>
            <a:r>
              <a:rPr lang="pt-BR" sz="1600" b="1" i="1" dirty="0">
                <a:ln w="50800"/>
                <a:solidFill>
                  <a:srgbClr val="0000FF"/>
                </a:solidFill>
                <a:latin typeface="Arial" pitchFamily="34" charset="0"/>
                <a:cs typeface="Arial" pitchFamily="34" charset="0"/>
              </a:rPr>
              <a:t>Normas operacionais</a:t>
            </a:r>
            <a:r>
              <a:rPr lang="pt-BR" sz="1600" b="1" i="1" dirty="0" smtClean="0">
                <a:ln w="50800"/>
                <a:solidFill>
                  <a:srgbClr val="0000FF"/>
                </a:solidFill>
                <a:latin typeface="Arial" pitchFamily="34" charset="0"/>
                <a:cs typeface="Arial" pitchFamily="34" charset="0"/>
              </a:rPr>
              <a:t>:</a:t>
            </a:r>
          </a:p>
          <a:p>
            <a:pPr marL="908050" lvl="1" indent="-450850" algn="just">
              <a:lnSpc>
                <a:spcPct val="150000"/>
              </a:lnSpc>
              <a:spcBef>
                <a:spcPts val="600"/>
              </a:spcBef>
              <a:spcAft>
                <a:spcPts val="600"/>
              </a:spcAft>
              <a:buFont typeface="Wingdings" pitchFamily="2" charset="2"/>
              <a:buChar char="§"/>
            </a:pPr>
            <a:r>
              <a:rPr lang="fr-FR" sz="1600" b="1" i="1" dirty="0">
                <a:ln w="50800"/>
                <a:latin typeface="Arial" pitchFamily="34" charset="0"/>
                <a:cs typeface="Arial" pitchFamily="34" charset="0"/>
              </a:rPr>
              <a:t>ADE Codac Nº 33, </a:t>
            </a:r>
            <a:r>
              <a:rPr lang="fr-FR" sz="1600" b="1" i="1" dirty="0">
                <a:ln w="50800"/>
                <a:solidFill>
                  <a:srgbClr val="0000FF"/>
                </a:solidFill>
                <a:latin typeface="Arial" pitchFamily="34" charset="0"/>
                <a:cs typeface="Arial" pitchFamily="34" charset="0"/>
              </a:rPr>
              <a:t>de 17/04/2013 – Altera a nomenclatura dos Códigos de Receita 2985 e 2991</a:t>
            </a:r>
            <a:r>
              <a:rPr lang="pt-BR" sz="1600" b="1" i="1" dirty="0">
                <a:ln w="50800"/>
                <a:solidFill>
                  <a:srgbClr val="0000FF"/>
                </a:solidFill>
                <a:latin typeface="Arial" pitchFamily="34" charset="0"/>
                <a:cs typeface="Arial" pitchFamily="34" charset="0"/>
              </a:rPr>
              <a:t>.</a:t>
            </a:r>
          </a:p>
          <a:p>
            <a:pPr marL="908050" lvl="1" indent="-450850" algn="just">
              <a:lnSpc>
                <a:spcPct val="150000"/>
              </a:lnSpc>
              <a:spcBef>
                <a:spcPts val="600"/>
              </a:spcBef>
              <a:spcAft>
                <a:spcPts val="600"/>
              </a:spcAft>
              <a:buFont typeface="Wingdings" pitchFamily="2" charset="2"/>
              <a:buChar char="§"/>
            </a:pPr>
            <a:r>
              <a:rPr lang="pt-BR" sz="1600" b="1" i="1" dirty="0" smtClean="0">
                <a:ln w="50800"/>
                <a:latin typeface="Arial" pitchFamily="34" charset="0"/>
                <a:cs typeface="Arial" pitchFamily="34" charset="0"/>
              </a:rPr>
              <a:t>Soluções de Consultas </a:t>
            </a:r>
            <a:r>
              <a:rPr lang="pt-BR" sz="1600" b="1" i="1" dirty="0" smtClean="0">
                <a:ln w="50800"/>
                <a:solidFill>
                  <a:srgbClr val="0000FF"/>
                </a:solidFill>
                <a:latin typeface="Arial" pitchFamily="34" charset="0"/>
                <a:cs typeface="Arial" pitchFamily="34" charset="0"/>
              </a:rPr>
              <a:t>- Respostas da RFB a consultas feitas pelos contribuintes sobre a interpretação da legislação tributária.</a:t>
            </a:r>
            <a:endParaRPr lang="pt-BR" sz="1600" b="1" i="1" dirty="0">
              <a:ln w="50800"/>
              <a:solidFill>
                <a:srgbClr val="0000FF"/>
              </a:solidFill>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00317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499294"/>
            <a:ext cx="8856983" cy="3385542"/>
          </a:xfrm>
          <a:prstGeom prst="rect">
            <a:avLst/>
          </a:prstGeom>
        </p:spPr>
        <p:txBody>
          <a:bodyPr wrap="square">
            <a:spAutoFit/>
          </a:bodyPr>
          <a:lstStyle/>
          <a:p>
            <a:pPr marL="342900" indent="-34290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100%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 pela desoneração,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spcBef>
                <a:spcPts val="600"/>
              </a:spcBef>
              <a:spcAft>
                <a:spcPts val="600"/>
              </a:spcAft>
              <a:buFont typeface="Arial" pitchFamily="34" charset="0"/>
              <a:buChar char="•"/>
            </a:pPr>
            <a:r>
              <a:rPr lang="pt-BR" sz="1600" b="1" i="1" dirty="0" smtClean="0">
                <a:effectLst>
                  <a:outerShdw blurRad="38100" dist="38100" dir="2700000" algn="tl">
                    <a:srgbClr val="000000">
                      <a:alpha val="43137"/>
                    </a:srgbClr>
                  </a:outerShdw>
                </a:effectLst>
                <a:latin typeface="Arial" pitchFamily="34" charset="0"/>
                <a:cs typeface="Arial" pitchFamily="34" charset="0"/>
              </a:rPr>
              <a:t>No período anterior à implantação da Desoneração da Folha:</a:t>
            </a:r>
          </a:p>
          <a:p>
            <a:pPr marL="1200150" lvl="2" indent="-285750" algn="just">
              <a:spcBef>
                <a:spcPts val="600"/>
              </a:spcBef>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Incidirão:</a:t>
            </a:r>
          </a:p>
          <a:p>
            <a:pPr marL="1657350" lvl="3" indent="-285750" algn="just">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CPFP de 20% sobre o valor da Folha do 13º, esta calculada proporcionalmente ao período.</a:t>
            </a:r>
          </a:p>
          <a:p>
            <a:pPr marL="1657350" lvl="3" indent="-285750" algn="just">
              <a:spcBef>
                <a:spcPts val="600"/>
              </a:spcBef>
              <a:spcAft>
                <a:spcPts val="600"/>
              </a:spcAft>
              <a:buFont typeface="Arial" pitchFamily="34" charset="0"/>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segurados, RAT e Outras entidades.</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endPar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spcBef>
                <a:spcPts val="600"/>
              </a:spcBef>
              <a:spcAft>
                <a:spcPts val="600"/>
              </a:spcAft>
              <a:buFont typeface="Arial" pitchFamily="34" charset="0"/>
              <a:buChar char="•"/>
            </a:pPr>
            <a:r>
              <a:rPr lang="pt-BR" sz="1600" b="1" i="1" dirty="0" smtClean="0">
                <a:effectLst>
                  <a:outerShdw blurRad="38100" dist="38100" dir="2700000" algn="tl">
                    <a:srgbClr val="000000">
                      <a:alpha val="43137"/>
                    </a:srgbClr>
                  </a:outerShdw>
                </a:effectLst>
                <a:latin typeface="Arial" pitchFamily="34" charset="0"/>
                <a:cs typeface="Arial" pitchFamily="34" charset="0"/>
              </a:rPr>
              <a:t>No </a:t>
            </a:r>
            <a:r>
              <a:rPr lang="pt-BR" sz="1600" b="1" i="1" dirty="0">
                <a:effectLst>
                  <a:outerShdw blurRad="38100" dist="38100" dir="2700000" algn="tl">
                    <a:srgbClr val="000000">
                      <a:alpha val="43137"/>
                    </a:srgbClr>
                  </a:outerShdw>
                </a:effectLst>
                <a:latin typeface="Arial" pitchFamily="34" charset="0"/>
                <a:cs typeface="Arial" pitchFamily="34" charset="0"/>
              </a:rPr>
              <a:t>período </a:t>
            </a:r>
            <a:r>
              <a:rPr lang="pt-BR" sz="1600" b="1" i="1" dirty="0" smtClean="0">
                <a:effectLst>
                  <a:outerShdw blurRad="38100" dist="38100" dir="2700000" algn="tl">
                    <a:srgbClr val="000000">
                      <a:alpha val="43137"/>
                    </a:srgbClr>
                  </a:outerShdw>
                </a:effectLst>
                <a:latin typeface="Arial" pitchFamily="34" charset="0"/>
                <a:cs typeface="Arial" pitchFamily="34" charset="0"/>
              </a:rPr>
              <a:t>a partir da implantação </a:t>
            </a:r>
            <a:r>
              <a:rPr lang="pt-BR" sz="1600" b="1" i="1" dirty="0">
                <a:effectLst>
                  <a:outerShdw blurRad="38100" dist="38100" dir="2700000" algn="tl">
                    <a:srgbClr val="000000">
                      <a:alpha val="43137"/>
                    </a:srgbClr>
                  </a:outerShdw>
                </a:effectLst>
                <a:latin typeface="Arial" pitchFamily="34" charset="0"/>
                <a:cs typeface="Arial" pitchFamily="34" charset="0"/>
              </a:rPr>
              <a:t>da Desoneração da Folha</a:t>
            </a:r>
            <a:r>
              <a:rPr lang="pt-BR" sz="1600" b="1" i="1" dirty="0" smtClean="0">
                <a:effectLst>
                  <a:outerShdw blurRad="38100" dist="38100" dir="2700000" algn="tl">
                    <a:srgbClr val="000000">
                      <a:alpha val="43137"/>
                    </a:srgbClr>
                  </a:outerShdw>
                </a:effectLst>
                <a:latin typeface="Arial" pitchFamily="34" charset="0"/>
                <a:cs typeface="Arial" pitchFamily="34" charset="0"/>
              </a:rPr>
              <a:t>:</a:t>
            </a:r>
          </a:p>
          <a:p>
            <a:pPr marL="1200150" lvl="2" indent="-285750" algn="just">
              <a:spcBef>
                <a:spcPts val="600"/>
              </a:spcBef>
              <a:spcAft>
                <a:spcPts val="600"/>
              </a:spcAft>
              <a:buFont typeface="Arial" pitchFamily="34" charset="0"/>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Não</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Incidirá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CPRB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relativa ao 13º</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effectLst>
                <a:outerShdw blurRad="38100" dist="38100" dir="2700000" algn="tl">
                  <a:srgbClr val="000000">
                    <a:alpha val="43137"/>
                  </a:srgbClr>
                </a:outerShdw>
              </a:effectLst>
              <a:latin typeface="Arial" pitchFamily="34" charset="0"/>
              <a:cs typeface="Arial" pitchFamily="34" charset="0"/>
            </a:endParaRPr>
          </a:p>
          <a:p>
            <a:pPr marL="1200150" lvl="2" indent="-285750" algn="just">
              <a:spcBef>
                <a:spcPts val="600"/>
              </a:spcBef>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descontado dos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segurados, RAT e Outras entidades .</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69</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7779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up)">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570141"/>
            <a:ext cx="8856983" cy="4585871"/>
          </a:xfrm>
          <a:prstGeom prst="rect">
            <a:avLst/>
          </a:prstGeom>
        </p:spPr>
        <p:txBody>
          <a:bodyPr wrap="square">
            <a:spAutoFit/>
          </a:bodyPr>
          <a:lstStyle/>
          <a:p>
            <a:pPr marL="285750" indent="-28575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a:t>
            </a:r>
          </a:p>
          <a:p>
            <a:pPr marL="742950" lvl="1" indent="-28575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Um Hotel com CNAE Principal 5510-8/01 (alíquota = 2%)</a:t>
            </a:r>
          </a:p>
          <a:p>
            <a:pPr marL="1200150" lvl="2" indent="-285750" algn="just">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da Receita Bruta - Dez/2011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 </a:t>
            </a:r>
            <a:r>
              <a:rPr lang="pt-BR" sz="1600" b="1" i="1" dirty="0" err="1" smtClean="0">
                <a:solidFill>
                  <a:srgbClr val="0000CC"/>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/2012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R$1.000.000,00.</a:t>
            </a:r>
          </a:p>
          <a:p>
            <a:pPr marL="1200150" lvl="2" indent="-285750" algn="just">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da Folha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Pagamentos do 13ºde 2012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R$70.000,00. </a:t>
            </a:r>
          </a:p>
          <a:p>
            <a:pPr marL="1200150" lvl="2" indent="-285750" algn="just">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CPP sobre o 13º Salário de 2012 será:</a:t>
            </a:r>
          </a:p>
          <a:p>
            <a:pPr marL="742950" lvl="1" indent="-285750" algn="just">
              <a:spcBef>
                <a:spcPts val="600"/>
              </a:spcBef>
              <a:spcAft>
                <a:spcPts val="600"/>
              </a:spcAft>
              <a:buFont typeface="Wingdings" pitchFamily="2" charset="2"/>
              <a:buChar char="§"/>
            </a:pPr>
            <a:r>
              <a:rPr lang="pt-BR" sz="1600" b="1" i="1" dirty="0">
                <a:effectLst>
                  <a:outerShdw blurRad="38100" dist="38100" dir="2700000" algn="tl">
                    <a:srgbClr val="000000">
                      <a:alpha val="43137"/>
                    </a:srgbClr>
                  </a:outerShdw>
                </a:effectLst>
                <a:latin typeface="Arial" pitchFamily="34" charset="0"/>
                <a:cs typeface="Arial" pitchFamily="34" charset="0"/>
              </a:rPr>
              <a:t>No período anterior à implantação da Desoneração da Folha</a:t>
            </a:r>
            <a:r>
              <a:rPr lang="pt-BR" sz="1600" b="1" i="1" dirty="0" smtClean="0">
                <a:effectLst>
                  <a:outerShdw blurRad="38100" dist="38100" dir="2700000" algn="tl">
                    <a:srgbClr val="000000">
                      <a:alpha val="43137"/>
                    </a:srgbClr>
                  </a:outerShdw>
                </a:effectLst>
                <a:latin typeface="Arial" pitchFamily="34" charset="0"/>
                <a:cs typeface="Arial" pitchFamily="34" charset="0"/>
              </a:rPr>
              <a:t>:</a:t>
            </a:r>
            <a:endPar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alor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Folha de Pagamentos do 13ºde 2012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R$70.000,00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12) x 7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R$40.833,33. </a:t>
            </a:r>
          </a:p>
          <a:p>
            <a:pPr marL="1200150" lvl="2" indent="-285750" algn="just">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R$0,00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sobre a Folha do 13º = 20% sobre a Folha</a:t>
            </a:r>
          </a:p>
          <a:p>
            <a:pPr marL="1200150" lvl="2" indent="-285750" algn="just">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CPP13º  =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R$40.833,33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x 20% = R$8.166,66</a:t>
            </a:r>
          </a:p>
          <a:p>
            <a:pPr marL="1200150" lvl="2" indent="-285750" algn="just">
              <a:spcBef>
                <a:spcPts val="600"/>
              </a:spcBef>
              <a:spcAft>
                <a:spcPts val="600"/>
              </a:spcAft>
              <a:buFont typeface="Wingdings" pitchFamily="2" charset="2"/>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Outras entidades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70</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32115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up)">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up)">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up)">
                                      <p:cBhvr>
                                        <p:cTn id="52" dur="2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up)">
                                      <p:cBhvr>
                                        <p:cTn id="5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598017"/>
            <a:ext cx="8856983" cy="3847207"/>
          </a:xfrm>
          <a:prstGeom prst="rect">
            <a:avLst/>
          </a:prstGeom>
        </p:spPr>
        <p:txBody>
          <a:bodyPr wrap="square">
            <a:spAutoFit/>
          </a:bodyPr>
          <a:lstStyle/>
          <a:p>
            <a:pPr marL="342900"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100%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 pela desoneração,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lnSpc>
                <a:spcPct val="150000"/>
              </a:lnSpc>
              <a:spcBef>
                <a:spcPts val="600"/>
              </a:spcBef>
              <a:spcAft>
                <a:spcPts val="600"/>
              </a:spcAft>
              <a:buFont typeface="Wingdings" pitchFamily="2" charset="2"/>
              <a:buChar char="§"/>
            </a:pPr>
            <a:r>
              <a:rPr lang="pt-BR" sz="1600" b="1" i="1" dirty="0" smtClean="0">
                <a:effectLst>
                  <a:outerShdw blurRad="38100" dist="38100" dir="2700000" algn="tl">
                    <a:srgbClr val="000000">
                      <a:alpha val="43137"/>
                    </a:srgbClr>
                  </a:outerShdw>
                </a:effectLst>
                <a:latin typeface="Arial" pitchFamily="34" charset="0"/>
                <a:cs typeface="Arial" pitchFamily="34" charset="0"/>
              </a:rPr>
              <a:t>No </a:t>
            </a:r>
            <a:r>
              <a:rPr lang="pt-BR" sz="1600" b="1" i="1" dirty="0">
                <a:effectLst>
                  <a:outerShdw blurRad="38100" dist="38100" dir="2700000" algn="tl">
                    <a:srgbClr val="000000">
                      <a:alpha val="43137"/>
                    </a:srgbClr>
                  </a:outerShdw>
                </a:effectLst>
                <a:latin typeface="Arial" pitchFamily="34" charset="0"/>
                <a:cs typeface="Arial" pitchFamily="34" charset="0"/>
              </a:rPr>
              <a:t>período </a:t>
            </a:r>
            <a:r>
              <a:rPr lang="pt-BR" sz="1600" b="1" i="1" dirty="0" smtClean="0">
                <a:effectLst>
                  <a:outerShdw blurRad="38100" dist="38100" dir="2700000" algn="tl">
                    <a:srgbClr val="000000">
                      <a:alpha val="43137"/>
                    </a:srgbClr>
                  </a:outerShdw>
                </a:effectLst>
                <a:latin typeface="Arial" pitchFamily="34" charset="0"/>
                <a:cs typeface="Arial" pitchFamily="34" charset="0"/>
              </a:rPr>
              <a:t>a partir da implantação </a:t>
            </a:r>
            <a:r>
              <a:rPr lang="pt-BR" sz="1600" b="1" i="1" dirty="0">
                <a:effectLst>
                  <a:outerShdw blurRad="38100" dist="38100" dir="2700000" algn="tl">
                    <a:srgbClr val="000000">
                      <a:alpha val="43137"/>
                    </a:srgbClr>
                  </a:outerShdw>
                </a:effectLst>
                <a:latin typeface="Arial" pitchFamily="34" charset="0"/>
                <a:cs typeface="Arial" pitchFamily="34" charset="0"/>
              </a:rPr>
              <a:t>da Desoneração da Folha</a:t>
            </a:r>
            <a:r>
              <a:rPr lang="pt-BR" sz="1600" b="1" i="1" dirty="0" smtClean="0">
                <a:effectLst>
                  <a:outerShdw blurRad="38100" dist="38100" dir="2700000" algn="tl">
                    <a:srgbClr val="000000">
                      <a:alpha val="43137"/>
                    </a:srgbClr>
                  </a:outerShdw>
                </a:effectLst>
                <a:latin typeface="Arial" pitchFamily="34" charset="0"/>
                <a:cs typeface="Arial" pitchFamily="34" charset="0"/>
              </a:rPr>
              <a:t>:</a:t>
            </a:r>
            <a:endPar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alor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Folha de Pagamentos do 13ºde 2012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R$70.000,00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12) 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5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R$29.166,66. </a:t>
            </a:r>
          </a:p>
          <a:p>
            <a:pPr marL="1200150" lvl="2"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R$0,00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sobre a Folha do 13º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R$0,00</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Serão recolhidas apenas as contribuições referentes a:</a:t>
            </a:r>
          </a:p>
          <a:p>
            <a:pPr marL="1200150" lvl="2" indent="-285750" algn="just">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Valor descontado dos segurados, RAT e Outras entidades.</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71</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16233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51520" y="1657251"/>
            <a:ext cx="8784976" cy="2923877"/>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Receita Bruta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Abrangida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Receita Bruta não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Abrangida</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simultaneamente,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Durante todo 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Não</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haverá CPRB  sobre o 13º .                                                                                                            </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Incidirá</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CPFP, relativa ao 13º, com Redutor de Alíquota (RA).</a:t>
            </a:r>
          </a:p>
          <a:p>
            <a:pPr marL="1200150" lvl="2" indent="-285750" algn="just">
              <a:lnSpc>
                <a:spcPct val="150000"/>
              </a:lnSpc>
              <a:spcBef>
                <a:spcPts val="600"/>
              </a:spcBef>
              <a:spcAft>
                <a:spcPts val="600"/>
              </a:spcAft>
              <a:buFont typeface="Arial" pitchFamily="34" charset="0"/>
              <a:buChar char="•"/>
            </a:pPr>
            <a:r>
              <a:rPr lang="pt-BR" sz="1600" b="1" i="1" dirty="0" smtClean="0">
                <a:effectLst>
                  <a:outerShdw blurRad="38100" dist="38100" dir="2700000" algn="tl">
                    <a:srgbClr val="000000">
                      <a:alpha val="43137"/>
                    </a:srgbClr>
                  </a:outerShdw>
                </a:effectLst>
                <a:latin typeface="Arial" pitchFamily="34" charset="0"/>
                <a:cs typeface="Arial" pitchFamily="34" charset="0"/>
              </a:rPr>
              <a:t>RA = Total da RB anual não abrangida / Total da RB anual total.</a:t>
            </a:r>
          </a:p>
          <a:p>
            <a:pPr marL="742950" lvl="1" indent="-285750" algn="just">
              <a:lnSpc>
                <a:spcPct val="150000"/>
              </a:lnSpc>
              <a:spcBef>
                <a:spcPts val="600"/>
              </a:spcBef>
              <a:spcAft>
                <a:spcPts val="600"/>
              </a:spcAft>
              <a:buFont typeface="Arial" pitchFamily="34" charset="0"/>
              <a:buChar char="•"/>
            </a:pPr>
            <a:endParaRPr lang="pt-BR" sz="1600" b="1" i="1"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72</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930024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580594"/>
            <a:ext cx="8856983" cy="3293209"/>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Uma indústria com Receita Bruta ABRANGIDA (alíquota = 1%) e Receita Bruta  NÃO ABRANGIDA pela Desoneração.</a:t>
            </a: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Valor da Receita Bruta ABRANGIDA - Dez/2011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/2012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R$1.500.000,00.</a:t>
            </a: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Valor da Receita Bruta NÃO ABRANGIDA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Dez/2011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/2012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R$700.000,00.</a:t>
            </a: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da Folha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Pagamentos do 13º de 2012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R$100.000,00</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endPar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de cantos arredondados 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43958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51520" y="1556792"/>
            <a:ext cx="8784976" cy="4124206"/>
          </a:xfrm>
          <a:prstGeom prst="rect">
            <a:avLst/>
          </a:prstGeom>
        </p:spPr>
        <p:txBody>
          <a:bodyPr wrap="square">
            <a:spAutoFit/>
          </a:bodyPr>
          <a:lstStyle/>
          <a:p>
            <a:pPr marL="285750"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CPP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sobre o 13º Salário de 2012 será:</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 =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R$0,00</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(Folha do 13º x 20%) x RA</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RA13º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R$700.000,00  /  R$2.200.000,00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31,81%</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R$100.000,00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31,81%</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R$20.000,00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31,81%</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R$6.362,00</a:t>
            </a:r>
          </a:p>
          <a:p>
            <a:pPr marL="742950" lvl="1" indent="-285750" algn="just">
              <a:lnSpc>
                <a:spcPct val="150000"/>
              </a:lnSpc>
              <a:spcBef>
                <a:spcPts val="600"/>
              </a:spcBef>
              <a:spcAft>
                <a:spcPts val="600"/>
              </a:spcAft>
              <a:buFont typeface="Arial" pitchFamily="34" charset="0"/>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Outras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entidades.</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60537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2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up)">
                                      <p:cBhvr>
                                        <p:cTn id="27" dur="2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up)">
                                      <p:cBhvr>
                                        <p:cTn id="32" dur="2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up)">
                                      <p:cBhvr>
                                        <p:cTn id="37" dur="20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wipe(up)">
                                      <p:cBhvr>
                                        <p:cTn id="42"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47495"/>
            <a:ext cx="8856983" cy="4185761"/>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não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simultaneamente,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Exemplo:</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Uma Indústria alcançada pela Desoneração em Agosto/2012, com Receita Bruta ABRANGIDA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(alíquota = 1%) e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Receita Bruta NÃO ABRANGIDA pela Desoneração: </a:t>
            </a: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Valor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Receita Bruta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ABRANGIDA - Dez/2011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/2012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R$900.000,00</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t>
            </a: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Valor da Receita Bruta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NÃO ABRANGIDA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Dez/2011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 </a:t>
            </a:r>
            <a:r>
              <a:rPr lang="pt-BR" sz="1600" b="1" i="1" dirty="0" err="1" smtClean="0">
                <a:solidFill>
                  <a:srgbClr val="0000FF"/>
                </a:solidFill>
                <a:effectLst>
                  <a:outerShdw blurRad="38100" dist="38100" dir="2700000" algn="tl">
                    <a:srgbClr val="000000">
                      <a:alpha val="43137"/>
                    </a:srgbClr>
                  </a:outerShdw>
                </a:effectLst>
                <a:latin typeface="Arial" pitchFamily="34" charset="0"/>
                <a:cs typeface="Arial" pitchFamily="34" charset="0"/>
              </a:rPr>
              <a:t>Nov</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/2012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R$200.000,00.</a:t>
            </a: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Valor da Folha de Pagamentos do 13º de 2012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R$60.000,00</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75</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2138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92708"/>
            <a:ext cx="8856983" cy="4862870"/>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não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simultaneamente,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CPP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sobre o 13º Salário de 2012 será:</a:t>
            </a:r>
          </a:p>
          <a:p>
            <a:pPr marL="742950" lvl="1" indent="-285750" algn="just">
              <a:lnSpc>
                <a:spcPct val="150000"/>
              </a:lnSpc>
              <a:spcBef>
                <a:spcPts val="600"/>
              </a:spcBef>
              <a:spcAft>
                <a:spcPts val="600"/>
              </a:spcAft>
              <a:buFont typeface="Wingdings" pitchFamily="2" charset="2"/>
              <a:buChar char="§"/>
            </a:pPr>
            <a:r>
              <a:rPr lang="pt-BR" sz="1600" b="1" i="1" dirty="0">
                <a:effectLst>
                  <a:outerShdw blurRad="38100" dist="38100" dir="2700000" algn="tl">
                    <a:srgbClr val="000000">
                      <a:alpha val="43137"/>
                    </a:srgbClr>
                  </a:outerShdw>
                </a:effectLst>
                <a:latin typeface="Arial" pitchFamily="34" charset="0"/>
                <a:cs typeface="Arial" pitchFamily="34" charset="0"/>
              </a:rPr>
              <a:t>No período anterior à implantação da Desoneração da Folha:</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Bef>
                <a:spcPts val="600"/>
              </a:spcBef>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Valor da Folha de Pagamentos do 13ºde 2012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R$60.000,00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12) x 7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R$35.000,00. </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 =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R$0,00</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20% sobre a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Folha do 13º</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R$35.000,00  x  20% = R$7.000,00</a:t>
            </a:r>
          </a:p>
          <a:p>
            <a:pPr marL="742950" lvl="1" indent="-285750" algn="just">
              <a:lnSpc>
                <a:spcPct val="150000"/>
              </a:lnSpc>
              <a:spcBef>
                <a:spcPts val="600"/>
              </a:spcBef>
              <a:spcAft>
                <a:spcPts val="600"/>
              </a:spcAft>
              <a:buFont typeface="Arial" pitchFamily="34" charset="0"/>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Outras entidades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76</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70538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11408"/>
            <a:ext cx="8856983" cy="5062924"/>
          </a:xfrm>
          <a:prstGeom prst="rect">
            <a:avLst/>
          </a:prstGeom>
        </p:spPr>
        <p:txBody>
          <a:bodyPr wrap="square">
            <a:spAutoFit/>
          </a:bodyPr>
          <a:lstStyle/>
          <a:p>
            <a:pPr marL="342900" lvl="1" indent="-342900" algn="just">
              <a:lnSpc>
                <a:spcPct val="150000"/>
              </a:lnSpc>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não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simultaneamente,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342900" lvl="1" indent="-342900" algn="just">
              <a:lnSpc>
                <a:spcPct val="150000"/>
              </a:lnSpc>
              <a:buFont typeface="Wingdings" pitchFamily="2" charset="2"/>
              <a:buChar char="§"/>
            </a:pPr>
            <a:r>
              <a:rPr lang="pt-BR" sz="1600" b="1" i="1" dirty="0" smtClean="0">
                <a:effectLst>
                  <a:outerShdw blurRad="38100" dist="38100" dir="2700000" algn="tl">
                    <a:srgbClr val="000000">
                      <a:alpha val="43137"/>
                    </a:srgbClr>
                  </a:outerShdw>
                </a:effectLst>
                <a:latin typeface="Arial" pitchFamily="34" charset="0"/>
                <a:cs typeface="Arial" pitchFamily="34" charset="0"/>
              </a:rPr>
              <a:t>No </a:t>
            </a:r>
            <a:r>
              <a:rPr lang="pt-BR" sz="1600" b="1" i="1" dirty="0">
                <a:effectLst>
                  <a:outerShdw blurRad="38100" dist="38100" dir="2700000" algn="tl">
                    <a:srgbClr val="000000">
                      <a:alpha val="43137"/>
                    </a:srgbClr>
                  </a:outerShdw>
                </a:effectLst>
                <a:latin typeface="Arial" pitchFamily="34" charset="0"/>
                <a:cs typeface="Arial" pitchFamily="34" charset="0"/>
              </a:rPr>
              <a:t>período </a:t>
            </a:r>
            <a:r>
              <a:rPr lang="pt-BR" sz="1600" b="1" i="1" dirty="0" smtClean="0">
                <a:effectLst>
                  <a:outerShdw blurRad="38100" dist="38100" dir="2700000" algn="tl">
                    <a:srgbClr val="000000">
                      <a:alpha val="43137"/>
                    </a:srgbClr>
                  </a:outerShdw>
                </a:effectLst>
                <a:latin typeface="Arial" pitchFamily="34" charset="0"/>
                <a:cs typeface="Arial" pitchFamily="34" charset="0"/>
              </a:rPr>
              <a:t>a partir da implantação </a:t>
            </a:r>
            <a:r>
              <a:rPr lang="pt-BR" sz="1600" b="1" i="1" dirty="0">
                <a:effectLst>
                  <a:outerShdw blurRad="38100" dist="38100" dir="2700000" algn="tl">
                    <a:srgbClr val="000000">
                      <a:alpha val="43137"/>
                    </a:srgbClr>
                  </a:outerShdw>
                </a:effectLst>
                <a:latin typeface="Arial" pitchFamily="34" charset="0"/>
                <a:cs typeface="Arial" pitchFamily="34" charset="0"/>
              </a:rPr>
              <a:t>da Desoneração da Folha:</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Bef>
                <a:spcPts val="600"/>
              </a:spcBef>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Valor da Folha de Pagamentos do 13ºde 2012 =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R$60.000,00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12) 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5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R$25.000,00. </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CPRB13º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R$0,00</a:t>
            </a:r>
          </a:p>
          <a:p>
            <a:pPr marL="742950" lvl="1" indent="-285750" algn="just">
              <a:lnSpc>
                <a:spcPct val="150000"/>
              </a:lnSpc>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(Folha do 13º x 20%) x RA</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1200150" lvl="2" indent="-285750" algn="just">
              <a:lnSpc>
                <a:spcPct val="150000"/>
              </a:lnSpc>
              <a:spcAft>
                <a:spcPts val="600"/>
              </a:spcAft>
              <a:buFont typeface="Arial" pitchFamily="34" charset="0"/>
              <a:buChar char="•"/>
            </a:pP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RA13º  = R$200.000,00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  R$1.100.000,00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18,18%</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R$25.000,00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18,18%</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R$5.000,00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18,18%</a:t>
            </a:r>
            <a:endPar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a:p>
            <a:pPr marL="742950" lvl="1" indent="-285750" algn="just">
              <a:lnSpc>
                <a:spcPct val="150000"/>
              </a:lnSpc>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CPFP13º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R$909,00</a:t>
            </a:r>
          </a:p>
          <a:p>
            <a:pPr marL="742950" lvl="1" indent="-285750" algn="just">
              <a:lnSpc>
                <a:spcPct val="150000"/>
              </a:lnSpc>
              <a:spcAft>
                <a:spcPts val="600"/>
              </a:spcAft>
              <a:buFont typeface="Arial" pitchFamily="34" charset="0"/>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Outras entidades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4963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wipe(up)">
                                      <p:cBhvr>
                                        <p:cTn id="47" dur="10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wipe(up)">
                                      <p:cBhvr>
                                        <p:cTn id="52"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Décimo Terceiro Salário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3"/>
          <p:cNvSpPr/>
          <p:nvPr/>
        </p:nvSpPr>
        <p:spPr>
          <a:xfrm>
            <a:off x="179513" y="1557367"/>
            <a:ext cx="8856983" cy="3662541"/>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Empresas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 com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Receita Bruta não Abrangida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pela desoneração, simultaneamente, </a:t>
            </a: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 parte do ano</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342900" lvl="1" indent="-34290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 CPP Total sobre o 13º salário será:</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CPP13º = </a:t>
            </a:r>
            <a:r>
              <a:rPr lang="pt-BR" sz="1600" b="1" i="1" dirty="0" smtClean="0">
                <a:effectLst>
                  <a:outerShdw blurRad="38100" dist="38100" dir="2700000" algn="tl">
                    <a:srgbClr val="000000">
                      <a:alpha val="43137"/>
                    </a:srgbClr>
                  </a:outerShdw>
                </a:effectLst>
                <a:latin typeface="Arial" pitchFamily="34" charset="0"/>
                <a:cs typeface="Arial" pitchFamily="34" charset="0"/>
              </a:rPr>
              <a:t>Valor referente ao período </a:t>
            </a:r>
            <a:r>
              <a:rPr lang="pt-BR" sz="1600" b="1" i="1" dirty="0">
                <a:effectLst>
                  <a:outerShdw blurRad="38100" dist="38100" dir="2700000" algn="tl">
                    <a:srgbClr val="000000">
                      <a:alpha val="43137"/>
                    </a:srgbClr>
                  </a:outerShdw>
                </a:effectLst>
                <a:latin typeface="Arial" pitchFamily="34" charset="0"/>
                <a:cs typeface="Arial" pitchFamily="34" charset="0"/>
              </a:rPr>
              <a:t>anterior à implantação da Desoneração da </a:t>
            </a:r>
            <a:r>
              <a:rPr lang="pt-BR" sz="1600" b="1" i="1" dirty="0" smtClean="0">
                <a:effectLst>
                  <a:outerShdw blurRad="38100" dist="38100" dir="2700000" algn="tl">
                    <a:srgbClr val="000000">
                      <a:alpha val="43137"/>
                    </a:srgbClr>
                  </a:outerShdw>
                </a:effectLst>
                <a:latin typeface="Arial" pitchFamily="34" charset="0"/>
                <a:cs typeface="Arial" pitchFamily="34" charset="0"/>
              </a:rPr>
              <a:t>Folha + </a:t>
            </a:r>
            <a:r>
              <a:rPr lang="pt-BR" sz="1600" b="1" i="1" dirty="0">
                <a:effectLst>
                  <a:outerShdw blurRad="38100" dist="38100" dir="2700000" algn="tl">
                    <a:srgbClr val="000000">
                      <a:alpha val="43137"/>
                    </a:srgbClr>
                  </a:outerShdw>
                </a:effectLst>
                <a:latin typeface="Arial" pitchFamily="34" charset="0"/>
                <a:cs typeface="Arial" pitchFamily="34" charset="0"/>
              </a:rPr>
              <a:t>Valor referente ao período a partir da implantação da Desoneração da </a:t>
            </a:r>
            <a:r>
              <a:rPr lang="pt-BR" sz="1600" b="1" i="1" dirty="0" smtClean="0">
                <a:effectLst>
                  <a:outerShdw blurRad="38100" dist="38100" dir="2700000" algn="tl">
                    <a:srgbClr val="000000">
                      <a:alpha val="43137"/>
                    </a:srgbClr>
                  </a:outerShdw>
                </a:effectLst>
                <a:latin typeface="Arial" pitchFamily="34" charset="0"/>
                <a:cs typeface="Arial" pitchFamily="34" charset="0"/>
              </a:rPr>
              <a:t>Folha +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Valor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descontado dos segurados, RAT e Outras entidades.</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R$7.000,00 + R$909,00</a:t>
            </a:r>
          </a:p>
          <a:p>
            <a:pPr marL="742950" lvl="1" indent="-285750" algn="just">
              <a:lnSpc>
                <a:spcPct val="150000"/>
              </a:lnSpc>
              <a:spcBef>
                <a:spcPts val="600"/>
              </a:spcBef>
              <a:spcAft>
                <a:spcPts val="600"/>
              </a:spcAft>
              <a:buFont typeface="Arial" pitchFamily="34" charset="0"/>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CPP13º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R$7.909,00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78</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5606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 CPRB é uma OBRIGAÇÃO ou uma OPÇÃO para a empresa?</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CaixaDeTexto 3"/>
          <p:cNvSpPr txBox="1"/>
          <p:nvPr/>
        </p:nvSpPr>
        <p:spPr>
          <a:xfrm>
            <a:off x="179514" y="1595402"/>
            <a:ext cx="8784976" cy="4785926"/>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buFont typeface="Wingdings" pitchFamily="2" charset="2"/>
              <a:buChar char="q"/>
            </a:pPr>
            <a:r>
              <a:rPr lang="pt-BR" sz="1600" b="1" i="1" dirty="0" smtClean="0">
                <a:ln w="50800"/>
                <a:latin typeface="Arial" pitchFamily="34" charset="0"/>
                <a:cs typeface="Arial" pitchFamily="34" charset="0"/>
              </a:rPr>
              <a:t>Lei 12.546/2011:</a:t>
            </a:r>
          </a:p>
          <a:p>
            <a:pPr lvl="1" algn="just">
              <a:lnSpc>
                <a:spcPct val="150000"/>
              </a:lnSpc>
              <a:spcBef>
                <a:spcPts val="600"/>
              </a:spcBef>
            </a:pPr>
            <a:r>
              <a:rPr lang="pt-BR" sz="1400" b="1" i="1" dirty="0" smtClean="0">
                <a:ln w="50800"/>
                <a:solidFill>
                  <a:srgbClr val="0000FF"/>
                </a:solidFill>
                <a:latin typeface="Arial" pitchFamily="34" charset="0"/>
                <a:cs typeface="Arial" pitchFamily="34" charset="0"/>
              </a:rPr>
              <a:t>“Art</a:t>
            </a:r>
            <a:r>
              <a:rPr lang="pt-BR" sz="1400" b="1" i="1" dirty="0">
                <a:ln w="50800"/>
                <a:solidFill>
                  <a:srgbClr val="0000FF"/>
                </a:solidFill>
                <a:latin typeface="Arial" pitchFamily="34" charset="0"/>
                <a:cs typeface="Arial" pitchFamily="34" charset="0"/>
              </a:rPr>
              <a:t>. 7</a:t>
            </a:r>
            <a:r>
              <a:rPr lang="pt-BR" sz="1400" b="1" i="1" u="sng" baseline="30000" dirty="0">
                <a:ln w="50800"/>
                <a:solidFill>
                  <a:srgbClr val="0000FF"/>
                </a:solidFill>
                <a:latin typeface="Arial" pitchFamily="34" charset="0"/>
                <a:cs typeface="Arial" pitchFamily="34" charset="0"/>
              </a:rPr>
              <a:t>o</a:t>
            </a:r>
            <a:r>
              <a:rPr lang="pt-BR" sz="1400" b="1" i="1" dirty="0">
                <a:ln w="50800"/>
                <a:solidFill>
                  <a:srgbClr val="0000FF"/>
                </a:solidFill>
                <a:latin typeface="Arial" pitchFamily="34" charset="0"/>
                <a:cs typeface="Arial" pitchFamily="34" charset="0"/>
              </a:rPr>
              <a:t> Até 31 de dezembro de 2014, contribuirão sobre o valor da receita bruta, excluídas as vendas canceladas e os descontos incondicionais concedidos, em substituição às contribuições previstas nos incisos I e III do art. 22 da Lei nº 8.212, de 24 de julho de 1991, à alíquota de 2% (dois por cento): </a:t>
            </a:r>
            <a:r>
              <a:rPr lang="pt-BR" sz="800" b="1" i="1" dirty="0">
                <a:ln w="50800"/>
                <a:solidFill>
                  <a:srgbClr val="0000FF"/>
                </a:solidFill>
                <a:latin typeface="Arial" pitchFamily="34" charset="0"/>
                <a:cs typeface="Arial" pitchFamily="34" charset="0"/>
              </a:rPr>
              <a:t>(Redação dada pela Lei nº 12.715</a:t>
            </a:r>
            <a:r>
              <a:rPr lang="pt-BR" sz="800" b="1" i="1" dirty="0" smtClean="0">
                <a:ln w="50800"/>
                <a:solidFill>
                  <a:srgbClr val="0000FF"/>
                </a:solidFill>
                <a:latin typeface="Arial" pitchFamily="34" charset="0"/>
                <a:cs typeface="Arial" pitchFamily="34" charset="0"/>
              </a:rPr>
              <a:t>)</a:t>
            </a:r>
            <a:r>
              <a:rPr lang="pt-BR" sz="1400" b="1" i="1" dirty="0" smtClean="0">
                <a:ln w="50800"/>
                <a:solidFill>
                  <a:srgbClr val="0000FF"/>
                </a:solidFill>
                <a:latin typeface="Arial" pitchFamily="34" charset="0"/>
                <a:cs typeface="Arial" pitchFamily="34" charset="0"/>
              </a:rPr>
              <a:t>”</a:t>
            </a:r>
          </a:p>
          <a:p>
            <a:pPr lvl="1" algn="just">
              <a:lnSpc>
                <a:spcPct val="150000"/>
              </a:lnSpc>
              <a:spcBef>
                <a:spcPts val="600"/>
              </a:spcBef>
            </a:pPr>
            <a:r>
              <a:rPr lang="pt-BR" sz="1400" b="1" i="1" dirty="0" smtClean="0">
                <a:ln w="50800"/>
                <a:solidFill>
                  <a:srgbClr val="0000FF"/>
                </a:solidFill>
                <a:latin typeface="Arial" pitchFamily="34" charset="0"/>
                <a:cs typeface="Arial" pitchFamily="34" charset="0"/>
              </a:rPr>
              <a:t>“Art</a:t>
            </a:r>
            <a:r>
              <a:rPr lang="pt-BR" sz="1400" b="1" i="1" dirty="0">
                <a:ln w="50800"/>
                <a:solidFill>
                  <a:srgbClr val="0000FF"/>
                </a:solidFill>
                <a:latin typeface="Arial" pitchFamily="34" charset="0"/>
                <a:cs typeface="Arial" pitchFamily="34" charset="0"/>
              </a:rPr>
              <a:t>. 8</a:t>
            </a:r>
            <a:r>
              <a:rPr lang="pt-BR" sz="1400" b="1" i="1" u="sng" baseline="30000" dirty="0">
                <a:ln w="50800"/>
                <a:solidFill>
                  <a:srgbClr val="0000FF"/>
                </a:solidFill>
                <a:latin typeface="Arial" pitchFamily="34" charset="0"/>
                <a:cs typeface="Arial" pitchFamily="34" charset="0"/>
              </a:rPr>
              <a:t>o</a:t>
            </a:r>
            <a:r>
              <a:rPr lang="pt-BR" sz="1400" b="1" i="1" dirty="0">
                <a:ln w="50800"/>
                <a:solidFill>
                  <a:srgbClr val="0000FF"/>
                </a:solidFill>
                <a:latin typeface="Arial" pitchFamily="34" charset="0"/>
                <a:cs typeface="Arial" pitchFamily="34" charset="0"/>
              </a:rPr>
              <a:t> Até 31 de dezembro de 2014, contribuirão sobre o valor da receita bruta, excluídas as vendas canceladas e os descontos incondicionais concedidos, à alíquota de 1% (um por cento), em substituição às contribuições previstas nos incisos I e III do art. 22 da Lei no 8.212, de 24 de julho de 1991, as empresas que fabricam os produtos classificados na Tipi, aprovada pelo Decreto no 7.660, de 23 de dezembro de 2011, nos códigos referidos no Anexo </a:t>
            </a:r>
            <a:r>
              <a:rPr lang="pt-BR" sz="1400" b="1" i="1" dirty="0" smtClean="0">
                <a:ln w="50800"/>
                <a:solidFill>
                  <a:srgbClr val="0000FF"/>
                </a:solidFill>
                <a:latin typeface="Arial" pitchFamily="34" charset="0"/>
                <a:cs typeface="Arial" pitchFamily="34" charset="0"/>
              </a:rPr>
              <a:t>I.”</a:t>
            </a:r>
          </a:p>
          <a:p>
            <a:pPr marL="285750" indent="-285750" algn="just">
              <a:lnSpc>
                <a:spcPct val="150000"/>
              </a:lnSpc>
              <a:spcBef>
                <a:spcPts val="600"/>
              </a:spcBef>
              <a:buFont typeface="Wingdings" pitchFamily="2" charset="2"/>
              <a:buChar char="q"/>
            </a:pPr>
            <a:r>
              <a:rPr lang="pt-BR" sz="1600" b="1" i="1" dirty="0">
                <a:ln w="50800"/>
                <a:latin typeface="Arial" pitchFamily="34" charset="0"/>
                <a:cs typeface="Arial" pitchFamily="34" charset="0"/>
              </a:rPr>
              <a:t>Decreto 7.828/2012:</a:t>
            </a:r>
          </a:p>
          <a:p>
            <a:pPr lvl="1" algn="just">
              <a:lnSpc>
                <a:spcPct val="150000"/>
              </a:lnSpc>
              <a:spcBef>
                <a:spcPts val="600"/>
              </a:spcBef>
            </a:pPr>
            <a:r>
              <a:rPr lang="pt-BR" sz="1400" b="1" i="1" dirty="0">
                <a:ln w="50800"/>
                <a:solidFill>
                  <a:srgbClr val="0000FF"/>
                </a:solidFill>
                <a:latin typeface="Arial" pitchFamily="34" charset="0"/>
                <a:cs typeface="Arial" pitchFamily="34" charset="0"/>
              </a:rPr>
              <a:t>“Art. 4º As contribuições de que tratam os </a:t>
            </a:r>
            <a:r>
              <a:rPr lang="pt-BR" sz="1400" b="1" i="1" dirty="0" err="1">
                <a:ln w="50800"/>
                <a:solidFill>
                  <a:srgbClr val="0000FF"/>
                </a:solidFill>
                <a:latin typeface="Arial" pitchFamily="34" charset="0"/>
                <a:cs typeface="Arial" pitchFamily="34" charset="0"/>
              </a:rPr>
              <a:t>art</a:t>
            </a:r>
            <a:r>
              <a:rPr lang="pt-BR" sz="1400" b="1" i="1" dirty="0">
                <a:ln w="50800"/>
                <a:solidFill>
                  <a:srgbClr val="0000FF"/>
                </a:solidFill>
                <a:latin typeface="Arial" pitchFamily="34" charset="0"/>
                <a:cs typeface="Arial" pitchFamily="34" charset="0"/>
              </a:rPr>
              <a:t> 2º e 3º têm </a:t>
            </a:r>
            <a:r>
              <a:rPr lang="pt-BR" sz="1400" b="1" i="1" u="sng" dirty="0">
                <a:ln w="50800"/>
                <a:solidFill>
                  <a:srgbClr val="0000FF"/>
                </a:solidFill>
                <a:latin typeface="Arial" pitchFamily="34" charset="0"/>
                <a:cs typeface="Arial" pitchFamily="34" charset="0"/>
              </a:rPr>
              <a:t>caráter impositivo</a:t>
            </a:r>
            <a:r>
              <a:rPr lang="pt-BR" sz="1400" b="1" i="1" dirty="0">
                <a:ln w="50800"/>
                <a:solidFill>
                  <a:srgbClr val="0000FF"/>
                </a:solidFill>
                <a:latin typeface="Arial" pitchFamily="34" charset="0"/>
                <a:cs typeface="Arial" pitchFamily="34" charset="0"/>
              </a:rPr>
              <a:t> aos contribuintes que exerçam as atividades neles mencionadas</a:t>
            </a:r>
            <a:r>
              <a:rPr lang="pt-BR" sz="1400" b="1" i="1" dirty="0" smtClean="0">
                <a:ln w="50800"/>
                <a:solidFill>
                  <a:srgbClr val="0000FF"/>
                </a:solidFill>
                <a:latin typeface="Arial" pitchFamily="34" charset="0"/>
                <a:cs typeface="Arial" pitchFamily="34" charset="0"/>
              </a:rPr>
              <a:t>.”</a:t>
            </a: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10</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14437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0295" y="4221089"/>
            <a:ext cx="4047668" cy="2409818"/>
          </a:xfrm>
          <a:prstGeom prst="rect">
            <a:avLst/>
          </a:prstGeom>
        </p:spPr>
      </p:pic>
      <p:sp>
        <p:nvSpPr>
          <p:cNvPr id="5" name="Retângulo 4"/>
          <p:cNvSpPr/>
          <p:nvPr/>
        </p:nvSpPr>
        <p:spPr>
          <a:xfrm>
            <a:off x="5096601" y="4869160"/>
            <a:ext cx="3816423" cy="739754"/>
          </a:xfrm>
          <a:prstGeom prst="rect">
            <a:avLst/>
          </a:prstGeom>
        </p:spPr>
        <p:txBody>
          <a:bodyPr wrap="square">
            <a:spAutoFit/>
          </a:bodyPr>
          <a:lstStyle/>
          <a:p>
            <a:pPr marL="0" lvl="1" algn="ctr">
              <a:lnSpc>
                <a:spcPct val="150000"/>
              </a:lnSpc>
              <a:spcBef>
                <a:spcPts val="600"/>
              </a:spcBef>
              <a:spcAft>
                <a:spcPts val="600"/>
              </a:spcAft>
            </a:pPr>
            <a:r>
              <a:rPr lang="pt-BR" sz="3200" b="1" i="1"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Cálculo do DARF</a:t>
            </a:r>
            <a:endParaRPr lang="pt-BR" sz="3200" b="1" i="1" dirty="0">
              <a:solidFill>
                <a:srgbClr val="002060"/>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5965" t="33929" r="35969" b="33036"/>
          <a:stretch/>
        </p:blipFill>
        <p:spPr bwMode="auto">
          <a:xfrm>
            <a:off x="4696063" y="1628800"/>
            <a:ext cx="4320480" cy="2304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Retângulo 6"/>
          <p:cNvSpPr/>
          <p:nvPr/>
        </p:nvSpPr>
        <p:spPr>
          <a:xfrm>
            <a:off x="431540" y="2276872"/>
            <a:ext cx="3816423" cy="739754"/>
          </a:xfrm>
          <a:prstGeom prst="rect">
            <a:avLst/>
          </a:prstGeom>
        </p:spPr>
        <p:txBody>
          <a:bodyPr wrap="square">
            <a:spAutoFit/>
          </a:bodyPr>
          <a:lstStyle/>
          <a:p>
            <a:pPr marL="0" lvl="1" algn="ctr">
              <a:lnSpc>
                <a:spcPct val="150000"/>
              </a:lnSpc>
              <a:spcBef>
                <a:spcPts val="600"/>
              </a:spcBef>
              <a:spcAft>
                <a:spcPts val="600"/>
              </a:spcAft>
            </a:pPr>
            <a:r>
              <a:rPr lang="pt-BR" sz="3200" b="1" i="1"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Geração da GFIP</a:t>
            </a:r>
            <a:endParaRPr lang="pt-BR" sz="3200" b="1" i="1" dirty="0">
              <a:solidFill>
                <a:srgbClr val="00206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79</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8003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000"/>
                                        <p:tgtEl>
                                          <p:spTgt spid="5"/>
                                        </p:tgtEl>
                                      </p:cBhvr>
                                    </p:animEffect>
                                  </p:childTnLst>
                                </p:cTn>
                              </p:par>
                            </p:childTnLst>
                          </p:cTn>
                        </p:par>
                        <p:par>
                          <p:cTn id="16" fill="hold">
                            <p:stCondLst>
                              <p:cond delay="60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e 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705451"/>
            <a:ext cx="8856983" cy="1723549"/>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Para se calcular o valor do DARF, apura-se a Receita Bruta Abrangida pela Desoneração da Folha e aplica-se a alíquota correspondente (1%, 1,5%, 2%, 2,5%)</a:t>
            </a:r>
          </a:p>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As orientações sobre como gerar a GFIP das Empresas abrangidas pela Desoneração da Folha estão dispostas no ADE CODAC Nº 093, de 19/12/2011.</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Retângulo de cantos arredondados 3"/>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80</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9872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79513" y="1557367"/>
            <a:ext cx="8640959" cy="4031873"/>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a:p>
            <a:pPr marL="800100" lvl="2"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Cálculo do DARF</a:t>
            </a:r>
          </a:p>
          <a:p>
            <a:pPr marL="1257300" lvl="3" indent="-34290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Bruta x Alíquota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(1%, 1,5%, 2%, 2,5%)</a:t>
            </a:r>
          </a:p>
          <a:p>
            <a:pPr marL="800100" lvl="2"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Geração da GFIP</a:t>
            </a:r>
          </a:p>
          <a:p>
            <a:pPr marL="1257300" lvl="3" indent="-342900" algn="just">
              <a:lnSpc>
                <a:spcPct val="150000"/>
              </a:lnSpc>
              <a:spcBef>
                <a:spcPts val="600"/>
              </a:spcBef>
              <a:spcAft>
                <a:spcPts val="600"/>
              </a:spcAf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Os valores da CPP calculados pelo SEFIP e demonstrados no Relatório “Comprovante das Contribuições a Recolher à Previdência Social”, nas linhas “Empregados/Avulsos” e “Contribuintes Individuais”, abaixo do título “Empresa”, devem ser somados e lançados no campo “Compensação” do SEFIP.</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e 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81</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9102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79513" y="1557367"/>
            <a:ext cx="8856983" cy="4739759"/>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a:p>
            <a:pPr marL="0" lvl="1"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Exemplo:</a:t>
            </a:r>
          </a:p>
          <a:p>
            <a:pPr marL="0" lvl="1" algn="just">
              <a:lnSpc>
                <a:spcPct val="150000"/>
              </a:lnSpc>
              <a:spcBef>
                <a:spcPts val="600"/>
              </a:spcBef>
              <a:spcAft>
                <a:spcPts val="600"/>
              </a:spcAft>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Uma empresa de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TI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teve,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em janeiro/2012,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Bruta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100</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abrangida pela Desoneração da Folha.</a:t>
            </a:r>
          </a:p>
          <a:p>
            <a:pPr marL="800100" lvl="2" indent="-34290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Receita Bruta = R$ 100.000,00</a:t>
            </a:r>
          </a:p>
          <a:p>
            <a:pPr marL="800100" lvl="2" indent="-34290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Alíquota da CPRB = 2,5%</a:t>
            </a:r>
          </a:p>
          <a:p>
            <a:pPr marL="800100" lvl="2" indent="-342900"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Folha de Pagamentos </a:t>
            </a:r>
          </a:p>
          <a:p>
            <a:pPr marL="1257300" lvl="3" indent="-342900" algn="jus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Empregados = R$ 20.000,00</a:t>
            </a:r>
          </a:p>
          <a:p>
            <a:pPr marL="1257300" lvl="3" indent="-342900" algn="just">
              <a:buFont typeface="Arial" pitchFamily="34" charset="0"/>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Autônomos   = R$   5.000,00</a:t>
            </a:r>
          </a:p>
          <a:p>
            <a:pPr marL="1257300" lvl="3" indent="-342900" algn="just">
              <a:buFont typeface="Arial" pitchFamily="34" charset="0"/>
              <a:buChar char="•"/>
            </a:pPr>
            <a:r>
              <a:rPr lang="pt-BR" sz="1600" b="1" i="1" dirty="0" err="1" smtClean="0">
                <a:solidFill>
                  <a:srgbClr val="0000CC"/>
                </a:solidFill>
                <a:effectLst>
                  <a:outerShdw blurRad="38100" dist="38100" dir="2700000" algn="tl">
                    <a:srgbClr val="000000">
                      <a:alpha val="43137"/>
                    </a:srgbClr>
                  </a:outerShdw>
                </a:effectLst>
                <a:latin typeface="Arial" pitchFamily="34" charset="0"/>
                <a:cs typeface="Arial" pitchFamily="34" charset="0"/>
              </a:rPr>
              <a:t>Pro-labore</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 R$   5.000,00</a:t>
            </a:r>
          </a:p>
          <a:p>
            <a:pPr marL="800100" lvl="2" indent="-34290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RAT Ajustado = 2,0%</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a:p>
            <a:pPr marL="800100" lvl="2" indent="-342900" algn="just">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Outras Entidades: = 2,5%</a:t>
            </a:r>
          </a:p>
        </p:txBody>
      </p:sp>
      <p:sp>
        <p:nvSpPr>
          <p:cNvPr id="4" name="CaixaDeTexto 3"/>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e 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82</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812810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up)">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up)">
                                      <p:cBhvr>
                                        <p:cTn id="47" dur="1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up)">
                                      <p:cBhvr>
                                        <p:cTn id="52" dur="1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up)">
                                      <p:cBhvr>
                                        <p:cTn id="5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79513" y="1557367"/>
            <a:ext cx="8856983" cy="3554819"/>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a:p>
            <a:pPr marL="342900" lvl="1" indent="-342900" algn="just">
              <a:lnSpc>
                <a:spcPct val="150000"/>
              </a:lnSpc>
              <a:spcBef>
                <a:spcPts val="600"/>
              </a:spcBef>
              <a:spcAft>
                <a:spcPts val="600"/>
              </a:spcAft>
              <a:buFont typeface="Wingdings" pitchFamily="2" charset="2"/>
              <a:buChar char="q"/>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Cálculo da CPRB a ser recolhida por DARF</a:t>
            </a:r>
          </a:p>
          <a:p>
            <a:pPr marL="627063" lvl="2" indent="-169863"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 CPRB = Receita Bruta x Alíquota</a:t>
            </a:r>
          </a:p>
          <a:p>
            <a:pPr marL="627063" lvl="2" indent="-169863"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CPRB = R$ 100.000,00 X 2,5%</a:t>
            </a:r>
          </a:p>
          <a:p>
            <a:pPr marL="627063" lvl="2" indent="-169863" algn="just">
              <a:lnSpc>
                <a:spcPct val="150000"/>
              </a:lnSpc>
              <a:spcBef>
                <a:spcPts val="600"/>
              </a:spcBef>
              <a:spcAft>
                <a:spcPts val="600"/>
              </a:spcAft>
              <a:buFont typeface="Wingdings" pitchFamily="2" charset="2"/>
              <a:buChar char="§"/>
            </a:pP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CPRB = R$ 2.500,00</a:t>
            </a:r>
          </a:p>
          <a:p>
            <a:pPr marL="457200" lvl="2"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Código de Receita: </a:t>
            </a:r>
          </a:p>
          <a:p>
            <a:pPr marL="914400" lvl="3" algn="just">
              <a:lnSpc>
                <a:spcPct val="150000"/>
              </a:lnSpc>
              <a:spcBef>
                <a:spcPts val="600"/>
              </a:spcBef>
              <a:spcAft>
                <a:spcPts val="600"/>
              </a:spcAft>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2985 </a:t>
            </a: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 Contribuição Previdenciária Sobre Receita Bruta - Art. 7º da Lei 12.546/2011.</a:t>
            </a:r>
          </a:p>
        </p:txBody>
      </p:sp>
      <p:sp>
        <p:nvSpPr>
          <p:cNvPr id="5" name="CaixaDeTexto 4"/>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5"/>
          <p:cNvSpPr/>
          <p:nvPr/>
        </p:nvSpPr>
        <p:spPr>
          <a:xfrm>
            <a:off x="3851921" y="5469031"/>
            <a:ext cx="5184576" cy="1200329"/>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74625" algn="just">
              <a:lnSpc>
                <a:spcPct val="150000"/>
              </a:lnSpc>
              <a:spcBef>
                <a:spcPts val="1200"/>
              </a:spcBef>
              <a:tabLst>
                <a:tab pos="8520113" algn="l"/>
              </a:tabLst>
            </a:pPr>
            <a:r>
              <a:rPr lang="pt-BR" sz="1600" dirty="0" smtClean="0">
                <a:solidFill>
                  <a:srgbClr val="FF0000"/>
                </a:solidFill>
                <a:effectLst>
                  <a:outerShdw blurRad="38100" dist="38100" dir="2700000" algn="tl">
                    <a:srgbClr val="000000">
                      <a:alpha val="43137"/>
                    </a:srgbClr>
                  </a:outerShdw>
                </a:effectLst>
              </a:rPr>
              <a:t>Como a Receita Bruta é 100% oriunda dos serviços de TI, a Contribuição Previdenciária Patronal será totalmente calculada sobre a Receita Bruta</a:t>
            </a:r>
            <a:r>
              <a:rPr lang="pt-BR" sz="1600" dirty="0">
                <a:solidFill>
                  <a:srgbClr val="FF0000"/>
                </a:solidFill>
                <a:effectLst>
                  <a:outerShdw blurRad="38100" dist="38100" dir="2700000" algn="tl">
                    <a:srgbClr val="000000">
                      <a:alpha val="43137"/>
                    </a:srgbClr>
                  </a:outerShdw>
                </a:effectLst>
              </a:rPr>
              <a:t>.</a:t>
            </a:r>
          </a:p>
        </p:txBody>
      </p:sp>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99533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up)">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up)">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up)">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up)">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bldP spid="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395536" y="2132856"/>
            <a:ext cx="8424936" cy="2169825"/>
          </a:xfrm>
          <a:prstGeom prst="rect">
            <a:avLst/>
          </a:prstGeom>
          <a:noFill/>
        </p:spPr>
        <p:txBody>
          <a:bodyPr wrap="square" rtlCol="0">
            <a:spAutoFit/>
          </a:bodyPr>
          <a:lstStyle/>
          <a:p>
            <a:pPr marL="285750" indent="-285750">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Como a Empresa tem Receita Bruta 100% abrangida pela Desoneração da Folha, não haverá recolhimento de CPP de 20% sobre a Folha de Pagamentos.</a:t>
            </a:r>
          </a:p>
          <a:p>
            <a:pPr marL="285750" indent="-285750">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Após carregar no SEFIP o arquivo SEFIP.RE, faz-se a simulação do “Fechamento” do movimento.</a:t>
            </a:r>
            <a:endPar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72" t="14820" r="15558" b="16978"/>
          <a:stretch/>
        </p:blipFill>
        <p:spPr bwMode="auto">
          <a:xfrm>
            <a:off x="6456" y="1752208"/>
            <a:ext cx="9137544" cy="51057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CaixaDeTexto 4"/>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5"/>
          <p:cNvSpPr/>
          <p:nvPr/>
        </p:nvSpPr>
        <p:spPr>
          <a:xfrm>
            <a:off x="35496" y="4232117"/>
            <a:ext cx="9030040" cy="421019"/>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7" name="Retângulo 6"/>
          <p:cNvSpPr/>
          <p:nvPr/>
        </p:nvSpPr>
        <p:spPr>
          <a:xfrm>
            <a:off x="4860032" y="4232117"/>
            <a:ext cx="3960440" cy="421019"/>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0000FF"/>
                </a:solidFill>
              </a:rPr>
              <a:t>CPP </a:t>
            </a:r>
            <a:r>
              <a:rPr lang="pt-BR" sz="1400" b="1" dirty="0">
                <a:solidFill>
                  <a:srgbClr val="0000FF"/>
                </a:solidFill>
              </a:rPr>
              <a:t>calculada pelo SEFIP</a:t>
            </a:r>
          </a:p>
          <a:p>
            <a:pPr algn="ctr"/>
            <a:r>
              <a:rPr lang="pt-BR" sz="1400" b="1" dirty="0" smtClean="0">
                <a:solidFill>
                  <a:srgbClr val="0000FF"/>
                </a:solidFill>
              </a:rPr>
              <a:t>sobre o Valor das Remunerações</a:t>
            </a:r>
            <a:endParaRPr lang="pt-BR" sz="1400" b="1" dirty="0">
              <a:solidFill>
                <a:srgbClr val="0000FF"/>
              </a:solidFill>
            </a:endParaRPr>
          </a:p>
        </p:txBody>
      </p:sp>
      <p:sp>
        <p:nvSpPr>
          <p:cNvPr id="8" name="Texto explicativo retangular com cantos arredondados 7"/>
          <p:cNvSpPr/>
          <p:nvPr/>
        </p:nvSpPr>
        <p:spPr>
          <a:xfrm>
            <a:off x="4705620" y="6165304"/>
            <a:ext cx="3384376" cy="648072"/>
          </a:xfrm>
          <a:prstGeom prst="wedgeRoundRectCallout">
            <a:avLst>
              <a:gd name="adj1" fmla="val -70826"/>
              <a:gd name="adj2" fmla="val -298928"/>
              <a:gd name="adj3" fmla="val 16667"/>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Bef>
                <a:spcPts val="600"/>
              </a:spcBef>
              <a:spcAft>
                <a:spcPts val="600"/>
              </a:spcAft>
            </a:pPr>
            <a:r>
              <a:rPr lang="pt-BR" sz="1400" dirty="0">
                <a:solidFill>
                  <a:srgbClr val="0000FF"/>
                </a:solidFill>
                <a:effectLst>
                  <a:outerShdw blurRad="38100" dist="38100" dir="2700000" algn="tl">
                    <a:srgbClr val="000000">
                      <a:alpha val="43137"/>
                    </a:srgbClr>
                  </a:outerShdw>
                </a:effectLst>
              </a:rPr>
              <a:t>D</a:t>
            </a:r>
            <a:r>
              <a:rPr lang="pt-BR" sz="1400" dirty="0" smtClean="0">
                <a:solidFill>
                  <a:srgbClr val="0000FF"/>
                </a:solidFill>
                <a:effectLst>
                  <a:outerShdw blurRad="38100" dist="38100" dir="2700000" algn="tl">
                    <a:srgbClr val="000000">
                      <a:alpha val="43137"/>
                    </a:srgbClr>
                  </a:outerShdw>
                </a:effectLst>
              </a:rPr>
              <a:t>everão </a:t>
            </a:r>
            <a:r>
              <a:rPr lang="pt-BR" sz="1400" dirty="0">
                <a:solidFill>
                  <a:srgbClr val="0000FF"/>
                </a:solidFill>
                <a:effectLst>
                  <a:outerShdw blurRad="38100" dist="38100" dir="2700000" algn="tl">
                    <a:srgbClr val="000000">
                      <a:alpha val="43137"/>
                    </a:srgbClr>
                  </a:outerShdw>
                </a:effectLst>
              </a:rPr>
              <a:t>ser somados e lançados no Campo “Compensação</a:t>
            </a:r>
            <a:r>
              <a:rPr lang="pt-BR" sz="1400" dirty="0" smtClean="0">
                <a:solidFill>
                  <a:srgbClr val="0000FF"/>
                </a:solidFill>
                <a:effectLst>
                  <a:outerShdw blurRad="38100" dist="38100" dir="2700000" algn="tl">
                    <a:srgbClr val="000000">
                      <a:alpha val="43137"/>
                    </a:srgbClr>
                  </a:outerShdw>
                </a:effectLst>
              </a:rPr>
              <a:t>” no SEFIP.</a:t>
            </a:r>
            <a:endParaRPr lang="pt-BR" sz="1400" dirty="0">
              <a:solidFill>
                <a:srgbClr val="0000FF"/>
              </a:solidFill>
              <a:effectLst>
                <a:outerShdw blurRad="38100" dist="38100" dir="2700000" algn="tl">
                  <a:srgbClr val="000000">
                    <a:alpha val="43137"/>
                  </a:srgbClr>
                </a:outerShdw>
              </a:effectLst>
            </a:endParaRPr>
          </a:p>
        </p:txBody>
      </p:sp>
      <p:sp>
        <p:nvSpPr>
          <p:cNvPr id="9" name="Retângulo 8"/>
          <p:cNvSpPr/>
          <p:nvPr/>
        </p:nvSpPr>
        <p:spPr>
          <a:xfrm>
            <a:off x="179513" y="1383159"/>
            <a:ext cx="8856983" cy="461665"/>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p:txBody>
      </p:sp>
      <p:sp>
        <p:nvSpPr>
          <p:cNvPr id="10" name="Botão de ação: Avançar ou Próximo 9">
            <a:hlinkClick r:id="rId3" action="ppaction://hlinksldjump" highlightClick="1"/>
          </p:cNvPr>
          <p:cNvSpPr/>
          <p:nvPr/>
        </p:nvSpPr>
        <p:spPr>
          <a:xfrm>
            <a:off x="8532440" y="6597352"/>
            <a:ext cx="504056" cy="14032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11" name="Retângulo de cantos arredondados 10"/>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07775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up)">
                                      <p:cBhvr>
                                        <p:cTn id="17" dur="2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3000"/>
                                        <p:tgtEl>
                                          <p:spTgt spid="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3000"/>
                                        <p:tgtEl>
                                          <p:spTgt spid="7"/>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p:bldP spid="6" grpId="0" animBg="1"/>
      <p:bldP spid="7" grpId="0" animBg="1"/>
      <p:bldP spid="8"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79513" y="1383159"/>
            <a:ext cx="8856983" cy="461665"/>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p:txBody>
      </p:sp>
      <p:sp>
        <p:nvSpPr>
          <p:cNvPr id="5" name="CaixaDeTexto 4"/>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4808"/>
          <a:stretch/>
        </p:blipFill>
        <p:spPr bwMode="auto">
          <a:xfrm>
            <a:off x="0" y="1772816"/>
            <a:ext cx="9144000" cy="511256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Retângulo 11"/>
          <p:cNvSpPr/>
          <p:nvPr/>
        </p:nvSpPr>
        <p:spPr>
          <a:xfrm>
            <a:off x="1475657" y="4509120"/>
            <a:ext cx="7560840" cy="457714"/>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0000FF"/>
                </a:solidFill>
              </a:rPr>
              <a:t>                                                                                             </a:t>
            </a:r>
            <a:endParaRPr lang="pt-BR" sz="1400" b="1" dirty="0">
              <a:solidFill>
                <a:srgbClr val="0000FF"/>
              </a:solidFill>
            </a:endParaRPr>
          </a:p>
        </p:txBody>
      </p:sp>
      <p:sp>
        <p:nvSpPr>
          <p:cNvPr id="13" name="Retângulo 12"/>
          <p:cNvSpPr/>
          <p:nvPr/>
        </p:nvSpPr>
        <p:spPr>
          <a:xfrm>
            <a:off x="4567106" y="4509121"/>
            <a:ext cx="4037342" cy="457714"/>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a:solidFill>
                  <a:srgbClr val="0000FF"/>
                </a:solidFill>
              </a:rPr>
              <a:t>Compensação da CPP </a:t>
            </a:r>
            <a:r>
              <a:rPr lang="pt-BR" sz="1400" b="1" dirty="0" smtClean="0">
                <a:solidFill>
                  <a:srgbClr val="0000FF"/>
                </a:solidFill>
              </a:rPr>
              <a:t>calculada pelo SEFIP sobre </a:t>
            </a:r>
            <a:r>
              <a:rPr lang="pt-BR" sz="1400" b="1" dirty="0">
                <a:solidFill>
                  <a:srgbClr val="0000FF"/>
                </a:solidFill>
              </a:rPr>
              <a:t>o Valor das Remunerações</a:t>
            </a:r>
          </a:p>
        </p:txBody>
      </p:sp>
      <p:sp>
        <p:nvSpPr>
          <p:cNvPr id="7" name="Retângulo 6"/>
          <p:cNvSpPr/>
          <p:nvPr/>
        </p:nvSpPr>
        <p:spPr>
          <a:xfrm>
            <a:off x="4932040" y="5851606"/>
            <a:ext cx="3384376" cy="457714"/>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0000FF"/>
                </a:solidFill>
              </a:rPr>
              <a:t>Executa-se o “Fechamento”</a:t>
            </a:r>
            <a:endParaRPr lang="pt-BR" sz="1400" b="1" dirty="0">
              <a:solidFill>
                <a:srgbClr val="0000FF"/>
              </a:solidFill>
            </a:endParaRPr>
          </a:p>
        </p:txBody>
      </p:sp>
      <p:sp>
        <p:nvSpPr>
          <p:cNvPr id="8" name="Retângulo de cantos arredondados 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85</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13065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2000"/>
                                        <p:tgtEl>
                                          <p:spTgt spid="1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2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434" t="14819" r="15774" b="17165"/>
          <a:stretch/>
        </p:blipFill>
        <p:spPr bwMode="auto">
          <a:xfrm>
            <a:off x="-36511" y="1909872"/>
            <a:ext cx="9180512" cy="49755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Retângulo 2"/>
          <p:cNvSpPr/>
          <p:nvPr/>
        </p:nvSpPr>
        <p:spPr>
          <a:xfrm>
            <a:off x="179513" y="1383159"/>
            <a:ext cx="8856983" cy="461665"/>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p:txBody>
      </p:sp>
      <p:sp>
        <p:nvSpPr>
          <p:cNvPr id="5" name="CaixaDeTexto 4"/>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5"/>
          <p:cNvSpPr/>
          <p:nvPr/>
        </p:nvSpPr>
        <p:spPr>
          <a:xfrm>
            <a:off x="-36512" y="4333284"/>
            <a:ext cx="9030040" cy="382745"/>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smtClean="0">
                <a:solidFill>
                  <a:srgbClr val="0000FF"/>
                </a:solidFill>
              </a:rPr>
              <a:t>                                                                                                </a:t>
            </a:r>
            <a:endParaRPr lang="pt-BR" sz="1200" dirty="0">
              <a:solidFill>
                <a:srgbClr val="0000FF"/>
              </a:solidFill>
            </a:endParaRPr>
          </a:p>
        </p:txBody>
      </p:sp>
      <p:sp>
        <p:nvSpPr>
          <p:cNvPr id="7" name="Retângulo 6"/>
          <p:cNvSpPr/>
          <p:nvPr/>
        </p:nvSpPr>
        <p:spPr>
          <a:xfrm>
            <a:off x="4788024" y="4333284"/>
            <a:ext cx="3960440" cy="38274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CPP </a:t>
            </a:r>
            <a:r>
              <a:rPr lang="pt-BR" sz="1200" b="1" dirty="0">
                <a:solidFill>
                  <a:srgbClr val="0000FF"/>
                </a:solidFill>
              </a:rPr>
              <a:t>calculada pelo SEFIP</a:t>
            </a:r>
          </a:p>
          <a:p>
            <a:pPr algn="ctr"/>
            <a:r>
              <a:rPr lang="pt-BR" sz="1200" b="1" dirty="0" smtClean="0">
                <a:solidFill>
                  <a:srgbClr val="0000FF"/>
                </a:solidFill>
              </a:rPr>
              <a:t>sobre o Valor das Remunerações</a:t>
            </a:r>
            <a:endParaRPr lang="pt-BR" sz="1200" b="1" dirty="0">
              <a:solidFill>
                <a:srgbClr val="0000FF"/>
              </a:solidFill>
            </a:endParaRPr>
          </a:p>
        </p:txBody>
      </p:sp>
      <p:sp>
        <p:nvSpPr>
          <p:cNvPr id="9" name="Retângulo 8"/>
          <p:cNvSpPr/>
          <p:nvPr/>
        </p:nvSpPr>
        <p:spPr>
          <a:xfrm>
            <a:off x="-36512" y="5864382"/>
            <a:ext cx="9030040" cy="196409"/>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solidFill>
                  <a:srgbClr val="0000FF"/>
                </a:solidFill>
              </a:rPr>
              <a:t>                                                                                                </a:t>
            </a:r>
            <a:endParaRPr lang="pt-BR" sz="1400" dirty="0">
              <a:solidFill>
                <a:srgbClr val="0000FF"/>
              </a:solidFill>
            </a:endParaRPr>
          </a:p>
        </p:txBody>
      </p:sp>
      <p:sp>
        <p:nvSpPr>
          <p:cNvPr id="10" name="Retângulo 9"/>
          <p:cNvSpPr/>
          <p:nvPr/>
        </p:nvSpPr>
        <p:spPr>
          <a:xfrm>
            <a:off x="4788024" y="5864382"/>
            <a:ext cx="3960440" cy="196409"/>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Valor compensado</a:t>
            </a:r>
            <a:endParaRPr lang="pt-BR" sz="1200" b="1" dirty="0">
              <a:solidFill>
                <a:srgbClr val="0000FF"/>
              </a:solidFill>
            </a:endParaRPr>
          </a:p>
        </p:txBody>
      </p:sp>
      <p:sp>
        <p:nvSpPr>
          <p:cNvPr id="11" name="Retângulo 10"/>
          <p:cNvSpPr/>
          <p:nvPr/>
        </p:nvSpPr>
        <p:spPr>
          <a:xfrm>
            <a:off x="-36511" y="6192684"/>
            <a:ext cx="9001000" cy="69270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2" name="Retângulo 11"/>
          <p:cNvSpPr/>
          <p:nvPr/>
        </p:nvSpPr>
        <p:spPr>
          <a:xfrm>
            <a:off x="4261156" y="6224173"/>
            <a:ext cx="4271284" cy="62972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a:solidFill>
                  <a:srgbClr val="0000FF"/>
                </a:solidFill>
              </a:rPr>
              <a:t>Valores a serem recolhidos em GPS calculados sobre as </a:t>
            </a:r>
            <a:r>
              <a:rPr lang="pt-BR" sz="1200" b="1" dirty="0" smtClean="0">
                <a:solidFill>
                  <a:srgbClr val="0000FF"/>
                </a:solidFill>
              </a:rPr>
              <a:t>Remunerações (Valor descontado dos segurados + RAT + Outras Entidades)</a:t>
            </a:r>
            <a:endParaRPr lang="pt-BR" sz="1200" b="1" dirty="0">
              <a:solidFill>
                <a:srgbClr val="0000FF"/>
              </a:solidFill>
            </a:endParaRPr>
          </a:p>
        </p:txBody>
      </p:sp>
      <p:sp>
        <p:nvSpPr>
          <p:cNvPr id="13" name="Retângulo 12"/>
          <p:cNvSpPr/>
          <p:nvPr/>
        </p:nvSpPr>
        <p:spPr>
          <a:xfrm>
            <a:off x="3472166" y="4077072"/>
            <a:ext cx="595778" cy="2821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4" name="Retângulo 13"/>
          <p:cNvSpPr/>
          <p:nvPr/>
        </p:nvSpPr>
        <p:spPr>
          <a:xfrm>
            <a:off x="3461004" y="6480568"/>
            <a:ext cx="595778" cy="1708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5" name="Retângulo 14"/>
          <p:cNvSpPr/>
          <p:nvPr/>
        </p:nvSpPr>
        <p:spPr>
          <a:xfrm>
            <a:off x="3465056" y="4725144"/>
            <a:ext cx="590137" cy="1552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8" name="Retângulo 17"/>
          <p:cNvSpPr/>
          <p:nvPr/>
        </p:nvSpPr>
        <p:spPr>
          <a:xfrm>
            <a:off x="-36512" y="2031812"/>
            <a:ext cx="9180512" cy="677108"/>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Bef>
                <a:spcPts val="600"/>
              </a:spcBef>
              <a:spcAft>
                <a:spcPts val="600"/>
              </a:spcAft>
            </a:pPr>
            <a:r>
              <a:rPr lang="pt-BR" sz="1400" dirty="0" smtClean="0">
                <a:solidFill>
                  <a:srgbClr val="0000FF"/>
                </a:solidFill>
                <a:effectLst>
                  <a:outerShdw blurRad="38100" dist="38100" dir="2700000" algn="tl">
                    <a:srgbClr val="000000">
                      <a:alpha val="43137"/>
                    </a:srgbClr>
                  </a:outerShdw>
                </a:effectLst>
              </a:rPr>
              <a:t>Desprezar a GPS </a:t>
            </a:r>
            <a:r>
              <a:rPr lang="pt-BR" sz="1400" dirty="0">
                <a:solidFill>
                  <a:srgbClr val="0000FF"/>
                </a:solidFill>
                <a:effectLst>
                  <a:outerShdw blurRad="38100" dist="38100" dir="2700000" algn="tl">
                    <a:srgbClr val="000000">
                      <a:alpha val="43137"/>
                    </a:srgbClr>
                  </a:outerShdw>
                </a:effectLst>
              </a:rPr>
              <a:t>gerada pelo </a:t>
            </a:r>
            <a:r>
              <a:rPr lang="pt-BR" sz="1400" dirty="0" smtClean="0">
                <a:solidFill>
                  <a:srgbClr val="0000FF"/>
                </a:solidFill>
                <a:effectLst>
                  <a:outerShdw blurRad="38100" dist="38100" dir="2700000" algn="tl">
                    <a:srgbClr val="000000">
                      <a:alpha val="43137"/>
                    </a:srgbClr>
                  </a:outerShdw>
                </a:effectLst>
              </a:rPr>
              <a:t>SEFIP. </a:t>
            </a:r>
          </a:p>
          <a:p>
            <a:pPr>
              <a:spcBef>
                <a:spcPts val="600"/>
              </a:spcBef>
              <a:spcAft>
                <a:spcPts val="600"/>
              </a:spcAft>
            </a:pPr>
            <a:r>
              <a:rPr lang="pt-BR" sz="1400" dirty="0" smtClean="0">
                <a:solidFill>
                  <a:srgbClr val="0000FF"/>
                </a:solidFill>
                <a:effectLst>
                  <a:outerShdw blurRad="38100" dist="38100" dir="2700000" algn="tl">
                    <a:srgbClr val="000000">
                      <a:alpha val="43137"/>
                    </a:srgbClr>
                  </a:outerShdw>
                </a:effectLst>
              </a:rPr>
              <a:t>Preencher </a:t>
            </a:r>
            <a:r>
              <a:rPr lang="pt-BR" sz="1400" dirty="0">
                <a:solidFill>
                  <a:srgbClr val="0000FF"/>
                </a:solidFill>
                <a:effectLst>
                  <a:outerShdw blurRad="38100" dist="38100" dir="2700000" algn="tl">
                    <a:srgbClr val="000000">
                      <a:alpha val="43137"/>
                    </a:srgbClr>
                  </a:outerShdw>
                </a:effectLst>
              </a:rPr>
              <a:t>GPS com os valores efetivamente devidos sobre os fatos geradores declarados em </a:t>
            </a:r>
            <a:r>
              <a:rPr lang="pt-BR" sz="1400" dirty="0" smtClean="0">
                <a:solidFill>
                  <a:srgbClr val="0000FF"/>
                </a:solidFill>
                <a:effectLst>
                  <a:outerShdw blurRad="38100" dist="38100" dir="2700000" algn="tl">
                    <a:srgbClr val="000000">
                      <a:alpha val="43137"/>
                    </a:srgbClr>
                  </a:outerShdw>
                </a:effectLst>
              </a:rPr>
              <a:t>GFIP.</a:t>
            </a:r>
          </a:p>
        </p:txBody>
      </p:sp>
      <p:sp>
        <p:nvSpPr>
          <p:cNvPr id="19" name="Retângulo 18"/>
          <p:cNvSpPr/>
          <p:nvPr/>
        </p:nvSpPr>
        <p:spPr>
          <a:xfrm>
            <a:off x="0" y="4743435"/>
            <a:ext cx="9036496" cy="1061829"/>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50000"/>
              </a:lnSpc>
              <a:spcBef>
                <a:spcPts val="600"/>
              </a:spcBef>
              <a:spcAft>
                <a:spcPts val="600"/>
              </a:spcAft>
            </a:pPr>
            <a:r>
              <a:rPr lang="pt-BR" sz="1400" dirty="0" smtClean="0">
                <a:solidFill>
                  <a:srgbClr val="006600"/>
                </a:solidFill>
                <a:effectLst>
                  <a:outerShdw blurRad="38100" dist="38100" dir="2700000" algn="tl">
                    <a:srgbClr val="000000">
                      <a:alpha val="43137"/>
                    </a:srgbClr>
                  </a:outerShdw>
                </a:effectLst>
              </a:rPr>
              <a:t>Os </a:t>
            </a:r>
            <a:r>
              <a:rPr lang="pt-BR" sz="1400" dirty="0">
                <a:solidFill>
                  <a:srgbClr val="006600"/>
                </a:solidFill>
                <a:effectLst>
                  <a:outerShdw blurRad="38100" dist="38100" dir="2700000" algn="tl">
                    <a:srgbClr val="000000">
                      <a:alpha val="43137"/>
                    </a:srgbClr>
                  </a:outerShdw>
                </a:effectLst>
              </a:rPr>
              <a:t>relatórios gerados pelo </a:t>
            </a:r>
            <a:r>
              <a:rPr lang="pt-BR" sz="1400" dirty="0" smtClean="0">
                <a:solidFill>
                  <a:srgbClr val="006600"/>
                </a:solidFill>
                <a:effectLst>
                  <a:outerShdw blurRad="38100" dist="38100" dir="2700000" algn="tl">
                    <a:srgbClr val="000000">
                      <a:alpha val="43137"/>
                    </a:srgbClr>
                  </a:outerShdw>
                </a:effectLst>
              </a:rPr>
              <a:t>SEFIP: </a:t>
            </a:r>
            <a:r>
              <a:rPr lang="pt-BR" sz="1400" dirty="0" smtClean="0">
                <a:solidFill>
                  <a:srgbClr val="000099"/>
                </a:solidFill>
                <a:effectLst>
                  <a:outerShdw blurRad="38100" dist="38100" dir="2700000" algn="tl">
                    <a:srgbClr val="000000">
                      <a:alpha val="43137"/>
                    </a:srgbClr>
                  </a:outerShdw>
                </a:effectLst>
              </a:rPr>
              <a:t>Relatório </a:t>
            </a:r>
            <a:r>
              <a:rPr lang="pt-BR" sz="1400" dirty="0">
                <a:solidFill>
                  <a:srgbClr val="000099"/>
                </a:solidFill>
                <a:effectLst>
                  <a:outerShdw blurRad="38100" dist="38100" dir="2700000" algn="tl">
                    <a:srgbClr val="000000">
                      <a:alpha val="43137"/>
                    </a:srgbClr>
                  </a:outerShdw>
                </a:effectLst>
              </a:rPr>
              <a:t>de Valor de </a:t>
            </a:r>
            <a:r>
              <a:rPr lang="pt-BR" sz="1400" dirty="0" smtClean="0">
                <a:solidFill>
                  <a:srgbClr val="000099"/>
                </a:solidFill>
                <a:effectLst>
                  <a:outerShdw blurRad="38100" dist="38100" dir="2700000" algn="tl">
                    <a:srgbClr val="000000">
                      <a:alpha val="43137"/>
                    </a:srgbClr>
                  </a:outerShdw>
                </a:effectLst>
              </a:rPr>
              <a:t>Retenção, Relatório </a:t>
            </a:r>
            <a:r>
              <a:rPr lang="pt-BR" sz="1400" dirty="0">
                <a:solidFill>
                  <a:srgbClr val="000099"/>
                </a:solidFill>
                <a:effectLst>
                  <a:outerShdw blurRad="38100" dist="38100" dir="2700000" algn="tl">
                    <a:srgbClr val="000000">
                      <a:alpha val="43137"/>
                    </a:srgbClr>
                  </a:outerShdw>
                </a:effectLst>
              </a:rPr>
              <a:t>de </a:t>
            </a:r>
            <a:r>
              <a:rPr lang="pt-BR" sz="1400" dirty="0" smtClean="0">
                <a:solidFill>
                  <a:srgbClr val="000099"/>
                </a:solidFill>
                <a:effectLst>
                  <a:outerShdw blurRad="38100" dist="38100" dir="2700000" algn="tl">
                    <a:srgbClr val="000000">
                      <a:alpha val="43137"/>
                    </a:srgbClr>
                  </a:outerShdw>
                </a:effectLst>
              </a:rPr>
              <a:t>Compensações e Relatório </a:t>
            </a:r>
            <a:r>
              <a:rPr lang="pt-BR" sz="1400" dirty="0">
                <a:solidFill>
                  <a:srgbClr val="000099"/>
                </a:solidFill>
                <a:effectLst>
                  <a:outerShdw blurRad="38100" dist="38100" dir="2700000" algn="tl">
                    <a:srgbClr val="000000">
                      <a:alpha val="43137"/>
                    </a:srgbClr>
                  </a:outerShdw>
                </a:effectLst>
              </a:rPr>
              <a:t>de </a:t>
            </a:r>
            <a:r>
              <a:rPr lang="pt-BR" sz="1400" dirty="0" smtClean="0">
                <a:solidFill>
                  <a:srgbClr val="000099"/>
                </a:solidFill>
                <a:effectLst>
                  <a:outerShdw blurRad="38100" dist="38100" dir="2700000" algn="tl">
                    <a:srgbClr val="000000">
                      <a:alpha val="43137"/>
                    </a:srgbClr>
                  </a:outerShdw>
                </a:effectLst>
              </a:rPr>
              <a:t>Reembolso </a:t>
            </a:r>
            <a:r>
              <a:rPr lang="pt-BR" sz="1400" dirty="0" smtClean="0">
                <a:solidFill>
                  <a:srgbClr val="006600"/>
                </a:solidFill>
                <a:effectLst>
                  <a:outerShdw blurRad="38100" dist="38100" dir="2700000" algn="tl">
                    <a:srgbClr val="000000">
                      <a:alpha val="43137"/>
                    </a:srgbClr>
                  </a:outerShdw>
                </a:effectLst>
              </a:rPr>
              <a:t>devem </a:t>
            </a:r>
            <a:r>
              <a:rPr lang="pt-BR" sz="1400" dirty="0">
                <a:solidFill>
                  <a:srgbClr val="006600"/>
                </a:solidFill>
                <a:effectLst>
                  <a:outerShdw blurRad="38100" dist="38100" dir="2700000" algn="tl">
                    <a:srgbClr val="000000">
                      <a:alpha val="43137"/>
                    </a:srgbClr>
                  </a:outerShdw>
                </a:effectLst>
              </a:rPr>
              <a:t>ser </a:t>
            </a:r>
            <a:r>
              <a:rPr lang="pt-BR" sz="1400" dirty="0" smtClean="0">
                <a:solidFill>
                  <a:srgbClr val="006600"/>
                </a:solidFill>
                <a:effectLst>
                  <a:outerShdw blurRad="38100" dist="38100" dir="2700000" algn="tl">
                    <a:srgbClr val="000000">
                      <a:alpha val="43137"/>
                    </a:srgbClr>
                  </a:outerShdw>
                </a:effectLst>
              </a:rPr>
              <a:t>desprezados. </a:t>
            </a:r>
            <a:r>
              <a:rPr lang="pt-BR" sz="1400" dirty="0" smtClean="0">
                <a:solidFill>
                  <a:srgbClr val="FF0000"/>
                </a:solidFill>
                <a:effectLst>
                  <a:outerShdw blurRad="38100" dist="38100" dir="2700000" algn="tl">
                    <a:srgbClr val="000000">
                      <a:alpha val="43137"/>
                    </a:srgbClr>
                  </a:outerShdw>
                </a:effectLst>
              </a:rPr>
              <a:t>Manter </a:t>
            </a:r>
            <a:r>
              <a:rPr lang="pt-BR" sz="1400" dirty="0">
                <a:solidFill>
                  <a:srgbClr val="FF0000"/>
                </a:solidFill>
                <a:effectLst>
                  <a:outerShdw blurRad="38100" dist="38100" dir="2700000" algn="tl">
                    <a:srgbClr val="000000">
                      <a:alpha val="43137"/>
                    </a:srgbClr>
                  </a:outerShdw>
                </a:effectLst>
              </a:rPr>
              <a:t>demonstrativos de origem do crédito para fins de fiscalização e/ou pedido de </a:t>
            </a:r>
            <a:r>
              <a:rPr lang="pt-BR" sz="1400" dirty="0" smtClean="0">
                <a:solidFill>
                  <a:srgbClr val="FF0000"/>
                </a:solidFill>
                <a:effectLst>
                  <a:outerShdw blurRad="38100" dist="38100" dir="2700000" algn="tl">
                    <a:srgbClr val="000000">
                      <a:alpha val="43137"/>
                    </a:srgbClr>
                  </a:outerShdw>
                </a:effectLst>
              </a:rPr>
              <a:t>reembolso/restituição/compensação.</a:t>
            </a:r>
          </a:p>
        </p:txBody>
      </p:sp>
      <p:sp>
        <p:nvSpPr>
          <p:cNvPr id="16" name="Retângulo de cantos arredondados 1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86</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0667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3000"/>
                                        <p:tgtEl>
                                          <p:spTgt spid="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3000"/>
                                        <p:tgtEl>
                                          <p:spTgt spid="7"/>
                                        </p:tgtEl>
                                      </p:cBhvr>
                                    </p:animEffect>
                                  </p:childTnLst>
                                </p:cTn>
                              </p:par>
                            </p:childTnLst>
                          </p:cTn>
                        </p:par>
                        <p:par>
                          <p:cTn id="11" fill="hold">
                            <p:stCondLst>
                              <p:cond delay="3000"/>
                            </p:stCondLst>
                            <p:childTnLst>
                              <p:par>
                                <p:cTn id="12" presetID="16" presetClass="entr" presetSubtype="37"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3000"/>
                                        <p:tgtEl>
                                          <p:spTgt spid="9"/>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3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1000"/>
                                        <p:tgtEl>
                                          <p:spTgt spid="11"/>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1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2000"/>
                                        <p:tgtEl>
                                          <p:spTgt spid="13"/>
                                        </p:tgtEl>
                                      </p:cBhvr>
                                    </p:animEffect>
                                  </p:childTnLst>
                                </p:cTn>
                              </p:par>
                            </p:childTnLst>
                          </p:cTn>
                        </p:par>
                        <p:par>
                          <p:cTn id="31" fill="hold">
                            <p:stCondLst>
                              <p:cond delay="2000"/>
                            </p:stCondLst>
                            <p:childTnLst>
                              <p:par>
                                <p:cTn id="32" presetID="16" presetClass="entr" presetSubtype="2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2000"/>
                                        <p:tgtEl>
                                          <p:spTgt spid="15"/>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8">
                                            <p:bg/>
                                          </p:spTgt>
                                        </p:tgtEl>
                                        <p:attrNameLst>
                                          <p:attrName>style.visibility</p:attrName>
                                        </p:attrNameLst>
                                      </p:cBhvr>
                                      <p:to>
                                        <p:strVal val="visible"/>
                                      </p:to>
                                    </p:set>
                                    <p:anim calcmode="lin" valueType="num">
                                      <p:cBhvr>
                                        <p:cTn id="43" dur="2000" fill="hold"/>
                                        <p:tgtEl>
                                          <p:spTgt spid="18">
                                            <p:bg/>
                                          </p:spTgt>
                                        </p:tgtEl>
                                        <p:attrNameLst>
                                          <p:attrName>ppt_w</p:attrName>
                                        </p:attrNameLst>
                                      </p:cBhvr>
                                      <p:tavLst>
                                        <p:tav tm="0">
                                          <p:val>
                                            <p:strVal val="#ppt_w*0.70"/>
                                          </p:val>
                                        </p:tav>
                                        <p:tav tm="100000">
                                          <p:val>
                                            <p:strVal val="#ppt_w"/>
                                          </p:val>
                                        </p:tav>
                                      </p:tavLst>
                                    </p:anim>
                                    <p:anim calcmode="lin" valueType="num">
                                      <p:cBhvr>
                                        <p:cTn id="44" dur="2000" fill="hold"/>
                                        <p:tgtEl>
                                          <p:spTgt spid="18">
                                            <p:bg/>
                                          </p:spTgt>
                                        </p:tgtEl>
                                        <p:attrNameLst>
                                          <p:attrName>ppt_h</p:attrName>
                                        </p:attrNameLst>
                                      </p:cBhvr>
                                      <p:tavLst>
                                        <p:tav tm="0">
                                          <p:val>
                                            <p:strVal val="#ppt_h"/>
                                          </p:val>
                                        </p:tav>
                                        <p:tav tm="100000">
                                          <p:val>
                                            <p:strVal val="#ppt_h"/>
                                          </p:val>
                                        </p:tav>
                                      </p:tavLst>
                                    </p:anim>
                                    <p:animEffect transition="in" filter="fade">
                                      <p:cBhvr>
                                        <p:cTn id="45" dur="2000"/>
                                        <p:tgtEl>
                                          <p:spTgt spid="18">
                                            <p:bg/>
                                          </p:spTgt>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 calcmode="lin" valueType="num">
                                      <p:cBhvr>
                                        <p:cTn id="48" dur="2000" fill="hold"/>
                                        <p:tgtEl>
                                          <p:spTgt spid="18">
                                            <p:txEl>
                                              <p:pRg st="0" end="0"/>
                                            </p:txEl>
                                          </p:spTgt>
                                        </p:tgtEl>
                                        <p:attrNameLst>
                                          <p:attrName>ppt_w</p:attrName>
                                        </p:attrNameLst>
                                      </p:cBhvr>
                                      <p:tavLst>
                                        <p:tav tm="0">
                                          <p:val>
                                            <p:strVal val="#ppt_w*0.70"/>
                                          </p:val>
                                        </p:tav>
                                        <p:tav tm="100000">
                                          <p:val>
                                            <p:strVal val="#ppt_w"/>
                                          </p:val>
                                        </p:tav>
                                      </p:tavLst>
                                    </p:anim>
                                    <p:anim calcmode="lin" valueType="num">
                                      <p:cBhvr>
                                        <p:cTn id="49" dur="2000" fill="hold"/>
                                        <p:tgtEl>
                                          <p:spTgt spid="18">
                                            <p:txEl>
                                              <p:pRg st="0" end="0"/>
                                            </p:txEl>
                                          </p:spTgt>
                                        </p:tgtEl>
                                        <p:attrNameLst>
                                          <p:attrName>ppt_h</p:attrName>
                                        </p:attrNameLst>
                                      </p:cBhvr>
                                      <p:tavLst>
                                        <p:tav tm="0">
                                          <p:val>
                                            <p:strVal val="#ppt_h"/>
                                          </p:val>
                                        </p:tav>
                                        <p:tav tm="100000">
                                          <p:val>
                                            <p:strVal val="#ppt_h"/>
                                          </p:val>
                                        </p:tav>
                                      </p:tavLst>
                                    </p:anim>
                                    <p:animEffect transition="in" filter="fade">
                                      <p:cBhvr>
                                        <p:cTn id="50" dur="2000"/>
                                        <p:tgtEl>
                                          <p:spTgt spid="18">
                                            <p:txEl>
                                              <p:pRg st="0" end="0"/>
                                            </p:txEl>
                                          </p:spTgt>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8">
                                            <p:txEl>
                                              <p:pRg st="1" end="1"/>
                                            </p:txEl>
                                          </p:spTgt>
                                        </p:tgtEl>
                                        <p:attrNameLst>
                                          <p:attrName>style.visibility</p:attrName>
                                        </p:attrNameLst>
                                      </p:cBhvr>
                                      <p:to>
                                        <p:strVal val="visible"/>
                                      </p:to>
                                    </p:set>
                                    <p:anim calcmode="lin" valueType="num">
                                      <p:cBhvr>
                                        <p:cTn id="53" dur="2000" fill="hold"/>
                                        <p:tgtEl>
                                          <p:spTgt spid="18">
                                            <p:txEl>
                                              <p:pRg st="1" end="1"/>
                                            </p:txEl>
                                          </p:spTgt>
                                        </p:tgtEl>
                                        <p:attrNameLst>
                                          <p:attrName>ppt_w</p:attrName>
                                        </p:attrNameLst>
                                      </p:cBhvr>
                                      <p:tavLst>
                                        <p:tav tm="0">
                                          <p:val>
                                            <p:strVal val="#ppt_w*0.70"/>
                                          </p:val>
                                        </p:tav>
                                        <p:tav tm="100000">
                                          <p:val>
                                            <p:strVal val="#ppt_w"/>
                                          </p:val>
                                        </p:tav>
                                      </p:tavLst>
                                    </p:anim>
                                    <p:anim calcmode="lin" valueType="num">
                                      <p:cBhvr>
                                        <p:cTn id="54" dur="2000" fill="hold"/>
                                        <p:tgtEl>
                                          <p:spTgt spid="18">
                                            <p:txEl>
                                              <p:pRg st="1" end="1"/>
                                            </p:txEl>
                                          </p:spTgt>
                                        </p:tgtEl>
                                        <p:attrNameLst>
                                          <p:attrName>ppt_h</p:attrName>
                                        </p:attrNameLst>
                                      </p:cBhvr>
                                      <p:tavLst>
                                        <p:tav tm="0">
                                          <p:val>
                                            <p:strVal val="#ppt_h"/>
                                          </p:val>
                                        </p:tav>
                                        <p:tav tm="100000">
                                          <p:val>
                                            <p:strVal val="#ppt_h"/>
                                          </p:val>
                                        </p:tav>
                                      </p:tavLst>
                                    </p:anim>
                                    <p:animEffect transition="in" filter="fade">
                                      <p:cBhvr>
                                        <p:cTn id="55" dur="2000"/>
                                        <p:tgtEl>
                                          <p:spTgt spid="18">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19">
                                            <p:bg/>
                                          </p:spTgt>
                                        </p:tgtEl>
                                        <p:attrNameLst>
                                          <p:attrName>style.visibility</p:attrName>
                                        </p:attrNameLst>
                                      </p:cBhvr>
                                      <p:to>
                                        <p:strVal val="visible"/>
                                      </p:to>
                                    </p:set>
                                    <p:anim calcmode="lin" valueType="num">
                                      <p:cBhvr>
                                        <p:cTn id="60" dur="2000" fill="hold"/>
                                        <p:tgtEl>
                                          <p:spTgt spid="19">
                                            <p:bg/>
                                          </p:spTgt>
                                        </p:tgtEl>
                                        <p:attrNameLst>
                                          <p:attrName>ppt_w</p:attrName>
                                        </p:attrNameLst>
                                      </p:cBhvr>
                                      <p:tavLst>
                                        <p:tav tm="0">
                                          <p:val>
                                            <p:strVal val="#ppt_w*0.70"/>
                                          </p:val>
                                        </p:tav>
                                        <p:tav tm="100000">
                                          <p:val>
                                            <p:strVal val="#ppt_w"/>
                                          </p:val>
                                        </p:tav>
                                      </p:tavLst>
                                    </p:anim>
                                    <p:anim calcmode="lin" valueType="num">
                                      <p:cBhvr>
                                        <p:cTn id="61" dur="2000" fill="hold"/>
                                        <p:tgtEl>
                                          <p:spTgt spid="19">
                                            <p:bg/>
                                          </p:spTgt>
                                        </p:tgtEl>
                                        <p:attrNameLst>
                                          <p:attrName>ppt_h</p:attrName>
                                        </p:attrNameLst>
                                      </p:cBhvr>
                                      <p:tavLst>
                                        <p:tav tm="0">
                                          <p:val>
                                            <p:strVal val="#ppt_h"/>
                                          </p:val>
                                        </p:tav>
                                        <p:tav tm="100000">
                                          <p:val>
                                            <p:strVal val="#ppt_h"/>
                                          </p:val>
                                        </p:tav>
                                      </p:tavLst>
                                    </p:anim>
                                    <p:animEffect transition="in" filter="fade">
                                      <p:cBhvr>
                                        <p:cTn id="62" dur="2000"/>
                                        <p:tgtEl>
                                          <p:spTgt spid="19">
                                            <p:bg/>
                                          </p:spTgt>
                                        </p:tgtEl>
                                      </p:cBhvr>
                                    </p:animEffect>
                                  </p:childTnLst>
                                </p:cTn>
                              </p:par>
                              <p:par>
                                <p:cTn id="63" presetID="55" presetClass="entr" presetSubtype="0" fill="hold" grpId="0" nodeType="withEffect">
                                  <p:stCondLst>
                                    <p:cond delay="0"/>
                                  </p:stCondLst>
                                  <p:childTnLst>
                                    <p:set>
                                      <p:cBhvr>
                                        <p:cTn id="64" dur="1" fill="hold">
                                          <p:stCondLst>
                                            <p:cond delay="0"/>
                                          </p:stCondLst>
                                        </p:cTn>
                                        <p:tgtEl>
                                          <p:spTgt spid="19">
                                            <p:txEl>
                                              <p:pRg st="0" end="0"/>
                                            </p:txEl>
                                          </p:spTgt>
                                        </p:tgtEl>
                                        <p:attrNameLst>
                                          <p:attrName>style.visibility</p:attrName>
                                        </p:attrNameLst>
                                      </p:cBhvr>
                                      <p:to>
                                        <p:strVal val="visible"/>
                                      </p:to>
                                    </p:set>
                                    <p:anim calcmode="lin" valueType="num">
                                      <p:cBhvr>
                                        <p:cTn id="65" dur="2000" fill="hold"/>
                                        <p:tgtEl>
                                          <p:spTgt spid="19">
                                            <p:txEl>
                                              <p:pRg st="0" end="0"/>
                                            </p:txEl>
                                          </p:spTgt>
                                        </p:tgtEl>
                                        <p:attrNameLst>
                                          <p:attrName>ppt_w</p:attrName>
                                        </p:attrNameLst>
                                      </p:cBhvr>
                                      <p:tavLst>
                                        <p:tav tm="0">
                                          <p:val>
                                            <p:strVal val="#ppt_w*0.70"/>
                                          </p:val>
                                        </p:tav>
                                        <p:tav tm="100000">
                                          <p:val>
                                            <p:strVal val="#ppt_w"/>
                                          </p:val>
                                        </p:tav>
                                      </p:tavLst>
                                    </p:anim>
                                    <p:anim calcmode="lin" valueType="num">
                                      <p:cBhvr>
                                        <p:cTn id="66" dur="2000" fill="hold"/>
                                        <p:tgtEl>
                                          <p:spTgt spid="19">
                                            <p:txEl>
                                              <p:pRg st="0" end="0"/>
                                            </p:txEl>
                                          </p:spTgt>
                                        </p:tgtEl>
                                        <p:attrNameLst>
                                          <p:attrName>ppt_h</p:attrName>
                                        </p:attrNameLst>
                                      </p:cBhvr>
                                      <p:tavLst>
                                        <p:tav tm="0">
                                          <p:val>
                                            <p:strVal val="#ppt_h"/>
                                          </p:val>
                                        </p:tav>
                                        <p:tav tm="100000">
                                          <p:val>
                                            <p:strVal val="#ppt_h"/>
                                          </p:val>
                                        </p:tav>
                                      </p:tavLst>
                                    </p:anim>
                                    <p:animEffect transition="in" filter="fade">
                                      <p:cBhvr>
                                        <p:cTn id="67" dur="2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8" grpId="0" build="p" bldLvl="5" animBg="1"/>
      <p:bldP spid="19" grpId="0" build="p" bldLvl="5"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434" t="14819" r="15774" b="17165"/>
          <a:stretch/>
        </p:blipFill>
        <p:spPr bwMode="auto">
          <a:xfrm>
            <a:off x="-36511" y="1933382"/>
            <a:ext cx="9180512" cy="49755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Retângulo 2"/>
          <p:cNvSpPr/>
          <p:nvPr/>
        </p:nvSpPr>
        <p:spPr>
          <a:xfrm>
            <a:off x="179513" y="1383159"/>
            <a:ext cx="8856983" cy="461665"/>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100% da Receita Bruta Abrangida:</a:t>
            </a:r>
          </a:p>
        </p:txBody>
      </p:sp>
      <p:sp>
        <p:nvSpPr>
          <p:cNvPr id="5" name="CaixaDeTexto 4"/>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e 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tângulo 5"/>
          <p:cNvSpPr/>
          <p:nvPr/>
        </p:nvSpPr>
        <p:spPr>
          <a:xfrm>
            <a:off x="-36512" y="4333284"/>
            <a:ext cx="9030040" cy="382745"/>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smtClean="0">
                <a:solidFill>
                  <a:srgbClr val="0000FF"/>
                </a:solidFill>
              </a:rPr>
              <a:t>                                                                                                </a:t>
            </a:r>
            <a:endParaRPr lang="pt-BR" sz="1200" dirty="0">
              <a:solidFill>
                <a:srgbClr val="0000FF"/>
              </a:solidFill>
            </a:endParaRPr>
          </a:p>
        </p:txBody>
      </p:sp>
      <p:sp>
        <p:nvSpPr>
          <p:cNvPr id="7" name="Retângulo 6"/>
          <p:cNvSpPr/>
          <p:nvPr/>
        </p:nvSpPr>
        <p:spPr>
          <a:xfrm>
            <a:off x="4788024" y="4333284"/>
            <a:ext cx="3960440" cy="38274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CPP </a:t>
            </a:r>
            <a:r>
              <a:rPr lang="pt-BR" sz="1200" b="1" dirty="0">
                <a:solidFill>
                  <a:srgbClr val="0000FF"/>
                </a:solidFill>
              </a:rPr>
              <a:t>calculada pelo SEFIP</a:t>
            </a:r>
          </a:p>
          <a:p>
            <a:pPr algn="ctr"/>
            <a:r>
              <a:rPr lang="pt-BR" sz="1200" b="1" dirty="0" smtClean="0">
                <a:solidFill>
                  <a:srgbClr val="0000FF"/>
                </a:solidFill>
              </a:rPr>
              <a:t>sobre o Valor das Remunerações</a:t>
            </a:r>
            <a:endParaRPr lang="pt-BR" sz="1200" b="1" dirty="0">
              <a:solidFill>
                <a:srgbClr val="0000FF"/>
              </a:solidFill>
            </a:endParaRPr>
          </a:p>
        </p:txBody>
      </p:sp>
      <p:sp>
        <p:nvSpPr>
          <p:cNvPr id="9" name="Retângulo 8"/>
          <p:cNvSpPr/>
          <p:nvPr/>
        </p:nvSpPr>
        <p:spPr>
          <a:xfrm>
            <a:off x="-36512" y="5864382"/>
            <a:ext cx="9030040" cy="196409"/>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solidFill>
                  <a:srgbClr val="0000FF"/>
                </a:solidFill>
              </a:rPr>
              <a:t>                                                                                                </a:t>
            </a:r>
            <a:endParaRPr lang="pt-BR" sz="1400" dirty="0">
              <a:solidFill>
                <a:srgbClr val="0000FF"/>
              </a:solidFill>
            </a:endParaRPr>
          </a:p>
        </p:txBody>
      </p:sp>
      <p:sp>
        <p:nvSpPr>
          <p:cNvPr id="10" name="Retângulo 9"/>
          <p:cNvSpPr/>
          <p:nvPr/>
        </p:nvSpPr>
        <p:spPr>
          <a:xfrm>
            <a:off x="4788024" y="5864382"/>
            <a:ext cx="3960440" cy="196409"/>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Valor compensado</a:t>
            </a:r>
            <a:endParaRPr lang="pt-BR" sz="1200" b="1" dirty="0">
              <a:solidFill>
                <a:srgbClr val="0000FF"/>
              </a:solidFill>
            </a:endParaRPr>
          </a:p>
        </p:txBody>
      </p:sp>
      <p:sp>
        <p:nvSpPr>
          <p:cNvPr id="11" name="Retângulo 10"/>
          <p:cNvSpPr/>
          <p:nvPr/>
        </p:nvSpPr>
        <p:spPr>
          <a:xfrm>
            <a:off x="-36511" y="6192684"/>
            <a:ext cx="9001000" cy="69270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2" name="Retângulo 11"/>
          <p:cNvSpPr/>
          <p:nvPr/>
        </p:nvSpPr>
        <p:spPr>
          <a:xfrm>
            <a:off x="4261156" y="6224173"/>
            <a:ext cx="4271284" cy="62972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a:solidFill>
                  <a:srgbClr val="0000FF"/>
                </a:solidFill>
              </a:rPr>
              <a:t>Valores a serem recolhidos em GPS calculados sobre as </a:t>
            </a:r>
            <a:r>
              <a:rPr lang="pt-BR" sz="1200" b="1" dirty="0" smtClean="0">
                <a:solidFill>
                  <a:srgbClr val="0000FF"/>
                </a:solidFill>
              </a:rPr>
              <a:t>Remunerações (Valor descontado dos segurados + RAT + Outras Entidades)</a:t>
            </a:r>
            <a:endParaRPr lang="pt-BR" sz="1200" b="1" dirty="0">
              <a:solidFill>
                <a:srgbClr val="0000FF"/>
              </a:solidFill>
            </a:endParaRPr>
          </a:p>
        </p:txBody>
      </p:sp>
      <p:sp>
        <p:nvSpPr>
          <p:cNvPr id="13" name="Retângulo 12"/>
          <p:cNvSpPr/>
          <p:nvPr/>
        </p:nvSpPr>
        <p:spPr>
          <a:xfrm>
            <a:off x="3408710" y="4077072"/>
            <a:ext cx="595778" cy="2821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4" name="Retângulo 13"/>
          <p:cNvSpPr/>
          <p:nvPr/>
        </p:nvSpPr>
        <p:spPr>
          <a:xfrm>
            <a:off x="3461004" y="6480568"/>
            <a:ext cx="595778" cy="1708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5" name="Retângulo 14"/>
          <p:cNvSpPr/>
          <p:nvPr/>
        </p:nvSpPr>
        <p:spPr>
          <a:xfrm>
            <a:off x="3465056" y="4725144"/>
            <a:ext cx="590137" cy="1552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6" name="Retângulo 15"/>
          <p:cNvSpPr/>
          <p:nvPr/>
        </p:nvSpPr>
        <p:spPr>
          <a:xfrm>
            <a:off x="1" y="1933382"/>
            <a:ext cx="9036496" cy="415498"/>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lnSpc>
                <a:spcPct val="150000"/>
              </a:lnSpc>
              <a:spcBef>
                <a:spcPts val="1200"/>
              </a:spcBef>
            </a:pPr>
            <a:r>
              <a:rPr lang="pt-BR" sz="1400" dirty="0">
                <a:solidFill>
                  <a:srgbClr val="006600"/>
                </a:solidFill>
                <a:effectLst>
                  <a:outerShdw blurRad="38100" dist="38100" dir="2700000" algn="tl">
                    <a:srgbClr val="000000">
                      <a:alpha val="43137"/>
                    </a:srgbClr>
                  </a:outerShdw>
                </a:effectLst>
              </a:rPr>
              <a:t>Neste exemplo, então, a empresa deverá recolher, referente à competência </a:t>
            </a:r>
            <a:r>
              <a:rPr lang="pt-BR" sz="1400" dirty="0" smtClean="0">
                <a:solidFill>
                  <a:srgbClr val="006600"/>
                </a:solidFill>
                <a:effectLst>
                  <a:outerShdw blurRad="38100" dist="38100" dir="2700000" algn="tl">
                    <a:srgbClr val="000000">
                      <a:alpha val="43137"/>
                    </a:srgbClr>
                  </a:outerShdw>
                </a:effectLst>
              </a:rPr>
              <a:t>01/2012:</a:t>
            </a:r>
            <a:endParaRPr lang="pt-BR" sz="1400" dirty="0">
              <a:solidFill>
                <a:srgbClr val="006600"/>
              </a:solidFill>
              <a:effectLst>
                <a:outerShdw blurRad="38100" dist="38100" dir="2700000" algn="tl">
                  <a:srgbClr val="000000">
                    <a:alpha val="43137"/>
                  </a:srgbClr>
                </a:outerShdw>
              </a:effectLst>
            </a:endParaRPr>
          </a:p>
        </p:txBody>
      </p:sp>
      <p:sp>
        <p:nvSpPr>
          <p:cNvPr id="17" name="Retângulo 16"/>
          <p:cNvSpPr/>
          <p:nvPr/>
        </p:nvSpPr>
        <p:spPr>
          <a:xfrm>
            <a:off x="4523221" y="2959204"/>
            <a:ext cx="4502300" cy="1261884"/>
          </a:xfrm>
          <a:prstGeom prst="rect">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50000"/>
              </a:lnSpc>
              <a:spcBef>
                <a:spcPts val="1200"/>
              </a:spcBef>
            </a:pPr>
            <a:r>
              <a:rPr lang="pt-BR" sz="1400" dirty="0">
                <a:solidFill>
                  <a:srgbClr val="002060"/>
                </a:solidFill>
                <a:effectLst>
                  <a:outerShdw blurRad="38100" dist="38100" dir="2700000" algn="tl">
                    <a:srgbClr val="000000">
                      <a:alpha val="43137"/>
                    </a:srgbClr>
                  </a:outerShdw>
                </a:effectLst>
              </a:rPr>
              <a:t>Em </a:t>
            </a:r>
            <a:r>
              <a:rPr lang="pt-BR" sz="1400" dirty="0">
                <a:solidFill>
                  <a:srgbClr val="FF0000"/>
                </a:solidFill>
                <a:effectLst>
                  <a:outerShdw blurRad="38100" dist="38100" dir="2700000" algn="tl">
                    <a:srgbClr val="000000">
                      <a:alpha val="43137"/>
                    </a:srgbClr>
                  </a:outerShdw>
                </a:effectLst>
              </a:rPr>
              <a:t>GPS</a:t>
            </a:r>
            <a:r>
              <a:rPr lang="pt-BR" sz="1400" dirty="0">
                <a:solidFill>
                  <a:srgbClr val="002060"/>
                </a:solidFill>
                <a:effectLst>
                  <a:outerShdw blurRad="38100" dist="38100" dir="2700000" algn="tl">
                    <a:srgbClr val="000000">
                      <a:alpha val="43137"/>
                    </a:srgbClr>
                  </a:outerShdw>
                </a:effectLst>
              </a:rPr>
              <a:t>:</a:t>
            </a:r>
            <a:r>
              <a:rPr lang="pt-BR" sz="1000" dirty="0">
                <a:solidFill>
                  <a:srgbClr val="002060"/>
                </a:solidFill>
                <a:effectLst>
                  <a:outerShdw blurRad="38100" dist="38100" dir="2700000" algn="tl">
                    <a:srgbClr val="000000">
                      <a:alpha val="43137"/>
                    </a:srgbClr>
                  </a:outerShdw>
                </a:effectLst>
              </a:rPr>
              <a:t>	Valor descontado dos segurados</a:t>
            </a:r>
          </a:p>
          <a:p>
            <a:pPr lvl="2">
              <a:spcBef>
                <a:spcPts val="0"/>
              </a:spcBef>
            </a:pPr>
            <a:r>
              <a:rPr lang="pt-BR" sz="1000" dirty="0" smtClean="0">
                <a:solidFill>
                  <a:srgbClr val="002060"/>
                </a:solidFill>
                <a:effectLst>
                  <a:outerShdw blurRad="38100" dist="38100" dir="2700000" algn="tl">
                    <a:srgbClr val="000000">
                      <a:alpha val="43137"/>
                    </a:srgbClr>
                  </a:outerShdw>
                </a:effectLst>
              </a:rPr>
              <a:t>      Empregados/Avulsos 	= R$   861,66</a:t>
            </a:r>
            <a:endParaRPr lang="pt-BR" sz="1000" dirty="0">
              <a:solidFill>
                <a:srgbClr val="002060"/>
              </a:solidFill>
              <a:effectLst>
                <a:outerShdw blurRad="38100" dist="38100" dir="2700000" algn="tl">
                  <a:srgbClr val="000000">
                    <a:alpha val="43137"/>
                  </a:srgbClr>
                </a:outerShdw>
              </a:effectLst>
            </a:endParaRPr>
          </a:p>
          <a:p>
            <a:pPr lvl="2">
              <a:spcBef>
                <a:spcPts val="0"/>
              </a:spcBef>
            </a:pPr>
            <a:r>
              <a:rPr lang="pt-BR" sz="1000" dirty="0" smtClean="0">
                <a:solidFill>
                  <a:srgbClr val="002060"/>
                </a:solidFill>
                <a:effectLst>
                  <a:outerShdw blurRad="38100" dist="38100" dir="2700000" algn="tl">
                    <a:srgbClr val="000000">
                      <a:alpha val="43137"/>
                    </a:srgbClr>
                  </a:outerShdw>
                </a:effectLst>
              </a:rPr>
              <a:t>      Contribuintes </a:t>
            </a:r>
            <a:r>
              <a:rPr lang="pt-BR" sz="1000" dirty="0">
                <a:solidFill>
                  <a:srgbClr val="002060"/>
                </a:solidFill>
                <a:effectLst>
                  <a:outerShdw blurRad="38100" dist="38100" dir="2700000" algn="tl">
                    <a:srgbClr val="000000">
                      <a:alpha val="43137"/>
                    </a:srgbClr>
                  </a:outerShdw>
                </a:effectLst>
              </a:rPr>
              <a:t>Individuais	= R</a:t>
            </a:r>
            <a:r>
              <a:rPr lang="pt-BR" sz="1000" dirty="0" smtClean="0">
                <a:solidFill>
                  <a:srgbClr val="002060"/>
                </a:solidFill>
                <a:effectLst>
                  <a:outerShdw blurRad="38100" dist="38100" dir="2700000" algn="tl">
                    <a:srgbClr val="000000">
                      <a:alpha val="43137"/>
                    </a:srgbClr>
                  </a:outerShdw>
                </a:effectLst>
              </a:rPr>
              <a:t>$   </a:t>
            </a:r>
            <a:r>
              <a:rPr lang="pt-BR" sz="1000" dirty="0">
                <a:solidFill>
                  <a:srgbClr val="002060"/>
                </a:solidFill>
                <a:effectLst>
                  <a:outerShdw blurRad="38100" dist="38100" dir="2700000" algn="tl">
                    <a:srgbClr val="000000">
                      <a:alpha val="43137"/>
                    </a:srgbClr>
                  </a:outerShdw>
                </a:effectLst>
              </a:rPr>
              <a:t>861,66</a:t>
            </a:r>
          </a:p>
          <a:p>
            <a:pPr>
              <a:spcBef>
                <a:spcPts val="0"/>
              </a:spcBef>
            </a:pPr>
            <a:r>
              <a:rPr lang="pt-BR" sz="1000" dirty="0">
                <a:solidFill>
                  <a:srgbClr val="002060"/>
                </a:solidFill>
                <a:effectLst>
                  <a:outerShdw blurRad="38100" dist="38100" dir="2700000" algn="tl">
                    <a:srgbClr val="000000">
                      <a:alpha val="43137"/>
                    </a:srgbClr>
                  </a:outerShdw>
                </a:effectLst>
              </a:rPr>
              <a:t>	</a:t>
            </a:r>
            <a:r>
              <a:rPr lang="pt-BR" sz="1000" dirty="0" smtClean="0">
                <a:solidFill>
                  <a:srgbClr val="002060"/>
                </a:solidFill>
                <a:effectLst>
                  <a:outerShdw blurRad="38100" dist="38100" dir="2700000" algn="tl">
                    <a:srgbClr val="000000">
                      <a:alpha val="43137"/>
                    </a:srgbClr>
                  </a:outerShdw>
                </a:effectLst>
              </a:rPr>
              <a:t>RAT		= R$   400,00</a:t>
            </a:r>
            <a:endParaRPr lang="pt-BR" sz="1000" dirty="0">
              <a:solidFill>
                <a:srgbClr val="002060"/>
              </a:solidFill>
              <a:effectLst>
                <a:outerShdw blurRad="38100" dist="38100" dir="2700000" algn="tl">
                  <a:srgbClr val="000000">
                    <a:alpha val="43137"/>
                  </a:srgbClr>
                </a:outerShdw>
              </a:effectLst>
            </a:endParaRPr>
          </a:p>
          <a:p>
            <a:pPr>
              <a:spcBef>
                <a:spcPts val="0"/>
              </a:spcBef>
            </a:pPr>
            <a:r>
              <a:rPr lang="pt-BR" sz="1000" dirty="0">
                <a:solidFill>
                  <a:srgbClr val="002060"/>
                </a:solidFill>
                <a:effectLst>
                  <a:outerShdw blurRad="38100" dist="38100" dir="2700000" algn="tl">
                    <a:srgbClr val="000000">
                      <a:alpha val="43137"/>
                    </a:srgbClr>
                  </a:outerShdw>
                </a:effectLst>
              </a:rPr>
              <a:t>	</a:t>
            </a:r>
            <a:r>
              <a:rPr lang="pt-BR" sz="1000" dirty="0" smtClean="0">
                <a:solidFill>
                  <a:srgbClr val="002060"/>
                </a:solidFill>
                <a:effectLst>
                  <a:outerShdw blurRad="38100" dist="38100" dir="2700000" algn="tl">
                    <a:srgbClr val="000000">
                      <a:alpha val="43137"/>
                    </a:srgbClr>
                  </a:outerShdw>
                </a:effectLst>
              </a:rPr>
              <a:t>Outras Entidades</a:t>
            </a:r>
            <a:r>
              <a:rPr lang="pt-BR" sz="1000" dirty="0">
                <a:solidFill>
                  <a:srgbClr val="002060"/>
                </a:solidFill>
                <a:effectLst>
                  <a:outerShdw blurRad="38100" dist="38100" dir="2700000" algn="tl">
                    <a:srgbClr val="000000">
                      <a:alpha val="43137"/>
                    </a:srgbClr>
                  </a:outerShdw>
                </a:effectLst>
              </a:rPr>
              <a:t>	= R</a:t>
            </a:r>
            <a:r>
              <a:rPr lang="pt-BR" sz="1000" dirty="0" smtClean="0">
                <a:solidFill>
                  <a:srgbClr val="002060"/>
                </a:solidFill>
                <a:effectLst>
                  <a:outerShdw blurRad="38100" dist="38100" dir="2700000" algn="tl">
                    <a:srgbClr val="000000">
                      <a:alpha val="43137"/>
                    </a:srgbClr>
                  </a:outerShdw>
                </a:effectLst>
              </a:rPr>
              <a:t>$   500,00</a:t>
            </a:r>
            <a:endParaRPr lang="pt-BR" sz="1000" dirty="0">
              <a:solidFill>
                <a:srgbClr val="002060"/>
              </a:solidFill>
              <a:effectLst>
                <a:outerShdw blurRad="38100" dist="38100" dir="2700000" algn="tl">
                  <a:srgbClr val="000000">
                    <a:alpha val="43137"/>
                  </a:srgbClr>
                </a:outerShdw>
              </a:effectLst>
            </a:endParaRPr>
          </a:p>
          <a:p>
            <a:pPr>
              <a:spcBef>
                <a:spcPts val="600"/>
              </a:spcBef>
            </a:pPr>
            <a:r>
              <a:rPr lang="pt-BR" sz="1000" dirty="0">
                <a:solidFill>
                  <a:srgbClr val="002060"/>
                </a:solidFill>
                <a:effectLst>
                  <a:outerShdw blurRad="38100" dist="38100" dir="2700000" algn="tl">
                    <a:srgbClr val="000000">
                      <a:alpha val="43137"/>
                    </a:srgbClr>
                  </a:outerShdw>
                </a:effectLst>
              </a:rPr>
              <a:t>	Total		= </a:t>
            </a:r>
            <a:r>
              <a:rPr lang="pt-BR" sz="1000" dirty="0" smtClean="0">
                <a:solidFill>
                  <a:srgbClr val="002060"/>
                </a:solidFill>
                <a:effectLst>
                  <a:outerShdw blurRad="38100" dist="38100" dir="2700000" algn="tl">
                    <a:srgbClr val="000000">
                      <a:alpha val="43137"/>
                    </a:srgbClr>
                  </a:outerShdw>
                </a:effectLst>
              </a:rPr>
              <a:t>R$2.623,32</a:t>
            </a:r>
            <a:endParaRPr lang="pt-BR" sz="1000" dirty="0">
              <a:solidFill>
                <a:srgbClr val="002060"/>
              </a:solidFill>
              <a:effectLst>
                <a:outerShdw blurRad="38100" dist="38100" dir="2700000" algn="tl">
                  <a:srgbClr val="000000">
                    <a:alpha val="43137"/>
                  </a:srgbClr>
                </a:outerShdw>
              </a:effectLst>
            </a:endParaRPr>
          </a:p>
        </p:txBody>
      </p:sp>
      <p:sp>
        <p:nvSpPr>
          <p:cNvPr id="20" name="Retângulo 19"/>
          <p:cNvSpPr/>
          <p:nvPr/>
        </p:nvSpPr>
        <p:spPr>
          <a:xfrm>
            <a:off x="0" y="2437438"/>
            <a:ext cx="9025521" cy="415498"/>
          </a:xfrm>
          <a:prstGeom prst="rect">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50000"/>
              </a:lnSpc>
              <a:spcBef>
                <a:spcPts val="1200"/>
              </a:spcBef>
            </a:pPr>
            <a:r>
              <a:rPr lang="pt-BR" sz="1400" dirty="0" smtClean="0">
                <a:solidFill>
                  <a:srgbClr val="000099"/>
                </a:solidFill>
                <a:effectLst>
                  <a:outerShdw blurRad="38100" dist="38100" dir="2700000" algn="tl">
                    <a:srgbClr val="000000">
                      <a:alpha val="43137"/>
                    </a:srgbClr>
                  </a:outerShdw>
                </a:effectLst>
              </a:rPr>
              <a:t>Em </a:t>
            </a:r>
            <a:r>
              <a:rPr lang="pt-BR" sz="1400" dirty="0">
                <a:solidFill>
                  <a:srgbClr val="FF0000"/>
                </a:solidFill>
                <a:effectLst>
                  <a:outerShdw blurRad="38100" dist="38100" dir="2700000" algn="tl">
                    <a:srgbClr val="000000">
                      <a:alpha val="43137"/>
                    </a:srgbClr>
                  </a:outerShdw>
                </a:effectLst>
              </a:rPr>
              <a:t>DARF</a:t>
            </a:r>
            <a:r>
              <a:rPr lang="pt-BR" sz="1400" dirty="0">
                <a:solidFill>
                  <a:srgbClr val="000099"/>
                </a:solidFill>
                <a:effectLst>
                  <a:outerShdw blurRad="38100" dist="38100" dir="2700000" algn="tl">
                    <a:srgbClr val="000000">
                      <a:alpha val="43137"/>
                    </a:srgbClr>
                  </a:outerShdw>
                </a:effectLst>
              </a:rPr>
              <a:t>, </a:t>
            </a:r>
            <a:r>
              <a:rPr lang="pt-BR" sz="1000" dirty="0">
                <a:solidFill>
                  <a:srgbClr val="000099"/>
                </a:solidFill>
                <a:effectLst>
                  <a:outerShdw blurRad="38100" dist="38100" dir="2700000" algn="tl">
                    <a:srgbClr val="000000">
                      <a:alpha val="43137"/>
                    </a:srgbClr>
                  </a:outerShdw>
                </a:effectLst>
              </a:rPr>
              <a:t>com Código de Receita 2985: </a:t>
            </a:r>
            <a:r>
              <a:rPr lang="pt-BR" sz="1400" dirty="0" smtClean="0">
                <a:solidFill>
                  <a:srgbClr val="FF0000"/>
                </a:solidFill>
                <a:effectLst>
                  <a:outerShdw blurRad="38100" dist="38100" dir="2700000" algn="tl">
                    <a:srgbClr val="000000">
                      <a:alpha val="43137"/>
                    </a:srgbClr>
                  </a:outerShdw>
                </a:effectLst>
              </a:rPr>
              <a:t>CPRB </a:t>
            </a:r>
            <a:r>
              <a:rPr lang="pt-BR" sz="1400" dirty="0">
                <a:solidFill>
                  <a:srgbClr val="FF0000"/>
                </a:solidFill>
                <a:effectLst>
                  <a:outerShdw blurRad="38100" dist="38100" dir="2700000" algn="tl">
                    <a:srgbClr val="000000">
                      <a:alpha val="43137"/>
                    </a:srgbClr>
                  </a:outerShdw>
                </a:effectLst>
              </a:rPr>
              <a:t>= RB X 2,5% = R$100.000,00 X 2,5% = R$2.500,00.</a:t>
            </a:r>
          </a:p>
        </p:txBody>
      </p:sp>
      <p:sp>
        <p:nvSpPr>
          <p:cNvPr id="18" name="Retângulo de cantos arredondados 17"/>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87</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0710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e 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sp>
        <p:nvSpPr>
          <p:cNvPr id="4" name="Retângulo 3"/>
          <p:cNvSpPr/>
          <p:nvPr/>
        </p:nvSpPr>
        <p:spPr>
          <a:xfrm>
            <a:off x="179513" y="1762358"/>
            <a:ext cx="8856983" cy="5016758"/>
          </a:xfrm>
          <a:prstGeom prst="rect">
            <a:avLst/>
          </a:prstGeom>
        </p:spPr>
        <p:txBody>
          <a:bodyPr wrap="square">
            <a:spAutoFit/>
          </a:bodyPr>
          <a:lstStyle/>
          <a:p>
            <a:pPr marL="174625">
              <a:lnSpc>
                <a:spcPct val="150000"/>
              </a:lnSpc>
              <a:spcBef>
                <a:spcPts val="1200"/>
              </a:spcBef>
            </a:pPr>
            <a:r>
              <a:rPr lang="pt-BR" sz="1600" b="1" i="1" dirty="0" smtClean="0">
                <a:solidFill>
                  <a:srgbClr val="0000FF"/>
                </a:solidFill>
                <a:effectLst>
                  <a:outerShdw blurRad="38100" dist="38100" dir="2700000" algn="tl">
                    <a:srgbClr val="000000">
                      <a:alpha val="43137"/>
                    </a:srgbClr>
                  </a:outerShdw>
                </a:effectLst>
              </a:rPr>
              <a:t>Uma </a:t>
            </a:r>
            <a:r>
              <a:rPr lang="pt-BR" sz="1600" b="1" i="1" dirty="0">
                <a:solidFill>
                  <a:srgbClr val="0000FF"/>
                </a:solidFill>
                <a:effectLst>
                  <a:outerShdw blurRad="38100" dist="38100" dir="2700000" algn="tl">
                    <a:srgbClr val="000000">
                      <a:alpha val="43137"/>
                    </a:srgbClr>
                  </a:outerShdw>
                </a:effectLst>
              </a:rPr>
              <a:t>Empresa </a:t>
            </a:r>
            <a:r>
              <a:rPr lang="pt-BR" sz="1600" b="1" i="1" dirty="0" smtClean="0">
                <a:solidFill>
                  <a:srgbClr val="0000FF"/>
                </a:solidFill>
                <a:effectLst>
                  <a:outerShdw blurRad="38100" dist="38100" dir="2700000" algn="tl">
                    <a:srgbClr val="000000">
                      <a:alpha val="43137"/>
                    </a:srgbClr>
                  </a:outerShdw>
                </a:effectLst>
              </a:rPr>
              <a:t>auferiu, em Maio/2012, Receita Bruta oriunda de produtos cujos NCM constam do Anexo I da Lei Nº 12.546/2011. </a:t>
            </a:r>
          </a:p>
          <a:p>
            <a:pPr marL="174625">
              <a:lnSpc>
                <a:spcPct val="150000"/>
              </a:lnSpc>
              <a:spcBef>
                <a:spcPts val="1200"/>
              </a:spcBef>
            </a:pPr>
            <a:r>
              <a:rPr lang="pt-BR" sz="1600" b="1" i="1" dirty="0">
                <a:solidFill>
                  <a:srgbClr val="0000FF"/>
                </a:solidFill>
                <a:effectLst>
                  <a:outerShdw blurRad="38100" dist="38100" dir="2700000" algn="tl">
                    <a:srgbClr val="000000">
                      <a:alpha val="43137"/>
                    </a:srgbClr>
                  </a:outerShdw>
                </a:effectLst>
              </a:rPr>
              <a:t>Esta Empresa auferiu também, em </a:t>
            </a:r>
            <a:r>
              <a:rPr lang="pt-BR" sz="1600" b="1" i="1" dirty="0" smtClean="0">
                <a:solidFill>
                  <a:srgbClr val="0000FF"/>
                </a:solidFill>
                <a:effectLst>
                  <a:outerShdw blurRad="38100" dist="38100" dir="2700000" algn="tl">
                    <a:srgbClr val="000000">
                      <a:alpha val="43137"/>
                    </a:srgbClr>
                  </a:outerShdw>
                </a:effectLst>
              </a:rPr>
              <a:t>Maio/2012, Receita </a:t>
            </a:r>
            <a:r>
              <a:rPr lang="pt-BR" sz="1600" b="1" i="1" dirty="0">
                <a:solidFill>
                  <a:srgbClr val="0000FF"/>
                </a:solidFill>
                <a:effectLst>
                  <a:outerShdw blurRad="38100" dist="38100" dir="2700000" algn="tl">
                    <a:srgbClr val="000000">
                      <a:alpha val="43137"/>
                    </a:srgbClr>
                  </a:outerShdw>
                </a:effectLst>
              </a:rPr>
              <a:t>Bruta </a:t>
            </a:r>
            <a:r>
              <a:rPr lang="pt-BR" sz="1600" b="1" i="1" dirty="0" smtClean="0">
                <a:solidFill>
                  <a:srgbClr val="0000FF"/>
                </a:solidFill>
                <a:effectLst>
                  <a:outerShdw blurRad="38100" dist="38100" dir="2700000" algn="tl">
                    <a:srgbClr val="000000">
                      <a:alpha val="43137"/>
                    </a:srgbClr>
                  </a:outerShdw>
                </a:effectLst>
              </a:rPr>
              <a:t>oriunda de produtos cujos </a:t>
            </a:r>
            <a:r>
              <a:rPr lang="pt-BR" sz="1600" b="1" i="1" dirty="0">
                <a:solidFill>
                  <a:srgbClr val="0000FF"/>
                </a:solidFill>
                <a:effectLst>
                  <a:outerShdw blurRad="38100" dist="38100" dir="2700000" algn="tl">
                    <a:srgbClr val="000000">
                      <a:alpha val="43137"/>
                    </a:srgbClr>
                  </a:outerShdw>
                </a:effectLst>
              </a:rPr>
              <a:t>NCM não </a:t>
            </a:r>
            <a:r>
              <a:rPr lang="pt-BR" sz="1600" b="1" i="1" dirty="0" smtClean="0">
                <a:solidFill>
                  <a:srgbClr val="0000FF"/>
                </a:solidFill>
                <a:effectLst>
                  <a:outerShdw blurRad="38100" dist="38100" dir="2700000" algn="tl">
                    <a:srgbClr val="000000">
                      <a:alpha val="43137"/>
                    </a:srgbClr>
                  </a:outerShdw>
                </a:effectLst>
              </a:rPr>
              <a:t>constam do </a:t>
            </a:r>
            <a:r>
              <a:rPr lang="pt-BR" sz="1600" b="1" i="1" dirty="0">
                <a:solidFill>
                  <a:srgbClr val="0000FF"/>
                </a:solidFill>
                <a:effectLst>
                  <a:outerShdw blurRad="38100" dist="38100" dir="2700000" algn="tl">
                    <a:srgbClr val="000000">
                      <a:alpha val="43137"/>
                    </a:srgbClr>
                  </a:outerShdw>
                </a:effectLst>
              </a:rPr>
              <a:t>Anexo I da Lei Nº 12.546/2011. </a:t>
            </a:r>
          </a:p>
          <a:p>
            <a:pPr marL="460375" indent="-285750">
              <a:spcBef>
                <a:spcPts val="1200"/>
              </a:spcBef>
              <a:buFont typeface="Wingdings" pitchFamily="2" charset="2"/>
              <a:buChar char="§"/>
            </a:pPr>
            <a:r>
              <a:rPr lang="pt-BR" sz="1600" b="1" i="1" dirty="0">
                <a:solidFill>
                  <a:srgbClr val="0000FF"/>
                </a:solidFill>
                <a:effectLst>
                  <a:outerShdw blurRad="38100" dist="38100" dir="2700000" algn="tl">
                    <a:srgbClr val="000000">
                      <a:alpha val="43137"/>
                    </a:srgbClr>
                  </a:outerShdw>
                </a:effectLst>
              </a:rPr>
              <a:t>Receita </a:t>
            </a:r>
            <a:r>
              <a:rPr lang="pt-BR" sz="1600" b="1" i="1" dirty="0" smtClean="0">
                <a:solidFill>
                  <a:srgbClr val="0000FF"/>
                </a:solidFill>
                <a:effectLst>
                  <a:outerShdw blurRad="38100" dist="38100" dir="2700000" algn="tl">
                    <a:srgbClr val="000000">
                      <a:alpha val="43137"/>
                    </a:srgbClr>
                  </a:outerShdw>
                </a:effectLst>
              </a:rPr>
              <a:t>Bruta Abrangida = R$ 200.000,00</a:t>
            </a:r>
          </a:p>
          <a:p>
            <a:pPr marL="460375" indent="-285750">
              <a:spcBef>
                <a:spcPts val="1200"/>
              </a:spcBef>
              <a:buFont typeface="Wingdings" pitchFamily="2" charset="2"/>
              <a:buChar char="§"/>
            </a:pPr>
            <a:r>
              <a:rPr lang="pt-BR" sz="1600" b="1" i="1" dirty="0">
                <a:solidFill>
                  <a:srgbClr val="0000FF"/>
                </a:solidFill>
                <a:effectLst>
                  <a:outerShdw blurRad="38100" dist="38100" dir="2700000" algn="tl">
                    <a:srgbClr val="000000">
                      <a:alpha val="43137"/>
                    </a:srgbClr>
                  </a:outerShdw>
                </a:effectLst>
              </a:rPr>
              <a:t>Receita Bruta </a:t>
            </a:r>
            <a:r>
              <a:rPr lang="pt-BR" sz="1600" b="1" i="1" dirty="0" smtClean="0">
                <a:solidFill>
                  <a:srgbClr val="0000FF"/>
                </a:solidFill>
                <a:effectLst>
                  <a:outerShdw blurRad="38100" dist="38100" dir="2700000" algn="tl">
                    <a:srgbClr val="000000">
                      <a:alpha val="43137"/>
                    </a:srgbClr>
                  </a:outerShdw>
                </a:effectLst>
              </a:rPr>
              <a:t>não Abrangida </a:t>
            </a:r>
            <a:r>
              <a:rPr lang="pt-BR" sz="1600" b="1" i="1" dirty="0">
                <a:solidFill>
                  <a:srgbClr val="0000FF"/>
                </a:solidFill>
                <a:effectLst>
                  <a:outerShdw blurRad="38100" dist="38100" dir="2700000" algn="tl">
                    <a:srgbClr val="000000">
                      <a:alpha val="43137"/>
                    </a:srgbClr>
                  </a:outerShdw>
                </a:effectLst>
              </a:rPr>
              <a:t>= R$ </a:t>
            </a:r>
            <a:r>
              <a:rPr lang="pt-BR" sz="1600" b="1" i="1" dirty="0" smtClean="0">
                <a:solidFill>
                  <a:srgbClr val="0000FF"/>
                </a:solidFill>
                <a:effectLst>
                  <a:outerShdw blurRad="38100" dist="38100" dir="2700000" algn="tl">
                    <a:srgbClr val="000000">
                      <a:alpha val="43137"/>
                    </a:srgbClr>
                  </a:outerShdw>
                </a:effectLst>
              </a:rPr>
              <a:t>60.000,00</a:t>
            </a:r>
          </a:p>
          <a:p>
            <a:pPr marL="460375" indent="-285750">
              <a:spcBef>
                <a:spcPts val="1200"/>
              </a:spcBef>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rPr>
              <a:t>Alíquota da CPRB = 1,5 %</a:t>
            </a:r>
            <a:endParaRPr lang="pt-BR" sz="1600" b="1" i="1" dirty="0">
              <a:solidFill>
                <a:srgbClr val="0000FF"/>
              </a:solidFill>
              <a:effectLst>
                <a:outerShdw blurRad="38100" dist="38100" dir="2700000" algn="tl">
                  <a:srgbClr val="000000">
                    <a:alpha val="43137"/>
                  </a:srgbClr>
                </a:outerShdw>
              </a:effectLst>
            </a:endParaRPr>
          </a:p>
          <a:p>
            <a:pPr marL="460375" indent="-285750">
              <a:spcBef>
                <a:spcPts val="1200"/>
              </a:spcBef>
              <a:buFont typeface="Wingdings" pitchFamily="2" charset="2"/>
              <a:buChar char="§"/>
              <a:tabLst>
                <a:tab pos="8520113" algn="l"/>
              </a:tabLst>
            </a:pPr>
            <a:r>
              <a:rPr lang="pt-BR" sz="1600" b="1" i="1" dirty="0" smtClean="0">
                <a:solidFill>
                  <a:srgbClr val="0000FF"/>
                </a:solidFill>
                <a:effectLst>
                  <a:outerShdw blurRad="38100" dist="38100" dir="2700000" algn="tl">
                    <a:srgbClr val="000000">
                      <a:alpha val="43137"/>
                    </a:srgbClr>
                  </a:outerShdw>
                </a:effectLst>
              </a:rPr>
              <a:t>A </a:t>
            </a:r>
            <a:r>
              <a:rPr lang="pt-BR" sz="1600" b="1" i="1" dirty="0">
                <a:solidFill>
                  <a:srgbClr val="0000FF"/>
                </a:solidFill>
                <a:effectLst>
                  <a:outerShdw blurRad="38100" dist="38100" dir="2700000" algn="tl">
                    <a:srgbClr val="000000">
                      <a:alpha val="43137"/>
                    </a:srgbClr>
                  </a:outerShdw>
                </a:effectLst>
              </a:rPr>
              <a:t>Folha de </a:t>
            </a:r>
            <a:r>
              <a:rPr lang="pt-BR" sz="1600" b="1" i="1" dirty="0" smtClean="0">
                <a:solidFill>
                  <a:srgbClr val="0000FF"/>
                </a:solidFill>
                <a:effectLst>
                  <a:outerShdw blurRad="38100" dist="38100" dir="2700000" algn="tl">
                    <a:srgbClr val="000000">
                      <a:alpha val="43137"/>
                    </a:srgbClr>
                  </a:outerShdw>
                </a:effectLst>
              </a:rPr>
              <a:t>Pagamentos:</a:t>
            </a:r>
          </a:p>
          <a:p>
            <a:pPr marL="631825" lvl="1">
              <a:spcBef>
                <a:spcPts val="1200"/>
              </a:spcBef>
              <a:tabLst>
                <a:tab pos="8520113" algn="l"/>
              </a:tabLst>
            </a:pPr>
            <a:r>
              <a:rPr lang="pt-BR" sz="1600" b="1" i="1" dirty="0" smtClean="0">
                <a:solidFill>
                  <a:srgbClr val="0000FF"/>
                </a:solidFill>
                <a:effectLst>
                  <a:outerShdw blurRad="38100" dist="38100" dir="2700000" algn="tl">
                    <a:srgbClr val="000000">
                      <a:alpha val="43137"/>
                    </a:srgbClr>
                  </a:outerShdw>
                </a:effectLst>
              </a:rPr>
              <a:t>Empregados = R$10.000,00</a:t>
            </a:r>
          </a:p>
          <a:p>
            <a:pPr marL="631825" lvl="1">
              <a:tabLst>
                <a:tab pos="8520113" algn="l"/>
              </a:tabLst>
            </a:pPr>
            <a:r>
              <a:rPr lang="pt-BR" sz="1600" b="1" i="1" dirty="0" smtClean="0">
                <a:solidFill>
                  <a:srgbClr val="0000FF"/>
                </a:solidFill>
                <a:effectLst>
                  <a:outerShdw blurRad="38100" dist="38100" dir="2700000" algn="tl">
                    <a:srgbClr val="000000">
                      <a:alpha val="43137"/>
                    </a:srgbClr>
                  </a:outerShdw>
                </a:effectLst>
              </a:rPr>
              <a:t>Autônomos   = R$  6.000,00</a:t>
            </a:r>
          </a:p>
          <a:p>
            <a:pPr marL="631825" lvl="1">
              <a:tabLst>
                <a:tab pos="8520113" algn="l"/>
              </a:tabLst>
            </a:pPr>
            <a:r>
              <a:rPr lang="pt-BR" sz="1600" b="1" i="1" dirty="0" smtClean="0">
                <a:solidFill>
                  <a:srgbClr val="0000FF"/>
                </a:solidFill>
                <a:effectLst>
                  <a:outerShdw blurRad="38100" dist="38100" dir="2700000" algn="tl">
                    <a:srgbClr val="000000">
                      <a:alpha val="43137"/>
                    </a:srgbClr>
                  </a:outerShdw>
                </a:effectLst>
              </a:rPr>
              <a:t>Pro Labore    = R$  4.000,00</a:t>
            </a:r>
          </a:p>
          <a:p>
            <a:pPr marL="631825" lvl="1">
              <a:spcBef>
                <a:spcPts val="1200"/>
              </a:spcBef>
              <a:tabLst>
                <a:tab pos="8520113" algn="l"/>
              </a:tabLst>
            </a:pPr>
            <a:r>
              <a:rPr lang="pt-BR" sz="1600" b="1" i="1" dirty="0" smtClean="0">
                <a:solidFill>
                  <a:srgbClr val="0000FF"/>
                </a:solidFill>
                <a:effectLst>
                  <a:outerShdw blurRad="38100" dist="38100" dir="2700000" algn="tl">
                    <a:srgbClr val="000000">
                      <a:alpha val="43137"/>
                    </a:srgbClr>
                  </a:outerShdw>
                </a:effectLst>
              </a:rPr>
              <a:t>RAT Ajustado = 3 %</a:t>
            </a:r>
          </a:p>
          <a:p>
            <a:pPr marL="631825" lvl="1">
              <a:spcBef>
                <a:spcPts val="1200"/>
              </a:spcBef>
              <a:tabLst>
                <a:tab pos="8520113" algn="l"/>
              </a:tabLst>
            </a:pPr>
            <a:r>
              <a:rPr lang="pt-BR" sz="1600" b="1" i="1" dirty="0" smtClean="0">
                <a:solidFill>
                  <a:srgbClr val="0000FF"/>
                </a:solidFill>
                <a:effectLst>
                  <a:outerShdw blurRad="38100" dist="38100" dir="2700000" algn="tl">
                    <a:srgbClr val="000000">
                      <a:alpha val="43137"/>
                    </a:srgbClr>
                  </a:outerShdw>
                </a:effectLst>
              </a:rPr>
              <a:t>Outras Entidades = 2,5 %</a:t>
            </a:r>
            <a:endParaRPr lang="pt-BR" sz="1600" b="1" i="1" dirty="0">
              <a:solidFill>
                <a:srgbClr val="0000FF"/>
              </a:solidFill>
              <a:effectLst>
                <a:outerShdw blurRad="38100" dist="38100" dir="2700000" algn="tl">
                  <a:srgbClr val="000000">
                    <a:alpha val="43137"/>
                  </a:srgbClr>
                </a:outerShdw>
              </a:effectLst>
            </a:endParaRPr>
          </a:p>
        </p:txBody>
      </p:sp>
      <p:sp>
        <p:nvSpPr>
          <p:cNvPr id="5" name="Retângulo 4"/>
          <p:cNvSpPr/>
          <p:nvPr/>
        </p:nvSpPr>
        <p:spPr>
          <a:xfrm>
            <a:off x="5004048" y="4077072"/>
            <a:ext cx="3996444" cy="2677656"/>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74625" algn="just">
              <a:lnSpc>
                <a:spcPct val="150000"/>
              </a:lnSpc>
              <a:spcBef>
                <a:spcPts val="1200"/>
              </a:spcBef>
              <a:tabLst>
                <a:tab pos="8520113" algn="l"/>
              </a:tabLst>
            </a:pPr>
            <a:r>
              <a:rPr lang="pt-BR" sz="1600" b="1" dirty="0" smtClean="0">
                <a:solidFill>
                  <a:srgbClr val="FF0000"/>
                </a:solidFill>
                <a:effectLst>
                  <a:outerShdw blurRad="38100" dist="38100" dir="2700000" algn="tl">
                    <a:srgbClr val="000000">
                      <a:alpha val="43137"/>
                    </a:srgbClr>
                  </a:outerShdw>
                </a:effectLst>
              </a:rPr>
              <a:t>Como há Receita Bruta Abrangida e Receita Bruta Não Abrangida pela Desoneração, a empresa recolherá CPRB sobre a Receita Bruta Abrangida e CPP sobre a Folha de Pagamentos, com redutor de alíquota.</a:t>
            </a:r>
            <a:endParaRPr lang="pt-BR" sz="1600" b="1" dirty="0">
              <a:solidFill>
                <a:srgbClr val="FF0000"/>
              </a:solidFill>
              <a:effectLst>
                <a:outerShdw blurRad="38100" dist="38100" dir="2700000" algn="tl">
                  <a:srgbClr val="000000">
                    <a:alpha val="43137"/>
                  </a:srgbClr>
                </a:outerShdw>
              </a:effectLst>
            </a:endParaRPr>
          </a:p>
        </p:txBody>
      </p:sp>
      <p:sp>
        <p:nvSpPr>
          <p:cNvPr id="6" name="Retângulo de cantos arredondados 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88</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53838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wipe(up)">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wipe(up)">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wipe(up)">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circle(in)">
                                      <p:cBhvr>
                                        <p:cTn id="6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908720"/>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A CPRB é uma OBRIGAÇÃO ou uma OPÇÃO para a empresa?</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CaixaDeTexto 4"/>
          <p:cNvSpPr txBox="1"/>
          <p:nvPr/>
        </p:nvSpPr>
        <p:spPr>
          <a:xfrm>
            <a:off x="179513" y="1556792"/>
            <a:ext cx="8784976" cy="5170646"/>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buFont typeface="Wingdings" pitchFamily="2" charset="2"/>
              <a:buChar char="q"/>
            </a:pPr>
            <a:r>
              <a:rPr lang="pt-BR" sz="1600" b="1" dirty="0" smtClean="0">
                <a:ln w="50800"/>
                <a:solidFill>
                  <a:srgbClr val="0000FF"/>
                </a:solidFill>
                <a:latin typeface="Arial" pitchFamily="34" charset="0"/>
                <a:cs typeface="Arial" pitchFamily="34" charset="0"/>
              </a:rPr>
              <a:t>O </a:t>
            </a:r>
            <a:r>
              <a:rPr lang="pt-BR" sz="1600" b="1" i="1" dirty="0" smtClean="0">
                <a:ln w="50800"/>
                <a:effectLst>
                  <a:outerShdw blurRad="38100" dist="38100" dir="2700000" algn="tl">
                    <a:srgbClr val="000000">
                      <a:alpha val="43137"/>
                    </a:srgbClr>
                  </a:outerShdw>
                </a:effectLst>
                <a:latin typeface="Arial" pitchFamily="34" charset="0"/>
                <a:cs typeface="Arial" pitchFamily="34" charset="0"/>
              </a:rPr>
              <a:t>Projeto de Lei Nº 17/2013</a:t>
            </a:r>
            <a:r>
              <a:rPr lang="pt-BR" sz="1600" b="1" dirty="0" smtClean="0">
                <a:ln w="50800"/>
                <a:solidFill>
                  <a:srgbClr val="0000FF"/>
                </a:solidFill>
                <a:latin typeface="Arial" pitchFamily="34" charset="0"/>
                <a:cs typeface="Arial" pitchFamily="34" charset="0"/>
              </a:rPr>
              <a:t>, que converte em lei a MP Nº 610/2013, </a:t>
            </a:r>
            <a:r>
              <a:rPr lang="pt-BR" sz="1600" b="1" i="1" dirty="0" smtClean="0">
                <a:ln w="50800"/>
                <a:latin typeface="Arial" pitchFamily="34" charset="0"/>
                <a:cs typeface="Arial" pitchFamily="34" charset="0"/>
              </a:rPr>
              <a:t>cria uma possibilidade de opção:</a:t>
            </a:r>
          </a:p>
          <a:p>
            <a:pPr marL="285750" indent="-285750" algn="just">
              <a:lnSpc>
                <a:spcPct val="150000"/>
              </a:lnSpc>
              <a:buFont typeface="Wingdings" pitchFamily="2" charset="2"/>
              <a:buChar char="q"/>
            </a:pPr>
            <a:r>
              <a:rPr lang="pt-BR" sz="1600" b="1" dirty="0" smtClean="0">
                <a:ln w="50800"/>
                <a:solidFill>
                  <a:srgbClr val="0000FF"/>
                </a:solidFill>
                <a:latin typeface="Arial" pitchFamily="34" charset="0"/>
                <a:cs typeface="Arial" pitchFamily="34" charset="0"/>
              </a:rPr>
              <a:t>As empresas de Construção Civil (grupos da CNAE 2.0: 412, 422, 433 e 439), cujas obras tenham sido cadastradas no CEI, no período de 01/06/2013 até o último dia do terceiro mês subsequente ao da publicação da Lei de conversão, poderão optar por:</a:t>
            </a:r>
          </a:p>
          <a:p>
            <a:pPr marL="742950" lvl="1" indent="-285750" algn="just">
              <a:lnSpc>
                <a:spcPct val="150000"/>
              </a:lnSpc>
              <a:buFont typeface="Wingdings" pitchFamily="2" charset="2"/>
              <a:buChar char="§"/>
            </a:pPr>
            <a:r>
              <a:rPr lang="pt-BR" sz="1600" b="1" i="1" dirty="0" smtClean="0">
                <a:ln w="50800"/>
                <a:solidFill>
                  <a:srgbClr val="0000FF"/>
                </a:solidFill>
                <a:latin typeface="Arial" pitchFamily="34" charset="0"/>
                <a:cs typeface="Arial" pitchFamily="34" charset="0"/>
              </a:rPr>
              <a:t>Recolher a CPRB – 2% sobre a Receita Bruta.</a:t>
            </a:r>
          </a:p>
          <a:p>
            <a:pPr marL="742950" lvl="1" indent="-285750" algn="just">
              <a:lnSpc>
                <a:spcPct val="150000"/>
              </a:lnSpc>
              <a:buFont typeface="Wingdings" pitchFamily="2" charset="2"/>
              <a:buChar char="§"/>
            </a:pPr>
            <a:r>
              <a:rPr lang="pt-BR" sz="1600" b="1" i="1" dirty="0" smtClean="0">
                <a:ln w="50800"/>
                <a:solidFill>
                  <a:srgbClr val="0000FF"/>
                </a:solidFill>
                <a:latin typeface="Arial" pitchFamily="34" charset="0"/>
                <a:cs typeface="Arial" pitchFamily="34" charset="0"/>
              </a:rPr>
              <a:t>Recolher a CPFP - 20% sobre a Folha de Pagamento.</a:t>
            </a:r>
          </a:p>
          <a:p>
            <a:pPr marL="742950" lvl="1" indent="-285750" algn="just">
              <a:lnSpc>
                <a:spcPct val="150000"/>
              </a:lnSpc>
              <a:buFont typeface="Wingdings" pitchFamily="2" charset="2"/>
              <a:buChar char="§"/>
            </a:pPr>
            <a:r>
              <a:rPr lang="pt-BR" sz="1600" b="1" i="1" dirty="0" smtClean="0">
                <a:ln w="50800"/>
                <a:solidFill>
                  <a:srgbClr val="0000FF"/>
                </a:solidFill>
                <a:latin typeface="Arial" pitchFamily="34" charset="0"/>
                <a:cs typeface="Arial" pitchFamily="34" charset="0"/>
              </a:rPr>
              <a:t>Esta opção:</a:t>
            </a:r>
          </a:p>
          <a:p>
            <a:pPr marL="1200150" lvl="2" indent="-285750" algn="just">
              <a:lnSpc>
                <a:spcPct val="150000"/>
              </a:lnSpc>
              <a:buFont typeface="Arial" pitchFamily="34" charset="0"/>
              <a:buChar char="•"/>
            </a:pPr>
            <a:r>
              <a:rPr lang="pt-BR" sz="1600" b="1" i="1" dirty="0" smtClean="0">
                <a:ln w="50800"/>
                <a:solidFill>
                  <a:srgbClr val="0000FF"/>
                </a:solidFill>
                <a:latin typeface="Arial" pitchFamily="34" charset="0"/>
                <a:cs typeface="Arial" pitchFamily="34" charset="0"/>
              </a:rPr>
              <a:t>Será irretratável.</a:t>
            </a:r>
          </a:p>
          <a:p>
            <a:pPr marL="1200150" lvl="2" indent="-285750" algn="just">
              <a:lnSpc>
                <a:spcPct val="150000"/>
              </a:lnSpc>
              <a:buFont typeface="Arial" pitchFamily="34" charset="0"/>
              <a:buChar char="•"/>
            </a:pPr>
            <a:r>
              <a:rPr lang="pt-BR" sz="1600" b="1" i="1" dirty="0" smtClean="0">
                <a:ln w="50800"/>
                <a:solidFill>
                  <a:srgbClr val="0000FF"/>
                </a:solidFill>
                <a:latin typeface="Arial" pitchFamily="34" charset="0"/>
                <a:cs typeface="Arial" pitchFamily="34" charset="0"/>
              </a:rPr>
              <a:t>Se efetivará mediante o recolhimento da </a:t>
            </a:r>
            <a:r>
              <a:rPr lang="pt-BR" sz="1600" b="1" i="1" dirty="0">
                <a:ln w="50800"/>
                <a:solidFill>
                  <a:srgbClr val="0000FF"/>
                </a:solidFill>
                <a:latin typeface="Arial" pitchFamily="34" charset="0"/>
                <a:cs typeface="Arial" pitchFamily="34" charset="0"/>
              </a:rPr>
              <a:t>contribuição relativa a </a:t>
            </a:r>
            <a:r>
              <a:rPr lang="pt-BR" sz="1600" b="1" i="1" dirty="0">
                <a:ln w="50800"/>
                <a:latin typeface="Arial" pitchFamily="34" charset="0"/>
                <a:cs typeface="Arial" pitchFamily="34" charset="0"/>
              </a:rPr>
              <a:t>Junho/2013</a:t>
            </a:r>
            <a:r>
              <a:rPr lang="pt-BR" sz="1600" b="1" i="1" dirty="0" smtClean="0">
                <a:ln w="50800"/>
                <a:solidFill>
                  <a:srgbClr val="0000FF"/>
                </a:solidFill>
                <a:latin typeface="Arial" pitchFamily="34" charset="0"/>
                <a:cs typeface="Arial" pitchFamily="34" charset="0"/>
              </a:rPr>
              <a:t>, </a:t>
            </a:r>
            <a:r>
              <a:rPr lang="pt-BR" sz="1600" b="1" i="1" dirty="0">
                <a:ln w="50800"/>
                <a:solidFill>
                  <a:srgbClr val="0000FF"/>
                </a:solidFill>
                <a:latin typeface="Arial" pitchFamily="34" charset="0"/>
                <a:cs typeface="Arial" pitchFamily="34" charset="0"/>
              </a:rPr>
              <a:t>na modalidade </a:t>
            </a:r>
            <a:r>
              <a:rPr lang="pt-BR" sz="1600" b="1" i="1" dirty="0" smtClean="0">
                <a:ln w="50800"/>
                <a:solidFill>
                  <a:srgbClr val="0000FF"/>
                </a:solidFill>
                <a:latin typeface="Arial" pitchFamily="34" charset="0"/>
                <a:cs typeface="Arial" pitchFamily="34" charset="0"/>
              </a:rPr>
              <a:t>escolhida, até o dia </a:t>
            </a:r>
            <a:r>
              <a:rPr lang="pt-BR" sz="1600" b="1" i="1" dirty="0" smtClean="0">
                <a:ln w="50800"/>
                <a:latin typeface="Arial" pitchFamily="34" charset="0"/>
                <a:cs typeface="Arial" pitchFamily="34" charset="0"/>
              </a:rPr>
              <a:t>19/07/2013.</a:t>
            </a:r>
          </a:p>
          <a:p>
            <a:pPr marL="1200150" lvl="2" indent="-285750" algn="just">
              <a:lnSpc>
                <a:spcPct val="150000"/>
              </a:lnSpc>
              <a:buFont typeface="Arial" pitchFamily="34" charset="0"/>
              <a:buChar char="•"/>
            </a:pPr>
            <a:r>
              <a:rPr lang="pt-BR" sz="1600" b="1" i="1" dirty="0" smtClean="0">
                <a:ln w="50800"/>
                <a:solidFill>
                  <a:srgbClr val="0000FF"/>
                </a:solidFill>
                <a:latin typeface="Arial" pitchFamily="34" charset="0"/>
                <a:cs typeface="Arial" pitchFamily="34" charset="0"/>
              </a:rPr>
              <a:t>Esta modalidade será aplicada até o término da obra.</a:t>
            </a:r>
          </a:p>
          <a:p>
            <a:pPr algn="just">
              <a:lnSpc>
                <a:spcPct val="150000"/>
              </a:lnSpc>
            </a:pPr>
            <a:r>
              <a:rPr lang="pt-BR" sz="1400" b="1" i="1" dirty="0" smtClean="0">
                <a:ln w="50800"/>
                <a:solidFill>
                  <a:srgbClr val="FF0000"/>
                </a:solidFill>
                <a:effectLst>
                  <a:outerShdw blurRad="38100" dist="38100" dir="2700000" algn="tl">
                    <a:srgbClr val="000000">
                      <a:alpha val="43137"/>
                    </a:srgbClr>
                  </a:outerShdw>
                </a:effectLst>
                <a:latin typeface="Arial" pitchFamily="34" charset="0"/>
                <a:cs typeface="Arial" pitchFamily="34" charset="0"/>
              </a:rPr>
              <a:t>Atenção!!!</a:t>
            </a:r>
            <a:r>
              <a:rPr lang="pt-BR" sz="1400" b="1" i="1" dirty="0" smtClean="0">
                <a:ln w="50800"/>
                <a:solidFill>
                  <a:srgbClr val="FF0000"/>
                </a:solidFill>
                <a:latin typeface="Arial" pitchFamily="34" charset="0"/>
                <a:cs typeface="Arial" pitchFamily="34" charset="0"/>
              </a:rPr>
              <a:t> </a:t>
            </a:r>
          </a:p>
          <a:p>
            <a:pPr algn="just">
              <a:lnSpc>
                <a:spcPct val="150000"/>
              </a:lnSpc>
            </a:pPr>
            <a:r>
              <a:rPr lang="pt-BR" sz="1400" b="1" i="1" dirty="0" smtClean="0">
                <a:ln w="50800"/>
                <a:effectLst>
                  <a:outerShdw blurRad="38100" dist="38100" dir="2700000" algn="tl">
                    <a:srgbClr val="000000">
                      <a:alpha val="43137"/>
                    </a:srgbClr>
                  </a:outerShdw>
                </a:effectLst>
                <a:latin typeface="Arial" pitchFamily="34" charset="0"/>
                <a:cs typeface="Arial" pitchFamily="34" charset="0"/>
              </a:rPr>
              <a:t>Este dispositivo foi aprovado pelos plenários da Câmara e do Senado e aguarda sanção presidencial.</a:t>
            </a:r>
            <a:endParaRPr lang="pt-BR" sz="1400" b="1" i="1" dirty="0">
              <a:ln w="50800"/>
              <a:effectLst>
                <a:outerShdw blurRad="38100" dist="38100" dir="2700000" algn="tl">
                  <a:srgbClr val="000000">
                    <a:alpha val="43137"/>
                  </a:srgbClr>
                </a:outerShdw>
              </a:effectLst>
              <a:latin typeface="Arial" pitchFamily="34" charset="0"/>
              <a:cs typeface="Arial" pitchFamily="34" charset="0"/>
            </a:endParaRPr>
          </a:p>
        </p:txBody>
      </p:sp>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11</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50620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1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1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up)">
                                      <p:cBhvr>
                                        <p:cTn id="37" dur="1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up)">
                                      <p:cBhvr>
                                        <p:cTn id="42" dur="1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wipe(up)">
                                      <p:cBhvr>
                                        <p:cTn id="47" dur="10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wipe(up)">
                                      <p:cBhvr>
                                        <p:cTn id="52" dur="1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bldLvl="5"/>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do DARF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sp>
        <p:nvSpPr>
          <p:cNvPr id="4" name="Retângulo 3"/>
          <p:cNvSpPr/>
          <p:nvPr/>
        </p:nvSpPr>
        <p:spPr>
          <a:xfrm>
            <a:off x="179513" y="1762358"/>
            <a:ext cx="8856983" cy="2985433"/>
          </a:xfrm>
          <a:prstGeom prst="rect">
            <a:avLst/>
          </a:prstGeom>
        </p:spPr>
        <p:txBody>
          <a:bodyPr wrap="square">
            <a:spAutoFit/>
          </a:bodyPr>
          <a:lstStyle/>
          <a:p>
            <a:pPr marL="342900" lvl="1" indent="-342900" algn="just">
              <a:lnSpc>
                <a:spcPct val="150000"/>
              </a:lnSpc>
              <a:spcBef>
                <a:spcPts val="600"/>
              </a:spcBef>
              <a:spcAft>
                <a:spcPts val="600"/>
              </a:spcAft>
              <a:buFont typeface="Wingdings" pitchFamily="2" charset="2"/>
              <a:buChar char="q"/>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Cálculo da CPRB a ser recolhida por DARF</a:t>
            </a:r>
          </a:p>
          <a:p>
            <a:pPr marL="627063" lvl="2" indent="-169863" algn="just">
              <a:lnSpc>
                <a:spcPct val="150000"/>
              </a:lnSpc>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 CPRB = Receita Bruta x Alíquota</a:t>
            </a:r>
          </a:p>
          <a:p>
            <a:pPr marL="627063" lvl="2" indent="-169863" algn="just">
              <a:lnSpc>
                <a:spcPct val="150000"/>
              </a:lnSpc>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CPRB = R$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200.000,00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X </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1,5</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a:t>
            </a:r>
          </a:p>
          <a:p>
            <a:pPr marL="627063" lvl="2" indent="-169863" algn="just">
              <a:lnSpc>
                <a:spcPct val="150000"/>
              </a:lnSpc>
              <a:spcBef>
                <a:spcPts val="600"/>
              </a:spcBef>
              <a:spcAft>
                <a:spcPts val="600"/>
              </a:spcAft>
              <a:buFont typeface="Wingdings" pitchFamily="2" charset="2"/>
              <a:buChar char="§"/>
            </a:pP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CPRB </a:t>
            </a: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 R$ </a:t>
            </a:r>
            <a:r>
              <a:rPr lang="pt-BR" sz="1600" b="1" i="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3.000,00</a:t>
            </a:r>
            <a:endPar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457200" lvl="2" algn="just">
              <a:lnSpc>
                <a:spcPct val="150000"/>
              </a:lnSpc>
              <a:spcBef>
                <a:spcPts val="600"/>
              </a:spcBef>
              <a:spcAft>
                <a:spcPts val="600"/>
              </a:spcAft>
            </a:pP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Código de Receita: </a:t>
            </a:r>
          </a:p>
          <a:p>
            <a:pPr marL="914400" lvl="3" algn="just">
              <a:lnSpc>
                <a:spcPct val="150000"/>
              </a:lnSpc>
              <a:spcBef>
                <a:spcPts val="600"/>
              </a:spcBef>
              <a:spcAft>
                <a:spcPts val="600"/>
              </a:spcAft>
            </a:pP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2991 </a:t>
            </a: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 Contribuição Previdenciária Sobre Receita Bruta - Art. </a:t>
            </a:r>
            <a:r>
              <a:rPr lang="pt-BR" sz="14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8º </a:t>
            </a:r>
            <a:r>
              <a:rPr lang="pt-BR" sz="1400" b="1" i="1" dirty="0">
                <a:solidFill>
                  <a:srgbClr val="0000FF"/>
                </a:solidFill>
                <a:effectLst>
                  <a:outerShdw blurRad="38100" dist="38100" dir="2700000" algn="tl">
                    <a:srgbClr val="000000">
                      <a:alpha val="43137"/>
                    </a:srgbClr>
                  </a:outerShdw>
                </a:effectLst>
                <a:latin typeface="Arial" pitchFamily="34" charset="0"/>
                <a:cs typeface="Arial" pitchFamily="34" charset="0"/>
              </a:rPr>
              <a:t>da Lei 12.546/2011.</a:t>
            </a:r>
          </a:p>
        </p:txBody>
      </p:sp>
      <p:sp>
        <p:nvSpPr>
          <p:cNvPr id="5" name="Retângulo 4"/>
          <p:cNvSpPr/>
          <p:nvPr/>
        </p:nvSpPr>
        <p:spPr>
          <a:xfrm>
            <a:off x="4391980" y="5517232"/>
            <a:ext cx="4644516" cy="1200329"/>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74625" algn="just">
              <a:lnSpc>
                <a:spcPct val="150000"/>
              </a:lnSpc>
              <a:spcBef>
                <a:spcPts val="1200"/>
              </a:spcBef>
              <a:tabLst>
                <a:tab pos="8520113" algn="l"/>
              </a:tabLst>
            </a:pPr>
            <a:r>
              <a:rPr lang="pt-BR" sz="1600" b="1" dirty="0" smtClean="0">
                <a:solidFill>
                  <a:srgbClr val="FF0000"/>
                </a:solidFill>
                <a:effectLst>
                  <a:outerShdw blurRad="38100" dist="38100" dir="2700000" algn="tl">
                    <a:srgbClr val="000000">
                      <a:alpha val="43137"/>
                    </a:srgbClr>
                  </a:outerShdw>
                </a:effectLst>
              </a:rPr>
              <a:t>Os fatos geradores ocorridos a partir de 01/03/2012 deverão ser escriturados no Bloco P da EFD Contribuições.</a:t>
            </a:r>
            <a:endParaRPr lang="pt-BR" sz="1600" b="1" dirty="0">
              <a:solidFill>
                <a:srgbClr val="FF0000"/>
              </a:solidFill>
              <a:effectLst>
                <a:outerShdw blurRad="38100" dist="38100" dir="2700000" algn="tl">
                  <a:srgbClr val="000000">
                    <a:alpha val="43137"/>
                  </a:srgbClr>
                </a:outerShdw>
              </a:effectLst>
            </a:endParaRPr>
          </a:p>
        </p:txBody>
      </p:sp>
      <p:sp>
        <p:nvSpPr>
          <p:cNvPr id="6" name="Retângulo de cantos arredondados 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89</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31155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ircle(in)">
                                      <p:cBhvr>
                                        <p:cTn id="3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Cálculo da GPS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sp>
        <p:nvSpPr>
          <p:cNvPr id="4" name="Retângulo 3"/>
          <p:cNvSpPr/>
          <p:nvPr/>
        </p:nvSpPr>
        <p:spPr>
          <a:xfrm>
            <a:off x="179513" y="1762358"/>
            <a:ext cx="8856983" cy="4493538"/>
          </a:xfrm>
          <a:prstGeom prst="rect">
            <a:avLst/>
          </a:prstGeom>
        </p:spPr>
        <p:txBody>
          <a:bodyPr wrap="square">
            <a:spAutoFit/>
          </a:bodyPr>
          <a:lstStyle/>
          <a:p>
            <a:pPr marL="460375" indent="-285750">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rPr>
              <a:t>Como </a:t>
            </a:r>
            <a:r>
              <a:rPr lang="pt-BR" sz="1600" b="1" i="1" dirty="0">
                <a:solidFill>
                  <a:srgbClr val="0000FF"/>
                </a:solidFill>
                <a:effectLst>
                  <a:outerShdw blurRad="38100" dist="38100" dir="2700000" algn="tl">
                    <a:srgbClr val="000000">
                      <a:alpha val="43137"/>
                    </a:srgbClr>
                  </a:outerShdw>
                </a:effectLst>
              </a:rPr>
              <a:t>há Receita Bruta </a:t>
            </a:r>
            <a:r>
              <a:rPr lang="pt-BR" sz="1600" b="1" i="1" dirty="0" smtClean="0">
                <a:solidFill>
                  <a:srgbClr val="0000FF"/>
                </a:solidFill>
                <a:effectLst>
                  <a:outerShdw blurRad="38100" dist="38100" dir="2700000" algn="tl">
                    <a:srgbClr val="000000">
                      <a:alpha val="43137"/>
                    </a:srgbClr>
                  </a:outerShdw>
                </a:effectLst>
              </a:rPr>
              <a:t>Abrangida e Receita </a:t>
            </a:r>
            <a:r>
              <a:rPr lang="pt-BR" sz="1600" b="1" i="1" dirty="0">
                <a:solidFill>
                  <a:srgbClr val="0000FF"/>
                </a:solidFill>
                <a:effectLst>
                  <a:outerShdw blurRad="38100" dist="38100" dir="2700000" algn="tl">
                    <a:srgbClr val="000000">
                      <a:alpha val="43137"/>
                    </a:srgbClr>
                  </a:outerShdw>
                </a:effectLst>
              </a:rPr>
              <a:t>Bruta não </a:t>
            </a:r>
            <a:r>
              <a:rPr lang="pt-BR" sz="1600" b="1" i="1" dirty="0" smtClean="0">
                <a:solidFill>
                  <a:srgbClr val="0000FF"/>
                </a:solidFill>
                <a:effectLst>
                  <a:outerShdw blurRad="38100" dist="38100" dir="2700000" algn="tl">
                    <a:srgbClr val="000000">
                      <a:alpha val="43137"/>
                    </a:srgbClr>
                  </a:outerShdw>
                </a:effectLst>
              </a:rPr>
              <a:t>Abrangida, a Empresa Recolherá também CPP sobre a Folha de Pagamentos, com redução da alíquota.</a:t>
            </a:r>
          </a:p>
          <a:p>
            <a:pPr marL="917575" lvl="1" indent="-285750">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rPr>
              <a:t>CPP</a:t>
            </a:r>
            <a:r>
              <a:rPr lang="pt-BR" sz="1000" b="1" i="1" dirty="0" smtClean="0">
                <a:solidFill>
                  <a:srgbClr val="0000FF"/>
                </a:solidFill>
                <a:effectLst>
                  <a:outerShdw blurRad="38100" dist="38100" dir="2700000" algn="tl">
                    <a:srgbClr val="000000">
                      <a:alpha val="43137"/>
                    </a:srgbClr>
                  </a:outerShdw>
                </a:effectLst>
              </a:rPr>
              <a:t>FP </a:t>
            </a:r>
            <a:r>
              <a:rPr lang="pt-BR" sz="1600" b="1" i="1" dirty="0" smtClean="0">
                <a:solidFill>
                  <a:srgbClr val="0000FF"/>
                </a:solidFill>
                <a:effectLst>
                  <a:outerShdw blurRad="38100" dist="38100" dir="2700000" algn="tl">
                    <a:srgbClr val="000000">
                      <a:alpha val="43137"/>
                    </a:srgbClr>
                  </a:outerShdw>
                </a:effectLst>
              </a:rPr>
              <a:t>= (Folha de Pagamentos x 20%) x Redutor de Alíquota</a:t>
            </a:r>
          </a:p>
          <a:p>
            <a:pPr marL="1374775" lvl="2" indent="-285750">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rPr>
              <a:t>Redutor de Alíquota = </a:t>
            </a:r>
            <a:r>
              <a:rPr lang="pt-BR" sz="1600" b="1" i="1" dirty="0">
                <a:solidFill>
                  <a:srgbClr val="0000FF"/>
                </a:solidFill>
                <a:effectLst>
                  <a:outerShdw blurRad="38100" dist="38100" dir="2700000" algn="tl">
                    <a:srgbClr val="000000">
                      <a:alpha val="43137"/>
                    </a:srgbClr>
                  </a:outerShdw>
                </a:effectLst>
              </a:rPr>
              <a:t>Receita Bruta não </a:t>
            </a:r>
            <a:r>
              <a:rPr lang="pt-BR" sz="1600" b="1" i="1" dirty="0" smtClean="0">
                <a:solidFill>
                  <a:srgbClr val="0000FF"/>
                </a:solidFill>
                <a:effectLst>
                  <a:outerShdw blurRad="38100" dist="38100" dir="2700000" algn="tl">
                    <a:srgbClr val="000000">
                      <a:alpha val="43137"/>
                    </a:srgbClr>
                  </a:outerShdw>
                </a:effectLst>
              </a:rPr>
              <a:t>Abrangida / </a:t>
            </a:r>
            <a:r>
              <a:rPr lang="pt-BR" sz="1600" b="1" i="1" dirty="0">
                <a:solidFill>
                  <a:srgbClr val="0000FF"/>
                </a:solidFill>
                <a:effectLst>
                  <a:outerShdw blurRad="38100" dist="38100" dir="2700000" algn="tl">
                    <a:srgbClr val="000000">
                      <a:alpha val="43137"/>
                    </a:srgbClr>
                  </a:outerShdw>
                </a:effectLst>
              </a:rPr>
              <a:t>Receita Bruta </a:t>
            </a:r>
            <a:r>
              <a:rPr lang="pt-BR" sz="1600" b="1" i="1" dirty="0" smtClean="0">
                <a:solidFill>
                  <a:srgbClr val="0000FF"/>
                </a:solidFill>
                <a:effectLst>
                  <a:outerShdw blurRad="38100" dist="38100" dir="2700000" algn="tl">
                    <a:srgbClr val="000000">
                      <a:alpha val="43137"/>
                    </a:srgbClr>
                  </a:outerShdw>
                </a:effectLst>
              </a:rPr>
              <a:t>Total</a:t>
            </a:r>
          </a:p>
          <a:p>
            <a:pPr marL="1374775" lvl="2" indent="-285750">
              <a:lnSpc>
                <a:spcPct val="150000"/>
              </a:lnSpc>
              <a:spcBef>
                <a:spcPts val="600"/>
              </a:spcBef>
              <a:spcAft>
                <a:spcPts val="600"/>
              </a:spcAft>
              <a:buFont typeface="Wingdings" pitchFamily="2" charset="2"/>
              <a:buChar char="§"/>
            </a:pPr>
            <a:r>
              <a:rPr lang="pt-BR" sz="1600" b="1" i="1" dirty="0">
                <a:solidFill>
                  <a:srgbClr val="0000FF"/>
                </a:solidFill>
                <a:effectLst>
                  <a:outerShdw blurRad="38100" dist="38100" dir="2700000" algn="tl">
                    <a:srgbClr val="000000">
                      <a:alpha val="43137"/>
                    </a:srgbClr>
                  </a:outerShdw>
                </a:effectLst>
              </a:rPr>
              <a:t>Redutor de Alíquota = </a:t>
            </a:r>
            <a:r>
              <a:rPr lang="pt-BR" sz="1600" b="1" i="1" dirty="0" smtClean="0">
                <a:solidFill>
                  <a:srgbClr val="0000FF"/>
                </a:solidFill>
                <a:effectLst>
                  <a:outerShdw blurRad="38100" dist="38100" dir="2700000" algn="tl">
                    <a:srgbClr val="000000">
                      <a:alpha val="43137"/>
                    </a:srgbClr>
                  </a:outerShdw>
                </a:effectLst>
              </a:rPr>
              <a:t>R$ 60.000,00 / </a:t>
            </a:r>
            <a:r>
              <a:rPr lang="pt-BR" sz="1600" b="1" i="1" dirty="0">
                <a:solidFill>
                  <a:srgbClr val="0000FF"/>
                </a:solidFill>
                <a:effectLst>
                  <a:outerShdw blurRad="38100" dist="38100" dir="2700000" algn="tl">
                    <a:srgbClr val="000000">
                      <a:alpha val="43137"/>
                    </a:srgbClr>
                  </a:outerShdw>
                </a:effectLst>
              </a:rPr>
              <a:t>R$ </a:t>
            </a:r>
            <a:r>
              <a:rPr lang="pt-BR" sz="1600" b="1" i="1" dirty="0" smtClean="0">
                <a:solidFill>
                  <a:srgbClr val="0000FF"/>
                </a:solidFill>
                <a:effectLst>
                  <a:outerShdw blurRad="38100" dist="38100" dir="2700000" algn="tl">
                    <a:srgbClr val="000000">
                      <a:alpha val="43137"/>
                    </a:srgbClr>
                  </a:outerShdw>
                </a:effectLst>
              </a:rPr>
              <a:t>260.000,00 = 0,23 = </a:t>
            </a:r>
            <a:r>
              <a:rPr lang="pt-BR" sz="1600" b="1" i="1" dirty="0" smtClean="0">
                <a:solidFill>
                  <a:srgbClr val="FF0000"/>
                </a:solidFill>
                <a:effectLst>
                  <a:outerShdw blurRad="38100" dist="38100" dir="2700000" algn="tl">
                    <a:srgbClr val="000000">
                      <a:alpha val="43137"/>
                    </a:srgbClr>
                  </a:outerShdw>
                </a:effectLst>
              </a:rPr>
              <a:t>23 %</a:t>
            </a:r>
          </a:p>
          <a:p>
            <a:pPr marL="917575" lvl="1" indent="-285750">
              <a:lnSpc>
                <a:spcPct val="150000"/>
              </a:lnSpc>
              <a:spcBef>
                <a:spcPts val="600"/>
              </a:spcBef>
              <a:spcAft>
                <a:spcPts val="600"/>
              </a:spcAft>
              <a:buFont typeface="Wingdings" pitchFamily="2" charset="2"/>
              <a:buChar char="§"/>
            </a:pPr>
            <a:r>
              <a:rPr lang="pt-BR" sz="1600" b="1" i="1" dirty="0">
                <a:solidFill>
                  <a:srgbClr val="0000FF"/>
                </a:solidFill>
                <a:effectLst>
                  <a:outerShdw blurRad="38100" dist="38100" dir="2700000" algn="tl">
                    <a:srgbClr val="000000">
                      <a:alpha val="43137"/>
                    </a:srgbClr>
                  </a:outerShdw>
                </a:effectLst>
              </a:rPr>
              <a:t>CPP</a:t>
            </a:r>
            <a:r>
              <a:rPr lang="pt-BR" sz="1000" b="1" i="1" dirty="0">
                <a:solidFill>
                  <a:srgbClr val="0000FF"/>
                </a:solidFill>
                <a:effectLst>
                  <a:outerShdw blurRad="38100" dist="38100" dir="2700000" algn="tl">
                    <a:srgbClr val="000000">
                      <a:alpha val="43137"/>
                    </a:srgbClr>
                  </a:outerShdw>
                </a:effectLst>
              </a:rPr>
              <a:t>FP </a:t>
            </a:r>
            <a:r>
              <a:rPr lang="pt-BR" sz="1600" b="1" i="1" dirty="0">
                <a:solidFill>
                  <a:srgbClr val="0000FF"/>
                </a:solidFill>
                <a:effectLst>
                  <a:outerShdw blurRad="38100" dist="38100" dir="2700000" algn="tl">
                    <a:srgbClr val="000000">
                      <a:alpha val="43137"/>
                    </a:srgbClr>
                  </a:outerShdw>
                </a:effectLst>
              </a:rPr>
              <a:t>= </a:t>
            </a:r>
            <a:r>
              <a:rPr lang="pt-BR" sz="1600" b="1" i="1" dirty="0" smtClean="0">
                <a:solidFill>
                  <a:srgbClr val="0000FF"/>
                </a:solidFill>
                <a:effectLst>
                  <a:outerShdw blurRad="38100" dist="38100" dir="2700000" algn="tl">
                    <a:srgbClr val="000000">
                      <a:alpha val="43137"/>
                    </a:srgbClr>
                  </a:outerShdw>
                </a:effectLst>
              </a:rPr>
              <a:t>(R$ 20.000,00 x 20 %) x 23 %</a:t>
            </a:r>
          </a:p>
          <a:p>
            <a:pPr marL="917575" lvl="1" indent="-285750">
              <a:lnSpc>
                <a:spcPct val="150000"/>
              </a:lnSpc>
              <a:spcBef>
                <a:spcPts val="600"/>
              </a:spcBef>
              <a:spcAft>
                <a:spcPts val="600"/>
              </a:spcAft>
              <a:buFont typeface="Wingdings" pitchFamily="2" charset="2"/>
              <a:buChar char="§"/>
            </a:pPr>
            <a:r>
              <a:rPr lang="pt-BR" sz="1600" b="1" i="1" dirty="0">
                <a:solidFill>
                  <a:srgbClr val="0000FF"/>
                </a:solidFill>
                <a:effectLst>
                  <a:outerShdw blurRad="38100" dist="38100" dir="2700000" algn="tl">
                    <a:srgbClr val="000000">
                      <a:alpha val="43137"/>
                    </a:srgbClr>
                  </a:outerShdw>
                </a:effectLst>
              </a:rPr>
              <a:t>CPP</a:t>
            </a:r>
            <a:r>
              <a:rPr lang="pt-BR" sz="1000" b="1" i="1" dirty="0">
                <a:solidFill>
                  <a:srgbClr val="0000FF"/>
                </a:solidFill>
                <a:effectLst>
                  <a:outerShdw blurRad="38100" dist="38100" dir="2700000" algn="tl">
                    <a:srgbClr val="000000">
                      <a:alpha val="43137"/>
                    </a:srgbClr>
                  </a:outerShdw>
                </a:effectLst>
              </a:rPr>
              <a:t>FP </a:t>
            </a:r>
            <a:r>
              <a:rPr lang="pt-BR" sz="1600" b="1" i="1" dirty="0">
                <a:solidFill>
                  <a:srgbClr val="0000FF"/>
                </a:solidFill>
                <a:effectLst>
                  <a:outerShdw blurRad="38100" dist="38100" dir="2700000" algn="tl">
                    <a:srgbClr val="000000">
                      <a:alpha val="43137"/>
                    </a:srgbClr>
                  </a:outerShdw>
                </a:effectLst>
              </a:rPr>
              <a:t>= </a:t>
            </a:r>
            <a:r>
              <a:rPr lang="pt-BR" sz="1600" b="1" i="1" dirty="0" smtClean="0">
                <a:solidFill>
                  <a:srgbClr val="0000FF"/>
                </a:solidFill>
                <a:effectLst>
                  <a:outerShdw blurRad="38100" dist="38100" dir="2700000" algn="tl">
                    <a:srgbClr val="000000">
                      <a:alpha val="43137"/>
                    </a:srgbClr>
                  </a:outerShdw>
                </a:effectLst>
              </a:rPr>
              <a:t>R$ 4.000,00 x 23 %</a:t>
            </a:r>
          </a:p>
          <a:p>
            <a:pPr marL="917575" lvl="1" indent="-285750">
              <a:lnSpc>
                <a:spcPct val="150000"/>
              </a:lnSpc>
              <a:spcBef>
                <a:spcPts val="600"/>
              </a:spcBef>
              <a:spcAft>
                <a:spcPts val="600"/>
              </a:spcAft>
              <a:buFont typeface="Wingdings" pitchFamily="2" charset="2"/>
              <a:buChar char="§"/>
            </a:pPr>
            <a:r>
              <a:rPr lang="pt-BR" sz="1600" b="1" i="1" dirty="0">
                <a:solidFill>
                  <a:srgbClr val="FF0000"/>
                </a:solidFill>
                <a:effectLst>
                  <a:outerShdw blurRad="38100" dist="38100" dir="2700000" algn="tl">
                    <a:srgbClr val="000000">
                      <a:alpha val="43137"/>
                    </a:srgbClr>
                  </a:outerShdw>
                </a:effectLst>
              </a:rPr>
              <a:t>CPP</a:t>
            </a:r>
            <a:r>
              <a:rPr lang="pt-BR" sz="1000" b="1" i="1" dirty="0">
                <a:solidFill>
                  <a:srgbClr val="FF0000"/>
                </a:solidFill>
                <a:effectLst>
                  <a:outerShdw blurRad="38100" dist="38100" dir="2700000" algn="tl">
                    <a:srgbClr val="000000">
                      <a:alpha val="43137"/>
                    </a:srgbClr>
                  </a:outerShdw>
                </a:effectLst>
              </a:rPr>
              <a:t>FP </a:t>
            </a:r>
            <a:r>
              <a:rPr lang="pt-BR" sz="1600" b="1" i="1" dirty="0" smtClean="0">
                <a:solidFill>
                  <a:srgbClr val="FF0000"/>
                </a:solidFill>
                <a:effectLst>
                  <a:outerShdw blurRad="38100" dist="38100" dir="2700000" algn="tl">
                    <a:srgbClr val="000000">
                      <a:alpha val="43137"/>
                    </a:srgbClr>
                  </a:outerShdw>
                </a:effectLst>
              </a:rPr>
              <a:t>= R$ 920,00</a:t>
            </a:r>
          </a:p>
          <a:p>
            <a:pPr marL="917575" lvl="1" indent="-285750">
              <a:lnSpc>
                <a:spcPct val="150000"/>
              </a:lnSpc>
              <a:spcBef>
                <a:spcPts val="600"/>
              </a:spcBef>
              <a:spcAft>
                <a:spcPts val="600"/>
              </a:spcAft>
              <a:buFont typeface="Wingdings" pitchFamily="2" charset="2"/>
              <a:buChar char="§"/>
            </a:pPr>
            <a:r>
              <a:rPr lang="pt-BR" sz="1600" b="1" i="1" dirty="0">
                <a:solidFill>
                  <a:srgbClr val="FF0000"/>
                </a:solidFill>
                <a:effectLst>
                  <a:outerShdw blurRad="38100" dist="38100" dir="2700000" algn="tl">
                    <a:srgbClr val="000000">
                      <a:alpha val="43137"/>
                    </a:srgbClr>
                  </a:outerShdw>
                </a:effectLst>
                <a:latin typeface="Arial" pitchFamily="34" charset="0"/>
                <a:cs typeface="Arial" pitchFamily="34" charset="0"/>
              </a:rPr>
              <a:t>Incidirão: </a:t>
            </a:r>
            <a:r>
              <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rPr>
              <a:t>Valor descontado dos segurados, RAT e Outras entidades</a:t>
            </a:r>
            <a:r>
              <a:rPr lang="pt-BR" sz="1600" b="1" i="1" dirty="0" smtClean="0">
                <a:solidFill>
                  <a:srgbClr val="0000CC"/>
                </a:solidFill>
                <a:effectLst>
                  <a:outerShdw blurRad="38100" dist="38100" dir="2700000" algn="tl">
                    <a:srgbClr val="000000">
                      <a:alpha val="43137"/>
                    </a:srgbClr>
                  </a:outerShdw>
                </a:effectLst>
                <a:latin typeface="Arial" pitchFamily="34" charset="0"/>
                <a:cs typeface="Arial" pitchFamily="34" charset="0"/>
              </a:rPr>
              <a:t>.</a:t>
            </a:r>
            <a:endParaRPr lang="pt-BR" sz="1600" b="1" i="1" dirty="0">
              <a:solidFill>
                <a:srgbClr val="0000CC"/>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tângulo de cantos arredondados 4"/>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90</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7248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sp>
        <p:nvSpPr>
          <p:cNvPr id="5" name="CaixaDeTexto 4"/>
          <p:cNvSpPr txBox="1"/>
          <p:nvPr/>
        </p:nvSpPr>
        <p:spPr>
          <a:xfrm>
            <a:off x="395536" y="2132856"/>
            <a:ext cx="8424936" cy="3416320"/>
          </a:xfrm>
          <a:prstGeom prst="rect">
            <a:avLst/>
          </a:prstGeom>
          <a:noFill/>
        </p:spPr>
        <p:txBody>
          <a:bodyPr wrap="square" rtlCol="0">
            <a:spAutoFit/>
          </a:bodyPr>
          <a:lstStyle/>
          <a:p>
            <a:pPr marL="285750" indent="-285750" algn="just">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Como a Empresa tem Receita Bruta Abrangida e </a:t>
            </a:r>
            <a:r>
              <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rPr>
              <a:t>Receita </a:t>
            </a: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Bruta não Abrangida, haverá recolhimento de CPP sobre a Folha de Pagamentos, porém, com redução da alíquota.</a:t>
            </a:r>
          </a:p>
          <a:p>
            <a:pPr marL="285750" indent="-285750" algn="just">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Assim, o valor a ser lançado no campo “Compensação” do SEFIP, será o resultante da diferença entre o que o SEFIP calculou e o que vai ser recolhido.</a:t>
            </a:r>
          </a:p>
          <a:p>
            <a:pPr marL="285750" indent="-285750" algn="just">
              <a:lnSpc>
                <a:spcPct val="150000"/>
              </a:lnSpc>
              <a:buFont typeface="Wingdings" pitchFamily="2" charset="2"/>
              <a:buChar char="§"/>
            </a:pPr>
            <a:r>
              <a:rPr lang="pt-BR"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Após carregar no SEFIP o arquivo SEFIP.RE, faz-se a simulação do “Fechamento” do movimento.</a:t>
            </a:r>
            <a:endParaRPr lang="pt-BR" b="1" i="1" dirty="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377" t="14820" r="15450" b="16978"/>
          <a:stretch/>
        </p:blipFill>
        <p:spPr bwMode="auto">
          <a:xfrm>
            <a:off x="35497" y="1844824"/>
            <a:ext cx="9108504" cy="49891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tângulo 6"/>
          <p:cNvSpPr/>
          <p:nvPr/>
        </p:nvSpPr>
        <p:spPr>
          <a:xfrm>
            <a:off x="35496" y="4242138"/>
            <a:ext cx="9030040" cy="42102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8" name="Retângulo 7"/>
          <p:cNvSpPr/>
          <p:nvPr/>
        </p:nvSpPr>
        <p:spPr>
          <a:xfrm>
            <a:off x="4860032" y="4242138"/>
            <a:ext cx="3960440" cy="421020"/>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0000FF"/>
                </a:solidFill>
              </a:rPr>
              <a:t>CPP </a:t>
            </a:r>
            <a:r>
              <a:rPr lang="pt-BR" sz="1400" b="1" dirty="0">
                <a:solidFill>
                  <a:srgbClr val="0000FF"/>
                </a:solidFill>
              </a:rPr>
              <a:t>calculada pelo SEFIP</a:t>
            </a:r>
          </a:p>
          <a:p>
            <a:pPr algn="ctr"/>
            <a:r>
              <a:rPr lang="pt-BR" sz="1400" b="1" dirty="0" smtClean="0">
                <a:solidFill>
                  <a:srgbClr val="0000FF"/>
                </a:solidFill>
              </a:rPr>
              <a:t>sobre o Valor das Remunerações</a:t>
            </a:r>
            <a:endParaRPr lang="pt-BR" sz="1400" b="1" dirty="0">
              <a:solidFill>
                <a:srgbClr val="0000FF"/>
              </a:solidFill>
            </a:endParaRPr>
          </a:p>
        </p:txBody>
      </p:sp>
      <p:sp>
        <p:nvSpPr>
          <p:cNvPr id="9" name="Texto explicativo retangular com cantos arredondados 8"/>
          <p:cNvSpPr/>
          <p:nvPr/>
        </p:nvSpPr>
        <p:spPr>
          <a:xfrm>
            <a:off x="5364088" y="4869160"/>
            <a:ext cx="3672408" cy="1864914"/>
          </a:xfrm>
          <a:prstGeom prst="wedgeRoundRectCallout">
            <a:avLst>
              <a:gd name="adj1" fmla="val -85978"/>
              <a:gd name="adj2" fmla="val -65615"/>
              <a:gd name="adj3" fmla="val 16667"/>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spcAft>
                <a:spcPts val="600"/>
              </a:spcAft>
            </a:pPr>
            <a:r>
              <a:rPr lang="pt-BR" sz="1200" b="1" dirty="0" smtClean="0">
                <a:solidFill>
                  <a:srgbClr val="0000FF"/>
                </a:solidFill>
                <a:effectLst>
                  <a:outerShdw blurRad="38100" dist="38100" dir="2700000" algn="tl">
                    <a:srgbClr val="000000">
                      <a:alpha val="43137"/>
                    </a:srgbClr>
                  </a:outerShdw>
                </a:effectLst>
              </a:rPr>
              <a:t>Somam-se estes valores. </a:t>
            </a:r>
          </a:p>
          <a:p>
            <a:pPr>
              <a:spcBef>
                <a:spcPts val="600"/>
              </a:spcBef>
              <a:spcAft>
                <a:spcPts val="600"/>
              </a:spcAft>
            </a:pPr>
            <a:r>
              <a:rPr lang="pt-BR" sz="1200" b="1" dirty="0" smtClean="0">
                <a:solidFill>
                  <a:srgbClr val="0000FF"/>
                </a:solidFill>
                <a:effectLst>
                  <a:outerShdw blurRad="38100" dist="38100" dir="2700000" algn="tl">
                    <a:srgbClr val="000000">
                      <a:alpha val="43137"/>
                    </a:srgbClr>
                  </a:outerShdw>
                </a:effectLst>
              </a:rPr>
              <a:t>Do resultado, subtrai-se o </a:t>
            </a:r>
            <a:r>
              <a:rPr lang="pt-BR" sz="1200" b="1" dirty="0">
                <a:solidFill>
                  <a:srgbClr val="0000FF"/>
                </a:solidFill>
                <a:effectLst>
                  <a:outerShdw blurRad="38100" dist="38100" dir="2700000" algn="tl">
                    <a:srgbClr val="000000">
                      <a:alpha val="43137"/>
                    </a:srgbClr>
                  </a:outerShdw>
                </a:effectLst>
              </a:rPr>
              <a:t>valor </a:t>
            </a:r>
            <a:r>
              <a:rPr lang="pt-BR" sz="1200" b="1" dirty="0" smtClean="0">
                <a:solidFill>
                  <a:srgbClr val="0000FF"/>
                </a:solidFill>
                <a:effectLst>
                  <a:outerShdw blurRad="38100" dist="38100" dir="2700000" algn="tl">
                    <a:srgbClr val="000000">
                      <a:alpha val="43137"/>
                    </a:srgbClr>
                  </a:outerShdw>
                </a:effectLst>
              </a:rPr>
              <a:t>da CPP incidente sobre a  Folha de Pagamentos, apurado com o Redutor de Alíquota.</a:t>
            </a:r>
          </a:p>
          <a:p>
            <a:pPr>
              <a:spcBef>
                <a:spcPts val="600"/>
              </a:spcBef>
              <a:spcAft>
                <a:spcPts val="600"/>
              </a:spcAft>
            </a:pPr>
            <a:r>
              <a:rPr lang="pt-BR" sz="1200" b="1" dirty="0" smtClean="0">
                <a:solidFill>
                  <a:srgbClr val="0000FF"/>
                </a:solidFill>
                <a:effectLst>
                  <a:outerShdw blurRad="38100" dist="38100" dir="2700000" algn="tl">
                    <a:srgbClr val="000000">
                      <a:alpha val="43137"/>
                    </a:srgbClr>
                  </a:outerShdw>
                </a:effectLst>
              </a:rPr>
              <a:t> O resultado desta subtração </a:t>
            </a:r>
            <a:r>
              <a:rPr lang="pt-BR" sz="1200" b="1" dirty="0">
                <a:solidFill>
                  <a:srgbClr val="0000FF"/>
                </a:solidFill>
                <a:effectLst>
                  <a:outerShdw blurRad="38100" dist="38100" dir="2700000" algn="tl">
                    <a:srgbClr val="000000">
                      <a:alpha val="43137"/>
                    </a:srgbClr>
                  </a:outerShdw>
                </a:effectLst>
              </a:rPr>
              <a:t>deverá ser </a:t>
            </a:r>
            <a:r>
              <a:rPr lang="pt-BR" sz="1200" b="1" dirty="0" smtClean="0">
                <a:solidFill>
                  <a:srgbClr val="0000FF"/>
                </a:solidFill>
                <a:effectLst>
                  <a:outerShdw blurRad="38100" dist="38100" dir="2700000" algn="tl">
                    <a:srgbClr val="000000">
                      <a:alpha val="43137"/>
                    </a:srgbClr>
                  </a:outerShdw>
                </a:effectLst>
              </a:rPr>
              <a:t>informado </a:t>
            </a:r>
            <a:r>
              <a:rPr lang="pt-BR" sz="1200" b="1" dirty="0">
                <a:solidFill>
                  <a:srgbClr val="0000FF"/>
                </a:solidFill>
                <a:effectLst>
                  <a:outerShdw blurRad="38100" dist="38100" dir="2700000" algn="tl">
                    <a:srgbClr val="000000">
                      <a:alpha val="43137"/>
                    </a:srgbClr>
                  </a:outerShdw>
                </a:effectLst>
              </a:rPr>
              <a:t>no campo “Compensação do SEFIP”.</a:t>
            </a:r>
          </a:p>
        </p:txBody>
      </p:sp>
      <p:sp>
        <p:nvSpPr>
          <p:cNvPr id="10" name="Retângulo de cantos arredondados 9"/>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91</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78215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ipe(up)">
                                      <p:cBhvr>
                                        <p:cTn id="22" dur="20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3000"/>
                                        <p:tgtEl>
                                          <p:spTgt spid="7"/>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outVertical)">
                                      <p:cBhvr>
                                        <p:cTn id="30" dur="3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outHorizontal)">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5"/>
      <p:bldP spid="7" grpId="0" animBg="1"/>
      <p:bldP spid="8" grpId="0" animBg="1"/>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4808"/>
          <a:stretch/>
        </p:blipFill>
        <p:spPr bwMode="auto">
          <a:xfrm>
            <a:off x="0" y="1799170"/>
            <a:ext cx="9144000" cy="50588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o explicativo retangular com cantos arredondados 4"/>
          <p:cNvSpPr/>
          <p:nvPr/>
        </p:nvSpPr>
        <p:spPr>
          <a:xfrm>
            <a:off x="4932040" y="2492896"/>
            <a:ext cx="4139952" cy="1368152"/>
          </a:xfrm>
          <a:prstGeom prst="wedgeRoundRectCallout">
            <a:avLst>
              <a:gd name="adj1" fmla="val -97452"/>
              <a:gd name="adj2" fmla="val 107440"/>
              <a:gd name="adj3" fmla="val 16667"/>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pt-BR" sz="1600" b="1" dirty="0" smtClean="0">
                <a:solidFill>
                  <a:srgbClr val="0000FF"/>
                </a:solidFill>
              </a:rPr>
              <a:t>R$ 4.000,00 (CPP de 20% sobre a folha) – R$ 920,00 (23% da CPP sobre a folha, com redução da alíquota).</a:t>
            </a:r>
            <a:endParaRPr lang="pt-BR" sz="1600" b="1" dirty="0">
              <a:solidFill>
                <a:srgbClr val="0000FF"/>
              </a:solidFill>
            </a:endParaRPr>
          </a:p>
        </p:txBody>
      </p:sp>
      <p:sp>
        <p:nvSpPr>
          <p:cNvPr id="6" name="Retângulo 5"/>
          <p:cNvSpPr/>
          <p:nvPr/>
        </p:nvSpPr>
        <p:spPr>
          <a:xfrm>
            <a:off x="4932040" y="5851606"/>
            <a:ext cx="3384376" cy="457714"/>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0000FF"/>
                </a:solidFill>
              </a:rPr>
              <a:t>Executa-se o “Fechamento”</a:t>
            </a:r>
            <a:endParaRPr lang="pt-BR" sz="1400" b="1" dirty="0">
              <a:solidFill>
                <a:srgbClr val="0000FF"/>
              </a:solidFill>
            </a:endParaRPr>
          </a:p>
        </p:txBody>
      </p:sp>
      <p:sp>
        <p:nvSpPr>
          <p:cNvPr id="7" name="Retângulo de cantos arredondados 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92</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332281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382" t="14820" r="15450" b="16865"/>
          <a:stretch/>
        </p:blipFill>
        <p:spPr bwMode="auto">
          <a:xfrm>
            <a:off x="35497" y="1860608"/>
            <a:ext cx="9108504" cy="49973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tângulo 4"/>
          <p:cNvSpPr/>
          <p:nvPr/>
        </p:nvSpPr>
        <p:spPr>
          <a:xfrm>
            <a:off x="6456" y="4293096"/>
            <a:ext cx="9030040" cy="382745"/>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smtClean="0">
                <a:solidFill>
                  <a:srgbClr val="0000FF"/>
                </a:solidFill>
              </a:rPr>
              <a:t>                                                                                                </a:t>
            </a:r>
            <a:endParaRPr lang="pt-BR" sz="1200" dirty="0">
              <a:solidFill>
                <a:srgbClr val="0000FF"/>
              </a:solidFill>
            </a:endParaRPr>
          </a:p>
        </p:txBody>
      </p:sp>
      <p:sp>
        <p:nvSpPr>
          <p:cNvPr id="6" name="Retângulo 5"/>
          <p:cNvSpPr/>
          <p:nvPr/>
        </p:nvSpPr>
        <p:spPr>
          <a:xfrm>
            <a:off x="4830992" y="4293096"/>
            <a:ext cx="3960440" cy="38274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CPP </a:t>
            </a:r>
            <a:r>
              <a:rPr lang="pt-BR" sz="1200" b="1" dirty="0">
                <a:solidFill>
                  <a:srgbClr val="0000FF"/>
                </a:solidFill>
              </a:rPr>
              <a:t>calculada pelo SEFIP</a:t>
            </a:r>
          </a:p>
          <a:p>
            <a:pPr algn="ctr"/>
            <a:r>
              <a:rPr lang="pt-BR" sz="1200" b="1" dirty="0" smtClean="0">
                <a:solidFill>
                  <a:srgbClr val="0000FF"/>
                </a:solidFill>
              </a:rPr>
              <a:t>sobre o Valor das Remunerações</a:t>
            </a:r>
            <a:endParaRPr lang="pt-BR" sz="1200" b="1" dirty="0">
              <a:solidFill>
                <a:srgbClr val="0000FF"/>
              </a:solidFill>
            </a:endParaRPr>
          </a:p>
        </p:txBody>
      </p:sp>
      <p:sp>
        <p:nvSpPr>
          <p:cNvPr id="7" name="Retângulo 6"/>
          <p:cNvSpPr/>
          <p:nvPr/>
        </p:nvSpPr>
        <p:spPr>
          <a:xfrm>
            <a:off x="6456" y="5805264"/>
            <a:ext cx="9030040" cy="196409"/>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solidFill>
                  <a:srgbClr val="0000FF"/>
                </a:solidFill>
              </a:rPr>
              <a:t>                                                                                                </a:t>
            </a:r>
            <a:endParaRPr lang="pt-BR" sz="1400" dirty="0">
              <a:solidFill>
                <a:srgbClr val="0000FF"/>
              </a:solidFill>
            </a:endParaRPr>
          </a:p>
        </p:txBody>
      </p:sp>
      <p:sp>
        <p:nvSpPr>
          <p:cNvPr id="8" name="Retângulo 7"/>
          <p:cNvSpPr/>
          <p:nvPr/>
        </p:nvSpPr>
        <p:spPr>
          <a:xfrm>
            <a:off x="4830992" y="5805264"/>
            <a:ext cx="3960440" cy="196409"/>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Valor compensado</a:t>
            </a:r>
            <a:endParaRPr lang="pt-BR" sz="1200" b="1" dirty="0">
              <a:solidFill>
                <a:srgbClr val="0000FF"/>
              </a:solidFill>
            </a:endParaRPr>
          </a:p>
        </p:txBody>
      </p:sp>
      <p:sp>
        <p:nvSpPr>
          <p:cNvPr id="9" name="Retângulo 8"/>
          <p:cNvSpPr/>
          <p:nvPr/>
        </p:nvSpPr>
        <p:spPr>
          <a:xfrm>
            <a:off x="35496" y="6192684"/>
            <a:ext cx="9001000" cy="69270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0" name="Retângulo 9"/>
          <p:cNvSpPr/>
          <p:nvPr/>
        </p:nvSpPr>
        <p:spPr>
          <a:xfrm>
            <a:off x="4333163" y="6224173"/>
            <a:ext cx="4271284" cy="62972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a:solidFill>
                  <a:srgbClr val="0000FF"/>
                </a:solidFill>
              </a:rPr>
              <a:t>Valores a serem recolhidos em GPS calculados sobre as </a:t>
            </a:r>
            <a:r>
              <a:rPr lang="pt-BR" sz="1200" b="1" dirty="0" smtClean="0">
                <a:solidFill>
                  <a:srgbClr val="0000FF"/>
                </a:solidFill>
              </a:rPr>
              <a:t>Remunerações (Valor descontado dos segurados + RAT + Outras Entidades)</a:t>
            </a:r>
            <a:endParaRPr lang="pt-BR" sz="1200" b="1" dirty="0">
              <a:solidFill>
                <a:srgbClr val="0000FF"/>
              </a:solidFill>
            </a:endParaRPr>
          </a:p>
        </p:txBody>
      </p:sp>
      <p:sp>
        <p:nvSpPr>
          <p:cNvPr id="11" name="Retângulo 10"/>
          <p:cNvSpPr/>
          <p:nvPr/>
        </p:nvSpPr>
        <p:spPr>
          <a:xfrm>
            <a:off x="3472166" y="4005064"/>
            <a:ext cx="595778" cy="2821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2" name="Retângulo 11"/>
          <p:cNvSpPr/>
          <p:nvPr/>
        </p:nvSpPr>
        <p:spPr>
          <a:xfrm>
            <a:off x="3461004" y="6408560"/>
            <a:ext cx="595778" cy="1708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3" name="Retângulo 12"/>
          <p:cNvSpPr/>
          <p:nvPr/>
        </p:nvSpPr>
        <p:spPr>
          <a:xfrm>
            <a:off x="3465056" y="4653136"/>
            <a:ext cx="590137" cy="1552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4" name="Retângulo 13"/>
          <p:cNvSpPr/>
          <p:nvPr/>
        </p:nvSpPr>
        <p:spPr>
          <a:xfrm>
            <a:off x="-36512" y="1988840"/>
            <a:ext cx="9180512" cy="677108"/>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Bef>
                <a:spcPts val="600"/>
              </a:spcBef>
              <a:spcAft>
                <a:spcPts val="600"/>
              </a:spcAft>
            </a:pPr>
            <a:r>
              <a:rPr lang="pt-BR" sz="1400" dirty="0" smtClean="0">
                <a:solidFill>
                  <a:srgbClr val="0000FF"/>
                </a:solidFill>
                <a:effectLst>
                  <a:outerShdw blurRad="38100" dist="38100" dir="2700000" algn="tl">
                    <a:srgbClr val="000000">
                      <a:alpha val="43137"/>
                    </a:srgbClr>
                  </a:outerShdw>
                </a:effectLst>
              </a:rPr>
              <a:t>Desprezar a GPS </a:t>
            </a:r>
            <a:r>
              <a:rPr lang="pt-BR" sz="1400" dirty="0">
                <a:solidFill>
                  <a:srgbClr val="0000FF"/>
                </a:solidFill>
                <a:effectLst>
                  <a:outerShdw blurRad="38100" dist="38100" dir="2700000" algn="tl">
                    <a:srgbClr val="000000">
                      <a:alpha val="43137"/>
                    </a:srgbClr>
                  </a:outerShdw>
                </a:effectLst>
              </a:rPr>
              <a:t>gerada pelo </a:t>
            </a:r>
            <a:r>
              <a:rPr lang="pt-BR" sz="1400" dirty="0" smtClean="0">
                <a:solidFill>
                  <a:srgbClr val="0000FF"/>
                </a:solidFill>
                <a:effectLst>
                  <a:outerShdw blurRad="38100" dist="38100" dir="2700000" algn="tl">
                    <a:srgbClr val="000000">
                      <a:alpha val="43137"/>
                    </a:srgbClr>
                  </a:outerShdw>
                </a:effectLst>
              </a:rPr>
              <a:t>SEFIP. </a:t>
            </a:r>
          </a:p>
          <a:p>
            <a:pPr>
              <a:spcBef>
                <a:spcPts val="600"/>
              </a:spcBef>
              <a:spcAft>
                <a:spcPts val="600"/>
              </a:spcAft>
            </a:pPr>
            <a:r>
              <a:rPr lang="pt-BR" sz="1400" dirty="0" smtClean="0">
                <a:solidFill>
                  <a:srgbClr val="0000FF"/>
                </a:solidFill>
                <a:effectLst>
                  <a:outerShdw blurRad="38100" dist="38100" dir="2700000" algn="tl">
                    <a:srgbClr val="000000">
                      <a:alpha val="43137"/>
                    </a:srgbClr>
                  </a:outerShdw>
                </a:effectLst>
              </a:rPr>
              <a:t>Preencher </a:t>
            </a:r>
            <a:r>
              <a:rPr lang="pt-BR" sz="1400" dirty="0">
                <a:solidFill>
                  <a:srgbClr val="0000FF"/>
                </a:solidFill>
                <a:effectLst>
                  <a:outerShdw blurRad="38100" dist="38100" dir="2700000" algn="tl">
                    <a:srgbClr val="000000">
                      <a:alpha val="43137"/>
                    </a:srgbClr>
                  </a:outerShdw>
                </a:effectLst>
              </a:rPr>
              <a:t>GPS com os valores efetivamente devidos sobre os fatos geradores declarados em </a:t>
            </a:r>
            <a:r>
              <a:rPr lang="pt-BR" sz="1400" dirty="0" smtClean="0">
                <a:solidFill>
                  <a:srgbClr val="0000FF"/>
                </a:solidFill>
                <a:effectLst>
                  <a:outerShdw blurRad="38100" dist="38100" dir="2700000" algn="tl">
                    <a:srgbClr val="000000">
                      <a:alpha val="43137"/>
                    </a:srgbClr>
                  </a:outerShdw>
                </a:effectLst>
              </a:rPr>
              <a:t>GFIP.</a:t>
            </a:r>
          </a:p>
        </p:txBody>
      </p:sp>
      <p:sp>
        <p:nvSpPr>
          <p:cNvPr id="15" name="Retângulo 14"/>
          <p:cNvSpPr/>
          <p:nvPr/>
        </p:nvSpPr>
        <p:spPr>
          <a:xfrm>
            <a:off x="0" y="4700463"/>
            <a:ext cx="9036496" cy="1061829"/>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50000"/>
              </a:lnSpc>
              <a:spcBef>
                <a:spcPts val="600"/>
              </a:spcBef>
              <a:spcAft>
                <a:spcPts val="600"/>
              </a:spcAft>
            </a:pPr>
            <a:r>
              <a:rPr lang="pt-BR" sz="1400" dirty="0" smtClean="0">
                <a:solidFill>
                  <a:srgbClr val="006600"/>
                </a:solidFill>
                <a:effectLst>
                  <a:outerShdw blurRad="38100" dist="38100" dir="2700000" algn="tl">
                    <a:srgbClr val="000000">
                      <a:alpha val="43137"/>
                    </a:srgbClr>
                  </a:outerShdw>
                </a:effectLst>
              </a:rPr>
              <a:t>Os </a:t>
            </a:r>
            <a:r>
              <a:rPr lang="pt-BR" sz="1400" dirty="0">
                <a:solidFill>
                  <a:srgbClr val="006600"/>
                </a:solidFill>
                <a:effectLst>
                  <a:outerShdw blurRad="38100" dist="38100" dir="2700000" algn="tl">
                    <a:srgbClr val="000000">
                      <a:alpha val="43137"/>
                    </a:srgbClr>
                  </a:outerShdw>
                </a:effectLst>
              </a:rPr>
              <a:t>relatórios gerados pelo </a:t>
            </a:r>
            <a:r>
              <a:rPr lang="pt-BR" sz="1400" dirty="0" smtClean="0">
                <a:solidFill>
                  <a:srgbClr val="006600"/>
                </a:solidFill>
                <a:effectLst>
                  <a:outerShdw blurRad="38100" dist="38100" dir="2700000" algn="tl">
                    <a:srgbClr val="000000">
                      <a:alpha val="43137"/>
                    </a:srgbClr>
                  </a:outerShdw>
                </a:effectLst>
              </a:rPr>
              <a:t>SEFIP: </a:t>
            </a:r>
            <a:r>
              <a:rPr lang="pt-BR" sz="1400" dirty="0" smtClean="0">
                <a:solidFill>
                  <a:srgbClr val="000099"/>
                </a:solidFill>
                <a:effectLst>
                  <a:outerShdw blurRad="38100" dist="38100" dir="2700000" algn="tl">
                    <a:srgbClr val="000000">
                      <a:alpha val="43137"/>
                    </a:srgbClr>
                  </a:outerShdw>
                </a:effectLst>
              </a:rPr>
              <a:t>Relatório </a:t>
            </a:r>
            <a:r>
              <a:rPr lang="pt-BR" sz="1400" dirty="0">
                <a:solidFill>
                  <a:srgbClr val="000099"/>
                </a:solidFill>
                <a:effectLst>
                  <a:outerShdw blurRad="38100" dist="38100" dir="2700000" algn="tl">
                    <a:srgbClr val="000000">
                      <a:alpha val="43137"/>
                    </a:srgbClr>
                  </a:outerShdw>
                </a:effectLst>
              </a:rPr>
              <a:t>de Valor de </a:t>
            </a:r>
            <a:r>
              <a:rPr lang="pt-BR" sz="1400" dirty="0" smtClean="0">
                <a:solidFill>
                  <a:srgbClr val="000099"/>
                </a:solidFill>
                <a:effectLst>
                  <a:outerShdw blurRad="38100" dist="38100" dir="2700000" algn="tl">
                    <a:srgbClr val="000000">
                      <a:alpha val="43137"/>
                    </a:srgbClr>
                  </a:outerShdw>
                </a:effectLst>
              </a:rPr>
              <a:t>Retenção, Relatório </a:t>
            </a:r>
            <a:r>
              <a:rPr lang="pt-BR" sz="1400" dirty="0">
                <a:solidFill>
                  <a:srgbClr val="000099"/>
                </a:solidFill>
                <a:effectLst>
                  <a:outerShdw blurRad="38100" dist="38100" dir="2700000" algn="tl">
                    <a:srgbClr val="000000">
                      <a:alpha val="43137"/>
                    </a:srgbClr>
                  </a:outerShdw>
                </a:effectLst>
              </a:rPr>
              <a:t>de </a:t>
            </a:r>
            <a:r>
              <a:rPr lang="pt-BR" sz="1400" dirty="0" smtClean="0">
                <a:solidFill>
                  <a:srgbClr val="000099"/>
                </a:solidFill>
                <a:effectLst>
                  <a:outerShdw blurRad="38100" dist="38100" dir="2700000" algn="tl">
                    <a:srgbClr val="000000">
                      <a:alpha val="43137"/>
                    </a:srgbClr>
                  </a:outerShdw>
                </a:effectLst>
              </a:rPr>
              <a:t>Compensações e Relatório </a:t>
            </a:r>
            <a:r>
              <a:rPr lang="pt-BR" sz="1400" dirty="0">
                <a:solidFill>
                  <a:srgbClr val="000099"/>
                </a:solidFill>
                <a:effectLst>
                  <a:outerShdw blurRad="38100" dist="38100" dir="2700000" algn="tl">
                    <a:srgbClr val="000000">
                      <a:alpha val="43137"/>
                    </a:srgbClr>
                  </a:outerShdw>
                </a:effectLst>
              </a:rPr>
              <a:t>de </a:t>
            </a:r>
            <a:r>
              <a:rPr lang="pt-BR" sz="1400" dirty="0" smtClean="0">
                <a:solidFill>
                  <a:srgbClr val="000099"/>
                </a:solidFill>
                <a:effectLst>
                  <a:outerShdw blurRad="38100" dist="38100" dir="2700000" algn="tl">
                    <a:srgbClr val="000000">
                      <a:alpha val="43137"/>
                    </a:srgbClr>
                  </a:outerShdw>
                </a:effectLst>
              </a:rPr>
              <a:t>Reembolso </a:t>
            </a:r>
            <a:r>
              <a:rPr lang="pt-BR" sz="1400" dirty="0" smtClean="0">
                <a:solidFill>
                  <a:srgbClr val="006600"/>
                </a:solidFill>
                <a:effectLst>
                  <a:outerShdw blurRad="38100" dist="38100" dir="2700000" algn="tl">
                    <a:srgbClr val="000000">
                      <a:alpha val="43137"/>
                    </a:srgbClr>
                  </a:outerShdw>
                </a:effectLst>
              </a:rPr>
              <a:t>devem </a:t>
            </a:r>
            <a:r>
              <a:rPr lang="pt-BR" sz="1400" dirty="0">
                <a:solidFill>
                  <a:srgbClr val="006600"/>
                </a:solidFill>
                <a:effectLst>
                  <a:outerShdw blurRad="38100" dist="38100" dir="2700000" algn="tl">
                    <a:srgbClr val="000000">
                      <a:alpha val="43137"/>
                    </a:srgbClr>
                  </a:outerShdw>
                </a:effectLst>
              </a:rPr>
              <a:t>ser </a:t>
            </a:r>
            <a:r>
              <a:rPr lang="pt-BR" sz="1400" dirty="0" smtClean="0">
                <a:solidFill>
                  <a:srgbClr val="006600"/>
                </a:solidFill>
                <a:effectLst>
                  <a:outerShdw blurRad="38100" dist="38100" dir="2700000" algn="tl">
                    <a:srgbClr val="000000">
                      <a:alpha val="43137"/>
                    </a:srgbClr>
                  </a:outerShdw>
                </a:effectLst>
              </a:rPr>
              <a:t>desprezados. </a:t>
            </a:r>
            <a:r>
              <a:rPr lang="pt-BR" sz="1400" dirty="0" smtClean="0">
                <a:solidFill>
                  <a:srgbClr val="FF0000"/>
                </a:solidFill>
                <a:effectLst>
                  <a:outerShdw blurRad="38100" dist="38100" dir="2700000" algn="tl">
                    <a:srgbClr val="000000">
                      <a:alpha val="43137"/>
                    </a:srgbClr>
                  </a:outerShdw>
                </a:effectLst>
              </a:rPr>
              <a:t>Manter </a:t>
            </a:r>
            <a:r>
              <a:rPr lang="pt-BR" sz="1400" dirty="0">
                <a:solidFill>
                  <a:srgbClr val="FF0000"/>
                </a:solidFill>
                <a:effectLst>
                  <a:outerShdw blurRad="38100" dist="38100" dir="2700000" algn="tl">
                    <a:srgbClr val="000000">
                      <a:alpha val="43137"/>
                    </a:srgbClr>
                  </a:outerShdw>
                </a:effectLst>
              </a:rPr>
              <a:t>demonstrativos de origem do crédito para fins de fiscalização e/ou pedido de </a:t>
            </a:r>
            <a:r>
              <a:rPr lang="pt-BR" sz="1400" dirty="0" smtClean="0">
                <a:solidFill>
                  <a:srgbClr val="FF0000"/>
                </a:solidFill>
                <a:effectLst>
                  <a:outerShdw blurRad="38100" dist="38100" dir="2700000" algn="tl">
                    <a:srgbClr val="000000">
                      <a:alpha val="43137"/>
                    </a:srgbClr>
                  </a:outerShdw>
                </a:effectLst>
              </a:rPr>
              <a:t>reembolso/restituição/compensação.</a:t>
            </a:r>
          </a:p>
        </p:txBody>
      </p:sp>
      <p:sp>
        <p:nvSpPr>
          <p:cNvPr id="16" name="Retângulo de cantos arredondados 15"/>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93</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907650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3000"/>
                                        <p:tgtEl>
                                          <p:spTgt spid="5"/>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3000"/>
                                        <p:tgtEl>
                                          <p:spTgt spid="6"/>
                                        </p:tgtEl>
                                      </p:cBhvr>
                                    </p:animEffect>
                                  </p:childTnLst>
                                </p:cTn>
                              </p:par>
                            </p:childTnLst>
                          </p:cTn>
                        </p:par>
                        <p:par>
                          <p:cTn id="11" fill="hold">
                            <p:stCondLst>
                              <p:cond delay="3000"/>
                            </p:stCondLst>
                            <p:childTnLst>
                              <p:par>
                                <p:cTn id="12" presetID="16" presetClass="entr" presetSubtype="37"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outVertical)">
                                      <p:cBhvr>
                                        <p:cTn id="14" dur="3000"/>
                                        <p:tgtEl>
                                          <p:spTgt spid="7"/>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3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2000"/>
                                        <p:tgtEl>
                                          <p:spTgt spid="9"/>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000"/>
                                        <p:tgtEl>
                                          <p:spTgt spid="11"/>
                                        </p:tgtEl>
                                      </p:cBhvr>
                                    </p:animEffect>
                                  </p:childTnLst>
                                </p:cTn>
                              </p:par>
                            </p:childTnLst>
                          </p:cTn>
                        </p:par>
                        <p:par>
                          <p:cTn id="31" fill="hold">
                            <p:stCondLst>
                              <p:cond delay="2000"/>
                            </p:stCondLst>
                            <p:childTnLst>
                              <p:par>
                                <p:cTn id="32" presetID="16" presetClass="entr" presetSubtype="2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2000"/>
                                        <p:tgtEl>
                                          <p:spTgt spid="13"/>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4">
                                            <p:bg/>
                                          </p:spTgt>
                                        </p:tgtEl>
                                        <p:attrNameLst>
                                          <p:attrName>style.visibility</p:attrName>
                                        </p:attrNameLst>
                                      </p:cBhvr>
                                      <p:to>
                                        <p:strVal val="visible"/>
                                      </p:to>
                                    </p:set>
                                    <p:anim calcmode="lin" valueType="num">
                                      <p:cBhvr>
                                        <p:cTn id="43" dur="2000" fill="hold"/>
                                        <p:tgtEl>
                                          <p:spTgt spid="14">
                                            <p:bg/>
                                          </p:spTgt>
                                        </p:tgtEl>
                                        <p:attrNameLst>
                                          <p:attrName>ppt_w</p:attrName>
                                        </p:attrNameLst>
                                      </p:cBhvr>
                                      <p:tavLst>
                                        <p:tav tm="0">
                                          <p:val>
                                            <p:strVal val="#ppt_w*0.70"/>
                                          </p:val>
                                        </p:tav>
                                        <p:tav tm="100000">
                                          <p:val>
                                            <p:strVal val="#ppt_w"/>
                                          </p:val>
                                        </p:tav>
                                      </p:tavLst>
                                    </p:anim>
                                    <p:anim calcmode="lin" valueType="num">
                                      <p:cBhvr>
                                        <p:cTn id="44" dur="2000" fill="hold"/>
                                        <p:tgtEl>
                                          <p:spTgt spid="14">
                                            <p:bg/>
                                          </p:spTgt>
                                        </p:tgtEl>
                                        <p:attrNameLst>
                                          <p:attrName>ppt_h</p:attrName>
                                        </p:attrNameLst>
                                      </p:cBhvr>
                                      <p:tavLst>
                                        <p:tav tm="0">
                                          <p:val>
                                            <p:strVal val="#ppt_h"/>
                                          </p:val>
                                        </p:tav>
                                        <p:tav tm="100000">
                                          <p:val>
                                            <p:strVal val="#ppt_h"/>
                                          </p:val>
                                        </p:tav>
                                      </p:tavLst>
                                    </p:anim>
                                    <p:animEffect transition="in" filter="fade">
                                      <p:cBhvr>
                                        <p:cTn id="45" dur="2000"/>
                                        <p:tgtEl>
                                          <p:spTgt spid="14">
                                            <p:bg/>
                                          </p:spTgt>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4">
                                            <p:txEl>
                                              <p:pRg st="0" end="0"/>
                                            </p:txEl>
                                          </p:spTgt>
                                        </p:tgtEl>
                                        <p:attrNameLst>
                                          <p:attrName>style.visibility</p:attrName>
                                        </p:attrNameLst>
                                      </p:cBhvr>
                                      <p:to>
                                        <p:strVal val="visible"/>
                                      </p:to>
                                    </p:set>
                                    <p:anim calcmode="lin" valueType="num">
                                      <p:cBhvr>
                                        <p:cTn id="48" dur="2000" fill="hold"/>
                                        <p:tgtEl>
                                          <p:spTgt spid="14">
                                            <p:txEl>
                                              <p:pRg st="0" end="0"/>
                                            </p:txEl>
                                          </p:spTgt>
                                        </p:tgtEl>
                                        <p:attrNameLst>
                                          <p:attrName>ppt_w</p:attrName>
                                        </p:attrNameLst>
                                      </p:cBhvr>
                                      <p:tavLst>
                                        <p:tav tm="0">
                                          <p:val>
                                            <p:strVal val="#ppt_w*0.70"/>
                                          </p:val>
                                        </p:tav>
                                        <p:tav tm="100000">
                                          <p:val>
                                            <p:strVal val="#ppt_w"/>
                                          </p:val>
                                        </p:tav>
                                      </p:tavLst>
                                    </p:anim>
                                    <p:anim calcmode="lin" valueType="num">
                                      <p:cBhvr>
                                        <p:cTn id="49" dur="2000" fill="hold"/>
                                        <p:tgtEl>
                                          <p:spTgt spid="14">
                                            <p:txEl>
                                              <p:pRg st="0" end="0"/>
                                            </p:txEl>
                                          </p:spTgt>
                                        </p:tgtEl>
                                        <p:attrNameLst>
                                          <p:attrName>ppt_h</p:attrName>
                                        </p:attrNameLst>
                                      </p:cBhvr>
                                      <p:tavLst>
                                        <p:tav tm="0">
                                          <p:val>
                                            <p:strVal val="#ppt_h"/>
                                          </p:val>
                                        </p:tav>
                                        <p:tav tm="100000">
                                          <p:val>
                                            <p:strVal val="#ppt_h"/>
                                          </p:val>
                                        </p:tav>
                                      </p:tavLst>
                                    </p:anim>
                                    <p:animEffect transition="in" filter="fade">
                                      <p:cBhvr>
                                        <p:cTn id="50" dur="2000"/>
                                        <p:tgtEl>
                                          <p:spTgt spid="14">
                                            <p:txEl>
                                              <p:pRg st="0" end="0"/>
                                            </p:txEl>
                                          </p:spTgt>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4">
                                            <p:txEl>
                                              <p:pRg st="1" end="1"/>
                                            </p:txEl>
                                          </p:spTgt>
                                        </p:tgtEl>
                                        <p:attrNameLst>
                                          <p:attrName>style.visibility</p:attrName>
                                        </p:attrNameLst>
                                      </p:cBhvr>
                                      <p:to>
                                        <p:strVal val="visible"/>
                                      </p:to>
                                    </p:set>
                                    <p:anim calcmode="lin" valueType="num">
                                      <p:cBhvr>
                                        <p:cTn id="53" dur="2000" fill="hold"/>
                                        <p:tgtEl>
                                          <p:spTgt spid="14">
                                            <p:txEl>
                                              <p:pRg st="1" end="1"/>
                                            </p:txEl>
                                          </p:spTgt>
                                        </p:tgtEl>
                                        <p:attrNameLst>
                                          <p:attrName>ppt_w</p:attrName>
                                        </p:attrNameLst>
                                      </p:cBhvr>
                                      <p:tavLst>
                                        <p:tav tm="0">
                                          <p:val>
                                            <p:strVal val="#ppt_w*0.70"/>
                                          </p:val>
                                        </p:tav>
                                        <p:tav tm="100000">
                                          <p:val>
                                            <p:strVal val="#ppt_w"/>
                                          </p:val>
                                        </p:tav>
                                      </p:tavLst>
                                    </p:anim>
                                    <p:anim calcmode="lin" valueType="num">
                                      <p:cBhvr>
                                        <p:cTn id="54" dur="2000" fill="hold"/>
                                        <p:tgtEl>
                                          <p:spTgt spid="14">
                                            <p:txEl>
                                              <p:pRg st="1" end="1"/>
                                            </p:txEl>
                                          </p:spTgt>
                                        </p:tgtEl>
                                        <p:attrNameLst>
                                          <p:attrName>ppt_h</p:attrName>
                                        </p:attrNameLst>
                                      </p:cBhvr>
                                      <p:tavLst>
                                        <p:tav tm="0">
                                          <p:val>
                                            <p:strVal val="#ppt_h"/>
                                          </p:val>
                                        </p:tav>
                                        <p:tav tm="100000">
                                          <p:val>
                                            <p:strVal val="#ppt_h"/>
                                          </p:val>
                                        </p:tav>
                                      </p:tavLst>
                                    </p:anim>
                                    <p:animEffect transition="in" filter="fade">
                                      <p:cBhvr>
                                        <p:cTn id="55" dur="2000"/>
                                        <p:tgtEl>
                                          <p:spTgt spid="14">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15">
                                            <p:bg/>
                                          </p:spTgt>
                                        </p:tgtEl>
                                        <p:attrNameLst>
                                          <p:attrName>style.visibility</p:attrName>
                                        </p:attrNameLst>
                                      </p:cBhvr>
                                      <p:to>
                                        <p:strVal val="visible"/>
                                      </p:to>
                                    </p:set>
                                    <p:anim calcmode="lin" valueType="num">
                                      <p:cBhvr>
                                        <p:cTn id="60" dur="2000" fill="hold"/>
                                        <p:tgtEl>
                                          <p:spTgt spid="15">
                                            <p:bg/>
                                          </p:spTgt>
                                        </p:tgtEl>
                                        <p:attrNameLst>
                                          <p:attrName>ppt_w</p:attrName>
                                        </p:attrNameLst>
                                      </p:cBhvr>
                                      <p:tavLst>
                                        <p:tav tm="0">
                                          <p:val>
                                            <p:strVal val="#ppt_w*0.70"/>
                                          </p:val>
                                        </p:tav>
                                        <p:tav tm="100000">
                                          <p:val>
                                            <p:strVal val="#ppt_w"/>
                                          </p:val>
                                        </p:tav>
                                      </p:tavLst>
                                    </p:anim>
                                    <p:anim calcmode="lin" valueType="num">
                                      <p:cBhvr>
                                        <p:cTn id="61" dur="2000" fill="hold"/>
                                        <p:tgtEl>
                                          <p:spTgt spid="15">
                                            <p:bg/>
                                          </p:spTgt>
                                        </p:tgtEl>
                                        <p:attrNameLst>
                                          <p:attrName>ppt_h</p:attrName>
                                        </p:attrNameLst>
                                      </p:cBhvr>
                                      <p:tavLst>
                                        <p:tav tm="0">
                                          <p:val>
                                            <p:strVal val="#ppt_h"/>
                                          </p:val>
                                        </p:tav>
                                        <p:tav tm="100000">
                                          <p:val>
                                            <p:strVal val="#ppt_h"/>
                                          </p:val>
                                        </p:tav>
                                      </p:tavLst>
                                    </p:anim>
                                    <p:animEffect transition="in" filter="fade">
                                      <p:cBhvr>
                                        <p:cTn id="62" dur="2000"/>
                                        <p:tgtEl>
                                          <p:spTgt spid="15">
                                            <p:bg/>
                                          </p:spTgt>
                                        </p:tgtEl>
                                      </p:cBhvr>
                                    </p:animEffect>
                                  </p:childTnLst>
                                </p:cTn>
                              </p:par>
                              <p:par>
                                <p:cTn id="63" presetID="55" presetClass="entr" presetSubtype="0" fill="hold" grpId="0" nodeType="withEffect">
                                  <p:stCondLst>
                                    <p:cond delay="0"/>
                                  </p:stCondLst>
                                  <p:childTnLst>
                                    <p:set>
                                      <p:cBhvr>
                                        <p:cTn id="64" dur="1" fill="hold">
                                          <p:stCondLst>
                                            <p:cond delay="0"/>
                                          </p:stCondLst>
                                        </p:cTn>
                                        <p:tgtEl>
                                          <p:spTgt spid="15">
                                            <p:txEl>
                                              <p:pRg st="0" end="0"/>
                                            </p:txEl>
                                          </p:spTgt>
                                        </p:tgtEl>
                                        <p:attrNameLst>
                                          <p:attrName>style.visibility</p:attrName>
                                        </p:attrNameLst>
                                      </p:cBhvr>
                                      <p:to>
                                        <p:strVal val="visible"/>
                                      </p:to>
                                    </p:set>
                                    <p:anim calcmode="lin" valueType="num">
                                      <p:cBhvr>
                                        <p:cTn id="65" dur="2000" fill="hold"/>
                                        <p:tgtEl>
                                          <p:spTgt spid="15">
                                            <p:txEl>
                                              <p:pRg st="0" end="0"/>
                                            </p:txEl>
                                          </p:spTgt>
                                        </p:tgtEl>
                                        <p:attrNameLst>
                                          <p:attrName>ppt_w</p:attrName>
                                        </p:attrNameLst>
                                      </p:cBhvr>
                                      <p:tavLst>
                                        <p:tav tm="0">
                                          <p:val>
                                            <p:strVal val="#ppt_w*0.70"/>
                                          </p:val>
                                        </p:tav>
                                        <p:tav tm="100000">
                                          <p:val>
                                            <p:strVal val="#ppt_w"/>
                                          </p:val>
                                        </p:tav>
                                      </p:tavLst>
                                    </p:anim>
                                    <p:anim calcmode="lin" valueType="num">
                                      <p:cBhvr>
                                        <p:cTn id="66" dur="2000" fill="hold"/>
                                        <p:tgtEl>
                                          <p:spTgt spid="15">
                                            <p:txEl>
                                              <p:pRg st="0" end="0"/>
                                            </p:txEl>
                                          </p:spTgt>
                                        </p:tgtEl>
                                        <p:attrNameLst>
                                          <p:attrName>ppt_h</p:attrName>
                                        </p:attrNameLst>
                                      </p:cBhvr>
                                      <p:tavLst>
                                        <p:tav tm="0">
                                          <p:val>
                                            <p:strVal val="#ppt_h"/>
                                          </p:val>
                                        </p:tav>
                                        <p:tav tm="100000">
                                          <p:val>
                                            <p:strVal val="#ppt_h"/>
                                          </p:val>
                                        </p:tav>
                                      </p:tavLst>
                                    </p:anim>
                                    <p:animEffect transition="in" filter="fade">
                                      <p:cBhvr>
                                        <p:cTn id="67" dur="2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build="p" bldLvl="5" animBg="1"/>
      <p:bldP spid="15" grpId="0" build="p" bldLvl="5"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79513" y="899428"/>
            <a:ext cx="878497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Geração da GFIP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ângulo 2"/>
          <p:cNvSpPr/>
          <p:nvPr/>
        </p:nvSpPr>
        <p:spPr>
          <a:xfrm>
            <a:off x="179513" y="1383159"/>
            <a:ext cx="8856983" cy="416011"/>
          </a:xfrm>
          <a:prstGeom prst="rect">
            <a:avLst/>
          </a:prstGeom>
        </p:spPr>
        <p:txBody>
          <a:bodyPr wrap="square">
            <a:spAutoFit/>
          </a:bodyPr>
          <a:lstStyle/>
          <a:p>
            <a:pPr marL="0" lvl="1" algn="ctr">
              <a:lnSpc>
                <a:spcPct val="150000"/>
              </a:lnSpc>
              <a:spcBef>
                <a:spcPts val="600"/>
              </a:spcBef>
              <a:spcAft>
                <a:spcPts val="600"/>
              </a:spcAft>
            </a:pPr>
            <a:r>
              <a:rPr lang="pt-BR" sz="1600" b="1" i="1" dirty="0" smtClean="0">
                <a:solidFill>
                  <a:srgbClr val="00B050"/>
                </a:solidFill>
                <a:effectLst>
                  <a:outerShdw blurRad="38100" dist="38100" dir="2700000" algn="tl">
                    <a:srgbClr val="000000">
                      <a:alpha val="43137"/>
                    </a:srgbClr>
                  </a:outerShdw>
                </a:effectLst>
                <a:latin typeface="Arial" pitchFamily="34" charset="0"/>
                <a:cs typeface="Arial" pitchFamily="34" charset="0"/>
              </a:rPr>
              <a:t>Empresas com Receita Abrangida e Recita Não Abrangida:</a:t>
            </a: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382" t="14820" r="15450" b="16865"/>
          <a:stretch/>
        </p:blipFill>
        <p:spPr bwMode="auto">
          <a:xfrm>
            <a:off x="35497" y="1860608"/>
            <a:ext cx="9108504" cy="49973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tângulo 4"/>
          <p:cNvSpPr/>
          <p:nvPr/>
        </p:nvSpPr>
        <p:spPr>
          <a:xfrm>
            <a:off x="6456" y="4293096"/>
            <a:ext cx="9030040" cy="382745"/>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smtClean="0">
                <a:solidFill>
                  <a:srgbClr val="0000FF"/>
                </a:solidFill>
              </a:rPr>
              <a:t>                                                                                                </a:t>
            </a:r>
            <a:endParaRPr lang="pt-BR" sz="1200" dirty="0">
              <a:solidFill>
                <a:srgbClr val="0000FF"/>
              </a:solidFill>
            </a:endParaRPr>
          </a:p>
        </p:txBody>
      </p:sp>
      <p:sp>
        <p:nvSpPr>
          <p:cNvPr id="6" name="Retângulo 5"/>
          <p:cNvSpPr/>
          <p:nvPr/>
        </p:nvSpPr>
        <p:spPr>
          <a:xfrm>
            <a:off x="4830992" y="4293096"/>
            <a:ext cx="3960440" cy="38274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CPP </a:t>
            </a:r>
            <a:r>
              <a:rPr lang="pt-BR" sz="1200" b="1" dirty="0">
                <a:solidFill>
                  <a:srgbClr val="0000FF"/>
                </a:solidFill>
              </a:rPr>
              <a:t>calculada pelo SEFIP</a:t>
            </a:r>
          </a:p>
          <a:p>
            <a:pPr algn="ctr"/>
            <a:r>
              <a:rPr lang="pt-BR" sz="1200" b="1" dirty="0" smtClean="0">
                <a:solidFill>
                  <a:srgbClr val="0000FF"/>
                </a:solidFill>
              </a:rPr>
              <a:t>sobre o Valor das Remunerações</a:t>
            </a:r>
            <a:endParaRPr lang="pt-BR" sz="1200" b="1" dirty="0">
              <a:solidFill>
                <a:srgbClr val="0000FF"/>
              </a:solidFill>
            </a:endParaRPr>
          </a:p>
        </p:txBody>
      </p:sp>
      <p:sp>
        <p:nvSpPr>
          <p:cNvPr id="7" name="Retângulo 6"/>
          <p:cNvSpPr/>
          <p:nvPr/>
        </p:nvSpPr>
        <p:spPr>
          <a:xfrm>
            <a:off x="6456" y="5805264"/>
            <a:ext cx="9030040" cy="196409"/>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solidFill>
                  <a:srgbClr val="0000FF"/>
                </a:solidFill>
              </a:rPr>
              <a:t>                                                                                                </a:t>
            </a:r>
            <a:endParaRPr lang="pt-BR" sz="1400" dirty="0">
              <a:solidFill>
                <a:srgbClr val="0000FF"/>
              </a:solidFill>
            </a:endParaRPr>
          </a:p>
        </p:txBody>
      </p:sp>
      <p:sp>
        <p:nvSpPr>
          <p:cNvPr id="8" name="Retângulo 7"/>
          <p:cNvSpPr/>
          <p:nvPr/>
        </p:nvSpPr>
        <p:spPr>
          <a:xfrm>
            <a:off x="4830992" y="5805264"/>
            <a:ext cx="3960440" cy="196409"/>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smtClean="0">
                <a:solidFill>
                  <a:srgbClr val="0000FF"/>
                </a:solidFill>
              </a:rPr>
              <a:t>Valor compensado</a:t>
            </a:r>
            <a:endParaRPr lang="pt-BR" sz="1200" b="1" dirty="0">
              <a:solidFill>
                <a:srgbClr val="0000FF"/>
              </a:solidFill>
            </a:endParaRPr>
          </a:p>
        </p:txBody>
      </p:sp>
      <p:sp>
        <p:nvSpPr>
          <p:cNvPr id="9" name="Retângulo 8"/>
          <p:cNvSpPr/>
          <p:nvPr/>
        </p:nvSpPr>
        <p:spPr>
          <a:xfrm>
            <a:off x="35496" y="6192684"/>
            <a:ext cx="9001000" cy="69270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0" name="Retângulo 9"/>
          <p:cNvSpPr/>
          <p:nvPr/>
        </p:nvSpPr>
        <p:spPr>
          <a:xfrm>
            <a:off x="4333163" y="6224173"/>
            <a:ext cx="4271284" cy="629725"/>
          </a:xfrm>
          <a:prstGeom prst="rect">
            <a:avLst/>
          </a:prstGeom>
          <a:solidFill>
            <a:srgbClr val="FFFF00"/>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b="1" dirty="0">
                <a:solidFill>
                  <a:srgbClr val="0000FF"/>
                </a:solidFill>
              </a:rPr>
              <a:t>Valores a serem recolhidos em GPS calculados sobre as </a:t>
            </a:r>
            <a:r>
              <a:rPr lang="pt-BR" sz="1200" b="1" dirty="0" smtClean="0">
                <a:solidFill>
                  <a:srgbClr val="0000FF"/>
                </a:solidFill>
              </a:rPr>
              <a:t>Remunerações (Valor descontado dos segurados + RAT + Outras Entidades)</a:t>
            </a:r>
            <a:endParaRPr lang="pt-BR" sz="1200" b="1" dirty="0">
              <a:solidFill>
                <a:srgbClr val="0000FF"/>
              </a:solidFill>
            </a:endParaRPr>
          </a:p>
        </p:txBody>
      </p:sp>
      <p:sp>
        <p:nvSpPr>
          <p:cNvPr id="11" name="Retângulo 10"/>
          <p:cNvSpPr/>
          <p:nvPr/>
        </p:nvSpPr>
        <p:spPr>
          <a:xfrm>
            <a:off x="3472166" y="4005064"/>
            <a:ext cx="595778" cy="2821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2" name="Retângulo 11"/>
          <p:cNvSpPr/>
          <p:nvPr/>
        </p:nvSpPr>
        <p:spPr>
          <a:xfrm>
            <a:off x="3461004" y="6408560"/>
            <a:ext cx="595778" cy="1708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3" name="Retângulo 12"/>
          <p:cNvSpPr/>
          <p:nvPr/>
        </p:nvSpPr>
        <p:spPr>
          <a:xfrm>
            <a:off x="3465056" y="4653136"/>
            <a:ext cx="590137" cy="1552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rgbClr val="0000FF"/>
                </a:solidFill>
              </a:rPr>
              <a:t>                                                                                                </a:t>
            </a:r>
            <a:endParaRPr lang="pt-BR" sz="1400" dirty="0">
              <a:solidFill>
                <a:srgbClr val="0000FF"/>
              </a:solidFill>
            </a:endParaRPr>
          </a:p>
        </p:txBody>
      </p:sp>
      <p:sp>
        <p:nvSpPr>
          <p:cNvPr id="16" name="Retângulo 15"/>
          <p:cNvSpPr/>
          <p:nvPr/>
        </p:nvSpPr>
        <p:spPr>
          <a:xfrm>
            <a:off x="72008" y="1933382"/>
            <a:ext cx="9036496" cy="415498"/>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lnSpc>
                <a:spcPct val="150000"/>
              </a:lnSpc>
              <a:spcBef>
                <a:spcPts val="1200"/>
              </a:spcBef>
            </a:pPr>
            <a:r>
              <a:rPr lang="pt-BR" sz="1400" dirty="0">
                <a:solidFill>
                  <a:srgbClr val="006600"/>
                </a:solidFill>
                <a:effectLst>
                  <a:outerShdw blurRad="38100" dist="38100" dir="2700000" algn="tl">
                    <a:srgbClr val="000000">
                      <a:alpha val="43137"/>
                    </a:srgbClr>
                  </a:outerShdw>
                </a:effectLst>
              </a:rPr>
              <a:t>Neste exemplo, então, a empresa deverá recolher, referente à competência </a:t>
            </a:r>
            <a:r>
              <a:rPr lang="pt-BR" sz="1400" dirty="0" smtClean="0">
                <a:solidFill>
                  <a:srgbClr val="006600"/>
                </a:solidFill>
                <a:effectLst>
                  <a:outerShdw blurRad="38100" dist="38100" dir="2700000" algn="tl">
                    <a:srgbClr val="000000">
                      <a:alpha val="43137"/>
                    </a:srgbClr>
                  </a:outerShdw>
                </a:effectLst>
              </a:rPr>
              <a:t>05/2012:</a:t>
            </a:r>
            <a:endParaRPr lang="pt-BR" sz="1400" dirty="0">
              <a:solidFill>
                <a:srgbClr val="006600"/>
              </a:solidFill>
              <a:effectLst>
                <a:outerShdw blurRad="38100" dist="38100" dir="2700000" algn="tl">
                  <a:srgbClr val="000000">
                    <a:alpha val="43137"/>
                  </a:srgbClr>
                </a:outerShdw>
              </a:effectLst>
            </a:endParaRPr>
          </a:p>
        </p:txBody>
      </p:sp>
      <p:sp>
        <p:nvSpPr>
          <p:cNvPr id="18" name="Retângulo 17"/>
          <p:cNvSpPr/>
          <p:nvPr/>
        </p:nvSpPr>
        <p:spPr>
          <a:xfrm>
            <a:off x="72007" y="2437438"/>
            <a:ext cx="9025521" cy="415498"/>
          </a:xfrm>
          <a:prstGeom prst="rect">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50000"/>
              </a:lnSpc>
              <a:spcBef>
                <a:spcPts val="1200"/>
              </a:spcBef>
            </a:pPr>
            <a:r>
              <a:rPr lang="pt-BR" sz="1400" dirty="0" smtClean="0">
                <a:solidFill>
                  <a:srgbClr val="000099"/>
                </a:solidFill>
                <a:effectLst>
                  <a:outerShdw blurRad="38100" dist="38100" dir="2700000" algn="tl">
                    <a:srgbClr val="000000">
                      <a:alpha val="43137"/>
                    </a:srgbClr>
                  </a:outerShdw>
                </a:effectLst>
              </a:rPr>
              <a:t>Em </a:t>
            </a:r>
            <a:r>
              <a:rPr lang="pt-BR" sz="1400" dirty="0">
                <a:solidFill>
                  <a:srgbClr val="FF0000"/>
                </a:solidFill>
                <a:effectLst>
                  <a:outerShdw blurRad="38100" dist="38100" dir="2700000" algn="tl">
                    <a:srgbClr val="000000">
                      <a:alpha val="43137"/>
                    </a:srgbClr>
                  </a:outerShdw>
                </a:effectLst>
              </a:rPr>
              <a:t>DARF</a:t>
            </a:r>
            <a:r>
              <a:rPr lang="pt-BR" sz="1400" dirty="0">
                <a:solidFill>
                  <a:srgbClr val="000099"/>
                </a:solidFill>
                <a:effectLst>
                  <a:outerShdw blurRad="38100" dist="38100" dir="2700000" algn="tl">
                    <a:srgbClr val="000000">
                      <a:alpha val="43137"/>
                    </a:srgbClr>
                  </a:outerShdw>
                </a:effectLst>
              </a:rPr>
              <a:t>, </a:t>
            </a:r>
            <a:r>
              <a:rPr lang="pt-BR" sz="1000" dirty="0">
                <a:solidFill>
                  <a:srgbClr val="000099"/>
                </a:solidFill>
                <a:effectLst>
                  <a:outerShdw blurRad="38100" dist="38100" dir="2700000" algn="tl">
                    <a:srgbClr val="000000">
                      <a:alpha val="43137"/>
                    </a:srgbClr>
                  </a:outerShdw>
                </a:effectLst>
              </a:rPr>
              <a:t>com Código de Receita 2985: </a:t>
            </a:r>
            <a:r>
              <a:rPr lang="pt-BR" sz="1400" dirty="0" smtClean="0">
                <a:solidFill>
                  <a:srgbClr val="FF0000"/>
                </a:solidFill>
                <a:effectLst>
                  <a:outerShdw blurRad="38100" dist="38100" dir="2700000" algn="tl">
                    <a:srgbClr val="000000">
                      <a:alpha val="43137"/>
                    </a:srgbClr>
                  </a:outerShdw>
                </a:effectLst>
              </a:rPr>
              <a:t>CPRB </a:t>
            </a:r>
            <a:r>
              <a:rPr lang="pt-BR" sz="1400" dirty="0">
                <a:solidFill>
                  <a:srgbClr val="FF0000"/>
                </a:solidFill>
                <a:effectLst>
                  <a:outerShdw blurRad="38100" dist="38100" dir="2700000" algn="tl">
                    <a:srgbClr val="000000">
                      <a:alpha val="43137"/>
                    </a:srgbClr>
                  </a:outerShdw>
                </a:effectLst>
              </a:rPr>
              <a:t>= RB X </a:t>
            </a:r>
            <a:r>
              <a:rPr lang="pt-BR" sz="1400" dirty="0" smtClean="0">
                <a:solidFill>
                  <a:srgbClr val="FF0000"/>
                </a:solidFill>
                <a:effectLst>
                  <a:outerShdw blurRad="38100" dist="38100" dir="2700000" algn="tl">
                    <a:srgbClr val="000000">
                      <a:alpha val="43137"/>
                    </a:srgbClr>
                  </a:outerShdw>
                </a:effectLst>
              </a:rPr>
              <a:t>1,5</a:t>
            </a:r>
            <a:r>
              <a:rPr lang="pt-BR" sz="1400" dirty="0">
                <a:solidFill>
                  <a:srgbClr val="FF0000"/>
                </a:solidFill>
                <a:effectLst>
                  <a:outerShdw blurRad="38100" dist="38100" dir="2700000" algn="tl">
                    <a:srgbClr val="000000">
                      <a:alpha val="43137"/>
                    </a:srgbClr>
                  </a:outerShdw>
                </a:effectLst>
              </a:rPr>
              <a:t>% = </a:t>
            </a:r>
            <a:r>
              <a:rPr lang="pt-BR" sz="1400" dirty="0" smtClean="0">
                <a:solidFill>
                  <a:srgbClr val="FF0000"/>
                </a:solidFill>
                <a:effectLst>
                  <a:outerShdw blurRad="38100" dist="38100" dir="2700000" algn="tl">
                    <a:srgbClr val="000000">
                      <a:alpha val="43137"/>
                    </a:srgbClr>
                  </a:outerShdw>
                </a:effectLst>
              </a:rPr>
              <a:t>R$ 200.000,00 </a:t>
            </a:r>
            <a:r>
              <a:rPr lang="pt-BR" sz="1400" dirty="0">
                <a:solidFill>
                  <a:srgbClr val="FF0000"/>
                </a:solidFill>
                <a:effectLst>
                  <a:outerShdw blurRad="38100" dist="38100" dir="2700000" algn="tl">
                    <a:srgbClr val="000000">
                      <a:alpha val="43137"/>
                    </a:srgbClr>
                  </a:outerShdw>
                </a:effectLst>
              </a:rPr>
              <a:t>X </a:t>
            </a:r>
            <a:r>
              <a:rPr lang="pt-BR" sz="1400" dirty="0" smtClean="0">
                <a:solidFill>
                  <a:srgbClr val="FF0000"/>
                </a:solidFill>
                <a:effectLst>
                  <a:outerShdw blurRad="38100" dist="38100" dir="2700000" algn="tl">
                    <a:srgbClr val="000000">
                      <a:alpha val="43137"/>
                    </a:srgbClr>
                  </a:outerShdw>
                </a:effectLst>
              </a:rPr>
              <a:t>1,5</a:t>
            </a:r>
            <a:r>
              <a:rPr lang="pt-BR" sz="1400" dirty="0">
                <a:solidFill>
                  <a:srgbClr val="FF0000"/>
                </a:solidFill>
                <a:effectLst>
                  <a:outerShdw blurRad="38100" dist="38100" dir="2700000" algn="tl">
                    <a:srgbClr val="000000">
                      <a:alpha val="43137"/>
                    </a:srgbClr>
                  </a:outerShdw>
                </a:effectLst>
              </a:rPr>
              <a:t>% = R</a:t>
            </a:r>
            <a:r>
              <a:rPr lang="pt-BR" sz="1400" dirty="0" smtClean="0">
                <a:solidFill>
                  <a:srgbClr val="FF0000"/>
                </a:solidFill>
                <a:effectLst>
                  <a:outerShdw blurRad="38100" dist="38100" dir="2700000" algn="tl">
                    <a:srgbClr val="000000">
                      <a:alpha val="43137"/>
                    </a:srgbClr>
                  </a:outerShdw>
                </a:effectLst>
              </a:rPr>
              <a:t>$ 3.000,00</a:t>
            </a:r>
            <a:r>
              <a:rPr lang="pt-BR" sz="1400" dirty="0">
                <a:solidFill>
                  <a:srgbClr val="FF0000"/>
                </a:solidFill>
                <a:effectLst>
                  <a:outerShdw blurRad="38100" dist="38100" dir="2700000" algn="tl">
                    <a:srgbClr val="000000">
                      <a:alpha val="43137"/>
                    </a:srgbClr>
                  </a:outerShdw>
                </a:effectLst>
              </a:rPr>
              <a:t>.</a:t>
            </a:r>
          </a:p>
        </p:txBody>
      </p:sp>
      <p:sp>
        <p:nvSpPr>
          <p:cNvPr id="19" name="Retângulo 18"/>
          <p:cNvSpPr/>
          <p:nvPr/>
        </p:nvSpPr>
        <p:spPr>
          <a:xfrm>
            <a:off x="120210" y="2959784"/>
            <a:ext cx="4100928" cy="1477328"/>
          </a:xfrm>
          <a:prstGeom prst="rect">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Bef>
                <a:spcPts val="1200"/>
              </a:spcBef>
            </a:pPr>
            <a:r>
              <a:rPr lang="pt-BR" sz="1000" dirty="0">
                <a:solidFill>
                  <a:srgbClr val="000066"/>
                </a:solidFill>
                <a:effectLst>
                  <a:outerShdw blurRad="38100" dist="38100" dir="2700000" algn="tl">
                    <a:srgbClr val="000000">
                      <a:alpha val="43137"/>
                    </a:srgbClr>
                  </a:outerShdw>
                </a:effectLst>
              </a:rPr>
              <a:t>Em GPS:</a:t>
            </a:r>
            <a:r>
              <a:rPr lang="pt-BR" sz="1000" dirty="0">
                <a:solidFill>
                  <a:srgbClr val="0000FF"/>
                </a:solidFill>
                <a:effectLst>
                  <a:outerShdw blurRad="38100" dist="38100" dir="2700000" algn="tl">
                    <a:srgbClr val="000000">
                      <a:alpha val="43137"/>
                    </a:srgbClr>
                  </a:outerShdw>
                </a:effectLst>
              </a:rPr>
              <a:t>	</a:t>
            </a:r>
            <a:endParaRPr lang="pt-BR" sz="1000" dirty="0" smtClean="0">
              <a:solidFill>
                <a:srgbClr val="0000FF"/>
              </a:solidFill>
              <a:effectLst>
                <a:outerShdw blurRad="38100" dist="38100" dir="2700000" algn="tl">
                  <a:srgbClr val="000000">
                    <a:alpha val="43137"/>
                  </a:srgbClr>
                </a:outerShdw>
              </a:effectLst>
            </a:endParaRPr>
          </a:p>
          <a:p>
            <a:pPr>
              <a:spcBef>
                <a:spcPts val="1200"/>
              </a:spcBef>
            </a:pPr>
            <a:r>
              <a:rPr lang="pt-BR" sz="1000" dirty="0" smtClean="0">
                <a:solidFill>
                  <a:srgbClr val="FF0000"/>
                </a:solidFill>
                <a:effectLst>
                  <a:outerShdw blurRad="38100" dist="38100" dir="2700000" algn="tl">
                    <a:srgbClr val="000000">
                      <a:alpha val="43137"/>
                    </a:srgbClr>
                  </a:outerShdw>
                </a:effectLst>
              </a:rPr>
              <a:t>CPP  sobre a Folha                            = R$     920,,00</a:t>
            </a:r>
            <a:endParaRPr lang="pt-BR" sz="1000" dirty="0">
              <a:solidFill>
                <a:srgbClr val="FF0000"/>
              </a:solidFill>
              <a:effectLst>
                <a:outerShdw blurRad="38100" dist="38100" dir="2700000" algn="tl">
                  <a:srgbClr val="000000">
                    <a:alpha val="43137"/>
                  </a:srgbClr>
                </a:outerShdw>
              </a:effectLst>
            </a:endParaRPr>
          </a:p>
          <a:p>
            <a:pPr>
              <a:spcBef>
                <a:spcPts val="0"/>
              </a:spcBef>
            </a:pPr>
            <a:r>
              <a:rPr lang="pt-BR" sz="1000" dirty="0" smtClean="0">
                <a:solidFill>
                  <a:srgbClr val="0000FF"/>
                </a:solidFill>
                <a:effectLst>
                  <a:outerShdw blurRad="38100" dist="38100" dir="2700000" algn="tl">
                    <a:srgbClr val="000000">
                      <a:alpha val="43137"/>
                    </a:srgbClr>
                  </a:outerShdw>
                </a:effectLst>
              </a:rPr>
              <a:t>Valor </a:t>
            </a:r>
            <a:r>
              <a:rPr lang="pt-BR" sz="1000" dirty="0">
                <a:solidFill>
                  <a:srgbClr val="0000FF"/>
                </a:solidFill>
                <a:effectLst>
                  <a:outerShdw blurRad="38100" dist="38100" dir="2700000" algn="tl">
                    <a:srgbClr val="000000">
                      <a:alpha val="43137"/>
                    </a:srgbClr>
                  </a:outerShdw>
                </a:effectLst>
              </a:rPr>
              <a:t>descontado dos </a:t>
            </a:r>
            <a:r>
              <a:rPr lang="pt-BR" sz="1000" dirty="0" smtClean="0">
                <a:solidFill>
                  <a:srgbClr val="0000FF"/>
                </a:solidFill>
                <a:effectLst>
                  <a:outerShdw blurRad="38100" dist="38100" dir="2700000" algn="tl">
                    <a:srgbClr val="000000">
                      <a:alpha val="43137"/>
                    </a:srgbClr>
                  </a:outerShdw>
                </a:effectLst>
              </a:rPr>
              <a:t>segurados</a:t>
            </a:r>
          </a:p>
          <a:p>
            <a:pPr>
              <a:spcBef>
                <a:spcPts val="0"/>
              </a:spcBef>
            </a:pPr>
            <a:r>
              <a:rPr lang="pt-BR" sz="1000" dirty="0" smtClean="0">
                <a:solidFill>
                  <a:srgbClr val="0000FF"/>
                </a:solidFill>
                <a:effectLst>
                  <a:outerShdw blurRad="38100" dist="38100" dir="2700000" algn="tl">
                    <a:srgbClr val="000000">
                      <a:alpha val="43137"/>
                    </a:srgbClr>
                  </a:outerShdw>
                </a:effectLst>
              </a:rPr>
              <a:t>   Empregados/Avulsos </a:t>
            </a:r>
            <a:r>
              <a:rPr lang="pt-BR" sz="1000" dirty="0">
                <a:solidFill>
                  <a:srgbClr val="0000FF"/>
                </a:solidFill>
                <a:effectLst>
                  <a:outerShdw blurRad="38100" dist="38100" dir="2700000" algn="tl">
                    <a:srgbClr val="000000">
                      <a:alpha val="43137"/>
                    </a:srgbClr>
                  </a:outerShdw>
                </a:effectLst>
              </a:rPr>
              <a:t>	</a:t>
            </a:r>
            <a:r>
              <a:rPr lang="pt-BR" sz="1000" dirty="0" smtClean="0">
                <a:solidFill>
                  <a:srgbClr val="0000FF"/>
                </a:solidFill>
                <a:effectLst>
                  <a:outerShdw blurRad="38100" dist="38100" dir="2700000" algn="tl">
                    <a:srgbClr val="000000">
                      <a:alpha val="43137"/>
                    </a:srgbClr>
                  </a:outerShdw>
                </a:effectLst>
              </a:rPr>
              <a:t>         = R$   861,56</a:t>
            </a:r>
          </a:p>
          <a:p>
            <a:pPr>
              <a:spcBef>
                <a:spcPts val="0"/>
              </a:spcBef>
            </a:pPr>
            <a:r>
              <a:rPr lang="pt-BR" sz="1000" dirty="0">
                <a:solidFill>
                  <a:srgbClr val="0000FF"/>
                </a:solidFill>
                <a:effectLst>
                  <a:outerShdw blurRad="38100" dist="38100" dir="2700000" algn="tl">
                    <a:srgbClr val="000000">
                      <a:alpha val="43137"/>
                    </a:srgbClr>
                  </a:outerShdw>
                </a:effectLst>
              </a:rPr>
              <a:t> </a:t>
            </a:r>
            <a:r>
              <a:rPr lang="pt-BR" sz="1000" dirty="0" smtClean="0">
                <a:solidFill>
                  <a:srgbClr val="0000FF"/>
                </a:solidFill>
                <a:effectLst>
                  <a:outerShdw blurRad="38100" dist="38100" dir="2700000" algn="tl">
                    <a:srgbClr val="000000">
                      <a:alpha val="43137"/>
                    </a:srgbClr>
                  </a:outerShdw>
                </a:effectLst>
              </a:rPr>
              <a:t>  Contribuintes Individuais	         = R$   861,56</a:t>
            </a:r>
          </a:p>
          <a:p>
            <a:pPr>
              <a:spcBef>
                <a:spcPts val="0"/>
              </a:spcBef>
            </a:pPr>
            <a:r>
              <a:rPr lang="pt-BR" sz="1000" dirty="0" smtClean="0">
                <a:solidFill>
                  <a:srgbClr val="0000FF"/>
                </a:solidFill>
                <a:effectLst>
                  <a:outerShdw blurRad="38100" dist="38100" dir="2700000" algn="tl">
                    <a:srgbClr val="000000">
                      <a:alpha val="43137"/>
                    </a:srgbClr>
                  </a:outerShdw>
                </a:effectLst>
              </a:rPr>
              <a:t>RAT                                                      = </a:t>
            </a:r>
            <a:r>
              <a:rPr lang="pt-BR" sz="1000" dirty="0">
                <a:solidFill>
                  <a:srgbClr val="0000FF"/>
                </a:solidFill>
                <a:effectLst>
                  <a:outerShdw blurRad="38100" dist="38100" dir="2700000" algn="tl">
                    <a:srgbClr val="000000">
                      <a:alpha val="43137"/>
                    </a:srgbClr>
                  </a:outerShdw>
                </a:effectLst>
              </a:rPr>
              <a:t>R</a:t>
            </a:r>
            <a:r>
              <a:rPr lang="pt-BR" sz="1000" dirty="0" smtClean="0">
                <a:solidFill>
                  <a:srgbClr val="0000FF"/>
                </a:solidFill>
                <a:effectLst>
                  <a:outerShdw blurRad="38100" dist="38100" dir="2700000" algn="tl">
                    <a:srgbClr val="000000">
                      <a:alpha val="43137"/>
                    </a:srgbClr>
                  </a:outerShdw>
                </a:effectLst>
              </a:rPr>
              <a:t>$   300,00</a:t>
            </a:r>
          </a:p>
          <a:p>
            <a:pPr>
              <a:spcBef>
                <a:spcPts val="0"/>
              </a:spcBef>
            </a:pPr>
            <a:r>
              <a:rPr lang="pt-BR" sz="1000" dirty="0" smtClean="0">
                <a:solidFill>
                  <a:srgbClr val="0000FF"/>
                </a:solidFill>
                <a:effectLst>
                  <a:outerShdw blurRad="38100" dist="38100" dir="2700000" algn="tl">
                    <a:srgbClr val="000000">
                      <a:alpha val="43137"/>
                    </a:srgbClr>
                  </a:outerShdw>
                </a:effectLst>
              </a:rPr>
              <a:t>Outras Entidades                                 = </a:t>
            </a:r>
            <a:r>
              <a:rPr lang="pt-BR" sz="1000" dirty="0">
                <a:solidFill>
                  <a:srgbClr val="0000FF"/>
                </a:solidFill>
                <a:effectLst>
                  <a:outerShdw blurRad="38100" dist="38100" dir="2700000" algn="tl">
                    <a:srgbClr val="000000">
                      <a:alpha val="43137"/>
                    </a:srgbClr>
                  </a:outerShdw>
                </a:effectLst>
              </a:rPr>
              <a:t>R</a:t>
            </a:r>
            <a:r>
              <a:rPr lang="pt-BR" sz="1000" dirty="0" smtClean="0">
                <a:solidFill>
                  <a:srgbClr val="0000FF"/>
                </a:solidFill>
                <a:effectLst>
                  <a:outerShdw blurRad="38100" dist="38100" dir="2700000" algn="tl">
                    <a:srgbClr val="000000">
                      <a:alpha val="43137"/>
                    </a:srgbClr>
                  </a:outerShdw>
                </a:effectLst>
              </a:rPr>
              <a:t>$   250,00</a:t>
            </a:r>
          </a:p>
          <a:p>
            <a:pPr>
              <a:spcBef>
                <a:spcPts val="0"/>
              </a:spcBef>
            </a:pPr>
            <a:r>
              <a:rPr lang="pt-BR" sz="1000" dirty="0" smtClean="0">
                <a:solidFill>
                  <a:srgbClr val="0000FF"/>
                </a:solidFill>
                <a:effectLst>
                  <a:outerShdw blurRad="38100" dist="38100" dir="2700000" algn="tl">
                    <a:srgbClr val="000000">
                      <a:alpha val="43137"/>
                    </a:srgbClr>
                  </a:outerShdw>
                </a:effectLst>
              </a:rPr>
              <a:t>Total                                                     = R$ 3.193,12</a:t>
            </a:r>
            <a:endParaRPr lang="pt-BR" sz="1000" dirty="0">
              <a:solidFill>
                <a:srgbClr val="000066"/>
              </a:solidFill>
              <a:effectLst>
                <a:outerShdw blurRad="38100" dist="38100" dir="2700000" algn="tl">
                  <a:srgbClr val="000000">
                    <a:alpha val="43137"/>
                  </a:srgbClr>
                </a:outerShdw>
              </a:effectLst>
            </a:endParaRPr>
          </a:p>
        </p:txBody>
      </p:sp>
      <p:sp>
        <p:nvSpPr>
          <p:cNvPr id="17" name="Retângulo de cantos arredondados 16"/>
          <p:cNvSpPr/>
          <p:nvPr/>
        </p:nvSpPr>
        <p:spPr>
          <a:xfrm>
            <a:off x="35496" y="1052736"/>
            <a:ext cx="504056" cy="184667"/>
          </a:xfrm>
          <a:prstGeom prst="roundRect">
            <a:avLst/>
          </a:prstGeom>
          <a:solidFill>
            <a:srgbClr val="CCEC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800" b="1" dirty="0" smtClean="0">
                <a:solidFill>
                  <a:srgbClr val="0000FF"/>
                </a:solidFill>
                <a:effectLst>
                  <a:outerShdw blurRad="38100" dist="38100" dir="2700000" algn="tl">
                    <a:srgbClr val="000000">
                      <a:alpha val="43137"/>
                    </a:srgbClr>
                  </a:outerShdw>
                </a:effectLst>
              </a:rPr>
              <a:t>94</a:t>
            </a:r>
            <a:endParaRPr lang="pt-BR" sz="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9769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9">
                                            <p:bg/>
                                          </p:spTgt>
                                        </p:tgtEl>
                                        <p:attrNameLst>
                                          <p:attrName>style.visibility</p:attrName>
                                        </p:attrNameLst>
                                      </p:cBhvr>
                                      <p:to>
                                        <p:strVal val="visible"/>
                                      </p:to>
                                    </p:set>
                                    <p:anim calcmode="lin" valueType="num">
                                      <p:cBhvr>
                                        <p:cTn id="17" dur="1000" fill="hold"/>
                                        <p:tgtEl>
                                          <p:spTgt spid="19">
                                            <p:bg/>
                                          </p:spTgt>
                                        </p:tgtEl>
                                        <p:attrNameLst>
                                          <p:attrName>ppt_w</p:attrName>
                                        </p:attrNameLst>
                                      </p:cBhvr>
                                      <p:tavLst>
                                        <p:tav tm="0">
                                          <p:val>
                                            <p:strVal val="#ppt_w*0.70"/>
                                          </p:val>
                                        </p:tav>
                                        <p:tav tm="100000">
                                          <p:val>
                                            <p:strVal val="#ppt_w"/>
                                          </p:val>
                                        </p:tav>
                                      </p:tavLst>
                                    </p:anim>
                                    <p:anim calcmode="lin" valueType="num">
                                      <p:cBhvr>
                                        <p:cTn id="18" dur="1000" fill="hold"/>
                                        <p:tgtEl>
                                          <p:spTgt spid="19">
                                            <p:bg/>
                                          </p:spTgt>
                                        </p:tgtEl>
                                        <p:attrNameLst>
                                          <p:attrName>ppt_h</p:attrName>
                                        </p:attrNameLst>
                                      </p:cBhvr>
                                      <p:tavLst>
                                        <p:tav tm="0">
                                          <p:val>
                                            <p:strVal val="#ppt_h"/>
                                          </p:val>
                                        </p:tav>
                                        <p:tav tm="100000">
                                          <p:val>
                                            <p:strVal val="#ppt_h"/>
                                          </p:val>
                                        </p:tav>
                                      </p:tavLst>
                                    </p:anim>
                                    <p:animEffect transition="in" filter="fade">
                                      <p:cBhvr>
                                        <p:cTn id="19" dur="1000"/>
                                        <p:tgtEl>
                                          <p:spTgt spid="19">
                                            <p:bg/>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p:cTn id="22" dur="1000" fill="hold"/>
                                        <p:tgtEl>
                                          <p:spTgt spid="19">
                                            <p:txEl>
                                              <p:pRg st="0" end="0"/>
                                            </p:txEl>
                                          </p:spTgt>
                                        </p:tgtEl>
                                        <p:attrNameLst>
                                          <p:attrName>ppt_w</p:attrName>
                                        </p:attrNameLst>
                                      </p:cBhvr>
                                      <p:tavLst>
                                        <p:tav tm="0">
                                          <p:val>
                                            <p:strVal val="#ppt_w*0.70"/>
                                          </p:val>
                                        </p:tav>
                                        <p:tav tm="100000">
                                          <p:val>
                                            <p:strVal val="#ppt_w"/>
                                          </p:val>
                                        </p:tav>
                                      </p:tavLst>
                                    </p:anim>
                                    <p:anim calcmode="lin" valueType="num">
                                      <p:cBhvr>
                                        <p:cTn id="23" dur="1000" fill="hold"/>
                                        <p:tgtEl>
                                          <p:spTgt spid="19">
                                            <p:txEl>
                                              <p:pRg st="0" end="0"/>
                                            </p:txEl>
                                          </p:spTgt>
                                        </p:tgtEl>
                                        <p:attrNameLst>
                                          <p:attrName>ppt_h</p:attrName>
                                        </p:attrNameLst>
                                      </p:cBhvr>
                                      <p:tavLst>
                                        <p:tav tm="0">
                                          <p:val>
                                            <p:strVal val="#ppt_h"/>
                                          </p:val>
                                        </p:tav>
                                        <p:tav tm="100000">
                                          <p:val>
                                            <p:strVal val="#ppt_h"/>
                                          </p:val>
                                        </p:tav>
                                      </p:tavLst>
                                    </p:anim>
                                    <p:animEffect transition="in" filter="fade">
                                      <p:cBhvr>
                                        <p:cTn id="24" dur="1000"/>
                                        <p:tgtEl>
                                          <p:spTgt spid="19">
                                            <p:txEl>
                                              <p:pRg st="0" end="0"/>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9">
                                            <p:txEl>
                                              <p:pRg st="1" end="1"/>
                                            </p:txEl>
                                          </p:spTgt>
                                        </p:tgtEl>
                                        <p:attrNameLst>
                                          <p:attrName>style.visibility</p:attrName>
                                        </p:attrNameLst>
                                      </p:cBhvr>
                                      <p:to>
                                        <p:strVal val="visible"/>
                                      </p:to>
                                    </p:set>
                                    <p:anim calcmode="lin" valueType="num">
                                      <p:cBhvr>
                                        <p:cTn id="27" dur="1000" fill="hold"/>
                                        <p:tgtEl>
                                          <p:spTgt spid="19">
                                            <p:txEl>
                                              <p:pRg st="1" end="1"/>
                                            </p:txEl>
                                          </p:spTgt>
                                        </p:tgtEl>
                                        <p:attrNameLst>
                                          <p:attrName>ppt_w</p:attrName>
                                        </p:attrNameLst>
                                      </p:cBhvr>
                                      <p:tavLst>
                                        <p:tav tm="0">
                                          <p:val>
                                            <p:strVal val="#ppt_w*0.70"/>
                                          </p:val>
                                        </p:tav>
                                        <p:tav tm="100000">
                                          <p:val>
                                            <p:strVal val="#ppt_w"/>
                                          </p:val>
                                        </p:tav>
                                      </p:tavLst>
                                    </p:anim>
                                    <p:anim calcmode="lin" valueType="num">
                                      <p:cBhvr>
                                        <p:cTn id="28" dur="1000" fill="hold"/>
                                        <p:tgtEl>
                                          <p:spTgt spid="19">
                                            <p:txEl>
                                              <p:pRg st="1" end="1"/>
                                            </p:txEl>
                                          </p:spTgt>
                                        </p:tgtEl>
                                        <p:attrNameLst>
                                          <p:attrName>ppt_h</p:attrName>
                                        </p:attrNameLst>
                                      </p:cBhvr>
                                      <p:tavLst>
                                        <p:tav tm="0">
                                          <p:val>
                                            <p:strVal val="#ppt_h"/>
                                          </p:val>
                                        </p:tav>
                                        <p:tav tm="100000">
                                          <p:val>
                                            <p:strVal val="#ppt_h"/>
                                          </p:val>
                                        </p:tav>
                                      </p:tavLst>
                                    </p:anim>
                                    <p:animEffect transition="in" filter="fade">
                                      <p:cBhvr>
                                        <p:cTn id="29" dur="1000"/>
                                        <p:tgtEl>
                                          <p:spTgt spid="19">
                                            <p:txEl>
                                              <p:pRg st="1" end="1"/>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9">
                                            <p:txEl>
                                              <p:pRg st="2" end="2"/>
                                            </p:txEl>
                                          </p:spTgt>
                                        </p:tgtEl>
                                        <p:attrNameLst>
                                          <p:attrName>style.visibility</p:attrName>
                                        </p:attrNameLst>
                                      </p:cBhvr>
                                      <p:to>
                                        <p:strVal val="visible"/>
                                      </p:to>
                                    </p:set>
                                    <p:anim calcmode="lin" valueType="num">
                                      <p:cBhvr>
                                        <p:cTn id="32" dur="1000" fill="hold"/>
                                        <p:tgtEl>
                                          <p:spTgt spid="19">
                                            <p:txEl>
                                              <p:pRg st="2" end="2"/>
                                            </p:txEl>
                                          </p:spTgt>
                                        </p:tgtEl>
                                        <p:attrNameLst>
                                          <p:attrName>ppt_w</p:attrName>
                                        </p:attrNameLst>
                                      </p:cBhvr>
                                      <p:tavLst>
                                        <p:tav tm="0">
                                          <p:val>
                                            <p:strVal val="#ppt_w*0.70"/>
                                          </p:val>
                                        </p:tav>
                                        <p:tav tm="100000">
                                          <p:val>
                                            <p:strVal val="#ppt_w"/>
                                          </p:val>
                                        </p:tav>
                                      </p:tavLst>
                                    </p:anim>
                                    <p:anim calcmode="lin" valueType="num">
                                      <p:cBhvr>
                                        <p:cTn id="33" dur="1000" fill="hold"/>
                                        <p:tgtEl>
                                          <p:spTgt spid="19">
                                            <p:txEl>
                                              <p:pRg st="2" end="2"/>
                                            </p:txEl>
                                          </p:spTgt>
                                        </p:tgtEl>
                                        <p:attrNameLst>
                                          <p:attrName>ppt_h</p:attrName>
                                        </p:attrNameLst>
                                      </p:cBhvr>
                                      <p:tavLst>
                                        <p:tav tm="0">
                                          <p:val>
                                            <p:strVal val="#ppt_h"/>
                                          </p:val>
                                        </p:tav>
                                        <p:tav tm="100000">
                                          <p:val>
                                            <p:strVal val="#ppt_h"/>
                                          </p:val>
                                        </p:tav>
                                      </p:tavLst>
                                    </p:anim>
                                    <p:animEffect transition="in" filter="fade">
                                      <p:cBhvr>
                                        <p:cTn id="34" dur="1000"/>
                                        <p:tgtEl>
                                          <p:spTgt spid="19">
                                            <p:txEl>
                                              <p:pRg st="2" end="2"/>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9">
                                            <p:txEl>
                                              <p:pRg st="3" end="3"/>
                                            </p:txEl>
                                          </p:spTgt>
                                        </p:tgtEl>
                                        <p:attrNameLst>
                                          <p:attrName>style.visibility</p:attrName>
                                        </p:attrNameLst>
                                      </p:cBhvr>
                                      <p:to>
                                        <p:strVal val="visible"/>
                                      </p:to>
                                    </p:set>
                                    <p:anim calcmode="lin" valueType="num">
                                      <p:cBhvr>
                                        <p:cTn id="37" dur="1000" fill="hold"/>
                                        <p:tgtEl>
                                          <p:spTgt spid="19">
                                            <p:txEl>
                                              <p:pRg st="3" end="3"/>
                                            </p:txEl>
                                          </p:spTgt>
                                        </p:tgtEl>
                                        <p:attrNameLst>
                                          <p:attrName>ppt_w</p:attrName>
                                        </p:attrNameLst>
                                      </p:cBhvr>
                                      <p:tavLst>
                                        <p:tav tm="0">
                                          <p:val>
                                            <p:strVal val="#ppt_w*0.70"/>
                                          </p:val>
                                        </p:tav>
                                        <p:tav tm="100000">
                                          <p:val>
                                            <p:strVal val="#ppt_w"/>
                                          </p:val>
                                        </p:tav>
                                      </p:tavLst>
                                    </p:anim>
                                    <p:anim calcmode="lin" valueType="num">
                                      <p:cBhvr>
                                        <p:cTn id="38" dur="1000" fill="hold"/>
                                        <p:tgtEl>
                                          <p:spTgt spid="19">
                                            <p:txEl>
                                              <p:pRg st="3" end="3"/>
                                            </p:txEl>
                                          </p:spTgt>
                                        </p:tgtEl>
                                        <p:attrNameLst>
                                          <p:attrName>ppt_h</p:attrName>
                                        </p:attrNameLst>
                                      </p:cBhvr>
                                      <p:tavLst>
                                        <p:tav tm="0">
                                          <p:val>
                                            <p:strVal val="#ppt_h"/>
                                          </p:val>
                                        </p:tav>
                                        <p:tav tm="100000">
                                          <p:val>
                                            <p:strVal val="#ppt_h"/>
                                          </p:val>
                                        </p:tav>
                                      </p:tavLst>
                                    </p:anim>
                                    <p:animEffect transition="in" filter="fade">
                                      <p:cBhvr>
                                        <p:cTn id="39" dur="1000"/>
                                        <p:tgtEl>
                                          <p:spTgt spid="19">
                                            <p:txEl>
                                              <p:pRg st="3" end="3"/>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9">
                                            <p:txEl>
                                              <p:pRg st="4" end="4"/>
                                            </p:txEl>
                                          </p:spTgt>
                                        </p:tgtEl>
                                        <p:attrNameLst>
                                          <p:attrName>style.visibility</p:attrName>
                                        </p:attrNameLst>
                                      </p:cBhvr>
                                      <p:to>
                                        <p:strVal val="visible"/>
                                      </p:to>
                                    </p:set>
                                    <p:anim calcmode="lin" valueType="num">
                                      <p:cBhvr>
                                        <p:cTn id="42" dur="1000" fill="hold"/>
                                        <p:tgtEl>
                                          <p:spTgt spid="19">
                                            <p:txEl>
                                              <p:pRg st="4" end="4"/>
                                            </p:txEl>
                                          </p:spTgt>
                                        </p:tgtEl>
                                        <p:attrNameLst>
                                          <p:attrName>ppt_w</p:attrName>
                                        </p:attrNameLst>
                                      </p:cBhvr>
                                      <p:tavLst>
                                        <p:tav tm="0">
                                          <p:val>
                                            <p:strVal val="#ppt_w*0.70"/>
                                          </p:val>
                                        </p:tav>
                                        <p:tav tm="100000">
                                          <p:val>
                                            <p:strVal val="#ppt_w"/>
                                          </p:val>
                                        </p:tav>
                                      </p:tavLst>
                                    </p:anim>
                                    <p:anim calcmode="lin" valueType="num">
                                      <p:cBhvr>
                                        <p:cTn id="43" dur="1000" fill="hold"/>
                                        <p:tgtEl>
                                          <p:spTgt spid="19">
                                            <p:txEl>
                                              <p:pRg st="4" end="4"/>
                                            </p:txEl>
                                          </p:spTgt>
                                        </p:tgtEl>
                                        <p:attrNameLst>
                                          <p:attrName>ppt_h</p:attrName>
                                        </p:attrNameLst>
                                      </p:cBhvr>
                                      <p:tavLst>
                                        <p:tav tm="0">
                                          <p:val>
                                            <p:strVal val="#ppt_h"/>
                                          </p:val>
                                        </p:tav>
                                        <p:tav tm="100000">
                                          <p:val>
                                            <p:strVal val="#ppt_h"/>
                                          </p:val>
                                        </p:tav>
                                      </p:tavLst>
                                    </p:anim>
                                    <p:animEffect transition="in" filter="fade">
                                      <p:cBhvr>
                                        <p:cTn id="44" dur="1000"/>
                                        <p:tgtEl>
                                          <p:spTgt spid="19">
                                            <p:txEl>
                                              <p:pRg st="4" end="4"/>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9">
                                            <p:txEl>
                                              <p:pRg st="5" end="5"/>
                                            </p:txEl>
                                          </p:spTgt>
                                        </p:tgtEl>
                                        <p:attrNameLst>
                                          <p:attrName>style.visibility</p:attrName>
                                        </p:attrNameLst>
                                      </p:cBhvr>
                                      <p:to>
                                        <p:strVal val="visible"/>
                                      </p:to>
                                    </p:set>
                                    <p:anim calcmode="lin" valueType="num">
                                      <p:cBhvr>
                                        <p:cTn id="47" dur="1000" fill="hold"/>
                                        <p:tgtEl>
                                          <p:spTgt spid="19">
                                            <p:txEl>
                                              <p:pRg st="5" end="5"/>
                                            </p:txEl>
                                          </p:spTgt>
                                        </p:tgtEl>
                                        <p:attrNameLst>
                                          <p:attrName>ppt_w</p:attrName>
                                        </p:attrNameLst>
                                      </p:cBhvr>
                                      <p:tavLst>
                                        <p:tav tm="0">
                                          <p:val>
                                            <p:strVal val="#ppt_w*0.70"/>
                                          </p:val>
                                        </p:tav>
                                        <p:tav tm="100000">
                                          <p:val>
                                            <p:strVal val="#ppt_w"/>
                                          </p:val>
                                        </p:tav>
                                      </p:tavLst>
                                    </p:anim>
                                    <p:anim calcmode="lin" valueType="num">
                                      <p:cBhvr>
                                        <p:cTn id="48" dur="1000" fill="hold"/>
                                        <p:tgtEl>
                                          <p:spTgt spid="19">
                                            <p:txEl>
                                              <p:pRg st="5" end="5"/>
                                            </p:txEl>
                                          </p:spTgt>
                                        </p:tgtEl>
                                        <p:attrNameLst>
                                          <p:attrName>ppt_h</p:attrName>
                                        </p:attrNameLst>
                                      </p:cBhvr>
                                      <p:tavLst>
                                        <p:tav tm="0">
                                          <p:val>
                                            <p:strVal val="#ppt_h"/>
                                          </p:val>
                                        </p:tav>
                                        <p:tav tm="100000">
                                          <p:val>
                                            <p:strVal val="#ppt_h"/>
                                          </p:val>
                                        </p:tav>
                                      </p:tavLst>
                                    </p:anim>
                                    <p:animEffect transition="in" filter="fade">
                                      <p:cBhvr>
                                        <p:cTn id="49" dur="1000"/>
                                        <p:tgtEl>
                                          <p:spTgt spid="19">
                                            <p:txEl>
                                              <p:pRg st="5" end="5"/>
                                            </p:txEl>
                                          </p:spTgt>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9">
                                            <p:txEl>
                                              <p:pRg st="6" end="6"/>
                                            </p:txEl>
                                          </p:spTgt>
                                        </p:tgtEl>
                                        <p:attrNameLst>
                                          <p:attrName>style.visibility</p:attrName>
                                        </p:attrNameLst>
                                      </p:cBhvr>
                                      <p:to>
                                        <p:strVal val="visible"/>
                                      </p:to>
                                    </p:set>
                                    <p:anim calcmode="lin" valueType="num">
                                      <p:cBhvr>
                                        <p:cTn id="52" dur="1000" fill="hold"/>
                                        <p:tgtEl>
                                          <p:spTgt spid="19">
                                            <p:txEl>
                                              <p:pRg st="6" end="6"/>
                                            </p:txEl>
                                          </p:spTgt>
                                        </p:tgtEl>
                                        <p:attrNameLst>
                                          <p:attrName>ppt_w</p:attrName>
                                        </p:attrNameLst>
                                      </p:cBhvr>
                                      <p:tavLst>
                                        <p:tav tm="0">
                                          <p:val>
                                            <p:strVal val="#ppt_w*0.70"/>
                                          </p:val>
                                        </p:tav>
                                        <p:tav tm="100000">
                                          <p:val>
                                            <p:strVal val="#ppt_w"/>
                                          </p:val>
                                        </p:tav>
                                      </p:tavLst>
                                    </p:anim>
                                    <p:anim calcmode="lin" valueType="num">
                                      <p:cBhvr>
                                        <p:cTn id="53" dur="1000" fill="hold"/>
                                        <p:tgtEl>
                                          <p:spTgt spid="19">
                                            <p:txEl>
                                              <p:pRg st="6" end="6"/>
                                            </p:txEl>
                                          </p:spTgt>
                                        </p:tgtEl>
                                        <p:attrNameLst>
                                          <p:attrName>ppt_h</p:attrName>
                                        </p:attrNameLst>
                                      </p:cBhvr>
                                      <p:tavLst>
                                        <p:tav tm="0">
                                          <p:val>
                                            <p:strVal val="#ppt_h"/>
                                          </p:val>
                                        </p:tav>
                                        <p:tav tm="100000">
                                          <p:val>
                                            <p:strVal val="#ppt_h"/>
                                          </p:val>
                                        </p:tav>
                                      </p:tavLst>
                                    </p:anim>
                                    <p:animEffect transition="in" filter="fade">
                                      <p:cBhvr>
                                        <p:cTn id="54" dur="1000"/>
                                        <p:tgtEl>
                                          <p:spTgt spid="19">
                                            <p:txEl>
                                              <p:pRg st="6" end="6"/>
                                            </p:txEl>
                                          </p:spTgt>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9">
                                            <p:txEl>
                                              <p:pRg st="7" end="7"/>
                                            </p:txEl>
                                          </p:spTgt>
                                        </p:tgtEl>
                                        <p:attrNameLst>
                                          <p:attrName>style.visibility</p:attrName>
                                        </p:attrNameLst>
                                      </p:cBhvr>
                                      <p:to>
                                        <p:strVal val="visible"/>
                                      </p:to>
                                    </p:set>
                                    <p:anim calcmode="lin" valueType="num">
                                      <p:cBhvr>
                                        <p:cTn id="57" dur="1000" fill="hold"/>
                                        <p:tgtEl>
                                          <p:spTgt spid="19">
                                            <p:txEl>
                                              <p:pRg st="7" end="7"/>
                                            </p:txEl>
                                          </p:spTgt>
                                        </p:tgtEl>
                                        <p:attrNameLst>
                                          <p:attrName>ppt_w</p:attrName>
                                        </p:attrNameLst>
                                      </p:cBhvr>
                                      <p:tavLst>
                                        <p:tav tm="0">
                                          <p:val>
                                            <p:strVal val="#ppt_w*0.70"/>
                                          </p:val>
                                        </p:tav>
                                        <p:tav tm="100000">
                                          <p:val>
                                            <p:strVal val="#ppt_w"/>
                                          </p:val>
                                        </p:tav>
                                      </p:tavLst>
                                    </p:anim>
                                    <p:anim calcmode="lin" valueType="num">
                                      <p:cBhvr>
                                        <p:cTn id="58" dur="1000" fill="hold"/>
                                        <p:tgtEl>
                                          <p:spTgt spid="19">
                                            <p:txEl>
                                              <p:pRg st="7" end="7"/>
                                            </p:txEl>
                                          </p:spTgt>
                                        </p:tgtEl>
                                        <p:attrNameLst>
                                          <p:attrName>ppt_h</p:attrName>
                                        </p:attrNameLst>
                                      </p:cBhvr>
                                      <p:tavLst>
                                        <p:tav tm="0">
                                          <p:val>
                                            <p:strVal val="#ppt_h"/>
                                          </p:val>
                                        </p:tav>
                                        <p:tav tm="100000">
                                          <p:val>
                                            <p:strVal val="#ppt_h"/>
                                          </p:val>
                                        </p:tav>
                                      </p:tavLst>
                                    </p:anim>
                                    <p:animEffect transition="in" filter="fade">
                                      <p:cBhvr>
                                        <p:cTn id="59" dur="1000"/>
                                        <p:tgtEl>
                                          <p:spTgt spid="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build="allAtOnce" bldLvl="5"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611188" y="1484784"/>
            <a:ext cx="8208962" cy="52322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spcBef>
                <a:spcPts val="600"/>
              </a:spcBef>
              <a:spcAft>
                <a:spcPts val="600"/>
              </a:spcAft>
            </a:pPr>
            <a:r>
              <a:rPr lang="pt-BR" b="1" i="1" dirty="0">
                <a:solidFill>
                  <a:srgbClr val="006600"/>
                </a:solidFill>
                <a:effectLst>
                  <a:outerShdw blurRad="38100" dist="38100" dir="2700000" algn="tl">
                    <a:srgbClr val="C0C0C0"/>
                  </a:outerShdw>
                </a:effectLst>
                <a:latin typeface="Square721 Ex BT" pitchFamily="34" charset="0"/>
              </a:rPr>
              <a:t>“Alargue seu coração de esperanças,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mas, não deixe que ele se afogue nelas.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achar que precisa voltar, volte!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perceber que precisa seguir, siga!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estiver tudo errado, comece novamente.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estiver tudo certo, continue.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sentir saudades, mate-as.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perder um amor, não se perca!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Se o achar, segure-o!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Circunda-se de rosas, ama, bebe e cala. </a:t>
            </a:r>
            <a:br>
              <a:rPr lang="pt-BR" b="1" i="1" dirty="0">
                <a:solidFill>
                  <a:srgbClr val="006600"/>
                </a:solidFill>
                <a:effectLst>
                  <a:outerShdw blurRad="38100" dist="38100" dir="2700000" algn="tl">
                    <a:srgbClr val="C0C0C0"/>
                  </a:outerShdw>
                </a:effectLst>
                <a:latin typeface="Square721 Ex BT" pitchFamily="34" charset="0"/>
              </a:rPr>
            </a:br>
            <a:r>
              <a:rPr lang="pt-BR" b="1" i="1" dirty="0">
                <a:solidFill>
                  <a:srgbClr val="006600"/>
                </a:solidFill>
                <a:effectLst>
                  <a:outerShdw blurRad="38100" dist="38100" dir="2700000" algn="tl">
                    <a:srgbClr val="C0C0C0"/>
                  </a:outerShdw>
                </a:effectLst>
                <a:latin typeface="Square721 Ex BT" pitchFamily="34" charset="0"/>
              </a:rPr>
              <a:t>O mais é nada.”</a:t>
            </a:r>
          </a:p>
          <a:p>
            <a:pPr algn="r">
              <a:lnSpc>
                <a:spcPct val="150000"/>
              </a:lnSpc>
              <a:spcBef>
                <a:spcPts val="600"/>
              </a:spcBef>
              <a:spcAft>
                <a:spcPts val="600"/>
              </a:spcAft>
            </a:pPr>
            <a:r>
              <a:rPr lang="pt-BR" b="1" i="1" dirty="0">
                <a:solidFill>
                  <a:srgbClr val="006600"/>
                </a:solidFill>
                <a:effectLst>
                  <a:outerShdw blurRad="38100" dist="38100" dir="2700000" algn="tl">
                    <a:srgbClr val="C0C0C0"/>
                  </a:outerShdw>
                </a:effectLst>
                <a:latin typeface="Square721 Ex BT" pitchFamily="34" charset="0"/>
              </a:rPr>
              <a:t>Fernando Pessoa</a:t>
            </a:r>
          </a:p>
        </p:txBody>
      </p:sp>
    </p:spTree>
    <p:extLst>
      <p:ext uri="{BB962C8B-B14F-4D97-AF65-F5344CB8AC3E}">
        <p14:creationId xmlns:p14="http://schemas.microsoft.com/office/powerpoint/2010/main" xmlns="" val="233490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932762" y="1628800"/>
            <a:ext cx="7455662" cy="4801314"/>
          </a:xfrm>
          <a:prstGeom prst="rect">
            <a:avLst/>
          </a:prstGeom>
          <a:solidFill>
            <a:srgbClr val="CCE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lnSpc>
                <a:spcPct val="150000"/>
              </a:lnSpc>
            </a:pPr>
            <a:r>
              <a:rPr lang="pt-BR" sz="2800" b="1" i="1" dirty="0" smtClean="0">
                <a:ln w="11430"/>
                <a:solidFill>
                  <a:srgbClr val="0000FF"/>
                </a:solidFill>
                <a:effectLst>
                  <a:outerShdw blurRad="80000" dist="40000" dir="5040000" algn="tl">
                    <a:srgbClr val="000000">
                      <a:alpha val="30000"/>
                    </a:srgbClr>
                  </a:outerShdw>
                </a:effectLst>
              </a:rPr>
              <a:t>Obrigado a Todos e a Todas!</a:t>
            </a:r>
          </a:p>
          <a:p>
            <a:pPr algn="ctr">
              <a:lnSpc>
                <a:spcPct val="150000"/>
              </a:lnSpc>
            </a:pPr>
            <a:r>
              <a:rPr lang="pt-BR" sz="2800" b="1" i="1" dirty="0" smtClean="0">
                <a:ln w="11430"/>
                <a:solidFill>
                  <a:srgbClr val="0000FF"/>
                </a:solidFill>
                <a:effectLst>
                  <a:outerShdw blurRad="80000" dist="40000" dir="5040000" algn="tl">
                    <a:srgbClr val="000000">
                      <a:alpha val="30000"/>
                    </a:srgbClr>
                  </a:outerShdw>
                </a:effectLst>
              </a:rPr>
              <a:t>Que Deus nos Abençoe!!!</a:t>
            </a:r>
          </a:p>
          <a:p>
            <a:pPr algn="ctr">
              <a:lnSpc>
                <a:spcPct val="150000"/>
              </a:lnSpc>
            </a:pPr>
            <a:r>
              <a:rPr lang="pt-BR" sz="2800" b="1" i="1" dirty="0" smtClean="0">
                <a:ln w="11430"/>
                <a:solidFill>
                  <a:srgbClr val="0000FF"/>
                </a:solidFill>
                <a:effectLst>
                  <a:outerShdw blurRad="80000" dist="40000" dir="5040000" algn="tl">
                    <a:srgbClr val="000000">
                      <a:alpha val="30000"/>
                    </a:srgbClr>
                  </a:outerShdw>
                </a:effectLst>
              </a:rPr>
              <a:t>Vinícius Nobre</a:t>
            </a:r>
          </a:p>
          <a:p>
            <a:pPr algn="ctr">
              <a:lnSpc>
                <a:spcPct val="150000"/>
              </a:lnSpc>
            </a:pPr>
            <a:r>
              <a:rPr lang="pt-BR" sz="2400" b="1" i="1" dirty="0" smtClean="0">
                <a:ln w="11430"/>
                <a:solidFill>
                  <a:srgbClr val="0000FF"/>
                </a:solidFill>
                <a:effectLst>
                  <a:outerShdw blurRad="80000" dist="40000" dir="5040000" algn="tl">
                    <a:srgbClr val="000000">
                      <a:alpha val="30000"/>
                    </a:srgbClr>
                  </a:outerShdw>
                </a:effectLst>
              </a:rPr>
              <a:t>vinicius.nobre@terra.com.br</a:t>
            </a:r>
          </a:p>
          <a:p>
            <a:pPr algn="ctr">
              <a:lnSpc>
                <a:spcPct val="150000"/>
              </a:lnSpc>
            </a:pPr>
            <a:r>
              <a:rPr lang="pt-BR" sz="2400" b="1" i="1" dirty="0" smtClean="0">
                <a:ln w="11430"/>
                <a:solidFill>
                  <a:srgbClr val="0000FF"/>
                </a:solidFill>
                <a:effectLst>
                  <a:outerShdw blurRad="80000" dist="40000" dir="5040000" algn="tl">
                    <a:srgbClr val="000000">
                      <a:alpha val="30000"/>
                    </a:srgbClr>
                  </a:outerShdw>
                </a:effectLst>
              </a:rPr>
              <a:t>viniciuss.nobre@gmail.com</a:t>
            </a:r>
          </a:p>
          <a:p>
            <a:pPr algn="ctr">
              <a:lnSpc>
                <a:spcPct val="150000"/>
              </a:lnSpc>
            </a:pPr>
            <a:r>
              <a:rPr lang="pt-BR" sz="2400" b="1" i="1" dirty="0" err="1" smtClean="0">
                <a:ln w="11430"/>
                <a:solidFill>
                  <a:srgbClr val="0000FF"/>
                </a:solidFill>
                <a:hlinkClick r:id="rId2"/>
              </a:rPr>
              <a:t>twitter.com@viniciussnobre</a:t>
            </a:r>
            <a:endParaRPr lang="pt-BR" sz="2400" b="1" i="1" dirty="0" smtClean="0">
              <a:ln w="11430"/>
              <a:solidFill>
                <a:srgbClr val="0000FF"/>
              </a:solidFill>
            </a:endParaRPr>
          </a:p>
          <a:p>
            <a:pPr algn="ctr">
              <a:lnSpc>
                <a:spcPct val="150000"/>
              </a:lnSpc>
            </a:pPr>
            <a:r>
              <a:rPr lang="pt-BR" sz="2400" b="1" i="1" dirty="0" smtClean="0">
                <a:ln w="11430"/>
                <a:solidFill>
                  <a:srgbClr val="0000FF"/>
                </a:solidFill>
                <a:effectLst>
                  <a:outerShdw blurRad="80000" dist="40000" dir="5040000" algn="tl">
                    <a:srgbClr val="000000">
                      <a:alpha val="30000"/>
                    </a:srgbClr>
                  </a:outerShdw>
                </a:effectLst>
              </a:rPr>
              <a:t>85.8862.2914 (OI)</a:t>
            </a:r>
          </a:p>
          <a:p>
            <a:pPr algn="ctr">
              <a:lnSpc>
                <a:spcPct val="150000"/>
              </a:lnSpc>
            </a:pPr>
            <a:r>
              <a:rPr lang="pt-BR" sz="2400" b="1" i="1" dirty="0" smtClean="0">
                <a:ln w="11430"/>
                <a:solidFill>
                  <a:srgbClr val="0000FF"/>
                </a:solidFill>
                <a:effectLst>
                  <a:outerShdw blurRad="80000" dist="40000" dir="5040000" algn="tl">
                    <a:srgbClr val="000000">
                      <a:alpha val="30000"/>
                    </a:srgbClr>
                  </a:outerShdw>
                </a:effectLst>
              </a:rPr>
              <a:t>85.9937.5747 (TIM)</a:t>
            </a:r>
            <a:endParaRPr lang="pt-BR" sz="2400" b="1" i="1" dirty="0">
              <a:ln w="11430"/>
              <a:solidFill>
                <a:srgbClr val="0000FF"/>
              </a:soli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xmlns="" val="346515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3000"/>
                                        <p:tgtEl>
                                          <p:spTgt spid="4">
                                            <p:bg/>
                                          </p:spTgt>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3000"/>
                                        <p:tgtEl>
                                          <p:spTgt spid="4">
                                            <p:txEl>
                                              <p:pRg st="0" end="0"/>
                                            </p:txEl>
                                          </p:spTgt>
                                        </p:tgtEl>
                                      </p:cBhvr>
                                    </p:animEffect>
                                  </p:childTnLst>
                                </p:cTn>
                              </p:par>
                            </p:childTnLst>
                          </p:cTn>
                        </p:par>
                        <p:par>
                          <p:cTn id="12" fill="hold">
                            <p:stCondLst>
                              <p:cond delay="6000"/>
                            </p:stCondLst>
                            <p:childTnLst>
                              <p:par>
                                <p:cTn id="13" presetID="22" presetClass="entr" presetSubtype="8"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3000"/>
                                        <p:tgtEl>
                                          <p:spTgt spid="4">
                                            <p:txEl>
                                              <p:pRg st="1" end="1"/>
                                            </p:txEl>
                                          </p:spTgt>
                                        </p:tgtEl>
                                      </p:cBhvr>
                                    </p:animEffect>
                                  </p:childTnLst>
                                </p:cTn>
                              </p:par>
                            </p:childTnLst>
                          </p:cTn>
                        </p:par>
                        <p:par>
                          <p:cTn id="16" fill="hold">
                            <p:stCondLst>
                              <p:cond delay="9000"/>
                            </p:stCondLst>
                            <p:childTnLst>
                              <p:par>
                                <p:cTn id="17" presetID="22" presetClass="entr" presetSubtype="8"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wipe(left)">
                                      <p:cBhvr>
                                        <p:cTn id="19" dur="3000"/>
                                        <p:tgtEl>
                                          <p:spTgt spid="4">
                                            <p:txEl>
                                              <p:pRg st="2" end="2"/>
                                            </p:txEl>
                                          </p:spTgt>
                                        </p:tgtEl>
                                      </p:cBhvr>
                                    </p:animEffect>
                                  </p:childTnLst>
                                </p:cTn>
                              </p:par>
                            </p:childTnLst>
                          </p:cTn>
                        </p:par>
                        <p:par>
                          <p:cTn id="20" fill="hold">
                            <p:stCondLst>
                              <p:cond delay="12000"/>
                            </p:stCondLst>
                            <p:childTnLst>
                              <p:par>
                                <p:cTn id="21" presetID="22" presetClass="entr" presetSubtype="8" fill="hold" grpId="0"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left)">
                                      <p:cBhvr>
                                        <p:cTn id="23" dur="3000"/>
                                        <p:tgtEl>
                                          <p:spTgt spid="4">
                                            <p:txEl>
                                              <p:pRg st="3" end="3"/>
                                            </p:txEl>
                                          </p:spTgt>
                                        </p:tgtEl>
                                      </p:cBhvr>
                                    </p:animEffect>
                                  </p:childTnLst>
                                </p:cTn>
                              </p:par>
                            </p:childTnLst>
                          </p:cTn>
                        </p:par>
                        <p:par>
                          <p:cTn id="24" fill="hold">
                            <p:stCondLst>
                              <p:cond delay="15000"/>
                            </p:stCondLst>
                            <p:childTnLst>
                              <p:par>
                                <p:cTn id="25" presetID="22" presetClass="entr" presetSubtype="8" fill="hold" grpId="0" nodeType="after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3000"/>
                                        <p:tgtEl>
                                          <p:spTgt spid="4">
                                            <p:txEl>
                                              <p:pRg st="4" end="4"/>
                                            </p:txEl>
                                          </p:spTgt>
                                        </p:tgtEl>
                                      </p:cBhvr>
                                    </p:animEffect>
                                  </p:childTnLst>
                                </p:cTn>
                              </p:par>
                            </p:childTnLst>
                          </p:cTn>
                        </p:par>
                        <p:par>
                          <p:cTn id="28" fill="hold">
                            <p:stCondLst>
                              <p:cond delay="18000"/>
                            </p:stCondLst>
                            <p:childTnLst>
                              <p:par>
                                <p:cTn id="29" presetID="22" presetClass="entr" presetSubtype="8" fill="hold" grpId="0" nodeType="after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wipe(left)">
                                      <p:cBhvr>
                                        <p:cTn id="31" dur="3000"/>
                                        <p:tgtEl>
                                          <p:spTgt spid="4">
                                            <p:txEl>
                                              <p:pRg st="5" end="5"/>
                                            </p:txEl>
                                          </p:spTgt>
                                        </p:tgtEl>
                                      </p:cBhvr>
                                    </p:animEffect>
                                  </p:childTnLst>
                                </p:cTn>
                              </p:par>
                            </p:childTnLst>
                          </p:cTn>
                        </p:par>
                        <p:par>
                          <p:cTn id="32" fill="hold">
                            <p:stCondLst>
                              <p:cond delay="21000"/>
                            </p:stCondLst>
                            <p:childTnLst>
                              <p:par>
                                <p:cTn id="33" presetID="22" presetClass="entr" presetSubtype="8" fill="hold" grpId="0" nodeType="after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wipe(left)">
                                      <p:cBhvr>
                                        <p:cTn id="35" dur="3000"/>
                                        <p:tgtEl>
                                          <p:spTgt spid="4">
                                            <p:txEl>
                                              <p:pRg st="6" end="6"/>
                                            </p:txEl>
                                          </p:spTgt>
                                        </p:tgtEl>
                                      </p:cBhvr>
                                    </p:animEffect>
                                  </p:childTnLst>
                                </p:cTn>
                              </p:par>
                            </p:childTnLst>
                          </p:cTn>
                        </p:par>
                        <p:par>
                          <p:cTn id="36" fill="hold">
                            <p:stCondLst>
                              <p:cond delay="24000"/>
                            </p:stCondLst>
                            <p:childTnLst>
                              <p:par>
                                <p:cTn id="37" presetID="22" presetClass="entr" presetSubtype="8" fill="hold" grpId="0" nodeType="after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Effect transition="in" filter="wipe(left)">
                                      <p:cBhvr>
                                        <p:cTn id="39" dur="3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323528" y="1556792"/>
            <a:ext cx="8568952" cy="4555093"/>
          </a:xfrm>
          <a:prstGeom prst="rect">
            <a:avLst/>
          </a:prstGeom>
        </p:spPr>
        <p:txBody>
          <a:bodyPr wrap="square">
            <a:spAutoFit/>
          </a:bodyPr>
          <a:lstStyle/>
          <a:p>
            <a:pPr algn="ctr">
              <a:lnSpc>
                <a:spcPct val="150000"/>
              </a:lnSpc>
              <a:spcBef>
                <a:spcPts val="600"/>
              </a:spcBef>
              <a:spcAft>
                <a:spcPts val="600"/>
              </a:spcAft>
            </a:pPr>
            <a:r>
              <a:rPr lang="pt-BR" sz="1600" b="1" i="1" dirty="0" smtClean="0">
                <a:solidFill>
                  <a:srgbClr val="FF0000"/>
                </a:solidFill>
                <a:effectLst>
                  <a:outerShdw blurRad="38100" dist="38100" dir="2700000" algn="tl">
                    <a:srgbClr val="000000">
                      <a:alpha val="43137"/>
                    </a:srgbClr>
                  </a:outerShdw>
                </a:effectLst>
              </a:rPr>
              <a:t>ATENÇÃO!!!</a:t>
            </a:r>
          </a:p>
          <a:p>
            <a:pPr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rPr>
              <a:t>Esta apresentação foi produzida pelo Professor Vinícius Nobre, </a:t>
            </a:r>
            <a:r>
              <a:rPr lang="pt-BR" sz="1600" b="1" i="1" dirty="0">
                <a:solidFill>
                  <a:srgbClr val="0000FF"/>
                </a:solidFill>
                <a:effectLst>
                  <a:outerShdw blurRad="38100" dist="38100" dir="2700000" algn="tl">
                    <a:srgbClr val="000000">
                      <a:alpha val="43137"/>
                    </a:srgbClr>
                  </a:outerShdw>
                </a:effectLst>
              </a:rPr>
              <a:t>especialmente para este </a:t>
            </a:r>
            <a:r>
              <a:rPr lang="pt-BR" sz="1600" b="1" i="1" dirty="0" smtClean="0">
                <a:solidFill>
                  <a:srgbClr val="0000FF"/>
                </a:solidFill>
                <a:effectLst>
                  <a:outerShdw blurRad="38100" dist="38100" dir="2700000" algn="tl">
                    <a:srgbClr val="000000">
                      <a:alpha val="43137"/>
                    </a:srgbClr>
                  </a:outerShdw>
                </a:effectLst>
              </a:rPr>
              <a:t>Treinamento, </a:t>
            </a:r>
            <a:r>
              <a:rPr lang="pt-BR" sz="1600" b="1" i="1" dirty="0">
                <a:solidFill>
                  <a:srgbClr val="0000FF"/>
                </a:solidFill>
                <a:effectLst>
                  <a:outerShdw blurRad="38100" dist="38100" dir="2700000" algn="tl">
                    <a:srgbClr val="000000">
                      <a:alpha val="43137"/>
                    </a:srgbClr>
                  </a:outerShdw>
                </a:effectLst>
              </a:rPr>
              <a:t>com base na legislação publicada até </a:t>
            </a:r>
            <a:r>
              <a:rPr lang="pt-BR" sz="1600" b="1" i="1" dirty="0" smtClean="0">
                <a:solidFill>
                  <a:srgbClr val="0000FF"/>
                </a:solidFill>
                <a:effectLst>
                  <a:outerShdw blurRad="38100" dist="38100" dir="2700000" algn="tl">
                    <a:srgbClr val="000000">
                      <a:alpha val="43137"/>
                    </a:srgbClr>
                  </a:outerShdw>
                </a:effectLst>
              </a:rPr>
              <a:t>Junho/2012.</a:t>
            </a:r>
          </a:p>
          <a:p>
            <a:pPr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rPr>
              <a:t>A cópia deste o material, </a:t>
            </a:r>
            <a:r>
              <a:rPr lang="pt-BR" sz="1600" b="1" i="1" dirty="0">
                <a:solidFill>
                  <a:srgbClr val="0000FF"/>
                </a:solidFill>
                <a:effectLst>
                  <a:outerShdw blurRad="38100" dist="38100" dir="2700000" algn="tl">
                    <a:srgbClr val="000000">
                      <a:alpha val="43137"/>
                    </a:srgbClr>
                  </a:outerShdw>
                </a:effectLst>
              </a:rPr>
              <a:t>em seu todo ou em </a:t>
            </a:r>
            <a:r>
              <a:rPr lang="pt-BR" sz="1600" b="1" i="1" dirty="0" smtClean="0">
                <a:solidFill>
                  <a:srgbClr val="0000FF"/>
                </a:solidFill>
                <a:effectLst>
                  <a:outerShdw blurRad="38100" dist="38100" dir="2700000" algn="tl">
                    <a:srgbClr val="000000">
                      <a:alpha val="43137"/>
                    </a:srgbClr>
                  </a:outerShdw>
                </a:effectLst>
              </a:rPr>
              <a:t>parte, </a:t>
            </a:r>
            <a:r>
              <a:rPr lang="pt-BR" sz="1600" b="1" i="1" dirty="0">
                <a:solidFill>
                  <a:srgbClr val="0000FF"/>
                </a:solidFill>
                <a:effectLst>
                  <a:outerShdw blurRad="38100" dist="38100" dir="2700000" algn="tl">
                    <a:srgbClr val="000000">
                      <a:alpha val="43137"/>
                    </a:srgbClr>
                  </a:outerShdw>
                </a:effectLst>
              </a:rPr>
              <a:t>é proibida</a:t>
            </a:r>
            <a:r>
              <a:rPr lang="pt-BR" sz="1600" b="1" i="1" dirty="0" smtClean="0">
                <a:solidFill>
                  <a:srgbClr val="0000FF"/>
                </a:solidFill>
                <a:effectLst>
                  <a:outerShdw blurRad="38100" dist="38100" dir="2700000" algn="tl">
                    <a:srgbClr val="000000">
                      <a:alpha val="43137"/>
                    </a:srgbClr>
                  </a:outerShdw>
                </a:effectLst>
              </a:rPr>
              <a:t>.</a:t>
            </a:r>
          </a:p>
          <a:p>
            <a:pPr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rPr>
              <a:t>O Professor não </a:t>
            </a:r>
            <a:r>
              <a:rPr lang="pt-BR" sz="1600" b="1" i="1" dirty="0">
                <a:solidFill>
                  <a:srgbClr val="0000FF"/>
                </a:solidFill>
                <a:effectLst>
                  <a:outerShdw blurRad="38100" dist="38100" dir="2700000" algn="tl">
                    <a:srgbClr val="000000">
                      <a:alpha val="43137"/>
                    </a:srgbClr>
                  </a:outerShdw>
                </a:effectLst>
              </a:rPr>
              <a:t>se responsabiliza pela aplicação de conceitos e legislação aqui citados em situações práticas nas empresas. </a:t>
            </a:r>
            <a:endParaRPr lang="pt-BR" sz="1600" b="1" i="1" dirty="0" smtClean="0">
              <a:solidFill>
                <a:srgbClr val="0000FF"/>
              </a:solidFill>
              <a:effectLst>
                <a:outerShdw blurRad="38100" dist="38100" dir="2700000" algn="tl">
                  <a:srgbClr val="000000">
                    <a:alpha val="43137"/>
                  </a:srgbClr>
                </a:outerShdw>
              </a:effectLst>
            </a:endParaRPr>
          </a:p>
          <a:p>
            <a:pPr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rPr>
              <a:t>Nenhuma </a:t>
            </a:r>
            <a:r>
              <a:rPr lang="pt-BR" sz="1600" b="1" i="1" dirty="0">
                <a:solidFill>
                  <a:srgbClr val="0000FF"/>
                </a:solidFill>
                <a:effectLst>
                  <a:outerShdw blurRad="38100" dist="38100" dir="2700000" algn="tl">
                    <a:srgbClr val="000000">
                      <a:alpha val="43137"/>
                    </a:srgbClr>
                  </a:outerShdw>
                </a:effectLst>
              </a:rPr>
              <a:t>responsabilidade poderá ser imputada </a:t>
            </a:r>
            <a:r>
              <a:rPr lang="pt-BR" sz="1600" b="1" i="1" dirty="0" smtClean="0">
                <a:solidFill>
                  <a:srgbClr val="0000FF"/>
                </a:solidFill>
                <a:effectLst>
                  <a:outerShdw blurRad="38100" dist="38100" dir="2700000" algn="tl">
                    <a:srgbClr val="000000">
                      <a:alpha val="43137"/>
                    </a:srgbClr>
                  </a:outerShdw>
                </a:effectLst>
              </a:rPr>
              <a:t>ao Professor </a:t>
            </a:r>
            <a:r>
              <a:rPr lang="pt-BR" sz="1600" b="1" i="1" dirty="0">
                <a:solidFill>
                  <a:srgbClr val="0000FF"/>
                </a:solidFill>
                <a:effectLst>
                  <a:outerShdw blurRad="38100" dist="38100" dir="2700000" algn="tl">
                    <a:srgbClr val="000000">
                      <a:alpha val="43137"/>
                    </a:srgbClr>
                  </a:outerShdw>
                </a:effectLst>
              </a:rPr>
              <a:t>por </a:t>
            </a:r>
            <a:r>
              <a:rPr lang="pt-BR" sz="1600" b="1" i="1" dirty="0" smtClean="0">
                <a:solidFill>
                  <a:srgbClr val="0000FF"/>
                </a:solidFill>
                <a:effectLst>
                  <a:outerShdw blurRad="38100" dist="38100" dir="2700000" algn="tl">
                    <a:srgbClr val="000000">
                      <a:alpha val="43137"/>
                    </a:srgbClr>
                  </a:outerShdw>
                </a:effectLst>
              </a:rPr>
              <a:t>erro de  </a:t>
            </a:r>
            <a:r>
              <a:rPr lang="pt-BR" sz="1600" b="1" i="1" dirty="0">
                <a:solidFill>
                  <a:srgbClr val="0000FF"/>
                </a:solidFill>
                <a:effectLst>
                  <a:outerShdw blurRad="38100" dist="38100" dir="2700000" algn="tl">
                    <a:srgbClr val="000000">
                      <a:alpha val="43137"/>
                    </a:srgbClr>
                  </a:outerShdw>
                </a:effectLst>
              </a:rPr>
              <a:t>interpretação, mau </a:t>
            </a:r>
            <a:r>
              <a:rPr lang="pt-BR" sz="1600" b="1" i="1" dirty="0" smtClean="0">
                <a:solidFill>
                  <a:srgbClr val="0000FF"/>
                </a:solidFill>
                <a:effectLst>
                  <a:outerShdw blurRad="38100" dist="38100" dir="2700000" algn="tl">
                    <a:srgbClr val="000000">
                      <a:alpha val="43137"/>
                    </a:srgbClr>
                  </a:outerShdw>
                </a:effectLst>
              </a:rPr>
              <a:t>uso por parte dos </a:t>
            </a:r>
            <a:r>
              <a:rPr lang="pt-BR" sz="1600" b="1" i="1" dirty="0" err="1" smtClean="0">
                <a:solidFill>
                  <a:srgbClr val="0000FF"/>
                </a:solidFill>
                <a:effectLst>
                  <a:outerShdw blurRad="38100" dist="38100" dir="2700000" algn="tl">
                    <a:srgbClr val="000000">
                      <a:alpha val="43137"/>
                    </a:srgbClr>
                  </a:outerShdw>
                </a:effectLst>
              </a:rPr>
              <a:t>treinandos</a:t>
            </a:r>
            <a:r>
              <a:rPr lang="pt-BR" sz="1600" b="1" i="1" dirty="0" smtClean="0">
                <a:solidFill>
                  <a:srgbClr val="0000FF"/>
                </a:solidFill>
                <a:effectLst>
                  <a:outerShdw blurRad="38100" dist="38100" dir="2700000" algn="tl">
                    <a:srgbClr val="000000">
                      <a:alpha val="43137"/>
                    </a:srgbClr>
                  </a:outerShdw>
                </a:effectLst>
              </a:rPr>
              <a:t> </a:t>
            </a:r>
            <a:r>
              <a:rPr lang="pt-BR" sz="1600" b="1" i="1" dirty="0">
                <a:solidFill>
                  <a:srgbClr val="0000FF"/>
                </a:solidFill>
                <a:effectLst>
                  <a:outerShdw blurRad="38100" dist="38100" dir="2700000" algn="tl">
                    <a:srgbClr val="000000">
                      <a:alpha val="43137"/>
                    </a:srgbClr>
                  </a:outerShdw>
                </a:effectLst>
              </a:rPr>
              <a:t>ou </a:t>
            </a:r>
            <a:r>
              <a:rPr lang="pt-BR" sz="1600" b="1" i="1" dirty="0" smtClean="0">
                <a:solidFill>
                  <a:srgbClr val="0000FF"/>
                </a:solidFill>
                <a:effectLst>
                  <a:outerShdw blurRad="38100" dist="38100" dir="2700000" algn="tl">
                    <a:srgbClr val="000000">
                      <a:alpha val="43137"/>
                    </a:srgbClr>
                  </a:outerShdw>
                </a:effectLst>
              </a:rPr>
              <a:t>por alterações </a:t>
            </a:r>
            <a:r>
              <a:rPr lang="pt-BR" sz="1600" b="1" i="1" dirty="0">
                <a:solidFill>
                  <a:srgbClr val="0000FF"/>
                </a:solidFill>
                <a:effectLst>
                  <a:outerShdw blurRad="38100" dist="38100" dir="2700000" algn="tl">
                    <a:srgbClr val="000000">
                      <a:alpha val="43137"/>
                    </a:srgbClr>
                  </a:outerShdw>
                </a:effectLst>
              </a:rPr>
              <a:t>posteriores na legislação. </a:t>
            </a:r>
            <a:endParaRPr lang="pt-BR" sz="1600" b="1" i="1" dirty="0" smtClean="0">
              <a:solidFill>
                <a:srgbClr val="0000FF"/>
              </a:solidFill>
              <a:effectLst>
                <a:outerShdw blurRad="38100" dist="38100" dir="2700000" algn="tl">
                  <a:srgbClr val="000000">
                    <a:alpha val="43137"/>
                  </a:srgbClr>
                </a:outerShdw>
              </a:effectLst>
            </a:endParaRPr>
          </a:p>
          <a:p>
            <a:pPr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rPr>
              <a:t>Fortaleza, 03 de junho de 2012.</a:t>
            </a:r>
            <a:endParaRPr lang="pt-BR" sz="1600" b="1" i="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3983106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251520" y="1556792"/>
            <a:ext cx="8640960" cy="3986219"/>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marL="285750" indent="-285750" algn="just">
              <a:lnSpc>
                <a:spcPct val="150000"/>
              </a:lnSpc>
              <a:spcBef>
                <a:spcPts val="600"/>
              </a:spcBef>
              <a:spcAft>
                <a:spcPts val="600"/>
              </a:spcAft>
              <a:buFont typeface="Wingdings" pitchFamily="2" charset="2"/>
              <a:buChar char="q"/>
            </a:pPr>
            <a:r>
              <a:rPr lang="pt-BR" sz="1600" b="1" i="1" dirty="0" smtClean="0">
                <a:ln w="50800"/>
                <a:solidFill>
                  <a:srgbClr val="0000FF"/>
                </a:solidFill>
                <a:effectLst>
                  <a:outerShdw blurRad="38100" dist="38100" dir="2700000" algn="tl">
                    <a:srgbClr val="000000">
                      <a:alpha val="43137"/>
                    </a:srgbClr>
                  </a:outerShdw>
                </a:effectLst>
                <a:latin typeface="Arial" pitchFamily="34" charset="0"/>
                <a:cs typeface="Arial" pitchFamily="34" charset="0"/>
              </a:rPr>
              <a:t>Plano Brasil Maior</a:t>
            </a:r>
          </a:p>
          <a:p>
            <a:pPr lvl="1" algn="just">
              <a:lnSpc>
                <a:spcPct val="150000"/>
              </a:lnSpc>
              <a:spcBef>
                <a:spcPts val="600"/>
              </a:spcBef>
              <a:spcAft>
                <a:spcPts val="600"/>
              </a:spcAft>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Plano Brasil Maior é a política industrial, tecnológica e de comércio exterior do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atual Governo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federal.</a:t>
            </a:r>
          </a:p>
          <a:p>
            <a:pPr marL="285750" indent="-285750" algn="just">
              <a:lnSpc>
                <a:spcPct val="150000"/>
              </a:lnSpc>
              <a:spcBef>
                <a:spcPts val="600"/>
              </a:spcBef>
              <a:spcAft>
                <a:spcPts val="600"/>
              </a:spcAft>
              <a:buFont typeface="Wingdings" pitchFamily="2" charset="2"/>
              <a:buChar char="q"/>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São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objetivos do Plano Brasil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Maior</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Sustentar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o crescimento econômico inclusivo em um contexto </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econômico adverso.</a:t>
            </a:r>
          </a:p>
          <a:p>
            <a:pPr marL="742950" lvl="1" indent="-285750" algn="just">
              <a:lnSpc>
                <a:spcPct val="150000"/>
              </a:lnSpc>
              <a:spcBef>
                <a:spcPts val="600"/>
              </a:spcBef>
              <a:spcAft>
                <a:spcPts val="600"/>
              </a:spcAft>
              <a:buFont typeface="Wingdings" pitchFamily="2" charset="2"/>
              <a:buChar char="§"/>
            </a:pP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Fazer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com que o País saia da crise internacional em melhor posição do que entrou</a:t>
            </a:r>
            <a:r>
              <a:rPr lang="pt-BR" sz="1600" b="1" i="1"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 o </a:t>
            </a:r>
            <a:r>
              <a:rPr lang="pt-BR" sz="1600" b="1" i="1" dirty="0">
                <a:solidFill>
                  <a:srgbClr val="0000FF"/>
                </a:solidFill>
                <a:effectLst>
                  <a:outerShdw blurRad="38100" dist="38100" dir="2700000" algn="tl">
                    <a:srgbClr val="000000">
                      <a:alpha val="43137"/>
                    </a:srgbClr>
                  </a:outerShdw>
                </a:effectLst>
                <a:latin typeface="Arial" pitchFamily="34" charset="0"/>
                <a:cs typeface="Arial" pitchFamily="34" charset="0"/>
              </a:rPr>
              <a:t>que resultaria em uma mudança estrutural da sua inserção na economia mundial.</a:t>
            </a:r>
            <a:endParaRPr lang="pt-BR" sz="1600" b="1" i="1" dirty="0">
              <a:ln w="50800"/>
              <a:solidFill>
                <a:srgbClr val="0000FF"/>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Botão de ação: Voltar ou Anterior 5">
            <a:hlinkClick r:id="rId3" action="ppaction://hlinksldjump" highlightClick="1"/>
          </p:cNvPr>
          <p:cNvSpPr/>
          <p:nvPr/>
        </p:nvSpPr>
        <p:spPr>
          <a:xfrm>
            <a:off x="8212835" y="6597352"/>
            <a:ext cx="607637" cy="10801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2771800" y="908720"/>
            <a:ext cx="3744416" cy="338554"/>
          </a:xfrm>
          <a:prstGeom prst="rect">
            <a:avLst/>
          </a:prstGeom>
          <a:noFill/>
        </p:spPr>
        <p:txBody>
          <a:bodyPr wrap="square" rtlCol="0">
            <a:spAutoFit/>
          </a:bodyPr>
          <a:lstStyle/>
          <a:p>
            <a:pPr algn="ctr"/>
            <a:r>
              <a:rPr lang="pt-BR" sz="1600" b="1" i="1" dirty="0" smtClean="0">
                <a:solidFill>
                  <a:srgbClr val="336600"/>
                </a:solidFill>
                <a:effectLst>
                  <a:outerShdw blurRad="38100" dist="38100" dir="2700000" algn="tl">
                    <a:srgbClr val="000000">
                      <a:alpha val="43137"/>
                    </a:srgbClr>
                  </a:outerShdw>
                </a:effectLst>
                <a:latin typeface="Arial" pitchFamily="34" charset="0"/>
                <a:cs typeface="Arial" pitchFamily="34" charset="0"/>
              </a:rPr>
              <a:t>Objetivos  . . .</a:t>
            </a:r>
            <a:endParaRPr lang="pt-BR" sz="1600" b="1" i="1" dirty="0">
              <a:solidFill>
                <a:srgbClr val="336600"/>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41891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up)">
                                      <p:cBhvr>
                                        <p:cTn id="11" dur="1000"/>
                                        <p:tgtEl>
                                          <p:spTgt spid="4">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up)">
                                      <p:cBhvr>
                                        <p:cTn id="15" dur="1000"/>
                                        <p:tgtEl>
                                          <p:spTgt spid="4">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up)">
                                      <p:cBhvr>
                                        <p:cTn id="19" dur="1000"/>
                                        <p:tgtEl>
                                          <p:spTgt spid="4">
                                            <p:txEl>
                                              <p:pRg st="3" end="3"/>
                                            </p:tx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up)">
                                      <p:cBhvr>
                                        <p:cTn id="23" dur="1000"/>
                                        <p:tgtEl>
                                          <p:spTgt spid="4">
                                            <p:txEl>
                                              <p:pRg st="4" end="4"/>
                                            </p:txEl>
                                          </p:spTgt>
                                        </p:tgtEl>
                                      </p:cBhvr>
                                    </p:animEffect>
                                  </p:childTnLst>
                                </p:cTn>
                              </p:par>
                            </p:childTnLst>
                          </p:cTn>
                        </p:par>
                        <p:par>
                          <p:cTn id="24" fill="hold">
                            <p:stCondLst>
                              <p:cond delay="5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o">
  <a:themeElements>
    <a:clrScheme name="Mediano">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o">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o">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0</TotalTime>
  <Words>13027</Words>
  <Application>Microsoft Office PowerPoint</Application>
  <PresentationFormat>Apresentação na tela (4:3)</PresentationFormat>
  <Paragraphs>1893</Paragraphs>
  <Slides>145</Slides>
  <Notes>100</Notes>
  <HiddenSlides>0</HiddenSlides>
  <MMClips>0</MMClips>
  <ScaleCrop>false</ScaleCrop>
  <HeadingPairs>
    <vt:vector size="4" baseType="variant">
      <vt:variant>
        <vt:lpstr>Tema</vt:lpstr>
      </vt:variant>
      <vt:variant>
        <vt:i4>1</vt:i4>
      </vt:variant>
      <vt:variant>
        <vt:lpstr>Títulos de slides</vt:lpstr>
      </vt:variant>
      <vt:variant>
        <vt:i4>145</vt:i4>
      </vt:variant>
    </vt:vector>
  </HeadingPairs>
  <TitlesOfParts>
    <vt:vector size="146" baseType="lpstr">
      <vt:lpstr>Mediano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2013-05-08T17:27:52Z</dcterms:created>
  <dcterms:modified xsi:type="dcterms:W3CDTF">2013-07-13T13:00:14Z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1046</vt:i4>
  </property>
  <property fmtid="{D5CDD505-2E9C-101B-9397-08002B2CF9AE}" pid="3" name="_Version">
    <vt:lpwstr>12.0.4518</vt:lpwstr>
  </property>
</Properties>
</file>