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6" r:id="rId3"/>
    <p:sldId id="260" r:id="rId4"/>
    <p:sldId id="261" r:id="rId5"/>
    <p:sldId id="262" r:id="rId6"/>
    <p:sldId id="265" r:id="rId7"/>
    <p:sldId id="266" r:id="rId8"/>
    <p:sldId id="267" r:id="rId9"/>
    <p:sldId id="268" r:id="rId10"/>
    <p:sldId id="30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305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0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2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uardo Azevedo" userId="0f3a99b6c3a0d1f6" providerId="LiveId" clId="{94EE6F4E-0D5D-493D-96D1-57334DA7AC88}"/>
    <pc:docChg chg="custSel delSld modSld">
      <pc:chgData name="Eduardo Azevedo" userId="0f3a99b6c3a0d1f6" providerId="LiveId" clId="{94EE6F4E-0D5D-493D-96D1-57334DA7AC88}" dt="2020-09-12T16:03:21.294" v="203" actId="20577"/>
      <pc:docMkLst>
        <pc:docMk/>
      </pc:docMkLst>
      <pc:sldChg chg="del">
        <pc:chgData name="Eduardo Azevedo" userId="0f3a99b6c3a0d1f6" providerId="LiveId" clId="{94EE6F4E-0D5D-493D-96D1-57334DA7AC88}" dt="2020-09-12T15:51:36.423" v="0" actId="47"/>
        <pc:sldMkLst>
          <pc:docMk/>
          <pc:sldMk cId="4191595086" sldId="257"/>
        </pc:sldMkLst>
      </pc:sldChg>
      <pc:sldChg chg="del">
        <pc:chgData name="Eduardo Azevedo" userId="0f3a99b6c3a0d1f6" providerId="LiveId" clId="{94EE6F4E-0D5D-493D-96D1-57334DA7AC88}" dt="2020-09-12T15:51:38.239" v="1" actId="47"/>
        <pc:sldMkLst>
          <pc:docMk/>
          <pc:sldMk cId="3647567702" sldId="258"/>
        </pc:sldMkLst>
      </pc:sldChg>
      <pc:sldChg chg="del">
        <pc:chgData name="Eduardo Azevedo" userId="0f3a99b6c3a0d1f6" providerId="LiveId" clId="{94EE6F4E-0D5D-493D-96D1-57334DA7AC88}" dt="2020-09-12T15:54:01.198" v="2" actId="47"/>
        <pc:sldMkLst>
          <pc:docMk/>
          <pc:sldMk cId="10781486" sldId="263"/>
        </pc:sldMkLst>
      </pc:sldChg>
      <pc:sldChg chg="del">
        <pc:chgData name="Eduardo Azevedo" userId="0f3a99b6c3a0d1f6" providerId="LiveId" clId="{94EE6F4E-0D5D-493D-96D1-57334DA7AC88}" dt="2020-09-12T15:54:10.266" v="3" actId="47"/>
        <pc:sldMkLst>
          <pc:docMk/>
          <pc:sldMk cId="1588643017" sldId="264"/>
        </pc:sldMkLst>
      </pc:sldChg>
      <pc:sldChg chg="del">
        <pc:chgData name="Eduardo Azevedo" userId="0f3a99b6c3a0d1f6" providerId="LiveId" clId="{94EE6F4E-0D5D-493D-96D1-57334DA7AC88}" dt="2020-09-12T15:56:48.683" v="4" actId="47"/>
        <pc:sldMkLst>
          <pc:docMk/>
          <pc:sldMk cId="4057991945" sldId="281"/>
        </pc:sldMkLst>
      </pc:sldChg>
      <pc:sldChg chg="del">
        <pc:chgData name="Eduardo Azevedo" userId="0f3a99b6c3a0d1f6" providerId="LiveId" clId="{94EE6F4E-0D5D-493D-96D1-57334DA7AC88}" dt="2020-09-12T15:57:08.270" v="5" actId="47"/>
        <pc:sldMkLst>
          <pc:docMk/>
          <pc:sldMk cId="2050959103" sldId="282"/>
        </pc:sldMkLst>
      </pc:sldChg>
      <pc:sldChg chg="del">
        <pc:chgData name="Eduardo Azevedo" userId="0f3a99b6c3a0d1f6" providerId="LiveId" clId="{94EE6F4E-0D5D-493D-96D1-57334DA7AC88}" dt="2020-09-12T15:57:10.231" v="6" actId="47"/>
        <pc:sldMkLst>
          <pc:docMk/>
          <pc:sldMk cId="163912657" sldId="283"/>
        </pc:sldMkLst>
      </pc:sldChg>
      <pc:sldChg chg="del">
        <pc:chgData name="Eduardo Azevedo" userId="0f3a99b6c3a0d1f6" providerId="LiveId" clId="{94EE6F4E-0D5D-493D-96D1-57334DA7AC88}" dt="2020-09-12T15:57:17.121" v="7" actId="47"/>
        <pc:sldMkLst>
          <pc:docMk/>
          <pc:sldMk cId="1203430837" sldId="284"/>
        </pc:sldMkLst>
      </pc:sldChg>
      <pc:sldChg chg="modSp mod">
        <pc:chgData name="Eduardo Azevedo" userId="0f3a99b6c3a0d1f6" providerId="LiveId" clId="{94EE6F4E-0D5D-493D-96D1-57334DA7AC88}" dt="2020-09-12T16:02:40.628" v="189" actId="20577"/>
        <pc:sldMkLst>
          <pc:docMk/>
          <pc:sldMk cId="1151111256" sldId="298"/>
        </pc:sldMkLst>
        <pc:spChg chg="mod">
          <ac:chgData name="Eduardo Azevedo" userId="0f3a99b6c3a0d1f6" providerId="LiveId" clId="{94EE6F4E-0D5D-493D-96D1-57334DA7AC88}" dt="2020-09-12T16:02:40.628" v="189" actId="20577"/>
          <ac:spMkLst>
            <pc:docMk/>
            <pc:sldMk cId="1151111256" sldId="298"/>
            <ac:spMk id="3" creationId="{184E0B52-F58E-49DD-8DC7-F5B6E3C6415E}"/>
          </ac:spMkLst>
        </pc:spChg>
      </pc:sldChg>
      <pc:sldChg chg="del">
        <pc:chgData name="Eduardo Azevedo" userId="0f3a99b6c3a0d1f6" providerId="LiveId" clId="{94EE6F4E-0D5D-493D-96D1-57334DA7AC88}" dt="2020-09-12T16:02:53.254" v="190" actId="47"/>
        <pc:sldMkLst>
          <pc:docMk/>
          <pc:sldMk cId="842138557" sldId="299"/>
        </pc:sldMkLst>
      </pc:sldChg>
      <pc:sldChg chg="del">
        <pc:chgData name="Eduardo Azevedo" userId="0f3a99b6c3a0d1f6" providerId="LiveId" clId="{94EE6F4E-0D5D-493D-96D1-57334DA7AC88}" dt="2020-09-12T16:02:53.801" v="191" actId="47"/>
        <pc:sldMkLst>
          <pc:docMk/>
          <pc:sldMk cId="1983288448" sldId="300"/>
        </pc:sldMkLst>
      </pc:sldChg>
      <pc:sldChg chg="del">
        <pc:chgData name="Eduardo Azevedo" userId="0f3a99b6c3a0d1f6" providerId="LiveId" clId="{94EE6F4E-0D5D-493D-96D1-57334DA7AC88}" dt="2020-09-12T16:02:54.239" v="192" actId="47"/>
        <pc:sldMkLst>
          <pc:docMk/>
          <pc:sldMk cId="3467298854" sldId="301"/>
        </pc:sldMkLst>
      </pc:sldChg>
      <pc:sldChg chg="del">
        <pc:chgData name="Eduardo Azevedo" userId="0f3a99b6c3a0d1f6" providerId="LiveId" clId="{94EE6F4E-0D5D-493D-96D1-57334DA7AC88}" dt="2020-09-12T16:02:54.656" v="193" actId="47"/>
        <pc:sldMkLst>
          <pc:docMk/>
          <pc:sldMk cId="1515537045" sldId="302"/>
        </pc:sldMkLst>
      </pc:sldChg>
      <pc:sldChg chg="del">
        <pc:chgData name="Eduardo Azevedo" userId="0f3a99b6c3a0d1f6" providerId="LiveId" clId="{94EE6F4E-0D5D-493D-96D1-57334DA7AC88}" dt="2020-09-12T16:02:55.094" v="194" actId="47"/>
        <pc:sldMkLst>
          <pc:docMk/>
          <pc:sldMk cId="2726985030" sldId="303"/>
        </pc:sldMkLst>
      </pc:sldChg>
      <pc:sldChg chg="del">
        <pc:chgData name="Eduardo Azevedo" userId="0f3a99b6c3a0d1f6" providerId="LiveId" clId="{94EE6F4E-0D5D-493D-96D1-57334DA7AC88}" dt="2020-09-12T16:02:55.534" v="195" actId="47"/>
        <pc:sldMkLst>
          <pc:docMk/>
          <pc:sldMk cId="1914006241" sldId="304"/>
        </pc:sldMkLst>
      </pc:sldChg>
      <pc:sldChg chg="modSp mod">
        <pc:chgData name="Eduardo Azevedo" userId="0f3a99b6c3a0d1f6" providerId="LiveId" clId="{94EE6F4E-0D5D-493D-96D1-57334DA7AC88}" dt="2020-09-12T16:03:21.294" v="203" actId="20577"/>
        <pc:sldMkLst>
          <pc:docMk/>
          <pc:sldMk cId="4175947245" sldId="305"/>
        </pc:sldMkLst>
        <pc:spChg chg="mod">
          <ac:chgData name="Eduardo Azevedo" userId="0f3a99b6c3a0d1f6" providerId="LiveId" clId="{94EE6F4E-0D5D-493D-96D1-57334DA7AC88}" dt="2020-09-12T16:03:21.294" v="203" actId="20577"/>
          <ac:spMkLst>
            <pc:docMk/>
            <pc:sldMk cId="4175947245" sldId="305"/>
            <ac:spMk id="2" creationId="{FC2A466E-31D8-45F5-A2CF-E03C438A466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xmlns="" val="2771891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641002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2892365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741101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Freeform 6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xmlns="" val="40222721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529654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121556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179974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xmlns="" val="3208005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653736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4196767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5B64BAD1-69F3-4D5B-96D7-4F5950938862}" type="datetimeFigureOut">
              <a:rPr lang="pt-BR" smtClean="0"/>
              <a:pPr/>
              <a:t>23/09/2020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A61F3D53-D6CF-4D6F-A6C7-68CD85BF4BB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Rectangle 8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591507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1ED1335F-EC20-404E-9055-2F97E6663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6486"/>
          </a:xfrm>
        </p:spPr>
        <p:txBody>
          <a:bodyPr>
            <a:normAutofit fontScale="90000"/>
          </a:bodyPr>
          <a:lstStyle/>
          <a:p>
            <a:pPr marL="288000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/>
            </a:r>
            <a:b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/>
            </a:r>
            <a:b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</a:t>
            </a:r>
            <a:r>
              <a:rPr lang="pt-BR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Eduardo Araújo de Azevedo</a:t>
            </a:r>
            <a:r>
              <a:rPr lang="pt-BR" sz="1800" b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1800" b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1800" b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                               Junho/2020</a:t>
            </a:r>
            <a:r>
              <a:rPr lang="pt-BR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endParaRPr lang="pt-BR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Imagem 2" descr="Fundo preto com letras brancas&#10;&#10;Descrição gerada automaticamente">
            <a:extLst>
              <a:ext uri="{FF2B5EF4-FFF2-40B4-BE49-F238E27FC236}">
                <a16:creationId xmlns:a16="http://schemas.microsoft.com/office/drawing/2014/main" xmlns="" id="{14786938-8D3C-4952-8F5F-9C66D454EFCD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839" b="28823"/>
          <a:stretch/>
        </p:blipFill>
        <p:spPr bwMode="auto">
          <a:xfrm>
            <a:off x="5513477" y="1754722"/>
            <a:ext cx="1765935" cy="7651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14" name="CaixaDeTexto 13">
            <a:extLst>
              <a:ext uri="{FF2B5EF4-FFF2-40B4-BE49-F238E27FC236}">
                <a16:creationId xmlns:a16="http://schemas.microsoft.com/office/drawing/2014/main" xmlns="" id="{7C2DCA4C-4D44-4841-8ADF-839934DE7DC5}"/>
              </a:ext>
            </a:extLst>
          </p:cNvPr>
          <p:cNvSpPr txBox="1"/>
          <p:nvPr/>
        </p:nvSpPr>
        <p:spPr>
          <a:xfrm>
            <a:off x="3739771" y="2951967"/>
            <a:ext cx="60983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AÇÕES DE APOIO À GESTÃO FINANCEIRA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PARA MICRO E </a:t>
            </a:r>
            <a:r>
              <a:rPr lang="pt-BR" sz="1800" b="1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PEQUENAS </a:t>
            </a:r>
            <a:r>
              <a:rPr lang="pt-BR" sz="1800" b="1" smtClean="0">
                <a:effectLst/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>EMPRESAS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19248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 organizar um Demonstrativo de Fluxo de Caixa?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2º Passo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Reunir os dados contidos em documentos e planilhas e que serão utilizados para alimentar o Demonstrativo de Fluxo de Caixa, a saber: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extratos de contas correntes bancários e o livro caixa ou boletim de caixa para apurar o saldo inicial do Demonstrativo de Fluxo de Caixa;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organizar as planilhas analíticas que foram construídas para estruturar o Balanço Financeiro Inicial;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organizar as planilhas analíticas que foram construídas para registrar as previsões de recebimentos e pagamentos de operações futuras.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544002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 organizar um Demonstrativo de Fluxo de Caixa?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3º Passo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Organizar o Plano de Contas Financeiro para sistematizar e agrupar as contas utilizando nomenclatura adequada para o demonstrativo financeiro diferente dos títulos usados na contabilidade das empresas.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064983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Sugestão de títulos para os recebimentos: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Vendas a vista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Receber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Receber – cartão de crédito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Receber – cheques pré-datados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Receber – boletos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Outras contas a receber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372545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Sugestão de títulos para os pagamentos: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Compras a vista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Pagar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Pagar – fornecedores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Contas a Pagar – outras contas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Empréstimos Bancários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Outras contas a pagar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792103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com Vendas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Simples Nacional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Comissões sobre vendas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Fretes sobre vendas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Embalagens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Taxas de cartão de débito/crédito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Outras Despesas com Vendas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562399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com Pessoal e Encargos Trabalhistas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Folha de pagamento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Férias e adicional de férias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13º salário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FGTS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Contribuição Sindical</a:t>
            </a: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..................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2220978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Administrativas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Prolabore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Aluguel e taxas de condomínio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IPTU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Energia elétrica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Telefone e internet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Água e esgotos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..................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137375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Plano de Contas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Financeiras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Juros bancários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IOF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Tarifas Bancárias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666003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6BA2325B-1862-40EF-AFC6-7EBEF8C779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5066924"/>
              </p:ext>
            </p:extLst>
          </p:nvPr>
        </p:nvGraphicFramePr>
        <p:xfrm>
          <a:off x="1371600" y="1515291"/>
          <a:ext cx="9601200" cy="43521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97013">
                  <a:extLst>
                    <a:ext uri="{9D8B030D-6E8A-4147-A177-3AD203B41FA5}">
                      <a16:colId xmlns:a16="http://schemas.microsoft.com/office/drawing/2014/main" xmlns="" val="2041518057"/>
                    </a:ext>
                  </a:extLst>
                </a:gridCol>
                <a:gridCol w="1455617">
                  <a:extLst>
                    <a:ext uri="{9D8B030D-6E8A-4147-A177-3AD203B41FA5}">
                      <a16:colId xmlns:a16="http://schemas.microsoft.com/office/drawing/2014/main" xmlns="" val="2036631694"/>
                    </a:ext>
                  </a:extLst>
                </a:gridCol>
                <a:gridCol w="1560804">
                  <a:extLst>
                    <a:ext uri="{9D8B030D-6E8A-4147-A177-3AD203B41FA5}">
                      <a16:colId xmlns:a16="http://schemas.microsoft.com/office/drawing/2014/main" xmlns="" val="3389036053"/>
                    </a:ext>
                  </a:extLst>
                </a:gridCol>
                <a:gridCol w="1293883">
                  <a:extLst>
                    <a:ext uri="{9D8B030D-6E8A-4147-A177-3AD203B41FA5}">
                      <a16:colId xmlns:a16="http://schemas.microsoft.com/office/drawing/2014/main" xmlns="" val="3719127659"/>
                    </a:ext>
                  </a:extLst>
                </a:gridCol>
                <a:gridCol w="1293883">
                  <a:extLst>
                    <a:ext uri="{9D8B030D-6E8A-4147-A177-3AD203B41FA5}">
                      <a16:colId xmlns:a16="http://schemas.microsoft.com/office/drawing/2014/main" xmlns="" val="680433571"/>
                    </a:ext>
                  </a:extLst>
                </a:gridCol>
              </a:tblGrid>
              <a:tr h="13244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DEMONSTRATIVO DE FLUXO DE CAIXA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b">
                    <a:solidFill>
                      <a:schemeClr val="bg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9362008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MOVIMENTO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Data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Data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Data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Data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841060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A - SALDO INICIAL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4504105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Caixa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9181486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Banco A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19.000,00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78730195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............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5562032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A – TOTAL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20.000,00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29.000,00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21.000,00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19.000,00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9467034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ENTRADAS (*)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4611510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Vendas a Vista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2.000,00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4090606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Contas a Receber – cartão de crédito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3.000,00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4.000,00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3.000,00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6075075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Contas a Receber – cheques pré-data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1.500,00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97967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Contas a Receber – boletos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50.000,00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20.000,00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25.000,00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22.000,00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9837414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Outras contas a receber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500,00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7677760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B - TOTAL DAS ENTRADAS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57.000,00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26.000,00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33.000,00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30.000,00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93103452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SAÍDAS (*)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7571648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Compras a Vista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5.000,00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4.000,00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4.500,00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5.000,00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67148127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Contas a Pagar - fornecedores 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18.000,00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25.000,00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30.000,00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18.000,00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4628531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Contas a Pagar – outras contas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2.000,00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3198042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Empréstimos Bancários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10.000,00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87111963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Outras contas a pagar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85190545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Despesas com Vendas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1.500,00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46861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Despesas com Pessoal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8.500,00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1.200,00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3.000,00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539025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Despesas Administrativas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3.000,00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800,00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1667516"/>
                  </a:ext>
                </a:extLst>
              </a:tr>
              <a:tr h="1324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0" dirty="0">
                          <a:solidFill>
                            <a:schemeClr val="tx1"/>
                          </a:solidFill>
                          <a:effectLst/>
                        </a:rPr>
                        <a:t>Despesas Financeiras</a:t>
                      </a:r>
                      <a:endParaRPr lang="pt-BR" sz="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2.000,00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500,00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>
                          <a:solidFill>
                            <a:schemeClr val="tx1"/>
                          </a:solidFill>
                          <a:effectLst/>
                        </a:rPr>
                        <a:t>1.000,00</a:t>
                      </a:r>
                      <a:endParaRPr lang="pt-BR" sz="8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7774766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C - TOTAL DAS SAÍDAS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48.000,00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>
                          <a:solidFill>
                            <a:schemeClr val="tx1"/>
                          </a:solidFill>
                          <a:effectLst/>
                        </a:rPr>
                        <a:t>34.000,00</a:t>
                      </a:r>
                      <a:endParaRPr lang="pt-BR" sz="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>
                          <a:solidFill>
                            <a:schemeClr val="tx1"/>
                          </a:solidFill>
                          <a:effectLst/>
                        </a:rPr>
                        <a:t>35.000,00</a:t>
                      </a:r>
                      <a:endParaRPr lang="pt-BR" sz="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>
                          <a:solidFill>
                            <a:schemeClr val="tx1"/>
                          </a:solidFill>
                          <a:effectLst/>
                        </a:rPr>
                        <a:t>29.000,00</a:t>
                      </a:r>
                      <a:endParaRPr lang="pt-BR" sz="8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5523569"/>
                  </a:ext>
                </a:extLst>
              </a:tr>
              <a:tr h="2460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solidFill>
                            <a:schemeClr val="tx1"/>
                          </a:solidFill>
                          <a:effectLst/>
                        </a:rPr>
                        <a:t>SALDO ATUAL (A+B-C) </a:t>
                      </a:r>
                      <a:endParaRPr lang="pt-BR" sz="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29.000,00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21.000,00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19.000,00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b="1" dirty="0">
                          <a:solidFill>
                            <a:schemeClr val="tx1"/>
                          </a:solidFill>
                          <a:effectLst/>
                        </a:rPr>
                        <a:t>20.000,00</a:t>
                      </a:r>
                      <a:endParaRPr lang="pt-BR" sz="8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956" marR="31956" marT="0" marB="0" anchor="ctr"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9967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449060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Periodicidade de atualização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Demonstrativo de Fluxo de Caixa deve ser atualizado constantemente para registrar a baixa de contas liquidadas, inserir novas contas e ajustar as previsões com base em novos eventos e correção de rumos.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3522253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1ED1335F-EC20-404E-9055-2F97E6663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96486"/>
          </a:xfrm>
        </p:spPr>
        <p:txBody>
          <a:bodyPr>
            <a:normAutofit fontScale="90000"/>
          </a:bodyPr>
          <a:lstStyle/>
          <a:p>
            <a:pPr marL="2880000">
              <a:lnSpc>
                <a:spcPct val="20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/>
            </a:r>
            <a:b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  <a:t/>
            </a:r>
            <a:b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Calibri Light" panose="020F0302020204030204" pitchFamily="34" charset="0"/>
              </a:rPr>
            </a:br>
            <a:r>
              <a:rPr lang="pt-BR" sz="2700" b="1" dirty="0"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Temas abordados no trabalho</a:t>
            </a: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1. Balanço Financeiro Inicial </a:t>
            </a: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2. Fluxo de Caixa</a:t>
            </a: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3. Capital de Giro</a:t>
            </a: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>4. Principais Fontes de Recursos </a:t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/>
            </a:r>
            <a:br>
              <a:rPr lang="pt-BR" sz="27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</a:b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900800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Definições de termos correlatos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são os recursos postos à disposição da empresa e se destinam ao financiamento de compras de bens para uso próprio da empresa, tais como: maquinário, instalações, veículos de entrega, móveis e equipamentos de escritório, denominado </a:t>
            </a: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fixo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e compras de matérias primas e mercadorias para revenda, denominado </a:t>
            </a: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de giro ou capital circulante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 </a:t>
            </a: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de Giro ou Capital Circulante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é representado pelos recursos financeiros (caixa e bancos), estoques e contas a receber proveniente de vendas a prazo.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5492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723FBA3E-2663-48EB-98FC-4B5FD36BD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9043773"/>
              </p:ext>
            </p:extLst>
          </p:nvPr>
        </p:nvGraphicFramePr>
        <p:xfrm>
          <a:off x="1371600" y="2171701"/>
          <a:ext cx="9601200" cy="38763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60376">
                  <a:extLst>
                    <a:ext uri="{9D8B030D-6E8A-4147-A177-3AD203B41FA5}">
                      <a16:colId xmlns:a16="http://schemas.microsoft.com/office/drawing/2014/main" xmlns="" val="1105265686"/>
                    </a:ext>
                  </a:extLst>
                </a:gridCol>
                <a:gridCol w="1382806">
                  <a:extLst>
                    <a:ext uri="{9D8B030D-6E8A-4147-A177-3AD203B41FA5}">
                      <a16:colId xmlns:a16="http://schemas.microsoft.com/office/drawing/2014/main" xmlns="" val="200722031"/>
                    </a:ext>
                  </a:extLst>
                </a:gridCol>
                <a:gridCol w="3324785">
                  <a:extLst>
                    <a:ext uri="{9D8B030D-6E8A-4147-A177-3AD203B41FA5}">
                      <a16:colId xmlns:a16="http://schemas.microsoft.com/office/drawing/2014/main" xmlns="" val="2434105948"/>
                    </a:ext>
                  </a:extLst>
                </a:gridCol>
                <a:gridCol w="1433233">
                  <a:extLst>
                    <a:ext uri="{9D8B030D-6E8A-4147-A177-3AD203B41FA5}">
                      <a16:colId xmlns:a16="http://schemas.microsoft.com/office/drawing/2014/main" xmlns="" val="1819847312"/>
                    </a:ext>
                  </a:extLst>
                </a:gridCol>
              </a:tblGrid>
              <a:tr h="36756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Recursos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Origens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2586459"/>
                  </a:ext>
                </a:extLst>
              </a:tr>
              <a:tr h="3675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Contas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Valor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Contas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Valor</a:t>
                      </a:r>
                      <a:endParaRPr lang="pt-BR" sz="1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6697830"/>
                  </a:ext>
                </a:extLst>
              </a:tr>
              <a:tr h="1639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Caixa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Bancos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Contas a Receber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Estoques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Móveis e Utensílios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Veículos </a:t>
                      </a:r>
                      <a:endParaRPr lang="pt-BR" sz="14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9.000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Fornecedores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Capital Próprio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42.000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150.000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5924403"/>
                  </a:ext>
                </a:extLst>
              </a:tr>
              <a:tr h="3675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Total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192.000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Total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192.000</a:t>
                      </a:r>
                      <a:endParaRPr lang="pt-BR" sz="1400" b="1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60403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5398863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723FBA3E-2663-48EB-98FC-4B5FD36BD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6458734"/>
              </p:ext>
            </p:extLst>
          </p:nvPr>
        </p:nvGraphicFramePr>
        <p:xfrm>
          <a:off x="1371599" y="2171703"/>
          <a:ext cx="10110651" cy="4506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43988">
                  <a:extLst>
                    <a:ext uri="{9D8B030D-6E8A-4147-A177-3AD203B41FA5}">
                      <a16:colId xmlns:a16="http://schemas.microsoft.com/office/drawing/2014/main" xmlns="" val="1105265686"/>
                    </a:ext>
                  </a:extLst>
                </a:gridCol>
                <a:gridCol w="1456179">
                  <a:extLst>
                    <a:ext uri="{9D8B030D-6E8A-4147-A177-3AD203B41FA5}">
                      <a16:colId xmlns:a16="http://schemas.microsoft.com/office/drawing/2014/main" xmlns="" val="200722031"/>
                    </a:ext>
                  </a:extLst>
                </a:gridCol>
                <a:gridCol w="3501202">
                  <a:extLst>
                    <a:ext uri="{9D8B030D-6E8A-4147-A177-3AD203B41FA5}">
                      <a16:colId xmlns:a16="http://schemas.microsoft.com/office/drawing/2014/main" xmlns="" val="2434105948"/>
                    </a:ext>
                  </a:extLst>
                </a:gridCol>
                <a:gridCol w="1509282">
                  <a:extLst>
                    <a:ext uri="{9D8B030D-6E8A-4147-A177-3AD203B41FA5}">
                      <a16:colId xmlns:a16="http://schemas.microsoft.com/office/drawing/2014/main" xmlns="" val="1819847312"/>
                    </a:ext>
                  </a:extLst>
                </a:gridCol>
              </a:tblGrid>
              <a:tr h="36720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Balanço Patrimonial</a:t>
                      </a: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2586459"/>
                  </a:ext>
                </a:extLst>
              </a:tr>
              <a:tr h="31697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Ativo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Passivo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6697830"/>
                  </a:ext>
                </a:extLst>
              </a:tr>
              <a:tr h="31666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Contas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Contas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Valor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55924403"/>
                  </a:ext>
                </a:extLst>
              </a:tr>
              <a:tr h="19493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Circulante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Caixa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Bancos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Contas a Receber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Estoques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Não Circulante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Móveis e Utensílios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Veículos </a:t>
                      </a: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120.000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9.000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50.000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60.000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72.000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70.000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Circulante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Fornecedores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Não Circulante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Capital Social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42.000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42.000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150.000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150.000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60403498"/>
                  </a:ext>
                </a:extLst>
              </a:tr>
              <a:tr h="3354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192.000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192.000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5774009"/>
                  </a:ext>
                </a:extLst>
              </a:tr>
              <a:tr h="946840">
                <a:tc gridSpan="4">
                  <a:txBody>
                    <a:bodyPr/>
                    <a:lstStyle/>
                    <a:p>
                      <a:r>
                        <a:rPr lang="pt-BR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Analisando sob o ponto de vista contábil, pode-se concluir que: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ü"/>
                      </a:pPr>
                      <a:r>
                        <a:rPr lang="pt-B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Capital de Giro</a:t>
                      </a:r>
                      <a:r>
                        <a:rPr lang="pt-BR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é igual ao Ativo Circulante</a:t>
                      </a:r>
                    </a:p>
                    <a:p>
                      <a:pPr marL="285750" lvl="0" indent="-285750">
                        <a:buFont typeface="Wingdings" panose="05000000000000000000" pitchFamily="2" charset="2"/>
                        <a:buChar char="ü"/>
                      </a:pPr>
                      <a:r>
                        <a:rPr lang="pt-B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Capital de Giro Próprio</a:t>
                      </a:r>
                      <a:r>
                        <a:rPr lang="pt-BR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é igual a diferença entre o valor do Ativo Circulante e do Passivo Circulante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7749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575515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Esses prazos formam os ciclos da empresa e são denominados assim: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Econômico: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período compreendido entre a data da compra até a data da venda. Também conhecido como prazo de estocagem. No exemplo, são 18 dias.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Operacional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período compreendido entre a data da compra até a data do recebimento do cliente. No exemplo, são 48 dias.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Financeiro (ciclo de caixa)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período compreendido entre a data do pagamento ao fornecedor até a data do recebimento do cliente. No exemplo, são 20 dias.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9545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Necessidade de Capital de Giro. Como calcular?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Analisando os dados utilizados no exemplo apresentado no tópico anterior e aplicando o significado dos </a:t>
            </a: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ciclos da empresa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verifica-se que parte do custo das compras pode ser financiado pelos fornecedores e reduzindo o montante do capital de giro próprio.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Mas, para calcular o montante necessário para complementar os recursos disponibilizados pelos fornecedores é necessário conhecer o volume diário médio de despesas gerais da empresa e os saldos médios de estoques, contas a receber e contas a pagar.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71405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PME – Prazo Médio de Estoques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tempo médio que a mercadoria fica estocada e corresponde ao período entre a data da compra e a data da venda. O prazo, em número de dias, é calculado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PME = ESTOQUE MÉDIO / COMPRAS X 360 (cálculo anual)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3580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PMR – Prazo Médio de Recebimentos de clientes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tempo médio decorrido entre a data da venda e a data do recebimento do cliente. O prazo, em número de dias, é calculado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PMR = SALDO MÉDIO DE CLIENTES / VENDAS X 360 (cálculo anual)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08628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PMP – Prazo Médio de Pagamentos a fornecedores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tempo médio decorrido entre a data da compra e a data do pagamento ao fornecedor. O prazo, em número de dias, é calculado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PMP = SALDO MÉDIO DE FORNECEDORES / COMPRAS X 360 (cálculo anual)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2031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FINANCEIRO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período entre o desembolso pelo paramento ao fornecedor e o reembolso pelo recebimento do cliente. O capital de giro serve exatamente para financiar o fluxo negativo de caixa desse período. O prazo, em número de dias, é calculado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FINANCEIRO = PME + PMR – PMP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20388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 DIÁRIO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valor médio diário dos pagamentos feitos durante o ano relativos às compras e o total das despesas e equivale ao valor apurado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 DIÁRIO = (COMPRAS + DEDUÇÃO DAS VENDAS + DESPESAS 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OPERACIONAIS + DESPESAS FINANCEIRAS LÍQUIDAS) / 360.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7228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25ACDD-AEC6-450F-BA49-8EACCF08E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799"/>
            <a:ext cx="9601200" cy="5662749"/>
          </a:xfrm>
        </p:spPr>
        <p:txBody>
          <a:bodyPr/>
          <a:lstStyle/>
          <a:p>
            <a:endParaRPr lang="pt-BR" dirty="0"/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xmlns="" id="{40F8960A-14AF-474A-82C6-12F660263E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3557739"/>
              </p:ext>
            </p:extLst>
          </p:nvPr>
        </p:nvGraphicFramePr>
        <p:xfrm>
          <a:off x="1371600" y="685797"/>
          <a:ext cx="9601201" cy="6589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9767">
                  <a:extLst>
                    <a:ext uri="{9D8B030D-6E8A-4147-A177-3AD203B41FA5}">
                      <a16:colId xmlns:a16="http://schemas.microsoft.com/office/drawing/2014/main" xmlns="" val="70318054"/>
                    </a:ext>
                  </a:extLst>
                </a:gridCol>
                <a:gridCol w="1280833">
                  <a:extLst>
                    <a:ext uri="{9D8B030D-6E8A-4147-A177-3AD203B41FA5}">
                      <a16:colId xmlns:a16="http://schemas.microsoft.com/office/drawing/2014/main" xmlns="" val="1398090664"/>
                    </a:ext>
                  </a:extLst>
                </a:gridCol>
                <a:gridCol w="3366248">
                  <a:extLst>
                    <a:ext uri="{9D8B030D-6E8A-4147-A177-3AD203B41FA5}">
                      <a16:colId xmlns:a16="http://schemas.microsoft.com/office/drawing/2014/main" xmlns="" val="1974382199"/>
                    </a:ext>
                  </a:extLst>
                </a:gridCol>
                <a:gridCol w="1434353">
                  <a:extLst>
                    <a:ext uri="{9D8B030D-6E8A-4147-A177-3AD203B41FA5}">
                      <a16:colId xmlns:a16="http://schemas.microsoft.com/office/drawing/2014/main" xmlns="" val="1935777014"/>
                    </a:ext>
                  </a:extLst>
                </a:gridCol>
              </a:tblGrid>
              <a:tr h="728009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Balanço Financeiro Inicial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Em DD/MM/AAAA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3503430"/>
                  </a:ext>
                </a:extLst>
              </a:tr>
              <a:tr h="550143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Direitos (Ativo)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Obrigações (Passivo)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25985287"/>
                  </a:ext>
                </a:extLst>
              </a:tr>
              <a:tr h="5501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Contas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Valor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Contas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>
                          <a:solidFill>
                            <a:schemeClr val="tx1"/>
                          </a:solidFill>
                          <a:effectLst/>
                        </a:rPr>
                        <a:t>Valor</a:t>
                      </a:r>
                      <a:endParaRPr lang="pt-BR" sz="2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7759629"/>
                  </a:ext>
                </a:extLst>
              </a:tr>
              <a:tr h="21840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Caixa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Bancos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Aplicações Financeiras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Clientes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Outras Contas a Receber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Estoques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Fornecedores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Empréstimos Bancários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Outras Contas a Pagar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3630506"/>
                  </a:ext>
                </a:extLst>
              </a:tr>
              <a:tr h="550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Subtotal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Subtotal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47159470"/>
                  </a:ext>
                </a:extLst>
              </a:tr>
              <a:tr h="550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 err="1">
                          <a:solidFill>
                            <a:schemeClr val="tx1"/>
                          </a:solidFill>
                          <a:effectLst/>
                        </a:rPr>
                        <a:t>Deficit</a:t>
                      </a: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 Nominal (ou)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 err="1">
                          <a:solidFill>
                            <a:schemeClr val="tx1"/>
                          </a:solidFill>
                          <a:effectLst/>
                        </a:rPr>
                        <a:t>Superavit</a:t>
                      </a: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 Nominal (ou)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52510783"/>
                  </a:ext>
                </a:extLst>
              </a:tr>
              <a:tr h="550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Total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BR" sz="24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pt-BR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609383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34149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NCG – NECESSIDADE DE CAPITAL DE GIRO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Representa o montante necessário para financiar o capital de giro não coberto pelos fornecedores e equivale ao valor apurado pela seguinte fórmula: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NCG = CICLO FINANCEIRO X CUSTO DIÁRIO</a:t>
            </a:r>
            <a:endParaRPr lang="pt-BR" sz="1800" dirty="0">
              <a:effectLst/>
              <a:highlight>
                <a:srgbClr val="808080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91645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Empresa nova ou com balanço de abertura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u="sng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Valores estimados para o período de 12 meses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Vendas: R$ 1.200.000,00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Compras: R$ 720.000,00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com vendas: R$ 180.000,00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com pessoal: R$ 100.000,00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Despesas administrativas: R$ 60.000,00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Prazo médio de estocagem: 18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Prazo médio de recebimento de clientes: 45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Prazo médio de pagamento a fornecedores: 28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2014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Empresa nova ou com balanço de abertura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Resolução: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Financeiro: 18 + 45 – 28 = 35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 Diário: (720.000,00 + 180.000,00 + 100.000,00 + 60.000,00) / 360 = R$ 2.944,44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highlight>
                  <a:srgbClr val="80808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NCG = (35 dias X R$ 2.944,44) = R$ 103.055,40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710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Empresa antiga e que possui contabilidade organizada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 informações para calcular a NCG são extraídas do Balanço Patrimonial e da DRE.</a:t>
            </a:r>
          </a:p>
        </p:txBody>
      </p:sp>
    </p:spTree>
    <p:extLst>
      <p:ext uri="{BB962C8B-B14F-4D97-AF65-F5344CB8AC3E}">
        <p14:creationId xmlns:p14="http://schemas.microsoft.com/office/powerpoint/2010/main" xmlns="" val="18407078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Exemplos: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Empresa antiga e que possui contabilidade organizada</a:t>
            </a: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Resolução: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Estoque Médio: (320.000 + 250.000) / 2 = 285.000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Compras: CMV + EF – EI = 1.050.000 + 320.000 – 250.000 = 1.120.000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PME = Estoque Médio / Compras X 360 = 92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Saldo Médio de Clientes = (410.000 + 383.000) / 2 = 396.500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PMR = Saldo Médio de Clientes / Vendas X 360 = 60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Saldo Médio de Fornecedores = (287.200 + 250.500) / 2 = 268.850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PMR = Saldo Médio de Fornecedores / Compras X 360 = 86 dias 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Ciclo Financeiro = 92 + 60 – 86 = 66 dias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 Diário = (1.050.000 + 568.000 + 198.000 + 280.000 + 145.000 + 15.000) / 360 = R$ 6.266,67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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NCG = (66 dias X R$ 6.266,67) = R$ 413.600,00</a:t>
            </a:r>
            <a:endParaRPr lang="pt-B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35227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Capital de Giro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Análise simplificada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 indicadores estudados no tópico anterior são muito valiosos para a gestão do capital de giro, de forma simples e imediata. Por exemplo: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se a empresa negociar o prazo melhor com seus fornecedores, passando dos atuais 86 dias para 120 dias, o ciclo financeiro será de 32 dias (92 + 60 – 120) e a NCG será reduzida para R$ 200.533,44, com redução de 52% do valor atual.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se a empresa quiser expandir as vendas concedendo mais prazo para recebimento de clientes, passando dos atuais 60 dias para 90, o ciclo financeiro passará para 96 (92 + 90 – 86) e a NCG será elevada para R$ 601.600,32, com aumento de 45% do valor atual.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00740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726" y="685800"/>
            <a:ext cx="9575074" cy="150876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pt-BR" sz="2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Principais Fontes de Recursos</a:t>
            </a:r>
            <a:endParaRPr lang="pt-BR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Capital próprio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Retenção de Lucros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Fornecedores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Empréstimos Bancários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Linhas de crédito especiais vinculadas à pandemia do </a:t>
            </a:r>
            <a:r>
              <a:rPr lang="pt-BR" sz="1800" b="1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coronavirus</a:t>
            </a:r>
            <a:endParaRPr lang="pt-BR" sz="1800" b="1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PRONAMPE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FOLHA DE PAGAMENTO</a:t>
            </a:r>
            <a:endParaRPr lang="pt-BR" sz="1800" b="1" dirty="0">
              <a:effectLst/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11112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C2A466E-31D8-45F5-A2CF-E03C438A4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5466806"/>
          </a:xfrm>
        </p:spPr>
        <p:txBody>
          <a:bodyPr/>
          <a:lstStyle/>
          <a:p>
            <a:pPr algn="ctr"/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/>
            </a:r>
            <a:br>
              <a:rPr lang="pt-BR" dirty="0"/>
            </a:br>
            <a:r>
              <a:rPr lang="pt-BR" dirty="0"/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xmlns="" val="4175947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29D2DBC-6905-4F6A-9C1D-60FCBD769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E0EB2B4A-EF8B-46CA-8D57-2E099A8C82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93669"/>
            <a:ext cx="9601200" cy="427373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23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quê é ?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t-BR" sz="23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Fluxo de Caixa</a:t>
            </a:r>
            <a:r>
              <a:rPr lang="pt-BR" sz="23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é um instrumento de gestão financeira e serve para demonstrar a movimentação de entradas e saídas de recursos financeiros num determinado período. 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t-BR" sz="23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Recursos financeiros</a:t>
            </a:r>
            <a:r>
              <a:rPr lang="pt-BR" sz="23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são todos os valores que transitam pelo caixa da empresa e são registrados no livro caixa ou boletim de caixa e pelas contas bancárias.</a:t>
            </a:r>
          </a:p>
          <a:p>
            <a:pPr algn="just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pt-BR" sz="23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</a:t>
            </a:r>
            <a:r>
              <a:rPr lang="pt-BR" sz="23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Demonstrativo de Fluxo de Caixa</a:t>
            </a:r>
            <a:r>
              <a:rPr lang="pt-BR" sz="23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evidencia, dia a dia, o saldo inicial de recursos existentes no caixa e depositados em contas bancárias, a previsão de recebimentos, a previsão de pagamentos e o saldo financeiro no final do dia, conforme demonstrado na planilha seguinte: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645951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29D2DBC-6905-4F6A-9C1D-60FCBD769B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xmlns="" id="{9DC77D29-CF45-4407-9D6B-5D50503690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47436663"/>
              </p:ext>
            </p:extLst>
          </p:nvPr>
        </p:nvGraphicFramePr>
        <p:xfrm>
          <a:off x="1371600" y="1448973"/>
          <a:ext cx="9601202" cy="5283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1828">
                  <a:extLst>
                    <a:ext uri="{9D8B030D-6E8A-4147-A177-3AD203B41FA5}">
                      <a16:colId xmlns:a16="http://schemas.microsoft.com/office/drawing/2014/main" xmlns="" val="747452392"/>
                    </a:ext>
                  </a:extLst>
                </a:gridCol>
                <a:gridCol w="1560803">
                  <a:extLst>
                    <a:ext uri="{9D8B030D-6E8A-4147-A177-3AD203B41FA5}">
                      <a16:colId xmlns:a16="http://schemas.microsoft.com/office/drawing/2014/main" xmlns="" val="4002053678"/>
                    </a:ext>
                  </a:extLst>
                </a:gridCol>
                <a:gridCol w="1560803">
                  <a:extLst>
                    <a:ext uri="{9D8B030D-6E8A-4147-A177-3AD203B41FA5}">
                      <a16:colId xmlns:a16="http://schemas.microsoft.com/office/drawing/2014/main" xmlns="" val="175130155"/>
                    </a:ext>
                  </a:extLst>
                </a:gridCol>
                <a:gridCol w="1293884">
                  <a:extLst>
                    <a:ext uri="{9D8B030D-6E8A-4147-A177-3AD203B41FA5}">
                      <a16:colId xmlns:a16="http://schemas.microsoft.com/office/drawing/2014/main" xmlns="" val="1113463893"/>
                    </a:ext>
                  </a:extLst>
                </a:gridCol>
                <a:gridCol w="1293884">
                  <a:extLst>
                    <a:ext uri="{9D8B030D-6E8A-4147-A177-3AD203B41FA5}">
                      <a16:colId xmlns:a16="http://schemas.microsoft.com/office/drawing/2014/main" xmlns="" val="1244604450"/>
                    </a:ext>
                  </a:extLst>
                </a:gridCol>
              </a:tblGrid>
              <a:tr h="25638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DEMONSTRATIVO DE FLUXO DE CAIXA</a:t>
                      </a:r>
                      <a:endParaRPr lang="pt-BR" sz="18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9024341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MOVIMENTO</a:t>
                      </a:r>
                      <a:endParaRPr lang="pt-BR" sz="18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8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8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8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8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6493930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- SALDO INICIAL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71863878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Caixa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6863224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Banco A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2087433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............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895010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 – TOTAL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711509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ENTRADAS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4180544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a Vista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4999187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Contas a Receber de Clientes 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2113359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................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1920537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B - TOTAL DAS ENTRADAS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2955408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SAÍDAS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39281574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Compras a Vista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6660474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Contas a Pagar a Fornecedores</a:t>
                      </a: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57989471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Empréstimos Bancários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5756929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Despesa A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4158924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b="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.................</a:t>
                      </a:r>
                      <a:endParaRPr lang="pt-BR" sz="1600" b="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2154188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C - TOTAL DAS SAÍDAS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3556082"/>
                  </a:ext>
                </a:extLst>
              </a:tr>
              <a:tr h="2563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SALDO ATUAL (A+B-C) 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6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6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588770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476960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Quais são as fontes de dados ?</a:t>
            </a:r>
            <a:endParaRPr lang="pt-BR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OBS</a:t>
            </a:r>
            <a:r>
              <a:rPr lang="pt-BR" sz="1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: Para empresas em funcionamento ou paralisadas pela crise do </a:t>
            </a:r>
            <a:r>
              <a:rPr lang="pt-BR" sz="14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coronavírus</a:t>
            </a:r>
            <a:r>
              <a:rPr lang="pt-BR" sz="14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seguir todos os passos descritos a seguir; para as empresas em início de atividade, desconsiderar o balanço financeiro inicial.</a:t>
            </a: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Balanço Financeiro Inicial</a:t>
            </a:r>
            <a:endParaRPr lang="pt-BR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Previsão de recebimentos de operações futuras</a:t>
            </a:r>
            <a:endParaRPr lang="pt-BR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pt-BR" sz="14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Previsão de pagamentos de operações futuras</a:t>
            </a:r>
            <a:endParaRPr lang="pt-BR" sz="14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7617707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FA993FFE-A04E-4CF7-82A9-9F0437E53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6241526"/>
              </p:ext>
            </p:extLst>
          </p:nvPr>
        </p:nvGraphicFramePr>
        <p:xfrm>
          <a:off x="1371599" y="1515291"/>
          <a:ext cx="9601199" cy="47940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5171">
                  <a:extLst>
                    <a:ext uri="{9D8B030D-6E8A-4147-A177-3AD203B41FA5}">
                      <a16:colId xmlns:a16="http://schemas.microsoft.com/office/drawing/2014/main" xmlns="" val="2117836135"/>
                    </a:ext>
                  </a:extLst>
                </a:gridCol>
                <a:gridCol w="1441027">
                  <a:extLst>
                    <a:ext uri="{9D8B030D-6E8A-4147-A177-3AD203B41FA5}">
                      <a16:colId xmlns:a16="http://schemas.microsoft.com/office/drawing/2014/main" xmlns="" val="73118973"/>
                    </a:ext>
                  </a:extLst>
                </a:gridCol>
                <a:gridCol w="1288449">
                  <a:extLst>
                    <a:ext uri="{9D8B030D-6E8A-4147-A177-3AD203B41FA5}">
                      <a16:colId xmlns:a16="http://schemas.microsoft.com/office/drawing/2014/main" xmlns="" val="3534788028"/>
                    </a:ext>
                  </a:extLst>
                </a:gridCol>
                <a:gridCol w="1263583">
                  <a:extLst>
                    <a:ext uri="{9D8B030D-6E8A-4147-A177-3AD203B41FA5}">
                      <a16:colId xmlns:a16="http://schemas.microsoft.com/office/drawing/2014/main" xmlns="" val="1396787155"/>
                    </a:ext>
                  </a:extLst>
                </a:gridCol>
                <a:gridCol w="1292969">
                  <a:extLst>
                    <a:ext uri="{9D8B030D-6E8A-4147-A177-3AD203B41FA5}">
                      <a16:colId xmlns:a16="http://schemas.microsoft.com/office/drawing/2014/main" xmlns="" val="1652300372"/>
                    </a:ext>
                  </a:extLst>
                </a:gridCol>
              </a:tblGrid>
              <a:tr h="39295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PREVISÃO DE RECEBIMENTOS DE OPERAÇÕES FUTURAS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68136776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DESCRIÇÃO (*)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Data</a:t>
                      </a:r>
                      <a:endParaRPr lang="pt-BR" sz="1400" b="1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4306649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a vista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5462154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com cartão de débito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0140687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com cartão de crédito (1X)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6231987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com cartão de crédito (2X)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3395183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com cheques pré-datados (30D)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2944486"/>
                  </a:ext>
                </a:extLst>
              </a:tr>
              <a:tr h="3929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Vendas com boletos (30/60/90 dias)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8698030"/>
                  </a:ext>
                </a:extLst>
              </a:tr>
              <a:tr h="4126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Empréstimos Bancários contratados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275039"/>
                  </a:ext>
                </a:extLst>
              </a:tr>
              <a:tr h="4126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Integralização de Capital Social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3136352"/>
                  </a:ext>
                </a:extLst>
              </a:tr>
              <a:tr h="4126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Outros entradas previsíveis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5540537"/>
                  </a:ext>
                </a:extLst>
              </a:tr>
              <a:tr h="41260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TOTAL 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 </a:t>
                      </a:r>
                      <a:endParaRPr lang="pt-BR" sz="14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48677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027664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pt-BR" dirty="0"/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xmlns="" id="{FA993FFE-A04E-4CF7-82A9-9F0437E53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8430503"/>
              </p:ext>
            </p:extLst>
          </p:nvPr>
        </p:nvGraphicFramePr>
        <p:xfrm>
          <a:off x="1371599" y="1515291"/>
          <a:ext cx="9601199" cy="48593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15171">
                  <a:extLst>
                    <a:ext uri="{9D8B030D-6E8A-4147-A177-3AD203B41FA5}">
                      <a16:colId xmlns:a16="http://schemas.microsoft.com/office/drawing/2014/main" xmlns="" val="2117836135"/>
                    </a:ext>
                  </a:extLst>
                </a:gridCol>
                <a:gridCol w="1441027">
                  <a:extLst>
                    <a:ext uri="{9D8B030D-6E8A-4147-A177-3AD203B41FA5}">
                      <a16:colId xmlns:a16="http://schemas.microsoft.com/office/drawing/2014/main" xmlns="" val="73118973"/>
                    </a:ext>
                  </a:extLst>
                </a:gridCol>
                <a:gridCol w="1288449">
                  <a:extLst>
                    <a:ext uri="{9D8B030D-6E8A-4147-A177-3AD203B41FA5}">
                      <a16:colId xmlns:a16="http://schemas.microsoft.com/office/drawing/2014/main" xmlns="" val="3534788028"/>
                    </a:ext>
                  </a:extLst>
                </a:gridCol>
                <a:gridCol w="1263583">
                  <a:extLst>
                    <a:ext uri="{9D8B030D-6E8A-4147-A177-3AD203B41FA5}">
                      <a16:colId xmlns:a16="http://schemas.microsoft.com/office/drawing/2014/main" xmlns="" val="1396787155"/>
                    </a:ext>
                  </a:extLst>
                </a:gridCol>
                <a:gridCol w="1292969">
                  <a:extLst>
                    <a:ext uri="{9D8B030D-6E8A-4147-A177-3AD203B41FA5}">
                      <a16:colId xmlns:a16="http://schemas.microsoft.com/office/drawing/2014/main" xmlns="" val="1652300372"/>
                    </a:ext>
                  </a:extLst>
                </a:gridCol>
              </a:tblGrid>
              <a:tr h="339817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PREVISÃO DE PAGAMENTOS DE OPERAÇÕES FUTURAS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68136776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DESCRIÇÃO (*)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Data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Data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Data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Data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4306649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Compras a vista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05462154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Compras a prazo (30D)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0140687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Compras a prazo (30/60D)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6231987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Salários e outros proventos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3395183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FGTS/INSS/CS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2944486"/>
                  </a:ext>
                </a:extLst>
              </a:tr>
              <a:tr h="3398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Vale transporte, vale alimentação etc.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28698030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Aluguel, condomínio e IPTU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275039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Energia elétrica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3136352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Telefone e internet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5540537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Água e esgotos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4867784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.....................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7039386"/>
                  </a:ext>
                </a:extLst>
              </a:tr>
              <a:tr h="3568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4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4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58665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00440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96A849F-5234-4F1C-8A51-8137C563A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2800" b="1" dirty="0">
                <a:latin typeface="Verdana" panose="020B0604030504040204" pitchFamily="34" charset="0"/>
                <a:ea typeface="Verdana" panose="020B0604030504040204" pitchFamily="34" charset="0"/>
              </a:rPr>
              <a:t>Fluxo de Caixa</a:t>
            </a:r>
            <a:endParaRPr lang="pt-BR" sz="28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xmlns="" id="{184E0B52-F58E-49DD-8DC7-F5B6E3C64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15291"/>
            <a:ext cx="9601200" cy="435210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Como organizar um Demonstrativo de Fluxo de Caixa?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1º Passo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Escolher a ferramenta para instrumentalizar o Demonstrativo de Fluxo de Caixa, dentre as seguintes opções: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a) sistema eletrônico de controle de fluxo de caixa existente no mercado;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b) planilha em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disponível em sites de empresas especializadas; ou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c) construir a planilha em </a:t>
            </a:r>
            <a:r>
              <a:rPr lang="pt-BR" sz="18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excel</a:t>
            </a:r>
            <a:r>
              <a:rPr lang="pt-BR" sz="18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sob medida para a empresa.</a:t>
            </a: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xmlns="" val="1273432015"/>
      </p:ext>
    </p:extLst>
  </p:cSld>
  <p:clrMapOvr>
    <a:masterClrMapping/>
  </p:clrMapOvr>
</p:sld>
</file>

<file path=ppt/theme/theme1.xml><?xml version="1.0" encoding="utf-8"?>
<a:theme xmlns:a="http://schemas.openxmlformats.org/drawingml/2006/main" name="Cortar">
  <a:themeElements>
    <a:clrScheme name="Cortar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ortar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ortar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TM10001105[[fn=Cortar]]</Template>
  <TotalTime>317</TotalTime>
  <Words>2188</Words>
  <Application>Microsoft Office PowerPoint</Application>
  <PresentationFormat>Personalizar</PresentationFormat>
  <Paragraphs>622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37</vt:i4>
      </vt:variant>
    </vt:vector>
  </HeadingPairs>
  <TitlesOfParts>
    <vt:vector size="38" baseType="lpstr">
      <vt:lpstr>Cortar</vt:lpstr>
      <vt:lpstr>                                      Eduardo Araújo de Azevedo                                 Junho/2020 </vt:lpstr>
      <vt:lpstr>  Temas abordados no trabalho 1. Balanço Financeiro Inicial  2. Fluxo de Caixa 3. Capital de Giro 4. Principais Fontes de Recursos      </vt:lpstr>
      <vt:lpstr>Slide 3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Fluxo de Caixa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Capital de Giro</vt:lpstr>
      <vt:lpstr>Principais Fontes de Recursos</vt:lpstr>
      <vt:lpstr>    OBRIGADO!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Temas abordados no trabalho 1. Balanço Financeiro Inicial  2. Fluxo de Caixa 3. Capital de Giro 4. Principais Fontes de Recursos</dc:title>
  <dc:creator>Eduardo Azevedo</dc:creator>
  <cp:lastModifiedBy>Shirlley</cp:lastModifiedBy>
  <cp:revision>3</cp:revision>
  <dcterms:created xsi:type="dcterms:W3CDTF">2020-07-05T12:27:13Z</dcterms:created>
  <dcterms:modified xsi:type="dcterms:W3CDTF">2020-09-23T18:29:37Z</dcterms:modified>
</cp:coreProperties>
</file>