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5"/>
  </p:notesMasterIdLst>
  <p:sldIdLst>
    <p:sldId id="337" r:id="rId2"/>
    <p:sldId id="351" r:id="rId3"/>
    <p:sldId id="339" r:id="rId4"/>
    <p:sldId id="344" r:id="rId5"/>
    <p:sldId id="340" r:id="rId6"/>
    <p:sldId id="342" r:id="rId7"/>
    <p:sldId id="260" r:id="rId8"/>
    <p:sldId id="261" r:id="rId9"/>
    <p:sldId id="343" r:id="rId10"/>
    <p:sldId id="262" r:id="rId11"/>
    <p:sldId id="263" r:id="rId12"/>
    <p:sldId id="317" r:id="rId13"/>
    <p:sldId id="338" r:id="rId14"/>
    <p:sldId id="264" r:id="rId15"/>
    <p:sldId id="265" r:id="rId16"/>
    <p:sldId id="266" r:id="rId17"/>
    <p:sldId id="267" r:id="rId18"/>
    <p:sldId id="268" r:id="rId19"/>
    <p:sldId id="333" r:id="rId20"/>
    <p:sldId id="269" r:id="rId21"/>
    <p:sldId id="270" r:id="rId22"/>
    <p:sldId id="271" r:id="rId23"/>
    <p:sldId id="334" r:id="rId24"/>
    <p:sldId id="272" r:id="rId25"/>
    <p:sldId id="335" r:id="rId26"/>
    <p:sldId id="336" r:id="rId27"/>
    <p:sldId id="273" r:id="rId28"/>
    <p:sldId id="274" r:id="rId29"/>
    <p:sldId id="346" r:id="rId30"/>
    <p:sldId id="347" r:id="rId31"/>
    <p:sldId id="348" r:id="rId32"/>
    <p:sldId id="349" r:id="rId33"/>
    <p:sldId id="350" r:id="rId3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398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59BDF-A39C-4243-9C99-D22FB0B09618}" type="datetimeFigureOut">
              <a:rPr lang="pt-BR" smtClean="0"/>
              <a:t>06/05/2018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E8EFC-B0D1-4AC1-875F-CB1B4E6AB4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78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28D3D-1726-4AFB-A66D-52D7DF4E94C9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4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62F86-E18F-49C8-A59A-0E7F1234F5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49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A4024-94BD-4E5E-B92C-C1C883D1EEB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1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990344" y="1861311"/>
            <a:ext cx="3121035" cy="387660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145529" y="1861312"/>
            <a:ext cx="2820580" cy="383728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2B3AC-2E29-45BA-A7CA-830B671D42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12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0451-6194-40A9-BA4A-60C6D0EA11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74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A0B4-3625-47B3-A364-372B66C2B8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1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68579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7653" y="526034"/>
            <a:ext cx="10576695" cy="120894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9507" y="3183254"/>
            <a:ext cx="10592984" cy="27003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C7996-783B-4E05-BFC3-5E1CAE0E12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4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9030789" cy="129091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700" cap="all" dirty="0" smtClean="0"/>
              <a:t/>
            </a:r>
            <a:br>
              <a:rPr lang="pt-BR" sz="2700" cap="all" dirty="0" smtClean="0"/>
            </a:br>
            <a:r>
              <a:rPr lang="pt-BR" sz="4900" b="1" spc="-15" dirty="0" err="1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Kildere</a:t>
            </a:r>
            <a:r>
              <a:rPr lang="pt-BR" sz="4900" b="1" spc="-15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 E </a:t>
            </a:r>
            <a:r>
              <a:rPr lang="pt-BR" sz="4900" b="1" spc="-15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P Damasceno.</a:t>
            </a:r>
            <a:endParaRPr lang="pt-BR" sz="4900" b="1" spc="-15" dirty="0">
              <a:solidFill>
                <a:schemeClr val="bg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07576" y="1385047"/>
            <a:ext cx="11840584" cy="547295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Arial" panose="020B0604020202020204" pitchFamily="34" charset="0"/>
              <a:buNone/>
            </a:pPr>
            <a:endParaRPr lang="pt-BR" dirty="0" smtClean="0">
              <a:ea typeface="+mj-ea"/>
              <a:cs typeface="+mj-cs"/>
            </a:endParaRPr>
          </a:p>
          <a:p>
            <a:endParaRPr lang="pt-BR" b="1" dirty="0">
              <a:ea typeface="+mj-ea"/>
              <a:cs typeface="+mj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82600" y="2069068"/>
            <a:ext cx="1017693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cap="all" dirty="0">
                <a:solidFill>
                  <a:srgbClr val="00B050"/>
                </a:solidFill>
              </a:rPr>
              <a:t/>
            </a:r>
            <a:br>
              <a:rPr lang="pt-BR" sz="1000" cap="all" dirty="0">
                <a:solidFill>
                  <a:srgbClr val="00B050"/>
                </a:solidFill>
              </a:rPr>
            </a:br>
            <a:r>
              <a:rPr lang="pt-BR" sz="8800" b="1" spc="-15" dirty="0">
                <a:solidFill>
                  <a:srgbClr val="00B050"/>
                </a:solidFill>
                <a:latin typeface="Arial"/>
                <a:cs typeface="Arial"/>
              </a:rPr>
              <a:t>Contabilidade Para Condomínios.</a:t>
            </a:r>
            <a:endParaRPr lang="pt-BR" sz="8800" b="1" spc="-15" dirty="0">
              <a:solidFill>
                <a:srgbClr val="00B05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220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3734" y="228600"/>
            <a:ext cx="81973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spc="-15" dirty="0" smtClean="0">
                <a:solidFill>
                  <a:schemeClr val="bg1"/>
                </a:solidFill>
                <a:latin typeface="Arial"/>
                <a:cs typeface="Arial"/>
              </a:rPr>
              <a:t>CONDOMÍNIO COMO CRIAR?</a:t>
            </a:r>
            <a:endParaRPr lang="pt-BR" sz="44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Espaço Reservado para Conteúdo 3"/>
          <p:cNvSpPr txBox="1">
            <a:spLocks/>
          </p:cNvSpPr>
          <p:nvPr/>
        </p:nvSpPr>
        <p:spPr>
          <a:xfrm>
            <a:off x="123734" y="1403132"/>
            <a:ext cx="11753305" cy="5139558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BR" sz="4200" dirty="0"/>
              <a:t> </a:t>
            </a:r>
            <a:r>
              <a:rPr lang="pt-BR" sz="4200" dirty="0" smtClean="0"/>
              <a:t>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4200" dirty="0"/>
              <a:t> </a:t>
            </a:r>
            <a:r>
              <a:rPr lang="pt-BR" sz="4200" dirty="0" smtClean="0"/>
              <a:t>                  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Condomínios são criados a partir de uma convenção, pautada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Código Civil Brasileiro, Lei Federal nº. 10.406, de 10 de janeiro de 2002 e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pela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Lei dos Condomínios, Lei Federal nº. 4.591, de 16 de dezembro de 1964. </a:t>
            </a:r>
            <a:endParaRPr lang="pt-B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Art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. 7º O condomínio por unidades autônomas instituir-se-á por ato entre vivos ou por testamento, com inscrição obrigatória no Registro de Imóvel, dele constando; a individualização de cada unidade, sua identificação e discriminação, bem como a fração ideal sobre o terreno e partes comuns, atribuída a cada unidade, dispensando-se a descrição interna da unidade. [...] </a:t>
            </a:r>
            <a:endParaRPr lang="pt-B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Art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. 9º Os proprietários, promitentes compradores, cessionários ou promitentes cessionários dos direitos pertinentes à aquisição de unidades autônomas, em edificações a serem construídas, em construção ou já construídas, elaborarão, por escrito, a Convenção de condomínio, e deverão, também, por contrato ou por deliberação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em assembleia,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aprovar o Regimento Interno da edificação ou conjunto de edificações.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23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6"/>
          <p:cNvSpPr txBox="1">
            <a:spLocks/>
          </p:cNvSpPr>
          <p:nvPr/>
        </p:nvSpPr>
        <p:spPr>
          <a:xfrm>
            <a:off x="123735" y="1324303"/>
            <a:ext cx="11038251" cy="53965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dirty="0" smtClean="0"/>
          </a:p>
          <a:p>
            <a:pPr>
              <a:buFont typeface="Wingdings" pitchFamily="2" charset="2"/>
              <a:buChar char="ü"/>
            </a:pP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36880" y="1997839"/>
            <a:ext cx="1072510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§ 1º Far-se-á o registro da Convenção no Registro de Imóveis, bem como a averbação das suas eventuais alterações. 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§ 2º Considera-se aprovada, e obrigatória para os proprietários de unidades, promitentes compradores, cessionários e promitentes cessionários, atuais e futuros, como para qualquer ocupante, a Convenção que reúna as assinaturas de titulares de direitos que representem, no mínimo, 2/3 das frações ideais que compõem o condomínio. </a:t>
            </a:r>
          </a:p>
          <a:p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78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7972"/>
            <a:ext cx="89085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spc="-15" dirty="0">
                <a:solidFill>
                  <a:schemeClr val="bg1"/>
                </a:solidFill>
                <a:latin typeface="Arial"/>
                <a:cs typeface="Arial"/>
              </a:rPr>
              <a:t>§ 3º Além de outras normas aprovadas pelos interessados, a Convenção deverá conter: </a:t>
            </a:r>
            <a:endParaRPr lang="pt-BR" sz="28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82880" y="1168400"/>
            <a:ext cx="11399520" cy="5492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a </a:t>
            </a:r>
            <a:r>
              <a:rPr lang="pt-BR" dirty="0"/>
              <a:t>discriminação das partes de propriedade exclusiva, e as de condomínio, com especificações das diferentes </a:t>
            </a:r>
            <a:r>
              <a:rPr lang="pt-BR" dirty="0" smtClean="0"/>
              <a:t>áreas; 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o destino das diferentes partes; </a:t>
            </a:r>
            <a:endParaRPr lang="pt-BR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o modo de usar as coisas e serviços comuns</a:t>
            </a:r>
            <a:r>
              <a:rPr lang="pt-BR" dirty="0" smtClean="0"/>
              <a:t>;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encargos, forma e proporção das contribuições dos condôminos para as despesas de custeio e para as extraordinárias; </a:t>
            </a:r>
            <a:endParaRPr lang="pt-BR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o modo de escolher o síndico e o Conselho Consultivo; </a:t>
            </a:r>
            <a:endParaRPr lang="pt-BR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as atribuições do síndico, além das legais</a:t>
            </a:r>
            <a:r>
              <a:rPr lang="pt-BR" dirty="0" smtClean="0"/>
              <a:t>;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a definição da natureza gratuita ou remunerada de suas funções; </a:t>
            </a:r>
            <a:endParaRPr lang="pt-BR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o modo e o prazo de convocação das </a:t>
            </a:r>
            <a:r>
              <a:rPr lang="pt-BR" dirty="0" smtClean="0"/>
              <a:t>assembleias </a:t>
            </a:r>
            <a:r>
              <a:rPr lang="pt-BR" dirty="0"/>
              <a:t>gerais dos condôminos</a:t>
            </a:r>
            <a:r>
              <a:rPr lang="pt-BR" dirty="0" smtClean="0"/>
              <a:t>;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o </a:t>
            </a:r>
            <a:r>
              <a:rPr lang="pt-BR" dirty="0" err="1"/>
              <a:t>quorum</a:t>
            </a:r>
            <a:r>
              <a:rPr lang="pt-BR" dirty="0"/>
              <a:t> para os diversos tipos de votações</a:t>
            </a:r>
            <a:r>
              <a:rPr lang="pt-BR" dirty="0" smtClean="0"/>
              <a:t>;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dirty="0" smtClean="0"/>
              <a:t> </a:t>
            </a:r>
            <a:r>
              <a:rPr lang="pt-BR" dirty="0"/>
              <a:t>a forma de contribuição para constituição de fundo de reserva;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l) </a:t>
            </a:r>
            <a:r>
              <a:rPr lang="pt-BR" dirty="0"/>
              <a:t>a forma e o </a:t>
            </a:r>
            <a:r>
              <a:rPr lang="pt-BR" dirty="0" err="1"/>
              <a:t>quorum</a:t>
            </a:r>
            <a:r>
              <a:rPr lang="pt-BR" dirty="0"/>
              <a:t> para as alterações de convenção; 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m</a:t>
            </a:r>
            <a:r>
              <a:rPr lang="pt-BR" dirty="0"/>
              <a:t>) a forma e o </a:t>
            </a:r>
            <a:r>
              <a:rPr lang="pt-BR" dirty="0" err="1"/>
              <a:t>quorum</a:t>
            </a:r>
            <a:r>
              <a:rPr lang="pt-BR" dirty="0"/>
              <a:t> para a aprovarão do Regimento Interno quando não incluídos na própria </a:t>
            </a:r>
            <a:r>
              <a:rPr lang="pt-BR" dirty="0" smtClean="0"/>
              <a:t>Convenção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326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0" y="284480"/>
            <a:ext cx="7449671" cy="8719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 o código civil, diz que:</a:t>
            </a:r>
            <a:r>
              <a:rPr lang="pt-BR" sz="2600" dirty="0" smtClean="0">
                <a:latin typeface="+mn-lt"/>
              </a:rPr>
              <a:t> </a:t>
            </a:r>
            <a:endParaRPr lang="pt-BR" sz="2600" dirty="0"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-1" y="1882588"/>
            <a:ext cx="11416553" cy="44267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Arial" panose="020B0604020202020204" pitchFamily="34" charset="0"/>
              <a:buNone/>
            </a:pPr>
            <a:r>
              <a:rPr lang="pt-BR" sz="9600" dirty="0"/>
              <a:t/>
            </a:r>
            <a:br>
              <a:rPr lang="pt-BR" sz="9600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5" name="Retângulo 4"/>
          <p:cNvSpPr/>
          <p:nvPr/>
        </p:nvSpPr>
        <p:spPr>
          <a:xfrm>
            <a:off x="487680" y="1720840"/>
            <a:ext cx="10749280" cy="5113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Art. 1.332. Institui-se o condomínio edilício por ato entre vivos ou testamento, registrado no Cartório de Registro de Imóveis, devendo constar daquele ato, além do disposto em lei especial: 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 - a discriminação e individualização das unidades de propriedade exclusiva, estremadas uma das outras e das partes comuns; 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 - a determinação da fração ideal atribuída a cada unidade, relativamente ao terreno e partes comuns; 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III - o fim a que as unidades se destinam. </a:t>
            </a:r>
          </a:p>
        </p:txBody>
      </p:sp>
    </p:spTree>
    <p:extLst>
      <p:ext uri="{BB962C8B-B14F-4D97-AF65-F5344CB8AC3E}">
        <p14:creationId xmlns:p14="http://schemas.microsoft.com/office/powerpoint/2010/main" val="6435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0" y="6735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cap="all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</a:t>
            </a:r>
            <a:r>
              <a:rPr lang="pt-BR" sz="4400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CÓDIGO CIVIL, </a:t>
            </a:r>
            <a:r>
              <a:rPr lang="pt-BR" sz="44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diz que:</a:t>
            </a:r>
            <a:endParaRPr lang="pt-BR" sz="44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31520" y="2109599"/>
            <a:ext cx="1049528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Art. 1.333. A convenção que constitui o condomínio edilício deve ser subscrita pelos titulares de, no mínimo, dois terços das frações ideais e torna-se, desde logo, obrigatória para os titulares de direito sobre as unidades, ou para quantos sobre elas tenham posse ou detenção. 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 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 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Parágrafo único. Para ser oponível contra terceiros, a convenção do condomínio deverá ser registrada no Cartório de Registro de Imóveis. </a:t>
            </a:r>
          </a:p>
        </p:txBody>
      </p:sp>
    </p:spTree>
    <p:extLst>
      <p:ext uri="{BB962C8B-B14F-4D97-AF65-F5344CB8AC3E}">
        <p14:creationId xmlns:p14="http://schemas.microsoft.com/office/powerpoint/2010/main" val="16345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" y="1292772"/>
            <a:ext cx="11981792" cy="509055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288072"/>
            <a:ext cx="9204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spc="-15" dirty="0" smtClean="0">
                <a:solidFill>
                  <a:schemeClr val="bg1"/>
                </a:solidFill>
                <a:latin typeface="Arial"/>
                <a:cs typeface="Arial"/>
              </a:rPr>
              <a:t>Art</a:t>
            </a:r>
            <a:r>
              <a:rPr lang="pt-BR" sz="2000" b="1" spc="-15" dirty="0">
                <a:solidFill>
                  <a:schemeClr val="bg1"/>
                </a:solidFill>
                <a:latin typeface="Arial"/>
                <a:cs typeface="Arial"/>
              </a:rPr>
              <a:t>. 1.334. Além das cláusulas referidas no art. 1.332 e das que os interessados houverem por bem estipular, a convenção determinará: </a:t>
            </a:r>
            <a:endParaRPr lang="pt-BR" sz="20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26720" y="1625599"/>
            <a:ext cx="106070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 - a quota proporcional e o modo de pagamento das contribuições dos condôminos para atender às despesas ordinárias e extraordinárias do condomínio;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 - sua forma de administração;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III - a competência das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assembléias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forma de sua convocação 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quorum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exigido para as deliberações;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IV - as sanções a que estão sujeitos os condôminos, ou possuidores;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 - o regimento interno.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1o A convenção poderá ser feita por escritura pública ou por instrumento particular.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2o São equiparados aos proprietários, para os fins deste artigo, salvo disposição em contrário, os promitentes compradores e os cessionários de direitos relativos às unidades autônomas. </a:t>
            </a:r>
          </a:p>
        </p:txBody>
      </p:sp>
    </p:spTree>
    <p:extLst>
      <p:ext uri="{BB962C8B-B14F-4D97-AF65-F5344CB8AC3E}">
        <p14:creationId xmlns:p14="http://schemas.microsoft.com/office/powerpoint/2010/main" val="12539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4000" y="264160"/>
            <a:ext cx="889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spc="-15" dirty="0" smtClean="0">
                <a:solidFill>
                  <a:schemeClr val="bg1"/>
                </a:solidFill>
                <a:latin typeface="Arial"/>
                <a:cs typeface="Arial"/>
              </a:rPr>
              <a:t>Entendimento:</a:t>
            </a:r>
            <a:endParaRPr lang="pt-BR" sz="44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55600" y="1950721"/>
            <a:ext cx="1122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spc="-15" dirty="0" smtClean="0">
                <a:latin typeface="Arial"/>
                <a:cs typeface="Arial"/>
              </a:rPr>
              <a:t>Pode-se Concluir nessa </a:t>
            </a:r>
            <a:r>
              <a:rPr lang="pt-BR" sz="4000" spc="-15" dirty="0">
                <a:latin typeface="Arial"/>
                <a:cs typeface="Arial"/>
              </a:rPr>
              <a:t>parte, </a:t>
            </a:r>
            <a:r>
              <a:rPr lang="pt-BR" sz="4000" spc="-15" dirty="0" smtClean="0">
                <a:latin typeface="Arial"/>
                <a:cs typeface="Arial"/>
              </a:rPr>
              <a:t>que </a:t>
            </a:r>
            <a:r>
              <a:rPr lang="pt-BR" sz="4000" spc="-15" dirty="0">
                <a:latin typeface="Arial"/>
                <a:cs typeface="Arial"/>
              </a:rPr>
              <a:t>o condomínio deve ser composto através de um </a:t>
            </a:r>
            <a:r>
              <a:rPr lang="pt-BR" sz="4000" spc="-15" dirty="0" smtClean="0">
                <a:latin typeface="Arial"/>
                <a:cs typeface="Arial"/>
              </a:rPr>
              <a:t>documento </a:t>
            </a:r>
            <a:r>
              <a:rPr lang="pt-BR" sz="4000" spc="-15" dirty="0">
                <a:latin typeface="Arial"/>
                <a:cs typeface="Arial"/>
              </a:rPr>
              <a:t>público ou privado, denominado CONVENÇÃO. Outrossim, </a:t>
            </a:r>
            <a:r>
              <a:rPr lang="pt-BR" sz="4000" spc="-15" dirty="0" smtClean="0">
                <a:latin typeface="Arial"/>
                <a:cs typeface="Arial"/>
              </a:rPr>
              <a:t>podemos verificar </a:t>
            </a:r>
            <a:endParaRPr lang="pt-BR" sz="4000" spc="-15" dirty="0">
              <a:latin typeface="Arial"/>
              <a:cs typeface="Arial"/>
            </a:endParaRPr>
          </a:p>
          <a:p>
            <a:pPr algn="just"/>
            <a:r>
              <a:rPr lang="pt-BR" sz="4000" spc="-15" dirty="0">
                <a:latin typeface="Arial"/>
                <a:cs typeface="Arial"/>
              </a:rPr>
              <a:t>que ele pode ser criado por ato de vontade </a:t>
            </a:r>
            <a:r>
              <a:rPr lang="pt-BR" sz="4000" spc="-15" dirty="0" err="1">
                <a:latin typeface="Arial"/>
                <a:cs typeface="Arial"/>
              </a:rPr>
              <a:t>intervivos</a:t>
            </a:r>
            <a:r>
              <a:rPr lang="pt-BR" sz="4000" spc="-15" dirty="0">
                <a:latin typeface="Arial"/>
                <a:cs typeface="Arial"/>
              </a:rPr>
              <a:t> ou por testamento. </a:t>
            </a:r>
          </a:p>
        </p:txBody>
      </p:sp>
    </p:spTree>
    <p:extLst>
      <p:ext uri="{BB962C8B-B14F-4D97-AF65-F5344CB8AC3E}">
        <p14:creationId xmlns:p14="http://schemas.microsoft.com/office/powerpoint/2010/main" val="7703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10359" y="1308538"/>
            <a:ext cx="11472041" cy="5549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23520" y="349045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CADASTRO NO CNPJ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10359" y="1473200"/>
            <a:ext cx="1147204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Apesar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não ter a mesma natureza jurídica de outras entidades,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exploram atividade econômica, com ou sem fins lucrativos, como as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empresas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geral, o Condomínio é obrigado a fazer sua inscrição no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Cadastro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Nacional da Pessoa Jurídica do Ministério da Fazenda (CNPJ/MF),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vista algumas obrigações que o mesmo tem que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cumprir.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Ainda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que não caracterizados como pessoas jurídicas, os condomínios edilícios, sujeitos à incidência, à apuração ou ao recolhimento de tributos federais administrados pela Receita Federal do Brasil (RFB), estão obrigados a se cadastrar no CNPJ (Instrução Normativa RFB 748/2007, artigo 11). “Com efeito, qualquer condomínio que contratar empregados é obrigado a possuir registro no CNPJ, pois a folha de pagamento de salários é sujeita à incidência do Imposto de Renda Retido na Fonte (IRRF). Igualmente, para se efetuar o recolhimento do PIS, é necessário o lançamento do CNPJ do condomínio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5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288071"/>
            <a:ext cx="75017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>
                <a:solidFill>
                  <a:schemeClr val="bg1"/>
                </a:solidFill>
                <a:latin typeface="Arial"/>
                <a:cs typeface="Arial"/>
              </a:rPr>
              <a:t>CADASTRO NO CNPJ</a:t>
            </a:r>
          </a:p>
          <a:p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42240" y="1178560"/>
            <a:ext cx="115112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Tal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obrigatoriedade se mostra necessária, visto que o condomínio,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apesar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 ter uma natureza jurídica própria, não pode se confundir com seus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proprietários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no caso, os condôminos. Assim, claro que seria necessário 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individualização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 condomínio junto a Receita Federal. Outro ponto de suma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importância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o fato de que o Condomínio vai contratar funcionários, motivo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pelo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qual é necessário seu registro no CNPJ/MF.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Outras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atividades do condomínio exigem o CNPJ, desde uma simples abertura de conta em banco até a compra de produtos ou contratação de prestação de serviços. “O CNPJ estaria para o condomínio como o CPF, o RG, a Carteira de Trabalho e o PIS estão para as pessoas físicas, pois não basta a certidão de nascimento, ou seja, a instituição e a convenção de condomínio. Há que se ter o registro perante os órgãos públicos para começar a existir e ter sua emancipação, podendo daí por diante manter relações jurídicas com terceiras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pessoas.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Para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que o condomínio possa cumprir com usas obrigações, o CNPJ é essencial. “O CNPJ possibilita que os condomínios tenham uma identidade jurídica. É imprescindível para que o condomínio atenda às exigências fiscais e procedimentais advindas, por exemplo, da contratação de funcionários, caso da retenção de IR e recolhimento do PIS. Além disso, o CNPJ permite que o condomínio faça a expedição do boleto para recolhimento da taxa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condominial.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0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88071"/>
            <a:ext cx="7501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Condomínio 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possui CNPJ o que fazer para regularizá-lo?</a:t>
            </a:r>
            <a:endParaRPr lang="pt-BR" sz="2400" b="1" spc="-15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21360" y="1523999"/>
            <a:ext cx="10576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rgbClr val="54524F"/>
                </a:solidFill>
                <a:latin typeface="Droid Sans"/>
              </a:rPr>
              <a:t>1º) expedição do Habite-se (pela construtora/ incorporadora</a:t>
            </a:r>
            <a:r>
              <a:rPr lang="pt-BR" dirty="0" smtClean="0">
                <a:solidFill>
                  <a:srgbClr val="54524F"/>
                </a:solidFill>
                <a:latin typeface="Droid Sans"/>
              </a:rPr>
              <a:t>);</a:t>
            </a:r>
          </a:p>
          <a:p>
            <a:pPr algn="just"/>
            <a:endParaRPr lang="pt-BR" dirty="0">
              <a:solidFill>
                <a:srgbClr val="54524F"/>
              </a:solidFill>
              <a:latin typeface="Droid Sans"/>
            </a:endParaRPr>
          </a:p>
          <a:p>
            <a:pPr algn="just"/>
            <a:r>
              <a:rPr lang="pt-BR" dirty="0">
                <a:solidFill>
                  <a:srgbClr val="54524F"/>
                </a:solidFill>
                <a:latin typeface="Droid Sans"/>
              </a:rPr>
              <a:t>2º) inscrição das escrituras definitivas das unidades no Cartório de Registro de Imóveis;</a:t>
            </a:r>
          </a:p>
          <a:p>
            <a:pPr algn="just"/>
            <a:r>
              <a:rPr lang="pt-BR" dirty="0">
                <a:solidFill>
                  <a:srgbClr val="54524F"/>
                </a:solidFill>
                <a:latin typeface="Droid Sans"/>
              </a:rPr>
              <a:t>3º) solicitar o desmembramento do IPTU por unidade</a:t>
            </a:r>
            <a:r>
              <a:rPr lang="pt-BR" dirty="0" smtClean="0">
                <a:solidFill>
                  <a:srgbClr val="54524F"/>
                </a:solidFill>
                <a:latin typeface="Droid Sans"/>
              </a:rPr>
              <a:t>;</a:t>
            </a:r>
          </a:p>
          <a:p>
            <a:pPr algn="just"/>
            <a:endParaRPr lang="pt-BR" dirty="0">
              <a:solidFill>
                <a:srgbClr val="54524F"/>
              </a:solidFill>
              <a:latin typeface="Droid Sans"/>
            </a:endParaRPr>
          </a:p>
          <a:p>
            <a:pPr algn="just"/>
            <a:r>
              <a:rPr lang="pt-BR" dirty="0">
                <a:solidFill>
                  <a:srgbClr val="54524F"/>
                </a:solidFill>
                <a:latin typeface="Droid Sans"/>
              </a:rPr>
              <a:t>4º) elaboração da Convenção, com assinatura de proprietários de no mínimo 2/3 das frações ideais do condomínio (art. 1.333 do Código Civil</a:t>
            </a:r>
            <a:r>
              <a:rPr lang="pt-BR" dirty="0" smtClean="0">
                <a:solidFill>
                  <a:srgbClr val="54524F"/>
                </a:solidFill>
                <a:latin typeface="Droid Sans"/>
              </a:rPr>
              <a:t>);</a:t>
            </a:r>
          </a:p>
          <a:p>
            <a:pPr algn="just"/>
            <a:endParaRPr lang="pt-BR" dirty="0">
              <a:solidFill>
                <a:srgbClr val="54524F"/>
              </a:solidFill>
              <a:latin typeface="Droid Sans"/>
            </a:endParaRPr>
          </a:p>
          <a:p>
            <a:pPr algn="just"/>
            <a:r>
              <a:rPr lang="pt-BR" dirty="0">
                <a:solidFill>
                  <a:srgbClr val="54524F"/>
                </a:solidFill>
                <a:latin typeface="Droid Sans"/>
              </a:rPr>
              <a:t>5º) convocação da primeira </a:t>
            </a:r>
            <a:r>
              <a:rPr lang="pt-BR" dirty="0" err="1">
                <a:solidFill>
                  <a:srgbClr val="54524F"/>
                </a:solidFill>
                <a:latin typeface="Droid Sans"/>
              </a:rPr>
              <a:t>Assembléia</a:t>
            </a:r>
            <a:r>
              <a:rPr lang="pt-BR" dirty="0">
                <a:solidFill>
                  <a:srgbClr val="54524F"/>
                </a:solidFill>
                <a:latin typeface="Droid Sans"/>
              </a:rPr>
              <a:t> para eleição de síndico e conselho consultivo</a:t>
            </a:r>
            <a:r>
              <a:rPr lang="pt-BR" dirty="0" smtClean="0">
                <a:solidFill>
                  <a:srgbClr val="54524F"/>
                </a:solidFill>
                <a:latin typeface="Droid Sans"/>
              </a:rPr>
              <a:t>;</a:t>
            </a:r>
          </a:p>
          <a:p>
            <a:pPr algn="just"/>
            <a:endParaRPr lang="pt-BR" dirty="0">
              <a:solidFill>
                <a:srgbClr val="54524F"/>
              </a:solidFill>
              <a:latin typeface="Droid Sans"/>
            </a:endParaRPr>
          </a:p>
          <a:p>
            <a:pPr algn="just"/>
            <a:r>
              <a:rPr lang="pt-BR" dirty="0">
                <a:solidFill>
                  <a:srgbClr val="54524F"/>
                </a:solidFill>
                <a:latin typeface="Droid Sans"/>
              </a:rPr>
              <a:t>6º) registro do condomínio no Cartório de Registro de Imóveis, juntamente com a Convenção</a:t>
            </a:r>
            <a:r>
              <a:rPr lang="pt-BR" dirty="0" smtClean="0">
                <a:solidFill>
                  <a:srgbClr val="54524F"/>
                </a:solidFill>
                <a:latin typeface="Droid Sans"/>
              </a:rPr>
              <a:t>;</a:t>
            </a:r>
          </a:p>
          <a:p>
            <a:pPr algn="just"/>
            <a:endParaRPr lang="pt-BR" dirty="0">
              <a:solidFill>
                <a:srgbClr val="54524F"/>
              </a:solidFill>
              <a:latin typeface="Droid Sans"/>
            </a:endParaRPr>
          </a:p>
          <a:p>
            <a:pPr algn="just"/>
            <a:r>
              <a:rPr lang="pt-BR" dirty="0">
                <a:solidFill>
                  <a:srgbClr val="54524F"/>
                </a:solidFill>
                <a:latin typeface="Droid Sans"/>
              </a:rPr>
              <a:t>7º) inscrição do condomínio no CNPJ, que torna automática a inscrição no INSS (esta é necessária para o condomínio ser empregador).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688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9030789" cy="1290918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700" cap="all" dirty="0" smtClean="0"/>
              <a:t/>
            </a:r>
            <a:br>
              <a:rPr lang="pt-BR" sz="2700" cap="all" dirty="0" smtClean="0"/>
            </a:br>
            <a:r>
              <a:rPr lang="pt-BR" sz="4900" b="1" spc="-15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Contabilidade Para Condomínios.</a:t>
            </a:r>
            <a:endParaRPr lang="pt-BR" sz="4900" b="1" spc="-15" dirty="0">
              <a:solidFill>
                <a:schemeClr val="bg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07576" y="1385047"/>
            <a:ext cx="11840584" cy="547295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Arial" panose="020B0604020202020204" pitchFamily="34" charset="0"/>
              <a:buNone/>
            </a:pPr>
            <a:endParaRPr lang="pt-BR" dirty="0" smtClean="0">
              <a:ea typeface="+mj-ea"/>
              <a:cs typeface="+mj-cs"/>
            </a:endParaRPr>
          </a:p>
          <a:p>
            <a:pPr marL="137160" indent="0">
              <a:buFont typeface="Arial" panose="020B0604020202020204" pitchFamily="34" charset="0"/>
              <a:buNone/>
            </a:pPr>
            <a:r>
              <a:rPr lang="pt-BR" dirty="0" smtClean="0">
                <a:ea typeface="+mj-ea"/>
                <a:cs typeface="+mj-cs"/>
              </a:rPr>
              <a:t>INTRODUÇÃO: </a:t>
            </a:r>
          </a:p>
          <a:p>
            <a:pPr marL="137160" indent="0" algn="just">
              <a:buNone/>
            </a:pPr>
            <a:r>
              <a:rPr lang="pt-BR" dirty="0" smtClean="0">
                <a:ea typeface="+mj-ea"/>
                <a:cs typeface="+mj-cs"/>
              </a:rPr>
              <a:t>                  O </a:t>
            </a:r>
            <a:r>
              <a:rPr lang="pt-BR" dirty="0">
                <a:ea typeface="+mj-ea"/>
                <a:cs typeface="+mj-cs"/>
              </a:rPr>
              <a:t>objetivo deste curso é </a:t>
            </a:r>
            <a:r>
              <a:rPr lang="pt-BR" dirty="0" smtClean="0">
                <a:ea typeface="+mj-ea"/>
                <a:cs typeface="+mj-cs"/>
              </a:rPr>
              <a:t>apresentar </a:t>
            </a:r>
            <a:r>
              <a:rPr lang="pt-BR" dirty="0">
                <a:ea typeface="+mj-ea"/>
                <a:cs typeface="+mj-cs"/>
              </a:rPr>
              <a:t>junto </a:t>
            </a:r>
            <a:r>
              <a:rPr lang="pt-BR" dirty="0" smtClean="0">
                <a:ea typeface="+mj-ea"/>
                <a:cs typeface="+mj-cs"/>
              </a:rPr>
              <a:t>aos </a:t>
            </a:r>
            <a:r>
              <a:rPr lang="pt-BR" dirty="0">
                <a:ea typeface="+mj-ea"/>
                <a:cs typeface="+mj-cs"/>
              </a:rPr>
              <a:t>profissionais e </a:t>
            </a:r>
            <a:r>
              <a:rPr lang="pt-BR" dirty="0" smtClean="0">
                <a:ea typeface="+mj-ea"/>
                <a:cs typeface="+mj-cs"/>
              </a:rPr>
              <a:t>estudantes </a:t>
            </a:r>
            <a:r>
              <a:rPr lang="pt-BR" dirty="0">
                <a:ea typeface="+mj-ea"/>
                <a:cs typeface="+mj-cs"/>
              </a:rPr>
              <a:t>interessados em trabalhar com gestão contábil para condomínios, </a:t>
            </a:r>
            <a:r>
              <a:rPr lang="pt-BR" dirty="0" smtClean="0">
                <a:ea typeface="+mj-ea"/>
                <a:cs typeface="+mj-cs"/>
              </a:rPr>
              <a:t>as mais </a:t>
            </a:r>
            <a:r>
              <a:rPr lang="pt-BR" dirty="0">
                <a:ea typeface="+mj-ea"/>
                <a:cs typeface="+mj-cs"/>
              </a:rPr>
              <a:t>diversas </a:t>
            </a:r>
            <a:r>
              <a:rPr lang="pt-BR" dirty="0" smtClean="0">
                <a:ea typeface="+mj-ea"/>
                <a:cs typeface="+mj-cs"/>
              </a:rPr>
              <a:t>particularidades </a:t>
            </a:r>
            <a:r>
              <a:rPr lang="pt-BR" dirty="0">
                <a:ea typeface="+mj-ea"/>
                <a:cs typeface="+mj-cs"/>
              </a:rPr>
              <a:t>que envolvem este tipo de entidade, principalmente no </a:t>
            </a:r>
            <a:r>
              <a:rPr lang="pt-BR" dirty="0" smtClean="0">
                <a:ea typeface="+mj-ea"/>
                <a:cs typeface="+mj-cs"/>
              </a:rPr>
              <a:t>que </a:t>
            </a:r>
            <a:r>
              <a:rPr lang="pt-BR" dirty="0">
                <a:ea typeface="+mj-ea"/>
                <a:cs typeface="+mj-cs"/>
              </a:rPr>
              <a:t>diz respeito à escrituração contábil de condomínios, repassando </a:t>
            </a:r>
            <a:r>
              <a:rPr lang="pt-BR" dirty="0" smtClean="0">
                <a:ea typeface="+mj-ea"/>
                <a:cs typeface="+mj-cs"/>
              </a:rPr>
              <a:t>informações </a:t>
            </a:r>
            <a:r>
              <a:rPr lang="pt-BR" dirty="0">
                <a:ea typeface="+mj-ea"/>
                <a:cs typeface="+mj-cs"/>
              </a:rPr>
              <a:t>acerca da administração e </a:t>
            </a:r>
            <a:r>
              <a:rPr lang="pt-BR" dirty="0" smtClean="0">
                <a:ea typeface="+mj-ea"/>
                <a:cs typeface="+mj-cs"/>
              </a:rPr>
              <a:t>da sua </a:t>
            </a:r>
            <a:r>
              <a:rPr lang="pt-BR" dirty="0">
                <a:ea typeface="+mj-ea"/>
                <a:cs typeface="+mj-cs"/>
              </a:rPr>
              <a:t>legislação específica. </a:t>
            </a:r>
          </a:p>
          <a:p>
            <a:pPr marL="137160" indent="0" algn="just">
              <a:buNone/>
            </a:pPr>
            <a:r>
              <a:rPr lang="pt-BR" dirty="0">
                <a:ea typeface="+mj-ea"/>
                <a:cs typeface="+mj-cs"/>
              </a:rPr>
              <a:t> </a:t>
            </a:r>
            <a:r>
              <a:rPr lang="pt-BR" dirty="0" smtClean="0">
                <a:ea typeface="+mj-ea"/>
                <a:cs typeface="+mj-cs"/>
              </a:rPr>
              <a:t>            </a:t>
            </a:r>
          </a:p>
          <a:p>
            <a:pPr marL="137160" indent="0" algn="just">
              <a:buNone/>
            </a:pPr>
            <a:r>
              <a:rPr lang="pt-BR" dirty="0">
                <a:ea typeface="+mj-ea"/>
                <a:cs typeface="+mj-cs"/>
              </a:rPr>
              <a:t> </a:t>
            </a:r>
            <a:r>
              <a:rPr lang="pt-BR" dirty="0" smtClean="0">
                <a:ea typeface="+mj-ea"/>
                <a:cs typeface="+mj-cs"/>
              </a:rPr>
              <a:t>               Iremos trabalhar com 03 partes: Natureza Jurídica do Condomínio, Formação; 2 – Contabilidade (Demonstrações Contábeis); 3 – Setor Pessoal/Terceirização de mão de obra e Honorários do Síndico. </a:t>
            </a:r>
            <a:endParaRPr lang="pt-BR" b="1" dirty="0">
              <a:ea typeface="+mj-ea"/>
              <a:cs typeface="+mj-cs"/>
            </a:endParaRPr>
          </a:p>
          <a:p>
            <a:endParaRPr lang="pt-BR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632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CONVENÇÃO: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06400" y="1757680"/>
            <a:ext cx="106883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CONVENÇÃO: Acordo, ajuste, combinação, convênio. Pacto entre partidos políticos beligerantes. Reunião nacional para modificar as instituições políticas. O que está geralmente admitido e praticado, ou tacitamente convencionado nas relações sociais.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Segundo Gabriel </a:t>
            </a:r>
            <a:r>
              <a:rPr lang="pt-BR" sz="20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Karpat</a:t>
            </a:r>
            <a:r>
              <a:rPr lang="pt-BR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, na sua obra Condomínios Manual </a:t>
            </a:r>
            <a:r>
              <a:rPr lang="pt-BR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Prático </a:t>
            </a:r>
            <a:r>
              <a:rPr lang="pt-BR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do Síndico, </a:t>
            </a:r>
            <a:r>
              <a:rPr lang="pt-BR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tem-se</a:t>
            </a:r>
          </a:p>
          <a:p>
            <a:pPr algn="just"/>
            <a:endParaRPr lang="pt-BR" sz="20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sz="20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convenção do condomínio é que determina e regulamenta a vida condominial, evidentemente sem infringir a legislação vigente. A própria lei do condomínio determina que a convenção regule alguns itens importantes, tais como: a) o mandato do síndico, conselho e subsíndico, se houver: b) o prazo e as formas de convocar as </a:t>
            </a:r>
            <a:r>
              <a:rPr lang="pt-BR" sz="20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assembléias</a:t>
            </a:r>
            <a:r>
              <a:rPr lang="pt-BR" sz="20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ordinárias e extraordinárias; c) o </a:t>
            </a:r>
            <a:r>
              <a:rPr lang="pt-BR" sz="20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quorum</a:t>
            </a:r>
            <a:r>
              <a:rPr lang="pt-BR" sz="20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pt-BR" sz="20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assembléias</a:t>
            </a:r>
            <a:r>
              <a:rPr lang="pt-BR" sz="20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em primeira e segunda convocação; d) o </a:t>
            </a:r>
            <a:r>
              <a:rPr lang="pt-BR" sz="20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quorum</a:t>
            </a:r>
            <a:r>
              <a:rPr lang="pt-BR" sz="20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necessário para votação de matérias específicas, como: alteração da convenção; destituição do síndico; outros; e) o modo de usar as coisas e os serviços comuns. </a:t>
            </a:r>
          </a:p>
        </p:txBody>
      </p:sp>
    </p:spTree>
    <p:extLst>
      <p:ext uri="{BB962C8B-B14F-4D97-AF65-F5344CB8AC3E}">
        <p14:creationId xmlns:p14="http://schemas.microsoft.com/office/powerpoint/2010/main" val="101788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0" y="1198179"/>
            <a:ext cx="11430000" cy="49279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REGIMENTO INTERNO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26720" y="1747519"/>
            <a:ext cx="109321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Regimento interno, mais chamado nos dias atuais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regulamento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interno, como o próprio nome diz, vem a ser as regras que devem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seguidas pelos condôminos e pelas pessoas que utilizam o condomínio.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Assim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como a convenção, o Regimento interno deve ser elaborado por escrito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aprovado em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Assembleia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Geral pelos proprietários das unidades autônomas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Condomínio. Outrossim, deve ser registrado no Cartório de Registro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Imóveis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tal qual a Convenção do Condomínio. Valer ressaltar que este pode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parte integrante da Convenção.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 Para a votação de criação ou alteração de Regulamento Interno,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far-se-á necessário 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quorum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mínimo de dois terços dos proprietários. Suas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alterações somente poderão ser feitas através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Assembleia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Geral. </a:t>
            </a:r>
          </a:p>
        </p:txBody>
      </p:sp>
    </p:spTree>
    <p:extLst>
      <p:ext uri="{BB962C8B-B14F-4D97-AF65-F5344CB8AC3E}">
        <p14:creationId xmlns:p14="http://schemas.microsoft.com/office/powerpoint/2010/main" val="344607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88071"/>
            <a:ext cx="8453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FIGURAS DA ADMINSTRAÇÃO DO CONDOMÍNIO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42240" y="1493521"/>
            <a:ext cx="114401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</a:p>
          <a:p>
            <a:endParaRPr lang="pt-B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O 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Código Civil de 2002 nos fala acerca da administração </a:t>
            </a:r>
            <a:r>
              <a:rPr lang="pt-B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 condomínio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, conforme abaixo disposto nos artigos abaixo: </a:t>
            </a:r>
            <a:endParaRPr lang="pt-BR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pt-BR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pt-BR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1.347. A </a:t>
            </a:r>
            <a:r>
              <a:rPr lang="pt-BR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assembleia </a:t>
            </a:r>
            <a:r>
              <a:rPr lang="pt-BR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escolherá um síndico, que poderá não ser condômino, para administrar o condomínio, por prazo não superior a dois anos, o qual poderá renovar-se. </a:t>
            </a:r>
          </a:p>
          <a:p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051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COMPETE AO SÍNDICO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4000" y="1351280"/>
            <a:ext cx="110642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Art. 1.348. Compete ao síndico: I - convocar a </a:t>
            </a:r>
            <a:r>
              <a:rPr lang="pt-BR" dirty="0" err="1"/>
              <a:t>assembléia</a:t>
            </a:r>
            <a:r>
              <a:rPr lang="pt-BR" dirty="0"/>
              <a:t> dos condôminos; </a:t>
            </a:r>
          </a:p>
          <a:p>
            <a:r>
              <a:rPr lang="pt-BR" dirty="0"/>
              <a:t> 13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II - representar, ativa e passivamente, o condomínio, praticando, em juízo ou fora dele, os atos necessários à defesa dos interesses comuns;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III - dar imediato conhecimento à </a:t>
            </a:r>
            <a:r>
              <a:rPr lang="pt-BR" dirty="0" err="1"/>
              <a:t>assembléia</a:t>
            </a:r>
            <a:r>
              <a:rPr lang="pt-BR" dirty="0"/>
              <a:t> da existência de procedimento judicial ou administrativo, de interesse do condomínio;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IV - cumprir e fazer cumprir a convenção, o regimento interno e as determinações da </a:t>
            </a:r>
            <a:r>
              <a:rPr lang="pt-BR" dirty="0" err="1"/>
              <a:t>assembléia</a:t>
            </a:r>
            <a:r>
              <a:rPr lang="pt-BR" dirty="0"/>
              <a:t>;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V - diligenciar a conservação e a guarda das partes comuns e zelar pela prestação dos serviços que interessem aos possuidores;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VI - elaborar o orçamento da receita e da despesa relativa a cada ano; </a:t>
            </a:r>
          </a:p>
          <a:p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30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COMPETE AO SÍNDICO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94640" y="1747520"/>
            <a:ext cx="11104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VI - elaborar o orçamento da receita e da despesa relativa a cada ano;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VII - cobrar dos condôminos as suas contribuições, bem como impor e cobrar as multas devidas;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VIII - prestar contas à </a:t>
            </a:r>
            <a:r>
              <a:rPr lang="pt-BR" dirty="0" smtClean="0"/>
              <a:t>assembleia</a:t>
            </a:r>
            <a:r>
              <a:rPr lang="pt-BR" dirty="0"/>
              <a:t>, anualmente e quando exigidas;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IX - realizar o seguro da edificação.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§ 1o Poderá a </a:t>
            </a:r>
            <a:r>
              <a:rPr lang="pt-BR" dirty="0" smtClean="0"/>
              <a:t>assembleia </a:t>
            </a:r>
            <a:r>
              <a:rPr lang="pt-BR" dirty="0"/>
              <a:t>investir outra pessoa, em lugar do síndico, em poderes de representação.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§ 2o O síndico pode transferir a outrem, total ou parcialmente, os poderes de representação ou as funções administrativas, mediante aprovação da </a:t>
            </a:r>
            <a:r>
              <a:rPr lang="pt-BR" dirty="0" smtClean="0"/>
              <a:t>assembleia</a:t>
            </a:r>
            <a:r>
              <a:rPr lang="pt-BR" dirty="0"/>
              <a:t>, salvo disposição em contrário da convenção. </a:t>
            </a:r>
          </a:p>
          <a:p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22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114650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ASSEMBLEIAS: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74320" y="1473200"/>
            <a:ext cx="11013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Art. 1.349. A </a:t>
            </a:r>
            <a:r>
              <a:rPr lang="pt-BR" dirty="0" err="1"/>
              <a:t>assembléia</a:t>
            </a:r>
            <a:r>
              <a:rPr lang="pt-BR" dirty="0"/>
              <a:t>, especialmente convocada para o fim estabelecido no § 2o do artigo antecedente, poderá, pelo voto da maioria absoluta de seus membros, destituir o síndico que praticar irregularidades, não prestar contas, ou não administrar convenientemente o condomínio.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Art. 1.350. Convocará o síndico, anualmente, reunião da </a:t>
            </a:r>
            <a:r>
              <a:rPr lang="pt-BR" dirty="0" smtClean="0"/>
              <a:t>assembleia </a:t>
            </a:r>
            <a:r>
              <a:rPr lang="pt-BR" dirty="0"/>
              <a:t>dos condôminos, na forma prevista na convenção, a fim de aprovar o orçamento das despesas, as contribuições dos condôminos e a prestação de contas, e eventualmente </a:t>
            </a:r>
            <a:r>
              <a:rPr lang="pt-BR" dirty="0" err="1"/>
              <a:t>eleger-lhe</a:t>
            </a:r>
            <a:r>
              <a:rPr lang="pt-BR" dirty="0"/>
              <a:t> o substituto e alterar o regimento interno.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§ 1o Se o síndico não convocar a </a:t>
            </a:r>
            <a:r>
              <a:rPr lang="pt-BR" dirty="0" smtClean="0"/>
              <a:t>assembleia</a:t>
            </a:r>
            <a:r>
              <a:rPr lang="pt-BR" dirty="0"/>
              <a:t>, um quarto dos condôminos poderá fazê-lo.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§ 2o Se a </a:t>
            </a:r>
            <a:r>
              <a:rPr lang="pt-BR" dirty="0" smtClean="0"/>
              <a:t>assembleia </a:t>
            </a:r>
            <a:r>
              <a:rPr lang="pt-BR" dirty="0"/>
              <a:t>não se reunir, o juiz decidirá, a requerimento de qualquer condômino.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Art. 1.351. Depende da aprovação de 2/3 (dois terços) dos votos dos condôminos a alteração da convenção; a mudança da destinação do edifício, ou da unidade imobiliária, depende da aprovação pela unanimidade dos condôminos. </a:t>
            </a:r>
          </a:p>
          <a:p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0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114650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ASSEMBLEIAS: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13267" y="1634067"/>
            <a:ext cx="11201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Art. 1.352. Salvo quando exigido </a:t>
            </a:r>
            <a:r>
              <a:rPr lang="pt-BR" dirty="0" err="1"/>
              <a:t>quorum</a:t>
            </a:r>
            <a:r>
              <a:rPr lang="pt-BR" dirty="0"/>
              <a:t> especial, as deliberações da </a:t>
            </a:r>
            <a:r>
              <a:rPr lang="pt-BR" dirty="0" err="1"/>
              <a:t>assembléia</a:t>
            </a:r>
            <a:r>
              <a:rPr lang="pt-BR" dirty="0"/>
              <a:t> serão tomadas, em primeira convocação, por maioria de votos dos condôminos presentes que representem pelo menos metade das frações ideais.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Parágrafo único. Os votos serão proporcionais às frações ideais no solo e nas outras partes comuns pertencentes a cada condômino, salvo disposição diversa da convenção de constituição do condomínio. 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Art. 1.353. Em segunda convocação, a </a:t>
            </a:r>
            <a:r>
              <a:rPr lang="pt-BR" dirty="0" smtClean="0"/>
              <a:t>assembleia </a:t>
            </a:r>
            <a:r>
              <a:rPr lang="pt-BR" dirty="0"/>
              <a:t>poderá deliberar por maioria dos votos dos presentes, salvo quando exigido </a:t>
            </a:r>
            <a:r>
              <a:rPr lang="pt-BR" dirty="0" err="1"/>
              <a:t>quorum</a:t>
            </a:r>
            <a:r>
              <a:rPr lang="pt-BR" dirty="0"/>
              <a:t> especial.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 </a:t>
            </a:r>
          </a:p>
          <a:p>
            <a:r>
              <a:rPr lang="pt-BR" dirty="0"/>
              <a:t>Art. 1.354. A </a:t>
            </a:r>
            <a:r>
              <a:rPr lang="pt-BR" dirty="0" smtClean="0"/>
              <a:t>assembleia </a:t>
            </a:r>
            <a:r>
              <a:rPr lang="pt-BR" dirty="0"/>
              <a:t>não poderá deliberar se todos os condôminos não forem convocados para a reunião. </a:t>
            </a:r>
          </a:p>
          <a:p>
            <a:r>
              <a:rPr lang="pt-BR" dirty="0"/>
              <a:t>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Art. 1.355. </a:t>
            </a:r>
            <a:r>
              <a:rPr lang="pt-BR" dirty="0" smtClean="0"/>
              <a:t>Assembleias </a:t>
            </a:r>
            <a:r>
              <a:rPr lang="pt-BR" dirty="0"/>
              <a:t>extraordinárias poderão ser convocadas pelo síndico ou por um quarto dos condôminos. </a:t>
            </a:r>
          </a:p>
        </p:txBody>
      </p:sp>
    </p:spTree>
    <p:extLst>
      <p:ext uri="{BB962C8B-B14F-4D97-AF65-F5344CB8AC3E}">
        <p14:creationId xmlns:p14="http://schemas.microsoft.com/office/powerpoint/2010/main" val="38348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26124" y="1277007"/>
            <a:ext cx="11114690" cy="5443833"/>
          </a:xfrm>
          <a:prstGeom prst="rect">
            <a:avLst/>
          </a:prstGeom>
        </p:spPr>
        <p:txBody>
          <a:bodyPr>
            <a:normAutofit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pt-BR" sz="5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Art. 1.356. Poderá haver no condomínio um conselho fiscal, composto de três membros, eleitos pela </a:t>
            </a:r>
            <a:r>
              <a:rPr lang="pt-BR" sz="5400" b="1" cap="all" dirty="0" err="1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assembléia</a:t>
            </a:r>
            <a:r>
              <a:rPr lang="pt-BR" sz="5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, por prazo não superior a dois anos, ao qual compete dar parecer sobre as contas do síndico. </a:t>
            </a:r>
            <a:endParaRPr lang="pt-BR" sz="54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23333" y="364067"/>
            <a:ext cx="7442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CONSELHO FISCAL / CONSULTIVO:</a:t>
            </a:r>
            <a:endParaRPr lang="pt-BR" sz="32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0" y="1292773"/>
            <a:ext cx="11582401" cy="4701834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pt-BR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4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Assembléia</a:t>
            </a:r>
            <a:r>
              <a:rPr lang="pt-BR" sz="4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Geral Ordinária </a:t>
            </a:r>
            <a:r>
              <a:rPr lang="pt-BR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É realizada uma vez por ano. Sua principal finalidade é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aprovar as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verbas destinadas a cobrir as despesas normais necessárias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ao  funcionamento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do condomínio para o próximo exercício. Exemplo: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Despesas, com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salários, água, luz, elevadores, material de limpeza, etc.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Nessas </a:t>
            </a:r>
            <a:r>
              <a:rPr lang="pt-BR" sz="4500" dirty="0" err="1">
                <a:latin typeface="Arial" panose="020B0604020202020204" pitchFamily="34" charset="0"/>
                <a:cs typeface="Arial" panose="020B0604020202020204" pitchFamily="34" charset="0"/>
              </a:rPr>
              <a:t>assembléias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 os inquilinos poderão participar, inclusive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o voto, sem haver necessidade de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Procuração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e desde que o proprietário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esteja </a:t>
            </a: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ausente.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b="1" dirty="0"/>
              <a:t> 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TIPOS DE ASSEMBLEIAS: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12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228600" y="784773"/>
            <a:ext cx="11582401" cy="4701834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pt-BR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Assembleia </a:t>
            </a: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Geral Extraordinária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Será realizada sempre que houver necessidade, convocada pelo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síndico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ou por 1/4 (um quarto) dos condôminos que deverão assinar 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edital de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convocação da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assembleia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. Deve-se sempre adotar o que está estipulado na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Convenção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Geralmente, as deliberações deverão ter a maioria dos presentes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direito ao voto, salvo as matérias que exijam </a:t>
            </a:r>
            <a:r>
              <a:rPr lang="pt-BR" sz="8000" dirty="0" err="1">
                <a:latin typeface="Arial" panose="020B0604020202020204" pitchFamily="34" charset="0"/>
                <a:cs typeface="Arial" panose="020B0604020202020204" pitchFamily="34" charset="0"/>
              </a:rPr>
              <a:t>quorum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específico, como: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modificação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da Convenção, destituição do síndico, vazamentos, entupimentos,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compra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de interfone, automação dos portões, compra de móveis para o salão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festas, alteração de fachada, pintura do prédio, etc.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Nas obras que beneficiarão, exclusivamente, aos proprietários do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imóvel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, os inquilinos poderão participar das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assembleias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, desde que possuam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procuração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legalmente constituída. O rateio dessas despesas será pago pelos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proprietários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TIPOS DE ASSEMBLEIAS: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51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0" y="0"/>
            <a:ext cx="11434482" cy="8606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dirty="0" smtClean="0">
                <a:solidFill>
                  <a:schemeClr val="bg1"/>
                </a:solidFill>
                <a:latin typeface="+mn-lt"/>
              </a:rPr>
              <a:t>Conceitos.</a:t>
            </a:r>
            <a:endParaRPr lang="pt-BR" sz="7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0" y="1237129"/>
            <a:ext cx="11887200" cy="540751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b="1" dirty="0" smtClean="0"/>
              <a:t>INTRODUÇÃO:</a:t>
            </a:r>
            <a:endParaRPr lang="pt-BR" sz="20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18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dirty="0" smtClean="0"/>
              <a:t>                          </a:t>
            </a:r>
            <a:r>
              <a:rPr lang="pt-BR" sz="2000" dirty="0" smtClean="0"/>
              <a:t>A existência </a:t>
            </a:r>
            <a:r>
              <a:rPr lang="pt-BR" sz="2000" dirty="0"/>
              <a:t>de propriedade dividida em unidades, atribuídas cada qual a </a:t>
            </a:r>
            <a:r>
              <a:rPr lang="pt-BR" sz="2000" dirty="0" smtClean="0"/>
              <a:t>diferente </a:t>
            </a:r>
            <a:r>
              <a:rPr lang="pt-BR" sz="2000" dirty="0"/>
              <a:t>proprietário é bastante antiga. Na Idade Média, em Roma era corrente a </a:t>
            </a:r>
            <a:r>
              <a:rPr lang="pt-BR" sz="2000" dirty="0" smtClean="0"/>
              <a:t>construção </a:t>
            </a:r>
            <a:r>
              <a:rPr lang="pt-BR" sz="2000" dirty="0"/>
              <a:t>de casas em certo grau semelhante ao condomínio. Com o </a:t>
            </a:r>
            <a:r>
              <a:rPr lang="pt-BR" sz="2000" dirty="0" smtClean="0"/>
              <a:t>crescimento </a:t>
            </a:r>
            <a:r>
              <a:rPr lang="pt-BR" sz="2000" dirty="0"/>
              <a:t>das cidades, esse sistema passou a ser utilizado com mais </a:t>
            </a:r>
            <a:r>
              <a:rPr lang="pt-BR" sz="2000" dirty="0" err="1"/>
              <a:t>freqüência</a:t>
            </a:r>
            <a:r>
              <a:rPr lang="pt-BR" sz="2000" dirty="0"/>
              <a:t> e foi se </a:t>
            </a:r>
            <a:r>
              <a:rPr lang="pt-BR" sz="2000" dirty="0" smtClean="0"/>
              <a:t>expandindo </a:t>
            </a:r>
            <a:r>
              <a:rPr lang="pt-BR" sz="2000" dirty="0"/>
              <a:t>pelo mundo mesmo sem leis que regulamentassem a questão. Somente </a:t>
            </a:r>
            <a:r>
              <a:rPr lang="pt-BR" sz="2000" dirty="0" smtClean="0"/>
              <a:t>no </a:t>
            </a:r>
            <a:r>
              <a:rPr lang="pt-BR" sz="2000" dirty="0"/>
              <a:t>século XX, começaram a surgir disciplinas jurídicas mais adequadas, que </a:t>
            </a:r>
            <a:r>
              <a:rPr lang="pt-BR" sz="2000" dirty="0" smtClean="0"/>
              <a:t>resguardassem </a:t>
            </a:r>
            <a:r>
              <a:rPr lang="pt-BR" sz="2000" dirty="0"/>
              <a:t>melhor os proprietários. </a:t>
            </a:r>
            <a:endParaRPr lang="pt-BR" sz="20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20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/>
              <a:t>                         No Brasil, o código civil antigo se quer tratava desse tema específico. A </a:t>
            </a:r>
            <a:r>
              <a:rPr lang="pt-BR" sz="2000" dirty="0" smtClean="0"/>
              <a:t>partir </a:t>
            </a:r>
            <a:r>
              <a:rPr lang="pt-BR" sz="2000" dirty="0"/>
              <a:t>do decreto 5.481, de 25 de junho de 1928 foi versada a necessidade de </a:t>
            </a:r>
            <a:r>
              <a:rPr lang="pt-BR" sz="2000" dirty="0" smtClean="0"/>
              <a:t>nomeação </a:t>
            </a:r>
            <a:r>
              <a:rPr lang="pt-BR" sz="2000" dirty="0"/>
              <a:t>de administrador. A lei 4.591/64 permitiu grandes avanços no tema, a </a:t>
            </a:r>
            <a:r>
              <a:rPr lang="pt-BR" sz="2000" dirty="0" smtClean="0"/>
              <a:t>qual</a:t>
            </a:r>
            <a:r>
              <a:rPr lang="pt-BR" sz="2000" dirty="0"/>
              <a:t>, naquela época, já demandava modernizações. O novo Código Civil em 2002 </a:t>
            </a:r>
            <a:r>
              <a:rPr lang="pt-BR" sz="2000" dirty="0" smtClean="0"/>
              <a:t>passou </a:t>
            </a:r>
            <a:r>
              <a:rPr lang="pt-BR" sz="2000" dirty="0"/>
              <a:t>a regular quase toda a matéria legal voltada para condomínio. No entanto, </a:t>
            </a:r>
            <a:r>
              <a:rPr lang="pt-BR" sz="2000" dirty="0" smtClean="0"/>
              <a:t>ainda </a:t>
            </a:r>
            <a:r>
              <a:rPr lang="pt-BR" sz="2000" dirty="0"/>
              <a:t>não está atualizado em relação às modernas formas de incorporações e </a:t>
            </a:r>
            <a:r>
              <a:rPr lang="pt-BR" sz="2000" dirty="0" smtClean="0"/>
              <a:t>construções</a:t>
            </a:r>
            <a:r>
              <a:rPr lang="pt-BR" sz="2000" dirty="0"/>
              <a:t>. Diante disso, as construtoras procuram entregar os apartamentos com </a:t>
            </a:r>
            <a:r>
              <a:rPr lang="pt-BR" sz="2000" dirty="0" smtClean="0"/>
              <a:t>a </a:t>
            </a:r>
            <a:r>
              <a:rPr lang="pt-BR" sz="2000" dirty="0"/>
              <a:t>convenção de condomínio incluindo exigências de administração de empresas na </a:t>
            </a:r>
            <a:r>
              <a:rPr lang="pt-BR" sz="2000" dirty="0" smtClean="0"/>
              <a:t>gestão </a:t>
            </a:r>
            <a:r>
              <a:rPr lang="pt-BR" sz="2000" dirty="0"/>
              <a:t>condominial.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 smtClean="0"/>
              <a:t>    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073811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228600" y="784773"/>
            <a:ext cx="11582401" cy="4701834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pt-BR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Assembleia </a:t>
            </a: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Geral Especial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Será realizada em casos especiais definidos em Lei, como estes: </a:t>
            </a:r>
            <a:r>
              <a:rPr lang="pt-B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A ocorrência de sinistro total ou que destrua mais de 2/3 da </a:t>
            </a:r>
            <a:r>
              <a:rPr lang="pt-B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edificação</a:t>
            </a: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Para que seja tomada decisão sobre demolição e reconstrução da </a:t>
            </a:r>
            <a:r>
              <a:rPr lang="pt-B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edificação </a:t>
            </a: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ou a alienação do imóvel, por motivos urbanísticos, arquitetônicos </a:t>
            </a:r>
            <a:r>
              <a:rPr lang="pt-B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em virtude da condenação da edificação em razão de insegurança ou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insalubridade.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TIPOS DE ASSEMBLEIAS: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30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228600" y="784773"/>
            <a:ext cx="11582401" cy="4701834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pt-BR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Não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obrigatoriamente será um dos condôminos, com mandato de no máximo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dois anos, com direito à reeleição. Suas obrigações são muito bem definidas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Código Civil Brasileiro em seu art.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1348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Síndico tem a representação ativa e passiva do condomínio,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judicial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e extrajudicial. Entretanto, devemos relatar que no caso de uma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demanda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judicial em que envolva interesses privados dos condôminos, como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exemplo, desapropriação de unidades autônomas ou de partes comuns,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será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obrigatória a citação de todos os </a:t>
            </a:r>
            <a:r>
              <a:rPr lang="pt-BR" sz="8000" dirty="0" err="1">
                <a:latin typeface="Arial" panose="020B0604020202020204" pitchFamily="34" charset="0"/>
                <a:cs typeface="Arial" panose="020B0604020202020204" pitchFamily="34" charset="0"/>
              </a:rPr>
              <a:t>co-proprietários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interessados.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Algumas observações devem ser levadas em consideração a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respeito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da figura do síndico. A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assembleia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poderá investir outra pessoa no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lugar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do síndico, dando a ela os poderes de representação. </a:t>
            </a:r>
          </a:p>
          <a:p>
            <a:pPr marL="0" indent="0">
              <a:lnSpc>
                <a:spcPct val="150000"/>
              </a:lnSpc>
              <a:buNone/>
            </a:pPr>
            <a:endParaRPr lang="pt-BR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 smtClean="0">
                <a:solidFill>
                  <a:schemeClr val="bg1"/>
                </a:solidFill>
                <a:latin typeface="Arial"/>
                <a:cs typeface="Arial"/>
              </a:rPr>
              <a:t>SÍNDICO: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52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35466" y="1430866"/>
            <a:ext cx="11582401" cy="414381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pt-BR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Temos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que o Código Civil Pátrio prevê, em seu artigo 1356 que 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Condomínio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poderá criar um conselho fiscal, que terá como função dar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parecer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sobre as contas do síndico, que será eleito pelo prazo de dois anos,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sendo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formado por três condôminos.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Devemos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ter em mente que, a partir do momento que o conselho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fiscal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aprova as contas do síndico, aquele passa a ser responsável juntamente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o síndico pelas contas apresentadas por este último.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No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caso do Conselho Consultivo, este é composto de três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membros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efetivos e de três suplentes. O mandato não é irrevogável, podendo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destituídos a qualquer tempo pelas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assembleias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gerais. Atualmente várias </a:t>
            </a: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Convenções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dividem o conselho em dois grupos, o consultivo e fiscal. </a:t>
            </a:r>
            <a:endParaRPr lang="pt-BR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>
                <a:solidFill>
                  <a:schemeClr val="bg1"/>
                </a:solidFill>
                <a:latin typeface="Arial"/>
                <a:cs typeface="Arial"/>
              </a:rPr>
              <a:t>Conselho Fiscal/Conselho Consultivo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59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152400" y="1430866"/>
            <a:ext cx="11565467" cy="5198534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pt-BR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>Resumidamente, poderão ter as seguintes tarefas: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Conferir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periodicamente as contas do condomínio, comparando-as com os </a:t>
            </a: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comprovantes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originais</a:t>
            </a: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Analisar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contas apresentadas pelo síndico</a:t>
            </a: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Emitir parecer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as contas e apresentá-lo em </a:t>
            </a: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assembleia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geral; </a:t>
            </a:r>
            <a:endParaRPr lang="pt-BR" sz="80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Autorizar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síndico a efetuar despesas extraordinárias não previstas no </a:t>
            </a: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orçamento;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regulamento e as alterações que forem necessárias para o uso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partes recreativas do condomínio, sem que haja disposições contrárias </a:t>
            </a: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estabelecido na Convenção</a:t>
            </a: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8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Auxiliar </a:t>
            </a:r>
            <a:r>
              <a:rPr lang="pt-BR" sz="8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síndico em suas atividades</a:t>
            </a:r>
            <a:endParaRPr lang="pt-BR" sz="8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88071"/>
            <a:ext cx="750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spc="-15" dirty="0">
                <a:solidFill>
                  <a:schemeClr val="bg1"/>
                </a:solidFill>
                <a:latin typeface="Arial"/>
                <a:cs typeface="Arial"/>
              </a:rPr>
              <a:t>Conselho Fiscal/Conselho Consultivo</a:t>
            </a:r>
            <a:endParaRPr lang="pt-BR" sz="3200" b="1" spc="-15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3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47917" y="113211"/>
            <a:ext cx="8485095" cy="97536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400" dirty="0">
                <a:solidFill>
                  <a:schemeClr val="bg1"/>
                </a:solidFill>
              </a:rPr>
              <a:t>Conceitos.</a:t>
            </a:r>
          </a:p>
          <a:p>
            <a:endParaRPr lang="pt-BR" dirty="0"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47917" y="1645308"/>
            <a:ext cx="11241741" cy="47326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dirty="0" smtClean="0"/>
              <a:t>                       </a:t>
            </a:r>
          </a:p>
          <a:p>
            <a:pPr marL="0" indent="0" algn="just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</a:t>
            </a:r>
          </a:p>
          <a:p>
            <a:pPr marL="0" indent="0" algn="just">
              <a:buNone/>
            </a:pPr>
            <a:r>
              <a:rPr lang="pt-BR" sz="2000" dirty="0" smtClean="0"/>
              <a:t>                   </a:t>
            </a:r>
            <a:r>
              <a:rPr lang="pt-BR" dirty="0" smtClean="0"/>
              <a:t>No </a:t>
            </a:r>
            <a:r>
              <a:rPr lang="pt-BR" dirty="0"/>
              <a:t>Brasil, o código civil antigo se quer tratava desse tema específico. A </a:t>
            </a:r>
            <a:r>
              <a:rPr lang="pt-BR" dirty="0" smtClean="0"/>
              <a:t>partir </a:t>
            </a:r>
            <a:r>
              <a:rPr lang="pt-BR" dirty="0"/>
              <a:t>do decreto 5.481, de 25 de junho de 1928 foi versada a necessidade de </a:t>
            </a:r>
            <a:r>
              <a:rPr lang="pt-BR" dirty="0" smtClean="0"/>
              <a:t>nomeação </a:t>
            </a:r>
            <a:r>
              <a:rPr lang="pt-BR" dirty="0"/>
              <a:t>de administrador. A lei 4.591/64 permitiu grandes avanços no tema, a </a:t>
            </a:r>
            <a:r>
              <a:rPr lang="pt-BR" dirty="0" smtClean="0"/>
              <a:t>qual</a:t>
            </a:r>
            <a:r>
              <a:rPr lang="pt-BR" dirty="0"/>
              <a:t>, naquela época, já demandava modernizações. O novo Código Civil em 2002 </a:t>
            </a:r>
            <a:r>
              <a:rPr lang="pt-BR" dirty="0" smtClean="0"/>
              <a:t>passou </a:t>
            </a:r>
            <a:r>
              <a:rPr lang="pt-BR" dirty="0"/>
              <a:t>a regular quase toda a matéria legal voltada para condomínio. No entanto, </a:t>
            </a:r>
            <a:r>
              <a:rPr lang="pt-BR" dirty="0" smtClean="0"/>
              <a:t>ainda </a:t>
            </a:r>
            <a:r>
              <a:rPr lang="pt-BR" dirty="0"/>
              <a:t>não está atualizado em relação às modernas formas de incorporações e </a:t>
            </a:r>
            <a:r>
              <a:rPr lang="pt-BR" dirty="0" smtClean="0"/>
              <a:t>construções</a:t>
            </a:r>
            <a:r>
              <a:rPr lang="pt-BR" dirty="0"/>
              <a:t>. Diante disso, as construtoras procuram entregar os apartamentos com </a:t>
            </a:r>
            <a:r>
              <a:rPr lang="pt-BR" dirty="0" smtClean="0"/>
              <a:t>a </a:t>
            </a:r>
            <a:r>
              <a:rPr lang="pt-BR" dirty="0"/>
              <a:t>convenção de condomínio incluindo exigências de administração de empresas na </a:t>
            </a:r>
            <a:r>
              <a:rPr lang="pt-BR" dirty="0" smtClean="0"/>
              <a:t>gestão </a:t>
            </a:r>
            <a:r>
              <a:rPr lang="pt-BR" dirty="0"/>
              <a:t>condominial.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34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dirty="0" smtClean="0">
                <a:solidFill>
                  <a:schemeClr val="bg1"/>
                </a:solidFill>
                <a:latin typeface="+mn-lt"/>
              </a:rPr>
              <a:t>Conceitos</a:t>
            </a:r>
            <a:r>
              <a:rPr lang="pt-BR" sz="7200" dirty="0" smtClean="0">
                <a:solidFill>
                  <a:schemeClr val="bg1"/>
                </a:solidFill>
                <a:latin typeface="+mn-lt"/>
              </a:rPr>
              <a:t>:</a:t>
            </a:r>
            <a:endParaRPr lang="pt-BR" sz="7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57200" y="1600200"/>
            <a:ext cx="10999694" cy="470916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</a:t>
            </a:r>
          </a:p>
          <a:p>
            <a:pPr marL="0" indent="0">
              <a:buNone/>
            </a:pPr>
            <a:r>
              <a:rPr lang="pt-BR" sz="3600" dirty="0"/>
              <a:t> </a:t>
            </a:r>
            <a:r>
              <a:rPr lang="pt-BR" sz="3600" dirty="0" smtClean="0"/>
              <a:t>                            CONDOMÍNIO</a:t>
            </a:r>
            <a:r>
              <a:rPr lang="pt-BR" sz="3600" dirty="0"/>
              <a:t>: Domínio exercido juntamente com outrem; </a:t>
            </a:r>
            <a:r>
              <a:rPr lang="pt-BR" sz="3600" dirty="0" smtClean="0"/>
              <a:t>copropriedade</a:t>
            </a:r>
            <a:r>
              <a:rPr lang="pt-BR" sz="3600" dirty="0"/>
              <a:t>. Condomínio fechado: conjunto residencial composto de edifícios e/ou casas, geralmente cercado, com acesso controlado, e cujos moradores dividem equipamentos comunitários. (AURÉLIO, 1999</a:t>
            </a:r>
            <a:r>
              <a:rPr lang="pt-BR" sz="3600" dirty="0" smtClean="0"/>
              <a:t>);  </a:t>
            </a:r>
          </a:p>
          <a:p>
            <a:pPr marL="0" indent="0" algn="just">
              <a:buNone/>
            </a:pPr>
            <a:r>
              <a:rPr lang="pt-BR" sz="3600" dirty="0"/>
              <a:t> </a:t>
            </a:r>
            <a:r>
              <a:rPr lang="pt-BR" sz="3600" dirty="0" smtClean="0"/>
              <a:t>                                   De </a:t>
            </a:r>
            <a:r>
              <a:rPr lang="pt-BR" sz="3600" dirty="0"/>
              <a:t>acordo com Hubert (2009), condomínio é uma forma de comunhão, na </a:t>
            </a:r>
            <a:r>
              <a:rPr lang="pt-BR" sz="3600" dirty="0" smtClean="0"/>
              <a:t>qual </a:t>
            </a:r>
            <a:r>
              <a:rPr lang="pt-BR" sz="3600" dirty="0"/>
              <a:t>o que existe é um compartilhamento sobre um bem específico. As concepções </a:t>
            </a:r>
            <a:r>
              <a:rPr lang="pt-BR" sz="3600" dirty="0" smtClean="0"/>
              <a:t>jurídicas </a:t>
            </a:r>
            <a:r>
              <a:rPr lang="pt-BR" sz="3600" dirty="0"/>
              <a:t>deste tipo de organização derivam da teoria individualista e teoria </a:t>
            </a:r>
            <a:r>
              <a:rPr lang="pt-BR" sz="3600" dirty="0" smtClean="0"/>
              <a:t>coletivista</a:t>
            </a:r>
            <a:r>
              <a:rPr lang="pt-BR" sz="3600" dirty="0"/>
              <a:t>.  </a:t>
            </a:r>
            <a:endParaRPr lang="pt-BR" sz="3600" dirty="0" smtClean="0"/>
          </a:p>
          <a:p>
            <a:pPr marL="0" indent="0" algn="just">
              <a:buNone/>
            </a:pPr>
            <a:endParaRPr lang="pt-BR" sz="3600" dirty="0"/>
          </a:p>
          <a:p>
            <a:pPr marL="0" indent="0" algn="just">
              <a:buNone/>
            </a:pPr>
            <a:r>
              <a:rPr lang="pt-BR" sz="3600" dirty="0" smtClean="0"/>
              <a:t>                        Hubert </a:t>
            </a:r>
            <a:r>
              <a:rPr lang="pt-BR" sz="3600" dirty="0"/>
              <a:t>(2009) diz que a teoria individualista, cuja origem é o direito romano, </a:t>
            </a:r>
            <a:r>
              <a:rPr lang="pt-BR" sz="3600" dirty="0" smtClean="0"/>
              <a:t>busca </a:t>
            </a:r>
            <a:r>
              <a:rPr lang="pt-BR" sz="3600" dirty="0"/>
              <a:t>dividir o objeto em partes ideais. Embora todos os condôminos exerçam </a:t>
            </a:r>
            <a:r>
              <a:rPr lang="pt-BR" sz="3600" dirty="0" smtClean="0"/>
              <a:t>direito </a:t>
            </a:r>
            <a:r>
              <a:rPr lang="pt-BR" sz="3600" dirty="0"/>
              <a:t>sobre o todo, eles são a rigor, proprietários de uma parte ideal. Nesta teoria </a:t>
            </a:r>
            <a:r>
              <a:rPr lang="pt-BR" sz="3600" dirty="0" smtClean="0"/>
              <a:t>não </a:t>
            </a:r>
            <a:r>
              <a:rPr lang="pt-BR" sz="3600" dirty="0"/>
              <a:t>existe a exclusividade do direito de propriedade e sim a copropriedade formada </a:t>
            </a:r>
            <a:r>
              <a:rPr lang="pt-BR" sz="3600" dirty="0" smtClean="0"/>
              <a:t>pela </a:t>
            </a:r>
            <a:r>
              <a:rPr lang="pt-BR" sz="3600" dirty="0"/>
              <a:t>soma das partes pertencentes a cada um dos condôminos. As decisões </a:t>
            </a:r>
            <a:r>
              <a:rPr lang="pt-BR" sz="3600" dirty="0" smtClean="0"/>
              <a:t>relativas </a:t>
            </a:r>
            <a:r>
              <a:rPr lang="pt-BR" sz="3600" dirty="0"/>
              <a:t>ao condomínio podem ser tomadas pela maioria, seja uma maioria simples </a:t>
            </a:r>
            <a:r>
              <a:rPr lang="pt-BR" sz="3600" dirty="0" smtClean="0"/>
              <a:t>ou </a:t>
            </a:r>
            <a:r>
              <a:rPr lang="pt-BR" sz="3600" dirty="0"/>
              <a:t>algum </a:t>
            </a:r>
            <a:r>
              <a:rPr lang="pt-BR" sz="3600" dirty="0" err="1"/>
              <a:t>quorum</a:t>
            </a:r>
            <a:r>
              <a:rPr lang="pt-BR" sz="3600" dirty="0"/>
              <a:t> qualificado.</a:t>
            </a:r>
            <a:endParaRPr lang="pt-BR" sz="3600" dirty="0" smtClean="0"/>
          </a:p>
          <a:p>
            <a:pPr marL="0" indent="0">
              <a:buNone/>
            </a:pPr>
            <a:endParaRPr lang="pt-BR" sz="2600" dirty="0" smtClean="0"/>
          </a:p>
        </p:txBody>
      </p:sp>
    </p:spTree>
    <p:extLst>
      <p:ext uri="{BB962C8B-B14F-4D97-AF65-F5344CB8AC3E}">
        <p14:creationId xmlns:p14="http://schemas.microsoft.com/office/powerpoint/2010/main" val="166014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0" y="157844"/>
            <a:ext cx="8041341" cy="111962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dirty="0">
                <a:solidFill>
                  <a:schemeClr val="bg1"/>
                </a:solidFill>
              </a:rPr>
              <a:t>Conceitos:</a:t>
            </a:r>
          </a:p>
          <a:p>
            <a:endParaRPr lang="pt-BR" sz="7200" dirty="0"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0" y="1753909"/>
            <a:ext cx="11582400" cy="462403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just">
              <a:buNone/>
            </a:pPr>
            <a:r>
              <a:rPr lang="pt-BR" sz="2000" dirty="0" smtClean="0"/>
              <a:t>               </a:t>
            </a:r>
          </a:p>
          <a:p>
            <a:pPr marL="137160" indent="0" algn="just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  A </a:t>
            </a:r>
            <a:r>
              <a:rPr lang="pt-BR" sz="2400" dirty="0"/>
              <a:t>doutrina mais aceita para o condomínio entende que o mesmo </a:t>
            </a:r>
            <a:r>
              <a:rPr lang="pt-BR" sz="2400" dirty="0" smtClean="0"/>
              <a:t>vem </a:t>
            </a:r>
            <a:r>
              <a:rPr lang="pt-BR" sz="2400" dirty="0"/>
              <a:t>a ser uma comunidade de direito, de que são titulares várias pessoas, </a:t>
            </a:r>
            <a:r>
              <a:rPr lang="pt-BR" sz="2400" dirty="0" smtClean="0"/>
              <a:t>incidindo </a:t>
            </a:r>
            <a:r>
              <a:rPr lang="pt-BR" sz="2400" dirty="0"/>
              <a:t>sobre o mesmo objeto. Podemos afirmar, outrossim, </a:t>
            </a:r>
            <a:r>
              <a:rPr lang="pt-BR" sz="2400" dirty="0" smtClean="0"/>
              <a:t> </a:t>
            </a:r>
            <a:r>
              <a:rPr lang="pt-BR" sz="2400" dirty="0"/>
              <a:t>que nos edifícios de andares ou apartamentos </a:t>
            </a:r>
            <a:r>
              <a:rPr lang="pt-BR" sz="2400" dirty="0" smtClean="0"/>
              <a:t>pertencentes </a:t>
            </a:r>
            <a:r>
              <a:rPr lang="pt-BR" sz="2400" dirty="0"/>
              <a:t>a proprietários diversos existe superposição de propriedades </a:t>
            </a:r>
            <a:r>
              <a:rPr lang="pt-BR" sz="2400" dirty="0" smtClean="0"/>
              <a:t>distintas </a:t>
            </a:r>
            <a:r>
              <a:rPr lang="pt-BR" sz="2400" dirty="0"/>
              <a:t>e separadas, complicada pela existência de comunhão relativa a </a:t>
            </a:r>
            <a:r>
              <a:rPr lang="pt-BR" sz="2400" dirty="0" smtClean="0"/>
              <a:t>determinadas </a:t>
            </a:r>
            <a:r>
              <a:rPr lang="pt-BR" sz="2400" dirty="0"/>
              <a:t>dependências de uso comum dos diversos proprietários. </a:t>
            </a:r>
            <a:endParaRPr lang="pt-BR" sz="2400" dirty="0" smtClean="0"/>
          </a:p>
          <a:p>
            <a:pPr marL="137160" indent="0" algn="just">
              <a:buNone/>
            </a:pPr>
            <a:endParaRPr lang="pt-BR" sz="2400" dirty="0"/>
          </a:p>
          <a:p>
            <a:pPr marL="137160" indent="0" algn="just">
              <a:buNone/>
            </a:pPr>
            <a:r>
              <a:rPr lang="pt-BR" sz="2000" dirty="0"/>
              <a:t>                </a:t>
            </a:r>
            <a:r>
              <a:rPr lang="pt-BR" sz="2400" dirty="0"/>
              <a:t>Por sua vez, a propriedade particular constitui-se pelas unidades </a:t>
            </a:r>
            <a:r>
              <a:rPr lang="pt-BR" sz="2400" dirty="0" smtClean="0"/>
              <a:t>ou </a:t>
            </a:r>
            <a:r>
              <a:rPr lang="pt-BR" sz="2400" dirty="0"/>
              <a:t>apartamentos autônomos, delimitados pelas paredes divisórias. Cada </a:t>
            </a:r>
            <a:r>
              <a:rPr lang="pt-BR" sz="2400" dirty="0" smtClean="0"/>
              <a:t>proprietário </a:t>
            </a:r>
            <a:r>
              <a:rPr lang="pt-BR" sz="2400" dirty="0"/>
              <a:t>tem domínio único e exclusivo sobre suas partes ou </a:t>
            </a:r>
            <a:r>
              <a:rPr lang="pt-BR" sz="2400" dirty="0" smtClean="0"/>
              <a:t>dependências</a:t>
            </a:r>
            <a:r>
              <a:rPr lang="pt-BR" sz="2400" dirty="0"/>
              <a:t>. </a:t>
            </a:r>
            <a:r>
              <a:rPr lang="pt-BR" sz="2400" dirty="0" smtClean="0"/>
              <a:t> </a:t>
            </a:r>
            <a:endParaRPr lang="pt-BR" sz="2400" dirty="0"/>
          </a:p>
          <a:p>
            <a:pPr marL="137160" indent="0" algn="just">
              <a:buNone/>
            </a:pPr>
            <a:r>
              <a:rPr lang="pt-BR" sz="2000" dirty="0"/>
              <a:t> </a:t>
            </a:r>
          </a:p>
          <a:p>
            <a:pPr marL="137160" indent="0" algn="just">
              <a:buNone/>
            </a:pPr>
            <a:r>
              <a:rPr lang="pt-BR" sz="2000" dirty="0"/>
              <a:t>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9669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503" y="104503"/>
            <a:ext cx="63920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</a:rPr>
              <a:t>Temos o disposto no Código Civil Brasileiro, que trata sobre o </a:t>
            </a:r>
            <a:r>
              <a:rPr lang="pt-BR" sz="2400" dirty="0" smtClean="0">
                <a:solidFill>
                  <a:schemeClr val="bg1"/>
                </a:solidFill>
              </a:rPr>
              <a:t>tema</a:t>
            </a:r>
            <a:r>
              <a:rPr lang="pt-BR" sz="2400" dirty="0">
                <a:solidFill>
                  <a:schemeClr val="bg1"/>
                </a:solidFill>
              </a:rPr>
              <a:t>. Vejamos: </a:t>
            </a:r>
          </a:p>
        </p:txBody>
      </p:sp>
      <p:sp>
        <p:nvSpPr>
          <p:cNvPr id="8" name="Retângulo 7"/>
          <p:cNvSpPr/>
          <p:nvPr/>
        </p:nvSpPr>
        <p:spPr>
          <a:xfrm>
            <a:off x="391886" y="1767839"/>
            <a:ext cx="109815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                           Art</a:t>
            </a:r>
            <a:r>
              <a:rPr lang="pt-BR" sz="2400" dirty="0"/>
              <a:t>. 1.331. Pode haver, em edificações, partes que são propriedade exclusiva, e partes que são propriedade comum dos condôminos. </a:t>
            </a:r>
          </a:p>
          <a:p>
            <a:r>
              <a:rPr lang="pt-BR" sz="2400" dirty="0"/>
              <a:t> </a:t>
            </a:r>
          </a:p>
          <a:p>
            <a:r>
              <a:rPr lang="pt-BR" sz="2400" dirty="0" smtClean="0"/>
              <a:t>                          § </a:t>
            </a:r>
            <a:r>
              <a:rPr lang="pt-BR" sz="2400" dirty="0"/>
              <a:t>1o As partes suscetíveis de utilização independente, tais como apartamentos, escritórios, salas, lojas, sobrelojas ou abrigos para veículos, com as respectivas frações ideais no solo e nas outras partes comuns, sujeitam-se a propriedade exclusiva, podendo ser alienadas e gravadas livremente por seus proprietários. </a:t>
            </a:r>
          </a:p>
          <a:p>
            <a:r>
              <a:rPr lang="pt-BR" sz="2400" dirty="0"/>
              <a:t> </a:t>
            </a:r>
          </a:p>
          <a:p>
            <a:r>
              <a:rPr lang="pt-BR" sz="2400" dirty="0" smtClean="0"/>
              <a:t>                         § </a:t>
            </a:r>
            <a:r>
              <a:rPr lang="pt-BR" sz="2400" dirty="0"/>
              <a:t>2o O solo, a estrutura do prédio, o telhado, a rede geral de distribuição de água, esgoto, gás e eletricidade, a calefação e refrigeração centrais, e as demais partes comuns, inclusive o acesso ao logradouro público, são utilizados em comum pelos condôminos, não podendo ser alienados separadamente, ou divididos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8291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Imagem 3" descr="th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4937" y="4786322"/>
            <a:ext cx="2643174" cy="2071678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43840" y="252549"/>
            <a:ext cx="8900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</a:rPr>
              <a:t>Outro dispositivo legal que conceitua Condomínios é a Lei </a:t>
            </a:r>
          </a:p>
          <a:p>
            <a:r>
              <a:rPr lang="pt-BR" sz="2400" dirty="0">
                <a:solidFill>
                  <a:schemeClr val="bg1"/>
                </a:solidFill>
              </a:rPr>
              <a:t>Federal nº. 4.591/64, conforme artigos transcritos abaixo:</a:t>
            </a:r>
          </a:p>
        </p:txBody>
      </p:sp>
      <p:sp>
        <p:nvSpPr>
          <p:cNvPr id="6" name="Retângulo 5"/>
          <p:cNvSpPr/>
          <p:nvPr/>
        </p:nvSpPr>
        <p:spPr>
          <a:xfrm>
            <a:off x="243839" y="1689463"/>
            <a:ext cx="109292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</a:t>
            </a:r>
            <a:r>
              <a:rPr lang="pt-BR" sz="2000" dirty="0" smtClean="0"/>
              <a:t>Art</a:t>
            </a:r>
            <a:r>
              <a:rPr lang="pt-BR" sz="2000" dirty="0"/>
              <a:t>. 1º As edificações ou conjuntos de edificações, de um ou mais pavimentos, construídos sob a forma de unidades isoladas entre si, destinadas a fins residenciais ou não-residenciais, poderão ser alienados, no todo ou em parte, objetivamente considerados, e constituirá, cada unidade, propriedade autônoma sujeita às limitações desta Lei. </a:t>
            </a:r>
            <a:endParaRPr lang="pt-BR" sz="2000" dirty="0" smtClean="0"/>
          </a:p>
          <a:p>
            <a:endParaRPr lang="pt-BR" sz="2000" dirty="0"/>
          </a:p>
          <a:p>
            <a:r>
              <a:rPr lang="pt-BR" sz="2000" dirty="0"/>
              <a:t>   </a:t>
            </a:r>
            <a:r>
              <a:rPr lang="pt-BR" sz="2000" dirty="0" smtClean="0"/>
              <a:t>            Art</a:t>
            </a:r>
            <a:r>
              <a:rPr lang="pt-BR" sz="2000" dirty="0"/>
              <a:t>. 2º Cada unidade com saída para a via pública, diretamente ou por processo de passagem comum, será sempre tratada como objeto de propriedade exclusiva, qualquer que seja o número de suas peças e sua destinação, inclusive (VETADO) edifício-garagem, com ressalva das restrições que se lhe imponham. </a:t>
            </a:r>
            <a:endParaRPr lang="pt-BR" sz="2000" dirty="0" smtClean="0"/>
          </a:p>
          <a:p>
            <a:endParaRPr lang="pt-BR" sz="2000" dirty="0"/>
          </a:p>
          <a:p>
            <a:r>
              <a:rPr lang="pt-BR" sz="2000" dirty="0"/>
              <a:t>        </a:t>
            </a:r>
            <a:r>
              <a:rPr lang="pt-BR" sz="2000" dirty="0" smtClean="0"/>
              <a:t>     § </a:t>
            </a:r>
            <a:r>
              <a:rPr lang="pt-BR" sz="2000" dirty="0"/>
              <a:t>1º O direito à guarda de veículos nas garagens ou locais a isso destinados nas edificações ou conjuntos de edificações será tratado como objeto de propriedade exclusiva, com ressalva das restrições que ao mesmo sejam impostas por instrumentos contratuais adequados, e será vinculada à unidade habitacional a que corresponder, no caso de não lhe ser atribuída fração ideal específica de terreno. (Parágrafo incluído pela Lei nº 4.864, de 29.11.1965) </a:t>
            </a:r>
          </a:p>
        </p:txBody>
      </p:sp>
    </p:spTree>
    <p:extLst>
      <p:ext uri="{BB962C8B-B14F-4D97-AF65-F5344CB8AC3E}">
        <p14:creationId xmlns:p14="http://schemas.microsoft.com/office/powerpoint/2010/main" val="26559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0" y="228600"/>
            <a:ext cx="8686800" cy="118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latin typeface="+mn-lt"/>
              </a:rPr>
              <a:t> </a:t>
            </a:r>
            <a:endParaRPr lang="pt-BR" sz="2400" dirty="0">
              <a:latin typeface="+mn-lt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0" y="2011680"/>
            <a:ext cx="11362766" cy="47091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dirty="0"/>
          </a:p>
        </p:txBody>
      </p:sp>
      <p:sp>
        <p:nvSpPr>
          <p:cNvPr id="5" name="Retângulo 4"/>
          <p:cNvSpPr/>
          <p:nvPr/>
        </p:nvSpPr>
        <p:spPr>
          <a:xfrm>
            <a:off x="217714" y="228601"/>
            <a:ext cx="89262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dirty="0" smtClean="0">
                <a:solidFill>
                  <a:schemeClr val="bg1"/>
                </a:solidFill>
              </a:rPr>
              <a:t>NATUREZA JURÍDICA</a:t>
            </a:r>
            <a:endParaRPr lang="pt-BR" sz="6600" dirty="0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17714" y="1574801"/>
            <a:ext cx="1136468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</a:t>
            </a:r>
          </a:p>
          <a:p>
            <a:endParaRPr lang="pt-BR" dirty="0" smtClean="0"/>
          </a:p>
          <a:p>
            <a:pPr algn="just"/>
            <a:r>
              <a:rPr lang="pt-BR" dirty="0"/>
              <a:t> </a:t>
            </a:r>
            <a:r>
              <a:rPr lang="pt-BR" dirty="0" smtClean="0"/>
              <a:t>                   </a:t>
            </a:r>
            <a:r>
              <a:rPr lang="pt-BR" sz="2400" dirty="0" smtClean="0"/>
              <a:t>O </a:t>
            </a:r>
            <a:r>
              <a:rPr lang="pt-BR" sz="2400" dirty="0"/>
              <a:t>Condomínio é uma espécie de entidade bem típica, </a:t>
            </a:r>
            <a:r>
              <a:rPr lang="pt-BR" sz="2400" dirty="0" smtClean="0"/>
              <a:t>considerando </a:t>
            </a:r>
            <a:r>
              <a:rPr lang="pt-BR" sz="2400" dirty="0"/>
              <a:t>sua natureza jurídica. Não possuem personalidade jurídica, não </a:t>
            </a:r>
            <a:r>
              <a:rPr lang="pt-BR" sz="2400" dirty="0" smtClean="0"/>
              <a:t>exerçam </a:t>
            </a:r>
            <a:r>
              <a:rPr lang="pt-BR" sz="2400" dirty="0"/>
              <a:t>atividade econômica, com ou sem fins lucrativos, os Condomínios </a:t>
            </a:r>
            <a:r>
              <a:rPr lang="pt-BR" sz="2400" dirty="0" smtClean="0"/>
              <a:t>são </a:t>
            </a:r>
            <a:r>
              <a:rPr lang="pt-BR" sz="2400" dirty="0"/>
              <a:t>equiparados a empresa no que tange a </a:t>
            </a:r>
            <a:r>
              <a:rPr lang="pt-BR" sz="2400" dirty="0" smtClean="0"/>
              <a:t>Obrigatoriedade </a:t>
            </a:r>
            <a:r>
              <a:rPr lang="pt-BR" sz="2400" dirty="0"/>
              <a:t>de inscrição no </a:t>
            </a:r>
            <a:r>
              <a:rPr lang="pt-BR" sz="2400" dirty="0" smtClean="0"/>
              <a:t>Cadastro </a:t>
            </a:r>
            <a:r>
              <a:rPr lang="pt-BR" sz="2400" dirty="0"/>
              <a:t>Nacional de Pessoa Jurídica – CNPJ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 smtClean="0"/>
              <a:t> </a:t>
            </a:r>
            <a:endParaRPr lang="pt-BR" sz="2400" dirty="0"/>
          </a:p>
          <a:p>
            <a:pPr algn="just"/>
            <a:r>
              <a:rPr lang="pt-BR" dirty="0"/>
              <a:t> </a:t>
            </a:r>
          </a:p>
          <a:p>
            <a:pPr algn="just"/>
            <a:r>
              <a:rPr lang="pt-BR" dirty="0"/>
              <a:t>  </a:t>
            </a:r>
            <a:r>
              <a:rPr lang="pt-BR" dirty="0" smtClean="0"/>
              <a:t>                  </a:t>
            </a:r>
            <a:r>
              <a:rPr lang="pt-BR" sz="2400" dirty="0" smtClean="0"/>
              <a:t>Tal </a:t>
            </a:r>
            <a:r>
              <a:rPr lang="pt-BR" sz="2400" dirty="0"/>
              <a:t>obrigatoriedade se mostra necessária, visto que o condomínio, </a:t>
            </a:r>
            <a:r>
              <a:rPr lang="pt-BR" sz="2400" dirty="0" smtClean="0"/>
              <a:t>apesar </a:t>
            </a:r>
            <a:r>
              <a:rPr lang="pt-BR" sz="2400" dirty="0"/>
              <a:t>de ter uma natureza jurídica própria, não pode se confundir com seus </a:t>
            </a:r>
            <a:r>
              <a:rPr lang="pt-BR" sz="2400" dirty="0" smtClean="0"/>
              <a:t>proprietários</a:t>
            </a:r>
            <a:r>
              <a:rPr lang="pt-BR" sz="2400" dirty="0"/>
              <a:t>, no caso, os condôminos. Assim, claro que seria necessário a </a:t>
            </a:r>
            <a:r>
              <a:rPr lang="pt-BR" sz="2400" dirty="0" smtClean="0"/>
              <a:t>individualização </a:t>
            </a:r>
            <a:r>
              <a:rPr lang="pt-BR" sz="2400" dirty="0"/>
              <a:t>do condomínio junto a Receita Federal. Outro ponto de suma </a:t>
            </a:r>
            <a:r>
              <a:rPr lang="pt-BR" sz="2400" dirty="0" smtClean="0"/>
              <a:t>importância </a:t>
            </a:r>
            <a:r>
              <a:rPr lang="pt-BR" sz="2400" dirty="0"/>
              <a:t>é o fato de que o c</a:t>
            </a:r>
            <a:r>
              <a:rPr lang="pt-BR" sz="2400" dirty="0" smtClean="0"/>
              <a:t>ondomínio </a:t>
            </a:r>
            <a:r>
              <a:rPr lang="pt-BR" sz="2400" dirty="0"/>
              <a:t>vai contratar funcionários, motivo </a:t>
            </a:r>
            <a:r>
              <a:rPr lang="pt-BR" sz="2400" dirty="0" smtClean="0"/>
              <a:t>pelo qual é necessário seu registro no CNPJ</a:t>
            </a:r>
            <a:r>
              <a:rPr lang="pt-BR" dirty="0" smtClean="0"/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66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4282</Words>
  <Application>Microsoft Office PowerPoint</Application>
  <PresentationFormat>Widescreen</PresentationFormat>
  <Paragraphs>300</Paragraphs>
  <Slides>33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8" baseType="lpstr">
      <vt:lpstr>Arial</vt:lpstr>
      <vt:lpstr>Calibri</vt:lpstr>
      <vt:lpstr>Droid Sans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Beny</dc:creator>
  <cp:lastModifiedBy>Usuário do Windows</cp:lastModifiedBy>
  <cp:revision>94</cp:revision>
  <dcterms:created xsi:type="dcterms:W3CDTF">2017-07-08T21:47:05Z</dcterms:created>
  <dcterms:modified xsi:type="dcterms:W3CDTF">2018-05-07T04:31:07Z</dcterms:modified>
</cp:coreProperties>
</file>