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56" r:id="rId2"/>
    <p:sldId id="257" r:id="rId3"/>
    <p:sldId id="261" r:id="rId4"/>
    <p:sldId id="280" r:id="rId5"/>
    <p:sldId id="279" r:id="rId6"/>
    <p:sldId id="277" r:id="rId7"/>
    <p:sldId id="278" r:id="rId8"/>
    <p:sldId id="282" r:id="rId9"/>
    <p:sldId id="281" r:id="rId10"/>
    <p:sldId id="274" r:id="rId11"/>
    <p:sldId id="259" r:id="rId12"/>
  </p:sldIdLst>
  <p:sldSz cx="9906000" cy="6858000" type="A4"/>
  <p:notesSz cx="6669088" cy="9928225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Estilo Médio 4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Estilo Claro 3 - Ênfas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3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778250" y="2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41E4E-6D0B-4682-AA2F-537EEB0438A2}" type="datetimeFigureOut">
              <a:rPr lang="pt-BR" smtClean="0"/>
              <a:t>15/01/2019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9752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778250" y="9429752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6222F-B328-4938-93FD-7D6DD433782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257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ADD-4A97-4693-BAF1-F9BE03C3F8D5}" type="datetimeFigureOut">
              <a:rPr lang="pt-BR" smtClean="0"/>
              <a:t>15/01/2019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098DB-39E2-4235-A582-43CEF7AA07D2}" type="slidenum">
              <a:rPr lang="pt-BR" smtClean="0"/>
              <a:t>‹#›</a:t>
            </a:fld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78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ADD-4A97-4693-BAF1-F9BE03C3F8D5}" type="datetimeFigureOut">
              <a:rPr lang="pt-BR" smtClean="0"/>
              <a:t>15/01/2019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098DB-39E2-4235-A582-43CEF7AA07D2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1417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ADD-4A97-4693-BAF1-F9BE03C3F8D5}" type="datetimeFigureOut">
              <a:rPr lang="pt-BR" smtClean="0"/>
              <a:t>15/01/2019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098DB-39E2-4235-A582-43CEF7AA07D2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8212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ADD-4A97-4693-BAF1-F9BE03C3F8D5}" type="datetimeFigureOut">
              <a:rPr lang="pt-BR" smtClean="0"/>
              <a:t>15/01/2019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098DB-39E2-4235-A582-43CEF7AA07D2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8926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ADD-4A97-4693-BAF1-F9BE03C3F8D5}" type="datetimeFigureOut">
              <a:rPr lang="pt-BR" smtClean="0"/>
              <a:t>15/01/2019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098DB-39E2-4235-A582-43CEF7AA07D2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3378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ADD-4A97-4693-BAF1-F9BE03C3F8D5}" type="datetimeFigureOut">
              <a:rPr lang="pt-BR" smtClean="0"/>
              <a:t>15/01/2019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098DB-39E2-4235-A582-43CEF7AA07D2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49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ADD-4A97-4693-BAF1-F9BE03C3F8D5}" type="datetimeFigureOut">
              <a:rPr lang="pt-BR" smtClean="0"/>
              <a:t>15/01/2019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098DB-39E2-4235-A582-43CEF7AA07D2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7359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ADD-4A97-4693-BAF1-F9BE03C3F8D5}" type="datetimeFigureOut">
              <a:rPr lang="pt-BR" smtClean="0"/>
              <a:t>15/01/2019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098DB-39E2-4235-A582-43CEF7AA07D2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7160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ADD-4A97-4693-BAF1-F9BE03C3F8D5}" type="datetimeFigureOut">
              <a:rPr lang="pt-BR" smtClean="0"/>
              <a:t>15/01/2019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098DB-39E2-4235-A582-43CEF7AA07D2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7789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ADD-4A97-4693-BAF1-F9BE03C3F8D5}" type="datetimeFigureOut">
              <a:rPr lang="pt-BR" smtClean="0"/>
              <a:t>15/01/2019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098DB-39E2-4235-A582-43CEF7AA07D2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7773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ADD-4A97-4693-BAF1-F9BE03C3F8D5}" type="datetimeFigureOut">
              <a:rPr lang="pt-BR" smtClean="0"/>
              <a:t>15/01/2019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098DB-39E2-4235-A582-43CEF7AA07D2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7701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0FADD-4A97-4693-BAF1-F9BE03C3F8D5}" type="datetimeFigureOut">
              <a:rPr lang="pt-BR" smtClean="0"/>
              <a:t>15/01/2019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098DB-39E2-4235-A582-43CEF7AA07D2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1585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7000767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331" y="2821949"/>
            <a:ext cx="5877264" cy="140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249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078"/>
            <a:ext cx="7511143" cy="317044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881" y="387078"/>
            <a:ext cx="2481287" cy="1085182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459376" y="1008047"/>
            <a:ext cx="53666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50000"/>
                  </a:schemeClr>
                </a:solidFill>
              </a:rPr>
              <a:t>MEMORIAL DOS PRESIDENTES</a:t>
            </a:r>
          </a:p>
          <a:p>
            <a:endParaRPr lang="pt-BR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590004" y="4671918"/>
            <a:ext cx="45719" cy="14107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844927" y="1776185"/>
            <a:ext cx="8988337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1998 a 2001 </a:t>
            </a:r>
          </a:p>
          <a:p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Presidente Conselho Curador: Ivan Carlos Gatti</a:t>
            </a:r>
          </a:p>
          <a:p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Presidente: José Maria Martins Mendes</a:t>
            </a:r>
          </a:p>
          <a:p>
            <a:r>
              <a:rPr lang="pt-BR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2002 a 2005</a:t>
            </a:r>
          </a:p>
          <a:p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Presidente Conselho Curador: Victor Domingos </a:t>
            </a:r>
            <a:r>
              <a:rPr lang="pt-BR" sz="2000" dirty="0" err="1">
                <a:solidFill>
                  <a:schemeClr val="accent1">
                    <a:lumMod val="50000"/>
                  </a:schemeClr>
                </a:solidFill>
              </a:rPr>
              <a:t>Galloro</a:t>
            </a:r>
            <a:endParaRPr lang="pt-BR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Presidente: Maria Clara Cavalcante </a:t>
            </a:r>
            <a:r>
              <a:rPr lang="pt-BR" sz="2000" dirty="0" err="1">
                <a:solidFill>
                  <a:schemeClr val="accent1">
                    <a:lumMod val="50000"/>
                  </a:schemeClr>
                </a:solidFill>
              </a:rPr>
              <a:t>Bugarim</a:t>
            </a:r>
            <a:endParaRPr lang="pt-BR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pt-BR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2006 a 2009</a:t>
            </a:r>
          </a:p>
          <a:p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Presidente Conselho Curador: José </a:t>
            </a:r>
            <a:r>
              <a:rPr lang="pt-BR" sz="2000" dirty="0" err="1">
                <a:solidFill>
                  <a:schemeClr val="accent1">
                    <a:lumMod val="50000"/>
                  </a:schemeClr>
                </a:solidFill>
              </a:rPr>
              <a:t>Martonio</a:t>
            </a:r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 A. Coelho</a:t>
            </a:r>
          </a:p>
          <a:p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Presidente: José </a:t>
            </a:r>
            <a:r>
              <a:rPr lang="pt-BR" sz="2000" dirty="0" err="1">
                <a:solidFill>
                  <a:schemeClr val="accent1">
                    <a:lumMod val="50000"/>
                  </a:schemeClr>
                </a:solidFill>
              </a:rPr>
              <a:t>Antonio</a:t>
            </a:r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 de França</a:t>
            </a:r>
          </a:p>
          <a:p>
            <a:r>
              <a:rPr lang="pt-BR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2010 a 2013</a:t>
            </a:r>
          </a:p>
          <a:p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Presidente Conselho Curador: </a:t>
            </a:r>
            <a:r>
              <a:rPr lang="pt-BR" sz="2000" dirty="0" err="1">
                <a:solidFill>
                  <a:schemeClr val="accent1">
                    <a:lumMod val="50000"/>
                  </a:schemeClr>
                </a:solidFill>
              </a:rPr>
              <a:t>Alcedino</a:t>
            </a:r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 Gomes Barbosa</a:t>
            </a:r>
          </a:p>
          <a:p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Presidente: José </a:t>
            </a:r>
            <a:r>
              <a:rPr lang="pt-BR" sz="2000" dirty="0" err="1">
                <a:solidFill>
                  <a:schemeClr val="accent1">
                    <a:lumMod val="50000"/>
                  </a:schemeClr>
                </a:solidFill>
              </a:rPr>
              <a:t>Martonio</a:t>
            </a:r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 Alves Coelho</a:t>
            </a:r>
          </a:p>
          <a:p>
            <a:r>
              <a:rPr lang="pt-BR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2014 a 2017</a:t>
            </a:r>
          </a:p>
          <a:p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Presidente Conselho Curador: Adeildo Osório de Oliveira</a:t>
            </a:r>
          </a:p>
          <a:p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Presidente: Juarez Domingues Carneiro</a:t>
            </a:r>
          </a:p>
          <a:p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289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436" y="2713578"/>
            <a:ext cx="5917857" cy="143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544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442" y="325010"/>
            <a:ext cx="6406559" cy="6017141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420" y="1658983"/>
            <a:ext cx="10384587" cy="3100252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443" y="325010"/>
            <a:ext cx="6406559" cy="6017141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664" y="5898819"/>
            <a:ext cx="2514160" cy="607884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2160100" y="2655580"/>
            <a:ext cx="54972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b="1" dirty="0">
                <a:solidFill>
                  <a:schemeClr val="bg1"/>
                </a:solidFill>
              </a:rPr>
              <a:t>Institucional</a:t>
            </a:r>
          </a:p>
        </p:txBody>
      </p:sp>
    </p:spTree>
    <p:extLst>
      <p:ext uri="{BB962C8B-B14F-4D97-AF65-F5344CB8AC3E}">
        <p14:creationId xmlns:p14="http://schemas.microsoft.com/office/powerpoint/2010/main" val="117336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078"/>
            <a:ext cx="7511143" cy="317044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881" y="387078"/>
            <a:ext cx="2481287" cy="1085182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459376" y="1008047"/>
            <a:ext cx="53666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50000"/>
                  </a:schemeClr>
                </a:solidFill>
              </a:rPr>
              <a:t>SOBRE A FBC</a:t>
            </a:r>
          </a:p>
          <a:p>
            <a:endParaRPr lang="pt-BR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590004" y="4671918"/>
            <a:ext cx="45719" cy="14107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818603" y="2266079"/>
            <a:ext cx="8335787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accent1">
                    <a:lumMod val="50000"/>
                  </a:schemeClr>
                </a:solidFill>
              </a:rPr>
              <a:t>Fundada em 1997, a FBC é uma entidade de</a:t>
            </a:r>
          </a:p>
          <a:p>
            <a:r>
              <a:rPr lang="pt-BR" sz="3600" dirty="0">
                <a:solidFill>
                  <a:schemeClr val="accent1">
                    <a:lumMod val="50000"/>
                  </a:schemeClr>
                </a:solidFill>
              </a:rPr>
              <a:t>natureza cultural, com personalidade jurídica de direito privado, sem fins  lucrativos, regida por Estatuto, com patrimônio próprio.</a:t>
            </a:r>
          </a:p>
          <a:p>
            <a:pPr algn="just"/>
            <a:endParaRPr lang="pt-BR" sz="24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317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078"/>
            <a:ext cx="7511143" cy="317044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881" y="387078"/>
            <a:ext cx="2481287" cy="1085182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459376" y="1008047"/>
            <a:ext cx="53666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50000"/>
                  </a:schemeClr>
                </a:solidFill>
              </a:rPr>
              <a:t>MISSÃO</a:t>
            </a:r>
          </a:p>
          <a:p>
            <a:endParaRPr lang="pt-BR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590004" y="4671918"/>
            <a:ext cx="45719" cy="14107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/>
          <p:cNvSpPr txBox="1"/>
          <p:nvPr/>
        </p:nvSpPr>
        <p:spPr>
          <a:xfrm>
            <a:off x="612863" y="1962154"/>
            <a:ext cx="8988337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600" dirty="0">
                <a:solidFill>
                  <a:schemeClr val="accent1">
                    <a:lumMod val="50000"/>
                  </a:schemeClr>
                </a:solidFill>
              </a:rPr>
              <a:t>Promover o desenvolvimento da Ciência Contábil e do Profissional em benefício da sociedade.</a:t>
            </a:r>
          </a:p>
          <a:p>
            <a:endParaRPr lang="pt-BR" sz="36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pt-BR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381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078"/>
            <a:ext cx="7511143" cy="317044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881" y="387078"/>
            <a:ext cx="2481287" cy="1085182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459376" y="995206"/>
            <a:ext cx="53666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50000"/>
                  </a:schemeClr>
                </a:solidFill>
              </a:rPr>
              <a:t>OBJETIVO</a:t>
            </a:r>
          </a:p>
          <a:p>
            <a:endParaRPr lang="pt-BR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459376" y="1646844"/>
            <a:ext cx="89883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400" dirty="0">
                <a:solidFill>
                  <a:schemeClr val="accent1">
                    <a:lumMod val="50000"/>
                  </a:schemeClr>
                </a:solidFill>
              </a:rPr>
              <a:t>Promove e subsidia programas de ensino, pesquisa, pós-graduação e extensão na área contábil;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400" dirty="0">
                <a:solidFill>
                  <a:schemeClr val="accent1">
                    <a:lumMod val="50000"/>
                  </a:schemeClr>
                </a:solidFill>
              </a:rPr>
              <a:t>Estimula a pesquisa e a produção científica na ciência contábil;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400" dirty="0">
                <a:solidFill>
                  <a:schemeClr val="accent1">
                    <a:lumMod val="50000"/>
                  </a:schemeClr>
                </a:solidFill>
              </a:rPr>
              <a:t>Exerce e divulga atividades que representem contribuição para o desenvolvimento técnico, científico, cultural e de promoção da Contabilidade;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400" dirty="0">
                <a:solidFill>
                  <a:schemeClr val="accent1">
                    <a:lumMod val="50000"/>
                  </a:schemeClr>
                </a:solidFill>
              </a:rPr>
              <a:t>Realiza concursos públicos;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400" dirty="0">
                <a:solidFill>
                  <a:schemeClr val="accent1">
                    <a:lumMod val="50000"/>
                  </a:schemeClr>
                </a:solidFill>
              </a:rPr>
              <a:t>Desenvolve e participa de projetos, eventos nacionais e internacionais que tenham como escopo a contabilidade e seu exercício profissional;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400" dirty="0">
                <a:solidFill>
                  <a:schemeClr val="accent1">
                    <a:lumMod val="50000"/>
                  </a:schemeClr>
                </a:solidFill>
              </a:rPr>
              <a:t>Auxilia e presta serviços de planejamento, administração e realização de eventos de interesse da profissão contábil;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400" dirty="0">
                <a:solidFill>
                  <a:schemeClr val="accent1">
                    <a:lumMod val="50000"/>
                  </a:schemeClr>
                </a:solidFill>
              </a:rPr>
              <a:t>Elabora e aplica provas de exames de apuração de capacidade técnica profissional.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pt-BR" sz="2400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459376" y="3385781"/>
            <a:ext cx="53666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730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078"/>
            <a:ext cx="7511143" cy="317044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881" y="387078"/>
            <a:ext cx="2481287" cy="1085182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459376" y="1008047"/>
            <a:ext cx="53666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50000"/>
                  </a:schemeClr>
                </a:solidFill>
              </a:rPr>
              <a:t>ORGANIZAÇÃO</a:t>
            </a:r>
          </a:p>
          <a:p>
            <a:endParaRPr lang="pt-BR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581690" y="1776185"/>
            <a:ext cx="9102637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accent1">
                    <a:lumMod val="50000"/>
                  </a:schemeClr>
                </a:solidFill>
              </a:rPr>
              <a:t>A estrutura organizacional est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a</a:t>
            </a:r>
            <a:r>
              <a:rPr lang="pt-BR" sz="2400" dirty="0">
                <a:solidFill>
                  <a:schemeClr val="accent1">
                    <a:lumMod val="50000"/>
                  </a:schemeClr>
                </a:solidFill>
              </a:rPr>
              <a:t> composta:</a:t>
            </a:r>
          </a:p>
          <a:p>
            <a:pPr algn="ctr"/>
            <a:endParaRPr lang="pt-BR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>
              <a:buAutoNum type="alphaLcParenR"/>
            </a:pPr>
            <a:r>
              <a:rPr lang="pt-BR" sz="2400" dirty="0">
                <a:solidFill>
                  <a:schemeClr val="accent1">
                    <a:lumMod val="50000"/>
                  </a:schemeClr>
                </a:solidFill>
              </a:rPr>
              <a:t>Conselho Curador - 7 Membros;</a:t>
            </a:r>
          </a:p>
          <a:p>
            <a:pPr marL="514350" indent="-514350">
              <a:buAutoNum type="alphaLcParenR"/>
            </a:pPr>
            <a:r>
              <a:rPr lang="pt-BR" sz="2400" dirty="0">
                <a:solidFill>
                  <a:schemeClr val="accent1">
                    <a:lumMod val="50000"/>
                  </a:schemeClr>
                </a:solidFill>
              </a:rPr>
              <a:t>Diretoria - 6 Membros;</a:t>
            </a:r>
          </a:p>
          <a:p>
            <a:pPr marL="514350" indent="-514350">
              <a:buAutoNum type="alphaLcParenR"/>
            </a:pPr>
            <a:r>
              <a:rPr lang="pt-BR" sz="2400" dirty="0">
                <a:solidFill>
                  <a:schemeClr val="accent1">
                    <a:lumMod val="50000"/>
                  </a:schemeClr>
                </a:solidFill>
              </a:rPr>
              <a:t>Conselho Fiscal - 8 Membros (4 Titular e 4 Suplentes);</a:t>
            </a:r>
          </a:p>
          <a:p>
            <a:pPr marL="514350" indent="-514350">
              <a:buAutoNum type="alphaLcParenR"/>
            </a:pPr>
            <a:r>
              <a:rPr lang="pt-BR" sz="2400" dirty="0">
                <a:solidFill>
                  <a:schemeClr val="accent1">
                    <a:lumMod val="50000"/>
                  </a:schemeClr>
                </a:solidFill>
              </a:rPr>
              <a:t>Conselho Consultivo - 6 Membros;</a:t>
            </a:r>
          </a:p>
          <a:p>
            <a:pPr marL="514350" indent="-514350">
              <a:buAutoNum type="alphaLcParenR"/>
            </a:pPr>
            <a:r>
              <a:rPr lang="pt-BR" sz="2400" dirty="0">
                <a:solidFill>
                  <a:schemeClr val="accent1">
                    <a:lumMod val="50000"/>
                  </a:schemeClr>
                </a:solidFill>
              </a:rPr>
              <a:t>Conselho Nato - 4 Membros;</a:t>
            </a:r>
          </a:p>
          <a:p>
            <a:pPr marL="514350" indent="-514350">
              <a:buAutoNum type="alphaLcParenR"/>
            </a:pPr>
            <a:r>
              <a:rPr lang="pt-BR" sz="2400" dirty="0">
                <a:solidFill>
                  <a:schemeClr val="accent1">
                    <a:lumMod val="50000"/>
                  </a:schemeClr>
                </a:solidFill>
              </a:rPr>
              <a:t>Total 31 pessoas </a:t>
            </a:r>
          </a:p>
          <a:p>
            <a:pPr marL="514350" indent="-514350">
              <a:buAutoNum type="alphaLcParenR"/>
            </a:pPr>
            <a:endParaRPr lang="pt-BR" sz="28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pt-BR" sz="2400" dirty="0">
                <a:solidFill>
                  <a:schemeClr val="accent1">
                    <a:lumMod val="50000"/>
                  </a:schemeClr>
                </a:solidFill>
              </a:rPr>
              <a:t>Os membros da FBC são eleitos com mandatos de quatro anos e não recebem remuneração, sendo os seus serviços prestados gratuitamente e são considerados de natureza relevante para a classe contábil</a:t>
            </a:r>
            <a:r>
              <a:rPr lang="pt-BR" sz="32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endParaRPr lang="pt-BR" sz="28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pt-BR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518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078"/>
            <a:ext cx="7511143" cy="317044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881" y="387078"/>
            <a:ext cx="2481287" cy="1085182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751136" y="2251937"/>
            <a:ext cx="86690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accent1">
                    <a:lumMod val="50000"/>
                  </a:schemeClr>
                </a:solidFill>
              </a:rPr>
              <a:t>Nos termos da Constituição Federal e legislação vigente, os atos e as contas da FBC, como entidade do Terceiro Setor, são fiscalizados pelo Ministério Público do Distrito Federal e territórios. Nesta linha, anualmente, dentro do prazo estabelecido, são prestadas contas ao referido órgão, seguindo as normas estabelecidas. Desde a sua fundação, em todos os exercícios, a FBC sempre teve suas contas aprovadas, evidenciando a lisura e a correção dos atos praticados pelos diversos gestores que comandaram o FBC ao longo do tempo.</a:t>
            </a:r>
          </a:p>
        </p:txBody>
      </p:sp>
      <p:sp>
        <p:nvSpPr>
          <p:cNvPr id="5" name="Retângulo 4"/>
          <p:cNvSpPr/>
          <p:nvPr/>
        </p:nvSpPr>
        <p:spPr>
          <a:xfrm>
            <a:off x="590004" y="4671918"/>
            <a:ext cx="45719" cy="14107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459375" y="1008047"/>
            <a:ext cx="65752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50000"/>
                  </a:schemeClr>
                </a:solidFill>
              </a:rPr>
              <a:t>FISCALIZAÇÃO DOS ATOS E DAS CONTAS DA FBC</a:t>
            </a:r>
            <a:endParaRPr lang="pt-BR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840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078"/>
            <a:ext cx="7511143" cy="317044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881" y="387078"/>
            <a:ext cx="2481287" cy="1085182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751136" y="1776185"/>
            <a:ext cx="86690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accent1">
                    <a:lumMod val="50000"/>
                  </a:schemeClr>
                </a:solidFill>
              </a:rPr>
              <a:t>A política de relacionamento da FBC tem seu foco direcionado:</a:t>
            </a:r>
          </a:p>
          <a:p>
            <a:r>
              <a:rPr lang="pt-BR" sz="2400" b="1" dirty="0">
                <a:solidFill>
                  <a:schemeClr val="accent1">
                    <a:lumMod val="50000"/>
                  </a:schemeClr>
                </a:solidFill>
              </a:rPr>
              <a:t>■ ao Sistema CFC/</a:t>
            </a:r>
            <a:r>
              <a:rPr lang="pt-BR" sz="2400" b="1" dirty="0" err="1">
                <a:solidFill>
                  <a:schemeClr val="accent1">
                    <a:lumMod val="50000"/>
                  </a:schemeClr>
                </a:solidFill>
              </a:rPr>
              <a:t>CRCs</a:t>
            </a:r>
            <a:endParaRPr lang="pt-BR" sz="24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pt-BR" sz="2400" b="1" dirty="0">
                <a:solidFill>
                  <a:schemeClr val="accent1">
                    <a:lumMod val="50000"/>
                  </a:schemeClr>
                </a:solidFill>
              </a:rPr>
              <a:t>■ às entidades da Classe Contábil</a:t>
            </a:r>
          </a:p>
          <a:p>
            <a:r>
              <a:rPr lang="pt-BR" sz="2400" b="1" dirty="0">
                <a:solidFill>
                  <a:schemeClr val="accent1">
                    <a:lumMod val="50000"/>
                  </a:schemeClr>
                </a:solidFill>
              </a:rPr>
              <a:t>■ aos profissionais da Contabilidade</a:t>
            </a:r>
          </a:p>
          <a:p>
            <a:r>
              <a:rPr lang="pt-BR" sz="2400" b="1" dirty="0">
                <a:solidFill>
                  <a:schemeClr val="accent1">
                    <a:lumMod val="50000"/>
                  </a:schemeClr>
                </a:solidFill>
              </a:rPr>
              <a:t>■ às empresas de serviços contábeis</a:t>
            </a:r>
          </a:p>
          <a:p>
            <a:r>
              <a:rPr lang="pt-BR" sz="2400" b="1" dirty="0">
                <a:solidFill>
                  <a:schemeClr val="accent1">
                    <a:lumMod val="50000"/>
                  </a:schemeClr>
                </a:solidFill>
              </a:rPr>
              <a:t>■ às empresas privadas em geral</a:t>
            </a:r>
          </a:p>
          <a:p>
            <a:r>
              <a:rPr lang="pt-BR" sz="2400" b="1" dirty="0">
                <a:solidFill>
                  <a:schemeClr val="accent1">
                    <a:lumMod val="50000"/>
                  </a:schemeClr>
                </a:solidFill>
              </a:rPr>
              <a:t>■ aos órgãos públicos</a:t>
            </a:r>
          </a:p>
          <a:p>
            <a:r>
              <a:rPr lang="pt-BR" sz="2400" b="1" dirty="0">
                <a:solidFill>
                  <a:schemeClr val="accent1">
                    <a:lumMod val="50000"/>
                  </a:schemeClr>
                </a:solidFill>
              </a:rPr>
              <a:t>■ às instituições de ensino</a:t>
            </a:r>
          </a:p>
          <a:p>
            <a:r>
              <a:rPr lang="pt-BR" sz="2400" b="1" dirty="0">
                <a:solidFill>
                  <a:schemeClr val="accent1">
                    <a:lumMod val="50000"/>
                  </a:schemeClr>
                </a:solidFill>
              </a:rPr>
              <a:t>■ aos estudantes da área contábil</a:t>
            </a:r>
          </a:p>
          <a:p>
            <a:r>
              <a:rPr lang="pt-BR" sz="2400" b="1" dirty="0">
                <a:solidFill>
                  <a:schemeClr val="accent1">
                    <a:lumMod val="50000"/>
                  </a:schemeClr>
                </a:solidFill>
              </a:rPr>
              <a:t>■ à sociedade civil</a:t>
            </a:r>
          </a:p>
          <a:p>
            <a:r>
              <a:rPr lang="pt-BR" sz="2400" b="1" dirty="0">
                <a:solidFill>
                  <a:schemeClr val="accent1">
                    <a:lumMod val="50000"/>
                  </a:schemeClr>
                </a:solidFill>
              </a:rPr>
              <a:t>■ à imprensa</a:t>
            </a:r>
          </a:p>
          <a:p>
            <a:r>
              <a:rPr lang="pt-BR" sz="2400" b="1" dirty="0">
                <a:solidFill>
                  <a:schemeClr val="accent1">
                    <a:lumMod val="50000"/>
                  </a:schemeClr>
                </a:solidFill>
              </a:rPr>
              <a:t>■ aos cidadãos em geral</a:t>
            </a:r>
          </a:p>
        </p:txBody>
      </p:sp>
      <p:sp>
        <p:nvSpPr>
          <p:cNvPr id="5" name="Retângulo 4"/>
          <p:cNvSpPr/>
          <p:nvPr/>
        </p:nvSpPr>
        <p:spPr>
          <a:xfrm>
            <a:off x="590004" y="4671918"/>
            <a:ext cx="45719" cy="14107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459375" y="1008047"/>
            <a:ext cx="6575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50000"/>
                  </a:schemeClr>
                </a:solidFill>
              </a:rPr>
              <a:t>POLITICA</a:t>
            </a:r>
            <a:endParaRPr lang="pt-BR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71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078"/>
            <a:ext cx="7511143" cy="317044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881" y="387078"/>
            <a:ext cx="2481287" cy="1085182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459376" y="1008047"/>
            <a:ext cx="53666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50000"/>
                  </a:schemeClr>
                </a:solidFill>
              </a:rPr>
              <a:t>PRESIDENCIA</a:t>
            </a:r>
          </a:p>
          <a:p>
            <a:endParaRPr lang="pt-BR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792973" y="2607457"/>
            <a:ext cx="8988337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2018 a 2021</a:t>
            </a:r>
          </a:p>
          <a:p>
            <a:r>
              <a:rPr lang="pt-BR" sz="2800" b="1" dirty="0">
                <a:solidFill>
                  <a:schemeClr val="accent1">
                    <a:lumMod val="50000"/>
                  </a:schemeClr>
                </a:solidFill>
              </a:rPr>
              <a:t>Presidente Conselho Curador: Juarez Domingues Carneiro</a:t>
            </a:r>
          </a:p>
          <a:p>
            <a:r>
              <a:rPr lang="pt-BR" sz="2800" b="1" dirty="0">
                <a:solidFill>
                  <a:schemeClr val="accent1">
                    <a:lumMod val="50000"/>
                  </a:schemeClr>
                </a:solidFill>
              </a:rPr>
              <a:t>Vice Presidente do Conselho Curador: Jorge Martins de Lima</a:t>
            </a:r>
          </a:p>
          <a:p>
            <a:r>
              <a:rPr lang="pt-BR" sz="2800" b="1">
                <a:solidFill>
                  <a:schemeClr val="accent1">
                    <a:lumMod val="50000"/>
                  </a:schemeClr>
                </a:solidFill>
              </a:rPr>
              <a:t>Presidente da Fundação Brasileira de Contabilidade: </a:t>
            </a:r>
            <a:r>
              <a:rPr lang="pt-BR" sz="2800" b="1" dirty="0">
                <a:solidFill>
                  <a:schemeClr val="accent1">
                    <a:lumMod val="50000"/>
                  </a:schemeClr>
                </a:solidFill>
              </a:rPr>
              <a:t>Adeildo Osório de Oliveira</a:t>
            </a:r>
          </a:p>
          <a:p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1510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1008</TotalTime>
  <Words>523</Words>
  <Application>Microsoft Office PowerPoint</Application>
  <PresentationFormat>A4 Paper (210x297 mm)</PresentationFormat>
  <Paragraphs>61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Usuário do Windows</dc:creator>
  <cp:lastModifiedBy>Jorge Martins</cp:lastModifiedBy>
  <cp:revision>89</cp:revision>
  <cp:lastPrinted>2018-12-05T16:18:23Z</cp:lastPrinted>
  <dcterms:created xsi:type="dcterms:W3CDTF">2018-11-23T20:32:27Z</dcterms:created>
  <dcterms:modified xsi:type="dcterms:W3CDTF">2019-01-15T10:54:51Z</dcterms:modified>
</cp:coreProperties>
</file>