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5"/>
  </p:notesMasterIdLst>
  <p:sldIdLst>
    <p:sldId id="256" r:id="rId2"/>
    <p:sldId id="355" r:id="rId3"/>
    <p:sldId id="356" r:id="rId4"/>
    <p:sldId id="357" r:id="rId5"/>
    <p:sldId id="358" r:id="rId6"/>
    <p:sldId id="359" r:id="rId7"/>
    <p:sldId id="360" r:id="rId8"/>
    <p:sldId id="361" r:id="rId9"/>
    <p:sldId id="362" r:id="rId10"/>
    <p:sldId id="363" r:id="rId11"/>
    <p:sldId id="364" r:id="rId12"/>
    <p:sldId id="365" r:id="rId13"/>
    <p:sldId id="366" r:id="rId14"/>
    <p:sldId id="367" r:id="rId15"/>
    <p:sldId id="368" r:id="rId16"/>
    <p:sldId id="369" r:id="rId17"/>
    <p:sldId id="370" r:id="rId18"/>
    <p:sldId id="371" r:id="rId19"/>
    <p:sldId id="372" r:id="rId20"/>
    <p:sldId id="373" r:id="rId21"/>
    <p:sldId id="374" r:id="rId22"/>
    <p:sldId id="258" r:id="rId23"/>
    <p:sldId id="259" r:id="rId24"/>
    <p:sldId id="270" r:id="rId25"/>
    <p:sldId id="260" r:id="rId26"/>
    <p:sldId id="311" r:id="rId27"/>
    <p:sldId id="261" r:id="rId28"/>
    <p:sldId id="312" r:id="rId29"/>
    <p:sldId id="313" r:id="rId30"/>
    <p:sldId id="262" r:id="rId31"/>
    <p:sldId id="317" r:id="rId32"/>
    <p:sldId id="318" r:id="rId33"/>
    <p:sldId id="340" r:id="rId34"/>
    <p:sldId id="341" r:id="rId35"/>
    <p:sldId id="319" r:id="rId36"/>
    <p:sldId id="342" r:id="rId37"/>
    <p:sldId id="343" r:id="rId38"/>
    <p:sldId id="279" r:id="rId39"/>
    <p:sldId id="344" r:id="rId40"/>
    <p:sldId id="345" r:id="rId41"/>
    <p:sldId id="346" r:id="rId42"/>
    <p:sldId id="347" r:id="rId43"/>
    <p:sldId id="264" r:id="rId44"/>
    <p:sldId id="263" r:id="rId45"/>
    <p:sldId id="348" r:id="rId46"/>
    <p:sldId id="349" r:id="rId47"/>
    <p:sldId id="350" r:id="rId48"/>
    <p:sldId id="289" r:id="rId49"/>
    <p:sldId id="290" r:id="rId50"/>
    <p:sldId id="380" r:id="rId51"/>
    <p:sldId id="291" r:id="rId52"/>
    <p:sldId id="381" r:id="rId53"/>
    <p:sldId id="292" r:id="rId54"/>
    <p:sldId id="293" r:id="rId55"/>
    <p:sldId id="382" r:id="rId56"/>
    <p:sldId id="383" r:id="rId57"/>
    <p:sldId id="384" r:id="rId58"/>
    <p:sldId id="269" r:id="rId59"/>
    <p:sldId id="314" r:id="rId60"/>
    <p:sldId id="385" r:id="rId61"/>
    <p:sldId id="386" r:id="rId62"/>
    <p:sldId id="387" r:id="rId63"/>
    <p:sldId id="388" r:id="rId64"/>
    <p:sldId id="389" r:id="rId65"/>
    <p:sldId id="390" r:id="rId66"/>
    <p:sldId id="391" r:id="rId67"/>
    <p:sldId id="392" r:id="rId68"/>
    <p:sldId id="393" r:id="rId69"/>
    <p:sldId id="394" r:id="rId70"/>
    <p:sldId id="331" r:id="rId71"/>
    <p:sldId id="333" r:id="rId72"/>
    <p:sldId id="268" r:id="rId73"/>
    <p:sldId id="267" r:id="rId74"/>
    <p:sldId id="352" r:id="rId75"/>
    <p:sldId id="320" r:id="rId76"/>
    <p:sldId id="376" r:id="rId77"/>
    <p:sldId id="353" r:id="rId78"/>
    <p:sldId id="377" r:id="rId79"/>
    <p:sldId id="379" r:id="rId80"/>
    <p:sldId id="354" r:id="rId81"/>
    <p:sldId id="351" r:id="rId82"/>
    <p:sldId id="338" r:id="rId83"/>
    <p:sldId id="339" r:id="rId84"/>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0E08"/>
    <a:srgbClr val="B92D14"/>
    <a:srgbClr val="35759D"/>
    <a:srgbClr val="35B19D"/>
    <a:srgbClr val="000000"/>
    <a:srgbClr val="FFFF00"/>
    <a:srgbClr val="491403"/>
    <a:srgbClr val="3A10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2536" autoAdjust="0"/>
    <p:restoredTop sz="91636" autoAdjust="0"/>
  </p:normalViewPr>
  <p:slideViewPr>
    <p:cSldViewPr>
      <p:cViewPr varScale="1">
        <p:scale>
          <a:sx n="78" d="100"/>
          <a:sy n="78" d="100"/>
        </p:scale>
        <p:origin x="941" y="48"/>
      </p:cViewPr>
      <p:guideLst>
        <p:guide orient="horz" pos="2160"/>
        <p:guide pos="2880"/>
      </p:guideLst>
    </p:cSldViewPr>
  </p:slid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n-US"/>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397AE7F2-17C6-472F-B809-5C041B9057AF}" type="slidenum">
              <a:rPr lang="en-US"/>
              <a:pPr>
                <a:defRPr/>
              </a:pPr>
              <a:t>‹nº›</a:t>
            </a:fld>
            <a:endParaRPr lang="en-US"/>
          </a:p>
        </p:txBody>
      </p:sp>
    </p:spTree>
    <p:extLst>
      <p:ext uri="{BB962C8B-B14F-4D97-AF65-F5344CB8AC3E}">
        <p14:creationId xmlns:p14="http://schemas.microsoft.com/office/powerpoint/2010/main" val="33889829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p>
            <a:fld id="{500DC639-3783-49FD-AB0F-CABF84D15E1A}" type="slidenum">
              <a:rPr lang="en-US"/>
              <a:pPr/>
              <a:t>1</a:t>
            </a:fld>
            <a:endParaRPr 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30431784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73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charset="0"/>
              <a:buChar char="►"/>
            </a:pPr>
            <a:endParaRPr lang="pt-BR" smtClean="0"/>
          </a:p>
          <a:p>
            <a:pPr eaLnBrk="1" hangingPunct="1">
              <a:spcBef>
                <a:spcPct val="0"/>
              </a:spcBef>
            </a:pPr>
            <a:endParaRPr lang="pt-BR" smtClean="0"/>
          </a:p>
        </p:txBody>
      </p:sp>
    </p:spTree>
    <p:extLst>
      <p:ext uri="{BB962C8B-B14F-4D97-AF65-F5344CB8AC3E}">
        <p14:creationId xmlns:p14="http://schemas.microsoft.com/office/powerpoint/2010/main" val="9803511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837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charset="0"/>
              <a:buChar char="►"/>
            </a:pPr>
            <a:r>
              <a:rPr lang="pt-BR" smtClean="0"/>
              <a:t>Terminada a exposição do que previa a lei de prevenção à lavagem de dinheiro, muitos podem estar se perguntando: e eu com isso?</a:t>
            </a:r>
          </a:p>
          <a:p>
            <a:pPr eaLnBrk="1" hangingPunct="1">
              <a:spcBef>
                <a:spcPct val="0"/>
              </a:spcBef>
              <a:buFont typeface="Arial" charset="0"/>
              <a:buChar char="►"/>
            </a:pPr>
            <a:r>
              <a:rPr lang="pt-BR" smtClean="0"/>
              <a:t>Na verdade, como já mencionei antes, o profissional contábil já deveria estar atento para não se tornar cúmplice no processo de lavagem de dinheiro como, por exemplo, quando emite DECORE que não esteja adequada à realidade de um determinado cliente.</a:t>
            </a:r>
          </a:p>
          <a:p>
            <a:pPr eaLnBrk="1" hangingPunct="1">
              <a:spcBef>
                <a:spcPct val="0"/>
              </a:spcBef>
              <a:buFont typeface="Arial" charset="0"/>
              <a:buChar char="►"/>
            </a:pPr>
            <a:r>
              <a:rPr lang="pt-BR" smtClean="0"/>
              <a:t>Mas a questão é que, além disso, a lei de prevenção à lavagem de dinheiro pouco tinha a ver com o dia a dia do profissional contábil.</a:t>
            </a:r>
          </a:p>
          <a:p>
            <a:pPr eaLnBrk="1" hangingPunct="1">
              <a:spcBef>
                <a:spcPct val="0"/>
              </a:spcBef>
              <a:buFont typeface="Arial" charset="0"/>
              <a:buChar char="►"/>
            </a:pPr>
            <a:r>
              <a:rPr lang="pt-BR" smtClean="0"/>
              <a:t>Isso muda a partir da edição da lei 12.683, em 9 de julho de 2012.</a:t>
            </a:r>
          </a:p>
          <a:p>
            <a:pPr eaLnBrk="1" hangingPunct="1">
              <a:spcBef>
                <a:spcPct val="0"/>
              </a:spcBef>
            </a:pPr>
            <a:endParaRPr lang="pt-BR" smtClean="0"/>
          </a:p>
        </p:txBody>
      </p:sp>
    </p:spTree>
    <p:extLst>
      <p:ext uri="{BB962C8B-B14F-4D97-AF65-F5344CB8AC3E}">
        <p14:creationId xmlns:p14="http://schemas.microsoft.com/office/powerpoint/2010/main" val="1867104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939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charset="0"/>
              <a:buChar char="►"/>
            </a:pPr>
            <a:endParaRPr lang="pt-BR" smtClean="0"/>
          </a:p>
          <a:p>
            <a:pPr eaLnBrk="1" hangingPunct="1">
              <a:spcBef>
                <a:spcPct val="0"/>
              </a:spcBef>
            </a:pPr>
            <a:endParaRPr lang="pt-BR" smtClean="0"/>
          </a:p>
        </p:txBody>
      </p:sp>
    </p:spTree>
    <p:extLst>
      <p:ext uri="{BB962C8B-B14F-4D97-AF65-F5344CB8AC3E}">
        <p14:creationId xmlns:p14="http://schemas.microsoft.com/office/powerpoint/2010/main" val="40248595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041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charset="0"/>
              <a:buChar char="►"/>
            </a:pPr>
            <a:endParaRPr lang="pt-BR" smtClean="0"/>
          </a:p>
          <a:p>
            <a:pPr eaLnBrk="1" hangingPunct="1">
              <a:spcBef>
                <a:spcPct val="0"/>
              </a:spcBef>
            </a:pPr>
            <a:endParaRPr lang="pt-BR" smtClean="0"/>
          </a:p>
        </p:txBody>
      </p:sp>
    </p:spTree>
    <p:extLst>
      <p:ext uri="{BB962C8B-B14F-4D97-AF65-F5344CB8AC3E}">
        <p14:creationId xmlns:p14="http://schemas.microsoft.com/office/powerpoint/2010/main" val="3851668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144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charset="0"/>
              <a:buChar char="►"/>
            </a:pPr>
            <a:endParaRPr lang="pt-BR" smtClean="0"/>
          </a:p>
          <a:p>
            <a:pPr eaLnBrk="1" hangingPunct="1">
              <a:spcBef>
                <a:spcPct val="0"/>
              </a:spcBef>
            </a:pPr>
            <a:endParaRPr lang="pt-BR" smtClean="0"/>
          </a:p>
        </p:txBody>
      </p:sp>
    </p:spTree>
    <p:extLst>
      <p:ext uri="{BB962C8B-B14F-4D97-AF65-F5344CB8AC3E}">
        <p14:creationId xmlns:p14="http://schemas.microsoft.com/office/powerpoint/2010/main" val="11819629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246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charset="0"/>
              <a:buChar char="►"/>
            </a:pPr>
            <a:r>
              <a:rPr lang="pt-BR" smtClean="0"/>
              <a:t> Importante enfatizar que, na prática, as obrigações previstas na lei 9613  e alterações posteriores são aplicáveis apenas a partir de 1º. De janeiro de 2014. Esse período de tempo foi consensado com o COAF de modo a permitir a ampla comunicação dessas obrigações aos profissionais contábeis, assim como permitir a capacitação dos mesmos, inclusive no que se refere às alterações nos processos e políticas internas.</a:t>
            </a:r>
          </a:p>
          <a:p>
            <a:pPr eaLnBrk="1" hangingPunct="1">
              <a:spcBef>
                <a:spcPct val="0"/>
              </a:spcBef>
              <a:buFont typeface="Arial" charset="0"/>
              <a:buChar char="►"/>
            </a:pPr>
            <a:r>
              <a:rPr lang="pt-BR" smtClean="0"/>
              <a:t> Não se deve esperar que esse prazo seja prorrogado. </a:t>
            </a:r>
          </a:p>
        </p:txBody>
      </p:sp>
    </p:spTree>
    <p:extLst>
      <p:ext uri="{BB962C8B-B14F-4D97-AF65-F5344CB8AC3E}">
        <p14:creationId xmlns:p14="http://schemas.microsoft.com/office/powerpoint/2010/main" val="40146489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22</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30346648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23</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8610984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24</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19787285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25</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3319885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charset="0"/>
              <a:buChar char="►"/>
            </a:pPr>
            <a:r>
              <a:rPr lang="pt-BR" smtClean="0"/>
              <a:t>Afinal, o que é lavagem de dinheiro? Certamente todos os presentes já tem uma ideia do que o termo significa. Algumas histórias dão conta de que essa expressão surgiu com o famoso bandido Al Capone, que, na velha Chicago da década de 1930, era proprietário de uma rede de lavanderias, que ele utilizava como fachada para os seus negócios escusos e dar legitimidade aos lucros deles auferidos. Mas, de fato, a expressão começou a ser mais amplamente utilizada a partir da década de 1970, quando a preocupação com as atividades de organizações terroristas e de tráfico de drogas passaram a ser tratados de forma transnacional, impactando diversas nações.</a:t>
            </a:r>
          </a:p>
          <a:p>
            <a:pPr eaLnBrk="1" hangingPunct="1">
              <a:spcBef>
                <a:spcPct val="0"/>
              </a:spcBef>
              <a:buFont typeface="Arial" charset="0"/>
              <a:buChar char="►"/>
            </a:pPr>
            <a:r>
              <a:rPr lang="pt-BR" smtClean="0"/>
              <a:t>Se dermos um google sobre lavagem de dinheiro, obteremos dezenas de diversas definições:</a:t>
            </a:r>
          </a:p>
          <a:p>
            <a:pPr eaLnBrk="1" hangingPunct="1">
              <a:spcBef>
                <a:spcPct val="0"/>
              </a:spcBef>
            </a:pPr>
            <a:endParaRPr lang="pt-BR" smtClean="0"/>
          </a:p>
        </p:txBody>
      </p:sp>
    </p:spTree>
    <p:extLst>
      <p:ext uri="{BB962C8B-B14F-4D97-AF65-F5344CB8AC3E}">
        <p14:creationId xmlns:p14="http://schemas.microsoft.com/office/powerpoint/2010/main" val="5714124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26</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9812841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27</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36034364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28</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24533953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29</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35800039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30</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42527813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31</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8572485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32</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19453693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33</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40845311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34</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7362980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35</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2437062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1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charset="0"/>
              <a:buChar char="►"/>
            </a:pPr>
            <a:r>
              <a:rPr lang="pt-BR" smtClean="0"/>
              <a:t>Podemos ver que todas as definições, embora expressas de um modo diferente, são convergentes no seu significado. Mais especificamente, e certamente mais relevante no tópico que temos para hoje, temos a definição do COAF sobre o termo:</a:t>
            </a:r>
          </a:p>
          <a:p>
            <a:pPr eaLnBrk="1" hangingPunct="1">
              <a:spcBef>
                <a:spcPct val="0"/>
              </a:spcBef>
            </a:pPr>
            <a:endParaRPr lang="pt-BR" smtClean="0"/>
          </a:p>
        </p:txBody>
      </p:sp>
    </p:spTree>
    <p:extLst>
      <p:ext uri="{BB962C8B-B14F-4D97-AF65-F5344CB8AC3E}">
        <p14:creationId xmlns:p14="http://schemas.microsoft.com/office/powerpoint/2010/main" val="6733135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36</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31713290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37</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25396548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39</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3378985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40</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22277627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41</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30311659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42</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10010016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43</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41937697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44</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7692435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45</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25127771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46</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7210786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charset="0"/>
              <a:buChar char="►"/>
            </a:pPr>
            <a:r>
              <a:rPr lang="pt-BR" smtClean="0"/>
              <a:t> E quais são as três fases da lavagem de dinheiro?</a:t>
            </a:r>
          </a:p>
          <a:p>
            <a:pPr eaLnBrk="1" hangingPunct="1">
              <a:spcBef>
                <a:spcPct val="0"/>
              </a:spcBef>
            </a:pPr>
            <a:endParaRPr lang="pt-BR" smtClean="0"/>
          </a:p>
        </p:txBody>
      </p:sp>
    </p:spTree>
    <p:extLst>
      <p:ext uri="{BB962C8B-B14F-4D97-AF65-F5344CB8AC3E}">
        <p14:creationId xmlns:p14="http://schemas.microsoft.com/office/powerpoint/2010/main" val="9509117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47</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372268470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pPr>
              <a:defRPr/>
            </a:pPr>
            <a:fld id="{397AE7F2-17C6-472F-B809-5C041B9057AF}" type="slidenum">
              <a:rPr lang="en-US" smtClean="0"/>
              <a:pPr>
                <a:defRPr/>
              </a:pPr>
              <a:t>57</a:t>
            </a:fld>
            <a:endParaRPr lang="en-US"/>
          </a:p>
        </p:txBody>
      </p:sp>
    </p:spTree>
    <p:extLst>
      <p:ext uri="{BB962C8B-B14F-4D97-AF65-F5344CB8AC3E}">
        <p14:creationId xmlns:p14="http://schemas.microsoft.com/office/powerpoint/2010/main" val="1150758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58</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19105082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59</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25642793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60</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13566099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61</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21138560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62</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318848189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63</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312869303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64</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38252360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65</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323542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charset="0"/>
              <a:buChar char="►"/>
            </a:pPr>
            <a:r>
              <a:rPr lang="pt-BR" smtClean="0"/>
              <a:t>Colocação é o processo em que o dinheiro ilícito é introduzido no sistema econômico</a:t>
            </a:r>
          </a:p>
          <a:p>
            <a:pPr eaLnBrk="1" hangingPunct="1">
              <a:spcBef>
                <a:spcPct val="0"/>
              </a:spcBef>
              <a:buFont typeface="Arial" charset="0"/>
              <a:buChar char="►"/>
            </a:pPr>
            <a:r>
              <a:rPr lang="pt-BR" smtClean="0"/>
              <a:t>Ocultação é o processo mediante o qual o dinheiro é movimentado de modo a dificultar o seu rastreamento </a:t>
            </a:r>
          </a:p>
          <a:p>
            <a:pPr eaLnBrk="1" hangingPunct="1">
              <a:spcBef>
                <a:spcPct val="0"/>
              </a:spcBef>
              <a:buFont typeface="Arial" charset="0"/>
              <a:buChar char="►"/>
            </a:pPr>
            <a:r>
              <a:rPr lang="pt-BR" smtClean="0"/>
              <a:t>Integração é o processo no qual o dinheiro ilícito é formalmente incorporado ao sistema econômico</a:t>
            </a:r>
          </a:p>
          <a:p>
            <a:pPr eaLnBrk="1" hangingPunct="1">
              <a:spcBef>
                <a:spcPct val="0"/>
              </a:spcBef>
            </a:pPr>
            <a:endParaRPr lang="pt-BR" smtClean="0"/>
          </a:p>
        </p:txBody>
      </p:sp>
    </p:spTree>
    <p:extLst>
      <p:ext uri="{BB962C8B-B14F-4D97-AF65-F5344CB8AC3E}">
        <p14:creationId xmlns:p14="http://schemas.microsoft.com/office/powerpoint/2010/main" val="115473148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66</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268005934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67</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6143566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68</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21063998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69</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28698624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70</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58374468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71</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400433460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72</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24238417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73</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341695958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74</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1666421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75</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3842995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325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BR" smtClean="0"/>
          </a:p>
        </p:txBody>
      </p:sp>
    </p:spTree>
    <p:extLst>
      <p:ext uri="{BB962C8B-B14F-4D97-AF65-F5344CB8AC3E}">
        <p14:creationId xmlns:p14="http://schemas.microsoft.com/office/powerpoint/2010/main" val="252395826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76</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299655814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77</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418889463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78</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256595087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79</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46805101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80</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289883389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81</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392441846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82</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125157681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0BDACA30-F7A3-4440-B5A2-81E737BF9D19}" type="slidenum">
              <a:rPr lang="en-US"/>
              <a:pPr/>
              <a:t>83</a:t>
            </a:fld>
            <a:endParaRPr 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ru-RU" smtClean="0"/>
          </a:p>
        </p:txBody>
      </p:sp>
    </p:spTree>
    <p:extLst>
      <p:ext uri="{BB962C8B-B14F-4D97-AF65-F5344CB8AC3E}">
        <p14:creationId xmlns:p14="http://schemas.microsoft.com/office/powerpoint/2010/main" val="41349915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42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charset="0"/>
              <a:buChar char="►"/>
            </a:pPr>
            <a:endParaRPr lang="pt-BR" smtClean="0"/>
          </a:p>
          <a:p>
            <a:pPr eaLnBrk="1" hangingPunct="1">
              <a:spcBef>
                <a:spcPct val="0"/>
              </a:spcBef>
            </a:pPr>
            <a:endParaRPr lang="pt-BR" smtClean="0"/>
          </a:p>
        </p:txBody>
      </p:sp>
    </p:spTree>
    <p:extLst>
      <p:ext uri="{BB962C8B-B14F-4D97-AF65-F5344CB8AC3E}">
        <p14:creationId xmlns:p14="http://schemas.microsoft.com/office/powerpoint/2010/main" val="388289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29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charset="0"/>
              <a:buChar char="►"/>
            </a:pPr>
            <a:r>
              <a:rPr lang="pt-BR" smtClean="0"/>
              <a:t>Neste momento é muito importante que o profissional contábil tenha cuidado para não ser enquadrado no item I deste inciso. Ao prestarmos serviços aos nossos clientes, devemos estar atentos a situações que podem nos colocar como participante do processo de lavagem. Um exemplo comum: um cliente nos procura, dizendo estar buscando um financiamento de imóvel e para tanto precisa comprovar um determinado nível de renda, acima daquilo que efetivamente retira de sua organização, e pede ao profissional contábil que emita uma DECORE pelo valor necessário. Na verdade, de posse da DECORE, o cliente pode efetuar um depósito de grande montante, apresentando a DECORE como origem do mesmo. Neste momento, o profissional contábil pode ter contribuído para a conversão de dinheiro ilícito em dinheiro lícito.</a:t>
            </a:r>
          </a:p>
          <a:p>
            <a:pPr eaLnBrk="1" hangingPunct="1">
              <a:spcBef>
                <a:spcPct val="0"/>
              </a:spcBef>
            </a:pPr>
            <a:endParaRPr lang="pt-BR" smtClean="0"/>
          </a:p>
        </p:txBody>
      </p:sp>
    </p:spTree>
    <p:extLst>
      <p:ext uri="{BB962C8B-B14F-4D97-AF65-F5344CB8AC3E}">
        <p14:creationId xmlns:p14="http://schemas.microsoft.com/office/powerpoint/2010/main" val="38956795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pt-BR" smtClean="0"/>
              <a:t>O COAF é a unidade de inteligência financeira brasileira, ligado ao Ministério da Fazenda que tem como objetivo:</a:t>
            </a:r>
          </a:p>
        </p:txBody>
      </p:sp>
    </p:spTree>
    <p:extLst>
      <p:ext uri="{BB962C8B-B14F-4D97-AF65-F5344CB8AC3E}">
        <p14:creationId xmlns:p14="http://schemas.microsoft.com/office/powerpoint/2010/main" val="5476342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09600" y="5181600"/>
            <a:ext cx="7543800" cy="704850"/>
          </a:xfrm>
        </p:spPr>
        <p:txBody>
          <a:bodyPr/>
          <a:lstStyle>
            <a:lvl1pPr>
              <a:defRPr sz="4000"/>
            </a:lvl1pPr>
          </a:lstStyle>
          <a:p>
            <a:r>
              <a:rPr lang="en-US"/>
              <a:t>Click to edit Master title style</a:t>
            </a:r>
          </a:p>
        </p:txBody>
      </p:sp>
      <p:sp>
        <p:nvSpPr>
          <p:cNvPr id="3075" name="Rectangle 3"/>
          <p:cNvSpPr>
            <a:spLocks noGrp="1" noChangeArrowheads="1"/>
          </p:cNvSpPr>
          <p:nvPr>
            <p:ph type="subTitle" idx="1"/>
          </p:nvPr>
        </p:nvSpPr>
        <p:spPr>
          <a:xfrm>
            <a:off x="609600" y="5791200"/>
            <a:ext cx="7543800" cy="685800"/>
          </a:xfrm>
        </p:spPr>
        <p:txBody>
          <a:bodyPr/>
          <a:lstStyle>
            <a:lvl1pPr marL="0" indent="0">
              <a:buFontTx/>
              <a:buNone/>
              <a:defRPr sz="28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343650" y="381000"/>
            <a:ext cx="1962150" cy="6019800"/>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381000"/>
            <a:ext cx="5734050" cy="6019800"/>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pic>
        <p:nvPicPr>
          <p:cNvPr id="4" name="Imagem 3" descr="logo_cfc_horizontal_cor_2014.png"/>
          <p:cNvPicPr>
            <a:picLocks noChangeAspect="1"/>
          </p:cNvPicPr>
          <p:nvPr userDrawn="1"/>
        </p:nvPicPr>
        <p:blipFill>
          <a:blip r:embed="rId2" cstate="print"/>
          <a:srcRect/>
          <a:stretch>
            <a:fillRect/>
          </a:stretch>
        </p:blipFill>
        <p:spPr bwMode="auto">
          <a:xfrm>
            <a:off x="117475" y="90488"/>
            <a:ext cx="1406525" cy="595312"/>
          </a:xfrm>
          <a:prstGeom prst="rect">
            <a:avLst/>
          </a:prstGeom>
          <a:noFill/>
          <a:ln w="9525">
            <a:noFill/>
            <a:miter lim="800000"/>
            <a:headEnd/>
            <a:tailEnd/>
          </a:ln>
        </p:spPr>
      </p:pic>
      <p:sp>
        <p:nvSpPr>
          <p:cNvPr id="2" name="Título 1"/>
          <p:cNvSpPr>
            <a:spLocks noGrp="1"/>
          </p:cNvSpPr>
          <p:nvPr>
            <p:ph type="title"/>
          </p:nvPr>
        </p:nvSpPr>
        <p:spPr/>
        <p:txBody>
          <a:bodyPr/>
          <a:lstStyle/>
          <a:p>
            <a:r>
              <a:rPr lang="pt-BR" dirty="0" smtClean="0"/>
              <a:t>Clique para editar o estilo do título mestre</a:t>
            </a:r>
            <a:endParaRPr lang="pt-BR" dirty="0"/>
          </a:p>
        </p:txBody>
      </p:sp>
      <p:sp>
        <p:nvSpPr>
          <p:cNvPr id="3" name="Espaço Reservado para Conteúdo 2"/>
          <p:cNvSpPr>
            <a:spLocks noGrp="1"/>
          </p:cNvSpPr>
          <p:nvPr>
            <p:ph idx="1"/>
          </p:nvPr>
        </p:nvSpPr>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pic>
        <p:nvPicPr>
          <p:cNvPr id="6" name="Imagem 5" descr="Fenacon_site.jpg"/>
          <p:cNvPicPr>
            <a:picLocks noChangeAspect="1"/>
          </p:cNvPicPr>
          <p:nvPr userDrawn="1"/>
        </p:nvPicPr>
        <p:blipFill>
          <a:blip r:embed="rId3" cstate="print"/>
          <a:stretch>
            <a:fillRect/>
          </a:stretch>
        </p:blipFill>
        <p:spPr>
          <a:xfrm>
            <a:off x="1524000" y="51210"/>
            <a:ext cx="2667000" cy="710790"/>
          </a:xfrm>
          <a:prstGeom prst="rect">
            <a:avLst/>
          </a:prstGeom>
        </p:spPr>
      </p:pic>
      <p:pic>
        <p:nvPicPr>
          <p:cNvPr id="7" name="Imagem 6" descr="ibracon.png"/>
          <p:cNvPicPr>
            <a:picLocks noChangeAspect="1"/>
          </p:cNvPicPr>
          <p:nvPr userDrawn="1"/>
        </p:nvPicPr>
        <p:blipFill>
          <a:blip r:embed="rId4" cstate="print"/>
          <a:stretch>
            <a:fillRect/>
          </a:stretch>
        </p:blipFill>
        <p:spPr>
          <a:xfrm>
            <a:off x="3810000" y="219909"/>
            <a:ext cx="1552575" cy="389691"/>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smtClean="0"/>
              <a:t>Clique para editar os estilos do texto mestre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990600" y="2133600"/>
            <a:ext cx="35814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724400" y="2133600"/>
            <a:ext cx="35814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pic>
        <p:nvPicPr>
          <p:cNvPr id="5" name="Imagem 4" descr="logo_cfc_horizontal_cor_2014.png"/>
          <p:cNvPicPr>
            <a:picLocks noChangeAspect="1"/>
          </p:cNvPicPr>
          <p:nvPr userDrawn="1"/>
        </p:nvPicPr>
        <p:blipFill>
          <a:blip r:embed="rId2" cstate="print"/>
          <a:srcRect/>
          <a:stretch>
            <a:fillRect/>
          </a:stretch>
        </p:blipFill>
        <p:spPr bwMode="auto">
          <a:xfrm>
            <a:off x="117475" y="90488"/>
            <a:ext cx="1406525" cy="595312"/>
          </a:xfrm>
          <a:prstGeom prst="rect">
            <a:avLst/>
          </a:prstGeom>
          <a:noFill/>
          <a:ln w="9525">
            <a:noFill/>
            <a:miter lim="800000"/>
            <a:headEnd/>
            <a:tailEnd/>
          </a:ln>
        </p:spPr>
      </p:pic>
      <p:pic>
        <p:nvPicPr>
          <p:cNvPr id="6" name="Imagem 5" descr="Fenacon_site.jpg"/>
          <p:cNvPicPr>
            <a:picLocks noChangeAspect="1"/>
          </p:cNvPicPr>
          <p:nvPr userDrawn="1"/>
        </p:nvPicPr>
        <p:blipFill>
          <a:blip r:embed="rId3" cstate="print"/>
          <a:stretch>
            <a:fillRect/>
          </a:stretch>
        </p:blipFill>
        <p:spPr>
          <a:xfrm>
            <a:off x="1524000" y="51209"/>
            <a:ext cx="2667000" cy="710791"/>
          </a:xfrm>
          <a:prstGeom prst="rect">
            <a:avLst/>
          </a:prstGeom>
        </p:spPr>
      </p:pic>
      <p:pic>
        <p:nvPicPr>
          <p:cNvPr id="7" name="Imagem 6" descr="ibracon.png"/>
          <p:cNvPicPr>
            <a:picLocks noChangeAspect="1"/>
          </p:cNvPicPr>
          <p:nvPr userDrawn="1"/>
        </p:nvPicPr>
        <p:blipFill>
          <a:blip r:embed="rId4" cstate="print"/>
          <a:stretch>
            <a:fillRect/>
          </a:stretch>
        </p:blipFill>
        <p:spPr>
          <a:xfrm>
            <a:off x="3810000" y="207957"/>
            <a:ext cx="1600200" cy="40164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pic>
        <p:nvPicPr>
          <p:cNvPr id="3" name="Imagem 2" descr="logo_cfc_horizontal_cor_2014.png"/>
          <p:cNvPicPr>
            <a:picLocks noChangeAspect="1"/>
          </p:cNvPicPr>
          <p:nvPr userDrawn="1"/>
        </p:nvPicPr>
        <p:blipFill>
          <a:blip r:embed="rId2" cstate="print"/>
          <a:srcRect/>
          <a:stretch>
            <a:fillRect/>
          </a:stretch>
        </p:blipFill>
        <p:spPr bwMode="auto">
          <a:xfrm>
            <a:off x="117475" y="90488"/>
            <a:ext cx="1406525" cy="595312"/>
          </a:xfrm>
          <a:prstGeom prst="rect">
            <a:avLst/>
          </a:prstGeom>
          <a:noFill/>
          <a:ln w="9525">
            <a:noFill/>
            <a:miter lim="800000"/>
            <a:headEnd/>
            <a:tailEnd/>
          </a:ln>
        </p:spPr>
      </p:pic>
      <p:pic>
        <p:nvPicPr>
          <p:cNvPr id="4" name="Imagem 3" descr="Fenacon_site.jpg"/>
          <p:cNvPicPr>
            <a:picLocks noChangeAspect="1"/>
          </p:cNvPicPr>
          <p:nvPr userDrawn="1"/>
        </p:nvPicPr>
        <p:blipFill>
          <a:blip r:embed="rId3" cstate="print"/>
          <a:stretch>
            <a:fillRect/>
          </a:stretch>
        </p:blipFill>
        <p:spPr>
          <a:xfrm>
            <a:off x="1524000" y="51209"/>
            <a:ext cx="2667000" cy="710791"/>
          </a:xfrm>
          <a:prstGeom prst="rect">
            <a:avLst/>
          </a:prstGeom>
        </p:spPr>
      </p:pic>
      <p:pic>
        <p:nvPicPr>
          <p:cNvPr id="5" name="Imagem 4" descr="ibracon.png"/>
          <p:cNvPicPr>
            <a:picLocks noChangeAspect="1"/>
          </p:cNvPicPr>
          <p:nvPr userDrawn="1"/>
        </p:nvPicPr>
        <p:blipFill>
          <a:blip r:embed="rId4" cstate="print"/>
          <a:stretch>
            <a:fillRect/>
          </a:stretch>
        </p:blipFill>
        <p:spPr>
          <a:xfrm>
            <a:off x="3810000" y="216110"/>
            <a:ext cx="1567715" cy="39349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smtClean="0"/>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381000"/>
            <a:ext cx="7315200" cy="7159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990600" y="2133600"/>
            <a:ext cx="7315200" cy="426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Microsoft Sans Serif" pitchFamily="34" charset="0"/>
        </a:defRPr>
      </a:lvl2pPr>
      <a:lvl3pPr algn="l" rtl="0" eaLnBrk="0" fontAlgn="base" hangingPunct="0">
        <a:spcBef>
          <a:spcPct val="0"/>
        </a:spcBef>
        <a:spcAft>
          <a:spcPct val="0"/>
        </a:spcAft>
        <a:defRPr sz="4400">
          <a:solidFill>
            <a:schemeClr val="tx1"/>
          </a:solidFill>
          <a:latin typeface="Microsoft Sans Serif" pitchFamily="34" charset="0"/>
        </a:defRPr>
      </a:lvl3pPr>
      <a:lvl4pPr algn="l" rtl="0" eaLnBrk="0" fontAlgn="base" hangingPunct="0">
        <a:spcBef>
          <a:spcPct val="0"/>
        </a:spcBef>
        <a:spcAft>
          <a:spcPct val="0"/>
        </a:spcAft>
        <a:defRPr sz="4400">
          <a:solidFill>
            <a:schemeClr val="tx1"/>
          </a:solidFill>
          <a:latin typeface="Microsoft Sans Serif" pitchFamily="34" charset="0"/>
        </a:defRPr>
      </a:lvl4pPr>
      <a:lvl5pPr algn="l" rtl="0" eaLnBrk="0" fontAlgn="base" hangingPunct="0">
        <a:spcBef>
          <a:spcPct val="0"/>
        </a:spcBef>
        <a:spcAft>
          <a:spcPct val="0"/>
        </a:spcAft>
        <a:defRPr sz="4400">
          <a:solidFill>
            <a:schemeClr val="tx1"/>
          </a:solidFill>
          <a:latin typeface="Microsoft Sans Serif" pitchFamily="34" charset="0"/>
        </a:defRPr>
      </a:lvl5pPr>
      <a:lvl6pPr marL="457200" algn="l" rtl="0" fontAlgn="base">
        <a:spcBef>
          <a:spcPct val="0"/>
        </a:spcBef>
        <a:spcAft>
          <a:spcPct val="0"/>
        </a:spcAft>
        <a:defRPr sz="4400">
          <a:solidFill>
            <a:schemeClr val="tx1"/>
          </a:solidFill>
          <a:latin typeface="Microsoft Sans Serif" pitchFamily="34" charset="0"/>
        </a:defRPr>
      </a:lvl6pPr>
      <a:lvl7pPr marL="914400" algn="l" rtl="0" fontAlgn="base">
        <a:spcBef>
          <a:spcPct val="0"/>
        </a:spcBef>
        <a:spcAft>
          <a:spcPct val="0"/>
        </a:spcAft>
        <a:defRPr sz="4400">
          <a:solidFill>
            <a:schemeClr val="tx1"/>
          </a:solidFill>
          <a:latin typeface="Microsoft Sans Serif" pitchFamily="34" charset="0"/>
        </a:defRPr>
      </a:lvl7pPr>
      <a:lvl8pPr marL="1371600" algn="l" rtl="0" fontAlgn="base">
        <a:spcBef>
          <a:spcPct val="0"/>
        </a:spcBef>
        <a:spcAft>
          <a:spcPct val="0"/>
        </a:spcAft>
        <a:defRPr sz="4400">
          <a:solidFill>
            <a:schemeClr val="tx1"/>
          </a:solidFill>
          <a:latin typeface="Microsoft Sans Serif" pitchFamily="34" charset="0"/>
        </a:defRPr>
      </a:lvl8pPr>
      <a:lvl9pPr marL="1828800" algn="l" rtl="0" fontAlgn="base">
        <a:spcBef>
          <a:spcPct val="0"/>
        </a:spcBef>
        <a:spcAft>
          <a:spcPct val="0"/>
        </a:spcAft>
        <a:defRPr sz="4400">
          <a:solidFill>
            <a:schemeClr val="tx1"/>
          </a:solidFill>
          <a:latin typeface="Microsoft Sans Serif"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hyperlink" Target="file:///F:\Video%20COAF\VideoEduPort.wmv"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Rectangle 5"/>
          <p:cNvSpPr>
            <a:spLocks noGrp="1" noChangeArrowheads="1"/>
          </p:cNvSpPr>
          <p:nvPr>
            <p:ph type="ctrTitle"/>
          </p:nvPr>
        </p:nvSpPr>
        <p:spPr/>
        <p:txBody>
          <a:bodyPr/>
          <a:lstStyle/>
          <a:p>
            <a:pPr eaLnBrk="1" hangingPunct="1"/>
            <a:r>
              <a:rPr lang="en-US" dirty="0" smtClean="0"/>
              <a:t>RESOLUÇÃO CFC N.º 1.530/17</a:t>
            </a:r>
            <a:endParaRPr lang="ru-RU" dirty="0" smtClean="0"/>
          </a:p>
        </p:txBody>
      </p:sp>
      <p:sp>
        <p:nvSpPr>
          <p:cNvPr id="4099" name="Rectangle 9"/>
          <p:cNvSpPr>
            <a:spLocks noGrp="1" noChangeArrowheads="1"/>
          </p:cNvSpPr>
          <p:nvPr>
            <p:ph type="subTitle" idx="1"/>
          </p:nvPr>
        </p:nvSpPr>
        <p:spPr/>
        <p:txBody>
          <a:bodyPr/>
          <a:lstStyle/>
          <a:p>
            <a:pPr eaLnBrk="1" hangingPunct="1"/>
            <a:r>
              <a:rPr lang="pt-BR" smtClean="0"/>
              <a:t>Conselho Federal de Contabilidade</a:t>
            </a:r>
            <a:endParaRPr lang="ru-RU" smtClean="0"/>
          </a:p>
          <a:p>
            <a:pPr eaLnBrk="1" hangingPunct="1"/>
            <a:endParaRPr lang="ru-RU"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bwMode="auto">
          <a:xfrm>
            <a:off x="152400" y="736600"/>
            <a:ext cx="8229600" cy="863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pt-BR" sz="2800" b="1" dirty="0" smtClean="0">
                <a:solidFill>
                  <a:srgbClr val="C00000"/>
                </a:solidFill>
              </a:rPr>
              <a:t>Amplitude do Artigo 1º. da Lei 9.613/1998</a:t>
            </a:r>
            <a:endParaRPr lang="en-US" sz="2800" b="1" dirty="0" smtClean="0">
              <a:solidFill>
                <a:srgbClr val="C00000"/>
              </a:solidFill>
            </a:endParaRPr>
          </a:p>
        </p:txBody>
      </p:sp>
      <p:sp>
        <p:nvSpPr>
          <p:cNvPr id="14339" name="Rectangle 3"/>
          <p:cNvSpPr>
            <a:spLocks noGrp="1" noChangeArrowheads="1"/>
          </p:cNvSpPr>
          <p:nvPr>
            <p:ph type="body" idx="1"/>
          </p:nvPr>
        </p:nvSpPr>
        <p:spPr bwMode="auto">
          <a:xfrm>
            <a:off x="1" y="1509713"/>
            <a:ext cx="8820150" cy="5195887"/>
          </a:xfrm>
          <a:ln>
            <a:miter lim="800000"/>
            <a:headEnd/>
            <a:tailEnd/>
          </a:ln>
        </p:spPr>
        <p:txBody>
          <a:bodyPr vert="horz" wrap="square" lIns="91440" tIns="45720" rIns="91440" bIns="45720" numCol="1" anchor="t" anchorCtr="0" compatLnSpc="1">
            <a:prstTxWarp prst="textNoShape">
              <a:avLst/>
            </a:prstTxWarp>
          </a:bodyPr>
          <a:lstStyle/>
          <a:p>
            <a:pPr marL="0" indent="0">
              <a:buFont typeface="Arial" charset="0"/>
              <a:buNone/>
              <a:defRPr/>
            </a:pPr>
            <a:r>
              <a:rPr lang="pt-BR" sz="2000" dirty="0" smtClean="0"/>
              <a:t>Art. 1º. - Ocultar </a:t>
            </a:r>
            <a:r>
              <a:rPr lang="pt-BR" sz="2000" dirty="0"/>
              <a:t>ou dissimular a natureza, origem, localização, disposição, movimentação ou propriedade de bens, direitos ou valores provenientes, direta ou indiretamente, de crime:</a:t>
            </a:r>
            <a:endParaRPr lang="en-US" sz="2000" dirty="0"/>
          </a:p>
          <a:p>
            <a:pPr marL="514350" indent="-514350">
              <a:buFont typeface="+mj-lt"/>
              <a:buAutoNum type="romanUcPeriod"/>
              <a:defRPr/>
            </a:pPr>
            <a:r>
              <a:rPr lang="pt-BR" sz="2000" dirty="0" smtClean="0"/>
              <a:t>de </a:t>
            </a:r>
            <a:r>
              <a:rPr lang="pt-BR" sz="2000" dirty="0"/>
              <a:t>tráfico ilícito de substâncias entorpecentes ou drogas afins;</a:t>
            </a:r>
            <a:endParaRPr lang="en-US" sz="2000" dirty="0"/>
          </a:p>
          <a:p>
            <a:pPr marL="514350" indent="-514350">
              <a:buFont typeface="+mj-lt"/>
              <a:buAutoNum type="romanUcPeriod"/>
              <a:defRPr/>
            </a:pPr>
            <a:r>
              <a:rPr lang="pt-BR" sz="2000" dirty="0" smtClean="0"/>
              <a:t>de </a:t>
            </a:r>
            <a:r>
              <a:rPr lang="pt-BR" sz="2000" dirty="0"/>
              <a:t>terrorismo;</a:t>
            </a:r>
            <a:endParaRPr lang="en-US" sz="2000" dirty="0"/>
          </a:p>
          <a:p>
            <a:pPr marL="514350" indent="-514350">
              <a:buFont typeface="+mj-lt"/>
              <a:buAutoNum type="romanUcPeriod"/>
              <a:defRPr/>
            </a:pPr>
            <a:r>
              <a:rPr lang="pt-BR" sz="2000" dirty="0" smtClean="0"/>
              <a:t>de </a:t>
            </a:r>
            <a:r>
              <a:rPr lang="pt-BR" sz="2000" dirty="0"/>
              <a:t>contrabando ou tráfico de armas, munições ou material destinado à sua produção;</a:t>
            </a:r>
            <a:endParaRPr lang="en-US" sz="2000" dirty="0"/>
          </a:p>
          <a:p>
            <a:pPr marL="514350" indent="-514350">
              <a:buFont typeface="+mj-lt"/>
              <a:buAutoNum type="romanUcPeriod"/>
              <a:defRPr/>
            </a:pPr>
            <a:r>
              <a:rPr lang="pt-BR" sz="2000" dirty="0" smtClean="0"/>
              <a:t>de </a:t>
            </a:r>
            <a:r>
              <a:rPr lang="pt-BR" sz="2000" dirty="0"/>
              <a:t>extorsão mediante sequestro;</a:t>
            </a:r>
            <a:endParaRPr lang="en-US" sz="2000" dirty="0"/>
          </a:p>
          <a:p>
            <a:pPr marL="514350" indent="-514350">
              <a:buFont typeface="+mj-lt"/>
              <a:buAutoNum type="romanUcPeriod"/>
              <a:defRPr/>
            </a:pPr>
            <a:r>
              <a:rPr lang="pt-BR" sz="2000" dirty="0" smtClean="0"/>
              <a:t>contra </a:t>
            </a:r>
            <a:r>
              <a:rPr lang="pt-BR" sz="2000" dirty="0"/>
              <a:t>a Administração Pública, inclusive a exigência, para si ou para outrem, direta ou indiretamente, de qualquer vantagem, como condição ou preço para a prática ou omissão de atos administrativos;</a:t>
            </a:r>
            <a:endParaRPr lang="en-US" sz="2000" dirty="0"/>
          </a:p>
          <a:p>
            <a:pPr marL="514350" indent="-514350">
              <a:buFont typeface="+mj-lt"/>
              <a:buAutoNum type="romanUcPeriod"/>
              <a:defRPr/>
            </a:pPr>
            <a:r>
              <a:rPr lang="pt-BR" sz="2000" dirty="0" smtClean="0"/>
              <a:t>contra </a:t>
            </a:r>
            <a:r>
              <a:rPr lang="pt-BR" sz="2000" dirty="0"/>
              <a:t>o sistema financeiro nacional;</a:t>
            </a:r>
            <a:endParaRPr lang="en-US" sz="2000" dirty="0"/>
          </a:p>
          <a:p>
            <a:pPr marL="514350" indent="-514350">
              <a:buFont typeface="+mj-lt"/>
              <a:buAutoNum type="romanUcPeriod"/>
              <a:defRPr/>
            </a:pPr>
            <a:r>
              <a:rPr lang="pt-BR" sz="2000" dirty="0" smtClean="0"/>
              <a:t>praticado </a:t>
            </a:r>
            <a:r>
              <a:rPr lang="pt-BR" sz="2000" dirty="0"/>
              <a:t>por organização criminosa</a:t>
            </a:r>
            <a:r>
              <a:rPr lang="pt-BR" sz="2000" dirty="0" smtClean="0"/>
              <a:t>.</a:t>
            </a:r>
          </a:p>
          <a:p>
            <a:pPr marL="514350" indent="-514350">
              <a:buFont typeface="+mj-lt"/>
              <a:buAutoNum type="romanUcPeriod"/>
              <a:defRPr/>
            </a:pPr>
            <a:endParaRPr lang="pt-BR" sz="1800" b="1" dirty="0" smtClean="0">
              <a:solidFill>
                <a:srgbClr val="FF0000"/>
              </a:solidFill>
            </a:endParaRPr>
          </a:p>
          <a:p>
            <a:pPr marL="514350" indent="-514350" algn="ctr">
              <a:buFont typeface="Arial" charset="0"/>
              <a:buNone/>
              <a:defRPr/>
            </a:pPr>
            <a:r>
              <a:rPr lang="pt-BR" sz="1800" b="1" dirty="0">
                <a:solidFill>
                  <a:srgbClr val="FF0000"/>
                </a:solidFill>
              </a:rPr>
              <a:t>(este texto foi ampliado pela Lei </a:t>
            </a:r>
            <a:r>
              <a:rPr lang="pt-BR" sz="1800" b="1" dirty="0" smtClean="0">
                <a:solidFill>
                  <a:srgbClr val="FF0000"/>
                </a:solidFill>
              </a:rPr>
              <a:t>10.472/02 </a:t>
            </a:r>
            <a:r>
              <a:rPr lang="pt-BR" sz="1800" b="1" dirty="0">
                <a:solidFill>
                  <a:srgbClr val="FF0000"/>
                </a:solidFill>
              </a:rPr>
              <a:t>e alterado substancialmente pela Lei</a:t>
            </a:r>
            <a:r>
              <a:rPr lang="en-US" sz="1800" b="1" dirty="0">
                <a:solidFill>
                  <a:srgbClr val="FF0000"/>
                </a:solidFill>
              </a:rPr>
              <a:t> 12683/12)</a:t>
            </a:r>
            <a:endParaRPr lang="pt-BR" sz="1800" b="1" dirty="0">
              <a:solidFill>
                <a:srgbClr val="FF00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bwMode="auto">
          <a:xfrm>
            <a:off x="228600" y="838200"/>
            <a:ext cx="8229600" cy="863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pt-BR" sz="3200" b="1" dirty="0" smtClean="0">
                <a:solidFill>
                  <a:srgbClr val="C00000"/>
                </a:solidFill>
              </a:rPr>
              <a:t>§ 1º  do artigo 1º. Da Lei 9.613/1998</a:t>
            </a:r>
            <a:endParaRPr lang="en-US" sz="3200" b="1" dirty="0" smtClean="0">
              <a:solidFill>
                <a:srgbClr val="C00000"/>
              </a:solidFill>
            </a:endParaRPr>
          </a:p>
        </p:txBody>
      </p:sp>
      <p:sp>
        <p:nvSpPr>
          <p:cNvPr id="14339" name="Rectangle 3"/>
          <p:cNvSpPr>
            <a:spLocks noGrp="1" noChangeArrowheads="1"/>
          </p:cNvSpPr>
          <p:nvPr>
            <p:ph type="body" idx="1"/>
          </p:nvPr>
        </p:nvSpPr>
        <p:spPr bwMode="auto">
          <a:xfrm>
            <a:off x="228600" y="1658938"/>
            <a:ext cx="8515350" cy="5122862"/>
          </a:xfrm>
          <a:ln>
            <a:miter lim="800000"/>
            <a:headEnd/>
            <a:tailEnd/>
          </a:ln>
        </p:spPr>
        <p:txBody>
          <a:bodyPr vert="horz" wrap="square" lIns="91440" tIns="45720" rIns="91440" bIns="45720" numCol="1" anchor="t" anchorCtr="0" compatLnSpc="1">
            <a:prstTxWarp prst="textNoShape">
              <a:avLst/>
            </a:prstTxWarp>
          </a:bodyPr>
          <a:lstStyle/>
          <a:p>
            <a:pPr marL="0" indent="0">
              <a:buFont typeface="Arial" charset="0"/>
              <a:buNone/>
              <a:defRPr/>
            </a:pPr>
            <a:r>
              <a:rPr lang="pt-BR" sz="2200" dirty="0"/>
              <a:t>§ 1º Incorre na mesma pena quem, para ocultar ou dissimular a utilização de bens, direitos ou valores provenientes de qualquer dos crimes antecedentes referidos neste artigo:</a:t>
            </a:r>
            <a:endParaRPr lang="en-US" sz="2200" dirty="0"/>
          </a:p>
          <a:p>
            <a:pPr marL="514350" indent="-514350">
              <a:buFont typeface="+mj-lt"/>
              <a:buAutoNum type="romanUcPeriod"/>
              <a:defRPr/>
            </a:pPr>
            <a:r>
              <a:rPr lang="pt-BR" sz="2200" dirty="0" smtClean="0">
                <a:solidFill>
                  <a:srgbClr val="FF0000"/>
                </a:solidFill>
              </a:rPr>
              <a:t>os </a:t>
            </a:r>
            <a:r>
              <a:rPr lang="pt-BR" sz="2200" dirty="0">
                <a:solidFill>
                  <a:srgbClr val="FF0000"/>
                </a:solidFill>
              </a:rPr>
              <a:t>converte em ativos lícitos</a:t>
            </a:r>
            <a:r>
              <a:rPr lang="pt-BR" sz="2200" dirty="0"/>
              <a:t>;</a:t>
            </a:r>
            <a:endParaRPr lang="en-US" sz="2200" dirty="0"/>
          </a:p>
          <a:p>
            <a:pPr marL="514350" indent="-514350">
              <a:buFont typeface="+mj-lt"/>
              <a:buAutoNum type="romanUcPeriod"/>
              <a:defRPr/>
            </a:pPr>
            <a:r>
              <a:rPr lang="pt-BR" sz="2200" dirty="0" smtClean="0"/>
              <a:t>os </a:t>
            </a:r>
            <a:r>
              <a:rPr lang="pt-BR" sz="2200" dirty="0"/>
              <a:t>adquire, recebe, troca, negocia, dá ou recebe em garantia, guarda, tem em depósito, movimenta ou transfere;</a:t>
            </a:r>
            <a:endParaRPr lang="en-US" sz="2200" dirty="0"/>
          </a:p>
          <a:p>
            <a:pPr marL="514350" indent="-514350">
              <a:buFont typeface="+mj-lt"/>
              <a:buAutoNum type="romanUcPeriod"/>
              <a:defRPr/>
            </a:pPr>
            <a:r>
              <a:rPr lang="pt-BR" sz="2200" dirty="0" smtClean="0"/>
              <a:t>importa </a:t>
            </a:r>
            <a:r>
              <a:rPr lang="pt-BR" sz="2200" dirty="0"/>
              <a:t>ou exporta bens com valores não correspondentes aos verdadeiros</a:t>
            </a:r>
            <a:r>
              <a:rPr lang="pt-BR" sz="2200" dirty="0" smtClean="0"/>
              <a:t>.</a:t>
            </a:r>
          </a:p>
          <a:p>
            <a:pPr marL="514350" indent="-514350">
              <a:buFont typeface="+mj-lt"/>
              <a:buAutoNum type="romanUcPeriod"/>
              <a:defRPr/>
            </a:pPr>
            <a:endParaRPr lang="pt-BR" sz="2200" dirty="0" smtClean="0"/>
          </a:p>
          <a:p>
            <a:pPr marL="514350" indent="-514350" algn="just">
              <a:buFont typeface="Arial" charset="0"/>
              <a:buNone/>
              <a:defRPr/>
            </a:pPr>
            <a:r>
              <a:rPr lang="pt-BR" sz="2200" dirty="0" smtClean="0"/>
              <a:t>        </a:t>
            </a:r>
            <a:r>
              <a:rPr lang="pt-BR" sz="2200" b="1" dirty="0" smtClean="0">
                <a:solidFill>
                  <a:srgbClr val="C00000"/>
                </a:solidFill>
              </a:rPr>
              <a:t>(</a:t>
            </a:r>
            <a:r>
              <a:rPr lang="pt-BR" sz="1800" b="1" dirty="0" smtClean="0">
                <a:solidFill>
                  <a:srgbClr val="C00000"/>
                </a:solidFill>
              </a:rPr>
              <a:t>Mesmo antes das alterações introduzidas pela Lei 12.683/12, o profissional contábil já deveria estar atento à possibilidade de ser envolvido, mesmo que sem intenção, no processo - Exemplo da emissão da DECORE ou outra forma de dissimulação</a:t>
            </a:r>
            <a:r>
              <a:rPr lang="pt-BR" sz="2200" b="1" dirty="0" smtClean="0">
                <a:solidFill>
                  <a:srgbClr val="C00000"/>
                </a:solidFill>
              </a:rPr>
              <a:t>)</a:t>
            </a:r>
            <a:endParaRPr lang="en-US" sz="2200" b="1" dirty="0">
              <a:solidFill>
                <a:srgbClr val="C000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bwMode="auto">
          <a:xfrm>
            <a:off x="685800" y="889000"/>
            <a:ext cx="8229600" cy="863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pt-BR" sz="3200" b="1" dirty="0" smtClean="0">
                <a:solidFill>
                  <a:srgbClr val="C00000"/>
                </a:solidFill>
              </a:rPr>
              <a:t>Abrangência da Lei 9.613/1998</a:t>
            </a:r>
            <a:endParaRPr lang="en-US" sz="3200" dirty="0" smtClean="0">
              <a:solidFill>
                <a:srgbClr val="C00000"/>
              </a:solidFill>
            </a:endParaRPr>
          </a:p>
        </p:txBody>
      </p:sp>
      <p:sp>
        <p:nvSpPr>
          <p:cNvPr id="24579" name="Rectangle 3"/>
          <p:cNvSpPr>
            <a:spLocks noGrp="1" noChangeArrowheads="1"/>
          </p:cNvSpPr>
          <p:nvPr>
            <p:ph type="body" idx="1"/>
          </p:nvPr>
        </p:nvSpPr>
        <p:spPr bwMode="auto">
          <a:xfrm>
            <a:off x="228600" y="1752600"/>
            <a:ext cx="8364537" cy="5105400"/>
          </a:xfrm>
          <a:noFill/>
          <a:ln>
            <a:miter lim="800000"/>
            <a:headEnd/>
            <a:tailEnd/>
          </a:ln>
        </p:spPr>
        <p:txBody>
          <a:bodyPr vert="horz" wrap="square" lIns="91440" tIns="45720" rIns="91440" bIns="45720" numCol="1" anchor="t" anchorCtr="0" compatLnSpc="1">
            <a:prstTxWarp prst="textNoShape">
              <a:avLst/>
            </a:prstTxWarp>
          </a:bodyPr>
          <a:lstStyle/>
          <a:p>
            <a:pPr eaLnBrk="1" hangingPunct="1">
              <a:spcBef>
                <a:spcPct val="0"/>
              </a:spcBef>
              <a:buFont typeface="Arial" charset="0"/>
              <a:buNone/>
            </a:pPr>
            <a:r>
              <a:rPr lang="pt-BR" sz="2200" dirty="0" smtClean="0"/>
              <a:t>      Além da definição legal de lavagem de dinheiro e dos crimes que a antecedem é importante considerar que a Lei já tratava dos seguintes aspectos</a:t>
            </a:r>
          </a:p>
          <a:p>
            <a:pPr eaLnBrk="1" hangingPunct="1">
              <a:spcBef>
                <a:spcPct val="0"/>
              </a:spcBef>
              <a:buFont typeface="Arial" charset="0"/>
              <a:buNone/>
            </a:pPr>
            <a:endParaRPr lang="pt-BR" sz="2200" dirty="0" smtClean="0"/>
          </a:p>
          <a:p>
            <a:pPr eaLnBrk="1" hangingPunct="1">
              <a:spcBef>
                <a:spcPct val="0"/>
              </a:spcBef>
              <a:buFont typeface="Wingdings" pitchFamily="2" charset="2"/>
              <a:buChar char="Ø"/>
            </a:pPr>
            <a:r>
              <a:rPr lang="pt-BR" sz="2200" dirty="0" smtClean="0"/>
              <a:t>A </a:t>
            </a:r>
            <a:r>
              <a:rPr lang="pt-BR" sz="2200" b="1" dirty="0" smtClean="0">
                <a:solidFill>
                  <a:srgbClr val="FF0000"/>
                </a:solidFill>
              </a:rPr>
              <a:t>criminalização</a:t>
            </a:r>
            <a:r>
              <a:rPr lang="pt-BR" sz="2200" dirty="0" smtClean="0"/>
              <a:t> de quem </a:t>
            </a:r>
            <a:r>
              <a:rPr lang="pt-BR" sz="2200" b="1" dirty="0" smtClean="0">
                <a:solidFill>
                  <a:srgbClr val="FF0000"/>
                </a:solidFill>
              </a:rPr>
              <a:t>também ajuda</a:t>
            </a:r>
            <a:r>
              <a:rPr lang="pt-BR" sz="2200" dirty="0" smtClean="0"/>
              <a:t> no processo</a:t>
            </a:r>
          </a:p>
          <a:p>
            <a:pPr eaLnBrk="1" hangingPunct="1">
              <a:spcBef>
                <a:spcPct val="0"/>
              </a:spcBef>
              <a:buFont typeface="Wingdings" pitchFamily="2" charset="2"/>
              <a:buChar char="Ø"/>
            </a:pPr>
            <a:r>
              <a:rPr lang="pt-BR" sz="2200" dirty="0" smtClean="0"/>
              <a:t>Definição de </a:t>
            </a:r>
            <a:r>
              <a:rPr lang="pt-BR" sz="2200" b="1" dirty="0" smtClean="0">
                <a:solidFill>
                  <a:srgbClr val="FF0000"/>
                </a:solidFill>
              </a:rPr>
              <a:t>penas de prisão</a:t>
            </a:r>
            <a:r>
              <a:rPr lang="pt-BR" sz="2200" dirty="0" smtClean="0"/>
              <a:t>, além de perda de bens, direitos e objetos de valor associados ao crime de lavagem de dinheiro</a:t>
            </a:r>
          </a:p>
          <a:p>
            <a:pPr eaLnBrk="1" hangingPunct="1">
              <a:spcBef>
                <a:spcPct val="0"/>
              </a:spcBef>
              <a:buFont typeface="Wingdings" pitchFamily="2" charset="2"/>
              <a:buChar char="Ø"/>
            </a:pPr>
            <a:r>
              <a:rPr lang="pt-BR" sz="2200" dirty="0" smtClean="0"/>
              <a:t>Definição das </a:t>
            </a:r>
            <a:r>
              <a:rPr lang="pt-BR" sz="2200" b="1" dirty="0" smtClean="0">
                <a:solidFill>
                  <a:srgbClr val="FF0000"/>
                </a:solidFill>
              </a:rPr>
              <a:t>entidades</a:t>
            </a:r>
            <a:r>
              <a:rPr lang="pt-BR" sz="2200" b="1" dirty="0" smtClean="0"/>
              <a:t> </a:t>
            </a:r>
            <a:r>
              <a:rPr lang="pt-BR" sz="2200" dirty="0" smtClean="0"/>
              <a:t>abrangidas pela Lei</a:t>
            </a:r>
          </a:p>
          <a:p>
            <a:pPr eaLnBrk="1" hangingPunct="1">
              <a:spcBef>
                <a:spcPct val="0"/>
              </a:spcBef>
              <a:buFont typeface="Wingdings" pitchFamily="2" charset="2"/>
              <a:buChar char="Ø"/>
            </a:pPr>
            <a:r>
              <a:rPr lang="pt-BR" sz="2200" dirty="0" smtClean="0"/>
              <a:t>Definição das </a:t>
            </a:r>
            <a:r>
              <a:rPr lang="pt-BR" sz="2200" b="1" dirty="0" smtClean="0">
                <a:solidFill>
                  <a:srgbClr val="FF0000"/>
                </a:solidFill>
              </a:rPr>
              <a:t>obrigações dessas entidades</a:t>
            </a:r>
            <a:r>
              <a:rPr lang="pt-BR" sz="2200" dirty="0" smtClean="0"/>
              <a:t> em relação à Lei</a:t>
            </a:r>
          </a:p>
          <a:p>
            <a:pPr eaLnBrk="1" hangingPunct="1">
              <a:spcBef>
                <a:spcPct val="0"/>
              </a:spcBef>
              <a:buFont typeface="Wingdings" pitchFamily="2" charset="2"/>
              <a:buChar char="Ø"/>
            </a:pPr>
            <a:r>
              <a:rPr lang="pt-BR" sz="2200" dirty="0" smtClean="0"/>
              <a:t>Criação do </a:t>
            </a:r>
            <a:r>
              <a:rPr lang="pt-BR" sz="2200" b="1" dirty="0" smtClean="0">
                <a:solidFill>
                  <a:srgbClr val="FF0000"/>
                </a:solidFill>
              </a:rPr>
              <a:t>COAF</a:t>
            </a:r>
            <a:r>
              <a:rPr lang="pt-BR" sz="2200" dirty="0" smtClean="0"/>
              <a:t> - Conselho de Controle de Atividades Financeiras</a:t>
            </a:r>
            <a:endParaRPr lang="en-US" sz="22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ítulo 1"/>
          <p:cNvSpPr>
            <a:spLocks noGrp="1"/>
          </p:cNvSpPr>
          <p:nvPr>
            <p:ph type="title"/>
          </p:nvPr>
        </p:nvSpPr>
        <p:spPr bwMode="auto">
          <a:xfrm>
            <a:off x="304800" y="1143000"/>
            <a:ext cx="7315200" cy="715963"/>
          </a:xfrm>
          <a:noFill/>
          <a:ln>
            <a:miter lim="800000"/>
            <a:headEnd/>
            <a:tailEnd/>
          </a:ln>
        </p:spPr>
        <p:txBody>
          <a:bodyPr vert="horz" wrap="square" lIns="91440" tIns="45720" rIns="91440" bIns="45720" numCol="1" anchor="t" anchorCtr="0" compatLnSpc="1">
            <a:prstTxWarp prst="textNoShape">
              <a:avLst/>
            </a:prstTxWarp>
          </a:bodyPr>
          <a:lstStyle/>
          <a:p>
            <a:r>
              <a:rPr lang="pt-BR" b="1" dirty="0" smtClean="0">
                <a:solidFill>
                  <a:srgbClr val="C00000"/>
                </a:solidFill>
              </a:rPr>
              <a:t>COAF</a:t>
            </a:r>
          </a:p>
        </p:txBody>
      </p:sp>
      <p:sp>
        <p:nvSpPr>
          <p:cNvPr id="25603" name="Espaço Reservado para Conteúdo 2"/>
          <p:cNvSpPr>
            <a:spLocks noGrp="1"/>
          </p:cNvSpPr>
          <p:nvPr>
            <p:ph idx="1"/>
          </p:nvPr>
        </p:nvSpPr>
        <p:spPr bwMode="auto">
          <a:xfrm>
            <a:off x="304800" y="2133600"/>
            <a:ext cx="8610600" cy="4267200"/>
          </a:xfrm>
          <a:noFill/>
          <a:ln>
            <a:miter lim="800000"/>
            <a:headEnd/>
            <a:tailEnd/>
          </a:ln>
        </p:spPr>
        <p:txBody>
          <a:bodyPr vert="horz" wrap="square" lIns="91440" tIns="45720" rIns="91440" bIns="45720" numCol="1" anchor="t" anchorCtr="0" compatLnSpc="1">
            <a:prstTxWarp prst="textNoShape">
              <a:avLst/>
            </a:prstTxWarp>
          </a:bodyPr>
          <a:lstStyle/>
          <a:p>
            <a:pPr algn="just"/>
            <a:r>
              <a:rPr lang="pt-BR" sz="2800" dirty="0" smtClean="0"/>
              <a:t>É o Conselho de Controle de Atividades Financeiras que tem como missão prevenir a utilização dos setores econômicos para a lavagem de dinheiro e financiamento do terrorismo, promovendo a cooperação e o intercâmbio de informações entre os Setores Público e Privado.</a:t>
            </a:r>
          </a:p>
          <a:p>
            <a:pPr marL="0" indent="0">
              <a:buNone/>
            </a:pPr>
            <a:endParaRPr lang="pt-BR" sz="2800" dirty="0" smtClean="0"/>
          </a:p>
          <a:p>
            <a:r>
              <a:rPr lang="pt-BR" sz="2800" dirty="0" smtClean="0"/>
              <a:t>Vinculado ao Ministério da Fazenda</a:t>
            </a:r>
          </a:p>
          <a:p>
            <a:endParaRPr lang="pt-BR"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bwMode="auto">
          <a:xfrm>
            <a:off x="152400" y="914400"/>
            <a:ext cx="8229600" cy="863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pt-BR" sz="3200" b="1" dirty="0" smtClean="0">
                <a:solidFill>
                  <a:srgbClr val="C00000"/>
                </a:solidFill>
              </a:rPr>
              <a:t>Composição do COAF</a:t>
            </a:r>
            <a:endParaRPr lang="en-US" sz="3200" b="1" dirty="0" smtClean="0">
              <a:solidFill>
                <a:srgbClr val="C00000"/>
              </a:solidFill>
            </a:endParaRPr>
          </a:p>
        </p:txBody>
      </p:sp>
      <p:sp>
        <p:nvSpPr>
          <p:cNvPr id="26627" name="Rectangle 3"/>
          <p:cNvSpPr>
            <a:spLocks noGrp="1" noChangeArrowheads="1"/>
          </p:cNvSpPr>
          <p:nvPr>
            <p:ph type="body" idx="1"/>
          </p:nvPr>
        </p:nvSpPr>
        <p:spPr bwMode="auto">
          <a:xfrm>
            <a:off x="455613" y="1600200"/>
            <a:ext cx="8364537" cy="5105400"/>
          </a:xfrm>
          <a:noFill/>
          <a:ln>
            <a:miter lim="800000"/>
            <a:headEnd/>
            <a:tailEnd/>
          </a:ln>
        </p:spPr>
        <p:txBody>
          <a:bodyPr vert="horz" wrap="square" lIns="91440" tIns="45720" rIns="91440" bIns="45720" numCol="1" anchor="t" anchorCtr="0" compatLnSpc="1">
            <a:prstTxWarp prst="textNoShape">
              <a:avLst/>
            </a:prstTxWarp>
          </a:bodyPr>
          <a:lstStyle/>
          <a:p>
            <a:pPr marL="457200" indent="-457200" algn="ctr" eaLnBrk="1" hangingPunct="1">
              <a:spcBef>
                <a:spcPct val="0"/>
              </a:spcBef>
              <a:buFont typeface="Arial" charset="0"/>
              <a:buNone/>
            </a:pPr>
            <a:r>
              <a:rPr lang="pt-BR" sz="2800" b="1" dirty="0" smtClean="0">
                <a:solidFill>
                  <a:srgbClr val="FF0000"/>
                </a:solidFill>
              </a:rPr>
              <a:t>CFC??</a:t>
            </a:r>
            <a:endParaRPr lang="en-US" sz="2800" b="1" dirty="0" smtClean="0">
              <a:solidFill>
                <a:srgbClr val="FF0000"/>
              </a:solidFill>
            </a:endParaRPr>
          </a:p>
        </p:txBody>
      </p:sp>
      <p:pic>
        <p:nvPicPr>
          <p:cNvPr id="26628" name="Picture 2" descr="Plenário COAF"/>
          <p:cNvPicPr>
            <a:picLocks noChangeAspect="1" noChangeArrowheads="1"/>
          </p:cNvPicPr>
          <p:nvPr/>
        </p:nvPicPr>
        <p:blipFill>
          <a:blip r:embed="rId3" cstate="print"/>
          <a:srcRect/>
          <a:stretch>
            <a:fillRect/>
          </a:stretch>
        </p:blipFill>
        <p:spPr bwMode="auto">
          <a:xfrm>
            <a:off x="455612" y="2057400"/>
            <a:ext cx="8459787" cy="46481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bwMode="auto">
          <a:xfrm>
            <a:off x="900113" y="1679575"/>
            <a:ext cx="8229600" cy="106362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pt-BR" sz="3200" b="1" dirty="0" smtClean="0">
                <a:solidFill>
                  <a:srgbClr val="C00000"/>
                </a:solidFill>
              </a:rPr>
              <a:t>Somos honestos...nada temos a ver com isso???</a:t>
            </a:r>
            <a:endParaRPr lang="en-US" sz="3200" b="1" dirty="0" smtClean="0">
              <a:solidFill>
                <a:srgbClr val="C00000"/>
              </a:solidFill>
            </a:endParaRPr>
          </a:p>
        </p:txBody>
      </p:sp>
      <p:pic>
        <p:nvPicPr>
          <p:cNvPr id="27651" name="Picture 2" descr="C:\Users\023086\Documents\Ibracon\2013\Anti-Money laundering\photo (7).JPG"/>
          <p:cNvPicPr>
            <a:picLocks noChangeAspect="1" noChangeArrowheads="1"/>
          </p:cNvPicPr>
          <p:nvPr/>
        </p:nvPicPr>
        <p:blipFill>
          <a:blip r:embed="rId3" cstate="print"/>
          <a:srcRect/>
          <a:stretch>
            <a:fillRect/>
          </a:stretch>
        </p:blipFill>
        <p:spPr bwMode="auto">
          <a:xfrm>
            <a:off x="1646238" y="3486150"/>
            <a:ext cx="5851525" cy="2990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ítulo 1"/>
          <p:cNvSpPr>
            <a:spLocks noGrp="1"/>
          </p:cNvSpPr>
          <p:nvPr>
            <p:ph type="title"/>
          </p:nvPr>
        </p:nvSpPr>
        <p:spPr bwMode="auto">
          <a:xfrm>
            <a:off x="457200" y="1265237"/>
            <a:ext cx="7315200" cy="715963"/>
          </a:xfrm>
          <a:noFill/>
          <a:ln>
            <a:miter lim="800000"/>
            <a:headEnd/>
            <a:tailEnd/>
          </a:ln>
        </p:spPr>
        <p:txBody>
          <a:bodyPr vert="horz" wrap="square" lIns="91440" tIns="45720" rIns="91440" bIns="45720" numCol="1" anchor="t" anchorCtr="0" compatLnSpc="1">
            <a:prstTxWarp prst="textNoShape">
              <a:avLst/>
            </a:prstTxWarp>
          </a:bodyPr>
          <a:lstStyle/>
          <a:p>
            <a:r>
              <a:rPr lang="pt-BR" b="1" dirty="0" smtClean="0">
                <a:solidFill>
                  <a:srgbClr val="C00000"/>
                </a:solidFill>
              </a:rPr>
              <a:t>Como somos afetados???</a:t>
            </a:r>
          </a:p>
        </p:txBody>
      </p:sp>
      <p:sp>
        <p:nvSpPr>
          <p:cNvPr id="28675" name="Espaço Reservado para Conteúdo 2"/>
          <p:cNvSpPr>
            <a:spLocks noGrp="1"/>
          </p:cNvSpPr>
          <p:nvPr>
            <p:ph idx="1"/>
          </p:nvPr>
        </p:nvSpPr>
        <p:spPr bwMode="auto">
          <a:xfrm>
            <a:off x="609600" y="2133600"/>
            <a:ext cx="7696200" cy="4267200"/>
          </a:xfrm>
          <a:noFill/>
          <a:ln>
            <a:miter lim="800000"/>
            <a:headEnd/>
            <a:tailEnd/>
          </a:ln>
        </p:spPr>
        <p:txBody>
          <a:bodyPr vert="horz" wrap="square" lIns="91440" tIns="45720" rIns="91440" bIns="45720" numCol="1" anchor="t" anchorCtr="0" compatLnSpc="1">
            <a:prstTxWarp prst="textNoShape">
              <a:avLst/>
            </a:prstTxWarp>
          </a:bodyPr>
          <a:lstStyle/>
          <a:p>
            <a:pPr>
              <a:buFont typeface="Arial" charset="0"/>
              <a:buNone/>
            </a:pPr>
            <a:r>
              <a:rPr lang="pt-BR" sz="2800" dirty="0" smtClean="0"/>
              <a:t>    </a:t>
            </a:r>
          </a:p>
          <a:p>
            <a:pPr algn="just">
              <a:buFont typeface="Arial" charset="0"/>
              <a:buNone/>
            </a:pPr>
            <a:r>
              <a:rPr lang="pt-BR" sz="2800" dirty="0" smtClean="0"/>
              <a:t>	Se antes (Lei 9.613 de 1998) já devíamos nos preocupar com possível envolvimento, a </a:t>
            </a:r>
            <a:r>
              <a:rPr lang="pt-BR" sz="2800" b="1" dirty="0" smtClean="0">
                <a:solidFill>
                  <a:srgbClr val="FF0000"/>
                </a:solidFill>
              </a:rPr>
              <a:t>mudança</a:t>
            </a:r>
            <a:r>
              <a:rPr lang="pt-BR" sz="2800" dirty="0" smtClean="0"/>
              <a:t> introduzida pela </a:t>
            </a:r>
            <a:r>
              <a:rPr lang="pt-BR" sz="2800" b="1" dirty="0" smtClean="0">
                <a:solidFill>
                  <a:srgbClr val="FF0000"/>
                </a:solidFill>
              </a:rPr>
              <a:t>Lei 12.683</a:t>
            </a:r>
            <a:r>
              <a:rPr lang="pt-BR" sz="2800" dirty="0" smtClean="0"/>
              <a:t> no </a:t>
            </a:r>
            <a:r>
              <a:rPr lang="pt-BR" sz="2800" b="1" dirty="0" smtClean="0">
                <a:solidFill>
                  <a:srgbClr val="FF0000"/>
                </a:solidFill>
              </a:rPr>
              <a:t>artigo 9º</a:t>
            </a:r>
            <a:r>
              <a:rPr lang="pt-BR" sz="2800" dirty="0" smtClean="0"/>
              <a:t>. da Lei 9.613 passou a incluir os </a:t>
            </a:r>
            <a:r>
              <a:rPr lang="pt-BR" sz="2800" b="1" dirty="0" smtClean="0"/>
              <a:t>profissionais e organizações contábeis</a:t>
            </a:r>
            <a:r>
              <a:rPr lang="pt-BR" sz="2800" dirty="0" smtClean="0"/>
              <a:t> diretamente no </a:t>
            </a:r>
            <a:r>
              <a:rPr lang="pt-BR" sz="2800" b="1" dirty="0" smtClean="0"/>
              <a:t>rol das pessoas</a:t>
            </a:r>
            <a:r>
              <a:rPr lang="pt-BR" sz="2800" dirty="0" smtClean="0"/>
              <a:t> que </a:t>
            </a:r>
            <a:r>
              <a:rPr lang="pt-BR" sz="2800" b="1" dirty="0" smtClean="0">
                <a:solidFill>
                  <a:srgbClr val="FF0000"/>
                </a:solidFill>
              </a:rPr>
              <a:t>devem prestar informações ao COAF.</a:t>
            </a:r>
          </a:p>
          <a:p>
            <a:endParaRPr lang="pt-BR" sz="2800"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ítulo 1"/>
          <p:cNvSpPr>
            <a:spLocks noGrp="1"/>
          </p:cNvSpPr>
          <p:nvPr>
            <p:ph type="title"/>
          </p:nvPr>
        </p:nvSpPr>
        <p:spPr bwMode="auto">
          <a:xfrm>
            <a:off x="457200" y="914400"/>
            <a:ext cx="7315200" cy="715963"/>
          </a:xfrm>
          <a:noFill/>
          <a:ln>
            <a:miter lim="800000"/>
            <a:headEnd/>
            <a:tailEnd/>
          </a:ln>
        </p:spPr>
        <p:txBody>
          <a:bodyPr vert="horz" wrap="square" lIns="91440" tIns="45720" rIns="91440" bIns="45720" numCol="1" anchor="t" anchorCtr="0" compatLnSpc="1">
            <a:prstTxWarp prst="textNoShape">
              <a:avLst/>
            </a:prstTxWarp>
          </a:bodyPr>
          <a:lstStyle/>
          <a:p>
            <a:r>
              <a:rPr lang="pt-BR" b="1" dirty="0" smtClean="0">
                <a:solidFill>
                  <a:srgbClr val="C00000"/>
                </a:solidFill>
              </a:rPr>
              <a:t>Alteração no Art. 9º.</a:t>
            </a:r>
          </a:p>
        </p:txBody>
      </p:sp>
      <p:sp>
        <p:nvSpPr>
          <p:cNvPr id="29699" name="Espaço Reservado para Conteúdo 2"/>
          <p:cNvSpPr>
            <a:spLocks noGrp="1"/>
          </p:cNvSpPr>
          <p:nvPr>
            <p:ph idx="1"/>
          </p:nvPr>
        </p:nvSpPr>
        <p:spPr bwMode="auto">
          <a:xfrm>
            <a:off x="228600" y="1784350"/>
            <a:ext cx="8458200" cy="5073650"/>
          </a:xfrm>
          <a:noFill/>
          <a:ln>
            <a:miter lim="800000"/>
            <a:headEnd/>
            <a:tailEnd/>
          </a:ln>
        </p:spPr>
        <p:txBody>
          <a:bodyPr vert="horz" wrap="square" lIns="91440" tIns="45720" rIns="91440" bIns="45720" numCol="1" anchor="t" anchorCtr="0" compatLnSpc="1">
            <a:prstTxWarp prst="textNoShape">
              <a:avLst/>
            </a:prstTxWarp>
          </a:bodyPr>
          <a:lstStyle/>
          <a:p>
            <a:pPr>
              <a:buFont typeface="Arial" charset="0"/>
              <a:buNone/>
            </a:pPr>
            <a:r>
              <a:rPr lang="pt-BR" b="1" i="1" dirty="0" smtClean="0"/>
              <a:t>    </a:t>
            </a:r>
            <a:r>
              <a:rPr lang="pt-BR" sz="2400" b="1" i="1" dirty="0" smtClean="0"/>
              <a:t>Art. 9º. Sujeitam-se às obrigações referidas nos </a:t>
            </a:r>
            <a:r>
              <a:rPr lang="pt-BR" sz="2400" b="1" i="1" dirty="0" err="1" smtClean="0"/>
              <a:t>arts</a:t>
            </a:r>
            <a:r>
              <a:rPr lang="pt-BR" sz="2400" b="1" i="1" dirty="0" smtClean="0"/>
              <a:t>. 10 e 11 as pessoas físicas e jurídicas que tenham, em caráter permanente ou eventual, como atividade principal ou acessória, cumulativamente ou não:</a:t>
            </a:r>
            <a:endParaRPr lang="pt-BR" sz="2400" dirty="0" smtClean="0"/>
          </a:p>
          <a:p>
            <a:r>
              <a:rPr lang="pt-BR" b="1" i="1" dirty="0" smtClean="0"/>
              <a:t>I ao XIII...</a:t>
            </a:r>
            <a:endParaRPr lang="pt-BR" dirty="0" smtClean="0"/>
          </a:p>
          <a:p>
            <a:pPr algn="just"/>
            <a:r>
              <a:rPr lang="pt-BR" sz="2800" b="1" i="1" dirty="0" smtClean="0"/>
              <a:t>XIV as pessoas físicas ou jurídicas que prestem, mesmo que eventualmente, </a:t>
            </a:r>
            <a:r>
              <a:rPr lang="pt-BR" sz="2800" b="1" i="1" u="sng" dirty="0" smtClean="0">
                <a:solidFill>
                  <a:srgbClr val="FF0000"/>
                </a:solidFill>
              </a:rPr>
              <a:t>serviços de assessoria, consultoria, contadoria, auditoria, aconselhamento ou assistência, de qualquer natureza</a:t>
            </a:r>
            <a:r>
              <a:rPr lang="pt-BR" sz="2800" b="1" i="1" dirty="0" smtClean="0"/>
              <a:t>, em... </a:t>
            </a:r>
            <a:r>
              <a:rPr lang="pt-BR" sz="2400" dirty="0" smtClean="0"/>
              <a:t>operações  elencadas nas letras “a” a “f” desse item </a:t>
            </a:r>
            <a:r>
              <a:rPr lang="pt-BR" sz="2800" dirty="0" smtClean="0"/>
              <a:t>(grifo nosso)</a:t>
            </a:r>
          </a:p>
          <a:p>
            <a:endParaRPr lang="pt-BR"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bwMode="auto">
          <a:xfrm>
            <a:off x="228601" y="660400"/>
            <a:ext cx="6553200" cy="863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pt-BR" sz="3200" b="1" dirty="0" smtClean="0">
                <a:solidFill>
                  <a:srgbClr val="C00000"/>
                </a:solidFill>
              </a:rPr>
              <a:t>Redação do item XIV da Lei 9.613 </a:t>
            </a:r>
            <a:r>
              <a:rPr lang="pt-BR" sz="2400" b="1" dirty="0" smtClean="0">
                <a:solidFill>
                  <a:srgbClr val="C00000"/>
                </a:solidFill>
              </a:rPr>
              <a:t>(alterada em 2012)</a:t>
            </a:r>
            <a:endParaRPr lang="en-US" sz="2400" b="1" dirty="0" smtClean="0">
              <a:solidFill>
                <a:srgbClr val="C00000"/>
              </a:solidFill>
            </a:endParaRPr>
          </a:p>
        </p:txBody>
      </p:sp>
      <p:sp>
        <p:nvSpPr>
          <p:cNvPr id="14339" name="Rectangle 3"/>
          <p:cNvSpPr>
            <a:spLocks noGrp="1" noChangeArrowheads="1"/>
          </p:cNvSpPr>
          <p:nvPr>
            <p:ph type="body" idx="1"/>
          </p:nvPr>
        </p:nvSpPr>
        <p:spPr bwMode="auto">
          <a:xfrm>
            <a:off x="1" y="1563688"/>
            <a:ext cx="8820150" cy="5105400"/>
          </a:xfrm>
          <a:ln>
            <a:miter lim="800000"/>
            <a:headEnd/>
            <a:tailEnd/>
          </a:ln>
        </p:spPr>
        <p:txBody>
          <a:bodyPr vert="horz" wrap="square" lIns="91440" tIns="45720" rIns="91440" bIns="45720" numCol="1" anchor="t" anchorCtr="0" compatLnSpc="1">
            <a:prstTxWarp prst="textNoShape">
              <a:avLst/>
            </a:prstTxWarp>
          </a:bodyPr>
          <a:lstStyle/>
          <a:p>
            <a:pPr marL="400050" lvl="1" indent="0" algn="just">
              <a:buFont typeface="Arial" charset="0"/>
              <a:buNone/>
              <a:defRPr/>
            </a:pPr>
            <a:r>
              <a:rPr lang="pt-BR" sz="2000" dirty="0" smtClean="0"/>
              <a:t>XIV </a:t>
            </a:r>
            <a:r>
              <a:rPr lang="pt-BR" sz="2000" dirty="0"/>
              <a:t>- as pessoas físicas ou jurídicas que prestem, mesmo que eventualmente, serviços de assessoria, consultoria, contadoria, auditoria, aconselhamento ou assistência, de qualquer natureza, em operações: </a:t>
            </a:r>
            <a:endParaRPr lang="en-US" sz="2000" dirty="0"/>
          </a:p>
          <a:p>
            <a:pPr marL="723900" lvl="1" indent="-323850">
              <a:buFont typeface="Arial" charset="0"/>
              <a:buNone/>
              <a:defRPr/>
            </a:pPr>
            <a:r>
              <a:rPr lang="pt-BR" sz="2000" dirty="0"/>
              <a:t>a) de compra e venda de imóveis, estabelecimentos comerciais ou industriais ou participações societárias de qualquer natureza; </a:t>
            </a:r>
            <a:endParaRPr lang="en-US" sz="2000" dirty="0"/>
          </a:p>
          <a:p>
            <a:pPr marL="723900" lvl="1" indent="-323850">
              <a:buFont typeface="Arial" charset="0"/>
              <a:buNone/>
              <a:defRPr/>
            </a:pPr>
            <a:r>
              <a:rPr lang="pt-BR" sz="2000" dirty="0"/>
              <a:t>b) de gestão de fundos, valores mobiliários ou outros ativos; </a:t>
            </a:r>
            <a:endParaRPr lang="en-US" sz="2000" dirty="0"/>
          </a:p>
          <a:p>
            <a:pPr marL="723900" lvl="1" indent="-323850">
              <a:buFont typeface="Arial" charset="0"/>
              <a:buNone/>
              <a:defRPr/>
            </a:pPr>
            <a:r>
              <a:rPr lang="pt-BR" sz="2000" dirty="0"/>
              <a:t>c) de abertura ou gestão de contas bancárias, de poupança, investimento ou de valores mobiliários; </a:t>
            </a:r>
            <a:endParaRPr lang="en-US" sz="2000" dirty="0"/>
          </a:p>
          <a:p>
            <a:pPr marL="723900" lvl="1" indent="-323850">
              <a:buFont typeface="Arial" charset="0"/>
              <a:buNone/>
              <a:defRPr/>
            </a:pPr>
            <a:r>
              <a:rPr lang="pt-BR" sz="2000" dirty="0"/>
              <a:t>d) de criação, exploração ou gestão de sociedades de qualquer natureza, fundações, fundos fiduciários ou estruturas análogas; </a:t>
            </a:r>
            <a:endParaRPr lang="en-US" sz="2000" dirty="0"/>
          </a:p>
          <a:p>
            <a:pPr marL="723900" lvl="1" indent="-323850">
              <a:buFont typeface="Arial" charset="0"/>
              <a:buNone/>
              <a:defRPr/>
            </a:pPr>
            <a:r>
              <a:rPr lang="pt-BR" sz="2000" dirty="0"/>
              <a:t>e) financeiras, societárias ou imobiliárias; e </a:t>
            </a:r>
            <a:endParaRPr lang="en-US" sz="2000" dirty="0"/>
          </a:p>
          <a:p>
            <a:pPr marL="723900" lvl="1" indent="-323850">
              <a:buFont typeface="Arial" charset="0"/>
              <a:buNone/>
              <a:defRPr/>
            </a:pPr>
            <a:r>
              <a:rPr lang="pt-BR" sz="2000" dirty="0"/>
              <a:t>f) de alienação ou aquisição de direitos sobre contratos relacionados a atividades desportivas ou artísticas profissionais; </a:t>
            </a:r>
            <a:endParaRPr lang="en-US" sz="20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bwMode="auto">
          <a:xfrm>
            <a:off x="609600" y="812800"/>
            <a:ext cx="8229600" cy="863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pt-BR" sz="3200" b="1" dirty="0" smtClean="0">
                <a:solidFill>
                  <a:srgbClr val="C00000"/>
                </a:solidFill>
              </a:rPr>
              <a:t>Lei 12.683/2012</a:t>
            </a:r>
            <a:endParaRPr lang="en-US" sz="3200" b="1" dirty="0" smtClean="0">
              <a:solidFill>
                <a:srgbClr val="C00000"/>
              </a:solidFill>
            </a:endParaRPr>
          </a:p>
        </p:txBody>
      </p:sp>
      <p:sp>
        <p:nvSpPr>
          <p:cNvPr id="14339" name="Rectangle 3"/>
          <p:cNvSpPr>
            <a:spLocks noGrp="1" noChangeArrowheads="1"/>
          </p:cNvSpPr>
          <p:nvPr>
            <p:ph type="body" idx="1"/>
          </p:nvPr>
        </p:nvSpPr>
        <p:spPr bwMode="auto">
          <a:xfrm>
            <a:off x="455613" y="1600200"/>
            <a:ext cx="8364537" cy="5105400"/>
          </a:xfrm>
          <a:ln>
            <a:miter lim="800000"/>
            <a:headEnd/>
            <a:tailEnd/>
          </a:ln>
        </p:spPr>
        <p:txBody>
          <a:bodyPr vert="horz" wrap="square" lIns="91440" tIns="45720" rIns="91440" bIns="45720" numCol="1" anchor="t" anchorCtr="0" compatLnSpc="1">
            <a:prstTxWarp prst="textNoShape">
              <a:avLst/>
            </a:prstTxWarp>
          </a:bodyPr>
          <a:lstStyle/>
          <a:p>
            <a:pPr marL="0" indent="0">
              <a:buFont typeface="Arial" charset="0"/>
              <a:buNone/>
              <a:defRPr/>
            </a:pPr>
            <a:r>
              <a:rPr lang="pt-BR" sz="2200" dirty="0"/>
              <a:t>Altera diversos dispositivos da Lei </a:t>
            </a:r>
            <a:r>
              <a:rPr lang="pt-BR" sz="2200" dirty="0" smtClean="0"/>
              <a:t>9.613/1998, de modo a tornar mais eficiente a persecução penal dos crimes de lavagem de dinheiro</a:t>
            </a:r>
            <a:endParaRPr lang="en-US" sz="2200" dirty="0"/>
          </a:p>
          <a:p>
            <a:pPr marL="0" indent="0">
              <a:buFont typeface="Arial" charset="0"/>
              <a:buNone/>
              <a:defRPr/>
            </a:pPr>
            <a:r>
              <a:rPr lang="pt-BR" sz="2200" dirty="0" smtClean="0"/>
              <a:t>Entre as principais mudanças, estão:</a:t>
            </a:r>
          </a:p>
          <a:p>
            <a:pPr>
              <a:defRPr/>
            </a:pPr>
            <a:r>
              <a:rPr lang="pt-BR" sz="2200" dirty="0"/>
              <a:t>Ampliou os crimes que podem dar origem ao crime de lavagem de dinheiro, que passam a abranger toda e qualquer infração </a:t>
            </a:r>
            <a:r>
              <a:rPr lang="pt-BR" sz="2200" dirty="0" smtClean="0"/>
              <a:t>penal</a:t>
            </a:r>
          </a:p>
          <a:p>
            <a:pPr>
              <a:defRPr/>
            </a:pPr>
            <a:r>
              <a:rPr lang="pt-BR" sz="2200" dirty="0" smtClean="0"/>
              <a:t>Altera diversos aspectos das disposições processuais específicas, visando torná-las mais eficazes, além de esclarecer pontos que tinham diferentes interpretações no meio legal</a:t>
            </a:r>
          </a:p>
          <a:p>
            <a:pPr>
              <a:defRPr/>
            </a:pPr>
            <a:r>
              <a:rPr lang="pt-BR" sz="2200" dirty="0"/>
              <a:t>Alterou a composição do COAF, de modo a incluir representantes da ABIN, Ministério da Justiça, Polícia Federal e Ministério da Previdência </a:t>
            </a:r>
            <a:r>
              <a:rPr lang="pt-BR" sz="2200" dirty="0" smtClean="0"/>
              <a:t>Social</a:t>
            </a:r>
            <a:endParaRPr lang="en-US" sz="2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lIns="80952" tIns="40476" rIns="80952" bIns="40476">
            <a:normAutofit fontScale="85000" lnSpcReduction="20000"/>
          </a:bodyPr>
          <a:lstStyle/>
          <a:p>
            <a:pPr>
              <a:buFont typeface="Arial" charset="0"/>
              <a:buNone/>
              <a:defRPr/>
            </a:pPr>
            <a:endParaRPr lang="pt-BR" sz="3000" dirty="0" smtClean="0">
              <a:latin typeface="Arial Black" pitchFamily="34" charset="0"/>
            </a:endParaRPr>
          </a:p>
          <a:p>
            <a:pPr>
              <a:buFont typeface="Arial" charset="0"/>
              <a:buNone/>
              <a:defRPr/>
            </a:pPr>
            <a:r>
              <a:rPr lang="pt-BR" dirty="0" smtClean="0"/>
              <a:t>    </a:t>
            </a:r>
          </a:p>
          <a:p>
            <a:pPr>
              <a:buFont typeface="Arial" charset="0"/>
              <a:buNone/>
              <a:defRPr/>
            </a:pPr>
            <a:r>
              <a:rPr lang="pt-BR" dirty="0" smtClean="0"/>
              <a:t>    </a:t>
            </a:r>
          </a:p>
          <a:p>
            <a:pPr>
              <a:buFont typeface="Arial" charset="0"/>
              <a:buNone/>
              <a:defRPr/>
            </a:pPr>
            <a:r>
              <a:rPr lang="pt-BR" dirty="0" smtClean="0">
                <a:latin typeface="Arial Black" pitchFamily="34" charset="0"/>
              </a:rPr>
              <a:t>   </a:t>
            </a:r>
            <a:r>
              <a:rPr lang="pt-BR" sz="3500" b="1" dirty="0" smtClean="0">
                <a:latin typeface="Constantia" pitchFamily="18" charset="0"/>
              </a:rPr>
              <a:t>Lei de Prevenção a Crimes de Lavagem de Dinheiro e a Responsabilidade do Profissional da Contabilidade</a:t>
            </a:r>
          </a:p>
          <a:p>
            <a:pPr>
              <a:buFont typeface="Arial" charset="0"/>
              <a:buNone/>
              <a:defRPr/>
            </a:pPr>
            <a:endParaRPr lang="pt-BR" sz="5300" dirty="0" smtClean="0">
              <a:solidFill>
                <a:schemeClr val="bg1"/>
              </a:solidFill>
              <a:latin typeface="Arial" pitchFamily="34" charset="0"/>
              <a:cs typeface="Arial" pitchFamily="34" charset="0"/>
            </a:endParaRPr>
          </a:p>
          <a:p>
            <a:pPr algn="ctr">
              <a:buFont typeface="Arial" charset="0"/>
              <a:buNone/>
              <a:defRPr/>
            </a:pPr>
            <a:r>
              <a:rPr lang="pt-BR" sz="4600" dirty="0" smtClean="0">
                <a:solidFill>
                  <a:schemeClr val="bg1"/>
                </a:solidFill>
                <a:latin typeface="Arial" pitchFamily="34" charset="0"/>
                <a:cs typeface="Arial" pitchFamily="34" charset="0"/>
              </a:rPr>
              <a:t>     </a:t>
            </a:r>
            <a:endParaRPr lang="pt-BR" sz="46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xfrm>
            <a:off x="533400" y="812800"/>
            <a:ext cx="8229600" cy="863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pt-BR" sz="3200" b="1" dirty="0" smtClean="0">
                <a:solidFill>
                  <a:srgbClr val="C00000"/>
                </a:solidFill>
              </a:rPr>
              <a:t>Lei 12.683/2012</a:t>
            </a:r>
            <a:endParaRPr lang="en-US" sz="3200" b="1" dirty="0" smtClean="0">
              <a:solidFill>
                <a:srgbClr val="C00000"/>
              </a:solidFill>
            </a:endParaRPr>
          </a:p>
        </p:txBody>
      </p:sp>
      <p:sp>
        <p:nvSpPr>
          <p:cNvPr id="14339" name="Rectangle 3"/>
          <p:cNvSpPr>
            <a:spLocks noGrp="1" noChangeArrowheads="1"/>
          </p:cNvSpPr>
          <p:nvPr>
            <p:ph type="body" idx="1"/>
          </p:nvPr>
        </p:nvSpPr>
        <p:spPr bwMode="auto">
          <a:xfrm>
            <a:off x="455613" y="1600200"/>
            <a:ext cx="8364537" cy="5105400"/>
          </a:xfrm>
          <a:ln>
            <a:miter lim="800000"/>
            <a:headEnd/>
            <a:tailEnd/>
          </a:ln>
        </p:spPr>
        <p:txBody>
          <a:bodyPr vert="horz" wrap="square" lIns="91440" tIns="45720" rIns="91440" bIns="45720" numCol="1" anchor="t" anchorCtr="0" compatLnSpc="1">
            <a:prstTxWarp prst="textNoShape">
              <a:avLst/>
            </a:prstTxWarp>
          </a:bodyPr>
          <a:lstStyle/>
          <a:p>
            <a:pPr marL="0" indent="0">
              <a:buFont typeface="Arial" charset="0"/>
              <a:buNone/>
              <a:defRPr/>
            </a:pPr>
            <a:r>
              <a:rPr lang="pt-BR" sz="2200" dirty="0" smtClean="0"/>
              <a:t>Entre as principais mudanças, estão:</a:t>
            </a:r>
          </a:p>
          <a:p>
            <a:pPr>
              <a:defRPr/>
            </a:pPr>
            <a:r>
              <a:rPr lang="pt-BR" sz="2200" dirty="0"/>
              <a:t>As comunicações de operações suspeitas passam a ser feitas diretamente ao </a:t>
            </a:r>
            <a:r>
              <a:rPr lang="pt-BR" sz="2200" dirty="0" smtClean="0"/>
              <a:t>COAF</a:t>
            </a:r>
            <a:endParaRPr lang="en-US" sz="2200" dirty="0"/>
          </a:p>
          <a:p>
            <a:pPr>
              <a:defRPr/>
            </a:pPr>
            <a:r>
              <a:rPr lang="pt-BR" sz="2200" dirty="0"/>
              <a:t>Introdução da necessidade da “Confirmação Negativa</a:t>
            </a:r>
            <a:r>
              <a:rPr lang="pt-BR" sz="2200" dirty="0" smtClean="0"/>
              <a:t>”</a:t>
            </a:r>
            <a:endParaRPr lang="en-US" sz="2200" dirty="0"/>
          </a:p>
          <a:p>
            <a:pPr>
              <a:defRPr/>
            </a:pPr>
            <a:r>
              <a:rPr lang="pt-BR" sz="2200" dirty="0"/>
              <a:t>Exigência adicionais, como a adoção de políticas, procedimentos e controles que permitam o atendimento às obrigações da lei, além de manutenção de cadastro no órgão regulador ou fiscalizador ou, na sua ausência, no </a:t>
            </a:r>
            <a:r>
              <a:rPr lang="pt-BR" sz="2200" dirty="0" smtClean="0"/>
              <a:t>COAF</a:t>
            </a:r>
          </a:p>
          <a:p>
            <a:pPr>
              <a:defRPr/>
            </a:pPr>
            <a:r>
              <a:rPr lang="pt-BR" sz="2200" dirty="0" smtClean="0"/>
              <a:t>Inclusão de novas pessoas que devem prestar informações, como já mencionado no item XIV que incluiu os profissionais e organizações contábeis</a:t>
            </a:r>
          </a:p>
          <a:p>
            <a:pPr>
              <a:defRPr/>
            </a:pPr>
            <a:endParaRPr lang="en-US" sz="2200" dirty="0"/>
          </a:p>
          <a:p>
            <a:pPr lvl="1">
              <a:defRPr/>
            </a:pPr>
            <a:endParaRPr lang="en-US" sz="2200" dirty="0"/>
          </a:p>
          <a:p>
            <a:pPr marL="457200" indent="-457200" algn="ctr" eaLnBrk="1" hangingPunct="1">
              <a:spcBef>
                <a:spcPts val="0"/>
              </a:spcBef>
              <a:buFont typeface="Arial" charset="0"/>
              <a:buNone/>
              <a:defRPr/>
            </a:pPr>
            <a:endParaRPr lang="en-US" sz="22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bwMode="auto">
          <a:xfrm>
            <a:off x="533400" y="762000"/>
            <a:ext cx="8229600" cy="863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pt-BR" sz="3200" b="1" dirty="0" smtClean="0">
                <a:solidFill>
                  <a:srgbClr val="C00000"/>
                </a:solidFill>
              </a:rPr>
              <a:t>Regulamentação da Lei</a:t>
            </a:r>
            <a:endParaRPr lang="en-US" sz="3200" b="1" dirty="0" smtClean="0">
              <a:solidFill>
                <a:srgbClr val="C00000"/>
              </a:solidFill>
            </a:endParaRPr>
          </a:p>
        </p:txBody>
      </p:sp>
      <p:sp>
        <p:nvSpPr>
          <p:cNvPr id="14339" name="Rectangle 3"/>
          <p:cNvSpPr>
            <a:spLocks noGrp="1" noChangeArrowheads="1"/>
          </p:cNvSpPr>
          <p:nvPr>
            <p:ph type="body" idx="1"/>
          </p:nvPr>
        </p:nvSpPr>
        <p:spPr bwMode="auto">
          <a:xfrm>
            <a:off x="455613" y="1600200"/>
            <a:ext cx="8364537" cy="5105400"/>
          </a:xfrm>
          <a:ln>
            <a:miter lim="800000"/>
            <a:headEnd/>
            <a:tailEnd/>
          </a:ln>
        </p:spPr>
        <p:txBody>
          <a:bodyPr vert="horz" wrap="square" lIns="91440" tIns="45720" rIns="91440" bIns="45720" numCol="1" anchor="t" anchorCtr="0" compatLnSpc="1">
            <a:prstTxWarp prst="textNoShape">
              <a:avLst/>
            </a:prstTxWarp>
          </a:bodyPr>
          <a:lstStyle/>
          <a:p>
            <a:pPr eaLnBrk="1" hangingPunct="1">
              <a:spcBef>
                <a:spcPts val="0"/>
              </a:spcBef>
              <a:buFont typeface="Arial" charset="0"/>
              <a:buNone/>
              <a:defRPr/>
            </a:pPr>
            <a:r>
              <a:rPr lang="en-US" sz="2200" b="1" dirty="0" err="1" smtClean="0"/>
              <a:t>Objetivo</a:t>
            </a:r>
            <a:r>
              <a:rPr lang="en-US" sz="2200" b="1" dirty="0" smtClean="0"/>
              <a:t> e </a:t>
            </a:r>
            <a:r>
              <a:rPr lang="en-US" sz="2200" b="1" dirty="0" err="1" smtClean="0"/>
              <a:t>Importância</a:t>
            </a:r>
            <a:r>
              <a:rPr lang="en-US" sz="2200" b="1" dirty="0" smtClean="0"/>
              <a:t> </a:t>
            </a:r>
            <a:r>
              <a:rPr lang="en-US" sz="2200" b="1" dirty="0" err="1" smtClean="0"/>
              <a:t>da</a:t>
            </a:r>
            <a:r>
              <a:rPr lang="en-US" sz="2200" b="1" dirty="0" smtClean="0"/>
              <a:t> Resolução CFC 1445/2013</a:t>
            </a:r>
          </a:p>
          <a:p>
            <a:pPr eaLnBrk="1" hangingPunct="1">
              <a:spcBef>
                <a:spcPts val="0"/>
              </a:spcBef>
              <a:buFont typeface="Arial" charset="0"/>
              <a:buNone/>
              <a:defRPr/>
            </a:pPr>
            <a:endParaRPr lang="en-US" sz="2200" dirty="0" smtClean="0"/>
          </a:p>
          <a:p>
            <a:pPr algn="just" eaLnBrk="1" hangingPunct="1">
              <a:spcBef>
                <a:spcPts val="0"/>
              </a:spcBef>
              <a:defRPr/>
            </a:pPr>
            <a:r>
              <a:rPr lang="pt-BR" sz="2400" dirty="0" smtClean="0">
                <a:solidFill>
                  <a:srgbClr val="FF0000"/>
                </a:solidFill>
              </a:rPr>
              <a:t>R</a:t>
            </a:r>
            <a:r>
              <a:rPr lang="pt-BR" sz="2400" b="1" dirty="0" smtClean="0">
                <a:solidFill>
                  <a:srgbClr val="FF0000"/>
                </a:solidFill>
              </a:rPr>
              <a:t>egulamentar a aplicação da Lei</a:t>
            </a:r>
            <a:r>
              <a:rPr lang="pt-BR" sz="2400" dirty="0" smtClean="0"/>
              <a:t> para os profissionais e organizações contábeis </a:t>
            </a:r>
          </a:p>
          <a:p>
            <a:pPr algn="just" eaLnBrk="1" hangingPunct="1">
              <a:spcBef>
                <a:spcPts val="0"/>
              </a:spcBef>
              <a:defRPr/>
            </a:pPr>
            <a:r>
              <a:rPr lang="pt-BR" sz="2400" dirty="0" smtClean="0"/>
              <a:t>Permitir a eles que </a:t>
            </a:r>
            <a:r>
              <a:rPr lang="pt-BR" sz="2400" dirty="0" smtClean="0">
                <a:solidFill>
                  <a:srgbClr val="FF0000"/>
                </a:solidFill>
              </a:rPr>
              <a:t>se protejam</a:t>
            </a:r>
            <a:r>
              <a:rPr lang="pt-BR" sz="2400" dirty="0" smtClean="0"/>
              <a:t> da utilização indevida de seus serviços para </a:t>
            </a:r>
            <a:r>
              <a:rPr lang="pt-BR" sz="2400" dirty="0" smtClean="0">
                <a:solidFill>
                  <a:srgbClr val="FF0000"/>
                </a:solidFill>
              </a:rPr>
              <a:t>atos ilícitos</a:t>
            </a:r>
            <a:r>
              <a:rPr lang="pt-BR" sz="2400" dirty="0" smtClean="0"/>
              <a:t>. </a:t>
            </a:r>
          </a:p>
          <a:p>
            <a:pPr algn="just" eaLnBrk="1" hangingPunct="1">
              <a:spcBef>
                <a:spcPts val="0"/>
              </a:spcBef>
              <a:defRPr/>
            </a:pPr>
            <a:r>
              <a:rPr lang="pt-BR" sz="2400" dirty="0" smtClean="0"/>
              <a:t>Evitar </a:t>
            </a:r>
            <a:r>
              <a:rPr lang="pt-BR" sz="2400" dirty="0" smtClean="0">
                <a:solidFill>
                  <a:srgbClr val="FF0000"/>
                </a:solidFill>
              </a:rPr>
              <a:t>sanções penais</a:t>
            </a:r>
            <a:r>
              <a:rPr lang="pt-BR" sz="2400" dirty="0" smtClean="0"/>
              <a:t> previstas em lei, </a:t>
            </a:r>
            <a:r>
              <a:rPr lang="pt-BR" sz="2400" b="1" dirty="0" smtClean="0"/>
              <a:t>além dos riscos de imagem pela associação do seu nome a organizações criminosas. </a:t>
            </a:r>
          </a:p>
          <a:p>
            <a:pPr algn="just" eaLnBrk="1" hangingPunct="1">
              <a:spcBef>
                <a:spcPts val="0"/>
              </a:spcBef>
              <a:defRPr/>
            </a:pPr>
            <a:r>
              <a:rPr lang="pt-BR" sz="2400" dirty="0" smtClean="0"/>
              <a:t>Ela </a:t>
            </a:r>
            <a:r>
              <a:rPr lang="pt-BR" sz="2400" dirty="0" smtClean="0">
                <a:solidFill>
                  <a:srgbClr val="FF0000"/>
                </a:solidFill>
              </a:rPr>
              <a:t>reproduz </a:t>
            </a:r>
            <a:r>
              <a:rPr lang="pt-BR" sz="2400" dirty="0" smtClean="0"/>
              <a:t>artigos importantes da Lei e da Resolução 24 do COAF</a:t>
            </a:r>
          </a:p>
          <a:p>
            <a:pPr eaLnBrk="1" hangingPunct="1">
              <a:spcBef>
                <a:spcPts val="0"/>
              </a:spcBef>
              <a:buFont typeface="Arial" charset="0"/>
              <a:buNone/>
              <a:defRPr/>
            </a:pPr>
            <a:endParaRPr lang="pt-BR" sz="2400" b="1" dirty="0" smtClean="0"/>
          </a:p>
          <a:p>
            <a:pPr eaLnBrk="1" hangingPunct="1">
              <a:spcBef>
                <a:spcPts val="0"/>
              </a:spcBef>
              <a:buFont typeface="Arial" charset="0"/>
              <a:buNone/>
              <a:defRPr/>
            </a:pPr>
            <a:r>
              <a:rPr lang="pt-BR" sz="2400" b="1" dirty="0" smtClean="0"/>
              <a:t>Resolução 24 do COAF não se aplica</a:t>
            </a:r>
            <a:endParaRPr lang="pt-BR" sz="2400" dirty="0" smtClean="0"/>
          </a:p>
          <a:p>
            <a:pPr eaLnBrk="1" hangingPunct="1">
              <a:spcBef>
                <a:spcPts val="0"/>
              </a:spcBef>
              <a:defRPr/>
            </a:pPr>
            <a:endParaRPr lang="en-US" sz="2200" dirty="0"/>
          </a:p>
          <a:p>
            <a:pPr marL="457200" indent="-457200" algn="ctr" eaLnBrk="1" hangingPunct="1">
              <a:spcBef>
                <a:spcPts val="0"/>
              </a:spcBef>
              <a:buFont typeface="Arial" charset="0"/>
              <a:buNone/>
              <a:defRPr/>
            </a:pPr>
            <a:endParaRPr lang="en-US" sz="22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381000" y="2099608"/>
            <a:ext cx="7772400" cy="1938992"/>
          </a:xfrm>
          <a:prstGeom prst="rect">
            <a:avLst/>
          </a:prstGeom>
        </p:spPr>
        <p:txBody>
          <a:bodyPr wrap="square">
            <a:spAutoFit/>
          </a:bodyPr>
          <a:lstStyle/>
          <a:p>
            <a:r>
              <a:rPr lang="pt-BR" i="1" dirty="0" smtClean="0"/>
              <a:t>Tem </a:t>
            </a:r>
            <a:r>
              <a:rPr lang="pt-BR" i="1" dirty="0"/>
              <a:t>importância destacada no sistema financeiro </a:t>
            </a:r>
            <a:endParaRPr lang="pt-BR" i="1" dirty="0" smtClean="0"/>
          </a:p>
          <a:p>
            <a:endParaRPr lang="pt-BR" i="1" dirty="0"/>
          </a:p>
          <a:p>
            <a:pPr algn="just"/>
            <a:r>
              <a:rPr lang="pt-BR" i="1" dirty="0" smtClean="0">
                <a:solidFill>
                  <a:schemeClr val="bg2">
                    <a:lumMod val="75000"/>
                  </a:schemeClr>
                </a:solidFill>
              </a:rPr>
              <a:t>Com </a:t>
            </a:r>
            <a:r>
              <a:rPr lang="pt-BR" i="1" dirty="0">
                <a:solidFill>
                  <a:schemeClr val="bg2">
                    <a:lumMod val="75000"/>
                  </a:schemeClr>
                </a:solidFill>
              </a:rPr>
              <a:t>controle, denúncia e punição as instituições financeiras podem ajudar na prevenção e repressão de atividades </a:t>
            </a:r>
            <a:r>
              <a:rPr lang="pt-BR" i="1" dirty="0" smtClean="0">
                <a:solidFill>
                  <a:schemeClr val="bg2">
                    <a:lumMod val="75000"/>
                  </a:schemeClr>
                </a:solidFill>
              </a:rPr>
              <a:t>ilícitas.</a:t>
            </a:r>
            <a:endParaRPr lang="pt-BR" dirty="0">
              <a:solidFill>
                <a:schemeClr val="bg2">
                  <a:lumMod val="75000"/>
                </a:schemeClr>
              </a:solidFill>
            </a:endParaRPr>
          </a:p>
        </p:txBody>
      </p:sp>
      <p:sp>
        <p:nvSpPr>
          <p:cNvPr id="7" name="Retângulo 6"/>
          <p:cNvSpPr/>
          <p:nvPr/>
        </p:nvSpPr>
        <p:spPr>
          <a:xfrm>
            <a:off x="152400" y="1443335"/>
            <a:ext cx="7315200" cy="461665"/>
          </a:xfrm>
          <a:prstGeom prst="rect">
            <a:avLst/>
          </a:prstGeom>
        </p:spPr>
        <p:txBody>
          <a:bodyPr wrap="square">
            <a:spAutoFit/>
          </a:bodyPr>
          <a:lstStyle/>
          <a:p>
            <a:r>
              <a:rPr lang="pt-BR" dirty="0" smtClean="0">
                <a:solidFill>
                  <a:schemeClr val="bg2">
                    <a:lumMod val="75000"/>
                  </a:schemeClr>
                </a:solidFill>
              </a:rPr>
              <a:t>Combate </a:t>
            </a:r>
            <a:r>
              <a:rPr lang="pt-BR" dirty="0">
                <a:solidFill>
                  <a:schemeClr val="bg2">
                    <a:lumMod val="75000"/>
                  </a:schemeClr>
                </a:solidFill>
              </a:rPr>
              <a:t>à Lavagem de Dinheiro </a:t>
            </a:r>
          </a:p>
        </p:txBody>
      </p:sp>
      <p:pic>
        <p:nvPicPr>
          <p:cNvPr id="22531" name="Picture 3"/>
          <p:cNvPicPr>
            <a:picLocks noChangeAspect="1" noChangeArrowheads="1"/>
          </p:cNvPicPr>
          <p:nvPr/>
        </p:nvPicPr>
        <p:blipFill>
          <a:blip r:embed="rId3" cstate="print"/>
          <a:srcRect/>
          <a:stretch>
            <a:fillRect/>
          </a:stretch>
        </p:blipFill>
        <p:spPr bwMode="auto">
          <a:xfrm>
            <a:off x="5943600" y="3862101"/>
            <a:ext cx="3198830" cy="2995899"/>
          </a:xfrm>
          <a:prstGeom prst="rect">
            <a:avLst/>
          </a:prstGeom>
          <a:noFill/>
          <a:ln w="9525" cap="flat" cmpd="sng" algn="ctr">
            <a:noFill/>
            <a:prstDash val="solid"/>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ângulo 7"/>
          <p:cNvSpPr/>
          <p:nvPr/>
        </p:nvSpPr>
        <p:spPr>
          <a:xfrm>
            <a:off x="381000" y="1676400"/>
            <a:ext cx="5867400" cy="461665"/>
          </a:xfrm>
          <a:prstGeom prst="rect">
            <a:avLst/>
          </a:prstGeom>
        </p:spPr>
        <p:txBody>
          <a:bodyPr wrap="square">
            <a:spAutoFit/>
          </a:bodyPr>
          <a:lstStyle/>
          <a:p>
            <a:r>
              <a:rPr lang="pt-BR" dirty="0" smtClean="0">
                <a:solidFill>
                  <a:schemeClr val="bg2">
                    <a:lumMod val="75000"/>
                  </a:schemeClr>
                </a:solidFill>
              </a:rPr>
              <a:t>Conceito </a:t>
            </a:r>
            <a:r>
              <a:rPr lang="pt-BR" dirty="0">
                <a:solidFill>
                  <a:schemeClr val="bg2">
                    <a:lumMod val="75000"/>
                  </a:schemeClr>
                </a:solidFill>
              </a:rPr>
              <a:t>– Lei n°. 9.613/98 e alterações </a:t>
            </a:r>
          </a:p>
        </p:txBody>
      </p:sp>
      <p:pic>
        <p:nvPicPr>
          <p:cNvPr id="23554" name="Picture 2"/>
          <p:cNvPicPr>
            <a:picLocks noChangeAspect="1" noChangeArrowheads="1"/>
          </p:cNvPicPr>
          <p:nvPr/>
        </p:nvPicPr>
        <p:blipFill>
          <a:blip r:embed="rId3" cstate="print"/>
          <a:srcRect/>
          <a:stretch>
            <a:fillRect/>
          </a:stretch>
        </p:blipFill>
        <p:spPr bwMode="auto">
          <a:xfrm>
            <a:off x="5410201" y="2895600"/>
            <a:ext cx="3733800" cy="3094979"/>
          </a:xfrm>
          <a:prstGeom prst="rect">
            <a:avLst/>
          </a:prstGeom>
          <a:noFill/>
          <a:ln w="9525" cap="flat" cmpd="sng" algn="ctr">
            <a:noFill/>
            <a:prstDash val="solid"/>
            <a:miter lim="800000"/>
            <a:headEnd/>
            <a:tailEnd/>
          </a:ln>
        </p:spPr>
      </p:pic>
      <p:sp>
        <p:nvSpPr>
          <p:cNvPr id="9" name="Retângulo 8"/>
          <p:cNvSpPr/>
          <p:nvPr/>
        </p:nvSpPr>
        <p:spPr>
          <a:xfrm>
            <a:off x="152400" y="3657600"/>
            <a:ext cx="5181600" cy="1569660"/>
          </a:xfrm>
          <a:prstGeom prst="rect">
            <a:avLst/>
          </a:prstGeom>
        </p:spPr>
        <p:txBody>
          <a:bodyPr wrap="square">
            <a:spAutoFit/>
          </a:bodyPr>
          <a:lstStyle/>
          <a:p>
            <a:pPr algn="just"/>
            <a:r>
              <a:rPr lang="pt-BR" dirty="0" smtClean="0">
                <a:solidFill>
                  <a:schemeClr val="bg2">
                    <a:lumMod val="75000"/>
                  </a:schemeClr>
                </a:solidFill>
              </a:rPr>
              <a:t>Processo de conversão  de recursos </a:t>
            </a:r>
          </a:p>
          <a:p>
            <a:pPr algn="just"/>
            <a:r>
              <a:rPr lang="pt-BR" dirty="0" smtClean="0">
                <a:solidFill>
                  <a:schemeClr val="bg2">
                    <a:lumMod val="75000"/>
                  </a:schemeClr>
                </a:solidFill>
              </a:rPr>
              <a:t>financeiros oriundos de atividades criminosas em fundos de origem aparentemente lícita </a:t>
            </a:r>
            <a:endParaRPr lang="pt-BR" dirty="0">
              <a:solidFill>
                <a:schemeClr val="bg2">
                  <a:lumMod val="75000"/>
                </a:schemeClr>
              </a:solidFill>
            </a:endParaRPr>
          </a:p>
        </p:txBody>
      </p:sp>
      <p:sp>
        <p:nvSpPr>
          <p:cNvPr id="10" name="Retângulo 9"/>
          <p:cNvSpPr/>
          <p:nvPr/>
        </p:nvSpPr>
        <p:spPr>
          <a:xfrm>
            <a:off x="5715000" y="2362200"/>
            <a:ext cx="3124200" cy="461665"/>
          </a:xfrm>
          <a:prstGeom prst="rect">
            <a:avLst/>
          </a:prstGeom>
        </p:spPr>
        <p:txBody>
          <a:bodyPr wrap="square">
            <a:spAutoFit/>
          </a:bodyPr>
          <a:lstStyle/>
          <a:p>
            <a:r>
              <a:rPr lang="pt-BR" i="1" dirty="0" smtClean="0"/>
              <a:t>Lavagem </a:t>
            </a:r>
            <a:r>
              <a:rPr lang="pt-BR" i="1" dirty="0"/>
              <a:t>de Dinheiro </a:t>
            </a:r>
            <a:endParaRPr lang="pt-BR"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ângulo 7"/>
          <p:cNvSpPr/>
          <p:nvPr/>
        </p:nvSpPr>
        <p:spPr>
          <a:xfrm>
            <a:off x="381000" y="914400"/>
            <a:ext cx="5943600" cy="461665"/>
          </a:xfrm>
          <a:prstGeom prst="rect">
            <a:avLst/>
          </a:prstGeom>
        </p:spPr>
        <p:txBody>
          <a:bodyPr wrap="square">
            <a:spAutoFit/>
          </a:bodyPr>
          <a:lstStyle/>
          <a:p>
            <a:r>
              <a:rPr lang="pt-BR" dirty="0" smtClean="0">
                <a:solidFill>
                  <a:schemeClr val="bg2">
                    <a:lumMod val="75000"/>
                  </a:schemeClr>
                </a:solidFill>
              </a:rPr>
              <a:t>Conceito </a:t>
            </a:r>
            <a:r>
              <a:rPr lang="pt-BR" dirty="0">
                <a:solidFill>
                  <a:schemeClr val="bg2">
                    <a:lumMod val="75000"/>
                  </a:schemeClr>
                </a:solidFill>
              </a:rPr>
              <a:t>– Lei n°. 9.613/98 e alterações </a:t>
            </a:r>
          </a:p>
        </p:txBody>
      </p:sp>
      <p:sp>
        <p:nvSpPr>
          <p:cNvPr id="11" name="Retângulo 10"/>
          <p:cNvSpPr/>
          <p:nvPr/>
        </p:nvSpPr>
        <p:spPr>
          <a:xfrm>
            <a:off x="304800" y="1752600"/>
            <a:ext cx="7924800" cy="5139869"/>
          </a:xfrm>
          <a:prstGeom prst="rect">
            <a:avLst/>
          </a:prstGeom>
        </p:spPr>
        <p:txBody>
          <a:bodyPr wrap="square">
            <a:spAutoFit/>
          </a:bodyPr>
          <a:lstStyle/>
          <a:p>
            <a:pPr algn="ctr"/>
            <a:r>
              <a:rPr lang="pt-BR" dirty="0" smtClean="0">
                <a:solidFill>
                  <a:srgbClr val="C00000"/>
                </a:solidFill>
                <a:latin typeface="Century Gothic" pitchFamily="34" charset="0"/>
              </a:rPr>
              <a:t>Crimes </a:t>
            </a:r>
            <a:r>
              <a:rPr lang="pt-BR" dirty="0">
                <a:solidFill>
                  <a:srgbClr val="C00000"/>
                </a:solidFill>
                <a:latin typeface="Century Gothic" pitchFamily="34" charset="0"/>
              </a:rPr>
              <a:t>de lavagem de dinheiro ou ocultação de bens, direitos e valores </a:t>
            </a:r>
            <a:endParaRPr lang="pt-BR" dirty="0" smtClean="0">
              <a:solidFill>
                <a:srgbClr val="C00000"/>
              </a:solidFill>
              <a:latin typeface="Century Gothic" pitchFamily="34" charset="0"/>
            </a:endParaRPr>
          </a:p>
          <a:p>
            <a:endParaRPr lang="pt-BR" dirty="0">
              <a:latin typeface="Century Gothic" pitchFamily="34" charset="0"/>
            </a:endParaRPr>
          </a:p>
          <a:p>
            <a:pPr algn="just"/>
            <a:r>
              <a:rPr lang="pt-BR" i="1" dirty="0" smtClean="0">
                <a:latin typeface="Century Gothic" pitchFamily="34" charset="0"/>
              </a:rPr>
              <a:t>“Art</a:t>
            </a:r>
            <a:r>
              <a:rPr lang="pt-BR" i="1" dirty="0">
                <a:latin typeface="Century Gothic" pitchFamily="34" charset="0"/>
              </a:rPr>
              <a:t>. 1º Ocultar ou dissimular a natureza, origem, localização, disposição, movimentação ou propriedade de bens, direitos ou valores provenientes, direta ou indiretamente, de infração penal</a:t>
            </a:r>
            <a:r>
              <a:rPr lang="pt-BR" i="1" dirty="0" smtClean="0">
                <a:latin typeface="Century Gothic" pitchFamily="34" charset="0"/>
              </a:rPr>
              <a:t>.”</a:t>
            </a:r>
          </a:p>
          <a:p>
            <a:r>
              <a:rPr lang="pt-BR" sz="2000" dirty="0" smtClean="0">
                <a:latin typeface="Century Gothic" pitchFamily="34" charset="0"/>
              </a:rPr>
              <a:t> </a:t>
            </a:r>
            <a:endParaRPr lang="pt-BR" sz="2000" dirty="0">
              <a:latin typeface="Century Gothic" pitchFamily="34" charset="0"/>
            </a:endParaRPr>
          </a:p>
          <a:p>
            <a:pPr algn="ctr"/>
            <a:r>
              <a:rPr lang="pt-BR" dirty="0">
                <a:solidFill>
                  <a:srgbClr val="C00000"/>
                </a:solidFill>
                <a:latin typeface="Century Gothic" pitchFamily="34" charset="0"/>
              </a:rPr>
              <a:t>Lavagem de Dinheiro </a:t>
            </a:r>
            <a:endParaRPr lang="pt-BR" dirty="0" smtClean="0">
              <a:solidFill>
                <a:srgbClr val="C00000"/>
              </a:solidFill>
              <a:latin typeface="Century Gothic" pitchFamily="34" charset="0"/>
            </a:endParaRPr>
          </a:p>
          <a:p>
            <a:endParaRPr lang="pt-BR" sz="2000" dirty="0">
              <a:latin typeface="Century Gothic" pitchFamily="34" charset="0"/>
            </a:endParaRPr>
          </a:p>
          <a:p>
            <a:r>
              <a:rPr lang="pt-BR" dirty="0" smtClean="0">
                <a:latin typeface="Century Gothic" pitchFamily="34" charset="0"/>
              </a:rPr>
              <a:t>Ato </a:t>
            </a:r>
            <a:r>
              <a:rPr lang="pt-BR" dirty="0">
                <a:latin typeface="Century Gothic" pitchFamily="34" charset="0"/>
              </a:rPr>
              <a:t>de limpar um “dinheiro sujo”, tornando aparentemente legais recursos provenientes de alguma atividade ilícita. </a:t>
            </a:r>
          </a:p>
        </p:txBody>
      </p:sp>
      <p:sp>
        <p:nvSpPr>
          <p:cNvPr id="12" name="Seta para a direita 11"/>
          <p:cNvSpPr/>
          <p:nvPr/>
        </p:nvSpPr>
        <p:spPr bwMode="auto">
          <a:xfrm>
            <a:off x="228600" y="1828800"/>
            <a:ext cx="381000" cy="304800"/>
          </a:xfrm>
          <a:prstGeom prst="rightArrow">
            <a:avLst>
              <a:gd name="adj1" fmla="val 50000"/>
              <a:gd name="adj2" fmla="val 50000"/>
            </a:avLst>
          </a:prstGeom>
          <a:solidFill>
            <a:srgbClr val="00B05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pt-BR" sz="2400" b="0" i="0" u="none" strike="noStrike" cap="none" normalizeH="0" baseline="0" smtClean="0">
              <a:ln>
                <a:noFill/>
              </a:ln>
              <a:solidFill>
                <a:schemeClr val="tx1"/>
              </a:solidFill>
              <a:effectLst/>
              <a:latin typeface="Arial" charset="0"/>
            </a:endParaRPr>
          </a:p>
        </p:txBody>
      </p:sp>
      <p:sp>
        <p:nvSpPr>
          <p:cNvPr id="13" name="Seta para a direita 12"/>
          <p:cNvSpPr/>
          <p:nvPr/>
        </p:nvSpPr>
        <p:spPr bwMode="auto">
          <a:xfrm>
            <a:off x="1828800" y="5029200"/>
            <a:ext cx="381000" cy="304800"/>
          </a:xfrm>
          <a:prstGeom prst="rightArrow">
            <a:avLst>
              <a:gd name="adj1" fmla="val 50000"/>
              <a:gd name="adj2" fmla="val 50000"/>
            </a:avLst>
          </a:prstGeom>
          <a:solidFill>
            <a:srgbClr val="00B05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pt-BR" sz="2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s://encrypted-tbn2.gstatic.com/images?q=tbn:ANd9GcT5hvQq7Qv2WxBVJC2DXF0eY1IqkvbivXs8huE-gVtx3vdGA-lv"/>
          <p:cNvPicPr>
            <a:picLocks noChangeAspect="1" noChangeArrowheads="1"/>
          </p:cNvPicPr>
          <p:nvPr/>
        </p:nvPicPr>
        <p:blipFill>
          <a:blip r:embed="rId3" cstate="print"/>
          <a:srcRect/>
          <a:stretch>
            <a:fillRect/>
          </a:stretch>
        </p:blipFill>
        <p:spPr bwMode="auto">
          <a:xfrm>
            <a:off x="4067175" y="3644900"/>
            <a:ext cx="4537075" cy="2808288"/>
          </a:xfrm>
          <a:prstGeom prst="rect">
            <a:avLst/>
          </a:prstGeom>
          <a:noFill/>
          <a:ln w="9525">
            <a:noFill/>
            <a:miter lim="800000"/>
            <a:headEnd/>
            <a:tailEnd/>
          </a:ln>
        </p:spPr>
      </p:pic>
      <p:pic>
        <p:nvPicPr>
          <p:cNvPr id="8" name="Picture 4" descr="http://aldoadv.files.wordpress.com/2007/02/deputados-novaros-dinheiro-sujo.gif"/>
          <p:cNvPicPr>
            <a:picLocks noChangeAspect="1" noChangeArrowheads="1"/>
          </p:cNvPicPr>
          <p:nvPr/>
        </p:nvPicPr>
        <p:blipFill>
          <a:blip r:embed="rId4" cstate="print"/>
          <a:srcRect/>
          <a:stretch>
            <a:fillRect/>
          </a:stretch>
        </p:blipFill>
        <p:spPr bwMode="auto">
          <a:xfrm>
            <a:off x="179388" y="1143001"/>
            <a:ext cx="3783012" cy="32765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txBox="1">
            <a:spLocks/>
          </p:cNvSpPr>
          <p:nvPr/>
        </p:nvSpPr>
        <p:spPr bwMode="auto">
          <a:xfrm>
            <a:off x="0" y="1600200"/>
            <a:ext cx="6553200" cy="5105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R="0" lvl="0" algn="l" defTabSz="914400" rtl="0" eaLnBrk="1" fontAlgn="base" latinLnBrk="0" hangingPunct="1">
              <a:lnSpc>
                <a:spcPct val="100000"/>
              </a:lnSpc>
              <a:spcBef>
                <a:spcPts val="600"/>
              </a:spcBef>
              <a:spcAft>
                <a:spcPts val="600"/>
              </a:spcAft>
              <a:buClrTx/>
              <a:buSzTx/>
              <a:tabLst/>
              <a:defRPr/>
            </a:pPr>
            <a:r>
              <a:rPr kumimoji="0" lang="pt-BR" sz="2200" i="0" u="none" strike="noStrike" kern="0" cap="none" spc="0" normalizeH="0" baseline="0" noProof="0" dirty="0" smtClean="0">
                <a:ln>
                  <a:noFill/>
                </a:ln>
                <a:solidFill>
                  <a:schemeClr val="bg2">
                    <a:lumMod val="75000"/>
                  </a:schemeClr>
                </a:solidFill>
                <a:effectLst/>
                <a:uLnTx/>
                <a:uFillTx/>
                <a:latin typeface="Century Gothic" pitchFamily="34" charset="0"/>
                <a:cs typeface="Arial" charset="0"/>
              </a:rPr>
              <a:t>O crime de lavagem de dinheiro caracteriza-se por:</a:t>
            </a:r>
          </a:p>
          <a:p>
            <a:pPr marL="342900" marR="0" lvl="0" indent="-342900" algn="l" defTabSz="914400" rtl="0" eaLnBrk="1" fontAlgn="base" latinLnBrk="0" hangingPunct="1">
              <a:lnSpc>
                <a:spcPct val="100000"/>
              </a:lnSpc>
              <a:spcBef>
                <a:spcPts val="600"/>
              </a:spcBef>
              <a:spcAft>
                <a:spcPts val="600"/>
              </a:spcAft>
              <a:buClrTx/>
              <a:buSzTx/>
              <a:buFont typeface="Wingdings" pitchFamily="2" charset="2"/>
              <a:buChar char="§"/>
              <a:tabLst/>
              <a:defRPr/>
            </a:pPr>
            <a:r>
              <a:rPr kumimoji="0" lang="pt-BR" sz="2200" i="0" u="none" strike="noStrike" kern="0" cap="none" spc="0" normalizeH="0" baseline="0" noProof="0" dirty="0" smtClean="0">
                <a:ln>
                  <a:noFill/>
                </a:ln>
                <a:solidFill>
                  <a:schemeClr val="bg2">
                    <a:lumMod val="75000"/>
                  </a:schemeClr>
                </a:solidFill>
                <a:effectLst/>
                <a:uLnTx/>
                <a:uFillTx/>
                <a:latin typeface="Century Gothic" pitchFamily="34" charset="0"/>
                <a:cs typeface="Arial" charset="0"/>
              </a:rPr>
              <a:t> conjunto de operações comerciais ou financeiras que buscam a incorporação na economia de cada país;</a:t>
            </a:r>
          </a:p>
          <a:p>
            <a:pPr marL="342900" marR="0" lvl="0" indent="-342900" algn="l" defTabSz="914400" rtl="0" eaLnBrk="1" fontAlgn="base" latinLnBrk="0" hangingPunct="1">
              <a:lnSpc>
                <a:spcPct val="100000"/>
              </a:lnSpc>
              <a:spcBef>
                <a:spcPts val="600"/>
              </a:spcBef>
              <a:spcAft>
                <a:spcPts val="600"/>
              </a:spcAft>
              <a:buClrTx/>
              <a:buSzTx/>
              <a:buFont typeface="Wingdings" pitchFamily="2" charset="2"/>
              <a:buChar char="§"/>
              <a:tabLst/>
              <a:defRPr/>
            </a:pPr>
            <a:r>
              <a:rPr kumimoji="0" lang="pt-BR" sz="2200" i="0" u="none" strike="noStrike" kern="0" cap="none" spc="0" normalizeH="0" baseline="0" noProof="0" dirty="0" smtClean="0">
                <a:ln>
                  <a:noFill/>
                </a:ln>
                <a:solidFill>
                  <a:schemeClr val="bg2">
                    <a:lumMod val="75000"/>
                  </a:schemeClr>
                </a:solidFill>
                <a:effectLst/>
                <a:uLnTx/>
                <a:uFillTx/>
                <a:latin typeface="Century Gothic" pitchFamily="34" charset="0"/>
                <a:cs typeface="Arial" charset="0"/>
              </a:rPr>
              <a:t> ocorrer de modo transitório ou permanente, de recursos, bens e valores de origem ilícita;</a:t>
            </a:r>
          </a:p>
          <a:p>
            <a:pPr marL="342900" marR="0" lvl="0" indent="-342900" algn="just" defTabSz="914400" rtl="0" eaLnBrk="1" fontAlgn="base" latinLnBrk="0" hangingPunct="1">
              <a:lnSpc>
                <a:spcPct val="100000"/>
              </a:lnSpc>
              <a:spcBef>
                <a:spcPts val="600"/>
              </a:spcBef>
              <a:spcAft>
                <a:spcPts val="600"/>
              </a:spcAft>
              <a:buClrTx/>
              <a:buSzTx/>
              <a:buFont typeface="Wingdings" pitchFamily="2" charset="2"/>
              <a:buChar char="§"/>
              <a:tabLst/>
              <a:defRPr/>
            </a:pPr>
            <a:r>
              <a:rPr kumimoji="0" lang="pt-BR" sz="2200" i="0" u="none" strike="noStrike" kern="0" cap="none" spc="0" normalizeH="0" baseline="0" noProof="0" dirty="0" smtClean="0">
                <a:ln>
                  <a:noFill/>
                </a:ln>
                <a:solidFill>
                  <a:schemeClr val="bg2">
                    <a:lumMod val="75000"/>
                  </a:schemeClr>
                </a:solidFill>
                <a:effectLst/>
                <a:uLnTx/>
                <a:uFillTx/>
                <a:latin typeface="Century Gothic" pitchFamily="34" charset="0"/>
                <a:cs typeface="Arial" charset="0"/>
              </a:rPr>
              <a:t> desenvolver por meio de um processo dinâmico que envolve, teoricamente, três fases independentes: colocação, ocultação e integração, que, com frequência, ocorrem simultaneamente.</a:t>
            </a:r>
          </a:p>
        </p:txBody>
      </p:sp>
      <p:pic>
        <p:nvPicPr>
          <p:cNvPr id="4" name="Picture 4" descr="lavagem-de-dinheiro">
            <a:hlinkClick r:id="rId3" action="ppaction://hlinkfile"/>
          </p:cNvPr>
          <p:cNvPicPr>
            <a:picLocks noChangeAspect="1" noChangeArrowheads="1"/>
          </p:cNvPicPr>
          <p:nvPr/>
        </p:nvPicPr>
        <p:blipFill>
          <a:blip r:embed="rId4" cstate="print"/>
          <a:srcRect/>
          <a:stretch>
            <a:fillRect/>
          </a:stretch>
        </p:blipFill>
        <p:spPr bwMode="auto">
          <a:xfrm>
            <a:off x="6629400" y="1981200"/>
            <a:ext cx="2476500" cy="2124075"/>
          </a:xfrm>
          <a:prstGeom prst="rect">
            <a:avLst/>
          </a:prstGeom>
          <a:noFill/>
          <a:ln w="9525">
            <a:noFill/>
            <a:miter lim="800000"/>
            <a:headEnd/>
            <a:tailEnd/>
          </a:ln>
        </p:spPr>
      </p:pic>
      <p:sp>
        <p:nvSpPr>
          <p:cNvPr id="5" name="CaixaDeTexto 5"/>
          <p:cNvSpPr txBox="1">
            <a:spLocks noChangeArrowheads="1"/>
          </p:cNvSpPr>
          <p:nvPr/>
        </p:nvSpPr>
        <p:spPr bwMode="auto">
          <a:xfrm>
            <a:off x="76200" y="685800"/>
            <a:ext cx="7239000" cy="769441"/>
          </a:xfrm>
          <a:prstGeom prst="rect">
            <a:avLst/>
          </a:prstGeom>
          <a:noFill/>
          <a:ln w="9525">
            <a:noFill/>
            <a:miter lim="800000"/>
            <a:headEnd/>
            <a:tailEnd/>
          </a:ln>
        </p:spPr>
        <p:txBody>
          <a:bodyPr wrap="square">
            <a:spAutoFit/>
          </a:bodyPr>
          <a:lstStyle/>
          <a:p>
            <a:r>
              <a:rPr lang="pt-BR" sz="2200" b="1" dirty="0">
                <a:solidFill>
                  <a:srgbClr val="C00000"/>
                </a:solidFill>
              </a:rPr>
              <a:t>PREVENÇÃO E COMBATE  À LAVAGEM DE DINHEIRO E AO FINANCIAMENTO DO TERRORISMO</a:t>
            </a:r>
          </a:p>
        </p:txBody>
      </p:sp>
      <p:pic>
        <p:nvPicPr>
          <p:cNvPr id="6" name="Picture 2" descr="https://encrypted-tbn2.gstatic.com/images?q=tbn:ANd9GcR1QWJ0Y7KYqBFMHmTRU9jjfySogfoVJrnxScJwE_l77mD5W3lmlw"/>
          <p:cNvPicPr>
            <a:picLocks noChangeAspect="1" noChangeArrowheads="1"/>
          </p:cNvPicPr>
          <p:nvPr/>
        </p:nvPicPr>
        <p:blipFill>
          <a:blip r:embed="rId5" cstate="print"/>
          <a:srcRect/>
          <a:stretch>
            <a:fillRect/>
          </a:stretch>
        </p:blipFill>
        <p:spPr bwMode="auto">
          <a:xfrm>
            <a:off x="7010400" y="4572000"/>
            <a:ext cx="2087563" cy="2232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6" descr="https://encrypted-tbn0.gstatic.com/images?q=tbn:ANd9GcQFqHjqeGbQpWfWnZbQWfPd-JUGDdjn4KOrqiNvjG6HhGHn6nnOCQ"/>
          <p:cNvPicPr>
            <a:picLocks noChangeAspect="1" noChangeArrowheads="1"/>
          </p:cNvPicPr>
          <p:nvPr/>
        </p:nvPicPr>
        <p:blipFill>
          <a:blip r:embed="rId3" cstate="print"/>
          <a:srcRect/>
          <a:stretch>
            <a:fillRect/>
          </a:stretch>
        </p:blipFill>
        <p:spPr bwMode="auto">
          <a:xfrm>
            <a:off x="228600" y="1904999"/>
            <a:ext cx="8763000" cy="4873283"/>
          </a:xfrm>
          <a:prstGeom prst="rect">
            <a:avLst/>
          </a:prstGeom>
          <a:noFill/>
          <a:ln w="9525">
            <a:solidFill>
              <a:srgbClr val="000000"/>
            </a:solidFill>
            <a:miter lim="800000"/>
            <a:headEnd/>
            <a:tailEnd/>
          </a:ln>
        </p:spPr>
      </p:pic>
      <p:sp>
        <p:nvSpPr>
          <p:cNvPr id="4" name="Retângulo de cantos arredondados 3"/>
          <p:cNvSpPr/>
          <p:nvPr/>
        </p:nvSpPr>
        <p:spPr>
          <a:xfrm>
            <a:off x="2198688" y="865188"/>
            <a:ext cx="3959225" cy="963612"/>
          </a:xfrm>
          <a:prstGeom prst="roundRect">
            <a:avLst/>
          </a:prstGeom>
          <a:gradFill>
            <a:gsLst>
              <a:gs pos="0">
                <a:srgbClr val="D6B19C"/>
              </a:gs>
              <a:gs pos="30000">
                <a:srgbClr val="D49E6C"/>
              </a:gs>
              <a:gs pos="70000">
                <a:srgbClr val="A65528"/>
              </a:gs>
              <a:gs pos="100000">
                <a:srgbClr val="66301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pt-BR" sz="3200" b="1" dirty="0">
                <a:solidFill>
                  <a:schemeClr val="tx1"/>
                </a:solidFill>
                <a:latin typeface="Arial" pitchFamily="34" charset="0"/>
                <a:cs typeface="Arial" pitchFamily="34" charset="0"/>
              </a:rPr>
              <a:t>ORGANOGRAMA</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http://www.governofederal.com.br/portal/images/stories/coaf212121.png"/>
          <p:cNvPicPr>
            <a:picLocks noChangeAspect="1" noChangeArrowheads="1"/>
          </p:cNvPicPr>
          <p:nvPr/>
        </p:nvPicPr>
        <p:blipFill>
          <a:blip r:embed="rId3" cstate="print"/>
          <a:srcRect/>
          <a:stretch>
            <a:fillRect/>
          </a:stretch>
        </p:blipFill>
        <p:spPr bwMode="auto">
          <a:xfrm>
            <a:off x="990600" y="1981200"/>
            <a:ext cx="6934200" cy="4038600"/>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304800" y="1905000"/>
            <a:ext cx="4572000" cy="1200329"/>
          </a:xfrm>
          <a:prstGeom prst="rect">
            <a:avLst/>
          </a:prstGeom>
        </p:spPr>
        <p:txBody>
          <a:bodyPr>
            <a:spAutoFit/>
          </a:bodyPr>
          <a:lstStyle/>
          <a:p>
            <a:pPr algn="just"/>
            <a:r>
              <a:rPr lang="pt-BR" i="1" dirty="0" smtClean="0">
                <a:solidFill>
                  <a:schemeClr val="bg2">
                    <a:lumMod val="75000"/>
                  </a:schemeClr>
                </a:solidFill>
              </a:rPr>
              <a:t>Não </a:t>
            </a:r>
            <a:r>
              <a:rPr lang="pt-BR" i="1" dirty="0">
                <a:solidFill>
                  <a:schemeClr val="bg2">
                    <a:lumMod val="75000"/>
                  </a:schemeClr>
                </a:solidFill>
              </a:rPr>
              <a:t>são responsáveis por investigar crimes, julgar, avaliar ou penalizar nenhum indivíduo </a:t>
            </a:r>
            <a:endParaRPr lang="pt-BR" dirty="0">
              <a:solidFill>
                <a:schemeClr val="bg2">
                  <a:lumMod val="75000"/>
                </a:schemeClr>
              </a:solidFill>
            </a:endParaRPr>
          </a:p>
        </p:txBody>
      </p:sp>
      <p:sp>
        <p:nvSpPr>
          <p:cNvPr id="4" name="Retângulo 3"/>
          <p:cNvSpPr/>
          <p:nvPr/>
        </p:nvSpPr>
        <p:spPr>
          <a:xfrm>
            <a:off x="2057400" y="3429000"/>
            <a:ext cx="4038600" cy="477054"/>
          </a:xfrm>
          <a:prstGeom prst="rect">
            <a:avLst/>
          </a:prstGeom>
        </p:spPr>
        <p:txBody>
          <a:bodyPr wrap="square">
            <a:spAutoFit/>
          </a:bodyPr>
          <a:lstStyle/>
          <a:p>
            <a:r>
              <a:rPr lang="pt-BR" sz="2500" i="1" dirty="0" smtClean="0">
                <a:solidFill>
                  <a:srgbClr val="C00000"/>
                </a:solidFill>
              </a:rPr>
              <a:t>Unidades </a:t>
            </a:r>
            <a:r>
              <a:rPr lang="pt-BR" sz="2500" i="1" dirty="0">
                <a:solidFill>
                  <a:srgbClr val="C00000"/>
                </a:solidFill>
              </a:rPr>
              <a:t>de Inteligência </a:t>
            </a:r>
            <a:endParaRPr lang="pt-BR" sz="2500" dirty="0">
              <a:solidFill>
                <a:srgbClr val="C00000"/>
              </a:solidFill>
            </a:endParaRPr>
          </a:p>
        </p:txBody>
      </p:sp>
      <p:sp>
        <p:nvSpPr>
          <p:cNvPr id="5" name="Retângulo 4"/>
          <p:cNvSpPr/>
          <p:nvPr/>
        </p:nvSpPr>
        <p:spPr>
          <a:xfrm>
            <a:off x="4343400" y="4114801"/>
            <a:ext cx="3581400" cy="1200329"/>
          </a:xfrm>
          <a:prstGeom prst="rect">
            <a:avLst/>
          </a:prstGeom>
        </p:spPr>
        <p:txBody>
          <a:bodyPr wrap="square">
            <a:spAutoFit/>
          </a:bodyPr>
          <a:lstStyle/>
          <a:p>
            <a:pPr algn="just"/>
            <a:r>
              <a:rPr lang="pt-BR" i="1" dirty="0" smtClean="0">
                <a:solidFill>
                  <a:schemeClr val="bg2">
                    <a:lumMod val="50000"/>
                  </a:schemeClr>
                </a:solidFill>
              </a:rPr>
              <a:t>Recebem</a:t>
            </a:r>
            <a:r>
              <a:rPr lang="pt-BR" i="1" dirty="0">
                <a:solidFill>
                  <a:schemeClr val="bg2">
                    <a:lumMod val="50000"/>
                  </a:schemeClr>
                </a:solidFill>
              </a:rPr>
              <a:t>, analisam e distribuem as denúncias para quem é de direito </a:t>
            </a:r>
            <a:endParaRPr lang="pt-BR" dirty="0">
              <a:solidFill>
                <a:schemeClr val="bg2">
                  <a:lumMod val="50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838200" y="1828800"/>
            <a:ext cx="7315200" cy="4267200"/>
          </a:xfrm>
        </p:spPr>
        <p:txBody>
          <a:bodyPr lIns="80952" tIns="40476" rIns="80952" bIns="40476">
            <a:normAutofit fontScale="25000" lnSpcReduction="20000"/>
          </a:bodyPr>
          <a:lstStyle/>
          <a:p>
            <a:pPr>
              <a:defRPr/>
            </a:pPr>
            <a:r>
              <a:rPr lang="pt-BR" sz="9600" dirty="0" smtClean="0">
                <a:latin typeface="Arial Black" pitchFamily="34" charset="0"/>
              </a:rPr>
              <a:t>Introdução e Contexto Mundial</a:t>
            </a:r>
          </a:p>
          <a:p>
            <a:pPr>
              <a:defRPr/>
            </a:pPr>
            <a:endParaRPr lang="pt-BR" sz="9600" dirty="0" smtClean="0">
              <a:latin typeface="Arial Black" pitchFamily="34" charset="0"/>
            </a:endParaRPr>
          </a:p>
          <a:p>
            <a:pPr>
              <a:defRPr/>
            </a:pPr>
            <a:r>
              <a:rPr lang="pt-BR" sz="9600" dirty="0" smtClean="0">
                <a:latin typeface="Arial Black" pitchFamily="34" charset="0"/>
              </a:rPr>
              <a:t>Legislação Brasileira</a:t>
            </a:r>
          </a:p>
          <a:p>
            <a:pPr>
              <a:defRPr/>
            </a:pPr>
            <a:endParaRPr lang="pt-BR" sz="9600" dirty="0" smtClean="0">
              <a:latin typeface="Arial Black" pitchFamily="34" charset="0"/>
            </a:endParaRPr>
          </a:p>
          <a:p>
            <a:pPr>
              <a:defRPr/>
            </a:pPr>
            <a:r>
              <a:rPr lang="pt-BR" sz="9600" dirty="0" smtClean="0">
                <a:latin typeface="Arial Black" pitchFamily="34" charset="0"/>
              </a:rPr>
              <a:t>Regulamentação da Lei</a:t>
            </a:r>
          </a:p>
          <a:p>
            <a:pPr>
              <a:defRPr/>
            </a:pPr>
            <a:endParaRPr lang="pt-BR" sz="9600" dirty="0" smtClean="0">
              <a:latin typeface="Arial Black" pitchFamily="34" charset="0"/>
            </a:endParaRPr>
          </a:p>
          <a:p>
            <a:pPr>
              <a:defRPr/>
            </a:pPr>
            <a:r>
              <a:rPr lang="pt-BR" sz="9600" dirty="0" smtClean="0">
                <a:latin typeface="Arial Black" pitchFamily="34" charset="0"/>
              </a:rPr>
              <a:t>Aspectos Relevantes da Resolução do CFC</a:t>
            </a:r>
          </a:p>
          <a:p>
            <a:pPr>
              <a:defRPr/>
            </a:pPr>
            <a:endParaRPr lang="pt-BR" sz="9600" dirty="0" smtClean="0">
              <a:latin typeface="Arial Black" pitchFamily="34" charset="0"/>
            </a:endParaRPr>
          </a:p>
          <a:p>
            <a:pPr>
              <a:defRPr/>
            </a:pPr>
            <a:r>
              <a:rPr lang="pt-BR" sz="9600" dirty="0" smtClean="0">
                <a:latin typeface="Arial Black" pitchFamily="34" charset="0"/>
              </a:rPr>
              <a:t>Comunicado Técnico do </a:t>
            </a:r>
            <a:r>
              <a:rPr lang="pt-BR" sz="9600" dirty="0" err="1" smtClean="0">
                <a:latin typeface="Arial Black" pitchFamily="34" charset="0"/>
              </a:rPr>
              <a:t>Ibracon</a:t>
            </a:r>
            <a:endParaRPr lang="pt-BR" sz="9600" dirty="0" smtClean="0">
              <a:latin typeface="Arial Black" pitchFamily="34" charset="0"/>
            </a:endParaRPr>
          </a:p>
          <a:p>
            <a:pPr>
              <a:defRPr/>
            </a:pPr>
            <a:endParaRPr lang="pt-BR" sz="9600" dirty="0" smtClean="0">
              <a:latin typeface="Arial Black" pitchFamily="34" charset="0"/>
            </a:endParaRPr>
          </a:p>
          <a:p>
            <a:pPr>
              <a:defRPr/>
            </a:pPr>
            <a:r>
              <a:rPr lang="pt-BR" sz="9600" dirty="0" smtClean="0">
                <a:latin typeface="Arial Black" pitchFamily="34" charset="0"/>
              </a:rPr>
              <a:t>Dúvidas</a:t>
            </a:r>
          </a:p>
          <a:p>
            <a:pPr>
              <a:buFont typeface="Arial" charset="0"/>
              <a:buNone/>
              <a:defRPr/>
            </a:pPr>
            <a:endParaRPr lang="pt-BR" sz="3000" dirty="0" smtClean="0">
              <a:latin typeface="Arial Black" pitchFamily="34" charset="0"/>
            </a:endParaRPr>
          </a:p>
          <a:p>
            <a:pPr>
              <a:buFont typeface="Arial" charset="0"/>
              <a:buNone/>
              <a:defRPr/>
            </a:pPr>
            <a:r>
              <a:rPr lang="pt-BR" dirty="0" smtClean="0"/>
              <a:t>    </a:t>
            </a:r>
          </a:p>
          <a:p>
            <a:pPr>
              <a:buFont typeface="Arial" charset="0"/>
              <a:buNone/>
              <a:defRPr/>
            </a:pPr>
            <a:r>
              <a:rPr lang="pt-BR" dirty="0" smtClean="0"/>
              <a:t>    </a:t>
            </a:r>
          </a:p>
          <a:p>
            <a:pPr>
              <a:buFont typeface="Arial" charset="0"/>
              <a:buNone/>
              <a:defRPr/>
            </a:pPr>
            <a:r>
              <a:rPr lang="pt-BR" dirty="0" smtClean="0">
                <a:latin typeface="Arial Black" pitchFamily="34" charset="0"/>
              </a:rPr>
              <a:t>   </a:t>
            </a:r>
            <a:endParaRPr lang="pt-BR" sz="5300" dirty="0" smtClean="0">
              <a:solidFill>
                <a:schemeClr val="bg1"/>
              </a:solidFill>
              <a:latin typeface="Arial" pitchFamily="34" charset="0"/>
              <a:cs typeface="Arial" pitchFamily="34" charset="0"/>
            </a:endParaRPr>
          </a:p>
          <a:p>
            <a:pPr algn="ctr">
              <a:buFont typeface="Arial" charset="0"/>
              <a:buNone/>
              <a:defRPr/>
            </a:pPr>
            <a:r>
              <a:rPr lang="pt-BR" sz="4600" dirty="0" smtClean="0">
                <a:solidFill>
                  <a:schemeClr val="bg1"/>
                </a:solidFill>
                <a:latin typeface="Arial" pitchFamily="34" charset="0"/>
                <a:cs typeface="Arial" pitchFamily="34" charset="0"/>
              </a:rPr>
              <a:t>     </a:t>
            </a:r>
            <a:endParaRPr lang="pt-BR" sz="46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159138" y="1828800"/>
            <a:ext cx="8451462" cy="3785652"/>
          </a:xfrm>
          <a:prstGeom prst="rect">
            <a:avLst/>
          </a:prstGeom>
        </p:spPr>
        <p:txBody>
          <a:bodyPr wrap="square">
            <a:spAutoFit/>
          </a:bodyPr>
          <a:lstStyle/>
          <a:p>
            <a:pPr algn="just"/>
            <a:endParaRPr lang="pt-BR" dirty="0" smtClean="0">
              <a:solidFill>
                <a:schemeClr val="bg2">
                  <a:lumMod val="50000"/>
                </a:schemeClr>
              </a:solidFill>
              <a:latin typeface="Century Gothic" pitchFamily="34" charset="0"/>
            </a:endParaRPr>
          </a:p>
          <a:p>
            <a:pPr algn="just"/>
            <a:r>
              <a:rPr lang="pt-BR" b="1" dirty="0" smtClean="0">
                <a:solidFill>
                  <a:schemeClr val="bg2">
                    <a:lumMod val="50000"/>
                  </a:schemeClr>
                </a:solidFill>
                <a:latin typeface="Century Gothic" pitchFamily="34" charset="0"/>
              </a:rPr>
              <a:t>O </a:t>
            </a:r>
            <a:r>
              <a:rPr lang="pt-BR" b="1" dirty="0">
                <a:solidFill>
                  <a:schemeClr val="bg2">
                    <a:lumMod val="50000"/>
                  </a:schemeClr>
                </a:solidFill>
                <a:latin typeface="Century Gothic" pitchFamily="34" charset="0"/>
              </a:rPr>
              <a:t>COAF recebe informações de diversas instituições </a:t>
            </a:r>
            <a:endParaRPr lang="pt-BR" b="1" dirty="0" smtClean="0">
              <a:solidFill>
                <a:schemeClr val="bg2">
                  <a:lumMod val="50000"/>
                </a:schemeClr>
              </a:solidFill>
              <a:latin typeface="Century Gothic" pitchFamily="34" charset="0"/>
            </a:endParaRPr>
          </a:p>
          <a:p>
            <a:pPr algn="just"/>
            <a:endParaRPr lang="pt-BR" b="1" dirty="0" smtClean="0">
              <a:solidFill>
                <a:schemeClr val="bg2">
                  <a:lumMod val="50000"/>
                </a:schemeClr>
              </a:solidFill>
              <a:latin typeface="Century Gothic" pitchFamily="34" charset="0"/>
            </a:endParaRPr>
          </a:p>
          <a:p>
            <a:pPr algn="just"/>
            <a:endParaRPr lang="pt-BR" b="1" dirty="0">
              <a:solidFill>
                <a:schemeClr val="bg2">
                  <a:lumMod val="50000"/>
                </a:schemeClr>
              </a:solidFill>
              <a:latin typeface="Century Gothic" pitchFamily="34" charset="0"/>
            </a:endParaRPr>
          </a:p>
          <a:p>
            <a:pPr algn="just"/>
            <a:r>
              <a:rPr lang="pt-BR" b="1" dirty="0">
                <a:solidFill>
                  <a:schemeClr val="bg2">
                    <a:lumMod val="50000"/>
                  </a:schemeClr>
                </a:solidFill>
                <a:latin typeface="Century Gothic" pitchFamily="34" charset="0"/>
              </a:rPr>
              <a:t>Ele vai analisar e distribuir as denúncias para o Ministério Público, para a Receita Federal, ou para a Polícia Federal </a:t>
            </a:r>
            <a:endParaRPr lang="pt-BR" b="1" dirty="0" smtClean="0">
              <a:solidFill>
                <a:schemeClr val="bg2">
                  <a:lumMod val="50000"/>
                </a:schemeClr>
              </a:solidFill>
              <a:latin typeface="Century Gothic" pitchFamily="34" charset="0"/>
            </a:endParaRPr>
          </a:p>
          <a:p>
            <a:pPr algn="just"/>
            <a:endParaRPr lang="pt-BR" b="1" dirty="0">
              <a:solidFill>
                <a:schemeClr val="bg2">
                  <a:lumMod val="50000"/>
                </a:schemeClr>
              </a:solidFill>
              <a:latin typeface="Century Gothic" pitchFamily="34" charset="0"/>
            </a:endParaRPr>
          </a:p>
          <a:p>
            <a:pPr algn="just"/>
            <a:r>
              <a:rPr lang="pt-BR" b="1" dirty="0" smtClean="0">
                <a:solidFill>
                  <a:schemeClr val="bg2">
                    <a:lumMod val="50000"/>
                  </a:schemeClr>
                </a:solidFill>
                <a:latin typeface="Century Gothic" pitchFamily="34" charset="0"/>
              </a:rPr>
              <a:t>Essas </a:t>
            </a:r>
            <a:r>
              <a:rPr lang="pt-BR" b="1" dirty="0">
                <a:solidFill>
                  <a:schemeClr val="bg2">
                    <a:lumMod val="50000"/>
                  </a:schemeClr>
                </a:solidFill>
                <a:latin typeface="Century Gothic" pitchFamily="34" charset="0"/>
              </a:rPr>
              <a:t>instituições vão investigar, punir e transcorrer todo o processo de detecção e julgamento do crime. </a:t>
            </a:r>
          </a:p>
        </p:txBody>
      </p:sp>
      <p:sp>
        <p:nvSpPr>
          <p:cNvPr id="4" name="CaixaDeTexto 3"/>
          <p:cNvSpPr txBox="1"/>
          <p:nvPr/>
        </p:nvSpPr>
        <p:spPr>
          <a:xfrm rot="20391342">
            <a:off x="152400" y="990600"/>
            <a:ext cx="2819400" cy="461665"/>
          </a:xfrm>
          <a:prstGeom prst="rect">
            <a:avLst/>
          </a:prstGeom>
          <a:noFill/>
        </p:spPr>
        <p:txBody>
          <a:bodyPr wrap="square" rtlCol="0">
            <a:spAutoFit/>
          </a:bodyPr>
          <a:lstStyle/>
          <a:p>
            <a:r>
              <a:rPr lang="pt-BR" b="1" dirty="0" smtClean="0">
                <a:solidFill>
                  <a:srgbClr val="C00000"/>
                </a:solidFill>
                <a:latin typeface="Century Gothic" pitchFamily="34" charset="0"/>
              </a:rPr>
              <a:t>Exemplo</a:t>
            </a:r>
            <a:endParaRPr lang="pt-BR" b="1" dirty="0">
              <a:solidFill>
                <a:srgbClr val="C00000"/>
              </a:solidFill>
              <a:latin typeface="Century Gothic"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txBox="1">
            <a:spLocks/>
          </p:cNvSpPr>
          <p:nvPr/>
        </p:nvSpPr>
        <p:spPr bwMode="auto">
          <a:xfrm>
            <a:off x="179388" y="914400"/>
            <a:ext cx="8785225" cy="10096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pt-BR" sz="2400" b="1" i="0" u="none" strike="noStrike" kern="0" cap="none" spc="0" normalizeH="0" baseline="0" noProof="0" dirty="0" smtClean="0">
                <a:ln>
                  <a:noFill/>
                </a:ln>
                <a:solidFill>
                  <a:srgbClr val="C00000"/>
                </a:solidFill>
                <a:effectLst/>
                <a:uLnTx/>
                <a:uFillTx/>
                <a:latin typeface="Century Gothic" pitchFamily="34" charset="0"/>
                <a:ea typeface="+mj-ea"/>
                <a:cs typeface="Arial" charset="0"/>
              </a:rPr>
              <a:t>LAVAGEM DE DINHEIRO: O QUE É ?</a:t>
            </a:r>
            <a:br>
              <a:rPr kumimoji="0" lang="pt-BR" sz="2400" b="1" i="0" u="none" strike="noStrike" kern="0" cap="none" spc="0" normalizeH="0" baseline="0" noProof="0" dirty="0" smtClean="0">
                <a:ln>
                  <a:noFill/>
                </a:ln>
                <a:solidFill>
                  <a:srgbClr val="C00000"/>
                </a:solidFill>
                <a:effectLst/>
                <a:uLnTx/>
                <a:uFillTx/>
                <a:latin typeface="Century Gothic" pitchFamily="34" charset="0"/>
                <a:ea typeface="+mj-ea"/>
                <a:cs typeface="Arial" charset="0"/>
              </a:rPr>
            </a:br>
            <a:r>
              <a:rPr kumimoji="0" lang="pt-BR" sz="2400" b="1" i="0" u="none" strike="noStrike" kern="0" cap="none" spc="0" normalizeH="0" baseline="0" noProof="0" dirty="0" smtClean="0">
                <a:ln>
                  <a:noFill/>
                </a:ln>
                <a:solidFill>
                  <a:srgbClr val="C00000"/>
                </a:solidFill>
                <a:effectLst/>
                <a:uLnTx/>
                <a:uFillTx/>
                <a:latin typeface="Century Gothic" pitchFamily="34" charset="0"/>
                <a:ea typeface="+mj-ea"/>
                <a:cs typeface="Arial" charset="0"/>
              </a:rPr>
              <a:t>COMO E ONDE ACONTECE ?</a:t>
            </a:r>
            <a:endParaRPr kumimoji="0" lang="pt-BR" sz="2400" b="0" i="0" u="none" strike="noStrike" kern="0" cap="none" spc="0" normalizeH="0" baseline="0" noProof="0" dirty="0" smtClean="0">
              <a:ln>
                <a:noFill/>
              </a:ln>
              <a:solidFill>
                <a:srgbClr val="C00000"/>
              </a:solidFill>
              <a:effectLst/>
              <a:uLnTx/>
              <a:uFillTx/>
              <a:latin typeface="Century Gothic" pitchFamily="34" charset="0"/>
              <a:ea typeface="+mj-ea"/>
              <a:cs typeface="+mj-cs"/>
            </a:endParaRPr>
          </a:p>
        </p:txBody>
      </p:sp>
      <p:sp>
        <p:nvSpPr>
          <p:cNvPr id="4" name="Subtítulo 2"/>
          <p:cNvSpPr txBox="1">
            <a:spLocks/>
          </p:cNvSpPr>
          <p:nvPr/>
        </p:nvSpPr>
        <p:spPr bwMode="auto">
          <a:xfrm>
            <a:off x="179388" y="1995487"/>
            <a:ext cx="8785225" cy="5472113"/>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r>
              <a:rPr kumimoji="0" lang="pt-BR" sz="2400" b="0" i="0" u="none" strike="noStrike" kern="0" cap="none" spc="0" normalizeH="0" baseline="0" noProof="0" dirty="0" smtClean="0">
                <a:ln>
                  <a:noFill/>
                </a:ln>
                <a:solidFill>
                  <a:schemeClr val="bg2">
                    <a:lumMod val="50000"/>
                  </a:schemeClr>
                </a:solidFill>
                <a:effectLst/>
                <a:uLnTx/>
                <a:uFillTx/>
                <a:latin typeface="Century Gothic" pitchFamily="34" charset="0"/>
                <a:ea typeface="+mn-ea"/>
                <a:cs typeface="Arial" pitchFamily="34" charset="0"/>
              </a:rPr>
              <a:t>► </a:t>
            </a:r>
            <a:r>
              <a:rPr kumimoji="0" lang="pt-BR" sz="2400" b="1" i="0" u="none" strike="noStrike" kern="0" cap="none" spc="0" normalizeH="0" baseline="0" noProof="0" dirty="0" smtClean="0">
                <a:ln>
                  <a:noFill/>
                </a:ln>
                <a:solidFill>
                  <a:schemeClr val="bg2">
                    <a:lumMod val="50000"/>
                  </a:schemeClr>
                </a:solidFill>
                <a:effectLst/>
                <a:uLnTx/>
                <a:uFillTx/>
                <a:latin typeface="Century Gothic" pitchFamily="34" charset="0"/>
                <a:ea typeface="+mn-ea"/>
                <a:cs typeface="Arial" pitchFamily="34" charset="0"/>
              </a:rPr>
              <a:t>Pela definição mais comum, a lavagem de dinheiro constitui um conjunto de operações comerciais ou financeiras que buscam a incorporação na economia de cada país dos recursos , bens e serviços (ativos) que se originam ou estão ligados a atos ilícitos.</a:t>
            </a: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r>
              <a:rPr kumimoji="0" lang="pt-BR" sz="2400" b="0" i="0" u="none" strike="noStrike" kern="0" cap="none" spc="0" normalizeH="0" baseline="0" noProof="0" dirty="0" smtClean="0">
                <a:ln>
                  <a:noFill/>
                </a:ln>
                <a:solidFill>
                  <a:schemeClr val="bg2">
                    <a:lumMod val="50000"/>
                  </a:schemeClr>
                </a:solidFill>
                <a:effectLst/>
                <a:uLnTx/>
                <a:uFillTx/>
                <a:latin typeface="Century Gothic" pitchFamily="34" charset="0"/>
                <a:ea typeface="+mn-ea"/>
                <a:cs typeface="Arial" pitchFamily="34" charset="0"/>
              </a:rPr>
              <a:t>► </a:t>
            </a:r>
            <a:r>
              <a:rPr kumimoji="0" lang="pt-BR" sz="2400" b="1" i="0" u="none" strike="noStrike" kern="0" cap="none" spc="0" normalizeH="0" baseline="0" noProof="0" dirty="0" smtClean="0">
                <a:ln>
                  <a:noFill/>
                </a:ln>
                <a:solidFill>
                  <a:schemeClr val="bg2">
                    <a:lumMod val="50000"/>
                  </a:schemeClr>
                </a:solidFill>
                <a:effectLst/>
                <a:uLnTx/>
                <a:uFillTx/>
                <a:latin typeface="Century Gothic" pitchFamily="34" charset="0"/>
                <a:ea typeface="+mn-ea"/>
                <a:cs typeface="Arial" pitchFamily="34" charset="0"/>
              </a:rPr>
              <a:t>Em termos mais comuns, lavar recursos é fazer com que produtos de crime pareçam ter sido adquiridos legalmente.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pt-BR" sz="2400" b="1" i="0" u="none" strike="noStrike" kern="0" cap="none" spc="0" normalizeH="0" baseline="0" noProof="0" dirty="0" smtClean="0">
                <a:ln>
                  <a:noFill/>
                </a:ln>
                <a:solidFill>
                  <a:schemeClr val="bg2">
                    <a:lumMod val="50000"/>
                  </a:schemeClr>
                </a:solidFill>
                <a:effectLst/>
                <a:uLnTx/>
                <a:uFillTx/>
                <a:latin typeface="Century Gothic" pitchFamily="34" charset="0"/>
                <a:ea typeface="+mn-ea"/>
                <a:cs typeface="Arial" pitchFamily="34" charset="0"/>
              </a:rPr>
              <a:t>    </a:t>
            </a: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r>
              <a:rPr kumimoji="0" lang="pt-BR" sz="2400" b="1" i="0" u="none" strike="noStrike" kern="0" cap="none" spc="0" normalizeH="0" baseline="0" noProof="0" dirty="0" smtClean="0">
                <a:ln>
                  <a:noFill/>
                </a:ln>
                <a:solidFill>
                  <a:schemeClr val="bg2">
                    <a:lumMod val="50000"/>
                  </a:schemeClr>
                </a:solidFill>
                <a:effectLst/>
                <a:uLnTx/>
                <a:uFillTx/>
                <a:latin typeface="Century Gothic" pitchFamily="34" charset="0"/>
                <a:ea typeface="+mn-ea"/>
                <a:cs typeface="Arial" pitchFamily="34" charset="0"/>
              </a:rPr>
              <a:t>    Para disfarçar lucros ilícitos  sem comprometer os envolvidos, a lavagem de dinheiro realiza-se por meio de um processo dinâmico que requer:</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2400" b="0" i="0" u="none" strike="noStrike" kern="0" cap="none" spc="0" normalizeH="0" baseline="0" noProof="0" dirty="0" smtClean="0">
              <a:ln>
                <a:noFill/>
              </a:ln>
              <a:solidFill>
                <a:schemeClr val="bg2">
                  <a:lumMod val="50000"/>
                </a:schemeClr>
              </a:solidFill>
              <a:effectLst/>
              <a:uLnTx/>
              <a:uFillTx/>
              <a:latin typeface="Century Gothic" pitchFamily="34" charset="0"/>
              <a:ea typeface="+mn-ea"/>
              <a:cs typeface="+mn-cs"/>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txBox="1">
            <a:spLocks/>
          </p:cNvSpPr>
          <p:nvPr/>
        </p:nvSpPr>
        <p:spPr bwMode="auto">
          <a:xfrm>
            <a:off x="152400" y="838200"/>
            <a:ext cx="8785225" cy="7921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pt-BR" sz="2400" b="1" i="0" u="none" strike="noStrike" kern="0" cap="none" spc="0" normalizeH="0" baseline="0" noProof="0" dirty="0" smtClean="0">
                <a:ln>
                  <a:noFill/>
                </a:ln>
                <a:solidFill>
                  <a:srgbClr val="C00000"/>
                </a:solidFill>
                <a:effectLst/>
                <a:uLnTx/>
                <a:uFillTx/>
                <a:latin typeface="Century Gothic" pitchFamily="34" charset="0"/>
                <a:ea typeface="+mj-ea"/>
                <a:cs typeface="Arial" charset="0"/>
              </a:rPr>
              <a:t>HISTÓRICO</a:t>
            </a:r>
            <a:endParaRPr kumimoji="0" lang="pt-BR" sz="2400" b="0" i="0" u="none" strike="noStrike" kern="0" cap="none" spc="0" normalizeH="0" baseline="0" noProof="0" dirty="0" smtClean="0">
              <a:ln>
                <a:noFill/>
              </a:ln>
              <a:solidFill>
                <a:srgbClr val="C00000"/>
              </a:solidFill>
              <a:effectLst/>
              <a:uLnTx/>
              <a:uFillTx/>
              <a:latin typeface="Century Gothic" pitchFamily="34" charset="0"/>
              <a:ea typeface="+mj-ea"/>
              <a:cs typeface="+mj-cs"/>
            </a:endParaRPr>
          </a:p>
        </p:txBody>
      </p:sp>
      <p:sp>
        <p:nvSpPr>
          <p:cNvPr id="4" name="Subtítulo 2"/>
          <p:cNvSpPr txBox="1">
            <a:spLocks/>
          </p:cNvSpPr>
          <p:nvPr/>
        </p:nvSpPr>
        <p:spPr bwMode="auto">
          <a:xfrm>
            <a:off x="0" y="1676400"/>
            <a:ext cx="9067800" cy="50292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pt-BR" b="1" kern="0" dirty="0" smtClean="0">
                <a:solidFill>
                  <a:schemeClr val="bg2">
                    <a:lumMod val="50000"/>
                  </a:schemeClr>
                </a:solidFill>
                <a:latin typeface="Century Gothic" pitchFamily="34" charset="0"/>
                <a:cs typeface="Arial" pitchFamily="34" charset="0"/>
              </a:rPr>
              <a:t>	</a:t>
            </a:r>
            <a:r>
              <a:rPr kumimoji="0" lang="pt-BR"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A origem do termo “lavagem de Dinheiro” faz referência histórica do gângster norte americano Al Capone.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9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endParaRP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r>
              <a:rPr kumimoji="0" lang="pt-BR"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	Em 1928, ele comprou uma rede de lavanderias em Chicago, que servia de fachada para legalizar dinheiro originário de uma série de atividades ilegais, como prostituição, extorsão e o comércio de bebidas alcoólicas no período de lei seca, (hoje pode ser comparado ao comércio da droga).</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9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endParaRP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r>
              <a:rPr kumimoji="0" lang="pt-BR"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 	A fachada permitia fazer depósitos bancários de notas de baixo valor (R$), normais para uma lavanderia, misturadas com aquelas resultantes do comércio ilegal.</a:t>
            </a:r>
            <a:endParaRPr kumimoji="0" lang="pt-BR" b="0"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b="0" i="0" u="none" strike="noStrike" kern="0" cap="none" spc="0" normalizeH="0" baseline="0" noProof="0" dirty="0" smtClean="0">
              <a:ln>
                <a:noFill/>
              </a:ln>
              <a:solidFill>
                <a:schemeClr val="bg2">
                  <a:lumMod val="50000"/>
                </a:schemeClr>
              </a:solidFill>
              <a:effectLst/>
              <a:uLnTx/>
              <a:uFillTx/>
              <a:latin typeface="Century Gothic"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txBox="1">
            <a:spLocks/>
          </p:cNvSpPr>
          <p:nvPr/>
        </p:nvSpPr>
        <p:spPr bwMode="auto">
          <a:xfrm>
            <a:off x="179388" y="1066800"/>
            <a:ext cx="8785225" cy="1873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pt-BR" sz="2400" b="1" i="0" u="none" strike="noStrike" kern="0" cap="none" spc="0" normalizeH="0" baseline="0" noProof="0" dirty="0" smtClean="0">
                <a:ln>
                  <a:noFill/>
                </a:ln>
                <a:solidFill>
                  <a:srgbClr val="C00000"/>
                </a:solidFill>
                <a:effectLst/>
                <a:uLnTx/>
                <a:uFillTx/>
                <a:latin typeface="Century Gothic" pitchFamily="34" charset="0"/>
                <a:ea typeface="+mj-ea"/>
                <a:cs typeface="Arial" charset="0"/>
              </a:rPr>
              <a:t>Para disfarçar lucros ilícitos  sem comprometer os envolvidos, a lavagem de dinheiro realiza-se por meio de um processo dinâmico que requer:</a:t>
            </a:r>
            <a:endParaRPr kumimoji="0" lang="pt-BR" sz="2400" b="0" i="0" u="none" strike="noStrike" kern="0" cap="none" spc="0" normalizeH="0" baseline="0" noProof="0" dirty="0" smtClean="0">
              <a:ln>
                <a:noFill/>
              </a:ln>
              <a:solidFill>
                <a:srgbClr val="C00000"/>
              </a:solidFill>
              <a:effectLst/>
              <a:uLnTx/>
              <a:uFillTx/>
              <a:latin typeface="Century Gothic" pitchFamily="34" charset="0"/>
              <a:ea typeface="+mj-ea"/>
              <a:cs typeface="Arial" charset="0"/>
            </a:endParaRPr>
          </a:p>
        </p:txBody>
      </p:sp>
      <p:sp>
        <p:nvSpPr>
          <p:cNvPr id="4" name="Subtítulo 2"/>
          <p:cNvSpPr txBox="1">
            <a:spLocks/>
          </p:cNvSpPr>
          <p:nvPr/>
        </p:nvSpPr>
        <p:spPr bwMode="auto">
          <a:xfrm>
            <a:off x="179388" y="2819400"/>
            <a:ext cx="8785225" cy="38100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lnSpcReduction="10000"/>
          </a:bodyPr>
          <a:lstStyle/>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r>
              <a:rPr kumimoji="0" lang="pt-BR" sz="2400" b="1" i="0" u="none" strike="noStrike" kern="0" cap="none" spc="0" normalizeH="0" baseline="0" noProof="0" dirty="0" smtClean="0">
                <a:ln>
                  <a:noFill/>
                </a:ln>
                <a:solidFill>
                  <a:schemeClr val="bg2">
                    <a:lumMod val="50000"/>
                  </a:schemeClr>
                </a:solidFill>
                <a:effectLst/>
                <a:uLnTx/>
                <a:uFillTx/>
                <a:latin typeface="Century Gothic" pitchFamily="34" charset="0"/>
                <a:ea typeface="+mn-ea"/>
                <a:cs typeface="Arial" pitchFamily="34" charset="0"/>
              </a:rPr>
              <a:t>1º o </a:t>
            </a:r>
            <a:r>
              <a:rPr kumimoji="0" lang="pt-BR" sz="2800" b="1" i="0" u="none" strike="noStrike" kern="0" cap="none" spc="0" normalizeH="0" baseline="0" noProof="0" dirty="0" smtClean="0">
                <a:ln>
                  <a:noFill/>
                </a:ln>
                <a:solidFill>
                  <a:schemeClr val="bg2">
                    <a:lumMod val="50000"/>
                  </a:schemeClr>
                </a:solidFill>
                <a:effectLst/>
                <a:uLnTx/>
                <a:uFillTx/>
                <a:latin typeface="Century Gothic" pitchFamily="34" charset="0"/>
                <a:ea typeface="+mn-ea"/>
                <a:cs typeface="Arial" pitchFamily="34" charset="0"/>
              </a:rPr>
              <a:t>distanciamento dos fundos de sua origem, evitando uma associação direta deles com o crime; </a:t>
            </a: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r>
              <a:rPr kumimoji="0" lang="pt-BR" sz="2800" b="1" i="0" u="none" strike="noStrike" kern="0" cap="none" spc="0" normalizeH="0" baseline="0" noProof="0" dirty="0" smtClean="0">
                <a:ln>
                  <a:noFill/>
                </a:ln>
                <a:solidFill>
                  <a:schemeClr val="bg2">
                    <a:lumMod val="50000"/>
                  </a:schemeClr>
                </a:solidFill>
                <a:effectLst/>
                <a:uLnTx/>
                <a:uFillTx/>
                <a:latin typeface="Century Gothic" pitchFamily="34" charset="0"/>
                <a:ea typeface="+mn-ea"/>
                <a:cs typeface="Arial" pitchFamily="34" charset="0"/>
              </a:rPr>
              <a:t>2º o disfarce de suas várias movimentações para dificultar o rastreamento desses recursos;</a:t>
            </a: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r>
              <a:rPr kumimoji="0" lang="pt-BR" sz="2800" b="1" i="0" u="none" strike="noStrike" kern="0" cap="none" spc="0" normalizeH="0" baseline="0" noProof="0" dirty="0" smtClean="0">
                <a:ln>
                  <a:noFill/>
                </a:ln>
                <a:solidFill>
                  <a:schemeClr val="bg2">
                    <a:lumMod val="50000"/>
                  </a:schemeClr>
                </a:solidFill>
                <a:effectLst/>
                <a:uLnTx/>
                <a:uFillTx/>
                <a:latin typeface="Century Gothic" pitchFamily="34" charset="0"/>
                <a:ea typeface="+mn-ea"/>
                <a:cs typeface="Arial" pitchFamily="34" charset="0"/>
              </a:rPr>
              <a:t>3º a disponibilização do dinheiro novamente para os criminosos depois de ter sido suficientemente movimentado no ciclo de lavagem r poder ser considerado “LIMPO”.</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2400" b="0" i="0" u="none" strike="noStrike" kern="0" cap="none" spc="0" normalizeH="0" baseline="0" noProof="0" dirty="0" smtClean="0">
              <a:ln>
                <a:noFill/>
              </a:ln>
              <a:solidFill>
                <a:schemeClr val="bg2">
                  <a:lumMod val="50000"/>
                </a:schemeClr>
              </a:solidFill>
              <a:effectLst/>
              <a:uLnTx/>
              <a:uFillTx/>
              <a:latin typeface="Century Gothic" pitchFamily="34" charset="0"/>
              <a:ea typeface="+mn-ea"/>
              <a:cs typeface="+mn-cs"/>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imguol.com/2012/10/11/anderson-adauto-recebeu-r-350-mil-e-disse-que-nunca-fez-lavagem-de-dinheiro---ministro-joaquim-barbosa-1349986605123_956x500.jpg"/>
          <p:cNvPicPr>
            <a:picLocks noChangeAspect="1" noChangeArrowheads="1"/>
          </p:cNvPicPr>
          <p:nvPr/>
        </p:nvPicPr>
        <p:blipFill>
          <a:blip r:embed="rId3" cstate="print"/>
          <a:srcRect/>
          <a:stretch>
            <a:fillRect/>
          </a:stretch>
        </p:blipFill>
        <p:spPr bwMode="auto">
          <a:xfrm>
            <a:off x="381000" y="1447801"/>
            <a:ext cx="8458200" cy="51053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txBox="1">
            <a:spLocks/>
          </p:cNvSpPr>
          <p:nvPr/>
        </p:nvSpPr>
        <p:spPr bwMode="auto">
          <a:xfrm>
            <a:off x="76200" y="762000"/>
            <a:ext cx="6781799" cy="1447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pt-BR" sz="1800" b="1" i="0" u="none" strike="noStrike" kern="0" cap="none" spc="0" normalizeH="0" baseline="0" noProof="0" dirty="0" smtClean="0">
                <a:ln>
                  <a:noFill/>
                </a:ln>
                <a:solidFill>
                  <a:srgbClr val="C00000"/>
                </a:solidFill>
                <a:effectLst/>
                <a:uLnTx/>
                <a:uFillTx/>
                <a:latin typeface="Century Gothic" pitchFamily="34" charset="0"/>
                <a:ea typeface="+mj-ea"/>
                <a:cs typeface="Arial" charset="0"/>
              </a:rPr>
              <a:t>OS MECANISMOS MAIS UTILIZADOS NO PROCESSO QUE ENVOLVEM TEORICAMENTE AS TRES ETAPAS INDEPENDENTES, COM FREQUENCIA OCOREM SIMULTANEAMENTE</a:t>
            </a:r>
            <a:endParaRPr kumimoji="0" lang="pt-BR" sz="1800" b="0" i="0" u="none" strike="noStrike" kern="0" cap="none" spc="0" normalizeH="0" baseline="0" noProof="0" dirty="0" smtClean="0">
              <a:ln>
                <a:noFill/>
              </a:ln>
              <a:solidFill>
                <a:srgbClr val="C00000"/>
              </a:solidFill>
              <a:effectLst/>
              <a:uLnTx/>
              <a:uFillTx/>
              <a:latin typeface="Century Gothic" pitchFamily="34" charset="0"/>
              <a:ea typeface="+mj-ea"/>
              <a:cs typeface="+mj-cs"/>
            </a:endParaRPr>
          </a:p>
        </p:txBody>
      </p:sp>
      <p:sp>
        <p:nvSpPr>
          <p:cNvPr id="4" name="Subtítulo 2"/>
          <p:cNvSpPr txBox="1">
            <a:spLocks/>
          </p:cNvSpPr>
          <p:nvPr/>
        </p:nvSpPr>
        <p:spPr bwMode="auto">
          <a:xfrm>
            <a:off x="152400" y="2133600"/>
            <a:ext cx="8785225" cy="4824413"/>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p>
            <a:pPr marL="457200" marR="0" lvl="0" indent="-457200" algn="just" defTabSz="914400" rtl="0" eaLnBrk="1" fontAlgn="auto" latinLnBrk="0" hangingPunct="1">
              <a:lnSpc>
                <a:spcPct val="100000"/>
              </a:lnSpc>
              <a:spcBef>
                <a:spcPct val="20000"/>
              </a:spcBef>
              <a:spcAft>
                <a:spcPts val="0"/>
              </a:spcAft>
              <a:buClrTx/>
              <a:buSzTx/>
              <a:buFont typeface="Arial" charset="0"/>
              <a:buAutoNum type="arabicPeriod"/>
              <a:tabLst/>
              <a:defRPr/>
            </a:pPr>
            <a:r>
              <a:rPr kumimoji="0" lang="pt-BR" sz="1800" b="1" i="0" u="sng"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COLOCAÇÃO</a:t>
            </a:r>
            <a: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 - a primeira etapa é da colocação do dinheiro no sistema econômico. Objetivando ocultar sua origem, o criminoso procura movimentar o dinheiro em países com regras mais permissivas e que possuem um sistema financeiro mais liberal;</a:t>
            </a:r>
          </a:p>
          <a:p>
            <a:pPr marL="457200" marR="0" lvl="0" indent="-457200" algn="l" defTabSz="914400" rtl="0" eaLnBrk="1" fontAlgn="auto" latinLnBrk="0" hangingPunct="1">
              <a:lnSpc>
                <a:spcPct val="100000"/>
              </a:lnSpc>
              <a:spcBef>
                <a:spcPct val="20000"/>
              </a:spcBef>
              <a:spcAft>
                <a:spcPts val="0"/>
              </a:spcAft>
              <a:buClrTx/>
              <a:buSzTx/>
              <a:buFont typeface="Arial" charset="0"/>
              <a:buAutoNum type="arabicPeriod"/>
              <a:tabLst/>
              <a:defRPr/>
            </a:pPr>
            <a:endPar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endParaRPr>
          </a:p>
          <a:p>
            <a:pPr marL="457200" marR="0" lvl="0" indent="-457200" algn="just" defTabSz="914400" rtl="0" eaLnBrk="1" fontAlgn="auto" latinLnBrk="0" hangingPunct="1">
              <a:lnSpc>
                <a:spcPct val="100000"/>
              </a:lnSpc>
              <a:spcBef>
                <a:spcPct val="20000"/>
              </a:spcBef>
              <a:spcAft>
                <a:spcPts val="0"/>
              </a:spcAft>
              <a:buClrTx/>
              <a:buSzTx/>
              <a:buFont typeface="Arial" charset="0"/>
              <a:buAutoNum type="arabicPeriod"/>
              <a:tabLst/>
              <a:defRPr/>
            </a:pPr>
            <a:r>
              <a:rPr kumimoji="0" lang="pt-BR" sz="1800" b="1" i="0" u="sng"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OCULTAÇÃO </a:t>
            </a:r>
            <a: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 a segunda etapa do processo consiste em dificultar o rastreamento </a:t>
            </a:r>
            <a:r>
              <a:rPr kumimoji="0" lang="pt-BR" sz="1800" b="1" i="0" u="sng" strike="noStrike" kern="0" cap="none" spc="0" normalizeH="0" baseline="0" noProof="0" dirty="0" smtClean="0">
                <a:ln>
                  <a:noFill/>
                </a:ln>
                <a:solidFill>
                  <a:srgbClr val="C00000"/>
                </a:solidFill>
                <a:effectLst/>
                <a:uLnTx/>
                <a:uFillTx/>
                <a:latin typeface="Century Gothic" pitchFamily="34" charset="0"/>
                <a:cs typeface="Arial" pitchFamily="34" charset="0"/>
              </a:rPr>
              <a:t>CONTÁBIL</a:t>
            </a:r>
            <a: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 dos recursos ilícitos.   O objetivo é quebrar a cadeia de evidências ante a possibilidade da realização de investigações sobre a origem do dinheiro;</a:t>
            </a:r>
          </a:p>
          <a:p>
            <a:pPr marL="457200" marR="0" lvl="0" indent="-457200" algn="l" defTabSz="914400" rtl="0" eaLnBrk="1" fontAlgn="auto" latinLnBrk="0" hangingPunct="1">
              <a:lnSpc>
                <a:spcPct val="100000"/>
              </a:lnSpc>
              <a:spcBef>
                <a:spcPct val="20000"/>
              </a:spcBef>
              <a:spcAft>
                <a:spcPts val="0"/>
              </a:spcAft>
              <a:buClrTx/>
              <a:buSzTx/>
              <a:buFont typeface="Arial" charset="0"/>
              <a:buAutoNum type="arabicPeriod"/>
              <a:tabLst/>
              <a:defRPr/>
            </a:pPr>
            <a:endPar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endParaRPr>
          </a:p>
          <a:p>
            <a:pPr marL="457200" marR="0" lvl="0" indent="-457200" algn="just" defTabSz="914400" rtl="0" eaLnBrk="1" fontAlgn="auto" latinLnBrk="0" hangingPunct="1">
              <a:lnSpc>
                <a:spcPct val="100000"/>
              </a:lnSpc>
              <a:spcBef>
                <a:spcPct val="20000"/>
              </a:spcBef>
              <a:spcAft>
                <a:spcPts val="0"/>
              </a:spcAft>
              <a:buClrTx/>
              <a:buSzTx/>
              <a:buFont typeface="Arial" charset="0"/>
              <a:buAutoNum type="arabicPeriod"/>
              <a:tabLst/>
              <a:defRPr/>
            </a:pPr>
            <a:r>
              <a:rPr kumimoji="0" lang="pt-BR" sz="1800" b="1" i="0" u="sng"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INTEGRAÇÃO</a:t>
            </a:r>
            <a: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 - nesta última etapa, os ativos são incorporados formalmente ao sistema econômico. As organizações criminosas buscam investir em empreendimentos que facilitem suas atividades, podendo tais sociedades prestarem serviços entre si. Formada a cadeia, torna-se cada vez mais fácil legitimar o dinheiro ilegal.</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1800" b="0" i="0" u="none" strike="noStrike" kern="0" cap="none" spc="0" normalizeH="0" baseline="0" noProof="0" dirty="0" smtClean="0">
              <a:ln>
                <a:noFill/>
              </a:ln>
              <a:solidFill>
                <a:schemeClr val="bg2">
                  <a:lumMod val="50000"/>
                </a:schemeClr>
              </a:solidFill>
              <a:effectLst/>
              <a:uLnTx/>
              <a:uFillTx/>
              <a:latin typeface="Century Gothic"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txBox="1">
            <a:spLocks/>
          </p:cNvSpPr>
          <p:nvPr/>
        </p:nvSpPr>
        <p:spPr bwMode="auto">
          <a:xfrm>
            <a:off x="179389" y="533400"/>
            <a:ext cx="6831012" cy="12969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pt-BR" sz="2000" b="1" i="0" u="none" strike="noStrike" kern="0" cap="none" spc="0" normalizeH="0" baseline="0" noProof="0" dirty="0" smtClean="0">
                <a:ln>
                  <a:noFill/>
                </a:ln>
                <a:solidFill>
                  <a:srgbClr val="C00000"/>
                </a:solidFill>
                <a:effectLst/>
                <a:uLnTx/>
                <a:uFillTx/>
                <a:latin typeface="Century Gothic" pitchFamily="34" charset="0"/>
                <a:ea typeface="+mj-ea"/>
                <a:cs typeface="Arial" charset="0"/>
              </a:rPr>
              <a:t>SETORES MUITO VISADOS NO PROCESSO DE LAVAGEM DE DINHEIRO</a:t>
            </a:r>
          </a:p>
        </p:txBody>
      </p:sp>
      <p:sp>
        <p:nvSpPr>
          <p:cNvPr id="4" name="Subtítulo 2"/>
          <p:cNvSpPr txBox="1">
            <a:spLocks/>
          </p:cNvSpPr>
          <p:nvPr/>
        </p:nvSpPr>
        <p:spPr bwMode="auto">
          <a:xfrm>
            <a:off x="152400" y="1295400"/>
            <a:ext cx="8785225" cy="53292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charset="0"/>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pt-BR" sz="2000" b="1" i="0" u="sng" strike="noStrike" kern="0" cap="none" spc="0" normalizeH="0" baseline="0" noProof="0" dirty="0" smtClean="0">
                <a:ln>
                  <a:noFill/>
                </a:ln>
                <a:solidFill>
                  <a:schemeClr val="bg2">
                    <a:lumMod val="50000"/>
                  </a:schemeClr>
                </a:solidFill>
                <a:effectLst/>
                <a:uLnTx/>
                <a:uFillTx/>
                <a:latin typeface="Century Gothic" pitchFamily="34" charset="0"/>
                <a:cs typeface="Arial" charset="0"/>
              </a:rPr>
              <a:t>Instituições Financeiras </a:t>
            </a:r>
            <a:r>
              <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charset="0"/>
              </a:rPr>
              <a:t>- a globalização, a tecnologia, facilitam a circulação rápida de dinheiro global;</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pt-BR" sz="2000" b="1" i="0" u="sng" strike="noStrike" kern="0" cap="none" spc="0" normalizeH="0" baseline="0" noProof="0" dirty="0" smtClean="0">
                <a:ln>
                  <a:noFill/>
                </a:ln>
                <a:solidFill>
                  <a:schemeClr val="bg2">
                    <a:lumMod val="50000"/>
                  </a:schemeClr>
                </a:solidFill>
                <a:effectLst/>
                <a:uLnTx/>
                <a:uFillTx/>
                <a:latin typeface="Century Gothic" pitchFamily="34" charset="0"/>
                <a:cs typeface="Arial" charset="0"/>
              </a:rPr>
              <a:t>Paraísos Fiscais e centros </a:t>
            </a:r>
            <a:r>
              <a:rPr kumimoji="0" lang="pt-BR" sz="2000" b="1" i="0" u="sng" strike="noStrike" kern="0" cap="none" spc="0" normalizeH="0" baseline="0" noProof="0" dirty="0" err="1" smtClean="0">
                <a:ln>
                  <a:noFill/>
                </a:ln>
                <a:solidFill>
                  <a:schemeClr val="bg2">
                    <a:lumMod val="50000"/>
                  </a:schemeClr>
                </a:solidFill>
                <a:effectLst/>
                <a:uLnTx/>
                <a:uFillTx/>
                <a:latin typeface="Century Gothic" pitchFamily="34" charset="0"/>
                <a:cs typeface="Arial" charset="0"/>
              </a:rPr>
              <a:t>off-shore</a:t>
            </a:r>
            <a:r>
              <a:rPr kumimoji="0" lang="pt-BR" sz="2000" b="1" i="0" u="sng" strike="noStrike" kern="0" cap="none" spc="0" normalizeH="0" baseline="0" noProof="0" dirty="0" smtClean="0">
                <a:ln>
                  <a:noFill/>
                </a:ln>
                <a:solidFill>
                  <a:schemeClr val="bg2">
                    <a:lumMod val="50000"/>
                  </a:schemeClr>
                </a:solidFill>
                <a:effectLst/>
                <a:uLnTx/>
                <a:uFillTx/>
                <a:latin typeface="Century Gothic" pitchFamily="34" charset="0"/>
                <a:cs typeface="Arial" charset="0"/>
              </a:rPr>
              <a:t> </a:t>
            </a:r>
            <a:r>
              <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charset="0"/>
              </a:rPr>
              <a:t>- oportunidades vantajosas para a movimentação financeiras;</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pt-BR" sz="2000" b="1" i="0" u="sng" strike="noStrike" kern="0" cap="none" spc="0" normalizeH="0" baseline="0" noProof="0" dirty="0" smtClean="0">
                <a:ln>
                  <a:noFill/>
                </a:ln>
                <a:solidFill>
                  <a:schemeClr val="bg2">
                    <a:lumMod val="50000"/>
                  </a:schemeClr>
                </a:solidFill>
                <a:effectLst/>
                <a:uLnTx/>
                <a:uFillTx/>
                <a:latin typeface="Century Gothic" pitchFamily="34" charset="0"/>
                <a:cs typeface="Arial" charset="0"/>
              </a:rPr>
              <a:t>Bolsas de Valores </a:t>
            </a:r>
            <a:r>
              <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charset="0"/>
              </a:rPr>
              <a:t>- Facilidade na compra e venda de ações;</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pt-BR" sz="2000" b="1" i="0" u="sng" strike="noStrike" kern="0" cap="none" spc="0" normalizeH="0" baseline="0" noProof="0" dirty="0" err="1" smtClean="0">
                <a:ln>
                  <a:noFill/>
                </a:ln>
                <a:solidFill>
                  <a:schemeClr val="bg2">
                    <a:lumMod val="50000"/>
                  </a:schemeClr>
                </a:solidFill>
                <a:effectLst/>
                <a:uLnTx/>
                <a:uFillTx/>
                <a:latin typeface="Century Gothic" pitchFamily="34" charset="0"/>
                <a:cs typeface="Arial" charset="0"/>
              </a:rPr>
              <a:t>Cias</a:t>
            </a:r>
            <a:r>
              <a:rPr kumimoji="0" lang="pt-BR" sz="2000" b="1" i="0" u="sng" strike="noStrike" kern="0" cap="none" spc="0" normalizeH="0" baseline="0" noProof="0" dirty="0" smtClean="0">
                <a:ln>
                  <a:noFill/>
                </a:ln>
                <a:solidFill>
                  <a:schemeClr val="bg2">
                    <a:lumMod val="50000"/>
                  </a:schemeClr>
                </a:solidFill>
                <a:effectLst/>
                <a:uLnTx/>
                <a:uFillTx/>
                <a:latin typeface="Century Gothic" pitchFamily="34" charset="0"/>
                <a:cs typeface="Arial" charset="0"/>
              </a:rPr>
              <a:t>. Seguradoras </a:t>
            </a:r>
            <a:r>
              <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charset="0"/>
              </a:rPr>
              <a:t>- o poder dos acionistas para realizar investimento de lavagem de dinheiro;</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pt-BR" sz="2000" b="1" i="0" u="sng" strike="noStrike" kern="0" cap="none" spc="0" normalizeH="0" baseline="0" noProof="0" dirty="0" smtClean="0">
                <a:ln>
                  <a:noFill/>
                </a:ln>
                <a:solidFill>
                  <a:schemeClr val="bg2">
                    <a:lumMod val="50000"/>
                  </a:schemeClr>
                </a:solidFill>
                <a:effectLst/>
                <a:uLnTx/>
                <a:uFillTx/>
                <a:latin typeface="Century Gothic" pitchFamily="34" charset="0"/>
                <a:cs typeface="Arial" charset="0"/>
              </a:rPr>
              <a:t>Mercado Imobiliário </a:t>
            </a:r>
            <a:r>
              <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charset="0"/>
              </a:rPr>
              <a:t>- compra e venda de imóveis uma prática frequente;</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pt-BR" sz="2000" b="1" i="0" u="sng" strike="noStrike" kern="0" cap="none" spc="0" normalizeH="0" baseline="0" noProof="0" dirty="0" smtClean="0">
                <a:ln>
                  <a:noFill/>
                </a:ln>
                <a:solidFill>
                  <a:schemeClr val="bg2">
                    <a:lumMod val="50000"/>
                  </a:schemeClr>
                </a:solidFill>
                <a:effectLst/>
                <a:uLnTx/>
                <a:uFillTx/>
                <a:latin typeface="Century Gothic" pitchFamily="34" charset="0"/>
                <a:cs typeface="Arial" charset="0"/>
              </a:rPr>
              <a:t>Jogos e Sorteios </a:t>
            </a:r>
            <a:r>
              <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charset="0"/>
              </a:rPr>
              <a:t>- uma prática muito conhecida para a lavagem de dinheiro;</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pt-BR" sz="2000" b="1" i="0" u="sng" strike="noStrike" kern="0" cap="none" spc="0" normalizeH="0" baseline="0" noProof="0" dirty="0" smtClean="0">
                <a:ln>
                  <a:noFill/>
                </a:ln>
                <a:solidFill>
                  <a:schemeClr val="bg2">
                    <a:lumMod val="50000"/>
                  </a:schemeClr>
                </a:solidFill>
                <a:effectLst/>
                <a:uLnTx/>
                <a:uFillTx/>
                <a:latin typeface="Century Gothic" pitchFamily="34" charset="0"/>
                <a:cs typeface="Arial" charset="0"/>
              </a:rPr>
              <a:t>Mercado de Joias</a:t>
            </a:r>
            <a:r>
              <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charset="0"/>
              </a:rPr>
              <a:t>, pedras e metais preciosos, objetos de arte e antiguidade - comércio de alto valor;</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pt-BR" sz="2000" b="1" i="0" u="sng" strike="noStrike" kern="0" cap="none" spc="0" normalizeH="0" baseline="0" noProof="0" dirty="0" smtClean="0">
                <a:ln>
                  <a:noFill/>
                </a:ln>
                <a:solidFill>
                  <a:schemeClr val="bg2">
                    <a:lumMod val="50000"/>
                  </a:schemeClr>
                </a:solidFill>
                <a:effectLst/>
                <a:uLnTx/>
                <a:uFillTx/>
                <a:latin typeface="Century Gothic" pitchFamily="34" charset="0"/>
                <a:cs typeface="Arial" charset="0"/>
              </a:rPr>
              <a:t>Postos de Gasolina</a:t>
            </a:r>
            <a:r>
              <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charset="0"/>
              </a:rPr>
              <a:t>.</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txBox="1">
            <a:spLocks/>
          </p:cNvSpPr>
          <p:nvPr/>
        </p:nvSpPr>
        <p:spPr bwMode="auto">
          <a:xfrm>
            <a:off x="304800" y="1112837"/>
            <a:ext cx="7315200" cy="715963"/>
          </a:xfrm>
          <a:prstGeom prst="rect">
            <a:avLst/>
          </a:prstGeom>
          <a:gradFill rotWithShape="0">
            <a:gsLst>
              <a:gs pos="0">
                <a:srgbClr val="D6B19C"/>
              </a:gs>
              <a:gs pos="30000">
                <a:srgbClr val="D49E6C"/>
              </a:gs>
              <a:gs pos="70000">
                <a:srgbClr val="A65528"/>
              </a:gs>
              <a:gs pos="100000">
                <a:srgbClr val="663012"/>
              </a:gs>
            </a:gsLst>
            <a:lin ang="5400000"/>
          </a:grad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pt-BR" sz="4400" b="1" i="0" u="none" strike="noStrike" kern="0" cap="none" spc="0" normalizeH="0" baseline="0" noProof="0" smtClean="0">
                <a:ln>
                  <a:noFill/>
                </a:ln>
                <a:solidFill>
                  <a:schemeClr val="tx1"/>
                </a:solidFill>
                <a:effectLst/>
                <a:uLnTx/>
                <a:uFillTx/>
                <a:latin typeface="Arial" charset="0"/>
                <a:ea typeface="+mj-ea"/>
                <a:cs typeface="Arial" charset="0"/>
              </a:rPr>
              <a:t>R$ ETANOL </a:t>
            </a:r>
          </a:p>
        </p:txBody>
      </p:sp>
      <p:pic>
        <p:nvPicPr>
          <p:cNvPr id="4" name="Picture 28" descr="https://encrypted-tbn0.gstatic.com/images?q=tbn:ANd9GcTaQXB4Qeq3h4YQ3IR0gwYbfplOJAlUYLOH3-6ZjyySE41csMhO"/>
          <p:cNvPicPr>
            <a:picLocks noChangeAspect="1" noChangeArrowheads="1"/>
          </p:cNvPicPr>
          <p:nvPr/>
        </p:nvPicPr>
        <p:blipFill>
          <a:blip r:embed="rId3" cstate="print"/>
          <a:srcRect/>
          <a:stretch>
            <a:fillRect/>
          </a:stretch>
        </p:blipFill>
        <p:spPr bwMode="auto">
          <a:xfrm>
            <a:off x="304800" y="2016125"/>
            <a:ext cx="8280400" cy="4537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79388" y="115888"/>
            <a:ext cx="8785225" cy="6626225"/>
          </a:xfrm>
          <a:noFill/>
          <a:ln>
            <a:noFill/>
          </a:ln>
        </p:spPr>
        <p:txBody>
          <a:bodyPr rtlCol="0">
            <a:normAutofit/>
          </a:bodyPr>
          <a:lstStyle/>
          <a:p>
            <a:pPr algn="ctr" eaLnBrk="1" fontAlgn="auto" hangingPunct="1">
              <a:spcAft>
                <a:spcPts val="0"/>
              </a:spcAft>
              <a:defRPr/>
            </a:pPr>
            <a:r>
              <a:rPr lang="pt-BR" sz="5400" b="1" dirty="0" smtClean="0">
                <a:solidFill>
                  <a:srgbClr val="C00000"/>
                </a:solidFill>
                <a:latin typeface="Arial" pitchFamily="34" charset="0"/>
                <a:cs typeface="Arial" pitchFamily="34" charset="0"/>
              </a:rPr>
              <a:t>CONTEXTO </a:t>
            </a:r>
            <a:br>
              <a:rPr lang="pt-BR" sz="5400" b="1" dirty="0" smtClean="0">
                <a:solidFill>
                  <a:srgbClr val="C00000"/>
                </a:solidFill>
                <a:latin typeface="Arial" pitchFamily="34" charset="0"/>
                <a:cs typeface="Arial" pitchFamily="34" charset="0"/>
              </a:rPr>
            </a:br>
            <a:r>
              <a:rPr lang="pt-BR" sz="5400" b="1" dirty="0" smtClean="0">
                <a:solidFill>
                  <a:srgbClr val="C00000"/>
                </a:solidFill>
                <a:latin typeface="Arial" pitchFamily="34" charset="0"/>
                <a:cs typeface="Arial" pitchFamily="34" charset="0"/>
              </a:rPr>
              <a:t>INTERNACIONAL</a:t>
            </a:r>
            <a:br>
              <a:rPr lang="pt-BR" sz="5400" b="1" dirty="0" smtClean="0">
                <a:solidFill>
                  <a:srgbClr val="C00000"/>
                </a:solidFill>
                <a:latin typeface="Arial" pitchFamily="34" charset="0"/>
                <a:cs typeface="Arial" pitchFamily="34" charset="0"/>
              </a:rPr>
            </a:br>
            <a:r>
              <a:rPr lang="pt-BR" sz="5400" b="1" dirty="0" smtClean="0">
                <a:solidFill>
                  <a:srgbClr val="C00000"/>
                </a:solidFill>
                <a:latin typeface="Arial" pitchFamily="34" charset="0"/>
                <a:cs typeface="Arial" pitchFamily="34" charset="0"/>
              </a:rPr>
              <a:t>E NO BRASIL</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txBox="1">
            <a:spLocks/>
          </p:cNvSpPr>
          <p:nvPr/>
        </p:nvSpPr>
        <p:spPr bwMode="auto">
          <a:xfrm>
            <a:off x="228600" y="904875"/>
            <a:ext cx="8785225" cy="1152525"/>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1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rPr>
              <a:t>CONTEXTO INTERNACIONAL E MARCOS</a:t>
            </a:r>
            <a:r>
              <a:rPr kumimoji="0" lang="pt-BR" sz="1800" b="1" i="0" u="none" strike="noStrike" kern="0" cap="none" spc="0" normalizeH="0" noProof="0" dirty="0" smtClean="0">
                <a:ln>
                  <a:noFill/>
                </a:ln>
                <a:solidFill>
                  <a:srgbClr val="C00000"/>
                </a:solidFill>
                <a:effectLst/>
                <a:uLnTx/>
                <a:uFillTx/>
                <a:latin typeface="Century Gothic" pitchFamily="34" charset="0"/>
                <a:ea typeface="+mj-ea"/>
                <a:cs typeface="Arial" pitchFamily="34" charset="0"/>
              </a:rPr>
              <a:t> </a:t>
            </a:r>
            <a:r>
              <a:rPr kumimoji="0" lang="pt-BR" sz="1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rPr>
              <a:t>HISTÓRICOS PARA O BRASIL</a:t>
            </a:r>
            <a:endParaRPr kumimoji="0" lang="pt-BR" sz="1800" b="0" i="0" u="none" strike="noStrike" kern="0" cap="none" spc="0" normalizeH="0" baseline="0" noProof="0" dirty="0" smtClean="0">
              <a:ln>
                <a:noFill/>
              </a:ln>
              <a:solidFill>
                <a:srgbClr val="C00000"/>
              </a:solidFill>
              <a:effectLst/>
              <a:uLnTx/>
              <a:uFillTx/>
              <a:latin typeface="Century Gothic" pitchFamily="34" charset="0"/>
              <a:ea typeface="+mj-ea"/>
              <a:cs typeface="+mj-cs"/>
            </a:endParaRPr>
          </a:p>
        </p:txBody>
      </p:sp>
      <p:sp>
        <p:nvSpPr>
          <p:cNvPr id="4" name="Subtítulo 2"/>
          <p:cNvSpPr txBox="1">
            <a:spLocks/>
          </p:cNvSpPr>
          <p:nvPr/>
        </p:nvSpPr>
        <p:spPr bwMode="auto">
          <a:xfrm>
            <a:off x="179389" y="1752600"/>
            <a:ext cx="8278812" cy="48768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p>
            <a:pPr marL="342900" marR="0" lvl="0" indent="-342900" defTabSz="914400" rtl="0" eaLnBrk="1" fontAlgn="auto" latinLnBrk="0" hangingPunct="1">
              <a:lnSpc>
                <a:spcPct val="100000"/>
              </a:lnSpc>
              <a:spcBef>
                <a:spcPct val="20000"/>
              </a:spcBef>
              <a:spcAft>
                <a:spcPts val="0"/>
              </a:spcAft>
              <a:buClrTx/>
              <a:buSzTx/>
              <a:buFont typeface="Arial" pitchFamily="34" charset="0"/>
              <a:buNone/>
              <a:tabLst/>
              <a:defRPr/>
            </a:pPr>
            <a: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	1 - Convenção das Nações Unidas contra o Tráfico Ilícito de Entorpecentes e de Substâncias Psicotrópicas 20/12/1988;</a:t>
            </a:r>
            <a:b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br>
            <a: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
            </a:r>
            <a:b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br>
            <a: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2 - 40 recomendações sobre lavagem de dinheiro do </a:t>
            </a:r>
            <a:r>
              <a:rPr kumimoji="0" lang="pt-BR" sz="1800" b="1" i="0" u="none" strike="noStrike" kern="0" cap="none" spc="0" normalizeH="0" baseline="0" noProof="0" dirty="0" smtClean="0">
                <a:ln>
                  <a:noFill/>
                </a:ln>
                <a:solidFill>
                  <a:srgbClr val="C00000"/>
                </a:solidFill>
                <a:effectLst/>
                <a:uLnTx/>
                <a:uFillTx/>
                <a:latin typeface="Century Gothic" pitchFamily="34" charset="0"/>
                <a:cs typeface="Arial" pitchFamily="34" charset="0"/>
              </a:rPr>
              <a:t>Grupo de Ação Financeira – GAFI </a:t>
            </a:r>
            <a: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de 1990, revisadas em 1996;</a:t>
            </a:r>
            <a:b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br>
            <a: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
            </a:r>
            <a:b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br>
            <a: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3 - Elaboração pela </a:t>
            </a:r>
            <a:r>
              <a:rPr kumimoji="0" lang="pt-BR" sz="1800" b="1" i="0" u="none" strike="noStrike" kern="0" cap="none" spc="0" normalizeH="0" baseline="0" noProof="0" dirty="0" smtClean="0">
                <a:ln>
                  <a:noFill/>
                </a:ln>
                <a:solidFill>
                  <a:srgbClr val="C00000"/>
                </a:solidFill>
                <a:effectLst/>
                <a:uLnTx/>
                <a:uFillTx/>
                <a:latin typeface="Century Gothic" pitchFamily="34" charset="0"/>
                <a:cs typeface="Arial" pitchFamily="34" charset="0"/>
              </a:rPr>
              <a:t>Comissão Interamericana para o Controle do Abuso de Drogas (CICAD) </a:t>
            </a:r>
            <a: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e aprovação pela </a:t>
            </a:r>
            <a:r>
              <a:rPr kumimoji="0" lang="pt-BR" sz="1800" b="1" i="0" u="none" strike="noStrike" kern="0" cap="none" spc="0" normalizeH="0" baseline="0" noProof="0" dirty="0" smtClean="0">
                <a:ln>
                  <a:noFill/>
                </a:ln>
                <a:solidFill>
                  <a:srgbClr val="C00000"/>
                </a:solidFill>
                <a:effectLst/>
                <a:uLnTx/>
                <a:uFillTx/>
                <a:latin typeface="Century Gothic" pitchFamily="34" charset="0"/>
                <a:cs typeface="Arial" pitchFamily="34" charset="0"/>
              </a:rPr>
              <a:t>Assembleia Geral da Organização dos Estados Americanos (OEA)</a:t>
            </a:r>
            <a: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 em 1992;</a:t>
            </a:r>
            <a:b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br>
            <a: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
            </a:r>
            <a:b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br>
            <a: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4 - O Comunicado Ministerial da Conferência da Cúpula das Américas sobre Lavagem de Dinheiro e Instrumentos Criminais em 1995 – Buenos Aires;</a:t>
            </a:r>
            <a:b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br>
            <a: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
            </a:r>
            <a:b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br>
            <a:r>
              <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5 - Declaração Política e o Plano de Ação contra a Lavagem de Dinheiro, da Assembleia Geral da ONU, sobre o Problema Mundial em 1998.</a:t>
            </a:r>
            <a:endParaRPr kumimoji="0" lang="pt-BR" sz="1800" b="1" i="0" u="none" strike="noStrike" kern="0" cap="none" spc="0" normalizeH="0" baseline="0" noProof="0" dirty="0" smtClean="0">
              <a:ln>
                <a:noFill/>
              </a:ln>
              <a:solidFill>
                <a:schemeClr val="bg2">
                  <a:lumMod val="50000"/>
                </a:schemeClr>
              </a:solidFill>
              <a:effectLst/>
              <a:uLnTx/>
              <a:uFillTx/>
              <a:latin typeface="Century Gothic"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Espaço Reservado para Conteúdo 2"/>
          <p:cNvSpPr>
            <a:spLocks noGrp="1"/>
          </p:cNvSpPr>
          <p:nvPr>
            <p:ph idx="1"/>
          </p:nvPr>
        </p:nvSpPr>
        <p:spPr bwMode="auto">
          <a:xfrm>
            <a:off x="457200" y="1524000"/>
            <a:ext cx="8229600" cy="4267200"/>
          </a:xfrm>
          <a:noFill/>
          <a:ln>
            <a:miter lim="800000"/>
            <a:headEnd/>
            <a:tailEnd/>
          </a:ln>
        </p:spPr>
        <p:txBody>
          <a:bodyPr vert="horz" wrap="square" lIns="91440" tIns="45720" rIns="91440" bIns="45720" numCol="1" anchor="t" anchorCtr="0" compatLnSpc="1">
            <a:prstTxWarp prst="textNoShape">
              <a:avLst/>
            </a:prstTxWarp>
          </a:bodyPr>
          <a:lstStyle/>
          <a:p>
            <a:pPr algn="just"/>
            <a:r>
              <a:rPr lang="pt-BR" b="1" dirty="0" smtClean="0">
                <a:solidFill>
                  <a:srgbClr val="FF0000"/>
                </a:solidFill>
              </a:rPr>
              <a:t>Lei 12.683</a:t>
            </a:r>
            <a:r>
              <a:rPr lang="pt-BR" dirty="0" smtClean="0"/>
              <a:t>, que alterou e ampliou o alcance da </a:t>
            </a:r>
            <a:r>
              <a:rPr lang="pt-BR" b="1" dirty="0" smtClean="0">
                <a:solidFill>
                  <a:srgbClr val="FF0000"/>
                </a:solidFill>
              </a:rPr>
              <a:t>Lei 9.613</a:t>
            </a:r>
            <a:r>
              <a:rPr lang="pt-BR" dirty="0" smtClean="0"/>
              <a:t> de 1998 </a:t>
            </a:r>
            <a:r>
              <a:rPr lang="pt-BR" dirty="0" smtClean="0">
                <a:solidFill>
                  <a:srgbClr val="FF0000"/>
                </a:solidFill>
              </a:rPr>
              <a:t>não é</a:t>
            </a:r>
            <a:r>
              <a:rPr lang="pt-BR" dirty="0" smtClean="0"/>
              <a:t> uma novidade ou </a:t>
            </a:r>
            <a:r>
              <a:rPr lang="pt-BR" dirty="0" smtClean="0">
                <a:solidFill>
                  <a:srgbClr val="FF0000"/>
                </a:solidFill>
              </a:rPr>
              <a:t>“modismo”</a:t>
            </a:r>
            <a:r>
              <a:rPr lang="pt-BR" dirty="0" smtClean="0"/>
              <a:t> criado no Brasil,                                      ou seja, </a:t>
            </a:r>
          </a:p>
          <a:p>
            <a:r>
              <a:rPr lang="pt-BR" dirty="0" smtClean="0"/>
              <a:t>faz parte do contexto mundial onde as legislações dos mais diversos países foram ou estão sendo adaptadas para atingir o objetivo de coibir as atividades criminosas que envolvem lavagem de dinheiro e outros ilícitos.</a:t>
            </a:r>
          </a:p>
          <a:p>
            <a:endParaRPr lang="pt-BR"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txBox="1">
            <a:spLocks/>
          </p:cNvSpPr>
          <p:nvPr/>
        </p:nvSpPr>
        <p:spPr bwMode="auto">
          <a:xfrm>
            <a:off x="179388" y="644525"/>
            <a:ext cx="8785225" cy="2708275"/>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fontScale="92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400" b="0" i="0" u="none" strike="noStrike" kern="0" cap="none" spc="0" normalizeH="0" baseline="0" noProof="0" dirty="0" smtClean="0">
                <a:ln>
                  <a:noFill/>
                </a:ln>
                <a:solidFill>
                  <a:srgbClr val="C00000"/>
                </a:solidFill>
                <a:effectLst/>
                <a:uLnTx/>
                <a:uFillTx/>
                <a:latin typeface="+mj-lt"/>
                <a:ea typeface="+mj-ea"/>
                <a:cs typeface="+mj-cs"/>
              </a:rPr>
              <a:t/>
            </a:r>
            <a:br>
              <a:rPr kumimoji="0" lang="pt-BR" sz="4400" b="0" i="0" u="none" strike="noStrike" kern="0" cap="none" spc="0" normalizeH="0" baseline="0" noProof="0" dirty="0" smtClean="0">
                <a:ln>
                  <a:noFill/>
                </a:ln>
                <a:solidFill>
                  <a:srgbClr val="C00000"/>
                </a:solidFill>
                <a:effectLst/>
                <a:uLnTx/>
                <a:uFillTx/>
                <a:latin typeface="+mj-lt"/>
                <a:ea typeface="+mj-ea"/>
                <a:cs typeface="+mj-cs"/>
              </a:rPr>
            </a:br>
            <a:r>
              <a:rPr kumimoji="0" lang="pt-BR" sz="4400" b="0" i="0" u="none" strike="noStrike" kern="0" cap="none" spc="0" normalizeH="0" baseline="0" noProof="0" dirty="0" smtClean="0">
                <a:ln>
                  <a:noFill/>
                </a:ln>
                <a:solidFill>
                  <a:srgbClr val="C00000"/>
                </a:solidFill>
                <a:effectLst/>
                <a:uLnTx/>
                <a:uFillTx/>
                <a:latin typeface="+mj-lt"/>
                <a:ea typeface="+mj-ea"/>
                <a:cs typeface="+mj-cs"/>
              </a:rPr>
              <a:t/>
            </a:r>
            <a:br>
              <a:rPr kumimoji="0" lang="pt-BR" sz="4400" b="0" i="0" u="none" strike="noStrike" kern="0" cap="none" spc="0" normalizeH="0" baseline="0" noProof="0" dirty="0" smtClean="0">
                <a:ln>
                  <a:noFill/>
                </a:ln>
                <a:solidFill>
                  <a:srgbClr val="C00000"/>
                </a:solidFill>
                <a:effectLst/>
                <a:uLnTx/>
                <a:uFillTx/>
                <a:latin typeface="+mj-lt"/>
                <a:ea typeface="+mj-ea"/>
                <a:cs typeface="+mj-cs"/>
              </a:rPr>
            </a:br>
            <a:r>
              <a:rPr kumimoji="0" lang="pt-BR" sz="4400" b="0" i="0" u="none" strike="noStrike" kern="0" cap="none" spc="0" normalizeH="0" baseline="0" noProof="0" dirty="0" smtClean="0">
                <a:ln>
                  <a:noFill/>
                </a:ln>
                <a:solidFill>
                  <a:srgbClr val="C00000"/>
                </a:solidFill>
                <a:effectLst/>
                <a:uLnTx/>
                <a:uFillTx/>
                <a:latin typeface="+mj-lt"/>
                <a:ea typeface="+mj-ea"/>
                <a:cs typeface="+mj-cs"/>
              </a:rPr>
              <a:t/>
            </a:r>
            <a:br>
              <a:rPr kumimoji="0" lang="pt-BR" sz="4400" b="0" i="0" u="none" strike="noStrike" kern="0" cap="none" spc="0" normalizeH="0" baseline="0" noProof="0" dirty="0" smtClean="0">
                <a:ln>
                  <a:noFill/>
                </a:ln>
                <a:solidFill>
                  <a:srgbClr val="C00000"/>
                </a:solidFill>
                <a:effectLst/>
                <a:uLnTx/>
                <a:uFillTx/>
                <a:latin typeface="+mj-lt"/>
                <a:ea typeface="+mj-ea"/>
                <a:cs typeface="+mj-cs"/>
              </a:rPr>
            </a:br>
            <a:r>
              <a:rPr kumimoji="0" lang="pt-BR" sz="4400" b="1" i="0" u="none" strike="noStrike" kern="0" cap="none" spc="0" normalizeH="0" baseline="0" noProof="0" dirty="0" smtClean="0">
                <a:ln>
                  <a:noFill/>
                </a:ln>
                <a:solidFill>
                  <a:srgbClr val="C00000"/>
                </a:solidFill>
                <a:effectLst/>
                <a:uLnTx/>
                <a:uFillTx/>
                <a:latin typeface="Arial" pitchFamily="34" charset="0"/>
                <a:ea typeface="+mj-ea"/>
                <a:cs typeface="Arial" pitchFamily="34" charset="0"/>
              </a:rPr>
              <a:t>Lavagem</a:t>
            </a:r>
            <a:r>
              <a:rPr kumimoji="0" lang="pt-BR" sz="4400" b="1" i="0" u="none" strike="noStrike" kern="0" cap="none" spc="0" normalizeH="0" noProof="0" dirty="0" smtClean="0">
                <a:ln>
                  <a:noFill/>
                </a:ln>
                <a:solidFill>
                  <a:srgbClr val="C00000"/>
                </a:solidFill>
                <a:effectLst/>
                <a:uLnTx/>
                <a:uFillTx/>
                <a:latin typeface="Arial" pitchFamily="34" charset="0"/>
                <a:ea typeface="+mj-ea"/>
                <a:cs typeface="Arial" pitchFamily="34" charset="0"/>
              </a:rPr>
              <a:t> de dinheiro no Vaticano</a:t>
            </a:r>
            <a:r>
              <a:rPr kumimoji="0" lang="pt-BR" sz="4400" b="1" i="0" u="none" strike="noStrike" kern="0" cap="none" spc="0" normalizeH="0" baseline="0" noProof="0" dirty="0" smtClean="0">
                <a:ln>
                  <a:noFill/>
                </a:ln>
                <a:solidFill>
                  <a:srgbClr val="C00000"/>
                </a:solidFill>
                <a:effectLst/>
                <a:uLnTx/>
                <a:uFillTx/>
                <a:latin typeface="Arial" pitchFamily="34" charset="0"/>
                <a:ea typeface="+mj-ea"/>
                <a:cs typeface="Arial" pitchFamily="34" charset="0"/>
              </a:rPr>
              <a:t> </a:t>
            </a:r>
          </a:p>
        </p:txBody>
      </p:sp>
      <p:pic>
        <p:nvPicPr>
          <p:cNvPr id="4" name="Picture 2" descr="http://www.operamundi.com.br/media/images/monenhor.jpg"/>
          <p:cNvPicPr>
            <a:picLocks noChangeAspect="1" noChangeArrowheads="1"/>
          </p:cNvPicPr>
          <p:nvPr/>
        </p:nvPicPr>
        <p:blipFill>
          <a:blip r:embed="rId3" cstate="print"/>
          <a:srcRect/>
          <a:stretch>
            <a:fillRect/>
          </a:stretch>
        </p:blipFill>
        <p:spPr bwMode="auto">
          <a:xfrm>
            <a:off x="250825" y="3276600"/>
            <a:ext cx="8713788" cy="3527425"/>
          </a:xfrm>
          <a:prstGeom prst="rect">
            <a:avLst/>
          </a:prstGeom>
          <a:noFill/>
          <a:ln w="9525">
            <a:noFill/>
            <a:miter lim="800000"/>
            <a:headEnd/>
            <a:tailEnd/>
          </a:ln>
        </p:spPr>
      </p:pic>
      <p:pic>
        <p:nvPicPr>
          <p:cNvPr id="5" name="Picture 4" descr="https://encrypted-tbn2.gstatic.com/images?q=tbn:ANd9GcSY3V8Il0X19usdeGBOajY6PDa4aeHsKx_7fG8AwIOLJaHZgxKs"/>
          <p:cNvPicPr>
            <a:picLocks noChangeAspect="1" noChangeArrowheads="1"/>
          </p:cNvPicPr>
          <p:nvPr/>
        </p:nvPicPr>
        <p:blipFill>
          <a:blip r:embed="rId4" cstate="print"/>
          <a:srcRect/>
          <a:stretch>
            <a:fillRect/>
          </a:stretch>
        </p:blipFill>
        <p:spPr bwMode="auto">
          <a:xfrm>
            <a:off x="6300788" y="939800"/>
            <a:ext cx="2657475" cy="1714500"/>
          </a:xfrm>
          <a:prstGeom prst="rect">
            <a:avLst/>
          </a:prstGeom>
          <a:noFill/>
          <a:ln w="9525">
            <a:noFill/>
            <a:miter lim="800000"/>
            <a:headEnd/>
            <a:tailEnd/>
          </a:ln>
        </p:spPr>
      </p:pic>
      <p:pic>
        <p:nvPicPr>
          <p:cNvPr id="6" name="Picture 6" descr="https://encrypted-tbn3.gstatic.com/images?q=tbn:ANd9GcSW8_w9TQagOWRJt3iIc-ScIampW2jGube7N0UucjndNj3X9iqFgw"/>
          <p:cNvPicPr>
            <a:picLocks noChangeAspect="1" noChangeArrowheads="1"/>
          </p:cNvPicPr>
          <p:nvPr/>
        </p:nvPicPr>
        <p:blipFill>
          <a:blip r:embed="rId5" cstate="print"/>
          <a:srcRect/>
          <a:stretch>
            <a:fillRect/>
          </a:stretch>
        </p:blipFill>
        <p:spPr bwMode="auto">
          <a:xfrm>
            <a:off x="179388" y="939800"/>
            <a:ext cx="2667000" cy="1727200"/>
          </a:xfrm>
          <a:prstGeom prst="rect">
            <a:avLst/>
          </a:prstGeom>
          <a:noFill/>
          <a:ln w="9525">
            <a:noFill/>
            <a:miter lim="800000"/>
            <a:headEnd/>
            <a:tailEnd/>
          </a:ln>
        </p:spPr>
      </p:pic>
      <p:pic>
        <p:nvPicPr>
          <p:cNvPr id="8" name="Picture 8" descr="https://encrypted-tbn3.gstatic.com/images?q=tbn:ANd9GcQLYlnCxKXjABN_92iIl_E_fgyK5l6PFqoKpzqD4a_sxnYAx9Rv"/>
          <p:cNvPicPr>
            <a:picLocks noChangeAspect="1" noChangeArrowheads="1"/>
          </p:cNvPicPr>
          <p:nvPr/>
        </p:nvPicPr>
        <p:blipFill>
          <a:blip r:embed="rId6" cstate="print"/>
          <a:srcRect/>
          <a:stretch>
            <a:fillRect/>
          </a:stretch>
        </p:blipFill>
        <p:spPr bwMode="auto">
          <a:xfrm>
            <a:off x="3419475" y="939800"/>
            <a:ext cx="2466975" cy="172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txBox="1">
            <a:spLocks/>
          </p:cNvSpPr>
          <p:nvPr/>
        </p:nvSpPr>
        <p:spPr bwMode="auto">
          <a:xfrm>
            <a:off x="304800" y="742950"/>
            <a:ext cx="8785225" cy="100965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fontScale="52500" lnSpcReduction="2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4400" b="1" i="0" u="none" strike="noStrike" kern="0" cap="none" spc="0" normalizeH="0" baseline="0" noProof="0" dirty="0" smtClean="0">
                <a:ln>
                  <a:noFill/>
                </a:ln>
                <a:solidFill>
                  <a:srgbClr val="C00000"/>
                </a:solidFill>
                <a:effectLst/>
                <a:uLnTx/>
                <a:uFillTx/>
                <a:latin typeface="Arial" pitchFamily="34" charset="0"/>
                <a:ea typeface="+mj-ea"/>
                <a:cs typeface="Arial" pitchFamily="34" charset="0"/>
              </a:rPr>
              <a:t/>
            </a:r>
            <a:br>
              <a:rPr kumimoji="0" lang="pt-BR" sz="4400" b="1" i="0" u="none" strike="noStrike" kern="0" cap="none" spc="0" normalizeH="0" baseline="0" noProof="0" dirty="0" smtClean="0">
                <a:ln>
                  <a:noFill/>
                </a:ln>
                <a:solidFill>
                  <a:srgbClr val="C00000"/>
                </a:solidFill>
                <a:effectLst/>
                <a:uLnTx/>
                <a:uFillTx/>
                <a:latin typeface="Arial" pitchFamily="34" charset="0"/>
                <a:ea typeface="+mj-ea"/>
                <a:cs typeface="Arial" pitchFamily="34" charset="0"/>
              </a:rPr>
            </a:br>
            <a:r>
              <a:rPr kumimoji="0" lang="pt-BR" sz="4400" b="1" i="0" u="none" strike="noStrike" kern="0" cap="none" spc="0" normalizeH="0" baseline="0" noProof="0" dirty="0" smtClean="0">
                <a:ln>
                  <a:noFill/>
                </a:ln>
                <a:solidFill>
                  <a:srgbClr val="C00000"/>
                </a:solidFill>
                <a:effectLst/>
                <a:uLnTx/>
                <a:uFillTx/>
                <a:latin typeface="Arial" pitchFamily="34" charset="0"/>
                <a:ea typeface="+mj-ea"/>
                <a:cs typeface="Arial" pitchFamily="34" charset="0"/>
              </a:rPr>
              <a:t>LEGISLAÇÃO NO BRASIL</a:t>
            </a:r>
            <a:br>
              <a:rPr kumimoji="0" lang="pt-BR" sz="4400" b="1" i="0" u="none" strike="noStrike" kern="0" cap="none" spc="0" normalizeH="0" baseline="0" noProof="0" dirty="0" smtClean="0">
                <a:ln>
                  <a:noFill/>
                </a:ln>
                <a:solidFill>
                  <a:srgbClr val="C00000"/>
                </a:solidFill>
                <a:effectLst/>
                <a:uLnTx/>
                <a:uFillTx/>
                <a:latin typeface="Arial" pitchFamily="34" charset="0"/>
                <a:ea typeface="+mj-ea"/>
                <a:cs typeface="Arial" pitchFamily="34" charset="0"/>
              </a:rPr>
            </a:br>
            <a:endParaRPr kumimoji="0" lang="pt-BR" sz="4400" b="0" i="0" u="none" strike="noStrike" kern="0" cap="none" spc="0" normalizeH="0" baseline="0" noProof="0" dirty="0" smtClean="0">
              <a:ln>
                <a:noFill/>
              </a:ln>
              <a:solidFill>
                <a:srgbClr val="C00000"/>
              </a:solidFill>
              <a:effectLst/>
              <a:uLnTx/>
              <a:uFillTx/>
              <a:latin typeface="+mj-lt"/>
              <a:ea typeface="+mj-ea"/>
              <a:cs typeface="+mj-cs"/>
            </a:endParaRPr>
          </a:p>
        </p:txBody>
      </p:sp>
      <p:sp>
        <p:nvSpPr>
          <p:cNvPr id="4" name="Subtítulo 2"/>
          <p:cNvSpPr txBox="1">
            <a:spLocks/>
          </p:cNvSpPr>
          <p:nvPr/>
        </p:nvSpPr>
        <p:spPr bwMode="auto">
          <a:xfrm>
            <a:off x="304800" y="1543050"/>
            <a:ext cx="8785225" cy="554355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fontScale="700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	</a:t>
            </a:r>
            <a:r>
              <a:rPr kumimoji="0" lang="pt-BR" sz="3200" b="1" i="0" u="none" strike="noStrike" kern="0" cap="none" spc="0" normalizeH="0" baseline="0" noProof="0" dirty="0" smtClean="0">
                <a:ln>
                  <a:noFill/>
                </a:ln>
                <a:solidFill>
                  <a:srgbClr val="C00000"/>
                </a:solidFill>
                <a:effectLst/>
                <a:uLnTx/>
                <a:uFillTx/>
                <a:latin typeface="Arial" pitchFamily="34" charset="0"/>
                <a:ea typeface="+mn-ea"/>
                <a:cs typeface="Arial" pitchFamily="34" charset="0"/>
              </a:rPr>
              <a:t>►</a:t>
            </a:r>
            <a: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 Lei 9.613 de 3 de março de 1998 Dispõe sobre Crimes de Lavagem de Dinheiro, ocultação de bens, direitos e valores; a prevenção da utilização do sistema financeiro para os ilícitos;</a:t>
            </a:r>
            <a:b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br>
            <a: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
            </a:r>
            <a:b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br>
            <a:r>
              <a:rPr kumimoji="0" lang="pt-BR" sz="3200" b="1" i="0" u="none" strike="noStrike" kern="0" cap="none" spc="0" normalizeH="0" baseline="0" noProof="0" dirty="0" smtClean="0">
                <a:ln>
                  <a:noFill/>
                </a:ln>
                <a:solidFill>
                  <a:srgbClr val="C00000"/>
                </a:solidFill>
                <a:effectLst/>
                <a:uLnTx/>
                <a:uFillTx/>
                <a:latin typeface="Arial" pitchFamily="34" charset="0"/>
                <a:ea typeface="+mn-ea"/>
                <a:cs typeface="Arial" pitchFamily="34" charset="0"/>
              </a:rPr>
              <a:t>►</a:t>
            </a:r>
            <a: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 Lei Complementar 105 de 10 de janeiro de 2001 – dispõe sobre o sigilo das operações de instituições financeiras e outras providencias;</a:t>
            </a:r>
            <a:b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br>
            <a: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
            </a:r>
            <a:b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br>
            <a:r>
              <a:rPr kumimoji="0" lang="pt-BR" sz="3200" b="1" i="0" u="none" strike="noStrike" kern="0" cap="none" spc="0" normalizeH="0" baseline="0" noProof="0" dirty="0" smtClean="0">
                <a:ln>
                  <a:noFill/>
                </a:ln>
                <a:solidFill>
                  <a:srgbClr val="C00000"/>
                </a:solidFill>
                <a:effectLst/>
                <a:uLnTx/>
                <a:uFillTx/>
                <a:latin typeface="Arial" pitchFamily="34" charset="0"/>
                <a:ea typeface="+mn-ea"/>
                <a:cs typeface="Arial" pitchFamily="34" charset="0"/>
              </a:rPr>
              <a:t>►</a:t>
            </a:r>
            <a: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 Lei 10.467 de 11 de junho de 2002  - altera o Código Penal, incluindo os Crimes de Lavagem de Dinheiro à Lei 9.613;</a:t>
            </a:r>
            <a:b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br>
            <a: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
            </a:r>
            <a:b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br>
            <a:r>
              <a:rPr kumimoji="0" lang="pt-BR" sz="3200" b="1" i="0" u="none" strike="noStrike" kern="0" cap="none" spc="0" normalizeH="0" baseline="0" noProof="0" dirty="0" smtClean="0">
                <a:ln>
                  <a:noFill/>
                </a:ln>
                <a:solidFill>
                  <a:srgbClr val="C00000"/>
                </a:solidFill>
                <a:effectLst/>
                <a:uLnTx/>
                <a:uFillTx/>
                <a:latin typeface="Arial" pitchFamily="34" charset="0"/>
                <a:ea typeface="+mn-ea"/>
                <a:cs typeface="Arial" pitchFamily="34" charset="0"/>
              </a:rPr>
              <a:t>►</a:t>
            </a:r>
            <a: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 Lei 7.560/86 Cria o Fundo Nacional Antidrogas e sobre bens apreendidos e adquiridos com produtos de tráfico;</a:t>
            </a:r>
            <a:b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br>
            <a: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
            </a:r>
            <a:b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br>
            <a:r>
              <a:rPr kumimoji="0" lang="pt-BR" sz="3200" b="1" i="0" u="none" strike="noStrike" kern="0" cap="none" spc="0" normalizeH="0" baseline="0" noProof="0" dirty="0" smtClean="0">
                <a:ln>
                  <a:noFill/>
                </a:ln>
                <a:solidFill>
                  <a:srgbClr val="C00000"/>
                </a:solidFill>
                <a:effectLst/>
                <a:uLnTx/>
                <a:uFillTx/>
                <a:latin typeface="Arial" pitchFamily="34" charset="0"/>
                <a:ea typeface="+mn-ea"/>
                <a:cs typeface="Arial" pitchFamily="34" charset="0"/>
              </a:rPr>
              <a:t>►</a:t>
            </a:r>
            <a: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 Decreto 2.799 de 8  de outubro de 1998 aprova o Estatuto do </a:t>
            </a:r>
            <a:r>
              <a:rPr kumimoji="0" lang="pt-BR" sz="3200" b="1" i="0" u="none" strike="noStrike" kern="0" cap="none" spc="0" normalizeH="0" baseline="0" noProof="0" dirty="0" smtClean="0">
                <a:ln>
                  <a:noFill/>
                </a:ln>
                <a:solidFill>
                  <a:srgbClr val="C00000"/>
                </a:solidFill>
                <a:effectLst/>
                <a:uLnTx/>
                <a:uFillTx/>
                <a:latin typeface="Arial" pitchFamily="34" charset="0"/>
                <a:ea typeface="+mn-ea"/>
                <a:cs typeface="Arial" pitchFamily="34" charset="0"/>
              </a:rPr>
              <a:t>Conselho de Controle de Atividades Financeiras – COAF</a:t>
            </a:r>
            <a: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 </a:t>
            </a:r>
            <a:b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br>
            <a: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
            </a:r>
            <a:b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br>
            <a:r>
              <a:rPr kumimoji="0" lang="pt-BR" sz="3600" b="1" i="0" u="none" strike="noStrike" kern="0" cap="none" spc="0" normalizeH="0" baseline="0" noProof="0" dirty="0" smtClean="0">
                <a:ln>
                  <a:noFill/>
                </a:ln>
                <a:solidFill>
                  <a:srgbClr val="C00000"/>
                </a:solidFill>
                <a:effectLst/>
                <a:uLnTx/>
                <a:uFillTx/>
                <a:latin typeface="Arial" pitchFamily="34" charset="0"/>
                <a:ea typeface="+mn-ea"/>
                <a:cs typeface="Arial" pitchFamily="34" charset="0"/>
              </a:rPr>
              <a:t>►</a:t>
            </a:r>
            <a:r>
              <a:rPr kumimoji="0" lang="pt-BR" sz="36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 </a:t>
            </a:r>
            <a:r>
              <a:rPr kumimoji="0" lang="pt-BR" sz="32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lei 12.683 de 9 de junho de 2012 que inseriu as Profissões.</a:t>
            </a:r>
            <a:endParaRPr kumimoji="0" lang="pt-BR" sz="3200" b="1" i="0" u="none" strike="noStrike" kern="0" cap="none" spc="0" normalizeH="0" baseline="0" noProof="0" dirty="0" smtClean="0">
              <a:ln>
                <a:noFill/>
              </a:ln>
              <a:solidFill>
                <a:schemeClr val="bg2">
                  <a:lumMod val="50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txBox="1">
            <a:spLocks/>
          </p:cNvSpPr>
          <p:nvPr/>
        </p:nvSpPr>
        <p:spPr bwMode="auto">
          <a:xfrm>
            <a:off x="179389" y="971550"/>
            <a:ext cx="4164012" cy="10096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pt-BR" sz="4400" b="1" i="0" u="none" strike="noStrike" kern="0" cap="none" spc="0" normalizeH="0" baseline="0" noProof="0" smtClean="0">
                <a:ln>
                  <a:noFill/>
                </a:ln>
                <a:solidFill>
                  <a:srgbClr val="C00000"/>
                </a:solidFill>
                <a:effectLst/>
                <a:uLnTx/>
                <a:uFillTx/>
                <a:latin typeface="Arial" charset="0"/>
                <a:ea typeface="+mj-ea"/>
                <a:cs typeface="Arial" charset="0"/>
              </a:rPr>
              <a:t>ALCANCE - LEI 12.683/12</a:t>
            </a:r>
            <a:endParaRPr kumimoji="0" lang="pt-BR" sz="4400" b="0" i="0" u="none" strike="noStrike" kern="0" cap="none" spc="0" normalizeH="0" baseline="0" noProof="0" dirty="0" smtClean="0">
              <a:ln>
                <a:noFill/>
              </a:ln>
              <a:solidFill>
                <a:srgbClr val="C00000"/>
              </a:solidFill>
              <a:effectLst/>
              <a:uLnTx/>
              <a:uFillTx/>
              <a:latin typeface="+mj-lt"/>
              <a:ea typeface="+mj-ea"/>
              <a:cs typeface="+mj-cs"/>
            </a:endParaRPr>
          </a:p>
        </p:txBody>
      </p:sp>
      <p:sp>
        <p:nvSpPr>
          <p:cNvPr id="4" name="Espaço Reservado para Conteúdo 2"/>
          <p:cNvSpPr>
            <a:spLocks noGrp="1"/>
          </p:cNvSpPr>
          <p:nvPr>
            <p:ph sz="half" idx="1"/>
          </p:nvPr>
        </p:nvSpPr>
        <p:spPr>
          <a:xfrm>
            <a:off x="228600" y="1690687"/>
            <a:ext cx="4316412" cy="5167313"/>
          </a:xfrm>
          <a:noFill/>
          <a:ln>
            <a:noFill/>
          </a:ln>
        </p:spPr>
        <p:txBody>
          <a:bodyPr rtlCol="0">
            <a:normAutofit fontScale="62500" lnSpcReduction="20000"/>
          </a:bodyPr>
          <a:lstStyle/>
          <a:p>
            <a:pPr eaLnBrk="1" fontAlgn="auto" hangingPunct="1">
              <a:spcAft>
                <a:spcPts val="0"/>
              </a:spcAft>
              <a:buFont typeface="Arial" pitchFamily="34" charset="0"/>
              <a:buChar char="•"/>
              <a:defRPr/>
            </a:pPr>
            <a:endParaRPr lang="pt-BR" b="1" dirty="0" smtClean="0">
              <a:solidFill>
                <a:schemeClr val="bg2">
                  <a:lumMod val="50000"/>
                </a:schemeClr>
              </a:solidFill>
              <a:latin typeface="Arial" pitchFamily="34" charset="0"/>
              <a:cs typeface="Arial" pitchFamily="34" charset="0"/>
            </a:endParaRPr>
          </a:p>
          <a:p>
            <a:pPr lvl="1" eaLnBrk="1" fontAlgn="auto" hangingPunct="1">
              <a:spcAft>
                <a:spcPts val="0"/>
              </a:spcAft>
              <a:buFont typeface="Arial" pitchFamily="34" charset="0"/>
              <a:buChar char="–"/>
              <a:defRPr/>
            </a:pPr>
            <a:endParaRPr lang="pt-BR" b="1" dirty="0">
              <a:solidFill>
                <a:schemeClr val="bg2">
                  <a:lumMod val="50000"/>
                </a:schemeClr>
              </a:solidFill>
              <a:latin typeface="Arial" pitchFamily="34" charset="0"/>
              <a:cs typeface="Arial" pitchFamily="34" charset="0"/>
            </a:endParaRPr>
          </a:p>
          <a:p>
            <a:pPr lvl="1" eaLnBrk="1" fontAlgn="auto" hangingPunct="1">
              <a:spcAft>
                <a:spcPts val="0"/>
              </a:spcAft>
              <a:buFont typeface="Arial" pitchFamily="34" charset="0"/>
              <a:buChar char="–"/>
              <a:defRPr/>
            </a:pPr>
            <a:r>
              <a:rPr lang="pt-BR" sz="3800" b="1" dirty="0" smtClean="0">
                <a:solidFill>
                  <a:schemeClr val="bg2">
                    <a:lumMod val="50000"/>
                  </a:schemeClr>
                </a:solidFill>
                <a:latin typeface="Arial" pitchFamily="34" charset="0"/>
                <a:cs typeface="Arial" pitchFamily="34" charset="0"/>
              </a:rPr>
              <a:t>No </a:t>
            </a:r>
            <a:r>
              <a:rPr lang="pt-BR" sz="3800" b="1" dirty="0">
                <a:solidFill>
                  <a:schemeClr val="bg2">
                    <a:lumMod val="50000"/>
                  </a:schemeClr>
                </a:solidFill>
                <a:latin typeface="Arial" pitchFamily="34" charset="0"/>
                <a:cs typeface="Arial" pitchFamily="34" charset="0"/>
              </a:rPr>
              <a:t>Contexto de Organismos Internacionais </a:t>
            </a:r>
            <a:endParaRPr lang="pt-BR" sz="3800" dirty="0">
              <a:solidFill>
                <a:schemeClr val="bg2">
                  <a:lumMod val="50000"/>
                </a:schemeClr>
              </a:solidFill>
              <a:latin typeface="Arial" pitchFamily="34" charset="0"/>
              <a:cs typeface="Arial" pitchFamily="34" charset="0"/>
            </a:endParaRPr>
          </a:p>
          <a:p>
            <a:pPr eaLnBrk="1" fontAlgn="auto" hangingPunct="1">
              <a:spcAft>
                <a:spcPts val="0"/>
              </a:spcAft>
              <a:buFont typeface="Arial" pitchFamily="34" charset="0"/>
              <a:buChar char="•"/>
              <a:defRPr/>
            </a:pPr>
            <a:endParaRPr lang="pt-BR" sz="3200" dirty="0">
              <a:solidFill>
                <a:schemeClr val="bg2">
                  <a:lumMod val="50000"/>
                </a:schemeClr>
              </a:solidFill>
              <a:latin typeface="Arial" pitchFamily="34" charset="0"/>
              <a:cs typeface="Arial" pitchFamily="34" charset="0"/>
            </a:endParaRPr>
          </a:p>
          <a:p>
            <a:pPr algn="just" eaLnBrk="1" fontAlgn="auto" hangingPunct="1">
              <a:spcAft>
                <a:spcPts val="0"/>
              </a:spcAft>
              <a:buFont typeface="Arial" pitchFamily="34" charset="0"/>
              <a:buChar char="•"/>
              <a:defRPr/>
            </a:pPr>
            <a:r>
              <a:rPr lang="pt-BR" sz="3200" b="1" dirty="0">
                <a:solidFill>
                  <a:schemeClr val="bg2">
                    <a:lumMod val="50000"/>
                  </a:schemeClr>
                </a:solidFill>
                <a:latin typeface="Arial" pitchFamily="34" charset="0"/>
                <a:cs typeface="Arial" pitchFamily="34" charset="0"/>
              </a:rPr>
              <a:t>Primeiramente é importante consignar que a Lei 12.683, </a:t>
            </a:r>
            <a:r>
              <a:rPr lang="pt-BR" sz="3200" b="1" dirty="0" smtClean="0">
                <a:solidFill>
                  <a:schemeClr val="bg2">
                    <a:lumMod val="50000"/>
                  </a:schemeClr>
                </a:solidFill>
                <a:latin typeface="Arial" pitchFamily="34" charset="0"/>
                <a:cs typeface="Arial" pitchFamily="34" charset="0"/>
              </a:rPr>
              <a:t>alterou </a:t>
            </a:r>
            <a:r>
              <a:rPr lang="pt-BR" sz="3200" b="1" dirty="0">
                <a:solidFill>
                  <a:schemeClr val="bg2">
                    <a:lumMod val="50000"/>
                  </a:schemeClr>
                </a:solidFill>
                <a:latin typeface="Arial" pitchFamily="34" charset="0"/>
                <a:cs typeface="Arial" pitchFamily="34" charset="0"/>
              </a:rPr>
              <a:t>e ampliou o alcance da Lei 9.613 de 1998 não é uma novidade ou “modismo” criado no Brasil, ou seja, faz parte do contexto mundial onde as legislações dos mais diversos países estão sendo adaptadas para atingir o objetivo de coibir as atividades criminosas que envolvem lavagem de dinheiro e outros ilícitos.</a:t>
            </a:r>
          </a:p>
          <a:p>
            <a:pPr eaLnBrk="1" fontAlgn="auto" hangingPunct="1">
              <a:spcAft>
                <a:spcPts val="0"/>
              </a:spcAft>
              <a:buFont typeface="Arial" pitchFamily="34" charset="0"/>
              <a:buNone/>
              <a:defRPr/>
            </a:pPr>
            <a:endParaRPr lang="pt-BR" sz="3200" b="1" dirty="0">
              <a:solidFill>
                <a:schemeClr val="bg2">
                  <a:lumMod val="50000"/>
                </a:schemeClr>
              </a:solidFill>
              <a:latin typeface="Arial" pitchFamily="34" charset="0"/>
              <a:cs typeface="Arial" pitchFamily="34" charset="0"/>
            </a:endParaRPr>
          </a:p>
        </p:txBody>
      </p:sp>
      <p:sp>
        <p:nvSpPr>
          <p:cNvPr id="5" name="Espaço Reservado para Conteúdo 3"/>
          <p:cNvSpPr txBox="1">
            <a:spLocks/>
          </p:cNvSpPr>
          <p:nvPr/>
        </p:nvSpPr>
        <p:spPr>
          <a:xfrm>
            <a:off x="4716463" y="1690687"/>
            <a:ext cx="4046537" cy="5472113"/>
          </a:xfrm>
          <a:prstGeom prst="rect">
            <a:avLst/>
          </a:prstGeom>
          <a:noFill/>
          <a:ln>
            <a:noFill/>
          </a:ln>
        </p:spPr>
        <p:txBody>
          <a:body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pt-BR" sz="2000" b="1" i="0" u="none" strike="noStrike" kern="0" cap="none" spc="0" normalizeH="0" baseline="0" noProof="0" dirty="0" smtClean="0">
                <a:ln>
                  <a:noFill/>
                </a:ln>
                <a:solidFill>
                  <a:schemeClr val="bg2">
                    <a:lumMod val="50000"/>
                  </a:schemeClr>
                </a:solidFill>
                <a:effectLst/>
                <a:uLnTx/>
                <a:uFillTx/>
                <a:latin typeface="Arial" charset="0"/>
                <a:ea typeface="+mn-ea"/>
                <a:cs typeface="Arial" charset="0"/>
              </a:rPr>
              <a:t>Contexto no Brasil</a:t>
            </a:r>
            <a:endParaRPr kumimoji="0" lang="pt-BR" sz="2000" b="0" i="0" u="none" strike="noStrike" kern="0" cap="none" spc="0" normalizeH="0" baseline="0" noProof="0" dirty="0" smtClean="0">
              <a:ln>
                <a:noFill/>
              </a:ln>
              <a:solidFill>
                <a:schemeClr val="bg2">
                  <a:lumMod val="50000"/>
                </a:schemeClr>
              </a:solidFill>
              <a:effectLst/>
              <a:uLnTx/>
              <a:uFillTx/>
              <a:latin typeface="Arial" charset="0"/>
              <a:ea typeface="+mn-ea"/>
              <a:cs typeface="Arial" charset="0"/>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pt-BR" sz="2000" b="1" i="0" u="none" strike="noStrike" kern="0" cap="none" spc="0" normalizeH="0" baseline="0" noProof="0" dirty="0" smtClean="0">
                <a:ln>
                  <a:noFill/>
                </a:ln>
                <a:solidFill>
                  <a:schemeClr val="bg2">
                    <a:lumMod val="50000"/>
                  </a:schemeClr>
                </a:solidFill>
                <a:effectLst/>
                <a:uLnTx/>
                <a:uFillTx/>
                <a:latin typeface="Arial" charset="0"/>
                <a:ea typeface="+mn-ea"/>
                <a:cs typeface="Arial" charset="0"/>
              </a:rPr>
              <a:t>Legislação Brasileira </a:t>
            </a:r>
            <a:r>
              <a:rPr kumimoji="0" lang="pt-BR" sz="1600" b="1" i="0" u="none" strike="noStrike" kern="0" cap="none" spc="0" normalizeH="0" baseline="0" noProof="0" dirty="0" smtClean="0">
                <a:ln>
                  <a:noFill/>
                </a:ln>
                <a:solidFill>
                  <a:schemeClr val="bg2">
                    <a:lumMod val="50000"/>
                  </a:schemeClr>
                </a:solidFill>
                <a:effectLst/>
                <a:uLnTx/>
                <a:uFillTx/>
                <a:latin typeface="Arial" charset="0"/>
                <a:ea typeface="+mn-ea"/>
                <a:cs typeface="Arial" charset="0"/>
              </a:rPr>
              <a:t>– Lei 9.613 alterada pela Lei 12.683</a:t>
            </a:r>
            <a:endParaRPr kumimoji="0" lang="pt-BR" sz="1600" b="0" i="0" u="none" strike="noStrike" kern="0" cap="none" spc="0" normalizeH="0" baseline="0" noProof="0" dirty="0" smtClean="0">
              <a:ln>
                <a:noFill/>
              </a:ln>
              <a:solidFill>
                <a:schemeClr val="bg2">
                  <a:lumMod val="50000"/>
                </a:schemeClr>
              </a:solidFill>
              <a:effectLst/>
              <a:uLnTx/>
              <a:uFillTx/>
              <a:latin typeface="Arial" charset="0"/>
              <a:ea typeface="+mn-ea"/>
              <a:cs typeface="Arial" charset="0"/>
            </a:endParaRPr>
          </a:p>
          <a:p>
            <a:pPr marL="342900" marR="0" lvl="0" indent="-342900" algn="just" defTabSz="914400" rtl="0" eaLnBrk="1" fontAlgn="base" latinLnBrk="0" hangingPunct="1">
              <a:lnSpc>
                <a:spcPct val="100000"/>
              </a:lnSpc>
              <a:spcBef>
                <a:spcPct val="20000"/>
              </a:spcBef>
              <a:spcAft>
                <a:spcPct val="0"/>
              </a:spcAft>
              <a:buClrTx/>
              <a:buSzTx/>
              <a:buFontTx/>
              <a:buChar char="•"/>
              <a:tabLst/>
              <a:defRPr/>
            </a:pPr>
            <a:r>
              <a:rPr kumimoji="0" lang="pt-BR" sz="2000" b="1" i="0" u="none" strike="noStrike" kern="0" cap="none" spc="0" normalizeH="0" baseline="0" noProof="0" dirty="0" smtClean="0">
                <a:ln>
                  <a:noFill/>
                </a:ln>
                <a:solidFill>
                  <a:schemeClr val="bg2">
                    <a:lumMod val="50000"/>
                  </a:schemeClr>
                </a:solidFill>
                <a:effectLst/>
                <a:uLnTx/>
                <a:uFillTx/>
                <a:latin typeface="Arial" charset="0"/>
                <a:ea typeface="+mn-ea"/>
                <a:cs typeface="Arial" charset="0"/>
              </a:rPr>
              <a:t>A lei 12.683 </a:t>
            </a:r>
            <a:r>
              <a:rPr kumimoji="0" lang="pt-BR" sz="1600" b="1" i="0" u="none" strike="noStrike" kern="0" cap="none" spc="0" normalizeH="0" baseline="0" noProof="0" dirty="0" smtClean="0">
                <a:ln>
                  <a:noFill/>
                </a:ln>
                <a:solidFill>
                  <a:schemeClr val="bg2">
                    <a:lumMod val="50000"/>
                  </a:schemeClr>
                </a:solidFill>
                <a:effectLst/>
                <a:uLnTx/>
                <a:uFillTx/>
                <a:latin typeface="Arial" charset="0"/>
                <a:ea typeface="+mn-ea"/>
                <a:cs typeface="Arial" charset="0"/>
              </a:rPr>
              <a:t>foi editada em 9 de julho de 2012. Ela modificou de forma relevante a Lei 9.613, incluindo os de contadoria, que se incluem os profissionais e organizações contábeis, nos serviços que compreendem a consultoria, assessoria, auditoria, sujeitos a prestar informações sobre os crimes de lavagem de dinheiro e de outros ilícitos previstos nessa lei. Importante destacar que essa nova responsabilidade dos profissionais da área contábil não foi criada pelo Conselho Federal de Contabilidade (CFC) e sim pela Lei.</a:t>
            </a:r>
          </a:p>
          <a:p>
            <a:pPr marL="342900" marR="0" lvl="0" indent="-342900" algn="l" defTabSz="914400" rtl="0" eaLnBrk="1" fontAlgn="base" latinLnBrk="0" hangingPunct="1">
              <a:lnSpc>
                <a:spcPct val="100000"/>
              </a:lnSpc>
              <a:spcBef>
                <a:spcPct val="20000"/>
              </a:spcBef>
              <a:spcAft>
                <a:spcPct val="0"/>
              </a:spcAft>
              <a:buClrTx/>
              <a:buSzTx/>
              <a:buFont typeface="Arial" charset="0"/>
              <a:buNone/>
              <a:tabLst/>
              <a:defRPr/>
            </a:pPr>
            <a:r>
              <a:rPr kumimoji="0" lang="pt-BR" sz="1600" b="0" i="0" u="none" strike="noStrike" kern="0" cap="none" spc="0" normalizeH="0" baseline="0" noProof="0" dirty="0" smtClean="0">
                <a:ln>
                  <a:noFill/>
                </a:ln>
                <a:solidFill>
                  <a:schemeClr val="bg2">
                    <a:lumMod val="50000"/>
                  </a:schemeClr>
                </a:solidFill>
                <a:effectLst/>
                <a:uLnTx/>
                <a:uFillTx/>
                <a:latin typeface="Arial" charset="0"/>
                <a:ea typeface="+mn-ea"/>
                <a:cs typeface="Arial" charset="0"/>
              </a:rPr>
              <a:t> </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pt-BR" sz="1800" b="0" i="0" u="none" strike="noStrike" kern="0" cap="none" spc="0" normalizeH="0" baseline="0" noProof="0" dirty="0" smtClean="0">
              <a:ln>
                <a:noFill/>
              </a:ln>
              <a:solidFill>
                <a:schemeClr val="bg2">
                  <a:lumMod val="50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bwMode="auto">
          <a:xfrm>
            <a:off x="761999" y="1600200"/>
            <a:ext cx="6781801" cy="5141913"/>
          </a:xfrm>
          <a:prstGeom prst="rect">
            <a:avLst/>
          </a:prstGeom>
          <a:gradFill rotWithShape="0">
            <a:gsLst>
              <a:gs pos="0">
                <a:srgbClr val="FFEFD1"/>
              </a:gs>
              <a:gs pos="64999">
                <a:srgbClr val="F0EBD5"/>
              </a:gs>
              <a:gs pos="100000">
                <a:srgbClr val="D1C39F"/>
              </a:gs>
            </a:gsLst>
            <a:lin ang="5400000"/>
          </a:gradFill>
          <a:ln w="28575">
            <a:solidFill>
              <a:srgbClr val="C00000"/>
            </a:solid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0" fontAlgn="base" latinLnBrk="0" hangingPunct="0">
              <a:lnSpc>
                <a:spcPct val="100000"/>
              </a:lnSpc>
              <a:spcBef>
                <a:spcPct val="0"/>
              </a:spcBef>
              <a:spcAft>
                <a:spcPct val="0"/>
              </a:spcAft>
              <a:buClrTx/>
              <a:buSzTx/>
              <a:buFontTx/>
              <a:buBlip>
                <a:blip r:embed="rId3"/>
              </a:buBlip>
              <a:tabLst/>
              <a:defRPr/>
            </a:pPr>
            <a:r>
              <a:rPr kumimoji="0" lang="pt-BR" sz="2800" b="0" i="0" u="none" strike="noStrike" kern="0" cap="none" spc="0" normalizeH="0" baseline="0" noProof="0" dirty="0" smtClean="0">
                <a:ln>
                  <a:noFill/>
                </a:ln>
                <a:solidFill>
                  <a:schemeClr val="bg2">
                    <a:lumMod val="50000"/>
                  </a:schemeClr>
                </a:solidFill>
                <a:effectLst/>
                <a:uLnTx/>
                <a:uFillTx/>
                <a:latin typeface="+mj-lt"/>
                <a:ea typeface="+mj-ea"/>
                <a:cs typeface="+mj-cs"/>
              </a:rPr>
              <a:t> GRUPO DE TRABALHO: CFC / IBRACON / FENACON</a:t>
            </a:r>
            <a:br>
              <a:rPr kumimoji="0" lang="pt-BR" sz="2800" b="0" i="0" u="none" strike="noStrike" kern="0" cap="none" spc="0" normalizeH="0" baseline="0" noProof="0" dirty="0" smtClean="0">
                <a:ln>
                  <a:noFill/>
                </a:ln>
                <a:solidFill>
                  <a:schemeClr val="bg2">
                    <a:lumMod val="50000"/>
                  </a:schemeClr>
                </a:solidFill>
                <a:effectLst/>
                <a:uLnTx/>
                <a:uFillTx/>
                <a:latin typeface="+mj-lt"/>
                <a:ea typeface="+mj-ea"/>
                <a:cs typeface="+mj-cs"/>
              </a:rPr>
            </a:br>
            <a:r>
              <a:rPr kumimoji="0" lang="pt-BR" sz="900" b="0" i="0" u="none" strike="noStrike" kern="0" cap="none" spc="0" normalizeH="0" baseline="0" noProof="0" dirty="0" smtClean="0">
                <a:ln>
                  <a:noFill/>
                </a:ln>
                <a:solidFill>
                  <a:schemeClr val="bg2">
                    <a:lumMod val="50000"/>
                  </a:schemeClr>
                </a:solidFill>
                <a:effectLst/>
                <a:uLnTx/>
                <a:uFillTx/>
                <a:latin typeface="+mj-lt"/>
                <a:ea typeface="+mj-ea"/>
                <a:cs typeface="+mj-cs"/>
              </a:rPr>
              <a:t/>
            </a:r>
            <a:br>
              <a:rPr kumimoji="0" lang="pt-BR" sz="900" b="0" i="0" u="none" strike="noStrike" kern="0" cap="none" spc="0" normalizeH="0" baseline="0" noProof="0" dirty="0" smtClean="0">
                <a:ln>
                  <a:noFill/>
                </a:ln>
                <a:solidFill>
                  <a:schemeClr val="bg2">
                    <a:lumMod val="50000"/>
                  </a:schemeClr>
                </a:solidFill>
                <a:effectLst/>
                <a:uLnTx/>
                <a:uFillTx/>
                <a:latin typeface="+mj-lt"/>
                <a:ea typeface="+mj-ea"/>
                <a:cs typeface="+mj-cs"/>
              </a:rPr>
            </a:br>
            <a:r>
              <a:rPr kumimoji="0" lang="pt-BR" sz="2600" b="0" i="0" u="none" strike="noStrike" kern="0" cap="none" spc="0" normalizeH="0" baseline="0" noProof="0" dirty="0" smtClean="0">
                <a:ln>
                  <a:noFill/>
                </a:ln>
                <a:solidFill>
                  <a:schemeClr val="bg2">
                    <a:lumMod val="50000"/>
                  </a:schemeClr>
                </a:solidFill>
                <a:effectLst/>
                <a:uLnTx/>
                <a:uFillTx/>
                <a:latin typeface="+mj-lt"/>
                <a:ea typeface="+mj-ea"/>
                <a:cs typeface="+mj-cs"/>
              </a:rPr>
              <a:t>No dia 19/9/12, após reunião entre o CFC e representantes do </a:t>
            </a:r>
            <a:r>
              <a:rPr kumimoji="0" lang="pt-BR" sz="2600" b="0" i="0" u="none" strike="noStrike" kern="0" cap="none" spc="0" normalizeH="0" baseline="0" noProof="0" dirty="0" err="1" smtClean="0">
                <a:ln>
                  <a:noFill/>
                </a:ln>
                <a:solidFill>
                  <a:schemeClr val="bg2">
                    <a:lumMod val="50000"/>
                  </a:schemeClr>
                </a:solidFill>
                <a:effectLst/>
                <a:uLnTx/>
                <a:uFillTx/>
                <a:latin typeface="+mj-lt"/>
                <a:ea typeface="+mj-ea"/>
                <a:cs typeface="+mj-cs"/>
              </a:rPr>
              <a:t>Ibracon</a:t>
            </a:r>
            <a:r>
              <a:rPr kumimoji="0" lang="pt-BR" sz="2600" b="0" i="0" u="none" strike="noStrike" kern="0" cap="none" spc="0" normalizeH="0" baseline="0" noProof="0" dirty="0" smtClean="0">
                <a:ln>
                  <a:noFill/>
                </a:ln>
                <a:solidFill>
                  <a:schemeClr val="bg2">
                    <a:lumMod val="50000"/>
                  </a:schemeClr>
                </a:solidFill>
                <a:effectLst/>
                <a:uLnTx/>
                <a:uFillTx/>
                <a:latin typeface="+mj-lt"/>
                <a:ea typeface="+mj-ea"/>
                <a:cs typeface="+mj-cs"/>
              </a:rPr>
              <a:t> e da </a:t>
            </a:r>
            <a:r>
              <a:rPr kumimoji="0" lang="pt-BR" sz="2600" b="0" i="0" u="none" strike="noStrike" kern="0" cap="none" spc="0" normalizeH="0" baseline="0" noProof="0" dirty="0" err="1" smtClean="0">
                <a:ln>
                  <a:noFill/>
                </a:ln>
                <a:solidFill>
                  <a:schemeClr val="bg2">
                    <a:lumMod val="50000"/>
                  </a:schemeClr>
                </a:solidFill>
                <a:effectLst/>
                <a:uLnTx/>
                <a:uFillTx/>
                <a:latin typeface="+mj-lt"/>
                <a:ea typeface="+mj-ea"/>
                <a:cs typeface="+mj-cs"/>
              </a:rPr>
              <a:t>Fenacon</a:t>
            </a:r>
            <a:r>
              <a:rPr kumimoji="0" lang="pt-BR" sz="2600" b="0" i="0" u="none" strike="noStrike" kern="0" cap="none" spc="0" normalizeH="0" baseline="0" noProof="0" dirty="0" smtClean="0">
                <a:ln>
                  <a:noFill/>
                </a:ln>
                <a:solidFill>
                  <a:schemeClr val="bg2">
                    <a:lumMod val="50000"/>
                  </a:schemeClr>
                </a:solidFill>
                <a:effectLst/>
                <a:uLnTx/>
                <a:uFillTx/>
                <a:latin typeface="+mj-lt"/>
                <a:ea typeface="+mj-ea"/>
                <a:cs typeface="+mj-cs"/>
              </a:rPr>
              <a:t>, ficou decidido a constituição de grupo de trabalho para atuar de forma conjunta na apresentação de proposta de regulamentação dos procedimentos a serem observados pelos profissionais e organizações contábeis.</a:t>
            </a:r>
            <a:r>
              <a:rPr kumimoji="0" lang="pt-BR" sz="4400" b="0" i="0" u="none" strike="noStrike" kern="0" cap="none" spc="0" normalizeH="0" baseline="0" noProof="0" dirty="0" smtClean="0">
                <a:ln>
                  <a:noFill/>
                </a:ln>
                <a:solidFill>
                  <a:schemeClr val="bg2">
                    <a:lumMod val="50000"/>
                  </a:schemeClr>
                </a:solidFill>
                <a:effectLst/>
                <a:uLnTx/>
                <a:uFillTx/>
                <a:latin typeface="+mj-lt"/>
                <a:ea typeface="+mj-ea"/>
                <a:cs typeface="+mj-cs"/>
              </a:rPr>
              <a:t/>
            </a:r>
            <a:br>
              <a:rPr kumimoji="0" lang="pt-BR" sz="4400" b="0" i="0" u="none" strike="noStrike" kern="0" cap="none" spc="0" normalizeH="0" baseline="0" noProof="0" dirty="0" smtClean="0">
                <a:ln>
                  <a:noFill/>
                </a:ln>
                <a:solidFill>
                  <a:schemeClr val="bg2">
                    <a:lumMod val="50000"/>
                  </a:schemeClr>
                </a:solidFill>
                <a:effectLst/>
                <a:uLnTx/>
                <a:uFillTx/>
                <a:latin typeface="+mj-lt"/>
                <a:ea typeface="+mj-ea"/>
                <a:cs typeface="+mj-cs"/>
              </a:rPr>
            </a:br>
            <a:r>
              <a:rPr kumimoji="0" lang="pt-BR" sz="900" b="0" i="0" u="none" strike="noStrike" kern="0" cap="none" spc="0" normalizeH="0" baseline="0" noProof="0" dirty="0" smtClean="0">
                <a:ln>
                  <a:noFill/>
                </a:ln>
                <a:solidFill>
                  <a:schemeClr val="bg2">
                    <a:lumMod val="50000"/>
                  </a:schemeClr>
                </a:solidFill>
                <a:effectLst/>
                <a:uLnTx/>
                <a:uFillTx/>
                <a:latin typeface="+mj-lt"/>
                <a:ea typeface="+mj-ea"/>
                <a:cs typeface="+mj-cs"/>
              </a:rPr>
              <a:t/>
            </a:r>
            <a:br>
              <a:rPr kumimoji="0" lang="pt-BR" sz="900" b="0" i="0" u="none" strike="noStrike" kern="0" cap="none" spc="0" normalizeH="0" baseline="0" noProof="0" dirty="0" smtClean="0">
                <a:ln>
                  <a:noFill/>
                </a:ln>
                <a:solidFill>
                  <a:schemeClr val="bg2">
                    <a:lumMod val="50000"/>
                  </a:schemeClr>
                </a:solidFill>
                <a:effectLst/>
                <a:uLnTx/>
                <a:uFillTx/>
                <a:latin typeface="+mj-lt"/>
                <a:ea typeface="+mj-ea"/>
                <a:cs typeface="+mj-cs"/>
              </a:rPr>
            </a:br>
            <a:endParaRPr kumimoji="0" lang="pt-BR" sz="900" b="0" i="0" u="none" strike="noStrike" kern="0" cap="none" spc="0" normalizeH="0" baseline="0" noProof="0" dirty="0" smtClean="0">
              <a:ln>
                <a:noFill/>
              </a:ln>
              <a:solidFill>
                <a:schemeClr val="bg2">
                  <a:lumMod val="50000"/>
                </a:schemeClr>
              </a:solidFill>
              <a:effectLst/>
              <a:uLnTx/>
              <a:uFillTx/>
              <a:latin typeface="+mj-lt"/>
              <a:ea typeface="+mj-ea"/>
              <a:cs typeface="+mj-cs"/>
            </a:endParaRPr>
          </a:p>
        </p:txBody>
      </p:sp>
      <p:sp>
        <p:nvSpPr>
          <p:cNvPr id="5" name="Espaço Reservado para Texto 2"/>
          <p:cNvSpPr txBox="1">
            <a:spLocks/>
          </p:cNvSpPr>
          <p:nvPr/>
        </p:nvSpPr>
        <p:spPr bwMode="auto">
          <a:xfrm>
            <a:off x="152400" y="990600"/>
            <a:ext cx="8839200" cy="533400"/>
          </a:xfrm>
          <a:prstGeom prst="rect">
            <a:avLst/>
          </a:prstGeom>
          <a:gradFill rotWithShape="0">
            <a:gsLst>
              <a:gs pos="0">
                <a:srgbClr val="FFEFD1"/>
              </a:gs>
              <a:gs pos="64999">
                <a:srgbClr val="F0EBD5"/>
              </a:gs>
              <a:gs pos="100000">
                <a:srgbClr val="D1C39F"/>
              </a:gs>
            </a:gsLst>
            <a:lin ang="5400000"/>
          </a:gradFill>
          <a:ln w="28575">
            <a:solidFill>
              <a:srgbClr val="C00000"/>
            </a:solidFill>
            <a:miter lim="800000"/>
            <a:headEnd/>
            <a:tailEnd/>
          </a:ln>
        </p:spPr>
        <p:txBody>
          <a:bodyPr vert="horz" wrap="square" lIns="91440" tIns="45720" rIns="91440" bIns="45720" numCol="1" anchor="ctr"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pt-BR" sz="2800" b="1" i="0" u="none" strike="noStrike" kern="0" cap="none" spc="0" normalizeH="0" baseline="0" noProof="0" dirty="0" smtClean="0">
                <a:ln>
                  <a:noFill/>
                </a:ln>
                <a:solidFill>
                  <a:srgbClr val="C00000"/>
                </a:solidFill>
                <a:effectLst/>
                <a:uLnTx/>
                <a:uFillTx/>
                <a:latin typeface="Century Gothic" pitchFamily="34" charset="0"/>
                <a:cs typeface="Arial" charset="0"/>
              </a:rPr>
              <a:t>CRONOGRAMA DOS TRABALHOS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xplosão 2 2"/>
          <p:cNvSpPr/>
          <p:nvPr/>
        </p:nvSpPr>
        <p:spPr>
          <a:xfrm rot="688332">
            <a:off x="7833307" y="2308375"/>
            <a:ext cx="488877" cy="2360588"/>
          </a:xfrm>
          <a:prstGeom prst="irregularSeal2">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a:p>
        </p:txBody>
      </p:sp>
      <p:pic>
        <p:nvPicPr>
          <p:cNvPr id="4" name="Picture 16" descr="C:\Program Files\Microsoft Office\MEDIA\CAGCAT10\j0293828.wmf"/>
          <p:cNvPicPr>
            <a:picLocks noChangeAspect="1" noChangeArrowheads="1"/>
          </p:cNvPicPr>
          <p:nvPr/>
        </p:nvPicPr>
        <p:blipFill>
          <a:blip r:embed="rId3" cstate="print"/>
          <a:srcRect/>
          <a:stretch>
            <a:fillRect/>
          </a:stretch>
        </p:blipFill>
        <p:spPr bwMode="auto">
          <a:xfrm rot="-530252">
            <a:off x="4165465" y="2626164"/>
            <a:ext cx="4854593" cy="4283988"/>
          </a:xfrm>
          <a:prstGeom prst="rect">
            <a:avLst/>
          </a:prstGeom>
          <a:noFill/>
          <a:ln w="9525">
            <a:noFill/>
            <a:miter lim="800000"/>
            <a:headEnd/>
            <a:tailEnd/>
          </a:ln>
        </p:spPr>
      </p:pic>
      <p:pic>
        <p:nvPicPr>
          <p:cNvPr id="5" name="Picture 17" descr="C:\Program Files\Microsoft Office\MEDIA\CAGCAT10\j0293828.wmf"/>
          <p:cNvPicPr>
            <a:picLocks noChangeAspect="1" noChangeArrowheads="1"/>
          </p:cNvPicPr>
          <p:nvPr/>
        </p:nvPicPr>
        <p:blipFill>
          <a:blip r:embed="rId3" cstate="print"/>
          <a:srcRect/>
          <a:stretch>
            <a:fillRect/>
          </a:stretch>
        </p:blipFill>
        <p:spPr bwMode="auto">
          <a:xfrm rot="920030">
            <a:off x="424930" y="2730181"/>
            <a:ext cx="5035880" cy="3891700"/>
          </a:xfrm>
          <a:prstGeom prst="rect">
            <a:avLst/>
          </a:prstGeom>
          <a:noFill/>
          <a:ln w="9525">
            <a:noFill/>
            <a:miter lim="800000"/>
            <a:headEnd/>
            <a:tailEnd/>
          </a:ln>
        </p:spPr>
      </p:pic>
      <p:sp>
        <p:nvSpPr>
          <p:cNvPr id="6" name="Texto explicativo em forma de nuvem 5"/>
          <p:cNvSpPr/>
          <p:nvPr/>
        </p:nvSpPr>
        <p:spPr>
          <a:xfrm rot="21194238">
            <a:off x="443450" y="1471745"/>
            <a:ext cx="3401336" cy="1261612"/>
          </a:xfrm>
          <a:prstGeom prst="cloudCallout">
            <a:avLst>
              <a:gd name="adj1" fmla="val 48637"/>
              <a:gd name="adj2" fmla="val 68401"/>
            </a:avLst>
          </a:prstGeom>
          <a:gradFill>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27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a:p>
        </p:txBody>
      </p:sp>
      <p:pic>
        <p:nvPicPr>
          <p:cNvPr id="7" name="Picture 4" descr="http://3.bp.blogspot.com/-Pm9VIQGamZo/UPShLDB7n1I/AAAAAAAAV3o/2ZGXKIpGg9s/s640/Notas-falsas-de-dinheiro-como-identificar-01.jpg"/>
          <p:cNvPicPr>
            <a:picLocks noChangeAspect="1" noChangeArrowheads="1"/>
          </p:cNvPicPr>
          <p:nvPr/>
        </p:nvPicPr>
        <p:blipFill>
          <a:blip r:embed="rId4" cstate="print"/>
          <a:srcRect/>
          <a:stretch>
            <a:fillRect/>
          </a:stretch>
        </p:blipFill>
        <p:spPr bwMode="auto">
          <a:xfrm rot="-869244">
            <a:off x="862714" y="884956"/>
            <a:ext cx="2222979" cy="977754"/>
          </a:xfrm>
          <a:prstGeom prst="rect">
            <a:avLst/>
          </a:prstGeom>
          <a:noFill/>
          <a:ln w="9525">
            <a:noFill/>
            <a:miter lim="800000"/>
            <a:headEnd/>
            <a:tailEnd/>
          </a:ln>
        </p:spPr>
      </p:pic>
      <p:sp>
        <p:nvSpPr>
          <p:cNvPr id="8" name="Texto explicativo em forma de nuvem 7"/>
          <p:cNvSpPr/>
          <p:nvPr/>
        </p:nvSpPr>
        <p:spPr>
          <a:xfrm>
            <a:off x="3470758" y="1262394"/>
            <a:ext cx="3909531" cy="1239506"/>
          </a:xfrm>
          <a:prstGeom prst="cloudCallout">
            <a:avLst>
              <a:gd name="adj1" fmla="val -30524"/>
              <a:gd name="adj2" fmla="val 122299"/>
            </a:avLst>
          </a:prstGeom>
          <a:solidFill>
            <a:schemeClr val="bg2">
              <a:lumMod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a:p>
        </p:txBody>
      </p:sp>
      <p:sp>
        <p:nvSpPr>
          <p:cNvPr id="9" name="Explosão 2 8"/>
          <p:cNvSpPr/>
          <p:nvPr/>
        </p:nvSpPr>
        <p:spPr>
          <a:xfrm rot="4150430">
            <a:off x="4106279" y="-1611783"/>
            <a:ext cx="160267" cy="5515841"/>
          </a:xfrm>
          <a:prstGeom prst="irregularSeal2">
            <a:avLst/>
          </a:prstGeom>
          <a:solidFill>
            <a:srgbClr val="FF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a:p>
        </p:txBody>
      </p:sp>
      <p:sp>
        <p:nvSpPr>
          <p:cNvPr id="10" name="Explosão 2 9"/>
          <p:cNvSpPr/>
          <p:nvPr/>
        </p:nvSpPr>
        <p:spPr>
          <a:xfrm rot="13290359">
            <a:off x="3429740" y="-937155"/>
            <a:ext cx="235269" cy="8515972"/>
          </a:xfrm>
          <a:prstGeom prst="irregularSeal2">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a:p>
        </p:txBody>
      </p:sp>
      <p:sp>
        <p:nvSpPr>
          <p:cNvPr id="11" name="Explosão 2 10"/>
          <p:cNvSpPr/>
          <p:nvPr/>
        </p:nvSpPr>
        <p:spPr>
          <a:xfrm rot="17659676" flipH="1">
            <a:off x="4941024" y="-2105631"/>
            <a:ext cx="177637" cy="8524888"/>
          </a:xfrm>
          <a:prstGeom prst="irregularSeal2">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a:p>
        </p:txBody>
      </p:sp>
      <p:sp>
        <p:nvSpPr>
          <p:cNvPr id="12" name="Texto explicativo em forma de nuvem 11"/>
          <p:cNvSpPr/>
          <p:nvPr/>
        </p:nvSpPr>
        <p:spPr>
          <a:xfrm>
            <a:off x="4267200" y="1143000"/>
            <a:ext cx="4724400" cy="2743200"/>
          </a:xfrm>
          <a:prstGeom prst="cloudCallout">
            <a:avLst>
              <a:gd name="adj1" fmla="val -80385"/>
              <a:gd name="adj2" fmla="val 44478"/>
            </a:avLst>
          </a:prstGeom>
          <a:solidFill>
            <a:schemeClr val="tx1">
              <a:lumMod val="50000"/>
              <a:lumOff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BR" sz="2800" b="1" dirty="0" smtClean="0">
                <a:solidFill>
                  <a:srgbClr val="FFFF00"/>
                </a:solidFill>
                <a:latin typeface="Century Gothic" pitchFamily="34" charset="0"/>
                <a:cs typeface="Arial" pitchFamily="34" charset="0"/>
              </a:rPr>
              <a:t>Resolução</a:t>
            </a:r>
          </a:p>
          <a:p>
            <a:pPr algn="ctr">
              <a:defRPr/>
            </a:pPr>
            <a:r>
              <a:rPr lang="pt-BR" sz="2800" b="1" dirty="0" smtClean="0">
                <a:solidFill>
                  <a:srgbClr val="FFFF00"/>
                </a:solidFill>
                <a:latin typeface="Century Gothic" pitchFamily="34" charset="0"/>
                <a:cs typeface="Arial" pitchFamily="34" charset="0"/>
              </a:rPr>
              <a:t>CFC n.º 1.445/13 e depois </a:t>
            </a:r>
            <a:r>
              <a:rPr lang="pt-BR" sz="2800" b="1" dirty="0">
                <a:solidFill>
                  <a:srgbClr val="FFFF00"/>
                </a:solidFill>
                <a:latin typeface="Century Gothic" pitchFamily="34" charset="0"/>
                <a:cs typeface="Arial" pitchFamily="34" charset="0"/>
              </a:rPr>
              <a:t>Resolução </a:t>
            </a:r>
            <a:r>
              <a:rPr lang="pt-BR" sz="2800" b="1" dirty="0" smtClean="0">
                <a:solidFill>
                  <a:srgbClr val="FFFF00"/>
                </a:solidFill>
                <a:latin typeface="Century Gothic" pitchFamily="34" charset="0"/>
                <a:cs typeface="Arial" pitchFamily="34" charset="0"/>
              </a:rPr>
              <a:t>CFC n.º 1.530/17 </a:t>
            </a:r>
            <a:endParaRPr lang="pt-BR" sz="2800" b="1" dirty="0">
              <a:solidFill>
                <a:srgbClr val="FFFF00"/>
              </a:solidFill>
              <a:latin typeface="Century Gothic" pitchFamily="34" charset="0"/>
              <a:cs typeface="Arial"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txBox="1">
            <a:spLocks/>
          </p:cNvSpPr>
          <p:nvPr/>
        </p:nvSpPr>
        <p:spPr bwMode="auto">
          <a:xfrm>
            <a:off x="206375" y="595313"/>
            <a:ext cx="8785225" cy="108108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b="1" i="0" u="none" strike="noStrike" kern="0" cap="none" spc="0" normalizeH="0" baseline="0" noProof="0" dirty="0" smtClean="0">
                <a:ln>
                  <a:noFill/>
                </a:ln>
                <a:solidFill>
                  <a:srgbClr val="C00000"/>
                </a:solidFill>
                <a:effectLst/>
                <a:uLnTx/>
                <a:uFillTx/>
                <a:latin typeface="+mj-lt"/>
                <a:ea typeface="+mj-ea"/>
                <a:cs typeface="+mj-cs"/>
              </a:rPr>
              <a:t/>
            </a:r>
            <a:br>
              <a:rPr kumimoji="0" lang="pt-BR" b="1" i="0" u="none" strike="noStrike" kern="0" cap="none" spc="0" normalizeH="0" baseline="0" noProof="0" dirty="0" smtClean="0">
                <a:ln>
                  <a:noFill/>
                </a:ln>
                <a:solidFill>
                  <a:srgbClr val="C00000"/>
                </a:solidFill>
                <a:effectLst/>
                <a:uLnTx/>
                <a:uFillTx/>
                <a:latin typeface="+mj-lt"/>
                <a:ea typeface="+mj-ea"/>
                <a:cs typeface="+mj-cs"/>
              </a:rPr>
            </a:br>
            <a:r>
              <a:rPr kumimoji="0" lang="pt-BR" b="1" i="0" u="none" strike="noStrike" kern="0" cap="none" spc="0" normalizeH="0" baseline="0" noProof="0" dirty="0" smtClean="0">
                <a:ln>
                  <a:noFill/>
                </a:ln>
                <a:solidFill>
                  <a:srgbClr val="C00000"/>
                </a:solidFill>
                <a:effectLst/>
                <a:uLnTx/>
                <a:uFillTx/>
                <a:latin typeface="Arial" pitchFamily="34" charset="0"/>
                <a:ea typeface="+mj-ea"/>
                <a:cs typeface="Arial" pitchFamily="34" charset="0"/>
              </a:rPr>
              <a:t>EMENTAS DAS RESOLUÇÕES:</a:t>
            </a:r>
            <a:br>
              <a:rPr kumimoji="0" lang="pt-BR" b="1" i="0" u="none" strike="noStrike" kern="0" cap="none" spc="0" normalizeH="0" baseline="0" noProof="0" dirty="0" smtClean="0">
                <a:ln>
                  <a:noFill/>
                </a:ln>
                <a:solidFill>
                  <a:srgbClr val="C00000"/>
                </a:solidFill>
                <a:effectLst/>
                <a:uLnTx/>
                <a:uFillTx/>
                <a:latin typeface="Arial" pitchFamily="34" charset="0"/>
                <a:ea typeface="+mj-ea"/>
                <a:cs typeface="Arial" pitchFamily="34" charset="0"/>
              </a:rPr>
            </a:br>
            <a:r>
              <a:rPr kumimoji="0" lang="pt-BR" b="1" i="0" u="none" strike="noStrike" kern="0" cap="none" spc="0" normalizeH="0" baseline="0" noProof="0" dirty="0" smtClean="0">
                <a:ln>
                  <a:noFill/>
                </a:ln>
                <a:solidFill>
                  <a:srgbClr val="C00000"/>
                </a:solidFill>
                <a:effectLst/>
                <a:uLnTx/>
                <a:uFillTx/>
                <a:latin typeface="Arial" pitchFamily="34" charset="0"/>
                <a:ea typeface="+mj-ea"/>
                <a:cs typeface="Arial" pitchFamily="34" charset="0"/>
              </a:rPr>
              <a:t>COAF N.º 24   X  CFC N.º </a:t>
            </a:r>
            <a:r>
              <a:rPr kumimoji="0" lang="pt-BR" sz="2000" i="0" u="none" strike="noStrike" kern="0" cap="none" spc="0" normalizeH="0" baseline="0" noProof="0" dirty="0" smtClean="0">
                <a:ln>
                  <a:noFill/>
                </a:ln>
                <a:solidFill>
                  <a:srgbClr val="040E08"/>
                </a:solidFill>
                <a:effectLst/>
                <a:uLnTx/>
                <a:uFillTx/>
                <a:latin typeface="Arial" pitchFamily="34" charset="0"/>
                <a:ea typeface="+mj-ea"/>
                <a:cs typeface="Arial" pitchFamily="34" charset="0"/>
              </a:rPr>
              <a:t>1.445/13(revogada)</a:t>
            </a:r>
            <a:r>
              <a:rPr kumimoji="0" lang="pt-BR" sz="2000" b="1" i="0" u="none" strike="noStrike" kern="0" cap="none" spc="0" normalizeH="0" baseline="0" noProof="0" dirty="0" smtClean="0">
                <a:ln>
                  <a:noFill/>
                </a:ln>
                <a:solidFill>
                  <a:srgbClr val="C00000"/>
                </a:solidFill>
                <a:effectLst/>
                <a:uLnTx/>
                <a:uFillTx/>
                <a:latin typeface="Arial" pitchFamily="34" charset="0"/>
                <a:ea typeface="+mj-ea"/>
                <a:cs typeface="Arial" pitchFamily="34" charset="0"/>
              </a:rPr>
              <a:t>.</a:t>
            </a:r>
            <a:r>
              <a:rPr kumimoji="0" lang="pt-BR" sz="2000" b="1" i="0" u="none" strike="noStrike" kern="0" cap="none" spc="0" normalizeH="0" noProof="0" dirty="0" smtClean="0">
                <a:ln>
                  <a:noFill/>
                </a:ln>
                <a:solidFill>
                  <a:srgbClr val="C00000"/>
                </a:solidFill>
                <a:effectLst/>
                <a:uLnTx/>
                <a:uFillTx/>
                <a:latin typeface="Arial" pitchFamily="34" charset="0"/>
                <a:ea typeface="+mj-ea"/>
                <a:cs typeface="Arial" pitchFamily="34" charset="0"/>
              </a:rPr>
              <a:t> </a:t>
            </a:r>
            <a:r>
              <a:rPr kumimoji="0" lang="pt-BR" b="1" i="0" u="none" strike="noStrike" kern="0" cap="none" spc="0" normalizeH="0" noProof="0" dirty="0" smtClean="0">
                <a:ln>
                  <a:noFill/>
                </a:ln>
                <a:solidFill>
                  <a:srgbClr val="C00000"/>
                </a:solidFill>
                <a:effectLst/>
                <a:uLnTx/>
                <a:uFillTx/>
                <a:latin typeface="Arial" pitchFamily="34" charset="0"/>
                <a:ea typeface="+mj-ea"/>
                <a:cs typeface="Arial" pitchFamily="34" charset="0"/>
              </a:rPr>
              <a:t>P/ </a:t>
            </a:r>
            <a:r>
              <a:rPr kumimoji="0" lang="pt-BR" b="1" i="0" u="none" strike="noStrike" kern="0" cap="none" spc="0" normalizeH="0" noProof="0" dirty="0" err="1" smtClean="0">
                <a:ln>
                  <a:noFill/>
                </a:ln>
                <a:solidFill>
                  <a:srgbClr val="C00000"/>
                </a:solidFill>
                <a:effectLst/>
                <a:uLnTx/>
                <a:uFillTx/>
                <a:latin typeface="Arial" pitchFamily="34" charset="0"/>
                <a:ea typeface="+mj-ea"/>
                <a:cs typeface="Arial" pitchFamily="34" charset="0"/>
              </a:rPr>
              <a:t>Resl</a:t>
            </a:r>
            <a:r>
              <a:rPr kumimoji="0" lang="pt-BR" b="1" i="0" u="none" strike="noStrike" kern="0" cap="none" spc="0" normalizeH="0" noProof="0" dirty="0" smtClean="0">
                <a:ln>
                  <a:noFill/>
                </a:ln>
                <a:solidFill>
                  <a:srgbClr val="C00000"/>
                </a:solidFill>
                <a:effectLst/>
                <a:uLnTx/>
                <a:uFillTx/>
                <a:latin typeface="Arial" pitchFamily="34" charset="0"/>
                <a:ea typeface="+mj-ea"/>
                <a:cs typeface="Arial" pitchFamily="34" charset="0"/>
              </a:rPr>
              <a:t> 1.530/17</a:t>
            </a:r>
            <a:r>
              <a:rPr kumimoji="0" lang="pt-BR" b="0" i="0" u="none" strike="noStrike" kern="0" cap="none" spc="0" normalizeH="0" baseline="0" noProof="0" dirty="0" smtClean="0">
                <a:ln>
                  <a:noFill/>
                </a:ln>
                <a:solidFill>
                  <a:srgbClr val="C00000"/>
                </a:solidFill>
                <a:effectLst/>
                <a:uLnTx/>
                <a:uFillTx/>
                <a:latin typeface="+mj-lt"/>
                <a:ea typeface="+mj-ea"/>
                <a:cs typeface="+mj-cs"/>
              </a:rPr>
              <a:t/>
            </a:r>
            <a:br>
              <a:rPr kumimoji="0" lang="pt-BR" b="0" i="0" u="none" strike="noStrike" kern="0" cap="none" spc="0" normalizeH="0" baseline="0" noProof="0" dirty="0" smtClean="0">
                <a:ln>
                  <a:noFill/>
                </a:ln>
                <a:solidFill>
                  <a:srgbClr val="C00000"/>
                </a:solidFill>
                <a:effectLst/>
                <a:uLnTx/>
                <a:uFillTx/>
                <a:latin typeface="+mj-lt"/>
                <a:ea typeface="+mj-ea"/>
                <a:cs typeface="+mj-cs"/>
              </a:rPr>
            </a:br>
            <a:endParaRPr kumimoji="0" lang="pt-BR" b="0" i="0" u="none" strike="noStrike" kern="0" cap="none" spc="0" normalizeH="0" baseline="0" noProof="0" dirty="0" smtClean="0">
              <a:ln>
                <a:noFill/>
              </a:ln>
              <a:solidFill>
                <a:srgbClr val="C00000"/>
              </a:solidFill>
              <a:effectLst/>
              <a:uLnTx/>
              <a:uFillTx/>
              <a:latin typeface="+mj-lt"/>
              <a:ea typeface="+mj-ea"/>
              <a:cs typeface="+mj-cs"/>
            </a:endParaRPr>
          </a:p>
        </p:txBody>
      </p:sp>
      <p:sp>
        <p:nvSpPr>
          <p:cNvPr id="4" name="Espaço Reservado para Conteúdo 2"/>
          <p:cNvSpPr>
            <a:spLocks noGrp="1"/>
          </p:cNvSpPr>
          <p:nvPr>
            <p:ph sz="half" idx="1"/>
          </p:nvPr>
        </p:nvSpPr>
        <p:spPr>
          <a:xfrm>
            <a:off x="179388" y="1614487"/>
            <a:ext cx="4392612" cy="5472113"/>
          </a:xfrm>
          <a:noFill/>
          <a:ln>
            <a:noFill/>
          </a:ln>
        </p:spPr>
        <p:txBody>
          <a:bodyPr/>
          <a:lstStyle/>
          <a:p>
            <a:pPr eaLnBrk="1" hangingPunct="1"/>
            <a:r>
              <a:rPr lang="pt-BR" sz="2200" b="1" dirty="0" smtClean="0">
                <a:solidFill>
                  <a:schemeClr val="bg2">
                    <a:lumMod val="50000"/>
                  </a:schemeClr>
                </a:solidFill>
                <a:latin typeface="Arial" charset="0"/>
                <a:cs typeface="Arial" charset="0"/>
              </a:rPr>
              <a:t>COAF – Dispõe sobre os procedimentos a serem adotados pelas pessoas físicas ou jurídicas não submetidas à regulação de órgão próprio regulador que prestem, mesmo que eventualmente, serviços de assessoria, consultoria, contadoria, auditoria, aconselhamento ou assistência, na forma do § 1º do art. 14 da Lei nº 9.613, de 3.3.1998.</a:t>
            </a:r>
          </a:p>
          <a:p>
            <a:pPr eaLnBrk="1" hangingPunct="1"/>
            <a:r>
              <a:rPr lang="pt-BR" sz="2400" b="1" dirty="0" smtClean="0">
                <a:solidFill>
                  <a:srgbClr val="C00000"/>
                </a:solidFill>
                <a:latin typeface="Arial" charset="0"/>
                <a:cs typeface="Arial" charset="0"/>
              </a:rPr>
              <a:t>Vigência 16-01-2013</a:t>
            </a:r>
          </a:p>
        </p:txBody>
      </p:sp>
      <p:sp>
        <p:nvSpPr>
          <p:cNvPr id="5" name="Espaço Reservado para Conteúdo 3"/>
          <p:cNvSpPr txBox="1">
            <a:spLocks/>
          </p:cNvSpPr>
          <p:nvPr/>
        </p:nvSpPr>
        <p:spPr>
          <a:xfrm>
            <a:off x="4675187" y="1843087"/>
            <a:ext cx="4316413" cy="5472113"/>
          </a:xfrm>
          <a:prstGeom prst="rect">
            <a:avLst/>
          </a:prstGeom>
          <a:noFill/>
          <a:ln>
            <a:noFill/>
          </a:ln>
        </p:spPr>
        <p:txBody>
          <a:body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pt-BR" sz="2400" b="1" i="0" u="none" strike="noStrike" kern="0" cap="none" spc="0" normalizeH="0" baseline="0" noProof="0" dirty="0" smtClean="0">
                <a:ln>
                  <a:noFill/>
                </a:ln>
                <a:solidFill>
                  <a:schemeClr val="bg2">
                    <a:lumMod val="50000"/>
                  </a:schemeClr>
                </a:solidFill>
                <a:effectLst/>
                <a:uLnTx/>
                <a:uFillTx/>
                <a:latin typeface="Arial" charset="0"/>
                <a:ea typeface="+mn-ea"/>
                <a:cs typeface="Arial" charset="0"/>
              </a:rPr>
              <a:t>O Conselho Federal de Contabilidade dispõe sobre os procedimentos a serem observados pelos profissionais e Organizações Contábeis, quando no exercício de suas funções, para cumprimento das obrigações previstas na Lei n.º 9.613/1998 e alterações posteriores.</a:t>
            </a:r>
            <a:r>
              <a:rPr kumimoji="0" lang="pt-BR" sz="2400" b="1" i="0" u="none" strike="noStrike" kern="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pt-BR" sz="2400" b="1" i="0" u="none" strike="noStrike" kern="0" cap="none" spc="0" normalizeH="0" baseline="0" noProof="0" dirty="0" smtClean="0">
                <a:ln>
                  <a:noFill/>
                </a:ln>
                <a:solidFill>
                  <a:srgbClr val="C00000"/>
                </a:solidFill>
                <a:effectLst/>
                <a:uLnTx/>
                <a:uFillTx/>
                <a:latin typeface="Arial" charset="0"/>
                <a:ea typeface="+mn-ea"/>
                <a:cs typeface="Arial" charset="0"/>
              </a:rPr>
              <a:t>Vigência:  janeiro 2018</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2133600" y="731837"/>
            <a:ext cx="4419600" cy="715963"/>
          </a:xfrm>
        </p:spPr>
        <p:txBody>
          <a:bodyPr/>
          <a:lstStyle/>
          <a:p>
            <a:pPr eaLnBrk="1" hangingPunct="1"/>
            <a:r>
              <a:rPr lang="pt-BR" sz="2400" b="1" dirty="0" smtClean="0"/>
              <a:t>Resolução</a:t>
            </a:r>
            <a:r>
              <a:rPr lang="en-US" sz="2400" b="1" dirty="0" smtClean="0"/>
              <a:t> CFC n.º 1.530;17</a:t>
            </a:r>
            <a:endParaRPr lang="ru-RU" sz="2400" b="1" dirty="0" smtClean="0"/>
          </a:p>
        </p:txBody>
      </p:sp>
      <p:sp>
        <p:nvSpPr>
          <p:cNvPr id="3" name="Título 1"/>
          <p:cNvSpPr txBox="1">
            <a:spLocks/>
          </p:cNvSpPr>
          <p:nvPr/>
        </p:nvSpPr>
        <p:spPr bwMode="auto">
          <a:xfrm>
            <a:off x="179388" y="1289050"/>
            <a:ext cx="8785225" cy="13017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pt-BR" sz="3200" b="1" i="0" u="none" strike="noStrike" kern="0" cap="none" spc="0" normalizeH="0" baseline="0" noProof="0" dirty="0" smtClean="0">
                <a:ln>
                  <a:noFill/>
                </a:ln>
                <a:solidFill>
                  <a:srgbClr val="C00000"/>
                </a:solidFill>
                <a:effectLst/>
                <a:uLnTx/>
                <a:uFillTx/>
                <a:latin typeface="Arial" charset="0"/>
                <a:ea typeface="+mj-ea"/>
                <a:cs typeface="Arial" charset="0"/>
              </a:rPr>
              <a:t>COAF ATRIBUIÇÕES</a:t>
            </a:r>
            <a:br>
              <a:rPr kumimoji="0" lang="pt-BR" sz="3200" b="1" i="0" u="none" strike="noStrike" kern="0" cap="none" spc="0" normalizeH="0" baseline="0" noProof="0" dirty="0" smtClean="0">
                <a:ln>
                  <a:noFill/>
                </a:ln>
                <a:solidFill>
                  <a:srgbClr val="C00000"/>
                </a:solidFill>
                <a:effectLst/>
                <a:uLnTx/>
                <a:uFillTx/>
                <a:latin typeface="Arial" charset="0"/>
                <a:ea typeface="+mj-ea"/>
                <a:cs typeface="Arial" charset="0"/>
              </a:rPr>
            </a:br>
            <a:r>
              <a:rPr kumimoji="0" lang="pt-BR" sz="3200" b="1" i="0" u="none" strike="noStrike" kern="0" cap="none" spc="0" normalizeH="0" baseline="0" noProof="0" dirty="0" smtClean="0">
                <a:ln>
                  <a:noFill/>
                </a:ln>
                <a:solidFill>
                  <a:srgbClr val="C00000"/>
                </a:solidFill>
                <a:effectLst/>
                <a:uLnTx/>
                <a:uFillTx/>
                <a:latin typeface="Arial" charset="0"/>
                <a:ea typeface="+mj-ea"/>
                <a:cs typeface="Arial" charset="0"/>
              </a:rPr>
              <a:t>CFC REGULAR</a:t>
            </a:r>
          </a:p>
        </p:txBody>
      </p:sp>
      <p:sp>
        <p:nvSpPr>
          <p:cNvPr id="4" name="Espaço Reservado para Conteúdo 2"/>
          <p:cNvSpPr>
            <a:spLocks noGrp="1"/>
          </p:cNvSpPr>
          <p:nvPr>
            <p:ph sz="half" idx="1"/>
          </p:nvPr>
        </p:nvSpPr>
        <p:spPr>
          <a:xfrm>
            <a:off x="179388" y="2438401"/>
            <a:ext cx="4316412" cy="4038600"/>
          </a:xfrm>
          <a:noFill/>
          <a:ln>
            <a:noFill/>
          </a:ln>
        </p:spPr>
        <p:txBody>
          <a:bodyPr/>
          <a:lstStyle/>
          <a:p>
            <a:r>
              <a:rPr lang="pt-BR" sz="2800" dirty="0"/>
              <a:t>Dispõe sobre os procedimentos a serem observados pelos profissionais e organizações contábeis para cumprimento das obrigações previstas na Lei n.º 9.613/1998 e alterações posteriores.</a:t>
            </a:r>
          </a:p>
        </p:txBody>
      </p:sp>
      <p:sp>
        <p:nvSpPr>
          <p:cNvPr id="5" name="Espaço Reservado para Conteúdo 3"/>
          <p:cNvSpPr txBox="1">
            <a:spLocks/>
          </p:cNvSpPr>
          <p:nvPr/>
        </p:nvSpPr>
        <p:spPr>
          <a:xfrm>
            <a:off x="4648200" y="1901825"/>
            <a:ext cx="4316413" cy="4879975"/>
          </a:xfrm>
          <a:prstGeom prst="rect">
            <a:avLst/>
          </a:prstGeom>
          <a:noFill/>
          <a:ln>
            <a:noFill/>
          </a:ln>
        </p:spPr>
        <p:txBody>
          <a:bodyPr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pt-BR" sz="38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Considerando</a:t>
            </a:r>
            <a:r>
              <a:rPr kumimoji="0" lang="pt-BR" sz="3800" b="0"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 </a:t>
            </a:r>
            <a:r>
              <a:rPr kumimoji="0" lang="pt-BR" sz="2900" b="0"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a competência atribuída ao Conselho Federal de Contabilidade pelo Decreto-Lei n.º 9295/1946 e suas alterações;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pt-BR" sz="38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Considerando</a:t>
            </a:r>
            <a:r>
              <a:rPr kumimoji="0" lang="pt-BR" sz="29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 </a:t>
            </a:r>
            <a:r>
              <a:rPr kumimoji="0" lang="pt-BR" sz="2900" b="0"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a necessidade de regulamentar o disposto nos </a:t>
            </a:r>
            <a:r>
              <a:rPr kumimoji="0" lang="pt-BR" sz="2900" b="0" i="0" u="none" strike="noStrike" kern="0" cap="none" spc="0" normalizeH="0" baseline="0" noProof="0" dirty="0" err="1" smtClean="0">
                <a:ln>
                  <a:noFill/>
                </a:ln>
                <a:solidFill>
                  <a:schemeClr val="bg2">
                    <a:lumMod val="50000"/>
                  </a:schemeClr>
                </a:solidFill>
                <a:effectLst/>
                <a:uLnTx/>
                <a:uFillTx/>
                <a:latin typeface="Arial" pitchFamily="34" charset="0"/>
                <a:ea typeface="+mn-ea"/>
                <a:cs typeface="Arial" pitchFamily="34" charset="0"/>
              </a:rPr>
              <a:t>Arts</a:t>
            </a:r>
            <a:r>
              <a:rPr kumimoji="0" lang="pt-BR" sz="2900" b="0"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 9, 10 e 11 da Lei n.º 9.613/1998 e suas alterações;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pt-BR" sz="38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Considerando</a:t>
            </a:r>
            <a:r>
              <a:rPr kumimoji="0" lang="pt-BR" sz="2900" b="0"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 que o profissional da Contabilidade não participa da gestão e das operações e transações praticadas pelas pessoas jurídicas e físicas;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pt-BR" sz="38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Considerando</a:t>
            </a:r>
            <a:r>
              <a:rPr kumimoji="0" lang="pt-BR" sz="2900" b="0"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 que os serviços profissionais contábeis devem estar previstos em contratos de acordo com a Resolução CFC n.º 987/2003;</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pt-BR" sz="38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Considerando</a:t>
            </a:r>
            <a:r>
              <a:rPr kumimoji="0" lang="pt-BR" sz="2900" b="0"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 a diversidade dos serviços de contabilidade, que devem observar os princípios e as normas profissionais e técnicas específicas;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pt-BR" sz="38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Considerando</a:t>
            </a:r>
            <a:r>
              <a:rPr kumimoji="0" lang="pt-BR" sz="2900" b="0"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 a amplitude de valores constantes nas demonstrações contábeis geradas pelas diversas entidades em decorrência de seu porte e volume de transações,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pt-BR" sz="3400" b="1" i="0" u="none" strike="noStrike" kern="0" cap="none" spc="0" normalizeH="0" baseline="0" noProof="0" dirty="0" smtClean="0">
                <a:ln>
                  <a:noFill/>
                </a:ln>
                <a:solidFill>
                  <a:schemeClr val="bg2">
                    <a:lumMod val="50000"/>
                  </a:schemeClr>
                </a:solidFill>
                <a:effectLst/>
                <a:uLnTx/>
                <a:uFillTx/>
                <a:latin typeface="Arial" pitchFamily="34" charset="0"/>
                <a:ea typeface="+mn-ea"/>
                <a:cs typeface="Arial" pitchFamily="34" charset="0"/>
              </a:rPr>
              <a:t>RESOLVE</a:t>
            </a:r>
            <a:r>
              <a:rPr kumimoji="0" lang="pt-BR" sz="3400" b="1" i="0" u="none" strike="noStrike" kern="0" cap="none" spc="0" normalizeH="0" baseline="0" noProof="0" dirty="0" smtClean="0">
                <a:ln>
                  <a:noFill/>
                </a:ln>
                <a:solidFill>
                  <a:schemeClr val="bg2">
                    <a:lumMod val="50000"/>
                  </a:schemeClr>
                </a:solidFill>
                <a:effectLst/>
                <a:uLnTx/>
                <a:uFillTx/>
                <a:latin typeface="+mn-lt"/>
                <a:ea typeface="+mn-ea"/>
                <a:cs typeface="+mn-cs"/>
              </a:rPr>
              <a:t>:</a:t>
            </a:r>
          </a:p>
        </p:txBody>
      </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900113" eaLnBrk="0" hangingPunct="0">
              <a:tabLst>
                <a:tab pos="990600" algn="l"/>
              </a:tabLst>
              <a:defRPr>
                <a:solidFill>
                  <a:schemeClr val="tx1"/>
                </a:solidFill>
                <a:latin typeface="Arial" panose="020B0604020202020204" pitchFamily="34" charset="0"/>
              </a:defRPr>
            </a:lvl1pPr>
            <a:lvl2pPr eaLnBrk="0" hangingPunct="0">
              <a:tabLst>
                <a:tab pos="990600" algn="l"/>
              </a:tabLst>
              <a:defRPr>
                <a:solidFill>
                  <a:schemeClr val="tx1"/>
                </a:solidFill>
                <a:latin typeface="Arial" panose="020B0604020202020204" pitchFamily="34" charset="0"/>
              </a:defRPr>
            </a:lvl2pPr>
            <a:lvl3pPr eaLnBrk="0" hangingPunct="0">
              <a:tabLst>
                <a:tab pos="990600" algn="l"/>
              </a:tabLst>
              <a:defRPr>
                <a:solidFill>
                  <a:schemeClr val="tx1"/>
                </a:solidFill>
                <a:latin typeface="Arial" panose="020B0604020202020204" pitchFamily="34" charset="0"/>
              </a:defRPr>
            </a:lvl3pPr>
            <a:lvl4pPr eaLnBrk="0" hangingPunct="0">
              <a:tabLst>
                <a:tab pos="990600" algn="l"/>
              </a:tabLst>
              <a:defRPr>
                <a:solidFill>
                  <a:schemeClr val="tx1"/>
                </a:solidFill>
                <a:latin typeface="Arial" panose="020B0604020202020204" pitchFamily="34" charset="0"/>
              </a:defRPr>
            </a:lvl4pPr>
            <a:lvl5pPr eaLnBrk="0" hangingPunct="0">
              <a:tabLst>
                <a:tab pos="990600" algn="l"/>
              </a:tabLst>
              <a:defRPr>
                <a:solidFill>
                  <a:schemeClr val="tx1"/>
                </a:solidFill>
                <a:latin typeface="Arial" panose="020B0604020202020204" pitchFamily="34" charset="0"/>
              </a:defRPr>
            </a:lvl5pPr>
            <a:lvl6pPr eaLnBrk="0" fontAlgn="base" hangingPunct="0">
              <a:spcBef>
                <a:spcPct val="0"/>
              </a:spcBef>
              <a:spcAft>
                <a:spcPct val="0"/>
              </a:spcAft>
              <a:tabLst>
                <a:tab pos="990600" algn="l"/>
              </a:tabLst>
              <a:defRPr>
                <a:solidFill>
                  <a:schemeClr val="tx1"/>
                </a:solidFill>
                <a:latin typeface="Arial" panose="020B0604020202020204" pitchFamily="34" charset="0"/>
              </a:defRPr>
            </a:lvl6pPr>
            <a:lvl7pPr eaLnBrk="0" fontAlgn="base" hangingPunct="0">
              <a:spcBef>
                <a:spcPct val="0"/>
              </a:spcBef>
              <a:spcAft>
                <a:spcPct val="0"/>
              </a:spcAft>
              <a:tabLst>
                <a:tab pos="990600" algn="l"/>
              </a:tabLst>
              <a:defRPr>
                <a:solidFill>
                  <a:schemeClr val="tx1"/>
                </a:solidFill>
                <a:latin typeface="Arial" panose="020B0604020202020204" pitchFamily="34" charset="0"/>
              </a:defRPr>
            </a:lvl7pPr>
            <a:lvl8pPr eaLnBrk="0" fontAlgn="base" hangingPunct="0">
              <a:spcBef>
                <a:spcPct val="0"/>
              </a:spcBef>
              <a:spcAft>
                <a:spcPct val="0"/>
              </a:spcAft>
              <a:tabLst>
                <a:tab pos="990600" algn="l"/>
              </a:tabLst>
              <a:defRPr>
                <a:solidFill>
                  <a:schemeClr val="tx1"/>
                </a:solidFill>
                <a:latin typeface="Arial" panose="020B0604020202020204" pitchFamily="34" charset="0"/>
              </a:defRPr>
            </a:lvl8pPr>
            <a:lvl9pPr eaLnBrk="0" fontAlgn="base" hangingPunct="0">
              <a:spcBef>
                <a:spcPct val="0"/>
              </a:spcBef>
              <a:spcAft>
                <a:spcPct val="0"/>
              </a:spcAft>
              <a:tabLst>
                <a:tab pos="990600" algn="l"/>
              </a:tabLst>
              <a:defRPr>
                <a:solidFill>
                  <a:schemeClr val="tx1"/>
                </a:solidFill>
                <a:latin typeface="Arial" panose="020B0604020202020204" pitchFamily="34" charset="0"/>
              </a:defRPr>
            </a:lvl9pPr>
          </a:lstStyle>
          <a:p>
            <a:pPr marL="0" marR="0" lvl="0" indent="900113" algn="l" defTabSz="914400" rtl="0" eaLnBrk="0" fontAlgn="base" latinLnBrk="0" hangingPunct="0">
              <a:lnSpc>
                <a:spcPct val="100000"/>
              </a:lnSpc>
              <a:spcBef>
                <a:spcPct val="0"/>
              </a:spcBef>
              <a:spcAft>
                <a:spcPct val="0"/>
              </a:spcAft>
              <a:buClrTx/>
              <a:buSzTx/>
              <a:buFontTx/>
              <a:buNone/>
              <a:tabLst>
                <a:tab pos="990600" algn="l"/>
              </a:tabLst>
            </a:pPr>
            <a:r>
              <a:rPr kumimoji="0" lang="pt-BR" sz="11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O</a:t>
            </a:r>
            <a:r>
              <a:rPr kumimoji="0" lang="pt-BR" sz="1100" b="1"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CONSELHO FEDERAL DE CONTABILIDADE,</a:t>
            </a:r>
            <a:r>
              <a:rPr kumimoji="0" lang="pt-BR" sz="11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no uso de suas atribuições legais e regimentais,</a:t>
            </a:r>
            <a:endParaRPr kumimoji="0" lang="pt-BR" sz="600" b="0" i="0" u="none" strike="noStrike" cap="none" normalizeH="0" baseline="0" smtClean="0">
              <a:ln>
                <a:noFill/>
              </a:ln>
              <a:solidFill>
                <a:schemeClr val="tx1"/>
              </a:solidFill>
              <a:effectLst/>
            </a:endParaRPr>
          </a:p>
          <a:p>
            <a:pPr marL="0" marR="0" lvl="0" indent="900113" algn="l" defTabSz="914400" rtl="0" eaLnBrk="0" fontAlgn="base" latinLnBrk="0" hangingPunct="0">
              <a:lnSpc>
                <a:spcPct val="100000"/>
              </a:lnSpc>
              <a:spcBef>
                <a:spcPct val="0"/>
              </a:spcBef>
              <a:spcAft>
                <a:spcPct val="0"/>
              </a:spcAft>
              <a:buClrTx/>
              <a:buSzTx/>
              <a:buFontTx/>
              <a:buNone/>
              <a:tabLst>
                <a:tab pos="990600" algn="l"/>
              </a:tabLst>
            </a:pPr>
            <a:endParaRPr kumimoji="0" lang="pt-BR" sz="1800" b="0" i="0" u="none" strike="noStrike" cap="none" normalizeH="0" baseline="0" smtClean="0">
              <a:ln>
                <a:noFill/>
              </a:ln>
              <a:solidFill>
                <a:schemeClr val="tx1"/>
              </a:solidFill>
              <a:effectLst/>
              <a:latin typeface="Arial" panose="020B0604020202020204" pitchFamily="34" charset="0"/>
            </a:endParaRPr>
          </a:p>
        </p:txBody>
      </p:sp>
      <p:sp>
        <p:nvSpPr>
          <p:cNvPr id="6" name="Text Box 1"/>
          <p:cNvSpPr txBox="1">
            <a:spLocks noChangeArrowheads="1"/>
          </p:cNvSpPr>
          <p:nvPr/>
        </p:nvSpPr>
        <p:spPr bwMode="auto">
          <a:xfrm>
            <a:off x="28575" y="528638"/>
            <a:ext cx="914400" cy="4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pt-BR" sz="1000" b="0" i="0" u="none" strike="noStrike" cap="none" normalizeH="0" baseline="0" smtClean="0">
                <a:ln>
                  <a:noFill/>
                </a:ln>
                <a:solidFill>
                  <a:schemeClr val="tx1"/>
                </a:solidFill>
                <a:effectLst/>
                <a:latin typeface="Arial" panose="020B0604020202020204" pitchFamily="34" charset="0"/>
                <a:ea typeface="Times New Roman" panose="02020603050405020304" pitchFamily="18" charset="0"/>
              </a:rPr>
              <a:t>2,5 cm</a:t>
            </a:r>
            <a:endParaRPr kumimoji="0" lang="pt-BR" sz="1800" b="0" i="0" u="none" strike="noStrike" cap="none" normalizeH="0" baseline="0" smtClean="0">
              <a:ln>
                <a:noFill/>
              </a:ln>
              <a:solidFill>
                <a:schemeClr val="tx1"/>
              </a:solidFill>
              <a:effectLst/>
              <a:latin typeface="Arial" panose="020B0604020202020204" pitchFamily="34" charset="0"/>
            </a:endParaRPr>
          </a:p>
        </p:txBody>
      </p:sp>
      <p:sp>
        <p:nvSpPr>
          <p:cNvPr id="7" name="Rectangle 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900113" eaLnBrk="0" hangingPunct="0">
              <a:tabLst>
                <a:tab pos="990600" algn="l"/>
              </a:tabLst>
              <a:defRPr>
                <a:solidFill>
                  <a:schemeClr val="tx1"/>
                </a:solidFill>
                <a:latin typeface="Arial" panose="020B0604020202020204" pitchFamily="34" charset="0"/>
              </a:defRPr>
            </a:lvl1pPr>
            <a:lvl2pPr eaLnBrk="0" hangingPunct="0">
              <a:tabLst>
                <a:tab pos="990600" algn="l"/>
              </a:tabLst>
              <a:defRPr>
                <a:solidFill>
                  <a:schemeClr val="tx1"/>
                </a:solidFill>
                <a:latin typeface="Arial" panose="020B0604020202020204" pitchFamily="34" charset="0"/>
              </a:defRPr>
            </a:lvl2pPr>
            <a:lvl3pPr eaLnBrk="0" hangingPunct="0">
              <a:tabLst>
                <a:tab pos="990600" algn="l"/>
              </a:tabLst>
              <a:defRPr>
                <a:solidFill>
                  <a:schemeClr val="tx1"/>
                </a:solidFill>
                <a:latin typeface="Arial" panose="020B0604020202020204" pitchFamily="34" charset="0"/>
              </a:defRPr>
            </a:lvl3pPr>
            <a:lvl4pPr eaLnBrk="0" hangingPunct="0">
              <a:tabLst>
                <a:tab pos="990600" algn="l"/>
              </a:tabLst>
              <a:defRPr>
                <a:solidFill>
                  <a:schemeClr val="tx1"/>
                </a:solidFill>
                <a:latin typeface="Arial" panose="020B0604020202020204" pitchFamily="34" charset="0"/>
              </a:defRPr>
            </a:lvl4pPr>
            <a:lvl5pPr eaLnBrk="0" hangingPunct="0">
              <a:tabLst>
                <a:tab pos="990600" algn="l"/>
              </a:tabLst>
              <a:defRPr>
                <a:solidFill>
                  <a:schemeClr val="tx1"/>
                </a:solidFill>
                <a:latin typeface="Arial" panose="020B0604020202020204" pitchFamily="34" charset="0"/>
              </a:defRPr>
            </a:lvl5pPr>
            <a:lvl6pPr eaLnBrk="0" fontAlgn="base" hangingPunct="0">
              <a:spcBef>
                <a:spcPct val="0"/>
              </a:spcBef>
              <a:spcAft>
                <a:spcPct val="0"/>
              </a:spcAft>
              <a:tabLst>
                <a:tab pos="990600" algn="l"/>
              </a:tabLst>
              <a:defRPr>
                <a:solidFill>
                  <a:schemeClr val="tx1"/>
                </a:solidFill>
                <a:latin typeface="Arial" panose="020B0604020202020204" pitchFamily="34" charset="0"/>
              </a:defRPr>
            </a:lvl6pPr>
            <a:lvl7pPr eaLnBrk="0" fontAlgn="base" hangingPunct="0">
              <a:spcBef>
                <a:spcPct val="0"/>
              </a:spcBef>
              <a:spcAft>
                <a:spcPct val="0"/>
              </a:spcAft>
              <a:tabLst>
                <a:tab pos="990600" algn="l"/>
              </a:tabLst>
              <a:defRPr>
                <a:solidFill>
                  <a:schemeClr val="tx1"/>
                </a:solidFill>
                <a:latin typeface="Arial" panose="020B0604020202020204" pitchFamily="34" charset="0"/>
              </a:defRPr>
            </a:lvl7pPr>
            <a:lvl8pPr eaLnBrk="0" fontAlgn="base" hangingPunct="0">
              <a:spcBef>
                <a:spcPct val="0"/>
              </a:spcBef>
              <a:spcAft>
                <a:spcPct val="0"/>
              </a:spcAft>
              <a:tabLst>
                <a:tab pos="990600" algn="l"/>
              </a:tabLst>
              <a:defRPr>
                <a:solidFill>
                  <a:schemeClr val="tx1"/>
                </a:solidFill>
                <a:latin typeface="Arial" panose="020B0604020202020204" pitchFamily="34" charset="0"/>
              </a:defRPr>
            </a:lvl8pPr>
            <a:lvl9pPr eaLnBrk="0" fontAlgn="base" hangingPunct="0">
              <a:spcBef>
                <a:spcPct val="0"/>
              </a:spcBef>
              <a:spcAft>
                <a:spcPct val="0"/>
              </a:spcAft>
              <a:tabLst>
                <a:tab pos="990600" algn="l"/>
              </a:tabLst>
              <a:defRPr>
                <a:solidFill>
                  <a:schemeClr val="tx1"/>
                </a:solidFill>
                <a:latin typeface="Arial" panose="020B0604020202020204" pitchFamily="34" charset="0"/>
              </a:defRPr>
            </a:lvl9pPr>
          </a:lstStyle>
          <a:p>
            <a:pPr marL="0" marR="0" lvl="0" indent="900113" algn="just" defTabSz="914400" rtl="0" eaLnBrk="0" fontAlgn="base" latinLnBrk="0" hangingPunct="0">
              <a:lnSpc>
                <a:spcPct val="100000"/>
              </a:lnSpc>
              <a:spcBef>
                <a:spcPct val="0"/>
              </a:spcBef>
              <a:spcAft>
                <a:spcPct val="0"/>
              </a:spcAft>
              <a:buClrTx/>
              <a:buSzTx/>
              <a:buFontTx/>
              <a:buNone/>
              <a:tabLst>
                <a:tab pos="990600" algn="l"/>
              </a:tabLst>
            </a:pPr>
            <a:endParaRPr kumimoji="0" lang="pt-BR" sz="600" b="0" i="0" u="none" strike="noStrike" cap="none" normalizeH="0" baseline="0" dirty="0" smtClean="0">
              <a:ln>
                <a:noFill/>
              </a:ln>
              <a:solidFill>
                <a:schemeClr val="tx1"/>
              </a:solidFill>
              <a:effectLst/>
              <a:latin typeface="Arial" panose="020B0604020202020204" pitchFamily="34" charset="0"/>
            </a:endParaRPr>
          </a:p>
          <a:p>
            <a:pPr marL="0" marR="0" lvl="0" indent="900113" algn="just" defTabSz="914400" rtl="0" eaLnBrk="0" fontAlgn="base" latinLnBrk="0" hangingPunct="0">
              <a:lnSpc>
                <a:spcPct val="100000"/>
              </a:lnSpc>
              <a:spcBef>
                <a:spcPct val="0"/>
              </a:spcBef>
              <a:spcAft>
                <a:spcPct val="0"/>
              </a:spcAft>
              <a:buClrTx/>
              <a:buSzTx/>
              <a:buFontTx/>
              <a:buNone/>
              <a:tabLst>
                <a:tab pos="990600" algn="l"/>
              </a:tabLst>
            </a:pPr>
            <a:r>
              <a:rPr kumimoji="0" lang="pt-BR" sz="1800" b="0" i="0" u="none" strike="noStrike" cap="none" normalizeH="0" baseline="0" dirty="0" smtClean="0">
                <a:ln>
                  <a:noFill/>
                </a:ln>
                <a:solidFill>
                  <a:schemeClr val="tx1"/>
                </a:solidFill>
                <a:effectLst/>
                <a:latin typeface="Arial" panose="020B0604020202020204" pitchFamily="34" charset="0"/>
              </a:rPr>
              <a:t/>
            </a:r>
            <a:br>
              <a:rPr kumimoji="0" lang="pt-BR" sz="1800" b="0" i="0" u="none" strike="noStrike" cap="none" normalizeH="0" baseline="0" dirty="0" smtClean="0">
                <a:ln>
                  <a:noFill/>
                </a:ln>
                <a:solidFill>
                  <a:schemeClr val="tx1"/>
                </a:solidFill>
                <a:effectLst/>
                <a:latin typeface="Arial" panose="020B0604020202020204" pitchFamily="34" charset="0"/>
              </a:rPr>
            </a:br>
            <a:endParaRPr kumimoji="0" lang="pt-BR" sz="1800" b="0" i="0" u="none" strike="noStrike" cap="none" normalizeH="0" baseline="0" dirty="0" smtClean="0">
              <a:ln>
                <a:noFill/>
              </a:ln>
              <a:solidFill>
                <a:schemeClr val="tx1"/>
              </a:solidFill>
              <a:effectLst/>
              <a:latin typeface="Arial" panose="020B0604020202020204" pitchFamily="34" charset="0"/>
            </a:endParaRPr>
          </a:p>
          <a:p>
            <a:pPr marL="0" marR="0" lvl="0" indent="900113" algn="just" defTabSz="914400" rtl="0" eaLnBrk="0" fontAlgn="base" latinLnBrk="0" hangingPunct="0">
              <a:lnSpc>
                <a:spcPct val="100000"/>
              </a:lnSpc>
              <a:spcBef>
                <a:spcPct val="0"/>
              </a:spcBef>
              <a:spcAft>
                <a:spcPct val="0"/>
              </a:spcAft>
              <a:buClrTx/>
              <a:buSzTx/>
              <a:buFontTx/>
              <a:buNone/>
              <a:tabLst>
                <a:tab pos="990600" algn="l"/>
              </a:tabLst>
            </a:pPr>
            <a:r>
              <a:rPr kumimoji="0" lang="pt-BR"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Considerando a competência atribuída ao Conselho Federal de Contabilidade pelo Decreto-Lei n.º 9295/1946 e suas alterações;</a:t>
            </a:r>
            <a:endParaRPr kumimoji="0" lang="pt-BR" sz="600" b="0" i="0" u="none" strike="noStrike" cap="none" normalizeH="0" baseline="0" dirty="0" smtClean="0">
              <a:ln>
                <a:noFill/>
              </a:ln>
              <a:solidFill>
                <a:schemeClr val="tx1"/>
              </a:solidFill>
              <a:effectLst/>
            </a:endParaRPr>
          </a:p>
          <a:p>
            <a:pPr marL="0" marR="0" lvl="0" indent="900113" algn="just" defTabSz="914400" rtl="0" eaLnBrk="0" fontAlgn="base" latinLnBrk="0" hangingPunct="0">
              <a:lnSpc>
                <a:spcPct val="100000"/>
              </a:lnSpc>
              <a:spcBef>
                <a:spcPct val="0"/>
              </a:spcBef>
              <a:spcAft>
                <a:spcPct val="0"/>
              </a:spcAft>
              <a:buClrTx/>
              <a:buSzTx/>
              <a:buFontTx/>
              <a:buNone/>
              <a:tabLst>
                <a:tab pos="990600" algn="l"/>
              </a:tabLst>
            </a:pPr>
            <a:r>
              <a:rPr kumimoji="0" lang="pt-BR"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Considerando</a:t>
            </a:r>
            <a:r>
              <a:rPr kumimoji="0" lang="pt-BR" sz="1100" b="1"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pt-BR"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 necessidade de regulamentar o disposto nos artigos 9º, 10 e 11 da Lei n.º 9.613/1998 e suas alterações;</a:t>
            </a:r>
            <a:endParaRPr kumimoji="0" lang="pt-BR" sz="600" b="0" i="0" u="none" strike="noStrike" cap="none" normalizeH="0" baseline="0" dirty="0" smtClean="0">
              <a:ln>
                <a:noFill/>
              </a:ln>
              <a:solidFill>
                <a:schemeClr val="tx1"/>
              </a:solidFill>
              <a:effectLst/>
            </a:endParaRPr>
          </a:p>
          <a:p>
            <a:pPr marL="0" marR="0" lvl="0" indent="900113" algn="just" defTabSz="914400" rtl="0" eaLnBrk="0" fontAlgn="base" latinLnBrk="0" hangingPunct="0">
              <a:lnSpc>
                <a:spcPct val="100000"/>
              </a:lnSpc>
              <a:spcBef>
                <a:spcPct val="0"/>
              </a:spcBef>
              <a:spcAft>
                <a:spcPct val="0"/>
              </a:spcAft>
              <a:buClrTx/>
              <a:buSzTx/>
              <a:buFontTx/>
              <a:buNone/>
              <a:tabLst>
                <a:tab pos="990600" algn="l"/>
              </a:tabLst>
            </a:pPr>
            <a:r>
              <a:rPr kumimoji="0" lang="pt-BR"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Considerando que o profissional da contabilidade não participa da gestão e das operações e transações praticadas pelas pessoas jurídicas e físicas;</a:t>
            </a:r>
            <a:endParaRPr kumimoji="0" lang="pt-BR" sz="600" b="0" i="0" u="none" strike="noStrike" cap="none" normalizeH="0" baseline="0" dirty="0" smtClean="0">
              <a:ln>
                <a:noFill/>
              </a:ln>
              <a:solidFill>
                <a:schemeClr val="tx1"/>
              </a:solidFill>
              <a:effectLst/>
            </a:endParaRPr>
          </a:p>
          <a:p>
            <a:pPr marL="0" marR="0" lvl="0" indent="900113" algn="just" defTabSz="914400" rtl="0" eaLnBrk="0" fontAlgn="base" latinLnBrk="0" hangingPunct="0">
              <a:lnSpc>
                <a:spcPct val="100000"/>
              </a:lnSpc>
              <a:spcBef>
                <a:spcPct val="0"/>
              </a:spcBef>
              <a:spcAft>
                <a:spcPct val="0"/>
              </a:spcAft>
              <a:buClrTx/>
              <a:buSzTx/>
              <a:buFontTx/>
              <a:buNone/>
              <a:tabLst>
                <a:tab pos="990600" algn="l"/>
              </a:tabLst>
            </a:pPr>
            <a:r>
              <a:rPr kumimoji="0" lang="pt-BR"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Considerando que os serviços profissionais contábeis devem estar previstos em contratos de acordo com a Resolução CFC n.º 987/2003;</a:t>
            </a:r>
            <a:endParaRPr kumimoji="0" lang="pt-BR" sz="600" b="0" i="0" u="none" strike="noStrike" cap="none" normalizeH="0" baseline="0" dirty="0" smtClean="0">
              <a:ln>
                <a:noFill/>
              </a:ln>
              <a:solidFill>
                <a:schemeClr val="tx1"/>
              </a:solidFill>
              <a:effectLst/>
            </a:endParaRPr>
          </a:p>
          <a:p>
            <a:pPr marL="0" marR="0" lvl="0" indent="900113" algn="just" defTabSz="914400" rtl="0" eaLnBrk="0" fontAlgn="base" latinLnBrk="0" hangingPunct="0">
              <a:lnSpc>
                <a:spcPct val="100000"/>
              </a:lnSpc>
              <a:spcBef>
                <a:spcPct val="0"/>
              </a:spcBef>
              <a:spcAft>
                <a:spcPct val="0"/>
              </a:spcAft>
              <a:buClrTx/>
              <a:buSzTx/>
              <a:buFontTx/>
              <a:buNone/>
              <a:tabLst>
                <a:tab pos="990600" algn="l"/>
              </a:tabLst>
            </a:pPr>
            <a:r>
              <a:rPr kumimoji="0" lang="pt-BR"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Considerando a diversidade dos serviços de contabilidade, que devem observar os princípios e as normas profissionais e técnicas específicas;</a:t>
            </a:r>
            <a:endParaRPr kumimoji="0" lang="pt-BR" sz="600" b="0" i="0" u="none" strike="noStrike" cap="none" normalizeH="0" baseline="0" dirty="0" smtClean="0">
              <a:ln>
                <a:noFill/>
              </a:ln>
              <a:solidFill>
                <a:schemeClr val="tx1"/>
              </a:solidFill>
              <a:effectLst/>
            </a:endParaRPr>
          </a:p>
          <a:p>
            <a:pPr marL="0" marR="0" lvl="0" indent="900113" algn="just" defTabSz="914400" rtl="0" eaLnBrk="0" fontAlgn="base" latinLnBrk="0" hangingPunct="0">
              <a:lnSpc>
                <a:spcPct val="100000"/>
              </a:lnSpc>
              <a:spcBef>
                <a:spcPct val="0"/>
              </a:spcBef>
              <a:spcAft>
                <a:spcPct val="0"/>
              </a:spcAft>
              <a:buClrTx/>
              <a:buSzTx/>
              <a:buFontTx/>
              <a:buNone/>
              <a:tabLst>
                <a:tab pos="990600" algn="l"/>
              </a:tabLst>
            </a:pPr>
            <a:r>
              <a:rPr kumimoji="0" lang="pt-BR" sz="11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Considerando a amplitude de valores constantes nas demonstrações contábeis geradas pelas diversas entidades, em decorrência de seu porte e volume de transações,</a:t>
            </a:r>
            <a:endParaRPr kumimoji="0" lang="pt-BR" sz="18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1981200" y="808037"/>
            <a:ext cx="4419600" cy="715963"/>
          </a:xfrm>
        </p:spPr>
        <p:txBody>
          <a:bodyPr/>
          <a:lstStyle/>
          <a:p>
            <a:pPr eaLnBrk="1" hangingPunct="1"/>
            <a:r>
              <a:rPr lang="pt-BR" sz="2400" b="1" dirty="0" smtClean="0"/>
              <a:t>Resolução</a:t>
            </a:r>
            <a:r>
              <a:rPr lang="en-US" sz="2400" b="1" dirty="0" smtClean="0"/>
              <a:t> CFC n.º 1.530/17</a:t>
            </a:r>
            <a:endParaRPr lang="ru-RU" sz="2400" b="1" dirty="0" smtClean="0"/>
          </a:p>
        </p:txBody>
      </p:sp>
      <p:sp>
        <p:nvSpPr>
          <p:cNvPr id="3" name="Título 1"/>
          <p:cNvSpPr txBox="1">
            <a:spLocks/>
          </p:cNvSpPr>
          <p:nvPr/>
        </p:nvSpPr>
        <p:spPr bwMode="auto">
          <a:xfrm>
            <a:off x="179388" y="1212850"/>
            <a:ext cx="8785225" cy="13017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pt-BR" sz="4400" b="1" i="0" u="none" strike="noStrike" kern="0" cap="none" spc="0" normalizeH="0" baseline="0" noProof="0" dirty="0" smtClean="0">
                <a:ln>
                  <a:noFill/>
                </a:ln>
                <a:solidFill>
                  <a:srgbClr val="C00000"/>
                </a:solidFill>
                <a:effectLst/>
                <a:uLnTx/>
                <a:uFillTx/>
                <a:latin typeface="Arial" charset="0"/>
                <a:ea typeface="+mj-ea"/>
                <a:cs typeface="Arial" charset="0"/>
              </a:rPr>
              <a:t>APLICAÇÃO DA LEI </a:t>
            </a:r>
          </a:p>
        </p:txBody>
      </p:sp>
      <p:sp>
        <p:nvSpPr>
          <p:cNvPr id="4" name="Espaço Reservado para Conteúdo 2"/>
          <p:cNvSpPr>
            <a:spLocks noGrp="1"/>
          </p:cNvSpPr>
          <p:nvPr>
            <p:ph sz="half" idx="1"/>
          </p:nvPr>
        </p:nvSpPr>
        <p:spPr>
          <a:xfrm>
            <a:off x="179388" y="2170113"/>
            <a:ext cx="4464050" cy="4002087"/>
          </a:xfrm>
          <a:noFill/>
          <a:ln>
            <a:noFill/>
          </a:ln>
        </p:spPr>
        <p:txBody>
          <a:bodyPr rtlCol="0">
            <a:noAutofit/>
          </a:bodyPr>
          <a:lstStyle/>
          <a:p>
            <a:pPr eaLnBrk="1" fontAlgn="auto" hangingPunct="1">
              <a:spcAft>
                <a:spcPts val="0"/>
              </a:spcAft>
              <a:buFont typeface="Arial" pitchFamily="34" charset="0"/>
              <a:buChar char="•"/>
              <a:defRPr/>
            </a:pPr>
            <a:endParaRPr lang="pt-BR" sz="1800" b="1" dirty="0" smtClean="0">
              <a:solidFill>
                <a:schemeClr val="bg2">
                  <a:lumMod val="50000"/>
                </a:schemeClr>
              </a:solidFill>
              <a:latin typeface="Century Gothic" pitchFamily="34" charset="0"/>
              <a:cs typeface="Arial" pitchFamily="34" charset="0"/>
            </a:endParaRPr>
          </a:p>
          <a:p>
            <a:pPr eaLnBrk="1" fontAlgn="auto" hangingPunct="1">
              <a:spcAft>
                <a:spcPts val="0"/>
              </a:spcAft>
              <a:buFont typeface="Arial" pitchFamily="34" charset="0"/>
              <a:buChar char="•"/>
              <a:defRPr/>
            </a:pPr>
            <a:r>
              <a:rPr lang="pt-BR" sz="1800" b="1" u="sng" dirty="0" smtClean="0">
                <a:solidFill>
                  <a:schemeClr val="bg2">
                    <a:lumMod val="50000"/>
                  </a:schemeClr>
                </a:solidFill>
                <a:latin typeface="Century Gothic" pitchFamily="34" charset="0"/>
                <a:cs typeface="Arial" pitchFamily="34" charset="0"/>
              </a:rPr>
              <a:t>Resolução 24 do Coaf </a:t>
            </a:r>
            <a:r>
              <a:rPr lang="pt-BR" sz="1800" b="1" dirty="0" smtClean="0">
                <a:solidFill>
                  <a:schemeClr val="bg2">
                    <a:lumMod val="50000"/>
                  </a:schemeClr>
                </a:solidFill>
                <a:latin typeface="Century Gothic" pitchFamily="34" charset="0"/>
                <a:cs typeface="Arial" pitchFamily="34" charset="0"/>
              </a:rPr>
              <a:t/>
            </a:r>
            <a:br>
              <a:rPr lang="pt-BR" sz="1800" b="1" dirty="0" smtClean="0">
                <a:solidFill>
                  <a:schemeClr val="bg2">
                    <a:lumMod val="50000"/>
                  </a:schemeClr>
                </a:solidFill>
                <a:latin typeface="Century Gothic" pitchFamily="34" charset="0"/>
                <a:cs typeface="Arial" pitchFamily="34" charset="0"/>
              </a:rPr>
            </a:br>
            <a:endParaRPr lang="pt-BR" sz="1800" b="1" dirty="0" smtClean="0">
              <a:solidFill>
                <a:schemeClr val="bg2">
                  <a:lumMod val="50000"/>
                </a:schemeClr>
              </a:solidFill>
              <a:latin typeface="Century Gothic" pitchFamily="34" charset="0"/>
              <a:cs typeface="Arial" pitchFamily="34" charset="0"/>
            </a:endParaRPr>
          </a:p>
          <a:p>
            <a:pPr algn="just" eaLnBrk="1" fontAlgn="auto" hangingPunct="1">
              <a:spcAft>
                <a:spcPts val="0"/>
              </a:spcAft>
              <a:buFont typeface="Arial" pitchFamily="34" charset="0"/>
              <a:buChar char="•"/>
              <a:defRPr/>
            </a:pPr>
            <a:r>
              <a:rPr lang="pt-BR" sz="1800" b="1" dirty="0" smtClean="0">
                <a:solidFill>
                  <a:schemeClr val="bg2">
                    <a:lumMod val="50000"/>
                  </a:schemeClr>
                </a:solidFill>
                <a:latin typeface="Century Gothic" pitchFamily="34" charset="0"/>
                <a:cs typeface="Arial" pitchFamily="34" charset="0"/>
              </a:rPr>
              <a:t>Dispõe sobre os procedimentos a serem adotados pelas pessoas físicas ou jurídicas não submetidas à regulação de órgão próprio regulador que prestem, mesmo que eventualmente, serviços de assessoria, consultoria, contadoria, auditoria, aconselhamento ou assistência, na forma do § 1º do art. 14 da Lei nº 9.613, de 3.3.1998.</a:t>
            </a:r>
            <a:br>
              <a:rPr lang="pt-BR" sz="1800" b="1" dirty="0" smtClean="0">
                <a:solidFill>
                  <a:schemeClr val="bg2">
                    <a:lumMod val="50000"/>
                  </a:schemeClr>
                </a:solidFill>
                <a:latin typeface="Century Gothic" pitchFamily="34" charset="0"/>
                <a:cs typeface="Arial" pitchFamily="34" charset="0"/>
              </a:rPr>
            </a:br>
            <a:r>
              <a:rPr lang="pt-BR" sz="1800" b="1" dirty="0" smtClean="0">
                <a:solidFill>
                  <a:schemeClr val="bg2">
                    <a:lumMod val="50000"/>
                  </a:schemeClr>
                </a:solidFill>
                <a:latin typeface="Century Gothic" pitchFamily="34" charset="0"/>
                <a:cs typeface="Arial" pitchFamily="34" charset="0"/>
              </a:rPr>
              <a:t> </a:t>
            </a:r>
            <a:endParaRPr lang="pt-BR" sz="1800" dirty="0" smtClean="0">
              <a:solidFill>
                <a:schemeClr val="bg2">
                  <a:lumMod val="50000"/>
                </a:schemeClr>
              </a:solidFill>
              <a:latin typeface="Century Gothic" pitchFamily="34" charset="0"/>
            </a:endParaRPr>
          </a:p>
        </p:txBody>
      </p:sp>
      <p:sp>
        <p:nvSpPr>
          <p:cNvPr id="5" name="Espaço Reservado para Conteúdo 3"/>
          <p:cNvSpPr txBox="1">
            <a:spLocks/>
          </p:cNvSpPr>
          <p:nvPr/>
        </p:nvSpPr>
        <p:spPr>
          <a:xfrm>
            <a:off x="4495800" y="1978025"/>
            <a:ext cx="4468813" cy="4194175"/>
          </a:xfrm>
          <a:prstGeom prst="rect">
            <a:avLst/>
          </a:prstGeom>
          <a:noFill/>
          <a:ln>
            <a:noFill/>
          </a:ln>
        </p:spPr>
        <p:txBody>
          <a:bodyPr rtlCol="0">
            <a:normAutofit fontScale="32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pt-BR" sz="32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pt-BR" sz="6000" b="1" i="0" u="sng"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RESOLUÇÃO CFC 1.530/17</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pt-BR" sz="32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endParaRP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pt-BR" sz="6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Dispor aos profissionais e organizações contábeis que estão sujeitos a riscos de imagem e até sanções penais previstos em lei.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pt-BR" sz="6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endParaRPr>
          </a:p>
          <a:p>
            <a:pPr marL="342900" marR="0" lvl="0" indent="-342900"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pt-BR" sz="6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A Resolução estabelece as diretrizes para que  o profissional se proteja desses riscos.</a:t>
            </a:r>
            <a:br>
              <a:rPr kumimoji="0" lang="pt-BR" sz="6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br>
            <a:endParaRPr kumimoji="0" lang="pt-BR" sz="6000" b="0" i="0" u="none" strike="noStrike" kern="0" cap="none" spc="0" normalizeH="0" baseline="0" noProof="0" dirty="0" smtClean="0">
              <a:ln>
                <a:noFill/>
              </a:ln>
              <a:solidFill>
                <a:schemeClr val="bg2">
                  <a:lumMod val="50000"/>
                </a:schemeClr>
              </a:solidFill>
              <a:effectLst/>
              <a:uLnTx/>
              <a:uFillTx/>
              <a:latin typeface="Century Gothic"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79389" y="976313"/>
            <a:ext cx="7135812" cy="547687"/>
          </a:xfrm>
          <a:noFill/>
        </p:spPr>
        <p:txBody>
          <a:bodyPr rtlCol="0">
            <a:normAutofit fontScale="90000"/>
          </a:bodyPr>
          <a:lstStyle/>
          <a:p>
            <a:pPr eaLnBrk="1" fontAlgn="auto" hangingPunct="1">
              <a:spcAft>
                <a:spcPts val="0"/>
              </a:spcAft>
              <a:defRPr/>
            </a:pPr>
            <a:r>
              <a:rPr lang="pt-BR" b="1" dirty="0" smtClean="0">
                <a:solidFill>
                  <a:srgbClr val="C00000"/>
                </a:solidFill>
                <a:latin typeface="Arial" pitchFamily="34" charset="0"/>
                <a:cs typeface="Arial" pitchFamily="34" charset="0"/>
              </a:rPr>
              <a:t/>
            </a:r>
            <a:br>
              <a:rPr lang="pt-BR" b="1" dirty="0" smtClean="0">
                <a:solidFill>
                  <a:srgbClr val="C00000"/>
                </a:solidFill>
                <a:latin typeface="Arial" pitchFamily="34" charset="0"/>
                <a:cs typeface="Arial" pitchFamily="34" charset="0"/>
              </a:rPr>
            </a:br>
            <a:r>
              <a:rPr lang="pt-BR" sz="3100" b="1" dirty="0" smtClean="0">
                <a:solidFill>
                  <a:srgbClr val="C00000"/>
                </a:solidFill>
                <a:latin typeface="Arial" pitchFamily="34" charset="0"/>
                <a:cs typeface="Arial" pitchFamily="34" charset="0"/>
              </a:rPr>
              <a:t>Do Alcance</a:t>
            </a:r>
            <a:r>
              <a:rPr lang="pt-BR" b="1" dirty="0" smtClean="0">
                <a:solidFill>
                  <a:srgbClr val="C00000"/>
                </a:solidFill>
                <a:latin typeface="Arial" pitchFamily="34" charset="0"/>
                <a:cs typeface="Arial" pitchFamily="34" charset="0"/>
              </a:rPr>
              <a:t/>
            </a:r>
            <a:br>
              <a:rPr lang="pt-BR" b="1" dirty="0" smtClean="0">
                <a:solidFill>
                  <a:srgbClr val="C00000"/>
                </a:solidFill>
                <a:latin typeface="Arial" pitchFamily="34" charset="0"/>
                <a:cs typeface="Arial" pitchFamily="34" charset="0"/>
              </a:rPr>
            </a:br>
            <a:endParaRPr lang="pt-BR" b="1" dirty="0" smtClean="0">
              <a:solidFill>
                <a:srgbClr val="C00000"/>
              </a:solidFill>
              <a:latin typeface="Arial" pitchFamily="34" charset="0"/>
              <a:cs typeface="Arial" pitchFamily="34" charset="0"/>
            </a:endParaRPr>
          </a:p>
        </p:txBody>
      </p:sp>
      <p:graphicFrame>
        <p:nvGraphicFramePr>
          <p:cNvPr id="3" name="Tabela 2"/>
          <p:cNvGraphicFramePr>
            <a:graphicFrameLocks noGrp="1"/>
          </p:cNvGraphicFramePr>
          <p:nvPr>
            <p:extLst>
              <p:ext uri="{D42A27DB-BD31-4B8C-83A1-F6EECF244321}">
                <p14:modId xmlns:p14="http://schemas.microsoft.com/office/powerpoint/2010/main" val="4271261798"/>
              </p:ext>
            </p:extLst>
          </p:nvPr>
        </p:nvGraphicFramePr>
        <p:xfrm>
          <a:off x="179388" y="1447800"/>
          <a:ext cx="8888412" cy="5334000"/>
        </p:xfrm>
        <a:graphic>
          <a:graphicData uri="http://schemas.openxmlformats.org/drawingml/2006/table">
            <a:tbl>
              <a:tblPr/>
              <a:tblGrid>
                <a:gridCol w="8888412"/>
              </a:tblGrid>
              <a:tr h="5334000">
                <a:tc>
                  <a:txBody>
                    <a:bodyPr/>
                    <a:lstStyle/>
                    <a:p>
                      <a:pPr marL="0" marR="0" lvl="0" indent="0" algn="just" defTabSz="914400" rtl="0" eaLnBrk="1" fontAlgn="base" latinLnBrk="0" hangingPunct="1">
                        <a:lnSpc>
                          <a:spcPct val="115000"/>
                        </a:lnSpc>
                        <a:spcBef>
                          <a:spcPct val="0"/>
                        </a:spcBef>
                        <a:spcAft>
                          <a:spcPct val="0"/>
                        </a:spcAft>
                        <a:buClrTx/>
                        <a:buSzTx/>
                        <a:buFontTx/>
                        <a:buNone/>
                        <a:tabLst/>
                        <a:defRPr/>
                      </a:pPr>
                      <a:r>
                        <a:rPr lang="pt-BR" sz="2500" kern="1200" dirty="0" smtClean="0">
                          <a:solidFill>
                            <a:schemeClr val="tx1"/>
                          </a:solidFill>
                          <a:effectLst/>
                          <a:latin typeface="+mn-lt"/>
                          <a:ea typeface="+mn-ea"/>
                          <a:cs typeface="+mn-cs"/>
                        </a:rPr>
                        <a:t>Art. 1º</a:t>
                      </a:r>
                      <a:r>
                        <a:rPr lang="pt-BR" sz="2500" b="1" kern="1200" dirty="0" smtClean="0">
                          <a:solidFill>
                            <a:schemeClr val="tx1"/>
                          </a:solidFill>
                          <a:effectLst/>
                          <a:latin typeface="+mn-lt"/>
                          <a:ea typeface="+mn-ea"/>
                          <a:cs typeface="+mn-cs"/>
                        </a:rPr>
                        <a:t> </a:t>
                      </a:r>
                      <a:r>
                        <a:rPr lang="pt-BR" sz="2500" kern="1200" dirty="0" smtClean="0">
                          <a:solidFill>
                            <a:schemeClr val="tx1"/>
                          </a:solidFill>
                          <a:effectLst/>
                          <a:latin typeface="+mn-lt"/>
                          <a:ea typeface="+mn-ea"/>
                          <a:cs typeface="+mn-cs"/>
                        </a:rPr>
                        <a:t>A presente Resolução tem por objetivo regulamentar procedimentos e normas gerais decorrentes da Lei n.º 9.613/1998, alterada pela Lei n.º 12.683/2012, que dispõe sobre os crimes de "lavagem" ou ocultação de bens, direitos e valores; a prevenção da utilização do sistema financeiro para os ilícitos, inclusive  o financiamento ao terrorismo, que sujeita ao seu cumprimento </a:t>
                      </a:r>
                      <a:r>
                        <a:rPr lang="pt-BR" sz="2500" b="1" kern="1200" dirty="0" smtClean="0">
                          <a:solidFill>
                            <a:srgbClr val="C00000"/>
                          </a:solidFill>
                          <a:effectLst/>
                          <a:latin typeface="+mn-lt"/>
                          <a:ea typeface="+mn-ea"/>
                          <a:cs typeface="+mn-cs"/>
                        </a:rPr>
                        <a:t>os profissionais e Organizações Contábeis que prestem, mesmo que eventualmente, serviços de assessoria, consultoria, contabilidade, auditoria, aconselhamento ou assistência, de qualquer natureza, nas seguintes operações, realizadas por pessoas físicas ou jurídicas</a:t>
                      </a:r>
                      <a:r>
                        <a:rPr lang="pt-BR" sz="2500" kern="1200" dirty="0" smtClean="0">
                          <a:solidFill>
                            <a:schemeClr val="tx1"/>
                          </a:solidFill>
                          <a:effectLst/>
                          <a:latin typeface="+mn-lt"/>
                          <a:ea typeface="+mn-ea"/>
                          <a:cs typeface="+mn-cs"/>
                        </a:rPr>
                        <a:t>:</a:t>
                      </a:r>
                      <a:endParaRPr kumimoji="0" lang="pt-BR" sz="2000" b="1" i="0" u="none" strike="noStrike" cap="none" normalizeH="0" baseline="0" dirty="0" smtClean="0">
                        <a:ln>
                          <a:noFill/>
                        </a:ln>
                        <a:solidFill>
                          <a:srgbClr val="C00000"/>
                        </a:solidFill>
                        <a:effectLst/>
                        <a:latin typeface="Century Gothic"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ítulo 1"/>
          <p:cNvSpPr>
            <a:spLocks noGrp="1"/>
          </p:cNvSpPr>
          <p:nvPr>
            <p:ph type="title"/>
          </p:nvPr>
        </p:nvSpPr>
        <p:spPr>
          <a:xfrm>
            <a:off x="179389" y="762000"/>
            <a:ext cx="4240212" cy="609600"/>
          </a:xfrm>
          <a:noFill/>
          <a:ln>
            <a:noFill/>
          </a:ln>
        </p:spPr>
        <p:txBody>
          <a:bodyPr/>
          <a:lstStyle/>
          <a:p>
            <a:pPr eaLnBrk="1" hangingPunct="1"/>
            <a:r>
              <a:rPr lang="pt-BR" sz="2800" b="1" dirty="0" smtClean="0">
                <a:solidFill>
                  <a:srgbClr val="C00000"/>
                </a:solidFill>
                <a:latin typeface="Arial" charset="0"/>
                <a:cs typeface="Arial" charset="0"/>
              </a:rPr>
              <a:t>Do Alcance</a:t>
            </a:r>
          </a:p>
        </p:txBody>
      </p:sp>
      <p:sp>
        <p:nvSpPr>
          <p:cNvPr id="3" name="Retângulo 2"/>
          <p:cNvSpPr/>
          <p:nvPr/>
        </p:nvSpPr>
        <p:spPr>
          <a:xfrm>
            <a:off x="179389" y="1371600"/>
            <a:ext cx="8964611" cy="4708981"/>
          </a:xfrm>
          <a:prstGeom prst="rect">
            <a:avLst/>
          </a:prstGeom>
        </p:spPr>
        <p:txBody>
          <a:bodyPr wrap="square">
            <a:spAutoFit/>
          </a:bodyPr>
          <a:lstStyle/>
          <a:p>
            <a:pPr algn="just">
              <a:spcAft>
                <a:spcPts val="0"/>
              </a:spcAft>
              <a:tabLst>
                <a:tab pos="0" algn="l"/>
              </a:tabLst>
            </a:pPr>
            <a:r>
              <a:rPr lang="pt-BR" sz="2200" b="1" dirty="0">
                <a:latin typeface="Arial" panose="020B0604020202020204" pitchFamily="34" charset="0"/>
                <a:ea typeface="Times New Roman" panose="02020603050405020304" pitchFamily="18" charset="0"/>
                <a:cs typeface="Arial" panose="020B0604020202020204" pitchFamily="34" charset="0"/>
              </a:rPr>
              <a:t>I – de compra e venda de imóveis, estabelecimentos comerciais ou industriais, ou participações societárias de qualquer natureza;</a:t>
            </a:r>
            <a:endParaRPr lang="pt-BR" sz="2200" b="1" dirty="0">
              <a:latin typeface="Arial" panose="020B0604020202020204" pitchFamily="34" charset="0"/>
              <a:ea typeface="Times New Roman" panose="02020603050405020304" pitchFamily="18" charset="0"/>
              <a:cs typeface="Times New Roman" panose="02020603050405020304" pitchFamily="18" charset="0"/>
            </a:endParaRPr>
          </a:p>
          <a:p>
            <a:pPr algn="just">
              <a:spcAft>
                <a:spcPts val="0"/>
              </a:spcAft>
              <a:tabLst>
                <a:tab pos="990600" algn="l"/>
              </a:tabLst>
            </a:pPr>
            <a:r>
              <a:rPr lang="pt-BR" sz="2200" b="1" dirty="0">
                <a:latin typeface="Arial" panose="020B0604020202020204" pitchFamily="34" charset="0"/>
                <a:ea typeface="Times New Roman" panose="02020603050405020304" pitchFamily="18" charset="0"/>
                <a:cs typeface="Arial" panose="020B0604020202020204" pitchFamily="34" charset="0"/>
              </a:rPr>
              <a:t>II – de gestão de fundos, valores mobiliários ou outros ativos;</a:t>
            </a:r>
            <a:endParaRPr lang="pt-BR" sz="2200" b="1" dirty="0">
              <a:latin typeface="Arial" panose="020B0604020202020204" pitchFamily="34" charset="0"/>
              <a:ea typeface="Times New Roman" panose="02020603050405020304" pitchFamily="18" charset="0"/>
              <a:cs typeface="Times New Roman" panose="02020603050405020304" pitchFamily="18" charset="0"/>
            </a:endParaRPr>
          </a:p>
          <a:p>
            <a:pPr algn="just">
              <a:spcAft>
                <a:spcPts val="0"/>
              </a:spcAft>
              <a:tabLst>
                <a:tab pos="990600" algn="l"/>
              </a:tabLst>
            </a:pPr>
            <a:r>
              <a:rPr lang="pt-BR" sz="2200" b="1" dirty="0">
                <a:latin typeface="Arial" panose="020B0604020202020204" pitchFamily="34" charset="0"/>
                <a:ea typeface="Times New Roman" panose="02020603050405020304" pitchFamily="18" charset="0"/>
                <a:cs typeface="Arial" panose="020B0604020202020204" pitchFamily="34" charset="0"/>
              </a:rPr>
              <a:t>III – de abertura ou gestão de contas bancárias, de poupança, investimento ou de valores mobiliários</a:t>
            </a:r>
            <a:r>
              <a:rPr lang="pt-BR" sz="2200" b="1" dirty="0" smtClean="0">
                <a:latin typeface="Arial" panose="020B0604020202020204" pitchFamily="34" charset="0"/>
                <a:ea typeface="Times New Roman" panose="02020603050405020304" pitchFamily="18" charset="0"/>
                <a:cs typeface="Arial" panose="020B0604020202020204" pitchFamily="34" charset="0"/>
              </a:rPr>
              <a:t>;</a:t>
            </a:r>
          </a:p>
          <a:p>
            <a:pPr algn="just"/>
            <a:r>
              <a:rPr lang="pt-BR" sz="2200" b="1" dirty="0"/>
              <a:t>IV – de criação, exploração ou gestão de sociedades de qualquer natureza, fundações, fundos fiduciários ou estruturas análogas;</a:t>
            </a:r>
          </a:p>
          <a:p>
            <a:pPr algn="just"/>
            <a:r>
              <a:rPr lang="pt-BR" sz="2200" b="1" dirty="0"/>
              <a:t>V – financeiras, societárias ou imobiliárias; e</a:t>
            </a:r>
          </a:p>
          <a:p>
            <a:pPr algn="just"/>
            <a:r>
              <a:rPr lang="pt-BR" sz="2200" b="1" dirty="0"/>
              <a:t>VI – de alienação ou aquisição de direitos sobre contratos relacionados a atividades desportivas ou artísticas profissionais</a:t>
            </a:r>
            <a:r>
              <a:rPr lang="pt-BR" sz="2200" b="1" dirty="0" smtClean="0"/>
              <a:t>.</a:t>
            </a:r>
            <a:endParaRPr lang="pt-BR" sz="2200" dirty="0"/>
          </a:p>
          <a:p>
            <a:endParaRPr lang="pt-BR" sz="2000" b="1" dirty="0" smtClean="0">
              <a:solidFill>
                <a:srgbClr val="C00000"/>
              </a:solidFill>
            </a:endParaRPr>
          </a:p>
          <a:p>
            <a:r>
              <a:rPr lang="pt-BR" sz="2000" b="1" dirty="0" smtClean="0">
                <a:solidFill>
                  <a:srgbClr val="C00000"/>
                </a:solidFill>
              </a:rPr>
              <a:t>Parágrafo </a:t>
            </a:r>
            <a:r>
              <a:rPr lang="pt-BR" sz="2000" b="1" dirty="0">
                <a:solidFill>
                  <a:srgbClr val="C00000"/>
                </a:solidFill>
              </a:rPr>
              <a:t>único. Esta Resolução não se aplica aos profissionais da contabilidade com vínculo empregatício em organizações contábeis.</a:t>
            </a:r>
          </a:p>
          <a:p>
            <a:r>
              <a:rPr lang="pt-BR" sz="2000" dirty="0"/>
              <a:t>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bwMode="auto">
          <a:xfrm>
            <a:off x="152400" y="1143000"/>
            <a:ext cx="8229600" cy="863600"/>
          </a:xfrm>
          <a:noFill/>
          <a:ln>
            <a:miter lim="800000"/>
            <a:headEnd/>
            <a:tailEnd/>
          </a:ln>
        </p:spPr>
        <p:txBody>
          <a:bodyPr vert="horz" wrap="square" lIns="91440" tIns="45720" rIns="91440" bIns="45720" numCol="1" anchor="t" anchorCtr="0" compatLnSpc="1">
            <a:prstTxWarp prst="textNoShape">
              <a:avLst/>
            </a:prstTxWarp>
          </a:bodyPr>
          <a:lstStyle/>
          <a:p>
            <a:pPr algn="l" eaLnBrk="1" hangingPunct="1"/>
            <a:r>
              <a:rPr lang="pt-BR" sz="3200" b="1" dirty="0" smtClean="0">
                <a:solidFill>
                  <a:srgbClr val="C00000"/>
                </a:solidFill>
              </a:rPr>
              <a:t>            </a:t>
            </a:r>
            <a:r>
              <a:rPr lang="pt-BR" sz="3200" b="1" dirty="0" smtClean="0">
                <a:solidFill>
                  <a:srgbClr val="C00000"/>
                </a:solidFill>
                <a:latin typeface="Aharoni" pitchFamily="2" charset="-79"/>
                <a:cs typeface="Aharoni" pitchFamily="2" charset="-79"/>
              </a:rPr>
              <a:t>O que é lavagem de dinheiro?</a:t>
            </a:r>
            <a:endParaRPr lang="en-US" sz="3200" b="1" dirty="0" smtClean="0">
              <a:solidFill>
                <a:srgbClr val="C00000"/>
              </a:solidFill>
              <a:latin typeface="Aharoni" pitchFamily="2" charset="-79"/>
              <a:cs typeface="Aharoni" pitchFamily="2" charset="-79"/>
            </a:endParaRPr>
          </a:p>
        </p:txBody>
      </p:sp>
      <p:pic>
        <p:nvPicPr>
          <p:cNvPr id="17411" name="Picture 2" descr="C:\Users\023086\Documents\Ibracon\2013\Anti-Money laundering\photo (2).JPG"/>
          <p:cNvPicPr>
            <a:picLocks noChangeAspect="1" noChangeArrowheads="1"/>
          </p:cNvPicPr>
          <p:nvPr/>
        </p:nvPicPr>
        <p:blipFill>
          <a:blip r:embed="rId3" cstate="print"/>
          <a:srcRect/>
          <a:stretch>
            <a:fillRect/>
          </a:stretch>
        </p:blipFill>
        <p:spPr bwMode="auto">
          <a:xfrm>
            <a:off x="2351087" y="1828800"/>
            <a:ext cx="4668837" cy="46688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ítulo 1"/>
          <p:cNvSpPr>
            <a:spLocks noGrp="1"/>
          </p:cNvSpPr>
          <p:nvPr>
            <p:ph type="title"/>
          </p:nvPr>
        </p:nvSpPr>
        <p:spPr>
          <a:xfrm>
            <a:off x="179388" y="762000"/>
            <a:ext cx="4773611" cy="609600"/>
          </a:xfrm>
          <a:noFill/>
          <a:ln>
            <a:noFill/>
          </a:ln>
        </p:spPr>
        <p:txBody>
          <a:bodyPr/>
          <a:lstStyle/>
          <a:p>
            <a:pPr eaLnBrk="1" hangingPunct="1"/>
            <a:r>
              <a:rPr lang="pt-BR" sz="2800" b="1" dirty="0" smtClean="0">
                <a:solidFill>
                  <a:srgbClr val="C00000"/>
                </a:solidFill>
                <a:latin typeface="Arial" charset="0"/>
                <a:cs typeface="Arial" charset="0"/>
              </a:rPr>
              <a:t>Da Politica de Prevenção</a:t>
            </a:r>
          </a:p>
        </p:txBody>
      </p:sp>
      <p:sp>
        <p:nvSpPr>
          <p:cNvPr id="3" name="Retângulo 2"/>
          <p:cNvSpPr/>
          <p:nvPr/>
        </p:nvSpPr>
        <p:spPr>
          <a:xfrm>
            <a:off x="304800" y="1371600"/>
            <a:ext cx="8610600" cy="4708981"/>
          </a:xfrm>
          <a:prstGeom prst="rect">
            <a:avLst/>
          </a:prstGeom>
        </p:spPr>
        <p:txBody>
          <a:bodyPr wrap="square">
            <a:spAutoFit/>
          </a:bodyPr>
          <a:lstStyle/>
          <a:p>
            <a:pPr algn="just"/>
            <a:endParaRPr lang="pt-BR" sz="2800" dirty="0" smtClean="0"/>
          </a:p>
          <a:p>
            <a:pPr algn="just"/>
            <a:r>
              <a:rPr lang="pt-BR" sz="2800" dirty="0" smtClean="0"/>
              <a:t>Art</a:t>
            </a:r>
            <a:r>
              <a:rPr lang="pt-BR" sz="2800" dirty="0"/>
              <a:t>. 2º Os profissionais e as Organizações Contábeis deverão adotar, formalmente, políticas, procedimentos e controles internos compatíveis com seu porte e volume de operações, inclusive, as Organizações Contábeis enquadradas na Lei Complementar n.º </a:t>
            </a:r>
            <a:r>
              <a:rPr lang="pt-BR" sz="2800" b="1" dirty="0" smtClean="0"/>
              <a:t>123/2006</a:t>
            </a:r>
            <a:r>
              <a:rPr lang="pt-BR" sz="2000" b="1" dirty="0" smtClean="0">
                <a:solidFill>
                  <a:srgbClr val="C00000"/>
                </a:solidFill>
              </a:rPr>
              <a:t>( Pequeno </a:t>
            </a:r>
            <a:r>
              <a:rPr lang="pt-BR" sz="2000" b="1" dirty="0">
                <a:solidFill>
                  <a:srgbClr val="C00000"/>
                </a:solidFill>
              </a:rPr>
              <a:t>P</a:t>
            </a:r>
            <a:r>
              <a:rPr lang="pt-BR" sz="2000" b="1" dirty="0" smtClean="0">
                <a:solidFill>
                  <a:srgbClr val="C00000"/>
                </a:solidFill>
              </a:rPr>
              <a:t>orte e Simples Nacional)</a:t>
            </a:r>
            <a:r>
              <a:rPr lang="pt-BR" sz="2000" dirty="0" smtClean="0">
                <a:solidFill>
                  <a:srgbClr val="C00000"/>
                </a:solidFill>
              </a:rPr>
              <a:t>, </a:t>
            </a:r>
            <a:r>
              <a:rPr lang="pt-BR" sz="2800" dirty="0"/>
              <a:t>que lhes permitam atender ao disposto no Art. 11 da Lei n.º 9.613/1998, alterada pela Lei n.º 12.683/2012. </a:t>
            </a:r>
          </a:p>
          <a:p>
            <a:r>
              <a:rPr lang="pt-BR" sz="2000" dirty="0"/>
              <a:t>  </a:t>
            </a:r>
          </a:p>
        </p:txBody>
      </p:sp>
    </p:spTree>
    <p:extLst>
      <p:ext uri="{BB962C8B-B14F-4D97-AF65-F5344CB8AC3E}">
        <p14:creationId xmlns:p14="http://schemas.microsoft.com/office/powerpoint/2010/main" val="425898341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ítulo 1"/>
          <p:cNvSpPr>
            <a:spLocks noGrp="1"/>
          </p:cNvSpPr>
          <p:nvPr>
            <p:ph type="title"/>
          </p:nvPr>
        </p:nvSpPr>
        <p:spPr>
          <a:xfrm>
            <a:off x="76201" y="527050"/>
            <a:ext cx="7010400" cy="844550"/>
          </a:xfrm>
          <a:noFill/>
          <a:ln>
            <a:noFill/>
          </a:ln>
        </p:spPr>
        <p:txBody>
          <a:bodyPr/>
          <a:lstStyle/>
          <a:p>
            <a:pPr eaLnBrk="1" hangingPunct="1"/>
            <a:r>
              <a:rPr lang="pt-BR" sz="3200" b="1" dirty="0" smtClean="0">
                <a:solidFill>
                  <a:srgbClr val="C00000"/>
                </a:solidFill>
                <a:latin typeface="Arial" charset="0"/>
                <a:cs typeface="Arial" charset="0"/>
              </a:rPr>
              <a:t>CADASTRO DE CLIENTES</a:t>
            </a:r>
          </a:p>
        </p:txBody>
      </p:sp>
      <p:sp>
        <p:nvSpPr>
          <p:cNvPr id="3" name="Espaço Reservado para Conteúdo 2"/>
          <p:cNvSpPr>
            <a:spLocks noGrp="1"/>
          </p:cNvSpPr>
          <p:nvPr>
            <p:ph sz="half" idx="1"/>
          </p:nvPr>
        </p:nvSpPr>
        <p:spPr>
          <a:xfrm>
            <a:off x="179388" y="1371600"/>
            <a:ext cx="4545012" cy="5105400"/>
          </a:xfrm>
          <a:noFill/>
          <a:ln>
            <a:noFill/>
          </a:ln>
        </p:spPr>
        <p:txBody>
          <a:bodyPr rtlCol="0">
            <a:normAutofit fontScale="47500" lnSpcReduction="20000"/>
          </a:bodyPr>
          <a:lstStyle/>
          <a:p>
            <a:pPr marL="0" indent="0" algn="just" eaLnBrk="1" fontAlgn="auto" hangingPunct="1">
              <a:spcAft>
                <a:spcPts val="0"/>
              </a:spcAft>
              <a:buNone/>
              <a:defRPr/>
            </a:pPr>
            <a:r>
              <a:rPr lang="pt-BR" sz="4200" b="1" dirty="0"/>
              <a:t>Art. 3º Os profissionais e as Organizações Contábeis devem manter cadastro atualizado de seus clientes, bem como abranger as pessoas físicas autorizadas a representá-los, contendo no mínimo:</a:t>
            </a:r>
          </a:p>
          <a:p>
            <a:pPr marL="0" indent="0">
              <a:buNone/>
            </a:pPr>
            <a:endParaRPr lang="pt-BR" sz="4000" dirty="0" smtClean="0"/>
          </a:p>
          <a:p>
            <a:pPr marL="0" indent="0">
              <a:buNone/>
            </a:pPr>
            <a:r>
              <a:rPr lang="pt-BR" sz="4000" dirty="0" smtClean="0"/>
              <a:t>I </a:t>
            </a:r>
            <a:r>
              <a:rPr lang="pt-BR" sz="4000" dirty="0"/>
              <a:t>– se </a:t>
            </a:r>
            <a:r>
              <a:rPr lang="pt-BR" sz="4000" b="1" dirty="0"/>
              <a:t>pessoa</a:t>
            </a:r>
            <a:r>
              <a:rPr lang="pt-BR" sz="4000" dirty="0"/>
              <a:t> </a:t>
            </a:r>
            <a:r>
              <a:rPr lang="pt-BR" sz="4000" b="1" dirty="0"/>
              <a:t>física</a:t>
            </a:r>
            <a:r>
              <a:rPr lang="pt-BR" sz="4000" dirty="0"/>
              <a:t>:</a:t>
            </a:r>
          </a:p>
          <a:p>
            <a:pPr marL="0" indent="0">
              <a:buNone/>
            </a:pPr>
            <a:r>
              <a:rPr lang="pt-BR" sz="4000" dirty="0"/>
              <a:t> </a:t>
            </a:r>
          </a:p>
          <a:p>
            <a:pPr marL="0" indent="0">
              <a:buNone/>
            </a:pPr>
            <a:r>
              <a:rPr lang="pt-BR" sz="4000" dirty="0"/>
              <a:t>a) nome completo;</a:t>
            </a:r>
          </a:p>
          <a:p>
            <a:pPr marL="0" indent="0">
              <a:buNone/>
            </a:pPr>
            <a:r>
              <a:rPr lang="pt-BR" sz="4000" dirty="0"/>
              <a:t>b) número de inscrição no Cadastro de Pessoa Física (CPF);</a:t>
            </a:r>
          </a:p>
          <a:p>
            <a:pPr marL="0" indent="0">
              <a:buNone/>
            </a:pPr>
            <a:r>
              <a:rPr lang="pt-BR" sz="4000" dirty="0"/>
              <a:t>c) número do documento de identificação e nome do órgão expedidor ou, se estrangeiro, dados do passaporte ou da carteira civil;</a:t>
            </a:r>
          </a:p>
          <a:p>
            <a:pPr marL="0" indent="0">
              <a:buNone/>
            </a:pPr>
            <a:r>
              <a:rPr lang="pt-BR" sz="4000" dirty="0"/>
              <a:t>d) enquadramento na condição de pessoa exposta politicamente; e</a:t>
            </a:r>
          </a:p>
          <a:p>
            <a:pPr marL="0" indent="0">
              <a:buNone/>
            </a:pPr>
            <a:r>
              <a:rPr lang="pt-BR" sz="4000" dirty="0"/>
              <a:t>e) endereço.</a:t>
            </a:r>
          </a:p>
          <a:p>
            <a:pPr eaLnBrk="1" fontAlgn="auto" hangingPunct="1">
              <a:spcAft>
                <a:spcPts val="0"/>
              </a:spcAft>
              <a:buFont typeface="Arial" pitchFamily="34" charset="0"/>
              <a:buChar char="•"/>
              <a:defRPr/>
            </a:pPr>
            <a:endParaRPr lang="pt-BR" b="1" dirty="0" smtClean="0">
              <a:solidFill>
                <a:srgbClr val="C00000"/>
              </a:solidFill>
              <a:latin typeface="Arial" pitchFamily="34" charset="0"/>
              <a:cs typeface="Arial" pitchFamily="34" charset="0"/>
            </a:endParaRPr>
          </a:p>
        </p:txBody>
      </p:sp>
      <p:sp>
        <p:nvSpPr>
          <p:cNvPr id="4" name="Espaço Reservado para Conteúdo 3"/>
          <p:cNvSpPr>
            <a:spLocks noGrp="1"/>
          </p:cNvSpPr>
          <p:nvPr>
            <p:ph sz="half" idx="2"/>
          </p:nvPr>
        </p:nvSpPr>
        <p:spPr>
          <a:xfrm>
            <a:off x="4827587" y="1830387"/>
            <a:ext cx="4316413" cy="4265613"/>
          </a:xfrm>
          <a:noFill/>
          <a:ln>
            <a:noFill/>
          </a:ln>
        </p:spPr>
        <p:txBody>
          <a:bodyPr rtlCol="0">
            <a:normAutofit fontScale="47500" lnSpcReduction="20000"/>
          </a:bodyPr>
          <a:lstStyle/>
          <a:p>
            <a:pPr marL="0" indent="0">
              <a:buNone/>
            </a:pPr>
            <a:r>
              <a:rPr lang="pt-BR" sz="4200" dirty="0"/>
              <a:t>II – se </a:t>
            </a:r>
            <a:r>
              <a:rPr lang="pt-BR" sz="4200" b="1" dirty="0"/>
              <a:t>pessoa jurídica:</a:t>
            </a:r>
          </a:p>
          <a:p>
            <a:pPr marL="0" indent="0">
              <a:buNone/>
            </a:pPr>
            <a:r>
              <a:rPr lang="pt-BR" dirty="0"/>
              <a:t> </a:t>
            </a:r>
          </a:p>
          <a:p>
            <a:pPr marL="0" indent="0">
              <a:buNone/>
            </a:pPr>
            <a:r>
              <a:rPr lang="pt-BR" sz="4000" dirty="0"/>
              <a:t>a) denominação social;</a:t>
            </a:r>
          </a:p>
          <a:p>
            <a:pPr marL="0" indent="0">
              <a:buNone/>
            </a:pPr>
            <a:r>
              <a:rPr lang="pt-BR" sz="4000" dirty="0"/>
              <a:t>b) número de inscrição no Cadastro Nacional de Pessoas Jurídicas (CNPJ);</a:t>
            </a:r>
          </a:p>
          <a:p>
            <a:pPr marL="0" indent="0" algn="just">
              <a:buNone/>
            </a:pPr>
            <a:r>
              <a:rPr lang="pt-BR" sz="4000" dirty="0"/>
              <a:t>c) nome completo, número de inscrição no Cadastro de Pessoas Físicas (CPF) e número do documento de identificação e nome do órgão expedidor ou, </a:t>
            </a:r>
            <a:r>
              <a:rPr lang="pt-BR" sz="4000" dirty="0" smtClean="0"/>
              <a:t>se</a:t>
            </a:r>
            <a:r>
              <a:rPr lang="pt-BR" sz="4000" dirty="0"/>
              <a:t> estrangeiro, dados do passaporte ou da carteira civil, dos sócios administradores e/ou procuradores/representantes legais; </a:t>
            </a:r>
            <a:endParaRPr lang="pt-BR" sz="4000" b="1" dirty="0" smtClean="0">
              <a:solidFill>
                <a:schemeClr val="bg2">
                  <a:lumMod val="50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ítulo 1"/>
          <p:cNvSpPr>
            <a:spLocks noGrp="1"/>
          </p:cNvSpPr>
          <p:nvPr>
            <p:ph type="title"/>
          </p:nvPr>
        </p:nvSpPr>
        <p:spPr>
          <a:xfrm>
            <a:off x="76201" y="527050"/>
            <a:ext cx="7010400" cy="844550"/>
          </a:xfrm>
          <a:noFill/>
          <a:ln>
            <a:noFill/>
          </a:ln>
        </p:spPr>
        <p:txBody>
          <a:bodyPr/>
          <a:lstStyle/>
          <a:p>
            <a:pPr eaLnBrk="1" hangingPunct="1"/>
            <a:r>
              <a:rPr lang="pt-BR" sz="3200" b="1" dirty="0" smtClean="0">
                <a:solidFill>
                  <a:srgbClr val="C00000"/>
                </a:solidFill>
                <a:latin typeface="Arial" charset="0"/>
                <a:cs typeface="Arial" charset="0"/>
              </a:rPr>
              <a:t>CADASTRO DE CLIENTES</a:t>
            </a:r>
          </a:p>
        </p:txBody>
      </p:sp>
      <p:sp>
        <p:nvSpPr>
          <p:cNvPr id="3" name="Espaço Reservado para Conteúdo 2"/>
          <p:cNvSpPr>
            <a:spLocks noGrp="1"/>
          </p:cNvSpPr>
          <p:nvPr>
            <p:ph sz="half" idx="1"/>
          </p:nvPr>
        </p:nvSpPr>
        <p:spPr>
          <a:xfrm>
            <a:off x="179388" y="1371600"/>
            <a:ext cx="4545012" cy="5105400"/>
          </a:xfrm>
          <a:noFill/>
          <a:ln>
            <a:noFill/>
          </a:ln>
        </p:spPr>
        <p:txBody>
          <a:bodyPr rtlCol="0">
            <a:normAutofit lnSpcReduction="10000"/>
          </a:bodyPr>
          <a:lstStyle/>
          <a:p>
            <a:pPr marL="0" indent="0" algn="just" eaLnBrk="1" fontAlgn="auto" hangingPunct="1">
              <a:spcAft>
                <a:spcPts val="0"/>
              </a:spcAft>
              <a:buNone/>
              <a:defRPr/>
            </a:pPr>
            <a:r>
              <a:rPr lang="pt-BR" sz="2400" b="1" dirty="0"/>
              <a:t>Art. 3º Os profissionais e as Organizações Contábeis devem manter cadastro atualizado de seus clientes, bem como abranger as pessoas físicas autorizadas a representá-los, contendo no mínimo:</a:t>
            </a:r>
          </a:p>
          <a:p>
            <a:pPr marL="0" indent="0">
              <a:buNone/>
            </a:pPr>
            <a:endParaRPr lang="pt-BR" sz="4000" dirty="0" smtClean="0"/>
          </a:p>
          <a:p>
            <a:pPr marL="0" indent="0" eaLnBrk="1" fontAlgn="auto" hangingPunct="1">
              <a:spcAft>
                <a:spcPts val="0"/>
              </a:spcAft>
              <a:buNone/>
              <a:defRPr/>
            </a:pPr>
            <a:endParaRPr lang="pt-BR" b="1" dirty="0" smtClean="0">
              <a:solidFill>
                <a:srgbClr val="C00000"/>
              </a:solidFill>
              <a:latin typeface="Arial" pitchFamily="34" charset="0"/>
              <a:cs typeface="Arial" pitchFamily="34" charset="0"/>
            </a:endParaRPr>
          </a:p>
        </p:txBody>
      </p:sp>
      <p:sp>
        <p:nvSpPr>
          <p:cNvPr id="4" name="Espaço Reservado para Conteúdo 3"/>
          <p:cNvSpPr>
            <a:spLocks noGrp="1"/>
          </p:cNvSpPr>
          <p:nvPr>
            <p:ph sz="half" idx="2"/>
          </p:nvPr>
        </p:nvSpPr>
        <p:spPr>
          <a:xfrm>
            <a:off x="4827587" y="1830387"/>
            <a:ext cx="4316413" cy="4265613"/>
          </a:xfrm>
          <a:noFill/>
          <a:ln>
            <a:noFill/>
          </a:ln>
        </p:spPr>
        <p:txBody>
          <a:bodyPr rtlCol="0">
            <a:normAutofit lnSpcReduction="10000"/>
          </a:bodyPr>
          <a:lstStyle/>
          <a:p>
            <a:pPr marL="0" indent="0">
              <a:buNone/>
            </a:pPr>
            <a:r>
              <a:rPr lang="pt-BR" dirty="0"/>
              <a:t>II – se </a:t>
            </a:r>
            <a:r>
              <a:rPr lang="pt-BR" b="1" dirty="0"/>
              <a:t>pessoa jurídica:</a:t>
            </a:r>
          </a:p>
          <a:p>
            <a:pPr marL="0" indent="0">
              <a:buNone/>
            </a:pPr>
            <a:r>
              <a:rPr lang="pt-BR" dirty="0"/>
              <a:t> </a:t>
            </a:r>
          </a:p>
          <a:p>
            <a:pPr marL="0" indent="0">
              <a:buNone/>
            </a:pPr>
            <a:r>
              <a:rPr lang="pt-BR" sz="2400" dirty="0"/>
              <a:t>d) identificação dos beneficiários finais, quando possível, ou o registro das medidas adotadas, com o objetivo de identificá-los, bem como seu enquadramento na condição de pessoa exposta politicamente; e</a:t>
            </a:r>
          </a:p>
          <a:p>
            <a:pPr marL="0" indent="0">
              <a:buNone/>
            </a:pPr>
            <a:r>
              <a:rPr lang="pt-BR" sz="2400" dirty="0"/>
              <a:t>e) endereço.</a:t>
            </a:r>
          </a:p>
        </p:txBody>
      </p:sp>
    </p:spTree>
    <p:extLst>
      <p:ext uri="{BB962C8B-B14F-4D97-AF65-F5344CB8AC3E}">
        <p14:creationId xmlns:p14="http://schemas.microsoft.com/office/powerpoint/2010/main" val="166637791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ítulo 1"/>
          <p:cNvSpPr>
            <a:spLocks noGrp="1"/>
          </p:cNvSpPr>
          <p:nvPr>
            <p:ph type="title"/>
          </p:nvPr>
        </p:nvSpPr>
        <p:spPr>
          <a:xfrm>
            <a:off x="76200" y="527050"/>
            <a:ext cx="8785225" cy="1301750"/>
          </a:xfrm>
          <a:noFill/>
          <a:ln>
            <a:noFill/>
          </a:ln>
        </p:spPr>
        <p:txBody>
          <a:bodyPr/>
          <a:lstStyle/>
          <a:p>
            <a:pPr eaLnBrk="1" hangingPunct="1"/>
            <a:r>
              <a:rPr lang="pt-BR" sz="2800" b="1" dirty="0" smtClean="0">
                <a:solidFill>
                  <a:srgbClr val="C00000"/>
                </a:solidFill>
                <a:latin typeface="Arial" charset="0"/>
                <a:cs typeface="Arial" charset="0"/>
              </a:rPr>
              <a:t>Do Registro das Operações</a:t>
            </a:r>
          </a:p>
        </p:txBody>
      </p:sp>
      <p:sp>
        <p:nvSpPr>
          <p:cNvPr id="3" name="Espaço Reservado para Conteúdo 2"/>
          <p:cNvSpPr>
            <a:spLocks noGrp="1"/>
          </p:cNvSpPr>
          <p:nvPr>
            <p:ph sz="half" idx="1"/>
          </p:nvPr>
        </p:nvSpPr>
        <p:spPr>
          <a:xfrm>
            <a:off x="179388" y="1677987"/>
            <a:ext cx="5002212" cy="5027613"/>
          </a:xfrm>
          <a:noFill/>
          <a:ln>
            <a:noFill/>
          </a:ln>
        </p:spPr>
        <p:txBody>
          <a:bodyPr rtlCol="0">
            <a:normAutofit lnSpcReduction="10000"/>
          </a:bodyPr>
          <a:lstStyle/>
          <a:p>
            <a:pPr algn="just"/>
            <a:r>
              <a:rPr lang="pt-BR" dirty="0"/>
              <a:t>Art. 4º Os profissionais e as Organizações Contábeis devem manter registro dos serviços prestados em operações previstos no Art. 1º, contendo, no mínimo: </a:t>
            </a:r>
          </a:p>
          <a:p>
            <a:pPr marL="0" indent="0" algn="just">
              <a:buNone/>
            </a:pPr>
            <a:endParaRPr lang="pt-BR" sz="1000" dirty="0"/>
          </a:p>
          <a:p>
            <a:pPr marL="0" indent="0">
              <a:buNone/>
            </a:pPr>
            <a:r>
              <a:rPr lang="pt-BR" sz="2500" dirty="0"/>
              <a:t>I – identificação do cliente;</a:t>
            </a:r>
          </a:p>
          <a:p>
            <a:pPr marL="0" indent="0">
              <a:buNone/>
            </a:pPr>
            <a:r>
              <a:rPr lang="pt-BR" sz="2500" dirty="0"/>
              <a:t>II – descrição detalhada dos serviços prestados;</a:t>
            </a:r>
          </a:p>
          <a:p>
            <a:pPr marL="0" indent="0">
              <a:buNone/>
            </a:pPr>
            <a:r>
              <a:rPr lang="pt-BR" sz="2500" dirty="0"/>
              <a:t>III – valor e data da operação;</a:t>
            </a:r>
          </a:p>
          <a:p>
            <a:pPr marL="0" indent="0">
              <a:buNone/>
            </a:pPr>
            <a:r>
              <a:rPr lang="pt-BR" sz="2500" dirty="0"/>
              <a:t>IV – forma e meio de pagamento;</a:t>
            </a:r>
          </a:p>
          <a:p>
            <a:pPr eaLnBrk="1" fontAlgn="auto" hangingPunct="1">
              <a:spcAft>
                <a:spcPts val="0"/>
              </a:spcAft>
              <a:buFont typeface="Arial" pitchFamily="34" charset="0"/>
              <a:buChar char="•"/>
              <a:defRPr/>
            </a:pPr>
            <a:endParaRPr lang="pt-BR" dirty="0" smtClean="0"/>
          </a:p>
        </p:txBody>
      </p:sp>
      <p:sp>
        <p:nvSpPr>
          <p:cNvPr id="4" name="Espaço Reservado para Conteúdo 3"/>
          <p:cNvSpPr>
            <a:spLocks noGrp="1"/>
          </p:cNvSpPr>
          <p:nvPr>
            <p:ph sz="half" idx="2"/>
          </p:nvPr>
        </p:nvSpPr>
        <p:spPr>
          <a:xfrm>
            <a:off x="5334001" y="1673225"/>
            <a:ext cx="3276600" cy="5032375"/>
          </a:xfrm>
          <a:noFill/>
          <a:ln>
            <a:noFill/>
          </a:ln>
        </p:spPr>
        <p:txBody>
          <a:bodyPr rtlCol="0">
            <a:normAutofit lnSpcReduction="10000"/>
          </a:bodyPr>
          <a:lstStyle/>
          <a:p>
            <a:pPr marL="0" indent="0">
              <a:buNone/>
            </a:pPr>
            <a:r>
              <a:rPr lang="pt-BR" sz="2600" dirty="0"/>
              <a:t>V – registro fundamentado da decisão de proceder, ou não, às comunicações de que trata o Art. 6º; e</a:t>
            </a:r>
          </a:p>
          <a:p>
            <a:pPr marL="0" indent="0">
              <a:buNone/>
            </a:pPr>
            <a:r>
              <a:rPr lang="pt-BR" sz="2600" dirty="0"/>
              <a:t>VI – enquadramento legal na presente Resolução.</a:t>
            </a:r>
          </a:p>
          <a:p>
            <a:pPr marL="0" indent="0" eaLnBrk="1" fontAlgn="auto" hangingPunct="1">
              <a:spcAft>
                <a:spcPts val="0"/>
              </a:spcAft>
              <a:buNone/>
              <a:defRPr/>
            </a:pPr>
            <a:endParaRPr lang="pt-BR" b="1" dirty="0" smtClean="0">
              <a:solidFill>
                <a:srgbClr val="C00000"/>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ítulo 1"/>
          <p:cNvSpPr>
            <a:spLocks noGrp="1"/>
          </p:cNvSpPr>
          <p:nvPr>
            <p:ph type="title"/>
          </p:nvPr>
        </p:nvSpPr>
        <p:spPr>
          <a:xfrm>
            <a:off x="152400" y="603250"/>
            <a:ext cx="8785225" cy="1225550"/>
          </a:xfrm>
          <a:noFill/>
          <a:ln>
            <a:noFill/>
          </a:ln>
        </p:spPr>
        <p:txBody>
          <a:bodyPr/>
          <a:lstStyle/>
          <a:p>
            <a:pPr eaLnBrk="1" hangingPunct="1"/>
            <a:r>
              <a:rPr lang="pt-BR" sz="3200" b="1" dirty="0" smtClean="0">
                <a:solidFill>
                  <a:srgbClr val="C00000"/>
                </a:solidFill>
                <a:latin typeface="Arial" charset="0"/>
                <a:cs typeface="Arial" charset="0"/>
              </a:rPr>
              <a:t>Da Analise de Riscos</a:t>
            </a:r>
          </a:p>
        </p:txBody>
      </p:sp>
      <p:sp>
        <p:nvSpPr>
          <p:cNvPr id="3" name="Espaço Reservado para Conteúdo 2"/>
          <p:cNvSpPr>
            <a:spLocks noGrp="1"/>
          </p:cNvSpPr>
          <p:nvPr>
            <p:ph sz="half" idx="1"/>
          </p:nvPr>
        </p:nvSpPr>
        <p:spPr>
          <a:xfrm>
            <a:off x="76200" y="1601787"/>
            <a:ext cx="4800600" cy="5256213"/>
          </a:xfrm>
          <a:noFill/>
          <a:ln>
            <a:noFill/>
          </a:ln>
        </p:spPr>
        <p:txBody>
          <a:bodyPr rtlCol="0">
            <a:normAutofit lnSpcReduction="10000"/>
          </a:bodyPr>
          <a:lstStyle/>
          <a:p>
            <a:pPr eaLnBrk="1" fontAlgn="auto" hangingPunct="1">
              <a:spcAft>
                <a:spcPts val="0"/>
              </a:spcAft>
              <a:buFont typeface="Arial" pitchFamily="34" charset="0"/>
              <a:buChar char="•"/>
              <a:defRPr/>
            </a:pPr>
            <a:r>
              <a:rPr lang="pt-BR" sz="2400" dirty="0"/>
              <a:t>Art. 5º As operações e propostas de operações, nos termos do Art. 1º, que se enquadrarem nas situações listadas a seguir, devem ser analisadas com especial atenção:</a:t>
            </a:r>
          </a:p>
          <a:p>
            <a:r>
              <a:rPr lang="pt-BR" sz="2400" dirty="0"/>
              <a:t>I – operação que aparente não ser resultante das atividades usuais do cliente ou do seu ramo de negócio;</a:t>
            </a:r>
          </a:p>
          <a:p>
            <a:r>
              <a:rPr lang="pt-BR" sz="2400" dirty="0"/>
              <a:t>II – operação cuja origem ou fundamentação econômica ou legal não seja claramente aferível;</a:t>
            </a:r>
          </a:p>
          <a:p>
            <a:pPr eaLnBrk="1" fontAlgn="auto" hangingPunct="1">
              <a:spcAft>
                <a:spcPts val="0"/>
              </a:spcAft>
              <a:buFont typeface="Arial" pitchFamily="34" charset="0"/>
              <a:buChar char="•"/>
              <a:defRPr/>
            </a:pPr>
            <a:endParaRPr lang="pt-BR" sz="2600" b="1" dirty="0" smtClean="0">
              <a:solidFill>
                <a:schemeClr val="bg2">
                  <a:lumMod val="50000"/>
                </a:schemeClr>
              </a:solidFill>
              <a:latin typeface="Arial" pitchFamily="34" charset="0"/>
              <a:cs typeface="Arial" pitchFamily="34" charset="0"/>
            </a:endParaRPr>
          </a:p>
        </p:txBody>
      </p:sp>
      <p:sp>
        <p:nvSpPr>
          <p:cNvPr id="27652" name="Espaço Reservado para Conteúdo 3"/>
          <p:cNvSpPr>
            <a:spLocks noGrp="1"/>
          </p:cNvSpPr>
          <p:nvPr>
            <p:ph sz="half" idx="2"/>
          </p:nvPr>
        </p:nvSpPr>
        <p:spPr>
          <a:xfrm>
            <a:off x="4876800" y="1601787"/>
            <a:ext cx="4083050" cy="5180013"/>
          </a:xfrm>
          <a:noFill/>
          <a:ln>
            <a:noFill/>
          </a:ln>
        </p:spPr>
        <p:txBody>
          <a:bodyPr/>
          <a:lstStyle/>
          <a:p>
            <a:r>
              <a:rPr lang="pt-BR" sz="2400" dirty="0"/>
              <a:t>III – operação incompatível com o patrimônio, com a capacidade econômica financeira, com a atividade ou ramo de negócio do cliente;</a:t>
            </a:r>
          </a:p>
          <a:p>
            <a:r>
              <a:rPr lang="pt-BR" sz="2400" dirty="0"/>
              <a:t>IV – operação com cliente cujo beneficiário final não é possível identificar;</a:t>
            </a:r>
          </a:p>
          <a:p>
            <a:pPr eaLnBrk="1" hangingPunct="1"/>
            <a:endParaRPr lang="pt-BR" sz="2600" b="1" dirty="0" smtClean="0">
              <a:solidFill>
                <a:schemeClr val="bg2">
                  <a:lumMod val="50000"/>
                </a:schemeClr>
              </a:solidFill>
              <a:latin typeface="Arial" charset="0"/>
              <a:cs typeface="Arial"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ítulo 1"/>
          <p:cNvSpPr>
            <a:spLocks noGrp="1"/>
          </p:cNvSpPr>
          <p:nvPr>
            <p:ph type="title"/>
          </p:nvPr>
        </p:nvSpPr>
        <p:spPr>
          <a:xfrm>
            <a:off x="152400" y="603250"/>
            <a:ext cx="8785225" cy="1225550"/>
          </a:xfrm>
          <a:noFill/>
          <a:ln>
            <a:noFill/>
          </a:ln>
        </p:spPr>
        <p:txBody>
          <a:bodyPr/>
          <a:lstStyle/>
          <a:p>
            <a:pPr eaLnBrk="1" hangingPunct="1"/>
            <a:r>
              <a:rPr lang="pt-BR" sz="3200" b="1" dirty="0" smtClean="0">
                <a:solidFill>
                  <a:srgbClr val="C00000"/>
                </a:solidFill>
                <a:latin typeface="Arial" charset="0"/>
                <a:cs typeface="Arial" charset="0"/>
              </a:rPr>
              <a:t>Da Analise de Riscos..</a:t>
            </a:r>
            <a:r>
              <a:rPr lang="pt-BR" sz="3200" b="1" dirty="0" err="1" smtClean="0">
                <a:solidFill>
                  <a:srgbClr val="C00000"/>
                </a:solidFill>
                <a:latin typeface="Arial" charset="0"/>
                <a:cs typeface="Arial" charset="0"/>
              </a:rPr>
              <a:t>cont</a:t>
            </a:r>
            <a:endParaRPr lang="pt-BR" sz="3200" b="1" dirty="0" smtClean="0">
              <a:solidFill>
                <a:srgbClr val="C00000"/>
              </a:solidFill>
              <a:latin typeface="Arial" charset="0"/>
              <a:cs typeface="Arial" charset="0"/>
            </a:endParaRPr>
          </a:p>
        </p:txBody>
      </p:sp>
      <p:sp>
        <p:nvSpPr>
          <p:cNvPr id="3" name="Espaço Reservado para Conteúdo 2"/>
          <p:cNvSpPr>
            <a:spLocks noGrp="1"/>
          </p:cNvSpPr>
          <p:nvPr>
            <p:ph sz="half" idx="1"/>
          </p:nvPr>
        </p:nvSpPr>
        <p:spPr>
          <a:xfrm>
            <a:off x="76200" y="1601787"/>
            <a:ext cx="4800600" cy="5256213"/>
          </a:xfrm>
          <a:noFill/>
          <a:ln>
            <a:noFill/>
          </a:ln>
        </p:spPr>
        <p:txBody>
          <a:bodyPr rtlCol="0">
            <a:normAutofit fontScale="92500" lnSpcReduction="20000"/>
          </a:bodyPr>
          <a:lstStyle/>
          <a:p>
            <a:pPr marL="0" indent="0" eaLnBrk="1" fontAlgn="auto" hangingPunct="1">
              <a:spcAft>
                <a:spcPts val="0"/>
              </a:spcAft>
              <a:buNone/>
              <a:defRPr/>
            </a:pPr>
            <a:r>
              <a:rPr lang="pt-BR" sz="2400" dirty="0"/>
              <a:t>Art. 5º As operações e propostas de operações, nos termos do Art. 1º, que se enquadrarem nas situações listadas a seguir, devem ser analisadas com especial atenção:</a:t>
            </a:r>
          </a:p>
          <a:p>
            <a:pPr marL="0" indent="0" algn="just" eaLnBrk="1" fontAlgn="auto" hangingPunct="1">
              <a:spcAft>
                <a:spcPts val="0"/>
              </a:spcAft>
              <a:buNone/>
              <a:defRPr/>
            </a:pPr>
            <a:r>
              <a:rPr lang="pt-BR" sz="2400" dirty="0"/>
              <a:t>V – operação ou proposta envolvendo pessoa jurídica domiciliada em jurisdições consideradas pelo Grupo de Ação contra a Lavagem de Dinheiro e o Financiamento do Terrorismo (</a:t>
            </a:r>
            <a:r>
              <a:rPr lang="pt-BR" sz="2400" dirty="0" err="1"/>
              <a:t>Gafi</a:t>
            </a:r>
            <a:r>
              <a:rPr lang="pt-BR" sz="2400" dirty="0"/>
              <a:t>) de alto risco ou com deficiências de prevenção e combate à lavagem de dinheiro e ao financiamento do terrorismo, ou países ou dependências consideradas pela Secretaria da Receita Federal do Brasil (RFB) de tributação favorecida e/ou regime fiscal privilegiado;</a:t>
            </a:r>
          </a:p>
          <a:p>
            <a:pPr eaLnBrk="1" fontAlgn="auto" hangingPunct="1">
              <a:spcAft>
                <a:spcPts val="0"/>
              </a:spcAft>
              <a:buFont typeface="Arial" pitchFamily="34" charset="0"/>
              <a:buChar char="•"/>
              <a:defRPr/>
            </a:pPr>
            <a:endParaRPr lang="pt-BR" sz="2600" b="1" dirty="0" smtClean="0">
              <a:solidFill>
                <a:schemeClr val="bg2">
                  <a:lumMod val="50000"/>
                </a:schemeClr>
              </a:solidFill>
              <a:latin typeface="Arial" pitchFamily="34" charset="0"/>
              <a:cs typeface="Arial" pitchFamily="34" charset="0"/>
            </a:endParaRPr>
          </a:p>
        </p:txBody>
      </p:sp>
      <p:sp>
        <p:nvSpPr>
          <p:cNvPr id="27652" name="Espaço Reservado para Conteúdo 3"/>
          <p:cNvSpPr>
            <a:spLocks noGrp="1"/>
          </p:cNvSpPr>
          <p:nvPr>
            <p:ph sz="half" idx="2"/>
          </p:nvPr>
        </p:nvSpPr>
        <p:spPr>
          <a:xfrm>
            <a:off x="4876800" y="1447801"/>
            <a:ext cx="4267200" cy="5334000"/>
          </a:xfrm>
          <a:noFill/>
          <a:ln>
            <a:noFill/>
          </a:ln>
        </p:spPr>
        <p:txBody>
          <a:bodyPr/>
          <a:lstStyle/>
          <a:p>
            <a:pPr marL="0" indent="0" eaLnBrk="1" hangingPunct="1">
              <a:buNone/>
            </a:pPr>
            <a:r>
              <a:rPr lang="pt-BR" sz="2200" dirty="0"/>
              <a:t>VI – operação ou proposta envolvendo pessoa jurídica cujos beneficiários finais, sócios, acionistas, procuradores ou representantes legais mantenham domicílio em jurisdições consideradas pelo </a:t>
            </a:r>
            <a:r>
              <a:rPr lang="pt-BR" sz="2200" dirty="0" err="1"/>
              <a:t>Gafi</a:t>
            </a:r>
            <a:r>
              <a:rPr lang="pt-BR" sz="2200" dirty="0"/>
              <a:t> de alto risco ou com deficiências estratégicas de prevenção e combate à lavagem de dinheiro e ao financiamento do terrorismo, ou países ou dependências consideradas pela RFB de tributação favorecida e/ou regime fiscal privilegiado;</a:t>
            </a:r>
          </a:p>
          <a:p>
            <a:pPr eaLnBrk="1" hangingPunct="1"/>
            <a:endParaRPr lang="pt-BR" sz="2600" b="1" dirty="0" smtClean="0">
              <a:solidFill>
                <a:schemeClr val="bg2">
                  <a:lumMod val="50000"/>
                </a:schemeClr>
              </a:solidFill>
              <a:latin typeface="Arial" charset="0"/>
              <a:cs typeface="Arial" charset="0"/>
            </a:endParaRPr>
          </a:p>
        </p:txBody>
      </p:sp>
    </p:spTree>
    <p:extLst>
      <p:ext uri="{BB962C8B-B14F-4D97-AF65-F5344CB8AC3E}">
        <p14:creationId xmlns:p14="http://schemas.microsoft.com/office/powerpoint/2010/main" val="128897049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ítulo 1"/>
          <p:cNvSpPr>
            <a:spLocks noGrp="1"/>
          </p:cNvSpPr>
          <p:nvPr>
            <p:ph type="title"/>
          </p:nvPr>
        </p:nvSpPr>
        <p:spPr>
          <a:xfrm>
            <a:off x="152400" y="603250"/>
            <a:ext cx="8785225" cy="1225550"/>
          </a:xfrm>
          <a:noFill/>
          <a:ln>
            <a:noFill/>
          </a:ln>
        </p:spPr>
        <p:txBody>
          <a:bodyPr/>
          <a:lstStyle/>
          <a:p>
            <a:pPr eaLnBrk="1" hangingPunct="1"/>
            <a:r>
              <a:rPr lang="pt-BR" sz="3200" b="1" dirty="0" smtClean="0">
                <a:solidFill>
                  <a:srgbClr val="C00000"/>
                </a:solidFill>
                <a:latin typeface="Arial" charset="0"/>
                <a:cs typeface="Arial" charset="0"/>
              </a:rPr>
              <a:t>Da Analise de Riscos..</a:t>
            </a:r>
            <a:r>
              <a:rPr lang="pt-BR" sz="3200" b="1" dirty="0" err="1" smtClean="0">
                <a:solidFill>
                  <a:srgbClr val="C00000"/>
                </a:solidFill>
                <a:latin typeface="Arial" charset="0"/>
                <a:cs typeface="Arial" charset="0"/>
              </a:rPr>
              <a:t>cont</a:t>
            </a:r>
            <a:endParaRPr lang="pt-BR" sz="3200" b="1" dirty="0" smtClean="0">
              <a:solidFill>
                <a:srgbClr val="C00000"/>
              </a:solidFill>
              <a:latin typeface="Arial" charset="0"/>
              <a:cs typeface="Arial" charset="0"/>
            </a:endParaRPr>
          </a:p>
        </p:txBody>
      </p:sp>
      <p:sp>
        <p:nvSpPr>
          <p:cNvPr id="3" name="Espaço Reservado para Conteúdo 2"/>
          <p:cNvSpPr>
            <a:spLocks noGrp="1"/>
          </p:cNvSpPr>
          <p:nvPr>
            <p:ph sz="half" idx="1"/>
          </p:nvPr>
        </p:nvSpPr>
        <p:spPr>
          <a:xfrm>
            <a:off x="76200" y="1601787"/>
            <a:ext cx="4594225" cy="5256213"/>
          </a:xfrm>
          <a:noFill/>
          <a:ln>
            <a:noFill/>
          </a:ln>
        </p:spPr>
        <p:txBody>
          <a:bodyPr rtlCol="0">
            <a:normAutofit lnSpcReduction="10000"/>
          </a:bodyPr>
          <a:lstStyle/>
          <a:p>
            <a:pPr marL="0" indent="0" eaLnBrk="1" fontAlgn="auto" hangingPunct="1">
              <a:spcAft>
                <a:spcPts val="0"/>
              </a:spcAft>
              <a:buNone/>
              <a:defRPr/>
            </a:pPr>
            <a:r>
              <a:rPr lang="pt-BR" sz="2400" dirty="0"/>
              <a:t>Art. 5º As operações e propostas de operações, nos termos do Art. 1º, que se enquadrarem nas situações listadas a seguir, devem ser analisadas com especial atenção:</a:t>
            </a:r>
          </a:p>
          <a:p>
            <a:pPr eaLnBrk="1" fontAlgn="auto" hangingPunct="1">
              <a:spcAft>
                <a:spcPts val="0"/>
              </a:spcAft>
              <a:buFont typeface="Arial" pitchFamily="34" charset="0"/>
              <a:buChar char="•"/>
              <a:defRPr/>
            </a:pPr>
            <a:r>
              <a:rPr lang="pt-BR" sz="2400" dirty="0"/>
              <a:t>VII – operação, injustificadamente, complexa ou com custos mais elevados que visem dificultar o rastreamento dos recursos ou a identificação do real objetivo da operação;</a:t>
            </a:r>
          </a:p>
          <a:p>
            <a:pPr eaLnBrk="1" fontAlgn="auto" hangingPunct="1">
              <a:spcAft>
                <a:spcPts val="0"/>
              </a:spcAft>
              <a:buFont typeface="Arial" pitchFamily="34" charset="0"/>
              <a:buChar char="•"/>
              <a:defRPr/>
            </a:pPr>
            <a:endParaRPr lang="pt-BR" sz="2600" b="1" dirty="0" smtClean="0">
              <a:solidFill>
                <a:schemeClr val="bg2">
                  <a:lumMod val="50000"/>
                </a:schemeClr>
              </a:solidFill>
              <a:latin typeface="Arial" pitchFamily="34" charset="0"/>
              <a:cs typeface="Arial" pitchFamily="34" charset="0"/>
            </a:endParaRPr>
          </a:p>
        </p:txBody>
      </p:sp>
      <p:sp>
        <p:nvSpPr>
          <p:cNvPr id="27652" name="Espaço Reservado para Conteúdo 3"/>
          <p:cNvSpPr>
            <a:spLocks noGrp="1"/>
          </p:cNvSpPr>
          <p:nvPr>
            <p:ph sz="half" idx="2"/>
          </p:nvPr>
        </p:nvSpPr>
        <p:spPr>
          <a:xfrm>
            <a:off x="4876800" y="1447801"/>
            <a:ext cx="4267200" cy="5334000"/>
          </a:xfrm>
          <a:noFill/>
          <a:ln>
            <a:noFill/>
          </a:ln>
        </p:spPr>
        <p:txBody>
          <a:bodyPr/>
          <a:lstStyle/>
          <a:p>
            <a:r>
              <a:rPr lang="pt-BR" sz="2400" dirty="0"/>
              <a:t>VIII – operação que vise adulterar ou manipular características das operações financeiras ou a identificação do real objetivo da operação;</a:t>
            </a:r>
          </a:p>
          <a:p>
            <a:r>
              <a:rPr lang="pt-BR" sz="2400" dirty="0"/>
              <a:t>IX – operação aparentemente fictícia ou com indícios de superfaturamento ou subfaturamento;</a:t>
            </a:r>
          </a:p>
          <a:p>
            <a:pPr eaLnBrk="1" hangingPunct="1"/>
            <a:endParaRPr lang="pt-BR" sz="2600" b="1" dirty="0" smtClean="0">
              <a:solidFill>
                <a:schemeClr val="bg2">
                  <a:lumMod val="50000"/>
                </a:schemeClr>
              </a:solidFill>
              <a:latin typeface="Arial" charset="0"/>
              <a:cs typeface="Arial" charset="0"/>
            </a:endParaRPr>
          </a:p>
        </p:txBody>
      </p:sp>
    </p:spTree>
    <p:extLst>
      <p:ext uri="{BB962C8B-B14F-4D97-AF65-F5344CB8AC3E}">
        <p14:creationId xmlns:p14="http://schemas.microsoft.com/office/powerpoint/2010/main" val="409467268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ítulo 1"/>
          <p:cNvSpPr>
            <a:spLocks noGrp="1"/>
          </p:cNvSpPr>
          <p:nvPr>
            <p:ph type="title"/>
          </p:nvPr>
        </p:nvSpPr>
        <p:spPr>
          <a:xfrm>
            <a:off x="152400" y="603250"/>
            <a:ext cx="8785225" cy="1225550"/>
          </a:xfrm>
          <a:noFill/>
          <a:ln>
            <a:noFill/>
          </a:ln>
        </p:spPr>
        <p:txBody>
          <a:bodyPr/>
          <a:lstStyle/>
          <a:p>
            <a:pPr eaLnBrk="1" hangingPunct="1"/>
            <a:r>
              <a:rPr lang="pt-BR" sz="3200" b="1" dirty="0" smtClean="0">
                <a:solidFill>
                  <a:srgbClr val="C00000"/>
                </a:solidFill>
                <a:latin typeface="Arial" charset="0"/>
                <a:cs typeface="Arial" charset="0"/>
              </a:rPr>
              <a:t>Da Analise de Riscos..</a:t>
            </a:r>
            <a:r>
              <a:rPr lang="pt-BR" sz="3200" b="1" dirty="0" err="1" smtClean="0">
                <a:solidFill>
                  <a:srgbClr val="C00000"/>
                </a:solidFill>
                <a:latin typeface="Arial" charset="0"/>
                <a:cs typeface="Arial" charset="0"/>
              </a:rPr>
              <a:t>cont</a:t>
            </a:r>
            <a:endParaRPr lang="pt-BR" sz="3200" b="1" dirty="0" smtClean="0">
              <a:solidFill>
                <a:srgbClr val="C00000"/>
              </a:solidFill>
              <a:latin typeface="Arial" charset="0"/>
              <a:cs typeface="Arial" charset="0"/>
            </a:endParaRPr>
          </a:p>
        </p:txBody>
      </p:sp>
      <p:sp>
        <p:nvSpPr>
          <p:cNvPr id="3" name="Espaço Reservado para Conteúdo 2"/>
          <p:cNvSpPr>
            <a:spLocks noGrp="1"/>
          </p:cNvSpPr>
          <p:nvPr>
            <p:ph sz="half" idx="1"/>
          </p:nvPr>
        </p:nvSpPr>
        <p:spPr>
          <a:xfrm>
            <a:off x="76200" y="1601788"/>
            <a:ext cx="4876800" cy="5180014"/>
          </a:xfrm>
          <a:noFill/>
          <a:ln>
            <a:noFill/>
          </a:ln>
        </p:spPr>
        <p:txBody>
          <a:bodyPr rtlCol="0">
            <a:normAutofit lnSpcReduction="10000"/>
          </a:bodyPr>
          <a:lstStyle/>
          <a:p>
            <a:pPr marL="0" indent="0" eaLnBrk="1" fontAlgn="auto" hangingPunct="1">
              <a:spcAft>
                <a:spcPts val="0"/>
              </a:spcAft>
              <a:buNone/>
              <a:defRPr/>
            </a:pPr>
            <a:r>
              <a:rPr lang="pt-BR" sz="2400" dirty="0"/>
              <a:t>Art. 5º As operações e propostas de operações, nos termos do Art. 1º, que se enquadrarem nas situações listadas a seguir, devem ser analisadas com especial atenção:</a:t>
            </a:r>
          </a:p>
          <a:p>
            <a:r>
              <a:rPr lang="pt-BR" sz="2400" dirty="0"/>
              <a:t>X – operação com cláusulas que estabeleçam condições incompatíveis com as praticadas no mercado;</a:t>
            </a:r>
          </a:p>
          <a:p>
            <a:r>
              <a:rPr lang="pt-BR" sz="2400" dirty="0"/>
              <a:t>XI – qualquer tentativa de fracionamento de valores com o fim de evitar a comunicação em espécie a que se refere o Art. 6º; </a:t>
            </a:r>
            <a:r>
              <a:rPr lang="pt-BR" sz="2400" dirty="0" smtClean="0"/>
              <a:t>e</a:t>
            </a:r>
            <a:endParaRPr lang="pt-BR" sz="2400" dirty="0"/>
          </a:p>
        </p:txBody>
      </p:sp>
      <p:sp>
        <p:nvSpPr>
          <p:cNvPr id="27652" name="Espaço Reservado para Conteúdo 3"/>
          <p:cNvSpPr>
            <a:spLocks noGrp="1"/>
          </p:cNvSpPr>
          <p:nvPr>
            <p:ph sz="half" idx="2"/>
          </p:nvPr>
        </p:nvSpPr>
        <p:spPr>
          <a:xfrm>
            <a:off x="4876800" y="1447801"/>
            <a:ext cx="4060825" cy="5334000"/>
          </a:xfrm>
          <a:noFill/>
          <a:ln>
            <a:noFill/>
          </a:ln>
        </p:spPr>
        <p:txBody>
          <a:bodyPr/>
          <a:lstStyle/>
          <a:p>
            <a:pPr algn="just" eaLnBrk="1" hangingPunct="1"/>
            <a:r>
              <a:rPr lang="pt-BR" sz="2400" dirty="0"/>
              <a:t>XII – quaisquer outras operações que, considerando as partes e demais envolvidos, os valores, modo de realização e meio de pagamento, ou a falta de fundamento econômico ou legal, possam configurar sérios indícios da ocorrência dos crimes previstos na Lei </a:t>
            </a:r>
            <a:r>
              <a:rPr lang="pt-BR" sz="2400" dirty="0" err="1"/>
              <a:t>n.°</a:t>
            </a:r>
            <a:r>
              <a:rPr lang="pt-BR" sz="2400" dirty="0"/>
              <a:t> 9.613/1998 ou com eles relacionar-se.</a:t>
            </a:r>
          </a:p>
          <a:p>
            <a:pPr eaLnBrk="1" hangingPunct="1"/>
            <a:endParaRPr lang="pt-BR" sz="2600" b="1" dirty="0" smtClean="0">
              <a:solidFill>
                <a:schemeClr val="bg2">
                  <a:lumMod val="50000"/>
                </a:schemeClr>
              </a:solidFill>
              <a:latin typeface="Arial" charset="0"/>
              <a:cs typeface="Arial" charset="0"/>
            </a:endParaRPr>
          </a:p>
        </p:txBody>
      </p:sp>
    </p:spTree>
    <p:extLst>
      <p:ext uri="{BB962C8B-B14F-4D97-AF65-F5344CB8AC3E}">
        <p14:creationId xmlns:p14="http://schemas.microsoft.com/office/powerpoint/2010/main" val="20853737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www1.fazenda.gov.br/siscoaf/portugues/imagens/WEBCOAF.gif"/>
          <p:cNvPicPr>
            <a:picLocks noChangeAspect="1" noChangeArrowheads="1"/>
          </p:cNvPicPr>
          <p:nvPr/>
        </p:nvPicPr>
        <p:blipFill>
          <a:blip r:embed="rId3" cstate="print"/>
          <a:srcRect/>
          <a:stretch>
            <a:fillRect/>
          </a:stretch>
        </p:blipFill>
        <p:spPr bwMode="auto">
          <a:xfrm>
            <a:off x="1828800" y="2096833"/>
            <a:ext cx="5105400" cy="2856167"/>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2057400" y="609600"/>
            <a:ext cx="4419600" cy="715963"/>
          </a:xfrm>
        </p:spPr>
        <p:txBody>
          <a:bodyPr/>
          <a:lstStyle/>
          <a:p>
            <a:pPr eaLnBrk="1" hangingPunct="1"/>
            <a:r>
              <a:rPr lang="pt-BR" sz="2400" b="1" dirty="0" smtClean="0"/>
              <a:t>Resolução</a:t>
            </a:r>
            <a:r>
              <a:rPr lang="en-US" sz="2400" b="1" dirty="0" smtClean="0"/>
              <a:t> CFC n.º 1.530/17</a:t>
            </a:r>
            <a:endParaRPr lang="ru-RU" sz="2400" b="1" dirty="0" smtClean="0"/>
          </a:p>
        </p:txBody>
      </p:sp>
      <p:sp>
        <p:nvSpPr>
          <p:cNvPr id="3" name="Título 1"/>
          <p:cNvSpPr txBox="1">
            <a:spLocks/>
          </p:cNvSpPr>
          <p:nvPr/>
        </p:nvSpPr>
        <p:spPr bwMode="auto">
          <a:xfrm>
            <a:off x="381000" y="1143000"/>
            <a:ext cx="6499225" cy="80168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fontScale="900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rPr>
              <a:t>DAS COMUNICAÇÕES AO COAF</a:t>
            </a:r>
          </a:p>
        </p:txBody>
      </p:sp>
      <p:graphicFrame>
        <p:nvGraphicFramePr>
          <p:cNvPr id="4" name="Tabela 3"/>
          <p:cNvGraphicFramePr>
            <a:graphicFrameLocks noGrp="1"/>
          </p:cNvGraphicFramePr>
          <p:nvPr>
            <p:extLst>
              <p:ext uri="{D42A27DB-BD31-4B8C-83A1-F6EECF244321}">
                <p14:modId xmlns:p14="http://schemas.microsoft.com/office/powerpoint/2010/main" val="673465278"/>
              </p:ext>
            </p:extLst>
          </p:nvPr>
        </p:nvGraphicFramePr>
        <p:xfrm>
          <a:off x="381000" y="1870117"/>
          <a:ext cx="8556376" cy="4806366"/>
        </p:xfrm>
        <a:graphic>
          <a:graphicData uri="http://schemas.openxmlformats.org/drawingml/2006/table">
            <a:tbl>
              <a:tblPr/>
              <a:tblGrid>
                <a:gridCol w="8556376"/>
              </a:tblGrid>
              <a:tr h="1922634">
                <a:tc>
                  <a:txBody>
                    <a:bodyPr/>
                    <a:lstStyle/>
                    <a:p>
                      <a:pPr algn="just"/>
                      <a:endParaRPr lang="pt-BR" sz="2000" b="1" dirty="0" smtClean="0">
                        <a:solidFill>
                          <a:schemeClr val="bg2">
                            <a:lumMod val="50000"/>
                          </a:schemeClr>
                        </a:solidFill>
                        <a:latin typeface="Century Gothic" pitchFamily="34" charset="0"/>
                        <a:ea typeface="Times New Roman"/>
                        <a:cs typeface="Arial" pitchFamily="34" charset="0"/>
                      </a:endParaRPr>
                    </a:p>
                    <a:p>
                      <a:pPr algn="just"/>
                      <a:r>
                        <a:rPr lang="pt-BR" sz="2400" b="1" dirty="0" smtClean="0">
                          <a:solidFill>
                            <a:schemeClr val="bg2">
                              <a:lumMod val="50000"/>
                            </a:schemeClr>
                          </a:solidFill>
                          <a:latin typeface="Century Gothic" pitchFamily="34" charset="0"/>
                          <a:ea typeface="Times New Roman"/>
                          <a:cs typeface="Arial" pitchFamily="34" charset="0"/>
                        </a:rPr>
                        <a:t>Art</a:t>
                      </a:r>
                      <a:r>
                        <a:rPr lang="pt-BR" sz="2400" b="1" dirty="0">
                          <a:solidFill>
                            <a:schemeClr val="bg2">
                              <a:lumMod val="50000"/>
                            </a:schemeClr>
                          </a:solidFill>
                          <a:latin typeface="Century Gothic" pitchFamily="34" charset="0"/>
                          <a:ea typeface="Times New Roman"/>
                          <a:cs typeface="Arial" pitchFamily="34" charset="0"/>
                        </a:rPr>
                        <a:t>. </a:t>
                      </a:r>
                      <a:r>
                        <a:rPr lang="pt-BR" sz="2400" b="1" dirty="0" smtClean="0">
                          <a:solidFill>
                            <a:schemeClr val="bg2">
                              <a:lumMod val="50000"/>
                            </a:schemeClr>
                          </a:solidFill>
                          <a:latin typeface="Century Gothic" pitchFamily="34" charset="0"/>
                          <a:ea typeface="Times New Roman"/>
                          <a:cs typeface="Arial" pitchFamily="34" charset="0"/>
                        </a:rPr>
                        <a:t>6º </a:t>
                      </a:r>
                      <a:r>
                        <a:rPr lang="pt-BR" sz="2800" kern="1200" dirty="0" smtClean="0">
                          <a:solidFill>
                            <a:srgbClr val="C00000"/>
                          </a:solidFill>
                          <a:effectLst/>
                          <a:latin typeface="+mn-lt"/>
                          <a:ea typeface="+mn-ea"/>
                          <a:cs typeface="+mn-cs"/>
                        </a:rPr>
                        <a:t>As operações e propostas de operações que, após análise, possam configurar indícios da ocorrência de ilícitos devem ser comunicadas diretamente ao Coaf, em seu sítio, contendo:</a:t>
                      </a:r>
                    </a:p>
                    <a:p>
                      <a:pPr algn="just"/>
                      <a:endParaRPr lang="pt-BR" sz="2800" kern="1200" dirty="0">
                        <a:solidFill>
                          <a:srgbClr val="C00000"/>
                        </a:solidFill>
                        <a:effectLst/>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37803">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pt-BR" sz="2800" b="1" dirty="0">
                          <a:solidFill>
                            <a:schemeClr val="bg2">
                              <a:lumMod val="75000"/>
                            </a:schemeClr>
                          </a:solidFill>
                          <a:latin typeface="Century Gothic" pitchFamily="34" charset="0"/>
                          <a:ea typeface="Times New Roman"/>
                          <a:cs typeface="Arial" pitchFamily="34" charset="0"/>
                        </a:rPr>
                        <a:t>I – </a:t>
                      </a:r>
                      <a:r>
                        <a:rPr lang="pt-BR" sz="2800" b="1" dirty="0" smtClean="0">
                          <a:solidFill>
                            <a:schemeClr val="bg2">
                              <a:lumMod val="75000"/>
                            </a:schemeClr>
                          </a:solidFill>
                          <a:latin typeface="Century Gothic" pitchFamily="34" charset="0"/>
                          <a:ea typeface="Times New Roman"/>
                          <a:cs typeface="Arial" pitchFamily="34" charset="0"/>
                        </a:rPr>
                        <a:t>O detalhamento das operações realizadas;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447701">
                <a:tc>
                  <a:txBody>
                    <a:bodyPr/>
                    <a:lstStyle/>
                    <a:p>
                      <a:pPr algn="just">
                        <a:lnSpc>
                          <a:spcPct val="100000"/>
                        </a:lnSpc>
                        <a:spcAft>
                          <a:spcPts val="0"/>
                        </a:spcAft>
                      </a:pPr>
                      <a:r>
                        <a:rPr lang="pt-BR" sz="2800" b="1" dirty="0">
                          <a:solidFill>
                            <a:schemeClr val="bg2">
                              <a:lumMod val="75000"/>
                            </a:schemeClr>
                          </a:solidFill>
                          <a:latin typeface="Century Gothic" pitchFamily="34" charset="0"/>
                          <a:ea typeface="Times New Roman"/>
                          <a:cs typeface="Arial" pitchFamily="34" charset="0"/>
                        </a:rPr>
                        <a:t>II – </a:t>
                      </a:r>
                      <a:r>
                        <a:rPr lang="pt-BR" sz="2800" b="1" kern="1200" dirty="0" smtClean="0">
                          <a:solidFill>
                            <a:schemeClr val="bg2">
                              <a:lumMod val="75000"/>
                            </a:schemeClr>
                          </a:solidFill>
                          <a:effectLst/>
                          <a:latin typeface="+mn-lt"/>
                          <a:ea typeface="+mn-ea"/>
                          <a:cs typeface="+mn-cs"/>
                        </a:rPr>
                        <a:t>o relato do fato ou fenômeno suspeito; e</a:t>
                      </a:r>
                      <a:endParaRPr lang="pt-BR" sz="2800" b="1" dirty="0">
                        <a:solidFill>
                          <a:schemeClr val="bg2">
                            <a:lumMod val="75000"/>
                          </a:schemeClr>
                        </a:solidFill>
                        <a:latin typeface="Century Gothic"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815663">
                <a:tc>
                  <a:txBody>
                    <a:bodyPr/>
                    <a:lstStyle/>
                    <a:p>
                      <a:r>
                        <a:rPr lang="pt-BR" sz="2800" b="1" kern="1200" dirty="0" smtClean="0">
                          <a:solidFill>
                            <a:schemeClr val="bg2">
                              <a:lumMod val="75000"/>
                            </a:schemeClr>
                          </a:solidFill>
                          <a:effectLst/>
                          <a:latin typeface="+mn-lt"/>
                          <a:ea typeface="+mn-ea"/>
                          <a:cs typeface="+mn-cs"/>
                        </a:rPr>
                        <a:t>III – a qualificação dos envolvidos,  destacando os que forem pessoas expostas politicamente.</a:t>
                      </a:r>
                      <a:endParaRPr lang="pt-BR" sz="2800" b="1" kern="1200" dirty="0">
                        <a:solidFill>
                          <a:schemeClr val="bg2">
                            <a:lumMod val="75000"/>
                          </a:schemeClr>
                        </a:solidFill>
                        <a:effectLst/>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29022">
                <a:tc>
                  <a:txBody>
                    <a:bodyPr/>
                    <a:lstStyle/>
                    <a:p>
                      <a:pPr algn="just">
                        <a:lnSpc>
                          <a:spcPct val="100000"/>
                        </a:lnSpc>
                        <a:spcAft>
                          <a:spcPts val="0"/>
                        </a:spcAft>
                      </a:pPr>
                      <a:endParaRPr lang="pt-BR" sz="2000" b="1" dirty="0">
                        <a:solidFill>
                          <a:schemeClr val="bg2">
                            <a:lumMod val="75000"/>
                          </a:schemeClr>
                        </a:solidFill>
                        <a:latin typeface="Century Gothic"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bwMode="auto">
          <a:xfrm>
            <a:off x="-76200" y="762000"/>
            <a:ext cx="7620000" cy="863600"/>
          </a:xfrm>
          <a:noFill/>
          <a:ln>
            <a:miter lim="800000"/>
            <a:headEnd/>
            <a:tailEnd/>
          </a:ln>
        </p:spPr>
        <p:txBody>
          <a:bodyPr vert="horz" wrap="square" lIns="91440" tIns="45720" rIns="91440" bIns="45720" numCol="1" anchor="t" anchorCtr="0" compatLnSpc="1">
            <a:prstTxWarp prst="textNoShape">
              <a:avLst/>
            </a:prstTxWarp>
          </a:bodyPr>
          <a:lstStyle/>
          <a:p>
            <a:pPr algn="l" eaLnBrk="1" hangingPunct="1"/>
            <a:r>
              <a:rPr lang="en-US" sz="2400" dirty="0" smtClean="0">
                <a:solidFill>
                  <a:srgbClr val="C00000"/>
                </a:solidFill>
              </a:rPr>
              <a:t>  </a:t>
            </a:r>
            <a:r>
              <a:rPr lang="en-US" sz="2400" b="1" dirty="0" err="1" smtClean="0">
                <a:solidFill>
                  <a:srgbClr val="C00000"/>
                </a:solidFill>
              </a:rPr>
              <a:t>Definições</a:t>
            </a:r>
            <a:r>
              <a:rPr lang="en-US" sz="2400" b="1" dirty="0" smtClean="0">
                <a:solidFill>
                  <a:srgbClr val="C00000"/>
                </a:solidFill>
              </a:rPr>
              <a:t> </a:t>
            </a:r>
            <a:r>
              <a:rPr lang="en-US" sz="2400" b="1" dirty="0" err="1" smtClean="0">
                <a:solidFill>
                  <a:srgbClr val="C00000"/>
                </a:solidFill>
              </a:rPr>
              <a:t>para</a:t>
            </a:r>
            <a:r>
              <a:rPr lang="en-US" sz="2400" b="1" dirty="0" smtClean="0">
                <a:solidFill>
                  <a:srgbClr val="C00000"/>
                </a:solidFill>
              </a:rPr>
              <a:t> </a:t>
            </a:r>
            <a:r>
              <a:rPr lang="en-US" sz="2400" b="1" dirty="0" err="1" smtClean="0">
                <a:solidFill>
                  <a:srgbClr val="C00000"/>
                </a:solidFill>
              </a:rPr>
              <a:t>todos</a:t>
            </a:r>
            <a:r>
              <a:rPr lang="en-US" sz="2400" b="1" dirty="0" smtClean="0">
                <a:solidFill>
                  <a:srgbClr val="C00000"/>
                </a:solidFill>
              </a:rPr>
              <a:t> </a:t>
            </a:r>
            <a:r>
              <a:rPr lang="en-US" sz="2400" b="1" dirty="0" err="1" smtClean="0">
                <a:solidFill>
                  <a:srgbClr val="C00000"/>
                </a:solidFill>
              </a:rPr>
              <a:t>os</a:t>
            </a:r>
            <a:r>
              <a:rPr lang="en-US" sz="2400" b="1" dirty="0" smtClean="0">
                <a:solidFill>
                  <a:srgbClr val="C00000"/>
                </a:solidFill>
              </a:rPr>
              <a:t> </a:t>
            </a:r>
            <a:r>
              <a:rPr lang="en-US" sz="2400" b="1" dirty="0" err="1" smtClean="0">
                <a:solidFill>
                  <a:srgbClr val="C00000"/>
                </a:solidFill>
              </a:rPr>
              <a:t>gostos</a:t>
            </a:r>
            <a:r>
              <a:rPr lang="en-US" sz="2400" b="1" dirty="0" smtClean="0">
                <a:solidFill>
                  <a:srgbClr val="C00000"/>
                </a:solidFill>
              </a:rPr>
              <a:t> e </a:t>
            </a:r>
            <a:r>
              <a:rPr lang="en-US" sz="2400" b="1" dirty="0" err="1" smtClean="0">
                <a:solidFill>
                  <a:srgbClr val="C00000"/>
                </a:solidFill>
              </a:rPr>
              <a:t>preferência</a:t>
            </a:r>
            <a:endParaRPr lang="en-US" sz="2400" b="1" dirty="0" smtClean="0">
              <a:solidFill>
                <a:srgbClr val="C00000"/>
              </a:solidFill>
            </a:endParaRPr>
          </a:p>
        </p:txBody>
      </p:sp>
      <p:sp>
        <p:nvSpPr>
          <p:cNvPr id="18435" name="TextBox 1"/>
          <p:cNvSpPr txBox="1">
            <a:spLocks noChangeArrowheads="1"/>
          </p:cNvSpPr>
          <p:nvPr/>
        </p:nvSpPr>
        <p:spPr bwMode="auto">
          <a:xfrm>
            <a:off x="-7937" y="1371600"/>
            <a:ext cx="5113337" cy="2246769"/>
          </a:xfrm>
          <a:prstGeom prst="rect">
            <a:avLst/>
          </a:prstGeom>
          <a:noFill/>
          <a:ln w="9525">
            <a:solidFill>
              <a:schemeClr val="accent1"/>
            </a:solidFill>
            <a:miter lim="800000"/>
            <a:headEnd/>
            <a:tailEnd/>
          </a:ln>
        </p:spPr>
        <p:txBody>
          <a:bodyPr>
            <a:spAutoFit/>
          </a:bodyPr>
          <a:lstStyle/>
          <a:p>
            <a:pPr eaLnBrk="1" hangingPunct="1"/>
            <a:r>
              <a:rPr lang="pt-BR" sz="2000" dirty="0"/>
              <a:t>Define-se a </a:t>
            </a:r>
            <a:r>
              <a:rPr lang="pt-BR" sz="2000" b="1" dirty="0">
                <a:solidFill>
                  <a:srgbClr val="FF0000"/>
                </a:solidFill>
              </a:rPr>
              <a:t>lavagem de dinheiro</a:t>
            </a:r>
            <a:r>
              <a:rPr lang="pt-BR" sz="2000" dirty="0"/>
              <a:t> como um conjunto de operações por meio das quais os bens, direitos e valores obtidos com a </a:t>
            </a:r>
            <a:r>
              <a:rPr lang="pt-BR" sz="2000" b="1" dirty="0"/>
              <a:t>prática de crimes</a:t>
            </a:r>
            <a:r>
              <a:rPr lang="pt-BR" sz="2000" dirty="0"/>
              <a:t> são integrados ao sistema econômico financeiro, com a aparência de terem sido obtidos de maneira lícita.</a:t>
            </a:r>
            <a:endParaRPr lang="en-US" sz="2000" dirty="0"/>
          </a:p>
        </p:txBody>
      </p:sp>
      <p:sp>
        <p:nvSpPr>
          <p:cNvPr id="18436" name="TextBox 2"/>
          <p:cNvSpPr txBox="1">
            <a:spLocks noChangeArrowheads="1"/>
          </p:cNvSpPr>
          <p:nvPr/>
        </p:nvSpPr>
        <p:spPr bwMode="auto">
          <a:xfrm>
            <a:off x="2895600" y="4535031"/>
            <a:ext cx="6140450" cy="2246769"/>
          </a:xfrm>
          <a:prstGeom prst="rect">
            <a:avLst/>
          </a:prstGeom>
          <a:noFill/>
          <a:ln w="9525">
            <a:solidFill>
              <a:schemeClr val="accent1"/>
            </a:solidFill>
            <a:miter lim="800000"/>
            <a:headEnd/>
            <a:tailEnd/>
          </a:ln>
        </p:spPr>
        <p:txBody>
          <a:bodyPr wrap="square">
            <a:spAutoFit/>
          </a:bodyPr>
          <a:lstStyle/>
          <a:p>
            <a:pPr eaLnBrk="1" hangingPunct="1"/>
            <a:r>
              <a:rPr lang="pt-PT" sz="2000" dirty="0"/>
              <a:t>É uma expressão que se refere a práticas econômico-financeiras que têm por finalidade dissimular ou esconder a </a:t>
            </a:r>
            <a:r>
              <a:rPr lang="pt-PT" sz="2000" b="1" dirty="0"/>
              <a:t>origem ilícita</a:t>
            </a:r>
            <a:r>
              <a:rPr lang="pt-PT" sz="2000" dirty="0"/>
              <a:t> de determinados ativos financeiros ou bens patrimoniais, de forma a que tais ativos aparentem uma origem lícita ou a que, pelo menos, a origem ilícita seja difícil de demonstrar ou provar.</a:t>
            </a:r>
            <a:endParaRPr lang="en-US" sz="2000" dirty="0"/>
          </a:p>
        </p:txBody>
      </p:sp>
      <p:sp>
        <p:nvSpPr>
          <p:cNvPr id="18437" name="TextBox 3"/>
          <p:cNvSpPr txBox="1">
            <a:spLocks noChangeArrowheads="1"/>
          </p:cNvSpPr>
          <p:nvPr/>
        </p:nvSpPr>
        <p:spPr bwMode="auto">
          <a:xfrm>
            <a:off x="1908175" y="3711714"/>
            <a:ext cx="6778625" cy="707886"/>
          </a:xfrm>
          <a:prstGeom prst="rect">
            <a:avLst/>
          </a:prstGeom>
          <a:noFill/>
          <a:ln w="9525">
            <a:solidFill>
              <a:schemeClr val="accent1"/>
            </a:solidFill>
            <a:miter lim="800000"/>
            <a:headEnd/>
            <a:tailEnd/>
          </a:ln>
        </p:spPr>
        <p:txBody>
          <a:bodyPr wrap="square">
            <a:spAutoFit/>
          </a:bodyPr>
          <a:lstStyle/>
          <a:p>
            <a:pPr eaLnBrk="1" hangingPunct="1"/>
            <a:r>
              <a:rPr lang="pt-BR" sz="2000" b="1" dirty="0">
                <a:solidFill>
                  <a:srgbClr val="FF0000"/>
                </a:solidFill>
              </a:rPr>
              <a:t>Lavagem de dinheiro</a:t>
            </a:r>
            <a:r>
              <a:rPr lang="pt-BR" sz="2000" dirty="0"/>
              <a:t> é o processo que tem por objetivo disfarçar a </a:t>
            </a:r>
            <a:r>
              <a:rPr lang="pt-BR" sz="2000" b="1" dirty="0"/>
              <a:t>origem criminosa</a:t>
            </a:r>
            <a:r>
              <a:rPr lang="pt-BR" sz="2000" dirty="0"/>
              <a:t> dos proveitos do crime.</a:t>
            </a:r>
            <a:endParaRPr lang="en-US" sz="2000" dirty="0"/>
          </a:p>
        </p:txBody>
      </p:sp>
      <p:sp>
        <p:nvSpPr>
          <p:cNvPr id="18438" name="TextBox 4"/>
          <p:cNvSpPr txBox="1">
            <a:spLocks noChangeArrowheads="1"/>
          </p:cNvSpPr>
          <p:nvPr/>
        </p:nvSpPr>
        <p:spPr bwMode="auto">
          <a:xfrm>
            <a:off x="5486400" y="1797784"/>
            <a:ext cx="3505199" cy="1631216"/>
          </a:xfrm>
          <a:prstGeom prst="rect">
            <a:avLst/>
          </a:prstGeom>
          <a:noFill/>
          <a:ln w="9525">
            <a:solidFill>
              <a:schemeClr val="accent1"/>
            </a:solidFill>
            <a:miter lim="800000"/>
            <a:headEnd/>
            <a:tailEnd/>
          </a:ln>
        </p:spPr>
        <p:txBody>
          <a:bodyPr wrap="square">
            <a:spAutoFit/>
          </a:bodyPr>
          <a:lstStyle/>
          <a:p>
            <a:pPr eaLnBrk="1" hangingPunct="1"/>
            <a:r>
              <a:rPr lang="pt-BR" sz="2000" b="1" dirty="0">
                <a:solidFill>
                  <a:srgbClr val="FF0000"/>
                </a:solidFill>
              </a:rPr>
              <a:t>Lavagem de dinheiro</a:t>
            </a:r>
            <a:r>
              <a:rPr lang="pt-BR" sz="2000" dirty="0"/>
              <a:t> é o ato de "esconder" a origem de um dinheiro conseguido de </a:t>
            </a:r>
            <a:r>
              <a:rPr lang="pt-BR" sz="2000" b="1" dirty="0"/>
              <a:t>forma ilícita</a:t>
            </a:r>
            <a:r>
              <a:rPr lang="pt-BR" sz="2000" dirty="0"/>
              <a:t> (errada, suja).</a:t>
            </a:r>
            <a:endParaRPr lang="en-US" sz="2000" dirty="0"/>
          </a:p>
        </p:txBody>
      </p:sp>
      <p:sp>
        <p:nvSpPr>
          <p:cNvPr id="18439" name="TextBox 5"/>
          <p:cNvSpPr txBox="1">
            <a:spLocks noChangeArrowheads="1"/>
          </p:cNvSpPr>
          <p:nvPr/>
        </p:nvSpPr>
        <p:spPr bwMode="auto">
          <a:xfrm>
            <a:off x="228601" y="5029200"/>
            <a:ext cx="2320130" cy="1323439"/>
          </a:xfrm>
          <a:prstGeom prst="rect">
            <a:avLst/>
          </a:prstGeom>
          <a:noFill/>
          <a:ln w="9525">
            <a:solidFill>
              <a:schemeClr val="accent1"/>
            </a:solidFill>
            <a:miter lim="800000"/>
            <a:headEnd/>
            <a:tailEnd/>
          </a:ln>
        </p:spPr>
        <p:txBody>
          <a:bodyPr wrap="square">
            <a:spAutoFit/>
          </a:bodyPr>
          <a:lstStyle/>
          <a:p>
            <a:pPr eaLnBrk="1" hangingPunct="1"/>
            <a:r>
              <a:rPr lang="pt-PT" sz="2000" dirty="0"/>
              <a:t>É dar fachada de dignidade a dinheiro de </a:t>
            </a:r>
            <a:r>
              <a:rPr lang="pt-PT" sz="2000" b="1" dirty="0"/>
              <a:t>origem ilegal</a:t>
            </a:r>
            <a:r>
              <a:rPr lang="pt-PT" sz="2000" dirty="0"/>
              <a:t>.</a:t>
            </a:r>
            <a:endParaRPr lang="en-US" sz="2000"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2057400" y="609600"/>
            <a:ext cx="4419600" cy="715963"/>
          </a:xfrm>
        </p:spPr>
        <p:txBody>
          <a:bodyPr/>
          <a:lstStyle/>
          <a:p>
            <a:pPr eaLnBrk="1" hangingPunct="1"/>
            <a:r>
              <a:rPr lang="pt-BR" sz="2400" b="1" dirty="0" smtClean="0"/>
              <a:t>Resolução</a:t>
            </a:r>
            <a:r>
              <a:rPr lang="en-US" sz="2400" b="1" dirty="0" smtClean="0"/>
              <a:t> CFC n.º 1.530/17</a:t>
            </a:r>
            <a:endParaRPr lang="ru-RU" sz="2400" b="1" dirty="0" smtClean="0"/>
          </a:p>
        </p:txBody>
      </p:sp>
      <p:sp>
        <p:nvSpPr>
          <p:cNvPr id="3" name="Título 1"/>
          <p:cNvSpPr txBox="1">
            <a:spLocks/>
          </p:cNvSpPr>
          <p:nvPr/>
        </p:nvSpPr>
        <p:spPr bwMode="auto">
          <a:xfrm>
            <a:off x="381000" y="1143000"/>
            <a:ext cx="6499225" cy="80168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fontScale="900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rPr>
              <a:t>DAS COMUNICAÇÕES AO COAF</a:t>
            </a:r>
          </a:p>
        </p:txBody>
      </p:sp>
      <p:graphicFrame>
        <p:nvGraphicFramePr>
          <p:cNvPr id="4" name="Tabela 3"/>
          <p:cNvGraphicFramePr>
            <a:graphicFrameLocks noGrp="1"/>
          </p:cNvGraphicFramePr>
          <p:nvPr>
            <p:extLst>
              <p:ext uri="{D42A27DB-BD31-4B8C-83A1-F6EECF244321}">
                <p14:modId xmlns:p14="http://schemas.microsoft.com/office/powerpoint/2010/main" val="2067939158"/>
              </p:ext>
            </p:extLst>
          </p:nvPr>
        </p:nvGraphicFramePr>
        <p:xfrm>
          <a:off x="381000" y="1870117"/>
          <a:ext cx="8556376" cy="4023360"/>
        </p:xfrm>
        <a:graphic>
          <a:graphicData uri="http://schemas.openxmlformats.org/drawingml/2006/table">
            <a:tbl>
              <a:tblPr/>
              <a:tblGrid>
                <a:gridCol w="8556376"/>
              </a:tblGrid>
              <a:tr h="1922634">
                <a:tc>
                  <a:txBody>
                    <a:bodyPr/>
                    <a:lstStyle/>
                    <a:p>
                      <a:pPr algn="just"/>
                      <a:endParaRPr lang="pt-BR" sz="2000" b="1" dirty="0" smtClean="0">
                        <a:solidFill>
                          <a:schemeClr val="bg2">
                            <a:lumMod val="50000"/>
                          </a:schemeClr>
                        </a:solidFill>
                        <a:latin typeface="Century Gothic" pitchFamily="34" charset="0"/>
                        <a:ea typeface="Times New Roman"/>
                        <a:cs typeface="Arial" pitchFamily="34" charset="0"/>
                      </a:endParaRPr>
                    </a:p>
                    <a:p>
                      <a:pPr marL="0" marR="0" indent="0" algn="just" defTabSz="914400" rtl="0" eaLnBrk="1" fontAlgn="auto" latinLnBrk="0" hangingPunct="1">
                        <a:lnSpc>
                          <a:spcPct val="100000"/>
                        </a:lnSpc>
                        <a:spcBef>
                          <a:spcPts val="0"/>
                        </a:spcBef>
                        <a:spcAft>
                          <a:spcPts val="0"/>
                        </a:spcAft>
                        <a:buClrTx/>
                        <a:buSzTx/>
                        <a:buFontTx/>
                        <a:buNone/>
                        <a:tabLst/>
                        <a:defRPr/>
                      </a:pPr>
                      <a:r>
                        <a:rPr lang="pt-BR" sz="2800" kern="1200" dirty="0" smtClean="0">
                          <a:solidFill>
                            <a:schemeClr val="tx1"/>
                          </a:solidFill>
                          <a:effectLst/>
                          <a:latin typeface="+mn-lt"/>
                          <a:ea typeface="+mn-ea"/>
                          <a:cs typeface="+mn-cs"/>
                        </a:rPr>
                        <a:t>Parágrafo único. As operações listadas a seguir devem ser comunicadas, em seu sítio, independentemente de análise ou de qualquer outra consideração, mesmo que fracionadas:</a:t>
                      </a:r>
                    </a:p>
                    <a:p>
                      <a:pPr algn="just"/>
                      <a:endParaRPr lang="pt-BR" sz="2800" kern="1200" dirty="0">
                        <a:solidFill>
                          <a:srgbClr val="C00000"/>
                        </a:solidFill>
                        <a:effectLst/>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29022">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pt-BR" sz="2800" kern="1200" dirty="0" smtClean="0">
                          <a:solidFill>
                            <a:srgbClr val="B92D14"/>
                          </a:solidFill>
                          <a:effectLst/>
                          <a:latin typeface="+mn-lt"/>
                          <a:ea typeface="+mn-ea"/>
                          <a:cs typeface="+mn-cs"/>
                        </a:rPr>
                        <a:t>a) aquisição de ativos e pagamentos a terceiros, em espécie, acima de R$50.000,00 (cinquenta mil reais), por operação; e/ou</a:t>
                      </a:r>
                    </a:p>
                    <a:p>
                      <a:pPr algn="just">
                        <a:lnSpc>
                          <a:spcPct val="100000"/>
                        </a:lnSpc>
                        <a:spcAft>
                          <a:spcPts val="0"/>
                        </a:spcAft>
                      </a:pPr>
                      <a:endParaRPr lang="pt-BR" sz="2000" b="1" dirty="0">
                        <a:solidFill>
                          <a:schemeClr val="bg2">
                            <a:lumMod val="75000"/>
                          </a:schemeClr>
                        </a:solidFill>
                        <a:latin typeface="Century Gothic"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87983612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2057400" y="609600"/>
            <a:ext cx="4419600" cy="715963"/>
          </a:xfrm>
        </p:spPr>
        <p:txBody>
          <a:bodyPr/>
          <a:lstStyle/>
          <a:p>
            <a:pPr eaLnBrk="1" hangingPunct="1"/>
            <a:r>
              <a:rPr lang="pt-BR" sz="2400" b="1" dirty="0" smtClean="0"/>
              <a:t>Resolução</a:t>
            </a:r>
            <a:r>
              <a:rPr lang="en-US" sz="2400" b="1" dirty="0" smtClean="0"/>
              <a:t> CFC n.º 1.530/17</a:t>
            </a:r>
            <a:endParaRPr lang="ru-RU" sz="2400" b="1" dirty="0" smtClean="0"/>
          </a:p>
        </p:txBody>
      </p:sp>
      <p:sp>
        <p:nvSpPr>
          <p:cNvPr id="3" name="Título 1"/>
          <p:cNvSpPr txBox="1">
            <a:spLocks/>
          </p:cNvSpPr>
          <p:nvPr/>
        </p:nvSpPr>
        <p:spPr bwMode="auto">
          <a:xfrm>
            <a:off x="381000" y="1143000"/>
            <a:ext cx="6499225" cy="80168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fontScale="900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rPr>
              <a:t>DAS COMUNICAÇÕES AO COAF</a:t>
            </a:r>
          </a:p>
        </p:txBody>
      </p:sp>
      <p:graphicFrame>
        <p:nvGraphicFramePr>
          <p:cNvPr id="4" name="Tabela 3"/>
          <p:cNvGraphicFramePr>
            <a:graphicFrameLocks noGrp="1"/>
          </p:cNvGraphicFramePr>
          <p:nvPr>
            <p:extLst>
              <p:ext uri="{D42A27DB-BD31-4B8C-83A1-F6EECF244321}">
                <p14:modId xmlns:p14="http://schemas.microsoft.com/office/powerpoint/2010/main" val="2064773644"/>
              </p:ext>
            </p:extLst>
          </p:nvPr>
        </p:nvGraphicFramePr>
        <p:xfrm>
          <a:off x="381000" y="1870117"/>
          <a:ext cx="8556376" cy="4724400"/>
        </p:xfrm>
        <a:graphic>
          <a:graphicData uri="http://schemas.openxmlformats.org/drawingml/2006/table">
            <a:tbl>
              <a:tblPr/>
              <a:tblGrid>
                <a:gridCol w="8556376"/>
              </a:tblGrid>
              <a:tr h="1922634">
                <a:tc>
                  <a:txBody>
                    <a:bodyPr/>
                    <a:lstStyle/>
                    <a:p>
                      <a:pPr algn="just"/>
                      <a:endParaRPr lang="pt-BR" sz="2800" b="0" dirty="0" smtClean="0">
                        <a:solidFill>
                          <a:srgbClr val="B92D14"/>
                        </a:solidFill>
                        <a:latin typeface="Century Gothic" pitchFamily="34" charset="0"/>
                        <a:ea typeface="Times New Roman"/>
                        <a:cs typeface="Arial" pitchFamily="34" charset="0"/>
                      </a:endParaRPr>
                    </a:p>
                    <a:p>
                      <a:pPr marL="0" marR="0" indent="0" algn="just" defTabSz="914400" rtl="0" eaLnBrk="1" fontAlgn="auto" latinLnBrk="0" hangingPunct="1">
                        <a:lnSpc>
                          <a:spcPct val="100000"/>
                        </a:lnSpc>
                        <a:spcBef>
                          <a:spcPts val="0"/>
                        </a:spcBef>
                        <a:spcAft>
                          <a:spcPts val="0"/>
                        </a:spcAft>
                        <a:buClrTx/>
                        <a:buSzTx/>
                        <a:buFontTx/>
                        <a:buNone/>
                        <a:tabLst/>
                        <a:defRPr/>
                      </a:pPr>
                      <a:r>
                        <a:rPr lang="pt-BR" sz="2800" b="0" kern="1200" dirty="0" smtClean="0">
                          <a:solidFill>
                            <a:srgbClr val="B92D14"/>
                          </a:solidFill>
                          <a:effectLst/>
                          <a:latin typeface="+mn-lt"/>
                          <a:ea typeface="+mn-ea"/>
                          <a:cs typeface="+mn-cs"/>
                        </a:rPr>
                        <a:t>b) constituição de empresa e/ou aumento de capital social com integralização, em espécie, acima de R$100.000,00 (cem mil reais), em único mês-calendário.</a:t>
                      </a:r>
                    </a:p>
                    <a:p>
                      <a:pPr algn="just"/>
                      <a:endParaRPr lang="pt-BR" sz="800" kern="1200" dirty="0">
                        <a:solidFill>
                          <a:srgbClr val="C00000"/>
                        </a:solidFill>
                        <a:effectLst/>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29022">
                <a:tc>
                  <a:txBody>
                    <a:bodyPr/>
                    <a:lstStyle/>
                    <a:p>
                      <a:pPr algn="just">
                        <a:lnSpc>
                          <a:spcPct val="100000"/>
                        </a:lnSpc>
                        <a:spcAft>
                          <a:spcPts val="0"/>
                        </a:spcAft>
                      </a:pPr>
                      <a:r>
                        <a:rPr lang="pt-BR" sz="2700" kern="1200" dirty="0" smtClean="0">
                          <a:solidFill>
                            <a:schemeClr val="tx1"/>
                          </a:solidFill>
                          <a:effectLst/>
                          <a:latin typeface="+mn-lt"/>
                          <a:ea typeface="+mn-ea"/>
                          <a:cs typeface="+mn-cs"/>
                        </a:rPr>
                        <a:t>Art. 7º   No caso dos serviços de auditoria das demonstrações contábeis, as operações e transações passíveis de informação, de acordo com os critérios estabelecidos no Art. 6º, são aquelas detectadas no curso normal de uma auditoria que leva em consideração a utilização de amostragem </a:t>
                      </a:r>
                      <a:endParaRPr lang="pt-BR" sz="2700" b="1" dirty="0">
                        <a:solidFill>
                          <a:schemeClr val="bg2">
                            <a:lumMod val="75000"/>
                          </a:schemeClr>
                        </a:solidFill>
                        <a:latin typeface="Century Gothic"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82562167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2057400" y="609600"/>
            <a:ext cx="4419600" cy="715963"/>
          </a:xfrm>
        </p:spPr>
        <p:txBody>
          <a:bodyPr/>
          <a:lstStyle/>
          <a:p>
            <a:pPr eaLnBrk="1" hangingPunct="1"/>
            <a:r>
              <a:rPr lang="pt-BR" sz="2400" b="1" dirty="0" smtClean="0"/>
              <a:t>Resolução</a:t>
            </a:r>
            <a:r>
              <a:rPr lang="en-US" sz="2400" b="1" dirty="0" smtClean="0"/>
              <a:t> CFC n.º 1.530/17</a:t>
            </a:r>
            <a:endParaRPr lang="ru-RU" sz="2400" b="1" dirty="0" smtClean="0"/>
          </a:p>
        </p:txBody>
      </p:sp>
      <p:sp>
        <p:nvSpPr>
          <p:cNvPr id="3" name="Título 1"/>
          <p:cNvSpPr txBox="1">
            <a:spLocks/>
          </p:cNvSpPr>
          <p:nvPr/>
        </p:nvSpPr>
        <p:spPr bwMode="auto">
          <a:xfrm>
            <a:off x="381000" y="1143000"/>
            <a:ext cx="6499225" cy="80168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fontScale="900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rPr>
              <a:t>DAS COMUNICAÇÕES AO COAF</a:t>
            </a:r>
          </a:p>
        </p:txBody>
      </p:sp>
      <p:graphicFrame>
        <p:nvGraphicFramePr>
          <p:cNvPr id="4" name="Tabela 3"/>
          <p:cNvGraphicFramePr>
            <a:graphicFrameLocks noGrp="1"/>
          </p:cNvGraphicFramePr>
          <p:nvPr>
            <p:extLst>
              <p:ext uri="{D42A27DB-BD31-4B8C-83A1-F6EECF244321}">
                <p14:modId xmlns:p14="http://schemas.microsoft.com/office/powerpoint/2010/main" val="3324580780"/>
              </p:ext>
            </p:extLst>
          </p:nvPr>
        </p:nvGraphicFramePr>
        <p:xfrm>
          <a:off x="381000" y="1870117"/>
          <a:ext cx="8556376" cy="4491422"/>
        </p:xfrm>
        <a:graphic>
          <a:graphicData uri="http://schemas.openxmlformats.org/drawingml/2006/table">
            <a:tbl>
              <a:tblPr/>
              <a:tblGrid>
                <a:gridCol w="8556376"/>
              </a:tblGrid>
              <a:tr h="1922634">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endParaRPr lang="pt-BR" sz="2800" b="0" kern="1200" dirty="0" smtClean="0">
                        <a:solidFill>
                          <a:srgbClr val="B92D14"/>
                        </a:solidFill>
                        <a:effectLst/>
                        <a:latin typeface="Century Gothic" pitchFamily="34" charset="0"/>
                        <a:ea typeface="+mn-ea"/>
                        <a:cs typeface="Arial" pitchFamily="34" charset="0"/>
                      </a:endParaRPr>
                    </a:p>
                    <a:p>
                      <a:pPr marL="0" marR="0" indent="0" algn="just" defTabSz="914400" rtl="0" eaLnBrk="1" fontAlgn="auto" latinLnBrk="0" hangingPunct="1">
                        <a:lnSpc>
                          <a:spcPct val="100000"/>
                        </a:lnSpc>
                        <a:spcBef>
                          <a:spcPts val="0"/>
                        </a:spcBef>
                        <a:spcAft>
                          <a:spcPts val="0"/>
                        </a:spcAft>
                        <a:buClrTx/>
                        <a:buSzTx/>
                        <a:buFontTx/>
                        <a:buNone/>
                        <a:tabLst/>
                        <a:defRPr/>
                      </a:pPr>
                      <a:r>
                        <a:rPr lang="pt-BR" sz="2600" kern="1200" dirty="0" smtClean="0">
                          <a:solidFill>
                            <a:schemeClr val="tx1"/>
                          </a:solidFill>
                          <a:effectLst/>
                          <a:latin typeface="+mn-lt"/>
                          <a:ea typeface="+mn-ea"/>
                          <a:cs typeface="+mn-cs"/>
                        </a:rPr>
                        <a:t>para a seleção de operações ou transações a serem testadas, cuja determinação da extensão dos testes depende da avaliação dos riscos e do controle interno da entidade para responder a esses riscos, assim como do valor da materialidade para a execução da auditoria, estabelecido para as demonstrações contábeis que estão sendo auditadas, de acordo com as normas técnicas (</a:t>
                      </a:r>
                      <a:r>
                        <a:rPr lang="pt-BR" sz="2600" kern="1200" dirty="0" err="1" smtClean="0">
                          <a:solidFill>
                            <a:schemeClr val="tx1"/>
                          </a:solidFill>
                          <a:effectLst/>
                          <a:latin typeface="+mn-lt"/>
                          <a:ea typeface="+mn-ea"/>
                          <a:cs typeface="+mn-cs"/>
                        </a:rPr>
                        <a:t>NBCs</a:t>
                      </a:r>
                      <a:r>
                        <a:rPr lang="pt-BR" sz="2600" kern="1200" dirty="0" smtClean="0">
                          <a:solidFill>
                            <a:schemeClr val="tx1"/>
                          </a:solidFill>
                          <a:effectLst/>
                          <a:latin typeface="+mn-lt"/>
                          <a:ea typeface="+mn-ea"/>
                          <a:cs typeface="+mn-cs"/>
                        </a:rPr>
                        <a:t> TA) aprovadas por este Conselho.</a:t>
                      </a:r>
                    </a:p>
                    <a:p>
                      <a:pPr algn="just"/>
                      <a:endParaRPr lang="pt-BR" sz="2400" kern="1200" dirty="0">
                        <a:solidFill>
                          <a:srgbClr val="C00000"/>
                        </a:solidFill>
                        <a:effectLst/>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29022">
                <a:tc>
                  <a:txBody>
                    <a:bodyPr/>
                    <a:lstStyle/>
                    <a:p>
                      <a:pPr algn="just">
                        <a:lnSpc>
                          <a:spcPct val="100000"/>
                        </a:lnSpc>
                        <a:spcAft>
                          <a:spcPts val="0"/>
                        </a:spcAft>
                      </a:pPr>
                      <a:endParaRPr lang="pt-BR" sz="2700" b="1" dirty="0">
                        <a:solidFill>
                          <a:schemeClr val="bg2">
                            <a:lumMod val="75000"/>
                          </a:schemeClr>
                        </a:solidFill>
                        <a:latin typeface="Century Gothic"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36062686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2057400" y="609600"/>
            <a:ext cx="4419600" cy="715963"/>
          </a:xfrm>
        </p:spPr>
        <p:txBody>
          <a:bodyPr/>
          <a:lstStyle/>
          <a:p>
            <a:pPr eaLnBrk="1" hangingPunct="1"/>
            <a:r>
              <a:rPr lang="pt-BR" sz="2400" b="1" dirty="0" smtClean="0"/>
              <a:t>Resolução</a:t>
            </a:r>
            <a:r>
              <a:rPr lang="en-US" sz="2400" b="1" dirty="0" smtClean="0"/>
              <a:t> CFC n.º 1.530/17</a:t>
            </a:r>
            <a:endParaRPr lang="ru-RU" sz="2400" b="1" dirty="0" smtClean="0"/>
          </a:p>
        </p:txBody>
      </p:sp>
      <p:sp>
        <p:nvSpPr>
          <p:cNvPr id="3" name="Título 1"/>
          <p:cNvSpPr txBox="1">
            <a:spLocks/>
          </p:cNvSpPr>
          <p:nvPr/>
        </p:nvSpPr>
        <p:spPr bwMode="auto">
          <a:xfrm>
            <a:off x="381000" y="1143000"/>
            <a:ext cx="6499225" cy="80168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fontScale="900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rPr>
              <a:t>DAS COMUNICAÇÕES AO COAF</a:t>
            </a:r>
          </a:p>
        </p:txBody>
      </p:sp>
      <p:graphicFrame>
        <p:nvGraphicFramePr>
          <p:cNvPr id="4" name="Tabela 3"/>
          <p:cNvGraphicFramePr>
            <a:graphicFrameLocks noGrp="1"/>
          </p:cNvGraphicFramePr>
          <p:nvPr>
            <p:extLst>
              <p:ext uri="{D42A27DB-BD31-4B8C-83A1-F6EECF244321}">
                <p14:modId xmlns:p14="http://schemas.microsoft.com/office/powerpoint/2010/main" val="4077113991"/>
              </p:ext>
            </p:extLst>
          </p:nvPr>
        </p:nvGraphicFramePr>
        <p:xfrm>
          <a:off x="152400" y="1870117"/>
          <a:ext cx="8991600" cy="4831080"/>
        </p:xfrm>
        <a:graphic>
          <a:graphicData uri="http://schemas.openxmlformats.org/drawingml/2006/table">
            <a:tbl>
              <a:tblPr/>
              <a:tblGrid>
                <a:gridCol w="8991600"/>
              </a:tblGrid>
              <a:tr h="4284208">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endParaRPr lang="pt-BR" sz="1000" b="0" kern="1200" dirty="0" smtClean="0">
                        <a:solidFill>
                          <a:srgbClr val="B92D14"/>
                        </a:solidFill>
                        <a:effectLst/>
                        <a:latin typeface="Century Gothic" pitchFamily="34" charset="0"/>
                        <a:ea typeface="+mn-ea"/>
                        <a:cs typeface="Arial" pitchFamily="34" charset="0"/>
                      </a:endParaRPr>
                    </a:p>
                    <a:p>
                      <a:pPr algn="just"/>
                      <a:r>
                        <a:rPr lang="pt-BR" sz="2800" b="1" kern="1200" dirty="0" smtClean="0">
                          <a:solidFill>
                            <a:srgbClr val="040E08"/>
                          </a:solidFill>
                          <a:effectLst/>
                          <a:latin typeface="+mn-lt"/>
                          <a:ea typeface="+mn-ea"/>
                          <a:cs typeface="+mn-cs"/>
                        </a:rPr>
                        <a:t>Art. 8º </a:t>
                      </a:r>
                      <a:r>
                        <a:rPr lang="pt-BR" sz="2800" kern="1200" dirty="0" smtClean="0">
                          <a:solidFill>
                            <a:srgbClr val="040E08"/>
                          </a:solidFill>
                          <a:effectLst/>
                          <a:latin typeface="+mn-lt"/>
                          <a:ea typeface="+mn-ea"/>
                          <a:cs typeface="+mn-cs"/>
                        </a:rPr>
                        <a:t>Nos casos de serviços de assessoria, em que um profissional ou Organização Contábil contratada por pessoa física ou jurídica para análise de riscos de outra empresa ou organização, não será objeto de comunicação ao Coaf.</a:t>
                      </a:r>
                    </a:p>
                    <a:p>
                      <a:pPr algn="just"/>
                      <a:r>
                        <a:rPr lang="pt-BR" sz="2800" kern="1200" dirty="0" smtClean="0">
                          <a:solidFill>
                            <a:schemeClr val="tx1"/>
                          </a:solidFill>
                          <a:effectLst/>
                          <a:latin typeface="+mn-lt"/>
                          <a:ea typeface="+mn-ea"/>
                          <a:cs typeface="+mn-cs"/>
                        </a:rPr>
                        <a:t> </a:t>
                      </a:r>
                    </a:p>
                    <a:p>
                      <a:pPr algn="just"/>
                      <a:r>
                        <a:rPr lang="pt-BR" sz="2800" b="1" kern="1200" dirty="0" smtClean="0">
                          <a:solidFill>
                            <a:schemeClr val="tx1"/>
                          </a:solidFill>
                          <a:effectLst/>
                          <a:latin typeface="+mn-lt"/>
                          <a:ea typeface="+mn-ea"/>
                          <a:cs typeface="+mn-cs"/>
                        </a:rPr>
                        <a:t>Parágrafo único. </a:t>
                      </a:r>
                      <a:r>
                        <a:rPr lang="pt-BR" sz="2800" kern="1200" dirty="0" smtClean="0">
                          <a:solidFill>
                            <a:srgbClr val="B92D14"/>
                          </a:solidFill>
                          <a:effectLst/>
                          <a:latin typeface="+mn-lt"/>
                          <a:ea typeface="+mn-ea"/>
                          <a:cs typeface="+mn-cs"/>
                        </a:rPr>
                        <a:t>Também não serão objetos de comunicação ao Coaf os trabalhos de perícia contábil, judicial e extrajudicial, revisão pelos pares e de auditoria forense.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98875">
                <a:tc>
                  <a:txBody>
                    <a:bodyPr/>
                    <a:lstStyle/>
                    <a:p>
                      <a:pPr algn="just">
                        <a:lnSpc>
                          <a:spcPct val="100000"/>
                        </a:lnSpc>
                        <a:spcAft>
                          <a:spcPts val="0"/>
                        </a:spcAft>
                      </a:pPr>
                      <a:endParaRPr lang="pt-BR" sz="2700" b="1" dirty="0">
                        <a:solidFill>
                          <a:schemeClr val="bg2">
                            <a:lumMod val="75000"/>
                          </a:schemeClr>
                        </a:solidFill>
                        <a:latin typeface="Century Gothic"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42138007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2057400" y="609600"/>
            <a:ext cx="4419600" cy="715963"/>
          </a:xfrm>
        </p:spPr>
        <p:txBody>
          <a:bodyPr/>
          <a:lstStyle/>
          <a:p>
            <a:pPr eaLnBrk="1" hangingPunct="1"/>
            <a:r>
              <a:rPr lang="pt-BR" sz="2400" b="1" dirty="0" smtClean="0"/>
              <a:t>Resolução</a:t>
            </a:r>
            <a:r>
              <a:rPr lang="en-US" sz="2400" b="1" dirty="0" smtClean="0"/>
              <a:t> CFC n.º 1.530/17</a:t>
            </a:r>
            <a:endParaRPr lang="ru-RU" sz="2400" b="1" dirty="0" smtClean="0"/>
          </a:p>
        </p:txBody>
      </p:sp>
      <p:sp>
        <p:nvSpPr>
          <p:cNvPr id="3" name="Título 1"/>
          <p:cNvSpPr txBox="1">
            <a:spLocks/>
          </p:cNvSpPr>
          <p:nvPr/>
        </p:nvSpPr>
        <p:spPr bwMode="auto">
          <a:xfrm>
            <a:off x="381000" y="1143000"/>
            <a:ext cx="6499225" cy="80168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fontScale="900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rPr>
              <a:t>DAS COMUNICAÇÕES AO COAF</a:t>
            </a:r>
          </a:p>
        </p:txBody>
      </p:sp>
      <p:graphicFrame>
        <p:nvGraphicFramePr>
          <p:cNvPr id="4" name="Tabela 3"/>
          <p:cNvGraphicFramePr>
            <a:graphicFrameLocks noGrp="1"/>
          </p:cNvGraphicFramePr>
          <p:nvPr>
            <p:extLst>
              <p:ext uri="{D42A27DB-BD31-4B8C-83A1-F6EECF244321}">
                <p14:modId xmlns:p14="http://schemas.microsoft.com/office/powerpoint/2010/main" val="4192771762"/>
              </p:ext>
            </p:extLst>
          </p:nvPr>
        </p:nvGraphicFramePr>
        <p:xfrm>
          <a:off x="152400" y="1870117"/>
          <a:ext cx="8991600" cy="4103963"/>
        </p:xfrm>
        <a:graphic>
          <a:graphicData uri="http://schemas.openxmlformats.org/drawingml/2006/table">
            <a:tbl>
              <a:tblPr/>
              <a:tblGrid>
                <a:gridCol w="8991600"/>
              </a:tblGrid>
              <a:tr h="3692483">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endParaRPr lang="pt-BR" sz="1000" b="0" kern="1200" dirty="0" smtClean="0">
                        <a:solidFill>
                          <a:srgbClr val="040E08"/>
                        </a:solidFill>
                        <a:effectLst/>
                        <a:latin typeface="Century Gothic" pitchFamily="34" charset="0"/>
                        <a:ea typeface="+mn-ea"/>
                        <a:cs typeface="Arial" pitchFamily="34" charset="0"/>
                      </a:endParaRPr>
                    </a:p>
                    <a:p>
                      <a:pPr marL="0" marR="0" indent="0" algn="just" defTabSz="914400" rtl="0" eaLnBrk="1" fontAlgn="auto" latinLnBrk="0" hangingPunct="1">
                        <a:lnSpc>
                          <a:spcPct val="100000"/>
                        </a:lnSpc>
                        <a:spcBef>
                          <a:spcPts val="0"/>
                        </a:spcBef>
                        <a:spcAft>
                          <a:spcPts val="0"/>
                        </a:spcAft>
                        <a:buClrTx/>
                        <a:buSzTx/>
                        <a:buFontTx/>
                        <a:buNone/>
                        <a:tabLst/>
                        <a:defRPr/>
                      </a:pPr>
                      <a:r>
                        <a:rPr lang="pt-BR" sz="2800" kern="1200" dirty="0" smtClean="0">
                          <a:solidFill>
                            <a:srgbClr val="040E08"/>
                          </a:solidFill>
                          <a:effectLst/>
                          <a:latin typeface="+mn-lt"/>
                          <a:ea typeface="+mn-ea"/>
                          <a:cs typeface="+mn-cs"/>
                        </a:rPr>
                        <a:t>Art. 9º As declarações de ocorrência de operações de que tratam o Art. 6º devem ser efetuadas no sítio eletrônico do Coaf, de acordo com as instruções ali definidas, no prazo de 24 (vinte e quatro) horas, a contar do momento em que o responsável pelas comunicações concluir que a operação ou a proposta de operação deva ser comunicada, abstendo-se de dar ciência aos clientes de tal ato.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98875">
                <a:tc>
                  <a:txBody>
                    <a:bodyPr/>
                    <a:lstStyle/>
                    <a:p>
                      <a:pPr algn="just">
                        <a:lnSpc>
                          <a:spcPct val="100000"/>
                        </a:lnSpc>
                        <a:spcAft>
                          <a:spcPts val="0"/>
                        </a:spcAft>
                      </a:pPr>
                      <a:endParaRPr lang="pt-BR" sz="2700" b="1" dirty="0">
                        <a:solidFill>
                          <a:schemeClr val="bg2">
                            <a:lumMod val="75000"/>
                          </a:schemeClr>
                        </a:solidFill>
                        <a:latin typeface="Century Gothic"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53463034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2057400" y="609600"/>
            <a:ext cx="4419600" cy="715963"/>
          </a:xfrm>
        </p:spPr>
        <p:txBody>
          <a:bodyPr/>
          <a:lstStyle/>
          <a:p>
            <a:pPr eaLnBrk="1" hangingPunct="1"/>
            <a:r>
              <a:rPr lang="pt-BR" sz="2400" b="1" dirty="0" smtClean="0"/>
              <a:t>Resolução</a:t>
            </a:r>
            <a:r>
              <a:rPr lang="en-US" sz="2400" b="1" dirty="0" smtClean="0"/>
              <a:t> CFC n.º 1.530/17</a:t>
            </a:r>
            <a:endParaRPr lang="ru-RU" sz="2400" b="1" dirty="0" smtClean="0"/>
          </a:p>
        </p:txBody>
      </p:sp>
      <p:sp>
        <p:nvSpPr>
          <p:cNvPr id="3" name="Título 1"/>
          <p:cNvSpPr txBox="1">
            <a:spLocks/>
          </p:cNvSpPr>
          <p:nvPr/>
        </p:nvSpPr>
        <p:spPr bwMode="auto">
          <a:xfrm>
            <a:off x="381000" y="1143000"/>
            <a:ext cx="6499225" cy="80168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fontScale="900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rPr>
              <a:t>DAS COMUNICAÇÕES AO COAF</a:t>
            </a:r>
          </a:p>
        </p:txBody>
      </p:sp>
      <p:graphicFrame>
        <p:nvGraphicFramePr>
          <p:cNvPr id="4" name="Tabela 3"/>
          <p:cNvGraphicFramePr>
            <a:graphicFrameLocks noGrp="1"/>
          </p:cNvGraphicFramePr>
          <p:nvPr>
            <p:extLst>
              <p:ext uri="{D42A27DB-BD31-4B8C-83A1-F6EECF244321}">
                <p14:modId xmlns:p14="http://schemas.microsoft.com/office/powerpoint/2010/main" val="705040278"/>
              </p:ext>
            </p:extLst>
          </p:nvPr>
        </p:nvGraphicFramePr>
        <p:xfrm>
          <a:off x="152400" y="1870117"/>
          <a:ext cx="8991600" cy="4983480"/>
        </p:xfrm>
        <a:graphic>
          <a:graphicData uri="http://schemas.openxmlformats.org/drawingml/2006/table">
            <a:tbl>
              <a:tblPr/>
              <a:tblGrid>
                <a:gridCol w="8991600"/>
              </a:tblGrid>
              <a:tr h="3692483">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endParaRPr lang="pt-BR" sz="1000" b="0" kern="1200" dirty="0" smtClean="0">
                        <a:solidFill>
                          <a:srgbClr val="040E08"/>
                        </a:solidFill>
                        <a:effectLst/>
                        <a:latin typeface="Century Gothic" pitchFamily="34" charset="0"/>
                        <a:ea typeface="+mn-ea"/>
                        <a:cs typeface="Arial" pitchFamily="34" charset="0"/>
                      </a:endParaRPr>
                    </a:p>
                    <a:p>
                      <a:pPr algn="just"/>
                      <a:r>
                        <a:rPr lang="pt-BR" sz="2800" kern="1200" dirty="0" smtClean="0">
                          <a:solidFill>
                            <a:srgbClr val="040E08"/>
                          </a:solidFill>
                          <a:effectLst/>
                          <a:latin typeface="+mn-lt"/>
                          <a:ea typeface="+mn-ea"/>
                          <a:cs typeface="+mn-cs"/>
                        </a:rPr>
                        <a:t>Art. 10. </a:t>
                      </a:r>
                      <a:r>
                        <a:rPr lang="pt-BR" sz="2800" kern="1200" dirty="0" smtClean="0">
                          <a:solidFill>
                            <a:srgbClr val="FF0000"/>
                          </a:solidFill>
                          <a:effectLst/>
                          <a:latin typeface="+mn-lt"/>
                          <a:ea typeface="+mn-ea"/>
                          <a:cs typeface="+mn-cs"/>
                        </a:rPr>
                        <a:t>Não</a:t>
                      </a:r>
                      <a:r>
                        <a:rPr lang="pt-BR" sz="2800" kern="1200" dirty="0" smtClean="0">
                          <a:solidFill>
                            <a:srgbClr val="040E08"/>
                          </a:solidFill>
                          <a:effectLst/>
                          <a:latin typeface="+mn-lt"/>
                          <a:ea typeface="+mn-ea"/>
                          <a:cs typeface="+mn-cs"/>
                        </a:rPr>
                        <a:t> havendo ocorrência, durante o ano civil, de operações ou propostas a que se refere o Art. 6º, as pessoas de que trata o Art. 1º devem apresentar </a:t>
                      </a:r>
                      <a:r>
                        <a:rPr lang="pt-BR" sz="2800" kern="1200" dirty="0" smtClean="0">
                          <a:solidFill>
                            <a:srgbClr val="FF0000"/>
                          </a:solidFill>
                          <a:effectLst/>
                          <a:latin typeface="+mn-lt"/>
                          <a:ea typeface="+mn-ea"/>
                          <a:cs typeface="+mn-cs"/>
                        </a:rPr>
                        <a:t>comunicação negativa </a:t>
                      </a:r>
                      <a:r>
                        <a:rPr lang="pt-BR" sz="2800" kern="1200" dirty="0" smtClean="0">
                          <a:solidFill>
                            <a:srgbClr val="040E08"/>
                          </a:solidFill>
                          <a:effectLst/>
                          <a:latin typeface="+mn-lt"/>
                          <a:ea typeface="+mn-ea"/>
                          <a:cs typeface="+mn-cs"/>
                        </a:rPr>
                        <a:t>por meio do sítio do CFC até o dia </a:t>
                      </a:r>
                      <a:r>
                        <a:rPr lang="pt-BR" sz="2800" kern="1200" dirty="0" smtClean="0">
                          <a:solidFill>
                            <a:srgbClr val="FF0000"/>
                          </a:solidFill>
                          <a:effectLst/>
                          <a:latin typeface="+mn-lt"/>
                          <a:ea typeface="+mn-ea"/>
                          <a:cs typeface="+mn-cs"/>
                        </a:rPr>
                        <a:t>31 de janeiro do ano seguinte</a:t>
                      </a:r>
                      <a:r>
                        <a:rPr lang="pt-BR" sz="2800" kern="1200" dirty="0" smtClean="0">
                          <a:solidFill>
                            <a:srgbClr val="040E08"/>
                          </a:solidFill>
                          <a:effectLst/>
                          <a:latin typeface="+mn-lt"/>
                          <a:ea typeface="+mn-ea"/>
                          <a:cs typeface="+mn-cs"/>
                        </a:rPr>
                        <a:t>.</a:t>
                      </a:r>
                    </a:p>
                    <a:p>
                      <a:r>
                        <a:rPr lang="pt-BR" sz="2800" kern="1200" dirty="0" smtClean="0">
                          <a:solidFill>
                            <a:srgbClr val="040E08"/>
                          </a:solidFill>
                          <a:effectLst/>
                          <a:latin typeface="+mn-lt"/>
                          <a:ea typeface="+mn-ea"/>
                          <a:cs typeface="+mn-cs"/>
                        </a:rPr>
                        <a:t> </a:t>
                      </a:r>
                    </a:p>
                    <a:p>
                      <a:pPr algn="just"/>
                      <a:r>
                        <a:rPr lang="pt-BR" sz="2800" kern="1200" dirty="0" smtClean="0">
                          <a:solidFill>
                            <a:srgbClr val="C00000"/>
                          </a:solidFill>
                          <a:effectLst/>
                          <a:latin typeface="+mn-lt"/>
                          <a:ea typeface="+mn-ea"/>
                          <a:cs typeface="+mn-cs"/>
                        </a:rPr>
                        <a:t>Art. 11. A Comunicação ao Coaf, quando procedida pela </a:t>
                      </a:r>
                      <a:r>
                        <a:rPr lang="pt-BR" sz="2800" kern="1200" dirty="0" smtClean="0">
                          <a:solidFill>
                            <a:srgbClr val="040E08"/>
                          </a:solidFill>
                          <a:effectLst/>
                          <a:latin typeface="+mn-lt"/>
                          <a:ea typeface="+mn-ea"/>
                          <a:cs typeface="+mn-cs"/>
                        </a:rPr>
                        <a:t>Organização Contábil</a:t>
                      </a:r>
                      <a:r>
                        <a:rPr lang="pt-BR" sz="2800" kern="1200" dirty="0" smtClean="0">
                          <a:solidFill>
                            <a:srgbClr val="C00000"/>
                          </a:solidFill>
                          <a:effectLst/>
                          <a:latin typeface="+mn-lt"/>
                          <a:ea typeface="+mn-ea"/>
                          <a:cs typeface="+mn-cs"/>
                        </a:rPr>
                        <a:t>, dispensa seus </a:t>
                      </a:r>
                      <a:r>
                        <a:rPr lang="pt-BR" sz="2800" kern="1200" dirty="0" smtClean="0">
                          <a:solidFill>
                            <a:srgbClr val="040E08"/>
                          </a:solidFill>
                          <a:effectLst/>
                          <a:latin typeface="+mn-lt"/>
                          <a:ea typeface="+mn-ea"/>
                          <a:cs typeface="+mn-cs"/>
                        </a:rPr>
                        <a:t>sócios ou titulares de fazê-la individualmente</a:t>
                      </a:r>
                      <a:r>
                        <a:rPr lang="pt-BR" sz="2800" kern="1200" dirty="0" smtClean="0">
                          <a:solidFill>
                            <a:srgbClr val="C00000"/>
                          </a:solidFill>
                          <a:effectLst/>
                          <a:latin typeface="+mn-lt"/>
                          <a:ea typeface="+mn-ea"/>
                          <a:cs typeface="+mn-cs"/>
                        </a:rPr>
                        <a:t>, desde que </a:t>
                      </a:r>
                      <a:r>
                        <a:rPr lang="pt-BR" sz="2800" kern="1200" dirty="0" smtClean="0">
                          <a:solidFill>
                            <a:srgbClr val="040E08"/>
                          </a:solidFill>
                          <a:effectLst/>
                          <a:latin typeface="+mn-lt"/>
                          <a:ea typeface="+mn-ea"/>
                          <a:cs typeface="+mn-cs"/>
                        </a:rPr>
                        <a:t>não</a:t>
                      </a:r>
                      <a:r>
                        <a:rPr lang="pt-BR" sz="2800" kern="1200" dirty="0" smtClean="0">
                          <a:solidFill>
                            <a:srgbClr val="C00000"/>
                          </a:solidFill>
                          <a:effectLst/>
                          <a:latin typeface="+mn-lt"/>
                          <a:ea typeface="+mn-ea"/>
                          <a:cs typeface="+mn-cs"/>
                        </a:rPr>
                        <a:t> </a:t>
                      </a:r>
                      <a:r>
                        <a:rPr lang="pt-BR" sz="2800" kern="1200" dirty="0" smtClean="0">
                          <a:solidFill>
                            <a:srgbClr val="040E08"/>
                          </a:solidFill>
                          <a:effectLst/>
                          <a:latin typeface="+mn-lt"/>
                          <a:ea typeface="+mn-ea"/>
                          <a:cs typeface="+mn-cs"/>
                        </a:rPr>
                        <a:t>prestem serviços como pessoa física.</a:t>
                      </a:r>
                    </a:p>
                    <a:p>
                      <a:pPr marL="0" marR="0" indent="0" algn="just" defTabSz="914400" rtl="0" eaLnBrk="1" fontAlgn="auto" latinLnBrk="0" hangingPunct="1">
                        <a:lnSpc>
                          <a:spcPct val="100000"/>
                        </a:lnSpc>
                        <a:spcBef>
                          <a:spcPts val="0"/>
                        </a:spcBef>
                        <a:spcAft>
                          <a:spcPts val="0"/>
                        </a:spcAft>
                        <a:buClrTx/>
                        <a:buSzTx/>
                        <a:buFontTx/>
                        <a:buNone/>
                        <a:tabLst/>
                        <a:defRPr/>
                      </a:pPr>
                      <a:endParaRPr lang="pt-BR" sz="1000" b="0" kern="1200" dirty="0" smtClean="0">
                        <a:solidFill>
                          <a:srgbClr val="040E08"/>
                        </a:solidFill>
                        <a:effectLst/>
                        <a:latin typeface="Century Gothic" pitchFamily="34" charset="0"/>
                        <a:ea typeface="+mn-ea"/>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98875">
                <a:tc>
                  <a:txBody>
                    <a:bodyPr/>
                    <a:lstStyle/>
                    <a:p>
                      <a:pPr algn="just">
                        <a:lnSpc>
                          <a:spcPct val="100000"/>
                        </a:lnSpc>
                        <a:spcAft>
                          <a:spcPts val="0"/>
                        </a:spcAft>
                      </a:pPr>
                      <a:endParaRPr lang="pt-BR" sz="2700" b="1" dirty="0">
                        <a:solidFill>
                          <a:schemeClr val="bg2">
                            <a:lumMod val="75000"/>
                          </a:schemeClr>
                        </a:solidFill>
                        <a:latin typeface="Century Gothic"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18487575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2057400" y="609600"/>
            <a:ext cx="4419600" cy="715963"/>
          </a:xfrm>
        </p:spPr>
        <p:txBody>
          <a:bodyPr/>
          <a:lstStyle/>
          <a:p>
            <a:pPr eaLnBrk="1" hangingPunct="1"/>
            <a:r>
              <a:rPr lang="pt-BR" sz="2400" b="1" dirty="0" smtClean="0"/>
              <a:t>Resolução</a:t>
            </a:r>
            <a:r>
              <a:rPr lang="en-US" sz="2400" b="1" dirty="0" smtClean="0"/>
              <a:t> CFC n.º 1.530/17</a:t>
            </a:r>
            <a:endParaRPr lang="ru-RU" sz="2400" b="1" dirty="0" smtClean="0"/>
          </a:p>
        </p:txBody>
      </p:sp>
      <p:sp>
        <p:nvSpPr>
          <p:cNvPr id="3" name="Título 1"/>
          <p:cNvSpPr txBox="1">
            <a:spLocks/>
          </p:cNvSpPr>
          <p:nvPr/>
        </p:nvSpPr>
        <p:spPr bwMode="auto">
          <a:xfrm>
            <a:off x="381000" y="1143000"/>
            <a:ext cx="6499225" cy="80168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fontScale="900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rPr>
              <a:t>DAS COMUNICAÇÕES AO COAF</a:t>
            </a:r>
          </a:p>
        </p:txBody>
      </p:sp>
      <p:graphicFrame>
        <p:nvGraphicFramePr>
          <p:cNvPr id="4" name="Tabela 3"/>
          <p:cNvGraphicFramePr>
            <a:graphicFrameLocks noGrp="1"/>
          </p:cNvGraphicFramePr>
          <p:nvPr>
            <p:extLst>
              <p:ext uri="{D42A27DB-BD31-4B8C-83A1-F6EECF244321}">
                <p14:modId xmlns:p14="http://schemas.microsoft.com/office/powerpoint/2010/main" val="705040278"/>
              </p:ext>
            </p:extLst>
          </p:nvPr>
        </p:nvGraphicFramePr>
        <p:xfrm>
          <a:off x="152400" y="1870117"/>
          <a:ext cx="8991600" cy="4983480"/>
        </p:xfrm>
        <a:graphic>
          <a:graphicData uri="http://schemas.openxmlformats.org/drawingml/2006/table">
            <a:tbl>
              <a:tblPr/>
              <a:tblGrid>
                <a:gridCol w="8991600"/>
              </a:tblGrid>
              <a:tr h="3692483">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endParaRPr lang="pt-BR" sz="1000" b="0" kern="1200" dirty="0" smtClean="0">
                        <a:solidFill>
                          <a:srgbClr val="040E08"/>
                        </a:solidFill>
                        <a:effectLst/>
                        <a:latin typeface="Century Gothic" pitchFamily="34" charset="0"/>
                        <a:ea typeface="+mn-ea"/>
                        <a:cs typeface="Arial" pitchFamily="34" charset="0"/>
                      </a:endParaRPr>
                    </a:p>
                    <a:p>
                      <a:pPr algn="just"/>
                      <a:r>
                        <a:rPr lang="pt-BR" sz="2800" kern="1200" dirty="0" smtClean="0">
                          <a:solidFill>
                            <a:srgbClr val="040E08"/>
                          </a:solidFill>
                          <a:effectLst/>
                          <a:latin typeface="+mn-lt"/>
                          <a:ea typeface="+mn-ea"/>
                          <a:cs typeface="+mn-cs"/>
                        </a:rPr>
                        <a:t>Art. 10. </a:t>
                      </a:r>
                      <a:r>
                        <a:rPr lang="pt-BR" sz="2800" kern="1200" dirty="0" smtClean="0">
                          <a:solidFill>
                            <a:srgbClr val="FF0000"/>
                          </a:solidFill>
                          <a:effectLst/>
                          <a:latin typeface="+mn-lt"/>
                          <a:ea typeface="+mn-ea"/>
                          <a:cs typeface="+mn-cs"/>
                        </a:rPr>
                        <a:t>Não</a:t>
                      </a:r>
                      <a:r>
                        <a:rPr lang="pt-BR" sz="2800" kern="1200" dirty="0" smtClean="0">
                          <a:solidFill>
                            <a:srgbClr val="040E08"/>
                          </a:solidFill>
                          <a:effectLst/>
                          <a:latin typeface="+mn-lt"/>
                          <a:ea typeface="+mn-ea"/>
                          <a:cs typeface="+mn-cs"/>
                        </a:rPr>
                        <a:t> havendo ocorrência, durante o ano civil, de operações ou propostas a que se refere o Art. 6º, as pessoas de que trata o Art. 1º devem apresentar </a:t>
                      </a:r>
                      <a:r>
                        <a:rPr lang="pt-BR" sz="2800" kern="1200" dirty="0" smtClean="0">
                          <a:solidFill>
                            <a:srgbClr val="FF0000"/>
                          </a:solidFill>
                          <a:effectLst/>
                          <a:latin typeface="+mn-lt"/>
                          <a:ea typeface="+mn-ea"/>
                          <a:cs typeface="+mn-cs"/>
                        </a:rPr>
                        <a:t>comunicação negativa </a:t>
                      </a:r>
                      <a:r>
                        <a:rPr lang="pt-BR" sz="2800" kern="1200" dirty="0" smtClean="0">
                          <a:solidFill>
                            <a:srgbClr val="040E08"/>
                          </a:solidFill>
                          <a:effectLst/>
                          <a:latin typeface="+mn-lt"/>
                          <a:ea typeface="+mn-ea"/>
                          <a:cs typeface="+mn-cs"/>
                        </a:rPr>
                        <a:t>por meio do sítio do CFC até o dia </a:t>
                      </a:r>
                      <a:r>
                        <a:rPr lang="pt-BR" sz="2800" kern="1200" dirty="0" smtClean="0">
                          <a:solidFill>
                            <a:srgbClr val="FF0000"/>
                          </a:solidFill>
                          <a:effectLst/>
                          <a:latin typeface="+mn-lt"/>
                          <a:ea typeface="+mn-ea"/>
                          <a:cs typeface="+mn-cs"/>
                        </a:rPr>
                        <a:t>31 de janeiro do ano seguinte</a:t>
                      </a:r>
                      <a:r>
                        <a:rPr lang="pt-BR" sz="2800" kern="1200" dirty="0" smtClean="0">
                          <a:solidFill>
                            <a:srgbClr val="040E08"/>
                          </a:solidFill>
                          <a:effectLst/>
                          <a:latin typeface="+mn-lt"/>
                          <a:ea typeface="+mn-ea"/>
                          <a:cs typeface="+mn-cs"/>
                        </a:rPr>
                        <a:t>.</a:t>
                      </a:r>
                    </a:p>
                    <a:p>
                      <a:r>
                        <a:rPr lang="pt-BR" sz="2800" kern="1200" dirty="0" smtClean="0">
                          <a:solidFill>
                            <a:srgbClr val="040E08"/>
                          </a:solidFill>
                          <a:effectLst/>
                          <a:latin typeface="+mn-lt"/>
                          <a:ea typeface="+mn-ea"/>
                          <a:cs typeface="+mn-cs"/>
                        </a:rPr>
                        <a:t> </a:t>
                      </a:r>
                    </a:p>
                    <a:p>
                      <a:pPr algn="just"/>
                      <a:r>
                        <a:rPr lang="pt-BR" sz="2800" kern="1200" dirty="0" smtClean="0">
                          <a:solidFill>
                            <a:srgbClr val="C00000"/>
                          </a:solidFill>
                          <a:effectLst/>
                          <a:latin typeface="+mn-lt"/>
                          <a:ea typeface="+mn-ea"/>
                          <a:cs typeface="+mn-cs"/>
                        </a:rPr>
                        <a:t>Art. 11. A Comunicação ao Coaf, quando procedida pela </a:t>
                      </a:r>
                      <a:r>
                        <a:rPr lang="pt-BR" sz="2800" kern="1200" dirty="0" smtClean="0">
                          <a:solidFill>
                            <a:srgbClr val="040E08"/>
                          </a:solidFill>
                          <a:effectLst/>
                          <a:latin typeface="+mn-lt"/>
                          <a:ea typeface="+mn-ea"/>
                          <a:cs typeface="+mn-cs"/>
                        </a:rPr>
                        <a:t>Organização Contábil</a:t>
                      </a:r>
                      <a:r>
                        <a:rPr lang="pt-BR" sz="2800" kern="1200" dirty="0" smtClean="0">
                          <a:solidFill>
                            <a:srgbClr val="C00000"/>
                          </a:solidFill>
                          <a:effectLst/>
                          <a:latin typeface="+mn-lt"/>
                          <a:ea typeface="+mn-ea"/>
                          <a:cs typeface="+mn-cs"/>
                        </a:rPr>
                        <a:t>, dispensa seus </a:t>
                      </a:r>
                      <a:r>
                        <a:rPr lang="pt-BR" sz="2800" kern="1200" dirty="0" smtClean="0">
                          <a:solidFill>
                            <a:srgbClr val="040E08"/>
                          </a:solidFill>
                          <a:effectLst/>
                          <a:latin typeface="+mn-lt"/>
                          <a:ea typeface="+mn-ea"/>
                          <a:cs typeface="+mn-cs"/>
                        </a:rPr>
                        <a:t>sócios ou titulares de fazê-la individualmente</a:t>
                      </a:r>
                      <a:r>
                        <a:rPr lang="pt-BR" sz="2800" kern="1200" dirty="0" smtClean="0">
                          <a:solidFill>
                            <a:srgbClr val="C00000"/>
                          </a:solidFill>
                          <a:effectLst/>
                          <a:latin typeface="+mn-lt"/>
                          <a:ea typeface="+mn-ea"/>
                          <a:cs typeface="+mn-cs"/>
                        </a:rPr>
                        <a:t>, desde que </a:t>
                      </a:r>
                      <a:r>
                        <a:rPr lang="pt-BR" sz="2800" kern="1200" dirty="0" smtClean="0">
                          <a:solidFill>
                            <a:srgbClr val="040E08"/>
                          </a:solidFill>
                          <a:effectLst/>
                          <a:latin typeface="+mn-lt"/>
                          <a:ea typeface="+mn-ea"/>
                          <a:cs typeface="+mn-cs"/>
                        </a:rPr>
                        <a:t>não</a:t>
                      </a:r>
                      <a:r>
                        <a:rPr lang="pt-BR" sz="2800" kern="1200" dirty="0" smtClean="0">
                          <a:solidFill>
                            <a:srgbClr val="C00000"/>
                          </a:solidFill>
                          <a:effectLst/>
                          <a:latin typeface="+mn-lt"/>
                          <a:ea typeface="+mn-ea"/>
                          <a:cs typeface="+mn-cs"/>
                        </a:rPr>
                        <a:t> </a:t>
                      </a:r>
                      <a:r>
                        <a:rPr lang="pt-BR" sz="2800" kern="1200" dirty="0" smtClean="0">
                          <a:solidFill>
                            <a:srgbClr val="040E08"/>
                          </a:solidFill>
                          <a:effectLst/>
                          <a:latin typeface="+mn-lt"/>
                          <a:ea typeface="+mn-ea"/>
                          <a:cs typeface="+mn-cs"/>
                        </a:rPr>
                        <a:t>prestem serviços como pessoa física.</a:t>
                      </a:r>
                    </a:p>
                    <a:p>
                      <a:pPr marL="0" marR="0" indent="0" algn="just" defTabSz="914400" rtl="0" eaLnBrk="1" fontAlgn="auto" latinLnBrk="0" hangingPunct="1">
                        <a:lnSpc>
                          <a:spcPct val="100000"/>
                        </a:lnSpc>
                        <a:spcBef>
                          <a:spcPts val="0"/>
                        </a:spcBef>
                        <a:spcAft>
                          <a:spcPts val="0"/>
                        </a:spcAft>
                        <a:buClrTx/>
                        <a:buSzTx/>
                        <a:buFontTx/>
                        <a:buNone/>
                        <a:tabLst/>
                        <a:defRPr/>
                      </a:pPr>
                      <a:endParaRPr lang="pt-BR" sz="1000" b="0" kern="1200" dirty="0" smtClean="0">
                        <a:solidFill>
                          <a:srgbClr val="040E08"/>
                        </a:solidFill>
                        <a:effectLst/>
                        <a:latin typeface="Century Gothic" pitchFamily="34" charset="0"/>
                        <a:ea typeface="+mn-ea"/>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98875">
                <a:tc>
                  <a:txBody>
                    <a:bodyPr/>
                    <a:lstStyle/>
                    <a:p>
                      <a:pPr algn="just">
                        <a:lnSpc>
                          <a:spcPct val="100000"/>
                        </a:lnSpc>
                        <a:spcAft>
                          <a:spcPts val="0"/>
                        </a:spcAft>
                      </a:pPr>
                      <a:endParaRPr lang="pt-BR" sz="2700" b="1" dirty="0">
                        <a:solidFill>
                          <a:schemeClr val="bg2">
                            <a:lumMod val="75000"/>
                          </a:schemeClr>
                        </a:solidFill>
                        <a:latin typeface="Century Gothic"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42529702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2057400" y="609600"/>
            <a:ext cx="4419600" cy="715963"/>
          </a:xfrm>
        </p:spPr>
        <p:txBody>
          <a:bodyPr/>
          <a:lstStyle/>
          <a:p>
            <a:pPr eaLnBrk="1" hangingPunct="1"/>
            <a:r>
              <a:rPr lang="pt-BR" sz="2400" b="1" dirty="0" smtClean="0"/>
              <a:t>Resolução</a:t>
            </a:r>
            <a:r>
              <a:rPr lang="en-US" sz="2400" b="1" dirty="0" smtClean="0"/>
              <a:t> CFC n.º 1.530/17</a:t>
            </a:r>
            <a:endParaRPr lang="ru-RU" sz="2400" b="1" dirty="0" smtClean="0"/>
          </a:p>
        </p:txBody>
      </p:sp>
      <p:sp>
        <p:nvSpPr>
          <p:cNvPr id="3" name="Título 1"/>
          <p:cNvSpPr txBox="1">
            <a:spLocks/>
          </p:cNvSpPr>
          <p:nvPr/>
        </p:nvSpPr>
        <p:spPr bwMode="auto">
          <a:xfrm>
            <a:off x="381000" y="1143000"/>
            <a:ext cx="6499225" cy="80168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fontScale="8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rPr>
              <a:t>DA</a:t>
            </a:r>
            <a:r>
              <a:rPr kumimoji="0" lang="pt-BR" sz="2800" b="1" i="0" u="none" strike="noStrike" kern="0" cap="none" spc="0" normalizeH="0" noProof="0" dirty="0" smtClean="0">
                <a:ln>
                  <a:noFill/>
                </a:ln>
                <a:solidFill>
                  <a:srgbClr val="C00000"/>
                </a:solidFill>
                <a:effectLst/>
                <a:uLnTx/>
                <a:uFillTx/>
                <a:latin typeface="Century Gothic" pitchFamily="34" charset="0"/>
                <a:ea typeface="+mj-ea"/>
                <a:cs typeface="Arial" pitchFamily="34" charset="0"/>
              </a:rPr>
              <a:t> GUARDA E CONSERVAÇAO DOS DTOS</a:t>
            </a:r>
            <a:endPar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endParaRPr>
          </a:p>
        </p:txBody>
      </p:sp>
      <p:graphicFrame>
        <p:nvGraphicFramePr>
          <p:cNvPr id="4" name="Tabela 3"/>
          <p:cNvGraphicFramePr>
            <a:graphicFrameLocks noGrp="1"/>
          </p:cNvGraphicFramePr>
          <p:nvPr>
            <p:extLst>
              <p:ext uri="{D42A27DB-BD31-4B8C-83A1-F6EECF244321}">
                <p14:modId xmlns:p14="http://schemas.microsoft.com/office/powerpoint/2010/main" val="207250914"/>
              </p:ext>
            </p:extLst>
          </p:nvPr>
        </p:nvGraphicFramePr>
        <p:xfrm>
          <a:off x="533400" y="1870117"/>
          <a:ext cx="8229600" cy="3619722"/>
        </p:xfrm>
        <a:graphic>
          <a:graphicData uri="http://schemas.openxmlformats.org/drawingml/2006/table">
            <a:tbl>
              <a:tblPr/>
              <a:tblGrid>
                <a:gridCol w="8229600"/>
              </a:tblGrid>
              <a:tr h="3208242">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endParaRPr lang="pt-BR" sz="1000" b="0" kern="1200" dirty="0" smtClean="0">
                        <a:solidFill>
                          <a:srgbClr val="040E08"/>
                        </a:solidFill>
                        <a:effectLst/>
                        <a:latin typeface="Century Gothic" pitchFamily="34" charset="0"/>
                        <a:ea typeface="+mn-ea"/>
                        <a:cs typeface="Arial" pitchFamily="34" charset="0"/>
                      </a:endParaRPr>
                    </a:p>
                    <a:p>
                      <a:pPr algn="just"/>
                      <a:endParaRPr lang="pt-BR" sz="2800" kern="1200" dirty="0" smtClean="0">
                        <a:solidFill>
                          <a:schemeClr val="tx1"/>
                        </a:solidFill>
                        <a:effectLst/>
                        <a:latin typeface="+mn-lt"/>
                        <a:ea typeface="+mn-ea"/>
                        <a:cs typeface="+mn-cs"/>
                      </a:endParaRPr>
                    </a:p>
                    <a:p>
                      <a:pPr algn="just"/>
                      <a:r>
                        <a:rPr lang="pt-BR" sz="2800" kern="1200" dirty="0" smtClean="0">
                          <a:solidFill>
                            <a:schemeClr val="tx1"/>
                          </a:solidFill>
                          <a:effectLst/>
                          <a:latin typeface="+mn-lt"/>
                          <a:ea typeface="+mn-ea"/>
                          <a:cs typeface="+mn-cs"/>
                        </a:rPr>
                        <a:t>Art. 12. Os profissionais e as Organizações Contábeis devem conservar os cadastros e registros de que tratam os artigos 3º e 4º, bem como as correspondências de que trata o Art. 3º por, no mínimo, </a:t>
                      </a:r>
                      <a:r>
                        <a:rPr lang="pt-BR" sz="2800" kern="1200" dirty="0" smtClean="0">
                          <a:solidFill>
                            <a:srgbClr val="B92D14"/>
                          </a:solidFill>
                          <a:effectLst/>
                          <a:latin typeface="+mn-lt"/>
                          <a:ea typeface="+mn-ea"/>
                          <a:cs typeface="+mn-cs"/>
                        </a:rPr>
                        <a:t>5 (cinco) anos</a:t>
                      </a:r>
                      <a:r>
                        <a:rPr lang="pt-BR" sz="2800" kern="1200" dirty="0" smtClean="0">
                          <a:solidFill>
                            <a:schemeClr val="tx1"/>
                          </a:solidFill>
                          <a:effectLst/>
                          <a:latin typeface="+mn-lt"/>
                          <a:ea typeface="+mn-ea"/>
                          <a:cs typeface="+mn-cs"/>
                        </a:rPr>
                        <a:t>, contados da data de entrega do serviço contratado.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408041">
                <a:tc>
                  <a:txBody>
                    <a:bodyPr/>
                    <a:lstStyle/>
                    <a:p>
                      <a:pPr algn="just">
                        <a:lnSpc>
                          <a:spcPct val="100000"/>
                        </a:lnSpc>
                        <a:spcAft>
                          <a:spcPts val="0"/>
                        </a:spcAft>
                      </a:pPr>
                      <a:endParaRPr lang="pt-BR" sz="2700" b="1" dirty="0">
                        <a:solidFill>
                          <a:schemeClr val="bg2">
                            <a:lumMod val="75000"/>
                          </a:schemeClr>
                        </a:solidFill>
                        <a:latin typeface="Century Gothic"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43039574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2057400" y="609600"/>
            <a:ext cx="4419600" cy="715963"/>
          </a:xfrm>
        </p:spPr>
        <p:txBody>
          <a:bodyPr/>
          <a:lstStyle/>
          <a:p>
            <a:pPr eaLnBrk="1" hangingPunct="1"/>
            <a:r>
              <a:rPr lang="pt-BR" sz="2400" b="1" dirty="0" smtClean="0"/>
              <a:t>Resolução</a:t>
            </a:r>
            <a:r>
              <a:rPr lang="en-US" sz="2400" b="1" dirty="0" smtClean="0"/>
              <a:t> CFC n.º 1.530/17</a:t>
            </a:r>
            <a:endParaRPr lang="ru-RU" sz="2400" b="1" dirty="0" smtClean="0"/>
          </a:p>
        </p:txBody>
      </p:sp>
      <p:sp>
        <p:nvSpPr>
          <p:cNvPr id="3" name="Título 1"/>
          <p:cNvSpPr txBox="1">
            <a:spLocks/>
          </p:cNvSpPr>
          <p:nvPr/>
        </p:nvSpPr>
        <p:spPr bwMode="auto">
          <a:xfrm>
            <a:off x="381000" y="1143000"/>
            <a:ext cx="6499225" cy="80168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fontScale="900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pt-BR" sz="2800" b="1" kern="0" dirty="0" smtClean="0">
                <a:solidFill>
                  <a:srgbClr val="C00000"/>
                </a:solidFill>
                <a:latin typeface="Century Gothic" pitchFamily="34" charset="0"/>
                <a:ea typeface="+mj-ea"/>
                <a:cs typeface="Arial" pitchFamily="34" charset="0"/>
              </a:rPr>
              <a:t>SANÇÕES</a:t>
            </a:r>
            <a:endPar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endParaRPr>
          </a:p>
        </p:txBody>
      </p:sp>
      <p:graphicFrame>
        <p:nvGraphicFramePr>
          <p:cNvPr id="4" name="Tabela 3"/>
          <p:cNvGraphicFramePr>
            <a:graphicFrameLocks noGrp="1"/>
          </p:cNvGraphicFramePr>
          <p:nvPr>
            <p:extLst>
              <p:ext uri="{D42A27DB-BD31-4B8C-83A1-F6EECF244321}">
                <p14:modId xmlns:p14="http://schemas.microsoft.com/office/powerpoint/2010/main" val="3922662393"/>
              </p:ext>
            </p:extLst>
          </p:nvPr>
        </p:nvGraphicFramePr>
        <p:xfrm>
          <a:off x="762000" y="1870117"/>
          <a:ext cx="7543800" cy="3977640"/>
        </p:xfrm>
        <a:graphic>
          <a:graphicData uri="http://schemas.openxmlformats.org/drawingml/2006/table">
            <a:tbl>
              <a:tblPr/>
              <a:tblGrid>
                <a:gridCol w="7543800"/>
              </a:tblGrid>
              <a:tr h="3208242">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endParaRPr lang="pt-BR" sz="1000" b="0" kern="1200" dirty="0" smtClean="0">
                        <a:solidFill>
                          <a:srgbClr val="040E08"/>
                        </a:solidFill>
                        <a:effectLst/>
                        <a:latin typeface="Century Gothic" pitchFamily="34" charset="0"/>
                        <a:ea typeface="+mn-ea"/>
                        <a:cs typeface="Arial" pitchFamily="34" charset="0"/>
                      </a:endParaRPr>
                    </a:p>
                    <a:p>
                      <a:pPr algn="just"/>
                      <a:endParaRPr lang="pt-BR" sz="2800" kern="1200" dirty="0" smtClean="0">
                        <a:solidFill>
                          <a:schemeClr val="tx1"/>
                        </a:solidFill>
                        <a:effectLst/>
                        <a:latin typeface="+mn-lt"/>
                        <a:ea typeface="+mn-ea"/>
                        <a:cs typeface="+mn-cs"/>
                      </a:endParaRPr>
                    </a:p>
                    <a:p>
                      <a:pPr algn="just"/>
                      <a:r>
                        <a:rPr lang="pt-BR" sz="2800" b="1" kern="1200" dirty="0" smtClean="0">
                          <a:solidFill>
                            <a:srgbClr val="FF0000"/>
                          </a:solidFill>
                          <a:effectLst/>
                          <a:latin typeface="+mn-lt"/>
                          <a:ea typeface="+mn-ea"/>
                          <a:cs typeface="+mn-cs"/>
                        </a:rPr>
                        <a:t>Art. 16. Os profissionais e as Organizações Contábeis, bem como os seus administradores que deixarem de cumprir as obrigações desta Resolução, sujeitar-se-ão às sanções previstas no Art. 27 do Decreto-Lei n.º 9.295/1946, independentemente da aplicação do Art. 12 da Lei n.º 9.613/1998.</a:t>
                      </a:r>
                      <a:endParaRPr lang="pt-BR" sz="2800" b="1" kern="1200" dirty="0">
                        <a:solidFill>
                          <a:srgbClr val="FF0000"/>
                        </a:solidFill>
                        <a:effectLst/>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408041">
                <a:tc>
                  <a:txBody>
                    <a:bodyPr/>
                    <a:lstStyle/>
                    <a:p>
                      <a:pPr algn="just">
                        <a:lnSpc>
                          <a:spcPct val="100000"/>
                        </a:lnSpc>
                        <a:spcAft>
                          <a:spcPts val="0"/>
                        </a:spcAft>
                      </a:pPr>
                      <a:endParaRPr lang="pt-BR" sz="2700" b="1" dirty="0">
                        <a:solidFill>
                          <a:schemeClr val="bg2">
                            <a:lumMod val="75000"/>
                          </a:schemeClr>
                        </a:solidFill>
                        <a:latin typeface="Century Gothic"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71506400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2057400" y="609600"/>
            <a:ext cx="4419600" cy="715963"/>
          </a:xfrm>
        </p:spPr>
        <p:txBody>
          <a:bodyPr/>
          <a:lstStyle/>
          <a:p>
            <a:pPr eaLnBrk="1" hangingPunct="1"/>
            <a:r>
              <a:rPr lang="pt-BR" sz="2400" b="1" dirty="0" smtClean="0"/>
              <a:t>Resolução</a:t>
            </a:r>
            <a:r>
              <a:rPr lang="en-US" sz="2400" b="1" dirty="0" smtClean="0"/>
              <a:t> CFC n.º 1.530/17</a:t>
            </a:r>
            <a:endParaRPr lang="ru-RU" sz="2400" b="1" dirty="0" smtClean="0"/>
          </a:p>
        </p:txBody>
      </p:sp>
      <p:sp>
        <p:nvSpPr>
          <p:cNvPr id="3" name="Título 1"/>
          <p:cNvSpPr txBox="1">
            <a:spLocks/>
          </p:cNvSpPr>
          <p:nvPr/>
        </p:nvSpPr>
        <p:spPr bwMode="auto">
          <a:xfrm>
            <a:off x="381000" y="1143000"/>
            <a:ext cx="6499225" cy="80168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fontScale="900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pt-BR" sz="2800" b="1" kern="0" noProof="0" dirty="0" smtClean="0">
                <a:solidFill>
                  <a:srgbClr val="C00000"/>
                </a:solidFill>
                <a:latin typeface="Century Gothic" pitchFamily="34" charset="0"/>
                <a:ea typeface="+mj-ea"/>
                <a:cs typeface="Arial" pitchFamily="34" charset="0"/>
              </a:rPr>
              <a:t>SIGILO</a:t>
            </a:r>
            <a:endParaRPr kumimoji="0" lang="pt-BR" sz="28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endParaRPr>
          </a:p>
        </p:txBody>
      </p:sp>
      <p:graphicFrame>
        <p:nvGraphicFramePr>
          <p:cNvPr id="4" name="Tabela 3"/>
          <p:cNvGraphicFramePr>
            <a:graphicFrameLocks noGrp="1"/>
          </p:cNvGraphicFramePr>
          <p:nvPr>
            <p:extLst>
              <p:ext uri="{D42A27DB-BD31-4B8C-83A1-F6EECF244321}">
                <p14:modId xmlns:p14="http://schemas.microsoft.com/office/powerpoint/2010/main" val="3717171655"/>
              </p:ext>
            </p:extLst>
          </p:nvPr>
        </p:nvGraphicFramePr>
        <p:xfrm>
          <a:off x="762000" y="1870117"/>
          <a:ext cx="7086600" cy="4556760"/>
        </p:xfrm>
        <a:graphic>
          <a:graphicData uri="http://schemas.openxmlformats.org/drawingml/2006/table">
            <a:tbl>
              <a:tblPr/>
              <a:tblGrid>
                <a:gridCol w="7086600"/>
              </a:tblGrid>
              <a:tr h="3208242">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endParaRPr lang="pt-BR" sz="1000" b="0" kern="1200" dirty="0" smtClean="0">
                        <a:solidFill>
                          <a:srgbClr val="040E08"/>
                        </a:solidFill>
                        <a:effectLst/>
                        <a:latin typeface="Century Gothic" pitchFamily="34" charset="0"/>
                        <a:ea typeface="+mn-ea"/>
                        <a:cs typeface="Arial" pitchFamily="34" charset="0"/>
                      </a:endParaRPr>
                    </a:p>
                    <a:p>
                      <a:pPr algn="just"/>
                      <a:endParaRPr lang="pt-BR" sz="2800" kern="1200" dirty="0" smtClean="0">
                        <a:solidFill>
                          <a:schemeClr val="tx1"/>
                        </a:solidFill>
                        <a:effectLst/>
                        <a:latin typeface="+mn-lt"/>
                        <a:ea typeface="+mn-ea"/>
                        <a:cs typeface="+mn-cs"/>
                      </a:endParaRPr>
                    </a:p>
                    <a:p>
                      <a:pPr algn="just"/>
                      <a:r>
                        <a:rPr lang="pt-BR" sz="2600" kern="1200" dirty="0" smtClean="0">
                          <a:solidFill>
                            <a:schemeClr val="bg2">
                              <a:lumMod val="75000"/>
                            </a:schemeClr>
                          </a:solidFill>
                          <a:effectLst/>
                          <a:latin typeface="+mn-lt"/>
                          <a:ea typeface="+mn-ea"/>
                          <a:cs typeface="+mn-cs"/>
                        </a:rPr>
                        <a:t>Art. 18. Os profissionais e as Organizações Contábeis deverão atender às requisições formuladas pelo Coaf na periodicidade, na forma e nas condições por ele estabelecidas, cabendo-lhe preservar, nos termos da lei, o sigilo das informações prestadas.</a:t>
                      </a:r>
                    </a:p>
                    <a:p>
                      <a:pPr algn="just"/>
                      <a:r>
                        <a:rPr lang="pt-BR" sz="2600" kern="1200" dirty="0" smtClean="0">
                          <a:solidFill>
                            <a:schemeClr val="bg2">
                              <a:lumMod val="75000"/>
                            </a:schemeClr>
                          </a:solidFill>
                          <a:effectLst/>
                          <a:latin typeface="+mn-lt"/>
                          <a:ea typeface="+mn-ea"/>
                          <a:cs typeface="+mn-cs"/>
                        </a:rPr>
                        <a:t> </a:t>
                      </a:r>
                    </a:p>
                    <a:p>
                      <a:pPr algn="just"/>
                      <a:r>
                        <a:rPr lang="pt-BR" sz="2600" b="1" kern="1200" dirty="0" smtClean="0">
                          <a:solidFill>
                            <a:schemeClr val="bg2">
                              <a:lumMod val="75000"/>
                            </a:schemeClr>
                          </a:solidFill>
                          <a:effectLst/>
                          <a:latin typeface="+mn-lt"/>
                          <a:ea typeface="+mn-ea"/>
                          <a:cs typeface="+mn-cs"/>
                        </a:rPr>
                        <a:t>Parágrafo único</a:t>
                      </a:r>
                      <a:r>
                        <a:rPr lang="pt-BR" sz="2600" kern="1200" dirty="0" smtClean="0">
                          <a:solidFill>
                            <a:schemeClr val="bg2">
                              <a:lumMod val="75000"/>
                            </a:schemeClr>
                          </a:solidFill>
                          <a:effectLst/>
                          <a:latin typeface="+mn-lt"/>
                          <a:ea typeface="+mn-ea"/>
                          <a:cs typeface="+mn-cs"/>
                        </a:rPr>
                        <a:t>. As declarações previstas nesta Resolução serão protegidas por sigilo.</a:t>
                      </a:r>
                      <a:endParaRPr lang="pt-BR" sz="2600" kern="1200" dirty="0">
                        <a:solidFill>
                          <a:schemeClr val="bg2">
                            <a:lumMod val="75000"/>
                          </a:schemeClr>
                        </a:solidFill>
                        <a:effectLst/>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408041">
                <a:tc>
                  <a:txBody>
                    <a:bodyPr/>
                    <a:lstStyle/>
                    <a:p>
                      <a:pPr algn="just">
                        <a:lnSpc>
                          <a:spcPct val="100000"/>
                        </a:lnSpc>
                        <a:spcAft>
                          <a:spcPts val="0"/>
                        </a:spcAft>
                      </a:pPr>
                      <a:endParaRPr lang="pt-BR" sz="2700" b="1" dirty="0">
                        <a:solidFill>
                          <a:schemeClr val="bg2">
                            <a:lumMod val="75000"/>
                          </a:schemeClr>
                        </a:solidFill>
                        <a:latin typeface="Century Gothic" pitchFamily="34" charset="0"/>
                        <a:ea typeface="Times New Roman"/>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7760628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bwMode="auto">
          <a:xfrm>
            <a:off x="304800" y="685800"/>
            <a:ext cx="8229600" cy="863600"/>
          </a:xfrm>
          <a:noFill/>
          <a:ln>
            <a:miter lim="800000"/>
            <a:headEnd/>
            <a:tailEnd/>
          </a:ln>
        </p:spPr>
        <p:txBody>
          <a:bodyPr vert="horz" wrap="square" lIns="91440" tIns="45720" rIns="91440" bIns="45720" numCol="1" anchor="t" anchorCtr="0" compatLnSpc="1">
            <a:prstTxWarp prst="textNoShape">
              <a:avLst/>
            </a:prstTxWarp>
          </a:bodyPr>
          <a:lstStyle/>
          <a:p>
            <a:pPr algn="l" eaLnBrk="1" hangingPunct="1"/>
            <a:r>
              <a:rPr lang="pt-BR" sz="3200" b="1" dirty="0" smtClean="0">
                <a:solidFill>
                  <a:srgbClr val="C00000"/>
                </a:solidFill>
                <a:latin typeface="Arial Narrow" pitchFamily="34" charset="0"/>
              </a:rPr>
              <a:t>                    </a:t>
            </a:r>
            <a:r>
              <a:rPr lang="pt-BR" sz="3200" b="1" dirty="0" smtClean="0">
                <a:solidFill>
                  <a:srgbClr val="C00000"/>
                </a:solidFill>
                <a:latin typeface="Arial Narrow" pitchFamily="34" charset="0"/>
                <a:cs typeface="Aharoni" pitchFamily="2" charset="-79"/>
              </a:rPr>
              <a:t>Definição do COAF</a:t>
            </a:r>
            <a:endParaRPr lang="en-US" sz="3200" b="1" dirty="0" smtClean="0">
              <a:solidFill>
                <a:srgbClr val="C00000"/>
              </a:solidFill>
              <a:latin typeface="Arial Narrow" pitchFamily="34" charset="0"/>
              <a:cs typeface="Aharoni" pitchFamily="2" charset="-79"/>
            </a:endParaRPr>
          </a:p>
        </p:txBody>
      </p:sp>
      <p:sp>
        <p:nvSpPr>
          <p:cNvPr id="19459" name="TextBox 1"/>
          <p:cNvSpPr txBox="1">
            <a:spLocks noChangeArrowheads="1"/>
          </p:cNvSpPr>
          <p:nvPr/>
        </p:nvSpPr>
        <p:spPr bwMode="auto">
          <a:xfrm>
            <a:off x="395288" y="1484313"/>
            <a:ext cx="5113337" cy="1477962"/>
          </a:xfrm>
          <a:prstGeom prst="rect">
            <a:avLst/>
          </a:prstGeom>
          <a:noFill/>
          <a:ln w="9525">
            <a:solidFill>
              <a:schemeClr val="accent1"/>
            </a:solidFill>
            <a:miter lim="800000"/>
            <a:headEnd/>
            <a:tailEnd/>
          </a:ln>
        </p:spPr>
        <p:txBody>
          <a:bodyPr>
            <a:spAutoFit/>
          </a:bodyPr>
          <a:lstStyle/>
          <a:p>
            <a:pPr eaLnBrk="1" hangingPunct="1"/>
            <a:r>
              <a:rPr lang="pt-BR"/>
              <a:t>Define-se a lavagem de dinheiro como um conjunto de operações por meio das quais os bens, direitos e valores obtidos com a prática de crimes são integrados ao sistema econômico financeiro, com a aparência de terem sido obtidos de maneira lícita.</a:t>
            </a:r>
            <a:endParaRPr lang="en-US"/>
          </a:p>
        </p:txBody>
      </p:sp>
      <p:sp>
        <p:nvSpPr>
          <p:cNvPr id="19461" name="TextBox 3"/>
          <p:cNvSpPr txBox="1">
            <a:spLocks noChangeArrowheads="1"/>
          </p:cNvSpPr>
          <p:nvPr/>
        </p:nvSpPr>
        <p:spPr bwMode="auto">
          <a:xfrm>
            <a:off x="1908175" y="3213100"/>
            <a:ext cx="5400675" cy="646113"/>
          </a:xfrm>
          <a:prstGeom prst="rect">
            <a:avLst/>
          </a:prstGeom>
          <a:noFill/>
          <a:ln w="9525">
            <a:solidFill>
              <a:schemeClr val="accent1"/>
            </a:solidFill>
            <a:miter lim="800000"/>
            <a:headEnd/>
            <a:tailEnd/>
          </a:ln>
        </p:spPr>
        <p:txBody>
          <a:bodyPr>
            <a:spAutoFit/>
          </a:bodyPr>
          <a:lstStyle/>
          <a:p>
            <a:pPr eaLnBrk="1" hangingPunct="1"/>
            <a:r>
              <a:rPr lang="pt-BR"/>
              <a:t>Lavagem de dinheiro é o processo que tem por objetivo disfarçar a origem criminosa dos proveitos do crime.</a:t>
            </a:r>
            <a:endParaRPr lang="en-US"/>
          </a:p>
        </p:txBody>
      </p:sp>
      <p:sp>
        <p:nvSpPr>
          <p:cNvPr id="19462" name="TextBox 4"/>
          <p:cNvSpPr txBox="1">
            <a:spLocks noChangeArrowheads="1"/>
          </p:cNvSpPr>
          <p:nvPr/>
        </p:nvSpPr>
        <p:spPr bwMode="auto">
          <a:xfrm>
            <a:off x="5940425" y="1628775"/>
            <a:ext cx="2879725" cy="1200150"/>
          </a:xfrm>
          <a:prstGeom prst="rect">
            <a:avLst/>
          </a:prstGeom>
          <a:noFill/>
          <a:ln w="9525">
            <a:solidFill>
              <a:schemeClr val="accent1"/>
            </a:solidFill>
            <a:miter lim="800000"/>
            <a:headEnd/>
            <a:tailEnd/>
          </a:ln>
        </p:spPr>
        <p:txBody>
          <a:bodyPr>
            <a:spAutoFit/>
          </a:bodyPr>
          <a:lstStyle/>
          <a:p>
            <a:pPr eaLnBrk="1" hangingPunct="1"/>
            <a:r>
              <a:rPr lang="pt-BR"/>
              <a:t>Lavagem de dinheiro é o ato de "esconder" a origem de um dinheiro conseguido de forma ilícita (errada, suja).</a:t>
            </a:r>
            <a:endParaRPr lang="en-US"/>
          </a:p>
        </p:txBody>
      </p:sp>
      <p:sp>
        <p:nvSpPr>
          <p:cNvPr id="19463" name="TextBox 5"/>
          <p:cNvSpPr txBox="1">
            <a:spLocks noChangeArrowheads="1"/>
          </p:cNvSpPr>
          <p:nvPr/>
        </p:nvSpPr>
        <p:spPr bwMode="auto">
          <a:xfrm>
            <a:off x="76200" y="5334000"/>
            <a:ext cx="2819400" cy="1569660"/>
          </a:xfrm>
          <a:prstGeom prst="rect">
            <a:avLst/>
          </a:prstGeom>
          <a:noFill/>
          <a:ln w="9525">
            <a:solidFill>
              <a:schemeClr val="accent1"/>
            </a:solidFill>
            <a:miter lim="800000"/>
            <a:headEnd/>
            <a:tailEnd/>
          </a:ln>
        </p:spPr>
        <p:txBody>
          <a:bodyPr wrap="square">
            <a:spAutoFit/>
          </a:bodyPr>
          <a:lstStyle/>
          <a:p>
            <a:pPr algn="ctr" eaLnBrk="1" hangingPunct="1"/>
            <a:r>
              <a:rPr lang="pt-PT" dirty="0"/>
              <a:t>É dar fachada de dignidade a dinheiro de origem ilegal.</a:t>
            </a:r>
            <a:endParaRPr lang="en-US" dirty="0"/>
          </a:p>
        </p:txBody>
      </p:sp>
      <p:sp>
        <p:nvSpPr>
          <p:cNvPr id="19464" name="TextBox 6"/>
          <p:cNvSpPr txBox="1">
            <a:spLocks/>
          </p:cNvSpPr>
          <p:nvPr/>
        </p:nvSpPr>
        <p:spPr bwMode="auto">
          <a:xfrm>
            <a:off x="228600" y="1295401"/>
            <a:ext cx="8856663" cy="3886200"/>
          </a:xfrm>
          <a:prstGeom prst="rect">
            <a:avLst/>
          </a:prstGeom>
          <a:solidFill>
            <a:schemeClr val="bg1"/>
          </a:solidFill>
          <a:ln w="9525">
            <a:noFill/>
            <a:miter lim="800000"/>
            <a:headEnd/>
            <a:tailEnd/>
          </a:ln>
        </p:spPr>
        <p:txBody>
          <a:bodyPr/>
          <a:lstStyle/>
          <a:p>
            <a:pPr eaLnBrk="1" hangingPunct="1"/>
            <a:r>
              <a:rPr lang="pt-BR" sz="2400" dirty="0" smtClean="0"/>
              <a:t>O </a:t>
            </a:r>
            <a:r>
              <a:rPr lang="pt-BR" sz="2400" dirty="0"/>
              <a:t>crime de </a:t>
            </a:r>
            <a:r>
              <a:rPr lang="pt-BR" sz="2400" b="1" dirty="0">
                <a:solidFill>
                  <a:srgbClr val="FF0000"/>
                </a:solidFill>
              </a:rPr>
              <a:t>lavagem de dinheiro</a:t>
            </a:r>
            <a:r>
              <a:rPr lang="pt-BR" sz="2400" dirty="0"/>
              <a:t> caracteriza-se por um conjunto de operações comerciais ou financeiras que buscam a incorporação na economia de cada país, de modo transitório ou permanente, de </a:t>
            </a:r>
            <a:r>
              <a:rPr lang="pt-BR" sz="2400" b="1" dirty="0">
                <a:solidFill>
                  <a:srgbClr val="FF0000"/>
                </a:solidFill>
              </a:rPr>
              <a:t>recursos, bens e valores de origem ilícita </a:t>
            </a:r>
            <a:r>
              <a:rPr lang="pt-BR" sz="2400" dirty="0"/>
              <a:t>e que se desenvolvem por meio de um processo dinâmico que envolve, teoricamente, três fases independentes (colocação, ocultação e integração) que, com frequência, ocorrem simultaneamente.   </a:t>
            </a:r>
          </a:p>
          <a:p>
            <a:pPr eaLnBrk="1" hangingPunct="1"/>
            <a:endParaRPr lang="pt-BR" dirty="0"/>
          </a:p>
          <a:p>
            <a:pPr eaLnBrk="1" hangingPunct="1"/>
            <a:r>
              <a:rPr lang="pt-BR" b="1" dirty="0">
                <a:solidFill>
                  <a:srgbClr val="00B050"/>
                </a:solidFill>
              </a:rPr>
              <a:t>www.coaf.fazenda.gov.br</a:t>
            </a:r>
            <a:endParaRPr lang="en-US" b="1" dirty="0">
              <a:solidFill>
                <a:srgbClr val="00B050"/>
              </a:solidFill>
            </a:endParaRPr>
          </a:p>
          <a:p>
            <a:pPr eaLnBrk="1" hangingPunct="1"/>
            <a:endParaRPr lang="en-US" dirty="0"/>
          </a:p>
        </p:txBody>
      </p:sp>
      <p:sp>
        <p:nvSpPr>
          <p:cNvPr id="9" name="TextBox 2"/>
          <p:cNvSpPr txBox="1">
            <a:spLocks noChangeArrowheads="1"/>
          </p:cNvSpPr>
          <p:nvPr/>
        </p:nvSpPr>
        <p:spPr bwMode="auto">
          <a:xfrm>
            <a:off x="4191000" y="3962400"/>
            <a:ext cx="4845050" cy="2862322"/>
          </a:xfrm>
          <a:prstGeom prst="rect">
            <a:avLst/>
          </a:prstGeom>
          <a:noFill/>
          <a:ln w="9525">
            <a:solidFill>
              <a:schemeClr val="accent1"/>
            </a:solidFill>
            <a:miter lim="800000"/>
            <a:headEnd/>
            <a:tailEnd/>
          </a:ln>
        </p:spPr>
        <p:txBody>
          <a:bodyPr wrap="square">
            <a:spAutoFit/>
          </a:bodyPr>
          <a:lstStyle/>
          <a:p>
            <a:pPr eaLnBrk="1" hangingPunct="1"/>
            <a:r>
              <a:rPr lang="pt-PT" sz="2000" dirty="0"/>
              <a:t>É uma expressão que se refere a práticas econômico-financeiras que têm por finalidade dissimular ou esconder a origem ilícita de determinados ativos financeiros ou bens patrimoniais, de forma a que tais ativos aparentem uma origem lícita ou a que, pelo menos, a origem ilícita seja difícil de demonstrar ou provar.</a:t>
            </a:r>
            <a:endParaRPr lang="en-US" sz="2000"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1981200" y="731837"/>
            <a:ext cx="4419600" cy="715963"/>
          </a:xfrm>
        </p:spPr>
        <p:txBody>
          <a:bodyPr/>
          <a:lstStyle/>
          <a:p>
            <a:pPr eaLnBrk="1" hangingPunct="1"/>
            <a:r>
              <a:rPr lang="pt-BR" sz="2400" b="1" dirty="0" smtClean="0"/>
              <a:t>Resolução</a:t>
            </a:r>
            <a:r>
              <a:rPr lang="en-US" sz="2400" b="1" dirty="0" smtClean="0"/>
              <a:t> CFC n.º 1.530/17</a:t>
            </a:r>
            <a:endParaRPr lang="ru-RU" sz="2400" b="1" dirty="0" smtClean="0"/>
          </a:p>
        </p:txBody>
      </p:sp>
      <p:sp>
        <p:nvSpPr>
          <p:cNvPr id="3" name="Título 1"/>
          <p:cNvSpPr txBox="1">
            <a:spLocks/>
          </p:cNvSpPr>
          <p:nvPr/>
        </p:nvSpPr>
        <p:spPr bwMode="auto">
          <a:xfrm>
            <a:off x="179389" y="1371600"/>
            <a:ext cx="8659812" cy="396240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fontScale="40000" lnSpcReduction="20000"/>
          </a:bodyPr>
          <a:lstStyle/>
          <a:p>
            <a:endParaRPr lang="pt-BR" sz="3200" dirty="0" smtClean="0"/>
          </a:p>
          <a:p>
            <a:endParaRPr lang="pt-BR" sz="7500" dirty="0"/>
          </a:p>
          <a:p>
            <a:endParaRPr lang="pt-BR" sz="7500" dirty="0" smtClean="0"/>
          </a:p>
          <a:p>
            <a:r>
              <a:rPr lang="pt-BR" sz="7500" b="1" u="sng" dirty="0" smtClean="0">
                <a:solidFill>
                  <a:srgbClr val="FF0000"/>
                </a:solidFill>
              </a:rPr>
              <a:t>ATENÇÃO</a:t>
            </a:r>
          </a:p>
          <a:p>
            <a:endParaRPr lang="pt-BR" sz="7500" dirty="0"/>
          </a:p>
          <a:p>
            <a:pPr algn="just"/>
            <a:r>
              <a:rPr lang="pt-BR" sz="7500" dirty="0" smtClean="0"/>
              <a:t>Art</a:t>
            </a:r>
            <a:r>
              <a:rPr lang="pt-BR" sz="7500" dirty="0"/>
              <a:t>. 17. Os profissionais e as Organizações Contábeis devem </a:t>
            </a:r>
            <a:r>
              <a:rPr lang="pt-BR" sz="7500" dirty="0">
                <a:solidFill>
                  <a:srgbClr val="FF0000"/>
                </a:solidFill>
              </a:rPr>
              <a:t>acompanhar, no sítio do Coaf e do CFC</a:t>
            </a:r>
            <a:r>
              <a:rPr lang="pt-BR" sz="7500" dirty="0"/>
              <a:t>, a divulgação de informações adicionais, bem como aquelas relativas às localidades de que tratam os incisos V e VI do Art. 5º.</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1981200" y="731837"/>
            <a:ext cx="4419600" cy="715963"/>
          </a:xfrm>
        </p:spPr>
        <p:txBody>
          <a:bodyPr/>
          <a:lstStyle/>
          <a:p>
            <a:pPr eaLnBrk="1" hangingPunct="1"/>
            <a:r>
              <a:rPr lang="pt-BR" sz="2400" b="1" dirty="0" smtClean="0"/>
              <a:t>Resolução</a:t>
            </a:r>
            <a:r>
              <a:rPr lang="en-US" sz="2400" b="1" dirty="0" smtClean="0"/>
              <a:t> CFC n.º 1.445/13</a:t>
            </a:r>
            <a:endParaRPr lang="ru-RU" sz="2400" b="1" dirty="0" smtClean="0"/>
          </a:p>
        </p:txBody>
      </p:sp>
      <p:sp>
        <p:nvSpPr>
          <p:cNvPr id="3" name="Título 1"/>
          <p:cNvSpPr txBox="1">
            <a:spLocks/>
          </p:cNvSpPr>
          <p:nvPr/>
        </p:nvSpPr>
        <p:spPr bwMode="auto">
          <a:xfrm>
            <a:off x="206375" y="1981200"/>
            <a:ext cx="8785225" cy="48974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tabLst/>
              <a:defRPr/>
            </a:pPr>
            <a:r>
              <a:rPr kumimoji="0" lang="pt-BR" b="1" i="1" u="none" strike="noStrike" kern="0" cap="none" spc="0" normalizeH="0" baseline="0" noProof="0" dirty="0" smtClean="0">
                <a:ln>
                  <a:noFill/>
                </a:ln>
                <a:solidFill>
                  <a:schemeClr val="bg2">
                    <a:lumMod val="50000"/>
                  </a:schemeClr>
                </a:solidFill>
                <a:effectLst/>
                <a:uLnTx/>
                <a:uFillTx/>
                <a:latin typeface="Century Gothic" pitchFamily="34" charset="0"/>
                <a:ea typeface="+mj-ea"/>
                <a:cs typeface="Arial" pitchFamily="34" charset="0"/>
              </a:rPr>
              <a:t>Como Preparar  OS ESCRITÓRIOS ?</a:t>
            </a:r>
            <a:r>
              <a:rPr kumimoji="0" lang="pt-BR" b="0" i="1" u="none" strike="noStrike" kern="0" cap="none" spc="0" normalizeH="0" baseline="0" noProof="0" dirty="0" smtClean="0">
                <a:ln>
                  <a:noFill/>
                </a:ln>
                <a:solidFill>
                  <a:schemeClr val="bg2">
                    <a:lumMod val="50000"/>
                  </a:schemeClr>
                </a:solidFill>
                <a:effectLst/>
                <a:uLnTx/>
                <a:uFillTx/>
                <a:latin typeface="Century Gothic" pitchFamily="34" charset="0"/>
                <a:ea typeface="+mj-ea"/>
                <a:cs typeface="Arial" pitchFamily="34" charset="0"/>
              </a:rPr>
              <a:t/>
            </a:r>
            <a:br>
              <a:rPr kumimoji="0" lang="pt-BR" b="0" i="1" u="none" strike="noStrike" kern="0" cap="none" spc="0" normalizeH="0" baseline="0" noProof="0" dirty="0" smtClean="0">
                <a:ln>
                  <a:noFill/>
                </a:ln>
                <a:solidFill>
                  <a:schemeClr val="bg2">
                    <a:lumMod val="50000"/>
                  </a:schemeClr>
                </a:solidFill>
                <a:effectLst/>
                <a:uLnTx/>
                <a:uFillTx/>
                <a:latin typeface="Century Gothic" pitchFamily="34" charset="0"/>
                <a:ea typeface="+mj-ea"/>
                <a:cs typeface="Arial" pitchFamily="34" charset="0"/>
              </a:rPr>
            </a:br>
            <a:r>
              <a:rPr kumimoji="0" lang="pt-BR" b="0" i="1" u="none" strike="noStrike" kern="0" cap="none" spc="0" normalizeH="0" baseline="0" noProof="0" dirty="0" smtClean="0">
                <a:ln>
                  <a:noFill/>
                </a:ln>
                <a:solidFill>
                  <a:schemeClr val="bg2">
                    <a:lumMod val="50000"/>
                  </a:schemeClr>
                </a:solidFill>
                <a:effectLst/>
                <a:uLnTx/>
                <a:uFillTx/>
                <a:latin typeface="Century Gothic" pitchFamily="34" charset="0"/>
                <a:ea typeface="+mj-ea"/>
                <a:cs typeface="Arial" pitchFamily="34" charset="0"/>
              </a:rPr>
              <a:t/>
            </a:r>
            <a:br>
              <a:rPr kumimoji="0" lang="pt-BR" b="0" i="1" u="none" strike="noStrike" kern="0" cap="none" spc="0" normalizeH="0" baseline="0" noProof="0" dirty="0" smtClean="0">
                <a:ln>
                  <a:noFill/>
                </a:ln>
                <a:solidFill>
                  <a:schemeClr val="bg2">
                    <a:lumMod val="50000"/>
                  </a:schemeClr>
                </a:solidFill>
                <a:effectLst/>
                <a:uLnTx/>
                <a:uFillTx/>
                <a:latin typeface="Century Gothic" pitchFamily="34" charset="0"/>
                <a:ea typeface="+mj-ea"/>
                <a:cs typeface="Arial" pitchFamily="34" charset="0"/>
              </a:rPr>
            </a:br>
            <a:r>
              <a:rPr kumimoji="0" lang="pt-BR" b="0" i="1" u="none" strike="noStrike" kern="0" cap="none" spc="0" normalizeH="0" baseline="0" noProof="0" dirty="0" smtClean="0">
                <a:ln>
                  <a:noFill/>
                </a:ln>
                <a:solidFill>
                  <a:schemeClr val="bg2">
                    <a:lumMod val="50000"/>
                  </a:schemeClr>
                </a:solidFill>
                <a:effectLst/>
                <a:uLnTx/>
                <a:uFillTx/>
                <a:latin typeface="Century Gothic" pitchFamily="34" charset="0"/>
                <a:ea typeface="+mj-ea"/>
                <a:cs typeface="Arial" pitchFamily="34" charset="0"/>
              </a:rPr>
              <a:t>- </a:t>
            </a:r>
            <a:r>
              <a:rPr kumimoji="0" lang="pt-BR" b="0" i="0" u="none" strike="noStrike" kern="0" cap="none" spc="0" normalizeH="0" baseline="0" noProof="0" dirty="0" smtClean="0">
                <a:ln>
                  <a:noFill/>
                </a:ln>
                <a:solidFill>
                  <a:schemeClr val="bg2">
                    <a:lumMod val="50000"/>
                  </a:schemeClr>
                </a:solidFill>
                <a:effectLst/>
                <a:uLnTx/>
                <a:uFillTx/>
                <a:latin typeface="Century Gothic" pitchFamily="34" charset="0"/>
                <a:ea typeface="+mj-ea"/>
                <a:cs typeface="Arial" pitchFamily="34" charset="0"/>
              </a:rPr>
              <a:t>Pesadas multas – até 20% do faturamento bruto, ou R$ 60 milhões;  </a:t>
            </a:r>
            <a:br>
              <a:rPr kumimoji="0" lang="pt-BR" b="0" i="0" u="none" strike="noStrike" kern="0" cap="none" spc="0" normalizeH="0" baseline="0" noProof="0" dirty="0" smtClean="0">
                <a:ln>
                  <a:noFill/>
                </a:ln>
                <a:solidFill>
                  <a:schemeClr val="bg2">
                    <a:lumMod val="50000"/>
                  </a:schemeClr>
                </a:solidFill>
                <a:effectLst/>
                <a:uLnTx/>
                <a:uFillTx/>
                <a:latin typeface="Century Gothic" pitchFamily="34" charset="0"/>
                <a:ea typeface="+mj-ea"/>
                <a:cs typeface="Arial" pitchFamily="34" charset="0"/>
              </a:rPr>
            </a:br>
            <a:r>
              <a:rPr kumimoji="0" lang="pt-BR" b="0" i="0" u="none" strike="noStrike" kern="0" cap="none" spc="0" normalizeH="0" baseline="0" noProof="0" dirty="0" smtClean="0">
                <a:ln>
                  <a:noFill/>
                </a:ln>
                <a:solidFill>
                  <a:schemeClr val="bg2">
                    <a:lumMod val="50000"/>
                  </a:schemeClr>
                </a:solidFill>
                <a:effectLst/>
                <a:uLnTx/>
                <a:uFillTx/>
                <a:latin typeface="Century Gothic" pitchFamily="34" charset="0"/>
                <a:ea typeface="+mj-ea"/>
                <a:cs typeface="Arial" pitchFamily="34" charset="0"/>
              </a:rPr>
              <a:t>- Perda de bens, suspensão de atividades, proibição de acesso a incentivos públicos;</a:t>
            </a:r>
            <a:br>
              <a:rPr kumimoji="0" lang="pt-BR" b="0" i="0" u="none" strike="noStrike" kern="0" cap="none" spc="0" normalizeH="0" baseline="0" noProof="0" dirty="0" smtClean="0">
                <a:ln>
                  <a:noFill/>
                </a:ln>
                <a:solidFill>
                  <a:schemeClr val="bg2">
                    <a:lumMod val="50000"/>
                  </a:schemeClr>
                </a:solidFill>
                <a:effectLst/>
                <a:uLnTx/>
                <a:uFillTx/>
                <a:latin typeface="Century Gothic" pitchFamily="34" charset="0"/>
                <a:ea typeface="+mj-ea"/>
                <a:cs typeface="Arial" pitchFamily="34" charset="0"/>
              </a:rPr>
            </a:br>
            <a:r>
              <a:rPr kumimoji="0" lang="pt-BR" b="0" i="0" u="none" strike="noStrike" kern="0" cap="none" spc="0" normalizeH="0" baseline="0" noProof="0" dirty="0" smtClean="0">
                <a:ln>
                  <a:noFill/>
                </a:ln>
                <a:solidFill>
                  <a:schemeClr val="bg2">
                    <a:lumMod val="50000"/>
                  </a:schemeClr>
                </a:solidFill>
                <a:effectLst/>
                <a:uLnTx/>
                <a:uFillTx/>
                <a:latin typeface="Century Gothic" pitchFamily="34" charset="0"/>
                <a:ea typeface="+mj-ea"/>
                <a:cs typeface="Arial" pitchFamily="34" charset="0"/>
              </a:rPr>
              <a:t>- No caso de condenação, há Previsão da dissolução da Pessoa Jurídica.</a:t>
            </a:r>
            <a:br>
              <a:rPr kumimoji="0" lang="pt-BR" b="0" i="0" u="none" strike="noStrike" kern="0" cap="none" spc="0" normalizeH="0" baseline="0" noProof="0" dirty="0" smtClean="0">
                <a:ln>
                  <a:noFill/>
                </a:ln>
                <a:solidFill>
                  <a:schemeClr val="bg2">
                    <a:lumMod val="50000"/>
                  </a:schemeClr>
                </a:solidFill>
                <a:effectLst/>
                <a:uLnTx/>
                <a:uFillTx/>
                <a:latin typeface="Century Gothic" pitchFamily="34" charset="0"/>
                <a:ea typeface="+mj-ea"/>
                <a:cs typeface="Arial" pitchFamily="34" charset="0"/>
              </a:rPr>
            </a:br>
            <a:r>
              <a:rPr kumimoji="0" lang="pt-BR" b="0" i="0" u="none" strike="noStrike" kern="0" cap="none" spc="0" normalizeH="0" baseline="0" noProof="0" dirty="0" smtClean="0">
                <a:ln>
                  <a:noFill/>
                </a:ln>
                <a:solidFill>
                  <a:schemeClr val="bg2">
                    <a:lumMod val="50000"/>
                  </a:schemeClr>
                </a:solidFill>
                <a:effectLst/>
                <a:uLnTx/>
                <a:uFillTx/>
                <a:latin typeface="Century Gothic" pitchFamily="34" charset="0"/>
                <a:ea typeface="+mj-ea"/>
                <a:cs typeface="Arial" pitchFamily="34" charset="0"/>
              </a:rPr>
              <a:t>-</a:t>
            </a:r>
            <a:r>
              <a:rPr kumimoji="0" lang="pt-BR" b="0" i="0" u="none" strike="noStrike" kern="0" cap="none" spc="0" normalizeH="0" noProof="0" dirty="0" smtClean="0">
                <a:ln>
                  <a:noFill/>
                </a:ln>
                <a:solidFill>
                  <a:schemeClr val="bg2">
                    <a:lumMod val="50000"/>
                  </a:schemeClr>
                </a:solidFill>
                <a:effectLst/>
                <a:uLnTx/>
                <a:uFillTx/>
                <a:latin typeface="Century Gothic" pitchFamily="34" charset="0"/>
                <a:ea typeface="+mj-ea"/>
                <a:cs typeface="Arial" pitchFamily="34" charset="0"/>
              </a:rPr>
              <a:t> </a:t>
            </a:r>
            <a:r>
              <a:rPr kumimoji="0" lang="pt-BR" b="0" i="0" u="none" strike="noStrike" kern="0" cap="none" spc="0" normalizeH="0" baseline="0" noProof="0" dirty="0" smtClean="0">
                <a:ln>
                  <a:noFill/>
                </a:ln>
                <a:solidFill>
                  <a:schemeClr val="bg2">
                    <a:lumMod val="50000"/>
                  </a:schemeClr>
                </a:solidFill>
                <a:effectLst/>
                <a:uLnTx/>
                <a:uFillTx/>
                <a:latin typeface="Century Gothic" pitchFamily="34" charset="0"/>
                <a:ea typeface="+mj-ea"/>
                <a:cs typeface="Arial" pitchFamily="34" charset="0"/>
              </a:rPr>
              <a:t>A partir de 2014, empresas flagradas em atos de corrupção e fraudes estarão expostas a  punições. </a:t>
            </a:r>
            <a:endParaRPr kumimoji="0" lang="pt-BR" b="0" i="0" u="none" strike="noStrike" kern="0" cap="none" spc="0" normalizeH="0" baseline="0" noProof="0" dirty="0">
              <a:ln>
                <a:noFill/>
              </a:ln>
              <a:solidFill>
                <a:schemeClr val="bg2">
                  <a:lumMod val="50000"/>
                </a:schemeClr>
              </a:solidFill>
              <a:effectLst/>
              <a:uLnTx/>
              <a:uFillTx/>
              <a:latin typeface="Century Gothic" pitchFamily="34" charset="0"/>
              <a:ea typeface="+mj-ea"/>
              <a:cs typeface="Arial" pitchFamily="34" charset="0"/>
            </a:endParaRPr>
          </a:p>
        </p:txBody>
      </p:sp>
      <p:sp>
        <p:nvSpPr>
          <p:cNvPr id="4" name="Espaço Reservado para Texto 2"/>
          <p:cNvSpPr txBox="1">
            <a:spLocks/>
          </p:cNvSpPr>
          <p:nvPr/>
        </p:nvSpPr>
        <p:spPr bwMode="auto">
          <a:xfrm>
            <a:off x="76200" y="1371600"/>
            <a:ext cx="7696200" cy="1295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pt-BR" sz="3200" b="1" i="0" u="none" strike="noStrike" kern="0" cap="none" spc="0" normalizeH="0" baseline="0" noProof="0" dirty="0" smtClean="0">
                <a:ln>
                  <a:noFill/>
                </a:ln>
                <a:solidFill>
                  <a:srgbClr val="C00000"/>
                </a:solidFill>
                <a:effectLst/>
                <a:uLnTx/>
                <a:uFillTx/>
                <a:latin typeface="Century Gothic" pitchFamily="34" charset="0"/>
                <a:cs typeface="Arial" pitchFamily="34" charset="0"/>
              </a:rPr>
              <a:t>NÃO PODEMOS ESQUECER DA LEI ANTICORRUPÇÃO - Lei n.º 12.846/13.</a:t>
            </a:r>
            <a:endParaRPr kumimoji="0" lang="pt-BR" sz="3200" b="1" i="0" u="none" strike="noStrike" kern="0" cap="none" spc="0" normalizeH="0" baseline="0" noProof="0" dirty="0">
              <a:ln>
                <a:noFill/>
              </a:ln>
              <a:solidFill>
                <a:srgbClr val="C00000"/>
              </a:solidFill>
              <a:effectLst/>
              <a:uLnTx/>
              <a:uFillTx/>
              <a:latin typeface="Century Gothic" pitchFamily="34" charset="0"/>
              <a:cs typeface="Arial" pitchFamily="34"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1981200" y="579437"/>
            <a:ext cx="4419600" cy="715963"/>
          </a:xfrm>
        </p:spPr>
        <p:txBody>
          <a:bodyPr/>
          <a:lstStyle/>
          <a:p>
            <a:pPr eaLnBrk="1" hangingPunct="1"/>
            <a:r>
              <a:rPr lang="pt-BR" sz="2400" b="1" dirty="0" smtClean="0"/>
              <a:t>Resolução</a:t>
            </a:r>
            <a:r>
              <a:rPr lang="en-US" sz="2400" b="1" dirty="0" smtClean="0"/>
              <a:t> CFC n.º 1.530/17</a:t>
            </a:r>
            <a:endParaRPr lang="ru-RU" sz="2400" b="1" dirty="0" smtClean="0"/>
          </a:p>
        </p:txBody>
      </p:sp>
      <p:grpSp>
        <p:nvGrpSpPr>
          <p:cNvPr id="3" name="Grupo 2"/>
          <p:cNvGrpSpPr/>
          <p:nvPr/>
        </p:nvGrpSpPr>
        <p:grpSpPr>
          <a:xfrm>
            <a:off x="228600" y="1219200"/>
            <a:ext cx="7086600" cy="1066800"/>
            <a:chOff x="37238" y="0"/>
            <a:chExt cx="7433229" cy="1508760"/>
          </a:xfrm>
        </p:grpSpPr>
        <p:sp>
          <p:nvSpPr>
            <p:cNvPr id="4" name="Retângulo de cantos arredondados 3"/>
            <p:cNvSpPr/>
            <p:nvPr/>
          </p:nvSpPr>
          <p:spPr>
            <a:xfrm>
              <a:off x="37238" y="0"/>
              <a:ext cx="7433229" cy="1508760"/>
            </a:xfrm>
            <a:prstGeom prst="roundRect">
              <a:avLst>
                <a:gd name="adj" fmla="val 10000"/>
              </a:avLst>
            </a:prstGeom>
            <a:no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sp>
        <p:sp>
          <p:nvSpPr>
            <p:cNvPr id="5" name="Retângulo 4"/>
            <p:cNvSpPr/>
            <p:nvPr/>
          </p:nvSpPr>
          <p:spPr>
            <a:xfrm>
              <a:off x="81427" y="44190"/>
              <a:ext cx="7312408" cy="142038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pt-BR" sz="2400" b="1" kern="1200" dirty="0" smtClean="0">
                  <a:solidFill>
                    <a:srgbClr val="C00000"/>
                  </a:solidFill>
                  <a:latin typeface="Arial" pitchFamily="34" charset="0"/>
                  <a:cs typeface="Arial" pitchFamily="34" charset="0"/>
                </a:rPr>
                <a:t>O que dispõem nossa Lei de Regência</a:t>
              </a:r>
            </a:p>
            <a:p>
              <a:pPr lvl="0" algn="l" defTabSz="1066800">
                <a:lnSpc>
                  <a:spcPct val="90000"/>
                </a:lnSpc>
                <a:spcBef>
                  <a:spcPct val="0"/>
                </a:spcBef>
                <a:spcAft>
                  <a:spcPct val="35000"/>
                </a:spcAft>
              </a:pPr>
              <a:r>
                <a:rPr lang="pt-BR" sz="2400" b="1" u="sng" kern="1200"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D.Lei 9295 – </a:t>
              </a:r>
              <a:r>
                <a:rPr lang="pt-BR" sz="2000" b="1" u="sng" kern="1200" dirty="0" smtClean="0">
                  <a:solidFill>
                    <a:srgbClr val="C00000"/>
                  </a:solidFill>
                  <a:effectLst>
                    <a:outerShdw blurRad="38100" dist="38100" dir="2700000" algn="tl">
                      <a:srgbClr val="000000">
                        <a:alpha val="43137"/>
                      </a:srgbClr>
                    </a:outerShdw>
                  </a:effectLst>
                  <a:latin typeface="Century Gothic" pitchFamily="34" charset="0"/>
                  <a:cs typeface="Arial" pitchFamily="34" charset="0"/>
                </a:rPr>
                <a:t>art</a:t>
              </a:r>
              <a:r>
                <a:rPr lang="pt-BR" sz="2400" b="1" u="sng" kern="1200"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 27 – Das penalidades – Letra f</a:t>
              </a:r>
              <a:endParaRPr lang="pt-BR" sz="2400" u="sng" kern="1200" dirty="0">
                <a:solidFill>
                  <a:srgbClr val="C00000"/>
                </a:solidFill>
                <a:effectLst>
                  <a:outerShdw blurRad="38100" dist="38100" dir="2700000" algn="tl">
                    <a:srgbClr val="000000">
                      <a:alpha val="43137"/>
                    </a:srgbClr>
                  </a:outerShdw>
                </a:effectLst>
              </a:endParaRPr>
            </a:p>
          </p:txBody>
        </p:sp>
      </p:grpSp>
      <p:grpSp>
        <p:nvGrpSpPr>
          <p:cNvPr id="6" name="Grupo 5"/>
          <p:cNvGrpSpPr/>
          <p:nvPr/>
        </p:nvGrpSpPr>
        <p:grpSpPr>
          <a:xfrm>
            <a:off x="762000" y="2743200"/>
            <a:ext cx="8382000" cy="1143000"/>
            <a:chOff x="691783" y="1828795"/>
            <a:chExt cx="7305616" cy="1508760"/>
          </a:xfrm>
        </p:grpSpPr>
        <p:sp>
          <p:nvSpPr>
            <p:cNvPr id="7" name="Retângulo de cantos arredondados 6"/>
            <p:cNvSpPr/>
            <p:nvPr/>
          </p:nvSpPr>
          <p:spPr>
            <a:xfrm>
              <a:off x="691783" y="1828795"/>
              <a:ext cx="7305616" cy="1508760"/>
            </a:xfrm>
            <a:prstGeom prst="roundRect">
              <a:avLst>
                <a:gd name="adj" fmla="val 10000"/>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8" name="Retângulo 7"/>
            <p:cNvSpPr/>
            <p:nvPr/>
          </p:nvSpPr>
          <p:spPr>
            <a:xfrm>
              <a:off x="735973" y="1872985"/>
              <a:ext cx="5618401" cy="142037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pt-BR" sz="1900" b="1" kern="1200" dirty="0" smtClean="0">
                  <a:solidFill>
                    <a:schemeClr val="bg2">
                      <a:lumMod val="50000"/>
                    </a:schemeClr>
                  </a:solidFill>
                  <a:effectLst>
                    <a:outerShdw blurRad="38100" dist="38100" dir="2700000" algn="tl">
                      <a:srgbClr val="000000">
                        <a:alpha val="43137"/>
                      </a:srgbClr>
                    </a:outerShdw>
                  </a:effectLst>
                  <a:latin typeface="Arial" pitchFamily="34" charset="0"/>
                  <a:cs typeface="Arial" pitchFamily="34" charset="0"/>
                </a:rPr>
                <a:t>“Cassação do exercício profissional quando comprovada incapacidade técnica de natureza grave, crime contra a ordem econômica e tributária, produção de falsa prova de qualquer dos requisitos” </a:t>
              </a:r>
              <a:endParaRPr lang="pt-BR" sz="1900" kern="1200" dirty="0">
                <a:solidFill>
                  <a:schemeClr val="bg2">
                    <a:lumMod val="50000"/>
                  </a:schemeClr>
                </a:solidFill>
              </a:endParaRPr>
            </a:p>
          </p:txBody>
        </p:sp>
      </p:grpSp>
      <p:grpSp>
        <p:nvGrpSpPr>
          <p:cNvPr id="9" name="Grupo 8"/>
          <p:cNvGrpSpPr/>
          <p:nvPr/>
        </p:nvGrpSpPr>
        <p:grpSpPr>
          <a:xfrm>
            <a:off x="1524000" y="4267200"/>
            <a:ext cx="7141395" cy="609600"/>
            <a:chOff x="1313954" y="3611875"/>
            <a:chExt cx="7259013" cy="1508760"/>
          </a:xfrm>
        </p:grpSpPr>
        <p:sp>
          <p:nvSpPr>
            <p:cNvPr id="10" name="Retângulo de cantos arredondados 9"/>
            <p:cNvSpPr/>
            <p:nvPr/>
          </p:nvSpPr>
          <p:spPr>
            <a:xfrm>
              <a:off x="1313954" y="3611875"/>
              <a:ext cx="7259013" cy="1508760"/>
            </a:xfrm>
            <a:prstGeom prst="roundRect">
              <a:avLst>
                <a:gd name="adj" fmla="val 10000"/>
              </a:avLst>
            </a:prstGeom>
            <a:no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sp>
        <p:sp>
          <p:nvSpPr>
            <p:cNvPr id="11" name="Retângulo 10"/>
            <p:cNvSpPr/>
            <p:nvPr/>
          </p:nvSpPr>
          <p:spPr>
            <a:xfrm>
              <a:off x="1358144" y="3656065"/>
              <a:ext cx="5591070" cy="142037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pt-BR" sz="2400" b="1" kern="1200" dirty="0" smtClean="0">
                  <a:solidFill>
                    <a:schemeClr val="bg2">
                      <a:lumMod val="50000"/>
                    </a:schemeClr>
                  </a:solidFill>
                  <a:latin typeface="Arial" pitchFamily="34" charset="0"/>
                  <a:cs typeface="Arial" pitchFamily="34" charset="0"/>
                </a:rPr>
                <a:t>O que dispõe a Lei 9613/98?</a:t>
              </a:r>
              <a:endParaRPr lang="pt-BR" sz="2400" kern="1200" dirty="0">
                <a:solidFill>
                  <a:schemeClr val="bg2">
                    <a:lumMod val="50000"/>
                  </a:schemeClr>
                </a:solidFill>
                <a:effectLst>
                  <a:outerShdw blurRad="38100" dist="38100" dir="2700000" algn="tl">
                    <a:srgbClr val="000000">
                      <a:alpha val="43137"/>
                    </a:srgbClr>
                  </a:outerShdw>
                </a:effectLst>
              </a:endParaRPr>
            </a:p>
          </p:txBody>
        </p:sp>
      </p:grpSp>
      <p:grpSp>
        <p:nvGrpSpPr>
          <p:cNvPr id="12" name="Grupo 11"/>
          <p:cNvGrpSpPr/>
          <p:nvPr/>
        </p:nvGrpSpPr>
        <p:grpSpPr>
          <a:xfrm>
            <a:off x="1632159" y="5257799"/>
            <a:ext cx="7511841" cy="990599"/>
            <a:chOff x="1858307" y="5012671"/>
            <a:chExt cx="7259013" cy="1508761"/>
          </a:xfrm>
        </p:grpSpPr>
        <p:sp>
          <p:nvSpPr>
            <p:cNvPr id="13" name="Retângulo de cantos arredondados 12"/>
            <p:cNvSpPr/>
            <p:nvPr/>
          </p:nvSpPr>
          <p:spPr>
            <a:xfrm>
              <a:off x="1858307" y="5012671"/>
              <a:ext cx="7259013" cy="1508761"/>
            </a:xfrm>
            <a:prstGeom prst="roundRect">
              <a:avLst>
                <a:gd name="adj" fmla="val 10000"/>
              </a:avLst>
            </a:prstGeom>
            <a:no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14" name="Retângulo 13"/>
            <p:cNvSpPr/>
            <p:nvPr/>
          </p:nvSpPr>
          <p:spPr>
            <a:xfrm>
              <a:off x="1945249" y="5126497"/>
              <a:ext cx="7098436" cy="116281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000" tIns="36000" rIns="0" bIns="36000" numCol="1" spcCol="1270" anchor="ctr" anchorCtr="0">
              <a:noAutofit/>
            </a:bodyPr>
            <a:lstStyle/>
            <a:p>
              <a:pPr lvl="0" algn="l" defTabSz="844550">
                <a:lnSpc>
                  <a:spcPct val="90000"/>
                </a:lnSpc>
                <a:spcBef>
                  <a:spcPct val="0"/>
                </a:spcBef>
                <a:spcAft>
                  <a:spcPct val="35000"/>
                </a:spcAft>
              </a:pPr>
              <a:r>
                <a:rPr lang="pt-BR" sz="1900" b="1" kern="1200" dirty="0" smtClean="0">
                  <a:solidFill>
                    <a:schemeClr val="bg2">
                      <a:lumMod val="50000"/>
                    </a:schemeClr>
                  </a:solidFill>
                  <a:latin typeface="Arial" pitchFamily="34" charset="0"/>
                  <a:cs typeface="Arial" pitchFamily="34" charset="0"/>
                </a:rPr>
                <a:t>“§ 1º. Do art. 1º </a:t>
              </a:r>
              <a:r>
                <a:rPr lang="pt-BR" sz="1900" b="1" u="sng" kern="1200" dirty="0" smtClean="0">
                  <a:solidFill>
                    <a:schemeClr val="bg2">
                      <a:lumMod val="50000"/>
                    </a:schemeClr>
                  </a:solidFill>
                  <a:latin typeface="Arial" pitchFamily="34" charset="0"/>
                  <a:cs typeface="Arial" pitchFamily="34" charset="0"/>
                </a:rPr>
                <a:t>Incorre na mesma pena quem, para ocultar ou dissimular a utilização de bens, direitos ou valores provenientes de infração penal.</a:t>
              </a:r>
              <a:endParaRPr lang="pt-BR" sz="1900" b="1" kern="1200" dirty="0">
                <a:solidFill>
                  <a:schemeClr val="bg2">
                    <a:lumMod val="50000"/>
                  </a:schemeClr>
                </a:solidFill>
              </a:endParaRPr>
            </a:p>
          </p:txBody>
        </p:sp>
      </p:grpSp>
      <p:grpSp>
        <p:nvGrpSpPr>
          <p:cNvPr id="15" name="Grupo 14"/>
          <p:cNvGrpSpPr/>
          <p:nvPr/>
        </p:nvGrpSpPr>
        <p:grpSpPr>
          <a:xfrm>
            <a:off x="5715000" y="2330196"/>
            <a:ext cx="964803" cy="336804"/>
            <a:chOff x="6385442" y="1201292"/>
            <a:chExt cx="980694" cy="980694"/>
          </a:xfrm>
        </p:grpSpPr>
        <p:sp>
          <p:nvSpPr>
            <p:cNvPr id="16" name="Seta para baixo 15"/>
            <p:cNvSpPr/>
            <p:nvPr/>
          </p:nvSpPr>
          <p:spPr>
            <a:xfrm>
              <a:off x="6385442" y="1201292"/>
              <a:ext cx="980694" cy="980694"/>
            </a:xfrm>
            <a:prstGeom prst="downArrow">
              <a:avLst>
                <a:gd name="adj1" fmla="val 55000"/>
                <a:gd name="adj2" fmla="val 45000"/>
              </a:avLst>
            </a:prstGeom>
            <a:solidFill>
              <a:srgbClr val="FFC000">
                <a:alpha val="90000"/>
              </a:srgbClr>
            </a:solidFill>
            <a:ln w="57150">
              <a:solidFill>
                <a:srgbClr val="002060"/>
              </a:solidFill>
            </a:ln>
          </p:spPr>
          <p:style>
            <a:lnRef idx="2">
              <a:scrgbClr r="0" g="0" b="0"/>
            </a:lnRef>
            <a:fillRef idx="1">
              <a:scrgbClr r="0" g="0" b="0"/>
            </a:fillRef>
            <a:effectRef idx="0">
              <a:schemeClr val="accent2">
                <a:tint val="40000"/>
                <a:alpha val="90000"/>
                <a:hueOff val="0"/>
                <a:satOff val="0"/>
                <a:lumOff val="0"/>
                <a:alphaOff val="0"/>
              </a:schemeClr>
            </a:effectRef>
            <a:fontRef idx="minor">
              <a:schemeClr val="dk1">
                <a:hueOff val="0"/>
                <a:satOff val="0"/>
                <a:lumOff val="0"/>
                <a:alphaOff val="0"/>
              </a:schemeClr>
            </a:fontRef>
          </p:style>
        </p:sp>
        <p:sp>
          <p:nvSpPr>
            <p:cNvPr id="17" name="Seta para baixo 12"/>
            <p:cNvSpPr/>
            <p:nvPr/>
          </p:nvSpPr>
          <p:spPr>
            <a:xfrm>
              <a:off x="6606098" y="1201292"/>
              <a:ext cx="539382" cy="7379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pt-BR" sz="3600" kern="1200"/>
            </a:p>
          </p:txBody>
        </p:sp>
      </p:grpSp>
      <p:grpSp>
        <p:nvGrpSpPr>
          <p:cNvPr id="18" name="Grupo 17"/>
          <p:cNvGrpSpPr/>
          <p:nvPr/>
        </p:nvGrpSpPr>
        <p:grpSpPr>
          <a:xfrm>
            <a:off x="6350397" y="3930396"/>
            <a:ext cx="964803" cy="336804"/>
            <a:chOff x="6993384" y="2984372"/>
            <a:chExt cx="980694" cy="980694"/>
          </a:xfrm>
        </p:grpSpPr>
        <p:sp>
          <p:nvSpPr>
            <p:cNvPr id="19" name="Seta para baixo 18"/>
            <p:cNvSpPr/>
            <p:nvPr/>
          </p:nvSpPr>
          <p:spPr>
            <a:xfrm>
              <a:off x="6993384" y="2984372"/>
              <a:ext cx="980694" cy="980694"/>
            </a:xfrm>
            <a:prstGeom prst="downArrow">
              <a:avLst>
                <a:gd name="adj1" fmla="val 55000"/>
                <a:gd name="adj2" fmla="val 45000"/>
              </a:avLst>
            </a:prstGeom>
            <a:solidFill>
              <a:srgbClr val="FFC000">
                <a:alpha val="90000"/>
              </a:srgbClr>
            </a:solidFill>
            <a:ln w="57150">
              <a:solidFill>
                <a:srgbClr val="002060">
                  <a:alpha val="90000"/>
                </a:srgbClr>
              </a:solidFill>
            </a:ln>
          </p:spPr>
          <p:style>
            <a:lnRef idx="2">
              <a:scrgbClr r="0" g="0" b="0"/>
            </a:lnRef>
            <a:fillRef idx="1">
              <a:scrgbClr r="0" g="0" b="0"/>
            </a:fillRef>
            <a:effectRef idx="0">
              <a:schemeClr val="accent3">
                <a:tint val="40000"/>
                <a:alpha val="90000"/>
                <a:hueOff val="0"/>
                <a:satOff val="0"/>
                <a:lumOff val="0"/>
                <a:alphaOff val="0"/>
              </a:schemeClr>
            </a:effectRef>
            <a:fontRef idx="minor">
              <a:schemeClr val="dk1">
                <a:hueOff val="0"/>
                <a:satOff val="0"/>
                <a:lumOff val="0"/>
                <a:alphaOff val="0"/>
              </a:schemeClr>
            </a:fontRef>
          </p:style>
        </p:sp>
        <p:sp>
          <p:nvSpPr>
            <p:cNvPr id="20" name="Seta para baixo 14"/>
            <p:cNvSpPr/>
            <p:nvPr/>
          </p:nvSpPr>
          <p:spPr>
            <a:xfrm>
              <a:off x="7214040" y="2984372"/>
              <a:ext cx="539382" cy="7379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pt-BR" sz="3600" kern="1200"/>
            </a:p>
          </p:txBody>
        </p:sp>
      </p:grpSp>
      <p:grpSp>
        <p:nvGrpSpPr>
          <p:cNvPr id="21" name="Grupo 20"/>
          <p:cNvGrpSpPr/>
          <p:nvPr/>
        </p:nvGrpSpPr>
        <p:grpSpPr>
          <a:xfrm>
            <a:off x="7264797" y="4800600"/>
            <a:ext cx="964803" cy="336804"/>
            <a:chOff x="6993384" y="2984372"/>
            <a:chExt cx="980694" cy="980694"/>
          </a:xfrm>
        </p:grpSpPr>
        <p:sp>
          <p:nvSpPr>
            <p:cNvPr id="22" name="Seta para baixo 21"/>
            <p:cNvSpPr/>
            <p:nvPr/>
          </p:nvSpPr>
          <p:spPr>
            <a:xfrm>
              <a:off x="6993384" y="2984372"/>
              <a:ext cx="980694" cy="980694"/>
            </a:xfrm>
            <a:prstGeom prst="downArrow">
              <a:avLst>
                <a:gd name="adj1" fmla="val 55000"/>
                <a:gd name="adj2" fmla="val 45000"/>
              </a:avLst>
            </a:prstGeom>
            <a:solidFill>
              <a:srgbClr val="FFC000">
                <a:alpha val="90000"/>
              </a:srgbClr>
            </a:solidFill>
            <a:ln w="57150">
              <a:solidFill>
                <a:srgbClr val="002060">
                  <a:alpha val="90000"/>
                </a:srgbClr>
              </a:solidFill>
            </a:ln>
          </p:spPr>
          <p:style>
            <a:lnRef idx="2">
              <a:scrgbClr r="0" g="0" b="0"/>
            </a:lnRef>
            <a:fillRef idx="1">
              <a:scrgbClr r="0" g="0" b="0"/>
            </a:fillRef>
            <a:effectRef idx="0">
              <a:schemeClr val="accent3">
                <a:tint val="40000"/>
                <a:alpha val="90000"/>
                <a:hueOff val="0"/>
                <a:satOff val="0"/>
                <a:lumOff val="0"/>
                <a:alphaOff val="0"/>
              </a:schemeClr>
            </a:effectRef>
            <a:fontRef idx="minor">
              <a:schemeClr val="dk1">
                <a:hueOff val="0"/>
                <a:satOff val="0"/>
                <a:lumOff val="0"/>
                <a:alphaOff val="0"/>
              </a:schemeClr>
            </a:fontRef>
          </p:style>
        </p:sp>
        <p:sp>
          <p:nvSpPr>
            <p:cNvPr id="23" name="Seta para baixo 14"/>
            <p:cNvSpPr/>
            <p:nvPr/>
          </p:nvSpPr>
          <p:spPr>
            <a:xfrm>
              <a:off x="7214040" y="2984372"/>
              <a:ext cx="539382" cy="7379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pt-BR" sz="3600" kern="1200"/>
            </a:p>
          </p:txBody>
        </p:sp>
      </p:gr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1981200" y="579437"/>
            <a:ext cx="4419600" cy="715963"/>
          </a:xfrm>
        </p:spPr>
        <p:txBody>
          <a:bodyPr/>
          <a:lstStyle/>
          <a:p>
            <a:pPr eaLnBrk="1" hangingPunct="1"/>
            <a:r>
              <a:rPr lang="pt-BR" sz="2400" b="1" dirty="0" smtClean="0"/>
              <a:t>Resolução</a:t>
            </a:r>
            <a:r>
              <a:rPr lang="en-US" sz="2400" b="1" dirty="0" smtClean="0"/>
              <a:t> CFC n.º 1.530/17</a:t>
            </a:r>
            <a:endParaRPr lang="ru-RU" sz="2400" b="1" dirty="0" smtClean="0"/>
          </a:p>
        </p:txBody>
      </p:sp>
      <p:sp>
        <p:nvSpPr>
          <p:cNvPr id="3" name="Título 1"/>
          <p:cNvSpPr txBox="1">
            <a:spLocks/>
          </p:cNvSpPr>
          <p:nvPr/>
        </p:nvSpPr>
        <p:spPr bwMode="auto">
          <a:xfrm>
            <a:off x="152400" y="1258888"/>
            <a:ext cx="8785225" cy="4937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pt-BR" sz="20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rPr>
              <a:t>A DIFUSA CONTABILIDADE CRIATIVA PERMITE:</a:t>
            </a:r>
            <a:endParaRPr kumimoji="0" lang="pt-BR" sz="2000" b="0" i="0" u="none" strike="noStrike" kern="0" cap="none" spc="0" normalizeH="0" baseline="0" noProof="0" dirty="0">
              <a:ln>
                <a:noFill/>
              </a:ln>
              <a:solidFill>
                <a:srgbClr val="C00000"/>
              </a:solidFill>
              <a:effectLst/>
              <a:uLnTx/>
              <a:uFillTx/>
              <a:latin typeface="Century Gothic" pitchFamily="34" charset="0"/>
              <a:ea typeface="+mj-ea"/>
              <a:cs typeface="+mj-cs"/>
            </a:endParaRPr>
          </a:p>
        </p:txBody>
      </p:sp>
      <p:sp>
        <p:nvSpPr>
          <p:cNvPr id="4" name="Subtítulo 2"/>
          <p:cNvSpPr txBox="1">
            <a:spLocks/>
          </p:cNvSpPr>
          <p:nvPr/>
        </p:nvSpPr>
        <p:spPr bwMode="auto">
          <a:xfrm>
            <a:off x="76200" y="1752600"/>
            <a:ext cx="8915400" cy="4835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marR="0" lvl="0" indent="-457200" algn="l" defTabSz="914400" rtl="0" eaLnBrk="1" fontAlgn="base" latinLnBrk="0" hangingPunct="1">
              <a:lnSpc>
                <a:spcPct val="100000"/>
              </a:lnSpc>
              <a:spcBef>
                <a:spcPct val="20000"/>
              </a:spcBef>
              <a:spcAft>
                <a:spcPct val="0"/>
              </a:spcAft>
              <a:buClrTx/>
              <a:buSzTx/>
              <a:buFont typeface="Arial" charset="0"/>
              <a:buAutoNum type="alphaLcParenR"/>
              <a:tabLst/>
              <a:defRPr/>
            </a:pPr>
            <a:r>
              <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Produzir informações gerenciais, financeiras com o fim de avaliar a entidade de forma enganosa, demonstrar perspectivas manipuladas extraídas da contabilidade com a clara intenção de enganar acionistas, o mercado ... ;</a:t>
            </a:r>
          </a:p>
          <a:p>
            <a:pPr marL="457200" marR="0" lvl="0" indent="-457200" algn="l" defTabSz="914400" rtl="0" eaLnBrk="1" fontAlgn="base" latinLnBrk="0" hangingPunct="1">
              <a:lnSpc>
                <a:spcPct val="100000"/>
              </a:lnSpc>
              <a:spcBef>
                <a:spcPct val="20000"/>
              </a:spcBef>
              <a:spcAft>
                <a:spcPct val="0"/>
              </a:spcAft>
              <a:buClrTx/>
              <a:buSzTx/>
              <a:buFont typeface="Arial" charset="0"/>
              <a:buAutoNum type="alphaLcParenR"/>
              <a:tabLst/>
              <a:defRPr/>
            </a:pPr>
            <a:endPar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endParaRPr>
          </a:p>
          <a:p>
            <a:pPr marL="457200" marR="0" lvl="0" indent="-457200" algn="l" defTabSz="914400" rtl="0" eaLnBrk="1" fontAlgn="base" latinLnBrk="0" hangingPunct="1">
              <a:lnSpc>
                <a:spcPct val="100000"/>
              </a:lnSpc>
              <a:spcBef>
                <a:spcPct val="20000"/>
              </a:spcBef>
              <a:spcAft>
                <a:spcPct val="0"/>
              </a:spcAft>
              <a:buClrTx/>
              <a:buSzTx/>
              <a:buFont typeface="Arial" charset="0"/>
              <a:buAutoNum type="alphaLcParenR"/>
              <a:tabLst/>
              <a:defRPr/>
            </a:pPr>
            <a:r>
              <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Por um outro lado, utilizar a contabilidade criativa de forma a manipular ativos e esconder dinheiro ilícito, representa uma transgressão da legislação específica – (societária, fiscal, civil</a:t>
            </a:r>
            <a:r>
              <a:rPr kumimoji="0" lang="pt-BR" sz="2000" b="1" i="0" u="none" strike="noStrike" kern="0" cap="none" spc="0" normalizeH="0" noProof="0" dirty="0" smtClean="0">
                <a:ln>
                  <a:noFill/>
                </a:ln>
                <a:solidFill>
                  <a:schemeClr val="bg2">
                    <a:lumMod val="50000"/>
                  </a:schemeClr>
                </a:solidFill>
                <a:effectLst/>
                <a:uLnTx/>
                <a:uFillTx/>
                <a:latin typeface="Century Gothic" pitchFamily="34" charset="0"/>
                <a:cs typeface="Arial" pitchFamily="34" charset="0"/>
              </a:rPr>
              <a:t> e p</a:t>
            </a:r>
            <a:r>
              <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enal).</a:t>
            </a:r>
          </a:p>
          <a:p>
            <a:pPr marL="457200" marR="0" lvl="0" indent="-457200" algn="l" defTabSz="914400" rtl="0" eaLnBrk="1" fontAlgn="base" latinLnBrk="0" hangingPunct="1">
              <a:lnSpc>
                <a:spcPct val="100000"/>
              </a:lnSpc>
              <a:spcBef>
                <a:spcPct val="20000"/>
              </a:spcBef>
              <a:spcAft>
                <a:spcPct val="0"/>
              </a:spcAft>
              <a:buClrTx/>
              <a:buSzTx/>
              <a:tabLst/>
              <a:defRPr/>
            </a:pPr>
            <a:endPar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endParaRPr>
          </a:p>
          <a:p>
            <a:pPr marL="457200" marR="0" lvl="0" indent="-457200" algn="l" defTabSz="914400" rtl="0" eaLnBrk="1" fontAlgn="base" latinLnBrk="0" hangingPunct="1">
              <a:lnSpc>
                <a:spcPct val="100000"/>
              </a:lnSpc>
              <a:spcBef>
                <a:spcPct val="20000"/>
              </a:spcBef>
              <a:spcAft>
                <a:spcPct val="0"/>
              </a:spcAft>
              <a:buClrTx/>
              <a:buSzTx/>
              <a:buFontTx/>
              <a:buChar char="•"/>
              <a:tabLst/>
              <a:defRPr/>
            </a:pPr>
            <a:r>
              <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Em ambos os casos, há a intenção de ocultar, de enganar, são a resposta das dificuldades financeiras de uma empresa. </a:t>
            </a:r>
          </a:p>
          <a:p>
            <a:pPr marL="457200" marR="0" lvl="0" indent="-457200" algn="l" defTabSz="914400" rtl="0" eaLnBrk="1" fontAlgn="base" latinLnBrk="0" hangingPunct="1">
              <a:lnSpc>
                <a:spcPct val="100000"/>
              </a:lnSpc>
              <a:spcBef>
                <a:spcPct val="20000"/>
              </a:spcBef>
              <a:spcAft>
                <a:spcPct val="0"/>
              </a:spcAft>
              <a:buClrTx/>
              <a:buSzTx/>
              <a:buFontTx/>
              <a:buChar char="•"/>
              <a:tabLst/>
              <a:defRPr/>
            </a:pPr>
            <a:r>
              <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Os auditores devem cumprir os requisitos  de um plano de trabalho cuidadoso para uma empresa em marcha. </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bwMode="auto">
          <a:xfrm>
            <a:off x="152400" y="685800"/>
            <a:ext cx="8785225" cy="4937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pt-BR" sz="20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rPr>
              <a:t>Como fazer a comunicação?</a:t>
            </a:r>
            <a:endParaRPr kumimoji="0" lang="pt-BR" sz="2000" b="0" i="0" u="none" strike="noStrike" kern="0" cap="none" spc="0" normalizeH="0" baseline="0" noProof="0" dirty="0">
              <a:ln>
                <a:noFill/>
              </a:ln>
              <a:solidFill>
                <a:srgbClr val="C00000"/>
              </a:solidFill>
              <a:effectLst/>
              <a:uLnTx/>
              <a:uFillTx/>
              <a:latin typeface="Century Gothic" pitchFamily="34" charset="0"/>
              <a:ea typeface="+mj-ea"/>
              <a:cs typeface="+mj-cs"/>
            </a:endParaRPr>
          </a:p>
        </p:txBody>
      </p:sp>
      <p:sp>
        <p:nvSpPr>
          <p:cNvPr id="7" name="Subtítulo 2"/>
          <p:cNvSpPr txBox="1">
            <a:spLocks/>
          </p:cNvSpPr>
          <p:nvPr/>
        </p:nvSpPr>
        <p:spPr bwMode="auto">
          <a:xfrm>
            <a:off x="76200" y="1031875"/>
            <a:ext cx="8915400" cy="4835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marR="0" lvl="0" indent="-457200" algn="l" defTabSz="914400" rtl="0" eaLnBrk="1" fontAlgn="base" latinLnBrk="0" hangingPunct="1">
              <a:lnSpc>
                <a:spcPct val="100000"/>
              </a:lnSpc>
              <a:spcBef>
                <a:spcPct val="20000"/>
              </a:spcBef>
              <a:spcAft>
                <a:spcPct val="0"/>
              </a:spcAft>
              <a:buClrTx/>
              <a:buSzTx/>
              <a:tabLst/>
              <a:defRPr/>
            </a:pPr>
            <a:r>
              <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Acesse o SISCOAF por meio do sitio do COAF</a:t>
            </a:r>
          </a:p>
        </p:txBody>
      </p:sp>
      <p:pic>
        <p:nvPicPr>
          <p:cNvPr id="1026" name="Picture 2"/>
          <p:cNvPicPr>
            <a:picLocks noChangeAspect="1" noChangeArrowheads="1"/>
          </p:cNvPicPr>
          <p:nvPr/>
        </p:nvPicPr>
        <p:blipFill>
          <a:blip r:embed="rId3" cstate="print"/>
          <a:srcRect/>
          <a:stretch>
            <a:fillRect/>
          </a:stretch>
        </p:blipFill>
        <p:spPr bwMode="auto">
          <a:xfrm>
            <a:off x="0" y="1371600"/>
            <a:ext cx="9144000" cy="548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bwMode="auto">
          <a:xfrm>
            <a:off x="152400" y="685800"/>
            <a:ext cx="8785225" cy="4937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pt-BR" sz="20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rPr>
              <a:t>Como fazer a comunicação?</a:t>
            </a:r>
            <a:endParaRPr kumimoji="0" lang="pt-BR" sz="2000" b="0" i="0" u="none" strike="noStrike" kern="0" cap="none" spc="0" normalizeH="0" baseline="0" noProof="0" dirty="0">
              <a:ln>
                <a:noFill/>
              </a:ln>
              <a:solidFill>
                <a:srgbClr val="C00000"/>
              </a:solidFill>
              <a:effectLst/>
              <a:uLnTx/>
              <a:uFillTx/>
              <a:latin typeface="Century Gothic" pitchFamily="34" charset="0"/>
              <a:ea typeface="+mj-ea"/>
              <a:cs typeface="+mj-cs"/>
            </a:endParaRPr>
          </a:p>
        </p:txBody>
      </p:sp>
      <p:sp>
        <p:nvSpPr>
          <p:cNvPr id="7" name="Subtítulo 2"/>
          <p:cNvSpPr txBox="1">
            <a:spLocks/>
          </p:cNvSpPr>
          <p:nvPr/>
        </p:nvSpPr>
        <p:spPr bwMode="auto">
          <a:xfrm>
            <a:off x="76200" y="1066800"/>
            <a:ext cx="89154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marR="0" lvl="0" indent="-457200" algn="l" defTabSz="914400" rtl="0" eaLnBrk="1" fontAlgn="base" latinLnBrk="0" hangingPunct="1">
              <a:lnSpc>
                <a:spcPct val="100000"/>
              </a:lnSpc>
              <a:spcBef>
                <a:spcPct val="20000"/>
              </a:spcBef>
              <a:spcAft>
                <a:spcPct val="0"/>
              </a:spcAft>
              <a:buClrTx/>
              <a:buSzTx/>
              <a:tabLst/>
              <a:defRPr/>
            </a:pPr>
            <a:r>
              <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Clique em Comunicante Novo – Li</a:t>
            </a:r>
            <a:r>
              <a:rPr kumimoji="0" lang="pt-BR" sz="2000" b="1" i="0" u="none" strike="noStrike" kern="0" cap="none" spc="0" normalizeH="0" noProof="0" dirty="0" smtClean="0">
                <a:ln>
                  <a:noFill/>
                </a:ln>
                <a:solidFill>
                  <a:schemeClr val="bg2">
                    <a:lumMod val="50000"/>
                  </a:schemeClr>
                </a:solidFill>
                <a:effectLst/>
                <a:uLnTx/>
                <a:uFillTx/>
                <a:latin typeface="Century Gothic" pitchFamily="34" charset="0"/>
                <a:cs typeface="Arial" pitchFamily="34" charset="0"/>
              </a:rPr>
              <a:t> e Aceito</a:t>
            </a:r>
            <a:endPar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endParaRPr>
          </a:p>
        </p:txBody>
      </p:sp>
      <p:pic>
        <p:nvPicPr>
          <p:cNvPr id="1027" name="Picture 3"/>
          <p:cNvPicPr>
            <a:picLocks noChangeAspect="1" noChangeArrowheads="1"/>
          </p:cNvPicPr>
          <p:nvPr/>
        </p:nvPicPr>
        <p:blipFill>
          <a:blip r:embed="rId3" cstate="print"/>
          <a:srcRect/>
          <a:stretch>
            <a:fillRect/>
          </a:stretch>
        </p:blipFill>
        <p:spPr bwMode="auto">
          <a:xfrm>
            <a:off x="0" y="1543050"/>
            <a:ext cx="9144000" cy="5314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bwMode="auto">
          <a:xfrm>
            <a:off x="152400" y="685800"/>
            <a:ext cx="8785225" cy="4937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pt-BR" sz="20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rPr>
              <a:t>Como fazer a comunicação?</a:t>
            </a:r>
            <a:endParaRPr kumimoji="0" lang="pt-BR" sz="2000" b="0" i="0" u="none" strike="noStrike" kern="0" cap="none" spc="0" normalizeH="0" baseline="0" noProof="0" dirty="0">
              <a:ln>
                <a:noFill/>
              </a:ln>
              <a:solidFill>
                <a:srgbClr val="C00000"/>
              </a:solidFill>
              <a:effectLst/>
              <a:uLnTx/>
              <a:uFillTx/>
              <a:latin typeface="Century Gothic" pitchFamily="34" charset="0"/>
              <a:ea typeface="+mj-ea"/>
              <a:cs typeface="+mj-cs"/>
            </a:endParaRPr>
          </a:p>
        </p:txBody>
      </p:sp>
      <p:sp>
        <p:nvSpPr>
          <p:cNvPr id="7" name="Subtítulo 2"/>
          <p:cNvSpPr txBox="1">
            <a:spLocks/>
          </p:cNvSpPr>
          <p:nvPr/>
        </p:nvSpPr>
        <p:spPr bwMode="auto">
          <a:xfrm>
            <a:off x="76200" y="1066800"/>
            <a:ext cx="89154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marR="0" lvl="0" indent="-457200" algn="l" defTabSz="914400" rtl="0" eaLnBrk="1" fontAlgn="base" latinLnBrk="0" hangingPunct="1">
              <a:lnSpc>
                <a:spcPct val="100000"/>
              </a:lnSpc>
              <a:spcBef>
                <a:spcPct val="20000"/>
              </a:spcBef>
              <a:spcAft>
                <a:spcPct val="0"/>
              </a:spcAft>
              <a:buClrTx/>
              <a:buSzTx/>
              <a:tabLst/>
              <a:defRPr/>
            </a:pPr>
            <a:r>
              <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Cadastrar comunicante</a:t>
            </a:r>
          </a:p>
        </p:txBody>
      </p:sp>
      <p:pic>
        <p:nvPicPr>
          <p:cNvPr id="1026" name="Picture 2"/>
          <p:cNvPicPr>
            <a:picLocks noChangeAspect="1" noChangeArrowheads="1"/>
          </p:cNvPicPr>
          <p:nvPr/>
        </p:nvPicPr>
        <p:blipFill>
          <a:blip r:embed="rId3" cstate="print"/>
          <a:srcRect/>
          <a:stretch>
            <a:fillRect/>
          </a:stretch>
        </p:blipFill>
        <p:spPr bwMode="auto">
          <a:xfrm>
            <a:off x="1" y="1447801"/>
            <a:ext cx="9144000" cy="541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bwMode="auto">
          <a:xfrm>
            <a:off x="152400" y="685800"/>
            <a:ext cx="8785225" cy="4937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pt-BR" sz="20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rPr>
              <a:t>Como fazer a comunicação?</a:t>
            </a:r>
            <a:endParaRPr kumimoji="0" lang="pt-BR" sz="2000" b="0" i="0" u="none" strike="noStrike" kern="0" cap="none" spc="0" normalizeH="0" baseline="0" noProof="0" dirty="0">
              <a:ln>
                <a:noFill/>
              </a:ln>
              <a:solidFill>
                <a:srgbClr val="C00000"/>
              </a:solidFill>
              <a:effectLst/>
              <a:uLnTx/>
              <a:uFillTx/>
              <a:latin typeface="Century Gothic" pitchFamily="34" charset="0"/>
              <a:ea typeface="+mj-ea"/>
              <a:cs typeface="+mj-cs"/>
            </a:endParaRPr>
          </a:p>
        </p:txBody>
      </p:sp>
      <p:sp>
        <p:nvSpPr>
          <p:cNvPr id="7" name="Subtítulo 2"/>
          <p:cNvSpPr txBox="1">
            <a:spLocks/>
          </p:cNvSpPr>
          <p:nvPr/>
        </p:nvSpPr>
        <p:spPr bwMode="auto">
          <a:xfrm>
            <a:off x="76200" y="1066800"/>
            <a:ext cx="89154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marR="0" lvl="0" indent="-457200" algn="l" defTabSz="914400" rtl="0" eaLnBrk="1" fontAlgn="base" latinLnBrk="0" hangingPunct="1">
              <a:lnSpc>
                <a:spcPct val="100000"/>
              </a:lnSpc>
              <a:spcBef>
                <a:spcPct val="20000"/>
              </a:spcBef>
              <a:spcAft>
                <a:spcPct val="0"/>
              </a:spcAft>
              <a:buClrTx/>
              <a:buSzTx/>
              <a:tabLst/>
              <a:defRPr/>
            </a:pPr>
            <a:r>
              <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Cadastrar comunicante – CFC </a:t>
            </a:r>
            <a:r>
              <a:rPr lang="pt-BR" sz="2000" b="1" kern="0" dirty="0" smtClean="0">
                <a:solidFill>
                  <a:schemeClr val="bg2">
                    <a:lumMod val="50000"/>
                  </a:schemeClr>
                </a:solidFill>
                <a:latin typeface="Century Gothic" pitchFamily="34" charset="0"/>
                <a:cs typeface="Arial" pitchFamily="34" charset="0"/>
              </a:rPr>
              <a:t>– Contador </a:t>
            </a:r>
            <a:endPar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1" y="1524000"/>
            <a:ext cx="9143999" cy="533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bwMode="auto">
          <a:xfrm>
            <a:off x="152400" y="685800"/>
            <a:ext cx="8785225" cy="4937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pt-BR" sz="20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rPr>
              <a:t>Como fazer a comunicação?</a:t>
            </a:r>
            <a:endParaRPr kumimoji="0" lang="pt-BR" sz="2000" b="0" i="0" u="none" strike="noStrike" kern="0" cap="none" spc="0" normalizeH="0" baseline="0" noProof="0" dirty="0">
              <a:ln>
                <a:noFill/>
              </a:ln>
              <a:solidFill>
                <a:srgbClr val="C00000"/>
              </a:solidFill>
              <a:effectLst/>
              <a:uLnTx/>
              <a:uFillTx/>
              <a:latin typeface="Century Gothic" pitchFamily="34" charset="0"/>
              <a:ea typeface="+mj-ea"/>
              <a:cs typeface="+mj-cs"/>
            </a:endParaRPr>
          </a:p>
        </p:txBody>
      </p:sp>
      <p:sp>
        <p:nvSpPr>
          <p:cNvPr id="7" name="Subtítulo 2"/>
          <p:cNvSpPr txBox="1">
            <a:spLocks/>
          </p:cNvSpPr>
          <p:nvPr/>
        </p:nvSpPr>
        <p:spPr bwMode="auto">
          <a:xfrm>
            <a:off x="76200" y="1066800"/>
            <a:ext cx="89154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marR="0" lvl="0" indent="-457200" algn="l" defTabSz="914400" rtl="0" eaLnBrk="1" fontAlgn="base" latinLnBrk="0" hangingPunct="1">
              <a:lnSpc>
                <a:spcPct val="100000"/>
              </a:lnSpc>
              <a:spcBef>
                <a:spcPct val="20000"/>
              </a:spcBef>
              <a:spcAft>
                <a:spcPct val="0"/>
              </a:spcAft>
              <a:buClrTx/>
              <a:buSzTx/>
              <a:tabLst/>
              <a:defRPr/>
            </a:pPr>
            <a:r>
              <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Cadastrar comunicante</a:t>
            </a:r>
          </a:p>
        </p:txBody>
      </p:sp>
      <p:pic>
        <p:nvPicPr>
          <p:cNvPr id="2" name="Picture 2"/>
          <p:cNvPicPr>
            <a:picLocks noChangeAspect="1" noChangeArrowheads="1"/>
          </p:cNvPicPr>
          <p:nvPr/>
        </p:nvPicPr>
        <p:blipFill>
          <a:blip r:embed="rId3" cstate="print"/>
          <a:srcRect/>
          <a:stretch>
            <a:fillRect/>
          </a:stretch>
        </p:blipFill>
        <p:spPr bwMode="auto">
          <a:xfrm>
            <a:off x="0" y="1524000"/>
            <a:ext cx="9076267" cy="533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bwMode="auto">
          <a:xfrm>
            <a:off x="152400" y="685800"/>
            <a:ext cx="8785225" cy="4937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pt-BR" sz="20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rPr>
              <a:t>Como fazer a comunicação?</a:t>
            </a:r>
            <a:endParaRPr kumimoji="0" lang="pt-BR" sz="2000" b="0" i="0" u="none" strike="noStrike" kern="0" cap="none" spc="0" normalizeH="0" baseline="0" noProof="0" dirty="0">
              <a:ln>
                <a:noFill/>
              </a:ln>
              <a:solidFill>
                <a:srgbClr val="C00000"/>
              </a:solidFill>
              <a:effectLst/>
              <a:uLnTx/>
              <a:uFillTx/>
              <a:latin typeface="Century Gothic" pitchFamily="34" charset="0"/>
              <a:ea typeface="+mj-ea"/>
              <a:cs typeface="+mj-cs"/>
            </a:endParaRPr>
          </a:p>
        </p:txBody>
      </p:sp>
      <p:sp>
        <p:nvSpPr>
          <p:cNvPr id="7" name="Subtítulo 2"/>
          <p:cNvSpPr txBox="1">
            <a:spLocks/>
          </p:cNvSpPr>
          <p:nvPr/>
        </p:nvSpPr>
        <p:spPr bwMode="auto">
          <a:xfrm>
            <a:off x="76200" y="1066800"/>
            <a:ext cx="89154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marR="0" lvl="0" indent="-457200" algn="l" defTabSz="914400" rtl="0" eaLnBrk="1" fontAlgn="base" latinLnBrk="0" hangingPunct="1">
              <a:lnSpc>
                <a:spcPct val="100000"/>
              </a:lnSpc>
              <a:spcBef>
                <a:spcPct val="20000"/>
              </a:spcBef>
              <a:spcAft>
                <a:spcPct val="0"/>
              </a:spcAft>
              <a:buClrTx/>
              <a:buSzTx/>
              <a:tabLst/>
              <a:defRPr/>
            </a:pPr>
            <a:r>
              <a:rPr kumimoji="0" lang="pt-BR" sz="20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Cadastrar comunicante</a:t>
            </a:r>
          </a:p>
        </p:txBody>
      </p:sp>
      <p:pic>
        <p:nvPicPr>
          <p:cNvPr id="8" name="Picture 2"/>
          <p:cNvPicPr>
            <a:picLocks noChangeAspect="1" noChangeArrowheads="1"/>
          </p:cNvPicPr>
          <p:nvPr/>
        </p:nvPicPr>
        <p:blipFill>
          <a:blip r:embed="rId3" cstate="print"/>
          <a:srcRect/>
          <a:stretch>
            <a:fillRect/>
          </a:stretch>
        </p:blipFill>
        <p:spPr bwMode="auto">
          <a:xfrm>
            <a:off x="1" y="1447800"/>
            <a:ext cx="9144000" cy="541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bwMode="auto">
          <a:xfrm>
            <a:off x="914400" y="812800"/>
            <a:ext cx="8229600" cy="863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pt-BR" sz="3200" b="1" dirty="0" smtClean="0">
                <a:solidFill>
                  <a:srgbClr val="C00000"/>
                </a:solidFill>
              </a:rPr>
              <a:t>Fases da Lavagem de Dinheiro</a:t>
            </a:r>
            <a:endParaRPr lang="en-US" sz="3200" b="1" dirty="0" smtClean="0">
              <a:solidFill>
                <a:srgbClr val="C00000"/>
              </a:solidFill>
            </a:endParaRPr>
          </a:p>
        </p:txBody>
      </p:sp>
      <p:pic>
        <p:nvPicPr>
          <p:cNvPr id="20483" name="Picture 2" descr="Fases da Lavagem de Dinheiro"/>
          <p:cNvPicPr>
            <a:picLocks noChangeAspect="1" noChangeArrowheads="1"/>
          </p:cNvPicPr>
          <p:nvPr/>
        </p:nvPicPr>
        <p:blipFill>
          <a:blip r:embed="rId3" cstate="print"/>
          <a:srcRect/>
          <a:stretch>
            <a:fillRect/>
          </a:stretch>
        </p:blipFill>
        <p:spPr bwMode="auto">
          <a:xfrm>
            <a:off x="1692275" y="1557338"/>
            <a:ext cx="6048375" cy="4568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bwMode="auto">
          <a:xfrm>
            <a:off x="0" y="1371600"/>
            <a:ext cx="8785225" cy="4937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pt-BR" sz="4000" b="1" i="0" u="none" strike="noStrike" kern="0" cap="none" spc="0" normalizeH="0" baseline="0" noProof="0" dirty="0" smtClean="0">
                <a:ln>
                  <a:noFill/>
                </a:ln>
                <a:solidFill>
                  <a:srgbClr val="C00000"/>
                </a:solidFill>
                <a:effectLst/>
                <a:uLnTx/>
                <a:uFillTx/>
                <a:latin typeface="Century Gothic" pitchFamily="34" charset="0"/>
                <a:ea typeface="+mj-ea"/>
                <a:cs typeface="Arial" pitchFamily="34" charset="0"/>
              </a:rPr>
              <a:t>Como fazer a comunicação?</a:t>
            </a:r>
            <a:endParaRPr kumimoji="0" lang="pt-BR" sz="4000" b="0" i="0" u="none" strike="noStrike" kern="0" cap="none" spc="0" normalizeH="0" baseline="0" noProof="0" dirty="0">
              <a:ln>
                <a:noFill/>
              </a:ln>
              <a:solidFill>
                <a:srgbClr val="C00000"/>
              </a:solidFill>
              <a:effectLst/>
              <a:uLnTx/>
              <a:uFillTx/>
              <a:latin typeface="Century Gothic" pitchFamily="34" charset="0"/>
              <a:ea typeface="+mj-ea"/>
              <a:cs typeface="+mj-cs"/>
            </a:endParaRPr>
          </a:p>
        </p:txBody>
      </p:sp>
      <p:sp>
        <p:nvSpPr>
          <p:cNvPr id="7" name="Subtítulo 2"/>
          <p:cNvSpPr txBox="1">
            <a:spLocks/>
          </p:cNvSpPr>
          <p:nvPr/>
        </p:nvSpPr>
        <p:spPr bwMode="auto">
          <a:xfrm>
            <a:off x="76200" y="2286000"/>
            <a:ext cx="89154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marR="0" lvl="0" indent="-457200" algn="l" defTabSz="914400" rtl="0" eaLnBrk="1" fontAlgn="base" latinLnBrk="0" hangingPunct="1">
              <a:lnSpc>
                <a:spcPct val="100000"/>
              </a:lnSpc>
              <a:spcBef>
                <a:spcPct val="20000"/>
              </a:spcBef>
              <a:spcAft>
                <a:spcPct val="0"/>
              </a:spcAft>
              <a:buClrTx/>
              <a:buSzTx/>
              <a:buAutoNum type="arabicParenR"/>
              <a:tabLst/>
              <a:defRPr/>
            </a:pPr>
            <a:r>
              <a:rPr kumimoji="0" lang="pt-BR" sz="32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rPr>
              <a:t>Preencher</a:t>
            </a:r>
            <a:r>
              <a:rPr kumimoji="0" lang="pt-BR" sz="3200" b="1" i="0" u="none" strike="noStrike" kern="0" cap="none" spc="0" normalizeH="0" noProof="0" dirty="0" smtClean="0">
                <a:ln>
                  <a:noFill/>
                </a:ln>
                <a:solidFill>
                  <a:schemeClr val="bg2">
                    <a:lumMod val="50000"/>
                  </a:schemeClr>
                </a:solidFill>
                <a:effectLst/>
                <a:uLnTx/>
                <a:uFillTx/>
                <a:latin typeface="Century Gothic" pitchFamily="34" charset="0"/>
                <a:cs typeface="Arial" pitchFamily="34" charset="0"/>
              </a:rPr>
              <a:t> cadastro e aguardar validação por parte do COAF</a:t>
            </a:r>
          </a:p>
          <a:p>
            <a:pPr marL="457200" marR="0" lvl="0" indent="-457200" algn="l" defTabSz="914400" rtl="0" eaLnBrk="1" fontAlgn="base" latinLnBrk="0" hangingPunct="1">
              <a:lnSpc>
                <a:spcPct val="100000"/>
              </a:lnSpc>
              <a:spcBef>
                <a:spcPct val="20000"/>
              </a:spcBef>
              <a:spcAft>
                <a:spcPct val="0"/>
              </a:spcAft>
              <a:buClrTx/>
              <a:buSzTx/>
              <a:buAutoNum type="arabicParenR"/>
              <a:tabLst/>
              <a:defRPr/>
            </a:pPr>
            <a:r>
              <a:rPr lang="pt-BR" sz="3200" b="1" kern="0" baseline="0" dirty="0" smtClean="0">
                <a:solidFill>
                  <a:schemeClr val="bg2">
                    <a:lumMod val="50000"/>
                  </a:schemeClr>
                </a:solidFill>
                <a:latin typeface="Century Gothic" pitchFamily="34" charset="0"/>
                <a:cs typeface="Arial" pitchFamily="34" charset="0"/>
              </a:rPr>
              <a:t>Uma vez confirmado pelo</a:t>
            </a:r>
            <a:r>
              <a:rPr lang="pt-BR" sz="3200" b="1" kern="0" dirty="0" smtClean="0">
                <a:solidFill>
                  <a:schemeClr val="bg2">
                    <a:lumMod val="50000"/>
                  </a:schemeClr>
                </a:solidFill>
                <a:latin typeface="Century Gothic" pitchFamily="34" charset="0"/>
                <a:cs typeface="Arial" pitchFamily="34" charset="0"/>
              </a:rPr>
              <a:t> COAF O cadastramento, </a:t>
            </a:r>
            <a:r>
              <a:rPr lang="pt-BR" sz="3200" b="1" kern="0" baseline="0" dirty="0" smtClean="0">
                <a:solidFill>
                  <a:schemeClr val="bg2">
                    <a:lumMod val="50000"/>
                  </a:schemeClr>
                </a:solidFill>
                <a:latin typeface="Century Gothic" pitchFamily="34" charset="0"/>
                <a:cs typeface="Arial" pitchFamily="34" charset="0"/>
              </a:rPr>
              <a:t>o sistema fica liberado para a informaçõe</a:t>
            </a:r>
            <a:r>
              <a:rPr lang="pt-BR" sz="3200" b="1" kern="0" dirty="0" smtClean="0">
                <a:solidFill>
                  <a:schemeClr val="bg2">
                    <a:lumMod val="50000"/>
                  </a:schemeClr>
                </a:solidFill>
                <a:latin typeface="Century Gothic" pitchFamily="34" charset="0"/>
                <a:cs typeface="Arial" pitchFamily="34" charset="0"/>
              </a:rPr>
              <a:t>s positivas e negativas.</a:t>
            </a:r>
            <a:endParaRPr kumimoji="0" lang="pt-BR" sz="3200" b="1" i="0" u="none" strike="noStrike" kern="0" cap="none" spc="0" normalizeH="0" baseline="0" noProof="0" dirty="0" smtClean="0">
              <a:ln>
                <a:noFill/>
              </a:ln>
              <a:solidFill>
                <a:schemeClr val="bg2">
                  <a:lumMod val="50000"/>
                </a:schemeClr>
              </a:solidFill>
              <a:effectLst/>
              <a:uLnTx/>
              <a:uFillTx/>
              <a:latin typeface="Century Gothic" pitchFamily="34" charset="0"/>
              <a:cs typeface="Arial" pitchFamily="34" charset="0"/>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228600" y="1905000"/>
            <a:ext cx="8664575" cy="4764088"/>
          </a:xfr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a:lstStyle/>
          <a:p>
            <a:pPr algn="ctr">
              <a:defRPr/>
            </a:pPr>
            <a:r>
              <a:rPr lang="pt-BR" b="1" dirty="0" smtClean="0">
                <a:solidFill>
                  <a:srgbClr val="C00000"/>
                </a:solidFill>
                <a:latin typeface="Arial" pitchFamily="34" charset="0"/>
                <a:cs typeface="Arial" pitchFamily="34" charset="0"/>
              </a:rPr>
              <a:t>“Só não aplica a lei quem é comprometido, medroso ou politicamente engajado.”</a:t>
            </a:r>
            <a:br>
              <a:rPr lang="pt-BR" b="1" dirty="0" smtClean="0">
                <a:solidFill>
                  <a:srgbClr val="C00000"/>
                </a:solidFill>
                <a:latin typeface="Arial" pitchFamily="34" charset="0"/>
                <a:cs typeface="Arial" pitchFamily="34" charset="0"/>
              </a:rPr>
            </a:br>
            <a:r>
              <a:rPr lang="pt-BR" dirty="0" smtClean="0">
                <a:solidFill>
                  <a:srgbClr val="C00000"/>
                </a:solidFill>
              </a:rPr>
              <a:t/>
            </a:r>
            <a:br>
              <a:rPr lang="pt-BR" dirty="0" smtClean="0">
                <a:solidFill>
                  <a:srgbClr val="C00000"/>
                </a:solidFill>
              </a:rPr>
            </a:br>
            <a:r>
              <a:rPr lang="pt-BR" dirty="0" smtClean="0">
                <a:solidFill>
                  <a:srgbClr val="C00000"/>
                </a:solidFill>
              </a:rPr>
              <a:t>                           </a:t>
            </a:r>
            <a:r>
              <a:rPr lang="pt-BR" sz="2000" b="1" dirty="0" smtClean="0">
                <a:solidFill>
                  <a:srgbClr val="C00000"/>
                </a:solidFill>
                <a:latin typeface="Arial" pitchFamily="34" charset="0"/>
                <a:cs typeface="Arial" pitchFamily="34" charset="0"/>
              </a:rPr>
              <a:t>Joaquim Barbosa</a:t>
            </a:r>
            <a:br>
              <a:rPr lang="pt-BR" sz="2000" b="1" dirty="0" smtClean="0">
                <a:solidFill>
                  <a:srgbClr val="C00000"/>
                </a:solidFill>
                <a:latin typeface="Arial" pitchFamily="34" charset="0"/>
                <a:cs typeface="Arial" pitchFamily="34" charset="0"/>
              </a:rPr>
            </a:br>
            <a:r>
              <a:rPr lang="pt-BR" sz="2000" b="1" dirty="0" smtClean="0">
                <a:solidFill>
                  <a:srgbClr val="C00000"/>
                </a:solidFill>
                <a:latin typeface="Arial" pitchFamily="34" charset="0"/>
                <a:cs typeface="Arial" pitchFamily="34" charset="0"/>
              </a:rPr>
              <a:t>                                                             Presidente STF</a:t>
            </a:r>
            <a:endParaRPr lang="pt-BR" sz="2000" b="1" dirty="0">
              <a:solidFill>
                <a:srgbClr val="C0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206624" y="2819400"/>
            <a:ext cx="8784976" cy="3886200"/>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tileRect r="-100000" b="-100000"/>
          </a:gradFill>
          <a:ln w="38100">
            <a:solidFill>
              <a:srgbClr val="C00000"/>
            </a:solidFill>
          </a:ln>
        </p:spPr>
        <p:txBody>
          <a:bodyPr/>
          <a:lstStyle/>
          <a:p>
            <a:pPr>
              <a:lnSpc>
                <a:spcPct val="150000"/>
              </a:lnSpc>
              <a:spcBef>
                <a:spcPts val="1200"/>
              </a:spcBef>
              <a:buSzPct val="50000"/>
              <a:defRPr/>
            </a:pPr>
            <a:r>
              <a:rPr lang="pt-BR" sz="3600" dirty="0" smtClean="0">
                <a:solidFill>
                  <a:schemeClr val="bg2">
                    <a:lumMod val="50000"/>
                  </a:schemeClr>
                </a:solidFill>
                <a:latin typeface="Century Gothic" pitchFamily="34" charset="0"/>
              </a:rPr>
              <a:t>	Conheça o seu cliente.</a:t>
            </a:r>
            <a:br>
              <a:rPr lang="pt-BR" sz="3600" dirty="0" smtClean="0">
                <a:solidFill>
                  <a:schemeClr val="bg2">
                    <a:lumMod val="50000"/>
                  </a:schemeClr>
                </a:solidFill>
                <a:latin typeface="Century Gothic" pitchFamily="34" charset="0"/>
              </a:rPr>
            </a:br>
            <a:r>
              <a:rPr lang="pt-BR" sz="3600" dirty="0" smtClean="0">
                <a:solidFill>
                  <a:schemeClr val="bg2">
                    <a:lumMod val="50000"/>
                  </a:schemeClr>
                </a:solidFill>
                <a:latin typeface="Century Gothic" pitchFamily="34" charset="0"/>
              </a:rPr>
              <a:t>	TREINE SEUS FUNCIONÁRIOS.</a:t>
            </a:r>
            <a:br>
              <a:rPr lang="pt-BR" sz="3600" dirty="0" smtClean="0">
                <a:solidFill>
                  <a:schemeClr val="bg2">
                    <a:lumMod val="50000"/>
                  </a:schemeClr>
                </a:solidFill>
                <a:latin typeface="Century Gothic" pitchFamily="34" charset="0"/>
              </a:rPr>
            </a:br>
            <a:r>
              <a:rPr lang="pt-BR" sz="3600" dirty="0" smtClean="0">
                <a:solidFill>
                  <a:schemeClr val="bg2">
                    <a:lumMod val="50000"/>
                  </a:schemeClr>
                </a:solidFill>
                <a:latin typeface="Century Gothic" pitchFamily="34" charset="0"/>
              </a:rPr>
              <a:t>	Não se envolva em operações 	de risco.</a:t>
            </a:r>
            <a:endParaRPr lang="pt-BR" sz="3600" dirty="0">
              <a:solidFill>
                <a:schemeClr val="bg2">
                  <a:lumMod val="50000"/>
                </a:schemeClr>
              </a:solidFill>
              <a:latin typeface="Century Gothic" pitchFamily="34" charset="0"/>
            </a:endParaRPr>
          </a:p>
        </p:txBody>
      </p:sp>
      <p:sp>
        <p:nvSpPr>
          <p:cNvPr id="7" name="Espaço Reservado para Texto 2"/>
          <p:cNvSpPr txBox="1">
            <a:spLocks/>
          </p:cNvSpPr>
          <p:nvPr/>
        </p:nvSpPr>
        <p:spPr bwMode="auto">
          <a:xfrm>
            <a:off x="152400" y="1295400"/>
            <a:ext cx="8785225" cy="1357577"/>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ln w="38100">
            <a:solidFill>
              <a:srgbClr val="C00000"/>
            </a:solidFill>
            <a:miter lim="800000"/>
            <a:headEnd/>
            <a:tailEnd/>
          </a:ln>
        </p:spPr>
        <p:txBody>
          <a:bodyPr vert="horz" wrap="square" lIns="91440" tIns="45720" rIns="91440" bIns="45720" numCol="1" anchor="ctr" anchorCtr="0" compatLnSpc="1">
            <a:prstTxWarp prst="textNoShape">
              <a:avLst/>
            </a:prstTxWarp>
          </a:bodyPr>
          <a:lstStyle/>
          <a:p>
            <a:pPr marL="342900" marR="0" lvl="0" indent="-342900" algn="ctr" defTabSz="914400" rtl="0" eaLnBrk="0" fontAlgn="base" latinLnBrk="0" hangingPunct="0">
              <a:lnSpc>
                <a:spcPct val="100000"/>
              </a:lnSpc>
              <a:spcBef>
                <a:spcPct val="20000"/>
              </a:spcBef>
              <a:spcAft>
                <a:spcPct val="0"/>
              </a:spcAft>
              <a:buClrTx/>
              <a:buSzTx/>
              <a:tabLst/>
              <a:defRPr/>
            </a:pPr>
            <a:r>
              <a:rPr kumimoji="0" lang="pt-BR" sz="3600" b="1" i="0" u="none" strike="noStrike" kern="0" cap="none" spc="0" normalizeH="0" baseline="0" noProof="0" dirty="0" smtClean="0">
                <a:ln>
                  <a:noFill/>
                </a:ln>
                <a:solidFill>
                  <a:srgbClr val="C00000"/>
                </a:solidFill>
                <a:effectLst/>
                <a:uLnTx/>
                <a:uFillTx/>
                <a:latin typeface="Century Gothic" pitchFamily="34" charset="0"/>
              </a:rPr>
              <a:t>RESUMO DO DIA</a:t>
            </a:r>
            <a:endParaRPr kumimoji="0" lang="pt-BR" sz="3600" b="1" i="0" u="none" strike="noStrike" kern="0" cap="none" spc="0" normalizeH="0" baseline="0" noProof="0" dirty="0">
              <a:ln>
                <a:noFill/>
              </a:ln>
              <a:solidFill>
                <a:srgbClr val="C00000"/>
              </a:solidFill>
              <a:effectLst/>
              <a:uLnTx/>
              <a:uFillTx/>
              <a:latin typeface="Century Gothic" pitchFamily="34" charset="0"/>
              <a:cs typeface="Arial" pitchFamily="34" charset="0"/>
            </a:endParaRPr>
          </a:p>
        </p:txBody>
      </p:sp>
      <p:sp>
        <p:nvSpPr>
          <p:cNvPr id="8" name="Triângulo isósceles 7"/>
          <p:cNvSpPr/>
          <p:nvPr/>
        </p:nvSpPr>
        <p:spPr>
          <a:xfrm rot="5400000">
            <a:off x="683420" y="3429792"/>
            <a:ext cx="360362" cy="288925"/>
          </a:xfrm>
          <a:prstGeom prst="triangle">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a:p>
        </p:txBody>
      </p:sp>
      <p:sp>
        <p:nvSpPr>
          <p:cNvPr id="9" name="Triângulo isósceles 8"/>
          <p:cNvSpPr/>
          <p:nvPr/>
        </p:nvSpPr>
        <p:spPr>
          <a:xfrm rot="5400000">
            <a:off x="649288" y="4303713"/>
            <a:ext cx="360363" cy="287338"/>
          </a:xfrm>
          <a:prstGeom prst="triangle">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a:p>
        </p:txBody>
      </p:sp>
      <p:sp>
        <p:nvSpPr>
          <p:cNvPr id="10" name="Triângulo isósceles 9"/>
          <p:cNvSpPr/>
          <p:nvPr/>
        </p:nvSpPr>
        <p:spPr>
          <a:xfrm rot="5400000">
            <a:off x="719137" y="5141913"/>
            <a:ext cx="360363" cy="287338"/>
          </a:xfrm>
          <a:prstGeom prst="triangle">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304800" y="2438400"/>
            <a:ext cx="8153400" cy="2923877"/>
          </a:xfrm>
          <a:prstGeom prst="rect">
            <a:avLst/>
          </a:prstGeom>
          <a:noFill/>
        </p:spPr>
        <p:txBody>
          <a:bodyPr wrap="square" rtlCol="0">
            <a:spAutoFit/>
          </a:bodyPr>
          <a:lstStyle/>
          <a:p>
            <a:pPr algn="ctr"/>
            <a:r>
              <a:rPr lang="pt-BR" sz="9600" dirty="0" smtClean="0">
                <a:solidFill>
                  <a:srgbClr val="C00000"/>
                </a:solidFill>
                <a:latin typeface="Monotype Corsiva" pitchFamily="66" charset="0"/>
                <a:cs typeface="Vijaya" pitchFamily="34" charset="0"/>
              </a:rPr>
              <a:t>Obrigado!</a:t>
            </a:r>
          </a:p>
          <a:p>
            <a:pPr algn="ctr"/>
            <a:r>
              <a:rPr lang="pt-BR" sz="2800" b="1" dirty="0" smtClean="0">
                <a:solidFill>
                  <a:srgbClr val="040E08"/>
                </a:solidFill>
                <a:latin typeface="Monotype Corsiva" pitchFamily="66" charset="0"/>
                <a:cs typeface="Vijaya" pitchFamily="34" charset="0"/>
              </a:rPr>
              <a:t>ACRISIO  </a:t>
            </a:r>
            <a:r>
              <a:rPr lang="pt-BR" sz="2800" b="1" dirty="0" err="1" smtClean="0">
                <a:solidFill>
                  <a:srgbClr val="040E08"/>
                </a:solidFill>
                <a:latin typeface="Monotype Corsiva" pitchFamily="66" charset="0"/>
                <a:cs typeface="Vijaya" pitchFamily="34" charset="0"/>
              </a:rPr>
              <a:t>Cell</a:t>
            </a:r>
            <a:r>
              <a:rPr lang="pt-BR" sz="2800" b="1" dirty="0" smtClean="0">
                <a:solidFill>
                  <a:srgbClr val="040E08"/>
                </a:solidFill>
                <a:latin typeface="Monotype Corsiva" pitchFamily="66" charset="0"/>
                <a:cs typeface="Vijaya" pitchFamily="34" charset="0"/>
              </a:rPr>
              <a:t> </a:t>
            </a:r>
            <a:r>
              <a:rPr lang="pt-BR" sz="2800" dirty="0"/>
              <a:t>:</a:t>
            </a:r>
            <a:endParaRPr lang="en-US" sz="2800" dirty="0"/>
          </a:p>
          <a:p>
            <a:pPr algn="ctr"/>
            <a:r>
              <a:rPr lang="pt-BR" sz="2800" b="1" dirty="0" smtClean="0">
                <a:solidFill>
                  <a:srgbClr val="040E08"/>
                </a:solidFill>
                <a:latin typeface="Monotype Corsiva" pitchFamily="66" charset="0"/>
                <a:cs typeface="Vijaya" pitchFamily="34" charset="0"/>
              </a:rPr>
              <a:t>85 99242-5000</a:t>
            </a:r>
          </a:p>
          <a:p>
            <a:pPr algn="ctr"/>
            <a:r>
              <a:rPr lang="pt-BR" sz="3200" b="1" dirty="0" smtClean="0">
                <a:solidFill>
                  <a:srgbClr val="040E08"/>
                </a:solidFill>
                <a:latin typeface="Monotype Corsiva" pitchFamily="66" charset="0"/>
                <a:cs typeface="Vijaya" pitchFamily="34" charset="0"/>
              </a:rPr>
              <a:t>jacrisio@gmail.com</a:t>
            </a:r>
            <a:endParaRPr lang="pt-BR" sz="3200" b="1" dirty="0">
              <a:solidFill>
                <a:srgbClr val="040E08"/>
              </a:solidFill>
              <a:latin typeface="Monotype Corsiva" pitchFamily="66" charset="0"/>
              <a:cs typeface="Vijaya"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bwMode="auto">
          <a:xfrm>
            <a:off x="914400" y="889000"/>
            <a:ext cx="8229600" cy="863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pt-BR" sz="3200" b="1" dirty="0" smtClean="0">
                <a:solidFill>
                  <a:srgbClr val="C00000"/>
                </a:solidFill>
              </a:rPr>
              <a:t>Lei 9.613/1998</a:t>
            </a:r>
            <a:endParaRPr lang="en-US" sz="3200" b="1" dirty="0" smtClean="0">
              <a:solidFill>
                <a:srgbClr val="C00000"/>
              </a:solidFill>
            </a:endParaRPr>
          </a:p>
        </p:txBody>
      </p:sp>
      <p:sp>
        <p:nvSpPr>
          <p:cNvPr id="14339" name="Rectangle 3"/>
          <p:cNvSpPr>
            <a:spLocks noGrp="1" noChangeArrowheads="1"/>
          </p:cNvSpPr>
          <p:nvPr>
            <p:ph type="body" idx="1"/>
          </p:nvPr>
        </p:nvSpPr>
        <p:spPr bwMode="auto">
          <a:xfrm>
            <a:off x="455613" y="1600200"/>
            <a:ext cx="8364537" cy="5105400"/>
          </a:xfrm>
          <a:ln>
            <a:miter lim="800000"/>
            <a:headEnd/>
            <a:tailEnd/>
          </a:ln>
        </p:spPr>
        <p:txBody>
          <a:bodyPr vert="horz" wrap="square" lIns="91440" tIns="45720" rIns="91440" bIns="45720" numCol="1" anchor="t" anchorCtr="0" compatLnSpc="1">
            <a:prstTxWarp prst="textNoShape">
              <a:avLst/>
            </a:prstTxWarp>
          </a:bodyPr>
          <a:lstStyle/>
          <a:p>
            <a:pPr marL="0" indent="0" eaLnBrk="1" hangingPunct="1">
              <a:spcBef>
                <a:spcPts val="0"/>
              </a:spcBef>
              <a:buFont typeface="Arial" charset="0"/>
              <a:buNone/>
              <a:defRPr/>
            </a:pPr>
            <a:r>
              <a:rPr lang="pt-BR" sz="2200" dirty="0" smtClean="0"/>
              <a:t>Editada em 3 de março de 1998, introduziu uma série de iniciativas  previstas em acordos internacionais visando o combate à lavagem de dinheiro. Especificamente:</a:t>
            </a:r>
          </a:p>
          <a:p>
            <a:pPr marL="0" indent="0" eaLnBrk="1" hangingPunct="1">
              <a:spcBef>
                <a:spcPts val="0"/>
              </a:spcBef>
              <a:buFont typeface="Arial" charset="0"/>
              <a:buNone/>
              <a:defRPr/>
            </a:pPr>
            <a:endParaRPr lang="pt-BR" sz="2200" dirty="0" smtClean="0"/>
          </a:p>
          <a:p>
            <a:pPr eaLnBrk="1" hangingPunct="1">
              <a:spcBef>
                <a:spcPts val="0"/>
              </a:spcBef>
              <a:buFont typeface="Wingdings" pitchFamily="2" charset="2"/>
              <a:buChar char="Ø"/>
              <a:defRPr/>
            </a:pPr>
            <a:r>
              <a:rPr lang="pt-BR" sz="2200" dirty="0" smtClean="0"/>
              <a:t>A definição legal de lavagem de dinheiro e dos crimes que a antecedem</a:t>
            </a:r>
          </a:p>
          <a:p>
            <a:pPr eaLnBrk="1" hangingPunct="1">
              <a:spcBef>
                <a:spcPts val="0"/>
              </a:spcBef>
              <a:buFont typeface="Wingdings" pitchFamily="2" charset="2"/>
              <a:buChar char="Ø"/>
              <a:defRPr/>
            </a:pPr>
            <a:r>
              <a:rPr lang="pt-BR" sz="2200" dirty="0" smtClean="0"/>
              <a:t>Base – Convenção de Viena de 1998</a:t>
            </a:r>
          </a:p>
          <a:p>
            <a:pPr eaLnBrk="1" hangingPunct="1">
              <a:spcBef>
                <a:spcPts val="0"/>
              </a:spcBef>
              <a:buFont typeface="Wingdings" pitchFamily="2" charset="2"/>
              <a:buChar char="Ø"/>
              <a:defRPr/>
            </a:pPr>
            <a:r>
              <a:rPr lang="pt-BR" sz="2200" dirty="0" smtClean="0"/>
              <a:t>Como um dos signatários o Brasil assumiu o compromisso de editar lei</a:t>
            </a:r>
          </a:p>
          <a:p>
            <a:pPr eaLnBrk="1" hangingPunct="1">
              <a:spcBef>
                <a:spcPts val="0"/>
              </a:spcBef>
              <a:buFont typeface="Wingdings" pitchFamily="2" charset="2"/>
              <a:buChar char="Ø"/>
              <a:defRPr/>
            </a:pPr>
            <a:endParaRPr lang="pt-BR" sz="2200" dirty="0" smtClean="0"/>
          </a:p>
          <a:p>
            <a:pPr eaLnBrk="1" hangingPunct="1">
              <a:spcBef>
                <a:spcPts val="0"/>
              </a:spcBef>
              <a:buFont typeface="Wingdings" pitchFamily="2" charset="2"/>
              <a:buChar char="Ø"/>
              <a:defRPr/>
            </a:pPr>
            <a:endParaRPr lang="pt-BR" sz="2200" dirty="0" smtClean="0"/>
          </a:p>
          <a:p>
            <a:pPr eaLnBrk="1" hangingPunct="1">
              <a:spcBef>
                <a:spcPts val="0"/>
              </a:spcBef>
              <a:buFont typeface="Wingdings" pitchFamily="2" charset="2"/>
              <a:buChar char="Ø"/>
              <a:defRPr/>
            </a:pPr>
            <a:endParaRPr lang="pt-BR" sz="2200" dirty="0" smtClean="0"/>
          </a:p>
          <a:p>
            <a:pPr marL="0" indent="0" eaLnBrk="1" hangingPunct="1">
              <a:spcBef>
                <a:spcPts val="0"/>
              </a:spcBef>
              <a:buFont typeface="Arial" charset="0"/>
              <a:buNone/>
              <a:defRPr/>
            </a:pPr>
            <a:endParaRPr lang="en-US" sz="22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owerpoint-template-24">
  <a:themeElements>
    <a:clrScheme name="powerpoint-template-24 11">
      <a:dk1>
        <a:srgbClr val="4D4D4D"/>
      </a:dk1>
      <a:lt1>
        <a:srgbClr val="FFFFFF"/>
      </a:lt1>
      <a:dk2>
        <a:srgbClr val="4D4D4D"/>
      </a:dk2>
      <a:lt2>
        <a:srgbClr val="00629E"/>
      </a:lt2>
      <a:accent1>
        <a:srgbClr val="0077C0"/>
      </a:accent1>
      <a:accent2>
        <a:srgbClr val="0082D2"/>
      </a:accent2>
      <a:accent3>
        <a:srgbClr val="FFFFFF"/>
      </a:accent3>
      <a:accent4>
        <a:srgbClr val="404040"/>
      </a:accent4>
      <a:accent5>
        <a:srgbClr val="AABDDC"/>
      </a:accent5>
      <a:accent6>
        <a:srgbClr val="0075BE"/>
      </a:accent6>
      <a:hlink>
        <a:srgbClr val="008CE2"/>
      </a:hlink>
      <a:folHlink>
        <a:srgbClr val="DDDDDD"/>
      </a:folHlink>
    </a:clrScheme>
    <a:fontScheme name="powerpoint-template-24">
      <a:majorFont>
        <a:latin typeface="Microsoft Sans Serif"/>
        <a:ea typeface=""/>
        <a:cs typeface=""/>
      </a:majorFont>
      <a:minorFont>
        <a:latin typeface="Microsoft Sans Serif"/>
        <a:ea typeface=""/>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powerpoint-template-24 1">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E84A25"/>
        </a:lt2>
        <a:accent1>
          <a:srgbClr val="ED6A24"/>
        </a:accent1>
        <a:accent2>
          <a:srgbClr val="F99E1C"/>
        </a:accent2>
        <a:accent3>
          <a:srgbClr val="FFFFFF"/>
        </a:accent3>
        <a:accent4>
          <a:srgbClr val="404040"/>
        </a:accent4>
        <a:accent5>
          <a:srgbClr val="F4B9AC"/>
        </a:accent5>
        <a:accent6>
          <a:srgbClr val="E28F18"/>
        </a:accent6>
        <a:hlink>
          <a:srgbClr val="F1B54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B92D14"/>
        </a:lt2>
        <a:accent1>
          <a:srgbClr val="D34E13"/>
        </a:accent1>
        <a:accent2>
          <a:srgbClr val="DC9009"/>
        </a:accent2>
        <a:accent3>
          <a:srgbClr val="FFFFFF"/>
        </a:accent3>
        <a:accent4>
          <a:srgbClr val="404040"/>
        </a:accent4>
        <a:accent5>
          <a:srgbClr val="E6B2AA"/>
        </a:accent5>
        <a:accent6>
          <a:srgbClr val="C78207"/>
        </a:accent6>
        <a:hlink>
          <a:srgbClr val="EEC63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AE6310"/>
        </a:lt2>
        <a:accent1>
          <a:srgbClr val="E79613"/>
        </a:accent1>
        <a:accent2>
          <a:srgbClr val="E1720D"/>
        </a:accent2>
        <a:accent3>
          <a:srgbClr val="FFFFFF"/>
        </a:accent3>
        <a:accent4>
          <a:srgbClr val="404040"/>
        </a:accent4>
        <a:accent5>
          <a:srgbClr val="F1C9AA"/>
        </a:accent5>
        <a:accent6>
          <a:srgbClr val="CC670B"/>
        </a:accent6>
        <a:hlink>
          <a:srgbClr val="C6470A"/>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C75F06"/>
        </a:lt2>
        <a:accent1>
          <a:srgbClr val="E07D06"/>
        </a:accent1>
        <a:accent2>
          <a:srgbClr val="F2A016"/>
        </a:accent2>
        <a:accent3>
          <a:srgbClr val="FFFFFF"/>
        </a:accent3>
        <a:accent4>
          <a:srgbClr val="404040"/>
        </a:accent4>
        <a:accent5>
          <a:srgbClr val="EDBFAA"/>
        </a:accent5>
        <a:accent6>
          <a:srgbClr val="DB9113"/>
        </a:accent6>
        <a:hlink>
          <a:srgbClr val="F7C91C"/>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CD5B12"/>
        </a:lt2>
        <a:accent1>
          <a:srgbClr val="E6721D"/>
        </a:accent1>
        <a:accent2>
          <a:srgbClr val="F09125"/>
        </a:accent2>
        <a:accent3>
          <a:srgbClr val="FFFFFF"/>
        </a:accent3>
        <a:accent4>
          <a:srgbClr val="404040"/>
        </a:accent4>
        <a:accent5>
          <a:srgbClr val="F0BCAB"/>
        </a:accent5>
        <a:accent6>
          <a:srgbClr val="D98320"/>
        </a:accent6>
        <a:hlink>
          <a:srgbClr val="F0973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BB5206"/>
        </a:lt2>
        <a:accent1>
          <a:srgbClr val="622C0A"/>
        </a:accent1>
        <a:accent2>
          <a:srgbClr val="E58218"/>
        </a:accent2>
        <a:accent3>
          <a:srgbClr val="FFFFFF"/>
        </a:accent3>
        <a:accent4>
          <a:srgbClr val="404040"/>
        </a:accent4>
        <a:accent5>
          <a:srgbClr val="B7ACAA"/>
        </a:accent5>
        <a:accent6>
          <a:srgbClr val="CF7515"/>
        </a:accent6>
        <a:hlink>
          <a:srgbClr val="8B350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6C362C"/>
        </a:lt2>
        <a:accent1>
          <a:srgbClr val="CA7920"/>
        </a:accent1>
        <a:accent2>
          <a:srgbClr val="E4980F"/>
        </a:accent2>
        <a:accent3>
          <a:srgbClr val="FFFFFF"/>
        </a:accent3>
        <a:accent4>
          <a:srgbClr val="404040"/>
        </a:accent4>
        <a:accent5>
          <a:srgbClr val="E1BEAB"/>
        </a:accent5>
        <a:accent6>
          <a:srgbClr val="CF890C"/>
        </a:accent6>
        <a:hlink>
          <a:srgbClr val="F1AD0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C28E32"/>
        </a:lt2>
        <a:accent1>
          <a:srgbClr val="D89306"/>
        </a:accent1>
        <a:accent2>
          <a:srgbClr val="E19E06"/>
        </a:accent2>
        <a:accent3>
          <a:srgbClr val="FFFFFF"/>
        </a:accent3>
        <a:accent4>
          <a:srgbClr val="404040"/>
        </a:accent4>
        <a:accent5>
          <a:srgbClr val="E9C8AA"/>
        </a:accent5>
        <a:accent6>
          <a:srgbClr val="CC8F05"/>
        </a:accent6>
        <a:hlink>
          <a:srgbClr val="EFB206"/>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00629E"/>
        </a:lt2>
        <a:accent1>
          <a:srgbClr val="0077C0"/>
        </a:accent1>
        <a:accent2>
          <a:srgbClr val="E4980F"/>
        </a:accent2>
        <a:accent3>
          <a:srgbClr val="FFFFFF"/>
        </a:accent3>
        <a:accent4>
          <a:srgbClr val="404040"/>
        </a:accent4>
        <a:accent5>
          <a:srgbClr val="AABDDC"/>
        </a:accent5>
        <a:accent6>
          <a:srgbClr val="CF890C"/>
        </a:accent6>
        <a:hlink>
          <a:srgbClr val="F1AD0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00629E"/>
        </a:lt2>
        <a:accent1>
          <a:srgbClr val="0077C0"/>
        </a:accent1>
        <a:accent2>
          <a:srgbClr val="0082D2"/>
        </a:accent2>
        <a:accent3>
          <a:srgbClr val="FFFFFF"/>
        </a:accent3>
        <a:accent4>
          <a:srgbClr val="404040"/>
        </a:accent4>
        <a:accent5>
          <a:srgbClr val="AABDDC"/>
        </a:accent5>
        <a:accent6>
          <a:srgbClr val="0075BE"/>
        </a:accent6>
        <a:hlink>
          <a:srgbClr val="008CE2"/>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o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626</TotalTime>
  <Words>5361</Words>
  <Application>Microsoft Office PowerPoint</Application>
  <PresentationFormat>Apresentação na tela (4:3)</PresentationFormat>
  <Paragraphs>494</Paragraphs>
  <Slides>83</Slides>
  <Notes>67</Notes>
  <HiddenSlides>0</HiddenSlides>
  <MMClips>0</MMClips>
  <ScaleCrop>false</ScaleCrop>
  <HeadingPairs>
    <vt:vector size="6" baseType="variant">
      <vt:variant>
        <vt:lpstr>Fontes usadas</vt:lpstr>
      </vt:variant>
      <vt:variant>
        <vt:i4>11</vt:i4>
      </vt:variant>
      <vt:variant>
        <vt:lpstr>Tema</vt:lpstr>
      </vt:variant>
      <vt:variant>
        <vt:i4>1</vt:i4>
      </vt:variant>
      <vt:variant>
        <vt:lpstr>Títulos de slides</vt:lpstr>
      </vt:variant>
      <vt:variant>
        <vt:i4>83</vt:i4>
      </vt:variant>
    </vt:vector>
  </HeadingPairs>
  <TitlesOfParts>
    <vt:vector size="95" baseType="lpstr">
      <vt:lpstr>Aharoni</vt:lpstr>
      <vt:lpstr>Arial</vt:lpstr>
      <vt:lpstr>Arial Black</vt:lpstr>
      <vt:lpstr>Arial Narrow</vt:lpstr>
      <vt:lpstr>Century Gothic</vt:lpstr>
      <vt:lpstr>Constantia</vt:lpstr>
      <vt:lpstr>Microsoft Sans Serif</vt:lpstr>
      <vt:lpstr>Monotype Corsiva</vt:lpstr>
      <vt:lpstr>Times New Roman</vt:lpstr>
      <vt:lpstr>Vijaya</vt:lpstr>
      <vt:lpstr>Wingdings</vt:lpstr>
      <vt:lpstr>powerpoint-template-24</vt:lpstr>
      <vt:lpstr>RESOLUÇÃO CFC N.º 1.530/17</vt:lpstr>
      <vt:lpstr>Apresentação do PowerPoint</vt:lpstr>
      <vt:lpstr>Apresentação do PowerPoint</vt:lpstr>
      <vt:lpstr>Apresentação do PowerPoint</vt:lpstr>
      <vt:lpstr>            O que é lavagem de dinheiro?</vt:lpstr>
      <vt:lpstr>  Definições para todos os gostos e preferência</vt:lpstr>
      <vt:lpstr>                    Definição do COAF</vt:lpstr>
      <vt:lpstr>Fases da Lavagem de Dinheiro</vt:lpstr>
      <vt:lpstr>Lei 9.613/1998</vt:lpstr>
      <vt:lpstr>Amplitude do Artigo 1º. da Lei 9.613/1998</vt:lpstr>
      <vt:lpstr>§ 1º  do artigo 1º. Da Lei 9.613/1998</vt:lpstr>
      <vt:lpstr>Abrangência da Lei 9.613/1998</vt:lpstr>
      <vt:lpstr>COAF</vt:lpstr>
      <vt:lpstr>Composição do COAF</vt:lpstr>
      <vt:lpstr>Somos honestos...nada temos a ver com isso???</vt:lpstr>
      <vt:lpstr>Como somos afetados???</vt:lpstr>
      <vt:lpstr>Alteração no Art. 9º.</vt:lpstr>
      <vt:lpstr>Redação do item XIV da Lei 9.613 (alterada em 2012)</vt:lpstr>
      <vt:lpstr>Lei 12.683/2012</vt:lpstr>
      <vt:lpstr>Lei 12.683/2012</vt:lpstr>
      <vt:lpstr>Regulamentação da Lei</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CONTEXTO  INTERNACIONAL E NO BRASIL</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Resolução CFC n.º 1.530;17</vt:lpstr>
      <vt:lpstr>Resolução CFC n.º 1.530/17</vt:lpstr>
      <vt:lpstr> Do Alcance </vt:lpstr>
      <vt:lpstr>Do Alcance</vt:lpstr>
      <vt:lpstr>Da Politica de Prevenção</vt:lpstr>
      <vt:lpstr>CADASTRO DE CLIENTES</vt:lpstr>
      <vt:lpstr>CADASTRO DE CLIENTES</vt:lpstr>
      <vt:lpstr>Do Registro das Operações</vt:lpstr>
      <vt:lpstr>Da Analise de Riscos</vt:lpstr>
      <vt:lpstr>Da Analise de Riscos..cont</vt:lpstr>
      <vt:lpstr>Da Analise de Riscos..cont</vt:lpstr>
      <vt:lpstr>Da Analise de Riscos..cont</vt:lpstr>
      <vt:lpstr>Apresentação do PowerPoint</vt:lpstr>
      <vt:lpstr>Resolução CFC n.º 1.530/17</vt:lpstr>
      <vt:lpstr>Resolução CFC n.º 1.530/17</vt:lpstr>
      <vt:lpstr>Resolução CFC n.º 1.530/17</vt:lpstr>
      <vt:lpstr>Resolução CFC n.º 1.530/17</vt:lpstr>
      <vt:lpstr>Resolução CFC n.º 1.530/17</vt:lpstr>
      <vt:lpstr>Resolução CFC n.º 1.530/17</vt:lpstr>
      <vt:lpstr>Resolução CFC n.º 1.530/17</vt:lpstr>
      <vt:lpstr>Resolução CFC n.º 1.530/17</vt:lpstr>
      <vt:lpstr>Resolução CFC n.º 1.530/17</vt:lpstr>
      <vt:lpstr>Resolução CFC n.º 1.530/17</vt:lpstr>
      <vt:lpstr>Resolução CFC n.º 1.530/17</vt:lpstr>
      <vt:lpstr>Resolução CFC n.º 1.530/17</vt:lpstr>
      <vt:lpstr>Resolução CFC n.º 1.445/13</vt:lpstr>
      <vt:lpstr>Resolução CFC n.º 1.530/17</vt:lpstr>
      <vt:lpstr>Resolução CFC n.º 1.530/17</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“Só não aplica a lei quem é comprometido, medroso ou politicamente engajado.”                             Joaquim Barbosa                                                              Presidente STF</vt:lpstr>
      <vt:lpstr> Conheça o seu cliente.  TREINE SEUS FUNCIONÁRIOS.  Não se envolva em operações  de risco.</vt:lpstr>
      <vt:lpstr>Apresentação do PowerPoint</vt:lpstr>
    </vt:vector>
  </TitlesOfParts>
  <Company>Templates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SmileTemplates.com</dc:creator>
  <cp:lastModifiedBy>João Acrísio Rocha</cp:lastModifiedBy>
  <cp:revision>116</cp:revision>
  <dcterms:created xsi:type="dcterms:W3CDTF">2007-04-02T02:11:51Z</dcterms:created>
  <dcterms:modified xsi:type="dcterms:W3CDTF">2018-06-11T20:25:32Z</dcterms:modified>
</cp:coreProperties>
</file>