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91" d="100"/>
          <a:sy n="91" d="100"/>
        </p:scale>
        <p:origin x="78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763244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Boas-vindas. Apresente brevemente os três apresentadores — nome e especialidade. Situe o tema: consolidação é um dos mais complexos e mais cobrados em auditoria. Informe que haverá polls, quizzes e debate ao longo da apresentação.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Apresentador 1 encerra com 1 frase de resumo: 'Vimos que controle é sobre poder substantivo, não sobre percentual. Agora o [nome] vai mostrar o que acontece quando não há controle, mas há participação ativa nas decisões.'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Apresentador 2 assume. Conecte com o Pilar 1: 'No controle, analisamos a tríade. Na influência significativa, analisamos os 5 indicadores. A lógica é a mesma: percentual é ponto de partida, não ponto de chegada.'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Enfatize: a presunção dos 20% é apenas ponto de partida. 22% sem nenhum indicador qualitativo pode não gerar influência. 18% com participação ativa nas decisões pode gerar. A análise qualitativa é determinante.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Esta distinção MEP × Consolidação é fundamental. Muitos confundem. Use o exemplo: 'O investidor que tem 30% de uma empresa não apresenta 30% das receitas dela no seu resultado — apresenta uma linha só: resultado de equivalência patrimonial.'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Pergunte à audiência: 'Em quais situações do dia a dia vocês já viram esses indicadores?' Isso gera reconhecimento e aprendizado por experiência própria.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Erro mais comum: tratar dividendos de coligadas como receita. No MEP, a receita já foi reconhecida quando o lucro da investida foi registrado. Peça para a audiência refletir: 'Se o dividendo viesse como receita, o investidor estaria contando o mesmo resultado duas vezes.'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Dê ênfase no distrator clássico: os dividendos reduzem o investimento. Pergunte: 'Alguém aqui já ajustou um lançamento de dividendos de coligada que havia sido classificado como receita?' Isso gera identificação com a audiência.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Resposta: B. X tem 22% mas nenhum indicador qualitativo — presunção afastada. Z tem 18% mas 3 indicadores — presunção de ausência afastada. Este quiz vai contra a intuição e é muito eficaz.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lição central: 'Influência significativa não é definida pelo percentual de participação, mas pela capacidade de participar das decisões relevantes da investida. E, uma vez caracterizada, o investimento é contabilizado pelo MEP.' Leia isso como fechamento antes de avançar.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 mesmo apresentador pode continuar, ou passa para um terceiro. Frase de transição: 'Identificamos controle e influência — agora vamos ver o que precisa ser retirado das demonstrações para que o grupo apareça como uma única entidade.'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Apresente a estrutura. Diga que haverá interações ao longo de toda a apresentação — polls, quizzes e debate final. Estimule a participação desde o início.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Início do Pilar 3. Use a metáfora: 'Imagine que toda a família resolve fazer uma vaquinha para um presente. Se o pai vende algo para o filho e depois somamos o patrimônio total da família, essa venda interna precisa desaparecer.'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Use a comparação visual SEM × COM para ancorar o conceito. Antes de mostrar o próximo slide, pergunte: 'Alguém consegue dar um exemplo prático de algo que seria inflado sem a eliminação?'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Esse exemplo simples é poderoso para ancorar o conceito antes de partir para LNR e PNC. Reforce: a consolidação enxerga o grupo como se fosse uma única empresa — e uma empresa não compra de si mesma.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Conecte com CPC 15 (Combinação de Negócios): o goodwill é reconhecido na aquisição e testado para impairment anualmente. O erro clássico é confundir goodwill de consolidação com ágio fiscal.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Faça o cálculo ao vivo no whiteboard se possível. Antes de revelar o IR diferido, pergunte: 'Alguém lembrou do imposto diferido?' Isso gera engajamento e reforça o ponto de auditoria.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Pergunte: 'Alguém já viu PNC classificada como passivo em uma demonstração?' Isso ocorre frequentemente em empresas que ainda seguem práticas do BR GAAP pré-IFRS.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Resposta: A. LNR = R$200.000 × 40% = R$80.000. IR = R$80.000 × 34% = R$27.200. A PNC não afeta o cálculo do LNR — a eliminação é integral (100%). O distrator B é o mais eficaz.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Reforce: eliminar 80% seria o erro mais comum. O estoque no consolidado deve refletir o custo original de fora do grupo — 100% da eliminação. Encerre o Pilar 3 com a frase: 'Na consolidação, o grupo é visto como uma única empresa. Por isso, operações internas não geram efeitos econômicos para o conjunto e devem ser eliminadas.'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Frase de transição: 'Vimos como as eliminações garantem que o consolidado reflita a realidade econômica do grupo. Agora o [nome] vai mostrar onde esses processos exigem mais julgamento profissional.'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Abra o poll ANTES de iniciar. Cole o link ou QR Code no chat. Aguarde ~60 segundos. Ao revelar: 'Ótimo — temos uma turma heterogênea! Vamos garantir que todos saiam com uma visão sólida.'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Apresentador 1 assume. Conecte com o contexto: 'Antes de falar em consolidar, precisamos entender quem controla quem.'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Os TRÊS elementos devem estar presentes simultaneamente. Basta um ausente para não haver controle. Dê o exemplo do gestor de fundo que age como agente — tem poder, mas não controla porque o risco é do cotista, não dele.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Use o exemplo: fundo de PE com veto sobre operações acima de R$X — protege o investimento, mas quem controla é o majoritário que define a estratégia do dia a dia.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SPE sem participação formal pode entrar no consolidado se houver controle de fato — erro muito frequente em auditoria. Pergunte: 'Alguém já encontrou uma SPE que deveria estar consolidada e não estava?'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Resposta: A. Alpha tem poder (4/7 conselheiros), exposição (35% dos retornos) e capacidade de uso. A maioria marcará A ou C — use para reforçar que o IFRS 10 superou a regra dos 50%.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Reforce: o IFRS 10 eliminou o critério automático dos 50%. O que importa é quem tem poder substantivo de direção. Muitas empresas ainda analisam apenas o percentual — isso é um risco de auditoria.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5943600" y="-822960"/>
            <a:ext cx="4389120" cy="4389120"/>
          </a:xfrm>
          <a:prstGeom prst="ellipse">
            <a:avLst/>
          </a:prstGeom>
          <a:solidFill>
            <a:srgbClr val="0066CC">
              <a:alpha val="22000"/>
            </a:srgbClr>
          </a:solidFill>
          <a:ln w="12700">
            <a:solidFill>
              <a:srgbClr val="0066CC">
                <a:alpha val="22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" name="Shape 2"/>
          <p:cNvSpPr/>
          <p:nvPr/>
        </p:nvSpPr>
        <p:spPr>
          <a:xfrm>
            <a:off x="6583680" y="2560320"/>
            <a:ext cx="2743200" cy="2743200"/>
          </a:xfrm>
          <a:prstGeom prst="ellipse">
            <a:avLst/>
          </a:prstGeom>
          <a:solidFill>
            <a:srgbClr val="17A2B8">
              <a:alpha val="18000"/>
            </a:srgbClr>
          </a:solidFill>
          <a:ln w="12700">
            <a:solidFill>
              <a:srgbClr val="17A2B8">
                <a:alpha val="18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" name="Text 3"/>
          <p:cNvSpPr/>
          <p:nvPr/>
        </p:nvSpPr>
        <p:spPr>
          <a:xfrm>
            <a:off x="502920" y="685800"/>
            <a:ext cx="68580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500" b="1" dirty="0">
                <a:solidFill>
                  <a:srgbClr val="FFFFFF"/>
                </a:solidFill>
              </a:rPr>
              <a:t>Elaboração de</a:t>
            </a:r>
            <a:endParaRPr lang="en-US" sz="3500" dirty="0"/>
          </a:p>
          <a:p>
            <a:pPr marL="0" indent="0" algn="l">
              <a:buNone/>
            </a:pPr>
            <a:r>
              <a:rPr lang="en-US" sz="3500" b="1" dirty="0">
                <a:solidFill>
                  <a:srgbClr val="FFFFFF"/>
                </a:solidFill>
              </a:rPr>
              <a:t>Demonstrações Financeiras</a:t>
            </a:r>
            <a:endParaRPr lang="en-US" sz="3500" dirty="0"/>
          </a:p>
        </p:txBody>
      </p:sp>
      <p:sp>
        <p:nvSpPr>
          <p:cNvPr id="6" name="Text 4"/>
          <p:cNvSpPr/>
          <p:nvPr/>
        </p:nvSpPr>
        <p:spPr>
          <a:xfrm>
            <a:off x="502920" y="2176272"/>
            <a:ext cx="68580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17A2B8"/>
                </a:solidFill>
              </a:rPr>
              <a:t>Consolidação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502920" y="2852928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i="1" dirty="0">
                <a:solidFill>
                  <a:srgbClr val="A8C4E0"/>
                </a:solidFill>
              </a:rPr>
              <a:t>Controle · Influência Significativa · Eliminações · Julgamentos Críticos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502920" y="3310128"/>
            <a:ext cx="3200400" cy="36576"/>
          </a:xfrm>
          <a:prstGeom prst="rect">
            <a:avLst/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9" name="Text 7"/>
          <p:cNvSpPr/>
          <p:nvPr/>
        </p:nvSpPr>
        <p:spPr>
          <a:xfrm>
            <a:off x="502920" y="3511296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7AAFD4"/>
                </a:solidFill>
              </a:rPr>
              <a:t>CPC 36 · CPC 18 · CPC 19 · CPC 45 · IFRS 10 · IAS 28 · IFRS 12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-914400"/>
            <a:ext cx="4572000" cy="4572000"/>
          </a:xfrm>
          <a:prstGeom prst="ellipse">
            <a:avLst/>
          </a:prstGeom>
          <a:solidFill>
            <a:srgbClr val="0066CC">
              <a:alpha val="17000"/>
            </a:srgbClr>
          </a:solidFill>
          <a:ln w="12700">
            <a:solidFill>
              <a:srgbClr val="0066CC">
                <a:alpha val="17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6400800" y="2743200"/>
            <a:ext cx="3657600" cy="3657600"/>
          </a:xfrm>
          <a:prstGeom prst="ellipse">
            <a:avLst/>
          </a:prstGeom>
          <a:solidFill>
            <a:srgbClr val="17A2B8">
              <a:alpha val="15000"/>
            </a:srgbClr>
          </a:solidFill>
          <a:ln w="12700">
            <a:solidFill>
              <a:srgbClr val="17A2B8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" name="Text 2"/>
          <p:cNvSpPr/>
          <p:nvPr/>
        </p:nvSpPr>
        <p:spPr>
          <a:xfrm>
            <a:off x="914400" y="914400"/>
            <a:ext cx="7315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7A2B8"/>
                </a:solidFill>
              </a:rPr>
              <a:t>✔  Pilar 1 — Controle concluído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914400" y="14630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7AAFD4"/>
                </a:solidFill>
              </a:rPr>
              <a:t>A seguir: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914400" y="1874520"/>
            <a:ext cx="73152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</a:rPr>
              <a:t>Pilar 2</a:t>
            </a:r>
            <a:endParaRPr lang="en-US" sz="2800" dirty="0"/>
          </a:p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</a:rPr>
              <a:t>Influência Significativa</a:t>
            </a:r>
            <a:endParaRPr lang="en-US" sz="2800" dirty="0"/>
          </a:p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</a:rPr>
              <a:t>e MEP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914400" y="3474720"/>
            <a:ext cx="7315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17A2B8"/>
                </a:solidFill>
              </a:rPr>
              <a:t>CPC 18 (R2) · IAS 28 · CPC 19 · IFRS 11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914400" y="4005072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5B8DB8"/>
                </a:solidFill>
              </a:rPr>
              <a:t>Passamos a palavra ao Apresentador 2</a:t>
            </a:r>
            <a:endParaRPr lang="en-US" sz="10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-1097280" y="-1097280"/>
            <a:ext cx="5029200" cy="5029200"/>
          </a:xfrm>
          <a:prstGeom prst="ellipse">
            <a:avLst/>
          </a:prstGeom>
          <a:solidFill>
            <a:srgbClr val="0066CC">
              <a:alpha val="15000"/>
            </a:srgbClr>
          </a:solidFill>
          <a:ln w="12700">
            <a:solidFill>
              <a:srgbClr val="0066CC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" name="Shape 2"/>
          <p:cNvSpPr/>
          <p:nvPr/>
        </p:nvSpPr>
        <p:spPr>
          <a:xfrm>
            <a:off x="6400800" y="2743200"/>
            <a:ext cx="3840480" cy="3840480"/>
          </a:xfrm>
          <a:prstGeom prst="ellipse">
            <a:avLst/>
          </a:prstGeom>
          <a:solidFill>
            <a:srgbClr val="17A2B8">
              <a:alpha val="15000"/>
            </a:srgbClr>
          </a:solidFill>
          <a:ln w="12700">
            <a:solidFill>
              <a:srgbClr val="17A2B8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" name="Text 3"/>
          <p:cNvSpPr/>
          <p:nvPr/>
        </p:nvSpPr>
        <p:spPr>
          <a:xfrm>
            <a:off x="457200" y="365760"/>
            <a:ext cx="256032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0" b="1" dirty="0">
                <a:solidFill>
                  <a:srgbClr val="17A2B8">
                    <a:alpha val="72000"/>
                  </a:srgbClr>
                </a:solidFill>
              </a:rPr>
              <a:t>02</a:t>
            </a:r>
            <a:endParaRPr lang="en-US" sz="11000" dirty="0"/>
          </a:p>
        </p:txBody>
      </p:sp>
      <p:sp>
        <p:nvSpPr>
          <p:cNvPr id="6" name="Text 4"/>
          <p:cNvSpPr/>
          <p:nvPr/>
        </p:nvSpPr>
        <p:spPr>
          <a:xfrm>
            <a:off x="548640" y="2212848"/>
            <a:ext cx="2743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b="1" kern="0" spc="500" dirty="0">
                <a:solidFill>
                  <a:srgbClr val="17A2B8"/>
                </a:solidFill>
              </a:rPr>
              <a:t>PILAR</a:t>
            </a:r>
            <a:endParaRPr lang="en-US" sz="850" dirty="0"/>
          </a:p>
        </p:txBody>
      </p:sp>
      <p:sp>
        <p:nvSpPr>
          <p:cNvPr id="7" name="Text 5"/>
          <p:cNvSpPr/>
          <p:nvPr/>
        </p:nvSpPr>
        <p:spPr>
          <a:xfrm>
            <a:off x="548640" y="2542032"/>
            <a:ext cx="8229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FFFFFF"/>
                </a:solidFill>
              </a:rPr>
              <a:t>INFLUÊNCIA SIGNIFICATIVA</a:t>
            </a:r>
            <a:endParaRPr lang="en-US" sz="3200" dirty="0"/>
          </a:p>
        </p:txBody>
      </p:sp>
      <p:sp>
        <p:nvSpPr>
          <p:cNvPr id="8" name="Shape 6"/>
          <p:cNvSpPr/>
          <p:nvPr/>
        </p:nvSpPr>
        <p:spPr>
          <a:xfrm>
            <a:off x="548640" y="3456432"/>
            <a:ext cx="2084832" cy="402336"/>
          </a:xfrm>
          <a:prstGeom prst="roundRect">
            <a:avLst>
              <a:gd name="adj" fmla="val 13636"/>
            </a:avLst>
          </a:prstGeom>
          <a:solidFill>
            <a:srgbClr val="17A2B8">
              <a:alpha val="25000"/>
            </a:srgbClr>
          </a:solidFill>
          <a:ln w="12700">
            <a:solidFill>
              <a:srgbClr val="17A2B8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9" name="Text 7"/>
          <p:cNvSpPr/>
          <p:nvPr/>
        </p:nvSpPr>
        <p:spPr>
          <a:xfrm>
            <a:off x="548640" y="3456432"/>
            <a:ext cx="208483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CPC 18 (R2)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2761488" y="3456432"/>
            <a:ext cx="2084832" cy="402336"/>
          </a:xfrm>
          <a:prstGeom prst="roundRect">
            <a:avLst>
              <a:gd name="adj" fmla="val 13636"/>
            </a:avLst>
          </a:prstGeom>
          <a:solidFill>
            <a:srgbClr val="17A2B8">
              <a:alpha val="25000"/>
            </a:srgbClr>
          </a:solidFill>
          <a:ln w="12700">
            <a:solidFill>
              <a:srgbClr val="17A2B8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1" name="Text 9"/>
          <p:cNvSpPr/>
          <p:nvPr/>
        </p:nvSpPr>
        <p:spPr>
          <a:xfrm>
            <a:off x="2761488" y="3456432"/>
            <a:ext cx="208483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IAS 28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974336" y="3456432"/>
            <a:ext cx="2084832" cy="402336"/>
          </a:xfrm>
          <a:prstGeom prst="roundRect">
            <a:avLst>
              <a:gd name="adj" fmla="val 13636"/>
            </a:avLst>
          </a:prstGeom>
          <a:solidFill>
            <a:srgbClr val="17A2B8">
              <a:alpha val="25000"/>
            </a:srgbClr>
          </a:solidFill>
          <a:ln w="12700">
            <a:solidFill>
              <a:srgbClr val="17A2B8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3" name="Text 11"/>
          <p:cNvSpPr/>
          <p:nvPr/>
        </p:nvSpPr>
        <p:spPr>
          <a:xfrm>
            <a:off x="4974336" y="3456432"/>
            <a:ext cx="208483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CPC 19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903720" y="3456432"/>
            <a:ext cx="1874520" cy="402336"/>
          </a:xfrm>
          <a:prstGeom prst="roundRect">
            <a:avLst>
              <a:gd name="adj" fmla="val 13636"/>
            </a:avLst>
          </a:prstGeom>
          <a:solidFill>
            <a:srgbClr val="0066CC">
              <a:alpha val="35000"/>
            </a:srgbClr>
          </a:solidFill>
          <a:ln w="12700">
            <a:solidFill>
              <a:srgbClr val="0066CC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5" name="Text 13"/>
          <p:cNvSpPr/>
          <p:nvPr/>
        </p:nvSpPr>
        <p:spPr>
          <a:xfrm>
            <a:off x="6903720" y="3456432"/>
            <a:ext cx="18745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</a:rPr>
              <a:t>⏱ 12 minutos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Text 1"/>
          <p:cNvSpPr/>
          <p:nvPr/>
        </p:nvSpPr>
        <p:spPr>
          <a:xfrm>
            <a:off x="438912" y="0"/>
            <a:ext cx="7132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FFFFFF"/>
                </a:solidFill>
              </a:rPr>
              <a:t>O que é Influência Significativa?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438912" y="0"/>
            <a:ext cx="85039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17A2B8"/>
                </a:solidFill>
              </a:rPr>
              <a:t>CPC 18 (R2) / IAS 28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365760" y="1005840"/>
            <a:ext cx="8430768" cy="777240"/>
          </a:xfrm>
          <a:prstGeom prst="roundRect">
            <a:avLst>
              <a:gd name="adj" fmla="val 11765"/>
            </a:avLst>
          </a:prstGeom>
          <a:solidFill>
            <a:srgbClr val="E8F7FA"/>
          </a:solidFill>
          <a:ln w="12700">
            <a:solidFill>
              <a:srgbClr val="17A2B8">
                <a:alpha val="70000"/>
              </a:srgbClr>
            </a:solidFill>
            <a:prstDash val="solid"/>
          </a:ln>
          <a:effectLst>
            <a:outerShdw blurRad="101600" dist="381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6" name="Text 4"/>
          <p:cNvSpPr/>
          <p:nvPr/>
        </p:nvSpPr>
        <p:spPr>
          <a:xfrm>
            <a:off x="548640" y="1024128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17A2B8"/>
                </a:solidFill>
              </a:rPr>
              <a:t>Conceito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1280160"/>
            <a:ext cx="8065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dirty="0">
                <a:solidFill>
                  <a:srgbClr val="1E293B"/>
                </a:solidFill>
              </a:rPr>
              <a:t>Influência significativa é o poder de participar das decisões de políticas financeiras e operacionais de uma investida, sem, contudo, exercer controle ou controle conjunto sobre essas políticas.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365760" y="1883664"/>
            <a:ext cx="4572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003366"/>
                </a:solidFill>
              </a:rPr>
              <a:t>A Presunção dos 20%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365760" y="2304288"/>
            <a:ext cx="2743200" cy="1325880"/>
          </a:xfrm>
          <a:prstGeom prst="roundRect">
            <a:avLst>
              <a:gd name="adj" fmla="val 6897"/>
            </a:avLst>
          </a:prstGeom>
          <a:solidFill>
            <a:srgbClr val="E8F7FA"/>
          </a:solidFill>
          <a:ln w="12700">
            <a:solidFill>
              <a:srgbClr val="17A2B8">
                <a:alpha val="70000"/>
              </a:srgbClr>
            </a:solidFill>
            <a:prstDash val="solid"/>
          </a:ln>
          <a:effectLst>
            <a:outerShdw blurRad="101600" dist="381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0" name="Text 8"/>
          <p:cNvSpPr/>
          <p:nvPr/>
        </p:nvSpPr>
        <p:spPr>
          <a:xfrm>
            <a:off x="365760" y="2359152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✔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457200" y="2724912"/>
            <a:ext cx="25603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7A2B8"/>
                </a:solidFill>
              </a:rPr>
              <a:t>≥ 20% e &lt; 50%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57200" y="3035808"/>
            <a:ext cx="2560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93B"/>
                </a:solidFill>
              </a:rPr>
              <a:t>Presume-se influência significativa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3218688" y="2304288"/>
            <a:ext cx="2743200" cy="1325880"/>
          </a:xfrm>
          <a:prstGeom prst="roundRect">
            <a:avLst>
              <a:gd name="adj" fmla="val 6897"/>
            </a:avLst>
          </a:prstGeom>
          <a:solidFill>
            <a:srgbClr val="FFF8E1"/>
          </a:solidFill>
          <a:ln w="12700">
            <a:solidFill>
              <a:srgbClr val="D4A017">
                <a:alpha val="70000"/>
              </a:srgbClr>
            </a:solidFill>
            <a:prstDash val="solid"/>
          </a:ln>
          <a:effectLst>
            <a:outerShdw blurRad="101600" dist="381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4" name="Text 12"/>
          <p:cNvSpPr/>
          <p:nvPr/>
        </p:nvSpPr>
        <p:spPr>
          <a:xfrm>
            <a:off x="3218688" y="2359152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⚠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3310128" y="2724912"/>
            <a:ext cx="25603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D4A017"/>
                </a:solidFill>
              </a:rPr>
              <a:t>&lt; 20%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310128" y="3035808"/>
            <a:ext cx="2560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93B"/>
                </a:solidFill>
              </a:rPr>
              <a:t>Presume-se ausência de influência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6071616" y="2304288"/>
            <a:ext cx="2743200" cy="1325880"/>
          </a:xfrm>
          <a:prstGeom prst="roundRect">
            <a:avLst>
              <a:gd name="adj" fmla="val 6897"/>
            </a:avLst>
          </a:prstGeom>
          <a:solidFill>
            <a:srgbClr val="EAF2FF"/>
          </a:solidFill>
          <a:ln w="12700">
            <a:solidFill>
              <a:srgbClr val="0066CC">
                <a:alpha val="70000"/>
              </a:srgbClr>
            </a:solidFill>
            <a:prstDash val="solid"/>
          </a:ln>
          <a:effectLst>
            <a:outerShdw blurRad="101600" dist="381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8" name="Text 16"/>
          <p:cNvSpPr/>
          <p:nvPr/>
        </p:nvSpPr>
        <p:spPr>
          <a:xfrm>
            <a:off x="6071616" y="2359152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🔒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6163056" y="2724912"/>
            <a:ext cx="25603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066CC"/>
                </a:solidFill>
              </a:rPr>
              <a:t>&gt; 50%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163056" y="3035808"/>
            <a:ext cx="2560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93B"/>
                </a:solidFill>
              </a:rPr>
              <a:t>Presunção de controle (CPC 36)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365760" y="3730752"/>
            <a:ext cx="8430768" cy="804672"/>
          </a:xfrm>
          <a:prstGeom prst="roundRect">
            <a:avLst>
              <a:gd name="adj" fmla="val 11364"/>
            </a:avLst>
          </a:prstGeom>
          <a:solidFill>
            <a:srgbClr val="003366"/>
          </a:solidFill>
          <a:ln w="12700">
            <a:solidFill>
              <a:srgbClr val="17A2B8">
                <a:alpha val="70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2" name="Text 20"/>
          <p:cNvSpPr/>
          <p:nvPr/>
        </p:nvSpPr>
        <p:spPr>
          <a:xfrm>
            <a:off x="457200" y="3749040"/>
            <a:ext cx="82478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300" dirty="0">
                <a:solidFill>
                  <a:srgbClr val="17A2B8"/>
                </a:solidFill>
              </a:rPr>
              <a:t>MENSAGEM-CHAVE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457200" y="4005072"/>
            <a:ext cx="8247888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FFFFFF"/>
                </a:solidFill>
              </a:rPr>
              <a:t>Controle é sentar no banco do motorista. Influência significativa é sentar no banco do passageiro e participar da definição da rota.</a:t>
            </a:r>
            <a:endParaRPr lang="en-US" sz="13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Text 1"/>
          <p:cNvSpPr/>
          <p:nvPr/>
        </p:nvSpPr>
        <p:spPr>
          <a:xfrm>
            <a:off x="438912" y="0"/>
            <a:ext cx="7132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FFFFFF"/>
                </a:solidFill>
              </a:rPr>
              <a:t>Influência Significativa × Controle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438912" y="0"/>
            <a:ext cx="85039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17A2B8"/>
                </a:solidFill>
              </a:rPr>
              <a:t>CPC 18 / CPC 36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365760" y="1024128"/>
            <a:ext cx="2560320" cy="475488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" name="Text 4"/>
          <p:cNvSpPr/>
          <p:nvPr/>
        </p:nvSpPr>
        <p:spPr>
          <a:xfrm>
            <a:off x="438912" y="1024128"/>
            <a:ext cx="241401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ASPECTO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2926080" y="1024128"/>
            <a:ext cx="2926080" cy="475488"/>
          </a:xfrm>
          <a:prstGeom prst="rect">
            <a:avLst/>
          </a:prstGeom>
          <a:solidFill>
            <a:srgbClr val="0066CC"/>
          </a:solidFill>
          <a:ln w="12700">
            <a:solidFill>
              <a:srgbClr val="0066C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8" name="Text 6"/>
          <p:cNvSpPr/>
          <p:nvPr/>
        </p:nvSpPr>
        <p:spPr>
          <a:xfrm>
            <a:off x="2999232" y="1024128"/>
            <a:ext cx="277977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CONTROLE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852160" y="1024128"/>
            <a:ext cx="2926080" cy="475488"/>
          </a:xfrm>
          <a:prstGeom prst="rect">
            <a:avLst/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0" name="Text 8"/>
          <p:cNvSpPr/>
          <p:nvPr/>
        </p:nvSpPr>
        <p:spPr>
          <a:xfrm>
            <a:off x="5925312" y="1024128"/>
            <a:ext cx="277977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INFLUÊNCIA SIGNIFICATIVA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65760" y="1499616"/>
            <a:ext cx="2560320" cy="658368"/>
          </a:xfrm>
          <a:prstGeom prst="rect">
            <a:avLst/>
          </a:prstGeom>
          <a:solidFill>
            <a:srgbClr val="E8EFF8"/>
          </a:solidFill>
          <a:ln w="6350">
            <a:solidFill>
              <a:srgbClr val="D1DF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2" name="Text 10"/>
          <p:cNvSpPr/>
          <p:nvPr/>
        </p:nvSpPr>
        <p:spPr>
          <a:xfrm>
            <a:off x="457200" y="1499616"/>
            <a:ext cx="23774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003366"/>
                </a:solidFill>
              </a:rPr>
              <a:t>Poder de decisão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2926080" y="1499616"/>
            <a:ext cx="2926080" cy="658368"/>
          </a:xfrm>
          <a:prstGeom prst="rect">
            <a:avLst/>
          </a:prstGeom>
          <a:solidFill>
            <a:srgbClr val="F0F5FB"/>
          </a:solidFill>
          <a:ln w="6350">
            <a:solidFill>
              <a:srgbClr val="D1DF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4" name="Text 12"/>
          <p:cNvSpPr/>
          <p:nvPr/>
        </p:nvSpPr>
        <p:spPr>
          <a:xfrm>
            <a:off x="3017520" y="1499616"/>
            <a:ext cx="27432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E293B"/>
                </a:solidFill>
              </a:rPr>
              <a:t>Dirige as atividades relevantes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5852160" y="1499616"/>
            <a:ext cx="2926080" cy="658368"/>
          </a:xfrm>
          <a:prstGeom prst="rect">
            <a:avLst/>
          </a:prstGeom>
          <a:solidFill>
            <a:srgbClr val="F0F5FB"/>
          </a:solidFill>
          <a:ln w="6350">
            <a:solidFill>
              <a:srgbClr val="D1DF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6" name="Text 14"/>
          <p:cNvSpPr/>
          <p:nvPr/>
        </p:nvSpPr>
        <p:spPr>
          <a:xfrm>
            <a:off x="5943600" y="1499616"/>
            <a:ext cx="27432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E293B"/>
                </a:solidFill>
              </a:rPr>
              <a:t>Participa das decisões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65760" y="2157984"/>
            <a:ext cx="2560320" cy="658368"/>
          </a:xfrm>
          <a:prstGeom prst="rect">
            <a:avLst/>
          </a:prstGeom>
          <a:solidFill>
            <a:srgbClr val="E8EFF8"/>
          </a:solidFill>
          <a:ln w="6350">
            <a:solidFill>
              <a:srgbClr val="D1DF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8" name="Text 16"/>
          <p:cNvSpPr/>
          <p:nvPr/>
        </p:nvSpPr>
        <p:spPr>
          <a:xfrm>
            <a:off x="457200" y="2157984"/>
            <a:ext cx="23774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003366"/>
                </a:solidFill>
              </a:rPr>
              <a:t>Papel do investidor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2926080" y="2157984"/>
            <a:ext cx="2926080" cy="658368"/>
          </a:xfrm>
          <a:prstGeom prst="rect">
            <a:avLst/>
          </a:prstGeom>
          <a:solidFill>
            <a:srgbClr val="F8FAFC"/>
          </a:solidFill>
          <a:ln w="6350">
            <a:solidFill>
              <a:srgbClr val="D1DF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0" name="Text 18"/>
          <p:cNvSpPr/>
          <p:nvPr/>
        </p:nvSpPr>
        <p:spPr>
          <a:xfrm>
            <a:off x="3017520" y="2157984"/>
            <a:ext cx="27432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E293B"/>
                </a:solidFill>
              </a:rPr>
              <a:t>Controlador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5852160" y="2157984"/>
            <a:ext cx="2926080" cy="658368"/>
          </a:xfrm>
          <a:prstGeom prst="rect">
            <a:avLst/>
          </a:prstGeom>
          <a:solidFill>
            <a:srgbClr val="F8FAFC"/>
          </a:solidFill>
          <a:ln w="6350">
            <a:solidFill>
              <a:srgbClr val="D1DF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2" name="Text 20"/>
          <p:cNvSpPr/>
          <p:nvPr/>
        </p:nvSpPr>
        <p:spPr>
          <a:xfrm>
            <a:off x="5943600" y="2157984"/>
            <a:ext cx="27432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E293B"/>
                </a:solidFill>
              </a:rPr>
              <a:t>Coligado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365760" y="2816352"/>
            <a:ext cx="2560320" cy="658368"/>
          </a:xfrm>
          <a:prstGeom prst="rect">
            <a:avLst/>
          </a:prstGeom>
          <a:solidFill>
            <a:srgbClr val="E8EFF8"/>
          </a:solidFill>
          <a:ln w="6350">
            <a:solidFill>
              <a:srgbClr val="D1DF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4" name="Text 22"/>
          <p:cNvSpPr/>
          <p:nvPr/>
        </p:nvSpPr>
        <p:spPr>
          <a:xfrm>
            <a:off x="457200" y="2816352"/>
            <a:ext cx="23774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003366"/>
                </a:solidFill>
              </a:rPr>
              <a:t>Tratamento contábil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2926080" y="2816352"/>
            <a:ext cx="2926080" cy="658368"/>
          </a:xfrm>
          <a:prstGeom prst="rect">
            <a:avLst/>
          </a:prstGeom>
          <a:solidFill>
            <a:srgbClr val="F0F5FB"/>
          </a:solidFill>
          <a:ln w="6350">
            <a:solidFill>
              <a:srgbClr val="D1DF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6" name="Text 24"/>
          <p:cNvSpPr/>
          <p:nvPr/>
        </p:nvSpPr>
        <p:spPr>
          <a:xfrm>
            <a:off x="3017520" y="2816352"/>
            <a:ext cx="27432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E293B"/>
                </a:solidFill>
              </a:rPr>
              <a:t>Consolidação integral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5852160" y="2816352"/>
            <a:ext cx="2926080" cy="658368"/>
          </a:xfrm>
          <a:prstGeom prst="rect">
            <a:avLst/>
          </a:prstGeom>
          <a:solidFill>
            <a:srgbClr val="F0F5FB"/>
          </a:solidFill>
          <a:ln w="6350">
            <a:solidFill>
              <a:srgbClr val="D1DF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8" name="Text 26"/>
          <p:cNvSpPr/>
          <p:nvPr/>
        </p:nvSpPr>
        <p:spPr>
          <a:xfrm>
            <a:off x="5943600" y="2816352"/>
            <a:ext cx="27432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E293B"/>
                </a:solidFill>
              </a:rPr>
              <a:t>Equivalência Patrimonial (MEP)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365760" y="3474720"/>
            <a:ext cx="2560320" cy="658368"/>
          </a:xfrm>
          <a:prstGeom prst="rect">
            <a:avLst/>
          </a:prstGeom>
          <a:solidFill>
            <a:srgbClr val="E8EFF8"/>
          </a:solidFill>
          <a:ln w="6350">
            <a:solidFill>
              <a:srgbClr val="D1DF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0" name="Text 28"/>
          <p:cNvSpPr/>
          <p:nvPr/>
        </p:nvSpPr>
        <p:spPr>
          <a:xfrm>
            <a:off x="457200" y="3474720"/>
            <a:ext cx="23774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003366"/>
                </a:solidFill>
              </a:rPr>
              <a:t>Participação típica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2926080" y="3474720"/>
            <a:ext cx="2926080" cy="658368"/>
          </a:xfrm>
          <a:prstGeom prst="rect">
            <a:avLst/>
          </a:prstGeom>
          <a:solidFill>
            <a:srgbClr val="F8FAFC"/>
          </a:solidFill>
          <a:ln w="6350">
            <a:solidFill>
              <a:srgbClr val="D1DF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2" name="Text 30"/>
          <p:cNvSpPr/>
          <p:nvPr/>
        </p:nvSpPr>
        <p:spPr>
          <a:xfrm>
            <a:off x="3017520" y="3474720"/>
            <a:ext cx="27432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E293B"/>
                </a:solidFill>
              </a:rPr>
              <a:t>Acima de 50% (não necessariamente)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5852160" y="3474720"/>
            <a:ext cx="2926080" cy="658368"/>
          </a:xfrm>
          <a:prstGeom prst="rect">
            <a:avLst/>
          </a:prstGeom>
          <a:solidFill>
            <a:srgbClr val="F8FAFC"/>
          </a:solidFill>
          <a:ln w="6350">
            <a:solidFill>
              <a:srgbClr val="D1DF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4" name="Text 32"/>
          <p:cNvSpPr/>
          <p:nvPr/>
        </p:nvSpPr>
        <p:spPr>
          <a:xfrm>
            <a:off x="5943600" y="3474720"/>
            <a:ext cx="27432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E293B"/>
                </a:solidFill>
              </a:rPr>
              <a:t>Entre 20% e 50% (não necessariamente)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365760" y="4224528"/>
            <a:ext cx="8430768" cy="566928"/>
          </a:xfrm>
          <a:prstGeom prst="roundRect">
            <a:avLst>
              <a:gd name="adj" fmla="val 12903"/>
            </a:avLst>
          </a:prstGeom>
          <a:solidFill>
            <a:srgbClr val="E8F7FA"/>
          </a:solidFill>
          <a:ln w="12700">
            <a:solidFill>
              <a:srgbClr val="17A2B8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6" name="Text 34"/>
          <p:cNvSpPr/>
          <p:nvPr/>
        </p:nvSpPr>
        <p:spPr>
          <a:xfrm>
            <a:off x="502920" y="4242816"/>
            <a:ext cx="81381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0A5060"/>
                </a:solidFill>
              </a:rPr>
              <a:t>NOTA: No MEP existe UMA linha no balanço ('Investimentos em coligadas') e UMA linha no resultado ('Resultado de Equivalência Patrimonial'). Na consolidação, receitas, despesas, ativos e passivos são apresentados LINHA A LINHA.</a:t>
            </a:r>
            <a:endParaRPr lang="en-US" sz="10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Text 1"/>
          <p:cNvSpPr/>
          <p:nvPr/>
        </p:nvSpPr>
        <p:spPr>
          <a:xfrm>
            <a:off x="438912" y="0"/>
            <a:ext cx="7132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FFFFFF"/>
                </a:solidFill>
              </a:rPr>
              <a:t>Os 5 Indicadores de Influência Significativa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438912" y="0"/>
            <a:ext cx="85039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17A2B8"/>
                </a:solidFill>
              </a:rPr>
              <a:t>CPC 18 (R2), item 6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365760" y="1078992"/>
            <a:ext cx="4224528" cy="1097280"/>
          </a:xfrm>
          <a:prstGeom prst="roundRect">
            <a:avLst>
              <a:gd name="adj" fmla="val 7500"/>
            </a:avLst>
          </a:prstGeom>
          <a:solidFill>
            <a:srgbClr val="F0F5FB"/>
          </a:solidFill>
          <a:ln w="12700">
            <a:solidFill>
              <a:srgbClr val="17A2B8">
                <a:alpha val="55000"/>
              </a:srgbClr>
            </a:solidFill>
            <a:prstDash val="solid"/>
          </a:ln>
          <a:effectLst>
            <a:outerShdw blurRad="101600" dist="381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6" name="Shape 4"/>
          <p:cNvSpPr/>
          <p:nvPr/>
        </p:nvSpPr>
        <p:spPr>
          <a:xfrm>
            <a:off x="457200" y="1170432"/>
            <a:ext cx="420624" cy="420624"/>
          </a:xfrm>
          <a:prstGeom prst="roundRect">
            <a:avLst>
              <a:gd name="adj" fmla="val 13043"/>
            </a:avLst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7" name="Text 5"/>
          <p:cNvSpPr/>
          <p:nvPr/>
        </p:nvSpPr>
        <p:spPr>
          <a:xfrm>
            <a:off x="457200" y="1170432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01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960120" y="1170432"/>
            <a:ext cx="35478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7A2B8"/>
                </a:solidFill>
              </a:rPr>
              <a:t>Representação no Conselho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75488" y="1554480"/>
            <a:ext cx="40050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</a:rPr>
              <a:t>Eleger ou indicar membros do conselho de administração ou órgão equivalente.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5760" y="2340864"/>
            <a:ext cx="4224528" cy="1097280"/>
          </a:xfrm>
          <a:prstGeom prst="roundRect">
            <a:avLst>
              <a:gd name="adj" fmla="val 7500"/>
            </a:avLst>
          </a:prstGeom>
          <a:solidFill>
            <a:srgbClr val="F0F5FB"/>
          </a:solidFill>
          <a:ln w="12700">
            <a:solidFill>
              <a:srgbClr val="0066CC">
                <a:alpha val="55000"/>
              </a:srgbClr>
            </a:solidFill>
            <a:prstDash val="solid"/>
          </a:ln>
          <a:effectLst>
            <a:outerShdw blurRad="101600" dist="381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1" name="Shape 9"/>
          <p:cNvSpPr/>
          <p:nvPr/>
        </p:nvSpPr>
        <p:spPr>
          <a:xfrm>
            <a:off x="457200" y="2432304"/>
            <a:ext cx="420624" cy="420624"/>
          </a:xfrm>
          <a:prstGeom prst="roundRect">
            <a:avLst>
              <a:gd name="adj" fmla="val 13043"/>
            </a:avLst>
          </a:prstGeom>
          <a:solidFill>
            <a:srgbClr val="0066CC"/>
          </a:solidFill>
          <a:ln w="12700">
            <a:solidFill>
              <a:srgbClr val="0066C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2" name="Text 10"/>
          <p:cNvSpPr/>
          <p:nvPr/>
        </p:nvSpPr>
        <p:spPr>
          <a:xfrm>
            <a:off x="457200" y="2432304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02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960120" y="2432304"/>
            <a:ext cx="35478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66CC"/>
                </a:solidFill>
              </a:rPr>
              <a:t>Participação nas Políticas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75488" y="2816352"/>
            <a:ext cx="40050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</a:rPr>
              <a:t>Participar da aprovação de orçamento, dividendos e estratégia da investida.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365760" y="3602736"/>
            <a:ext cx="4224528" cy="1097280"/>
          </a:xfrm>
          <a:prstGeom prst="roundRect">
            <a:avLst>
              <a:gd name="adj" fmla="val 7500"/>
            </a:avLst>
          </a:prstGeom>
          <a:solidFill>
            <a:srgbClr val="F0F5FB"/>
          </a:solidFill>
          <a:ln w="12700">
            <a:solidFill>
              <a:srgbClr val="1A5CA8">
                <a:alpha val="55000"/>
              </a:srgbClr>
            </a:solidFill>
            <a:prstDash val="solid"/>
          </a:ln>
          <a:effectLst>
            <a:outerShdw blurRad="101600" dist="381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6" name="Shape 14"/>
          <p:cNvSpPr/>
          <p:nvPr/>
        </p:nvSpPr>
        <p:spPr>
          <a:xfrm>
            <a:off x="457200" y="3694176"/>
            <a:ext cx="420624" cy="420624"/>
          </a:xfrm>
          <a:prstGeom prst="roundRect">
            <a:avLst>
              <a:gd name="adj" fmla="val 13043"/>
            </a:avLst>
          </a:prstGeom>
          <a:solidFill>
            <a:srgbClr val="1A5CA8"/>
          </a:solidFill>
          <a:ln w="12700">
            <a:solidFill>
              <a:srgbClr val="1A5CA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7" name="Text 15"/>
          <p:cNvSpPr/>
          <p:nvPr/>
        </p:nvSpPr>
        <p:spPr>
          <a:xfrm>
            <a:off x="457200" y="3694176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03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960120" y="3694176"/>
            <a:ext cx="35478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A5CA8"/>
                </a:solidFill>
              </a:rPr>
              <a:t>Transações Materiais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75488" y="4078224"/>
            <a:ext cx="40050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</a:rPr>
              <a:t>Fornecimento de insumos ou serviços relevantes entre investidor e investida.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4828032" y="1078992"/>
            <a:ext cx="4224528" cy="1097280"/>
          </a:xfrm>
          <a:prstGeom prst="roundRect">
            <a:avLst>
              <a:gd name="adj" fmla="val 7500"/>
            </a:avLst>
          </a:prstGeom>
          <a:solidFill>
            <a:srgbClr val="F0F5FB"/>
          </a:solidFill>
          <a:ln w="12700">
            <a:solidFill>
              <a:srgbClr val="005580">
                <a:alpha val="55000"/>
              </a:srgbClr>
            </a:solidFill>
            <a:prstDash val="solid"/>
          </a:ln>
          <a:effectLst>
            <a:outerShdw blurRad="101600" dist="381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21" name="Shape 19"/>
          <p:cNvSpPr/>
          <p:nvPr/>
        </p:nvSpPr>
        <p:spPr>
          <a:xfrm>
            <a:off x="4919472" y="1170432"/>
            <a:ext cx="420624" cy="420624"/>
          </a:xfrm>
          <a:prstGeom prst="roundRect">
            <a:avLst>
              <a:gd name="adj" fmla="val 13043"/>
            </a:avLst>
          </a:prstGeom>
          <a:solidFill>
            <a:srgbClr val="005580"/>
          </a:solidFill>
          <a:ln w="12700">
            <a:solidFill>
              <a:srgbClr val="00558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2" name="Text 20"/>
          <p:cNvSpPr/>
          <p:nvPr/>
        </p:nvSpPr>
        <p:spPr>
          <a:xfrm>
            <a:off x="4919472" y="1170432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04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5422392" y="1170432"/>
            <a:ext cx="35478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5580"/>
                </a:solidFill>
              </a:rPr>
              <a:t>Intercâmbio de Pessoal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4937760" y="1554480"/>
            <a:ext cx="40050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</a:rPr>
              <a:t>Executivos compartilhados — diretores e gerentes que transitam entre as empresas.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4828032" y="2340864"/>
            <a:ext cx="4224528" cy="1097280"/>
          </a:xfrm>
          <a:prstGeom prst="roundRect">
            <a:avLst>
              <a:gd name="adj" fmla="val 7500"/>
            </a:avLst>
          </a:prstGeom>
          <a:solidFill>
            <a:srgbClr val="F0F5FB"/>
          </a:solidFill>
          <a:ln w="12700">
            <a:solidFill>
              <a:srgbClr val="003366">
                <a:alpha val="55000"/>
              </a:srgbClr>
            </a:solidFill>
            <a:prstDash val="solid"/>
          </a:ln>
          <a:effectLst>
            <a:outerShdw blurRad="101600" dist="381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26" name="Shape 24"/>
          <p:cNvSpPr/>
          <p:nvPr/>
        </p:nvSpPr>
        <p:spPr>
          <a:xfrm>
            <a:off x="4919472" y="2432304"/>
            <a:ext cx="420624" cy="420624"/>
          </a:xfrm>
          <a:prstGeom prst="roundRect">
            <a:avLst>
              <a:gd name="adj" fmla="val 13043"/>
            </a:avLst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7" name="Text 25"/>
          <p:cNvSpPr/>
          <p:nvPr/>
        </p:nvSpPr>
        <p:spPr>
          <a:xfrm>
            <a:off x="4919472" y="2432304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05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422392" y="2432304"/>
            <a:ext cx="35478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3366"/>
                </a:solidFill>
              </a:rPr>
              <a:t>Informações Técnicas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4937760" y="2816352"/>
            <a:ext cx="40050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</a:rPr>
              <a:t>Tecnologia ou know-how indispensável para a operação da investida.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4828032" y="3584448"/>
            <a:ext cx="4224528" cy="1097280"/>
          </a:xfrm>
          <a:prstGeom prst="roundRect">
            <a:avLst>
              <a:gd name="adj" fmla="val 7500"/>
            </a:avLst>
          </a:prstGeom>
          <a:solidFill>
            <a:srgbClr val="F0F5FB"/>
          </a:solidFill>
          <a:ln w="12700">
            <a:solidFill>
              <a:srgbClr val="003366">
                <a:alpha val="55000"/>
              </a:srgbClr>
            </a:solidFill>
            <a:prstDash val="solid"/>
          </a:ln>
          <a:effectLst>
            <a:outerShdw blurRad="101600" dist="381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31" name="Shape 29"/>
          <p:cNvSpPr/>
          <p:nvPr/>
        </p:nvSpPr>
        <p:spPr>
          <a:xfrm>
            <a:off x="4919472" y="3675888"/>
            <a:ext cx="420624" cy="420624"/>
          </a:xfrm>
          <a:prstGeom prst="roundRect">
            <a:avLst>
              <a:gd name="adj" fmla="val 13043"/>
            </a:avLst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2" name="Text 30"/>
          <p:cNvSpPr/>
          <p:nvPr/>
        </p:nvSpPr>
        <p:spPr>
          <a:xfrm>
            <a:off x="4919472" y="3675888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05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5422392" y="3675888"/>
            <a:ext cx="35478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3366"/>
                </a:solidFill>
              </a:rPr>
              <a:t>Informações Técnicas Essenciais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4937760" y="4059936"/>
            <a:ext cx="40050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</a:rPr>
              <a:t>Tecnologia ou know-how indispensável para a operação da investida.</a:t>
            </a:r>
            <a:endParaRPr lang="en-US" sz="1050" dirty="0"/>
          </a:p>
        </p:txBody>
      </p:sp>
      <p:sp>
        <p:nvSpPr>
          <p:cNvPr id="35" name="Text 33"/>
          <p:cNvSpPr/>
          <p:nvPr/>
        </p:nvSpPr>
        <p:spPr>
          <a:xfrm>
            <a:off x="365760" y="4754880"/>
            <a:ext cx="84307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17A2B8"/>
                </a:solidFill>
              </a:rPr>
              <a:t>Basta a presença de UM desses fatores para evidenciar influência significativa — sempre analisados em conjunto com os fatos e circunstâncias.</a:t>
            </a:r>
            <a:endParaRPr lang="en-US" sz="9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Text 1"/>
          <p:cNvSpPr/>
          <p:nvPr/>
        </p:nvSpPr>
        <p:spPr>
          <a:xfrm>
            <a:off x="438912" y="0"/>
            <a:ext cx="7132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FFFFFF"/>
                </a:solidFill>
              </a:rPr>
              <a:t>Método da Equivalência Patrimonial — 4 Passos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438912" y="0"/>
            <a:ext cx="85039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17A2B8"/>
                </a:solidFill>
              </a:rPr>
              <a:t>CPC 18 (R2) / IAS 28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365760" y="1005840"/>
            <a:ext cx="4251960" cy="1664208"/>
          </a:xfrm>
          <a:prstGeom prst="roundRect">
            <a:avLst>
              <a:gd name="adj" fmla="val 5495"/>
            </a:avLst>
          </a:prstGeom>
          <a:solidFill>
            <a:srgbClr val="E8F7FA"/>
          </a:solidFill>
          <a:ln w="12700">
            <a:solidFill>
              <a:srgbClr val="17A2B8">
                <a:alpha val="60000"/>
              </a:srgbClr>
            </a:solidFill>
            <a:prstDash val="solid"/>
          </a:ln>
          <a:effectLst>
            <a:outerShdw blurRad="101600" dist="381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457200" cy="457200"/>
          </a:xfrm>
          <a:prstGeom prst="ellipse">
            <a:avLst/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7" name="Text 5"/>
          <p:cNvSpPr/>
          <p:nvPr/>
        </p:nvSpPr>
        <p:spPr>
          <a:xfrm>
            <a:off x="457200" y="10972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</a:rPr>
              <a:t>1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005840" y="1097280"/>
            <a:ext cx="3520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dirty="0">
                <a:solidFill>
                  <a:srgbClr val="17A2B8"/>
                </a:solidFill>
              </a:rPr>
              <a:t>Reconhecimento Inicial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475488" y="1508760"/>
            <a:ext cx="40233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</a:rPr>
              <a:t>Investimento registrado pelo custo de aquisição.</a:t>
            </a:r>
            <a:endParaRPr lang="en-US" sz="1050" dirty="0"/>
          </a:p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</a:rPr>
              <a:t>D – Investimentos  /  C – Caixa</a:t>
            </a:r>
            <a:endParaRPr lang="en-US" sz="1050" dirty="0"/>
          </a:p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</a:rPr>
              <a:t>O valor inclui eventual goodwill embutido.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4828032" y="1005840"/>
            <a:ext cx="4251960" cy="1664208"/>
          </a:xfrm>
          <a:prstGeom prst="roundRect">
            <a:avLst>
              <a:gd name="adj" fmla="val 5495"/>
            </a:avLst>
          </a:prstGeom>
          <a:solidFill>
            <a:srgbClr val="EAF2FF"/>
          </a:solidFill>
          <a:ln w="12700">
            <a:solidFill>
              <a:srgbClr val="0066CC">
                <a:alpha val="60000"/>
              </a:srgbClr>
            </a:solidFill>
            <a:prstDash val="solid"/>
          </a:ln>
          <a:effectLst>
            <a:outerShdw blurRad="101600" dist="381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1" name="Shape 9"/>
          <p:cNvSpPr/>
          <p:nvPr/>
        </p:nvSpPr>
        <p:spPr>
          <a:xfrm>
            <a:off x="4919472" y="1097280"/>
            <a:ext cx="457200" cy="457200"/>
          </a:xfrm>
          <a:prstGeom prst="ellipse">
            <a:avLst/>
          </a:prstGeom>
          <a:solidFill>
            <a:srgbClr val="0066CC"/>
          </a:solidFill>
          <a:ln w="12700">
            <a:solidFill>
              <a:srgbClr val="0066C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2" name="Text 10"/>
          <p:cNvSpPr/>
          <p:nvPr/>
        </p:nvSpPr>
        <p:spPr>
          <a:xfrm>
            <a:off x="4919472" y="10972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</a:rPr>
              <a:t>2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5468112" y="1097280"/>
            <a:ext cx="3520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dirty="0">
                <a:solidFill>
                  <a:srgbClr val="0066CC"/>
                </a:solidFill>
              </a:rPr>
              <a:t>Ajuste pelo Resultado</a:t>
            </a:r>
            <a:endParaRPr lang="en-US" sz="1250" dirty="0"/>
          </a:p>
        </p:txBody>
      </p:sp>
      <p:sp>
        <p:nvSpPr>
          <p:cNvPr id="14" name="Text 12"/>
          <p:cNvSpPr/>
          <p:nvPr/>
        </p:nvSpPr>
        <p:spPr>
          <a:xfrm>
            <a:off x="4937760" y="1508760"/>
            <a:ext cx="40233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</a:rPr>
              <a:t>Reconhece a participação proporcional no lucro ou prejuízo.</a:t>
            </a:r>
            <a:endParaRPr lang="en-US" sz="1050" dirty="0"/>
          </a:p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</a:rPr>
              <a:t>Se lucro: D – Investimentos / C – Resultado de Equiv. Pat.</a:t>
            </a:r>
            <a:endParaRPr lang="en-US" sz="1050" dirty="0"/>
          </a:p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</a:rPr>
              <a:t>Se prejuízo: D – Resultado de Equiv. Pat. / C – Investimentos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365760" y="2816352"/>
            <a:ext cx="4251960" cy="1664208"/>
          </a:xfrm>
          <a:prstGeom prst="roundRect">
            <a:avLst>
              <a:gd name="adj" fmla="val 5495"/>
            </a:avLst>
          </a:prstGeom>
          <a:solidFill>
            <a:srgbClr val="F0F5FB"/>
          </a:solidFill>
          <a:ln w="12700">
            <a:solidFill>
              <a:srgbClr val="1A5CA8">
                <a:alpha val="60000"/>
              </a:srgbClr>
            </a:solidFill>
            <a:prstDash val="solid"/>
          </a:ln>
          <a:effectLst>
            <a:outerShdw blurRad="101600" dist="381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6" name="Shape 14"/>
          <p:cNvSpPr/>
          <p:nvPr/>
        </p:nvSpPr>
        <p:spPr>
          <a:xfrm>
            <a:off x="457200" y="2907792"/>
            <a:ext cx="457200" cy="457200"/>
          </a:xfrm>
          <a:prstGeom prst="ellipse">
            <a:avLst/>
          </a:prstGeom>
          <a:solidFill>
            <a:srgbClr val="1A5CA8"/>
          </a:solidFill>
          <a:ln w="12700">
            <a:solidFill>
              <a:srgbClr val="1A5CA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7" name="Text 15"/>
          <p:cNvSpPr/>
          <p:nvPr/>
        </p:nvSpPr>
        <p:spPr>
          <a:xfrm>
            <a:off x="457200" y="290779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</a:rPr>
              <a:t>3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1005840" y="2907792"/>
            <a:ext cx="3520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dirty="0">
                <a:solidFill>
                  <a:srgbClr val="1A5CA8"/>
                </a:solidFill>
              </a:rPr>
              <a:t>Outros Eventos do PL</a:t>
            </a:r>
            <a:endParaRPr lang="en-US" sz="1250" dirty="0"/>
          </a:p>
        </p:txBody>
      </p:sp>
      <p:sp>
        <p:nvSpPr>
          <p:cNvPr id="19" name="Text 17"/>
          <p:cNvSpPr/>
          <p:nvPr/>
        </p:nvSpPr>
        <p:spPr>
          <a:xfrm>
            <a:off x="475488" y="3319272"/>
            <a:ext cx="40233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</a:rPr>
              <a:t>Variações diretas no PL da investida (ORA, ganhos atuariais, ajustes de conversão) também são refletidas proporcionalmente pelo investidor.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4828032" y="2816352"/>
            <a:ext cx="4251960" cy="1664208"/>
          </a:xfrm>
          <a:prstGeom prst="roundRect">
            <a:avLst>
              <a:gd name="adj" fmla="val 5495"/>
            </a:avLst>
          </a:prstGeom>
          <a:solidFill>
            <a:srgbClr val="F0F5FB"/>
          </a:solidFill>
          <a:ln w="12700">
            <a:solidFill>
              <a:srgbClr val="003366">
                <a:alpha val="60000"/>
              </a:srgbClr>
            </a:solidFill>
            <a:prstDash val="solid"/>
          </a:ln>
          <a:effectLst>
            <a:outerShdw blurRad="101600" dist="381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21" name="Shape 19"/>
          <p:cNvSpPr/>
          <p:nvPr/>
        </p:nvSpPr>
        <p:spPr>
          <a:xfrm>
            <a:off x="4919472" y="2907792"/>
            <a:ext cx="457200" cy="457200"/>
          </a:xfrm>
          <a:prstGeom prst="ellipse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2" name="Text 20"/>
          <p:cNvSpPr/>
          <p:nvPr/>
        </p:nvSpPr>
        <p:spPr>
          <a:xfrm>
            <a:off x="4919472" y="290779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</a:rPr>
              <a:t>4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5468112" y="2907792"/>
            <a:ext cx="3520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dirty="0">
                <a:solidFill>
                  <a:srgbClr val="003366"/>
                </a:solidFill>
              </a:rPr>
              <a:t>Dividendos Recebidos</a:t>
            </a:r>
            <a:endParaRPr lang="en-US" sz="1250" dirty="0"/>
          </a:p>
        </p:txBody>
      </p:sp>
      <p:sp>
        <p:nvSpPr>
          <p:cNvPr id="24" name="Text 22"/>
          <p:cNvSpPr/>
          <p:nvPr/>
        </p:nvSpPr>
        <p:spPr>
          <a:xfrm>
            <a:off x="4937760" y="3319272"/>
            <a:ext cx="40233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</a:rPr>
              <a:t>Dividendos NÃO são receita — REDUZEM o saldo do investimento.</a:t>
            </a:r>
            <a:endParaRPr lang="en-US" sz="1050" dirty="0"/>
          </a:p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</a:rPr>
              <a:t>D – Dividendos a Receber  /  C – Investimentos</a:t>
            </a:r>
            <a:endParaRPr lang="en-US" sz="10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Text 1"/>
          <p:cNvSpPr/>
          <p:nvPr/>
        </p:nvSpPr>
        <p:spPr>
          <a:xfrm>
            <a:off x="438912" y="0"/>
            <a:ext cx="7132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FFFFFF"/>
                </a:solidFill>
              </a:rPr>
              <a:t>MEP na Prática — Alpha S.A. (30%) e Épsilon S.A.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438912" y="0"/>
            <a:ext cx="85039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17A2B8"/>
                </a:solidFill>
              </a:rPr>
              <a:t>CPC 18 (R2)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365760" y="1005840"/>
            <a:ext cx="8430768" cy="548640"/>
          </a:xfrm>
          <a:prstGeom prst="roundRect">
            <a:avLst>
              <a:gd name="adj" fmla="val 13333"/>
            </a:avLst>
          </a:prstGeom>
          <a:solidFill>
            <a:srgbClr val="E8F7FA"/>
          </a:solidFill>
          <a:ln w="12700">
            <a:solidFill>
              <a:srgbClr val="17A2B8">
                <a:alpha val="70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" name="Text 4"/>
          <p:cNvSpPr/>
          <p:nvPr/>
        </p:nvSpPr>
        <p:spPr>
          <a:xfrm>
            <a:off x="530352" y="1024128"/>
            <a:ext cx="813816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dirty="0">
                <a:solidFill>
                  <a:srgbClr val="1E293B"/>
                </a:solidFill>
              </a:rPr>
              <a:t>Custo de aquisição: R$600.000  ·  Lucro da Épsilon no período: R$200.000  ·  Dividendos distribuídos: R$50.000</a:t>
            </a:r>
            <a:endParaRPr lang="en-US" sz="1150" dirty="0"/>
          </a:p>
        </p:txBody>
      </p:sp>
      <p:sp>
        <p:nvSpPr>
          <p:cNvPr id="7" name="Shape 5"/>
          <p:cNvSpPr/>
          <p:nvPr/>
        </p:nvSpPr>
        <p:spPr>
          <a:xfrm>
            <a:off x="365760" y="1664208"/>
            <a:ext cx="2926080" cy="548640"/>
          </a:xfrm>
          <a:prstGeom prst="rect">
            <a:avLst/>
          </a:prstGeom>
          <a:solidFill>
            <a:srgbClr val="003366"/>
          </a:solidFill>
          <a:ln w="6350">
            <a:solidFill>
              <a:srgbClr val="D1DF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8" name="Text 6"/>
          <p:cNvSpPr/>
          <p:nvPr/>
        </p:nvSpPr>
        <p:spPr>
          <a:xfrm>
            <a:off x="457200" y="1664208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FFFFF"/>
                </a:solidFill>
              </a:rPr>
              <a:t>Evento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3291840" y="1664208"/>
            <a:ext cx="3493008" cy="548640"/>
          </a:xfrm>
          <a:prstGeom prst="rect">
            <a:avLst/>
          </a:prstGeom>
          <a:solidFill>
            <a:srgbClr val="0066CC"/>
          </a:solidFill>
          <a:ln w="6350">
            <a:solidFill>
              <a:srgbClr val="D1DF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0" name="Text 8"/>
          <p:cNvSpPr/>
          <p:nvPr/>
        </p:nvSpPr>
        <p:spPr>
          <a:xfrm>
            <a:off x="3383280" y="1664208"/>
            <a:ext cx="331012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Cálculo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6784848" y="1664208"/>
            <a:ext cx="2011680" cy="548640"/>
          </a:xfrm>
          <a:prstGeom prst="rect">
            <a:avLst/>
          </a:prstGeom>
          <a:solidFill>
            <a:srgbClr val="17A2B8"/>
          </a:solidFill>
          <a:ln w="6350">
            <a:solidFill>
              <a:srgbClr val="D1DF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2" name="Text 10"/>
          <p:cNvSpPr/>
          <p:nvPr/>
        </p:nvSpPr>
        <p:spPr>
          <a:xfrm>
            <a:off x="6876288" y="1664208"/>
            <a:ext cx="182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Saldo do Investimento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365760" y="2212848"/>
            <a:ext cx="292608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D1DF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4" name="Text 12"/>
          <p:cNvSpPr/>
          <p:nvPr/>
        </p:nvSpPr>
        <p:spPr>
          <a:xfrm>
            <a:off x="457200" y="2212848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003366"/>
                </a:solidFill>
              </a:rPr>
              <a:t>Aquisição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3291840" y="2212848"/>
            <a:ext cx="3493008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D1DF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6" name="Text 14"/>
          <p:cNvSpPr/>
          <p:nvPr/>
        </p:nvSpPr>
        <p:spPr>
          <a:xfrm>
            <a:off x="3383280" y="2212848"/>
            <a:ext cx="331012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1E293B"/>
                </a:solidFill>
              </a:rPr>
              <a:t>R$ 600.000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6784848" y="2212848"/>
            <a:ext cx="201168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D1DF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8" name="Text 16"/>
          <p:cNvSpPr/>
          <p:nvPr/>
        </p:nvSpPr>
        <p:spPr>
          <a:xfrm>
            <a:off x="6876288" y="2212848"/>
            <a:ext cx="182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1E293B"/>
                </a:solidFill>
              </a:rPr>
              <a:t>R$ 600.000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365760" y="2761488"/>
            <a:ext cx="2926080" cy="548640"/>
          </a:xfrm>
          <a:prstGeom prst="rect">
            <a:avLst/>
          </a:prstGeom>
          <a:solidFill>
            <a:srgbClr val="F5F8FF"/>
          </a:solidFill>
          <a:ln w="6350">
            <a:solidFill>
              <a:srgbClr val="D1DF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0" name="Text 18"/>
          <p:cNvSpPr/>
          <p:nvPr/>
        </p:nvSpPr>
        <p:spPr>
          <a:xfrm>
            <a:off x="457200" y="2761488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003366"/>
                </a:solidFill>
              </a:rPr>
              <a:t>Resultado MEP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3291840" y="2761488"/>
            <a:ext cx="3493008" cy="548640"/>
          </a:xfrm>
          <a:prstGeom prst="rect">
            <a:avLst/>
          </a:prstGeom>
          <a:solidFill>
            <a:srgbClr val="F5F8FF"/>
          </a:solidFill>
          <a:ln w="6350">
            <a:solidFill>
              <a:srgbClr val="D1DF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2" name="Text 20"/>
          <p:cNvSpPr/>
          <p:nvPr/>
        </p:nvSpPr>
        <p:spPr>
          <a:xfrm>
            <a:off x="3383280" y="2761488"/>
            <a:ext cx="331012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1E293B"/>
                </a:solidFill>
              </a:rPr>
              <a:t>R$ 200.000 × 30% = R$60.000</a:t>
            </a:r>
            <a:endParaRPr lang="en-US" sz="1150" dirty="0"/>
          </a:p>
        </p:txBody>
      </p:sp>
      <p:sp>
        <p:nvSpPr>
          <p:cNvPr id="23" name="Shape 21"/>
          <p:cNvSpPr/>
          <p:nvPr/>
        </p:nvSpPr>
        <p:spPr>
          <a:xfrm>
            <a:off x="6784848" y="2761488"/>
            <a:ext cx="2011680" cy="548640"/>
          </a:xfrm>
          <a:prstGeom prst="rect">
            <a:avLst/>
          </a:prstGeom>
          <a:solidFill>
            <a:srgbClr val="F5F8FF"/>
          </a:solidFill>
          <a:ln w="6350">
            <a:solidFill>
              <a:srgbClr val="D1DF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4" name="Text 22"/>
          <p:cNvSpPr/>
          <p:nvPr/>
        </p:nvSpPr>
        <p:spPr>
          <a:xfrm>
            <a:off x="6876288" y="2761488"/>
            <a:ext cx="182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1E293B"/>
                </a:solidFill>
              </a:rPr>
              <a:t>R$ 660.000</a:t>
            </a:r>
            <a:endParaRPr lang="en-US" sz="1150" dirty="0"/>
          </a:p>
        </p:txBody>
      </p:sp>
      <p:sp>
        <p:nvSpPr>
          <p:cNvPr id="25" name="Shape 23"/>
          <p:cNvSpPr/>
          <p:nvPr/>
        </p:nvSpPr>
        <p:spPr>
          <a:xfrm>
            <a:off x="365760" y="3310128"/>
            <a:ext cx="292608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D1DF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6" name="Text 24"/>
          <p:cNvSpPr/>
          <p:nvPr/>
        </p:nvSpPr>
        <p:spPr>
          <a:xfrm>
            <a:off x="457200" y="3310128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003366"/>
                </a:solidFill>
              </a:rPr>
              <a:t>Dividendos</a:t>
            </a:r>
            <a:endParaRPr lang="en-US" sz="1150" dirty="0"/>
          </a:p>
        </p:txBody>
      </p:sp>
      <p:sp>
        <p:nvSpPr>
          <p:cNvPr id="27" name="Shape 25"/>
          <p:cNvSpPr/>
          <p:nvPr/>
        </p:nvSpPr>
        <p:spPr>
          <a:xfrm>
            <a:off x="3291840" y="3310128"/>
            <a:ext cx="3493008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D1DF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8" name="Text 26"/>
          <p:cNvSpPr/>
          <p:nvPr/>
        </p:nvSpPr>
        <p:spPr>
          <a:xfrm>
            <a:off x="3383280" y="3310128"/>
            <a:ext cx="331012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1E293B"/>
                </a:solidFill>
              </a:rPr>
              <a:t>R$ 50.000 × 30% = (R$15.000)</a:t>
            </a:r>
            <a:endParaRPr lang="en-US" sz="1150" dirty="0"/>
          </a:p>
        </p:txBody>
      </p:sp>
      <p:sp>
        <p:nvSpPr>
          <p:cNvPr id="29" name="Shape 27"/>
          <p:cNvSpPr/>
          <p:nvPr/>
        </p:nvSpPr>
        <p:spPr>
          <a:xfrm>
            <a:off x="6784848" y="3310128"/>
            <a:ext cx="201168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D1DF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0" name="Text 28"/>
          <p:cNvSpPr/>
          <p:nvPr/>
        </p:nvSpPr>
        <p:spPr>
          <a:xfrm>
            <a:off x="6876288" y="3310128"/>
            <a:ext cx="182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1E293B"/>
                </a:solidFill>
              </a:rPr>
              <a:t>R$ 645.000</a:t>
            </a:r>
            <a:endParaRPr lang="en-US" sz="1150" dirty="0"/>
          </a:p>
        </p:txBody>
      </p:sp>
      <p:sp>
        <p:nvSpPr>
          <p:cNvPr id="31" name="Shape 29"/>
          <p:cNvSpPr/>
          <p:nvPr/>
        </p:nvSpPr>
        <p:spPr>
          <a:xfrm>
            <a:off x="365760" y="3858768"/>
            <a:ext cx="2926080" cy="548640"/>
          </a:xfrm>
          <a:prstGeom prst="rect">
            <a:avLst/>
          </a:prstGeom>
          <a:solidFill>
            <a:srgbClr val="F5F8FF"/>
          </a:solidFill>
          <a:ln w="6350">
            <a:solidFill>
              <a:srgbClr val="D1DF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2" name="Text 30"/>
          <p:cNvSpPr/>
          <p:nvPr/>
        </p:nvSpPr>
        <p:spPr>
          <a:xfrm>
            <a:off x="457200" y="3858768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003366"/>
                </a:solidFill>
              </a:rPr>
              <a:t>Saldo Final (31/12)</a:t>
            </a:r>
            <a:endParaRPr lang="en-US" sz="1150" dirty="0"/>
          </a:p>
        </p:txBody>
      </p:sp>
      <p:sp>
        <p:nvSpPr>
          <p:cNvPr id="33" name="Shape 31"/>
          <p:cNvSpPr/>
          <p:nvPr/>
        </p:nvSpPr>
        <p:spPr>
          <a:xfrm>
            <a:off x="3291840" y="3858768"/>
            <a:ext cx="3493008" cy="548640"/>
          </a:xfrm>
          <a:prstGeom prst="rect">
            <a:avLst/>
          </a:prstGeom>
          <a:solidFill>
            <a:srgbClr val="F5F8FF"/>
          </a:solidFill>
          <a:ln w="6350">
            <a:solidFill>
              <a:srgbClr val="D1DF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4" name="Text 32"/>
          <p:cNvSpPr/>
          <p:nvPr/>
        </p:nvSpPr>
        <p:spPr>
          <a:xfrm>
            <a:off x="3383280" y="3858768"/>
            <a:ext cx="331012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1E293B"/>
                </a:solidFill>
              </a:rPr>
              <a:t>—</a:t>
            </a:r>
            <a:endParaRPr lang="en-US" sz="1150" dirty="0"/>
          </a:p>
        </p:txBody>
      </p:sp>
      <p:sp>
        <p:nvSpPr>
          <p:cNvPr id="35" name="Shape 33"/>
          <p:cNvSpPr/>
          <p:nvPr/>
        </p:nvSpPr>
        <p:spPr>
          <a:xfrm>
            <a:off x="6784848" y="3858768"/>
            <a:ext cx="2011680" cy="548640"/>
          </a:xfrm>
          <a:prstGeom prst="rect">
            <a:avLst/>
          </a:prstGeom>
          <a:solidFill>
            <a:srgbClr val="F5F8FF"/>
          </a:solidFill>
          <a:ln w="6350">
            <a:solidFill>
              <a:srgbClr val="D1DF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6" name="Text 34"/>
          <p:cNvSpPr/>
          <p:nvPr/>
        </p:nvSpPr>
        <p:spPr>
          <a:xfrm>
            <a:off x="6876288" y="3858768"/>
            <a:ext cx="182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1E293B"/>
                </a:solidFill>
              </a:rPr>
              <a:t>R$ 645.000</a:t>
            </a:r>
            <a:endParaRPr lang="en-US" sz="1150" dirty="0"/>
          </a:p>
        </p:txBody>
      </p:sp>
      <p:sp>
        <p:nvSpPr>
          <p:cNvPr id="37" name="Text 35"/>
          <p:cNvSpPr/>
          <p:nvPr/>
        </p:nvSpPr>
        <p:spPr>
          <a:xfrm>
            <a:off x="365760" y="4261104"/>
            <a:ext cx="843076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dirty="0">
                <a:solidFill>
                  <a:srgbClr val="003366"/>
                </a:solidFill>
              </a:rPr>
              <a:t>Principais Procedimentos de Auditoria sobre o MEP</a:t>
            </a:r>
            <a:endParaRPr lang="en-US" sz="1250" dirty="0"/>
          </a:p>
        </p:txBody>
      </p:sp>
      <p:sp>
        <p:nvSpPr>
          <p:cNvPr id="38" name="Shape 36"/>
          <p:cNvSpPr/>
          <p:nvPr/>
        </p:nvSpPr>
        <p:spPr>
          <a:xfrm>
            <a:off x="384048" y="4626864"/>
            <a:ext cx="164592" cy="164592"/>
          </a:xfrm>
          <a:prstGeom prst="ellipse">
            <a:avLst/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9" name="Text 37"/>
          <p:cNvSpPr/>
          <p:nvPr/>
        </p:nvSpPr>
        <p:spPr>
          <a:xfrm>
            <a:off x="594360" y="4572000"/>
            <a:ext cx="3977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1E293B"/>
                </a:solidFill>
              </a:rPr>
              <a:t>Avaliar a existência de influência significativa (análise dos 5 indicadores)</a:t>
            </a:r>
            <a:endParaRPr lang="en-US" sz="950" dirty="0"/>
          </a:p>
        </p:txBody>
      </p:sp>
      <p:sp>
        <p:nvSpPr>
          <p:cNvPr id="40" name="Shape 38"/>
          <p:cNvSpPr/>
          <p:nvPr/>
        </p:nvSpPr>
        <p:spPr>
          <a:xfrm>
            <a:off x="384048" y="4846320"/>
            <a:ext cx="164592" cy="164592"/>
          </a:xfrm>
          <a:prstGeom prst="ellipse">
            <a:avLst/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1" name="Text 39"/>
          <p:cNvSpPr/>
          <p:nvPr/>
        </p:nvSpPr>
        <p:spPr>
          <a:xfrm>
            <a:off x="594360" y="4791456"/>
            <a:ext cx="3977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1E293B"/>
                </a:solidFill>
              </a:rPr>
              <a:t>Revisar acordos societários e de governança</a:t>
            </a:r>
            <a:endParaRPr lang="en-US" sz="950" dirty="0"/>
          </a:p>
        </p:txBody>
      </p:sp>
      <p:sp>
        <p:nvSpPr>
          <p:cNvPr id="42" name="Shape 40"/>
          <p:cNvSpPr/>
          <p:nvPr/>
        </p:nvSpPr>
        <p:spPr>
          <a:xfrm>
            <a:off x="384048" y="5065776"/>
            <a:ext cx="164592" cy="164592"/>
          </a:xfrm>
          <a:prstGeom prst="ellipse">
            <a:avLst/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3" name="Text 41"/>
          <p:cNvSpPr/>
          <p:nvPr/>
        </p:nvSpPr>
        <p:spPr>
          <a:xfrm>
            <a:off x="594360" y="5010912"/>
            <a:ext cx="3977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1E293B"/>
                </a:solidFill>
              </a:rPr>
              <a:t>Recalcular a equivalência patrimonial</a:t>
            </a:r>
            <a:endParaRPr lang="en-US" sz="950" dirty="0"/>
          </a:p>
        </p:txBody>
      </p:sp>
      <p:sp>
        <p:nvSpPr>
          <p:cNvPr id="44" name="Shape 42"/>
          <p:cNvSpPr/>
          <p:nvPr/>
        </p:nvSpPr>
        <p:spPr>
          <a:xfrm>
            <a:off x="4636008" y="4626864"/>
            <a:ext cx="164592" cy="164592"/>
          </a:xfrm>
          <a:prstGeom prst="ellipse">
            <a:avLst/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5" name="Text 43"/>
          <p:cNvSpPr/>
          <p:nvPr/>
        </p:nvSpPr>
        <p:spPr>
          <a:xfrm>
            <a:off x="4846320" y="4572000"/>
            <a:ext cx="3977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1E293B"/>
                </a:solidFill>
              </a:rPr>
              <a:t>Revisar as DFs da investida usadas como base</a:t>
            </a:r>
            <a:endParaRPr lang="en-US" sz="950" dirty="0"/>
          </a:p>
        </p:txBody>
      </p:sp>
      <p:sp>
        <p:nvSpPr>
          <p:cNvPr id="46" name="Shape 44"/>
          <p:cNvSpPr/>
          <p:nvPr/>
        </p:nvSpPr>
        <p:spPr>
          <a:xfrm>
            <a:off x="4636008" y="4846320"/>
            <a:ext cx="164592" cy="164592"/>
          </a:xfrm>
          <a:prstGeom prst="ellipse">
            <a:avLst/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7" name="Text 45"/>
          <p:cNvSpPr/>
          <p:nvPr/>
        </p:nvSpPr>
        <p:spPr>
          <a:xfrm>
            <a:off x="4846320" y="4791456"/>
            <a:ext cx="3977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1E293B"/>
                </a:solidFill>
              </a:rPr>
              <a:t>Avaliar impairment do investimento</a:t>
            </a:r>
            <a:endParaRPr lang="en-US" sz="950" dirty="0"/>
          </a:p>
        </p:txBody>
      </p:sp>
      <p:sp>
        <p:nvSpPr>
          <p:cNvPr id="48" name="Shape 46"/>
          <p:cNvSpPr/>
          <p:nvPr/>
        </p:nvSpPr>
        <p:spPr>
          <a:xfrm>
            <a:off x="4636008" y="5065776"/>
            <a:ext cx="164592" cy="164592"/>
          </a:xfrm>
          <a:prstGeom prst="ellipse">
            <a:avLst/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9" name="Text 47"/>
          <p:cNvSpPr/>
          <p:nvPr/>
        </p:nvSpPr>
        <p:spPr>
          <a:xfrm>
            <a:off x="4846320" y="5010912"/>
            <a:ext cx="3977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1E293B"/>
                </a:solidFill>
              </a:rPr>
              <a:t>Verificar eliminações de lucros não realizados com a coligada</a:t>
            </a:r>
            <a:endParaRPr lang="en-US" sz="95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347472" y="164592"/>
            <a:ext cx="1298448" cy="457200"/>
          </a:xfrm>
          <a:prstGeom prst="roundRect">
            <a:avLst>
              <a:gd name="adj" fmla="val 16000"/>
            </a:avLst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" name="Text 2"/>
          <p:cNvSpPr/>
          <p:nvPr/>
        </p:nvSpPr>
        <p:spPr>
          <a:xfrm>
            <a:off x="347472" y="164592"/>
            <a:ext cx="129844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</a:rPr>
              <a:t>🎯  QUIZ</a:t>
            </a:r>
            <a:endParaRPr lang="en-US" sz="1250" dirty="0"/>
          </a:p>
        </p:txBody>
      </p:sp>
      <p:sp>
        <p:nvSpPr>
          <p:cNvPr id="5" name="Text 3"/>
          <p:cNvSpPr/>
          <p:nvPr/>
        </p:nvSpPr>
        <p:spPr>
          <a:xfrm>
            <a:off x="1737360" y="182880"/>
            <a:ext cx="70408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FFFFF"/>
                </a:solidFill>
              </a:rPr>
              <a:t>Caso Prático — Influência Significativa?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347472" y="749808"/>
            <a:ext cx="8430768" cy="1783080"/>
          </a:xfrm>
          <a:prstGeom prst="roundRect">
            <a:avLst>
              <a:gd name="adj" fmla="val 5128"/>
            </a:avLst>
          </a:prstGeom>
          <a:solidFill>
            <a:srgbClr val="00254D"/>
          </a:solidFill>
          <a:ln w="12700">
            <a:solidFill>
              <a:srgbClr val="0066CC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7" name="Text 5"/>
          <p:cNvSpPr/>
          <p:nvPr/>
        </p:nvSpPr>
        <p:spPr>
          <a:xfrm>
            <a:off x="566928" y="82296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300" dirty="0">
                <a:solidFill>
                  <a:srgbClr val="17A2B8"/>
                </a:solidFill>
              </a:rPr>
              <a:t>Cenário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566928" y="1115568"/>
            <a:ext cx="809244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dirty="0">
                <a:solidFill>
                  <a:srgbClr val="FFFFFF"/>
                </a:solidFill>
              </a:rPr>
              <a:t>Caso 1: Empresa X possui 22% da Empresa Y — sem assento no conselho, sem transações relevantes, sem compartilhamento de executivos.</a:t>
            </a:r>
            <a:endParaRPr lang="en-US" sz="115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FFFFFF"/>
                </a:solidFill>
              </a:rPr>
              <a:t>Caso 2: Empresa Z possui 18% da Empresa W — participa das decisões estratégicas, possui 2 dos 5 membros do conselho e fornece tecnologia essencial à operação.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347472" y="2633472"/>
            <a:ext cx="843076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50" b="1" dirty="0">
                <a:solidFill>
                  <a:srgbClr val="17A2B8"/>
                </a:solidFill>
              </a:rPr>
              <a:t>Em qual situação existe influência significativa?</a:t>
            </a:r>
            <a:endParaRPr lang="en-US" sz="1850" dirty="0"/>
          </a:p>
        </p:txBody>
      </p:sp>
      <p:sp>
        <p:nvSpPr>
          <p:cNvPr id="10" name="Shape 8"/>
          <p:cNvSpPr/>
          <p:nvPr/>
        </p:nvSpPr>
        <p:spPr>
          <a:xfrm>
            <a:off x="347472" y="3218688"/>
            <a:ext cx="4206240" cy="603504"/>
          </a:xfrm>
          <a:prstGeom prst="roundRect">
            <a:avLst>
              <a:gd name="adj" fmla="val 12121"/>
            </a:avLst>
          </a:prstGeom>
          <a:solidFill>
            <a:srgbClr val="0066CC">
              <a:alpha val="20000"/>
            </a:srgbClr>
          </a:solidFill>
          <a:ln w="12700">
            <a:solidFill>
              <a:srgbClr val="0066CC">
                <a:alpha val="70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1" name="Text 9"/>
          <p:cNvSpPr/>
          <p:nvPr/>
        </p:nvSpPr>
        <p:spPr>
          <a:xfrm>
            <a:off x="420624" y="3218688"/>
            <a:ext cx="438912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A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896112" y="3218688"/>
            <a:ext cx="3547872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FFFFFF"/>
                </a:solidFill>
              </a:rPr>
              <a:t>Somente X — pois possui mais de 20%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4690872" y="3218688"/>
            <a:ext cx="4206240" cy="603504"/>
          </a:xfrm>
          <a:prstGeom prst="roundRect">
            <a:avLst>
              <a:gd name="adj" fmla="val 12121"/>
            </a:avLst>
          </a:prstGeom>
          <a:solidFill>
            <a:srgbClr val="17A2B8">
              <a:alpha val="20000"/>
            </a:srgbClr>
          </a:solidFill>
          <a:ln w="12700">
            <a:solidFill>
              <a:srgbClr val="17A2B8">
                <a:alpha val="70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4" name="Text 12"/>
          <p:cNvSpPr/>
          <p:nvPr/>
        </p:nvSpPr>
        <p:spPr>
          <a:xfrm>
            <a:off x="4764024" y="3218688"/>
            <a:ext cx="438912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B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5239512" y="3218688"/>
            <a:ext cx="3547872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FFFFFF"/>
                </a:solidFill>
              </a:rPr>
              <a:t>Somente Z — os indicadores qualitativos evidenciam influência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347472" y="3931920"/>
            <a:ext cx="4206240" cy="603504"/>
          </a:xfrm>
          <a:prstGeom prst="roundRect">
            <a:avLst>
              <a:gd name="adj" fmla="val 12121"/>
            </a:avLst>
          </a:prstGeom>
          <a:solidFill>
            <a:srgbClr val="1A5CA8">
              <a:alpha val="20000"/>
            </a:srgbClr>
          </a:solidFill>
          <a:ln w="12700">
            <a:solidFill>
              <a:srgbClr val="1A5CA8">
                <a:alpha val="70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7" name="Text 15"/>
          <p:cNvSpPr/>
          <p:nvPr/>
        </p:nvSpPr>
        <p:spPr>
          <a:xfrm>
            <a:off x="420624" y="3931920"/>
            <a:ext cx="438912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C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96112" y="3931920"/>
            <a:ext cx="3547872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FFFFFF"/>
                </a:solidFill>
              </a:rPr>
              <a:t>Ambas — o percentual define automaticamente influência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4690872" y="3931920"/>
            <a:ext cx="4206240" cy="603504"/>
          </a:xfrm>
          <a:prstGeom prst="roundRect">
            <a:avLst>
              <a:gd name="adj" fmla="val 12121"/>
            </a:avLst>
          </a:prstGeom>
          <a:solidFill>
            <a:srgbClr val="005580">
              <a:alpha val="20000"/>
            </a:srgbClr>
          </a:solidFill>
          <a:ln w="12700">
            <a:solidFill>
              <a:srgbClr val="005580">
                <a:alpha val="70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0" name="Text 18"/>
          <p:cNvSpPr/>
          <p:nvPr/>
        </p:nvSpPr>
        <p:spPr>
          <a:xfrm>
            <a:off x="4764024" y="3931920"/>
            <a:ext cx="438912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D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239512" y="3931920"/>
            <a:ext cx="3547872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FFFFFF"/>
                </a:solidFill>
              </a:rPr>
              <a:t>Nenhuma das duas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347472" y="4617720"/>
            <a:ext cx="843076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7AAFD4"/>
                </a:solidFill>
              </a:rPr>
              <a:t>Responda no chat! Revelamos a resposta em 90 segundos.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Text 1"/>
          <p:cNvSpPr/>
          <p:nvPr/>
        </p:nvSpPr>
        <p:spPr>
          <a:xfrm>
            <a:off x="457200" y="0"/>
            <a:ext cx="8412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900" b="1" dirty="0">
                <a:solidFill>
                  <a:srgbClr val="FFFFFF"/>
                </a:solidFill>
              </a:rPr>
              <a:t>✔  Gabarito: B — Somente Z tem influência significativa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320040" y="896112"/>
            <a:ext cx="4206240" cy="2999232"/>
          </a:xfrm>
          <a:prstGeom prst="roundRect">
            <a:avLst>
              <a:gd name="adj" fmla="val 3049"/>
            </a:avLst>
          </a:prstGeom>
          <a:solidFill>
            <a:srgbClr val="FFF8E1"/>
          </a:solidFill>
          <a:ln w="12700">
            <a:solidFill>
              <a:srgbClr val="D4A017">
                <a:alpha val="75000"/>
              </a:srgbClr>
            </a:solidFill>
            <a:prstDash val="solid"/>
          </a:ln>
          <a:effectLst>
            <a:outerShdw blurRad="101600" dist="381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5" name="Shape 3"/>
          <p:cNvSpPr/>
          <p:nvPr/>
        </p:nvSpPr>
        <p:spPr>
          <a:xfrm>
            <a:off x="411480" y="987552"/>
            <a:ext cx="4023360" cy="658368"/>
          </a:xfrm>
          <a:prstGeom prst="roundRect">
            <a:avLst>
              <a:gd name="adj" fmla="val 11111"/>
            </a:avLst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" name="Text 4"/>
          <p:cNvSpPr/>
          <p:nvPr/>
        </p:nvSpPr>
        <p:spPr>
          <a:xfrm>
            <a:off x="411480" y="987552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Empresa X (22%)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11480" y="1335024"/>
            <a:ext cx="4023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FFFFFF"/>
                </a:solidFill>
              </a:rPr>
              <a:t>SEM influência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502920" y="1847088"/>
            <a:ext cx="219456" cy="219456"/>
          </a:xfrm>
          <a:prstGeom prst="ellipse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9" name="Text 7"/>
          <p:cNvSpPr/>
          <p:nvPr/>
        </p:nvSpPr>
        <p:spPr>
          <a:xfrm>
            <a:off x="777240" y="1792224"/>
            <a:ext cx="35478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</a:rPr>
              <a:t>Presunção dos 20% afastada pela ausência de indicadores qualitativos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502920" y="2487168"/>
            <a:ext cx="219456" cy="219456"/>
          </a:xfrm>
          <a:prstGeom prst="ellipse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1" name="Text 9"/>
          <p:cNvSpPr/>
          <p:nvPr/>
        </p:nvSpPr>
        <p:spPr>
          <a:xfrm>
            <a:off x="777240" y="2432304"/>
            <a:ext cx="35478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</a:rPr>
              <a:t>Sem representação no conselho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502920" y="3127248"/>
            <a:ext cx="219456" cy="219456"/>
          </a:xfrm>
          <a:prstGeom prst="ellipse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3" name="Text 11"/>
          <p:cNvSpPr/>
          <p:nvPr/>
        </p:nvSpPr>
        <p:spPr>
          <a:xfrm>
            <a:off x="777240" y="3072384"/>
            <a:ext cx="35478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</a:rPr>
              <a:t>Sem transações relevantes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502920" y="3639312"/>
            <a:ext cx="219456" cy="219456"/>
          </a:xfrm>
          <a:prstGeom prst="ellipse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5" name="Text 13"/>
          <p:cNvSpPr/>
          <p:nvPr/>
        </p:nvSpPr>
        <p:spPr>
          <a:xfrm>
            <a:off x="832104" y="3487543"/>
            <a:ext cx="35478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</a:rPr>
              <a:t>Sem compartilhamento de executivos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4846320" y="896112"/>
            <a:ext cx="4206240" cy="2999232"/>
          </a:xfrm>
          <a:prstGeom prst="roundRect">
            <a:avLst>
              <a:gd name="adj" fmla="val 3049"/>
            </a:avLst>
          </a:prstGeom>
          <a:solidFill>
            <a:srgbClr val="E8F7FA"/>
          </a:solidFill>
          <a:ln w="12700">
            <a:solidFill>
              <a:srgbClr val="17A2B8">
                <a:alpha val="75000"/>
              </a:srgbClr>
            </a:solidFill>
            <a:prstDash val="solid"/>
          </a:ln>
          <a:effectLst>
            <a:outerShdw blurRad="101600" dist="381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7" name="Shape 15"/>
          <p:cNvSpPr/>
          <p:nvPr/>
        </p:nvSpPr>
        <p:spPr>
          <a:xfrm>
            <a:off x="4937760" y="987552"/>
            <a:ext cx="4023360" cy="658368"/>
          </a:xfrm>
          <a:prstGeom prst="roundRect">
            <a:avLst>
              <a:gd name="adj" fmla="val 11111"/>
            </a:avLst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8" name="Text 16"/>
          <p:cNvSpPr/>
          <p:nvPr/>
        </p:nvSpPr>
        <p:spPr>
          <a:xfrm>
            <a:off x="4937760" y="987552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Empresa Z (18%)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937760" y="1335024"/>
            <a:ext cx="4023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FFFFFF"/>
                </a:solidFill>
              </a:rPr>
              <a:t>COM influência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5029200" y="1847088"/>
            <a:ext cx="219456" cy="219456"/>
          </a:xfrm>
          <a:prstGeom prst="ellipse">
            <a:avLst/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1" name="Text 19"/>
          <p:cNvSpPr/>
          <p:nvPr/>
        </p:nvSpPr>
        <p:spPr>
          <a:xfrm>
            <a:off x="5303520" y="1792224"/>
            <a:ext cx="35478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</a:rPr>
              <a:t>Participação em decisões estratégicas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029200" y="2487168"/>
            <a:ext cx="219456" cy="219456"/>
          </a:xfrm>
          <a:prstGeom prst="ellipse">
            <a:avLst/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3" name="Text 21"/>
          <p:cNvSpPr/>
          <p:nvPr/>
        </p:nvSpPr>
        <p:spPr>
          <a:xfrm>
            <a:off x="5303520" y="2432304"/>
            <a:ext cx="35478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</a:rPr>
              <a:t>2 dos 5 membros do conselho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5029200" y="3127248"/>
            <a:ext cx="219456" cy="219456"/>
          </a:xfrm>
          <a:prstGeom prst="ellipse">
            <a:avLst/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5" name="Text 23"/>
          <p:cNvSpPr/>
          <p:nvPr/>
        </p:nvSpPr>
        <p:spPr>
          <a:xfrm>
            <a:off x="5303520" y="2909632"/>
            <a:ext cx="35478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</a:rPr>
              <a:t>Tecnologia essencial à operação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5029200" y="3529584"/>
            <a:ext cx="219456" cy="219456"/>
          </a:xfrm>
          <a:prstGeom prst="ellipse">
            <a:avLst/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7" name="Text 25"/>
          <p:cNvSpPr/>
          <p:nvPr/>
        </p:nvSpPr>
        <p:spPr>
          <a:xfrm>
            <a:off x="5303520" y="3386959"/>
            <a:ext cx="35478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</a:rPr>
              <a:t>Presunção de ausência afastada por 3 indicadores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320040" y="3931920"/>
            <a:ext cx="8732520" cy="804672"/>
          </a:xfrm>
          <a:prstGeom prst="roundRect">
            <a:avLst>
              <a:gd name="adj" fmla="val 9091"/>
            </a:avLst>
          </a:prstGeom>
          <a:solidFill>
            <a:srgbClr val="F0F5FB"/>
          </a:solidFill>
          <a:ln w="12700">
            <a:solidFill>
              <a:srgbClr val="D4A017">
                <a:alpha val="70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9" name="Text 27"/>
          <p:cNvSpPr/>
          <p:nvPr/>
        </p:nvSpPr>
        <p:spPr>
          <a:xfrm>
            <a:off x="457200" y="3986784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D4A017"/>
                </a:solidFill>
              </a:rPr>
              <a:t>PERGUNTA BÔNUS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457200" y="4206240"/>
            <a:ext cx="5486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dirty="0">
                <a:solidFill>
                  <a:srgbClr val="1E293B"/>
                </a:solidFill>
              </a:rPr>
              <a:t>Empresa A (30% da Empresa B) recebe R$1M em dividendos. Qual o efeito?</a:t>
            </a:r>
            <a:endParaRPr lang="en-US" sz="1150" dirty="0"/>
          </a:p>
        </p:txBody>
      </p:sp>
      <p:sp>
        <p:nvSpPr>
          <p:cNvPr id="31" name="Text 29"/>
          <p:cNvSpPr/>
          <p:nvPr/>
        </p:nvSpPr>
        <p:spPr>
          <a:xfrm>
            <a:off x="5943600" y="4005072"/>
            <a:ext cx="16916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</a:rPr>
              <a:t>A)  Receita financeira</a:t>
            </a:r>
            <a:endParaRPr lang="en-US" sz="1050" dirty="0"/>
          </a:p>
        </p:txBody>
      </p:sp>
      <p:sp>
        <p:nvSpPr>
          <p:cNvPr id="32" name="Text 30"/>
          <p:cNvSpPr/>
          <p:nvPr/>
        </p:nvSpPr>
        <p:spPr>
          <a:xfrm>
            <a:off x="7772400" y="4005072"/>
            <a:ext cx="16916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</a:rPr>
              <a:t>B)  Receita operacional</a:t>
            </a:r>
            <a:endParaRPr lang="en-US" sz="1050" dirty="0"/>
          </a:p>
        </p:txBody>
      </p:sp>
      <p:sp>
        <p:nvSpPr>
          <p:cNvPr id="33" name="Text 31"/>
          <p:cNvSpPr/>
          <p:nvPr/>
        </p:nvSpPr>
        <p:spPr>
          <a:xfrm>
            <a:off x="5943600" y="4352544"/>
            <a:ext cx="16916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17A2B8"/>
                </a:solidFill>
              </a:rPr>
              <a:t>C)  Redução do investimento ✔</a:t>
            </a:r>
            <a:endParaRPr lang="en-US" sz="1050" dirty="0"/>
          </a:p>
        </p:txBody>
      </p:sp>
      <p:sp>
        <p:nvSpPr>
          <p:cNvPr id="34" name="Text 32"/>
          <p:cNvSpPr/>
          <p:nvPr/>
        </p:nvSpPr>
        <p:spPr>
          <a:xfrm>
            <a:off x="7772400" y="4352544"/>
            <a:ext cx="16916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</a:rPr>
              <a:t>D)  Nenhum efeito</a:t>
            </a:r>
            <a:endParaRPr lang="en-US" sz="105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-914400"/>
            <a:ext cx="4572000" cy="4572000"/>
          </a:xfrm>
          <a:prstGeom prst="ellipse">
            <a:avLst/>
          </a:prstGeom>
          <a:solidFill>
            <a:srgbClr val="0066CC">
              <a:alpha val="17000"/>
            </a:srgbClr>
          </a:solidFill>
          <a:ln w="12700">
            <a:solidFill>
              <a:srgbClr val="0066CC">
                <a:alpha val="17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6400800" y="2743200"/>
            <a:ext cx="3657600" cy="3657600"/>
          </a:xfrm>
          <a:prstGeom prst="ellipse">
            <a:avLst/>
          </a:prstGeom>
          <a:solidFill>
            <a:srgbClr val="17A2B8">
              <a:alpha val="15000"/>
            </a:srgbClr>
          </a:solidFill>
          <a:ln w="12700">
            <a:solidFill>
              <a:srgbClr val="17A2B8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" name="Text 2"/>
          <p:cNvSpPr/>
          <p:nvPr/>
        </p:nvSpPr>
        <p:spPr>
          <a:xfrm>
            <a:off x="914400" y="914400"/>
            <a:ext cx="7315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7A2B8"/>
                </a:solidFill>
              </a:rPr>
              <a:t>✔  Pilar 2 — Influência Significativa e MEP concluído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914400" y="14630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7AAFD4"/>
                </a:solidFill>
              </a:rPr>
              <a:t>A seguir: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914400" y="1874520"/>
            <a:ext cx="73152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</a:rPr>
              <a:t>Pilar 3</a:t>
            </a:r>
            <a:endParaRPr lang="en-US" sz="2800" dirty="0"/>
          </a:p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</a:rPr>
              <a:t>Eliminações na</a:t>
            </a:r>
            <a:endParaRPr lang="en-US" sz="2800" dirty="0"/>
          </a:p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</a:rPr>
              <a:t>Consolidação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914400" y="3474720"/>
            <a:ext cx="7315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17A2B8"/>
                </a:solidFill>
              </a:rPr>
              <a:t>CPC 36 (R3) · IFRS 10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914400" y="4005072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5B8DB8"/>
                </a:solidFill>
              </a:rPr>
              <a:t>Continuação com o Apresentador 2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Text 1"/>
          <p:cNvSpPr/>
          <p:nvPr/>
        </p:nvSpPr>
        <p:spPr>
          <a:xfrm>
            <a:off x="438912" y="0"/>
            <a:ext cx="7132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FFFFFF"/>
                </a:solidFill>
              </a:rPr>
              <a:t>ESTRUTURA DO WEBINAR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438912" y="0"/>
            <a:ext cx="85039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17A2B8"/>
                </a:solidFill>
              </a:rPr>
              <a:t>60 minutos · 3 Apresentadores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320040" y="1115568"/>
            <a:ext cx="8522208" cy="658368"/>
          </a:xfrm>
          <a:prstGeom prst="roundRect">
            <a:avLst>
              <a:gd name="adj" fmla="val 11111"/>
            </a:avLst>
          </a:prstGeom>
          <a:solidFill>
            <a:srgbClr val="F0F5FB"/>
          </a:solidFill>
          <a:ln w="6350">
            <a:solidFill>
              <a:srgbClr val="D1DFF0"/>
            </a:solidFill>
            <a:prstDash val="solid"/>
          </a:ln>
          <a:effectLst>
            <a:outerShdw blurRad="101600" dist="381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6" name="Shape 4"/>
          <p:cNvSpPr/>
          <p:nvPr/>
        </p:nvSpPr>
        <p:spPr>
          <a:xfrm>
            <a:off x="393192" y="1207008"/>
            <a:ext cx="402336" cy="475488"/>
          </a:xfrm>
          <a:prstGeom prst="roundRect">
            <a:avLst>
              <a:gd name="adj" fmla="val 13636"/>
            </a:avLst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7" name="Text 5"/>
          <p:cNvSpPr/>
          <p:nvPr/>
        </p:nvSpPr>
        <p:spPr>
          <a:xfrm>
            <a:off x="393192" y="1207008"/>
            <a:ext cx="40233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01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886968" y="11887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03366"/>
                </a:solidFill>
              </a:rPr>
              <a:t>Abertura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886968" y="1481328"/>
            <a:ext cx="5669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</a:rPr>
              <a:t>Boas-vindas e poll de aquecimento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320040" y="1865376"/>
            <a:ext cx="8522208" cy="658368"/>
          </a:xfrm>
          <a:prstGeom prst="roundRect">
            <a:avLst>
              <a:gd name="adj" fmla="val 11111"/>
            </a:avLst>
          </a:prstGeom>
          <a:solidFill>
            <a:srgbClr val="F8FAFC"/>
          </a:solidFill>
          <a:ln w="6350">
            <a:solidFill>
              <a:srgbClr val="D1DFF0"/>
            </a:solidFill>
            <a:prstDash val="solid"/>
          </a:ln>
          <a:effectLst>
            <a:outerShdw blurRad="101600" dist="381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3" name="Shape 11"/>
          <p:cNvSpPr/>
          <p:nvPr/>
        </p:nvSpPr>
        <p:spPr>
          <a:xfrm>
            <a:off x="393192" y="1956816"/>
            <a:ext cx="402336" cy="475488"/>
          </a:xfrm>
          <a:prstGeom prst="roundRect">
            <a:avLst>
              <a:gd name="adj" fmla="val 13636"/>
            </a:avLst>
          </a:prstGeom>
          <a:solidFill>
            <a:srgbClr val="0066CC"/>
          </a:solidFill>
          <a:ln w="12700">
            <a:solidFill>
              <a:srgbClr val="0066C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4" name="Text 12"/>
          <p:cNvSpPr/>
          <p:nvPr/>
        </p:nvSpPr>
        <p:spPr>
          <a:xfrm>
            <a:off x="393192" y="1956816"/>
            <a:ext cx="40233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02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886968" y="193852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03366"/>
                </a:solidFill>
              </a:rPr>
              <a:t>Pilar 1 — Controle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886968" y="2231136"/>
            <a:ext cx="5669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</a:rPr>
              <a:t>CPC 36 / IFRS 10 · Tríade · Controle de fato · Perímetro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320040" y="2615184"/>
            <a:ext cx="8522208" cy="658368"/>
          </a:xfrm>
          <a:prstGeom prst="roundRect">
            <a:avLst>
              <a:gd name="adj" fmla="val 11111"/>
            </a:avLst>
          </a:prstGeom>
          <a:solidFill>
            <a:srgbClr val="F0F5FB"/>
          </a:solidFill>
          <a:ln w="6350">
            <a:solidFill>
              <a:srgbClr val="D1DFF0"/>
            </a:solidFill>
            <a:prstDash val="solid"/>
          </a:ln>
          <a:effectLst>
            <a:outerShdw blurRad="101600" dist="381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20" name="Shape 18"/>
          <p:cNvSpPr/>
          <p:nvPr/>
        </p:nvSpPr>
        <p:spPr>
          <a:xfrm>
            <a:off x="393192" y="2706624"/>
            <a:ext cx="402336" cy="475488"/>
          </a:xfrm>
          <a:prstGeom prst="roundRect">
            <a:avLst>
              <a:gd name="adj" fmla="val 13636"/>
            </a:avLst>
          </a:prstGeom>
          <a:solidFill>
            <a:srgbClr val="1A5CA8"/>
          </a:solidFill>
          <a:ln w="12700">
            <a:solidFill>
              <a:srgbClr val="1A5CA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1" name="Text 19"/>
          <p:cNvSpPr/>
          <p:nvPr/>
        </p:nvSpPr>
        <p:spPr>
          <a:xfrm>
            <a:off x="393192" y="2706624"/>
            <a:ext cx="40233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03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886968" y="2688336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03366"/>
                </a:solidFill>
              </a:rPr>
              <a:t>Pilar 2 — Influência Significativa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886968" y="2980944"/>
            <a:ext cx="5669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</a:rPr>
              <a:t>CPC 18 / IAS 28 · 5 Indicadores · MEP · Auditoria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320040" y="3364992"/>
            <a:ext cx="8522208" cy="658368"/>
          </a:xfrm>
          <a:prstGeom prst="roundRect">
            <a:avLst>
              <a:gd name="adj" fmla="val 11111"/>
            </a:avLst>
          </a:prstGeom>
          <a:solidFill>
            <a:srgbClr val="F8FAFC"/>
          </a:solidFill>
          <a:ln w="6350">
            <a:solidFill>
              <a:srgbClr val="D1DFF0"/>
            </a:solidFill>
            <a:prstDash val="solid"/>
          </a:ln>
          <a:effectLst>
            <a:outerShdw blurRad="101600" dist="381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27" name="Shape 25"/>
          <p:cNvSpPr/>
          <p:nvPr/>
        </p:nvSpPr>
        <p:spPr>
          <a:xfrm>
            <a:off x="393192" y="3456432"/>
            <a:ext cx="402336" cy="475488"/>
          </a:xfrm>
          <a:prstGeom prst="roundRect">
            <a:avLst>
              <a:gd name="adj" fmla="val 13636"/>
            </a:avLst>
          </a:prstGeom>
          <a:solidFill>
            <a:srgbClr val="005580"/>
          </a:solidFill>
          <a:ln w="12700">
            <a:solidFill>
              <a:srgbClr val="00558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8" name="Text 26"/>
          <p:cNvSpPr/>
          <p:nvPr/>
        </p:nvSpPr>
        <p:spPr>
          <a:xfrm>
            <a:off x="393192" y="3456432"/>
            <a:ext cx="40233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04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886968" y="3438144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03366"/>
                </a:solidFill>
              </a:rPr>
              <a:t>Pilar 3 — Eliminações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886968" y="3730752"/>
            <a:ext cx="5669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</a:rPr>
              <a:t>CPC 36 · Conceito · Intercompany · LNR · PNC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320040" y="4114800"/>
            <a:ext cx="8522208" cy="658368"/>
          </a:xfrm>
          <a:prstGeom prst="roundRect">
            <a:avLst>
              <a:gd name="adj" fmla="val 11111"/>
            </a:avLst>
          </a:prstGeom>
          <a:solidFill>
            <a:srgbClr val="F0F5FB"/>
          </a:solidFill>
          <a:ln w="6350">
            <a:solidFill>
              <a:srgbClr val="D1DFF0"/>
            </a:solidFill>
            <a:prstDash val="solid"/>
          </a:ln>
          <a:effectLst>
            <a:outerShdw blurRad="101600" dist="381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34" name="Shape 32"/>
          <p:cNvSpPr/>
          <p:nvPr/>
        </p:nvSpPr>
        <p:spPr>
          <a:xfrm>
            <a:off x="393192" y="4206240"/>
            <a:ext cx="402336" cy="475488"/>
          </a:xfrm>
          <a:prstGeom prst="roundRect">
            <a:avLst>
              <a:gd name="adj" fmla="val 13636"/>
            </a:avLst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5" name="Text 33"/>
          <p:cNvSpPr/>
          <p:nvPr/>
        </p:nvSpPr>
        <p:spPr>
          <a:xfrm>
            <a:off x="393192" y="4206240"/>
            <a:ext cx="40233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05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886968" y="4187952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03366"/>
                </a:solidFill>
              </a:rPr>
              <a:t>Pilar 4 + Caso Prático + Q&amp;A</a:t>
            </a:r>
            <a:endParaRPr lang="en-US" sz="1300" dirty="0"/>
          </a:p>
        </p:txBody>
      </p:sp>
      <p:sp>
        <p:nvSpPr>
          <p:cNvPr id="37" name="Text 35"/>
          <p:cNvSpPr/>
          <p:nvPr/>
        </p:nvSpPr>
        <p:spPr>
          <a:xfrm>
            <a:off x="886968" y="4480560"/>
            <a:ext cx="5669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</a:rPr>
              <a:t>Julgamentos críticos · Grupo Alpha · Debate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66CC"/>
          </a:solidFill>
          <a:ln w="12700">
            <a:solidFill>
              <a:srgbClr val="0066C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-1097280" y="-1097280"/>
            <a:ext cx="5029200" cy="5029200"/>
          </a:xfrm>
          <a:prstGeom prst="ellipse">
            <a:avLst/>
          </a:prstGeom>
          <a:solidFill>
            <a:srgbClr val="0066CC">
              <a:alpha val="15000"/>
            </a:srgbClr>
          </a:solidFill>
          <a:ln w="12700">
            <a:solidFill>
              <a:srgbClr val="0066CC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" name="Shape 2"/>
          <p:cNvSpPr/>
          <p:nvPr/>
        </p:nvSpPr>
        <p:spPr>
          <a:xfrm>
            <a:off x="6400800" y="2743200"/>
            <a:ext cx="3840480" cy="3840480"/>
          </a:xfrm>
          <a:prstGeom prst="ellipse">
            <a:avLst/>
          </a:prstGeom>
          <a:solidFill>
            <a:srgbClr val="0066CC">
              <a:alpha val="15000"/>
            </a:srgbClr>
          </a:solidFill>
          <a:ln w="12700">
            <a:solidFill>
              <a:srgbClr val="0066CC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" name="Text 3"/>
          <p:cNvSpPr/>
          <p:nvPr/>
        </p:nvSpPr>
        <p:spPr>
          <a:xfrm>
            <a:off x="457200" y="365760"/>
            <a:ext cx="256032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0" b="1" dirty="0">
                <a:solidFill>
                  <a:srgbClr val="0066CC">
                    <a:alpha val="72000"/>
                  </a:srgbClr>
                </a:solidFill>
              </a:rPr>
              <a:t>03</a:t>
            </a:r>
            <a:endParaRPr lang="en-US" sz="11000" dirty="0"/>
          </a:p>
        </p:txBody>
      </p:sp>
      <p:sp>
        <p:nvSpPr>
          <p:cNvPr id="6" name="Text 4"/>
          <p:cNvSpPr/>
          <p:nvPr/>
        </p:nvSpPr>
        <p:spPr>
          <a:xfrm>
            <a:off x="548640" y="2212848"/>
            <a:ext cx="2743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b="1" kern="0" spc="500" dirty="0">
                <a:solidFill>
                  <a:srgbClr val="0066CC"/>
                </a:solidFill>
              </a:rPr>
              <a:t>PILAR</a:t>
            </a:r>
            <a:endParaRPr lang="en-US" sz="850" dirty="0"/>
          </a:p>
        </p:txBody>
      </p:sp>
      <p:sp>
        <p:nvSpPr>
          <p:cNvPr id="7" name="Text 5"/>
          <p:cNvSpPr/>
          <p:nvPr/>
        </p:nvSpPr>
        <p:spPr>
          <a:xfrm>
            <a:off x="548640" y="2542032"/>
            <a:ext cx="8229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FFFFFF"/>
                </a:solidFill>
              </a:rPr>
              <a:t>ELIMINAÇÕES NA CONSOLIDAÇÃO</a:t>
            </a:r>
            <a:endParaRPr lang="en-US" sz="3200" dirty="0"/>
          </a:p>
        </p:txBody>
      </p:sp>
      <p:sp>
        <p:nvSpPr>
          <p:cNvPr id="8" name="Shape 6"/>
          <p:cNvSpPr/>
          <p:nvPr/>
        </p:nvSpPr>
        <p:spPr>
          <a:xfrm>
            <a:off x="548640" y="3456432"/>
            <a:ext cx="2084832" cy="402336"/>
          </a:xfrm>
          <a:prstGeom prst="roundRect">
            <a:avLst>
              <a:gd name="adj" fmla="val 13636"/>
            </a:avLst>
          </a:prstGeom>
          <a:solidFill>
            <a:srgbClr val="0066CC">
              <a:alpha val="25000"/>
            </a:srgbClr>
          </a:solidFill>
          <a:ln w="12700">
            <a:solidFill>
              <a:srgbClr val="0066CC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9" name="Text 7"/>
          <p:cNvSpPr/>
          <p:nvPr/>
        </p:nvSpPr>
        <p:spPr>
          <a:xfrm>
            <a:off x="548640" y="3456432"/>
            <a:ext cx="208483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CPC 36 (R3)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2761488" y="3456432"/>
            <a:ext cx="2084832" cy="402336"/>
          </a:xfrm>
          <a:prstGeom prst="roundRect">
            <a:avLst>
              <a:gd name="adj" fmla="val 13636"/>
            </a:avLst>
          </a:prstGeom>
          <a:solidFill>
            <a:srgbClr val="0066CC">
              <a:alpha val="25000"/>
            </a:srgbClr>
          </a:solidFill>
          <a:ln w="12700">
            <a:solidFill>
              <a:srgbClr val="0066CC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1" name="Text 9"/>
          <p:cNvSpPr/>
          <p:nvPr/>
        </p:nvSpPr>
        <p:spPr>
          <a:xfrm>
            <a:off x="2761488" y="3456432"/>
            <a:ext cx="208483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IFRS 10</a:t>
            </a:r>
            <a:endParaRPr lang="en-US" sz="11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Text 1"/>
          <p:cNvSpPr/>
          <p:nvPr/>
        </p:nvSpPr>
        <p:spPr>
          <a:xfrm>
            <a:off x="438912" y="0"/>
            <a:ext cx="7132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FFFFFF"/>
                </a:solidFill>
              </a:rPr>
              <a:t>Eliminações — Conceito, Objetivo e Princípio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438912" y="0"/>
            <a:ext cx="85039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17A2B8"/>
                </a:solidFill>
              </a:rPr>
              <a:t>CPC 36 (R3)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365760" y="1005840"/>
            <a:ext cx="8430768" cy="658368"/>
          </a:xfrm>
          <a:prstGeom prst="roundRect">
            <a:avLst>
              <a:gd name="adj" fmla="val 11111"/>
            </a:avLst>
          </a:prstGeom>
          <a:solidFill>
            <a:srgbClr val="EAF2FF"/>
          </a:solidFill>
          <a:ln w="12700">
            <a:solidFill>
              <a:srgbClr val="0066CC">
                <a:alpha val="70000"/>
              </a:srgbClr>
            </a:solidFill>
            <a:prstDash val="solid"/>
          </a:ln>
          <a:effectLst>
            <a:outerShdw blurRad="101600" dist="381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6" name="Text 4"/>
          <p:cNvSpPr/>
          <p:nvPr/>
        </p:nvSpPr>
        <p:spPr>
          <a:xfrm>
            <a:off x="530352" y="1024128"/>
            <a:ext cx="2743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0066CC"/>
                </a:solidFill>
              </a:rPr>
              <a:t>Conceito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30352" y="1261872"/>
            <a:ext cx="81198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E293B"/>
                </a:solidFill>
              </a:rPr>
              <a:t>As eliminações consistem na retirada de transações e saldos realizados entre empresas do mesmo grupo econômico.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11480" y="1828800"/>
            <a:ext cx="329184" cy="329184"/>
          </a:xfrm>
          <a:prstGeom prst="ellipse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9" name="Text 7"/>
          <p:cNvSpPr/>
          <p:nvPr/>
        </p:nvSpPr>
        <p:spPr>
          <a:xfrm>
            <a:off x="411480" y="1828800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7A2B8"/>
                </a:solidFill>
              </a:rPr>
              <a:t>✔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822960" y="1810512"/>
            <a:ext cx="7863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dirty="0">
                <a:solidFill>
                  <a:srgbClr val="1E293B"/>
                </a:solidFill>
              </a:rPr>
              <a:t>Evitar duplicidade de informações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411480" y="2231136"/>
            <a:ext cx="329184" cy="329184"/>
          </a:xfrm>
          <a:prstGeom prst="ellipse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2" name="Text 10"/>
          <p:cNvSpPr/>
          <p:nvPr/>
        </p:nvSpPr>
        <p:spPr>
          <a:xfrm>
            <a:off x="411480" y="2231136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7A2B8"/>
                </a:solidFill>
              </a:rPr>
              <a:t>✔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822960" y="2212848"/>
            <a:ext cx="7863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dirty="0">
                <a:solidFill>
                  <a:srgbClr val="1E293B"/>
                </a:solidFill>
              </a:rPr>
              <a:t>Apresentar o grupo como uma única entidade econômica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411480" y="2633472"/>
            <a:ext cx="329184" cy="329184"/>
          </a:xfrm>
          <a:prstGeom prst="ellipse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5" name="Text 13"/>
          <p:cNvSpPr/>
          <p:nvPr/>
        </p:nvSpPr>
        <p:spPr>
          <a:xfrm>
            <a:off x="411480" y="2633472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7A2B8"/>
                </a:solidFill>
              </a:rPr>
              <a:t>✔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822960" y="2615184"/>
            <a:ext cx="7863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dirty="0">
                <a:solidFill>
                  <a:srgbClr val="1E293B"/>
                </a:solidFill>
              </a:rPr>
              <a:t>Demonstrar apenas operações realizadas com terceiros</a:t>
            </a:r>
            <a:endParaRPr lang="en-US" sz="1250" dirty="0"/>
          </a:p>
        </p:txBody>
      </p:sp>
      <p:sp>
        <p:nvSpPr>
          <p:cNvPr id="17" name="Text 15"/>
          <p:cNvSpPr/>
          <p:nvPr/>
        </p:nvSpPr>
        <p:spPr>
          <a:xfrm>
            <a:off x="365760" y="3127248"/>
            <a:ext cx="843076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03366"/>
                </a:solidFill>
              </a:rPr>
              <a:t>Por que as eliminações são necessárias?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365760" y="3511296"/>
            <a:ext cx="4279392" cy="1508760"/>
          </a:xfrm>
          <a:prstGeom prst="roundRect">
            <a:avLst>
              <a:gd name="adj" fmla="val 6061"/>
            </a:avLst>
          </a:prstGeom>
          <a:solidFill>
            <a:srgbClr val="FDECEA"/>
          </a:solidFill>
          <a:ln w="12700">
            <a:solidFill>
              <a:srgbClr val="C0392B">
                <a:alpha val="70000"/>
              </a:srgbClr>
            </a:solidFill>
            <a:prstDash val="solid"/>
          </a:ln>
          <a:effectLst>
            <a:outerShdw blurRad="101600" dist="381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9" name="Shape 17"/>
          <p:cNvSpPr/>
          <p:nvPr/>
        </p:nvSpPr>
        <p:spPr>
          <a:xfrm>
            <a:off x="457200" y="3602736"/>
            <a:ext cx="4096512" cy="365760"/>
          </a:xfrm>
          <a:prstGeom prst="roundRect">
            <a:avLst>
              <a:gd name="adj" fmla="val 15000"/>
            </a:avLst>
          </a:prstGeom>
          <a:solidFill>
            <a:srgbClr val="C0392B">
              <a:alpha val="20000"/>
            </a:srgbClr>
          </a:solidFill>
          <a:ln w="12700">
            <a:solidFill>
              <a:srgbClr val="C0392B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0" name="Text 18"/>
          <p:cNvSpPr/>
          <p:nvPr/>
        </p:nvSpPr>
        <p:spPr>
          <a:xfrm>
            <a:off x="457200" y="3602736"/>
            <a:ext cx="40965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SEM as eliminações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530352" y="4023360"/>
            <a:ext cx="39502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</a:rPr>
              <a:t>❌  Receitas podem ser contabilizadas duas vezes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530352" y="4352544"/>
            <a:ext cx="39502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</a:rPr>
              <a:t>❌  Dívidas internas podem inflar os números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530352" y="4681728"/>
            <a:ext cx="39502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</a:rPr>
              <a:t>❌  Lucros podem ser apresentados incorretamente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4828032" y="3511296"/>
            <a:ext cx="4279392" cy="1508760"/>
          </a:xfrm>
          <a:prstGeom prst="roundRect">
            <a:avLst>
              <a:gd name="adj" fmla="val 6061"/>
            </a:avLst>
          </a:prstGeom>
          <a:solidFill>
            <a:srgbClr val="E8F5EE"/>
          </a:solidFill>
          <a:ln w="12700">
            <a:solidFill>
              <a:srgbClr val="1A7A4A">
                <a:alpha val="70000"/>
              </a:srgbClr>
            </a:solidFill>
            <a:prstDash val="solid"/>
          </a:ln>
          <a:effectLst>
            <a:outerShdw blurRad="101600" dist="381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25" name="Shape 23"/>
          <p:cNvSpPr/>
          <p:nvPr/>
        </p:nvSpPr>
        <p:spPr>
          <a:xfrm>
            <a:off x="4919472" y="3602736"/>
            <a:ext cx="4096512" cy="365760"/>
          </a:xfrm>
          <a:prstGeom prst="roundRect">
            <a:avLst>
              <a:gd name="adj" fmla="val 15000"/>
            </a:avLst>
          </a:prstGeom>
          <a:solidFill>
            <a:srgbClr val="1A7A4A">
              <a:alpha val="20000"/>
            </a:srgbClr>
          </a:solidFill>
          <a:ln w="12700">
            <a:solidFill>
              <a:srgbClr val="1A7A4A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6" name="Text 24"/>
          <p:cNvSpPr/>
          <p:nvPr/>
        </p:nvSpPr>
        <p:spPr>
          <a:xfrm>
            <a:off x="4919472" y="3602736"/>
            <a:ext cx="40965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COM as eliminações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4992624" y="4023360"/>
            <a:ext cx="39502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</a:rPr>
              <a:t>✅  As DFs refletem a realidade econômica do grupo</a:t>
            </a:r>
            <a:endParaRPr lang="en-US" sz="1050" dirty="0"/>
          </a:p>
        </p:txBody>
      </p:sp>
      <p:sp>
        <p:nvSpPr>
          <p:cNvPr id="28" name="Text 26"/>
          <p:cNvSpPr/>
          <p:nvPr/>
        </p:nvSpPr>
        <p:spPr>
          <a:xfrm>
            <a:off x="4992624" y="4352544"/>
            <a:ext cx="39502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</a:rPr>
              <a:t>✅  Saldos e transações internos são removidos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4992624" y="4681728"/>
            <a:ext cx="39502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</a:rPr>
              <a:t>✅  Apenas operações com terceiros são apresentadas</a:t>
            </a:r>
            <a:endParaRPr lang="en-US" sz="105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Text 1"/>
          <p:cNvSpPr/>
          <p:nvPr/>
        </p:nvSpPr>
        <p:spPr>
          <a:xfrm>
            <a:off x="438912" y="0"/>
            <a:ext cx="7132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FFFFFF"/>
                </a:solidFill>
              </a:rPr>
              <a:t>Exemplo Simplificado — Venda entre Empresas do Grupo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438912" y="0"/>
            <a:ext cx="85039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17A2B8"/>
                </a:solidFill>
              </a:rPr>
              <a:t>CPC 36 (R3)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365760" y="1005840"/>
            <a:ext cx="8430768" cy="530352"/>
          </a:xfrm>
          <a:prstGeom prst="roundRect">
            <a:avLst>
              <a:gd name="adj" fmla="val 13793"/>
            </a:avLst>
          </a:prstGeom>
          <a:solidFill>
            <a:srgbClr val="EAF2FF"/>
          </a:solidFill>
          <a:ln w="12700">
            <a:solidFill>
              <a:srgbClr val="0066CC">
                <a:alpha val="70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" name="Text 4"/>
          <p:cNvSpPr/>
          <p:nvPr/>
        </p:nvSpPr>
        <p:spPr>
          <a:xfrm>
            <a:off x="530352" y="1024128"/>
            <a:ext cx="8119872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E293B"/>
                </a:solidFill>
              </a:rPr>
              <a:t>Empresa A vende mercadorias para Empresa B por R$100.000. Ambas pertencem ao mesmo grupo econômico.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365760" y="1627632"/>
            <a:ext cx="2560320" cy="658368"/>
          </a:xfrm>
          <a:prstGeom prst="rect">
            <a:avLst/>
          </a:prstGeom>
          <a:solidFill>
            <a:srgbClr val="003366"/>
          </a:solidFill>
          <a:ln w="6350">
            <a:solidFill>
              <a:srgbClr val="D1DF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8" name="Text 6"/>
          <p:cNvSpPr/>
          <p:nvPr/>
        </p:nvSpPr>
        <p:spPr>
          <a:xfrm>
            <a:off x="457200" y="1627632"/>
            <a:ext cx="23774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Visão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2926080" y="1627632"/>
            <a:ext cx="2935224" cy="658368"/>
          </a:xfrm>
          <a:prstGeom prst="rect">
            <a:avLst/>
          </a:prstGeom>
          <a:solidFill>
            <a:srgbClr val="0066CC"/>
          </a:solidFill>
          <a:ln w="6350">
            <a:solidFill>
              <a:srgbClr val="D1DF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0" name="Text 8"/>
          <p:cNvSpPr/>
          <p:nvPr/>
        </p:nvSpPr>
        <p:spPr>
          <a:xfrm>
            <a:off x="3017520" y="1627632"/>
            <a:ext cx="2752344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Empresa A registra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5861304" y="1627632"/>
            <a:ext cx="2935224" cy="658368"/>
          </a:xfrm>
          <a:prstGeom prst="rect">
            <a:avLst/>
          </a:prstGeom>
          <a:solidFill>
            <a:srgbClr val="17A2B8"/>
          </a:solidFill>
          <a:ln w="6350">
            <a:solidFill>
              <a:srgbClr val="D1DF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2" name="Text 10"/>
          <p:cNvSpPr/>
          <p:nvPr/>
        </p:nvSpPr>
        <p:spPr>
          <a:xfrm>
            <a:off x="5952744" y="1627632"/>
            <a:ext cx="2752344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Empresa B registra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365760" y="2286000"/>
            <a:ext cx="2560320" cy="658368"/>
          </a:xfrm>
          <a:prstGeom prst="rect">
            <a:avLst/>
          </a:prstGeom>
          <a:solidFill>
            <a:srgbClr val="E8EFF8"/>
          </a:solidFill>
          <a:ln w="6350">
            <a:solidFill>
              <a:srgbClr val="D1DF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4" name="Text 12"/>
          <p:cNvSpPr/>
          <p:nvPr/>
        </p:nvSpPr>
        <p:spPr>
          <a:xfrm>
            <a:off x="457200" y="2286000"/>
            <a:ext cx="23774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03366"/>
                </a:solidFill>
              </a:rPr>
              <a:t>Individualmente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2926080" y="2286000"/>
            <a:ext cx="2935224" cy="658368"/>
          </a:xfrm>
          <a:prstGeom prst="rect">
            <a:avLst/>
          </a:prstGeom>
          <a:solidFill>
            <a:srgbClr val="F0F5FB"/>
          </a:solidFill>
          <a:ln w="6350">
            <a:solidFill>
              <a:srgbClr val="D1DF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6" name="Text 14"/>
          <p:cNvSpPr/>
          <p:nvPr/>
        </p:nvSpPr>
        <p:spPr>
          <a:xfrm>
            <a:off x="3017520" y="2286000"/>
            <a:ext cx="2752344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1E293B"/>
                </a:solidFill>
              </a:rPr>
              <a:t>Receita de R$100.000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5861304" y="2286000"/>
            <a:ext cx="2935224" cy="658368"/>
          </a:xfrm>
          <a:prstGeom prst="rect">
            <a:avLst/>
          </a:prstGeom>
          <a:solidFill>
            <a:srgbClr val="F0F5FB"/>
          </a:solidFill>
          <a:ln w="6350">
            <a:solidFill>
              <a:srgbClr val="D1DF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8" name="Text 16"/>
          <p:cNvSpPr/>
          <p:nvPr/>
        </p:nvSpPr>
        <p:spPr>
          <a:xfrm>
            <a:off x="5952744" y="2286000"/>
            <a:ext cx="2752344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1E293B"/>
                </a:solidFill>
              </a:rPr>
              <a:t>Compra de R$100.000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365760" y="2944368"/>
            <a:ext cx="2560320" cy="658368"/>
          </a:xfrm>
          <a:prstGeom prst="rect">
            <a:avLst/>
          </a:prstGeom>
          <a:solidFill>
            <a:srgbClr val="E8EFF8"/>
          </a:solidFill>
          <a:ln w="6350">
            <a:solidFill>
              <a:srgbClr val="D1DF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0" name="Text 18"/>
          <p:cNvSpPr/>
          <p:nvPr/>
        </p:nvSpPr>
        <p:spPr>
          <a:xfrm>
            <a:off x="457200" y="2944368"/>
            <a:ext cx="23774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03366"/>
                </a:solidFill>
              </a:rPr>
              <a:t>Na Consolidação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2926080" y="2944368"/>
            <a:ext cx="2935224" cy="658368"/>
          </a:xfrm>
          <a:prstGeom prst="rect">
            <a:avLst/>
          </a:prstGeom>
          <a:solidFill>
            <a:srgbClr val="FDECEA"/>
          </a:solidFill>
          <a:ln w="6350">
            <a:solidFill>
              <a:srgbClr val="D1DF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2" name="Text 20"/>
          <p:cNvSpPr/>
          <p:nvPr/>
        </p:nvSpPr>
        <p:spPr>
          <a:xfrm>
            <a:off x="3017520" y="2944368"/>
            <a:ext cx="2752344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C0392B"/>
                </a:solidFill>
              </a:rPr>
              <a:t>→ Receita eliminada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5861304" y="2944368"/>
            <a:ext cx="2935224" cy="658368"/>
          </a:xfrm>
          <a:prstGeom prst="rect">
            <a:avLst/>
          </a:prstGeom>
          <a:solidFill>
            <a:srgbClr val="FDECEA"/>
          </a:solidFill>
          <a:ln w="6350">
            <a:solidFill>
              <a:srgbClr val="D1DF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4" name="Text 22"/>
          <p:cNvSpPr/>
          <p:nvPr/>
        </p:nvSpPr>
        <p:spPr>
          <a:xfrm>
            <a:off x="5952744" y="2944368"/>
            <a:ext cx="2752344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C0392B"/>
                </a:solidFill>
              </a:rPr>
              <a:t>→ Compra eliminada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365760" y="3602736"/>
            <a:ext cx="8430768" cy="621792"/>
          </a:xfrm>
          <a:prstGeom prst="roundRect">
            <a:avLst>
              <a:gd name="adj" fmla="val 11765"/>
            </a:avLst>
          </a:prstGeom>
          <a:solidFill>
            <a:srgbClr val="E8F7FA"/>
          </a:solidFill>
          <a:ln w="12700">
            <a:solidFill>
              <a:srgbClr val="17A2B8">
                <a:alpha val="70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6" name="Text 24"/>
          <p:cNvSpPr/>
          <p:nvPr/>
        </p:nvSpPr>
        <p:spPr>
          <a:xfrm>
            <a:off x="502920" y="3621024"/>
            <a:ext cx="813816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0A5060"/>
                </a:solidFill>
              </a:rPr>
              <a:t>RESULTADO: O grupo não realizou venda para terceiros — apenas movimentou mercadorias internamente. Se não eliminarmos, estaríamos inflando receitas e custos sem que haja uma transação real com o mercado.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365760" y="4352544"/>
            <a:ext cx="4572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3366"/>
                </a:solidFill>
              </a:rPr>
              <a:t>Principais ajustes na consolidação: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384048" y="4700016"/>
            <a:ext cx="182880" cy="182880"/>
          </a:xfrm>
          <a:prstGeom prst="ellipse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9" name="Text 27"/>
          <p:cNvSpPr/>
          <p:nvPr/>
        </p:nvSpPr>
        <p:spPr>
          <a:xfrm>
            <a:off x="621792" y="4663440"/>
            <a:ext cx="395020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</a:rPr>
              <a:t>Saldos intercompany (receber × pagar)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384048" y="4974336"/>
            <a:ext cx="182880" cy="182880"/>
          </a:xfrm>
          <a:prstGeom prst="ellipse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1" name="Text 29"/>
          <p:cNvSpPr/>
          <p:nvPr/>
        </p:nvSpPr>
        <p:spPr>
          <a:xfrm>
            <a:off x="621792" y="4937760"/>
            <a:ext cx="395020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</a:rPr>
              <a:t>Receitas e despesas internas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4681728" y="4700016"/>
            <a:ext cx="182880" cy="182880"/>
          </a:xfrm>
          <a:prstGeom prst="ellipse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3" name="Text 31"/>
          <p:cNvSpPr/>
          <p:nvPr/>
        </p:nvSpPr>
        <p:spPr>
          <a:xfrm>
            <a:off x="4919472" y="4663440"/>
            <a:ext cx="395020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</a:rPr>
              <a:t>Lucros não realizados em estoques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4681728" y="4974336"/>
            <a:ext cx="182880" cy="182880"/>
          </a:xfrm>
          <a:prstGeom prst="ellipse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5" name="Text 33"/>
          <p:cNvSpPr/>
          <p:nvPr/>
        </p:nvSpPr>
        <p:spPr>
          <a:xfrm>
            <a:off x="4919472" y="4937760"/>
            <a:ext cx="395020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</a:rPr>
              <a:t>Investimento da controladora na controlada</a:t>
            </a:r>
            <a:endParaRPr lang="en-US" sz="105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Text 1"/>
          <p:cNvSpPr/>
          <p:nvPr/>
        </p:nvSpPr>
        <p:spPr>
          <a:xfrm>
            <a:off x="438912" y="0"/>
            <a:ext cx="7132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FFFFFF"/>
                </a:solidFill>
              </a:rPr>
              <a:t>Eliminação — Investimento × Patrimônio Líquido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438912" y="0"/>
            <a:ext cx="85039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17A2B8"/>
                </a:solidFill>
              </a:rPr>
              <a:t>CPC 36 + CPC 15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365760" y="1005840"/>
            <a:ext cx="8430768" cy="512064"/>
          </a:xfrm>
          <a:prstGeom prst="roundRect">
            <a:avLst>
              <a:gd name="adj" fmla="val 14286"/>
            </a:avLst>
          </a:prstGeom>
          <a:solidFill>
            <a:srgbClr val="F0F5FB"/>
          </a:solidFill>
          <a:ln w="12700">
            <a:solidFill>
              <a:srgbClr val="003366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" name="Text 4"/>
          <p:cNvSpPr/>
          <p:nvPr/>
        </p:nvSpPr>
        <p:spPr>
          <a:xfrm>
            <a:off x="530352" y="1024128"/>
            <a:ext cx="81381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dirty="0">
                <a:solidFill>
                  <a:srgbClr val="1E293B"/>
                </a:solidFill>
              </a:rPr>
              <a:t>Exemplo: Controladora adquire 80% da Subsidiária por R$480.000 · PL da Subsidiária na data = R$500.000</a:t>
            </a:r>
            <a:endParaRPr lang="en-US" sz="1150" dirty="0"/>
          </a:p>
        </p:txBody>
      </p:sp>
      <p:sp>
        <p:nvSpPr>
          <p:cNvPr id="7" name="Shape 5"/>
          <p:cNvSpPr/>
          <p:nvPr/>
        </p:nvSpPr>
        <p:spPr>
          <a:xfrm>
            <a:off x="365760" y="1627632"/>
            <a:ext cx="8430768" cy="475488"/>
          </a:xfrm>
          <a:prstGeom prst="rect">
            <a:avLst/>
          </a:prstGeom>
          <a:solidFill>
            <a:srgbClr val="F0F5FB"/>
          </a:solidFill>
          <a:ln w="6350">
            <a:solidFill>
              <a:srgbClr val="D1DF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8" name="Text 6"/>
          <p:cNvSpPr/>
          <p:nvPr/>
        </p:nvSpPr>
        <p:spPr>
          <a:xfrm>
            <a:off x="502920" y="1627632"/>
            <a:ext cx="47548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3366"/>
                </a:solidFill>
              </a:rPr>
              <a:t>D — Capital Social (Sub.)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074920" y="1627632"/>
            <a:ext cx="20116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6903720" y="1627632"/>
            <a:ext cx="17373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00" b="1" dirty="0">
                <a:solidFill>
                  <a:srgbClr val="003366"/>
                </a:solidFill>
              </a:rPr>
              <a:t>R$ 400.000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365760" y="2121408"/>
            <a:ext cx="8430768" cy="475488"/>
          </a:xfrm>
          <a:prstGeom prst="rect">
            <a:avLst/>
          </a:prstGeom>
          <a:solidFill>
            <a:srgbClr val="F8FAFC"/>
          </a:solidFill>
          <a:ln w="6350">
            <a:solidFill>
              <a:srgbClr val="D1DF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2" name="Text 10"/>
          <p:cNvSpPr/>
          <p:nvPr/>
        </p:nvSpPr>
        <p:spPr>
          <a:xfrm>
            <a:off x="502920" y="2121408"/>
            <a:ext cx="47548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3366"/>
                </a:solidFill>
              </a:rPr>
              <a:t>D — Reservas (Sub.)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5074920" y="2121408"/>
            <a:ext cx="20116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6903720" y="2121408"/>
            <a:ext cx="17373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00" b="1" dirty="0">
                <a:solidFill>
                  <a:srgbClr val="003366"/>
                </a:solidFill>
              </a:rPr>
              <a:t>R$ 100.000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365760" y="2615184"/>
            <a:ext cx="8430768" cy="475488"/>
          </a:xfrm>
          <a:prstGeom prst="rect">
            <a:avLst/>
          </a:prstGeom>
          <a:solidFill>
            <a:srgbClr val="F0F5FB"/>
          </a:solidFill>
          <a:ln w="6350">
            <a:solidFill>
              <a:srgbClr val="D1DF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6" name="Text 14"/>
          <p:cNvSpPr/>
          <p:nvPr/>
        </p:nvSpPr>
        <p:spPr>
          <a:xfrm>
            <a:off x="502920" y="2615184"/>
            <a:ext cx="47548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66CC"/>
                </a:solidFill>
              </a:rPr>
              <a:t>C — Investimento (Ctrl.)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5074920" y="2615184"/>
            <a:ext cx="20116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6903720" y="2615184"/>
            <a:ext cx="17373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00" b="1" dirty="0">
                <a:solidFill>
                  <a:srgbClr val="0066CC"/>
                </a:solidFill>
              </a:rPr>
              <a:t>R$ 480.000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365760" y="3108960"/>
            <a:ext cx="8430768" cy="475488"/>
          </a:xfrm>
          <a:prstGeom prst="rect">
            <a:avLst/>
          </a:prstGeom>
          <a:solidFill>
            <a:srgbClr val="F8FAFC"/>
          </a:solidFill>
          <a:ln w="6350">
            <a:solidFill>
              <a:srgbClr val="D1DF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0" name="Text 18"/>
          <p:cNvSpPr/>
          <p:nvPr/>
        </p:nvSpPr>
        <p:spPr>
          <a:xfrm>
            <a:off x="502920" y="3108960"/>
            <a:ext cx="47548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66CC"/>
                </a:solidFill>
              </a:rPr>
              <a:t>C — Participação de Não Controladores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5074920" y="3108960"/>
            <a:ext cx="20116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64748B"/>
                </a:solidFill>
              </a:rPr>
              <a:t>20% × R$500k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6903720" y="3108960"/>
            <a:ext cx="17373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00" b="1" dirty="0">
                <a:solidFill>
                  <a:srgbClr val="0066CC"/>
                </a:solidFill>
              </a:rPr>
              <a:t>R$ 100.000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365760" y="3602736"/>
            <a:ext cx="8430768" cy="475488"/>
          </a:xfrm>
          <a:prstGeom prst="rect">
            <a:avLst/>
          </a:prstGeom>
          <a:solidFill>
            <a:srgbClr val="FFF8E1"/>
          </a:solidFill>
          <a:ln w="6350">
            <a:solidFill>
              <a:srgbClr val="D1DF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4" name="Text 22"/>
          <p:cNvSpPr/>
          <p:nvPr/>
        </p:nvSpPr>
        <p:spPr>
          <a:xfrm>
            <a:off x="502920" y="3602736"/>
            <a:ext cx="47548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D4A017"/>
                </a:solidFill>
              </a:rPr>
              <a:t>D — Goodwill (excesso pago)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5074920" y="3602736"/>
            <a:ext cx="20116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64748B"/>
                </a:solidFill>
              </a:rPr>
              <a:t>R$480k − R$400k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6903720" y="3602736"/>
            <a:ext cx="17373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00" b="1" dirty="0">
                <a:solidFill>
                  <a:srgbClr val="D4A017"/>
                </a:solidFill>
              </a:rPr>
              <a:t>R$ 80.000</a:t>
            </a:r>
            <a:endParaRPr lang="en-US" sz="1300" dirty="0"/>
          </a:p>
        </p:txBody>
      </p:sp>
      <p:sp>
        <p:nvSpPr>
          <p:cNvPr id="27" name="Shape 25"/>
          <p:cNvSpPr/>
          <p:nvPr/>
        </p:nvSpPr>
        <p:spPr>
          <a:xfrm>
            <a:off x="365760" y="4187952"/>
            <a:ext cx="8430768" cy="685800"/>
          </a:xfrm>
          <a:prstGeom prst="roundRect">
            <a:avLst>
              <a:gd name="adj" fmla="val 10667"/>
            </a:avLst>
          </a:prstGeom>
          <a:solidFill>
            <a:srgbClr val="FFF8E1"/>
          </a:solidFill>
          <a:ln w="12700">
            <a:solidFill>
              <a:srgbClr val="D4A017">
                <a:alpha val="70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8" name="Text 26"/>
          <p:cNvSpPr/>
          <p:nvPr/>
        </p:nvSpPr>
        <p:spPr>
          <a:xfrm>
            <a:off x="502920" y="4206240"/>
            <a:ext cx="8229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6B4C00"/>
                </a:solidFill>
              </a:rPr>
              <a:t>💡  O goodwill surge quando o preço pago excede o valor justo dos ativos líquidos identificáveis da adquirida. Permanece no consolidado e deve ser testado para impairment anualmente (CPC 01). Nunca é amortizado.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365760" y="4919472"/>
            <a:ext cx="843076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4748B"/>
                </a:solidFill>
              </a:rPr>
              <a:t>As eliminações são realizadas no papel de trabalho de consolidação — NÃO alteram os registros individuais das entidades.</a:t>
            </a:r>
            <a:endParaRPr lang="en-US" sz="9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Text 1"/>
          <p:cNvSpPr/>
          <p:nvPr/>
        </p:nvSpPr>
        <p:spPr>
          <a:xfrm>
            <a:off x="438912" y="0"/>
            <a:ext cx="7132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FFFFFF"/>
                </a:solidFill>
              </a:rPr>
              <a:t>Lucro Não Realizado (LNR) — Cálculo Completo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438912" y="0"/>
            <a:ext cx="85039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17A2B8"/>
                </a:solidFill>
              </a:rPr>
              <a:t>CPC 36 (R3)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365760" y="1005840"/>
            <a:ext cx="8430768" cy="585216"/>
          </a:xfrm>
          <a:prstGeom prst="roundRect">
            <a:avLst>
              <a:gd name="adj" fmla="val 12500"/>
            </a:avLst>
          </a:prstGeom>
          <a:solidFill>
            <a:srgbClr val="EAF2FF"/>
          </a:solidFill>
          <a:ln w="12700">
            <a:solidFill>
              <a:srgbClr val="0066CC">
                <a:alpha val="70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" name="Text 4"/>
          <p:cNvSpPr/>
          <p:nvPr/>
        </p:nvSpPr>
        <p:spPr>
          <a:xfrm>
            <a:off x="530352" y="1024128"/>
            <a:ext cx="8138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dirty="0">
                <a:solidFill>
                  <a:srgbClr val="1E293B"/>
                </a:solidFill>
              </a:rPr>
              <a:t>Controladora vendeu R$800.000 em mercadorias para subsidiária com markup de 25% sobre o custo. Ao final do exercício, 50% das mercadorias ainda está no estoque da subsidiária.</a:t>
            </a:r>
            <a:endParaRPr lang="en-US" sz="1150" dirty="0"/>
          </a:p>
        </p:txBody>
      </p:sp>
      <p:sp>
        <p:nvSpPr>
          <p:cNvPr id="7" name="Shape 5"/>
          <p:cNvSpPr/>
          <p:nvPr/>
        </p:nvSpPr>
        <p:spPr>
          <a:xfrm>
            <a:off x="365760" y="1719072"/>
            <a:ext cx="4279392" cy="713232"/>
          </a:xfrm>
          <a:prstGeom prst="roundRect">
            <a:avLst>
              <a:gd name="adj" fmla="val 10256"/>
            </a:avLst>
          </a:prstGeom>
          <a:solidFill>
            <a:srgbClr val="F0F5FB"/>
          </a:solidFill>
          <a:ln w="12700">
            <a:solidFill>
              <a:srgbClr val="003366">
                <a:alpha val="55000"/>
              </a:srgbClr>
            </a:solidFill>
            <a:prstDash val="solid"/>
          </a:ln>
          <a:effectLst>
            <a:outerShdw blurRad="101600" dist="381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8" name="Shape 6"/>
          <p:cNvSpPr/>
          <p:nvPr/>
        </p:nvSpPr>
        <p:spPr>
          <a:xfrm>
            <a:off x="438912" y="1792224"/>
            <a:ext cx="365760" cy="365760"/>
          </a:xfrm>
          <a:prstGeom prst="roundRect">
            <a:avLst>
              <a:gd name="adj" fmla="val 12500"/>
            </a:avLst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9" name="Text 7"/>
          <p:cNvSpPr/>
          <p:nvPr/>
        </p:nvSpPr>
        <p:spPr>
          <a:xfrm>
            <a:off x="438912" y="1792224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01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868680" y="1773936"/>
            <a:ext cx="2926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1E293B"/>
                </a:solidFill>
              </a:rPr>
              <a:t>Vendas intercompany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868680" y="2048256"/>
            <a:ext cx="25603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64748B"/>
                </a:solidFill>
              </a:rPr>
              <a:t>Total da venda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3273552" y="1883664"/>
            <a:ext cx="126187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50" b="1" dirty="0">
                <a:solidFill>
                  <a:srgbClr val="003366"/>
                </a:solidFill>
              </a:rPr>
              <a:t>R$ 800.000</a:t>
            </a:r>
            <a:endParaRPr lang="en-US" sz="1350" dirty="0"/>
          </a:p>
        </p:txBody>
      </p:sp>
      <p:sp>
        <p:nvSpPr>
          <p:cNvPr id="13" name="Shape 11"/>
          <p:cNvSpPr/>
          <p:nvPr/>
        </p:nvSpPr>
        <p:spPr>
          <a:xfrm>
            <a:off x="365760" y="2523744"/>
            <a:ext cx="4279392" cy="713232"/>
          </a:xfrm>
          <a:prstGeom prst="roundRect">
            <a:avLst>
              <a:gd name="adj" fmla="val 10256"/>
            </a:avLst>
          </a:prstGeom>
          <a:solidFill>
            <a:srgbClr val="F0F5FB"/>
          </a:solidFill>
          <a:ln w="12700">
            <a:solidFill>
              <a:srgbClr val="0066CC">
                <a:alpha val="55000"/>
              </a:srgbClr>
            </a:solidFill>
            <a:prstDash val="solid"/>
          </a:ln>
          <a:effectLst>
            <a:outerShdw blurRad="101600" dist="381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4" name="Shape 12"/>
          <p:cNvSpPr/>
          <p:nvPr/>
        </p:nvSpPr>
        <p:spPr>
          <a:xfrm>
            <a:off x="438912" y="2596896"/>
            <a:ext cx="365760" cy="365760"/>
          </a:xfrm>
          <a:prstGeom prst="roundRect">
            <a:avLst>
              <a:gd name="adj" fmla="val 12500"/>
            </a:avLst>
          </a:prstGeom>
          <a:solidFill>
            <a:srgbClr val="0066CC"/>
          </a:solidFill>
          <a:ln w="12700">
            <a:solidFill>
              <a:srgbClr val="0066C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5" name="Text 13"/>
          <p:cNvSpPr/>
          <p:nvPr/>
        </p:nvSpPr>
        <p:spPr>
          <a:xfrm>
            <a:off x="438912" y="2596896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02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868680" y="2578608"/>
            <a:ext cx="2926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1E293B"/>
                </a:solidFill>
              </a:rPr>
              <a:t>Custo das mercadorias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868680" y="2852928"/>
            <a:ext cx="25603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64748B"/>
                </a:solidFill>
              </a:rPr>
              <a:t>R$800.000 ÷ 1,25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3273552" y="2688336"/>
            <a:ext cx="126187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50" b="1" dirty="0">
                <a:solidFill>
                  <a:srgbClr val="0066CC"/>
                </a:solidFill>
              </a:rPr>
              <a:t>R$ 640.000</a:t>
            </a:r>
            <a:endParaRPr lang="en-US" sz="1350" dirty="0"/>
          </a:p>
        </p:txBody>
      </p:sp>
      <p:sp>
        <p:nvSpPr>
          <p:cNvPr id="19" name="Shape 17"/>
          <p:cNvSpPr/>
          <p:nvPr/>
        </p:nvSpPr>
        <p:spPr>
          <a:xfrm>
            <a:off x="365760" y="3328416"/>
            <a:ext cx="4279392" cy="713232"/>
          </a:xfrm>
          <a:prstGeom prst="roundRect">
            <a:avLst>
              <a:gd name="adj" fmla="val 10256"/>
            </a:avLst>
          </a:prstGeom>
          <a:solidFill>
            <a:srgbClr val="F0F5FB"/>
          </a:solidFill>
          <a:ln w="12700">
            <a:solidFill>
              <a:srgbClr val="1A5CA8">
                <a:alpha val="55000"/>
              </a:srgbClr>
            </a:solidFill>
            <a:prstDash val="solid"/>
          </a:ln>
          <a:effectLst>
            <a:outerShdw blurRad="101600" dist="381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20" name="Shape 18"/>
          <p:cNvSpPr/>
          <p:nvPr/>
        </p:nvSpPr>
        <p:spPr>
          <a:xfrm>
            <a:off x="438912" y="3401568"/>
            <a:ext cx="365760" cy="365760"/>
          </a:xfrm>
          <a:prstGeom prst="roundRect">
            <a:avLst>
              <a:gd name="adj" fmla="val 12500"/>
            </a:avLst>
          </a:prstGeom>
          <a:solidFill>
            <a:srgbClr val="1A5CA8"/>
          </a:solidFill>
          <a:ln w="12700">
            <a:solidFill>
              <a:srgbClr val="1A5CA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1" name="Text 19"/>
          <p:cNvSpPr/>
          <p:nvPr/>
        </p:nvSpPr>
        <p:spPr>
          <a:xfrm>
            <a:off x="438912" y="3401568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03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868680" y="3383280"/>
            <a:ext cx="2926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1E293B"/>
                </a:solidFill>
              </a:rPr>
              <a:t>Lucro total na venda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868680" y="3657600"/>
            <a:ext cx="25603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64748B"/>
                </a:solidFill>
              </a:rPr>
              <a:t>R$800.000 − R$640.000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3273552" y="3493008"/>
            <a:ext cx="126187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50" b="1" dirty="0">
                <a:solidFill>
                  <a:srgbClr val="1A5CA8"/>
                </a:solidFill>
              </a:rPr>
              <a:t>R$ 160.000</a:t>
            </a:r>
            <a:endParaRPr lang="en-US" sz="1350" dirty="0"/>
          </a:p>
        </p:txBody>
      </p:sp>
      <p:sp>
        <p:nvSpPr>
          <p:cNvPr id="25" name="Shape 23"/>
          <p:cNvSpPr/>
          <p:nvPr/>
        </p:nvSpPr>
        <p:spPr>
          <a:xfrm>
            <a:off x="4828032" y="1719072"/>
            <a:ext cx="4279392" cy="713232"/>
          </a:xfrm>
          <a:prstGeom prst="roundRect">
            <a:avLst>
              <a:gd name="adj" fmla="val 10256"/>
            </a:avLst>
          </a:prstGeom>
          <a:solidFill>
            <a:srgbClr val="F8FAFC"/>
          </a:solidFill>
          <a:ln w="12700">
            <a:solidFill>
              <a:srgbClr val="17A2B8">
                <a:alpha val="55000"/>
              </a:srgbClr>
            </a:solidFill>
            <a:prstDash val="solid"/>
          </a:ln>
          <a:effectLst>
            <a:outerShdw blurRad="101600" dist="381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26" name="Shape 24"/>
          <p:cNvSpPr/>
          <p:nvPr/>
        </p:nvSpPr>
        <p:spPr>
          <a:xfrm>
            <a:off x="4901184" y="1792224"/>
            <a:ext cx="365760" cy="365760"/>
          </a:xfrm>
          <a:prstGeom prst="roundRect">
            <a:avLst>
              <a:gd name="adj" fmla="val 12500"/>
            </a:avLst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7" name="Text 25"/>
          <p:cNvSpPr/>
          <p:nvPr/>
        </p:nvSpPr>
        <p:spPr>
          <a:xfrm>
            <a:off x="4901184" y="1792224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04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5330952" y="1773936"/>
            <a:ext cx="2926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1E293B"/>
                </a:solidFill>
              </a:rPr>
              <a:t>LNR no estoque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5330952" y="2048256"/>
            <a:ext cx="25603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64748B"/>
                </a:solidFill>
              </a:rPr>
              <a:t>R$160.000 × 50%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7735824" y="1883664"/>
            <a:ext cx="126187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50" b="1" dirty="0">
                <a:solidFill>
                  <a:srgbClr val="17A2B8"/>
                </a:solidFill>
              </a:rPr>
              <a:t>R$ 80.000</a:t>
            </a:r>
            <a:endParaRPr lang="en-US" sz="1350" dirty="0"/>
          </a:p>
        </p:txBody>
      </p:sp>
      <p:sp>
        <p:nvSpPr>
          <p:cNvPr id="31" name="Shape 29"/>
          <p:cNvSpPr/>
          <p:nvPr/>
        </p:nvSpPr>
        <p:spPr>
          <a:xfrm>
            <a:off x="4828032" y="2523744"/>
            <a:ext cx="4279392" cy="713232"/>
          </a:xfrm>
          <a:prstGeom prst="roundRect">
            <a:avLst>
              <a:gd name="adj" fmla="val 10256"/>
            </a:avLst>
          </a:prstGeom>
          <a:solidFill>
            <a:srgbClr val="F8FAFC"/>
          </a:solidFill>
          <a:ln w="12700">
            <a:solidFill>
              <a:srgbClr val="D4A017">
                <a:alpha val="55000"/>
              </a:srgbClr>
            </a:solidFill>
            <a:prstDash val="solid"/>
          </a:ln>
          <a:effectLst>
            <a:outerShdw blurRad="101600" dist="381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32" name="Shape 30"/>
          <p:cNvSpPr/>
          <p:nvPr/>
        </p:nvSpPr>
        <p:spPr>
          <a:xfrm>
            <a:off x="4901184" y="2596896"/>
            <a:ext cx="365760" cy="365760"/>
          </a:xfrm>
          <a:prstGeom prst="roundRect">
            <a:avLst>
              <a:gd name="adj" fmla="val 12500"/>
            </a:avLst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3" name="Text 31"/>
          <p:cNvSpPr/>
          <p:nvPr/>
        </p:nvSpPr>
        <p:spPr>
          <a:xfrm>
            <a:off x="4901184" y="2596896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05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5330952" y="2578608"/>
            <a:ext cx="2926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1E293B"/>
                </a:solidFill>
              </a:rPr>
              <a:t>IR Diferido (34%)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5330952" y="2852928"/>
            <a:ext cx="25603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64748B"/>
                </a:solidFill>
              </a:rPr>
              <a:t>R$80.000 × 34%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7735824" y="2688336"/>
            <a:ext cx="126187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50" b="1" dirty="0">
                <a:solidFill>
                  <a:srgbClr val="D4A017"/>
                </a:solidFill>
              </a:rPr>
              <a:t>R$ 27.200</a:t>
            </a:r>
            <a:endParaRPr lang="en-US" sz="1350" dirty="0"/>
          </a:p>
        </p:txBody>
      </p:sp>
      <p:sp>
        <p:nvSpPr>
          <p:cNvPr id="37" name="Shape 35"/>
          <p:cNvSpPr/>
          <p:nvPr/>
        </p:nvSpPr>
        <p:spPr>
          <a:xfrm>
            <a:off x="4828032" y="3328416"/>
            <a:ext cx="4279392" cy="713232"/>
          </a:xfrm>
          <a:prstGeom prst="roundRect">
            <a:avLst>
              <a:gd name="adj" fmla="val 10256"/>
            </a:avLst>
          </a:prstGeom>
          <a:solidFill>
            <a:srgbClr val="F8FAFC"/>
          </a:solidFill>
          <a:ln w="12700">
            <a:solidFill>
              <a:srgbClr val="1A7A4A">
                <a:alpha val="55000"/>
              </a:srgbClr>
            </a:solidFill>
            <a:prstDash val="solid"/>
          </a:ln>
          <a:effectLst>
            <a:outerShdw blurRad="101600" dist="381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38" name="Shape 36"/>
          <p:cNvSpPr/>
          <p:nvPr/>
        </p:nvSpPr>
        <p:spPr>
          <a:xfrm>
            <a:off x="4901184" y="3401568"/>
            <a:ext cx="365760" cy="365760"/>
          </a:xfrm>
          <a:prstGeom prst="roundRect">
            <a:avLst>
              <a:gd name="adj" fmla="val 12500"/>
            </a:avLst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9" name="Text 37"/>
          <p:cNvSpPr/>
          <p:nvPr/>
        </p:nvSpPr>
        <p:spPr>
          <a:xfrm>
            <a:off x="4901184" y="3401568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06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5330952" y="3383280"/>
            <a:ext cx="2926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1E293B"/>
                </a:solidFill>
              </a:rPr>
              <a:t>LNR líquido de IR</a:t>
            </a:r>
            <a:endParaRPr lang="en-US" sz="1100" dirty="0"/>
          </a:p>
        </p:txBody>
      </p:sp>
      <p:sp>
        <p:nvSpPr>
          <p:cNvPr id="41" name="Text 39"/>
          <p:cNvSpPr/>
          <p:nvPr/>
        </p:nvSpPr>
        <p:spPr>
          <a:xfrm>
            <a:off x="5330952" y="3657600"/>
            <a:ext cx="25603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64748B"/>
                </a:solidFill>
              </a:rPr>
              <a:t>R$80.000 − R$27.200</a:t>
            </a:r>
            <a:endParaRPr lang="en-US" sz="950" dirty="0"/>
          </a:p>
        </p:txBody>
      </p:sp>
      <p:sp>
        <p:nvSpPr>
          <p:cNvPr id="42" name="Text 40"/>
          <p:cNvSpPr/>
          <p:nvPr/>
        </p:nvSpPr>
        <p:spPr>
          <a:xfrm>
            <a:off x="7735824" y="3493008"/>
            <a:ext cx="126187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50" b="1" dirty="0">
                <a:solidFill>
                  <a:srgbClr val="1A7A4A"/>
                </a:solidFill>
              </a:rPr>
              <a:t>R$ 52.800</a:t>
            </a:r>
            <a:endParaRPr lang="en-US" sz="1350" dirty="0"/>
          </a:p>
        </p:txBody>
      </p:sp>
      <p:sp>
        <p:nvSpPr>
          <p:cNvPr id="43" name="Shape 41"/>
          <p:cNvSpPr/>
          <p:nvPr/>
        </p:nvSpPr>
        <p:spPr>
          <a:xfrm>
            <a:off x="365760" y="4169664"/>
            <a:ext cx="8430768" cy="658368"/>
          </a:xfrm>
          <a:prstGeom prst="roundRect">
            <a:avLst>
              <a:gd name="adj" fmla="val 11111"/>
            </a:avLst>
          </a:prstGeom>
          <a:solidFill>
            <a:srgbClr val="F0F5FB"/>
          </a:solidFill>
          <a:ln w="12700">
            <a:solidFill>
              <a:srgbClr val="003366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4" name="Text 42"/>
          <p:cNvSpPr/>
          <p:nvPr/>
        </p:nvSpPr>
        <p:spPr>
          <a:xfrm>
            <a:off x="502920" y="4187952"/>
            <a:ext cx="82296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</a:rPr>
              <a:t>Eliminação:  D – CMV R$80.000  |  C – Estoques R$80.000  |  D – IR Diferido Ativo R$27.200  |  C – Resultado R$27.200</a:t>
            </a:r>
            <a:endParaRPr lang="en-US" sz="1050" dirty="0"/>
          </a:p>
        </p:txBody>
      </p:sp>
      <p:sp>
        <p:nvSpPr>
          <p:cNvPr id="45" name="Shape 43"/>
          <p:cNvSpPr/>
          <p:nvPr/>
        </p:nvSpPr>
        <p:spPr>
          <a:xfrm>
            <a:off x="365760" y="4882896"/>
            <a:ext cx="8430768" cy="201168"/>
          </a:xfrm>
          <a:prstGeom prst="roundRect">
            <a:avLst>
              <a:gd name="adj" fmla="val 18182"/>
            </a:avLst>
          </a:prstGeom>
          <a:solidFill>
            <a:srgbClr val="FFF3CD"/>
          </a:solidFill>
          <a:ln w="12700">
            <a:solidFill>
              <a:srgbClr val="D4A017">
                <a:alpha val="80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6" name="Text 44"/>
          <p:cNvSpPr/>
          <p:nvPr/>
        </p:nvSpPr>
        <p:spPr>
          <a:xfrm>
            <a:off x="457200" y="4882896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856404"/>
                </a:solidFill>
              </a:rPr>
              <a:t>⚠  IR diferido sobre LNR é frequentemente esquecido. A eliminação do LNR é INTEGRAL (100%) — não proporcional à participação da controladora.</a:t>
            </a:r>
            <a:endParaRPr lang="en-US" sz="9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Text 1"/>
          <p:cNvSpPr/>
          <p:nvPr/>
        </p:nvSpPr>
        <p:spPr>
          <a:xfrm>
            <a:off x="438912" y="0"/>
            <a:ext cx="7132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FFFFFF"/>
                </a:solidFill>
              </a:rPr>
              <a:t>Participação de Não Controladores (PNC)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438912" y="0"/>
            <a:ext cx="85039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17A2B8"/>
                </a:solidFill>
              </a:rPr>
              <a:t>CPC 36 (R3) / IFRS 10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365760" y="1005840"/>
            <a:ext cx="8430768" cy="548640"/>
          </a:xfrm>
          <a:prstGeom prst="roundRect">
            <a:avLst>
              <a:gd name="adj" fmla="val 13333"/>
            </a:avLst>
          </a:prstGeom>
          <a:solidFill>
            <a:srgbClr val="EAF2FF"/>
          </a:solidFill>
          <a:ln w="12700">
            <a:solidFill>
              <a:srgbClr val="0066CC">
                <a:alpha val="70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" name="Text 4"/>
          <p:cNvSpPr/>
          <p:nvPr/>
        </p:nvSpPr>
        <p:spPr>
          <a:xfrm>
            <a:off x="530352" y="1024128"/>
            <a:ext cx="813816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dirty="0">
                <a:solidFill>
                  <a:srgbClr val="1E293B"/>
                </a:solidFill>
              </a:rPr>
              <a:t>PNC é a parcela do PL da subsidiária não atribuível à controladora. É apresentada no PL consolidado — separada do PL dos acionistas da controladora, mas NUNCA como passivo.</a:t>
            </a:r>
            <a:endParaRPr lang="en-US" sz="1150" dirty="0"/>
          </a:p>
        </p:txBody>
      </p:sp>
      <p:sp>
        <p:nvSpPr>
          <p:cNvPr id="7" name="Text 5"/>
          <p:cNvSpPr/>
          <p:nvPr/>
        </p:nvSpPr>
        <p:spPr>
          <a:xfrm>
            <a:off x="365760" y="164592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3366"/>
                </a:solidFill>
              </a:rPr>
              <a:t>Mensuração Inicial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65760" y="1993392"/>
            <a:ext cx="2011680" cy="530352"/>
          </a:xfrm>
          <a:prstGeom prst="rect">
            <a:avLst/>
          </a:prstGeom>
          <a:solidFill>
            <a:srgbClr val="003366"/>
          </a:solidFill>
          <a:ln w="6350">
            <a:solidFill>
              <a:srgbClr val="D1DF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9" name="Text 7"/>
          <p:cNvSpPr/>
          <p:nvPr/>
        </p:nvSpPr>
        <p:spPr>
          <a:xfrm>
            <a:off x="438912" y="1993392"/>
            <a:ext cx="1865376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FFFFFF"/>
                </a:solidFill>
              </a:rPr>
              <a:t>Aspecto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377440" y="1993392"/>
            <a:ext cx="3209544" cy="530352"/>
          </a:xfrm>
          <a:prstGeom prst="rect">
            <a:avLst/>
          </a:prstGeom>
          <a:solidFill>
            <a:srgbClr val="0066CC"/>
          </a:solidFill>
          <a:ln w="6350">
            <a:solidFill>
              <a:srgbClr val="D1DF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1" name="Text 9"/>
          <p:cNvSpPr/>
          <p:nvPr/>
        </p:nvSpPr>
        <p:spPr>
          <a:xfrm>
            <a:off x="2450592" y="1993392"/>
            <a:ext cx="3063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Opção 1 — Valor Justo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5586984" y="1993392"/>
            <a:ext cx="3209544" cy="530352"/>
          </a:xfrm>
          <a:prstGeom prst="rect">
            <a:avLst/>
          </a:prstGeom>
          <a:solidFill>
            <a:srgbClr val="17A2B8"/>
          </a:solidFill>
          <a:ln w="6350">
            <a:solidFill>
              <a:srgbClr val="D1DF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3" name="Text 11"/>
          <p:cNvSpPr/>
          <p:nvPr/>
        </p:nvSpPr>
        <p:spPr>
          <a:xfrm>
            <a:off x="5660136" y="1993392"/>
            <a:ext cx="3063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Opção 2 — Proporção dos Ativos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65760" y="2523744"/>
            <a:ext cx="2011680" cy="530352"/>
          </a:xfrm>
          <a:prstGeom prst="rect">
            <a:avLst/>
          </a:prstGeom>
          <a:solidFill>
            <a:srgbClr val="FFFFFF"/>
          </a:solidFill>
          <a:ln w="6350">
            <a:solidFill>
              <a:srgbClr val="D1DF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5" name="Text 13"/>
          <p:cNvSpPr/>
          <p:nvPr/>
        </p:nvSpPr>
        <p:spPr>
          <a:xfrm>
            <a:off x="438912" y="2523744"/>
            <a:ext cx="1865376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003366"/>
                </a:solidFill>
              </a:rPr>
              <a:t>Base de cálculo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2377440" y="2523744"/>
            <a:ext cx="3209544" cy="530352"/>
          </a:xfrm>
          <a:prstGeom prst="rect">
            <a:avLst/>
          </a:prstGeom>
          <a:solidFill>
            <a:srgbClr val="FFFFFF"/>
          </a:solidFill>
          <a:ln w="6350">
            <a:solidFill>
              <a:srgbClr val="D1DF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7" name="Text 15"/>
          <p:cNvSpPr/>
          <p:nvPr/>
        </p:nvSpPr>
        <p:spPr>
          <a:xfrm>
            <a:off x="2450592" y="2523744"/>
            <a:ext cx="3063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93B"/>
                </a:solidFill>
              </a:rPr>
              <a:t>Valor justo da PNC na data de aquisição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5586984" y="2523744"/>
            <a:ext cx="3209544" cy="530352"/>
          </a:xfrm>
          <a:prstGeom prst="rect">
            <a:avLst/>
          </a:prstGeom>
          <a:solidFill>
            <a:srgbClr val="FFFFFF"/>
          </a:solidFill>
          <a:ln w="6350">
            <a:solidFill>
              <a:srgbClr val="D1DF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9" name="Text 17"/>
          <p:cNvSpPr/>
          <p:nvPr/>
        </p:nvSpPr>
        <p:spPr>
          <a:xfrm>
            <a:off x="5660136" y="2523744"/>
            <a:ext cx="3063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93B"/>
                </a:solidFill>
              </a:rPr>
              <a:t>Proporção dos ativos líquidos ao valor justo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365760" y="3054096"/>
            <a:ext cx="2011680" cy="530352"/>
          </a:xfrm>
          <a:prstGeom prst="rect">
            <a:avLst/>
          </a:prstGeom>
          <a:solidFill>
            <a:srgbClr val="F0F5FB"/>
          </a:solidFill>
          <a:ln w="6350">
            <a:solidFill>
              <a:srgbClr val="D1DF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1" name="Text 19"/>
          <p:cNvSpPr/>
          <p:nvPr/>
        </p:nvSpPr>
        <p:spPr>
          <a:xfrm>
            <a:off x="438912" y="3054096"/>
            <a:ext cx="1865376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003366"/>
                </a:solidFill>
              </a:rPr>
              <a:t>Inclui goodwill?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2377440" y="3054096"/>
            <a:ext cx="3209544" cy="530352"/>
          </a:xfrm>
          <a:prstGeom prst="rect">
            <a:avLst/>
          </a:prstGeom>
          <a:solidFill>
            <a:srgbClr val="F0F5FB"/>
          </a:solidFill>
          <a:ln w="6350">
            <a:solidFill>
              <a:srgbClr val="D1DF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3" name="Text 21"/>
          <p:cNvSpPr/>
          <p:nvPr/>
        </p:nvSpPr>
        <p:spPr>
          <a:xfrm>
            <a:off x="2450592" y="3054096"/>
            <a:ext cx="3063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93B"/>
                </a:solidFill>
              </a:rPr>
              <a:t>Sim — parcela da PNC no goodwill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5586984" y="3054096"/>
            <a:ext cx="3209544" cy="530352"/>
          </a:xfrm>
          <a:prstGeom prst="rect">
            <a:avLst/>
          </a:prstGeom>
          <a:solidFill>
            <a:srgbClr val="F0F5FB"/>
          </a:solidFill>
          <a:ln w="6350">
            <a:solidFill>
              <a:srgbClr val="D1DF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5" name="Text 23"/>
          <p:cNvSpPr/>
          <p:nvPr/>
        </p:nvSpPr>
        <p:spPr>
          <a:xfrm>
            <a:off x="5660136" y="3054096"/>
            <a:ext cx="3063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93B"/>
                </a:solidFill>
              </a:rPr>
              <a:t>Não — goodwill apenas da controladora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365760" y="3584448"/>
            <a:ext cx="2011680" cy="530352"/>
          </a:xfrm>
          <a:prstGeom prst="rect">
            <a:avLst/>
          </a:prstGeom>
          <a:solidFill>
            <a:srgbClr val="FFFFFF"/>
          </a:solidFill>
          <a:ln w="6350">
            <a:solidFill>
              <a:srgbClr val="D1DF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7" name="Text 25"/>
          <p:cNvSpPr/>
          <p:nvPr/>
        </p:nvSpPr>
        <p:spPr>
          <a:xfrm>
            <a:off x="438912" y="3584448"/>
            <a:ext cx="1865376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003366"/>
                </a:solidFill>
              </a:rPr>
              <a:t>Escolha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2377440" y="3584448"/>
            <a:ext cx="3209544" cy="530352"/>
          </a:xfrm>
          <a:prstGeom prst="rect">
            <a:avLst/>
          </a:prstGeom>
          <a:solidFill>
            <a:srgbClr val="FFFFFF"/>
          </a:solidFill>
          <a:ln w="6350">
            <a:solidFill>
              <a:srgbClr val="D1DF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9" name="Text 27"/>
          <p:cNvSpPr/>
          <p:nvPr/>
        </p:nvSpPr>
        <p:spPr>
          <a:xfrm>
            <a:off x="2450592" y="3584448"/>
            <a:ext cx="3063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93B"/>
                </a:solidFill>
              </a:rPr>
              <a:t>Por combinação de negócios (não é política fixa)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5586984" y="3584448"/>
            <a:ext cx="3209544" cy="530352"/>
          </a:xfrm>
          <a:prstGeom prst="rect">
            <a:avLst/>
          </a:prstGeom>
          <a:solidFill>
            <a:srgbClr val="FFFFFF"/>
          </a:solidFill>
          <a:ln w="6350">
            <a:solidFill>
              <a:srgbClr val="D1DF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1" name="Text 29"/>
          <p:cNvSpPr/>
          <p:nvPr/>
        </p:nvSpPr>
        <p:spPr>
          <a:xfrm>
            <a:off x="5660136" y="3584448"/>
            <a:ext cx="3063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93B"/>
                </a:solidFill>
              </a:rPr>
              <a:t>Por combinação de negócios (não é política fixa)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384048" y="3986784"/>
            <a:ext cx="256032" cy="256032"/>
          </a:xfrm>
          <a:prstGeom prst="ellipse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3" name="Text 31"/>
          <p:cNvSpPr/>
          <p:nvPr/>
        </p:nvSpPr>
        <p:spPr>
          <a:xfrm>
            <a:off x="384048" y="3986784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000000"/>
                </a:solidFill>
              </a:rPr>
              <a:t>📊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713232" y="3959352"/>
            <a:ext cx="80924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</a:rPr>
              <a:t>No Balanço:  PNC integra o PL consolidado, segregada do PL dos acionistas da controladora. Nunca é passivo.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384048" y="4315968"/>
            <a:ext cx="256032" cy="256032"/>
          </a:xfrm>
          <a:prstGeom prst="ellipse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6" name="Text 34"/>
          <p:cNvSpPr/>
          <p:nvPr/>
        </p:nvSpPr>
        <p:spPr>
          <a:xfrm>
            <a:off x="384048" y="4315968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000000"/>
                </a:solidFill>
              </a:rPr>
              <a:t>📋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713232" y="4288536"/>
            <a:ext cx="80924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</a:rPr>
              <a:t>No Resultado:  O lucro líquido é atribuído à controladora E à PNC — mesmo que resulte em saldo negativo para a PNC.</a:t>
            </a:r>
            <a:endParaRPr lang="en-US" sz="1050" dirty="0"/>
          </a:p>
        </p:txBody>
      </p:sp>
      <p:sp>
        <p:nvSpPr>
          <p:cNvPr id="38" name="Shape 36"/>
          <p:cNvSpPr/>
          <p:nvPr/>
        </p:nvSpPr>
        <p:spPr>
          <a:xfrm>
            <a:off x="384048" y="4645152"/>
            <a:ext cx="256032" cy="256032"/>
          </a:xfrm>
          <a:prstGeom prst="ellipse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9" name="Text 37"/>
          <p:cNvSpPr/>
          <p:nvPr/>
        </p:nvSpPr>
        <p:spPr>
          <a:xfrm>
            <a:off x="384048" y="4645152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000000"/>
                </a:solidFill>
              </a:rPr>
              <a:t>💡</a:t>
            </a:r>
            <a:endParaRPr lang="en-US" sz="1100" dirty="0"/>
          </a:p>
        </p:txBody>
      </p:sp>
      <p:sp>
        <p:nvSpPr>
          <p:cNvPr id="40" name="Text 38"/>
          <p:cNvSpPr/>
          <p:nvPr/>
        </p:nvSpPr>
        <p:spPr>
          <a:xfrm>
            <a:off x="713232" y="4617720"/>
            <a:ext cx="80924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</a:rPr>
              <a:t>Exemplo:  Sub com PL R$500k — Controladora (80%): R$400k no PL | PNC (20%): R$100k no PL (linha separada).</a:t>
            </a:r>
            <a:endParaRPr lang="en-US" sz="1050" dirty="0"/>
          </a:p>
        </p:txBody>
      </p:sp>
      <p:sp>
        <p:nvSpPr>
          <p:cNvPr id="41" name="Shape 39"/>
          <p:cNvSpPr/>
          <p:nvPr/>
        </p:nvSpPr>
        <p:spPr>
          <a:xfrm>
            <a:off x="365760" y="4974336"/>
            <a:ext cx="8430768" cy="164592"/>
          </a:xfrm>
          <a:prstGeom prst="roundRect">
            <a:avLst>
              <a:gd name="adj" fmla="val 22222"/>
            </a:avLst>
          </a:prstGeom>
          <a:solidFill>
            <a:srgbClr val="FDECEA"/>
          </a:solidFill>
          <a:ln w="12700">
            <a:solidFill>
              <a:srgbClr val="C0392B">
                <a:alpha val="70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2" name="Text 40"/>
          <p:cNvSpPr/>
          <p:nvPr/>
        </p:nvSpPr>
        <p:spPr>
          <a:xfrm>
            <a:off x="457200" y="4974336"/>
            <a:ext cx="8229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C0392B"/>
                </a:solidFill>
              </a:rPr>
              <a:t>⚠  ERRO COMUM: classificar a PNC como passivo. Desde a adoção do IFRS, PNC é PL — mesmo que o saldo seja negativo.</a:t>
            </a:r>
            <a:endParaRPr lang="en-US" sz="9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347472" y="164592"/>
            <a:ext cx="1298448" cy="457200"/>
          </a:xfrm>
          <a:prstGeom prst="roundRect">
            <a:avLst>
              <a:gd name="adj" fmla="val 16000"/>
            </a:avLst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" name="Text 2"/>
          <p:cNvSpPr/>
          <p:nvPr/>
        </p:nvSpPr>
        <p:spPr>
          <a:xfrm>
            <a:off x="347472" y="164592"/>
            <a:ext cx="129844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</a:rPr>
              <a:t>🎯  QUIZ</a:t>
            </a:r>
            <a:endParaRPr lang="en-US" sz="1250" dirty="0"/>
          </a:p>
        </p:txBody>
      </p:sp>
      <p:sp>
        <p:nvSpPr>
          <p:cNvPr id="5" name="Text 3"/>
          <p:cNvSpPr/>
          <p:nvPr/>
        </p:nvSpPr>
        <p:spPr>
          <a:xfrm>
            <a:off x="1737360" y="182880"/>
            <a:ext cx="70408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FFFFF"/>
                </a:solidFill>
              </a:rPr>
              <a:t>Caso Prático — Eliminações e LNR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347472" y="749808"/>
            <a:ext cx="8430768" cy="1783080"/>
          </a:xfrm>
          <a:prstGeom prst="roundRect">
            <a:avLst>
              <a:gd name="adj" fmla="val 5128"/>
            </a:avLst>
          </a:prstGeom>
          <a:solidFill>
            <a:srgbClr val="00254D"/>
          </a:solidFill>
          <a:ln w="12700">
            <a:solidFill>
              <a:srgbClr val="0066CC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7" name="Text 5"/>
          <p:cNvSpPr/>
          <p:nvPr/>
        </p:nvSpPr>
        <p:spPr>
          <a:xfrm>
            <a:off x="566928" y="82296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300" dirty="0">
                <a:solidFill>
                  <a:srgbClr val="17A2B8"/>
                </a:solidFill>
              </a:rPr>
              <a:t>Cenário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566928" y="1115568"/>
            <a:ext cx="809244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dirty="0">
                <a:solidFill>
                  <a:srgbClr val="FFFFFF"/>
                </a:solidFill>
              </a:rPr>
              <a:t>A Controladora (80%) vendeu R$1.000.000 em mercadorias para a Subsidiária (PNC = 20%) com lucro de R$200.000.</a:t>
            </a:r>
            <a:endParaRPr lang="en-US" sz="115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FFFFFF"/>
                </a:solidFill>
              </a:rPr>
              <a:t>Ao final do período, 40% das mercadorias ainda está no estoque da Subsidiária. Alíquota de IR: 34%.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347472" y="2633472"/>
            <a:ext cx="843076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50" b="1" dirty="0">
                <a:solidFill>
                  <a:srgbClr val="17A2B8"/>
                </a:solidFill>
              </a:rPr>
              <a:t>Qual o LNR a eliminar e o IR diferido correspondente?</a:t>
            </a:r>
            <a:endParaRPr lang="en-US" sz="1850" dirty="0"/>
          </a:p>
        </p:txBody>
      </p:sp>
      <p:sp>
        <p:nvSpPr>
          <p:cNvPr id="10" name="Shape 8"/>
          <p:cNvSpPr/>
          <p:nvPr/>
        </p:nvSpPr>
        <p:spPr>
          <a:xfrm>
            <a:off x="347472" y="3218688"/>
            <a:ext cx="4206240" cy="603504"/>
          </a:xfrm>
          <a:prstGeom prst="roundRect">
            <a:avLst>
              <a:gd name="adj" fmla="val 12121"/>
            </a:avLst>
          </a:prstGeom>
          <a:solidFill>
            <a:srgbClr val="17A2B8">
              <a:alpha val="20000"/>
            </a:srgbClr>
          </a:solidFill>
          <a:ln w="12700">
            <a:solidFill>
              <a:srgbClr val="17A2B8">
                <a:alpha val="70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1" name="Text 9"/>
          <p:cNvSpPr/>
          <p:nvPr/>
        </p:nvSpPr>
        <p:spPr>
          <a:xfrm>
            <a:off x="420624" y="3218688"/>
            <a:ext cx="438912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A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896112" y="3218688"/>
            <a:ext cx="3547872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FFFFFF"/>
                </a:solidFill>
              </a:rPr>
              <a:t>LNR = R$80.000 / IR Diferido = R$27.200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4690872" y="3218688"/>
            <a:ext cx="4206240" cy="603504"/>
          </a:xfrm>
          <a:prstGeom prst="roundRect">
            <a:avLst>
              <a:gd name="adj" fmla="val 12121"/>
            </a:avLst>
          </a:prstGeom>
          <a:solidFill>
            <a:srgbClr val="0066CC">
              <a:alpha val="20000"/>
            </a:srgbClr>
          </a:solidFill>
          <a:ln w="12700">
            <a:solidFill>
              <a:srgbClr val="0066CC">
                <a:alpha val="70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4" name="Text 12"/>
          <p:cNvSpPr/>
          <p:nvPr/>
        </p:nvSpPr>
        <p:spPr>
          <a:xfrm>
            <a:off x="4764024" y="3218688"/>
            <a:ext cx="438912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B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5239512" y="3218688"/>
            <a:ext cx="3547872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FFFFFF"/>
                </a:solidFill>
              </a:rPr>
              <a:t>LNR = R$80.000 / IR Diferido = R$13.600 (proporcional 80%)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347472" y="3931920"/>
            <a:ext cx="4206240" cy="603504"/>
          </a:xfrm>
          <a:prstGeom prst="roundRect">
            <a:avLst>
              <a:gd name="adj" fmla="val 12121"/>
            </a:avLst>
          </a:prstGeom>
          <a:solidFill>
            <a:srgbClr val="1A5CA8">
              <a:alpha val="20000"/>
            </a:srgbClr>
          </a:solidFill>
          <a:ln w="12700">
            <a:solidFill>
              <a:srgbClr val="1A5CA8">
                <a:alpha val="70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7" name="Text 15"/>
          <p:cNvSpPr/>
          <p:nvPr/>
        </p:nvSpPr>
        <p:spPr>
          <a:xfrm>
            <a:off x="420624" y="3931920"/>
            <a:ext cx="438912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C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96112" y="3931920"/>
            <a:ext cx="3547872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FFFFFF"/>
                </a:solidFill>
              </a:rPr>
              <a:t>LNR = R$200.000 / IR Diferido = R$68.000 (lucro total)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4690872" y="3931920"/>
            <a:ext cx="4206240" cy="603504"/>
          </a:xfrm>
          <a:prstGeom prst="roundRect">
            <a:avLst>
              <a:gd name="adj" fmla="val 12121"/>
            </a:avLst>
          </a:prstGeom>
          <a:solidFill>
            <a:srgbClr val="005580">
              <a:alpha val="20000"/>
            </a:srgbClr>
          </a:solidFill>
          <a:ln w="12700">
            <a:solidFill>
              <a:srgbClr val="005580">
                <a:alpha val="70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0" name="Text 18"/>
          <p:cNvSpPr/>
          <p:nvPr/>
        </p:nvSpPr>
        <p:spPr>
          <a:xfrm>
            <a:off x="4764024" y="3931920"/>
            <a:ext cx="438912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D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239512" y="3931920"/>
            <a:ext cx="3547872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FFFFFF"/>
                </a:solidFill>
              </a:rPr>
              <a:t>LNR = R$64.000 / IR Diferido = R$21.760 (proporcional PNC)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347472" y="4617720"/>
            <a:ext cx="843076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7AAFD4"/>
                </a:solidFill>
              </a:rPr>
              <a:t>Responda no chat! Revelamos a resposta em 90 segundos.</a:t>
            </a:r>
            <a:endParaRPr lang="en-US" sz="10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41248"/>
          </a:xfrm>
          <a:prstGeom prst="rect">
            <a:avLst/>
          </a:prstGeom>
          <a:solidFill>
            <a:srgbClr val="0066CC"/>
          </a:solidFill>
          <a:ln w="12700">
            <a:solidFill>
              <a:srgbClr val="0066C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Text 1"/>
          <p:cNvSpPr/>
          <p:nvPr/>
        </p:nvSpPr>
        <p:spPr>
          <a:xfrm>
            <a:off x="457200" y="0"/>
            <a:ext cx="841248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</a:rPr>
              <a:t>✔  Gabarito: A  |  LNR = R$80.000  /  IR Diferido = R$27.200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3366"/>
                </a:solidFill>
              </a:rPr>
              <a:t>Memória de Cálculo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365760" y="1353312"/>
            <a:ext cx="8430768" cy="566928"/>
          </a:xfrm>
          <a:prstGeom prst="roundRect">
            <a:avLst>
              <a:gd name="adj" fmla="val 11290"/>
            </a:avLst>
          </a:prstGeom>
          <a:solidFill>
            <a:srgbClr val="F0F5FB"/>
          </a:solidFill>
          <a:ln w="12700">
            <a:solidFill>
              <a:srgbClr val="003366">
                <a:alpha val="45000"/>
              </a:srgbClr>
            </a:solidFill>
            <a:prstDash val="solid"/>
          </a:ln>
          <a:effectLst>
            <a:outerShdw blurRad="101600" dist="381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6" name="Shape 4"/>
          <p:cNvSpPr/>
          <p:nvPr/>
        </p:nvSpPr>
        <p:spPr>
          <a:xfrm>
            <a:off x="475488" y="1481328"/>
            <a:ext cx="310896" cy="310896"/>
          </a:xfrm>
          <a:prstGeom prst="ellipse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7" name="Text 5"/>
          <p:cNvSpPr/>
          <p:nvPr/>
        </p:nvSpPr>
        <p:spPr>
          <a:xfrm>
            <a:off x="868680" y="1389888"/>
            <a:ext cx="411480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E293B"/>
                </a:solidFill>
              </a:rPr>
              <a:t>Lucro total na venda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617720" y="1389888"/>
            <a:ext cx="265176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64748B"/>
                </a:solidFill>
              </a:rPr>
              <a:t>R$1.000.000 − R$800.000 (custo)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6949440" y="1389888"/>
            <a:ext cx="173736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450" b="1" dirty="0">
                <a:solidFill>
                  <a:srgbClr val="003366"/>
                </a:solidFill>
              </a:rPr>
              <a:t>R$ 200.000</a:t>
            </a:r>
            <a:endParaRPr lang="en-US" sz="1450" dirty="0"/>
          </a:p>
        </p:txBody>
      </p:sp>
      <p:sp>
        <p:nvSpPr>
          <p:cNvPr id="10" name="Shape 8"/>
          <p:cNvSpPr/>
          <p:nvPr/>
        </p:nvSpPr>
        <p:spPr>
          <a:xfrm>
            <a:off x="365760" y="1993392"/>
            <a:ext cx="8430768" cy="566928"/>
          </a:xfrm>
          <a:prstGeom prst="roundRect">
            <a:avLst>
              <a:gd name="adj" fmla="val 11290"/>
            </a:avLst>
          </a:prstGeom>
          <a:solidFill>
            <a:srgbClr val="F8FAFC"/>
          </a:solidFill>
          <a:ln w="12700">
            <a:solidFill>
              <a:srgbClr val="0066CC">
                <a:alpha val="45000"/>
              </a:srgbClr>
            </a:solidFill>
            <a:prstDash val="solid"/>
          </a:ln>
          <a:effectLst>
            <a:outerShdw blurRad="101600" dist="381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1" name="Shape 9"/>
          <p:cNvSpPr/>
          <p:nvPr/>
        </p:nvSpPr>
        <p:spPr>
          <a:xfrm>
            <a:off x="475488" y="2121408"/>
            <a:ext cx="310896" cy="310896"/>
          </a:xfrm>
          <a:prstGeom prst="ellipse">
            <a:avLst/>
          </a:prstGeom>
          <a:solidFill>
            <a:srgbClr val="0066CC"/>
          </a:solidFill>
          <a:ln w="12700">
            <a:solidFill>
              <a:srgbClr val="0066C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2" name="Text 10"/>
          <p:cNvSpPr/>
          <p:nvPr/>
        </p:nvSpPr>
        <p:spPr>
          <a:xfrm>
            <a:off x="868680" y="2029968"/>
            <a:ext cx="411480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E293B"/>
                </a:solidFill>
              </a:rPr>
              <a:t>% ainda no estoque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617720" y="2029968"/>
            <a:ext cx="265176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64748B"/>
                </a:solidFill>
              </a:rPr>
              <a:t>40% das mercadorias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6949440" y="2029968"/>
            <a:ext cx="173736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450" b="1" dirty="0">
                <a:solidFill>
                  <a:srgbClr val="0066CC"/>
                </a:solidFill>
              </a:rPr>
              <a:t>40%</a:t>
            </a:r>
            <a:endParaRPr lang="en-US" sz="1450" dirty="0"/>
          </a:p>
        </p:txBody>
      </p:sp>
      <p:sp>
        <p:nvSpPr>
          <p:cNvPr id="15" name="Shape 13"/>
          <p:cNvSpPr/>
          <p:nvPr/>
        </p:nvSpPr>
        <p:spPr>
          <a:xfrm>
            <a:off x="365760" y="2633472"/>
            <a:ext cx="8430768" cy="566928"/>
          </a:xfrm>
          <a:prstGeom prst="roundRect">
            <a:avLst>
              <a:gd name="adj" fmla="val 11290"/>
            </a:avLst>
          </a:prstGeom>
          <a:solidFill>
            <a:srgbClr val="F0F5FB"/>
          </a:solidFill>
          <a:ln w="12700">
            <a:solidFill>
              <a:srgbClr val="17A2B8">
                <a:alpha val="45000"/>
              </a:srgbClr>
            </a:solidFill>
            <a:prstDash val="solid"/>
          </a:ln>
          <a:effectLst>
            <a:outerShdw blurRad="101600" dist="381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6" name="Shape 14"/>
          <p:cNvSpPr/>
          <p:nvPr/>
        </p:nvSpPr>
        <p:spPr>
          <a:xfrm>
            <a:off x="475488" y="2761488"/>
            <a:ext cx="310896" cy="310896"/>
          </a:xfrm>
          <a:prstGeom prst="ellipse">
            <a:avLst/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7" name="Text 15"/>
          <p:cNvSpPr/>
          <p:nvPr/>
        </p:nvSpPr>
        <p:spPr>
          <a:xfrm>
            <a:off x="868680" y="2670048"/>
            <a:ext cx="411480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E293B"/>
                </a:solidFill>
              </a:rPr>
              <a:t>Lucro Não Realizado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4617720" y="2670048"/>
            <a:ext cx="265176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64748B"/>
                </a:solidFill>
              </a:rPr>
              <a:t>R$200.000 × 40%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949440" y="2670048"/>
            <a:ext cx="173736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450" b="1" dirty="0">
                <a:solidFill>
                  <a:srgbClr val="17A2B8"/>
                </a:solidFill>
              </a:rPr>
              <a:t>R$ 80.000</a:t>
            </a:r>
            <a:endParaRPr lang="en-US" sz="1450" dirty="0"/>
          </a:p>
        </p:txBody>
      </p:sp>
      <p:sp>
        <p:nvSpPr>
          <p:cNvPr id="20" name="Shape 18"/>
          <p:cNvSpPr/>
          <p:nvPr/>
        </p:nvSpPr>
        <p:spPr>
          <a:xfrm>
            <a:off x="365760" y="3273552"/>
            <a:ext cx="8430768" cy="566928"/>
          </a:xfrm>
          <a:prstGeom prst="roundRect">
            <a:avLst>
              <a:gd name="adj" fmla="val 11290"/>
            </a:avLst>
          </a:prstGeom>
          <a:solidFill>
            <a:srgbClr val="F8FAFC"/>
          </a:solidFill>
          <a:ln w="12700">
            <a:solidFill>
              <a:srgbClr val="D4A017">
                <a:alpha val="45000"/>
              </a:srgbClr>
            </a:solidFill>
            <a:prstDash val="solid"/>
          </a:ln>
          <a:effectLst>
            <a:outerShdw blurRad="101600" dist="381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21" name="Shape 19"/>
          <p:cNvSpPr/>
          <p:nvPr/>
        </p:nvSpPr>
        <p:spPr>
          <a:xfrm>
            <a:off x="475488" y="3401568"/>
            <a:ext cx="310896" cy="310896"/>
          </a:xfrm>
          <a:prstGeom prst="ellipse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2" name="Text 20"/>
          <p:cNvSpPr/>
          <p:nvPr/>
        </p:nvSpPr>
        <p:spPr>
          <a:xfrm>
            <a:off x="868680" y="3310128"/>
            <a:ext cx="411480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E293B"/>
                </a:solidFill>
              </a:rPr>
              <a:t>IR Diferido Ativo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617720" y="3310128"/>
            <a:ext cx="265176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64748B"/>
                </a:solidFill>
              </a:rPr>
              <a:t>R$80.000 × 34%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6949440" y="3310128"/>
            <a:ext cx="173736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450" b="1" dirty="0">
                <a:solidFill>
                  <a:srgbClr val="D4A017"/>
                </a:solidFill>
              </a:rPr>
              <a:t>R$ 27.200</a:t>
            </a:r>
            <a:endParaRPr lang="en-US" sz="1450" dirty="0"/>
          </a:p>
        </p:txBody>
      </p:sp>
      <p:sp>
        <p:nvSpPr>
          <p:cNvPr id="25" name="Shape 23"/>
          <p:cNvSpPr/>
          <p:nvPr/>
        </p:nvSpPr>
        <p:spPr>
          <a:xfrm>
            <a:off x="365760" y="3913632"/>
            <a:ext cx="8430768" cy="566928"/>
          </a:xfrm>
          <a:prstGeom prst="roundRect">
            <a:avLst>
              <a:gd name="adj" fmla="val 11290"/>
            </a:avLst>
          </a:prstGeom>
          <a:solidFill>
            <a:srgbClr val="F0F5FB"/>
          </a:solidFill>
          <a:ln w="12700">
            <a:solidFill>
              <a:srgbClr val="1A7A4A">
                <a:alpha val="45000"/>
              </a:srgbClr>
            </a:solidFill>
            <a:prstDash val="solid"/>
          </a:ln>
          <a:effectLst>
            <a:outerShdw blurRad="101600" dist="381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26" name="Shape 24"/>
          <p:cNvSpPr/>
          <p:nvPr/>
        </p:nvSpPr>
        <p:spPr>
          <a:xfrm>
            <a:off x="475488" y="4041648"/>
            <a:ext cx="310896" cy="310896"/>
          </a:xfrm>
          <a:prstGeom prst="ellipse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7" name="Text 25"/>
          <p:cNvSpPr/>
          <p:nvPr/>
        </p:nvSpPr>
        <p:spPr>
          <a:xfrm>
            <a:off x="868680" y="3950208"/>
            <a:ext cx="411480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E293B"/>
                </a:solidFill>
              </a:rPr>
              <a:t>LNR líquido de IR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4617720" y="3950208"/>
            <a:ext cx="265176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64748B"/>
                </a:solidFill>
              </a:rPr>
              <a:t>R$80.000 − R$27.200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6949440" y="3950208"/>
            <a:ext cx="173736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450" b="1" dirty="0">
                <a:solidFill>
                  <a:srgbClr val="1A7A4A"/>
                </a:solidFill>
              </a:rPr>
              <a:t>R$ 52.800</a:t>
            </a:r>
            <a:endParaRPr lang="en-US" sz="1450" dirty="0"/>
          </a:p>
        </p:txBody>
      </p:sp>
      <p:sp>
        <p:nvSpPr>
          <p:cNvPr id="30" name="Shape 28"/>
          <p:cNvSpPr/>
          <p:nvPr/>
        </p:nvSpPr>
        <p:spPr>
          <a:xfrm>
            <a:off x="365760" y="4626864"/>
            <a:ext cx="8430768" cy="438912"/>
          </a:xfrm>
          <a:prstGeom prst="roundRect">
            <a:avLst>
              <a:gd name="adj" fmla="val 12500"/>
            </a:avLst>
          </a:prstGeom>
          <a:solidFill>
            <a:srgbClr val="E8F7FA"/>
          </a:solidFill>
          <a:ln w="12700">
            <a:solidFill>
              <a:srgbClr val="17A2B8">
                <a:alpha val="70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1" name="Text 29"/>
          <p:cNvSpPr/>
          <p:nvPr/>
        </p:nvSpPr>
        <p:spPr>
          <a:xfrm>
            <a:off x="502920" y="4645152"/>
            <a:ext cx="8229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0A5060"/>
                </a:solidFill>
              </a:rPr>
              <a:t>Ponto-chave: a eliminação do LNR é INTEGRAL (100%) — não proporcional à participação da controladora. A PNC absorve sua parcela no resultado, mas o ajuste no estoque é total.</a:t>
            </a:r>
            <a:endParaRPr lang="en-US" sz="105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-914400"/>
            <a:ext cx="4572000" cy="4572000"/>
          </a:xfrm>
          <a:prstGeom prst="ellipse">
            <a:avLst/>
          </a:prstGeom>
          <a:solidFill>
            <a:srgbClr val="0066CC">
              <a:alpha val="17000"/>
            </a:srgbClr>
          </a:solidFill>
          <a:ln w="12700">
            <a:solidFill>
              <a:srgbClr val="0066CC">
                <a:alpha val="17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6400800" y="2743200"/>
            <a:ext cx="3657600" cy="3657600"/>
          </a:xfrm>
          <a:prstGeom prst="ellipse">
            <a:avLst/>
          </a:prstGeom>
          <a:solidFill>
            <a:srgbClr val="17A2B8">
              <a:alpha val="15000"/>
            </a:srgbClr>
          </a:solidFill>
          <a:ln w="12700">
            <a:solidFill>
              <a:srgbClr val="17A2B8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" name="Text 2"/>
          <p:cNvSpPr/>
          <p:nvPr/>
        </p:nvSpPr>
        <p:spPr>
          <a:xfrm>
            <a:off x="914400" y="914400"/>
            <a:ext cx="7315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7A2B8"/>
                </a:solidFill>
              </a:rPr>
              <a:t>✔  Pilar 3 — Eliminações concluído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914400" y="14630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7AAFD4"/>
                </a:solidFill>
              </a:rPr>
              <a:t>A seguir: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914400" y="1874520"/>
            <a:ext cx="73152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</a:rPr>
              <a:t>Pilar 4</a:t>
            </a:r>
            <a:endParaRPr lang="en-US" sz="2800" dirty="0"/>
          </a:p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</a:rPr>
              <a:t>Julgamentos Críticos</a:t>
            </a:r>
            <a:endParaRPr lang="en-US" sz="2800" dirty="0"/>
          </a:p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</a:rPr>
              <a:t>e Caso Prático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914400" y="3474720"/>
            <a:ext cx="7315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17A2B8"/>
                </a:solidFill>
              </a:rPr>
              <a:t>CPC 45 · IFRS 12 · CPC 15 · SPE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914400" y="4005072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5B8DB8"/>
                </a:solidFill>
              </a:rPr>
              <a:t>Passamos a palavra ao Apresentador 3</a:t>
            </a:r>
            <a:endParaRPr lang="en-US" sz="10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Text 1"/>
          <p:cNvSpPr/>
          <p:nvPr/>
        </p:nvSpPr>
        <p:spPr>
          <a:xfrm>
            <a:off x="457200" y="1280160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kern="0" spc="400" dirty="0">
                <a:solidFill>
                  <a:srgbClr val="17A2B8"/>
                </a:solidFill>
              </a:rPr>
              <a:t>POLL DE AQUECIMENTO</a:t>
            </a:r>
            <a:endParaRPr lang="en-US" sz="950" dirty="0"/>
          </a:p>
        </p:txBody>
      </p:sp>
      <p:sp>
        <p:nvSpPr>
          <p:cNvPr id="4" name="Text 2"/>
          <p:cNvSpPr/>
          <p:nvPr/>
        </p:nvSpPr>
        <p:spPr>
          <a:xfrm>
            <a:off x="457200" y="1691640"/>
            <a:ext cx="82296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b="1" dirty="0">
                <a:solidFill>
                  <a:srgbClr val="FFFFFF"/>
                </a:solidFill>
              </a:rPr>
              <a:t>Qual é a sua experiência com</a:t>
            </a:r>
            <a:endParaRPr lang="en-US" sz="2300" dirty="0"/>
          </a:p>
          <a:p>
            <a:pPr marL="0" indent="0" algn="ctr">
              <a:buNone/>
            </a:pPr>
            <a:r>
              <a:rPr lang="en-US" sz="2300" b="1" dirty="0">
                <a:solidFill>
                  <a:srgbClr val="FFFFFF"/>
                </a:solidFill>
              </a:rPr>
              <a:t>Demonstrações Financeiras Consolidadas?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411480" y="3246120"/>
            <a:ext cx="4297680" cy="621792"/>
          </a:xfrm>
          <a:prstGeom prst="roundRect">
            <a:avLst>
              <a:gd name="adj" fmla="val 11765"/>
            </a:avLst>
          </a:prstGeom>
          <a:solidFill>
            <a:srgbClr val="17A2B8">
              <a:alpha val="22000"/>
            </a:srgbClr>
          </a:solidFill>
          <a:ln w="12700">
            <a:solidFill>
              <a:srgbClr val="17A2B8">
                <a:alpha val="70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" name="Text 4"/>
          <p:cNvSpPr/>
          <p:nvPr/>
        </p:nvSpPr>
        <p:spPr>
          <a:xfrm>
            <a:off x="502920" y="3246120"/>
            <a:ext cx="4572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</a:rPr>
              <a:t>A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996696" y="3246120"/>
            <a:ext cx="3602736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dirty="0">
                <a:solidFill>
                  <a:srgbClr val="FFFFFF"/>
                </a:solidFill>
              </a:rPr>
              <a:t>Nunca trabalhei com consolidação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411480" y="3995928"/>
            <a:ext cx="4297680" cy="621792"/>
          </a:xfrm>
          <a:prstGeom prst="roundRect">
            <a:avLst>
              <a:gd name="adj" fmla="val 11765"/>
            </a:avLst>
          </a:prstGeom>
          <a:solidFill>
            <a:srgbClr val="0066CC">
              <a:alpha val="22000"/>
            </a:srgbClr>
          </a:solidFill>
          <a:ln w="12700">
            <a:solidFill>
              <a:srgbClr val="0066CC">
                <a:alpha val="70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9" name="Text 7"/>
          <p:cNvSpPr/>
          <p:nvPr/>
        </p:nvSpPr>
        <p:spPr>
          <a:xfrm>
            <a:off x="502920" y="3995928"/>
            <a:ext cx="4572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</a:rPr>
              <a:t>B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996696" y="3995928"/>
            <a:ext cx="3602736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dirty="0">
                <a:solidFill>
                  <a:srgbClr val="FFFFFF"/>
                </a:solidFill>
              </a:rPr>
              <a:t>Conheço os conceitos básicos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5029200" y="3246120"/>
            <a:ext cx="4297680" cy="621792"/>
          </a:xfrm>
          <a:prstGeom prst="roundRect">
            <a:avLst>
              <a:gd name="adj" fmla="val 11765"/>
            </a:avLst>
          </a:prstGeom>
          <a:solidFill>
            <a:srgbClr val="1A5CA8">
              <a:alpha val="22000"/>
            </a:srgbClr>
          </a:solidFill>
          <a:ln w="12700">
            <a:solidFill>
              <a:srgbClr val="1A5CA8">
                <a:alpha val="70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2" name="Text 10"/>
          <p:cNvSpPr/>
          <p:nvPr/>
        </p:nvSpPr>
        <p:spPr>
          <a:xfrm>
            <a:off x="5120640" y="3246120"/>
            <a:ext cx="4572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</a:rPr>
              <a:t>C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5614416" y="3246120"/>
            <a:ext cx="3602736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dirty="0">
                <a:solidFill>
                  <a:srgbClr val="FFFFFF"/>
                </a:solidFill>
              </a:rPr>
              <a:t>Já elaborei ou auditei consolidações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5029200" y="3995928"/>
            <a:ext cx="4297680" cy="621792"/>
          </a:xfrm>
          <a:prstGeom prst="roundRect">
            <a:avLst>
              <a:gd name="adj" fmla="val 11765"/>
            </a:avLst>
          </a:prstGeom>
          <a:solidFill>
            <a:srgbClr val="004466">
              <a:alpha val="22000"/>
            </a:srgbClr>
          </a:solidFill>
          <a:ln w="12700">
            <a:solidFill>
              <a:srgbClr val="004466">
                <a:alpha val="70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5" name="Text 13"/>
          <p:cNvSpPr/>
          <p:nvPr/>
        </p:nvSpPr>
        <p:spPr>
          <a:xfrm>
            <a:off x="5120640" y="3995928"/>
            <a:ext cx="4572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</a:rPr>
              <a:t>D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5614416" y="3995928"/>
            <a:ext cx="3602736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dirty="0">
                <a:solidFill>
                  <a:srgbClr val="FFFFFF"/>
                </a:solidFill>
              </a:rPr>
              <a:t>Sou especialista no assunto</a:t>
            </a:r>
            <a:endParaRPr lang="en-US" sz="1250" dirty="0"/>
          </a:p>
        </p:txBody>
      </p:sp>
      <p:sp>
        <p:nvSpPr>
          <p:cNvPr id="17" name="Text 15"/>
          <p:cNvSpPr/>
          <p:nvPr/>
        </p:nvSpPr>
        <p:spPr>
          <a:xfrm>
            <a:off x="457200" y="475488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5B8DB8"/>
                </a:solidFill>
              </a:rPr>
              <a:t>Responda pelo link no chat · Mentimeter / Slido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66CC"/>
          </a:solidFill>
          <a:ln w="12700">
            <a:solidFill>
              <a:srgbClr val="0066C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-1097280" y="-1097280"/>
            <a:ext cx="5029200" cy="5029200"/>
          </a:xfrm>
          <a:prstGeom prst="ellipse">
            <a:avLst/>
          </a:prstGeom>
          <a:solidFill>
            <a:srgbClr val="0066CC">
              <a:alpha val="15000"/>
            </a:srgbClr>
          </a:solidFill>
          <a:ln w="12700">
            <a:solidFill>
              <a:srgbClr val="0066CC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" name="Shape 2"/>
          <p:cNvSpPr/>
          <p:nvPr/>
        </p:nvSpPr>
        <p:spPr>
          <a:xfrm>
            <a:off x="6400800" y="2743200"/>
            <a:ext cx="3840480" cy="3840480"/>
          </a:xfrm>
          <a:prstGeom prst="ellipse">
            <a:avLst/>
          </a:prstGeom>
          <a:solidFill>
            <a:srgbClr val="0066CC">
              <a:alpha val="15000"/>
            </a:srgbClr>
          </a:solidFill>
          <a:ln w="12700">
            <a:solidFill>
              <a:srgbClr val="0066CC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" name="Text 3"/>
          <p:cNvSpPr/>
          <p:nvPr/>
        </p:nvSpPr>
        <p:spPr>
          <a:xfrm>
            <a:off x="457200" y="365760"/>
            <a:ext cx="256032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0" b="1" dirty="0">
                <a:solidFill>
                  <a:srgbClr val="0066CC">
                    <a:alpha val="72000"/>
                  </a:srgbClr>
                </a:solidFill>
              </a:rPr>
              <a:t>01</a:t>
            </a:r>
            <a:endParaRPr lang="en-US" sz="11000" dirty="0"/>
          </a:p>
        </p:txBody>
      </p:sp>
      <p:sp>
        <p:nvSpPr>
          <p:cNvPr id="6" name="Text 4"/>
          <p:cNvSpPr/>
          <p:nvPr/>
        </p:nvSpPr>
        <p:spPr>
          <a:xfrm>
            <a:off x="548640" y="2212848"/>
            <a:ext cx="2743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b="1" kern="0" spc="500" dirty="0">
                <a:solidFill>
                  <a:srgbClr val="0066CC"/>
                </a:solidFill>
              </a:rPr>
              <a:t>PILAR</a:t>
            </a:r>
            <a:endParaRPr lang="en-US" sz="850" dirty="0"/>
          </a:p>
        </p:txBody>
      </p:sp>
      <p:sp>
        <p:nvSpPr>
          <p:cNvPr id="7" name="Text 5"/>
          <p:cNvSpPr/>
          <p:nvPr/>
        </p:nvSpPr>
        <p:spPr>
          <a:xfrm>
            <a:off x="548640" y="2542032"/>
            <a:ext cx="8229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FFFFFF"/>
                </a:solidFill>
              </a:rPr>
              <a:t>CONTROLE</a:t>
            </a:r>
            <a:endParaRPr lang="en-US" sz="3200" dirty="0"/>
          </a:p>
        </p:txBody>
      </p:sp>
      <p:sp>
        <p:nvSpPr>
          <p:cNvPr id="8" name="Shape 6"/>
          <p:cNvSpPr/>
          <p:nvPr/>
        </p:nvSpPr>
        <p:spPr>
          <a:xfrm>
            <a:off x="548640" y="3456432"/>
            <a:ext cx="2084832" cy="402336"/>
          </a:xfrm>
          <a:prstGeom prst="roundRect">
            <a:avLst>
              <a:gd name="adj" fmla="val 13636"/>
            </a:avLst>
          </a:prstGeom>
          <a:solidFill>
            <a:srgbClr val="0066CC">
              <a:alpha val="25000"/>
            </a:srgbClr>
          </a:solidFill>
          <a:ln w="12700">
            <a:solidFill>
              <a:srgbClr val="0066CC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9" name="Text 7"/>
          <p:cNvSpPr/>
          <p:nvPr/>
        </p:nvSpPr>
        <p:spPr>
          <a:xfrm>
            <a:off x="548640" y="3456432"/>
            <a:ext cx="208483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CPC 36 (R3)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2761488" y="3456432"/>
            <a:ext cx="2084832" cy="402336"/>
          </a:xfrm>
          <a:prstGeom prst="roundRect">
            <a:avLst>
              <a:gd name="adj" fmla="val 13636"/>
            </a:avLst>
          </a:prstGeom>
          <a:solidFill>
            <a:srgbClr val="0066CC">
              <a:alpha val="25000"/>
            </a:srgbClr>
          </a:solidFill>
          <a:ln w="12700">
            <a:solidFill>
              <a:srgbClr val="0066CC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1" name="Text 9"/>
          <p:cNvSpPr/>
          <p:nvPr/>
        </p:nvSpPr>
        <p:spPr>
          <a:xfrm>
            <a:off x="2761488" y="3456432"/>
            <a:ext cx="208483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IFRS 10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0" cy="5143500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Text 1"/>
          <p:cNvSpPr/>
          <p:nvPr/>
        </p:nvSpPr>
        <p:spPr>
          <a:xfrm>
            <a:off x="91440" y="164592"/>
            <a:ext cx="237744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0" b="1" dirty="0">
                <a:solidFill>
                  <a:srgbClr val="0066CC">
                    <a:alpha val="62000"/>
                  </a:srgbClr>
                </a:solidFill>
              </a:rPr>
              <a:t>01</a:t>
            </a:r>
            <a:endParaRPr lang="en-US" sz="7000" dirty="0"/>
          </a:p>
        </p:txBody>
      </p:sp>
      <p:sp>
        <p:nvSpPr>
          <p:cNvPr id="4" name="Text 2"/>
          <p:cNvSpPr/>
          <p:nvPr/>
        </p:nvSpPr>
        <p:spPr>
          <a:xfrm>
            <a:off x="91440" y="146304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kern="0" spc="400" dirty="0">
                <a:solidFill>
                  <a:srgbClr val="17A2B8"/>
                </a:solidFill>
              </a:rPr>
              <a:t>PILAR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91440" y="1737360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CONTROLE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256032" y="2377440"/>
            <a:ext cx="2057400" cy="365760"/>
          </a:xfrm>
          <a:prstGeom prst="roundRect">
            <a:avLst>
              <a:gd name="adj" fmla="val 15000"/>
            </a:avLst>
          </a:prstGeom>
          <a:solidFill>
            <a:srgbClr val="17A2B8">
              <a:alpha val="25000"/>
            </a:srgbClr>
          </a:solidFill>
          <a:ln w="12700">
            <a:solidFill>
              <a:srgbClr val="17A2B8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7" name="Text 5"/>
          <p:cNvSpPr/>
          <p:nvPr/>
        </p:nvSpPr>
        <p:spPr>
          <a:xfrm>
            <a:off x="256032" y="2377440"/>
            <a:ext cx="2057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CPC 36 (R3)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256032" y="2852928"/>
            <a:ext cx="2057400" cy="365760"/>
          </a:xfrm>
          <a:prstGeom prst="roundRect">
            <a:avLst>
              <a:gd name="adj" fmla="val 15000"/>
            </a:avLst>
          </a:prstGeom>
          <a:solidFill>
            <a:srgbClr val="17A2B8">
              <a:alpha val="25000"/>
            </a:srgbClr>
          </a:solidFill>
          <a:ln w="12700">
            <a:solidFill>
              <a:srgbClr val="17A2B8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9" name="Text 7"/>
          <p:cNvSpPr/>
          <p:nvPr/>
        </p:nvSpPr>
        <p:spPr>
          <a:xfrm>
            <a:off x="256032" y="2852928"/>
            <a:ext cx="2057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IFRS 10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2834640" y="256032"/>
            <a:ext cx="6035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500" b="1" dirty="0">
                <a:solidFill>
                  <a:srgbClr val="003366"/>
                </a:solidFill>
              </a:rPr>
              <a:t>O que é Controle?</a:t>
            </a:r>
            <a:endParaRPr lang="en-US" sz="2500" dirty="0"/>
          </a:p>
        </p:txBody>
      </p:sp>
      <p:sp>
        <p:nvSpPr>
          <p:cNvPr id="11" name="Text 9"/>
          <p:cNvSpPr/>
          <p:nvPr/>
        </p:nvSpPr>
        <p:spPr>
          <a:xfrm>
            <a:off x="2834640" y="841248"/>
            <a:ext cx="6035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E293B"/>
                </a:solidFill>
              </a:rPr>
              <a:t>Um investidor controla uma investida quando possui SIMULTANEAMENTE os três elementos (IFRS 10, §6):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834640" y="1481328"/>
            <a:ext cx="6035040" cy="914400"/>
          </a:xfrm>
          <a:prstGeom prst="roundRect">
            <a:avLst>
              <a:gd name="adj" fmla="val 8000"/>
            </a:avLst>
          </a:prstGeom>
          <a:solidFill>
            <a:srgbClr val="F0F5FB"/>
          </a:solidFill>
          <a:ln w="12700">
            <a:solidFill>
              <a:srgbClr val="003366">
                <a:alpha val="50000"/>
              </a:srgbClr>
            </a:solidFill>
            <a:prstDash val="solid"/>
          </a:ln>
          <a:effectLst>
            <a:outerShdw blurRad="101600" dist="381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3" name="Shape 11"/>
          <p:cNvSpPr/>
          <p:nvPr/>
        </p:nvSpPr>
        <p:spPr>
          <a:xfrm>
            <a:off x="2907792" y="1627632"/>
            <a:ext cx="438912" cy="438912"/>
          </a:xfrm>
          <a:prstGeom prst="ellipse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4" name="Text 12"/>
          <p:cNvSpPr/>
          <p:nvPr/>
        </p:nvSpPr>
        <p:spPr>
          <a:xfrm>
            <a:off x="2907792" y="1627632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1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3438144" y="1554480"/>
            <a:ext cx="5349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003366"/>
                </a:solidFill>
              </a:rPr>
              <a:t>PODER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3438144" y="1865376"/>
            <a:ext cx="53492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1E293B"/>
                </a:solidFill>
              </a:rPr>
              <a:t>Direitos existentes que conferem capacidade atual de dirigir as atividades relevantes da investida.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2834640" y="2523744"/>
            <a:ext cx="6035040" cy="914400"/>
          </a:xfrm>
          <a:prstGeom prst="roundRect">
            <a:avLst>
              <a:gd name="adj" fmla="val 8000"/>
            </a:avLst>
          </a:prstGeom>
          <a:solidFill>
            <a:srgbClr val="EAF2FF"/>
          </a:solidFill>
          <a:ln w="12700">
            <a:solidFill>
              <a:srgbClr val="0066CC">
                <a:alpha val="50000"/>
              </a:srgbClr>
            </a:solidFill>
            <a:prstDash val="solid"/>
          </a:ln>
          <a:effectLst>
            <a:outerShdw blurRad="101600" dist="381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8" name="Shape 16"/>
          <p:cNvSpPr/>
          <p:nvPr/>
        </p:nvSpPr>
        <p:spPr>
          <a:xfrm>
            <a:off x="2907792" y="2670048"/>
            <a:ext cx="438912" cy="438912"/>
          </a:xfrm>
          <a:prstGeom prst="ellipse">
            <a:avLst/>
          </a:prstGeom>
          <a:solidFill>
            <a:srgbClr val="0066CC"/>
          </a:solidFill>
          <a:ln w="12700">
            <a:solidFill>
              <a:srgbClr val="0066C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9" name="Text 17"/>
          <p:cNvSpPr/>
          <p:nvPr/>
        </p:nvSpPr>
        <p:spPr>
          <a:xfrm>
            <a:off x="2907792" y="2670048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2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3438144" y="2596896"/>
            <a:ext cx="5349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0066CC"/>
                </a:solidFill>
              </a:rPr>
              <a:t>EXPOSIÇÃO A RETORNOS VARIÁVEIS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3438144" y="2907792"/>
            <a:ext cx="53492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1E293B"/>
                </a:solidFill>
              </a:rPr>
              <a:t>Exposição ou direito a retornos variáveis provenientes do envolvimento com a investida.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2834640" y="3566160"/>
            <a:ext cx="6035040" cy="914400"/>
          </a:xfrm>
          <a:prstGeom prst="roundRect">
            <a:avLst>
              <a:gd name="adj" fmla="val 8000"/>
            </a:avLst>
          </a:prstGeom>
          <a:solidFill>
            <a:srgbClr val="E8F7FA"/>
          </a:solidFill>
          <a:ln w="12700">
            <a:solidFill>
              <a:srgbClr val="17A2B8">
                <a:alpha val="50000"/>
              </a:srgbClr>
            </a:solidFill>
            <a:prstDash val="solid"/>
          </a:ln>
          <a:effectLst>
            <a:outerShdw blurRad="101600" dist="381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23" name="Shape 21"/>
          <p:cNvSpPr/>
          <p:nvPr/>
        </p:nvSpPr>
        <p:spPr>
          <a:xfrm>
            <a:off x="2907792" y="3712464"/>
            <a:ext cx="438912" cy="438912"/>
          </a:xfrm>
          <a:prstGeom prst="ellipse">
            <a:avLst/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4" name="Text 22"/>
          <p:cNvSpPr/>
          <p:nvPr/>
        </p:nvSpPr>
        <p:spPr>
          <a:xfrm>
            <a:off x="2907792" y="3712464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3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3438144" y="3639312"/>
            <a:ext cx="5349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17A2B8"/>
                </a:solidFill>
              </a:rPr>
              <a:t>CAPACIDADE DE USO DO PODER</a:t>
            </a:r>
            <a:endParaRPr lang="en-US" sz="1150" dirty="0"/>
          </a:p>
        </p:txBody>
      </p:sp>
      <p:sp>
        <p:nvSpPr>
          <p:cNvPr id="26" name="Text 24"/>
          <p:cNvSpPr/>
          <p:nvPr/>
        </p:nvSpPr>
        <p:spPr>
          <a:xfrm>
            <a:off x="3438144" y="3950208"/>
            <a:ext cx="53492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1E293B"/>
                </a:solidFill>
              </a:rPr>
              <a:t>Capacidade de usar o poder sobre a investida para afetar o montante dos retornos.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2834640" y="4846320"/>
            <a:ext cx="6035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i="1" dirty="0">
                <a:solidFill>
                  <a:srgbClr val="64748B"/>
                </a:solidFill>
              </a:rPr>
              <a:t>IFRS 10, §6 | CPC 36 (R3), item 7</a:t>
            </a:r>
            <a:endParaRPr lang="en-US" sz="8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Text 1"/>
          <p:cNvSpPr/>
          <p:nvPr/>
        </p:nvSpPr>
        <p:spPr>
          <a:xfrm>
            <a:off x="438912" y="0"/>
            <a:ext cx="7132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FFFFFF"/>
                </a:solidFill>
              </a:rPr>
              <a:t>Controle de Direito × Controle de Fato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438912" y="0"/>
            <a:ext cx="85039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17A2B8"/>
                </a:solidFill>
              </a:rPr>
              <a:t>CPC 36 / IFRS 10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320040" y="1051560"/>
            <a:ext cx="4206240" cy="3767328"/>
          </a:xfrm>
          <a:prstGeom prst="roundRect">
            <a:avLst>
              <a:gd name="adj" fmla="val 2427"/>
            </a:avLst>
          </a:prstGeom>
          <a:solidFill>
            <a:srgbClr val="EAF2FF"/>
          </a:solidFill>
          <a:ln w="12700">
            <a:solidFill>
              <a:srgbClr val="0066CC">
                <a:alpha val="70000"/>
              </a:srgbClr>
            </a:solidFill>
            <a:prstDash val="solid"/>
          </a:ln>
          <a:effectLst>
            <a:outerShdw blurRad="101600" dist="381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6" name="Shape 4"/>
          <p:cNvSpPr/>
          <p:nvPr/>
        </p:nvSpPr>
        <p:spPr>
          <a:xfrm>
            <a:off x="411480" y="1143000"/>
            <a:ext cx="4023360" cy="713232"/>
          </a:xfrm>
          <a:prstGeom prst="roundRect">
            <a:avLst>
              <a:gd name="adj" fmla="val 10256"/>
            </a:avLst>
          </a:prstGeom>
          <a:solidFill>
            <a:srgbClr val="0066CC"/>
          </a:solidFill>
          <a:ln w="12700">
            <a:solidFill>
              <a:srgbClr val="0066C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7" name="Text 5"/>
          <p:cNvSpPr/>
          <p:nvPr/>
        </p:nvSpPr>
        <p:spPr>
          <a:xfrm>
            <a:off x="411480" y="1143000"/>
            <a:ext cx="4023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</a:rPr>
              <a:t>CONTROLE DE DIREITO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411480" y="1554480"/>
            <a:ext cx="4023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FFFFFF"/>
                </a:solidFill>
              </a:rPr>
              <a:t>Mais de 50% dos votos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502920" y="1993392"/>
            <a:ext cx="219456" cy="219456"/>
          </a:xfrm>
          <a:prstGeom prst="ellipse">
            <a:avLst/>
          </a:prstGeom>
          <a:solidFill>
            <a:srgbClr val="0066CC"/>
          </a:solidFill>
          <a:ln w="12700">
            <a:solidFill>
              <a:srgbClr val="0066C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0" name="Text 8"/>
          <p:cNvSpPr/>
          <p:nvPr/>
        </p:nvSpPr>
        <p:spPr>
          <a:xfrm>
            <a:off x="795528" y="1938528"/>
            <a:ext cx="3520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1E293B"/>
                </a:solidFill>
              </a:rPr>
              <a:t>Participação acionária majoritária (&gt;50% do capital votante)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02920" y="2651760"/>
            <a:ext cx="219456" cy="219456"/>
          </a:xfrm>
          <a:prstGeom prst="ellipse">
            <a:avLst/>
          </a:prstGeom>
          <a:solidFill>
            <a:srgbClr val="0066CC"/>
          </a:solidFill>
          <a:ln w="12700">
            <a:solidFill>
              <a:srgbClr val="0066C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2" name="Text 10"/>
          <p:cNvSpPr/>
          <p:nvPr/>
        </p:nvSpPr>
        <p:spPr>
          <a:xfrm>
            <a:off x="795528" y="2596896"/>
            <a:ext cx="3520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1E293B"/>
                </a:solidFill>
              </a:rPr>
              <a:t>Situação mais comum e objetiva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502920" y="3310128"/>
            <a:ext cx="219456" cy="219456"/>
          </a:xfrm>
          <a:prstGeom prst="ellipse">
            <a:avLst/>
          </a:prstGeom>
          <a:solidFill>
            <a:srgbClr val="0066CC"/>
          </a:solidFill>
          <a:ln w="12700">
            <a:solidFill>
              <a:srgbClr val="0066C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4" name="Text 12"/>
          <p:cNvSpPr/>
          <p:nvPr/>
        </p:nvSpPr>
        <p:spPr>
          <a:xfrm>
            <a:off x="795528" y="3255264"/>
            <a:ext cx="3520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1E293B"/>
                </a:solidFill>
              </a:rPr>
              <a:t>Geralmente não exige análise adicional de poder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502920" y="3968496"/>
            <a:ext cx="219456" cy="219456"/>
          </a:xfrm>
          <a:prstGeom prst="ellipse">
            <a:avLst/>
          </a:prstGeom>
          <a:solidFill>
            <a:srgbClr val="0066CC"/>
          </a:solidFill>
          <a:ln w="12700">
            <a:solidFill>
              <a:srgbClr val="0066C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6" name="Text 14"/>
          <p:cNvSpPr/>
          <p:nvPr/>
        </p:nvSpPr>
        <p:spPr>
          <a:xfrm>
            <a:off x="795528" y="3913632"/>
            <a:ext cx="3520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1E293B"/>
                </a:solidFill>
              </a:rPr>
              <a:t>Pode ser redirecionado por acordos parassociais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892040" y="1051560"/>
            <a:ext cx="4206240" cy="3767328"/>
          </a:xfrm>
          <a:prstGeom prst="roundRect">
            <a:avLst>
              <a:gd name="adj" fmla="val 2427"/>
            </a:avLst>
          </a:prstGeom>
          <a:solidFill>
            <a:srgbClr val="E8F7FA"/>
          </a:solidFill>
          <a:ln w="12700">
            <a:solidFill>
              <a:srgbClr val="17A2B8">
                <a:alpha val="70000"/>
              </a:srgbClr>
            </a:solidFill>
            <a:prstDash val="solid"/>
          </a:ln>
          <a:effectLst>
            <a:outerShdw blurRad="101600" dist="381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8" name="Shape 16"/>
          <p:cNvSpPr/>
          <p:nvPr/>
        </p:nvSpPr>
        <p:spPr>
          <a:xfrm>
            <a:off x="4983480" y="1143000"/>
            <a:ext cx="4023360" cy="713232"/>
          </a:xfrm>
          <a:prstGeom prst="roundRect">
            <a:avLst>
              <a:gd name="adj" fmla="val 10256"/>
            </a:avLst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9" name="Text 17"/>
          <p:cNvSpPr/>
          <p:nvPr/>
        </p:nvSpPr>
        <p:spPr>
          <a:xfrm>
            <a:off x="4983480" y="1143000"/>
            <a:ext cx="4023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</a:rPr>
              <a:t>CONTROLE DE FATO</a:t>
            </a:r>
            <a:endParaRPr lang="en-US" sz="1250" dirty="0"/>
          </a:p>
        </p:txBody>
      </p:sp>
      <p:sp>
        <p:nvSpPr>
          <p:cNvPr id="20" name="Text 18"/>
          <p:cNvSpPr/>
          <p:nvPr/>
        </p:nvSpPr>
        <p:spPr>
          <a:xfrm>
            <a:off x="4983480" y="1554480"/>
            <a:ext cx="4023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FFFFFF"/>
                </a:solidFill>
              </a:rPr>
              <a:t>Poder sem maioria formal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5074920" y="1993392"/>
            <a:ext cx="219456" cy="219456"/>
          </a:xfrm>
          <a:prstGeom prst="ellipse">
            <a:avLst/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2" name="Text 20"/>
          <p:cNvSpPr/>
          <p:nvPr/>
        </p:nvSpPr>
        <p:spPr>
          <a:xfrm>
            <a:off x="5367528" y="1938528"/>
            <a:ext cx="3520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1E293B"/>
                </a:solidFill>
              </a:rPr>
              <a:t>Participação inferior a 50%, porém com poder de direção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5074920" y="2651760"/>
            <a:ext cx="219456" cy="219456"/>
          </a:xfrm>
          <a:prstGeom prst="ellipse">
            <a:avLst/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4" name="Text 22"/>
          <p:cNvSpPr/>
          <p:nvPr/>
        </p:nvSpPr>
        <p:spPr>
          <a:xfrm>
            <a:off x="5367528" y="2596896"/>
            <a:ext cx="3520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1E293B"/>
                </a:solidFill>
              </a:rPr>
              <a:t>Capital pulverizado — minoria ativa que dirige a empresa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5074920" y="3310128"/>
            <a:ext cx="219456" cy="219456"/>
          </a:xfrm>
          <a:prstGeom prst="ellipse">
            <a:avLst/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6" name="Text 24"/>
          <p:cNvSpPr/>
          <p:nvPr/>
        </p:nvSpPr>
        <p:spPr>
          <a:xfrm>
            <a:off x="5367528" y="3255264"/>
            <a:ext cx="3520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1E293B"/>
                </a:solidFill>
              </a:rPr>
              <a:t>Acordos parassociais que garantem maioria nas votações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5074920" y="3968496"/>
            <a:ext cx="219456" cy="219456"/>
          </a:xfrm>
          <a:prstGeom prst="ellipse">
            <a:avLst/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8" name="Text 26"/>
          <p:cNvSpPr/>
          <p:nvPr/>
        </p:nvSpPr>
        <p:spPr>
          <a:xfrm>
            <a:off x="5367528" y="3913632"/>
            <a:ext cx="3520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1E293B"/>
                </a:solidFill>
              </a:rPr>
              <a:t>Poder de nomear e destituir a diretoria executiva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4224528" y="2395728"/>
            <a:ext cx="694944" cy="694944"/>
          </a:xfrm>
          <a:prstGeom prst="ellipse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0" name="Text 28"/>
          <p:cNvSpPr/>
          <p:nvPr/>
        </p:nvSpPr>
        <p:spPr>
          <a:xfrm>
            <a:off x="4224528" y="2395728"/>
            <a:ext cx="694944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×</a:t>
            </a:r>
            <a:endParaRPr lang="en-US" sz="2000" dirty="0"/>
          </a:p>
        </p:txBody>
      </p:sp>
      <p:sp>
        <p:nvSpPr>
          <p:cNvPr id="31" name="Shape 29"/>
          <p:cNvSpPr/>
          <p:nvPr/>
        </p:nvSpPr>
        <p:spPr>
          <a:xfrm>
            <a:off x="320040" y="4663440"/>
            <a:ext cx="8503920" cy="347472"/>
          </a:xfrm>
          <a:prstGeom prst="roundRect">
            <a:avLst>
              <a:gd name="adj" fmla="val 15789"/>
            </a:avLst>
          </a:prstGeom>
          <a:solidFill>
            <a:srgbClr val="FFF3CD"/>
          </a:solidFill>
          <a:ln w="12700">
            <a:solidFill>
              <a:srgbClr val="FFC107">
                <a:alpha val="80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2" name="Text 30"/>
          <p:cNvSpPr/>
          <p:nvPr/>
        </p:nvSpPr>
        <p:spPr>
          <a:xfrm>
            <a:off x="411480" y="4663440"/>
            <a:ext cx="8321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856404"/>
                </a:solidFill>
              </a:rPr>
              <a:t>⚠  Direitos PROTETIVOS (ex.: veto de minoritários) NÃO conferem controle. Apenas direitos SUBSTANTIVOS — como nomear a maioria do conselho — conferem poder.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Text 1"/>
          <p:cNvSpPr/>
          <p:nvPr/>
        </p:nvSpPr>
        <p:spPr>
          <a:xfrm>
            <a:off x="438912" y="0"/>
            <a:ext cx="7132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FFFFFF"/>
                </a:solidFill>
              </a:rPr>
              <a:t>Perímetro de Consolidação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438912" y="0"/>
            <a:ext cx="85039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17A2B8"/>
                </a:solidFill>
              </a:rPr>
              <a:t>Quem consolida o quê?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3502152" y="1051560"/>
            <a:ext cx="2148840" cy="658368"/>
          </a:xfrm>
          <a:prstGeom prst="roundRect">
            <a:avLst>
              <a:gd name="adj" fmla="val 11111"/>
            </a:avLst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  <a:effectLst>
            <a:outerShdw blurRad="101600" dist="381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6" name="Text 4"/>
          <p:cNvSpPr/>
          <p:nvPr/>
        </p:nvSpPr>
        <p:spPr>
          <a:xfrm>
            <a:off x="3502152" y="1051560"/>
            <a:ext cx="21488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CONTROLADORA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(Investidor)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4576572" y="1709928"/>
            <a:ext cx="0" cy="237744"/>
          </a:xfrm>
          <a:prstGeom prst="line">
            <a:avLst/>
          </a:prstGeom>
          <a:noFill/>
          <a:ln w="19050">
            <a:solidFill>
              <a:srgbClr val="0066C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8" name="Shape 6"/>
          <p:cNvSpPr/>
          <p:nvPr/>
        </p:nvSpPr>
        <p:spPr>
          <a:xfrm>
            <a:off x="1394460" y="1947672"/>
            <a:ext cx="6126480" cy="0"/>
          </a:xfrm>
          <a:prstGeom prst="line">
            <a:avLst/>
          </a:prstGeom>
          <a:noFill/>
          <a:ln w="19050">
            <a:solidFill>
              <a:srgbClr val="0066C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9" name="Shape 7"/>
          <p:cNvSpPr/>
          <p:nvPr/>
        </p:nvSpPr>
        <p:spPr>
          <a:xfrm>
            <a:off x="1394460" y="1947672"/>
            <a:ext cx="0" cy="256032"/>
          </a:xfrm>
          <a:prstGeom prst="line">
            <a:avLst/>
          </a:prstGeom>
          <a:noFill/>
          <a:ln w="19050">
            <a:solidFill>
              <a:srgbClr val="0066C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0" name="Shape 8"/>
          <p:cNvSpPr/>
          <p:nvPr/>
        </p:nvSpPr>
        <p:spPr>
          <a:xfrm>
            <a:off x="320040" y="2203704"/>
            <a:ext cx="2148840" cy="658368"/>
          </a:xfrm>
          <a:prstGeom prst="roundRect">
            <a:avLst>
              <a:gd name="adj" fmla="val 11111"/>
            </a:avLst>
          </a:prstGeom>
          <a:solidFill>
            <a:srgbClr val="EAF2FF"/>
          </a:solidFill>
          <a:ln w="12700">
            <a:solidFill>
              <a:srgbClr val="0066CC">
                <a:alpha val="80000"/>
              </a:srgbClr>
            </a:solidFill>
            <a:prstDash val="solid"/>
          </a:ln>
          <a:effectLst>
            <a:outerShdw blurRad="101600" dist="381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1" name="Text 9"/>
          <p:cNvSpPr/>
          <p:nvPr/>
        </p:nvSpPr>
        <p:spPr>
          <a:xfrm>
            <a:off x="320040" y="2203704"/>
            <a:ext cx="21488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003366"/>
                </a:solidFill>
              </a:rPr>
              <a:t>Subsidiária A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003366"/>
                </a:solidFill>
              </a:rPr>
              <a:t>(100%)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320040" y="2926080"/>
            <a:ext cx="2148840" cy="438912"/>
          </a:xfrm>
          <a:prstGeom prst="roundRect">
            <a:avLst>
              <a:gd name="adj" fmla="val 12500"/>
            </a:avLst>
          </a:prstGeom>
          <a:solidFill>
            <a:srgbClr val="0066CC">
              <a:alpha val="20000"/>
            </a:srgbClr>
          </a:solidFill>
          <a:ln w="12700">
            <a:solidFill>
              <a:srgbClr val="0066CC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3" name="Text 11"/>
          <p:cNvSpPr/>
          <p:nvPr/>
        </p:nvSpPr>
        <p:spPr>
          <a:xfrm>
            <a:off x="320040" y="2926080"/>
            <a:ext cx="21488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03D7A"/>
                </a:solidFill>
              </a:rPr>
              <a:t>Consolida integralmente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3653028" y="1947672"/>
            <a:ext cx="0" cy="256032"/>
          </a:xfrm>
          <a:prstGeom prst="line">
            <a:avLst/>
          </a:prstGeom>
          <a:noFill/>
          <a:ln w="19050">
            <a:solidFill>
              <a:srgbClr val="0066C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5" name="Shape 13"/>
          <p:cNvSpPr/>
          <p:nvPr/>
        </p:nvSpPr>
        <p:spPr>
          <a:xfrm>
            <a:off x="2578608" y="2203704"/>
            <a:ext cx="2148840" cy="658368"/>
          </a:xfrm>
          <a:prstGeom prst="roundRect">
            <a:avLst>
              <a:gd name="adj" fmla="val 11111"/>
            </a:avLst>
          </a:prstGeom>
          <a:solidFill>
            <a:srgbClr val="EAF2FF"/>
          </a:solidFill>
          <a:ln w="12700">
            <a:solidFill>
              <a:srgbClr val="0066CC">
                <a:alpha val="80000"/>
              </a:srgbClr>
            </a:solidFill>
            <a:prstDash val="solid"/>
          </a:ln>
          <a:effectLst>
            <a:outerShdw blurRad="101600" dist="381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6" name="Text 14"/>
          <p:cNvSpPr/>
          <p:nvPr/>
        </p:nvSpPr>
        <p:spPr>
          <a:xfrm>
            <a:off x="2578608" y="2203704"/>
            <a:ext cx="21488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003366"/>
                </a:solidFill>
              </a:rPr>
              <a:t>Subsidiária B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003366"/>
                </a:solidFill>
              </a:rPr>
              <a:t>(60%)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2578608" y="2926080"/>
            <a:ext cx="2148840" cy="438912"/>
          </a:xfrm>
          <a:prstGeom prst="roundRect">
            <a:avLst>
              <a:gd name="adj" fmla="val 12500"/>
            </a:avLst>
          </a:prstGeom>
          <a:solidFill>
            <a:srgbClr val="0066CC">
              <a:alpha val="20000"/>
            </a:srgbClr>
          </a:solidFill>
          <a:ln w="12700">
            <a:solidFill>
              <a:srgbClr val="0066CC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8" name="Text 16"/>
          <p:cNvSpPr/>
          <p:nvPr/>
        </p:nvSpPr>
        <p:spPr>
          <a:xfrm>
            <a:off x="2578608" y="2926080"/>
            <a:ext cx="21488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03D7A"/>
                </a:solidFill>
              </a:rPr>
              <a:t>Consolida — PNC 40%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5920740" y="1947672"/>
            <a:ext cx="0" cy="256032"/>
          </a:xfrm>
          <a:prstGeom prst="line">
            <a:avLst/>
          </a:prstGeom>
          <a:noFill/>
          <a:ln w="19050">
            <a:solidFill>
              <a:srgbClr val="0066C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0" name="Shape 18"/>
          <p:cNvSpPr/>
          <p:nvPr/>
        </p:nvSpPr>
        <p:spPr>
          <a:xfrm>
            <a:off x="4846320" y="2203704"/>
            <a:ext cx="2148840" cy="658368"/>
          </a:xfrm>
          <a:prstGeom prst="roundRect">
            <a:avLst>
              <a:gd name="adj" fmla="val 11111"/>
            </a:avLst>
          </a:prstGeom>
          <a:solidFill>
            <a:srgbClr val="FFF8E1"/>
          </a:solidFill>
          <a:ln w="12700">
            <a:solidFill>
              <a:srgbClr val="D4A017">
                <a:alpha val="80000"/>
              </a:srgbClr>
            </a:solidFill>
            <a:prstDash val="solid"/>
          </a:ln>
          <a:effectLst>
            <a:outerShdw blurRad="101600" dist="381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21" name="Text 19"/>
          <p:cNvSpPr/>
          <p:nvPr/>
        </p:nvSpPr>
        <p:spPr>
          <a:xfrm>
            <a:off x="4846320" y="2203704"/>
            <a:ext cx="21488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003366"/>
                </a:solidFill>
              </a:rPr>
              <a:t>Coligada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003366"/>
                </a:solidFill>
              </a:rPr>
              <a:t>(25%) — MEP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4846320" y="2926080"/>
            <a:ext cx="2148840" cy="438912"/>
          </a:xfrm>
          <a:prstGeom prst="roundRect">
            <a:avLst>
              <a:gd name="adj" fmla="val 12500"/>
            </a:avLst>
          </a:prstGeom>
          <a:solidFill>
            <a:srgbClr val="D4A017">
              <a:alpha val="20000"/>
            </a:srgbClr>
          </a:solidFill>
          <a:ln w="12700">
            <a:solidFill>
              <a:srgbClr val="D4A017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3" name="Text 21"/>
          <p:cNvSpPr/>
          <p:nvPr/>
        </p:nvSpPr>
        <p:spPr>
          <a:xfrm>
            <a:off x="4846320" y="2926080"/>
            <a:ext cx="21488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7A5700"/>
                </a:solidFill>
              </a:rPr>
              <a:t>Não consolida — usa MEP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8069580" y="1947672"/>
            <a:ext cx="0" cy="256032"/>
          </a:xfrm>
          <a:prstGeom prst="line">
            <a:avLst/>
          </a:prstGeom>
          <a:noFill/>
          <a:ln w="19050">
            <a:solidFill>
              <a:srgbClr val="0066C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5" name="Shape 23"/>
          <p:cNvSpPr/>
          <p:nvPr/>
        </p:nvSpPr>
        <p:spPr>
          <a:xfrm>
            <a:off x="6995160" y="2203704"/>
            <a:ext cx="2148840" cy="658368"/>
          </a:xfrm>
          <a:prstGeom prst="roundRect">
            <a:avLst>
              <a:gd name="adj" fmla="val 11111"/>
            </a:avLst>
          </a:prstGeom>
          <a:solidFill>
            <a:srgbClr val="E8F7FA"/>
          </a:solidFill>
          <a:ln w="12700">
            <a:solidFill>
              <a:srgbClr val="17A2B8">
                <a:alpha val="80000"/>
              </a:srgbClr>
            </a:solidFill>
            <a:prstDash val="solid"/>
          </a:ln>
          <a:effectLst>
            <a:outerShdw blurRad="101600" dist="381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26" name="Text 24"/>
          <p:cNvSpPr/>
          <p:nvPr/>
        </p:nvSpPr>
        <p:spPr>
          <a:xfrm>
            <a:off x="6995160" y="2203704"/>
            <a:ext cx="21488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003366"/>
                </a:solidFill>
              </a:rPr>
              <a:t>SPE / EPE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003366"/>
                </a:solidFill>
              </a:rPr>
              <a:t>(0% formal)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6995160" y="2926080"/>
            <a:ext cx="2148840" cy="438912"/>
          </a:xfrm>
          <a:prstGeom prst="roundRect">
            <a:avLst>
              <a:gd name="adj" fmla="val 12500"/>
            </a:avLst>
          </a:prstGeom>
          <a:solidFill>
            <a:srgbClr val="17A2B8">
              <a:alpha val="20000"/>
            </a:srgbClr>
          </a:solidFill>
          <a:ln w="12700">
            <a:solidFill>
              <a:srgbClr val="17A2B8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8" name="Text 26"/>
          <p:cNvSpPr/>
          <p:nvPr/>
        </p:nvSpPr>
        <p:spPr>
          <a:xfrm>
            <a:off x="6995160" y="2926080"/>
            <a:ext cx="21488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A6070"/>
                </a:solidFill>
              </a:rPr>
              <a:t>Avalia controle de fato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320040" y="3639312"/>
            <a:ext cx="237744" cy="201168"/>
          </a:xfrm>
          <a:prstGeom prst="roundRect">
            <a:avLst>
              <a:gd name="adj" fmla="val 18182"/>
            </a:avLst>
          </a:prstGeom>
          <a:solidFill>
            <a:srgbClr val="0066CC"/>
          </a:solidFill>
          <a:ln w="12700">
            <a:solidFill>
              <a:srgbClr val="0066C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0" name="Text 28"/>
          <p:cNvSpPr/>
          <p:nvPr/>
        </p:nvSpPr>
        <p:spPr>
          <a:xfrm>
            <a:off x="640080" y="3621024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</a:rPr>
              <a:t>Consolidação integral (controle ≥ 50% ou de fato)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320040" y="3986784"/>
            <a:ext cx="237744" cy="201168"/>
          </a:xfrm>
          <a:prstGeom prst="roundRect">
            <a:avLst>
              <a:gd name="adj" fmla="val 18182"/>
            </a:avLst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2" name="Text 30"/>
          <p:cNvSpPr/>
          <p:nvPr/>
        </p:nvSpPr>
        <p:spPr>
          <a:xfrm>
            <a:off x="640080" y="396849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</a:rPr>
              <a:t>Equivalência Patrimonial — MEP (influência significativa)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320040" y="4334256"/>
            <a:ext cx="237744" cy="201168"/>
          </a:xfrm>
          <a:prstGeom prst="roundRect">
            <a:avLst>
              <a:gd name="adj" fmla="val 18182"/>
            </a:avLst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4" name="Text 32"/>
          <p:cNvSpPr/>
          <p:nvPr/>
        </p:nvSpPr>
        <p:spPr>
          <a:xfrm>
            <a:off x="640080" y="431596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</a:rPr>
              <a:t>SPE/EPE — análise de controle de fato obrigatória</a:t>
            </a:r>
            <a:endParaRPr lang="en-US" sz="10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347472" y="164592"/>
            <a:ext cx="1298448" cy="457200"/>
          </a:xfrm>
          <a:prstGeom prst="roundRect">
            <a:avLst>
              <a:gd name="adj" fmla="val 16000"/>
            </a:avLst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" name="Text 2"/>
          <p:cNvSpPr/>
          <p:nvPr/>
        </p:nvSpPr>
        <p:spPr>
          <a:xfrm>
            <a:off x="347472" y="164592"/>
            <a:ext cx="129844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</a:rPr>
              <a:t>🎯  QUIZ</a:t>
            </a:r>
            <a:endParaRPr lang="en-US" sz="1250" dirty="0"/>
          </a:p>
        </p:txBody>
      </p:sp>
      <p:sp>
        <p:nvSpPr>
          <p:cNvPr id="5" name="Text 3"/>
          <p:cNvSpPr/>
          <p:nvPr/>
        </p:nvSpPr>
        <p:spPr>
          <a:xfrm>
            <a:off x="1737360" y="182880"/>
            <a:ext cx="70408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FFFFF"/>
                </a:solidFill>
              </a:rPr>
              <a:t>Caso Prático — Existe Controle?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347472" y="749808"/>
            <a:ext cx="8430768" cy="1783080"/>
          </a:xfrm>
          <a:prstGeom prst="roundRect">
            <a:avLst>
              <a:gd name="adj" fmla="val 5128"/>
            </a:avLst>
          </a:prstGeom>
          <a:solidFill>
            <a:srgbClr val="00254D"/>
          </a:solidFill>
          <a:ln w="12700">
            <a:solidFill>
              <a:srgbClr val="0066CC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7" name="Text 5"/>
          <p:cNvSpPr/>
          <p:nvPr/>
        </p:nvSpPr>
        <p:spPr>
          <a:xfrm>
            <a:off x="566928" y="82296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300" dirty="0">
                <a:solidFill>
                  <a:srgbClr val="17A2B8"/>
                </a:solidFill>
              </a:rPr>
              <a:t>Cenário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566928" y="1115568"/>
            <a:ext cx="809244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dirty="0">
                <a:solidFill>
                  <a:srgbClr val="FFFFFF"/>
                </a:solidFill>
              </a:rPr>
              <a:t>A Empresa Alpha S.A. detém 35% das ações com direito a voto da Empresa Beta S.A.</a:t>
            </a:r>
            <a:endParaRPr lang="en-US" sz="115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FFFFFF"/>
                </a:solidFill>
              </a:rPr>
              <a:t>Adicionalmente: nomeia 4 dos 7 membros do Conselho; detém veto sobre orçamento e plano estratégico;</a:t>
            </a:r>
            <a:endParaRPr lang="en-US" sz="115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FFFFFF"/>
                </a:solidFill>
              </a:rPr>
              <a:t>os demais 65% estão pulverizados entre mais de 200 acionistas sem coordenação.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347472" y="2633472"/>
            <a:ext cx="843076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50" b="1" dirty="0">
                <a:solidFill>
                  <a:srgbClr val="17A2B8"/>
                </a:solidFill>
              </a:rPr>
              <a:t>A Alpha deve consolidar a Beta?</a:t>
            </a:r>
            <a:endParaRPr lang="en-US" sz="1850" dirty="0"/>
          </a:p>
        </p:txBody>
      </p:sp>
      <p:sp>
        <p:nvSpPr>
          <p:cNvPr id="10" name="Shape 8"/>
          <p:cNvSpPr/>
          <p:nvPr/>
        </p:nvSpPr>
        <p:spPr>
          <a:xfrm>
            <a:off x="347472" y="3218688"/>
            <a:ext cx="4206240" cy="603504"/>
          </a:xfrm>
          <a:prstGeom prst="roundRect">
            <a:avLst>
              <a:gd name="adj" fmla="val 12121"/>
            </a:avLst>
          </a:prstGeom>
          <a:solidFill>
            <a:srgbClr val="17A2B8">
              <a:alpha val="20000"/>
            </a:srgbClr>
          </a:solidFill>
          <a:ln w="12700">
            <a:solidFill>
              <a:srgbClr val="17A2B8">
                <a:alpha val="70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1" name="Text 9"/>
          <p:cNvSpPr/>
          <p:nvPr/>
        </p:nvSpPr>
        <p:spPr>
          <a:xfrm>
            <a:off x="420624" y="3218688"/>
            <a:ext cx="438912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A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896112" y="3218688"/>
            <a:ext cx="3547872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FFFFFF"/>
                </a:solidFill>
              </a:rPr>
              <a:t>Sim — controle de fato (poder + exposição + capacidade)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4690872" y="3218688"/>
            <a:ext cx="4206240" cy="603504"/>
          </a:xfrm>
          <a:prstGeom prst="roundRect">
            <a:avLst>
              <a:gd name="adj" fmla="val 12121"/>
            </a:avLst>
          </a:prstGeom>
          <a:solidFill>
            <a:srgbClr val="0066CC">
              <a:alpha val="20000"/>
            </a:srgbClr>
          </a:solidFill>
          <a:ln w="12700">
            <a:solidFill>
              <a:srgbClr val="0066CC">
                <a:alpha val="70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4" name="Text 12"/>
          <p:cNvSpPr/>
          <p:nvPr/>
        </p:nvSpPr>
        <p:spPr>
          <a:xfrm>
            <a:off x="4764024" y="3218688"/>
            <a:ext cx="438912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B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5239512" y="3218688"/>
            <a:ext cx="3547872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FFFFFF"/>
                </a:solidFill>
              </a:rPr>
              <a:t>Não — participação abaixo de 50% impede consolidação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347472" y="3931920"/>
            <a:ext cx="4206240" cy="603504"/>
          </a:xfrm>
          <a:prstGeom prst="roundRect">
            <a:avLst>
              <a:gd name="adj" fmla="val 12121"/>
            </a:avLst>
          </a:prstGeom>
          <a:solidFill>
            <a:srgbClr val="1A5CA8">
              <a:alpha val="20000"/>
            </a:srgbClr>
          </a:solidFill>
          <a:ln w="12700">
            <a:solidFill>
              <a:srgbClr val="1A5CA8">
                <a:alpha val="70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7" name="Text 15"/>
          <p:cNvSpPr/>
          <p:nvPr/>
        </p:nvSpPr>
        <p:spPr>
          <a:xfrm>
            <a:off x="420624" y="3931920"/>
            <a:ext cx="438912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C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96112" y="3931920"/>
            <a:ext cx="3547872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FFFFFF"/>
                </a:solidFill>
              </a:rPr>
              <a:t>Depende da análise do acordo parassocial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4690872" y="3931920"/>
            <a:ext cx="4206240" cy="603504"/>
          </a:xfrm>
          <a:prstGeom prst="roundRect">
            <a:avLst>
              <a:gd name="adj" fmla="val 12121"/>
            </a:avLst>
          </a:prstGeom>
          <a:solidFill>
            <a:srgbClr val="005580">
              <a:alpha val="20000"/>
            </a:srgbClr>
          </a:solidFill>
          <a:ln w="12700">
            <a:solidFill>
              <a:srgbClr val="005580">
                <a:alpha val="70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0" name="Text 18"/>
          <p:cNvSpPr/>
          <p:nvPr/>
        </p:nvSpPr>
        <p:spPr>
          <a:xfrm>
            <a:off x="4764024" y="3931920"/>
            <a:ext cx="438912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D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239512" y="3931920"/>
            <a:ext cx="3547872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FFFFFF"/>
                </a:solidFill>
              </a:rPr>
              <a:t>Aplica MEP — não há controle, mas há influência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347472" y="4617720"/>
            <a:ext cx="843076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7AAFD4"/>
                </a:solidFill>
              </a:rPr>
              <a:t>Responda no chat! Revelamos a resposta em 90 segundos.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Text 1"/>
          <p:cNvSpPr/>
          <p:nvPr/>
        </p:nvSpPr>
        <p:spPr>
          <a:xfrm>
            <a:off x="457200" y="0"/>
            <a:ext cx="8412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FFFFFF"/>
                </a:solidFill>
              </a:rPr>
              <a:t>✔  Gabarito — Resposta: A  |  Controle de Fato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365760" y="1024128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03366"/>
                </a:solidFill>
              </a:rPr>
              <a:t>Análise pela Tríade do IFRS 10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365760" y="1508760"/>
            <a:ext cx="8430768" cy="768096"/>
          </a:xfrm>
          <a:prstGeom prst="roundRect">
            <a:avLst>
              <a:gd name="adj" fmla="val 9524"/>
            </a:avLst>
          </a:prstGeom>
          <a:solidFill>
            <a:srgbClr val="F0F5FB"/>
          </a:solidFill>
          <a:ln w="12700">
            <a:solidFill>
              <a:srgbClr val="003366">
                <a:alpha val="50000"/>
              </a:srgbClr>
            </a:solidFill>
            <a:prstDash val="solid"/>
          </a:ln>
          <a:effectLst>
            <a:outerShdw blurRad="101600" dist="381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6" name="Shape 4"/>
          <p:cNvSpPr/>
          <p:nvPr/>
        </p:nvSpPr>
        <p:spPr>
          <a:xfrm>
            <a:off x="457200" y="1673352"/>
            <a:ext cx="402336" cy="402336"/>
          </a:xfrm>
          <a:prstGeom prst="ellipse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7" name="Text 5"/>
          <p:cNvSpPr/>
          <p:nvPr/>
        </p:nvSpPr>
        <p:spPr>
          <a:xfrm>
            <a:off x="457200" y="1673352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</a:rPr>
              <a:t>✔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950976" y="1581912"/>
            <a:ext cx="7680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003366"/>
                </a:solidFill>
              </a:rPr>
              <a:t>1. PODER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950976" y="1892808"/>
            <a:ext cx="76809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1E293B"/>
                </a:solidFill>
              </a:rPr>
              <a:t>Alpha nomeia 4 de 7 membros do Conselho — direitos substantivos que conferem poder de direção das atividades relevantes.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65760" y="2386584"/>
            <a:ext cx="8430768" cy="768096"/>
          </a:xfrm>
          <a:prstGeom prst="roundRect">
            <a:avLst>
              <a:gd name="adj" fmla="val 9524"/>
            </a:avLst>
          </a:prstGeom>
          <a:solidFill>
            <a:srgbClr val="EAF2FF"/>
          </a:solidFill>
          <a:ln w="12700">
            <a:solidFill>
              <a:srgbClr val="0066CC">
                <a:alpha val="50000"/>
              </a:srgbClr>
            </a:solidFill>
            <a:prstDash val="solid"/>
          </a:ln>
          <a:effectLst>
            <a:outerShdw blurRad="101600" dist="381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1" name="Shape 9"/>
          <p:cNvSpPr/>
          <p:nvPr/>
        </p:nvSpPr>
        <p:spPr>
          <a:xfrm>
            <a:off x="457200" y="2551176"/>
            <a:ext cx="402336" cy="402336"/>
          </a:xfrm>
          <a:prstGeom prst="ellipse">
            <a:avLst/>
          </a:prstGeom>
          <a:solidFill>
            <a:srgbClr val="0066CC"/>
          </a:solidFill>
          <a:ln w="12700">
            <a:solidFill>
              <a:srgbClr val="0066C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2" name="Text 10"/>
          <p:cNvSpPr/>
          <p:nvPr/>
        </p:nvSpPr>
        <p:spPr>
          <a:xfrm>
            <a:off x="457200" y="2551176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</a:rPr>
              <a:t>✔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950976" y="2459736"/>
            <a:ext cx="7680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0066CC"/>
                </a:solidFill>
              </a:rPr>
              <a:t>2. EXPOSIÇÃO A RETORNOS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950976" y="2770632"/>
            <a:ext cx="76809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1E293B"/>
                </a:solidFill>
              </a:rPr>
              <a:t>Alpha detém 35% do capital votante, expondo-se a retornos variáveis (dividendos, valorização e perdas).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65760" y="3264408"/>
            <a:ext cx="8430768" cy="768096"/>
          </a:xfrm>
          <a:prstGeom prst="roundRect">
            <a:avLst>
              <a:gd name="adj" fmla="val 9524"/>
            </a:avLst>
          </a:prstGeom>
          <a:solidFill>
            <a:srgbClr val="E8F7FA"/>
          </a:solidFill>
          <a:ln w="12700">
            <a:solidFill>
              <a:srgbClr val="17A2B8">
                <a:alpha val="50000"/>
              </a:srgbClr>
            </a:solidFill>
            <a:prstDash val="solid"/>
          </a:ln>
          <a:effectLst>
            <a:outerShdw blurRad="101600" dist="381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6" name="Shape 14"/>
          <p:cNvSpPr/>
          <p:nvPr/>
        </p:nvSpPr>
        <p:spPr>
          <a:xfrm>
            <a:off x="457200" y="3429000"/>
            <a:ext cx="402336" cy="402336"/>
          </a:xfrm>
          <a:prstGeom prst="ellipse">
            <a:avLst/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7" name="Text 15"/>
          <p:cNvSpPr/>
          <p:nvPr/>
        </p:nvSpPr>
        <p:spPr>
          <a:xfrm>
            <a:off x="457200" y="3429000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</a:rPr>
              <a:t>✔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950976" y="3337560"/>
            <a:ext cx="7680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17A2B8"/>
                </a:solidFill>
              </a:rPr>
              <a:t>3. CAPACIDADE DE USO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950976" y="3648456"/>
            <a:ext cx="76809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1E293B"/>
                </a:solidFill>
              </a:rPr>
              <a:t>Com maioria no conselho, Alpha pode direcionar orçamento e estratégia — afetando diretamente seus retornos.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365760" y="4297680"/>
            <a:ext cx="8430768" cy="658368"/>
          </a:xfrm>
          <a:prstGeom prst="roundRect">
            <a:avLst>
              <a:gd name="adj" fmla="val 11111"/>
            </a:avLst>
          </a:prstGeom>
          <a:solidFill>
            <a:srgbClr val="E8F7FA"/>
          </a:solidFill>
          <a:ln w="12700">
            <a:solidFill>
              <a:srgbClr val="17A2B8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1" name="Text 19"/>
          <p:cNvSpPr/>
          <p:nvPr/>
        </p:nvSpPr>
        <p:spPr>
          <a:xfrm>
            <a:off x="502920" y="4315968"/>
            <a:ext cx="813816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0A5060"/>
                </a:solidFill>
              </a:rPr>
              <a:t>Beta deve ser consolidada integralmente pela Alpha, mesmo com 35% do capital. O poder de fato supera a participação formal. (CPC 36, item B38-B41)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3851</Words>
  <Application>Microsoft Office PowerPoint</Application>
  <PresentationFormat>Apresentação na tela (16:9)</PresentationFormat>
  <Paragraphs>480</Paragraphs>
  <Slides>28</Slides>
  <Notes>28</Notes>
  <HiddenSlides>0</HiddenSlides>
  <MMClips>0</MMClips>
  <ScaleCrop>false</ScaleCrop>
  <HeadingPairs>
    <vt:vector size="6" baseType="variant">
      <vt:variant>
        <vt:lpstr>Fontes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28</vt:i4>
      </vt:variant>
    </vt:vector>
  </HeadingPairs>
  <TitlesOfParts>
    <vt:vector size="30" baseType="lpstr">
      <vt:lpstr>Arial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Elaboração de DFs — Consolidação</dc:title>
  <dc:subject>PptxGenJS Presentation</dc:subject>
  <dc:creator>PptxGenJS</dc:creator>
  <cp:lastModifiedBy>Desirre Mara Matias Rodrigues</cp:lastModifiedBy>
  <cp:revision>3</cp:revision>
  <dcterms:created xsi:type="dcterms:W3CDTF">2026-06-24T12:42:14Z</dcterms:created>
  <dcterms:modified xsi:type="dcterms:W3CDTF">2026-06-24T13:54:08Z</dcterms:modified>
</cp:coreProperties>
</file>