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57" r:id="rId3"/>
    <p:sldId id="260" r:id="rId4"/>
    <p:sldId id="259" r:id="rId5"/>
    <p:sldId id="258" r:id="rId6"/>
    <p:sldId id="262" r:id="rId7"/>
    <p:sldId id="263" r:id="rId8"/>
    <p:sldId id="261" r:id="rId9"/>
    <p:sldId id="265" r:id="rId10"/>
    <p:sldId id="264" r:id="rId11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812 w 5740"/>
                <a:gd name="T1" fmla="*/ 88 h 4316"/>
                <a:gd name="T2" fmla="*/ 0 w 5740"/>
                <a:gd name="T3" fmla="*/ 88 h 4316"/>
                <a:gd name="T4" fmla="*/ 0 w 5740"/>
                <a:gd name="T5" fmla="*/ 0 h 4316"/>
                <a:gd name="T6" fmla="*/ 5812 w 5740"/>
                <a:gd name="T7" fmla="*/ 0 h 4316"/>
                <a:gd name="T8" fmla="*/ 5812 w 5740"/>
                <a:gd name="T9" fmla="*/ 88 h 4316"/>
                <a:gd name="T10" fmla="*/ 5812 w 5740"/>
                <a:gd name="T11" fmla="*/ 88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3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3 w 382"/>
                  <a:gd name="T19" fmla="*/ 96 h 96"/>
                  <a:gd name="T20" fmla="*/ 267 w 382"/>
                  <a:gd name="T21" fmla="*/ 90 h 96"/>
                  <a:gd name="T22" fmla="*/ 315 w 382"/>
                  <a:gd name="T23" fmla="*/ 84 h 96"/>
                  <a:gd name="T24" fmla="*/ 356 w 382"/>
                  <a:gd name="T25" fmla="*/ 66 h 96"/>
                  <a:gd name="T26" fmla="*/ 386 w 382"/>
                  <a:gd name="T27" fmla="*/ 42 h 96"/>
                  <a:gd name="T28" fmla="*/ 380 w 382"/>
                  <a:gd name="T29" fmla="*/ 42 h 96"/>
                  <a:gd name="T30" fmla="*/ 350 w 382"/>
                  <a:gd name="T31" fmla="*/ 66 h 96"/>
                  <a:gd name="T32" fmla="*/ 309 w 382"/>
                  <a:gd name="T33" fmla="*/ 78 h 96"/>
                  <a:gd name="T34" fmla="*/ 267 w 382"/>
                  <a:gd name="T35" fmla="*/ 90 h 96"/>
                  <a:gd name="T36" fmla="*/ 213 w 382"/>
                  <a:gd name="T37" fmla="*/ 96 h 96"/>
                  <a:gd name="T38" fmla="*/ 213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3 w 185"/>
                  <a:gd name="T5" fmla="*/ 36 h 210"/>
                  <a:gd name="T6" fmla="*/ 159 w 185"/>
                  <a:gd name="T7" fmla="*/ 72 h 210"/>
                  <a:gd name="T8" fmla="*/ 165 w 185"/>
                  <a:gd name="T9" fmla="*/ 90 h 210"/>
                  <a:gd name="T10" fmla="*/ 171 w 185"/>
                  <a:gd name="T11" fmla="*/ 114 h 210"/>
                  <a:gd name="T12" fmla="*/ 165 w 185"/>
                  <a:gd name="T13" fmla="*/ 138 h 210"/>
                  <a:gd name="T14" fmla="*/ 153 w 185"/>
                  <a:gd name="T15" fmla="*/ 162 h 210"/>
                  <a:gd name="T16" fmla="*/ 123 w 185"/>
                  <a:gd name="T17" fmla="*/ 180 h 210"/>
                  <a:gd name="T18" fmla="*/ 90 w 185"/>
                  <a:gd name="T19" fmla="*/ 198 h 210"/>
                  <a:gd name="T20" fmla="*/ 100 w 185"/>
                  <a:gd name="T21" fmla="*/ 210 h 210"/>
                  <a:gd name="T22" fmla="*/ 135 w 185"/>
                  <a:gd name="T23" fmla="*/ 192 h 210"/>
                  <a:gd name="T24" fmla="*/ 165 w 185"/>
                  <a:gd name="T25" fmla="*/ 168 h 210"/>
                  <a:gd name="T26" fmla="*/ 183 w 185"/>
                  <a:gd name="T27" fmla="*/ 144 h 210"/>
                  <a:gd name="T28" fmla="*/ 189 w 185"/>
                  <a:gd name="T29" fmla="*/ 114 h 210"/>
                  <a:gd name="T30" fmla="*/ 183 w 185"/>
                  <a:gd name="T31" fmla="*/ 90 h 210"/>
                  <a:gd name="T32" fmla="*/ 177 w 185"/>
                  <a:gd name="T33" fmla="*/ 66 h 210"/>
                  <a:gd name="T34" fmla="*/ 159 w 185"/>
                  <a:gd name="T35" fmla="*/ 48 h 210"/>
                  <a:gd name="T36" fmla="*/ 135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pt-BR" smtClean="0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pt-BR" smtClean="0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pt-BR" smtClean="0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pt-BR" smtClean="0"/>
                </a:p>
              </p:txBody>
            </p:sp>
          </p:grpSp>
        </p:grpSp>
      </p:grpSp>
      <p:sp>
        <p:nvSpPr>
          <p:cNvPr id="4000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pt-BR" noProof="0" smtClean="0"/>
              <a:t>Clique para editar o estilo do título mestre</a:t>
            </a:r>
          </a:p>
        </p:txBody>
      </p:sp>
      <p:sp>
        <p:nvSpPr>
          <p:cNvPr id="4000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pt-BR" noProof="0" smtClean="0"/>
              <a:t>Clique para editar o estilo do subtítulo mestre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2F38C669-EF98-4028-B297-AD1729B09784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5FF5B9-C364-449D-A39C-8C1C60EBA9A8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F425B-5311-4672-ACAE-62451D88519C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0E372F-E1B2-4AFC-B2FC-F8D3BC653216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A7A07C-62E4-48CB-B4BF-BE27CE37E260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A89987-CF22-423F-AD82-ABF9D952F01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842EA2-4801-4B00-B842-E6646F479AB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457FAA-4068-41C3-92C5-858FC2985C8D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08D6A7-BA6E-43D0-9E15-E57A77C7A717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2ED655-B73B-4214-BD5C-A244FECDF368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E7ABEA-807C-4FC6-8C56-4EE7C4E6DF8B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pt-B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812 w 5740"/>
                <a:gd name="T1" fmla="*/ 88 h 4316"/>
                <a:gd name="T2" fmla="*/ 0 w 5740"/>
                <a:gd name="T3" fmla="*/ 88 h 4316"/>
                <a:gd name="T4" fmla="*/ 0 w 5740"/>
                <a:gd name="T5" fmla="*/ 0 h 4316"/>
                <a:gd name="T6" fmla="*/ 5812 w 5740"/>
                <a:gd name="T7" fmla="*/ 0 h 4316"/>
                <a:gd name="T8" fmla="*/ 5812 w 5740"/>
                <a:gd name="T9" fmla="*/ 88 h 4316"/>
                <a:gd name="T10" fmla="*/ 5812 w 5740"/>
                <a:gd name="T11" fmla="*/ 88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891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1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2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2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2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2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2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2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2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2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2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893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3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3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3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3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3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3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3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3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3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4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4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9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80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894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4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4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4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894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5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5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5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5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5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5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7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895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5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5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6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6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6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6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6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6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3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3 w 382"/>
                  <a:gd name="T19" fmla="*/ 96 h 96"/>
                  <a:gd name="T20" fmla="*/ 267 w 382"/>
                  <a:gd name="T21" fmla="*/ 90 h 96"/>
                  <a:gd name="T22" fmla="*/ 315 w 382"/>
                  <a:gd name="T23" fmla="*/ 84 h 96"/>
                  <a:gd name="T24" fmla="*/ 356 w 382"/>
                  <a:gd name="T25" fmla="*/ 66 h 96"/>
                  <a:gd name="T26" fmla="*/ 386 w 382"/>
                  <a:gd name="T27" fmla="*/ 42 h 96"/>
                  <a:gd name="T28" fmla="*/ 380 w 382"/>
                  <a:gd name="T29" fmla="*/ 42 h 96"/>
                  <a:gd name="T30" fmla="*/ 350 w 382"/>
                  <a:gd name="T31" fmla="*/ 66 h 96"/>
                  <a:gd name="T32" fmla="*/ 309 w 382"/>
                  <a:gd name="T33" fmla="*/ 78 h 96"/>
                  <a:gd name="T34" fmla="*/ 267 w 382"/>
                  <a:gd name="T35" fmla="*/ 90 h 96"/>
                  <a:gd name="T36" fmla="*/ 213 w 382"/>
                  <a:gd name="T37" fmla="*/ 96 h 96"/>
                  <a:gd name="T38" fmla="*/ 213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39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0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1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2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3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3 w 185"/>
                  <a:gd name="T5" fmla="*/ 36 h 210"/>
                  <a:gd name="T6" fmla="*/ 159 w 185"/>
                  <a:gd name="T7" fmla="*/ 72 h 210"/>
                  <a:gd name="T8" fmla="*/ 165 w 185"/>
                  <a:gd name="T9" fmla="*/ 90 h 210"/>
                  <a:gd name="T10" fmla="*/ 171 w 185"/>
                  <a:gd name="T11" fmla="*/ 114 h 210"/>
                  <a:gd name="T12" fmla="*/ 165 w 185"/>
                  <a:gd name="T13" fmla="*/ 138 h 210"/>
                  <a:gd name="T14" fmla="*/ 153 w 185"/>
                  <a:gd name="T15" fmla="*/ 162 h 210"/>
                  <a:gd name="T16" fmla="*/ 123 w 185"/>
                  <a:gd name="T17" fmla="*/ 180 h 210"/>
                  <a:gd name="T18" fmla="*/ 90 w 185"/>
                  <a:gd name="T19" fmla="*/ 198 h 210"/>
                  <a:gd name="T20" fmla="*/ 100 w 185"/>
                  <a:gd name="T21" fmla="*/ 210 h 210"/>
                  <a:gd name="T22" fmla="*/ 135 w 185"/>
                  <a:gd name="T23" fmla="*/ 192 h 210"/>
                  <a:gd name="T24" fmla="*/ 165 w 185"/>
                  <a:gd name="T25" fmla="*/ 168 h 210"/>
                  <a:gd name="T26" fmla="*/ 183 w 185"/>
                  <a:gd name="T27" fmla="*/ 144 h 210"/>
                  <a:gd name="T28" fmla="*/ 189 w 185"/>
                  <a:gd name="T29" fmla="*/ 114 h 210"/>
                  <a:gd name="T30" fmla="*/ 183 w 185"/>
                  <a:gd name="T31" fmla="*/ 90 h 210"/>
                  <a:gd name="T32" fmla="*/ 177 w 185"/>
                  <a:gd name="T33" fmla="*/ 66 h 210"/>
                  <a:gd name="T34" fmla="*/ 159 w 185"/>
                  <a:gd name="T35" fmla="*/ 48 h 210"/>
                  <a:gd name="T36" fmla="*/ 135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4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pt-BR" smtClean="0"/>
                </a:p>
              </p:txBody>
            </p:sp>
            <p:sp>
              <p:nvSpPr>
                <p:cNvPr id="1047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pt-BR" smtClean="0"/>
                </a:p>
              </p:txBody>
            </p:sp>
            <p:sp>
              <p:nvSpPr>
                <p:cNvPr id="1048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pt-BR" smtClean="0"/>
                </a:p>
              </p:txBody>
            </p:sp>
            <p:sp>
              <p:nvSpPr>
                <p:cNvPr id="1049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pt-BR" smtClean="0"/>
                </a:p>
              </p:txBody>
            </p:sp>
          </p:grpSp>
        </p:grpSp>
      </p:grpSp>
      <p:sp>
        <p:nvSpPr>
          <p:cNvPr id="3897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3898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3898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898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898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0FA3803-D613-4AFA-82C1-87AF25D4AEDB}" type="slidenum">
              <a:rPr lang="pt-BR"/>
              <a:pPr/>
              <a:t>‹nº›</a:t>
            </a:fld>
            <a:endParaRPr lang="pt-B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www.planalto.gov.br/ccivil_03/LEIS/LCP/Lcp08.htm" TargetMode="External"/><Relationship Id="rId4" Type="http://schemas.openxmlformats.org/officeDocument/2006/relationships/hyperlink" Target="http://www.planalto.gov.br/ccivil_03/LEIS/LCP/Lcp07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Planilha_do_Microsoft_Office_Excel_97-20031.xls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Resultado de imagem para logomarca do banco do bras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381750"/>
            <a:ext cx="187483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 descr="https://logodownload.org/wp-content/uploads/2014/02/caixa-logo-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381750"/>
            <a:ext cx="12223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ixaDeTexto 9"/>
          <p:cNvSpPr txBox="1"/>
          <p:nvPr/>
        </p:nvSpPr>
        <p:spPr>
          <a:xfrm>
            <a:off x="971550" y="2536825"/>
            <a:ext cx="7200900" cy="16002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pt-BR" sz="40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panose="020F0502020204030204" pitchFamily="34" charset="0"/>
            </a:endParaRPr>
          </a:p>
          <a:p>
            <a:pPr algn="ctr" eaLnBrk="1" hangingPunct="1">
              <a:defRPr/>
            </a:pPr>
            <a:r>
              <a:rPr lang="pt-BR" sz="4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ABONO SALARIAL – PIS/PASEP</a:t>
            </a:r>
          </a:p>
          <a:p>
            <a:pPr algn="ctr" eaLnBrk="1" hangingPunct="1">
              <a:defRPr/>
            </a:pPr>
            <a:endParaRPr lang="pt-BR" sz="1400" dirty="0" smtClean="0">
              <a:latin typeface="Calibri" panose="020F0502020204030204" pitchFamily="34" charset="0"/>
            </a:endParaRPr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4"/>
          <a:srcRect l="64749" t="45364" r="23254" b="37877"/>
          <a:stretch>
            <a:fillRect/>
          </a:stretch>
        </p:blipFill>
        <p:spPr bwMode="auto">
          <a:xfrm>
            <a:off x="6715125" y="0"/>
            <a:ext cx="24288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4"/>
          <p:cNvPicPr>
            <a:picLocks noChangeAspect="1" noChangeArrowheads="1"/>
          </p:cNvPicPr>
          <p:nvPr/>
        </p:nvPicPr>
        <p:blipFill>
          <a:blip r:embed="rId4"/>
          <a:srcRect l="58406" t="50177" r="35468" b="37877"/>
          <a:stretch>
            <a:fillRect/>
          </a:stretch>
        </p:blipFill>
        <p:spPr bwMode="auto">
          <a:xfrm>
            <a:off x="0" y="-4763"/>
            <a:ext cx="2054225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8" descr="Resultado de imagem para logomarca do banco do bras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381750"/>
            <a:ext cx="187483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4" descr="https://logodownload.org/wp-content/uploads/2014/02/caixa-logo-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381750"/>
            <a:ext cx="12223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3"/>
          <p:cNvSpPr txBox="1">
            <a:spLocks noChangeArrowheads="1"/>
          </p:cNvSpPr>
          <p:nvPr/>
        </p:nvSpPr>
        <p:spPr bwMode="auto">
          <a:xfrm>
            <a:off x="900113" y="2349500"/>
            <a:ext cx="7380287" cy="265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ts val="700"/>
              </a:spcBef>
              <a:spcAft>
                <a:spcPts val="700"/>
              </a:spcAft>
              <a:buFont typeface="Wingdings" pitchFamily="2" charset="2"/>
              <a:buNone/>
            </a:pPr>
            <a:r>
              <a:rPr lang="pt-BR" sz="3200" dirty="0">
                <a:latin typeface="Calibri" pitchFamily="34" charset="0"/>
              </a:rPr>
              <a:t>Central de Atendimento Alô Trabalho - 158 </a:t>
            </a:r>
          </a:p>
          <a:p>
            <a:pPr marL="342900" indent="-342900" algn="ctr">
              <a:spcBef>
                <a:spcPts val="700"/>
              </a:spcBef>
              <a:spcAft>
                <a:spcPts val="700"/>
              </a:spcAft>
              <a:buFont typeface="Wingdings" pitchFamily="2" charset="2"/>
              <a:buNone/>
            </a:pPr>
            <a:r>
              <a:rPr lang="pt-BR" sz="3200" dirty="0">
                <a:latin typeface="Calibri" pitchFamily="34" charset="0"/>
              </a:rPr>
              <a:t>CAIXA: 0800 726 0207</a:t>
            </a:r>
          </a:p>
          <a:p>
            <a:pPr marL="342900" indent="-342900" algn="ctr">
              <a:spcBef>
                <a:spcPts val="700"/>
              </a:spcBef>
              <a:spcAft>
                <a:spcPts val="700"/>
              </a:spcAft>
              <a:buFont typeface="Wingdings" pitchFamily="2" charset="2"/>
              <a:buNone/>
            </a:pPr>
            <a:r>
              <a:rPr lang="pt-BR" sz="3200" dirty="0">
                <a:latin typeface="Calibri" pitchFamily="34" charset="0"/>
              </a:rPr>
              <a:t>Banco do Brasil: 0800 </a:t>
            </a:r>
            <a:r>
              <a:rPr lang="pt-BR" sz="3200" dirty="0" smtClean="0">
                <a:latin typeface="Calibri" pitchFamily="34" charset="0"/>
              </a:rPr>
              <a:t>7290001</a:t>
            </a:r>
          </a:p>
          <a:p>
            <a:pPr marL="342900" indent="-342900" algn="ctr">
              <a:spcBef>
                <a:spcPts val="700"/>
              </a:spcBef>
              <a:spcAft>
                <a:spcPts val="700"/>
              </a:spcAft>
              <a:buFont typeface="Wingdings" pitchFamily="2" charset="2"/>
              <a:buNone/>
            </a:pPr>
            <a:r>
              <a:rPr lang="pt-BR" sz="3200" dirty="0" smtClean="0">
                <a:latin typeface="Calibri" pitchFamily="34" charset="0"/>
              </a:rPr>
              <a:t>Superintendência Regional do Trabalho </a:t>
            </a:r>
            <a:endParaRPr lang="pt-BR" sz="3200" dirty="0">
              <a:latin typeface="Calibri" pitchFamily="34" charset="0"/>
            </a:endParaRPr>
          </a:p>
          <a:p>
            <a:pPr marL="342900" indent="-342900" algn="just">
              <a:spcBef>
                <a:spcPts val="700"/>
              </a:spcBef>
              <a:spcAft>
                <a:spcPts val="700"/>
              </a:spcAft>
              <a:buFont typeface="Wingdings" pitchFamily="2" charset="2"/>
              <a:buNone/>
            </a:pPr>
            <a:endParaRPr lang="pt-BR" sz="2800" dirty="0">
              <a:latin typeface="Calibri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744788" y="177800"/>
            <a:ext cx="3279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39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INFORMAÇÕES</a:t>
            </a:r>
          </a:p>
        </p:txBody>
      </p:sp>
      <p:pic>
        <p:nvPicPr>
          <p:cNvPr id="12294" name="Picture 4"/>
          <p:cNvPicPr>
            <a:picLocks noChangeAspect="1" noChangeArrowheads="1"/>
          </p:cNvPicPr>
          <p:nvPr/>
        </p:nvPicPr>
        <p:blipFill>
          <a:blip r:embed="rId4"/>
          <a:srcRect l="58406" t="50177" r="35468" b="37877"/>
          <a:stretch>
            <a:fillRect/>
          </a:stretch>
        </p:blipFill>
        <p:spPr bwMode="auto">
          <a:xfrm>
            <a:off x="0" y="-4763"/>
            <a:ext cx="2054225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4"/>
          <p:cNvPicPr>
            <a:picLocks noChangeAspect="1" noChangeArrowheads="1"/>
          </p:cNvPicPr>
          <p:nvPr/>
        </p:nvPicPr>
        <p:blipFill>
          <a:blip r:embed="rId4"/>
          <a:srcRect l="64749" t="45364" r="23254" b="37877"/>
          <a:stretch>
            <a:fillRect/>
          </a:stretch>
        </p:blipFill>
        <p:spPr bwMode="auto">
          <a:xfrm>
            <a:off x="6715125" y="0"/>
            <a:ext cx="24288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Resultado de imagem para logomarca do banco do bras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381750"/>
            <a:ext cx="187483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 descr="https://logodownload.org/wp-content/uploads/2014/02/caixa-logo-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381750"/>
            <a:ext cx="12223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2147888" y="203200"/>
            <a:ext cx="4465637" cy="6413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BR" sz="3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LEGISLAÇÃO</a:t>
            </a:r>
            <a:endParaRPr lang="pt-BR" sz="3600" i="1" dirty="0" smtClean="0">
              <a:latin typeface="Calibri" panose="020F0502020204030204" pitchFamily="34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79388" y="1328738"/>
            <a:ext cx="8642350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eaLnBrk="1" hangingPunct="1"/>
            <a:r>
              <a:rPr lang="pt-BR"/>
              <a:t>	</a:t>
            </a:r>
            <a:r>
              <a:rPr lang="pt-BR">
                <a:latin typeface="Calibri" pitchFamily="34" charset="0"/>
              </a:rPr>
              <a:t>O Abono Salarial foi assegurado aos trabalhadores pelo art. 239 da Constituição Federal, que determina </a:t>
            </a:r>
            <a:r>
              <a:rPr lang="pt-BR" i="1">
                <a:latin typeface="Calibri" pitchFamily="34" charset="0"/>
              </a:rPr>
              <a:t>verbis</a:t>
            </a:r>
            <a:r>
              <a:rPr lang="pt-BR">
                <a:latin typeface="Calibri" pitchFamily="34" charset="0"/>
              </a:rPr>
              <a:t>: </a:t>
            </a:r>
          </a:p>
          <a:p>
            <a:pPr marL="342900" indent="-342900" algn="just" eaLnBrk="1" hangingPunct="1"/>
            <a:endParaRPr lang="pt-BR">
              <a:latin typeface="Calibri" pitchFamily="34" charset="0"/>
            </a:endParaRPr>
          </a:p>
          <a:p>
            <a:pPr marL="342900" indent="-342900" algn="just" eaLnBrk="1" hangingPunct="1"/>
            <a:r>
              <a:rPr lang="pt-BR" i="1">
                <a:latin typeface="Calibri" pitchFamily="34" charset="0"/>
              </a:rPr>
              <a:t>“Art. 239. A arrecadação decorrente das contribuições para o Programa de Integração Social, criado pela </a:t>
            </a:r>
            <a:r>
              <a:rPr lang="pt-BR" b="1" i="1">
                <a:latin typeface="Calibri" pitchFamily="34" charset="0"/>
                <a:hlinkClick r:id="rId4"/>
              </a:rPr>
              <a:t>Lei Complementar nº 7, de 7 de setembro de 1970</a:t>
            </a:r>
            <a:r>
              <a:rPr lang="pt-BR" i="1">
                <a:latin typeface="Calibri" pitchFamily="34" charset="0"/>
              </a:rPr>
              <a:t>, e para o Programa de Formação do Patrimônio do Servidor Público, criado pela </a:t>
            </a:r>
            <a:r>
              <a:rPr lang="pt-BR" b="1" i="1">
                <a:latin typeface="Calibri" pitchFamily="34" charset="0"/>
                <a:hlinkClick r:id="rId5"/>
              </a:rPr>
              <a:t>Lei Complementar nº 8, de 3 de dezembro de 1970</a:t>
            </a:r>
            <a:r>
              <a:rPr lang="pt-BR" i="1">
                <a:latin typeface="Calibri" pitchFamily="34" charset="0"/>
              </a:rPr>
              <a:t>, passa, a partir da promulgação desta Constituição, a financiar, nos termos que a lei dispuser, o programa do Seguro</a:t>
            </a:r>
            <a:r>
              <a:rPr lang="pt-BR" i="1" u="sng">
                <a:latin typeface="Calibri" pitchFamily="34" charset="0"/>
              </a:rPr>
              <a:t>-</a:t>
            </a:r>
            <a:r>
              <a:rPr lang="pt-BR" i="1">
                <a:latin typeface="Calibri" pitchFamily="34" charset="0"/>
              </a:rPr>
              <a:t>Desemprego </a:t>
            </a:r>
            <a:r>
              <a:rPr lang="pt-BR" i="1" u="sng">
                <a:latin typeface="Calibri" pitchFamily="34" charset="0"/>
              </a:rPr>
              <a:t>e o abono de que trata o § 3º deste artigo</a:t>
            </a:r>
            <a:r>
              <a:rPr lang="pt-BR" i="1">
                <a:latin typeface="Calibri" pitchFamily="34" charset="0"/>
              </a:rPr>
              <a:t>.  (grifei)</a:t>
            </a:r>
          </a:p>
          <a:p>
            <a:pPr marL="342900" indent="-342900" algn="just" eaLnBrk="1" hangingPunct="1"/>
            <a:endParaRPr lang="pt-BR" sz="800" i="1">
              <a:latin typeface="Calibri" pitchFamily="34" charset="0"/>
            </a:endParaRPr>
          </a:p>
          <a:p>
            <a:pPr marL="342900" indent="-342900" algn="just" eaLnBrk="1" hangingPunct="1"/>
            <a:r>
              <a:rPr lang="pt-BR" i="1">
                <a:latin typeface="Calibri" pitchFamily="34" charset="0"/>
              </a:rPr>
              <a:t>(...)</a:t>
            </a:r>
          </a:p>
          <a:p>
            <a:pPr marL="342900" indent="-342900" algn="just" eaLnBrk="1" hangingPunct="1"/>
            <a:endParaRPr lang="pt-BR" sz="800" i="1">
              <a:latin typeface="Calibri" pitchFamily="34" charset="0"/>
            </a:endParaRPr>
          </a:p>
          <a:p>
            <a:pPr marL="342900" indent="-342900" algn="just" eaLnBrk="1" hangingPunct="1"/>
            <a:r>
              <a:rPr lang="pt-BR" i="1">
                <a:latin typeface="Calibri" pitchFamily="34" charset="0"/>
              </a:rPr>
              <a:t>§ 3º - Aos empregados que percebam de empregadores </a:t>
            </a:r>
            <a:r>
              <a:rPr lang="pt-BR" i="1" u="sng">
                <a:latin typeface="Calibri" pitchFamily="34" charset="0"/>
              </a:rPr>
              <a:t>que contribuem</a:t>
            </a:r>
            <a:r>
              <a:rPr lang="pt-BR" i="1">
                <a:latin typeface="Calibri" pitchFamily="34" charset="0"/>
              </a:rPr>
              <a:t> para o Programa de Integração Social ou para o Programa de Formação do Patrimônio do Servidor Público, até dois salários mínimos de remuneração mensal, é assegurado o pagamento de </a:t>
            </a:r>
            <a:r>
              <a:rPr lang="pt-BR" i="1" u="sng">
                <a:latin typeface="Calibri" pitchFamily="34" charset="0"/>
              </a:rPr>
              <a:t>um salário mínimo anual</a:t>
            </a:r>
            <a:r>
              <a:rPr lang="pt-BR" i="1">
                <a:latin typeface="Calibri" pitchFamily="34" charset="0"/>
              </a:rPr>
              <a:t>, computado neste valor o rendimento das contas individuais, no caso daqueles que já participavam dos referidos programas, até a data da promulgação desta Constituição”</a:t>
            </a:r>
            <a:r>
              <a:rPr lang="pt-BR">
                <a:latin typeface="Calibri" pitchFamily="34" charset="0"/>
              </a:rPr>
              <a:t> </a:t>
            </a:r>
          </a:p>
        </p:txBody>
      </p:sp>
      <p:pic>
        <p:nvPicPr>
          <p:cNvPr id="4102" name="Picture 4"/>
          <p:cNvPicPr>
            <a:picLocks noChangeAspect="1" noChangeArrowheads="1"/>
          </p:cNvPicPr>
          <p:nvPr/>
        </p:nvPicPr>
        <p:blipFill>
          <a:blip r:embed="rId6"/>
          <a:srcRect l="58406" t="50177" r="35468" b="37877"/>
          <a:stretch>
            <a:fillRect/>
          </a:stretch>
        </p:blipFill>
        <p:spPr bwMode="auto">
          <a:xfrm>
            <a:off x="0" y="-4763"/>
            <a:ext cx="2054225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4"/>
          <p:cNvPicPr>
            <a:picLocks noChangeAspect="1" noChangeArrowheads="1"/>
          </p:cNvPicPr>
          <p:nvPr/>
        </p:nvPicPr>
        <p:blipFill>
          <a:blip r:embed="rId6"/>
          <a:srcRect l="64749" t="45364" r="23254" b="37877"/>
          <a:stretch>
            <a:fillRect/>
          </a:stretch>
        </p:blipFill>
        <p:spPr bwMode="auto">
          <a:xfrm>
            <a:off x="6715125" y="0"/>
            <a:ext cx="24288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 descr="Resultado de imagem para logomarca do banco do bras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381750"/>
            <a:ext cx="187483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https://logodownload.org/wp-content/uploads/2014/02/caixa-logo-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381750"/>
            <a:ext cx="12223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2152650" y="203200"/>
            <a:ext cx="4465638" cy="6413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t-BR" sz="3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</a:rPr>
              <a:t>LEGISLAÇÃO</a:t>
            </a:r>
            <a:endParaRPr lang="pt-BR" sz="3600" i="1" dirty="0" smtClean="0">
              <a:latin typeface="Calibri" panose="020F050202020403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79388" y="1389063"/>
            <a:ext cx="86423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eaLnBrk="1" hangingPunct="1"/>
            <a:r>
              <a:rPr lang="pt-BR"/>
              <a:t>	</a:t>
            </a:r>
            <a:r>
              <a:rPr lang="pt-BR">
                <a:latin typeface="Calibri" pitchFamily="34" charset="0"/>
              </a:rPr>
              <a:t>O art.239 da CF/88 foi regulamentado pela Lei nº 7.998, de 11 de janeiro de 1990, que em seu art. 9º assim determina: </a:t>
            </a:r>
          </a:p>
          <a:p>
            <a:pPr marL="342900" indent="-342900" algn="just" eaLnBrk="1" hangingPunct="1"/>
            <a:endParaRPr lang="pt-BR" i="1">
              <a:latin typeface="Calibri" pitchFamily="34" charset="0"/>
            </a:endParaRPr>
          </a:p>
          <a:p>
            <a:pPr marL="342900" indent="-342900" algn="just" eaLnBrk="1" hangingPunct="1"/>
            <a:r>
              <a:rPr lang="pt-BR" i="1">
                <a:latin typeface="Calibri" pitchFamily="34" charset="0"/>
              </a:rPr>
              <a:t>“Art. 9º É assegurado o recebimento de abono salarial no valor de um salário mínimo vigente na data do respectivo pagamento, aos empregados que:</a:t>
            </a:r>
          </a:p>
          <a:p>
            <a:pPr marL="342900" indent="-342900" algn="just" eaLnBrk="1" hangingPunct="1"/>
            <a:endParaRPr lang="pt-BR" i="1">
              <a:latin typeface="Calibri" pitchFamily="34" charset="0"/>
            </a:endParaRPr>
          </a:p>
          <a:p>
            <a:pPr marL="342900" indent="-342900" algn="just" eaLnBrk="1" hangingPunct="1"/>
            <a:r>
              <a:rPr lang="pt-BR" i="1">
                <a:latin typeface="Calibri" pitchFamily="34" charset="0"/>
              </a:rPr>
              <a:t>I - tenham percebido, de </a:t>
            </a:r>
            <a:r>
              <a:rPr lang="pt-BR" i="1" u="sng">
                <a:latin typeface="Calibri" pitchFamily="34" charset="0"/>
              </a:rPr>
              <a:t>empregadores que contribuem para o Programa de Integração Social (</a:t>
            </a:r>
            <a:r>
              <a:rPr lang="pt-BR" b="1" i="1" u="sng">
                <a:latin typeface="Calibri" pitchFamily="34" charset="0"/>
              </a:rPr>
              <a:t>PIS</a:t>
            </a:r>
            <a:r>
              <a:rPr lang="pt-BR" i="1" u="sng">
                <a:latin typeface="Calibri" pitchFamily="34" charset="0"/>
              </a:rPr>
              <a:t>) ou para o Programa de Formação do Patrimônio do Servidor Público (</a:t>
            </a:r>
            <a:r>
              <a:rPr lang="pt-BR" b="1" i="1" u="sng">
                <a:latin typeface="Calibri" pitchFamily="34" charset="0"/>
              </a:rPr>
              <a:t>PASEP</a:t>
            </a:r>
            <a:r>
              <a:rPr lang="pt-BR" i="1" u="sng">
                <a:latin typeface="Calibri" pitchFamily="34" charset="0"/>
              </a:rPr>
              <a:t>)</a:t>
            </a:r>
            <a:r>
              <a:rPr lang="pt-BR" i="1">
                <a:latin typeface="Calibri" pitchFamily="34" charset="0"/>
              </a:rPr>
              <a:t>, até dois salários mínimos médios de remuneração mensal no período trabalhado e que tenham exercido atividade remunerada pelo menos durante 30 (trinta) dias no ano-base;</a:t>
            </a:r>
          </a:p>
          <a:p>
            <a:pPr marL="342900" indent="-342900" algn="just" eaLnBrk="1" hangingPunct="1"/>
            <a:endParaRPr lang="pt-BR" i="1">
              <a:latin typeface="Calibri" pitchFamily="34" charset="0"/>
            </a:endParaRPr>
          </a:p>
          <a:p>
            <a:pPr marL="342900" indent="-342900" algn="just" eaLnBrk="1" hangingPunct="1"/>
            <a:r>
              <a:rPr lang="pt-BR" i="1">
                <a:latin typeface="Calibri" pitchFamily="34" charset="0"/>
              </a:rPr>
              <a:t>II - estejam cadastrados há pelo menos 5 (cinco) anos no Fundo de Participação PIS-Pasep ou no Cadastro Nacional do Trabalhador;</a:t>
            </a:r>
          </a:p>
          <a:p>
            <a:pPr marL="342900" indent="-342900" algn="just" eaLnBrk="1" hangingPunct="1"/>
            <a:endParaRPr lang="pt-BR" i="1">
              <a:latin typeface="Calibri" pitchFamily="34" charset="0"/>
            </a:endParaRPr>
          </a:p>
          <a:p>
            <a:pPr marL="342900" indent="-342900" algn="just" eaLnBrk="1" hangingPunct="1"/>
            <a:r>
              <a:rPr lang="pt-BR" i="1">
                <a:latin typeface="Calibri" pitchFamily="34" charset="0"/>
              </a:rPr>
              <a:t>III – tenha sido informado corretamente na RAIS.</a:t>
            </a: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4"/>
          <a:srcRect l="58406" t="50177" r="35468" b="37877"/>
          <a:stretch>
            <a:fillRect/>
          </a:stretch>
        </p:blipFill>
        <p:spPr bwMode="auto">
          <a:xfrm>
            <a:off x="0" y="-4763"/>
            <a:ext cx="2054225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4"/>
          <p:cNvPicPr>
            <a:picLocks noChangeAspect="1" noChangeArrowheads="1"/>
          </p:cNvPicPr>
          <p:nvPr/>
        </p:nvPicPr>
        <p:blipFill>
          <a:blip r:embed="rId4"/>
          <a:srcRect l="64749" t="45364" r="23254" b="37877"/>
          <a:stretch>
            <a:fillRect/>
          </a:stretch>
        </p:blipFill>
        <p:spPr bwMode="auto">
          <a:xfrm>
            <a:off x="6715125" y="0"/>
            <a:ext cx="24288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 descr="Resultado de imagem para logomarca do banco do bras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381750"/>
            <a:ext cx="187483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4" descr="https://logodownload.org/wp-content/uploads/2014/02/caixa-logo-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381750"/>
            <a:ext cx="12223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214313" y="1416050"/>
            <a:ext cx="8642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/>
            <a:r>
              <a:rPr lang="pt-BR" sz="2000" b="1">
                <a:latin typeface="Calibri" pitchFamily="34" charset="0"/>
              </a:rPr>
              <a:t>MP 665/2015 -  Convertida na LEI N.º 13.134 de 16/06/2015</a:t>
            </a:r>
            <a:endParaRPr lang="pt-BR" sz="2000">
              <a:latin typeface="Calibri" pitchFamily="34" charset="0"/>
            </a:endParaRPr>
          </a:p>
          <a:p>
            <a:pPr marL="342900" indent="-342900" algn="just"/>
            <a:endParaRPr lang="pt-BR">
              <a:latin typeface="Calibri" pitchFamily="34" charset="0"/>
            </a:endParaRPr>
          </a:p>
          <a:p>
            <a:pPr marL="342900" indent="-342900" algn="just"/>
            <a:r>
              <a:rPr lang="pt-BR" i="1">
                <a:latin typeface="Calibri" pitchFamily="34" charset="0"/>
              </a:rPr>
              <a:t>Art. 9.º</a:t>
            </a:r>
            <a:r>
              <a:rPr lang="pt-BR">
                <a:latin typeface="Calibri" pitchFamily="34" charset="0"/>
              </a:rPr>
              <a:t>	É assegurado o recebimento de abono salarial anual, no valor máximo de 1 (um) salário-mínimo vigente na data do respectivo pagamento.</a:t>
            </a:r>
          </a:p>
          <a:p>
            <a:pPr marL="342900" indent="-342900" algn="just"/>
            <a:endParaRPr lang="pt-BR">
              <a:latin typeface="Calibri" pitchFamily="34" charset="0"/>
            </a:endParaRPr>
          </a:p>
          <a:p>
            <a:pPr marL="342900" indent="-342900" algn="just"/>
            <a:r>
              <a:rPr lang="pt-BR">
                <a:latin typeface="Calibri" pitchFamily="34" charset="0"/>
              </a:rPr>
              <a:t>§ 1º ...</a:t>
            </a:r>
          </a:p>
          <a:p>
            <a:pPr marL="342900" indent="-342900" algn="just"/>
            <a:r>
              <a:rPr lang="pt-BR">
                <a:latin typeface="Calibri" pitchFamily="34" charset="0"/>
              </a:rPr>
              <a:t>	</a:t>
            </a:r>
          </a:p>
          <a:p>
            <a:pPr marL="342900" indent="-342900" algn="just"/>
            <a:r>
              <a:rPr lang="pt-BR">
                <a:latin typeface="Calibri" pitchFamily="34" charset="0"/>
              </a:rPr>
              <a:t>	§ 2º O valor do abono salarial anual de que trata o </a:t>
            </a:r>
            <a:r>
              <a:rPr lang="pt-BR" b="1">
                <a:latin typeface="Calibri" pitchFamily="34" charset="0"/>
              </a:rPr>
              <a:t>caput</a:t>
            </a:r>
            <a:r>
              <a:rPr lang="pt-BR" i="1">
                <a:latin typeface="Calibri" pitchFamily="34" charset="0"/>
              </a:rPr>
              <a:t> </a:t>
            </a:r>
            <a:r>
              <a:rPr lang="pt-BR">
                <a:latin typeface="Calibri" pitchFamily="34" charset="0"/>
              </a:rPr>
              <a:t>será calculado na proporção de 1/12 </a:t>
            </a:r>
            <a:r>
              <a:rPr lang="pt-BR" b="1" i="1">
                <a:latin typeface="Calibri" pitchFamily="34" charset="0"/>
              </a:rPr>
              <a:t>(um doze avos) </a:t>
            </a:r>
            <a:r>
              <a:rPr lang="pt-BR">
                <a:latin typeface="Calibri" pitchFamily="34" charset="0"/>
              </a:rPr>
              <a:t>do valor do salário-mínimo vigente na data do respectivo pagamento, multiplicado pelo número de meses trabalhados no ano correspondente. </a:t>
            </a:r>
          </a:p>
          <a:p>
            <a:pPr marL="342900" indent="-342900" algn="just"/>
            <a:endParaRPr lang="pt-BR">
              <a:latin typeface="Calibri" pitchFamily="34" charset="0"/>
            </a:endParaRPr>
          </a:p>
          <a:p>
            <a:pPr marL="342900" indent="-342900" algn="just"/>
            <a:r>
              <a:rPr lang="pt-BR">
                <a:latin typeface="Calibri" pitchFamily="34" charset="0"/>
              </a:rPr>
              <a:t>	§ 3º A fração igual ou superior a 15 (quinze) dias de trabalho será contada como mês integral para os efeitos do § 2º deste artigo.</a:t>
            </a:r>
          </a:p>
          <a:p>
            <a:pPr marL="342900" indent="-342900" algn="just"/>
            <a:endParaRPr lang="pt-BR">
              <a:latin typeface="Calibri" pitchFamily="34" charset="0"/>
            </a:endParaRPr>
          </a:p>
          <a:p>
            <a:pPr marL="342900" indent="-342900" algn="just"/>
            <a:r>
              <a:rPr lang="pt-BR">
                <a:latin typeface="Calibri" pitchFamily="34" charset="0"/>
              </a:rPr>
              <a:t>	§ 4º O valor do abono salarial será emitido em unidades inteiras de moeda corrente, com a suplementação das partes decimais até a unidade inteira imediatamente superior.” (NR)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2149475" y="173038"/>
            <a:ext cx="446563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LEGISLAÇÃO</a:t>
            </a:r>
            <a:r>
              <a:rPr lang="pt-BR" sz="1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anose="020B0604020202020204" pitchFamily="34" charset="0"/>
              </a:rPr>
              <a:t>(2016)</a:t>
            </a:r>
            <a:endParaRPr lang="pt-BR" sz="1000" i="1" dirty="0">
              <a:latin typeface="Calibri" pitchFamily="34" charset="0"/>
              <a:cs typeface="Arial" panose="020B0604020202020204" pitchFamily="34" charset="0"/>
            </a:endParaRPr>
          </a:p>
        </p:txBody>
      </p:sp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4"/>
          <a:srcRect l="58406" t="50177" r="35468" b="37877"/>
          <a:stretch>
            <a:fillRect/>
          </a:stretch>
        </p:blipFill>
        <p:spPr bwMode="auto">
          <a:xfrm>
            <a:off x="0" y="-4763"/>
            <a:ext cx="2054225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4"/>
          <p:cNvPicPr>
            <a:picLocks noChangeAspect="1" noChangeArrowheads="1"/>
          </p:cNvPicPr>
          <p:nvPr/>
        </p:nvPicPr>
        <p:blipFill>
          <a:blip r:embed="rId4"/>
          <a:srcRect l="64749" t="45364" r="23254" b="37877"/>
          <a:stretch>
            <a:fillRect/>
          </a:stretch>
        </p:blipFill>
        <p:spPr bwMode="auto">
          <a:xfrm>
            <a:off x="6715125" y="0"/>
            <a:ext cx="24288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Resultado de imagem para logomarca do banco do bras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6381750"/>
            <a:ext cx="187483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https://logodownload.org/wp-content/uploads/2014/02/caixa-logo-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6381750"/>
            <a:ext cx="12223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72" name="Object 6"/>
          <p:cNvGraphicFramePr>
            <a:graphicFrameLocks noChangeAspect="1"/>
          </p:cNvGraphicFramePr>
          <p:nvPr/>
        </p:nvGraphicFramePr>
        <p:xfrm>
          <a:off x="1295400" y="2060575"/>
          <a:ext cx="6162675" cy="3963988"/>
        </p:xfrm>
        <a:graphic>
          <a:graphicData uri="http://schemas.openxmlformats.org/presentationml/2006/ole">
            <p:oleObj spid="_x0000_s7172" name="Planilha" r:id="rId5" imgW="4476870" imgH="3591015" progId="Excel.Sheet.8">
              <p:embed/>
            </p:oleObj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2143125" y="169863"/>
            <a:ext cx="446563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LEGISLAÇÃO</a:t>
            </a:r>
            <a:r>
              <a:rPr lang="pt-BR" sz="4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1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anose="020B0604020202020204" pitchFamily="34" charset="0"/>
              </a:rPr>
              <a:t>(2.º SEMESTRE 2016)</a:t>
            </a:r>
            <a:endParaRPr lang="pt-BR" sz="1000" i="1" dirty="0">
              <a:latin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2843213" y="1400175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400" b="1">
                <a:latin typeface="Calibri" pitchFamily="34" charset="0"/>
              </a:rPr>
              <a:t>VALOR DO PAGAMENTO</a:t>
            </a:r>
          </a:p>
        </p:txBody>
      </p:sp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6"/>
          <a:srcRect l="58406" t="50177" r="35468" b="37877"/>
          <a:stretch>
            <a:fillRect/>
          </a:stretch>
        </p:blipFill>
        <p:spPr bwMode="auto">
          <a:xfrm>
            <a:off x="0" y="-4763"/>
            <a:ext cx="2054225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4"/>
          <p:cNvPicPr>
            <a:picLocks noChangeAspect="1" noChangeArrowheads="1"/>
          </p:cNvPicPr>
          <p:nvPr/>
        </p:nvPicPr>
        <p:blipFill>
          <a:blip r:embed="rId6"/>
          <a:srcRect l="64749" t="45364" r="23254" b="37877"/>
          <a:stretch>
            <a:fillRect/>
          </a:stretch>
        </p:blipFill>
        <p:spPr bwMode="auto">
          <a:xfrm>
            <a:off x="6715125" y="0"/>
            <a:ext cx="24288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 descr="Resultado de imagem para logomarca do banco do bras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381750"/>
            <a:ext cx="187483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 descr="https://logodownload.org/wp-content/uploads/2014/02/caixa-logo-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381750"/>
            <a:ext cx="12223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2"/>
          <p:cNvSpPr txBox="1"/>
          <p:nvPr/>
        </p:nvSpPr>
        <p:spPr>
          <a:xfrm>
            <a:off x="1887538" y="-30163"/>
            <a:ext cx="4967287" cy="10001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32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DATA DE </a:t>
            </a:r>
            <a:r>
              <a:rPr lang="pt-BR" sz="27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CADASTRAMENTO/VINCULAÇÃO</a:t>
            </a:r>
            <a:endParaRPr lang="pt-BR" sz="2700" b="1" i="1" dirty="0"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11188" y="1481138"/>
            <a:ext cx="7888287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kumimoji="1" lang="pt-BR" sz="2600" b="1" dirty="0">
                <a:latin typeface="Calibri" panose="020F0502020204030204" pitchFamily="34" charset="0"/>
                <a:cs typeface="Arial" panose="020B0604020202020204" pitchFamily="34" charset="0"/>
              </a:rPr>
              <a:t>Estar cadastrado há pelo menos 05 (cinco) anos:</a:t>
            </a:r>
          </a:p>
          <a:p>
            <a:pPr algn="just">
              <a:defRPr/>
            </a:pPr>
            <a:endParaRPr lang="pt-BR" sz="2000" dirty="0">
              <a:latin typeface="Calibri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pt-BR" sz="2000" dirty="0">
                <a:latin typeface="Calibri" pitchFamily="34" charset="0"/>
                <a:cs typeface="Arial" panose="020B0604020202020204" pitchFamily="34" charset="0"/>
              </a:rPr>
              <a:t>Considera-se somente o ano constante nos registros do Cadastro do Participante no PIS/PASEP, efetuando-se a contagem de 05 (cinco) anos em relação ao ano-base informado na RAIS,  </a:t>
            </a:r>
            <a:r>
              <a:rPr lang="pt-BR" sz="2000" i="1" dirty="0">
                <a:latin typeface="Calibri" pitchFamily="34" charset="0"/>
                <a:cs typeface="Arial" panose="020B0604020202020204" pitchFamily="34" charset="0"/>
              </a:rPr>
              <a:t>desprezando-se o dia e o mês de cadastramento</a:t>
            </a:r>
            <a:endParaRPr lang="pt-BR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295275" y="3663950"/>
            <a:ext cx="8532813" cy="2206625"/>
            <a:chOff x="193" y="2689"/>
            <a:chExt cx="5375" cy="1390"/>
          </a:xfrm>
        </p:grpSpPr>
        <p:sp>
          <p:nvSpPr>
            <p:cNvPr id="8202" name="AutoShape 11"/>
            <p:cNvSpPr>
              <a:spLocks noChangeArrowheads="1"/>
            </p:cNvSpPr>
            <p:nvPr/>
          </p:nvSpPr>
          <p:spPr bwMode="auto">
            <a:xfrm>
              <a:off x="3073" y="2689"/>
              <a:ext cx="2494" cy="1390"/>
            </a:xfrm>
            <a:prstGeom prst="roundRect">
              <a:avLst>
                <a:gd name="adj" fmla="val 16648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just"/>
              <a:r>
                <a:rPr lang="pt-BR" sz="1900">
                  <a:latin typeface="Times New Roman" pitchFamily="18" charset="0"/>
                </a:rPr>
                <a:t>.</a:t>
              </a:r>
              <a:endParaRPr lang="pt-BR" sz="4800" u="sng">
                <a:solidFill>
                  <a:schemeClr val="accent2"/>
                </a:solidFill>
                <a:latin typeface="Garamond" pitchFamily="18" charset="0"/>
              </a:endParaRPr>
            </a:p>
            <a:p>
              <a:pPr algn="just"/>
              <a:endParaRPr lang="pt-BR" sz="4800" u="sng">
                <a:solidFill>
                  <a:schemeClr val="accent2"/>
                </a:solidFill>
                <a:latin typeface="Garamond" pitchFamily="18" charset="0"/>
              </a:endParaRPr>
            </a:p>
            <a:p>
              <a:pPr algn="just"/>
              <a:endParaRPr lang="pt-BR" sz="4800" u="sng">
                <a:solidFill>
                  <a:schemeClr val="accent2"/>
                </a:solidFill>
                <a:latin typeface="Garamond" pitchFamily="18" charset="0"/>
              </a:endParaRPr>
            </a:p>
          </p:txBody>
        </p:sp>
        <p:sp>
          <p:nvSpPr>
            <p:cNvPr id="8203" name="AutoShape 12"/>
            <p:cNvSpPr>
              <a:spLocks noChangeArrowheads="1"/>
            </p:cNvSpPr>
            <p:nvPr/>
          </p:nvSpPr>
          <p:spPr bwMode="auto">
            <a:xfrm>
              <a:off x="193" y="2689"/>
              <a:ext cx="2542" cy="1390"/>
            </a:xfrm>
            <a:prstGeom prst="roundRect">
              <a:avLst>
                <a:gd name="adj" fmla="val 16648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just"/>
              <a:r>
                <a:rPr lang="pt-BR" sz="1900">
                  <a:latin typeface="Times New Roman" pitchFamily="18" charset="0"/>
                </a:rPr>
                <a:t>.</a:t>
              </a:r>
              <a:endParaRPr lang="pt-BR" sz="4800" u="sng">
                <a:solidFill>
                  <a:schemeClr val="accent2"/>
                </a:solidFill>
                <a:latin typeface="Garamond" pitchFamily="18" charset="0"/>
              </a:endParaRPr>
            </a:p>
            <a:p>
              <a:pPr algn="just"/>
              <a:endParaRPr lang="pt-BR" sz="4800" u="sng">
                <a:solidFill>
                  <a:schemeClr val="accent2"/>
                </a:solidFill>
                <a:latin typeface="Garamond" pitchFamily="18" charset="0"/>
              </a:endParaRPr>
            </a:p>
            <a:p>
              <a:pPr algn="just"/>
              <a:endParaRPr lang="pt-BR" sz="4800" u="sng">
                <a:solidFill>
                  <a:schemeClr val="accent2"/>
                </a:solidFill>
                <a:latin typeface="Garamond" pitchFamily="18" charset="0"/>
              </a:endParaRPr>
            </a:p>
          </p:txBody>
        </p:sp>
        <p:sp>
          <p:nvSpPr>
            <p:cNvPr id="8204" name="Rectangle 13"/>
            <p:cNvSpPr>
              <a:spLocks noChangeArrowheads="1"/>
            </p:cNvSpPr>
            <p:nvPr/>
          </p:nvSpPr>
          <p:spPr bwMode="auto">
            <a:xfrm>
              <a:off x="432" y="2728"/>
              <a:ext cx="2256" cy="1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pt-BR" sz="2000" b="1">
                  <a:latin typeface="Calibri" pitchFamily="34" charset="0"/>
                </a:rPr>
                <a:t>Exemplo I:</a:t>
              </a:r>
            </a:p>
            <a:p>
              <a:pPr>
                <a:lnSpc>
                  <a:spcPct val="120000"/>
                </a:lnSpc>
              </a:pPr>
              <a:r>
                <a:rPr lang="pt-BR" sz="2000" b="1">
                  <a:latin typeface="Calibri" pitchFamily="34" charset="0"/>
                </a:rPr>
                <a:t>*Ano-base: 2015</a:t>
              </a:r>
            </a:p>
            <a:p>
              <a:r>
                <a:rPr lang="pt-BR" sz="2000" b="1">
                  <a:latin typeface="Calibri" pitchFamily="34" charset="0"/>
                </a:rPr>
                <a:t>Data de Cadastramento: 23.12.2011</a:t>
              </a:r>
            </a:p>
            <a:p>
              <a:r>
                <a:rPr lang="pt-BR" sz="2000" b="1">
                  <a:latin typeface="Calibri" pitchFamily="34" charset="0"/>
                </a:rPr>
                <a:t>Tempo de Cadastro: 05 anos (</a:t>
              </a:r>
              <a:r>
                <a:rPr lang="pt-BR" sz="2000" b="1" i="1">
                  <a:latin typeface="Calibri" pitchFamily="34" charset="0"/>
                </a:rPr>
                <a:t>com direito</a:t>
              </a:r>
              <a:r>
                <a:rPr lang="pt-BR" sz="2000" b="1">
                  <a:latin typeface="Calibri" pitchFamily="34" charset="0"/>
                </a:rPr>
                <a:t>).</a:t>
              </a:r>
            </a:p>
          </p:txBody>
        </p:sp>
        <p:sp>
          <p:nvSpPr>
            <p:cNvPr id="8205" name="Rectangle 14"/>
            <p:cNvSpPr>
              <a:spLocks noChangeArrowheads="1"/>
            </p:cNvSpPr>
            <p:nvPr/>
          </p:nvSpPr>
          <p:spPr bwMode="auto">
            <a:xfrm>
              <a:off x="3216" y="2714"/>
              <a:ext cx="2352" cy="1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pt-BR" sz="2000" b="1">
                  <a:latin typeface="Calibri" pitchFamily="34" charset="0"/>
                </a:rPr>
                <a:t>Exemplo II:</a:t>
              </a:r>
            </a:p>
            <a:p>
              <a:pPr>
                <a:lnSpc>
                  <a:spcPct val="120000"/>
                </a:lnSpc>
              </a:pPr>
              <a:r>
                <a:rPr lang="pt-BR" sz="2000" b="1">
                  <a:latin typeface="Calibri" pitchFamily="34" charset="0"/>
                </a:rPr>
                <a:t>*Ano-base: 2015</a:t>
              </a:r>
            </a:p>
            <a:p>
              <a:r>
                <a:rPr lang="pt-BR" sz="2000" b="1">
                  <a:latin typeface="Calibri" pitchFamily="34" charset="0"/>
                </a:rPr>
                <a:t>Data de Cadastramento: 06.01.2012</a:t>
              </a:r>
            </a:p>
            <a:p>
              <a:r>
                <a:rPr lang="pt-BR" sz="2000" b="1">
                  <a:latin typeface="Calibri" pitchFamily="34" charset="0"/>
                </a:rPr>
                <a:t>Tempo de Cadastro: 04 anos (</a:t>
              </a:r>
              <a:r>
                <a:rPr lang="pt-BR" sz="2000" b="1" i="1">
                  <a:latin typeface="Calibri" pitchFamily="34" charset="0"/>
                </a:rPr>
                <a:t>sem direito</a:t>
              </a:r>
              <a:r>
                <a:rPr lang="pt-BR" sz="2000" b="1">
                  <a:latin typeface="Calibri" pitchFamily="34" charset="0"/>
                </a:rPr>
                <a:t>).</a:t>
              </a:r>
            </a:p>
          </p:txBody>
        </p:sp>
      </p:grpSp>
      <p:pic>
        <p:nvPicPr>
          <p:cNvPr id="8199" name="Picture 4"/>
          <p:cNvPicPr>
            <a:picLocks noChangeAspect="1" noChangeArrowheads="1"/>
          </p:cNvPicPr>
          <p:nvPr/>
        </p:nvPicPr>
        <p:blipFill>
          <a:blip r:embed="rId4"/>
          <a:srcRect l="58406" t="50177" r="35468" b="37877"/>
          <a:stretch>
            <a:fillRect/>
          </a:stretch>
        </p:blipFill>
        <p:spPr bwMode="auto">
          <a:xfrm>
            <a:off x="0" y="-4763"/>
            <a:ext cx="2054225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4"/>
          <p:cNvPicPr>
            <a:picLocks noChangeAspect="1" noChangeArrowheads="1"/>
          </p:cNvPicPr>
          <p:nvPr/>
        </p:nvPicPr>
        <p:blipFill>
          <a:blip r:embed="rId4"/>
          <a:srcRect l="64749" t="45364" r="23254" b="37877"/>
          <a:stretch>
            <a:fillRect/>
          </a:stretch>
        </p:blipFill>
        <p:spPr bwMode="auto">
          <a:xfrm>
            <a:off x="6715125" y="0"/>
            <a:ext cx="24288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CaixaDeTexto 20"/>
          <p:cNvSpPr txBox="1"/>
          <p:nvPr/>
        </p:nvSpPr>
        <p:spPr>
          <a:xfrm>
            <a:off x="295275" y="5959475"/>
            <a:ext cx="78882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pt-BR" sz="2000" i="1" dirty="0">
                <a:latin typeface="Calibri" pitchFamily="34" charset="0"/>
                <a:cs typeface="Arial" panose="020B0604020202020204" pitchFamily="34" charset="0"/>
              </a:rPr>
              <a:t>* Processo de retroação cadastral no atual administrador</a:t>
            </a:r>
            <a:endParaRPr lang="pt-BR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Resultado de imagem para logomarca do banco do bras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381750"/>
            <a:ext cx="187483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4" descr="https://logodownload.org/wp-content/uploads/2014/02/caixa-logo-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381750"/>
            <a:ext cx="12223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0825" y="1363663"/>
            <a:ext cx="864235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ts val="700"/>
              </a:spcBef>
              <a:spcAft>
                <a:spcPts val="700"/>
              </a:spcAft>
              <a:buFont typeface="Wingdings" pitchFamily="2" charset="2"/>
              <a:buNone/>
              <a:defRPr/>
            </a:pPr>
            <a:r>
              <a:rPr lang="pt-BR" sz="2200" dirty="0">
                <a:solidFill>
                  <a:srgbClr val="1663D4"/>
                </a:solidFill>
                <a:latin typeface="Trebuchet MS" pitchFamily="34" charset="0"/>
                <a:cs typeface="Arial" panose="020B0604020202020204" pitchFamily="34" charset="0"/>
              </a:rPr>
              <a:t>	          </a:t>
            </a:r>
            <a:r>
              <a:rPr lang="pt-BR" sz="2400" b="1" dirty="0">
                <a:latin typeface="Calibri" pitchFamily="34" charset="0"/>
                <a:cs typeface="Arial" panose="020B0604020202020204" pitchFamily="34" charset="0"/>
              </a:rPr>
              <a:t>TRABALHADORES VINCULADOS AO PIS (CAIXA):</a:t>
            </a:r>
          </a:p>
          <a:p>
            <a:pPr marL="342900" indent="-342900" algn="just">
              <a:lnSpc>
                <a:spcPct val="75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r>
              <a:rPr lang="pt-BR" dirty="0">
                <a:latin typeface="Calibri" pitchFamily="34" charset="0"/>
                <a:cs typeface="Arial" panose="020B0604020202020204" pitchFamily="34" charset="0"/>
              </a:rPr>
              <a:t>Crédito em conta corrente/poupança </a:t>
            </a:r>
            <a:r>
              <a:rPr lang="pt-BR" i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anose="020B0604020202020204" pitchFamily="34" charset="0"/>
              </a:rPr>
              <a:t>(Calendário de Pagamento)</a:t>
            </a:r>
            <a:endParaRPr lang="pt-BR" dirty="0">
              <a:solidFill>
                <a:srgbClr val="FFC000"/>
              </a:solidFill>
              <a:latin typeface="Calibri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75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r>
              <a:rPr lang="pt-BR" dirty="0">
                <a:latin typeface="Calibri" pitchFamily="34" charset="0"/>
                <a:cs typeface="Arial" panose="020B0604020202020204" pitchFamily="34" charset="0"/>
              </a:rPr>
              <a:t>Saque em espécie </a:t>
            </a:r>
            <a:r>
              <a:rPr lang="pt-BR" i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anose="020B0604020202020204" pitchFamily="34" charset="0"/>
              </a:rPr>
              <a:t>(Calendário de Pagamento)</a:t>
            </a:r>
            <a:endParaRPr lang="pt-BR" dirty="0">
              <a:solidFill>
                <a:srgbClr val="FFC000"/>
              </a:solidFill>
              <a:latin typeface="Calibri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lnSpc>
                <a:spcPct val="75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r>
              <a:rPr lang="pt-BR" dirty="0">
                <a:latin typeface="Calibri" pitchFamily="34" charset="0"/>
                <a:cs typeface="Arial" panose="020B0604020202020204" pitchFamily="34" charset="0"/>
              </a:rPr>
              <a:t>Agência</a:t>
            </a:r>
          </a:p>
          <a:p>
            <a:pPr marL="742950" lvl="1" indent="-285750" algn="just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r>
              <a:rPr lang="pt-BR" dirty="0">
                <a:latin typeface="Calibri" pitchFamily="34" charset="0"/>
                <a:cs typeface="Arial" panose="020B0604020202020204" pitchFamily="34" charset="0"/>
              </a:rPr>
              <a:t>Cartão do Cidadão (senha cadastrada na CAIXA)</a:t>
            </a:r>
          </a:p>
          <a:p>
            <a:pPr marL="1200150" lvl="2" indent="-285750" algn="just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r>
              <a:rPr lang="pt-BR" dirty="0">
                <a:latin typeface="Calibri" pitchFamily="34" charset="0"/>
                <a:cs typeface="Arial" panose="020B0604020202020204" pitchFamily="34" charset="0"/>
              </a:rPr>
              <a:t>Caixa eletrônico</a:t>
            </a:r>
          </a:p>
          <a:p>
            <a:pPr marL="1200150" lvl="2" indent="-285750" algn="just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r>
              <a:rPr lang="pt-BR" dirty="0">
                <a:latin typeface="Calibri" pitchFamily="34" charset="0"/>
                <a:cs typeface="Arial" panose="020B0604020202020204" pitchFamily="34" charset="0"/>
              </a:rPr>
              <a:t>Postos CAIXA AQUI e Lotéricos</a:t>
            </a:r>
          </a:p>
          <a:p>
            <a:pPr marL="1200150" lvl="2" indent="-285750" algn="just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endParaRPr lang="pt-BR" sz="800" dirty="0">
              <a:latin typeface="Calibri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lnSpc>
                <a:spcPct val="90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None/>
              <a:defRPr/>
            </a:pPr>
            <a:r>
              <a:rPr lang="pt-BR" sz="2400" b="1" dirty="0">
                <a:latin typeface="Calibri" pitchFamily="34" charset="0"/>
                <a:cs typeface="Arial" panose="020B0604020202020204" pitchFamily="34" charset="0"/>
              </a:rPr>
              <a:t>TRABALHADORES VINCULADOS AO PASEP (Banco do Brasil):</a:t>
            </a:r>
          </a:p>
          <a:p>
            <a:pPr marL="342900" indent="-342900" algn="just">
              <a:lnSpc>
                <a:spcPct val="75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r>
              <a:rPr lang="pt-BR" dirty="0">
                <a:latin typeface="Calibri" pitchFamily="34" charset="0"/>
                <a:cs typeface="Arial" panose="020B0604020202020204" pitchFamily="34" charset="0"/>
              </a:rPr>
              <a:t>Crédito em conta corrente/poupança </a:t>
            </a:r>
            <a:r>
              <a:rPr lang="pt-BR" i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anose="020B0604020202020204" pitchFamily="34" charset="0"/>
              </a:rPr>
              <a:t>(Calendário de Pagamento)</a:t>
            </a:r>
            <a:endParaRPr lang="pt-BR" dirty="0">
              <a:solidFill>
                <a:srgbClr val="FFC000"/>
              </a:solidFill>
              <a:latin typeface="Calibri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75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r>
              <a:rPr lang="pt-BR" dirty="0">
                <a:latin typeface="Calibri" pitchFamily="34" charset="0"/>
                <a:cs typeface="Arial" panose="020B0604020202020204" pitchFamily="34" charset="0"/>
              </a:rPr>
              <a:t>Saque em espécie </a:t>
            </a:r>
            <a:r>
              <a:rPr lang="pt-BR" i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panose="020B0604020202020204" pitchFamily="34" charset="0"/>
              </a:rPr>
              <a:t>(Calendário de Pagamento)</a:t>
            </a:r>
          </a:p>
          <a:p>
            <a:pPr marL="800100" lvl="2" indent="-342900" algn="just">
              <a:lnSpc>
                <a:spcPct val="75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r>
              <a:rPr lang="pt-BR" dirty="0">
                <a:latin typeface="Calibri" pitchFamily="34" charset="0"/>
                <a:cs typeface="Arial" panose="020B0604020202020204" pitchFamily="34" charset="0"/>
              </a:rPr>
              <a:t>Agência</a:t>
            </a:r>
          </a:p>
          <a:p>
            <a:pPr marL="342900" indent="-342900" algn="just">
              <a:lnSpc>
                <a:spcPct val="75000"/>
              </a:lnSpc>
              <a:spcBef>
                <a:spcPts val="700"/>
              </a:spcBef>
              <a:spcAft>
                <a:spcPts val="700"/>
              </a:spcAft>
              <a:buFont typeface="Wingdings" pitchFamily="2" charset="2"/>
              <a:buChar char="§"/>
              <a:defRPr/>
            </a:pPr>
            <a:endParaRPr lang="pt-BR" i="1" dirty="0">
              <a:solidFill>
                <a:srgbClr val="1663D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anose="020B0604020202020204" pitchFamily="34" charset="0"/>
            </a:endParaRPr>
          </a:p>
          <a:p>
            <a:pPr algn="just">
              <a:lnSpc>
                <a:spcPct val="75000"/>
              </a:lnSpc>
              <a:spcBef>
                <a:spcPts val="700"/>
              </a:spcBef>
              <a:spcAft>
                <a:spcPts val="700"/>
              </a:spcAft>
              <a:defRPr/>
            </a:pPr>
            <a:endParaRPr lang="pt-BR" i="1" dirty="0">
              <a:solidFill>
                <a:srgbClr val="1663D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anose="020B0604020202020204" pitchFamily="34" charset="0"/>
            </a:endParaRPr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4"/>
          <a:srcRect l="58406" t="50177" r="35468" b="37877"/>
          <a:stretch>
            <a:fillRect/>
          </a:stretch>
        </p:blipFill>
        <p:spPr bwMode="auto">
          <a:xfrm>
            <a:off x="0" y="-4763"/>
            <a:ext cx="2054225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/>
          <a:srcRect l="64749" t="45364" r="23254" b="37877"/>
          <a:stretch>
            <a:fillRect/>
          </a:stretch>
        </p:blipFill>
        <p:spPr bwMode="auto">
          <a:xfrm>
            <a:off x="6715125" y="0"/>
            <a:ext cx="24288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2"/>
          <p:cNvSpPr txBox="1"/>
          <p:nvPr/>
        </p:nvSpPr>
        <p:spPr>
          <a:xfrm>
            <a:off x="1887538" y="23813"/>
            <a:ext cx="4967287" cy="1062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39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ADMINISTRADOR</a:t>
            </a:r>
          </a:p>
          <a:p>
            <a:pPr algn="ctr">
              <a:defRPr/>
            </a:pPr>
            <a:r>
              <a:rPr lang="pt-BR" sz="2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DO CADASTRO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Resultado de imagem para logomarca do banco do bras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381750"/>
            <a:ext cx="187483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https://logodownload.org/wp-content/uploads/2014/02/caixa-logo-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381750"/>
            <a:ext cx="12223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1"/>
          <p:cNvSpPr>
            <a:spLocks noChangeArrowheads="1"/>
          </p:cNvSpPr>
          <p:nvPr/>
        </p:nvSpPr>
        <p:spPr bwMode="auto">
          <a:xfrm>
            <a:off x="179388" y="1681163"/>
            <a:ext cx="8713787" cy="44783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bIns="0" anchor="ctr">
            <a:spAutoFit/>
          </a:bodyPr>
          <a:lstStyle/>
          <a:p>
            <a:pPr algn="just">
              <a:tabLst>
                <a:tab pos="914400" algn="l"/>
              </a:tabLst>
            </a:pPr>
            <a:r>
              <a:rPr kumimoji="1" lang="pt-BR" sz="2000">
                <a:latin typeface="Calibri" pitchFamily="34" charset="0"/>
                <a:cs typeface="Times New Roman" pitchFamily="18" charset="0"/>
              </a:rPr>
              <a:t>	</a:t>
            </a:r>
            <a:r>
              <a:rPr kumimoji="1" lang="pt-BR" sz="2400">
                <a:latin typeface="Calibri" pitchFamily="34" charset="0"/>
                <a:cs typeface="Times New Roman" pitchFamily="18" charset="0"/>
              </a:rPr>
              <a:t>Os trabalhadores que não receberam o Abono Salarial devido a omissão/erro de dados apresentados pelo empregador e não regularizados em tempo hábil, a partir da </a:t>
            </a:r>
            <a:r>
              <a:rPr kumimoji="1" lang="pt-BR" sz="2400" b="1" i="1">
                <a:solidFill>
                  <a:schemeClr val="accent2"/>
                </a:solidFill>
                <a:latin typeface="Calibri" pitchFamily="34" charset="0"/>
                <a:cs typeface="Times New Roman" pitchFamily="18" charset="0"/>
              </a:rPr>
              <a:t>RAIS ENTREGUE NO PRAZO</a:t>
            </a:r>
            <a:r>
              <a:rPr kumimoji="1" lang="pt-BR" sz="2400">
                <a:latin typeface="Calibri" pitchFamily="34" charset="0"/>
                <a:cs typeface="Times New Roman" pitchFamily="18" charset="0"/>
              </a:rPr>
              <a:t>, poderão recebê-lo quando for o caso, juntamente com o pagamento subseqüente ao processamento de regularização das informações.</a:t>
            </a:r>
          </a:p>
          <a:p>
            <a:pPr algn="just">
              <a:tabLst>
                <a:tab pos="914400" algn="l"/>
              </a:tabLst>
            </a:pPr>
            <a:r>
              <a:rPr kumimoji="1" lang="pt-BR" sz="2400">
                <a:latin typeface="Calibri" pitchFamily="34" charset="0"/>
                <a:cs typeface="Times New Roman" pitchFamily="18" charset="0"/>
              </a:rPr>
              <a:t>	A iniciativa dos procedimentos relativos ao processo de pagamento extemporâneo é decorrente da apresentação de dados da RAIS pelo empregador, objetivando regularizar a declaração, que pode ser motivada pela ação da fiscalização do trabalho ou a pedido do empregador.</a:t>
            </a:r>
          </a:p>
          <a:p>
            <a:pPr algn="just">
              <a:tabLst>
                <a:tab pos="914400" algn="l"/>
              </a:tabLst>
            </a:pPr>
            <a:r>
              <a:rPr kumimoji="1" lang="pt-BR" sz="2400">
                <a:latin typeface="Calibri" pitchFamily="34" charset="0"/>
                <a:cs typeface="Times New Roman" pitchFamily="18" charset="0"/>
              </a:rPr>
              <a:t>	Os prazos serão definidos em Resolução.</a:t>
            </a:r>
            <a:endParaRPr kumimoji="1" lang="pt-BR" sz="2400">
              <a:latin typeface="Calibri" pitchFamily="34" charset="0"/>
            </a:endParaRPr>
          </a:p>
        </p:txBody>
      </p:sp>
      <p:sp>
        <p:nvSpPr>
          <p:cNvPr id="10245" name="CaixaDeTexto 6"/>
          <p:cNvSpPr txBox="1">
            <a:spLocks noChangeArrowheads="1"/>
          </p:cNvSpPr>
          <p:nvPr/>
        </p:nvSpPr>
        <p:spPr bwMode="auto">
          <a:xfrm>
            <a:off x="1058863" y="1182688"/>
            <a:ext cx="6911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pt-BR" sz="2400" b="1">
                <a:latin typeface="Calibri" pitchFamily="34" charset="0"/>
              </a:rPr>
              <a:t>PAGAMENTO DO ABONO EXTEMPORÂNEO</a:t>
            </a:r>
          </a:p>
        </p:txBody>
      </p:sp>
      <p:pic>
        <p:nvPicPr>
          <p:cNvPr id="10246" name="Picture 4"/>
          <p:cNvPicPr>
            <a:picLocks noChangeAspect="1" noChangeArrowheads="1"/>
          </p:cNvPicPr>
          <p:nvPr/>
        </p:nvPicPr>
        <p:blipFill>
          <a:blip r:embed="rId4"/>
          <a:srcRect l="58406" t="50177" r="35468" b="37877"/>
          <a:stretch>
            <a:fillRect/>
          </a:stretch>
        </p:blipFill>
        <p:spPr bwMode="auto">
          <a:xfrm>
            <a:off x="0" y="-4763"/>
            <a:ext cx="2054225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4"/>
          <a:srcRect l="64749" t="45364" r="23254" b="37877"/>
          <a:stretch>
            <a:fillRect/>
          </a:stretch>
        </p:blipFill>
        <p:spPr bwMode="auto">
          <a:xfrm>
            <a:off x="6715125" y="0"/>
            <a:ext cx="24288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ixaDeTexto 2"/>
          <p:cNvSpPr txBox="1"/>
          <p:nvPr/>
        </p:nvSpPr>
        <p:spPr>
          <a:xfrm>
            <a:off x="1887538" y="207963"/>
            <a:ext cx="4967287" cy="692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39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RAIS FORA DO PRAZO</a:t>
            </a:r>
            <a:endParaRPr lang="pt-BR" sz="2400" b="1" i="1" dirty="0">
              <a:effectLst>
                <a:outerShdw blurRad="38100" dist="38100" dir="2700000" algn="tl">
                  <a:srgbClr val="000000"/>
                </a:outerShdw>
              </a:effectLst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esultado de imagem para logomarca do banco do bras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381750"/>
            <a:ext cx="187483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4" descr="https://logodownload.org/wp-content/uploads/2014/02/caixa-logo-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381750"/>
            <a:ext cx="12223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3"/>
          <p:cNvSpPr txBox="1">
            <a:spLocks noChangeArrowheads="1"/>
          </p:cNvSpPr>
          <p:nvPr/>
        </p:nvSpPr>
        <p:spPr bwMode="auto">
          <a:xfrm>
            <a:off x="100013" y="1409700"/>
            <a:ext cx="893445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ts val="700"/>
              </a:spcBef>
              <a:spcAft>
                <a:spcPts val="7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pt-BR" sz="2000" dirty="0" smtClean="0">
                <a:solidFill>
                  <a:srgbClr val="1663D4"/>
                </a:solidFill>
                <a:latin typeface="Trebuchet MS" panose="020B0603020202020204" pitchFamily="34" charset="0"/>
              </a:rPr>
              <a:t>	</a:t>
            </a:r>
            <a:r>
              <a:rPr lang="pt-BR" sz="2000" dirty="0" smtClean="0">
                <a:latin typeface="Calibri" panose="020F0502020204030204" pitchFamily="34" charset="0"/>
              </a:rPr>
              <a:t>O Fundo encontra-se fechado para novos cotistas e a participação dos atuais é encerrada em definitivo quando realizam o levantamento integral de suas cotas, ou </a:t>
            </a:r>
            <a:r>
              <a:rPr lang="pt-BR" sz="2400" dirty="0" smtClean="0">
                <a:latin typeface="Calibri" panose="020F0502020204030204" pitchFamily="34" charset="0"/>
              </a:rPr>
              <a:t>seja</a:t>
            </a:r>
            <a:r>
              <a:rPr lang="pt-BR" sz="2000" dirty="0" smtClean="0">
                <a:latin typeface="Calibri" panose="020F0502020204030204" pitchFamily="34" charset="0"/>
              </a:rPr>
              <a:t>, realizam o saque total de seus recursos junto ao PIS-PASEP. </a:t>
            </a:r>
          </a:p>
          <a:p>
            <a:pPr algn="just">
              <a:spcBef>
                <a:spcPts val="700"/>
              </a:spcBef>
              <a:spcAft>
                <a:spcPts val="7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pt-BR" sz="2000" dirty="0" smtClean="0">
                <a:latin typeface="Calibri" panose="020F0502020204030204" pitchFamily="34" charset="0"/>
              </a:rPr>
              <a:t>	Pela legislação vigente, isso é possível por ocasião de: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pt-BR" sz="2000" dirty="0" smtClean="0">
                <a:latin typeface="Calibri" panose="020F0502020204030204" pitchFamily="34" charset="0"/>
              </a:rPr>
              <a:t>	Aposentadoria;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pt-BR" sz="2000" dirty="0" smtClean="0">
                <a:latin typeface="Calibri" panose="020F0502020204030204" pitchFamily="34" charset="0"/>
              </a:rPr>
              <a:t>	Idade igual ou superior a 70 anos;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pt-BR" sz="2000" dirty="0" smtClean="0">
                <a:latin typeface="Calibri" panose="020F0502020204030204" pitchFamily="34" charset="0"/>
              </a:rPr>
              <a:t>	Invalidez (do participante ou dependente);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pt-BR" sz="2000" dirty="0" smtClean="0">
                <a:latin typeface="Calibri" panose="020F0502020204030204" pitchFamily="34" charset="0"/>
              </a:rPr>
              <a:t>	Transferência para reserva remunerada ou reforma (no caso de militar);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pt-BR" sz="2000" dirty="0" smtClean="0">
                <a:latin typeface="Calibri" panose="020F0502020204030204" pitchFamily="34" charset="0"/>
              </a:rPr>
              <a:t>	Participante (ou dependente) acometido por neoplasia maligna, vírus HIV ou doenças listadas na Portaria Interministerial MPAS/MS nº 2998/2001;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pt-BR" sz="2000" dirty="0" smtClean="0">
                <a:latin typeface="Calibri" panose="020F0502020204030204" pitchFamily="34" charset="0"/>
              </a:rPr>
              <a:t>	Morte, situação em que o saldo da conta será pago aos dependentes ou sucessores do titular.</a:t>
            </a:r>
          </a:p>
          <a:p>
            <a:pPr algn="just">
              <a:spcBef>
                <a:spcPts val="700"/>
              </a:spcBef>
              <a:spcAft>
                <a:spcPts val="700"/>
              </a:spcAft>
              <a:buClrTx/>
              <a:buSzTx/>
              <a:buFont typeface="Wingdings" panose="05000000000000000000" pitchFamily="2" charset="2"/>
              <a:buNone/>
              <a:defRPr/>
            </a:pPr>
            <a:endParaRPr lang="pt-BR" sz="2000" dirty="0" smtClean="0">
              <a:latin typeface="Calibri" panose="020F050202020403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090738" y="173038"/>
            <a:ext cx="4465637" cy="701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39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SALDO DE COTAS</a:t>
            </a:r>
          </a:p>
        </p:txBody>
      </p:sp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4"/>
          <a:srcRect l="58406" t="50177" r="35468" b="37877"/>
          <a:stretch>
            <a:fillRect/>
          </a:stretch>
        </p:blipFill>
        <p:spPr bwMode="auto">
          <a:xfrm>
            <a:off x="0" y="-4763"/>
            <a:ext cx="2054225" cy="10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4"/>
          <p:cNvPicPr>
            <a:picLocks noChangeAspect="1" noChangeArrowheads="1"/>
          </p:cNvPicPr>
          <p:nvPr/>
        </p:nvPicPr>
        <p:blipFill>
          <a:blip r:embed="rId4"/>
          <a:srcRect l="64749" t="45364" r="23254" b="37877"/>
          <a:stretch>
            <a:fillRect/>
          </a:stretch>
        </p:blipFill>
        <p:spPr bwMode="auto">
          <a:xfrm>
            <a:off x="6715125" y="0"/>
            <a:ext cx="242887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dulações">
  <a:themeElements>
    <a:clrScheme name="Ondulações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Ondulaçõe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ndulações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ulações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ulações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417</TotalTime>
  <Words>174</Words>
  <Application>Microsoft Office PowerPoint</Application>
  <PresentationFormat>Apresentação na tela (4:3)</PresentationFormat>
  <Paragraphs>82</Paragraphs>
  <Slides>10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8" baseType="lpstr">
      <vt:lpstr>Arial</vt:lpstr>
      <vt:lpstr>Wingdings</vt:lpstr>
      <vt:lpstr>Calibri</vt:lpstr>
      <vt:lpstr>Times New Roman</vt:lpstr>
      <vt:lpstr>Garamond</vt:lpstr>
      <vt:lpstr>Trebuchet MS</vt:lpstr>
      <vt:lpstr>Ondulações</vt:lpstr>
      <vt:lpstr>Planilha do Microsoft Excel 97-2003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marcio.britto</dc:creator>
  <cp:lastModifiedBy>curso</cp:lastModifiedBy>
  <cp:revision>29</cp:revision>
  <dcterms:created xsi:type="dcterms:W3CDTF">2016-06-24T20:53:07Z</dcterms:created>
  <dcterms:modified xsi:type="dcterms:W3CDTF">2016-06-28T12:05:08Z</dcterms:modified>
</cp:coreProperties>
</file>