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65" r:id="rId3"/>
    <p:sldId id="266" r:id="rId4"/>
    <p:sldId id="267" r:id="rId5"/>
    <p:sldId id="278" r:id="rId6"/>
    <p:sldId id="260" r:id="rId7"/>
    <p:sldId id="261" r:id="rId8"/>
    <p:sldId id="262" r:id="rId9"/>
    <p:sldId id="263" r:id="rId10"/>
    <p:sldId id="264" r:id="rId11"/>
    <p:sldId id="272" r:id="rId12"/>
    <p:sldId id="292" r:id="rId13"/>
    <p:sldId id="275" r:id="rId14"/>
    <p:sldId id="290" r:id="rId15"/>
    <p:sldId id="287" r:id="rId16"/>
    <p:sldId id="282" r:id="rId17"/>
    <p:sldId id="294" r:id="rId18"/>
    <p:sldId id="296" r:id="rId19"/>
    <p:sldId id="301" r:id="rId20"/>
    <p:sldId id="300" r:id="rId21"/>
    <p:sldId id="298" r:id="rId22"/>
    <p:sldId id="302" r:id="rId23"/>
    <p:sldId id="304" r:id="rId24"/>
    <p:sldId id="284" r:id="rId2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84" autoAdjust="0"/>
    <p:restoredTop sz="93548" autoAdjust="0"/>
  </p:normalViewPr>
  <p:slideViewPr>
    <p:cSldViewPr>
      <p:cViewPr varScale="1">
        <p:scale>
          <a:sx n="69" d="100"/>
          <a:sy n="69" d="100"/>
        </p:scale>
        <p:origin x="-2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247990-DE85-4642-A161-FABB791012E0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BA87A-BDC2-4FD7-B9C5-9546C43F287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21728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1331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9AD214-4A82-460D-A03E-C5FFE3DBB301}" type="slidenum">
              <a:rPr lang="pt-BR" smtClean="0"/>
              <a:pPr/>
              <a:t>10</a:t>
            </a:fld>
            <a:endParaRPr lang="pt-B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11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51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648F39-223A-43A0-94BD-4A094E9286E2}" type="slidenum">
              <a:rPr lang="pt-BR" smtClean="0"/>
              <a:pPr/>
              <a:t>12</a:t>
            </a:fld>
            <a:endParaRPr lang="pt-B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baseline="0" dirty="0" smtClean="0"/>
              <a:t>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18</a:t>
            </a:fld>
            <a:endParaRPr lang="pt-B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baseline="0" dirty="0" smtClean="0"/>
              <a:t>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19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BR" dirty="0" smtClean="0"/>
              <a:t>Aulas anteriores e temas desta aula...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23</a:t>
            </a:fld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24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D59B3F-5E11-4114-BD47-1FE967F77F91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B641E-D293-4AFF-9104-D796713E947C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BA87A-BDC2-4FD7-B9C5-9546C43F287E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92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A52214-61A9-4088-BEE1-90C35F0148C7}" type="slidenum">
              <a:rPr lang="pt-BR" smtClean="0"/>
              <a:pPr/>
              <a:t>6</a:t>
            </a:fld>
            <a:endParaRPr lang="pt-B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1024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88A3D6-C6CB-4EA6-9557-72E8CF4E5B8B}" type="slidenum">
              <a:rPr lang="pt-BR" smtClean="0"/>
              <a:pPr/>
              <a:t>7</a:t>
            </a:fld>
            <a:endParaRPr 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1126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C6DF28-5159-4823-829B-016657A23222}" type="slidenum">
              <a:rPr lang="pt-BR" smtClean="0"/>
              <a:pPr/>
              <a:t>8</a:t>
            </a:fld>
            <a:endParaRPr lang="pt-B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 smtClean="0"/>
          </a:p>
        </p:txBody>
      </p:sp>
      <p:sp>
        <p:nvSpPr>
          <p:cNvPr id="1229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5C2EC5-21B4-4BCA-8CBE-AAE822115600}" type="slidenum">
              <a:rPr lang="pt-BR" smtClean="0"/>
              <a:pPr/>
              <a:t>9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tângulo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tângulo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tângulo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tângulo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tângulo de cantos arredondado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tângulo de cantos arredondado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tângulo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6" name="Espaço Reservado para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8" name="Espaço Reservado para Rodap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tângulo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tângulo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tângulo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ângulo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tângulo de cantos arredondado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tângulo de cantos arredondado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tângulo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ângulo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ângulo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tângulo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tângulo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tângulo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F02AE09-AFCA-499A-A563-1A81120A891A}" type="datetimeFigureOut">
              <a:rPr lang="pt-BR" smtClean="0"/>
              <a:pPr/>
              <a:t>30/01/2012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4FCE752-BE7C-4966-885E-0511B1813E6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hyperlink" Target="Sistema%20P&#250;blico%20de%20Escritura&#231;&#227;o%20Fiscal%20%20-%20YouTube.fl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PlanoFund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4348" y="2000240"/>
            <a:ext cx="7772400" cy="1870079"/>
          </a:xfrm>
        </p:spPr>
        <p:txBody>
          <a:bodyPr>
            <a:normAutofit/>
          </a:bodyPr>
          <a:lstStyle/>
          <a:p>
            <a:pPr algn="ctr"/>
            <a:r>
              <a:rPr lang="pt-BR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ICMS</a:t>
            </a:r>
            <a:r>
              <a:rPr lang="pt-BR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9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Conector reto 4"/>
          <p:cNvCxnSpPr/>
          <p:nvPr/>
        </p:nvCxnSpPr>
        <p:spPr>
          <a:xfrm>
            <a:off x="285720" y="5929330"/>
            <a:ext cx="85725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images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14290"/>
            <a:ext cx="1395416" cy="17220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Imagem 8" descr="SPE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81825" y="0"/>
            <a:ext cx="2162175" cy="2162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m 10" descr="images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428604"/>
            <a:ext cx="2643206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tângulo 11"/>
          <p:cNvSpPr/>
          <p:nvPr/>
        </p:nvSpPr>
        <p:spPr>
          <a:xfrm>
            <a:off x="9144000" y="614364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pt-B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203848" y="5500702"/>
            <a:ext cx="2619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Paulo </a:t>
            </a:r>
            <a:r>
              <a:rPr lang="pt-B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almada</a:t>
            </a:r>
            <a:endParaRPr lang="pt-B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animMotion origin="layout" path="M 8.33333E-7 4.81481E-6 L -0.93542 -0.0027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928688" y="548680"/>
            <a:ext cx="7834312" cy="1051520"/>
          </a:xfrm>
        </p:spPr>
        <p:txBody>
          <a:bodyPr/>
          <a:lstStyle/>
          <a:p>
            <a:pPr algn="ctr">
              <a:defRPr/>
            </a:pPr>
            <a:r>
              <a:rPr lang="pt-BR" sz="48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Contabilidade X Direito</a:t>
            </a:r>
            <a:endParaRPr lang="pt-BR" sz="4800" dirty="0" smtClean="0">
              <a:solidFill>
                <a:srgbClr val="C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714500"/>
            <a:ext cx="8001000" cy="4857750"/>
          </a:xfrm>
        </p:spPr>
        <p:txBody>
          <a:bodyPr>
            <a:normAutofit fontScale="92500"/>
          </a:bodyPr>
          <a:lstStyle/>
          <a:p>
            <a:r>
              <a:rPr lang="pt-BR" sz="4000" b="1" dirty="0" smtClean="0">
                <a:solidFill>
                  <a:srgbClr val="C00000"/>
                </a:solidFill>
                <a:latin typeface="Tahoma" pitchFamily="34" charset="0"/>
              </a:rPr>
              <a:t> </a:t>
            </a:r>
            <a:r>
              <a:rPr lang="pt-BR" sz="4000" b="1" dirty="0" smtClean="0">
                <a:solidFill>
                  <a:srgbClr val="002060"/>
                </a:solidFill>
                <a:latin typeface="Tahoma" pitchFamily="34" charset="0"/>
              </a:rPr>
              <a:t>Julgado (precedente):</a:t>
            </a:r>
          </a:p>
          <a:p>
            <a:pPr algn="just"/>
            <a:r>
              <a:rPr lang="pt-BR" sz="3200" b="1" dirty="0" smtClean="0"/>
              <a:t> </a:t>
            </a:r>
            <a:r>
              <a:rPr lang="pt-BR" sz="3000" b="1" dirty="0" smtClean="0"/>
              <a:t>Ementa: Indícios. Presunção. Provas.</a:t>
            </a:r>
          </a:p>
          <a:p>
            <a:pPr algn="just"/>
            <a:r>
              <a:rPr lang="pt-BR" sz="3000" b="1" dirty="0" smtClean="0"/>
              <a:t>“Fatos comprovados com documentos, planilhas e quadros comparativos,  compondo uma série de indícios graves, precisos e convergentes, dão ao julgador a convicção da ocorrência de um fato jurídico tributário presumido”.</a:t>
            </a:r>
          </a:p>
          <a:p>
            <a:pPr algn="just"/>
            <a:r>
              <a:rPr lang="pt-BR" sz="3000" b="1" dirty="0" smtClean="0"/>
              <a:t>(CC, 2ª. Câmara, Acórdão 202-19.050, 03/06/2008)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  <p:bldP spid="3077" grpId="0" uiExpand="1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 descr="PlanoFund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" name="Imagem 23" descr="pos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643314"/>
            <a:ext cx="4162425" cy="2476500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2752841"/>
            <a:ext cx="5000628" cy="410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Fluxograma: Conector 7"/>
          <p:cNvSpPr/>
          <p:nvPr/>
        </p:nvSpPr>
        <p:spPr>
          <a:xfrm>
            <a:off x="6143636" y="5429240"/>
            <a:ext cx="1571636" cy="1428760"/>
          </a:xfrm>
          <a:prstGeom prst="flowChartConnecto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Lef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SPED</a:t>
            </a:r>
            <a:endParaRPr lang="pt-BR" dirty="0"/>
          </a:p>
        </p:txBody>
      </p:sp>
      <p:pic>
        <p:nvPicPr>
          <p:cNvPr id="20" name="Imagem 19" descr="caminha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543050" y="5962650"/>
            <a:ext cx="1543050" cy="895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Retângulo 22"/>
          <p:cNvSpPr/>
          <p:nvPr/>
        </p:nvSpPr>
        <p:spPr>
          <a:xfrm rot="1376784">
            <a:off x="1588093" y="4473689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Posto Fiscal</a:t>
            </a:r>
            <a:endParaRPr lang="pt-BR" dirty="0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714348" y="714356"/>
            <a:ext cx="7772400" cy="1870079"/>
          </a:xfrm>
          <a:prstGeom prst="rect">
            <a:avLst/>
          </a:prstGeom>
        </p:spPr>
        <p:txBody>
          <a:bodyPr vert="horz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Registros Fiscais</a:t>
            </a:r>
            <a:endParaRPr kumimoji="0" lang="pt-BR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7215206" y="3357562"/>
            <a:ext cx="673582" cy="36933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err="1" smtClean="0"/>
              <a:t>CT-e</a:t>
            </a:r>
            <a:endParaRPr lang="pt-BR" dirty="0"/>
          </a:p>
        </p:txBody>
      </p:sp>
      <p:sp>
        <p:nvSpPr>
          <p:cNvPr id="21" name="Retângulo 20"/>
          <p:cNvSpPr/>
          <p:nvPr/>
        </p:nvSpPr>
        <p:spPr>
          <a:xfrm>
            <a:off x="6215074" y="3357562"/>
            <a:ext cx="697627" cy="36933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err="1" smtClean="0"/>
              <a:t>NF-e</a:t>
            </a:r>
            <a:endParaRPr lang="pt-BR" dirty="0"/>
          </a:p>
        </p:txBody>
      </p:sp>
      <p:sp>
        <p:nvSpPr>
          <p:cNvPr id="22" name="Retângulo 21"/>
          <p:cNvSpPr/>
          <p:nvPr/>
        </p:nvSpPr>
        <p:spPr>
          <a:xfrm>
            <a:off x="7072330" y="4286256"/>
            <a:ext cx="182293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smtClean="0"/>
              <a:t>Escrita Contábil</a:t>
            </a:r>
            <a:endParaRPr lang="pt-BR" dirty="0"/>
          </a:p>
        </p:txBody>
      </p:sp>
      <p:sp>
        <p:nvSpPr>
          <p:cNvPr id="25" name="Retângulo 24"/>
          <p:cNvSpPr/>
          <p:nvPr/>
        </p:nvSpPr>
        <p:spPr>
          <a:xfrm>
            <a:off x="5286380" y="4286256"/>
            <a:ext cx="154561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smtClean="0"/>
              <a:t>Escrita Fiscal</a:t>
            </a:r>
            <a:endParaRPr lang="pt-BR" dirty="0"/>
          </a:p>
        </p:txBody>
      </p:sp>
      <p:sp>
        <p:nvSpPr>
          <p:cNvPr id="29" name="Chave esquerda 28"/>
          <p:cNvSpPr/>
          <p:nvPr/>
        </p:nvSpPr>
        <p:spPr>
          <a:xfrm rot="5400000">
            <a:off x="6893735" y="2964653"/>
            <a:ext cx="357190" cy="2286016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1" name="Conector de seta reta 30"/>
          <p:cNvCxnSpPr>
            <a:stCxn id="15" idx="2"/>
            <a:endCxn id="15" idx="2"/>
          </p:cNvCxnSpPr>
          <p:nvPr/>
        </p:nvCxnSpPr>
        <p:spPr>
          <a:xfrm rot="5400000">
            <a:off x="7551997" y="3726894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endCxn id="8" idx="0"/>
          </p:cNvCxnSpPr>
          <p:nvPr/>
        </p:nvCxnSpPr>
        <p:spPr>
          <a:xfrm rot="5400000">
            <a:off x="6607995" y="5107781"/>
            <a:ext cx="6429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0" presetClass="path" presetSubtype="0" repeatCount="indefinite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681 0.00416 C 0.11337 -0.00046 0.14011 -0.00485 0.15261 -0.01272 C 0.16528 -0.02081 0.15157 -0.04069 0.16181 -0.04439 C 0.17205 -0.04786 0.20278 -0.03075 0.21424 -0.03468 C 0.2257 -0.03861 0.21806 -0.06497 0.23021 -0.06844 C 0.24219 -0.07167 0.27188 -0.05063 0.28698 -0.05387 C 0.30209 -0.05734 0.31181 -0.08578 0.32119 -0.08763 C 0.33056 -0.08971 0.33369 -0.06497 0.34376 -0.06589 C 0.354 -0.06659 0.37205 -0.0904 0.38264 -0.09248 C 0.39341 -0.09433 0.39619 -0.07722 0.40764 -0.07792 C 0.4191 -0.07884 0.44028 -0.09665 0.45105 -0.09734 C 0.46164 -0.09826 0.46216 -0.08069 0.47136 -0.08277 C 0.48039 -0.08462 0.49966 -0.10428 0.50556 -0.10913 " pathEditMode="relative" rAng="0" ptsTypes="aaaaaaaaaaaaA">
                                      <p:cBhvr>
                                        <p:cTn id="1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-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10834 L -2.5E-6 2.59259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7" grpId="0"/>
      <p:bldP spid="15" grpId="0" animBg="1"/>
      <p:bldP spid="21" grpId="0" animBg="1"/>
      <p:bldP spid="22" grpId="0" animBg="1"/>
      <p:bldP spid="25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928688" y="457200"/>
            <a:ext cx="7834312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LIVROS</a:t>
            </a:r>
            <a:endParaRPr lang="pt-BR" sz="4400" dirty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428867"/>
            <a:ext cx="4210080" cy="4429133"/>
          </a:xfrm>
        </p:spPr>
        <p:txBody>
          <a:bodyPr/>
          <a:lstStyle/>
          <a:p>
            <a:r>
              <a:rPr lang="pt-BR" sz="3000" b="1" u="sng" dirty="0" smtClean="0">
                <a:solidFill>
                  <a:srgbClr val="FF0000"/>
                </a:solidFill>
                <a:latin typeface="Tahoma" pitchFamily="34" charset="0"/>
              </a:rPr>
              <a:t>LIVROS FISCAIS</a:t>
            </a:r>
            <a:endParaRPr lang="pt-BR" sz="30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 algn="just"/>
            <a:r>
              <a:rPr lang="pt-BR" sz="2800" b="1" dirty="0" smtClean="0">
                <a:solidFill>
                  <a:schemeClr val="tx2"/>
                </a:solidFill>
                <a:latin typeface="Tahoma" pitchFamily="34" charset="0"/>
              </a:rPr>
              <a:t>Entradas</a:t>
            </a:r>
          </a:p>
          <a:p>
            <a:pPr algn="just"/>
            <a:r>
              <a:rPr lang="pt-BR" sz="2800" b="1" dirty="0" smtClean="0">
                <a:solidFill>
                  <a:schemeClr val="tx2"/>
                </a:solidFill>
                <a:latin typeface="Tahoma" pitchFamily="34" charset="0"/>
              </a:rPr>
              <a:t>Saídas</a:t>
            </a:r>
          </a:p>
          <a:p>
            <a:pPr algn="just"/>
            <a:r>
              <a:rPr lang="pt-BR" sz="2800" b="1" dirty="0" smtClean="0">
                <a:solidFill>
                  <a:schemeClr val="tx2"/>
                </a:solidFill>
                <a:latin typeface="Tahoma" pitchFamily="34" charset="0"/>
              </a:rPr>
              <a:t>Apuração do ICMS</a:t>
            </a:r>
          </a:p>
          <a:p>
            <a:pPr algn="just"/>
            <a:r>
              <a:rPr lang="pt-BR" sz="2800" b="1" dirty="0" smtClean="0">
                <a:solidFill>
                  <a:schemeClr val="tx2"/>
                </a:solidFill>
                <a:latin typeface="Tahoma" pitchFamily="34" charset="0"/>
              </a:rPr>
              <a:t>Apuração do IPI</a:t>
            </a:r>
          </a:p>
          <a:p>
            <a:pPr algn="just"/>
            <a:r>
              <a:rPr lang="pt-BR" sz="2800" b="1" dirty="0" smtClean="0">
                <a:solidFill>
                  <a:schemeClr val="tx2"/>
                </a:solidFill>
                <a:latin typeface="Tahoma" pitchFamily="34" charset="0"/>
              </a:rPr>
              <a:t>Inventário</a:t>
            </a:r>
          </a:p>
          <a:p>
            <a:pPr algn="just"/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2" y="2357430"/>
            <a:ext cx="4429156" cy="4417957"/>
          </a:xfrm>
        </p:spPr>
        <p:txBody>
          <a:bodyPr/>
          <a:lstStyle/>
          <a:p>
            <a:pPr>
              <a:defRPr/>
            </a:pPr>
            <a:r>
              <a:rPr lang="pt-BR" sz="3000" b="1" u="sng" dirty="0" smtClean="0">
                <a:solidFill>
                  <a:srgbClr val="FF0000"/>
                </a:solidFill>
                <a:latin typeface="Tahoma" pitchFamily="34" charset="0"/>
              </a:rPr>
              <a:t>LIVROS CONTÁBEIS</a:t>
            </a:r>
            <a:endParaRPr lang="pt-BR" sz="30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defRPr/>
            </a:pPr>
            <a:r>
              <a:rPr lang="pt-BR" sz="28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Diário</a:t>
            </a:r>
          </a:p>
          <a:p>
            <a:pPr>
              <a:defRPr/>
            </a:pPr>
            <a:r>
              <a:rPr lang="pt-BR" sz="28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Razão</a:t>
            </a:r>
          </a:p>
          <a:p>
            <a:pPr>
              <a:defRPr/>
            </a:pPr>
            <a:r>
              <a:rPr lang="pt-BR" sz="28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Livros de Balancetes</a:t>
            </a:r>
          </a:p>
          <a:p>
            <a:pPr>
              <a:defRPr/>
            </a:pPr>
            <a:r>
              <a:rPr lang="pt-BR" sz="28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Livros de </a:t>
            </a:r>
            <a:r>
              <a:rPr lang="pt-BR" sz="28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</a:rPr>
              <a:t>BAlanços</a:t>
            </a:r>
            <a:endParaRPr lang="pt-BR" sz="2800" b="1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  <p:bldP spid="3077" grpId="0" build="p" autoUpdateAnimBg="0"/>
      <p:bldP spid="3078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6600" dirty="0" smtClean="0">
                <a:solidFill>
                  <a:srgbClr val="C00000"/>
                </a:solidFill>
              </a:rPr>
              <a:t>Pensando Nisso....</a:t>
            </a:r>
            <a:endParaRPr lang="pt-BR" sz="6600" dirty="0">
              <a:solidFill>
                <a:srgbClr val="C0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</a:rPr>
              <a:t>Qual a relevância dos registros (...)para a escrituração da empresa?</a:t>
            </a:r>
            <a:endParaRPr lang="pt-BR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Imagem 8" descr="img_fis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1142984"/>
            <a:ext cx="6429420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5600" dirty="0" smtClean="0">
                <a:solidFill>
                  <a:schemeClr val="accent3">
                    <a:lumMod val="75000"/>
                  </a:schemeClr>
                </a:solidFill>
              </a:rPr>
              <a:t>A Dinâmica Fiscal</a:t>
            </a:r>
            <a:endParaRPr lang="pt-BR" sz="5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Imagem 2" descr="tela filme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3071810"/>
            <a:ext cx="4237785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836712"/>
            <a:ext cx="8820472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SPED – Sistema Público de Escrituração Digital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4000496" y="1714488"/>
            <a:ext cx="400052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Escrituração Contábil Digital - ECD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4000496" y="2285992"/>
            <a:ext cx="364333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Escrituração Fiscal Digital - EFD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 rot="10800000" flipV="1">
            <a:off x="4000496" y="2857496"/>
            <a:ext cx="335758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Nota Fiscal Eletrônica – </a:t>
            </a:r>
            <a:r>
              <a:rPr lang="pt-BR" dirty="0" err="1" smtClean="0"/>
              <a:t>NF-e</a:t>
            </a:r>
            <a:endParaRPr lang="pt-BR" dirty="0"/>
          </a:p>
        </p:txBody>
      </p:sp>
      <p:sp>
        <p:nvSpPr>
          <p:cNvPr id="6" name="Retângulo 5"/>
          <p:cNvSpPr/>
          <p:nvPr/>
        </p:nvSpPr>
        <p:spPr>
          <a:xfrm rot="10800000" flipV="1">
            <a:off x="4000496" y="4010192"/>
            <a:ext cx="507209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Conhecimento de Transporte Eletrônico – </a:t>
            </a:r>
            <a:r>
              <a:rPr lang="pt-BR" dirty="0" err="1" smtClean="0"/>
              <a:t>CT-e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4000496" y="3429000"/>
            <a:ext cx="4714908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Nota Fiscal Eletrônica de Serviços – </a:t>
            </a:r>
            <a:r>
              <a:rPr lang="pt-BR" dirty="0" err="1" smtClean="0"/>
              <a:t>NFS-e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4000496" y="4572008"/>
            <a:ext cx="142875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err="1" smtClean="0"/>
              <a:t>E-Lalur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4000496" y="5143512"/>
            <a:ext cx="2357454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Central de Balanços</a:t>
            </a:r>
            <a:endParaRPr lang="pt-BR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16"/>
            <a:ext cx="2786082" cy="309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" name="Chave esquerda 56"/>
          <p:cNvSpPr/>
          <p:nvPr/>
        </p:nvSpPr>
        <p:spPr>
          <a:xfrm>
            <a:off x="2786050" y="1571612"/>
            <a:ext cx="500066" cy="4286280"/>
          </a:xfrm>
          <a:prstGeom prst="lef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0" y="1124744"/>
            <a:ext cx="9144000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SPED – Sistema Público de Escrituração Digital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1214414" y="1714488"/>
            <a:ext cx="678661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Escrituração Fiscal Digital - EFD</a:t>
            </a:r>
            <a:endParaRPr lang="pt-BR" sz="3200" dirty="0"/>
          </a:p>
        </p:txBody>
      </p:sp>
      <p:sp>
        <p:nvSpPr>
          <p:cNvPr id="4" name="Retângulo 3"/>
          <p:cNvSpPr/>
          <p:nvPr/>
        </p:nvSpPr>
        <p:spPr>
          <a:xfrm>
            <a:off x="2357422" y="2643182"/>
            <a:ext cx="371477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Uso obrigatório para todos os contribuintes do ICMS ou IPI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 rot="10800000" flipV="1">
            <a:off x="3143240" y="3568412"/>
            <a:ext cx="364333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Atinge as empresas listadas no Protocolo 77/08  - </a:t>
            </a:r>
            <a:r>
              <a:rPr lang="pt-BR" dirty="0" err="1" smtClean="0"/>
              <a:t>Conv</a:t>
            </a:r>
            <a:r>
              <a:rPr lang="pt-BR" dirty="0" smtClean="0"/>
              <a:t>. 143/06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3857620" y="4429132"/>
            <a:ext cx="35719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SPED Fiscal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4572000" y="5143513"/>
            <a:ext cx="335758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A partir de 2009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500042"/>
            <a:ext cx="9144000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SPED – Sistema Público de Escrituração Digital</a:t>
            </a: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1214414" y="1714488"/>
            <a:ext cx="6786610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200" dirty="0" smtClean="0"/>
              <a:t>Escrituração Contábil Digital - ECD</a:t>
            </a:r>
            <a:endParaRPr lang="pt-BR" sz="3200" dirty="0"/>
          </a:p>
        </p:txBody>
      </p:sp>
      <p:sp>
        <p:nvSpPr>
          <p:cNvPr id="4" name="Retângulo 3"/>
          <p:cNvSpPr/>
          <p:nvPr/>
        </p:nvSpPr>
        <p:spPr>
          <a:xfrm>
            <a:off x="2357422" y="2643182"/>
            <a:ext cx="371477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Atinge as empresas contribuintes Pelo Lucro Real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 rot="10800000" flipV="1">
            <a:off x="3143240" y="3706911"/>
            <a:ext cx="364333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IN 787/2007, da SRFB </a:t>
            </a:r>
            <a:endParaRPr lang="pt-BR" dirty="0"/>
          </a:p>
        </p:txBody>
      </p:sp>
      <p:sp>
        <p:nvSpPr>
          <p:cNvPr id="14" name="Retângulo 13"/>
          <p:cNvSpPr/>
          <p:nvPr/>
        </p:nvSpPr>
        <p:spPr>
          <a:xfrm>
            <a:off x="3857620" y="4429132"/>
            <a:ext cx="35719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SPED Contábil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4572000" y="5143513"/>
            <a:ext cx="335758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A partir de 2008/2009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m 2" descr="imagesCAE0VTL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571612"/>
            <a:ext cx="2651322" cy="2000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Retângulo 3"/>
          <p:cNvSpPr/>
          <p:nvPr/>
        </p:nvSpPr>
        <p:spPr>
          <a:xfrm>
            <a:off x="500034" y="1071546"/>
            <a:ext cx="252505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smtClean="0"/>
              <a:t>O Guardador de Livros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4143372" y="3357562"/>
            <a:ext cx="676788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pt-BR" sz="5400" dirty="0" smtClean="0"/>
              <a:t>X</a:t>
            </a:r>
            <a:endParaRPr lang="pt-BR" sz="5400" dirty="0"/>
          </a:p>
        </p:txBody>
      </p:sp>
      <p:sp>
        <p:nvSpPr>
          <p:cNvPr id="6" name="Retângulo 5"/>
          <p:cNvSpPr/>
          <p:nvPr/>
        </p:nvSpPr>
        <p:spPr>
          <a:xfrm>
            <a:off x="5715008" y="5786454"/>
            <a:ext cx="2938625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smtClean="0"/>
              <a:t>Guardador de Informações</a:t>
            </a:r>
            <a:endParaRPr lang="pt-BR" dirty="0"/>
          </a:p>
        </p:txBody>
      </p:sp>
      <p:pic>
        <p:nvPicPr>
          <p:cNvPr id="9" name="Imagem 8" descr="img_fis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3000372"/>
            <a:ext cx="29432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Imagem 22" descr="CAQSXR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785926"/>
            <a:ext cx="2714644" cy="4156010"/>
          </a:xfrm>
          <a:prstGeom prst="rect">
            <a:avLst/>
          </a:prstGeom>
        </p:spPr>
      </p:pic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50825" y="190500"/>
            <a:ext cx="8713788" cy="86201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pt-B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Problema Fiscal no Brasil</a:t>
            </a:r>
            <a:r>
              <a:rPr lang="pt-BR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                          </a:t>
            </a:r>
            <a:endParaRPr lang="pt-BR" sz="14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pt-BR" sz="1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181475" y="3076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/>
          </a:p>
        </p:txBody>
      </p:sp>
      <p:pic>
        <p:nvPicPr>
          <p:cNvPr id="43013" name="Picture 5" descr="mapa_europ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196975"/>
            <a:ext cx="3665538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cara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844674"/>
            <a:ext cx="815975" cy="1133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2627313" y="4292600"/>
            <a:ext cx="1152525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>
                <a:latin typeface="Times"/>
              </a:rPr>
              <a:t>Estado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1331913" y="6092825"/>
            <a:ext cx="1511300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>
                <a:latin typeface="Times"/>
              </a:rPr>
              <a:t>Economia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3348038" y="6092825"/>
            <a:ext cx="1584325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>
                <a:latin typeface="Times"/>
              </a:rPr>
              <a:t>Sociedade</a:t>
            </a:r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 flipV="1">
            <a:off x="2071670" y="4714884"/>
            <a:ext cx="1082672" cy="135732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 flipH="1" flipV="1">
            <a:off x="3214678" y="4714882"/>
            <a:ext cx="928694" cy="135732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3924300" y="2417763"/>
            <a:ext cx="0" cy="43926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5940425" y="4292600"/>
            <a:ext cx="1655763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>
                <a:latin typeface="Times"/>
              </a:rPr>
              <a:t>Sociedade</a:t>
            </a:r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 flipH="1" flipV="1">
            <a:off x="6858016" y="4714884"/>
            <a:ext cx="857256" cy="13573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 flipV="1">
            <a:off x="6072198" y="4714884"/>
            <a:ext cx="571504" cy="135732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49168" name="Text Box 16"/>
          <p:cNvSpPr txBox="1">
            <a:spLocks noChangeArrowheads="1"/>
          </p:cNvSpPr>
          <p:nvPr/>
        </p:nvSpPr>
        <p:spPr bwMode="auto">
          <a:xfrm>
            <a:off x="5292725" y="6092825"/>
            <a:ext cx="1511300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>
                <a:latin typeface="Times"/>
              </a:rPr>
              <a:t>Economia</a:t>
            </a:r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7131050" y="6092825"/>
            <a:ext cx="1295400" cy="3968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2000" b="1" dirty="0">
                <a:latin typeface="Times"/>
              </a:rPr>
              <a:t>Estado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4787900" y="4868863"/>
            <a:ext cx="576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4400" b="1">
                <a:latin typeface="Times"/>
              </a:rPr>
              <a:t>≠</a:t>
            </a:r>
          </a:p>
        </p:txBody>
      </p:sp>
      <p:pic>
        <p:nvPicPr>
          <p:cNvPr id="49172" name="Picture 20" descr="coroa-de-rainh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2724610"/>
            <a:ext cx="1270001" cy="1210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3132138" y="1773238"/>
            <a:ext cx="1435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sz="3200" b="1">
                <a:solidFill>
                  <a:srgbClr val="FF0000"/>
                </a:solidFill>
                <a:latin typeface="Times"/>
              </a:rPr>
              <a:t>Poder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5148263" y="765175"/>
            <a:ext cx="3743325" cy="24003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pt-BR" b="1" dirty="0">
                <a:latin typeface="Times"/>
                <a:cs typeface="Times New Roman" pitchFamily="18" charset="0"/>
              </a:rPr>
              <a:t>Extrativismo Fiscal: </a:t>
            </a:r>
            <a:r>
              <a:rPr lang="pt-BR" sz="1400" b="1" dirty="0">
                <a:latin typeface="Times"/>
                <a:cs typeface="Times New Roman" pitchFamily="18" charset="0"/>
              </a:rPr>
              <a:t>estruturas fiscais </a:t>
            </a:r>
            <a:r>
              <a:rPr lang="pt-BR" sz="1400" b="1" dirty="0" smtClean="0">
                <a:latin typeface="Times"/>
                <a:cs typeface="Times New Roman" pitchFamily="18" charset="0"/>
              </a:rPr>
              <a:t>implantadas </a:t>
            </a:r>
            <a:r>
              <a:rPr lang="pt-BR" sz="1400" b="1" dirty="0">
                <a:latin typeface="Times"/>
                <a:cs typeface="Times New Roman" pitchFamily="18" charset="0"/>
              </a:rPr>
              <a:t>sob o modelo de exploração colonial em que o Estado funcionava como instrumento para retirada de riquezas que eram transferidas de regiões produtoras para elites políticas de regiões podres, sem </a:t>
            </a:r>
            <a:r>
              <a:rPr lang="pt-BR" sz="1400" b="1" dirty="0" err="1">
                <a:latin typeface="Times"/>
                <a:cs typeface="Times New Roman" pitchFamily="18" charset="0"/>
              </a:rPr>
              <a:t>contrapatida</a:t>
            </a:r>
            <a:r>
              <a:rPr lang="pt-BR" sz="1400" b="1" dirty="0">
                <a:latin typeface="Times"/>
                <a:cs typeface="Times New Roman" pitchFamily="18" charset="0"/>
              </a:rPr>
              <a:t> em investimento, desenvolvimento econômico ou efetiva assistência social nessas regiões.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0.09573 C -0.00069 0.13457 -0.01944 0.17341 -0.06163 0.19792 C -0.10347 0.22243 -0.20434 0.23561 -0.23351 0.24301 " pathEditMode="relative" rAng="0" ptsTypes="aaA">
                                      <p:cBhvr>
                                        <p:cTn id="11" dur="2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  <p:bldP spid="49160" grpId="0" animBg="1"/>
      <p:bldP spid="49161" grpId="0" animBg="1"/>
      <p:bldP spid="49162" grpId="0" animBg="1"/>
      <p:bldP spid="49163" grpId="0" animBg="1"/>
      <p:bldP spid="49164" grpId="0" animBg="1"/>
      <p:bldP spid="49165" grpId="0" animBg="1"/>
      <p:bldP spid="49166" grpId="0" animBg="1"/>
      <p:bldP spid="49168" grpId="0" animBg="1"/>
      <p:bldP spid="49170" grpId="0"/>
      <p:bldP spid="49176" grpId="0"/>
      <p:bldP spid="4917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214281" y="908720"/>
            <a:ext cx="892971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5400" dirty="0" smtClean="0"/>
              <a:t>Guardando as Informações</a:t>
            </a:r>
            <a:endParaRPr lang="pt-BR" sz="5400" dirty="0"/>
          </a:p>
        </p:txBody>
      </p:sp>
      <p:pic>
        <p:nvPicPr>
          <p:cNvPr id="5" name="Imagem 4" descr="imagesCA6OYUU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3786190"/>
            <a:ext cx="1595440" cy="1500198"/>
          </a:xfrm>
          <a:prstGeom prst="rect">
            <a:avLst/>
          </a:prstGeom>
        </p:spPr>
      </p:pic>
      <p:pic>
        <p:nvPicPr>
          <p:cNvPr id="7" name="Imagem 6" descr="sp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5373216"/>
            <a:ext cx="5786478" cy="1214422"/>
          </a:xfrm>
          <a:prstGeom prst="rect">
            <a:avLst/>
          </a:prstGeom>
        </p:spPr>
      </p:pic>
      <p:pic>
        <p:nvPicPr>
          <p:cNvPr id="8" name="Imagem 7" descr="sepd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6380" y="3571876"/>
            <a:ext cx="3000396" cy="1571636"/>
          </a:xfrm>
          <a:prstGeom prst="rect">
            <a:avLst/>
          </a:prstGeom>
        </p:spPr>
      </p:pic>
      <p:cxnSp>
        <p:nvCxnSpPr>
          <p:cNvPr id="11" name="Conector de seta reta 10"/>
          <p:cNvCxnSpPr>
            <a:stCxn id="5" idx="3"/>
          </p:cNvCxnSpPr>
          <p:nvPr/>
        </p:nvCxnSpPr>
        <p:spPr>
          <a:xfrm flipV="1">
            <a:off x="2809854" y="3143248"/>
            <a:ext cx="547700" cy="13930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>
            <a:stCxn id="8" idx="0"/>
          </p:cNvCxnSpPr>
          <p:nvPr/>
        </p:nvCxnSpPr>
        <p:spPr>
          <a:xfrm rot="16200000" flipV="1">
            <a:off x="5572132" y="2357430"/>
            <a:ext cx="714380" cy="1714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>
            <a:stCxn id="10" idx="2"/>
            <a:endCxn id="7" idx="0"/>
          </p:cNvCxnSpPr>
          <p:nvPr/>
        </p:nvCxnSpPr>
        <p:spPr>
          <a:xfrm>
            <a:off x="4247965" y="3463573"/>
            <a:ext cx="336954" cy="19096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" name="Imagem 9" descr="ProLogoLivrosFiscai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2132856"/>
            <a:ext cx="1512169" cy="1330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780928"/>
            <a:ext cx="6858048" cy="329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0" y="908720"/>
            <a:ext cx="9144000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BR" sz="5000" dirty="0" smtClean="0"/>
              <a:t>O  CONTEÚDO DAS INFORMAÇÕES</a:t>
            </a:r>
            <a:endParaRPr lang="pt-BR" sz="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m 27" descr="PlanoFu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9" name="Imagem 38" descr="Male-User-Warning25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4357694"/>
            <a:ext cx="1428760" cy="1428760"/>
          </a:xfrm>
          <a:prstGeom prst="rect">
            <a:avLst/>
          </a:prstGeom>
        </p:spPr>
      </p:pic>
      <p:pic>
        <p:nvPicPr>
          <p:cNvPr id="34" name="Imagem 33" descr="accept-database2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2857496"/>
            <a:ext cx="1357322" cy="121442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42" name="Retângulo 41"/>
          <p:cNvSpPr/>
          <p:nvPr/>
        </p:nvSpPr>
        <p:spPr>
          <a:xfrm>
            <a:off x="3571868" y="4429132"/>
            <a:ext cx="225700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b="1" dirty="0" smtClean="0"/>
              <a:t>ARQUIVOS</a:t>
            </a:r>
          </a:p>
          <a:p>
            <a:pPr algn="ctr"/>
            <a:r>
              <a:rPr lang="pt-BR" b="1" dirty="0" smtClean="0"/>
              <a:t>ELETRÔNICOS</a:t>
            </a:r>
          </a:p>
        </p:txBody>
      </p:sp>
      <p:pic>
        <p:nvPicPr>
          <p:cNvPr id="19" name="Imagem 18" descr="Edit-Male-User2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80312" y="836712"/>
            <a:ext cx="1438268" cy="1438268"/>
          </a:xfrm>
          <a:prstGeom prst="rect">
            <a:avLst/>
          </a:prstGeom>
        </p:spPr>
      </p:pic>
      <p:pic>
        <p:nvPicPr>
          <p:cNvPr id="21" name="Imagem 20" descr="Accept-Male-User2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4429132"/>
            <a:ext cx="1428760" cy="1428760"/>
          </a:xfrm>
          <a:prstGeom prst="rect">
            <a:avLst/>
          </a:prstGeom>
        </p:spPr>
      </p:pic>
      <p:pic>
        <p:nvPicPr>
          <p:cNvPr id="22" name="Imagem 21" descr="Add-Male-User25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836712"/>
            <a:ext cx="1428760" cy="1428760"/>
          </a:xfrm>
          <a:prstGeom prst="rect">
            <a:avLst/>
          </a:prstGeom>
        </p:spPr>
      </p:pic>
      <p:pic>
        <p:nvPicPr>
          <p:cNvPr id="23" name="Imagem 22" descr="Male-User-Help25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786678" y="2571744"/>
            <a:ext cx="1357322" cy="1357322"/>
          </a:xfrm>
          <a:prstGeom prst="rect">
            <a:avLst/>
          </a:prstGeom>
        </p:spPr>
      </p:pic>
      <p:pic>
        <p:nvPicPr>
          <p:cNvPr id="24" name="Imagem 23" descr="Search-Male-User25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2357430"/>
            <a:ext cx="1428736" cy="1428736"/>
          </a:xfrm>
          <a:prstGeom prst="rect">
            <a:avLst/>
          </a:prstGeom>
        </p:spPr>
      </p:pic>
      <p:sp>
        <p:nvSpPr>
          <p:cNvPr id="26" name="Retângulo 25"/>
          <p:cNvSpPr/>
          <p:nvPr/>
        </p:nvSpPr>
        <p:spPr>
          <a:xfrm>
            <a:off x="7643834" y="5357826"/>
            <a:ext cx="1138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 smtClean="0"/>
              <a:t>RECEPÇÃO</a:t>
            </a:r>
            <a:endParaRPr lang="pt-BR" sz="1400" dirty="0"/>
          </a:p>
        </p:txBody>
      </p:sp>
      <p:sp>
        <p:nvSpPr>
          <p:cNvPr id="29" name="Retângulo 28"/>
          <p:cNvSpPr/>
          <p:nvPr/>
        </p:nvSpPr>
        <p:spPr>
          <a:xfrm>
            <a:off x="214282" y="3357562"/>
            <a:ext cx="11560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 smtClean="0"/>
              <a:t>EXTRAÇÃO</a:t>
            </a:r>
            <a:endParaRPr lang="pt-BR" sz="1400" dirty="0"/>
          </a:p>
        </p:txBody>
      </p:sp>
      <p:sp>
        <p:nvSpPr>
          <p:cNvPr id="36" name="Retângulo 35"/>
          <p:cNvSpPr/>
          <p:nvPr/>
        </p:nvSpPr>
        <p:spPr>
          <a:xfrm>
            <a:off x="7524328" y="1556792"/>
            <a:ext cx="1228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 smtClean="0"/>
              <a:t>COLETA DE </a:t>
            </a:r>
          </a:p>
          <a:p>
            <a:pPr algn="ctr"/>
            <a:r>
              <a:rPr lang="pt-BR" sz="1400" dirty="0" smtClean="0"/>
              <a:t>DADOS</a:t>
            </a:r>
            <a:endParaRPr lang="pt-BR" sz="1400" dirty="0"/>
          </a:p>
        </p:txBody>
      </p:sp>
      <p:sp>
        <p:nvSpPr>
          <p:cNvPr id="37" name="Retângulo 36"/>
          <p:cNvSpPr/>
          <p:nvPr/>
        </p:nvSpPr>
        <p:spPr>
          <a:xfrm>
            <a:off x="7929586" y="3500438"/>
            <a:ext cx="9605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 smtClean="0"/>
              <a:t>ANÁLISE</a:t>
            </a:r>
            <a:endParaRPr lang="pt-BR" sz="1400" dirty="0"/>
          </a:p>
        </p:txBody>
      </p:sp>
      <p:sp>
        <p:nvSpPr>
          <p:cNvPr id="38" name="Retângulo 37"/>
          <p:cNvSpPr/>
          <p:nvPr/>
        </p:nvSpPr>
        <p:spPr>
          <a:xfrm>
            <a:off x="214282" y="5357826"/>
            <a:ext cx="1523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dirty="0" smtClean="0"/>
              <a:t>MANIPULAÇÃO</a:t>
            </a:r>
          </a:p>
          <a:p>
            <a:pPr algn="ctr"/>
            <a:r>
              <a:rPr lang="pt-BR" sz="1400" dirty="0" smtClean="0"/>
              <a:t> DOS DADOS</a:t>
            </a:r>
            <a:endParaRPr lang="pt-BR" sz="1400" dirty="0"/>
          </a:p>
        </p:txBody>
      </p:sp>
      <p:sp>
        <p:nvSpPr>
          <p:cNvPr id="40" name="Retângulo 39"/>
          <p:cNvSpPr/>
          <p:nvPr/>
        </p:nvSpPr>
        <p:spPr>
          <a:xfrm>
            <a:off x="214282" y="1428736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dirty="0" smtClean="0"/>
              <a:t>AÇÃO ESPECÍFICA</a:t>
            </a:r>
            <a:endParaRPr lang="pt-BR" sz="1400" dirty="0"/>
          </a:p>
        </p:txBody>
      </p:sp>
      <p:sp>
        <p:nvSpPr>
          <p:cNvPr id="55" name="Seta para a direita 54"/>
          <p:cNvSpPr/>
          <p:nvPr/>
        </p:nvSpPr>
        <p:spPr>
          <a:xfrm rot="20056971">
            <a:off x="1623987" y="4700606"/>
            <a:ext cx="1000485" cy="3439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Seta para a direita 55"/>
          <p:cNvSpPr/>
          <p:nvPr/>
        </p:nvSpPr>
        <p:spPr>
          <a:xfrm rot="9291556">
            <a:off x="3243876" y="3898264"/>
            <a:ext cx="941357" cy="34735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Seta para a direita 56"/>
          <p:cNvSpPr/>
          <p:nvPr/>
        </p:nvSpPr>
        <p:spPr>
          <a:xfrm rot="20056971">
            <a:off x="5338763" y="2700342"/>
            <a:ext cx="1000485" cy="34393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Seta para a direita 57"/>
          <p:cNvSpPr/>
          <p:nvPr/>
        </p:nvSpPr>
        <p:spPr>
          <a:xfrm rot="9291556">
            <a:off x="6545414" y="2100344"/>
            <a:ext cx="941357" cy="34735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Seta para a direita 58"/>
          <p:cNvSpPr/>
          <p:nvPr/>
        </p:nvSpPr>
        <p:spPr>
          <a:xfrm rot="1824081">
            <a:off x="1925947" y="1858305"/>
            <a:ext cx="1000485" cy="34393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Seta para a direita 59"/>
          <p:cNvSpPr/>
          <p:nvPr/>
        </p:nvSpPr>
        <p:spPr>
          <a:xfrm rot="12334300">
            <a:off x="3314979" y="2615019"/>
            <a:ext cx="941357" cy="34735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1" name="Seta para a direita 60"/>
          <p:cNvSpPr/>
          <p:nvPr/>
        </p:nvSpPr>
        <p:spPr>
          <a:xfrm rot="1824081">
            <a:off x="5376060" y="4015695"/>
            <a:ext cx="1000485" cy="34393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Seta para a direita 61"/>
          <p:cNvSpPr/>
          <p:nvPr/>
        </p:nvSpPr>
        <p:spPr>
          <a:xfrm rot="12334300">
            <a:off x="6958315" y="4829597"/>
            <a:ext cx="941357" cy="34735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Seta para a direita 62"/>
          <p:cNvSpPr/>
          <p:nvPr/>
        </p:nvSpPr>
        <p:spPr>
          <a:xfrm rot="21366908">
            <a:off x="1367916" y="3330040"/>
            <a:ext cx="693130" cy="33714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Seta para a direita 63"/>
          <p:cNvSpPr/>
          <p:nvPr/>
        </p:nvSpPr>
        <p:spPr>
          <a:xfrm rot="10601493">
            <a:off x="3295072" y="3193626"/>
            <a:ext cx="720253" cy="33122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Seta para a direita 64"/>
          <p:cNvSpPr/>
          <p:nvPr/>
        </p:nvSpPr>
        <p:spPr>
          <a:xfrm rot="21366908">
            <a:off x="5439881" y="3380655"/>
            <a:ext cx="693130" cy="33714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6" name="Seta para a direita 65"/>
          <p:cNvSpPr/>
          <p:nvPr/>
        </p:nvSpPr>
        <p:spPr>
          <a:xfrm rot="10601493">
            <a:off x="7224163" y="3306631"/>
            <a:ext cx="720253" cy="3312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5607E-6 L -0.18941 -0.1262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-63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 0.00277 L 0.1651 0.1202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62428E-6 L 0.19444 -0.0101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-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118 0.01017 L -0.21215 0.0203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3212 0.01873 L 0.14115 -0.09711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-58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13873E-6 L -0.2059 0.13526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-0.00972 L -0.1658 0.11445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0" y="620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50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4.62428E-6 L 0.19427 -0.12625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2601E-6 L -0.16997 0.01503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0" y="7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4.62428E-6 L 0.19444 -0.01018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500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0277 L 0.1651 0.12023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59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64" presetClass="path" presetSubtype="0" accel="50000" decel="50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1.15607E-6 L -0.18941 -0.12624 " pathEditMode="relative" rAng="0" ptsTypes="AA">
                                      <p:cBhvr>
                                        <p:cTn id="19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500"/>
                            </p:stCondLst>
                            <p:childTnLst>
                              <p:par>
                                <p:cTn id="19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6" grpId="0"/>
      <p:bldP spid="29" grpId="0"/>
      <p:bldP spid="36" grpId="0"/>
      <p:bldP spid="37" grpId="0"/>
      <p:bldP spid="38" grpId="0"/>
      <p:bldP spid="40" grpId="0"/>
      <p:bldP spid="55" grpId="0" animBg="1"/>
      <p:bldP spid="55" grpId="1" animBg="1"/>
      <p:bldP spid="55" grpId="2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6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 rot="10800000" flipV="1">
            <a:off x="642910" y="1477828"/>
            <a:ext cx="7929618" cy="41549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BR" sz="8800" dirty="0" smtClean="0">
                <a:solidFill>
                  <a:schemeClr val="accent6">
                    <a:lumMod val="50000"/>
                  </a:schemeClr>
                </a:solidFill>
              </a:rPr>
              <a:t>   AUDITORIA       		    DE        	CONTEÚDO</a:t>
            </a:r>
            <a:endParaRPr lang="pt-BR" sz="8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2071670" y="3143248"/>
            <a:ext cx="4786346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3600" dirty="0" smtClean="0"/>
              <a:t>São muitos pirulitos...</a:t>
            </a:r>
            <a:endParaRPr lang="pt-BR" sz="3600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m 1" descr="i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3042" y="1000108"/>
            <a:ext cx="1781175" cy="1666875"/>
          </a:xfrm>
          <a:prstGeom prst="rect">
            <a:avLst/>
          </a:prstGeom>
        </p:spPr>
      </p:pic>
      <p:pic>
        <p:nvPicPr>
          <p:cNvPr id="3" name="Imagem 2" descr="im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2" y="3214686"/>
            <a:ext cx="1743075" cy="1457325"/>
          </a:xfrm>
          <a:prstGeom prst="rect">
            <a:avLst/>
          </a:prstGeom>
        </p:spPr>
      </p:pic>
      <p:pic>
        <p:nvPicPr>
          <p:cNvPr id="4" name="Imagem 3" descr="im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43042" y="5214950"/>
            <a:ext cx="1733550" cy="1428750"/>
          </a:xfrm>
          <a:prstGeom prst="rect">
            <a:avLst/>
          </a:prstGeom>
        </p:spPr>
      </p:pic>
      <p:pic>
        <p:nvPicPr>
          <p:cNvPr id="5" name="Imagem 4" descr="im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1142984"/>
            <a:ext cx="1981200" cy="1038225"/>
          </a:xfrm>
          <a:prstGeom prst="rect">
            <a:avLst/>
          </a:prstGeom>
        </p:spPr>
      </p:pic>
      <p:pic>
        <p:nvPicPr>
          <p:cNvPr id="6" name="Imagem 5" descr="im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16" y="1000108"/>
            <a:ext cx="1733550" cy="1695450"/>
          </a:xfrm>
          <a:prstGeom prst="rect">
            <a:avLst/>
          </a:prstGeom>
        </p:spPr>
      </p:pic>
      <p:pic>
        <p:nvPicPr>
          <p:cNvPr id="7" name="Imagem 6" descr="im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15140" y="3071810"/>
            <a:ext cx="1714500" cy="1600200"/>
          </a:xfrm>
          <a:prstGeom prst="rect">
            <a:avLst/>
          </a:prstGeom>
        </p:spPr>
      </p:pic>
      <p:pic>
        <p:nvPicPr>
          <p:cNvPr id="8" name="Imagem 7" descr="im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15140" y="5143512"/>
            <a:ext cx="1714500" cy="14287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1214422"/>
            <a:ext cx="16430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Preenche Nota</a:t>
            </a:r>
            <a:r>
              <a:rPr lang="pt-BR" baseline="0" dirty="0" smtClean="0"/>
              <a:t> </a:t>
            </a:r>
            <a:r>
              <a:rPr lang="pt-BR" dirty="0"/>
              <a:t>F</a:t>
            </a:r>
            <a:r>
              <a:rPr lang="pt-BR" baseline="0" dirty="0" smtClean="0"/>
              <a:t>iscal</a:t>
            </a:r>
          </a:p>
          <a:p>
            <a:r>
              <a:rPr lang="pt-BR" baseline="0" dirty="0" smtClean="0"/>
              <a:t>---------------</a:t>
            </a:r>
          </a:p>
          <a:p>
            <a:r>
              <a:rPr lang="pt-BR" baseline="0" dirty="0" smtClean="0"/>
              <a:t>Sistema testa</a:t>
            </a:r>
          </a:p>
          <a:p>
            <a:r>
              <a:rPr lang="pt-BR" baseline="0" dirty="0" smtClean="0"/>
              <a:t>Dados</a:t>
            </a:r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0" y="3286124"/>
            <a:ext cx="1714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Habilita </a:t>
            </a:r>
            <a:r>
              <a:rPr lang="pt-BR" dirty="0" err="1" smtClean="0"/>
              <a:t>NF-e</a:t>
            </a:r>
            <a:endParaRPr lang="pt-BR" dirty="0" smtClean="0"/>
          </a:p>
          <a:p>
            <a:r>
              <a:rPr lang="pt-BR" dirty="0" smtClean="0"/>
              <a:t>Envia arquivo</a:t>
            </a:r>
            <a:r>
              <a:rPr lang="pt-BR" baseline="0" dirty="0" smtClean="0"/>
              <a:t> a SEFAZ</a:t>
            </a:r>
          </a:p>
          <a:p>
            <a:r>
              <a:rPr lang="pt-BR" baseline="0" dirty="0" smtClean="0"/>
              <a:t>c/assinatura</a:t>
            </a:r>
          </a:p>
          <a:p>
            <a:r>
              <a:rPr lang="pt-BR" baseline="0" dirty="0" smtClean="0"/>
              <a:t>eletrônica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0" y="5786454"/>
            <a:ext cx="1428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Recebe e</a:t>
            </a:r>
          </a:p>
          <a:p>
            <a:r>
              <a:rPr lang="pt-BR" dirty="0" smtClean="0"/>
              <a:t>Libera</a:t>
            </a:r>
            <a:r>
              <a:rPr lang="pt-BR" baseline="0" dirty="0" smtClean="0"/>
              <a:t> a </a:t>
            </a:r>
            <a:r>
              <a:rPr lang="pt-BR" baseline="0" dirty="0" err="1" smtClean="0"/>
              <a:t>NF-e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3286116" y="2143116"/>
            <a:ext cx="3940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/>
              <a:t>Imprime </a:t>
            </a:r>
            <a:r>
              <a:rPr lang="pt-BR" sz="1600" baseline="0" dirty="0" smtClean="0"/>
              <a:t>DANFE –acompanha Trânsito</a:t>
            </a:r>
            <a:endParaRPr lang="pt-BR" sz="1600" dirty="0"/>
          </a:p>
        </p:txBody>
      </p:sp>
      <p:cxnSp>
        <p:nvCxnSpPr>
          <p:cNvPr id="16" name="Conector de seta reta 15"/>
          <p:cNvCxnSpPr/>
          <p:nvPr/>
        </p:nvCxnSpPr>
        <p:spPr>
          <a:xfrm>
            <a:off x="3286116" y="2214554"/>
            <a:ext cx="342902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 rot="5400000">
            <a:off x="1714480" y="285749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/>
          <p:nvPr/>
        </p:nvCxnSpPr>
        <p:spPr>
          <a:xfrm rot="5400000" flipH="1" flipV="1">
            <a:off x="2500298" y="2928934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/>
          <p:nvPr/>
        </p:nvCxnSpPr>
        <p:spPr>
          <a:xfrm rot="5400000">
            <a:off x="1715274" y="499984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Conector de seta reta 23"/>
          <p:cNvCxnSpPr/>
          <p:nvPr/>
        </p:nvCxnSpPr>
        <p:spPr>
          <a:xfrm rot="5400000" flipH="1" flipV="1">
            <a:off x="2464579" y="5036355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Conector de seta reta 26"/>
          <p:cNvCxnSpPr>
            <a:endCxn id="4" idx="3"/>
          </p:cNvCxnSpPr>
          <p:nvPr/>
        </p:nvCxnSpPr>
        <p:spPr>
          <a:xfrm rot="10800000" flipV="1">
            <a:off x="3376592" y="4643445"/>
            <a:ext cx="3338548" cy="1285879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9" name="Conector de seta reta 28"/>
          <p:cNvCxnSpPr/>
          <p:nvPr/>
        </p:nvCxnSpPr>
        <p:spPr>
          <a:xfrm>
            <a:off x="3286116" y="6357958"/>
            <a:ext cx="342902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Conector de seta reta 30"/>
          <p:cNvCxnSpPr>
            <a:stCxn id="6" idx="2"/>
          </p:cNvCxnSpPr>
          <p:nvPr/>
        </p:nvCxnSpPr>
        <p:spPr>
          <a:xfrm rot="5400000">
            <a:off x="7460468" y="2950363"/>
            <a:ext cx="519128" cy="95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Conector de seta reta 32"/>
          <p:cNvCxnSpPr>
            <a:endCxn id="7" idx="1"/>
          </p:cNvCxnSpPr>
          <p:nvPr/>
        </p:nvCxnSpPr>
        <p:spPr>
          <a:xfrm>
            <a:off x="3286116" y="2500306"/>
            <a:ext cx="3429024" cy="1371604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Retângulo 33"/>
          <p:cNvSpPr/>
          <p:nvPr/>
        </p:nvSpPr>
        <p:spPr>
          <a:xfrm rot="1289138">
            <a:off x="3535624" y="3208441"/>
            <a:ext cx="2561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aseline="0" dirty="0" smtClean="0"/>
              <a:t>Remete DANFE via e-mail</a:t>
            </a:r>
            <a:endParaRPr lang="pt-BR" dirty="0"/>
          </a:p>
        </p:txBody>
      </p:sp>
      <p:sp>
        <p:nvSpPr>
          <p:cNvPr id="35" name="Retângulo 34"/>
          <p:cNvSpPr/>
          <p:nvPr/>
        </p:nvSpPr>
        <p:spPr>
          <a:xfrm rot="20296168">
            <a:off x="3920173" y="4818508"/>
            <a:ext cx="2174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Cliente</a:t>
            </a:r>
            <a:r>
              <a:rPr lang="pt-BR" baseline="0" dirty="0" smtClean="0"/>
              <a:t> consulta </a:t>
            </a:r>
            <a:r>
              <a:rPr lang="pt-BR" baseline="0" dirty="0" err="1" smtClean="0"/>
              <a:t>NF-e</a:t>
            </a:r>
            <a:endParaRPr lang="pt-BR" dirty="0"/>
          </a:p>
        </p:txBody>
      </p:sp>
      <p:sp>
        <p:nvSpPr>
          <p:cNvPr id="36" name="Retângulo 35"/>
          <p:cNvSpPr/>
          <p:nvPr/>
        </p:nvSpPr>
        <p:spPr>
          <a:xfrm>
            <a:off x="3786182" y="6000768"/>
            <a:ext cx="2408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Envia para arquivo </a:t>
            </a:r>
            <a:r>
              <a:rPr lang="pt-BR" dirty="0" err="1" smtClean="0"/>
              <a:t>NF-e</a:t>
            </a:r>
            <a:endParaRPr lang="pt-BR" dirty="0"/>
          </a:p>
        </p:txBody>
      </p:sp>
      <p:sp>
        <p:nvSpPr>
          <p:cNvPr id="37" name="Retângulo 36"/>
          <p:cNvSpPr/>
          <p:nvPr/>
        </p:nvSpPr>
        <p:spPr>
          <a:xfrm>
            <a:off x="2143108" y="285728"/>
            <a:ext cx="530145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Dinâmica da Nota Fiscal Eletrônica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5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5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9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35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3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3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3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300"/>
                            </p:stCondLst>
                            <p:childTnLst>
                              <p:par>
                                <p:cTn id="69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300"/>
                            </p:stCondLst>
                            <p:childTnLst>
                              <p:par>
                                <p:cTn id="73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3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25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250"/>
                            </p:stCondLst>
                            <p:childTnLst>
                              <p:par>
                                <p:cTn id="89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25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 descr="PlanoFund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Oval 105"/>
          <p:cNvSpPr>
            <a:spLocks noChangeArrowheads="1"/>
          </p:cNvSpPr>
          <p:nvPr/>
        </p:nvSpPr>
        <p:spPr bwMode="auto">
          <a:xfrm>
            <a:off x="214282" y="666773"/>
            <a:ext cx="8642350" cy="6119813"/>
          </a:xfrm>
          <a:prstGeom prst="ellipse">
            <a:avLst/>
          </a:prstGeom>
          <a:ln>
            <a:noFill/>
            <a:prstDash val="dash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spcBef>
                <a:spcPct val="30000"/>
              </a:spcBef>
            </a:pPr>
            <a:endParaRPr lang="pt-BR" sz="1200">
              <a:latin typeface="Times New Roman" charset="0"/>
            </a:endParaRPr>
          </a:p>
          <a:p>
            <a:pPr algn="ctr"/>
            <a:endParaRPr lang="pt-BR">
              <a:latin typeface="Times New Roman" charset="0"/>
            </a:endParaRPr>
          </a:p>
        </p:txBody>
      </p:sp>
      <p:sp>
        <p:nvSpPr>
          <p:cNvPr id="11" name="_s1029"/>
          <p:cNvSpPr>
            <a:spLocks noChangeArrowheads="1" noTextEdit="1"/>
          </p:cNvSpPr>
          <p:nvPr/>
        </p:nvSpPr>
        <p:spPr bwMode="auto">
          <a:xfrm rot="7200000">
            <a:off x="4750563" y="2826567"/>
            <a:ext cx="2932113" cy="3076575"/>
          </a:xfrm>
          <a:custGeom>
            <a:avLst/>
            <a:gdLst>
              <a:gd name="G0" fmla="+- -5242880 0 0"/>
              <a:gd name="G1" fmla="+- -8519680 0 0"/>
              <a:gd name="G2" fmla="+- -5242880 0 -8519680"/>
              <a:gd name="G3" fmla="+- 10800 0 0"/>
              <a:gd name="G4" fmla="+- 0 0 -524288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200 0 0"/>
              <a:gd name="G9" fmla="+- 0 0 -8519680"/>
              <a:gd name="G10" fmla="+- 7200 0 2700"/>
              <a:gd name="G11" fmla="cos G10 -5242880"/>
              <a:gd name="G12" fmla="sin G10 -5242880"/>
              <a:gd name="G13" fmla="cos 13500 -5242880"/>
              <a:gd name="G14" fmla="sin 13500 -5242880"/>
              <a:gd name="G15" fmla="+- G11 10800 0"/>
              <a:gd name="G16" fmla="+- G12 10800 0"/>
              <a:gd name="G17" fmla="+- G13 10800 0"/>
              <a:gd name="G18" fmla="+- G14 10800 0"/>
              <a:gd name="G19" fmla="*/ 7200 1 2"/>
              <a:gd name="G20" fmla="+- G19 5400 0"/>
              <a:gd name="G21" fmla="cos G20 -5242880"/>
              <a:gd name="G22" fmla="sin G20 -5242880"/>
              <a:gd name="G23" fmla="+- G21 10800 0"/>
              <a:gd name="G24" fmla="+- G12 G23 G22"/>
              <a:gd name="G25" fmla="+- G22 G23 G11"/>
              <a:gd name="G26" fmla="cos 10800 -5242880"/>
              <a:gd name="G27" fmla="sin 10800 -5242880"/>
              <a:gd name="G28" fmla="cos 7200 -5242880"/>
              <a:gd name="G29" fmla="sin 7200 -524288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8519680"/>
              <a:gd name="G36" fmla="sin G34 -8519680"/>
              <a:gd name="G37" fmla="+/ -8519680 -524288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200 G39"/>
              <a:gd name="G43" fmla="sin 72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8004 w 21600"/>
              <a:gd name="T5" fmla="*/ 368 h 21600"/>
              <a:gd name="T6" fmla="*/ 5014 w 21600"/>
              <a:gd name="T7" fmla="*/ 3905 h 21600"/>
              <a:gd name="T8" fmla="*/ 8936 w 21600"/>
              <a:gd name="T9" fmla="*/ 3845 h 21600"/>
              <a:gd name="T10" fmla="*/ 13144 w 21600"/>
              <a:gd name="T11" fmla="*/ -2495 h 21600"/>
              <a:gd name="T12" fmla="*/ 16794 w 21600"/>
              <a:gd name="T13" fmla="*/ 2717 h 21600"/>
              <a:gd name="T14" fmla="*/ 11581 w 21600"/>
              <a:gd name="T15" fmla="*/ 636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2050" y="3709"/>
                </a:moveTo>
                <a:cubicBezTo>
                  <a:pt x="11637" y="3636"/>
                  <a:pt x="11219" y="3600"/>
                  <a:pt x="10800" y="3600"/>
                </a:cubicBezTo>
                <a:cubicBezTo>
                  <a:pt x="9107" y="3599"/>
                  <a:pt x="7468" y="4196"/>
                  <a:pt x="6171" y="5284"/>
                </a:cubicBezTo>
                <a:lnTo>
                  <a:pt x="3857" y="2526"/>
                </a:lnTo>
                <a:cubicBezTo>
                  <a:pt x="5802" y="894"/>
                  <a:pt x="8260" y="-1"/>
                  <a:pt x="10800" y="0"/>
                </a:cubicBezTo>
                <a:cubicBezTo>
                  <a:pt x="11428" y="0"/>
                  <a:pt x="12056" y="54"/>
                  <a:pt x="12675" y="164"/>
                </a:cubicBezTo>
                <a:lnTo>
                  <a:pt x="13144" y="-2495"/>
                </a:lnTo>
                <a:lnTo>
                  <a:pt x="16794" y="2717"/>
                </a:lnTo>
                <a:lnTo>
                  <a:pt x="11581" y="6368"/>
                </a:lnTo>
                <a:lnTo>
                  <a:pt x="12050" y="37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endParaRPr lang="pt-BR"/>
          </a:p>
        </p:txBody>
      </p:sp>
      <p:sp>
        <p:nvSpPr>
          <p:cNvPr id="12" name="_s1029"/>
          <p:cNvSpPr>
            <a:spLocks noChangeArrowheads="1" noTextEdit="1"/>
          </p:cNvSpPr>
          <p:nvPr/>
        </p:nvSpPr>
        <p:spPr bwMode="auto">
          <a:xfrm rot="1473982">
            <a:off x="2878107" y="882673"/>
            <a:ext cx="2932113" cy="2932113"/>
          </a:xfrm>
          <a:custGeom>
            <a:avLst/>
            <a:gdLst>
              <a:gd name="G0" fmla="+- -5242880 0 0"/>
              <a:gd name="G1" fmla="+- -8519680 0 0"/>
              <a:gd name="G2" fmla="+- -5242880 0 -8519680"/>
              <a:gd name="G3" fmla="+- 10800 0 0"/>
              <a:gd name="G4" fmla="+- 0 0 -524288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200 0 0"/>
              <a:gd name="G9" fmla="+- 0 0 -8519680"/>
              <a:gd name="G10" fmla="+- 7200 0 2700"/>
              <a:gd name="G11" fmla="cos G10 -5242880"/>
              <a:gd name="G12" fmla="sin G10 -5242880"/>
              <a:gd name="G13" fmla="cos 13500 -5242880"/>
              <a:gd name="G14" fmla="sin 13500 -5242880"/>
              <a:gd name="G15" fmla="+- G11 10800 0"/>
              <a:gd name="G16" fmla="+- G12 10800 0"/>
              <a:gd name="G17" fmla="+- G13 10800 0"/>
              <a:gd name="G18" fmla="+- G14 10800 0"/>
              <a:gd name="G19" fmla="*/ 7200 1 2"/>
              <a:gd name="G20" fmla="+- G19 5400 0"/>
              <a:gd name="G21" fmla="cos G20 -5242880"/>
              <a:gd name="G22" fmla="sin G20 -5242880"/>
              <a:gd name="G23" fmla="+- G21 10800 0"/>
              <a:gd name="G24" fmla="+- G12 G23 G22"/>
              <a:gd name="G25" fmla="+- G22 G23 G11"/>
              <a:gd name="G26" fmla="cos 10800 -5242880"/>
              <a:gd name="G27" fmla="sin 10800 -5242880"/>
              <a:gd name="G28" fmla="cos 7200 -5242880"/>
              <a:gd name="G29" fmla="sin 7200 -524288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8519680"/>
              <a:gd name="G36" fmla="sin G34 -8519680"/>
              <a:gd name="G37" fmla="+/ -8519680 -524288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200 G39"/>
              <a:gd name="G43" fmla="sin 72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8004 w 21600"/>
              <a:gd name="T5" fmla="*/ 368 h 21600"/>
              <a:gd name="T6" fmla="*/ 5014 w 21600"/>
              <a:gd name="T7" fmla="*/ 3905 h 21600"/>
              <a:gd name="T8" fmla="*/ 8936 w 21600"/>
              <a:gd name="T9" fmla="*/ 3845 h 21600"/>
              <a:gd name="T10" fmla="*/ 13144 w 21600"/>
              <a:gd name="T11" fmla="*/ -2495 h 21600"/>
              <a:gd name="T12" fmla="*/ 16794 w 21600"/>
              <a:gd name="T13" fmla="*/ 2717 h 21600"/>
              <a:gd name="T14" fmla="*/ 11581 w 21600"/>
              <a:gd name="T15" fmla="*/ 636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2050" y="3709"/>
                </a:moveTo>
                <a:cubicBezTo>
                  <a:pt x="11637" y="3636"/>
                  <a:pt x="11219" y="3600"/>
                  <a:pt x="10800" y="3600"/>
                </a:cubicBezTo>
                <a:cubicBezTo>
                  <a:pt x="9107" y="3599"/>
                  <a:pt x="7468" y="4196"/>
                  <a:pt x="6171" y="5284"/>
                </a:cubicBezTo>
                <a:lnTo>
                  <a:pt x="3857" y="2526"/>
                </a:lnTo>
                <a:cubicBezTo>
                  <a:pt x="5802" y="894"/>
                  <a:pt x="8260" y="-1"/>
                  <a:pt x="10800" y="0"/>
                </a:cubicBezTo>
                <a:cubicBezTo>
                  <a:pt x="11428" y="0"/>
                  <a:pt x="12056" y="54"/>
                  <a:pt x="12675" y="164"/>
                </a:cubicBezTo>
                <a:lnTo>
                  <a:pt x="13144" y="-2495"/>
                </a:lnTo>
                <a:lnTo>
                  <a:pt x="16794" y="2717"/>
                </a:lnTo>
                <a:lnTo>
                  <a:pt x="11581" y="6368"/>
                </a:lnTo>
                <a:lnTo>
                  <a:pt x="12050" y="3709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endParaRPr lang="pt-BR"/>
          </a:p>
        </p:txBody>
      </p:sp>
      <p:sp>
        <p:nvSpPr>
          <p:cNvPr id="13" name="_s1029"/>
          <p:cNvSpPr>
            <a:spLocks noChangeArrowheads="1" noTextEdit="1"/>
          </p:cNvSpPr>
          <p:nvPr/>
        </p:nvSpPr>
        <p:spPr bwMode="auto">
          <a:xfrm rot="13734218">
            <a:off x="1509682" y="2898798"/>
            <a:ext cx="2932113" cy="2932113"/>
          </a:xfrm>
          <a:custGeom>
            <a:avLst/>
            <a:gdLst>
              <a:gd name="G0" fmla="+- -5242880 0 0"/>
              <a:gd name="G1" fmla="+- -8519680 0 0"/>
              <a:gd name="G2" fmla="+- -5242880 0 -8519680"/>
              <a:gd name="G3" fmla="+- 10800 0 0"/>
              <a:gd name="G4" fmla="+- 0 0 -524288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200 0 0"/>
              <a:gd name="G9" fmla="+- 0 0 -8519680"/>
              <a:gd name="G10" fmla="+- 7200 0 2700"/>
              <a:gd name="G11" fmla="cos G10 -5242880"/>
              <a:gd name="G12" fmla="sin G10 -5242880"/>
              <a:gd name="G13" fmla="cos 13500 -5242880"/>
              <a:gd name="G14" fmla="sin 13500 -5242880"/>
              <a:gd name="G15" fmla="+- G11 10800 0"/>
              <a:gd name="G16" fmla="+- G12 10800 0"/>
              <a:gd name="G17" fmla="+- G13 10800 0"/>
              <a:gd name="G18" fmla="+- G14 10800 0"/>
              <a:gd name="G19" fmla="*/ 7200 1 2"/>
              <a:gd name="G20" fmla="+- G19 5400 0"/>
              <a:gd name="G21" fmla="cos G20 -5242880"/>
              <a:gd name="G22" fmla="sin G20 -5242880"/>
              <a:gd name="G23" fmla="+- G21 10800 0"/>
              <a:gd name="G24" fmla="+- G12 G23 G22"/>
              <a:gd name="G25" fmla="+- G22 G23 G11"/>
              <a:gd name="G26" fmla="cos 10800 -5242880"/>
              <a:gd name="G27" fmla="sin 10800 -5242880"/>
              <a:gd name="G28" fmla="cos 7200 -5242880"/>
              <a:gd name="G29" fmla="sin 7200 -524288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8519680"/>
              <a:gd name="G36" fmla="sin G34 -8519680"/>
              <a:gd name="G37" fmla="+/ -8519680 -524288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200 G39"/>
              <a:gd name="G43" fmla="sin 72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8004 w 21600"/>
              <a:gd name="T5" fmla="*/ 368 h 21600"/>
              <a:gd name="T6" fmla="*/ 5014 w 21600"/>
              <a:gd name="T7" fmla="*/ 3905 h 21600"/>
              <a:gd name="T8" fmla="*/ 8936 w 21600"/>
              <a:gd name="T9" fmla="*/ 3845 h 21600"/>
              <a:gd name="T10" fmla="*/ 13144 w 21600"/>
              <a:gd name="T11" fmla="*/ -2495 h 21600"/>
              <a:gd name="T12" fmla="*/ 16794 w 21600"/>
              <a:gd name="T13" fmla="*/ 2717 h 21600"/>
              <a:gd name="T14" fmla="*/ 11581 w 21600"/>
              <a:gd name="T15" fmla="*/ 636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2050" y="3709"/>
                </a:moveTo>
                <a:cubicBezTo>
                  <a:pt x="11637" y="3636"/>
                  <a:pt x="11219" y="3600"/>
                  <a:pt x="10800" y="3600"/>
                </a:cubicBezTo>
                <a:cubicBezTo>
                  <a:pt x="9107" y="3599"/>
                  <a:pt x="7468" y="4196"/>
                  <a:pt x="6171" y="5284"/>
                </a:cubicBezTo>
                <a:lnTo>
                  <a:pt x="3857" y="2526"/>
                </a:lnTo>
                <a:cubicBezTo>
                  <a:pt x="5802" y="894"/>
                  <a:pt x="8260" y="-1"/>
                  <a:pt x="10800" y="0"/>
                </a:cubicBezTo>
                <a:cubicBezTo>
                  <a:pt x="11428" y="0"/>
                  <a:pt x="12056" y="54"/>
                  <a:pt x="12675" y="164"/>
                </a:cubicBezTo>
                <a:lnTo>
                  <a:pt x="13144" y="-2495"/>
                </a:lnTo>
                <a:lnTo>
                  <a:pt x="16794" y="2717"/>
                </a:lnTo>
                <a:lnTo>
                  <a:pt x="11581" y="6368"/>
                </a:lnTo>
                <a:lnTo>
                  <a:pt x="12050" y="370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endParaRPr lang="pt-BR"/>
          </a:p>
        </p:txBody>
      </p:sp>
      <p:sp>
        <p:nvSpPr>
          <p:cNvPr id="14" name="Rectangle 101"/>
          <p:cNvSpPr>
            <a:spLocks noChangeArrowheads="1"/>
          </p:cNvSpPr>
          <p:nvPr/>
        </p:nvSpPr>
        <p:spPr bwMode="auto">
          <a:xfrm rot="1397713">
            <a:off x="4212046" y="1174864"/>
            <a:ext cx="15491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pt-BR" dirty="0" smtClean="0">
                <a:solidFill>
                  <a:schemeClr val="bg1"/>
                </a:solidFill>
                <a:latin typeface="Times New Roman" charset="0"/>
              </a:rPr>
              <a:t>NORMAS</a:t>
            </a:r>
            <a:r>
              <a:rPr lang="pt-BR" dirty="0" smtClean="0">
                <a:latin typeface="Times New Roman" charset="0"/>
              </a:rPr>
              <a:t>	</a:t>
            </a:r>
            <a:endParaRPr lang="pt-BR" dirty="0">
              <a:latin typeface="Times New Roman" charset="0"/>
            </a:endParaRPr>
          </a:p>
        </p:txBody>
      </p:sp>
      <p:sp>
        <p:nvSpPr>
          <p:cNvPr id="15" name="Rectangle 102"/>
          <p:cNvSpPr>
            <a:spLocks noChangeArrowheads="1"/>
          </p:cNvSpPr>
          <p:nvPr/>
        </p:nvSpPr>
        <p:spPr bwMode="auto">
          <a:xfrm rot="18441471">
            <a:off x="6857769" y="4833445"/>
            <a:ext cx="8687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pt-BR" dirty="0" smtClean="0">
                <a:latin typeface="Times New Roman" charset="0"/>
              </a:rPr>
              <a:t>FATOS</a:t>
            </a:r>
            <a:endParaRPr lang="pt-BR" dirty="0">
              <a:latin typeface="Times New Roman" charset="0"/>
            </a:endParaRPr>
          </a:p>
        </p:txBody>
      </p:sp>
      <p:sp>
        <p:nvSpPr>
          <p:cNvPr id="16" name="Rectangle 103"/>
          <p:cNvSpPr>
            <a:spLocks noChangeArrowheads="1"/>
          </p:cNvSpPr>
          <p:nvPr/>
        </p:nvSpPr>
        <p:spPr bwMode="auto">
          <a:xfrm rot="2855488">
            <a:off x="1332692" y="4957270"/>
            <a:ext cx="14414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pt-BR" dirty="0" smtClean="0">
                <a:latin typeface="Times New Roman" charset="0"/>
              </a:rPr>
              <a:t>REGISTROS</a:t>
            </a:r>
            <a:endParaRPr lang="pt-BR" dirty="0">
              <a:latin typeface="Times New Roman" charset="0"/>
            </a:endParaRPr>
          </a:p>
        </p:txBody>
      </p:sp>
      <p:sp>
        <p:nvSpPr>
          <p:cNvPr id="17" name="WordArt 104"/>
          <p:cNvSpPr>
            <a:spLocks noChangeArrowheads="1" noChangeShapeType="1" noTextEdit="1"/>
          </p:cNvSpPr>
          <p:nvPr/>
        </p:nvSpPr>
        <p:spPr bwMode="auto">
          <a:xfrm>
            <a:off x="2987824" y="3933056"/>
            <a:ext cx="34671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BR" sz="36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CONTABILIDADE</a:t>
            </a:r>
            <a:endParaRPr lang="pt-BR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  <p:sp>
        <p:nvSpPr>
          <p:cNvPr id="18" name="Rectangle 106"/>
          <p:cNvSpPr>
            <a:spLocks noChangeArrowheads="1"/>
          </p:cNvSpPr>
          <p:nvPr/>
        </p:nvSpPr>
        <p:spPr bwMode="auto">
          <a:xfrm rot="2983339">
            <a:off x="6596208" y="2293775"/>
            <a:ext cx="1159292" cy="36933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pt-BR" dirty="0" smtClean="0">
                <a:latin typeface="Times New Roman" charset="0"/>
              </a:rPr>
              <a:t>COMPRA</a:t>
            </a:r>
            <a:endParaRPr lang="pt-BR" dirty="0">
              <a:latin typeface="Times New Roman" charset="0"/>
            </a:endParaRPr>
          </a:p>
        </p:txBody>
      </p:sp>
      <p:sp>
        <p:nvSpPr>
          <p:cNvPr id="19" name="Rectangle 107"/>
          <p:cNvSpPr>
            <a:spLocks noChangeArrowheads="1"/>
          </p:cNvSpPr>
          <p:nvPr/>
        </p:nvSpPr>
        <p:spPr bwMode="auto">
          <a:xfrm>
            <a:off x="4390994" y="5691224"/>
            <a:ext cx="992579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pt-BR" dirty="0" smtClean="0">
                <a:latin typeface="Times New Roman" charset="0"/>
              </a:rPr>
              <a:t>VENDA</a:t>
            </a:r>
            <a:endParaRPr lang="pt-BR" dirty="0">
              <a:latin typeface="Times New Roman" charset="0"/>
            </a:endParaRPr>
          </a:p>
        </p:txBody>
      </p:sp>
      <p:sp>
        <p:nvSpPr>
          <p:cNvPr id="20" name="Rectangle 108"/>
          <p:cNvSpPr>
            <a:spLocks noChangeArrowheads="1"/>
          </p:cNvSpPr>
          <p:nvPr/>
        </p:nvSpPr>
        <p:spPr bwMode="auto">
          <a:xfrm rot="17774290">
            <a:off x="1331043" y="2391870"/>
            <a:ext cx="1454244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pt-BR" dirty="0" smtClean="0">
                <a:latin typeface="Times New Roman" charset="0"/>
              </a:rPr>
              <a:t>APURAÇÃO</a:t>
            </a:r>
            <a:endParaRPr lang="pt-BR" dirty="0">
              <a:latin typeface="Times New Roman" charset="0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2339752" y="2852936"/>
            <a:ext cx="4536504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000" dirty="0" smtClean="0"/>
              <a:t>                </a:t>
            </a:r>
            <a:r>
              <a:rPr lang="pt-BR" sz="2000" dirty="0" smtClean="0"/>
              <a:t>DINÂMICA </a:t>
            </a:r>
            <a:r>
              <a:rPr lang="pt-BR" sz="2000" dirty="0" smtClean="0"/>
              <a:t>CONTÁBIL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25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2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950"/>
                            </p:stCondLst>
                            <p:childTnLst>
                              <p:par>
                                <p:cTn id="61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9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2483768" y="836712"/>
            <a:ext cx="3309252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sz="2400" dirty="0" smtClean="0"/>
              <a:t>O Processo Contábil</a:t>
            </a:r>
            <a:endParaRPr lang="pt-BR" sz="2400" dirty="0"/>
          </a:p>
        </p:txBody>
      </p:sp>
      <p:sp>
        <p:nvSpPr>
          <p:cNvPr id="6" name="Retângulo de cantos arredondados 5"/>
          <p:cNvSpPr/>
          <p:nvPr/>
        </p:nvSpPr>
        <p:spPr>
          <a:xfrm>
            <a:off x="214282" y="2276872"/>
            <a:ext cx="8174142" cy="436683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 smtClean="0"/>
              <a:t>Fatos Sociais</a:t>
            </a:r>
            <a:endParaRPr lang="pt-BR" dirty="0"/>
          </a:p>
        </p:txBody>
      </p:sp>
      <p:sp>
        <p:nvSpPr>
          <p:cNvPr id="7" name="Retângulo 6"/>
          <p:cNvSpPr/>
          <p:nvPr/>
        </p:nvSpPr>
        <p:spPr>
          <a:xfrm>
            <a:off x="323528" y="1340768"/>
            <a:ext cx="1745799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Ciência Contábil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6156176" y="1268760"/>
            <a:ext cx="2754611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 smtClean="0"/>
              <a:t>Direito Contábil Tributário</a:t>
            </a:r>
            <a:endParaRPr lang="pt-BR" dirty="0"/>
          </a:p>
        </p:txBody>
      </p:sp>
      <p:sp>
        <p:nvSpPr>
          <p:cNvPr id="9" name="Elipse 8"/>
          <p:cNvSpPr/>
          <p:nvPr/>
        </p:nvSpPr>
        <p:spPr>
          <a:xfrm>
            <a:off x="428595" y="2918377"/>
            <a:ext cx="3752065" cy="315382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“Conjunto de regras e princípios contábeis para registro das informações econômico-financeiras de determinada entidade, apurando o seu patrimônio e respectivas variações no decorrer do tempo”.</a:t>
            </a:r>
            <a:endParaRPr lang="pt-BR" dirty="0"/>
          </a:p>
        </p:txBody>
      </p:sp>
      <p:sp>
        <p:nvSpPr>
          <p:cNvPr id="10" name="Elipse 9"/>
          <p:cNvSpPr/>
          <p:nvPr/>
        </p:nvSpPr>
        <p:spPr>
          <a:xfrm>
            <a:off x="4714875" y="2918377"/>
            <a:ext cx="3752065" cy="315382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“Conjunto de normas jurídicas que regulamentam as regras e práticas contábeis no Brasil para apuração de tributos”.</a:t>
            </a:r>
            <a:endParaRPr lang="pt-BR" dirty="0"/>
          </a:p>
        </p:txBody>
      </p:sp>
      <p:cxnSp>
        <p:nvCxnSpPr>
          <p:cNvPr id="18" name="Forma 17"/>
          <p:cNvCxnSpPr>
            <a:stCxn id="7" idx="3"/>
            <a:endCxn id="9" idx="0"/>
          </p:cNvCxnSpPr>
          <p:nvPr/>
        </p:nvCxnSpPr>
        <p:spPr>
          <a:xfrm>
            <a:off x="2069327" y="1663934"/>
            <a:ext cx="235301" cy="1254443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Forma 19"/>
          <p:cNvCxnSpPr>
            <a:stCxn id="8" idx="1"/>
            <a:endCxn id="10" idx="0"/>
          </p:cNvCxnSpPr>
          <p:nvPr/>
        </p:nvCxnSpPr>
        <p:spPr>
          <a:xfrm rot="10800000" flipH="1" flipV="1">
            <a:off x="6156176" y="1591925"/>
            <a:ext cx="434732" cy="1326451"/>
          </a:xfrm>
          <a:prstGeom prst="bentConnector4">
            <a:avLst>
              <a:gd name="adj1" fmla="val -52584"/>
              <a:gd name="adj2" fmla="val 62182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ângulo 24"/>
          <p:cNvSpPr/>
          <p:nvPr/>
        </p:nvSpPr>
        <p:spPr>
          <a:xfrm>
            <a:off x="0" y="6663380"/>
            <a:ext cx="582907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900" dirty="0" smtClean="0"/>
              <a:t>Adaptação da obra: Controvérsias Jurídico-Contábeis</a:t>
            </a:r>
            <a:endParaRPr lang="pt-BR" sz="900" dirty="0"/>
          </a:p>
        </p:txBody>
      </p:sp>
      <p:sp>
        <p:nvSpPr>
          <p:cNvPr id="11" name="Retângulo 10"/>
          <p:cNvSpPr/>
          <p:nvPr/>
        </p:nvSpPr>
        <p:spPr>
          <a:xfrm>
            <a:off x="3000363" y="6273022"/>
            <a:ext cx="2747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/>
              <a:t>Fatos Sociais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9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9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000125" y="548680"/>
            <a:ext cx="7762875" cy="88007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pt-BR" sz="56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ESCRITA CONTÁBIL</a:t>
            </a:r>
            <a:endParaRPr lang="pt-BR" sz="5600" dirty="0" smtClean="0">
              <a:solidFill>
                <a:srgbClr val="0070C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00125" y="1571625"/>
            <a:ext cx="7858125" cy="4929188"/>
          </a:xfrm>
        </p:spPr>
        <p:txBody>
          <a:bodyPr/>
          <a:lstStyle/>
          <a:p>
            <a:pPr>
              <a:defRPr/>
            </a:pPr>
            <a:r>
              <a:rPr lang="pt-BR" sz="4000" b="1" dirty="0" smtClean="0">
                <a:solidFill>
                  <a:srgbClr val="C00000"/>
                </a:solidFill>
                <a:latin typeface="Tahoma" pitchFamily="34" charset="0"/>
              </a:rPr>
              <a:t> Contabilidade X Direito</a:t>
            </a:r>
          </a:p>
          <a:p>
            <a:pPr algn="just">
              <a:buFont typeface="Monotype Sorts" pitchFamily="2" charset="2"/>
              <a:buNone/>
              <a:defRPr/>
            </a:pP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defRPr/>
            </a:pPr>
            <a:r>
              <a:rPr lang="pt-BR" dirty="0" smtClean="0"/>
              <a:t> </a:t>
            </a:r>
            <a:r>
              <a:rPr lang="pt-BR" sz="4000" dirty="0" smtClean="0"/>
              <a:t>1. Fases do Processo Contábil:</a:t>
            </a:r>
          </a:p>
          <a:p>
            <a:pPr>
              <a:defRPr/>
            </a:pPr>
            <a:r>
              <a:rPr lang="pt-BR" sz="4000" dirty="0" smtClean="0">
                <a:solidFill>
                  <a:schemeClr val="accent6">
                    <a:lumMod val="75000"/>
                  </a:schemeClr>
                </a:solidFill>
              </a:rPr>
              <a:t>1.1 Reconhecimento</a:t>
            </a:r>
          </a:p>
          <a:p>
            <a:pPr>
              <a:defRPr/>
            </a:pPr>
            <a:r>
              <a:rPr lang="pt-BR" sz="4000" dirty="0" smtClean="0">
                <a:solidFill>
                  <a:schemeClr val="accent6">
                    <a:lumMod val="75000"/>
                  </a:schemeClr>
                </a:solidFill>
              </a:rPr>
              <a:t>1.2 Mensuração</a:t>
            </a:r>
          </a:p>
          <a:p>
            <a:pPr>
              <a:defRPr/>
            </a:pPr>
            <a:r>
              <a:rPr lang="pt-BR" sz="4000" dirty="0" smtClean="0">
                <a:solidFill>
                  <a:schemeClr val="accent6">
                    <a:lumMod val="75000"/>
                  </a:schemeClr>
                </a:solidFill>
              </a:rPr>
              <a:t>1.3 Evidenciação</a:t>
            </a:r>
          </a:p>
          <a:p>
            <a:pPr>
              <a:defRPr/>
            </a:pPr>
            <a:endParaRPr lang="pt-BR" sz="33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pt-BR" sz="31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defRPr/>
            </a:pPr>
            <a:endParaRPr lang="pt-BR" sz="3200" dirty="0" smtClean="0"/>
          </a:p>
          <a:p>
            <a:pPr marL="342900" lvl="1" indent="-342900" algn="just">
              <a:buSzPct val="90000"/>
              <a:buFont typeface="Monotype Sorts" pitchFamily="2" charset="2"/>
              <a:buChar char="4"/>
              <a:defRPr/>
            </a:pPr>
            <a:endParaRPr lang="pt-BR" sz="3200" dirty="0" smtClean="0"/>
          </a:p>
          <a:p>
            <a:pPr algn="just">
              <a:defRPr/>
            </a:pPr>
            <a:endParaRPr lang="pt-BR" sz="3200" dirty="0" smtClean="0"/>
          </a:p>
          <a:p>
            <a:pPr algn="just">
              <a:defRPr/>
            </a:pP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  <p:bldP spid="3077" grpId="0" uiExpand="1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714500"/>
            <a:ext cx="7929592" cy="4714896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pt-BR" sz="4000" b="1" dirty="0" smtClean="0">
                <a:solidFill>
                  <a:srgbClr val="C00000"/>
                </a:solidFill>
                <a:latin typeface="Tahoma" pitchFamily="34" charset="0"/>
              </a:rPr>
              <a:t> Fases do processo contábil</a:t>
            </a: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 algn="just">
              <a:defRPr/>
            </a:pPr>
            <a:r>
              <a:rPr lang="pt-BR" sz="3200" dirty="0" smtClean="0"/>
              <a:t> </a:t>
            </a:r>
            <a:r>
              <a:rPr lang="pt-BR" sz="3200" b="1" dirty="0" smtClean="0"/>
              <a:t>1. </a:t>
            </a:r>
            <a:r>
              <a:rPr lang="pt-BR" sz="3000" b="1" dirty="0" smtClean="0"/>
              <a:t>Reconhecimento</a:t>
            </a:r>
          </a:p>
          <a:p>
            <a:pPr algn="just">
              <a:defRPr/>
            </a:pPr>
            <a:r>
              <a:rPr lang="pt-BR" sz="3000" dirty="0" smtClean="0">
                <a:solidFill>
                  <a:schemeClr val="accent6">
                    <a:lumMod val="75000"/>
                  </a:schemeClr>
                </a:solidFill>
              </a:rPr>
              <a:t>a) Classificação </a:t>
            </a:r>
          </a:p>
          <a:p>
            <a:pPr algn="just">
              <a:defRPr/>
            </a:pPr>
            <a:r>
              <a:rPr lang="pt-BR" sz="3000" dirty="0" smtClean="0">
                <a:solidFill>
                  <a:schemeClr val="accent6">
                    <a:lumMod val="75000"/>
                  </a:schemeClr>
                </a:solidFill>
              </a:rPr>
              <a:t>a.1 aquisição de geladeiras para revenda?</a:t>
            </a:r>
          </a:p>
          <a:p>
            <a:pPr algn="just">
              <a:defRPr/>
            </a:pPr>
            <a:r>
              <a:rPr lang="pt-BR" sz="3000" b="1" dirty="0" smtClean="0"/>
              <a:t>2 Mensuração</a:t>
            </a:r>
          </a:p>
          <a:p>
            <a:pPr algn="just">
              <a:defRPr/>
            </a:pPr>
            <a:r>
              <a:rPr lang="pt-BR" sz="3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pt-BR" sz="2900" dirty="0" smtClean="0">
                <a:solidFill>
                  <a:schemeClr val="accent6">
                    <a:lumMod val="75000"/>
                  </a:schemeClr>
                </a:solidFill>
              </a:rPr>
              <a:t>a.1 Custo histórico  ou custo histórico corrigido?</a:t>
            </a:r>
          </a:p>
          <a:p>
            <a:pPr algn="just">
              <a:defRPr/>
            </a:pPr>
            <a:r>
              <a:rPr lang="pt-BR" sz="3000" b="1" dirty="0" smtClean="0"/>
              <a:t>2. Evidenciação – </a:t>
            </a:r>
            <a:r>
              <a:rPr lang="pt-BR" sz="3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demonstrar para os usuários externos à organização o processo de reconhecimento e mensuração realizado</a:t>
            </a:r>
            <a:endParaRPr lang="pt-BR" sz="3000" b="1" dirty="0" smtClean="0"/>
          </a:p>
          <a:p>
            <a:pPr algn="just">
              <a:defRPr/>
            </a:pPr>
            <a:endParaRPr lang="pt-BR" sz="3200" dirty="0" smtClean="0"/>
          </a:p>
          <a:p>
            <a:pPr algn="just">
              <a:defRPr/>
            </a:pP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043608" y="764704"/>
            <a:ext cx="7762875" cy="808062"/>
          </a:xfrm>
          <a:prstGeom prst="rect">
            <a:avLst/>
          </a:prstGeom>
        </p:spPr>
        <p:txBody>
          <a:bodyPr vert="horz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ESCRITA </a:t>
            </a:r>
            <a:r>
              <a:rPr lang="pt-BR" sz="60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+mj-ea"/>
                <a:cs typeface="+mj-cs"/>
              </a:rPr>
              <a:t>CONTÁBIL</a:t>
            </a:r>
            <a:endParaRPr kumimoji="0" lang="pt-BR" sz="60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uiExpand="1" build="p" autoUpdateAnimBg="0"/>
      <p:bldP spid="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714500"/>
            <a:ext cx="8001000" cy="485775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pt-BR" sz="4000" b="1" dirty="0" smtClean="0">
                <a:solidFill>
                  <a:srgbClr val="C00000"/>
                </a:solidFill>
                <a:latin typeface="Tahoma" pitchFamily="34" charset="0"/>
              </a:rPr>
              <a:t> Contabilidade X Direito</a:t>
            </a: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 algn="just">
              <a:defRPr/>
            </a:pPr>
            <a:r>
              <a:rPr lang="pt-BR" sz="3200" b="1" dirty="0" smtClean="0"/>
              <a:t> </a:t>
            </a:r>
            <a:r>
              <a:rPr lang="pt-BR" sz="4800" b="1" dirty="0" smtClean="0"/>
              <a:t>“O processo contábil nada mais é do que uma forma de </a:t>
            </a:r>
            <a:r>
              <a:rPr lang="pt-BR" sz="4800" b="1" dirty="0" smtClean="0">
                <a:solidFill>
                  <a:srgbClr val="002060"/>
                </a:solidFill>
              </a:rPr>
              <a:t>interpretar (reconhecer e mensurar)</a:t>
            </a:r>
            <a:r>
              <a:rPr lang="pt-BR" sz="4800" b="1" dirty="0" smtClean="0"/>
              <a:t> e </a:t>
            </a:r>
            <a:r>
              <a:rPr lang="pt-BR" sz="4800" b="1" dirty="0" smtClean="0">
                <a:solidFill>
                  <a:schemeClr val="accent5">
                    <a:lumMod val="50000"/>
                  </a:schemeClr>
                </a:solidFill>
              </a:rPr>
              <a:t>retratar (evidenciar) </a:t>
            </a:r>
            <a:r>
              <a:rPr lang="pt-BR" sz="4800" b="1" dirty="0" smtClean="0"/>
              <a:t>a realidade”.</a:t>
            </a:r>
            <a:endParaRPr lang="pt-BR" sz="4800" dirty="0" smtClean="0"/>
          </a:p>
          <a:p>
            <a:pPr algn="just">
              <a:defRPr/>
            </a:pPr>
            <a:r>
              <a:rPr lang="pt-BR" sz="2400" b="1" dirty="0" smtClean="0">
                <a:solidFill>
                  <a:schemeClr val="tx2"/>
                </a:solidFill>
                <a:latin typeface="Tahoma" pitchFamily="34" charset="0"/>
              </a:rPr>
              <a:t> </a:t>
            </a:r>
            <a:r>
              <a:rPr lang="pt-B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itchFamily="34" charset="0"/>
              </a:rPr>
              <a:t>a verdade contábil é </a:t>
            </a:r>
            <a:r>
              <a:rPr lang="pt-BR" sz="2400" b="1" dirty="0" smtClean="0">
                <a:solidFill>
                  <a:srgbClr val="FFC000"/>
                </a:solidFill>
                <a:latin typeface="Tahoma" pitchFamily="34" charset="0"/>
              </a:rPr>
              <a:t>relativa ou absoluta?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971600" y="620688"/>
            <a:ext cx="7762875" cy="11430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ESCRITA CONTÁBIL</a:t>
            </a:r>
            <a:endParaRPr kumimoji="0" lang="pt-BR" sz="60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uiExpand="1" build="p" autoUpdateAnimBg="0"/>
      <p:bldP spid="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PlanoFu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714500"/>
            <a:ext cx="8001000" cy="4857750"/>
          </a:xfrm>
        </p:spPr>
        <p:txBody>
          <a:bodyPr/>
          <a:lstStyle/>
          <a:p>
            <a:r>
              <a:rPr lang="pt-BR" sz="4000" b="1" dirty="0" smtClean="0">
                <a:solidFill>
                  <a:srgbClr val="C00000"/>
                </a:solidFill>
                <a:latin typeface="Tahoma" pitchFamily="34" charset="0"/>
              </a:rPr>
              <a:t> Cuidado...</a:t>
            </a:r>
            <a:endParaRPr lang="pt-BR" sz="2400" b="1" dirty="0" smtClean="0">
              <a:solidFill>
                <a:schemeClr val="tx2"/>
              </a:solidFill>
              <a:latin typeface="Tahoma" pitchFamily="34" charset="0"/>
            </a:endParaRPr>
          </a:p>
          <a:p>
            <a:pPr algn="just"/>
            <a:endParaRPr lang="pt-BR" sz="3200" b="1" dirty="0" smtClean="0">
              <a:solidFill>
                <a:srgbClr val="FFC000"/>
              </a:solidFill>
              <a:latin typeface="Tahoma" pitchFamily="34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accent5">
                  <a:lumMod val="75000"/>
                </a:schemeClr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  <a:p>
            <a:pPr>
              <a:buFont typeface="Monotype Sorts" pitchFamily="2" charset="2"/>
              <a:buNone/>
              <a:defRPr/>
            </a:pPr>
            <a:endParaRPr lang="pt-BR" sz="2400" dirty="0" smtClean="0">
              <a:solidFill>
                <a:schemeClr val="tx2"/>
              </a:solidFill>
              <a:latin typeface="Tahoma" pitchFamily="34" charset="0"/>
            </a:endParaRPr>
          </a:p>
        </p:txBody>
      </p:sp>
      <p:pic>
        <p:nvPicPr>
          <p:cNvPr id="6149" name="Imagem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2630488"/>
            <a:ext cx="5643563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971600" y="692696"/>
            <a:ext cx="7762875" cy="11430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6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ESCRITA DA EMPRESA</a:t>
            </a:r>
            <a:endParaRPr kumimoji="0" lang="pt-BR" sz="5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 autoUpdateAnimBg="0"/>
      <p:bldP spid="7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1419</TotalTime>
  <Words>591</Words>
  <Application>Microsoft Office PowerPoint</Application>
  <PresentationFormat>Apresentação na tela (4:3)</PresentationFormat>
  <Paragraphs>163</Paragraphs>
  <Slides>24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5" baseType="lpstr">
      <vt:lpstr>Urbano</vt:lpstr>
      <vt:lpstr>ICMS </vt:lpstr>
      <vt:lpstr>Slide 2</vt:lpstr>
      <vt:lpstr>Slide 3</vt:lpstr>
      <vt:lpstr>Slide 4</vt:lpstr>
      <vt:lpstr>Slide 5</vt:lpstr>
      <vt:lpstr>ESCRITA CONTÁBIL</vt:lpstr>
      <vt:lpstr>Slide 7</vt:lpstr>
      <vt:lpstr>Slide 8</vt:lpstr>
      <vt:lpstr>Slide 9</vt:lpstr>
      <vt:lpstr>Contabilidade X Direito</vt:lpstr>
      <vt:lpstr>Slide 11</vt:lpstr>
      <vt:lpstr>LIVROS</vt:lpstr>
      <vt:lpstr>Pensando Nisso....</vt:lpstr>
      <vt:lpstr>Slide 14</vt:lpstr>
      <vt:lpstr>A Dinâmica Fiscal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Registros Ficais e o Trânsito de Mercadorias e seus Reflexos na Escrituração Fiscal</dc:title>
  <dc:creator>Joao.Filho</dc:creator>
  <cp:lastModifiedBy>Marcos</cp:lastModifiedBy>
  <cp:revision>83</cp:revision>
  <dcterms:created xsi:type="dcterms:W3CDTF">2011-07-04T14:22:10Z</dcterms:created>
  <dcterms:modified xsi:type="dcterms:W3CDTF">2012-01-30T13:17:52Z</dcterms:modified>
</cp:coreProperties>
</file>